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46"/>
  </p:notesMasterIdLst>
  <p:handoutMasterIdLst>
    <p:handoutMasterId r:id="rId47"/>
  </p:handoutMasterIdLst>
  <p:sldIdLst>
    <p:sldId id="570" r:id="rId2"/>
    <p:sldId id="558" r:id="rId3"/>
    <p:sldId id="668" r:id="rId4"/>
    <p:sldId id="694" r:id="rId5"/>
    <p:sldId id="689" r:id="rId6"/>
    <p:sldId id="670" r:id="rId7"/>
    <p:sldId id="684" r:id="rId8"/>
    <p:sldId id="671" r:id="rId9"/>
    <p:sldId id="691" r:id="rId10"/>
    <p:sldId id="673" r:id="rId11"/>
    <p:sldId id="674" r:id="rId12"/>
    <p:sldId id="690" r:id="rId13"/>
    <p:sldId id="675" r:id="rId14"/>
    <p:sldId id="692" r:id="rId15"/>
    <p:sldId id="707" r:id="rId16"/>
    <p:sldId id="658" r:id="rId17"/>
    <p:sldId id="682" r:id="rId18"/>
    <p:sldId id="677" r:id="rId19"/>
    <p:sldId id="687" r:id="rId20"/>
    <p:sldId id="662" r:id="rId21"/>
    <p:sldId id="693" r:id="rId22"/>
    <p:sldId id="696" r:id="rId23"/>
    <p:sldId id="697" r:id="rId24"/>
    <p:sldId id="711" r:id="rId25"/>
    <p:sldId id="700" r:id="rId26"/>
    <p:sldId id="699" r:id="rId27"/>
    <p:sldId id="698" r:id="rId28"/>
    <p:sldId id="680" r:id="rId29"/>
    <p:sldId id="685" r:id="rId30"/>
    <p:sldId id="665" r:id="rId31"/>
    <p:sldId id="695" r:id="rId32"/>
    <p:sldId id="709" r:id="rId33"/>
    <p:sldId id="715" r:id="rId34"/>
    <p:sldId id="714" r:id="rId35"/>
    <p:sldId id="712" r:id="rId36"/>
    <p:sldId id="716" r:id="rId37"/>
    <p:sldId id="719" r:id="rId38"/>
    <p:sldId id="718" r:id="rId39"/>
    <p:sldId id="720" r:id="rId40"/>
    <p:sldId id="717" r:id="rId41"/>
    <p:sldId id="722" r:id="rId42"/>
    <p:sldId id="721" r:id="rId43"/>
    <p:sldId id="702" r:id="rId44"/>
    <p:sldId id="706" r:id="rId45"/>
  </p:sldIdLst>
  <p:sldSz cx="9144000" cy="6858000" type="screen4x3"/>
  <p:notesSz cx="6858000" cy="9296400"/>
  <p:custDataLst>
    <p:tags r:id="rId48"/>
  </p:custDataLst>
  <p:defaultTextStyle>
    <a:defPPr>
      <a:defRPr lang="en-US"/>
    </a:defPPr>
    <a:lvl1pPr algn="l" rtl="0" fontAlgn="base">
      <a:spcBef>
        <a:spcPct val="0"/>
      </a:spcBef>
      <a:spcAft>
        <a:spcPct val="0"/>
      </a:spcAft>
      <a:defRPr sz="2200" kern="1200">
        <a:solidFill>
          <a:schemeClr val="tx1"/>
        </a:solidFill>
        <a:latin typeface="Arial" charset="0"/>
        <a:ea typeface="+mn-ea"/>
        <a:cs typeface="+mn-cs"/>
      </a:defRPr>
    </a:lvl1pPr>
    <a:lvl2pPr marL="457200" algn="l" rtl="0" fontAlgn="base">
      <a:spcBef>
        <a:spcPct val="0"/>
      </a:spcBef>
      <a:spcAft>
        <a:spcPct val="0"/>
      </a:spcAft>
      <a:defRPr sz="2200" kern="1200">
        <a:solidFill>
          <a:schemeClr val="tx1"/>
        </a:solidFill>
        <a:latin typeface="Arial" charset="0"/>
        <a:ea typeface="+mn-ea"/>
        <a:cs typeface="+mn-cs"/>
      </a:defRPr>
    </a:lvl2pPr>
    <a:lvl3pPr marL="914400" algn="l" rtl="0" fontAlgn="base">
      <a:spcBef>
        <a:spcPct val="0"/>
      </a:spcBef>
      <a:spcAft>
        <a:spcPct val="0"/>
      </a:spcAft>
      <a:defRPr sz="2200" kern="1200">
        <a:solidFill>
          <a:schemeClr val="tx1"/>
        </a:solidFill>
        <a:latin typeface="Arial" charset="0"/>
        <a:ea typeface="+mn-ea"/>
        <a:cs typeface="+mn-cs"/>
      </a:defRPr>
    </a:lvl3pPr>
    <a:lvl4pPr marL="1371600" algn="l" rtl="0" fontAlgn="base">
      <a:spcBef>
        <a:spcPct val="0"/>
      </a:spcBef>
      <a:spcAft>
        <a:spcPct val="0"/>
      </a:spcAft>
      <a:defRPr sz="2200" kern="1200">
        <a:solidFill>
          <a:schemeClr val="tx1"/>
        </a:solidFill>
        <a:latin typeface="Arial" charset="0"/>
        <a:ea typeface="+mn-ea"/>
        <a:cs typeface="+mn-cs"/>
      </a:defRPr>
    </a:lvl4pPr>
    <a:lvl5pPr marL="1828800" algn="l" rtl="0" fontAlgn="base">
      <a:spcBef>
        <a:spcPct val="0"/>
      </a:spcBef>
      <a:spcAft>
        <a:spcPct val="0"/>
      </a:spcAft>
      <a:defRPr sz="2200" kern="1200">
        <a:solidFill>
          <a:schemeClr val="tx1"/>
        </a:solidFill>
        <a:latin typeface="Arial" charset="0"/>
        <a:ea typeface="+mn-ea"/>
        <a:cs typeface="+mn-cs"/>
      </a:defRPr>
    </a:lvl5pPr>
    <a:lvl6pPr marL="2286000" algn="l" defTabSz="914400" rtl="0" eaLnBrk="1" latinLnBrk="0" hangingPunct="1">
      <a:defRPr sz="2200" kern="1200">
        <a:solidFill>
          <a:schemeClr val="tx1"/>
        </a:solidFill>
        <a:latin typeface="Arial" charset="0"/>
        <a:ea typeface="+mn-ea"/>
        <a:cs typeface="+mn-cs"/>
      </a:defRPr>
    </a:lvl6pPr>
    <a:lvl7pPr marL="2743200" algn="l" defTabSz="914400" rtl="0" eaLnBrk="1" latinLnBrk="0" hangingPunct="1">
      <a:defRPr sz="2200" kern="1200">
        <a:solidFill>
          <a:schemeClr val="tx1"/>
        </a:solidFill>
        <a:latin typeface="Arial" charset="0"/>
        <a:ea typeface="+mn-ea"/>
        <a:cs typeface="+mn-cs"/>
      </a:defRPr>
    </a:lvl7pPr>
    <a:lvl8pPr marL="3200400" algn="l" defTabSz="914400" rtl="0" eaLnBrk="1" latinLnBrk="0" hangingPunct="1">
      <a:defRPr sz="2200" kern="1200">
        <a:solidFill>
          <a:schemeClr val="tx1"/>
        </a:solidFill>
        <a:latin typeface="Arial" charset="0"/>
        <a:ea typeface="+mn-ea"/>
        <a:cs typeface="+mn-cs"/>
      </a:defRPr>
    </a:lvl8pPr>
    <a:lvl9pPr marL="3657600" algn="l" defTabSz="914400" rtl="0" eaLnBrk="1" latinLnBrk="0" hangingPunct="1">
      <a:defRPr sz="2200"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687">
          <p15:clr>
            <a:srgbClr val="A4A3A4"/>
          </p15:clr>
        </p15:guide>
        <p15:guide id="2" pos="2880" userDrawn="1">
          <p15:clr>
            <a:srgbClr val="A4A3A4"/>
          </p15:clr>
        </p15:guide>
      </p15:sldGuideLst>
    </p:ext>
    <p:ext uri="{2D200454-40CA-4A62-9FC3-DE9A4176ACB9}">
      <p15:notesGuideLst xmlns:p15="http://schemas.microsoft.com/office/powerpoint/2012/main" xmlns="">
        <p15:guide id="1" orient="horz" pos="2927">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66"/>
    <a:srgbClr val="006699"/>
    <a:srgbClr val="FF99FF"/>
    <a:srgbClr val="FFCC99"/>
    <a:srgbClr val="CC3300"/>
    <a:srgbClr val="777777"/>
    <a:srgbClr val="00FF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9098" autoAdjust="0"/>
    <p:restoredTop sz="87179" autoAdjust="0"/>
  </p:normalViewPr>
  <p:slideViewPr>
    <p:cSldViewPr snapToGrid="0" showGuides="1">
      <p:cViewPr varScale="1">
        <p:scale>
          <a:sx n="68" d="100"/>
          <a:sy n="68" d="100"/>
        </p:scale>
        <p:origin x="-450" y="-90"/>
      </p:cViewPr>
      <p:guideLst>
        <p:guide orient="horz" pos="687"/>
        <p:guide pos="2880"/>
      </p:guideLst>
    </p:cSldViewPr>
  </p:slideViewPr>
  <p:outlineViewPr>
    <p:cViewPr>
      <p:scale>
        <a:sx n="33" d="100"/>
        <a:sy n="33" d="100"/>
      </p:scale>
      <p:origin x="0" y="3216"/>
    </p:cViewPr>
  </p:outlineViewPr>
  <p:notesTextViewPr>
    <p:cViewPr>
      <p:scale>
        <a:sx n="100" d="100"/>
        <a:sy n="100" d="100"/>
      </p:scale>
      <p:origin x="0" y="0"/>
    </p:cViewPr>
  </p:notesTextViewPr>
  <p:sorterViewPr>
    <p:cViewPr>
      <p:scale>
        <a:sx n="66" d="100"/>
        <a:sy n="66" d="100"/>
      </p:scale>
      <p:origin x="0" y="10908"/>
    </p:cViewPr>
  </p:sorterViewPr>
  <p:notesViewPr>
    <p:cSldViewPr snapToGrid="0" showGuides="1">
      <p:cViewPr varScale="1">
        <p:scale>
          <a:sx n="57" d="100"/>
          <a:sy n="57" d="100"/>
        </p:scale>
        <p:origin x="-1764" y="-78"/>
      </p:cViewPr>
      <p:guideLst>
        <p:guide orient="horz" pos="2927"/>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3550"/>
          </a:xfrm>
          <a:prstGeom prst="rect">
            <a:avLst/>
          </a:prstGeom>
          <a:noFill/>
          <a:ln w="9525">
            <a:noFill/>
            <a:miter lim="800000"/>
            <a:headEnd/>
            <a:tailEnd/>
          </a:ln>
          <a:effectLst/>
        </p:spPr>
        <p:txBody>
          <a:bodyPr vert="horz" wrap="square" lIns="93050" tIns="46525" rIns="93050" bIns="46525" numCol="1" anchor="t" anchorCtr="0" compatLnSpc="1">
            <a:prstTxWarp prst="textNoShape">
              <a:avLst/>
            </a:prstTxWarp>
          </a:bodyPr>
          <a:lstStyle>
            <a:lvl1pPr defTabSz="930275">
              <a:defRPr sz="1200">
                <a:latin typeface="Times New Roman" pitchFamily="18" charset="0"/>
              </a:defRPr>
            </a:lvl1pPr>
          </a:lstStyle>
          <a:p>
            <a:pPr>
              <a:defRPr/>
            </a:pPr>
            <a:endParaRPr lang="en-US"/>
          </a:p>
        </p:txBody>
      </p:sp>
      <p:sp>
        <p:nvSpPr>
          <p:cNvPr id="24579" name="Rectangle 3"/>
          <p:cNvSpPr>
            <a:spLocks noGrp="1" noChangeArrowheads="1"/>
          </p:cNvSpPr>
          <p:nvPr>
            <p:ph type="dt" sz="quarter" idx="1"/>
          </p:nvPr>
        </p:nvSpPr>
        <p:spPr bwMode="auto">
          <a:xfrm>
            <a:off x="3886200" y="0"/>
            <a:ext cx="2971800" cy="463550"/>
          </a:xfrm>
          <a:prstGeom prst="rect">
            <a:avLst/>
          </a:prstGeom>
          <a:noFill/>
          <a:ln w="9525">
            <a:noFill/>
            <a:miter lim="800000"/>
            <a:headEnd/>
            <a:tailEnd/>
          </a:ln>
          <a:effectLst/>
        </p:spPr>
        <p:txBody>
          <a:bodyPr vert="horz" wrap="square" lIns="93050" tIns="46525" rIns="93050" bIns="46525" numCol="1" anchor="t" anchorCtr="0" compatLnSpc="1">
            <a:prstTxWarp prst="textNoShape">
              <a:avLst/>
            </a:prstTxWarp>
          </a:bodyPr>
          <a:lstStyle>
            <a:lvl1pPr algn="r" defTabSz="930275">
              <a:defRPr sz="1200">
                <a:latin typeface="Times New Roman" pitchFamily="18" charset="0"/>
              </a:defRPr>
            </a:lvl1pPr>
          </a:lstStyle>
          <a:p>
            <a:pPr>
              <a:defRPr/>
            </a:pPr>
            <a:endParaRPr lang="en-US"/>
          </a:p>
        </p:txBody>
      </p:sp>
      <p:sp>
        <p:nvSpPr>
          <p:cNvPr id="24580" name="Rectangle 4"/>
          <p:cNvSpPr>
            <a:spLocks noGrp="1" noChangeArrowheads="1"/>
          </p:cNvSpPr>
          <p:nvPr>
            <p:ph type="ftr" sz="quarter" idx="2"/>
          </p:nvPr>
        </p:nvSpPr>
        <p:spPr bwMode="auto">
          <a:xfrm>
            <a:off x="0" y="8832850"/>
            <a:ext cx="2971800" cy="463550"/>
          </a:xfrm>
          <a:prstGeom prst="rect">
            <a:avLst/>
          </a:prstGeom>
          <a:noFill/>
          <a:ln w="9525">
            <a:noFill/>
            <a:miter lim="800000"/>
            <a:headEnd/>
            <a:tailEnd/>
          </a:ln>
          <a:effectLst/>
        </p:spPr>
        <p:txBody>
          <a:bodyPr vert="horz" wrap="square" lIns="93050" tIns="46525" rIns="93050" bIns="46525" numCol="1" anchor="b" anchorCtr="0" compatLnSpc="1">
            <a:prstTxWarp prst="textNoShape">
              <a:avLst/>
            </a:prstTxWarp>
          </a:bodyPr>
          <a:lstStyle>
            <a:lvl1pPr defTabSz="930275">
              <a:defRPr sz="1200">
                <a:latin typeface="Times New Roman" pitchFamily="18" charset="0"/>
              </a:defRPr>
            </a:lvl1pPr>
          </a:lstStyle>
          <a:p>
            <a:pPr>
              <a:defRPr/>
            </a:pPr>
            <a:endParaRPr lang="en-US"/>
          </a:p>
        </p:txBody>
      </p:sp>
      <p:sp>
        <p:nvSpPr>
          <p:cNvPr id="24581" name="Rectangle 5"/>
          <p:cNvSpPr>
            <a:spLocks noGrp="1" noChangeArrowheads="1"/>
          </p:cNvSpPr>
          <p:nvPr>
            <p:ph type="sldNum" sz="quarter" idx="3"/>
          </p:nvPr>
        </p:nvSpPr>
        <p:spPr bwMode="auto">
          <a:xfrm>
            <a:off x="3886200" y="8832850"/>
            <a:ext cx="2971800" cy="463550"/>
          </a:xfrm>
          <a:prstGeom prst="rect">
            <a:avLst/>
          </a:prstGeom>
          <a:noFill/>
          <a:ln w="9525">
            <a:noFill/>
            <a:miter lim="800000"/>
            <a:headEnd/>
            <a:tailEnd/>
          </a:ln>
          <a:effectLst/>
        </p:spPr>
        <p:txBody>
          <a:bodyPr vert="horz" wrap="square" lIns="93050" tIns="46525" rIns="93050" bIns="46525" numCol="1" anchor="b" anchorCtr="0" compatLnSpc="1">
            <a:prstTxWarp prst="textNoShape">
              <a:avLst/>
            </a:prstTxWarp>
          </a:bodyPr>
          <a:lstStyle>
            <a:lvl1pPr algn="r" defTabSz="930275">
              <a:defRPr sz="1200">
                <a:latin typeface="Times New Roman" pitchFamily="18" charset="0"/>
              </a:defRPr>
            </a:lvl1pPr>
          </a:lstStyle>
          <a:p>
            <a:pPr>
              <a:defRPr/>
            </a:pPr>
            <a:fld id="{A5FF4C66-91ED-4A48-8355-A3A910087AAA}" type="slidenum">
              <a:rPr lang="en-US"/>
              <a:pPr>
                <a:defRPr/>
              </a:pPr>
              <a:t>‹#›</a:t>
            </a:fld>
            <a:endParaRPr lang="en-US"/>
          </a:p>
        </p:txBody>
      </p:sp>
    </p:spTree>
    <p:extLst>
      <p:ext uri="{BB962C8B-B14F-4D97-AF65-F5344CB8AC3E}">
        <p14:creationId xmlns:p14="http://schemas.microsoft.com/office/powerpoint/2010/main" val="9843633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63550"/>
          </a:xfrm>
          <a:prstGeom prst="rect">
            <a:avLst/>
          </a:prstGeom>
          <a:noFill/>
          <a:ln w="9525">
            <a:noFill/>
            <a:miter lim="800000"/>
            <a:headEnd/>
            <a:tailEnd/>
          </a:ln>
          <a:effectLst/>
        </p:spPr>
        <p:txBody>
          <a:bodyPr vert="horz" wrap="square" lIns="93050" tIns="46525" rIns="93050" bIns="46525" numCol="1" anchor="t" anchorCtr="0" compatLnSpc="1">
            <a:prstTxWarp prst="textNoShape">
              <a:avLst/>
            </a:prstTxWarp>
          </a:bodyPr>
          <a:lstStyle>
            <a:lvl1pPr defTabSz="930275">
              <a:defRPr sz="1200">
                <a:latin typeface="Times New Roman" pitchFamily="18" charset="0"/>
              </a:defRPr>
            </a:lvl1pPr>
          </a:lstStyle>
          <a:p>
            <a:pPr>
              <a:defRPr/>
            </a:pPr>
            <a:endParaRPr lang="en-US"/>
          </a:p>
        </p:txBody>
      </p:sp>
      <p:sp>
        <p:nvSpPr>
          <p:cNvPr id="3075" name="Rectangle 3"/>
          <p:cNvSpPr>
            <a:spLocks noGrp="1" noChangeArrowheads="1"/>
          </p:cNvSpPr>
          <p:nvPr>
            <p:ph type="dt" idx="1"/>
          </p:nvPr>
        </p:nvSpPr>
        <p:spPr bwMode="auto">
          <a:xfrm>
            <a:off x="3886200" y="0"/>
            <a:ext cx="2971800" cy="463550"/>
          </a:xfrm>
          <a:prstGeom prst="rect">
            <a:avLst/>
          </a:prstGeom>
          <a:noFill/>
          <a:ln w="9525">
            <a:noFill/>
            <a:miter lim="800000"/>
            <a:headEnd/>
            <a:tailEnd/>
          </a:ln>
          <a:effectLst/>
        </p:spPr>
        <p:txBody>
          <a:bodyPr vert="horz" wrap="square" lIns="93050" tIns="46525" rIns="93050" bIns="46525" numCol="1" anchor="t" anchorCtr="0" compatLnSpc="1">
            <a:prstTxWarp prst="textNoShape">
              <a:avLst/>
            </a:prstTxWarp>
          </a:bodyPr>
          <a:lstStyle>
            <a:lvl1pPr algn="r" defTabSz="930275">
              <a:defRPr sz="1200">
                <a:latin typeface="Times New Roman" pitchFamily="18" charset="0"/>
              </a:defRPr>
            </a:lvl1pPr>
          </a:lstStyle>
          <a:p>
            <a:pPr>
              <a:defRPr/>
            </a:pPr>
            <a:endParaRPr lang="en-US"/>
          </a:p>
        </p:txBody>
      </p:sp>
      <p:sp>
        <p:nvSpPr>
          <p:cNvPr id="20484" name="Rectangle 4"/>
          <p:cNvSpPr>
            <a:spLocks noGrp="1" noRot="1" noChangeAspect="1" noChangeArrowheads="1" noTextEdit="1"/>
          </p:cNvSpPr>
          <p:nvPr>
            <p:ph type="sldImg" idx="2"/>
          </p:nvPr>
        </p:nvSpPr>
        <p:spPr bwMode="auto">
          <a:xfrm>
            <a:off x="1106488" y="695325"/>
            <a:ext cx="4649787" cy="348773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414838"/>
            <a:ext cx="5029200" cy="4186237"/>
          </a:xfrm>
          <a:prstGeom prst="rect">
            <a:avLst/>
          </a:prstGeom>
          <a:noFill/>
          <a:ln w="9525">
            <a:noFill/>
            <a:miter lim="800000"/>
            <a:headEnd/>
            <a:tailEnd/>
          </a:ln>
          <a:effectLst/>
        </p:spPr>
        <p:txBody>
          <a:bodyPr vert="horz" wrap="square" lIns="93050" tIns="46525" rIns="93050" bIns="465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32850"/>
            <a:ext cx="2971800" cy="463550"/>
          </a:xfrm>
          <a:prstGeom prst="rect">
            <a:avLst/>
          </a:prstGeom>
          <a:noFill/>
          <a:ln w="9525">
            <a:noFill/>
            <a:miter lim="800000"/>
            <a:headEnd/>
            <a:tailEnd/>
          </a:ln>
          <a:effectLst/>
        </p:spPr>
        <p:txBody>
          <a:bodyPr vert="horz" wrap="square" lIns="93050" tIns="46525" rIns="93050" bIns="46525" numCol="1" anchor="b" anchorCtr="0" compatLnSpc="1">
            <a:prstTxWarp prst="textNoShape">
              <a:avLst/>
            </a:prstTxWarp>
          </a:bodyPr>
          <a:lstStyle>
            <a:lvl1pPr defTabSz="930275">
              <a:defRPr sz="1200">
                <a:latin typeface="Times New Roman" pitchFamily="18" charset="0"/>
              </a:defRPr>
            </a:lvl1pPr>
          </a:lstStyle>
          <a:p>
            <a:pPr>
              <a:defRPr/>
            </a:pPr>
            <a:endParaRPr lang="en-US"/>
          </a:p>
        </p:txBody>
      </p:sp>
      <p:sp>
        <p:nvSpPr>
          <p:cNvPr id="3079" name="Rectangle 7"/>
          <p:cNvSpPr>
            <a:spLocks noGrp="1" noChangeArrowheads="1"/>
          </p:cNvSpPr>
          <p:nvPr>
            <p:ph type="sldNum" sz="quarter" idx="5"/>
          </p:nvPr>
        </p:nvSpPr>
        <p:spPr bwMode="auto">
          <a:xfrm>
            <a:off x="3886200" y="8832850"/>
            <a:ext cx="2971800" cy="463550"/>
          </a:xfrm>
          <a:prstGeom prst="rect">
            <a:avLst/>
          </a:prstGeom>
          <a:noFill/>
          <a:ln w="9525">
            <a:noFill/>
            <a:miter lim="800000"/>
            <a:headEnd/>
            <a:tailEnd/>
          </a:ln>
          <a:effectLst/>
        </p:spPr>
        <p:txBody>
          <a:bodyPr vert="horz" wrap="square" lIns="93050" tIns="46525" rIns="93050" bIns="46525" numCol="1" anchor="b" anchorCtr="0" compatLnSpc="1">
            <a:prstTxWarp prst="textNoShape">
              <a:avLst/>
            </a:prstTxWarp>
          </a:bodyPr>
          <a:lstStyle>
            <a:lvl1pPr algn="r" defTabSz="930275">
              <a:defRPr sz="1200">
                <a:latin typeface="Times New Roman" pitchFamily="18" charset="0"/>
              </a:defRPr>
            </a:lvl1pPr>
          </a:lstStyle>
          <a:p>
            <a:pPr>
              <a:defRPr/>
            </a:pPr>
            <a:fld id="{97301EDF-7E3E-4926-A120-A2B6383B346F}" type="slidenum">
              <a:rPr lang="en-US"/>
              <a:pPr>
                <a:defRPr/>
              </a:pPr>
              <a:t>‹#›</a:t>
            </a:fld>
            <a:endParaRPr lang="en-US"/>
          </a:p>
        </p:txBody>
      </p:sp>
    </p:spTree>
    <p:extLst>
      <p:ext uri="{BB962C8B-B14F-4D97-AF65-F5344CB8AC3E}">
        <p14:creationId xmlns:p14="http://schemas.microsoft.com/office/powerpoint/2010/main" val="29762977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2F698E70-E89C-4804-9686-E37DFFFBBA6B}" type="slidenum">
              <a:rPr lang="en-US" smtClean="0"/>
              <a:pPr/>
              <a:t>1</a:t>
            </a:fld>
            <a:endParaRPr 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r>
              <a:rPr lang="en-US" sz="900" dirty="0" smtClean="0"/>
              <a:t>In the past few years several noted scientists and technologists have made public statements about the potential dangers of AI – artificial intelligence.  Stephen Hawking's has said “. . . full artificial intelligence could spell the end of the human race”, Bill Gates has said ““I don’t understand why some people are not concerned” and Elon Musk has indicated that AI is a “demon” that is “potentially more dangerous than nuclear weapons”. With the predicted demise of the planet due to global warming, the coming mini-ice age, assaults by violent extremists, do we also need to prepare for a robot apocalypse fueled by AI gone rogue?</a:t>
            </a:r>
          </a:p>
          <a:p>
            <a:endParaRPr lang="en-US" sz="900" dirty="0" smtClean="0"/>
          </a:p>
          <a:p>
            <a:r>
              <a:rPr lang="en-US" sz="900" dirty="0" smtClean="0"/>
              <a:t>Is there something fundamentally dangerous about AI or is this similar to the dangers often cited against technological advances in general, such as the Luddite fears.</a:t>
            </a:r>
          </a:p>
          <a:p>
            <a:endParaRPr lang="en-US" sz="900" dirty="0" smtClean="0"/>
          </a:p>
          <a:p>
            <a:r>
              <a:rPr lang="en-US" sz="900" dirty="0" smtClean="0"/>
              <a:t>This presentation will take a look at some of the ideas expressed by various people who are on the leading edge of this new technology. </a:t>
            </a:r>
          </a:p>
          <a:p>
            <a:pPr eaLnBrk="1" hangingPunct="1"/>
            <a:endParaRPr lang="en-US" dirty="0" smtClean="0"/>
          </a:p>
        </p:txBody>
      </p:sp>
    </p:spTree>
    <p:extLst>
      <p:ext uri="{BB962C8B-B14F-4D97-AF65-F5344CB8AC3E}">
        <p14:creationId xmlns:p14="http://schemas.microsoft.com/office/powerpoint/2010/main" val="2448871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a:t>
            </a:r>
            <a:r>
              <a:rPr lang="en-US" sz="1200" kern="1200" smtClean="0">
                <a:solidFill>
                  <a:schemeClr val="tx1"/>
                </a:solidFill>
                <a:effectLst/>
                <a:latin typeface="Times New Roman" pitchFamily="18" charset="0"/>
                <a:ea typeface="+mn-ea"/>
                <a:cs typeface="+mn-cs"/>
              </a:rPr>
              <a:t>http://www.bbc.com/news/technology-30290540</a:t>
            </a:r>
            <a:endParaRPr lang="en-US"/>
          </a:p>
        </p:txBody>
      </p:sp>
      <p:sp>
        <p:nvSpPr>
          <p:cNvPr id="4" name="Slide Number Placeholder 3"/>
          <p:cNvSpPr>
            <a:spLocks noGrp="1"/>
          </p:cNvSpPr>
          <p:nvPr>
            <p:ph type="sldNum" sz="quarter" idx="10"/>
          </p:nvPr>
        </p:nvSpPr>
        <p:spPr/>
        <p:txBody>
          <a:bodyPr/>
          <a:lstStyle/>
          <a:p>
            <a:pPr>
              <a:defRPr/>
            </a:pPr>
            <a:fld id="{97301EDF-7E3E-4926-A120-A2B6383B346F}" type="slidenum">
              <a:rPr lang="en-US" smtClean="0"/>
              <a:pPr>
                <a:defRPr/>
              </a:pPr>
              <a:t>12</a:t>
            </a:fld>
            <a:endParaRPr lang="en-US"/>
          </a:p>
        </p:txBody>
      </p:sp>
    </p:spTree>
    <p:extLst>
      <p:ext uri="{BB962C8B-B14F-4D97-AF65-F5344CB8AC3E}">
        <p14:creationId xmlns:p14="http://schemas.microsoft.com/office/powerpoint/2010/main" val="4250817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pPr eaLnBrk="1" hangingPunct="1"/>
            <a:r>
              <a:rPr lang="en-US" smtClean="0"/>
              <a:t>1 http://drrobertepstein.com/downloads/FROM_RUSSIA_WITH_LOVE-Epstein-Sci_Am_Mind-Oct-Nov2007.pdf?lbisphpreq=1</a:t>
            </a:r>
          </a:p>
        </p:txBody>
      </p:sp>
      <p:sp>
        <p:nvSpPr>
          <p:cNvPr id="25604" name="Slide Number Placeholder 3"/>
          <p:cNvSpPr>
            <a:spLocks noGrp="1"/>
          </p:cNvSpPr>
          <p:nvPr>
            <p:ph type="sldNum" sz="quarter" idx="5"/>
          </p:nvPr>
        </p:nvSpPr>
        <p:spPr>
          <a:noFill/>
        </p:spPr>
        <p:txBody>
          <a:bodyPr/>
          <a:lstStyle/>
          <a:p>
            <a:fld id="{15F1ABDD-65FE-4A58-825B-7884C128D8F9}" type="slidenum">
              <a:rPr lang="en-US" smtClean="0"/>
              <a:pPr/>
              <a:t>13</a:t>
            </a:fld>
            <a:endParaRPr lang="en-US" smtClean="0"/>
          </a:p>
        </p:txBody>
      </p:sp>
    </p:spTree>
    <p:extLst>
      <p:ext uri="{BB962C8B-B14F-4D97-AF65-F5344CB8AC3E}">
        <p14:creationId xmlns:p14="http://schemas.microsoft.com/office/powerpoint/2010/main" val="3457234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a:t>
            </a:r>
            <a:r>
              <a:rPr lang="en-US" sz="1200" kern="1200" dirty="0" smtClean="0">
                <a:solidFill>
                  <a:schemeClr val="tx1"/>
                </a:solidFill>
                <a:effectLst/>
                <a:latin typeface="Times New Roman" pitchFamily="18" charset="0"/>
                <a:ea typeface="+mn-ea"/>
                <a:cs typeface="+mn-cs"/>
              </a:rPr>
              <a:t>https://en.wikipedia.org/wiki/Watson_(computer)1,600</a:t>
            </a:r>
          </a:p>
          <a:p>
            <a:endParaRPr lang="en-US" dirty="0"/>
          </a:p>
        </p:txBody>
      </p:sp>
      <p:sp>
        <p:nvSpPr>
          <p:cNvPr id="4" name="Slide Number Placeholder 3"/>
          <p:cNvSpPr>
            <a:spLocks noGrp="1"/>
          </p:cNvSpPr>
          <p:nvPr>
            <p:ph type="sldNum" sz="quarter" idx="10"/>
          </p:nvPr>
        </p:nvSpPr>
        <p:spPr/>
        <p:txBody>
          <a:bodyPr/>
          <a:lstStyle/>
          <a:p>
            <a:pPr>
              <a:defRPr/>
            </a:pPr>
            <a:fld id="{97301EDF-7E3E-4926-A120-A2B6383B346F}" type="slidenum">
              <a:rPr lang="en-US" smtClean="0"/>
              <a:pPr>
                <a:defRPr/>
              </a:pPr>
              <a:t>14</a:t>
            </a:fld>
            <a:endParaRPr lang="en-US"/>
          </a:p>
        </p:txBody>
      </p:sp>
    </p:spTree>
    <p:extLst>
      <p:ext uri="{BB962C8B-B14F-4D97-AF65-F5344CB8AC3E}">
        <p14:creationId xmlns:p14="http://schemas.microsoft.com/office/powerpoint/2010/main" val="4250817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a:t>
            </a:r>
            <a:r>
              <a:rPr lang="en-US" sz="1200" kern="1200" dirty="0" smtClean="0">
                <a:solidFill>
                  <a:schemeClr val="tx1"/>
                </a:solidFill>
                <a:latin typeface="Times New Roman" pitchFamily="18" charset="0"/>
                <a:ea typeface="+mn-ea"/>
                <a:cs typeface="+mn-cs"/>
              </a:rPr>
              <a:t>http://www.engadget.com/2015/04/10/ex-machina-review/</a:t>
            </a:r>
            <a:endParaRPr lang="en-US" dirty="0"/>
          </a:p>
        </p:txBody>
      </p:sp>
      <p:sp>
        <p:nvSpPr>
          <p:cNvPr id="4" name="Slide Number Placeholder 3"/>
          <p:cNvSpPr>
            <a:spLocks noGrp="1"/>
          </p:cNvSpPr>
          <p:nvPr>
            <p:ph type="sldNum" sz="quarter" idx="10"/>
          </p:nvPr>
        </p:nvSpPr>
        <p:spPr/>
        <p:txBody>
          <a:bodyPr/>
          <a:lstStyle/>
          <a:p>
            <a:pPr>
              <a:defRPr/>
            </a:pPr>
            <a:fld id="{97301EDF-7E3E-4926-A120-A2B6383B346F}" type="slidenum">
              <a:rPr lang="en-US" smtClean="0"/>
              <a:pPr>
                <a:defRPr/>
              </a:pPr>
              <a:t>15</a:t>
            </a:fld>
            <a:endParaRPr lang="en-US"/>
          </a:p>
        </p:txBody>
      </p:sp>
    </p:spTree>
    <p:extLst>
      <p:ext uri="{BB962C8B-B14F-4D97-AF65-F5344CB8AC3E}">
        <p14:creationId xmlns:p14="http://schemas.microsoft.com/office/powerpoint/2010/main" val="1780072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r>
              <a:rPr lang="en-US" sz="1200" dirty="0" smtClean="0"/>
              <a:t>The technological singularity is a hypothetical event related to the advent of artificial general intelligence (also known as "strong AI"). Such a computer, computer network, or robot would theoretically be capable of recursive self-improvement (redesigning itself), or of designing and building computers or robots better than itself. Repetitions of this cycle would likely result in a runaway effect — an intelligence explosion[1][2] — where smart machines design successive generations of increasingly powerful machines, creating intelligence far exceeding human intellectual capacity and control. Because the capabilities of such a </a:t>
            </a:r>
            <a:r>
              <a:rPr lang="en-US" sz="1200" dirty="0" err="1" smtClean="0"/>
              <a:t>superintelligence</a:t>
            </a:r>
            <a:r>
              <a:rPr lang="en-US" sz="1200" dirty="0" smtClean="0"/>
              <a:t> may be impossible for a human to comprehend, the technological singularity is an occurrence beyond which events may become unpredictable or even unfathomable.[3]</a:t>
            </a:r>
          </a:p>
          <a:p>
            <a:endParaRPr lang="en-US" sz="1200" dirty="0" smtClean="0"/>
          </a:p>
          <a:p>
            <a:r>
              <a:rPr lang="en-US" sz="1200" dirty="0" smtClean="0"/>
              <a:t>The first use of the term "singularity" in this context was made in 1958 by the Hungarian born mathematician and physicist John von Neumann. In 1958, regarding a summary of a conversation with von Neumann</a:t>
            </a:r>
          </a:p>
          <a:p>
            <a:endParaRPr lang="en-US" sz="1200" dirty="0" smtClean="0"/>
          </a:p>
          <a:p>
            <a:r>
              <a:rPr lang="en-US" sz="1200" dirty="0" smtClean="0"/>
              <a:t>Kurzweil predicts the singularity to occur around 2045[6] whereas </a:t>
            </a:r>
            <a:r>
              <a:rPr lang="en-US" sz="1200" dirty="0" err="1" smtClean="0"/>
              <a:t>Vinge</a:t>
            </a:r>
            <a:r>
              <a:rPr lang="en-US" sz="1200" dirty="0" smtClean="0"/>
              <a:t> predicts some time before 2030.[7]</a:t>
            </a:r>
          </a:p>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16</a:t>
            </a:fld>
            <a:endParaRPr lang="en-US" smtClean="0"/>
          </a:p>
        </p:txBody>
      </p:sp>
    </p:spTree>
    <p:extLst>
      <p:ext uri="{BB962C8B-B14F-4D97-AF65-F5344CB8AC3E}">
        <p14:creationId xmlns:p14="http://schemas.microsoft.com/office/powerpoint/2010/main" val="19938417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17</a:t>
            </a:fld>
            <a:endParaRPr lang="en-US" smtClean="0"/>
          </a:p>
        </p:txBody>
      </p:sp>
    </p:spTree>
    <p:extLst>
      <p:ext uri="{BB962C8B-B14F-4D97-AF65-F5344CB8AC3E}">
        <p14:creationId xmlns:p14="http://schemas.microsoft.com/office/powerpoint/2010/main" val="6620491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18</a:t>
            </a:fld>
            <a:endParaRPr lang="en-US" smtClean="0"/>
          </a:p>
        </p:txBody>
      </p:sp>
    </p:spTree>
    <p:extLst>
      <p:ext uri="{BB962C8B-B14F-4D97-AF65-F5344CB8AC3E}">
        <p14:creationId xmlns:p14="http://schemas.microsoft.com/office/powerpoint/2010/main" val="1577447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r>
              <a:rPr lang="en-US" sz="1200" kern="1200" dirty="0" smtClean="0">
                <a:solidFill>
                  <a:schemeClr val="tx1"/>
                </a:solidFill>
                <a:effectLst/>
                <a:latin typeface="Times New Roman" pitchFamily="18" charset="0"/>
                <a:ea typeface="+mn-ea"/>
                <a:cs typeface="+mn-cs"/>
              </a:rPr>
              <a:t>1. http://www.dailymail.co.uk/sciencetech/article-2907069/Don-t-let-AI-jobs-kill-Stephen-Hawking-Elon-Musk-sign-open-letter-warning-robot-uprising.html</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2. </a:t>
            </a:r>
            <a:r>
              <a:rPr lang="en-US" sz="1200" kern="1200" dirty="0" smtClean="0">
                <a:solidFill>
                  <a:schemeClr val="tx1"/>
                </a:solidFill>
                <a:effectLst/>
                <a:latin typeface="Times New Roman" pitchFamily="18" charset="0"/>
                <a:ea typeface="+mn-ea"/>
                <a:cs typeface="+mn-cs"/>
              </a:rPr>
              <a:t>http://futureoflife.org/ai-open-letter/</a:t>
            </a:r>
          </a:p>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19</a:t>
            </a:fld>
            <a:endParaRPr lang="en-US" smtClean="0"/>
          </a:p>
        </p:txBody>
      </p:sp>
    </p:spTree>
    <p:extLst>
      <p:ext uri="{BB962C8B-B14F-4D97-AF65-F5344CB8AC3E}">
        <p14:creationId xmlns:p14="http://schemas.microsoft.com/office/powerpoint/2010/main" val="15221848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20</a:t>
            </a:fld>
            <a:endParaRPr lang="en-US" smtClean="0"/>
          </a:p>
        </p:txBody>
      </p:sp>
    </p:spTree>
    <p:extLst>
      <p:ext uri="{BB962C8B-B14F-4D97-AF65-F5344CB8AC3E}">
        <p14:creationId xmlns:p14="http://schemas.microsoft.com/office/powerpoint/2010/main" val="35489976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r>
              <a:rPr lang="en-US" dirty="0" smtClean="0"/>
              <a:t>[1] 8 industries robots will completely transform by 2025</a:t>
            </a:r>
          </a:p>
          <a:p>
            <a:pPr eaLnBrk="1" hangingPunct="1"/>
            <a:r>
              <a:rPr lang="en-US" dirty="0" smtClean="0"/>
              <a:t>Mike </a:t>
            </a:r>
            <a:r>
              <a:rPr lang="en-US" dirty="0" err="1" smtClean="0"/>
              <a:t>Nudelman</a:t>
            </a:r>
            <a:r>
              <a:rPr lang="en-US" dirty="0" smtClean="0"/>
              <a:t> and Paul </a:t>
            </a:r>
            <a:r>
              <a:rPr lang="en-US" dirty="0" err="1" smtClean="0"/>
              <a:t>Szoldra</a:t>
            </a:r>
            <a:r>
              <a:rPr lang="en-US" dirty="0" smtClean="0"/>
              <a:t>  Dec. 14, 2015, 10:42 AM http://www.businessinsider.com/8-industries-robots-will-completely-transform-by-2025-2015-12?utm_source=feedburner&amp;utm_medium=feed&amp;utm_campaign=Feed%3A+typepad%2Falleyinsider%2Fsilicon_alley_insider+%28Silicon+Alley+Insider%29</a:t>
            </a:r>
          </a:p>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21</a:t>
            </a:fld>
            <a:endParaRPr lang="en-US" smtClean="0"/>
          </a:p>
        </p:txBody>
      </p:sp>
    </p:spTree>
    <p:extLst>
      <p:ext uri="{BB962C8B-B14F-4D97-AF65-F5344CB8AC3E}">
        <p14:creationId xmlns:p14="http://schemas.microsoft.com/office/powerpoint/2010/main" val="1779399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2</a:t>
            </a:fld>
            <a:endParaRPr lang="en-US" smtClean="0"/>
          </a:p>
        </p:txBody>
      </p:sp>
    </p:spTree>
    <p:extLst>
      <p:ext uri="{BB962C8B-B14F-4D97-AF65-F5344CB8AC3E}">
        <p14:creationId xmlns:p14="http://schemas.microsoft.com/office/powerpoint/2010/main" val="21524314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22</a:t>
            </a:fld>
            <a:endParaRPr lang="en-US" smtClean="0"/>
          </a:p>
        </p:txBody>
      </p:sp>
    </p:spTree>
    <p:extLst>
      <p:ext uri="{BB962C8B-B14F-4D97-AF65-F5344CB8AC3E}">
        <p14:creationId xmlns:p14="http://schemas.microsoft.com/office/powerpoint/2010/main" val="17793996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r>
              <a:rPr lang="en-US" dirty="0" smtClean="0"/>
              <a:t>[1] </a:t>
            </a:r>
            <a:r>
              <a:rPr lang="en-US" sz="1200" kern="1200" dirty="0" smtClean="0">
                <a:solidFill>
                  <a:schemeClr val="tx1"/>
                </a:solidFill>
                <a:effectLst/>
                <a:latin typeface="Times New Roman" pitchFamily="18" charset="0"/>
                <a:ea typeface="+mn-ea"/>
                <a:cs typeface="+mn-cs"/>
              </a:rPr>
              <a:t>http://www.msn.com/en-us/money/careersandeducation/robots-could-steal-80-million-us-jobs-boe/ar-BBmY9ej?ocid=spartandhp</a:t>
            </a:r>
            <a:endParaRPr lang="en-US" dirty="0" smtClean="0"/>
          </a:p>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23</a:t>
            </a:fld>
            <a:endParaRPr lang="en-US" smtClean="0"/>
          </a:p>
        </p:txBody>
      </p:sp>
    </p:spTree>
    <p:extLst>
      <p:ext uri="{BB962C8B-B14F-4D97-AF65-F5344CB8AC3E}">
        <p14:creationId xmlns:p14="http://schemas.microsoft.com/office/powerpoint/2010/main" val="28318097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r>
              <a:rPr lang="en-US" dirty="0" smtClean="0"/>
              <a:t>[1] </a:t>
            </a:r>
            <a:r>
              <a:rPr lang="en-US" sz="1200" kern="1200" dirty="0" smtClean="0">
                <a:solidFill>
                  <a:schemeClr val="tx1"/>
                </a:solidFill>
                <a:effectLst/>
                <a:latin typeface="Times New Roman" pitchFamily="18" charset="0"/>
                <a:ea typeface="+mn-ea"/>
                <a:cs typeface="+mn-cs"/>
              </a:rPr>
              <a:t>http://www.msn.com/en-us/money/careersandeducation/robots-could-steal-80-million-us-jobs-boe/ar-BBmY9ej?ocid=spartandhp</a:t>
            </a:r>
            <a:endParaRPr lang="en-US" dirty="0" smtClean="0"/>
          </a:p>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24</a:t>
            </a:fld>
            <a:endParaRPr lang="en-US" smtClean="0"/>
          </a:p>
        </p:txBody>
      </p:sp>
    </p:spTree>
    <p:extLst>
      <p:ext uri="{BB962C8B-B14F-4D97-AF65-F5344CB8AC3E}">
        <p14:creationId xmlns:p14="http://schemas.microsoft.com/office/powerpoint/2010/main" val="13010063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r>
              <a:rPr lang="en-US" dirty="0" smtClean="0"/>
              <a:t>[</a:t>
            </a:r>
            <a:r>
              <a:rPr lang="en-US" smtClean="0"/>
              <a:t>1] </a:t>
            </a:r>
            <a:r>
              <a:rPr lang="en-US" sz="1200" kern="1200" smtClean="0">
                <a:solidFill>
                  <a:schemeClr val="tx1"/>
                </a:solidFill>
                <a:effectLst/>
                <a:latin typeface="Times New Roman" pitchFamily="18" charset="0"/>
                <a:ea typeface="+mn-ea"/>
                <a:cs typeface="+mn-cs"/>
              </a:rPr>
              <a:t>http://www.msn.com/en-us/money/careersandeducation/robots-could-steal-80-million-us-jobs-boe/ar-BBmY9ej?ocid=spartandhp</a:t>
            </a:r>
            <a:endParaRPr lang="en-US" dirty="0" smtClean="0"/>
          </a:p>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25</a:t>
            </a:fld>
            <a:endParaRPr lang="en-US" smtClean="0"/>
          </a:p>
        </p:txBody>
      </p:sp>
    </p:spTree>
    <p:extLst>
      <p:ext uri="{BB962C8B-B14F-4D97-AF65-F5344CB8AC3E}">
        <p14:creationId xmlns:p14="http://schemas.microsoft.com/office/powerpoint/2010/main" val="32396146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r>
              <a:rPr lang="en-US" dirty="0" smtClean="0"/>
              <a:t>[1] http://www.msn.com/en-us/news/technology/apply-now-for-the-job-of-the-future-%e2%80%9crobot-helper%e2%80%9d/ar-CC6lQ5?ocid=spartandhp</a:t>
            </a:r>
          </a:p>
          <a:p>
            <a:pPr eaLnBrk="1" hangingPunct="1"/>
            <a:endParaRPr lang="en-US" dirty="0" smtClean="0"/>
          </a:p>
          <a:p>
            <a:r>
              <a:rPr lang="en-US" sz="900" dirty="0" smtClean="0"/>
              <a:t>AI trainers who work as “robot’s helpers” already exist at several tech companies: Facebook, virtual assistant start-up Clara Labs, and Interactions, a company that builds AI to handle customer service calls.</a:t>
            </a:r>
          </a:p>
          <a:p>
            <a:endParaRPr lang="en-US" sz="900" dirty="0" smtClean="0"/>
          </a:p>
          <a:p>
            <a:r>
              <a:rPr lang="en-US" sz="900" dirty="0" smtClean="0"/>
              <a:t>At Facebook, AI trainers are helping a new digital assistant called M, which works as a concierge service to make reservations, order delivery, and send reminders through Facebook messenger. The product is being </a:t>
            </a:r>
            <a:r>
              <a:rPr lang="en-US" sz="900" dirty="0" err="1" smtClean="0"/>
              <a:t>trialled</a:t>
            </a:r>
            <a:r>
              <a:rPr lang="en-US" sz="900" dirty="0" smtClean="0"/>
              <a:t> in San Francisco, and a host of humans work to make sure that M’s recommendations are solid and that tables have been booked at the right restaurant.</a:t>
            </a:r>
          </a:p>
          <a:p>
            <a:endParaRPr lang="en-US" sz="900" dirty="0" smtClean="0"/>
          </a:p>
          <a:p>
            <a:r>
              <a:rPr lang="en-US" sz="900" dirty="0" smtClean="0"/>
              <a:t>Though an AI personal assistant might be able to handle most requests, it’s handy to have a human around to decipher confusing wording, check for accuracy, and—in the case of Interactions, which takes instructions by voice—make sense of mumbled comments. In short, humans can help when the robot isn’t sure.</a:t>
            </a:r>
          </a:p>
          <a:p>
            <a:pPr eaLnBrk="1" hangingPunct="1"/>
            <a:endParaRPr lang="en-US" sz="900"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26</a:t>
            </a:fld>
            <a:endParaRPr lang="en-US" smtClean="0"/>
          </a:p>
        </p:txBody>
      </p:sp>
    </p:spTree>
    <p:extLst>
      <p:ext uri="{BB962C8B-B14F-4D97-AF65-F5344CB8AC3E}">
        <p14:creationId xmlns:p14="http://schemas.microsoft.com/office/powerpoint/2010/main" val="19686399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r>
              <a:rPr lang="en-US" dirty="0" smtClean="0"/>
              <a:t>[1]  Milgram, S. Behavioral Study of Obedience. J Abnormal Psychology 67, 4 (1963), 371–378. Humans will obey even harsh commands from seemingly authoritative bosses. Under authoritative command, they administered severely painful electric shocks (they thought) to volunteer test subjects (who acted as if they were in pain).</a:t>
            </a:r>
          </a:p>
          <a:p>
            <a:pPr eaLnBrk="1" hangingPunct="1"/>
            <a:endParaRPr lang="en-US" dirty="0" smtClean="0"/>
          </a:p>
          <a:p>
            <a:pPr eaLnBrk="1" hangingPunct="1"/>
            <a:r>
              <a:rPr lang="en-US" dirty="0" smtClean="0"/>
              <a:t>[2] </a:t>
            </a:r>
            <a:r>
              <a:rPr lang="en-US" sz="1200" kern="1200" dirty="0" smtClean="0">
                <a:solidFill>
                  <a:schemeClr val="tx1"/>
                </a:solidFill>
                <a:latin typeface="Times New Roman" pitchFamily="18" charset="0"/>
                <a:ea typeface="+mn-ea"/>
                <a:cs typeface="+mn-cs"/>
              </a:rPr>
              <a:t>http://hci.cs.umanitoba.ca/assets/publication_files/2013-would-you-do-as-a-robot-commands.pdf Humans will take orders from a known robot boss.</a:t>
            </a:r>
            <a:endParaRPr lang="en-US" dirty="0" smtClean="0"/>
          </a:p>
          <a:p>
            <a:pPr eaLnBrk="1" hangingPunct="1"/>
            <a:endParaRPr lang="en-US" dirty="0" smtClean="0"/>
          </a:p>
          <a:p>
            <a:pPr eaLnBrk="1" hangingPunct="1"/>
            <a:r>
              <a:rPr lang="en-US" dirty="0" smtClean="0"/>
              <a:t>[3] https://interactive.mit.edu/sites/default/files/documents/HRI_Pioneers_Gombolay.pdf Humans tend to be more productive when working for a robot.</a:t>
            </a:r>
          </a:p>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27</a:t>
            </a:fld>
            <a:endParaRPr lang="en-US" smtClean="0"/>
          </a:p>
        </p:txBody>
      </p:sp>
    </p:spTree>
    <p:extLst>
      <p:ext uri="{BB962C8B-B14F-4D97-AF65-F5344CB8AC3E}">
        <p14:creationId xmlns:p14="http://schemas.microsoft.com/office/powerpoint/2010/main" val="20827898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r>
              <a:rPr lang="en-US" dirty="0" smtClean="0"/>
              <a:t>No matter how much automation we</a:t>
            </a:r>
            <a:r>
              <a:rPr lang="en-US" baseline="0" dirty="0" smtClean="0"/>
              <a:t> have – there is still someone (human) in control – right?  Maybe not so much.</a:t>
            </a:r>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28</a:t>
            </a:fld>
            <a:endParaRPr lang="en-US" smtClean="0"/>
          </a:p>
        </p:txBody>
      </p:sp>
    </p:spTree>
    <p:extLst>
      <p:ext uri="{BB962C8B-B14F-4D97-AF65-F5344CB8AC3E}">
        <p14:creationId xmlns:p14="http://schemas.microsoft.com/office/powerpoint/2010/main" val="13078237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8" charset="0"/>
                <a:ea typeface="+mn-ea"/>
                <a:cs typeface="+mn-cs"/>
              </a:rPr>
              <a:t>1. http://www.defenseone.com/threats/2015/12/pentagon-nervous-about-russian-and-chinese-killer-robots/124465/?oref=DefenseOneFB&amp;&amp;&amp;</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2. https://www.rt.com/news/319229-russia-armata-tanks-robots/#.VlnSvzN24wY.twitter</a:t>
            </a:r>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29</a:t>
            </a:fld>
            <a:endParaRPr lang="en-US" smtClean="0"/>
          </a:p>
        </p:txBody>
      </p:sp>
    </p:spTree>
    <p:extLst>
      <p:ext uri="{BB962C8B-B14F-4D97-AF65-F5344CB8AC3E}">
        <p14:creationId xmlns:p14="http://schemas.microsoft.com/office/powerpoint/2010/main" val="17793996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r>
              <a:rPr lang="en-US" dirty="0" smtClean="0"/>
              <a:t>[1] http://www.techinsider.io/british-taranis-drone-first-autonomous-weapon-2015-9.  </a:t>
            </a:r>
            <a:r>
              <a:rPr lang="en-US" dirty="0" err="1" smtClean="0"/>
              <a:t>Taranis</a:t>
            </a:r>
            <a:r>
              <a:rPr lang="en-US" dirty="0" smtClean="0"/>
              <a:t> is the </a:t>
            </a:r>
            <a:r>
              <a:rPr lang="en-US" sz="1200" b="0" i="0" kern="1200" dirty="0" smtClean="0">
                <a:solidFill>
                  <a:schemeClr val="tx1"/>
                </a:solidFill>
                <a:effectLst/>
                <a:latin typeface="Times New Roman" pitchFamily="18" charset="0"/>
                <a:ea typeface="+mn-ea"/>
                <a:cs typeface="+mn-cs"/>
              </a:rPr>
              <a:t>Celtic god of thunder</a:t>
            </a:r>
            <a:endParaRPr lang="en-US" dirty="0" smtClean="0"/>
          </a:p>
          <a:p>
            <a:pPr eaLnBrk="1" hangingPunct="1"/>
            <a:endParaRPr lang="en-US" dirty="0" smtClean="0"/>
          </a:p>
          <a:p>
            <a:pPr eaLnBrk="1" hangingPunct="1"/>
            <a:r>
              <a:rPr lang="en-US" dirty="0" smtClean="0"/>
              <a:t>[2] http://www.popsci.com/article/technology/meet-taranis-uks-shiny-new-stealth-drone</a:t>
            </a:r>
          </a:p>
          <a:p>
            <a:pPr eaLnBrk="1" hangingPunct="1"/>
            <a:endParaRPr lang="en-US" dirty="0" smtClean="0"/>
          </a:p>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30</a:t>
            </a:fld>
            <a:endParaRPr lang="en-US" smtClean="0"/>
          </a:p>
        </p:txBody>
      </p:sp>
    </p:spTree>
    <p:extLst>
      <p:ext uri="{BB962C8B-B14F-4D97-AF65-F5344CB8AC3E}">
        <p14:creationId xmlns:p14="http://schemas.microsoft.com/office/powerpoint/2010/main" val="4021957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r>
              <a:rPr lang="en-US" dirty="0" smtClean="0"/>
              <a:t>Just</a:t>
            </a:r>
            <a:r>
              <a:rPr lang="en-US" baseline="0" dirty="0" smtClean="0"/>
              <a:t> some of my thoughts</a:t>
            </a:r>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31</a:t>
            </a:fld>
            <a:endParaRPr lang="en-US" smtClean="0"/>
          </a:p>
        </p:txBody>
      </p:sp>
    </p:spTree>
    <p:extLst>
      <p:ext uri="{BB962C8B-B14F-4D97-AF65-F5344CB8AC3E}">
        <p14:creationId xmlns:p14="http://schemas.microsoft.com/office/powerpoint/2010/main" val="1779399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sz="1000"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3</a:t>
            </a:fld>
            <a:endParaRPr lang="en-US" smtClean="0"/>
          </a:p>
        </p:txBody>
      </p:sp>
    </p:spTree>
    <p:extLst>
      <p:ext uri="{BB962C8B-B14F-4D97-AF65-F5344CB8AC3E}">
        <p14:creationId xmlns:p14="http://schemas.microsoft.com/office/powerpoint/2010/main" val="1825610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8" charset="0"/>
                <a:ea typeface="+mn-ea"/>
                <a:cs typeface="+mn-cs"/>
              </a:rPr>
              <a:t>1. http://www.wisegeek.com/what-is-a-neo-luddite.htm</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Times New Roman" pitchFamily="18"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8" charset="0"/>
                <a:ea typeface="+mn-ea"/>
                <a:cs typeface="+mn-cs"/>
              </a:rPr>
              <a:t>2. </a:t>
            </a:r>
            <a:r>
              <a:rPr lang="en-US" sz="1200" dirty="0" smtClean="0"/>
              <a:t>[http://en.wikipedia.org/wiki/Luddite]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900" kern="1200" dirty="0" smtClean="0">
              <a:solidFill>
                <a:schemeClr val="tx1"/>
              </a:solidFill>
              <a:latin typeface="Times New Roman" pitchFamily="18"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900" dirty="0" smtClean="0"/>
          </a:p>
          <a:p>
            <a:r>
              <a:rPr lang="en-US" sz="900" dirty="0" smtClean="0"/>
              <a:t>The Luddites were 19th-century English textile workers who protested newly developed </a:t>
            </a:r>
            <a:r>
              <a:rPr lang="en-US" sz="900" dirty="0" err="1" smtClean="0"/>
              <a:t>labour</a:t>
            </a:r>
            <a:r>
              <a:rPr lang="en-US" sz="900" dirty="0" smtClean="0"/>
              <a:t>-economizing technologies from 1811 to 1816. The stocking frames, spinning frames and power looms introduced during the Industrial Revolution threatened to replace the artisans with less-skilled, low-wage </a:t>
            </a:r>
            <a:r>
              <a:rPr lang="en-US" sz="900" dirty="0" err="1" smtClean="0"/>
              <a:t>labourers</a:t>
            </a:r>
            <a:r>
              <a:rPr lang="en-US" sz="900" dirty="0" smtClean="0"/>
              <a:t>, leaving them without work.</a:t>
            </a:r>
          </a:p>
          <a:p>
            <a:endParaRPr lang="en-US" sz="900" dirty="0" smtClean="0"/>
          </a:p>
          <a:p>
            <a:r>
              <a:rPr lang="en-US" sz="900" dirty="0" smtClean="0"/>
              <a:t>Although the origin of the name Luddite (/ˈ</a:t>
            </a:r>
            <a:r>
              <a:rPr lang="en-US" sz="900" dirty="0" err="1" smtClean="0"/>
              <a:t>lʌd.aɪt</a:t>
            </a:r>
            <a:r>
              <a:rPr lang="en-US" sz="900" dirty="0" smtClean="0"/>
              <a:t>/) is uncertain, a popular theory is that the movement was named after Ned </a:t>
            </a:r>
            <a:r>
              <a:rPr lang="en-US" sz="900" dirty="0" err="1" smtClean="0"/>
              <a:t>Ludd</a:t>
            </a:r>
            <a:r>
              <a:rPr lang="en-US" sz="900" dirty="0" smtClean="0"/>
              <a:t>, a youth who allegedly smashed two stocking frames in 1779, and whose name had become emblematic of machine destroyers.</a:t>
            </a:r>
          </a:p>
          <a:p>
            <a:endParaRPr lang="en-US" sz="900" dirty="0" smtClean="0"/>
          </a:p>
          <a:p>
            <a:r>
              <a:rPr lang="en-US" sz="900" dirty="0" smtClean="0"/>
              <a:t>The term has since developed a secondary meaning: a "Luddite" is one opposed to </a:t>
            </a:r>
            <a:r>
              <a:rPr lang="en-US" sz="900" dirty="0" err="1" smtClean="0"/>
              <a:t>industrialisation</a:t>
            </a:r>
            <a:r>
              <a:rPr lang="en-US" sz="900" dirty="0" smtClean="0"/>
              <a:t>, automation, </a:t>
            </a:r>
            <a:r>
              <a:rPr lang="en-US" sz="900" dirty="0" err="1" smtClean="0"/>
              <a:t>computerisation</a:t>
            </a:r>
            <a:r>
              <a:rPr lang="en-US" sz="900" dirty="0" smtClean="0"/>
              <a:t> or new technologies in general.</a:t>
            </a:r>
          </a:p>
          <a:p>
            <a:endParaRPr lang="en-US" sz="900" dirty="0" smtClean="0"/>
          </a:p>
          <a:p>
            <a:r>
              <a:rPr lang="en-US" sz="900" dirty="0" smtClean="0"/>
              <a:t>More recently, the term Neo-</a:t>
            </a:r>
            <a:r>
              <a:rPr lang="en-US" sz="900" dirty="0" err="1" smtClean="0"/>
              <a:t>Luddism</a:t>
            </a:r>
            <a:r>
              <a:rPr lang="en-US" sz="900" dirty="0" smtClean="0"/>
              <a:t> has emerged to describe opposition to many forms of technology.[26] According to a manifesto drawn up by the Second Luddite Congress (April 1996; Barnesville, Ohio), Neo-</a:t>
            </a:r>
            <a:r>
              <a:rPr lang="en-US" sz="900" dirty="0" err="1" smtClean="0"/>
              <a:t>Luddism</a:t>
            </a:r>
            <a:r>
              <a:rPr lang="en-US" sz="900" dirty="0" smtClean="0"/>
              <a:t> is "a leaderless movement of passive resistance to consumerism and the increasingly bizarre and frightening technologies of the Computer Age." </a:t>
            </a:r>
          </a:p>
          <a:p>
            <a:endParaRPr lang="en-US" dirty="0" smtClean="0"/>
          </a:p>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32</a:t>
            </a:fld>
            <a:endParaRPr lang="en-US" smtClean="0"/>
          </a:p>
        </p:txBody>
      </p:sp>
    </p:spTree>
    <p:extLst>
      <p:ext uri="{BB962C8B-B14F-4D97-AF65-F5344CB8AC3E}">
        <p14:creationId xmlns:p14="http://schemas.microsoft.com/office/powerpoint/2010/main" val="15302907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r>
              <a:rPr lang="en-US" dirty="0" smtClean="0"/>
              <a:t>[1] https://en.wikipedia.org/wiki/Three_Laws_of_Robotics</a:t>
            </a:r>
          </a:p>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33</a:t>
            </a:fld>
            <a:endParaRPr lang="en-US" smtClean="0"/>
          </a:p>
        </p:txBody>
      </p:sp>
    </p:spTree>
    <p:extLst>
      <p:ext uri="{BB962C8B-B14F-4D97-AF65-F5344CB8AC3E}">
        <p14:creationId xmlns:p14="http://schemas.microsoft.com/office/powerpoint/2010/main" val="42350466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r>
              <a:rPr lang="en-US" dirty="0" smtClean="0"/>
              <a:t>[1] https://en.wikipedia.org/wiki/Three_Laws_of_Robotics</a:t>
            </a:r>
          </a:p>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34</a:t>
            </a:fld>
            <a:endParaRPr lang="en-US" smtClean="0"/>
          </a:p>
        </p:txBody>
      </p:sp>
    </p:spTree>
    <p:extLst>
      <p:ext uri="{BB962C8B-B14F-4D97-AF65-F5344CB8AC3E}">
        <p14:creationId xmlns:p14="http://schemas.microsoft.com/office/powerpoint/2010/main" val="12717935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[1] http://www.techinsider.io/british-taranis-drone-first-autonomous-weapon-2015-9</a:t>
            </a:r>
          </a:p>
          <a:p>
            <a:pPr eaLnBrk="1" hangingPunct="1"/>
            <a:endParaRPr lang="en-US" dirty="0" smtClean="0"/>
          </a:p>
          <a:p>
            <a:pPr eaLnBrk="1" hangingPunct="1"/>
            <a:r>
              <a:rPr lang="en-US" dirty="0" smtClean="0"/>
              <a:t>[2] </a:t>
            </a:r>
            <a:r>
              <a:rPr lang="en-US" sz="1200" kern="1200" dirty="0" smtClean="0">
                <a:solidFill>
                  <a:schemeClr val="tx1"/>
                </a:solidFill>
                <a:latin typeface="Times New Roman" pitchFamily="18" charset="0"/>
                <a:ea typeface="+mn-ea"/>
                <a:cs typeface="+mn-cs"/>
              </a:rPr>
              <a:t>http://futureoflife.org/open-letter-autonomous-weapons/  Autonomous Weapons: an Open Letter from AI &amp; Robotics Researchers</a:t>
            </a:r>
          </a:p>
          <a:p>
            <a:pPr eaLnBrk="1" hangingPunct="1"/>
            <a:endParaRPr lang="en-US" sz="1200" kern="1200" dirty="0" smtClean="0">
              <a:solidFill>
                <a:schemeClr val="tx1"/>
              </a:solidFill>
              <a:latin typeface="Times New Roman" pitchFamily="18" charset="0"/>
              <a:ea typeface="+mn-ea"/>
              <a:cs typeface="+mn-cs"/>
            </a:endParaRPr>
          </a:p>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35</a:t>
            </a:fld>
            <a:endParaRPr lang="en-US" smtClean="0"/>
          </a:p>
        </p:txBody>
      </p:sp>
    </p:spTree>
    <p:extLst>
      <p:ext uri="{BB962C8B-B14F-4D97-AF65-F5344CB8AC3E}">
        <p14:creationId xmlns:p14="http://schemas.microsoft.com/office/powerpoint/2010/main" val="37064588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8" charset="0"/>
                <a:ea typeface="+mn-ea"/>
                <a:cs typeface="+mn-cs"/>
              </a:rPr>
              <a:t>1. </a:t>
            </a:r>
            <a:r>
              <a:rPr lang="en-US" sz="1200" kern="1200" dirty="0" smtClean="0">
                <a:solidFill>
                  <a:schemeClr val="tx1"/>
                </a:solidFill>
                <a:effectLst/>
                <a:latin typeface="Times New Roman" pitchFamily="18" charset="0"/>
                <a:ea typeface="+mn-ea"/>
                <a:cs typeface="+mn-cs"/>
              </a:rPr>
              <a:t>http://futureoflife.org/ai-open-letter/</a:t>
            </a:r>
            <a:endParaRPr lang="en-US" sz="1200" kern="1200" dirty="0" smtClean="0">
              <a:solidFill>
                <a:schemeClr val="tx1"/>
              </a:solidFill>
              <a:latin typeface="Times New Roman" pitchFamily="18" charset="0"/>
              <a:ea typeface="+mn-ea"/>
              <a:cs typeface="+mn-cs"/>
            </a:endParaRPr>
          </a:p>
          <a:p>
            <a:pPr eaLnBrk="1" hangingPunct="1"/>
            <a:r>
              <a:rPr lang="en-US" sz="1200" kern="1200" dirty="0" smtClean="0">
                <a:solidFill>
                  <a:schemeClr val="tx1"/>
                </a:solidFill>
                <a:latin typeface="Times New Roman" pitchFamily="18" charset="0"/>
                <a:ea typeface="+mn-ea"/>
                <a:cs typeface="+mn-cs"/>
              </a:rPr>
              <a:t>2. http://futureoflife.org/2015/10/12/11m-ai-safety-research-program-launched/</a:t>
            </a:r>
            <a:endParaRPr lang="en-US" dirty="0" smtClean="0"/>
          </a:p>
          <a:p>
            <a:pPr eaLnBrk="1" hangingPunct="1"/>
            <a:r>
              <a:rPr lang="en-US" dirty="0" smtClean="0"/>
              <a:t>3. </a:t>
            </a:r>
            <a:r>
              <a:rPr lang="en-US" sz="1200" kern="1200" dirty="0" smtClean="0">
                <a:solidFill>
                  <a:schemeClr val="tx1"/>
                </a:solidFill>
                <a:effectLst/>
                <a:latin typeface="Times New Roman" pitchFamily="18" charset="0"/>
                <a:ea typeface="+mn-ea"/>
                <a:cs typeface="+mn-cs"/>
              </a:rPr>
              <a:t>http://www.dailymail.co.uk/sciencetech/article-2907069/Don-t-let-AI-jobs-kill-Stephen-Hawking-Elon-Musk-sign-open-letter-warning-robot-uprising.html</a:t>
            </a:r>
            <a:endParaRPr lang="en-US" dirty="0" smtClean="0"/>
          </a:p>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36</a:t>
            </a:fld>
            <a:endParaRPr lang="en-US" smtClean="0"/>
          </a:p>
        </p:txBody>
      </p:sp>
    </p:spTree>
    <p:extLst>
      <p:ext uri="{BB962C8B-B14F-4D97-AF65-F5344CB8AC3E}">
        <p14:creationId xmlns:p14="http://schemas.microsoft.com/office/powerpoint/2010/main" val="8114155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eriod"/>
              <a:tabLst/>
              <a:defRPr/>
            </a:pPr>
            <a:r>
              <a:rPr lang="en-US" sz="1200" kern="1200" dirty="0" smtClean="0">
                <a:solidFill>
                  <a:schemeClr val="tx1"/>
                </a:solidFill>
                <a:effectLst/>
                <a:latin typeface="Times New Roman" pitchFamily="18" charset="0"/>
                <a:ea typeface="+mn-ea"/>
                <a:cs typeface="+mn-cs"/>
              </a:rPr>
              <a:t>http</a:t>
            </a:r>
            <a:r>
              <a:rPr lang="en-US" sz="1200" kern="1200" dirty="0" smtClean="0">
                <a:solidFill>
                  <a:schemeClr val="tx1"/>
                </a:solidFill>
                <a:effectLst/>
                <a:latin typeface="Times New Roman" pitchFamily="18" charset="0"/>
                <a:ea typeface="+mn-ea"/>
                <a:cs typeface="+mn-cs"/>
              </a:rPr>
              <a:t>://</a:t>
            </a:r>
            <a:r>
              <a:rPr lang="en-US" sz="1200" kern="1200" dirty="0" smtClean="0">
                <a:solidFill>
                  <a:schemeClr val="tx1"/>
                </a:solidFill>
                <a:effectLst/>
                <a:latin typeface="Times New Roman" pitchFamily="18" charset="0"/>
                <a:ea typeface="+mn-ea"/>
                <a:cs typeface="+mn-cs"/>
              </a:rPr>
              <a:t>futureoflife.org</a:t>
            </a:r>
          </a:p>
          <a:p>
            <a:pPr marL="228600" marR="0" indent="-228600" algn="l" defTabSz="914400" rtl="0" eaLnBrk="1" fontAlgn="base" latinLnBrk="0" hangingPunct="1">
              <a:lnSpc>
                <a:spcPct val="100000"/>
              </a:lnSpc>
              <a:spcBef>
                <a:spcPct val="30000"/>
              </a:spcBef>
              <a:spcAft>
                <a:spcPct val="0"/>
              </a:spcAft>
              <a:buClrTx/>
              <a:buSzTx/>
              <a:buFontTx/>
              <a:buAutoNum type="arabicPeriod"/>
              <a:tabLst/>
              <a:defRPr/>
            </a:pPr>
            <a:endParaRPr lang="en-US" sz="1200" kern="1200" dirty="0" smtClean="0">
              <a:solidFill>
                <a:schemeClr val="tx1"/>
              </a:solidFill>
              <a:effectLst/>
              <a:latin typeface="Times New Roman" pitchFamily="18"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000" kern="1200" dirty="0" smtClean="0">
                <a:solidFill>
                  <a:schemeClr val="tx1"/>
                </a:solidFill>
                <a:effectLst/>
                <a:latin typeface="Times New Roman" pitchFamily="18" charset="0"/>
                <a:ea typeface="+mn-ea"/>
                <a:cs typeface="+mn-cs"/>
              </a:rPr>
              <a:t>Founders:</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000" dirty="0" smtClean="0"/>
              <a:t>- </a:t>
            </a:r>
            <a:r>
              <a:rPr lang="en-US" sz="1000" dirty="0" err="1" smtClean="0"/>
              <a:t>Jaan</a:t>
            </a:r>
            <a:r>
              <a:rPr lang="en-US" sz="1000" dirty="0" smtClean="0"/>
              <a:t> Tallinn - an Estonian programmer who participated in the development of Skype</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000" dirty="0" smtClean="0"/>
              <a:t>- Max </a:t>
            </a:r>
            <a:r>
              <a:rPr lang="en-US" sz="1000" dirty="0" err="1" smtClean="0"/>
              <a:t>Tegmark</a:t>
            </a:r>
            <a:r>
              <a:rPr lang="en-US" sz="1000" dirty="0" smtClean="0"/>
              <a:t> - a Swedish-American cosmologist. </a:t>
            </a:r>
            <a:r>
              <a:rPr lang="en-US" sz="1000" dirty="0" err="1" smtClean="0"/>
              <a:t>Tegmark</a:t>
            </a:r>
            <a:r>
              <a:rPr lang="en-US" sz="1000" dirty="0" smtClean="0"/>
              <a:t> is a professor at the Massachusetts Institute of Technology and the scientific director of the Foundational Questions Institute.</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000" dirty="0" smtClean="0"/>
              <a:t>- </a:t>
            </a:r>
            <a:r>
              <a:rPr lang="en-US" sz="1000" dirty="0" err="1" smtClean="0"/>
              <a:t>Meia</a:t>
            </a:r>
            <a:r>
              <a:rPr lang="en-US" sz="1000" dirty="0" smtClean="0"/>
              <a:t> Chita-</a:t>
            </a:r>
            <a:r>
              <a:rPr lang="en-US" sz="1000" dirty="0" err="1" smtClean="0"/>
              <a:t>Tegmark</a:t>
            </a:r>
            <a:r>
              <a:rPr lang="en-US" sz="1000" dirty="0" smtClean="0"/>
              <a:t> -Ph.D. candidate in Developmental Sciences at Boston University and an alumna of the Harvard Graduate School of Education</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000" dirty="0" smtClean="0"/>
              <a:t>- </a:t>
            </a:r>
            <a:r>
              <a:rPr lang="en-US" sz="1000" dirty="0" err="1" smtClean="0"/>
              <a:t>Viktoriya</a:t>
            </a:r>
            <a:r>
              <a:rPr lang="en-US" sz="1000" dirty="0" smtClean="0"/>
              <a:t> </a:t>
            </a:r>
            <a:r>
              <a:rPr lang="en-US" sz="1000" dirty="0" err="1" smtClean="0"/>
              <a:t>Krakovna</a:t>
            </a:r>
            <a:r>
              <a:rPr lang="en-US" sz="1000" dirty="0" smtClean="0"/>
              <a:t> - PhD candidate, Harvard University, a doctoral researcher in statistics at Harvard University</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000" dirty="0" smtClean="0"/>
              <a:t>- Anthony </a:t>
            </a:r>
            <a:r>
              <a:rPr lang="en-US" sz="1000" dirty="0" err="1" smtClean="0"/>
              <a:t>Aquirre</a:t>
            </a:r>
            <a:r>
              <a:rPr lang="en-US" sz="1000" dirty="0" smtClean="0"/>
              <a:t> - a theoretical cosmologist, professor at the University of California</a:t>
            </a:r>
            <a:endParaRPr lang="en-US" sz="1000"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37</a:t>
            </a:fld>
            <a:endParaRPr lang="en-US" smtClean="0"/>
          </a:p>
        </p:txBody>
      </p:sp>
    </p:spTree>
    <p:extLst>
      <p:ext uri="{BB962C8B-B14F-4D97-AF65-F5344CB8AC3E}">
        <p14:creationId xmlns:p14="http://schemas.microsoft.com/office/powerpoint/2010/main" val="8114155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8" charset="0"/>
                <a:ea typeface="+mn-ea"/>
                <a:cs typeface="+mn-cs"/>
              </a:rPr>
              <a:t>1. </a:t>
            </a:r>
            <a:r>
              <a:rPr lang="en-US" sz="1200" kern="1200" dirty="0" smtClean="0">
                <a:solidFill>
                  <a:schemeClr val="tx1"/>
                </a:solidFill>
                <a:effectLst/>
                <a:latin typeface="Times New Roman" pitchFamily="18" charset="0"/>
                <a:ea typeface="+mn-ea"/>
                <a:cs typeface="+mn-cs"/>
              </a:rPr>
              <a:t>http://futureoflife.org/ai-open-letter/</a:t>
            </a:r>
            <a:endParaRPr lang="en-US" sz="1200" kern="1200" dirty="0" smtClean="0">
              <a:solidFill>
                <a:schemeClr val="tx1"/>
              </a:solidFill>
              <a:latin typeface="Times New Roman" pitchFamily="18" charset="0"/>
              <a:ea typeface="+mn-ea"/>
              <a:cs typeface="+mn-cs"/>
            </a:endParaRPr>
          </a:p>
          <a:p>
            <a:pPr eaLnBrk="1" hangingPunct="1"/>
            <a:r>
              <a:rPr lang="en-US" sz="1200" kern="1200" dirty="0" smtClean="0">
                <a:solidFill>
                  <a:schemeClr val="tx1"/>
                </a:solidFill>
                <a:latin typeface="Times New Roman" pitchFamily="18" charset="0"/>
                <a:ea typeface="+mn-ea"/>
                <a:cs typeface="+mn-cs"/>
              </a:rPr>
              <a:t>2. http://futureoflife.org/2015/10/12/11m-ai-safety-research-program-launched/</a:t>
            </a:r>
            <a:endParaRPr lang="en-US" dirty="0" smtClean="0"/>
          </a:p>
          <a:p>
            <a:pPr eaLnBrk="1" hangingPunct="1"/>
            <a:r>
              <a:rPr lang="en-US" dirty="0" smtClean="0"/>
              <a:t>3. </a:t>
            </a:r>
            <a:r>
              <a:rPr lang="en-US" sz="1200" kern="1200" dirty="0" smtClean="0">
                <a:solidFill>
                  <a:schemeClr val="tx1"/>
                </a:solidFill>
                <a:effectLst/>
                <a:latin typeface="Times New Roman" pitchFamily="18" charset="0"/>
                <a:ea typeface="+mn-ea"/>
                <a:cs typeface="+mn-cs"/>
              </a:rPr>
              <a:t>http://www.dailymail.co.uk/sciencetech/article-2907069/Don-t-let-AI-jobs-kill-Stephen-Hawking-Elon-Musk-sign-open-letter-warning-robot-uprising.html</a:t>
            </a:r>
            <a:endParaRPr lang="en-US" dirty="0" smtClean="0"/>
          </a:p>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38</a:t>
            </a:fld>
            <a:endParaRPr lang="en-US" smtClean="0"/>
          </a:p>
        </p:txBody>
      </p:sp>
    </p:spTree>
    <p:extLst>
      <p:ext uri="{BB962C8B-B14F-4D97-AF65-F5344CB8AC3E}">
        <p14:creationId xmlns:p14="http://schemas.microsoft.com/office/powerpoint/2010/main" val="8114155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8" charset="0"/>
                <a:ea typeface="+mn-ea"/>
                <a:cs typeface="+mn-cs"/>
              </a:rPr>
              <a:t>1. </a:t>
            </a:r>
            <a:r>
              <a:rPr lang="en-US" sz="1200" kern="1200" dirty="0" smtClean="0">
                <a:solidFill>
                  <a:schemeClr val="tx1"/>
                </a:solidFill>
                <a:effectLst/>
                <a:latin typeface="Times New Roman" pitchFamily="18" charset="0"/>
                <a:ea typeface="+mn-ea"/>
                <a:cs typeface="+mn-cs"/>
              </a:rPr>
              <a:t>http://futureoflife.org/ai-open-letter/</a:t>
            </a:r>
            <a:endParaRPr lang="en-US" sz="1200" kern="1200" dirty="0" smtClean="0">
              <a:solidFill>
                <a:schemeClr val="tx1"/>
              </a:solidFill>
              <a:latin typeface="Times New Roman" pitchFamily="18" charset="0"/>
              <a:ea typeface="+mn-ea"/>
              <a:cs typeface="+mn-cs"/>
            </a:endParaRPr>
          </a:p>
          <a:p>
            <a:pPr eaLnBrk="1" hangingPunct="1"/>
            <a:r>
              <a:rPr lang="en-US" sz="1200" kern="1200" dirty="0" smtClean="0">
                <a:solidFill>
                  <a:schemeClr val="tx1"/>
                </a:solidFill>
                <a:latin typeface="Times New Roman" pitchFamily="18" charset="0"/>
                <a:ea typeface="+mn-ea"/>
                <a:cs typeface="+mn-cs"/>
              </a:rPr>
              <a:t>2. http://futureoflife.org/2015/10/12/11m-ai-safety-research-program-launched/</a:t>
            </a:r>
            <a:endParaRPr lang="en-US" dirty="0" smtClean="0"/>
          </a:p>
          <a:p>
            <a:pPr eaLnBrk="1" hangingPunct="1"/>
            <a:r>
              <a:rPr lang="en-US" dirty="0" smtClean="0"/>
              <a:t>3. </a:t>
            </a:r>
            <a:r>
              <a:rPr lang="en-US" sz="1200" kern="1200" dirty="0" smtClean="0">
                <a:solidFill>
                  <a:schemeClr val="tx1"/>
                </a:solidFill>
                <a:effectLst/>
                <a:latin typeface="Times New Roman" pitchFamily="18" charset="0"/>
                <a:ea typeface="+mn-ea"/>
                <a:cs typeface="+mn-cs"/>
              </a:rPr>
              <a:t>http://www.dailymail.co.uk/sciencetech/article-2907069/Don-t-let-AI-jobs-kill-Stephen-Hawking-Elon-Musk-sign-open-letter-warning-robot-uprising.html</a:t>
            </a:r>
            <a:endParaRPr lang="en-US" dirty="0" smtClean="0"/>
          </a:p>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39</a:t>
            </a:fld>
            <a:endParaRPr lang="en-US" smtClean="0"/>
          </a:p>
        </p:txBody>
      </p:sp>
    </p:spTree>
    <p:extLst>
      <p:ext uri="{BB962C8B-B14F-4D97-AF65-F5344CB8AC3E}">
        <p14:creationId xmlns:p14="http://schemas.microsoft.com/office/powerpoint/2010/main" val="8114155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r>
              <a:rPr lang="en-US" dirty="0" smtClean="0"/>
              <a:t>1. </a:t>
            </a:r>
            <a:r>
              <a:rPr lang="en-US" dirty="0" err="1" smtClean="0"/>
              <a:t>Rusli</a:t>
            </a:r>
            <a:r>
              <a:rPr lang="en-US" dirty="0" smtClean="0"/>
              <a:t>, Evelyn M. (October 27, 2011). "For Google, a New High in Deal-Making". The New York Times. Retrieved December 7, 2011.</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8" charset="0"/>
                <a:ea typeface="+mn-ea"/>
                <a:cs typeface="+mn-cs"/>
              </a:rPr>
              <a:t>2. Google's New A.I. Ethics Board Might Save Humanity From Extinction  http://www.huffingtonpost.com/2014/01/29/google-ai_n_4683343.html</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Times New Roman" pitchFamily="18"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8" charset="0"/>
                <a:ea typeface="+mn-ea"/>
                <a:cs typeface="+mn-cs"/>
              </a:rPr>
              <a:t>2.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Times New Roman" pitchFamily="18"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40</a:t>
            </a:fld>
            <a:endParaRPr lang="en-US" smtClean="0"/>
          </a:p>
        </p:txBody>
      </p:sp>
    </p:spTree>
    <p:extLst>
      <p:ext uri="{BB962C8B-B14F-4D97-AF65-F5344CB8AC3E}">
        <p14:creationId xmlns:p14="http://schemas.microsoft.com/office/powerpoint/2010/main" val="33990656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r>
              <a:rPr lang="en-US" dirty="0" smtClean="0"/>
              <a:t>1. </a:t>
            </a:r>
            <a:r>
              <a:rPr lang="en-US" dirty="0" err="1" smtClean="0"/>
              <a:t>Rusli</a:t>
            </a:r>
            <a:r>
              <a:rPr lang="en-US" dirty="0" smtClean="0"/>
              <a:t>, Evelyn M. (October 27, 2011). "For Google, a New High in Deal-Making". The New York Times. Retrieved December 7, 2011.</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8" charset="0"/>
                <a:ea typeface="+mn-ea"/>
                <a:cs typeface="+mn-cs"/>
              </a:rPr>
              <a:t>2. Google's New A.I. Ethics Board Might Save Humanity From Extinction  http://www.huffingtonpost.com/2014/01/29/google-ai_n_4683343.html</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Times New Roman" pitchFamily="18"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41</a:t>
            </a:fld>
            <a:endParaRPr lang="en-US" smtClean="0"/>
          </a:p>
        </p:txBody>
      </p:sp>
    </p:spTree>
    <p:extLst>
      <p:ext uri="{BB962C8B-B14F-4D97-AF65-F5344CB8AC3E}">
        <p14:creationId xmlns:p14="http://schemas.microsoft.com/office/powerpoint/2010/main" val="3399065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r>
              <a:rPr lang="en-US" sz="1000" dirty="0" smtClean="0"/>
              <a:t>1. </a:t>
            </a:r>
            <a:r>
              <a:rPr lang="en-US" sz="1200" kern="1200" dirty="0" smtClean="0">
                <a:solidFill>
                  <a:schemeClr val="tx1"/>
                </a:solidFill>
                <a:effectLst/>
                <a:latin typeface="Times New Roman" pitchFamily="18" charset="0"/>
                <a:ea typeface="+mn-ea"/>
                <a:cs typeface="+mn-cs"/>
              </a:rPr>
              <a:t>http://www.cnet.com/news/woz-says-the-future-is-very-bad-for-humans</a:t>
            </a:r>
            <a:endParaRPr lang="en-US" sz="1000" dirty="0" smtClean="0"/>
          </a:p>
          <a:p>
            <a:pPr eaLnBrk="1" hangingPunct="1"/>
            <a:r>
              <a:rPr lang="en-US" sz="1000" dirty="0" smtClean="0"/>
              <a:t>2. </a:t>
            </a:r>
            <a:r>
              <a:rPr lang="en-US" sz="1200" kern="1200" dirty="0" smtClean="0">
                <a:solidFill>
                  <a:schemeClr val="tx1"/>
                </a:solidFill>
                <a:effectLst/>
                <a:latin typeface="Times New Roman" pitchFamily="18" charset="0"/>
                <a:ea typeface="+mn-ea"/>
                <a:cs typeface="+mn-cs"/>
              </a:rPr>
              <a:t>http://www.cnet.com/news/elon-musk-artificial-intelligence-could-be-more-dangerous-than-nukes/</a:t>
            </a:r>
            <a:endParaRPr lang="en-US" sz="1000" dirty="0" smtClean="0"/>
          </a:p>
          <a:p>
            <a:pPr eaLnBrk="1" hangingPunct="1"/>
            <a:r>
              <a:rPr lang="en-US" sz="1000" dirty="0" smtClean="0"/>
              <a:t>3. http://www.washingtonpost.com/blogs/the-switch/wp/2015/01/28/bill-gates-on-dangers-of-artificial-intelligence-dont-understand-why-some-people-are-not-concerned/</a:t>
            </a:r>
          </a:p>
          <a:p>
            <a:pPr eaLnBrk="1" hangingPunct="1"/>
            <a:r>
              <a:rPr lang="en-US" sz="1000" dirty="0" smtClean="0"/>
              <a:t>4. </a:t>
            </a:r>
            <a:r>
              <a:rPr lang="en-US" sz="1200" kern="1200" dirty="0" smtClean="0">
                <a:solidFill>
                  <a:schemeClr val="tx1"/>
                </a:solidFill>
                <a:effectLst/>
                <a:latin typeface="Times New Roman" pitchFamily="18" charset="0"/>
                <a:ea typeface="+mn-ea"/>
                <a:cs typeface="+mn-cs"/>
              </a:rPr>
              <a:t>http://www.bbc.com/news/technology-30290540</a:t>
            </a:r>
            <a:endParaRPr lang="en-US" sz="1000"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4</a:t>
            </a:fld>
            <a:endParaRPr lang="en-US" smtClean="0"/>
          </a:p>
        </p:txBody>
      </p:sp>
    </p:spTree>
    <p:extLst>
      <p:ext uri="{BB962C8B-B14F-4D97-AF65-F5344CB8AC3E}">
        <p14:creationId xmlns:p14="http://schemas.microsoft.com/office/powerpoint/2010/main" val="1825610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r>
              <a:rPr lang="en-US" dirty="0" smtClean="0"/>
              <a:t>1. </a:t>
            </a:r>
            <a:r>
              <a:rPr lang="en-US" dirty="0" err="1" smtClean="0"/>
              <a:t>Rusli</a:t>
            </a:r>
            <a:r>
              <a:rPr lang="en-US" dirty="0" smtClean="0"/>
              <a:t>, Evelyn M. (October 27, 2011). "For Google, a New High in Deal-Making". The New York Times. Retrieved December 7, 2011.</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8" charset="0"/>
                <a:ea typeface="+mn-ea"/>
                <a:cs typeface="+mn-cs"/>
              </a:rPr>
              <a:t>2. Google's New A.I. Ethics Board Might Save Humanity From Extinction  http://www.huffingtonpost.com/2014/01/29/google-ai_n_4683343.html</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Times New Roman" pitchFamily="18"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8" charset="0"/>
                <a:ea typeface="+mn-ea"/>
                <a:cs typeface="+mn-cs"/>
              </a:rPr>
              <a:t>3.</a:t>
            </a:r>
            <a:r>
              <a:rPr lang="en-US" sz="1200" kern="1200" baseline="0" dirty="0" smtClean="0">
                <a:solidFill>
                  <a:schemeClr val="tx1"/>
                </a:solidFill>
                <a:latin typeface="Times New Roman" pitchFamily="18" charset="0"/>
                <a:ea typeface="+mn-ea"/>
                <a:cs typeface="+mn-cs"/>
              </a:rPr>
              <a:t> HTTP://WWW.FORBES.COM/SITES/PRIVACYNOTICE/2014/02/03/INSIDE-GOOGLES-MYSTERIOUS-ETHICS-BO</a:t>
            </a:r>
            <a:endParaRPr lang="en-US" sz="1200" kern="1200" dirty="0" smtClean="0">
              <a:solidFill>
                <a:schemeClr val="tx1"/>
              </a:solidFill>
              <a:latin typeface="Times New Roman" pitchFamily="18"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Times New Roman" pitchFamily="18"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42</a:t>
            </a:fld>
            <a:endParaRPr lang="en-US" smtClean="0"/>
          </a:p>
        </p:txBody>
      </p:sp>
    </p:spTree>
    <p:extLst>
      <p:ext uri="{BB962C8B-B14F-4D97-AF65-F5344CB8AC3E}">
        <p14:creationId xmlns:p14="http://schemas.microsoft.com/office/powerpoint/2010/main" val="33990656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sz="1000"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43</a:t>
            </a:fld>
            <a:endParaRPr lang="en-US" smtClean="0"/>
          </a:p>
        </p:txBody>
      </p:sp>
    </p:spTree>
    <p:extLst>
      <p:ext uri="{BB962C8B-B14F-4D97-AF65-F5344CB8AC3E}">
        <p14:creationId xmlns:p14="http://schemas.microsoft.com/office/powerpoint/2010/main" val="16889786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sz="1000"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44</a:t>
            </a:fld>
            <a:endParaRPr lang="en-US" smtClean="0"/>
          </a:p>
        </p:txBody>
      </p:sp>
    </p:spTree>
    <p:extLst>
      <p:ext uri="{BB962C8B-B14F-4D97-AF65-F5344CB8AC3E}">
        <p14:creationId xmlns:p14="http://schemas.microsoft.com/office/powerpoint/2010/main" val="3043573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a:t>
            </a:r>
            <a:r>
              <a:rPr lang="en-US" sz="1200" kern="1200" dirty="0" smtClean="0">
                <a:solidFill>
                  <a:schemeClr val="tx1"/>
                </a:solidFill>
                <a:effectLst/>
                <a:latin typeface="Times New Roman" pitchFamily="18" charset="0"/>
                <a:ea typeface="+mn-ea"/>
                <a:cs typeface="+mn-cs"/>
              </a:rPr>
              <a:t>http://www.dailymail.co.uk/sciencetech/article-2907069/Don-t-let-AI-jobs-kill-Stephen-Hawking-Elon-Musk-sign-open-letter-warning-robot-uprising.html</a:t>
            </a:r>
          </a:p>
          <a:p>
            <a:r>
              <a:rPr lang="en-US" dirty="0" smtClean="0"/>
              <a:t>2. </a:t>
            </a:r>
            <a:r>
              <a:rPr lang="en-US" sz="1200" kern="1200" dirty="0" smtClean="0">
                <a:solidFill>
                  <a:schemeClr val="tx1"/>
                </a:solidFill>
                <a:effectLst/>
                <a:latin typeface="Times New Roman" pitchFamily="18" charset="0"/>
                <a:ea typeface="+mn-ea"/>
                <a:cs typeface="+mn-cs"/>
              </a:rPr>
              <a:t>http://futureoflife.org/2015/10/12/11m-ai-safety-research-program-launched</a:t>
            </a:r>
          </a:p>
          <a:p>
            <a:r>
              <a:rPr lang="en-US" sz="1200" kern="1200" dirty="0" smtClean="0">
                <a:solidFill>
                  <a:schemeClr val="tx1"/>
                </a:solidFill>
                <a:effectLst/>
                <a:latin typeface="Times New Roman" pitchFamily="18" charset="0"/>
                <a:ea typeface="+mn-ea"/>
                <a:cs typeface="+mn-cs"/>
              </a:rPr>
              <a:t>3. http://www.bbc.com/news/technology-30290540</a:t>
            </a:r>
            <a:endParaRPr lang="en-US" dirty="0"/>
          </a:p>
        </p:txBody>
      </p:sp>
      <p:sp>
        <p:nvSpPr>
          <p:cNvPr id="4" name="Slide Number Placeholder 3"/>
          <p:cNvSpPr>
            <a:spLocks noGrp="1"/>
          </p:cNvSpPr>
          <p:nvPr>
            <p:ph type="sldNum" sz="quarter" idx="10"/>
          </p:nvPr>
        </p:nvSpPr>
        <p:spPr/>
        <p:txBody>
          <a:bodyPr/>
          <a:lstStyle/>
          <a:p>
            <a:pPr>
              <a:defRPr/>
            </a:pPr>
            <a:fld id="{97301EDF-7E3E-4926-A120-A2B6383B346F}" type="slidenum">
              <a:rPr lang="en-US" smtClean="0"/>
              <a:pPr>
                <a:defRPr/>
              </a:pPr>
              <a:t>5</a:t>
            </a:fld>
            <a:endParaRPr lang="en-US"/>
          </a:p>
        </p:txBody>
      </p:sp>
    </p:spTree>
    <p:extLst>
      <p:ext uri="{BB962C8B-B14F-4D97-AF65-F5344CB8AC3E}">
        <p14:creationId xmlns:p14="http://schemas.microsoft.com/office/powerpoint/2010/main" val="1944215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6</a:t>
            </a:fld>
            <a:endParaRPr lang="en-US" smtClean="0"/>
          </a:p>
        </p:txBody>
      </p:sp>
    </p:spTree>
    <p:extLst>
      <p:ext uri="{BB962C8B-B14F-4D97-AF65-F5344CB8AC3E}">
        <p14:creationId xmlns:p14="http://schemas.microsoft.com/office/powerpoint/2010/main" val="642279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r>
              <a:rPr lang="en-US" dirty="0" err="1" smtClean="0"/>
              <a:t>Elon</a:t>
            </a:r>
            <a:r>
              <a:rPr lang="en-US" dirty="0" smtClean="0"/>
              <a:t> Musk’s </a:t>
            </a:r>
            <a:r>
              <a:rPr lang="en-US" dirty="0" err="1" smtClean="0"/>
              <a:t>hyperloop</a:t>
            </a:r>
            <a:r>
              <a:rPr lang="en-US" dirty="0" smtClean="0"/>
              <a:t> – LA to San Francisco in 30 minutes (760 mph); Los Angeles to Las Vegas in 20 minutes</a:t>
            </a:r>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7</a:t>
            </a:fld>
            <a:endParaRPr lang="en-US" smtClean="0"/>
          </a:p>
        </p:txBody>
      </p:sp>
    </p:spTree>
    <p:extLst>
      <p:ext uri="{BB962C8B-B14F-4D97-AF65-F5344CB8AC3E}">
        <p14:creationId xmlns:p14="http://schemas.microsoft.com/office/powerpoint/2010/main" val="826335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8</a:t>
            </a:fld>
            <a:endParaRPr lang="en-US" smtClean="0"/>
          </a:p>
        </p:txBody>
      </p:sp>
    </p:spTree>
    <p:extLst>
      <p:ext uri="{BB962C8B-B14F-4D97-AF65-F5344CB8AC3E}">
        <p14:creationId xmlns:p14="http://schemas.microsoft.com/office/powerpoint/2010/main" val="1522916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9</a:t>
            </a:fld>
            <a:endParaRPr lang="en-US" smtClean="0"/>
          </a:p>
        </p:txBody>
      </p:sp>
    </p:spTree>
    <p:extLst>
      <p:ext uri="{BB962C8B-B14F-4D97-AF65-F5344CB8AC3E}">
        <p14:creationId xmlns:p14="http://schemas.microsoft.com/office/powerpoint/2010/main" val="1522916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D42E81-CF97-48AB-BEFE-1336D7FB14E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36408F8-EB34-4D01-AF29-5914338BF80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76200"/>
            <a:ext cx="2173287"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76200"/>
            <a:ext cx="6367463"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BF3E00-851D-4C91-902F-9B64D1AFB8A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106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65113" y="990600"/>
            <a:ext cx="4251325"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8838" y="990600"/>
            <a:ext cx="4252912"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09603A8-A53A-4DEC-947D-345BE915D6F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B4449F-4354-4027-9525-6D7D81F0964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6C8EE6-1093-40B5-A2D1-EFAD39F9B89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5113" y="990600"/>
            <a:ext cx="4251325"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8838" y="990600"/>
            <a:ext cx="4252912"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4944EB3-AD8D-4C74-A7D3-FCDC59BF41B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B6DDCA3-A722-4D6C-B56C-5C41BAD1441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9B6E1EB-751D-4C45-A196-FB36D48D6DB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E709308-075A-4743-9575-76C1002A8DC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32352F-F7D5-46B0-9D9E-1EE87F94F05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092B19-C19C-4AF4-A99E-E9F1F172287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76200"/>
            <a:ext cx="8610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65113" y="990600"/>
            <a:ext cx="8656637"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pPr>
              <a:defRPr/>
            </a:pPr>
            <a:endParaRPr lang="en-US"/>
          </a:p>
        </p:txBody>
      </p:sp>
      <p:sp>
        <p:nvSpPr>
          <p:cNvPr id="1030" name="Rectangle 6"/>
          <p:cNvSpPr>
            <a:spLocks noGrp="1" noChangeArrowheads="1"/>
          </p:cNvSpPr>
          <p:nvPr>
            <p:ph type="sldNum" sz="quarter" idx="4"/>
          </p:nvPr>
        </p:nvSpPr>
        <p:spPr bwMode="auto">
          <a:xfrm>
            <a:off x="8693150" y="6521450"/>
            <a:ext cx="45085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7C611447-2409-48E8-951F-A43E0DFA362A}" type="slidenum">
              <a:rPr lang="en-US"/>
              <a:pPr>
                <a:defRPr/>
              </a:pPr>
              <a:t>‹#›</a:t>
            </a:fld>
            <a:endParaRPr lang="en-US"/>
          </a:p>
        </p:txBody>
      </p:sp>
      <p:sp>
        <p:nvSpPr>
          <p:cNvPr id="1031" name="Line 7"/>
          <p:cNvSpPr>
            <a:spLocks noChangeShapeType="1"/>
          </p:cNvSpPr>
          <p:nvPr userDrawn="1"/>
        </p:nvSpPr>
        <p:spPr bwMode="auto">
          <a:xfrm>
            <a:off x="327025" y="6783388"/>
            <a:ext cx="8594725" cy="0"/>
          </a:xfrm>
          <a:prstGeom prst="line">
            <a:avLst/>
          </a:prstGeom>
          <a:noFill/>
          <a:ln w="101600">
            <a:solidFill>
              <a:srgbClr val="A50315"/>
            </a:solidFill>
            <a:round/>
            <a:headEnd type="none" w="sm" len="sm"/>
            <a:tailEnd type="none" w="sm" len="sm"/>
          </a:ln>
          <a:effectLst/>
        </p:spPr>
        <p:txBody>
          <a:bodyPr/>
          <a:lstStyle/>
          <a:p>
            <a:pPr>
              <a:defRPr/>
            </a:pPr>
            <a:endParaRPr lang="en-US"/>
          </a:p>
        </p:txBody>
      </p:sp>
      <p:sp>
        <p:nvSpPr>
          <p:cNvPr id="1032" name="Line 8"/>
          <p:cNvSpPr>
            <a:spLocks noChangeShapeType="1"/>
          </p:cNvSpPr>
          <p:nvPr userDrawn="1"/>
        </p:nvSpPr>
        <p:spPr bwMode="auto">
          <a:xfrm>
            <a:off x="238125" y="6732588"/>
            <a:ext cx="8569325" cy="0"/>
          </a:xfrm>
          <a:prstGeom prst="line">
            <a:avLst/>
          </a:prstGeom>
          <a:noFill/>
          <a:ln w="127000">
            <a:solidFill>
              <a:srgbClr val="00279F"/>
            </a:solidFill>
            <a:round/>
            <a:headEnd type="none" w="sm" len="sm"/>
            <a:tailEnd type="none" w="sm" len="sm"/>
          </a:ln>
          <a:effectLst/>
        </p:spPr>
        <p:txBody>
          <a:bodyPr/>
          <a:lstStyle/>
          <a:p>
            <a:pPr>
              <a:defRPr/>
            </a:pPr>
            <a:endParaRPr lang="en-US"/>
          </a:p>
        </p:txBody>
      </p:sp>
      <p:sp>
        <p:nvSpPr>
          <p:cNvPr id="1033" name="Rectangle 9"/>
          <p:cNvSpPr>
            <a:spLocks noChangeArrowheads="1"/>
          </p:cNvSpPr>
          <p:nvPr userDrawn="1"/>
        </p:nvSpPr>
        <p:spPr bwMode="auto">
          <a:xfrm>
            <a:off x="4724400" y="6646863"/>
            <a:ext cx="4210050" cy="211137"/>
          </a:xfrm>
          <a:prstGeom prst="rect">
            <a:avLst/>
          </a:prstGeom>
          <a:noFill/>
          <a:ln w="9525">
            <a:noFill/>
            <a:miter lim="800000"/>
            <a:headEnd/>
            <a:tailEnd/>
          </a:ln>
          <a:effectLst/>
        </p:spPr>
        <p:txBody>
          <a:bodyPr lIns="90488" tIns="44450" rIns="90488" bIns="44450">
            <a:spAutoFit/>
          </a:bodyPr>
          <a:lstStyle/>
          <a:p>
            <a:pPr algn="ctr" eaLnBrk="0" hangingPunct="0">
              <a:spcBef>
                <a:spcPct val="50000"/>
              </a:spcBef>
              <a:defRPr/>
            </a:pPr>
            <a:r>
              <a:rPr lang="en-US" sz="800" b="1">
                <a:solidFill>
                  <a:schemeClr val="bg1"/>
                </a:solidFill>
              </a:rPr>
              <a:t>Space Coast Chapter of INCOSE – International Council on Systems Engineering</a:t>
            </a:r>
          </a:p>
        </p:txBody>
      </p:sp>
      <p:sp>
        <p:nvSpPr>
          <p:cNvPr id="1036" name="Line 12"/>
          <p:cNvSpPr>
            <a:spLocks noChangeShapeType="1"/>
          </p:cNvSpPr>
          <p:nvPr userDrawn="1"/>
        </p:nvSpPr>
        <p:spPr bwMode="auto">
          <a:xfrm>
            <a:off x="320675" y="762000"/>
            <a:ext cx="8594725" cy="0"/>
          </a:xfrm>
          <a:prstGeom prst="line">
            <a:avLst/>
          </a:prstGeom>
          <a:noFill/>
          <a:ln w="101600">
            <a:solidFill>
              <a:srgbClr val="A50315"/>
            </a:solidFill>
            <a:round/>
            <a:headEnd type="none" w="sm" len="sm"/>
            <a:tailEnd type="none" w="sm" len="sm"/>
          </a:ln>
          <a:effectLst/>
        </p:spPr>
        <p:txBody>
          <a:bodyPr/>
          <a:lstStyle/>
          <a:p>
            <a:pPr>
              <a:defRPr/>
            </a:pPr>
            <a:endParaRPr lang="en-US"/>
          </a:p>
        </p:txBody>
      </p:sp>
      <p:sp>
        <p:nvSpPr>
          <p:cNvPr id="1037" name="Line 13"/>
          <p:cNvSpPr>
            <a:spLocks noChangeShapeType="1"/>
          </p:cNvSpPr>
          <p:nvPr userDrawn="1"/>
        </p:nvSpPr>
        <p:spPr bwMode="auto">
          <a:xfrm>
            <a:off x="231775" y="711200"/>
            <a:ext cx="8569325" cy="0"/>
          </a:xfrm>
          <a:prstGeom prst="line">
            <a:avLst/>
          </a:prstGeom>
          <a:noFill/>
          <a:ln w="127000">
            <a:solidFill>
              <a:srgbClr val="00279F"/>
            </a:solidFill>
            <a:round/>
            <a:headEnd type="none" w="sm" len="sm"/>
            <a:tailEnd type="none" w="sm" len="sm"/>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fontAlgn="base">
        <a:spcBef>
          <a:spcPct val="0"/>
        </a:spcBef>
        <a:spcAft>
          <a:spcPct val="0"/>
        </a:spcAft>
        <a:defRPr sz="4400" b="1">
          <a:solidFill>
            <a:schemeClr val="tx2"/>
          </a:solidFill>
          <a:latin typeface="Arial" charset="0"/>
        </a:defRPr>
      </a:lvl6pPr>
      <a:lvl7pPr marL="914400" algn="ctr" rtl="0" fontAlgn="base">
        <a:spcBef>
          <a:spcPct val="0"/>
        </a:spcBef>
        <a:spcAft>
          <a:spcPct val="0"/>
        </a:spcAft>
        <a:defRPr sz="4400" b="1">
          <a:solidFill>
            <a:schemeClr val="tx2"/>
          </a:solidFill>
          <a:latin typeface="Arial" charset="0"/>
        </a:defRPr>
      </a:lvl7pPr>
      <a:lvl8pPr marL="1371600" algn="ctr" rtl="0" fontAlgn="base">
        <a:spcBef>
          <a:spcPct val="0"/>
        </a:spcBef>
        <a:spcAft>
          <a:spcPct val="0"/>
        </a:spcAft>
        <a:defRPr sz="4400" b="1">
          <a:solidFill>
            <a:schemeClr val="tx2"/>
          </a:solidFill>
          <a:latin typeface="Arial" charset="0"/>
        </a:defRPr>
      </a:lvl8pPr>
      <a:lvl9pPr marL="1828800" algn="ctr" rtl="0" fontAlgn="base">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lr>
          <a:schemeClr val="bg2"/>
        </a:buClr>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800">
          <a:solidFill>
            <a:schemeClr val="tx1"/>
          </a:solidFill>
          <a:latin typeface="+mn-lt"/>
        </a:defRPr>
      </a:lvl4pPr>
      <a:lvl5pPr marL="2057400" indent="-228600" algn="l" rtl="0" eaLnBrk="0" fontAlgn="base" hangingPunct="0">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800">
          <a:solidFill>
            <a:schemeClr val="tx1"/>
          </a:solidFill>
          <a:latin typeface="+mn-lt"/>
        </a:defRPr>
      </a:lvl6pPr>
      <a:lvl7pPr marL="2971800" indent="-228600" algn="l" rtl="0" fontAlgn="base">
        <a:spcBef>
          <a:spcPct val="20000"/>
        </a:spcBef>
        <a:spcAft>
          <a:spcPct val="0"/>
        </a:spcAft>
        <a:buChar char="»"/>
        <a:defRPr sz="2800">
          <a:solidFill>
            <a:schemeClr val="tx1"/>
          </a:solidFill>
          <a:latin typeface="+mn-lt"/>
        </a:defRPr>
      </a:lvl7pPr>
      <a:lvl8pPr marL="3429000" indent="-228600" algn="l" rtl="0" fontAlgn="base">
        <a:spcBef>
          <a:spcPct val="20000"/>
        </a:spcBef>
        <a:spcAft>
          <a:spcPct val="0"/>
        </a:spcAft>
        <a:buChar char="»"/>
        <a:defRPr sz="2800">
          <a:solidFill>
            <a:schemeClr val="tx1"/>
          </a:solidFill>
          <a:latin typeface="+mn-lt"/>
        </a:defRPr>
      </a:lvl8pPr>
      <a:lvl9pPr marL="3886200" indent="-228600" algn="l" rtl="0" fontAlgn="base">
        <a:spcBef>
          <a:spcPct val="20000"/>
        </a:spcBef>
        <a:spcAft>
          <a:spcPct val="0"/>
        </a:spcAft>
        <a:buChar char="»"/>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eng.mil.ru/en/structure/forces/strategic_rocket.htm"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www.popsci.com/category/tags/x-47b"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4.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forbes.com/"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9.gi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Intelligenc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3"/>
          <p:cNvSpPr txBox="1">
            <a:spLocks noChangeArrowheads="1"/>
          </p:cNvSpPr>
          <p:nvPr/>
        </p:nvSpPr>
        <p:spPr bwMode="auto">
          <a:xfrm>
            <a:off x="0" y="759110"/>
            <a:ext cx="9144001" cy="2154436"/>
          </a:xfrm>
          <a:prstGeom prst="rect">
            <a:avLst/>
          </a:prstGeom>
          <a:noFill/>
          <a:ln w="9525">
            <a:noFill/>
            <a:miter lim="800000"/>
            <a:headEnd/>
            <a:tailEnd/>
          </a:ln>
        </p:spPr>
        <p:txBody>
          <a:bodyPr wrap="square">
            <a:spAutoFit/>
          </a:bodyPr>
          <a:lstStyle/>
          <a:p>
            <a:pPr algn="ctr"/>
            <a:r>
              <a:rPr lang="en-US" sz="5400" b="1" dirty="0" smtClean="0"/>
              <a:t>AI:</a:t>
            </a:r>
          </a:p>
          <a:p>
            <a:pPr algn="ctr"/>
            <a:r>
              <a:rPr lang="en-US" sz="4000" b="1" dirty="0" smtClean="0"/>
              <a:t>Is it for us or</a:t>
            </a:r>
          </a:p>
          <a:p>
            <a:pPr algn="ctr"/>
            <a:r>
              <a:rPr lang="en-US" sz="4000" b="1" dirty="0" smtClean="0"/>
              <a:t>against us?</a:t>
            </a:r>
            <a:endParaRPr lang="en-US" sz="4000" b="1" dirty="0"/>
          </a:p>
        </p:txBody>
      </p:sp>
      <p:sp>
        <p:nvSpPr>
          <p:cNvPr id="5" name="Text Box 3"/>
          <p:cNvSpPr txBox="1">
            <a:spLocks noChangeArrowheads="1"/>
          </p:cNvSpPr>
          <p:nvPr/>
        </p:nvSpPr>
        <p:spPr bwMode="auto">
          <a:xfrm>
            <a:off x="2809802" y="5858520"/>
            <a:ext cx="3186463" cy="677108"/>
          </a:xfrm>
          <a:prstGeom prst="rect">
            <a:avLst/>
          </a:prstGeom>
          <a:noFill/>
          <a:ln w="9525">
            <a:noFill/>
            <a:miter lim="800000"/>
            <a:headEnd/>
            <a:tailEnd/>
          </a:ln>
        </p:spPr>
        <p:txBody>
          <a:bodyPr wrap="square">
            <a:spAutoFit/>
          </a:bodyPr>
          <a:lstStyle/>
          <a:p>
            <a:pPr algn="ctr"/>
            <a:r>
              <a:rPr lang="en-US" sz="2400" b="1" dirty="0" smtClean="0"/>
              <a:t>Joe Vandeville</a:t>
            </a:r>
            <a:endParaRPr lang="en-US" sz="2400" b="1" dirty="0"/>
          </a:p>
          <a:p>
            <a:pPr algn="ctr"/>
            <a:r>
              <a:rPr lang="en-US" sz="1400" b="1" dirty="0" smtClean="0"/>
              <a:t>7 </a:t>
            </a:r>
            <a:r>
              <a:rPr lang="en-US" sz="1400" b="1" dirty="0"/>
              <a:t>January </a:t>
            </a:r>
            <a:r>
              <a:rPr lang="en-US" sz="1400" b="1" dirty="0" smtClean="0"/>
              <a:t>2016</a:t>
            </a:r>
            <a:endParaRPr lang="en-US" sz="1400"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9897" y="2913546"/>
            <a:ext cx="4486275" cy="27051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Turing Test</a:t>
            </a:r>
            <a:endParaRPr lang="en-US" dirty="0"/>
          </a:p>
        </p:txBody>
      </p:sp>
      <p:sp>
        <p:nvSpPr>
          <p:cNvPr id="4" name="Slide Number Placeholder 3"/>
          <p:cNvSpPr>
            <a:spLocks noGrp="1"/>
          </p:cNvSpPr>
          <p:nvPr>
            <p:ph type="sldNum" sz="quarter" idx="12"/>
          </p:nvPr>
        </p:nvSpPr>
        <p:spPr/>
        <p:txBody>
          <a:bodyPr/>
          <a:lstStyle/>
          <a:p>
            <a:pPr>
              <a:defRPr/>
            </a:pPr>
            <a:fld id="{BAB4449F-4354-4027-9525-6D7D81F0964A}" type="slidenum">
              <a:rPr lang="en-US" smtClean="0"/>
              <a:pPr>
                <a:defRPr/>
              </a:pPr>
              <a:t>10</a:t>
            </a:fld>
            <a:endParaRPr lang="en-US"/>
          </a:p>
        </p:txBody>
      </p:sp>
      <p:sp>
        <p:nvSpPr>
          <p:cNvPr id="7" name="TextBox 6"/>
          <p:cNvSpPr txBox="1"/>
          <p:nvPr/>
        </p:nvSpPr>
        <p:spPr>
          <a:xfrm>
            <a:off x="512715" y="1322967"/>
            <a:ext cx="8083645" cy="4524315"/>
          </a:xfrm>
          <a:prstGeom prst="rect">
            <a:avLst/>
          </a:prstGeom>
          <a:noFill/>
        </p:spPr>
        <p:txBody>
          <a:bodyPr wrap="square" rtlCol="0">
            <a:spAutoFit/>
          </a:bodyPr>
          <a:lstStyle/>
          <a:p>
            <a:r>
              <a:rPr lang="en-US" sz="2400" dirty="0" smtClean="0"/>
              <a:t>The Turing Test was introduced by Alan Turing in his 1950 paper Computing Machinery and Intelligence.</a:t>
            </a:r>
          </a:p>
          <a:p>
            <a:endParaRPr lang="en-US" sz="2400" dirty="0" smtClean="0"/>
          </a:p>
          <a:p>
            <a:r>
              <a:rPr lang="en-US" sz="2400" dirty="0" smtClean="0"/>
              <a:t>“I propose to consider the question, ‘Can machines think?’” </a:t>
            </a:r>
          </a:p>
          <a:p>
            <a:endParaRPr lang="en-US" sz="2400" dirty="0" smtClean="0"/>
          </a:p>
          <a:p>
            <a:r>
              <a:rPr lang="en-US" sz="2400" dirty="0" smtClean="0"/>
              <a:t>Since “thinking” is difficult to define, Turing chooses to “replace the question by another, which is closely related to it.”</a:t>
            </a:r>
          </a:p>
          <a:p>
            <a:endParaRPr lang="en-US" sz="2400" dirty="0" smtClean="0"/>
          </a:p>
          <a:p>
            <a:r>
              <a:rPr lang="en-US" sz="2400" dirty="0" smtClean="0"/>
              <a:t>“Are there imaginable digital computers which would do well in the imitation game?” </a:t>
            </a:r>
            <a:endParaRPr lang="en-US" sz="2400" dirty="0"/>
          </a:p>
        </p:txBody>
      </p:sp>
      <p:sp>
        <p:nvSpPr>
          <p:cNvPr id="9" name="TextBox 8"/>
          <p:cNvSpPr txBox="1"/>
          <p:nvPr/>
        </p:nvSpPr>
        <p:spPr>
          <a:xfrm>
            <a:off x="3164221" y="6135427"/>
            <a:ext cx="2780633" cy="276999"/>
          </a:xfrm>
          <a:prstGeom prst="rect">
            <a:avLst/>
          </a:prstGeom>
          <a:noFill/>
        </p:spPr>
        <p:txBody>
          <a:bodyPr wrap="none" rtlCol="0">
            <a:spAutoFit/>
          </a:bodyPr>
          <a:lstStyle/>
          <a:p>
            <a:r>
              <a:rPr lang="en-US" sz="1200" dirty="0" smtClean="0"/>
              <a:t>http://en.wikipedia.org/wiki/Turing_test</a:t>
            </a:r>
            <a:endParaRPr lang="en-US" sz="1200" dirty="0"/>
          </a:p>
        </p:txBody>
      </p:sp>
    </p:spTree>
    <p:extLst>
      <p:ext uri="{BB962C8B-B14F-4D97-AF65-F5344CB8AC3E}">
        <p14:creationId xmlns:p14="http://schemas.microsoft.com/office/powerpoint/2010/main" val="34314706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Imitation Game</a:t>
            </a:r>
            <a:endParaRPr lang="en-US" dirty="0"/>
          </a:p>
        </p:txBody>
      </p:sp>
      <p:sp>
        <p:nvSpPr>
          <p:cNvPr id="4" name="Slide Number Placeholder 3"/>
          <p:cNvSpPr>
            <a:spLocks noGrp="1"/>
          </p:cNvSpPr>
          <p:nvPr>
            <p:ph type="sldNum" sz="quarter" idx="12"/>
          </p:nvPr>
        </p:nvSpPr>
        <p:spPr/>
        <p:txBody>
          <a:bodyPr/>
          <a:lstStyle/>
          <a:p>
            <a:pPr>
              <a:defRPr/>
            </a:pPr>
            <a:fld id="{BAB4449F-4354-4027-9525-6D7D81F0964A}" type="slidenum">
              <a:rPr lang="en-US" smtClean="0"/>
              <a:pPr>
                <a:defRPr/>
              </a:pPr>
              <a:t>11</a:t>
            </a:fld>
            <a:endParaRPr lang="en-US"/>
          </a:p>
        </p:txBody>
      </p:sp>
      <p:pic>
        <p:nvPicPr>
          <p:cNvPr id="1026" name="Picture 2" descr="http://upload.wikimedia.org/wikipedia/commons/thumb/e/e4/Turing_Test_version_3.png/220px-Turing_Test_version_3.png"/>
          <p:cNvPicPr>
            <a:picLocks noChangeAspect="1" noChangeArrowheads="1"/>
          </p:cNvPicPr>
          <p:nvPr/>
        </p:nvPicPr>
        <p:blipFill>
          <a:blip r:embed="rId2" cstate="print"/>
          <a:srcRect/>
          <a:stretch>
            <a:fillRect/>
          </a:stretch>
        </p:blipFill>
        <p:spPr bwMode="auto">
          <a:xfrm>
            <a:off x="583204" y="1482270"/>
            <a:ext cx="3132453" cy="4015237"/>
          </a:xfrm>
          <a:prstGeom prst="rect">
            <a:avLst/>
          </a:prstGeom>
          <a:noFill/>
          <a:ln>
            <a:solidFill>
              <a:srgbClr val="006699"/>
            </a:solidFill>
          </a:ln>
        </p:spPr>
      </p:pic>
      <p:sp>
        <p:nvSpPr>
          <p:cNvPr id="6" name="TextBox 5"/>
          <p:cNvSpPr txBox="1"/>
          <p:nvPr/>
        </p:nvSpPr>
        <p:spPr>
          <a:xfrm>
            <a:off x="4107543" y="1104900"/>
            <a:ext cx="4789713" cy="4893647"/>
          </a:xfrm>
          <a:prstGeom prst="rect">
            <a:avLst/>
          </a:prstGeom>
          <a:noFill/>
        </p:spPr>
        <p:txBody>
          <a:bodyPr wrap="square" rtlCol="0">
            <a:spAutoFit/>
          </a:bodyPr>
          <a:lstStyle/>
          <a:p>
            <a:r>
              <a:rPr lang="en-US" sz="2400" dirty="0" smtClean="0"/>
              <a:t>A human judge engages in a natural language conversation with one human and one machine, each emulating human responses. </a:t>
            </a:r>
          </a:p>
          <a:p>
            <a:endParaRPr lang="en-US" sz="2400" dirty="0" smtClean="0"/>
          </a:p>
          <a:p>
            <a:r>
              <a:rPr lang="en-US" sz="2400" dirty="0" smtClean="0"/>
              <a:t>All participants are separated from one another. </a:t>
            </a:r>
          </a:p>
          <a:p>
            <a:endParaRPr lang="en-US" sz="2400" dirty="0" smtClean="0"/>
          </a:p>
          <a:p>
            <a:r>
              <a:rPr lang="en-US" sz="2400" dirty="0" smtClean="0"/>
              <a:t>If the judge cannot reliably tell the machine from the human, the machine is said to have passed the test. </a:t>
            </a:r>
            <a:endParaRPr lang="en-US" sz="2400" dirty="0"/>
          </a:p>
        </p:txBody>
      </p:sp>
      <p:sp>
        <p:nvSpPr>
          <p:cNvPr id="10" name="TextBox 9"/>
          <p:cNvSpPr txBox="1"/>
          <p:nvPr/>
        </p:nvSpPr>
        <p:spPr>
          <a:xfrm>
            <a:off x="2668893" y="6166211"/>
            <a:ext cx="3771289" cy="276999"/>
          </a:xfrm>
          <a:prstGeom prst="rect">
            <a:avLst/>
          </a:prstGeom>
          <a:noFill/>
        </p:spPr>
        <p:txBody>
          <a:bodyPr wrap="none" rtlCol="0">
            <a:spAutoFit/>
          </a:bodyPr>
          <a:lstStyle/>
          <a:p>
            <a:r>
              <a:rPr lang="en-US" sz="1200" dirty="0" smtClean="0"/>
              <a:t>http://www.turinghub.com/ - take a Turing test on-line</a:t>
            </a:r>
            <a:endParaRPr lang="en-US" sz="1200" dirty="0"/>
          </a:p>
        </p:txBody>
      </p:sp>
    </p:spTree>
    <p:extLst>
      <p:ext uri="{BB962C8B-B14F-4D97-AF65-F5344CB8AC3E}">
        <p14:creationId xmlns:p14="http://schemas.microsoft.com/office/powerpoint/2010/main" val="38160493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E709308-075A-4743-9575-76C1002A8DCD}" type="slidenum">
              <a:rPr lang="en-US" smtClean="0"/>
              <a:pPr>
                <a:defRPr/>
              </a:pPr>
              <a:t>12</a:t>
            </a:fld>
            <a:endParaRPr lang="en-US"/>
          </a:p>
        </p:txBody>
      </p:sp>
      <p:sp>
        <p:nvSpPr>
          <p:cNvPr id="3" name="TextBox 2"/>
          <p:cNvSpPr txBox="1"/>
          <p:nvPr/>
        </p:nvSpPr>
        <p:spPr>
          <a:xfrm>
            <a:off x="4378473" y="2232837"/>
            <a:ext cx="4540102" cy="2123658"/>
          </a:xfrm>
          <a:prstGeom prst="rect">
            <a:avLst/>
          </a:prstGeom>
          <a:noFill/>
        </p:spPr>
        <p:txBody>
          <a:bodyPr wrap="square" rtlCol="0">
            <a:spAutoFit/>
          </a:bodyPr>
          <a:lstStyle/>
          <a:p>
            <a:r>
              <a:rPr lang="en-US" dirty="0" err="1"/>
              <a:t>Cleverbot's</a:t>
            </a:r>
            <a:r>
              <a:rPr lang="en-US" dirty="0"/>
              <a:t> software learns from its past conversations, and has gained high scores in the Turing test, fooling a high proportion of people into believing they are talking to a human</a:t>
            </a:r>
            <a:r>
              <a:rPr lang="en-US" dirty="0" smtClean="0"/>
              <a:t>. [1]</a:t>
            </a:r>
            <a:endParaRPr lang="en-US" dirty="0"/>
          </a:p>
        </p:txBody>
      </p:sp>
      <p:pic>
        <p:nvPicPr>
          <p:cNvPr id="4" name="Picture 3"/>
          <p:cNvPicPr>
            <a:picLocks noChangeAspect="1"/>
          </p:cNvPicPr>
          <p:nvPr/>
        </p:nvPicPr>
        <p:blipFill>
          <a:blip r:embed="rId3"/>
          <a:stretch>
            <a:fillRect/>
          </a:stretch>
        </p:blipFill>
        <p:spPr>
          <a:xfrm>
            <a:off x="648586" y="986163"/>
            <a:ext cx="3264195" cy="5631429"/>
          </a:xfrm>
          <a:prstGeom prst="rect">
            <a:avLst/>
          </a:prstGeom>
          <a:ln>
            <a:solidFill>
              <a:schemeClr val="accent1"/>
            </a:solidFill>
          </a:ln>
        </p:spPr>
      </p:pic>
      <p:sp>
        <p:nvSpPr>
          <p:cNvPr id="5" name="TextBox 4"/>
          <p:cNvSpPr txBox="1"/>
          <p:nvPr/>
        </p:nvSpPr>
        <p:spPr>
          <a:xfrm>
            <a:off x="4572000" y="4912242"/>
            <a:ext cx="4121150" cy="430887"/>
          </a:xfrm>
          <a:prstGeom prst="rect">
            <a:avLst/>
          </a:prstGeom>
          <a:noFill/>
        </p:spPr>
        <p:txBody>
          <a:bodyPr wrap="square" rtlCol="0">
            <a:spAutoFit/>
          </a:bodyPr>
          <a:lstStyle/>
          <a:p>
            <a:r>
              <a:rPr lang="en-US" dirty="0"/>
              <a:t>http://www.cleverbot.com/</a:t>
            </a:r>
          </a:p>
        </p:txBody>
      </p:sp>
      <p:sp>
        <p:nvSpPr>
          <p:cNvPr id="6" name="Title 1"/>
          <p:cNvSpPr txBox="1">
            <a:spLocks/>
          </p:cNvSpPr>
          <p:nvPr/>
        </p:nvSpPr>
        <p:spPr>
          <a:xfrm>
            <a:off x="281765" y="12402"/>
            <a:ext cx="8610600" cy="533400"/>
          </a:xfrm>
          <a:prstGeom prst="rect">
            <a:avLst/>
          </a:prstGeom>
        </p:spPr>
        <p:txBody>
          <a:bodyPr/>
          <a:lst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fontAlgn="base">
              <a:spcBef>
                <a:spcPct val="0"/>
              </a:spcBef>
              <a:spcAft>
                <a:spcPct val="0"/>
              </a:spcAft>
              <a:defRPr sz="4400" b="1">
                <a:solidFill>
                  <a:schemeClr val="tx2"/>
                </a:solidFill>
                <a:latin typeface="Arial" charset="0"/>
              </a:defRPr>
            </a:lvl6pPr>
            <a:lvl7pPr marL="914400" algn="ctr" rtl="0" fontAlgn="base">
              <a:spcBef>
                <a:spcPct val="0"/>
              </a:spcBef>
              <a:spcAft>
                <a:spcPct val="0"/>
              </a:spcAft>
              <a:defRPr sz="4400" b="1">
                <a:solidFill>
                  <a:schemeClr val="tx2"/>
                </a:solidFill>
                <a:latin typeface="Arial" charset="0"/>
              </a:defRPr>
            </a:lvl7pPr>
            <a:lvl8pPr marL="1371600" algn="ctr" rtl="0" fontAlgn="base">
              <a:spcBef>
                <a:spcPct val="0"/>
              </a:spcBef>
              <a:spcAft>
                <a:spcPct val="0"/>
              </a:spcAft>
              <a:defRPr sz="4400" b="1">
                <a:solidFill>
                  <a:schemeClr val="tx2"/>
                </a:solidFill>
                <a:latin typeface="Arial" charset="0"/>
              </a:defRPr>
            </a:lvl8pPr>
            <a:lvl9pPr marL="1828800" algn="ctr" rtl="0" fontAlgn="base">
              <a:spcBef>
                <a:spcPct val="0"/>
              </a:spcBef>
              <a:spcAft>
                <a:spcPct val="0"/>
              </a:spcAft>
              <a:defRPr sz="4400" b="1">
                <a:solidFill>
                  <a:schemeClr val="tx2"/>
                </a:solidFill>
                <a:latin typeface="Arial" charset="0"/>
              </a:defRPr>
            </a:lvl9pPr>
          </a:lstStyle>
          <a:p>
            <a:r>
              <a:rPr lang="en-US" kern="0" dirty="0" smtClean="0"/>
              <a:t>Are We There Yet?</a:t>
            </a:r>
            <a:endParaRPr lang="en-US" kern="0" dirty="0"/>
          </a:p>
        </p:txBody>
      </p:sp>
    </p:spTree>
    <p:extLst>
      <p:ext uri="{BB962C8B-B14F-4D97-AF65-F5344CB8AC3E}">
        <p14:creationId xmlns:p14="http://schemas.microsoft.com/office/powerpoint/2010/main" val="17702154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2"/>
          </p:nvPr>
        </p:nvSpPr>
        <p:spPr>
          <a:noFill/>
        </p:spPr>
        <p:txBody>
          <a:bodyPr/>
          <a:lstStyle/>
          <a:p>
            <a:fld id="{8E9332FD-E801-4C44-9CAD-5F36DC063432}" type="slidenum">
              <a:rPr lang="en-US" smtClean="0"/>
              <a:pPr/>
              <a:t>13</a:t>
            </a:fld>
            <a:endParaRPr lang="en-US" smtClean="0"/>
          </a:p>
        </p:txBody>
      </p:sp>
      <p:sp>
        <p:nvSpPr>
          <p:cNvPr id="6147" name="Rectangle 2"/>
          <p:cNvSpPr>
            <a:spLocks noChangeArrowheads="1"/>
          </p:cNvSpPr>
          <p:nvPr/>
        </p:nvSpPr>
        <p:spPr bwMode="auto">
          <a:xfrm>
            <a:off x="228600" y="76200"/>
            <a:ext cx="8610600" cy="533400"/>
          </a:xfrm>
          <a:prstGeom prst="rect">
            <a:avLst/>
          </a:prstGeom>
          <a:noFill/>
          <a:ln w="9525">
            <a:noFill/>
            <a:miter lim="800000"/>
            <a:headEnd/>
            <a:tailEnd/>
          </a:ln>
        </p:spPr>
        <p:txBody>
          <a:bodyPr anchor="ctr"/>
          <a:lstStyle/>
          <a:p>
            <a:pPr algn="ctr"/>
            <a:r>
              <a:rPr lang="en-US" sz="4400" b="1" dirty="0" smtClean="0">
                <a:solidFill>
                  <a:schemeClr val="tx2"/>
                </a:solidFill>
              </a:rPr>
              <a:t>Can Experts Be Fooled?</a:t>
            </a:r>
            <a:endParaRPr lang="en-US" sz="4400" b="1" dirty="0">
              <a:solidFill>
                <a:schemeClr val="tx2"/>
              </a:solidFill>
            </a:endParaRPr>
          </a:p>
        </p:txBody>
      </p:sp>
      <p:sp>
        <p:nvSpPr>
          <p:cNvPr id="6" name="Rectangle 3"/>
          <p:cNvSpPr txBox="1">
            <a:spLocks noChangeArrowheads="1"/>
          </p:cNvSpPr>
          <p:nvPr/>
        </p:nvSpPr>
        <p:spPr>
          <a:xfrm>
            <a:off x="265113" y="990600"/>
            <a:ext cx="8475126" cy="5105400"/>
          </a:xfrm>
          <a:prstGeom prst="rect">
            <a:avLst/>
          </a:prstGeom>
        </p:spPr>
        <p:txBody>
          <a:bodyPr/>
          <a:lstStyle/>
          <a:p>
            <a:pPr marL="342900" marR="0" lvl="0" indent="-342900" algn="l" defTabSz="914400" rtl="0" eaLnBrk="1" fontAlgn="base" latinLnBrk="0" hangingPunct="1">
              <a:lnSpc>
                <a:spcPct val="100000"/>
              </a:lnSpc>
              <a:spcBef>
                <a:spcPct val="40000"/>
              </a:spcBef>
              <a:spcAft>
                <a:spcPct val="0"/>
              </a:spcAft>
              <a:buClr>
                <a:schemeClr val="bg2"/>
              </a:buClr>
              <a:buSzTx/>
              <a:buFont typeface="Wingdings" pitchFamily="2" charset="2"/>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66564" name="Picture 4" descr="D:\Documents\My Images\Images\Images\Technology\computer-think.gif"/>
          <p:cNvPicPr>
            <a:picLocks noChangeAspect="1" noChangeArrowheads="1"/>
          </p:cNvPicPr>
          <p:nvPr/>
        </p:nvPicPr>
        <p:blipFill>
          <a:blip r:embed="rId3" cstate="print"/>
          <a:srcRect/>
          <a:stretch>
            <a:fillRect/>
          </a:stretch>
        </p:blipFill>
        <p:spPr bwMode="auto">
          <a:xfrm>
            <a:off x="5079997" y="1829166"/>
            <a:ext cx="3888842" cy="4061679"/>
          </a:xfrm>
          <a:prstGeom prst="rect">
            <a:avLst/>
          </a:prstGeom>
          <a:noFill/>
        </p:spPr>
      </p:pic>
      <p:sp>
        <p:nvSpPr>
          <p:cNvPr id="7" name="TextBox 6"/>
          <p:cNvSpPr txBox="1"/>
          <p:nvPr/>
        </p:nvSpPr>
        <p:spPr>
          <a:xfrm>
            <a:off x="756138" y="1547445"/>
            <a:ext cx="4132385" cy="3970318"/>
          </a:xfrm>
          <a:prstGeom prst="rect">
            <a:avLst/>
          </a:prstGeom>
          <a:noFill/>
        </p:spPr>
        <p:txBody>
          <a:bodyPr wrap="square" rtlCol="0">
            <a:spAutoFit/>
          </a:bodyPr>
          <a:lstStyle/>
          <a:p>
            <a:r>
              <a:rPr lang="en-US" sz="2800" b="1" dirty="0" smtClean="0"/>
              <a:t>Robert Epstein is a psychologist.  A former editor &amp; chief of Psychology Today. He lives in San Diego area and is also a leading researcher in computer human interaction</a:t>
            </a:r>
            <a:endParaRPr lang="en-US" sz="2800" b="1" dirty="0"/>
          </a:p>
        </p:txBody>
      </p:sp>
    </p:spTree>
    <p:extLst>
      <p:ext uri="{BB962C8B-B14F-4D97-AF65-F5344CB8AC3E}">
        <p14:creationId xmlns:p14="http://schemas.microsoft.com/office/powerpoint/2010/main" val="42045687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E709308-075A-4743-9575-76C1002A8DCD}" type="slidenum">
              <a:rPr lang="en-US" smtClean="0"/>
              <a:pPr>
                <a:defRPr/>
              </a:pPr>
              <a:t>14</a:t>
            </a:fld>
            <a:endParaRPr lang="en-US"/>
          </a:p>
        </p:txBody>
      </p:sp>
      <p:sp>
        <p:nvSpPr>
          <p:cNvPr id="6" name="Title 1"/>
          <p:cNvSpPr txBox="1">
            <a:spLocks/>
          </p:cNvSpPr>
          <p:nvPr/>
        </p:nvSpPr>
        <p:spPr>
          <a:xfrm>
            <a:off x="281765" y="12402"/>
            <a:ext cx="8610600" cy="533400"/>
          </a:xfrm>
          <a:prstGeom prst="rect">
            <a:avLst/>
          </a:prstGeom>
        </p:spPr>
        <p:txBody>
          <a:bodyPr/>
          <a:lst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fontAlgn="base">
              <a:spcBef>
                <a:spcPct val="0"/>
              </a:spcBef>
              <a:spcAft>
                <a:spcPct val="0"/>
              </a:spcAft>
              <a:defRPr sz="4400" b="1">
                <a:solidFill>
                  <a:schemeClr val="tx2"/>
                </a:solidFill>
                <a:latin typeface="Arial" charset="0"/>
              </a:defRPr>
            </a:lvl6pPr>
            <a:lvl7pPr marL="914400" algn="ctr" rtl="0" fontAlgn="base">
              <a:spcBef>
                <a:spcPct val="0"/>
              </a:spcBef>
              <a:spcAft>
                <a:spcPct val="0"/>
              </a:spcAft>
              <a:defRPr sz="4400" b="1">
                <a:solidFill>
                  <a:schemeClr val="tx2"/>
                </a:solidFill>
                <a:latin typeface="Arial" charset="0"/>
              </a:defRPr>
            </a:lvl7pPr>
            <a:lvl8pPr marL="1371600" algn="ctr" rtl="0" fontAlgn="base">
              <a:spcBef>
                <a:spcPct val="0"/>
              </a:spcBef>
              <a:spcAft>
                <a:spcPct val="0"/>
              </a:spcAft>
              <a:defRPr sz="4400" b="1">
                <a:solidFill>
                  <a:schemeClr val="tx2"/>
                </a:solidFill>
                <a:latin typeface="Arial" charset="0"/>
              </a:defRPr>
            </a:lvl8pPr>
            <a:lvl9pPr marL="1828800" algn="ctr" rtl="0" fontAlgn="base">
              <a:spcBef>
                <a:spcPct val="0"/>
              </a:spcBef>
              <a:spcAft>
                <a:spcPct val="0"/>
              </a:spcAft>
              <a:defRPr sz="4400" b="1">
                <a:solidFill>
                  <a:schemeClr val="tx2"/>
                </a:solidFill>
                <a:latin typeface="Arial" charset="0"/>
              </a:defRPr>
            </a:lvl9pPr>
          </a:lstStyle>
          <a:p>
            <a:r>
              <a:rPr lang="en-US" kern="0" dirty="0" smtClean="0"/>
              <a:t>Are We There Yet?</a:t>
            </a:r>
            <a:endParaRPr lang="en-US" kern="0" dirty="0"/>
          </a:p>
        </p:txBody>
      </p:sp>
      <p:pic>
        <p:nvPicPr>
          <p:cNvPr id="1026" name="Picture 2" descr="https://upload.wikimedia.org/wikipedia/en/9/9b/Watson_Jeopard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766" y="1528762"/>
            <a:ext cx="4430912" cy="248663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91912" y="4015394"/>
            <a:ext cx="5134297" cy="369332"/>
          </a:xfrm>
          <a:prstGeom prst="rect">
            <a:avLst/>
          </a:prstGeom>
          <a:noFill/>
        </p:spPr>
        <p:txBody>
          <a:bodyPr wrap="square" rtlCol="0">
            <a:spAutoFit/>
          </a:bodyPr>
          <a:lstStyle/>
          <a:p>
            <a:r>
              <a:rPr lang="en-US" sz="900" dirty="0"/>
              <a:t>"Watson Jeopardy" by Source. Licensed under Fair use via Wikipedia - https://en.wikipedia.org/wiki/File:Watson_Jeopardy.jpg#/media/File:Watson_Jeopardy.jpg</a:t>
            </a:r>
          </a:p>
        </p:txBody>
      </p:sp>
      <p:sp>
        <p:nvSpPr>
          <p:cNvPr id="8" name="TextBox 7"/>
          <p:cNvSpPr txBox="1"/>
          <p:nvPr/>
        </p:nvSpPr>
        <p:spPr>
          <a:xfrm>
            <a:off x="448407" y="4362036"/>
            <a:ext cx="8443957" cy="2123658"/>
          </a:xfrm>
          <a:prstGeom prst="rect">
            <a:avLst/>
          </a:prstGeom>
          <a:noFill/>
        </p:spPr>
        <p:txBody>
          <a:bodyPr wrap="square" rtlCol="0">
            <a:spAutoFit/>
          </a:bodyPr>
          <a:lstStyle/>
          <a:p>
            <a:r>
              <a:rPr lang="en-US" dirty="0"/>
              <a:t>The first round was broadcast February 14, </a:t>
            </a:r>
            <a:r>
              <a:rPr lang="en-US" dirty="0" smtClean="0"/>
              <a:t>2011: </a:t>
            </a:r>
            <a:r>
              <a:rPr lang="en-US" dirty="0"/>
              <a:t>Jennings with $4,800, Rutter with $10,400, and Watson with $35,734</a:t>
            </a:r>
            <a:endParaRPr lang="en-US" dirty="0" smtClean="0"/>
          </a:p>
          <a:p>
            <a:endParaRPr lang="en-US" dirty="0"/>
          </a:p>
          <a:p>
            <a:r>
              <a:rPr lang="en-US" dirty="0"/>
              <a:t>T</a:t>
            </a:r>
            <a:r>
              <a:rPr lang="en-US" dirty="0" smtClean="0"/>
              <a:t>he </a:t>
            </a:r>
            <a:r>
              <a:rPr lang="en-US" dirty="0"/>
              <a:t>second </a:t>
            </a:r>
            <a:r>
              <a:rPr lang="en-US" dirty="0" smtClean="0"/>
              <a:t>round </a:t>
            </a:r>
            <a:r>
              <a:rPr lang="en-US" dirty="0"/>
              <a:t>was broadcast </a:t>
            </a:r>
            <a:r>
              <a:rPr lang="en-US" dirty="0" smtClean="0"/>
              <a:t>February </a:t>
            </a:r>
            <a:r>
              <a:rPr lang="en-US" dirty="0"/>
              <a:t>15, </a:t>
            </a:r>
            <a:r>
              <a:rPr lang="en-US" dirty="0" smtClean="0"/>
              <a:t>2011: </a:t>
            </a:r>
          </a:p>
          <a:p>
            <a:r>
              <a:rPr lang="en-US" dirty="0" smtClean="0"/>
              <a:t>Watson </a:t>
            </a:r>
            <a:r>
              <a:rPr lang="en-US" dirty="0"/>
              <a:t>with a score of $77,147, besting Jennings who scored $24,000 and Rutter who scored $</a:t>
            </a:r>
            <a:r>
              <a:rPr lang="en-US" dirty="0" smtClean="0"/>
              <a:t>2</a:t>
            </a:r>
          </a:p>
        </p:txBody>
      </p:sp>
      <p:pic>
        <p:nvPicPr>
          <p:cNvPr id="1028" name="Picture 4" descr="https://upload.wikimedia.org/wikipedia/commons/2/22/IBM_Wats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6954" y="1598613"/>
            <a:ext cx="2626946" cy="175914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510335" y="3413879"/>
            <a:ext cx="3040184" cy="659380"/>
          </a:xfrm>
          <a:prstGeom prst="rect">
            <a:avLst/>
          </a:prstGeom>
          <a:noFill/>
        </p:spPr>
        <p:txBody>
          <a:bodyPr wrap="square" rtlCol="0">
            <a:spAutoFit/>
          </a:bodyPr>
          <a:lstStyle/>
          <a:p>
            <a:r>
              <a:rPr lang="en-US" sz="900" dirty="0"/>
              <a:t>"IBM Watson" by </a:t>
            </a:r>
            <a:r>
              <a:rPr lang="en-US" sz="900" dirty="0" err="1"/>
              <a:t>Clockready</a:t>
            </a:r>
            <a:r>
              <a:rPr lang="en-US" sz="900" dirty="0"/>
              <a:t> - Own work. Licensed under CC BY-SA 3.0 via Commons - https://commons.wikimedia.org/wiki/File:IBM_Watson.PNG#/media/File:IBM_Watson.PNG</a:t>
            </a:r>
          </a:p>
        </p:txBody>
      </p:sp>
      <p:sp>
        <p:nvSpPr>
          <p:cNvPr id="4" name="TextBox 3"/>
          <p:cNvSpPr txBox="1"/>
          <p:nvPr/>
        </p:nvSpPr>
        <p:spPr>
          <a:xfrm>
            <a:off x="1216947" y="979412"/>
            <a:ext cx="6710107" cy="430887"/>
          </a:xfrm>
          <a:prstGeom prst="rect">
            <a:avLst/>
          </a:prstGeom>
          <a:noFill/>
        </p:spPr>
        <p:txBody>
          <a:bodyPr wrap="none" rtlCol="0">
            <a:spAutoFit/>
          </a:bodyPr>
          <a:lstStyle/>
          <a:p>
            <a:pPr algn="ctr"/>
            <a:r>
              <a:rPr lang="en-US" b="1" dirty="0" smtClean="0"/>
              <a:t>2011: IBM Watson takes on Jeopardy champs </a:t>
            </a:r>
            <a:r>
              <a:rPr lang="en-US" dirty="0" smtClean="0"/>
              <a:t>[1]</a:t>
            </a:r>
            <a:endParaRPr lang="en-US" dirty="0"/>
          </a:p>
        </p:txBody>
      </p:sp>
    </p:spTree>
    <p:extLst>
      <p:ext uri="{BB962C8B-B14F-4D97-AF65-F5344CB8AC3E}">
        <p14:creationId xmlns:p14="http://schemas.microsoft.com/office/powerpoint/2010/main" val="37569806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E709308-075A-4743-9575-76C1002A8DCD}" type="slidenum">
              <a:rPr lang="en-US" smtClean="0"/>
              <a:pPr>
                <a:defRPr/>
              </a:pPr>
              <a:t>15</a:t>
            </a:fld>
            <a:endParaRPr lang="en-US"/>
          </a:p>
        </p:txBody>
      </p:sp>
      <p:sp>
        <p:nvSpPr>
          <p:cNvPr id="6" name="Title 1"/>
          <p:cNvSpPr txBox="1">
            <a:spLocks/>
          </p:cNvSpPr>
          <p:nvPr/>
        </p:nvSpPr>
        <p:spPr>
          <a:xfrm>
            <a:off x="281765" y="12402"/>
            <a:ext cx="8610600" cy="533400"/>
          </a:xfrm>
          <a:prstGeom prst="rect">
            <a:avLst/>
          </a:prstGeom>
        </p:spPr>
        <p:txBody>
          <a:bodyPr/>
          <a:lst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fontAlgn="base">
              <a:spcBef>
                <a:spcPct val="0"/>
              </a:spcBef>
              <a:spcAft>
                <a:spcPct val="0"/>
              </a:spcAft>
              <a:defRPr sz="4400" b="1">
                <a:solidFill>
                  <a:schemeClr val="tx2"/>
                </a:solidFill>
                <a:latin typeface="Arial" charset="0"/>
              </a:defRPr>
            </a:lvl6pPr>
            <a:lvl7pPr marL="914400" algn="ctr" rtl="0" fontAlgn="base">
              <a:spcBef>
                <a:spcPct val="0"/>
              </a:spcBef>
              <a:spcAft>
                <a:spcPct val="0"/>
              </a:spcAft>
              <a:defRPr sz="4400" b="1">
                <a:solidFill>
                  <a:schemeClr val="tx2"/>
                </a:solidFill>
                <a:latin typeface="Arial" charset="0"/>
              </a:defRPr>
            </a:lvl7pPr>
            <a:lvl8pPr marL="1371600" algn="ctr" rtl="0" fontAlgn="base">
              <a:spcBef>
                <a:spcPct val="0"/>
              </a:spcBef>
              <a:spcAft>
                <a:spcPct val="0"/>
              </a:spcAft>
              <a:defRPr sz="4400" b="1">
                <a:solidFill>
                  <a:schemeClr val="tx2"/>
                </a:solidFill>
                <a:latin typeface="Arial" charset="0"/>
              </a:defRPr>
            </a:lvl8pPr>
            <a:lvl9pPr marL="1828800" algn="ctr" rtl="0" fontAlgn="base">
              <a:spcBef>
                <a:spcPct val="0"/>
              </a:spcBef>
              <a:spcAft>
                <a:spcPct val="0"/>
              </a:spcAft>
              <a:defRPr sz="4400" b="1">
                <a:solidFill>
                  <a:schemeClr val="tx2"/>
                </a:solidFill>
                <a:latin typeface="Arial" charset="0"/>
              </a:defRPr>
            </a:lvl9pPr>
          </a:lstStyle>
          <a:p>
            <a:r>
              <a:rPr lang="en-US" kern="0" dirty="0" smtClean="0"/>
              <a:t>Is the Turing Test Enough?</a:t>
            </a:r>
            <a:endParaRPr lang="en-US" kern="0" dirty="0"/>
          </a:p>
        </p:txBody>
      </p:sp>
      <p:sp>
        <p:nvSpPr>
          <p:cNvPr id="8" name="TextBox 7"/>
          <p:cNvSpPr txBox="1"/>
          <p:nvPr/>
        </p:nvSpPr>
        <p:spPr>
          <a:xfrm>
            <a:off x="448408" y="1126550"/>
            <a:ext cx="8443957" cy="1107996"/>
          </a:xfrm>
          <a:prstGeom prst="rect">
            <a:avLst/>
          </a:prstGeom>
          <a:noFill/>
        </p:spPr>
        <p:txBody>
          <a:bodyPr wrap="square" rtlCol="0">
            <a:spAutoFit/>
          </a:bodyPr>
          <a:lstStyle/>
          <a:p>
            <a:r>
              <a:rPr lang="en-US" dirty="0" smtClean="0"/>
              <a:t>“. . . it's </a:t>
            </a:r>
            <a:r>
              <a:rPr lang="en-US" dirty="0"/>
              <a:t>not enough to have a human be deceived for a machine to be real</a:t>
            </a:r>
            <a:r>
              <a:rPr lang="en-US" dirty="0" smtClean="0"/>
              <a:t>, The </a:t>
            </a:r>
            <a:r>
              <a:rPr lang="en-US" dirty="0"/>
              <a:t>machine needs to convince the human to do things for it </a:t>
            </a:r>
            <a:r>
              <a:rPr lang="en-US" dirty="0" smtClean="0"/>
              <a:t>-- to  </a:t>
            </a:r>
            <a:r>
              <a:rPr lang="en-US" dirty="0"/>
              <a:t>fall in love with it, to serve its own </a:t>
            </a:r>
            <a:r>
              <a:rPr lang="en-US" dirty="0" smtClean="0"/>
              <a:t>purposes.” [1]</a:t>
            </a:r>
          </a:p>
        </p:txBody>
      </p:sp>
      <p:pic>
        <p:nvPicPr>
          <p:cNvPr id="4" name="Picture 3"/>
          <p:cNvPicPr>
            <a:picLocks noChangeAspect="1"/>
          </p:cNvPicPr>
          <p:nvPr/>
        </p:nvPicPr>
        <p:blipFill>
          <a:blip r:embed="rId3"/>
          <a:stretch>
            <a:fillRect/>
          </a:stretch>
        </p:blipFill>
        <p:spPr>
          <a:xfrm>
            <a:off x="4809067" y="2292942"/>
            <a:ext cx="4116713" cy="2822733"/>
          </a:xfrm>
          <a:prstGeom prst="rect">
            <a:avLst/>
          </a:prstGeom>
        </p:spPr>
      </p:pic>
      <p:sp>
        <p:nvSpPr>
          <p:cNvPr id="5" name="TextBox 4"/>
          <p:cNvSpPr txBox="1"/>
          <p:nvPr/>
        </p:nvSpPr>
        <p:spPr>
          <a:xfrm>
            <a:off x="481823" y="2176150"/>
            <a:ext cx="4519155" cy="523220"/>
          </a:xfrm>
          <a:prstGeom prst="rect">
            <a:avLst/>
          </a:prstGeom>
          <a:noFill/>
        </p:spPr>
        <p:txBody>
          <a:bodyPr wrap="square" rtlCol="0">
            <a:spAutoFit/>
          </a:bodyPr>
          <a:lstStyle/>
          <a:p>
            <a:r>
              <a:rPr lang="en-US" sz="1400" dirty="0"/>
              <a:t>- Tim Tuttle, a former MIT AI researcher and the CEO of the predictive-intelligence company Expect </a:t>
            </a:r>
            <a:r>
              <a:rPr lang="en-US" sz="1400" dirty="0" smtClean="0"/>
              <a:t>Labs</a:t>
            </a:r>
            <a:endParaRPr lang="en-US" sz="1400" dirty="0"/>
          </a:p>
        </p:txBody>
      </p:sp>
      <p:sp>
        <p:nvSpPr>
          <p:cNvPr id="12" name="TextBox 11"/>
          <p:cNvSpPr txBox="1"/>
          <p:nvPr/>
        </p:nvSpPr>
        <p:spPr>
          <a:xfrm>
            <a:off x="481823" y="2933621"/>
            <a:ext cx="4327244" cy="2123658"/>
          </a:xfrm>
          <a:prstGeom prst="rect">
            <a:avLst/>
          </a:prstGeom>
          <a:noFill/>
        </p:spPr>
        <p:txBody>
          <a:bodyPr wrap="square" rtlCol="0">
            <a:spAutoFit/>
          </a:bodyPr>
          <a:lstStyle/>
          <a:p>
            <a:r>
              <a:rPr lang="en-US" dirty="0" smtClean="0"/>
              <a:t>IBM's </a:t>
            </a:r>
            <a:r>
              <a:rPr lang="en-US" dirty="0"/>
              <a:t>Deep Blue is better at chess than any human and Watson proved it could outsmart Jeopardy world champions, but they don't have any consciousness of their own. </a:t>
            </a:r>
          </a:p>
        </p:txBody>
      </p:sp>
      <p:sp>
        <p:nvSpPr>
          <p:cNvPr id="10" name="TextBox 9"/>
          <p:cNvSpPr txBox="1"/>
          <p:nvPr/>
        </p:nvSpPr>
        <p:spPr>
          <a:xfrm>
            <a:off x="448408" y="5115675"/>
            <a:ext cx="8244742" cy="1107996"/>
          </a:xfrm>
          <a:prstGeom prst="rect">
            <a:avLst/>
          </a:prstGeom>
          <a:noFill/>
        </p:spPr>
        <p:txBody>
          <a:bodyPr wrap="square" rtlCol="0">
            <a:spAutoFit/>
          </a:bodyPr>
          <a:lstStyle/>
          <a:p>
            <a:r>
              <a:rPr lang="en-US" dirty="0"/>
              <a:t>It's worth noting that neither of those supercomputers has gone through the Turing test, though inventor and futurist Ray Kurzweil believes Watson could be retooled to pass it easily</a:t>
            </a:r>
            <a:r>
              <a:rPr lang="en-US" dirty="0" smtClean="0"/>
              <a:t>. [1]</a:t>
            </a:r>
            <a:endParaRPr lang="en-US" dirty="0"/>
          </a:p>
        </p:txBody>
      </p:sp>
    </p:spTree>
    <p:extLst>
      <p:ext uri="{BB962C8B-B14F-4D97-AF65-F5344CB8AC3E}">
        <p14:creationId xmlns:p14="http://schemas.microsoft.com/office/powerpoint/2010/main" val="5353767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3103" y="1589697"/>
            <a:ext cx="3617891" cy="4715318"/>
          </a:xfrm>
          <a:prstGeom prst="rect">
            <a:avLst/>
          </a:prstGeom>
        </p:spPr>
      </p:pic>
      <p:sp>
        <p:nvSpPr>
          <p:cNvPr id="3075" name="Rectangle 2"/>
          <p:cNvSpPr>
            <a:spLocks noGrp="1" noChangeArrowheads="1"/>
          </p:cNvSpPr>
          <p:nvPr>
            <p:ph type="title"/>
          </p:nvPr>
        </p:nvSpPr>
        <p:spPr/>
        <p:txBody>
          <a:bodyPr/>
          <a:lstStyle/>
          <a:p>
            <a:r>
              <a:rPr lang="en-US" sz="3600" dirty="0" smtClean="0"/>
              <a:t>The Singularity</a:t>
            </a:r>
          </a:p>
        </p:txBody>
      </p:sp>
      <p:sp>
        <p:nvSpPr>
          <p:cNvPr id="4" name="Slide Number Placeholder 3"/>
          <p:cNvSpPr>
            <a:spLocks noGrp="1"/>
          </p:cNvSpPr>
          <p:nvPr>
            <p:ph type="sldNum" sz="quarter" idx="12"/>
          </p:nvPr>
        </p:nvSpPr>
        <p:spPr/>
        <p:txBody>
          <a:bodyPr/>
          <a:lstStyle/>
          <a:p>
            <a:fld id="{F6EFC63E-F8D9-44BB-A462-AC735E845F95}" type="slidenum">
              <a:rPr lang="en-US" smtClean="0"/>
              <a:pPr/>
              <a:t>16</a:t>
            </a:fld>
            <a:endParaRPr lang="en-US" dirty="0"/>
          </a:p>
        </p:txBody>
      </p:sp>
      <p:sp>
        <p:nvSpPr>
          <p:cNvPr id="2" name="TextBox 1"/>
          <p:cNvSpPr txBox="1"/>
          <p:nvPr/>
        </p:nvSpPr>
        <p:spPr>
          <a:xfrm>
            <a:off x="381000" y="1393371"/>
            <a:ext cx="8175171" cy="1107996"/>
          </a:xfrm>
          <a:prstGeom prst="rect">
            <a:avLst/>
          </a:prstGeom>
          <a:noFill/>
        </p:spPr>
        <p:txBody>
          <a:bodyPr wrap="square" rtlCol="0">
            <a:spAutoFit/>
          </a:bodyPr>
          <a:lstStyle/>
          <a:p>
            <a:endParaRPr lang="en-US" dirty="0"/>
          </a:p>
          <a:p>
            <a:endParaRPr lang="en-US" dirty="0" smtClean="0"/>
          </a:p>
          <a:p>
            <a:endParaRPr lang="en-US" dirty="0" smtClean="0"/>
          </a:p>
        </p:txBody>
      </p:sp>
      <p:sp>
        <p:nvSpPr>
          <p:cNvPr id="3" name="TextBox 2"/>
          <p:cNvSpPr txBox="1"/>
          <p:nvPr/>
        </p:nvSpPr>
        <p:spPr>
          <a:xfrm>
            <a:off x="195348" y="6411825"/>
            <a:ext cx="3796809" cy="276999"/>
          </a:xfrm>
          <a:prstGeom prst="rect">
            <a:avLst/>
          </a:prstGeom>
          <a:noFill/>
        </p:spPr>
        <p:txBody>
          <a:bodyPr wrap="none" rtlCol="0">
            <a:spAutoFit/>
          </a:bodyPr>
          <a:lstStyle/>
          <a:p>
            <a:r>
              <a:rPr lang="en-US" sz="1200" dirty="0"/>
              <a:t>https://en.wikipedia.org/wiki/Technological_singularity</a:t>
            </a:r>
          </a:p>
        </p:txBody>
      </p:sp>
      <p:sp>
        <p:nvSpPr>
          <p:cNvPr id="5" name="TextBox 4"/>
          <p:cNvSpPr txBox="1"/>
          <p:nvPr/>
        </p:nvSpPr>
        <p:spPr>
          <a:xfrm>
            <a:off x="236264" y="2780695"/>
            <a:ext cx="4335736" cy="1569660"/>
          </a:xfrm>
          <a:prstGeom prst="rect">
            <a:avLst/>
          </a:prstGeom>
          <a:noFill/>
        </p:spPr>
        <p:txBody>
          <a:bodyPr wrap="square" rtlCol="0">
            <a:spAutoFit/>
          </a:bodyPr>
          <a:lstStyle/>
          <a:p>
            <a:r>
              <a:rPr lang="en-US" sz="2400" dirty="0" smtClean="0"/>
              <a:t>The “singularity” - the point in time in which artificial intelligence exceeds human intellectual capability.</a:t>
            </a:r>
          </a:p>
        </p:txBody>
      </p:sp>
      <p:sp>
        <p:nvSpPr>
          <p:cNvPr id="7" name="TextBox 6"/>
          <p:cNvSpPr txBox="1"/>
          <p:nvPr/>
        </p:nvSpPr>
        <p:spPr>
          <a:xfrm>
            <a:off x="236264" y="943623"/>
            <a:ext cx="7964521" cy="1569660"/>
          </a:xfrm>
          <a:prstGeom prst="rect">
            <a:avLst/>
          </a:prstGeom>
          <a:noFill/>
        </p:spPr>
        <p:txBody>
          <a:bodyPr wrap="square" rtlCol="0">
            <a:spAutoFit/>
          </a:bodyPr>
          <a:lstStyle/>
          <a:p>
            <a:r>
              <a:rPr lang="en-US" sz="3600" b="1" dirty="0" smtClean="0"/>
              <a:t>Will artificial intelligence surpass human intelligence?</a:t>
            </a:r>
          </a:p>
          <a:p>
            <a:r>
              <a:rPr lang="en-US" sz="2400" b="1" dirty="0" smtClean="0"/>
              <a:t>If so . . . When?</a:t>
            </a:r>
            <a:endParaRPr lang="en-US" sz="2400" b="1" dirty="0"/>
          </a:p>
        </p:txBody>
      </p:sp>
      <p:sp>
        <p:nvSpPr>
          <p:cNvPr id="10" name="TextBox 9"/>
          <p:cNvSpPr txBox="1"/>
          <p:nvPr/>
        </p:nvSpPr>
        <p:spPr>
          <a:xfrm>
            <a:off x="236264" y="4693361"/>
            <a:ext cx="4537755" cy="1015663"/>
          </a:xfrm>
          <a:prstGeom prst="rect">
            <a:avLst/>
          </a:prstGeom>
          <a:noFill/>
        </p:spPr>
        <p:txBody>
          <a:bodyPr wrap="square" rtlCol="0">
            <a:spAutoFit/>
          </a:bodyPr>
          <a:lstStyle/>
          <a:p>
            <a:r>
              <a:rPr lang="en-US" sz="2000" dirty="0" smtClean="0"/>
              <a:t>Kurzweil </a:t>
            </a:r>
            <a:r>
              <a:rPr lang="en-US" sz="2000" dirty="0"/>
              <a:t>predicts the singularity to occur around </a:t>
            </a:r>
            <a:r>
              <a:rPr lang="en-US" sz="2000" dirty="0" smtClean="0"/>
              <a:t>2045, others predict </a:t>
            </a:r>
            <a:r>
              <a:rPr lang="en-US" sz="2000" dirty="0"/>
              <a:t>some time before 2030</a:t>
            </a:r>
            <a:r>
              <a:rPr lang="en-US" sz="2000" dirty="0" smtClean="0"/>
              <a:t>.</a:t>
            </a:r>
            <a:endParaRPr lang="en-US" sz="2000" dirty="0"/>
          </a:p>
        </p:txBody>
      </p:sp>
    </p:spTree>
    <p:extLst>
      <p:ext uri="{BB962C8B-B14F-4D97-AF65-F5344CB8AC3E}">
        <p14:creationId xmlns:p14="http://schemas.microsoft.com/office/powerpoint/2010/main" val="16331747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smtClean="0"/>
              <a:t>What’s the Problem?</a:t>
            </a:r>
          </a:p>
        </p:txBody>
      </p:sp>
      <p:sp>
        <p:nvSpPr>
          <p:cNvPr id="4" name="Slide Number Placeholder 3"/>
          <p:cNvSpPr>
            <a:spLocks noGrp="1"/>
          </p:cNvSpPr>
          <p:nvPr>
            <p:ph type="sldNum" sz="quarter" idx="12"/>
          </p:nvPr>
        </p:nvSpPr>
        <p:spPr/>
        <p:txBody>
          <a:bodyPr/>
          <a:lstStyle/>
          <a:p>
            <a:fld id="{F6EFC63E-F8D9-44BB-A462-AC735E845F95}" type="slidenum">
              <a:rPr lang="en-US" smtClean="0"/>
              <a:pPr/>
              <a:t>17</a:t>
            </a:fld>
            <a:endParaRPr lang="en-US" dirty="0"/>
          </a:p>
        </p:txBody>
      </p:sp>
      <p:sp>
        <p:nvSpPr>
          <p:cNvPr id="2" name="TextBox 1"/>
          <p:cNvSpPr txBox="1"/>
          <p:nvPr/>
        </p:nvSpPr>
        <p:spPr>
          <a:xfrm>
            <a:off x="381000" y="1850571"/>
            <a:ext cx="8175171" cy="1107996"/>
          </a:xfrm>
          <a:prstGeom prst="rect">
            <a:avLst/>
          </a:prstGeom>
          <a:noFill/>
        </p:spPr>
        <p:txBody>
          <a:bodyPr wrap="square" rtlCol="0">
            <a:spAutoFit/>
          </a:bodyPr>
          <a:lstStyle/>
          <a:p>
            <a:endParaRPr lang="en-US" dirty="0"/>
          </a:p>
          <a:p>
            <a:endParaRPr lang="en-US" dirty="0" smtClean="0"/>
          </a:p>
          <a:p>
            <a:endParaRPr lang="en-US"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812" y="2380614"/>
            <a:ext cx="6048375" cy="2414669"/>
          </a:xfrm>
          <a:prstGeom prst="rect">
            <a:avLst/>
          </a:prstGeom>
        </p:spPr>
      </p:pic>
      <p:sp>
        <p:nvSpPr>
          <p:cNvPr id="6" name="TextBox 5"/>
          <p:cNvSpPr txBox="1"/>
          <p:nvPr/>
        </p:nvSpPr>
        <p:spPr>
          <a:xfrm>
            <a:off x="1210940" y="1388906"/>
            <a:ext cx="7093609" cy="461665"/>
          </a:xfrm>
          <a:prstGeom prst="rect">
            <a:avLst/>
          </a:prstGeom>
          <a:noFill/>
        </p:spPr>
        <p:txBody>
          <a:bodyPr wrap="none" rtlCol="0">
            <a:spAutoFit/>
          </a:bodyPr>
          <a:lstStyle/>
          <a:p>
            <a:r>
              <a:rPr lang="en-US" sz="2400" b="1" dirty="0" smtClean="0"/>
              <a:t>Who cares if machines are smarter than people</a:t>
            </a:r>
            <a:endParaRPr lang="en-US" sz="2400" b="1" dirty="0"/>
          </a:p>
        </p:txBody>
      </p:sp>
    </p:spTree>
    <p:extLst>
      <p:ext uri="{BB962C8B-B14F-4D97-AF65-F5344CB8AC3E}">
        <p14:creationId xmlns:p14="http://schemas.microsoft.com/office/powerpoint/2010/main" val="40266709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smtClean="0"/>
              <a:t>What are the Dangers?</a:t>
            </a:r>
          </a:p>
        </p:txBody>
      </p:sp>
      <p:sp>
        <p:nvSpPr>
          <p:cNvPr id="4" name="Slide Number Placeholder 3"/>
          <p:cNvSpPr>
            <a:spLocks noGrp="1"/>
          </p:cNvSpPr>
          <p:nvPr>
            <p:ph type="sldNum" sz="quarter" idx="12"/>
          </p:nvPr>
        </p:nvSpPr>
        <p:spPr/>
        <p:txBody>
          <a:bodyPr/>
          <a:lstStyle/>
          <a:p>
            <a:fld id="{F6EFC63E-F8D9-44BB-A462-AC735E845F95}" type="slidenum">
              <a:rPr lang="en-US" smtClean="0"/>
              <a:pPr/>
              <a:t>18</a:t>
            </a:fld>
            <a:endParaRPr lang="en-US" dirty="0"/>
          </a:p>
        </p:txBody>
      </p:sp>
      <p:sp>
        <p:nvSpPr>
          <p:cNvPr id="2" name="TextBox 1"/>
          <p:cNvSpPr txBox="1"/>
          <p:nvPr/>
        </p:nvSpPr>
        <p:spPr>
          <a:xfrm>
            <a:off x="381000" y="1393371"/>
            <a:ext cx="8175171" cy="3939540"/>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dirty="0" smtClean="0"/>
              <a:t>Automation putting us all out </a:t>
            </a:r>
            <a:r>
              <a:rPr lang="en-US" dirty="0"/>
              <a:t>of </a:t>
            </a:r>
            <a:r>
              <a:rPr lang="en-US" dirty="0" smtClean="0"/>
              <a:t>work</a:t>
            </a:r>
          </a:p>
          <a:p>
            <a:pPr marL="800100" lvl="1" indent="-342900">
              <a:spcAft>
                <a:spcPts val="600"/>
              </a:spcAft>
              <a:buFont typeface="Arial" panose="020B0604020202020204" pitchFamily="34" charset="0"/>
              <a:buChar char="•"/>
            </a:pPr>
            <a:r>
              <a:rPr lang="en-US" dirty="0" smtClean="0"/>
              <a:t>We will be working for robots</a:t>
            </a:r>
          </a:p>
          <a:p>
            <a:pPr marL="342900" indent="-342900">
              <a:spcAft>
                <a:spcPts val="600"/>
              </a:spcAft>
              <a:buFont typeface="Arial" panose="020B0604020202020204" pitchFamily="34" charset="0"/>
              <a:buChar char="•"/>
            </a:pPr>
            <a:r>
              <a:rPr lang="en-US" dirty="0" smtClean="0"/>
              <a:t>Loss of human control of our lives - Robots that surpass humans in strength, speed, agility, endurance, decision making, intelligence</a:t>
            </a:r>
          </a:p>
          <a:p>
            <a:pPr marL="342900" indent="-342900">
              <a:spcAft>
                <a:spcPts val="600"/>
              </a:spcAft>
              <a:buFont typeface="Arial" panose="020B0604020202020204" pitchFamily="34" charset="0"/>
              <a:buChar char="•"/>
            </a:pPr>
            <a:r>
              <a:rPr lang="en-US" dirty="0" smtClean="0"/>
              <a:t>Killer robots – militarization of robots (e.g. drones) with AI</a:t>
            </a:r>
          </a:p>
          <a:p>
            <a:pPr marL="342900" indent="-342900">
              <a:spcAft>
                <a:spcPts val="600"/>
              </a:spcAft>
              <a:buFont typeface="Arial" panose="020B0604020202020204" pitchFamily="34" charset="0"/>
              <a:buChar char="•"/>
            </a:pPr>
            <a:r>
              <a:rPr lang="en-US" dirty="0" smtClean="0"/>
              <a:t>Robot emotions – will they have empathy</a:t>
            </a:r>
          </a:p>
          <a:p>
            <a:pPr marL="342900" indent="-342900">
              <a:spcAft>
                <a:spcPts val="600"/>
              </a:spcAft>
              <a:buFont typeface="Arial" panose="020B0604020202020204" pitchFamily="34" charset="0"/>
              <a:buChar char="•"/>
            </a:pPr>
            <a:r>
              <a:rPr lang="en-US" dirty="0" smtClean="0"/>
              <a:t>Will goal seeking intelligent machines, seek the same goals as we do?  Will their goals “evolve” in a negative direction?</a:t>
            </a:r>
          </a:p>
          <a:p>
            <a:pPr marL="342900" indent="-342900">
              <a:spcAft>
                <a:spcPts val="600"/>
              </a:spcAft>
              <a:buFont typeface="Arial" panose="020B0604020202020204" pitchFamily="34" charset="0"/>
              <a:buChar char="•"/>
            </a:pPr>
            <a:r>
              <a:rPr lang="en-US" dirty="0" smtClean="0"/>
              <a:t>Everybody knows everything – the drones are watching you!</a:t>
            </a:r>
            <a:endParaRPr lang="en-US" dirty="0"/>
          </a:p>
        </p:txBody>
      </p:sp>
    </p:spTree>
    <p:extLst>
      <p:ext uri="{BB962C8B-B14F-4D97-AF65-F5344CB8AC3E}">
        <p14:creationId xmlns:p14="http://schemas.microsoft.com/office/powerpoint/2010/main" val="802785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smtClean="0"/>
              <a:t>What are the Benefits?</a:t>
            </a:r>
          </a:p>
        </p:txBody>
      </p:sp>
      <p:sp>
        <p:nvSpPr>
          <p:cNvPr id="4" name="Slide Number Placeholder 3"/>
          <p:cNvSpPr>
            <a:spLocks noGrp="1"/>
          </p:cNvSpPr>
          <p:nvPr>
            <p:ph type="sldNum" sz="quarter" idx="12"/>
          </p:nvPr>
        </p:nvSpPr>
        <p:spPr/>
        <p:txBody>
          <a:bodyPr/>
          <a:lstStyle/>
          <a:p>
            <a:fld id="{F6EFC63E-F8D9-44BB-A462-AC735E845F95}" type="slidenum">
              <a:rPr lang="en-US" smtClean="0"/>
              <a:pPr/>
              <a:t>19</a:t>
            </a:fld>
            <a:endParaRPr lang="en-US" dirty="0"/>
          </a:p>
        </p:txBody>
      </p:sp>
      <p:sp>
        <p:nvSpPr>
          <p:cNvPr id="2" name="TextBox 1"/>
          <p:cNvSpPr txBox="1"/>
          <p:nvPr/>
        </p:nvSpPr>
        <p:spPr>
          <a:xfrm>
            <a:off x="446314" y="1404660"/>
            <a:ext cx="8175171" cy="3108543"/>
          </a:xfrm>
          <a:prstGeom prst="rect">
            <a:avLst/>
          </a:prstGeom>
          <a:noFill/>
        </p:spPr>
        <p:txBody>
          <a:bodyPr wrap="square" rtlCol="0">
            <a:spAutoFit/>
          </a:bodyPr>
          <a:lstStyle/>
          <a:p>
            <a:r>
              <a:rPr lang="en-US" sz="2800" dirty="0"/>
              <a:t>'The potential benefits are huge, since everything that civilization has to offer is a product of human intelligence; we cannot predict what we might achieve when this intelligence is magnified by the tools AI may provide, but the eradication of disease and poverty are not </a:t>
            </a:r>
            <a:r>
              <a:rPr lang="en-US" sz="2800" dirty="0" smtClean="0"/>
              <a:t>unfathomable‘ – </a:t>
            </a:r>
            <a:r>
              <a:rPr lang="en-US" sz="2800" dirty="0" err="1" smtClean="0"/>
              <a:t>Elon</a:t>
            </a:r>
            <a:r>
              <a:rPr lang="en-US" sz="2800" dirty="0" smtClean="0"/>
              <a:t> Musk, Stephen Hawking [1,2]</a:t>
            </a:r>
            <a:endParaRPr lang="en-US" sz="2800" dirty="0"/>
          </a:p>
        </p:txBody>
      </p:sp>
    </p:spTree>
    <p:extLst>
      <p:ext uri="{BB962C8B-B14F-4D97-AF65-F5344CB8AC3E}">
        <p14:creationId xmlns:p14="http://schemas.microsoft.com/office/powerpoint/2010/main" val="30932585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smtClean="0"/>
              <a:t>Purpose</a:t>
            </a:r>
          </a:p>
        </p:txBody>
      </p:sp>
      <p:sp>
        <p:nvSpPr>
          <p:cNvPr id="4" name="Slide Number Placeholder 3"/>
          <p:cNvSpPr>
            <a:spLocks noGrp="1"/>
          </p:cNvSpPr>
          <p:nvPr>
            <p:ph type="sldNum" sz="quarter" idx="12"/>
          </p:nvPr>
        </p:nvSpPr>
        <p:spPr/>
        <p:txBody>
          <a:bodyPr/>
          <a:lstStyle/>
          <a:p>
            <a:fld id="{F6EFC63E-F8D9-44BB-A462-AC735E845F95}" type="slidenum">
              <a:rPr lang="en-US" smtClean="0"/>
              <a:pPr/>
              <a:t>2</a:t>
            </a:fld>
            <a:endParaRPr lang="en-US" dirty="0"/>
          </a:p>
        </p:txBody>
      </p:sp>
      <p:sp>
        <p:nvSpPr>
          <p:cNvPr id="6" name="TextBox 5"/>
          <p:cNvSpPr txBox="1"/>
          <p:nvPr/>
        </p:nvSpPr>
        <p:spPr>
          <a:xfrm>
            <a:off x="576943" y="1090613"/>
            <a:ext cx="7990114" cy="1815882"/>
          </a:xfrm>
          <a:prstGeom prst="rect">
            <a:avLst/>
          </a:prstGeom>
          <a:noFill/>
        </p:spPr>
        <p:txBody>
          <a:bodyPr wrap="square" rtlCol="0">
            <a:spAutoFit/>
          </a:bodyPr>
          <a:lstStyle/>
          <a:p>
            <a:pPr algn="ctr"/>
            <a:r>
              <a:rPr lang="en-US" sz="2800" dirty="0" smtClean="0"/>
              <a:t>The purpose of this presentation is to add to your confusion about artificial intelligence (AI)</a:t>
            </a:r>
          </a:p>
          <a:p>
            <a:pPr algn="ctr"/>
            <a:endParaRPr lang="en-US" sz="2800" dirty="0"/>
          </a:p>
          <a:p>
            <a:pPr algn="ctr"/>
            <a:r>
              <a:rPr lang="en-US" sz="2800" dirty="0" smtClean="0"/>
              <a:t>Is it a good thing or a bad thing?</a:t>
            </a:r>
            <a:endParaRPr lang="en-US" sz="28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6918" y="4066571"/>
            <a:ext cx="2273245" cy="223735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4459" y="3177357"/>
            <a:ext cx="1768691" cy="176869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2422" y="3177357"/>
            <a:ext cx="1600200" cy="16002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smtClean="0"/>
              <a:t>AI is Becoming Ubiquitous</a:t>
            </a:r>
          </a:p>
        </p:txBody>
      </p:sp>
      <p:sp>
        <p:nvSpPr>
          <p:cNvPr id="4" name="Slide Number Placeholder 3"/>
          <p:cNvSpPr>
            <a:spLocks noGrp="1"/>
          </p:cNvSpPr>
          <p:nvPr>
            <p:ph type="sldNum" sz="quarter" idx="12"/>
          </p:nvPr>
        </p:nvSpPr>
        <p:spPr/>
        <p:txBody>
          <a:bodyPr/>
          <a:lstStyle/>
          <a:p>
            <a:fld id="{F6EFC63E-F8D9-44BB-A462-AC735E845F95}" type="slidenum">
              <a:rPr lang="en-US" smtClean="0"/>
              <a:pPr/>
              <a:t>20</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6393" y="868973"/>
            <a:ext cx="4891214" cy="5575984"/>
          </a:xfrm>
          <a:prstGeom prst="rect">
            <a:avLst/>
          </a:prstGeom>
        </p:spPr>
      </p:pic>
    </p:spTree>
    <p:extLst>
      <p:ext uri="{BB962C8B-B14F-4D97-AF65-F5344CB8AC3E}">
        <p14:creationId xmlns:p14="http://schemas.microsoft.com/office/powerpoint/2010/main" val="2418810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smtClean="0"/>
              <a:t>Are They Taking Our Jobs?</a:t>
            </a:r>
          </a:p>
        </p:txBody>
      </p:sp>
      <p:sp>
        <p:nvSpPr>
          <p:cNvPr id="4" name="Slide Number Placeholder 3"/>
          <p:cNvSpPr>
            <a:spLocks noGrp="1"/>
          </p:cNvSpPr>
          <p:nvPr>
            <p:ph type="sldNum" sz="quarter" idx="12"/>
          </p:nvPr>
        </p:nvSpPr>
        <p:spPr/>
        <p:txBody>
          <a:bodyPr/>
          <a:lstStyle/>
          <a:p>
            <a:fld id="{F6EFC63E-F8D9-44BB-A462-AC735E845F95}" type="slidenum">
              <a:rPr lang="en-US" smtClean="0"/>
              <a:pPr/>
              <a:t>21</a:t>
            </a:fld>
            <a:endParaRPr lang="en-US" dirty="0"/>
          </a:p>
        </p:txBody>
      </p:sp>
      <p:sp>
        <p:nvSpPr>
          <p:cNvPr id="14" name="TextBox 13"/>
          <p:cNvSpPr txBox="1"/>
          <p:nvPr/>
        </p:nvSpPr>
        <p:spPr>
          <a:xfrm>
            <a:off x="427383" y="1090613"/>
            <a:ext cx="8411817" cy="5170646"/>
          </a:xfrm>
          <a:prstGeom prst="rect">
            <a:avLst/>
          </a:prstGeom>
          <a:noFill/>
        </p:spPr>
        <p:txBody>
          <a:bodyPr wrap="square" rtlCol="0">
            <a:spAutoFit/>
          </a:bodyPr>
          <a:lstStyle/>
          <a:p>
            <a:pPr algn="ctr"/>
            <a:r>
              <a:rPr lang="en-US" b="1" dirty="0"/>
              <a:t>Industries that robots will transform by </a:t>
            </a:r>
            <a:r>
              <a:rPr lang="en-US" b="1" dirty="0" smtClean="0"/>
              <a:t>2025 </a:t>
            </a:r>
            <a:r>
              <a:rPr lang="en-US" dirty="0" smtClean="0"/>
              <a:t>[1]</a:t>
            </a:r>
            <a:endParaRPr lang="en-US" dirty="0"/>
          </a:p>
          <a:p>
            <a:endParaRPr lang="en-US" dirty="0"/>
          </a:p>
          <a:p>
            <a:endParaRPr lang="en-US" b="1" dirty="0" smtClean="0"/>
          </a:p>
          <a:p>
            <a:r>
              <a:rPr lang="en-US" b="1" dirty="0" smtClean="0"/>
              <a:t>Automotive</a:t>
            </a:r>
            <a:r>
              <a:rPr lang="en-US" dirty="0" smtClean="0"/>
              <a:t> </a:t>
            </a:r>
            <a:r>
              <a:rPr lang="en-US" dirty="0"/>
              <a:t>- 10% of cars will be fully autonomous and many will drive themselves. Japan is testing "robot taxis" for transportation during the 2020 </a:t>
            </a:r>
            <a:r>
              <a:rPr lang="en-US" dirty="0" smtClean="0"/>
              <a:t>Olympics </a:t>
            </a:r>
            <a:r>
              <a:rPr lang="en-US" dirty="0"/>
              <a:t>in Tokyo</a:t>
            </a:r>
            <a:r>
              <a:rPr lang="en-US" dirty="0" smtClean="0"/>
              <a:t>.</a:t>
            </a:r>
          </a:p>
          <a:p>
            <a:endParaRPr lang="en-US" dirty="0"/>
          </a:p>
          <a:p>
            <a:r>
              <a:rPr lang="en-US" b="1" dirty="0"/>
              <a:t>Agriculture</a:t>
            </a:r>
            <a:r>
              <a:rPr lang="en-US" dirty="0"/>
              <a:t> - Farm </a:t>
            </a:r>
            <a:r>
              <a:rPr lang="en-US" dirty="0" smtClean="0"/>
              <a:t>will increasingly use </a:t>
            </a:r>
            <a:r>
              <a:rPr lang="en-US" dirty="0"/>
              <a:t>AI technology </a:t>
            </a:r>
            <a:r>
              <a:rPr lang="en-US" dirty="0" smtClean="0"/>
              <a:t>and </a:t>
            </a:r>
            <a:r>
              <a:rPr lang="en-US" dirty="0"/>
              <a:t>big data analytics to optimize crop output. More driverless tractors, drones and milk bots.</a:t>
            </a:r>
          </a:p>
          <a:p>
            <a:endParaRPr lang="en-US" dirty="0"/>
          </a:p>
          <a:p>
            <a:r>
              <a:rPr lang="en-US" b="1" dirty="0"/>
              <a:t>Service</a:t>
            </a:r>
            <a:r>
              <a:rPr lang="en-US" dirty="0"/>
              <a:t> - Personal robots will take on easy, dangerous or repetitive jobs. Mowing your lawn, cleaning your windows, washing dishes</a:t>
            </a:r>
            <a:r>
              <a:rPr lang="en-US" dirty="0" smtClean="0"/>
              <a:t>.</a:t>
            </a:r>
            <a:endParaRPr lang="en-US" dirty="0"/>
          </a:p>
          <a:p>
            <a:endParaRPr lang="en-US" dirty="0"/>
          </a:p>
        </p:txBody>
      </p:sp>
      <p:sp>
        <p:nvSpPr>
          <p:cNvPr id="2" name="TextBox 1"/>
          <p:cNvSpPr txBox="1"/>
          <p:nvPr/>
        </p:nvSpPr>
        <p:spPr>
          <a:xfrm>
            <a:off x="3158760" y="1491080"/>
            <a:ext cx="2826479" cy="369332"/>
          </a:xfrm>
          <a:prstGeom prst="rect">
            <a:avLst/>
          </a:prstGeom>
          <a:noFill/>
        </p:spPr>
        <p:txBody>
          <a:bodyPr wrap="none" rtlCol="0">
            <a:spAutoFit/>
          </a:bodyPr>
          <a:lstStyle/>
          <a:p>
            <a:r>
              <a:rPr lang="en-US" sz="1800" dirty="0" smtClean="0"/>
              <a:t>from BusinessInsider.com</a:t>
            </a:r>
            <a:endParaRPr lang="en-US" sz="1800" dirty="0"/>
          </a:p>
        </p:txBody>
      </p:sp>
    </p:spTree>
    <p:extLst>
      <p:ext uri="{BB962C8B-B14F-4D97-AF65-F5344CB8AC3E}">
        <p14:creationId xmlns:p14="http://schemas.microsoft.com/office/powerpoint/2010/main" val="29803174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smtClean="0"/>
              <a:t>Are They Taking Our Jobs?</a:t>
            </a:r>
          </a:p>
        </p:txBody>
      </p:sp>
      <p:sp>
        <p:nvSpPr>
          <p:cNvPr id="4" name="Slide Number Placeholder 3"/>
          <p:cNvSpPr>
            <a:spLocks noGrp="1"/>
          </p:cNvSpPr>
          <p:nvPr>
            <p:ph type="sldNum" sz="quarter" idx="12"/>
          </p:nvPr>
        </p:nvSpPr>
        <p:spPr/>
        <p:txBody>
          <a:bodyPr/>
          <a:lstStyle/>
          <a:p>
            <a:fld id="{F6EFC63E-F8D9-44BB-A462-AC735E845F95}" type="slidenum">
              <a:rPr lang="en-US" smtClean="0"/>
              <a:pPr/>
              <a:t>22</a:t>
            </a:fld>
            <a:endParaRPr lang="en-US" dirty="0"/>
          </a:p>
        </p:txBody>
      </p:sp>
      <p:sp>
        <p:nvSpPr>
          <p:cNvPr id="14" name="TextBox 13"/>
          <p:cNvSpPr txBox="1"/>
          <p:nvPr/>
        </p:nvSpPr>
        <p:spPr>
          <a:xfrm>
            <a:off x="427383" y="1090613"/>
            <a:ext cx="8411817" cy="5170646"/>
          </a:xfrm>
          <a:prstGeom prst="rect">
            <a:avLst/>
          </a:prstGeom>
          <a:noFill/>
        </p:spPr>
        <p:txBody>
          <a:bodyPr wrap="square" rtlCol="0">
            <a:spAutoFit/>
          </a:bodyPr>
          <a:lstStyle/>
          <a:p>
            <a:r>
              <a:rPr lang="en-US" b="1" dirty="0" smtClean="0"/>
              <a:t>Financial</a:t>
            </a:r>
            <a:r>
              <a:rPr lang="en-US" dirty="0" smtClean="0"/>
              <a:t> </a:t>
            </a:r>
            <a:r>
              <a:rPr lang="en-US" dirty="0"/>
              <a:t>- Up to $2.2 trillion in investments will be made through AI-enabled computers that can learn markets</a:t>
            </a:r>
          </a:p>
          <a:p>
            <a:endParaRPr lang="en-US" dirty="0"/>
          </a:p>
          <a:p>
            <a:r>
              <a:rPr lang="en-US" b="1" dirty="0"/>
              <a:t>Healthcare</a:t>
            </a:r>
            <a:r>
              <a:rPr lang="en-US" dirty="0"/>
              <a:t> - Robot assistance in critical surgery, elderly care, disabled patient assistance. In 2000 there were 1,000 robot-assisted surgeries performed, with 570,000 in 2014</a:t>
            </a:r>
          </a:p>
          <a:p>
            <a:endParaRPr lang="en-US" dirty="0"/>
          </a:p>
          <a:p>
            <a:r>
              <a:rPr lang="en-US" b="1" dirty="0"/>
              <a:t>Manufacturing</a:t>
            </a:r>
            <a:r>
              <a:rPr lang="en-US" dirty="0"/>
              <a:t> - 10% of worldwide manufacturing tasks are automated. In 10 years that will increase to 45% as robots get cheaper.</a:t>
            </a:r>
          </a:p>
          <a:p>
            <a:endParaRPr lang="en-US" dirty="0"/>
          </a:p>
          <a:p>
            <a:r>
              <a:rPr lang="en-US" b="1" dirty="0"/>
              <a:t>Aerospace and Defense </a:t>
            </a:r>
            <a:r>
              <a:rPr lang="en-US" dirty="0"/>
              <a:t>- 90 countries now operate drones, 1/3 are armed. The number of commercial and military drones will triple over the next 5 years. Autonomous military vehicles and land robots are under development.</a:t>
            </a:r>
          </a:p>
        </p:txBody>
      </p:sp>
    </p:spTree>
    <p:extLst>
      <p:ext uri="{BB962C8B-B14F-4D97-AF65-F5344CB8AC3E}">
        <p14:creationId xmlns:p14="http://schemas.microsoft.com/office/powerpoint/2010/main" val="11795737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90311" y="76200"/>
            <a:ext cx="8850489" cy="533400"/>
          </a:xfrm>
        </p:spPr>
        <p:txBody>
          <a:bodyPr/>
          <a:lstStyle/>
          <a:p>
            <a:r>
              <a:rPr lang="en-US" sz="4200" dirty="0" smtClean="0"/>
              <a:t>Is Your Job at Risk?</a:t>
            </a:r>
          </a:p>
        </p:txBody>
      </p:sp>
      <p:sp>
        <p:nvSpPr>
          <p:cNvPr id="4" name="Slide Number Placeholder 3"/>
          <p:cNvSpPr>
            <a:spLocks noGrp="1"/>
          </p:cNvSpPr>
          <p:nvPr>
            <p:ph type="sldNum" sz="quarter" idx="12"/>
          </p:nvPr>
        </p:nvSpPr>
        <p:spPr/>
        <p:txBody>
          <a:bodyPr/>
          <a:lstStyle/>
          <a:p>
            <a:fld id="{F6EFC63E-F8D9-44BB-A462-AC735E845F95}" type="slidenum">
              <a:rPr lang="en-US" smtClean="0"/>
              <a:pPr/>
              <a:t>23</a:t>
            </a:fld>
            <a:endParaRPr lang="en-US" dirty="0"/>
          </a:p>
        </p:txBody>
      </p:sp>
      <p:sp>
        <p:nvSpPr>
          <p:cNvPr id="14" name="TextBox 13"/>
          <p:cNvSpPr txBox="1"/>
          <p:nvPr/>
        </p:nvSpPr>
        <p:spPr>
          <a:xfrm>
            <a:off x="427383" y="1090613"/>
            <a:ext cx="8411817" cy="430887"/>
          </a:xfrm>
          <a:prstGeom prst="rect">
            <a:avLst/>
          </a:prstGeom>
          <a:noFill/>
        </p:spPr>
        <p:txBody>
          <a:bodyPr wrap="square" rtlCol="0">
            <a:spAutoFit/>
          </a:bodyPr>
          <a:lstStyle/>
          <a:p>
            <a:pPr algn="ctr"/>
            <a:r>
              <a:rPr lang="en-US" b="1" dirty="0"/>
              <a:t>Robots could steal 80 million U.S. jobs: BoE </a:t>
            </a:r>
            <a:r>
              <a:rPr lang="en-US" b="1" dirty="0" smtClean="0"/>
              <a:t>[1]</a:t>
            </a:r>
            <a:endParaRPr lang="en-US" dirty="0"/>
          </a:p>
        </p:txBody>
      </p:sp>
      <p:sp>
        <p:nvSpPr>
          <p:cNvPr id="6" name="TextBox 5"/>
          <p:cNvSpPr txBox="1"/>
          <p:nvPr/>
        </p:nvSpPr>
        <p:spPr>
          <a:xfrm>
            <a:off x="259645" y="1896533"/>
            <a:ext cx="4120444" cy="1785104"/>
          </a:xfrm>
          <a:prstGeom prst="rect">
            <a:avLst/>
          </a:prstGeom>
          <a:noFill/>
        </p:spPr>
        <p:txBody>
          <a:bodyPr wrap="square" rtlCol="0">
            <a:spAutoFit/>
          </a:bodyPr>
          <a:lstStyle/>
          <a:p>
            <a:r>
              <a:rPr lang="en-US" dirty="0"/>
              <a:t>80 million jobs in the United States are at risk of being taken over by robots in the next few decades, a Bank of England (BoE) official </a:t>
            </a:r>
            <a:r>
              <a:rPr lang="en-US" dirty="0" smtClean="0"/>
              <a:t>warned</a:t>
            </a:r>
          </a:p>
        </p:txBody>
      </p:sp>
      <p:pic>
        <p:nvPicPr>
          <p:cNvPr id="7" name="Picture 6"/>
          <p:cNvPicPr>
            <a:picLocks noChangeAspect="1"/>
          </p:cNvPicPr>
          <p:nvPr/>
        </p:nvPicPr>
        <p:blipFill>
          <a:blip r:embed="rId3"/>
          <a:stretch>
            <a:fillRect/>
          </a:stretch>
        </p:blipFill>
        <p:spPr>
          <a:xfrm>
            <a:off x="4572001" y="1673204"/>
            <a:ext cx="4346574" cy="2563897"/>
          </a:xfrm>
          <a:prstGeom prst="rect">
            <a:avLst/>
          </a:prstGeom>
        </p:spPr>
      </p:pic>
      <p:sp>
        <p:nvSpPr>
          <p:cNvPr id="11" name="TextBox 10"/>
          <p:cNvSpPr txBox="1"/>
          <p:nvPr/>
        </p:nvSpPr>
        <p:spPr>
          <a:xfrm>
            <a:off x="259644" y="4237102"/>
            <a:ext cx="8433506" cy="1785104"/>
          </a:xfrm>
          <a:prstGeom prst="rect">
            <a:avLst/>
          </a:prstGeom>
          <a:noFill/>
        </p:spPr>
        <p:txBody>
          <a:bodyPr wrap="square" rtlCol="0">
            <a:spAutoFit/>
          </a:bodyPr>
          <a:lstStyle/>
          <a:p>
            <a:r>
              <a:rPr lang="en-US" dirty="0" smtClean="0"/>
              <a:t>In </a:t>
            </a:r>
            <a:r>
              <a:rPr lang="en-US" dirty="0"/>
              <a:t>a speech at the Trades Union Congress in London, the bank's chief economist, Andy Haldane, said that up to 15 million jobs in the U.K. were at risk of being lost to an age of machines, which is around half of the employed population. </a:t>
            </a:r>
            <a:endParaRPr lang="en-US" dirty="0" smtClean="0"/>
          </a:p>
          <a:p>
            <a:endParaRPr lang="en-US" dirty="0"/>
          </a:p>
        </p:txBody>
      </p:sp>
    </p:spTree>
    <p:extLst>
      <p:ext uri="{BB962C8B-B14F-4D97-AF65-F5344CB8AC3E}">
        <p14:creationId xmlns:p14="http://schemas.microsoft.com/office/powerpoint/2010/main" val="19452342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90311" y="76200"/>
            <a:ext cx="8850489" cy="533400"/>
          </a:xfrm>
        </p:spPr>
        <p:txBody>
          <a:bodyPr/>
          <a:lstStyle/>
          <a:p>
            <a:r>
              <a:rPr lang="en-US" sz="4200" dirty="0" smtClean="0"/>
              <a:t>Is Your Job at Risk?</a:t>
            </a:r>
          </a:p>
        </p:txBody>
      </p:sp>
      <p:sp>
        <p:nvSpPr>
          <p:cNvPr id="4" name="Slide Number Placeholder 3"/>
          <p:cNvSpPr>
            <a:spLocks noGrp="1"/>
          </p:cNvSpPr>
          <p:nvPr>
            <p:ph type="sldNum" sz="quarter" idx="12"/>
          </p:nvPr>
        </p:nvSpPr>
        <p:spPr/>
        <p:txBody>
          <a:bodyPr/>
          <a:lstStyle/>
          <a:p>
            <a:fld id="{F6EFC63E-F8D9-44BB-A462-AC735E845F95}" type="slidenum">
              <a:rPr lang="en-US" smtClean="0"/>
              <a:pPr/>
              <a:t>24</a:t>
            </a:fld>
            <a:endParaRPr lang="en-US" dirty="0"/>
          </a:p>
        </p:txBody>
      </p:sp>
      <p:sp>
        <p:nvSpPr>
          <p:cNvPr id="6" name="TextBox 5"/>
          <p:cNvSpPr txBox="1"/>
          <p:nvPr/>
        </p:nvSpPr>
        <p:spPr>
          <a:xfrm>
            <a:off x="298802" y="2809696"/>
            <a:ext cx="8433506" cy="3816429"/>
          </a:xfrm>
          <a:prstGeom prst="rect">
            <a:avLst/>
          </a:prstGeom>
          <a:noFill/>
        </p:spPr>
        <p:txBody>
          <a:bodyPr wrap="square" rtlCol="0">
            <a:spAutoFit/>
          </a:bodyPr>
          <a:lstStyle/>
          <a:p>
            <a:r>
              <a:rPr lang="en-US" dirty="0" smtClean="0"/>
              <a:t>Jobs </a:t>
            </a:r>
            <a:r>
              <a:rPr lang="en-US" dirty="0"/>
              <a:t>with the highest level of being taken over by a machine in the U.K. included </a:t>
            </a:r>
            <a:r>
              <a:rPr lang="en-US" b="1" dirty="0">
                <a:solidFill>
                  <a:schemeClr val="accent2"/>
                </a:solidFill>
              </a:rPr>
              <a:t>administrative</a:t>
            </a:r>
            <a:r>
              <a:rPr lang="en-US" dirty="0"/>
              <a:t>, </a:t>
            </a:r>
            <a:r>
              <a:rPr lang="en-US" b="1" dirty="0">
                <a:solidFill>
                  <a:schemeClr val="accent2"/>
                </a:solidFill>
              </a:rPr>
              <a:t>production</a:t>
            </a:r>
            <a:r>
              <a:rPr lang="en-US" dirty="0"/>
              <a:t>, and </a:t>
            </a:r>
            <a:r>
              <a:rPr lang="en-US" b="1" dirty="0">
                <a:solidFill>
                  <a:schemeClr val="accent2"/>
                </a:solidFill>
              </a:rPr>
              <a:t>clerical tasks</a:t>
            </a:r>
            <a:r>
              <a:rPr lang="en-US" dirty="0"/>
              <a:t>. </a:t>
            </a:r>
            <a:r>
              <a:rPr lang="en-US" dirty="0" smtClean="0"/>
              <a:t>Haldane (</a:t>
            </a:r>
            <a:r>
              <a:rPr lang="en-US" dirty="0"/>
              <a:t>Bank of England (BoE) </a:t>
            </a:r>
            <a:r>
              <a:rPr lang="en-US" dirty="0" smtClean="0"/>
              <a:t>official) </a:t>
            </a:r>
            <a:r>
              <a:rPr lang="en-US" dirty="0"/>
              <a:t>gave two contrasting examples of risk, with </a:t>
            </a:r>
            <a:r>
              <a:rPr lang="en-US" b="1" dirty="0">
                <a:solidFill>
                  <a:schemeClr val="accent2"/>
                </a:solidFill>
              </a:rPr>
              <a:t>accountants</a:t>
            </a:r>
            <a:r>
              <a:rPr lang="en-US" dirty="0">
                <a:solidFill>
                  <a:schemeClr val="accent2"/>
                </a:solidFill>
              </a:rPr>
              <a:t> </a:t>
            </a:r>
            <a:r>
              <a:rPr lang="en-US" dirty="0"/>
              <a:t>having a 95 percent probability of losing their job to machines, while </a:t>
            </a:r>
            <a:r>
              <a:rPr lang="en-US" b="1" dirty="0">
                <a:solidFill>
                  <a:schemeClr val="accent2"/>
                </a:solidFill>
              </a:rPr>
              <a:t>hairdressers</a:t>
            </a:r>
            <a:r>
              <a:rPr lang="en-US" dirty="0">
                <a:solidFill>
                  <a:schemeClr val="accent2"/>
                </a:solidFill>
              </a:rPr>
              <a:t> </a:t>
            </a:r>
            <a:r>
              <a:rPr lang="en-US" dirty="0"/>
              <a:t>had lower risk, at 33 percent. </a:t>
            </a:r>
            <a:r>
              <a:rPr lang="en-US" dirty="0" smtClean="0"/>
              <a:t>[1]</a:t>
            </a:r>
          </a:p>
          <a:p>
            <a:endParaRPr lang="en-US" dirty="0"/>
          </a:p>
          <a:p>
            <a:r>
              <a:rPr lang="en-US" dirty="0"/>
              <a:t>With robots being more cost-effective than hiring individuals in the workplace over the long term, jobs with the lowest wages were also at the highest risk of going to the machines. </a:t>
            </a:r>
          </a:p>
          <a:p>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8055" y="1017234"/>
            <a:ext cx="5715000" cy="1781175"/>
          </a:xfrm>
          <a:prstGeom prst="rect">
            <a:avLst/>
          </a:prstGeom>
        </p:spPr>
      </p:pic>
    </p:spTree>
    <p:extLst>
      <p:ext uri="{BB962C8B-B14F-4D97-AF65-F5344CB8AC3E}">
        <p14:creationId xmlns:p14="http://schemas.microsoft.com/office/powerpoint/2010/main" val="16369029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90311" y="76200"/>
            <a:ext cx="8850489" cy="533400"/>
          </a:xfrm>
        </p:spPr>
        <p:txBody>
          <a:bodyPr/>
          <a:lstStyle/>
          <a:p>
            <a:r>
              <a:rPr lang="en-US" sz="4200" dirty="0" smtClean="0"/>
              <a:t>Is Your Job at Risk?</a:t>
            </a:r>
          </a:p>
        </p:txBody>
      </p:sp>
      <p:sp>
        <p:nvSpPr>
          <p:cNvPr id="4" name="Slide Number Placeholder 3"/>
          <p:cNvSpPr>
            <a:spLocks noGrp="1"/>
          </p:cNvSpPr>
          <p:nvPr>
            <p:ph type="sldNum" sz="quarter" idx="12"/>
          </p:nvPr>
        </p:nvSpPr>
        <p:spPr/>
        <p:txBody>
          <a:bodyPr/>
          <a:lstStyle/>
          <a:p>
            <a:fld id="{F6EFC63E-F8D9-44BB-A462-AC735E845F95}" type="slidenum">
              <a:rPr lang="en-US" smtClean="0"/>
              <a:pPr/>
              <a:t>25</a:t>
            </a:fld>
            <a:endParaRPr lang="en-US" dirty="0"/>
          </a:p>
        </p:txBody>
      </p:sp>
      <p:sp>
        <p:nvSpPr>
          <p:cNvPr id="6" name="TextBox 5"/>
          <p:cNvSpPr txBox="1"/>
          <p:nvPr/>
        </p:nvSpPr>
        <p:spPr>
          <a:xfrm>
            <a:off x="259644" y="1090612"/>
            <a:ext cx="4758932" cy="1785104"/>
          </a:xfrm>
          <a:prstGeom prst="rect">
            <a:avLst/>
          </a:prstGeom>
          <a:noFill/>
        </p:spPr>
        <p:txBody>
          <a:bodyPr wrap="square" rtlCol="0">
            <a:spAutoFit/>
          </a:bodyPr>
          <a:lstStyle/>
          <a:p>
            <a:r>
              <a:rPr lang="en-US" dirty="0"/>
              <a:t>Haldane noted, adding that in the past, workers have moved up the income escalator by "skilling up," therefore staying one-step-ahead of the machine</a:t>
            </a:r>
            <a:r>
              <a:rPr lang="en-US" dirty="0" smtClean="0"/>
              <a:t>.</a:t>
            </a:r>
            <a:endParaRPr lang="en-US" dirty="0"/>
          </a:p>
        </p:txBody>
      </p:sp>
      <p:pic>
        <p:nvPicPr>
          <p:cNvPr id="2" name="Picture 1"/>
          <p:cNvPicPr>
            <a:picLocks noChangeAspect="1"/>
          </p:cNvPicPr>
          <p:nvPr/>
        </p:nvPicPr>
        <p:blipFill>
          <a:blip r:embed="rId3"/>
          <a:stretch>
            <a:fillRect/>
          </a:stretch>
        </p:blipFill>
        <p:spPr>
          <a:xfrm>
            <a:off x="5018576" y="1090613"/>
            <a:ext cx="3630124" cy="1900773"/>
          </a:xfrm>
          <a:prstGeom prst="rect">
            <a:avLst/>
          </a:prstGeom>
        </p:spPr>
      </p:pic>
      <p:sp>
        <p:nvSpPr>
          <p:cNvPr id="9" name="TextBox 8"/>
          <p:cNvSpPr txBox="1"/>
          <p:nvPr/>
        </p:nvSpPr>
        <p:spPr>
          <a:xfrm>
            <a:off x="259644" y="3041571"/>
            <a:ext cx="8433506" cy="3816429"/>
          </a:xfrm>
          <a:prstGeom prst="rect">
            <a:avLst/>
          </a:prstGeom>
          <a:noFill/>
        </p:spPr>
        <p:txBody>
          <a:bodyPr wrap="square" rtlCol="0">
            <a:spAutoFit/>
          </a:bodyPr>
          <a:lstStyle/>
          <a:p>
            <a:r>
              <a:rPr lang="en-US" dirty="0" smtClean="0"/>
              <a:t>Haldane </a:t>
            </a:r>
            <a:r>
              <a:rPr lang="en-US" dirty="0"/>
              <a:t>suggested society may have an edge against machines in jobs which require high-level reasoning, creativity and cognition, while AI (artificial intelligence) problems are more digital and data driven. </a:t>
            </a:r>
            <a:endParaRPr lang="en-US" dirty="0" smtClean="0"/>
          </a:p>
          <a:p>
            <a:r>
              <a:rPr lang="en-US" dirty="0"/>
              <a:t>"The smarter machines become, the greater the likelihood that the space remaining for uniquely-human skills could shrink further. Machines are already undertaking tasks which were unthinkable – if not unimaginable – a decade ago. Algorithms are rapidly learning not just to process and problem-solve, but to perceive and even emote." </a:t>
            </a:r>
          </a:p>
          <a:p>
            <a:endParaRPr lang="en-US" dirty="0"/>
          </a:p>
        </p:txBody>
      </p:sp>
    </p:spTree>
    <p:extLst>
      <p:ext uri="{BB962C8B-B14F-4D97-AF65-F5344CB8AC3E}">
        <p14:creationId xmlns:p14="http://schemas.microsoft.com/office/powerpoint/2010/main" val="25797005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90311" y="76200"/>
            <a:ext cx="8850489" cy="533400"/>
          </a:xfrm>
        </p:spPr>
        <p:txBody>
          <a:bodyPr/>
          <a:lstStyle/>
          <a:p>
            <a:r>
              <a:rPr lang="en-US" sz="4200" dirty="0" smtClean="0"/>
              <a:t>Will We be Working for Robots?</a:t>
            </a:r>
          </a:p>
        </p:txBody>
      </p:sp>
      <p:sp>
        <p:nvSpPr>
          <p:cNvPr id="4" name="Slide Number Placeholder 3"/>
          <p:cNvSpPr>
            <a:spLocks noGrp="1"/>
          </p:cNvSpPr>
          <p:nvPr>
            <p:ph type="sldNum" sz="quarter" idx="12"/>
          </p:nvPr>
        </p:nvSpPr>
        <p:spPr/>
        <p:txBody>
          <a:bodyPr/>
          <a:lstStyle/>
          <a:p>
            <a:fld id="{F6EFC63E-F8D9-44BB-A462-AC735E845F95}" type="slidenum">
              <a:rPr lang="en-US" smtClean="0"/>
              <a:pPr/>
              <a:t>26</a:t>
            </a:fld>
            <a:endParaRPr lang="en-US" dirty="0"/>
          </a:p>
        </p:txBody>
      </p:sp>
      <p:sp>
        <p:nvSpPr>
          <p:cNvPr id="14" name="TextBox 13"/>
          <p:cNvSpPr txBox="1"/>
          <p:nvPr/>
        </p:nvSpPr>
        <p:spPr>
          <a:xfrm>
            <a:off x="427383" y="1090613"/>
            <a:ext cx="8411817" cy="461665"/>
          </a:xfrm>
          <a:prstGeom prst="rect">
            <a:avLst/>
          </a:prstGeom>
          <a:noFill/>
        </p:spPr>
        <p:txBody>
          <a:bodyPr wrap="square" rtlCol="0">
            <a:spAutoFit/>
          </a:bodyPr>
          <a:lstStyle/>
          <a:p>
            <a:pPr algn="ctr"/>
            <a:r>
              <a:rPr lang="en-US" b="1" dirty="0"/>
              <a:t>Apply now for </a:t>
            </a:r>
            <a:r>
              <a:rPr lang="en-US" sz="2400" b="1" dirty="0"/>
              <a:t>the</a:t>
            </a:r>
            <a:r>
              <a:rPr lang="en-US" b="1" dirty="0"/>
              <a:t> job of the future: “Robot helper</a:t>
            </a:r>
            <a:r>
              <a:rPr lang="en-US" b="1" dirty="0" smtClean="0"/>
              <a:t>”</a:t>
            </a:r>
            <a:r>
              <a:rPr lang="en-US" dirty="0" smtClean="0"/>
              <a:t> [1]</a:t>
            </a:r>
            <a:endParaRPr lang="en-US" dirty="0"/>
          </a:p>
        </p:txBody>
      </p:sp>
      <p:pic>
        <p:nvPicPr>
          <p:cNvPr id="2" name="Picture 1"/>
          <p:cNvPicPr>
            <a:picLocks noChangeAspect="1"/>
          </p:cNvPicPr>
          <p:nvPr/>
        </p:nvPicPr>
        <p:blipFill>
          <a:blip r:embed="rId3"/>
          <a:stretch>
            <a:fillRect/>
          </a:stretch>
        </p:blipFill>
        <p:spPr>
          <a:xfrm>
            <a:off x="427383" y="1743501"/>
            <a:ext cx="4084932" cy="2294144"/>
          </a:xfrm>
          <a:prstGeom prst="rect">
            <a:avLst/>
          </a:prstGeom>
        </p:spPr>
      </p:pic>
      <p:sp>
        <p:nvSpPr>
          <p:cNvPr id="3" name="TextBox 2"/>
          <p:cNvSpPr txBox="1"/>
          <p:nvPr/>
        </p:nvSpPr>
        <p:spPr>
          <a:xfrm>
            <a:off x="4572000" y="1659467"/>
            <a:ext cx="4121150" cy="2462213"/>
          </a:xfrm>
          <a:prstGeom prst="rect">
            <a:avLst/>
          </a:prstGeom>
          <a:noFill/>
        </p:spPr>
        <p:txBody>
          <a:bodyPr wrap="square" rtlCol="0">
            <a:spAutoFit/>
          </a:bodyPr>
          <a:lstStyle/>
          <a:p>
            <a:r>
              <a:rPr lang="en-US" dirty="0" smtClean="0"/>
              <a:t>AI machines </a:t>
            </a:r>
            <a:r>
              <a:rPr lang="en-US" dirty="0"/>
              <a:t>can learn from experience and from the humans around them</a:t>
            </a:r>
            <a:r>
              <a:rPr lang="en-US" dirty="0" smtClean="0"/>
              <a:t>. Which </a:t>
            </a:r>
            <a:r>
              <a:rPr lang="en-US" dirty="0"/>
              <a:t>means that, as AIs take on a growing role in the workplace, a new role is opening up for humans: The robot’s </a:t>
            </a:r>
            <a:r>
              <a:rPr lang="en-US" dirty="0" smtClean="0"/>
              <a:t>assistant</a:t>
            </a:r>
            <a:endParaRPr lang="en-US" dirty="0"/>
          </a:p>
        </p:txBody>
      </p:sp>
      <p:sp>
        <p:nvSpPr>
          <p:cNvPr id="5" name="TextBox 4"/>
          <p:cNvSpPr txBox="1"/>
          <p:nvPr/>
        </p:nvSpPr>
        <p:spPr>
          <a:xfrm>
            <a:off x="282222" y="4259646"/>
            <a:ext cx="8861778" cy="1785104"/>
          </a:xfrm>
          <a:prstGeom prst="rect">
            <a:avLst/>
          </a:prstGeom>
          <a:noFill/>
        </p:spPr>
        <p:txBody>
          <a:bodyPr wrap="square" rtlCol="0">
            <a:spAutoFit/>
          </a:bodyPr>
          <a:lstStyle/>
          <a:p>
            <a:r>
              <a:rPr lang="en-US" dirty="0"/>
              <a:t>AI trainers who work as “robot’s helpers” already exist at several tech companies: </a:t>
            </a:r>
            <a:r>
              <a:rPr lang="en-US" b="1" dirty="0"/>
              <a:t>Facebook</a:t>
            </a:r>
            <a:r>
              <a:rPr lang="en-US" dirty="0"/>
              <a:t>, virtual assistant start-up </a:t>
            </a:r>
            <a:r>
              <a:rPr lang="en-US" b="1" dirty="0"/>
              <a:t>Clara Labs</a:t>
            </a:r>
            <a:r>
              <a:rPr lang="en-US" dirty="0"/>
              <a:t>, and </a:t>
            </a:r>
            <a:r>
              <a:rPr lang="en-US" b="1" dirty="0"/>
              <a:t>Interactions</a:t>
            </a:r>
            <a:r>
              <a:rPr lang="en-US" dirty="0"/>
              <a:t>, a company that builds AI to handle customer service calls.</a:t>
            </a:r>
          </a:p>
          <a:p>
            <a:endParaRPr lang="en-US" dirty="0"/>
          </a:p>
        </p:txBody>
      </p:sp>
    </p:spTree>
    <p:extLst>
      <p:ext uri="{BB962C8B-B14F-4D97-AF65-F5344CB8AC3E}">
        <p14:creationId xmlns:p14="http://schemas.microsoft.com/office/powerpoint/2010/main" val="32568719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90311" y="76200"/>
            <a:ext cx="8850489" cy="533400"/>
          </a:xfrm>
        </p:spPr>
        <p:txBody>
          <a:bodyPr/>
          <a:lstStyle/>
          <a:p>
            <a:r>
              <a:rPr lang="en-US" sz="4200" dirty="0" smtClean="0"/>
              <a:t>Will We be Working for Robots?</a:t>
            </a:r>
          </a:p>
        </p:txBody>
      </p:sp>
      <p:sp>
        <p:nvSpPr>
          <p:cNvPr id="4" name="Slide Number Placeholder 3"/>
          <p:cNvSpPr>
            <a:spLocks noGrp="1"/>
          </p:cNvSpPr>
          <p:nvPr>
            <p:ph type="sldNum" sz="quarter" idx="12"/>
          </p:nvPr>
        </p:nvSpPr>
        <p:spPr/>
        <p:txBody>
          <a:bodyPr/>
          <a:lstStyle/>
          <a:p>
            <a:fld id="{F6EFC63E-F8D9-44BB-A462-AC735E845F95}" type="slidenum">
              <a:rPr lang="en-US" smtClean="0"/>
              <a:pPr/>
              <a:t>27</a:t>
            </a:fld>
            <a:endParaRPr lang="en-US" dirty="0"/>
          </a:p>
        </p:txBody>
      </p:sp>
      <p:sp>
        <p:nvSpPr>
          <p:cNvPr id="14" name="TextBox 13"/>
          <p:cNvSpPr txBox="1"/>
          <p:nvPr/>
        </p:nvSpPr>
        <p:spPr>
          <a:xfrm>
            <a:off x="215410" y="1411845"/>
            <a:ext cx="3227701" cy="430887"/>
          </a:xfrm>
          <a:prstGeom prst="rect">
            <a:avLst/>
          </a:prstGeom>
          <a:noFill/>
        </p:spPr>
        <p:txBody>
          <a:bodyPr wrap="square" rtlCol="0">
            <a:spAutoFit/>
          </a:bodyPr>
          <a:lstStyle/>
          <a:p>
            <a:r>
              <a:rPr lang="en-US" b="1" dirty="0" smtClean="0"/>
              <a:t>A real robot boss?</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1234" y="1229647"/>
            <a:ext cx="4959566" cy="1545731"/>
          </a:xfrm>
          <a:prstGeom prst="rect">
            <a:avLst/>
          </a:prstGeom>
        </p:spPr>
      </p:pic>
      <p:sp>
        <p:nvSpPr>
          <p:cNvPr id="6" name="TextBox 5"/>
          <p:cNvSpPr txBox="1"/>
          <p:nvPr/>
        </p:nvSpPr>
        <p:spPr>
          <a:xfrm>
            <a:off x="271854" y="2709653"/>
            <a:ext cx="8375434" cy="3477875"/>
          </a:xfrm>
          <a:prstGeom prst="rect">
            <a:avLst/>
          </a:prstGeom>
          <a:noFill/>
        </p:spPr>
        <p:txBody>
          <a:bodyPr wrap="square" rtlCol="0">
            <a:spAutoFit/>
          </a:bodyPr>
          <a:lstStyle/>
          <a:p>
            <a:r>
              <a:rPr lang="en-US" dirty="0" smtClean="0"/>
              <a:t>Milgram </a:t>
            </a:r>
            <a:r>
              <a:rPr lang="en-US" dirty="0"/>
              <a:t>obedience </a:t>
            </a:r>
            <a:r>
              <a:rPr lang="en-US" dirty="0" smtClean="0"/>
              <a:t>studies </a:t>
            </a:r>
            <a:br>
              <a:rPr lang="en-US" dirty="0" smtClean="0"/>
            </a:br>
            <a:r>
              <a:rPr lang="en-US" dirty="0" smtClean="0"/>
              <a:t>(</a:t>
            </a:r>
            <a:r>
              <a:rPr lang="en-US" dirty="0"/>
              <a:t>Yale University psychologist Stanley Milgram </a:t>
            </a:r>
            <a:r>
              <a:rPr lang="en-US" dirty="0" smtClean="0"/>
              <a:t>1963) [1]</a:t>
            </a:r>
          </a:p>
          <a:p>
            <a:endParaRPr lang="en-US" dirty="0" smtClean="0"/>
          </a:p>
          <a:p>
            <a:r>
              <a:rPr lang="en-US" dirty="0"/>
              <a:t>Young and </a:t>
            </a:r>
            <a:r>
              <a:rPr lang="en-US" dirty="0" smtClean="0"/>
              <a:t>Cormier Study [2] </a:t>
            </a:r>
            <a:r>
              <a:rPr lang="en-US" dirty="0"/>
              <a:t>found that around half of </a:t>
            </a:r>
            <a:r>
              <a:rPr lang="en-US" dirty="0" smtClean="0"/>
              <a:t>the </a:t>
            </a:r>
            <a:r>
              <a:rPr lang="en-US" dirty="0"/>
              <a:t>participants </a:t>
            </a:r>
            <a:r>
              <a:rPr lang="en-US" dirty="0" smtClean="0"/>
              <a:t>obeyed </a:t>
            </a:r>
            <a:r>
              <a:rPr lang="en-US" dirty="0"/>
              <a:t>the robot until the end, and many reacted to it as though it were human, offering compromises and logical arguments to persuade the robot </a:t>
            </a:r>
            <a:endParaRPr lang="en-US" dirty="0" smtClean="0"/>
          </a:p>
          <a:p>
            <a:endParaRPr lang="en-US" dirty="0"/>
          </a:p>
          <a:p>
            <a:r>
              <a:rPr lang="en-US" dirty="0" smtClean="0"/>
              <a:t>MIT research [3] </a:t>
            </a:r>
            <a:r>
              <a:rPr lang="en-US" dirty="0"/>
              <a:t>has found that human employees are more productive when a robot allocates tasks</a:t>
            </a:r>
          </a:p>
        </p:txBody>
      </p:sp>
    </p:spTree>
    <p:extLst>
      <p:ext uri="{BB962C8B-B14F-4D97-AF65-F5344CB8AC3E}">
        <p14:creationId xmlns:p14="http://schemas.microsoft.com/office/powerpoint/2010/main" val="24766880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sz="4000" dirty="0" smtClean="0"/>
              <a:t>“Man in the Loop” – Maybe Not</a:t>
            </a:r>
          </a:p>
        </p:txBody>
      </p:sp>
      <p:sp>
        <p:nvSpPr>
          <p:cNvPr id="4" name="Slide Number Placeholder 3"/>
          <p:cNvSpPr>
            <a:spLocks noGrp="1"/>
          </p:cNvSpPr>
          <p:nvPr>
            <p:ph type="sldNum" sz="quarter" idx="12"/>
          </p:nvPr>
        </p:nvSpPr>
        <p:spPr/>
        <p:txBody>
          <a:bodyPr/>
          <a:lstStyle/>
          <a:p>
            <a:fld id="{F6EFC63E-F8D9-44BB-A462-AC735E845F95}" type="slidenum">
              <a:rPr lang="en-US" smtClean="0"/>
              <a:pPr/>
              <a:t>28</a:t>
            </a:fld>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9015" y="3237971"/>
            <a:ext cx="1819957" cy="1425633"/>
          </a:xfrm>
          <a:prstGeom prst="rect">
            <a:avLst/>
          </a:prstGeom>
        </p:spPr>
      </p:pic>
      <p:grpSp>
        <p:nvGrpSpPr>
          <p:cNvPr id="17" name="Group 16"/>
          <p:cNvGrpSpPr/>
          <p:nvPr/>
        </p:nvGrpSpPr>
        <p:grpSpPr>
          <a:xfrm>
            <a:off x="5225764" y="2049161"/>
            <a:ext cx="2971800" cy="1174882"/>
            <a:chOff x="5068956" y="2294069"/>
            <a:chExt cx="2971800" cy="1174882"/>
          </a:xfrm>
        </p:grpSpPr>
        <p:sp>
          <p:nvSpPr>
            <p:cNvPr id="8" name="Cloud Callout 7"/>
            <p:cNvSpPr/>
            <p:nvPr/>
          </p:nvSpPr>
          <p:spPr>
            <a:xfrm>
              <a:off x="5068956" y="2294069"/>
              <a:ext cx="2971800" cy="1174882"/>
            </a:xfrm>
            <a:prstGeom prst="cloudCallout">
              <a:avLst>
                <a:gd name="adj1" fmla="val -33542"/>
                <a:gd name="adj2" fmla="val 80739"/>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45426" y="2418054"/>
              <a:ext cx="1818861" cy="769441"/>
            </a:xfrm>
            <a:prstGeom prst="rect">
              <a:avLst/>
            </a:prstGeom>
            <a:noFill/>
          </p:spPr>
          <p:txBody>
            <a:bodyPr wrap="square" rtlCol="0">
              <a:spAutoFit/>
            </a:bodyPr>
            <a:lstStyle/>
            <a:p>
              <a:pPr algn="ctr"/>
              <a:r>
                <a:rPr lang="en-US" dirty="0" smtClean="0"/>
                <a:t>Protect my passengers</a:t>
              </a:r>
              <a:endParaRPr lang="en-US" dirty="0"/>
            </a:p>
          </p:txBody>
        </p:sp>
      </p:grpSp>
      <p:grpSp>
        <p:nvGrpSpPr>
          <p:cNvPr id="16" name="Group 15"/>
          <p:cNvGrpSpPr/>
          <p:nvPr/>
        </p:nvGrpSpPr>
        <p:grpSpPr>
          <a:xfrm>
            <a:off x="1951383" y="1660581"/>
            <a:ext cx="2971800" cy="1309755"/>
            <a:chOff x="1951383" y="1660581"/>
            <a:chExt cx="2971800" cy="1309755"/>
          </a:xfrm>
        </p:grpSpPr>
        <p:sp>
          <p:nvSpPr>
            <p:cNvPr id="10" name="Cloud Callout 9"/>
            <p:cNvSpPr/>
            <p:nvPr/>
          </p:nvSpPr>
          <p:spPr>
            <a:xfrm flipH="1">
              <a:off x="1951383" y="1660581"/>
              <a:ext cx="2971800" cy="1309755"/>
            </a:xfrm>
            <a:prstGeom prst="cloudCallout">
              <a:avLst>
                <a:gd name="adj1" fmla="val -33208"/>
                <a:gd name="adj2" fmla="val 83884"/>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679143" y="1867161"/>
              <a:ext cx="1818861" cy="769441"/>
            </a:xfrm>
            <a:prstGeom prst="rect">
              <a:avLst/>
            </a:prstGeom>
            <a:noFill/>
          </p:spPr>
          <p:txBody>
            <a:bodyPr wrap="square" rtlCol="0">
              <a:spAutoFit/>
            </a:bodyPr>
            <a:lstStyle/>
            <a:p>
              <a:pPr algn="ctr"/>
              <a:r>
                <a:rPr lang="en-US" dirty="0" smtClean="0"/>
                <a:t>Protect pedestrians</a:t>
              </a:r>
              <a:endParaRPr lang="en-US" dirty="0"/>
            </a:p>
          </p:txBody>
        </p:sp>
      </p:grpSp>
      <p:grpSp>
        <p:nvGrpSpPr>
          <p:cNvPr id="15" name="Group 14"/>
          <p:cNvGrpSpPr/>
          <p:nvPr/>
        </p:nvGrpSpPr>
        <p:grpSpPr>
          <a:xfrm>
            <a:off x="228600" y="2861501"/>
            <a:ext cx="2971800" cy="1217229"/>
            <a:chOff x="277199" y="3143491"/>
            <a:chExt cx="2971800" cy="1217229"/>
          </a:xfrm>
        </p:grpSpPr>
        <p:sp>
          <p:nvSpPr>
            <p:cNvPr id="11" name="Cloud Callout 10"/>
            <p:cNvSpPr/>
            <p:nvPr/>
          </p:nvSpPr>
          <p:spPr>
            <a:xfrm flipH="1">
              <a:off x="277199" y="3143491"/>
              <a:ext cx="2971800" cy="1217229"/>
            </a:xfrm>
            <a:prstGeom prst="cloudCallout">
              <a:avLst>
                <a:gd name="adj1" fmla="val -64311"/>
                <a:gd name="adj2" fmla="val 50550"/>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953607" y="3280808"/>
              <a:ext cx="1818861" cy="769441"/>
            </a:xfrm>
            <a:prstGeom prst="rect">
              <a:avLst/>
            </a:prstGeom>
            <a:noFill/>
          </p:spPr>
          <p:txBody>
            <a:bodyPr wrap="square" rtlCol="0">
              <a:spAutoFit/>
            </a:bodyPr>
            <a:lstStyle/>
            <a:p>
              <a:pPr algn="ctr"/>
              <a:r>
                <a:rPr lang="en-US" dirty="0" smtClean="0"/>
                <a:t>Protect </a:t>
              </a:r>
            </a:p>
            <a:p>
              <a:pPr algn="ctr"/>
              <a:r>
                <a:rPr lang="en-US" dirty="0" smtClean="0"/>
                <a:t>“my self”</a:t>
              </a:r>
              <a:endParaRPr lang="en-US" dirty="0"/>
            </a:p>
          </p:txBody>
        </p:sp>
      </p:grpSp>
      <p:sp>
        <p:nvSpPr>
          <p:cNvPr id="2" name="TextBox 1"/>
          <p:cNvSpPr txBox="1"/>
          <p:nvPr/>
        </p:nvSpPr>
        <p:spPr>
          <a:xfrm>
            <a:off x="6410739" y="3748864"/>
            <a:ext cx="2282411" cy="769441"/>
          </a:xfrm>
          <a:prstGeom prst="rect">
            <a:avLst/>
          </a:prstGeom>
          <a:noFill/>
        </p:spPr>
        <p:txBody>
          <a:bodyPr wrap="square" rtlCol="0">
            <a:spAutoFit/>
          </a:bodyPr>
          <a:lstStyle/>
          <a:p>
            <a:r>
              <a:rPr lang="en-US" dirty="0" smtClean="0"/>
              <a:t>Your autonomous car</a:t>
            </a:r>
            <a:endParaRPr lang="en-US" dirty="0"/>
          </a:p>
        </p:txBody>
      </p:sp>
      <p:sp>
        <p:nvSpPr>
          <p:cNvPr id="5" name="Right Arrow 4"/>
          <p:cNvSpPr/>
          <p:nvPr/>
        </p:nvSpPr>
        <p:spPr>
          <a:xfrm flipH="1">
            <a:off x="5783340" y="4033662"/>
            <a:ext cx="526214" cy="2219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66091" y="4897037"/>
            <a:ext cx="8411817" cy="430887"/>
          </a:xfrm>
          <a:prstGeom prst="rect">
            <a:avLst/>
          </a:prstGeom>
          <a:noFill/>
        </p:spPr>
        <p:txBody>
          <a:bodyPr wrap="square" rtlCol="0">
            <a:spAutoFit/>
          </a:bodyPr>
          <a:lstStyle/>
          <a:p>
            <a:pPr algn="ctr"/>
            <a:r>
              <a:rPr lang="en-US" dirty="0" smtClean="0"/>
              <a:t>How well will an autonomous vehicle resolve conflicting priorities?</a:t>
            </a:r>
            <a:endParaRPr lang="en-US" dirty="0"/>
          </a:p>
        </p:txBody>
      </p:sp>
      <p:sp>
        <p:nvSpPr>
          <p:cNvPr id="14" name="TextBox 13"/>
          <p:cNvSpPr txBox="1"/>
          <p:nvPr/>
        </p:nvSpPr>
        <p:spPr>
          <a:xfrm>
            <a:off x="366091" y="5497743"/>
            <a:ext cx="8411817" cy="430887"/>
          </a:xfrm>
          <a:prstGeom prst="rect">
            <a:avLst/>
          </a:prstGeom>
          <a:noFill/>
        </p:spPr>
        <p:txBody>
          <a:bodyPr wrap="square" rtlCol="0">
            <a:spAutoFit/>
          </a:bodyPr>
          <a:lstStyle/>
          <a:p>
            <a:pPr algn="ctr"/>
            <a:r>
              <a:rPr lang="en-US" dirty="0" smtClean="0"/>
              <a:t>Should your car be making these decisions?</a:t>
            </a:r>
          </a:p>
        </p:txBody>
      </p:sp>
      <p:sp>
        <p:nvSpPr>
          <p:cNvPr id="7" name="TextBox 6"/>
          <p:cNvSpPr txBox="1"/>
          <p:nvPr/>
        </p:nvSpPr>
        <p:spPr>
          <a:xfrm>
            <a:off x="1201141" y="1039109"/>
            <a:ext cx="6741717" cy="430887"/>
          </a:xfrm>
          <a:prstGeom prst="rect">
            <a:avLst/>
          </a:prstGeom>
          <a:noFill/>
        </p:spPr>
        <p:txBody>
          <a:bodyPr wrap="none" rtlCol="0">
            <a:spAutoFit/>
          </a:bodyPr>
          <a:lstStyle/>
          <a:p>
            <a:pPr algn="ctr"/>
            <a:r>
              <a:rPr lang="en-US" b="1" dirty="0" smtClean="0"/>
              <a:t>Can AI Machines make better decisions than us?</a:t>
            </a:r>
            <a:endParaRPr lang="en-US" b="1" dirty="0"/>
          </a:p>
        </p:txBody>
      </p:sp>
    </p:spTree>
    <p:extLst>
      <p:ext uri="{BB962C8B-B14F-4D97-AF65-F5344CB8AC3E}">
        <p14:creationId xmlns:p14="http://schemas.microsoft.com/office/powerpoint/2010/main" val="4283526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smtClean="0"/>
              <a:t>Smarter War Toys</a:t>
            </a:r>
          </a:p>
        </p:txBody>
      </p:sp>
      <p:sp>
        <p:nvSpPr>
          <p:cNvPr id="4" name="Slide Number Placeholder 3"/>
          <p:cNvSpPr>
            <a:spLocks noGrp="1"/>
          </p:cNvSpPr>
          <p:nvPr>
            <p:ph type="sldNum" sz="quarter" idx="12"/>
          </p:nvPr>
        </p:nvSpPr>
        <p:spPr/>
        <p:txBody>
          <a:bodyPr/>
          <a:lstStyle/>
          <a:p>
            <a:fld id="{F6EFC63E-F8D9-44BB-A462-AC735E845F95}" type="slidenum">
              <a:rPr lang="en-US" smtClean="0"/>
              <a:pPr/>
              <a:t>29</a:t>
            </a:fld>
            <a:endParaRPr lang="en-US" dirty="0"/>
          </a:p>
        </p:txBody>
      </p:sp>
      <p:sp>
        <p:nvSpPr>
          <p:cNvPr id="14" name="TextBox 13"/>
          <p:cNvSpPr txBox="1"/>
          <p:nvPr/>
        </p:nvSpPr>
        <p:spPr>
          <a:xfrm>
            <a:off x="427383" y="1090613"/>
            <a:ext cx="8411817" cy="2800767"/>
          </a:xfrm>
          <a:prstGeom prst="rect">
            <a:avLst/>
          </a:prstGeom>
          <a:noFill/>
        </p:spPr>
        <p:txBody>
          <a:bodyPr wrap="square" rtlCol="0">
            <a:spAutoFit/>
          </a:bodyPr>
          <a:lstStyle/>
          <a:p>
            <a:pPr marL="342900" indent="-342900">
              <a:buFont typeface="Arial" panose="020B0604020202020204" pitchFamily="34" charset="0"/>
              <a:buChar char="•"/>
            </a:pPr>
            <a:r>
              <a:rPr lang="en-US" dirty="0" smtClean="0"/>
              <a:t>In </a:t>
            </a:r>
            <a:r>
              <a:rPr lang="en-US" dirty="0"/>
              <a:t>March 2014, the Russian </a:t>
            </a:r>
            <a:r>
              <a:rPr lang="en-US" dirty="0">
                <a:hlinkClick r:id="rId3"/>
              </a:rPr>
              <a:t>Strategic Missile Forces</a:t>
            </a:r>
            <a:r>
              <a:rPr lang="en-US" dirty="0"/>
              <a:t> announced it would deploy armed sentry robots that could select and destroy targets with no human in or on the loop at five missile installations.</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China’s </a:t>
            </a:r>
            <a:r>
              <a:rPr lang="en-US" dirty="0"/>
              <a:t>Harbin Institute of Technology, unveiled at the Beijing 2015 World Robot Conference. The robots can wield anti-tank weapons, grenade launchers, or assault rifles</a:t>
            </a:r>
            <a:r>
              <a:rPr lang="en-US" dirty="0" smtClean="0"/>
              <a:t>. [1]</a:t>
            </a:r>
            <a:endParaRPr lang="en-US" dirty="0">
              <a:effectLst/>
            </a:endParaRPr>
          </a:p>
        </p:txBody>
      </p:sp>
      <p:pic>
        <p:nvPicPr>
          <p:cNvPr id="1026" name="Picture 2" descr="Embedded image permalin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383" y="3915730"/>
            <a:ext cx="3979475" cy="223513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33900" y="4027210"/>
            <a:ext cx="4305300" cy="2462213"/>
          </a:xfrm>
          <a:prstGeom prst="rect">
            <a:avLst/>
          </a:prstGeom>
          <a:noFill/>
        </p:spPr>
        <p:txBody>
          <a:bodyPr wrap="square" rtlCol="0">
            <a:spAutoFit/>
          </a:bodyPr>
          <a:lstStyle/>
          <a:p>
            <a:r>
              <a:rPr lang="en-US" b="1" dirty="0" smtClean="0"/>
              <a:t>The </a:t>
            </a:r>
            <a:r>
              <a:rPr lang="en-US" b="1" dirty="0" err="1" smtClean="0"/>
              <a:t>Armata</a:t>
            </a:r>
            <a:r>
              <a:rPr lang="en-US" b="1" dirty="0" smtClean="0"/>
              <a:t>  (T14 tank) </a:t>
            </a:r>
            <a:r>
              <a:rPr lang="en-US" b="1" dirty="0"/>
              <a:t>now requires three crew members.</a:t>
            </a:r>
          </a:p>
          <a:p>
            <a:r>
              <a:rPr lang="en-US" b="1" i="1" dirty="0"/>
              <a:t>“Then it will be two and then without them at all,”</a:t>
            </a:r>
            <a:r>
              <a:rPr lang="en-US" b="1" dirty="0"/>
              <a:t> </a:t>
            </a:r>
            <a:r>
              <a:rPr lang="en-US" b="1" dirty="0" err="1"/>
              <a:t>Vyacheslav</a:t>
            </a:r>
            <a:r>
              <a:rPr lang="en-US" b="1" dirty="0"/>
              <a:t> </a:t>
            </a:r>
            <a:r>
              <a:rPr lang="en-US" b="1" dirty="0" err="1"/>
              <a:t>Khalitov</a:t>
            </a:r>
            <a:r>
              <a:rPr lang="en-US" b="1" dirty="0"/>
              <a:t>, the company’s deputy director </a:t>
            </a:r>
            <a:r>
              <a:rPr lang="en-US" b="1" dirty="0" smtClean="0"/>
              <a:t>said. </a:t>
            </a:r>
            <a:r>
              <a:rPr lang="en-US" dirty="0" smtClean="0"/>
              <a:t>[2]</a:t>
            </a:r>
            <a:endParaRPr lang="en-US" dirty="0"/>
          </a:p>
        </p:txBody>
      </p:sp>
    </p:spTree>
    <p:extLst>
      <p:ext uri="{BB962C8B-B14F-4D97-AF65-F5344CB8AC3E}">
        <p14:creationId xmlns:p14="http://schemas.microsoft.com/office/powerpoint/2010/main" val="17068833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sz="2800" dirty="0" smtClean="0"/>
              <a:t>It’s Only the Stuff of Movies – Right?</a:t>
            </a:r>
          </a:p>
        </p:txBody>
      </p:sp>
      <p:sp>
        <p:nvSpPr>
          <p:cNvPr id="4" name="Slide Number Placeholder 3"/>
          <p:cNvSpPr>
            <a:spLocks noGrp="1"/>
          </p:cNvSpPr>
          <p:nvPr>
            <p:ph type="sldNum" sz="quarter" idx="12"/>
          </p:nvPr>
        </p:nvSpPr>
        <p:spPr/>
        <p:txBody>
          <a:bodyPr/>
          <a:lstStyle/>
          <a:p>
            <a:fld id="{F6EFC63E-F8D9-44BB-A462-AC735E845F95}" type="slidenum">
              <a:rPr lang="en-US" smtClean="0"/>
              <a:pPr/>
              <a:t>3</a:t>
            </a:fld>
            <a:endParaRPr lang="en-US" dirty="0"/>
          </a:p>
        </p:txBody>
      </p:sp>
      <p:pic>
        <p:nvPicPr>
          <p:cNvPr id="25" name="Picture 24" descr="HAL 2001"/>
          <p:cNvPicPr/>
          <p:nvPr/>
        </p:nvPicPr>
        <p:blipFill>
          <a:blip r:embed="rId3">
            <a:extLst>
              <a:ext uri="{28A0092B-C50C-407E-A947-70E740481C1C}">
                <a14:useLocalDpi xmlns:a14="http://schemas.microsoft.com/office/drawing/2010/main" val="0"/>
              </a:ext>
            </a:extLst>
          </a:blip>
          <a:srcRect/>
          <a:stretch>
            <a:fillRect/>
          </a:stretch>
        </p:blipFill>
        <p:spPr bwMode="auto">
          <a:xfrm>
            <a:off x="791308" y="1090613"/>
            <a:ext cx="3581400" cy="2566467"/>
          </a:xfrm>
          <a:prstGeom prst="rect">
            <a:avLst/>
          </a:prstGeom>
          <a:noFill/>
          <a:ln>
            <a:noFill/>
          </a:ln>
        </p:spPr>
      </p:pic>
      <p:pic>
        <p:nvPicPr>
          <p:cNvPr id="29" name="Picture 8" descr="https://madisonmovie.files.wordpress.com/2015/04/ex-machina-download-wallpaper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1308" y="4174989"/>
            <a:ext cx="3581400" cy="217362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stretch>
            <a:fillRect/>
          </a:stretch>
        </p:blipFill>
        <p:spPr>
          <a:xfrm>
            <a:off x="4577469" y="1096760"/>
            <a:ext cx="3832860" cy="2560320"/>
          </a:xfrm>
          <a:prstGeom prst="rect">
            <a:avLst/>
          </a:prstGeom>
        </p:spPr>
      </p:pic>
      <p:pic>
        <p:nvPicPr>
          <p:cNvPr id="3" name="Picture 2"/>
          <p:cNvPicPr>
            <a:picLocks noChangeAspect="1"/>
          </p:cNvPicPr>
          <p:nvPr/>
        </p:nvPicPr>
        <p:blipFill>
          <a:blip r:embed="rId6"/>
          <a:stretch>
            <a:fillRect/>
          </a:stretch>
        </p:blipFill>
        <p:spPr>
          <a:xfrm>
            <a:off x="4572000" y="4087966"/>
            <a:ext cx="3746889" cy="2260649"/>
          </a:xfrm>
          <a:prstGeom prst="rect">
            <a:avLst/>
          </a:prstGeom>
        </p:spPr>
      </p:pic>
    </p:spTree>
    <p:extLst>
      <p:ext uri="{BB962C8B-B14F-4D97-AF65-F5344CB8AC3E}">
        <p14:creationId xmlns:p14="http://schemas.microsoft.com/office/powerpoint/2010/main" val="1863750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a:t>Autonomous </a:t>
            </a:r>
            <a:r>
              <a:rPr lang="en-US" dirty="0" smtClean="0"/>
              <a:t>Weapons </a:t>
            </a:r>
          </a:p>
        </p:txBody>
      </p:sp>
      <p:sp>
        <p:nvSpPr>
          <p:cNvPr id="4" name="Slide Number Placeholder 3"/>
          <p:cNvSpPr>
            <a:spLocks noGrp="1"/>
          </p:cNvSpPr>
          <p:nvPr>
            <p:ph type="sldNum" sz="quarter" idx="12"/>
          </p:nvPr>
        </p:nvSpPr>
        <p:spPr/>
        <p:txBody>
          <a:bodyPr/>
          <a:lstStyle/>
          <a:p>
            <a:fld id="{F6EFC63E-F8D9-44BB-A462-AC735E845F95}" type="slidenum">
              <a:rPr lang="en-US" smtClean="0"/>
              <a:pPr/>
              <a:t>30</a:t>
            </a:fld>
            <a:endParaRPr lang="en-US" dirty="0"/>
          </a:p>
        </p:txBody>
      </p:sp>
      <p:pic>
        <p:nvPicPr>
          <p:cNvPr id="6" name="Picture 5"/>
          <p:cNvPicPr>
            <a:picLocks noChangeAspect="1"/>
          </p:cNvPicPr>
          <p:nvPr/>
        </p:nvPicPr>
        <p:blipFill>
          <a:blip r:embed="rId3"/>
          <a:stretch>
            <a:fillRect/>
          </a:stretch>
        </p:blipFill>
        <p:spPr>
          <a:xfrm>
            <a:off x="4572000" y="1503179"/>
            <a:ext cx="4346575" cy="2446104"/>
          </a:xfrm>
          <a:prstGeom prst="rect">
            <a:avLst/>
          </a:prstGeom>
        </p:spPr>
      </p:pic>
      <p:sp>
        <p:nvSpPr>
          <p:cNvPr id="7" name="TextBox 6"/>
          <p:cNvSpPr txBox="1"/>
          <p:nvPr/>
        </p:nvSpPr>
        <p:spPr>
          <a:xfrm>
            <a:off x="228599" y="1269705"/>
            <a:ext cx="8689975" cy="3477875"/>
          </a:xfrm>
          <a:prstGeom prst="rect">
            <a:avLst/>
          </a:prstGeom>
          <a:noFill/>
        </p:spPr>
        <p:txBody>
          <a:bodyPr wrap="square" rtlCol="0">
            <a:spAutoFit/>
          </a:bodyPr>
          <a:lstStyle/>
          <a:p>
            <a:pPr marL="169863" indent="-169863">
              <a:buFont typeface="Arial" panose="020B0604020202020204" pitchFamily="34" charset="0"/>
              <a:buChar char="•"/>
            </a:pPr>
            <a:r>
              <a:rPr lang="en-US" dirty="0" smtClean="0"/>
              <a:t>Uses a programmed flight path</a:t>
            </a:r>
            <a:br>
              <a:rPr lang="en-US" dirty="0" smtClean="0"/>
            </a:br>
            <a:r>
              <a:rPr lang="en-US" dirty="0" smtClean="0"/>
              <a:t>to reach a </a:t>
            </a:r>
            <a:r>
              <a:rPr lang="en-US" dirty="0"/>
              <a:t>preselected </a:t>
            </a:r>
            <a:r>
              <a:rPr lang="en-US" dirty="0" smtClean="0"/>
              <a:t>area.</a:t>
            </a:r>
          </a:p>
          <a:p>
            <a:pPr marL="169863" indent="-169863">
              <a:buFont typeface="Arial" panose="020B0604020202020204" pitchFamily="34" charset="0"/>
              <a:buChar char="•"/>
            </a:pPr>
            <a:r>
              <a:rPr lang="en-US" dirty="0" smtClean="0"/>
              <a:t>Automatically identifies </a:t>
            </a:r>
            <a:r>
              <a:rPr lang="en-US" dirty="0"/>
              <a:t>and </a:t>
            </a:r>
            <a:r>
              <a:rPr lang="en-US" dirty="0" smtClean="0"/>
              <a:t/>
            </a:r>
            <a:br>
              <a:rPr lang="en-US" dirty="0" smtClean="0"/>
            </a:br>
            <a:r>
              <a:rPr lang="en-US" dirty="0" smtClean="0"/>
              <a:t>targets </a:t>
            </a:r>
            <a:r>
              <a:rPr lang="en-US" dirty="0"/>
              <a:t>the threat within that </a:t>
            </a:r>
            <a:r>
              <a:rPr lang="en-US" dirty="0" smtClean="0"/>
              <a:t/>
            </a:r>
            <a:br>
              <a:rPr lang="en-US" dirty="0" smtClean="0"/>
            </a:br>
            <a:r>
              <a:rPr lang="en-US" dirty="0" smtClean="0"/>
              <a:t>search </a:t>
            </a:r>
            <a:r>
              <a:rPr lang="en-US" dirty="0"/>
              <a:t>area. </a:t>
            </a:r>
            <a:endParaRPr lang="en-US" dirty="0" smtClean="0"/>
          </a:p>
          <a:p>
            <a:pPr marL="169863" indent="-169863">
              <a:buFont typeface="Arial" panose="020B0604020202020204" pitchFamily="34" charset="0"/>
              <a:buChar char="•"/>
            </a:pPr>
            <a:r>
              <a:rPr lang="en-US" dirty="0" smtClean="0"/>
              <a:t>Sends data </a:t>
            </a:r>
            <a:r>
              <a:rPr lang="en-US" dirty="0"/>
              <a:t>back to its home </a:t>
            </a:r>
            <a:r>
              <a:rPr lang="en-US" dirty="0" smtClean="0"/>
              <a:t/>
            </a:r>
            <a:br>
              <a:rPr lang="en-US" dirty="0" smtClean="0"/>
            </a:br>
            <a:r>
              <a:rPr lang="en-US" dirty="0" smtClean="0"/>
              <a:t>base, </a:t>
            </a:r>
            <a:r>
              <a:rPr lang="en-US" dirty="0"/>
              <a:t>where the information is </a:t>
            </a:r>
            <a:r>
              <a:rPr lang="en-US" dirty="0" smtClean="0"/>
              <a:t/>
            </a:r>
            <a:br>
              <a:rPr lang="en-US" dirty="0" smtClean="0"/>
            </a:br>
            <a:r>
              <a:rPr lang="en-US" dirty="0" smtClean="0"/>
              <a:t>verified </a:t>
            </a:r>
            <a:r>
              <a:rPr lang="en-US" dirty="0"/>
              <a:t>by the human </a:t>
            </a:r>
            <a:r>
              <a:rPr lang="en-US" dirty="0" smtClean="0"/>
              <a:t>operator.</a:t>
            </a:r>
          </a:p>
          <a:p>
            <a:pPr marL="169863" indent="-169863">
              <a:buFont typeface="Arial" panose="020B0604020202020204" pitchFamily="34" charset="0"/>
              <a:buChar char="•"/>
            </a:pPr>
            <a:r>
              <a:rPr lang="en-US" dirty="0" smtClean="0"/>
              <a:t>Human OK‘s attack and a </a:t>
            </a:r>
            <a:r>
              <a:rPr lang="en-US" dirty="0"/>
              <a:t>remote pilot </a:t>
            </a:r>
            <a:r>
              <a:rPr lang="en-US" dirty="0" smtClean="0"/>
              <a:t>essentially pulls </a:t>
            </a:r>
            <a:r>
              <a:rPr lang="en-US" dirty="0"/>
              <a:t>the trigger, and the </a:t>
            </a:r>
            <a:r>
              <a:rPr lang="en-US" dirty="0" err="1"/>
              <a:t>Taranis</a:t>
            </a:r>
            <a:r>
              <a:rPr lang="en-US" dirty="0"/>
              <a:t> </a:t>
            </a:r>
            <a:r>
              <a:rPr lang="en-US" dirty="0" smtClean="0"/>
              <a:t>fires </a:t>
            </a:r>
            <a:r>
              <a:rPr lang="en-US" dirty="0"/>
              <a:t>before flying back to the base on its own</a:t>
            </a:r>
            <a:r>
              <a:rPr lang="en-US" dirty="0" smtClean="0"/>
              <a:t> </a:t>
            </a:r>
            <a:endParaRPr lang="en-US" dirty="0"/>
          </a:p>
        </p:txBody>
      </p:sp>
      <p:sp>
        <p:nvSpPr>
          <p:cNvPr id="8" name="TextBox 7"/>
          <p:cNvSpPr txBox="1"/>
          <p:nvPr/>
        </p:nvSpPr>
        <p:spPr>
          <a:xfrm>
            <a:off x="149225" y="4892817"/>
            <a:ext cx="8689975" cy="1585049"/>
          </a:xfrm>
          <a:prstGeom prst="rect">
            <a:avLst/>
          </a:prstGeom>
          <a:noFill/>
        </p:spPr>
        <p:txBody>
          <a:bodyPr wrap="square" rtlCol="0">
            <a:spAutoFit/>
          </a:bodyPr>
          <a:lstStyle/>
          <a:p>
            <a:r>
              <a:rPr lang="en-US" dirty="0" smtClean="0"/>
              <a:t>Because </a:t>
            </a:r>
            <a:r>
              <a:rPr lang="en-US" dirty="0"/>
              <a:t>the </a:t>
            </a:r>
            <a:r>
              <a:rPr lang="en-US" dirty="0" err="1"/>
              <a:t>Taranis</a:t>
            </a:r>
            <a:r>
              <a:rPr lang="en-US" dirty="0"/>
              <a:t> is a prototype, it doesn't currently carry missiles, but future generations will likely carry </a:t>
            </a:r>
            <a:r>
              <a:rPr lang="en-US" dirty="0" smtClean="0"/>
              <a:t>weapons</a:t>
            </a:r>
          </a:p>
          <a:p>
            <a:endParaRPr lang="en-US" sz="900" dirty="0"/>
          </a:p>
          <a:p>
            <a:r>
              <a:rPr lang="en-US" dirty="0" err="1"/>
              <a:t>Taranis</a:t>
            </a:r>
            <a:r>
              <a:rPr lang="en-US" dirty="0"/>
              <a:t> is a technology demonstrator, much like the U.S. Navy's </a:t>
            </a:r>
            <a:r>
              <a:rPr lang="en-US" u="sng" dirty="0">
                <a:hlinkClick r:id="rId4"/>
              </a:rPr>
              <a:t>X-47B</a:t>
            </a:r>
            <a:r>
              <a:rPr lang="en-US" dirty="0" smtClean="0"/>
              <a:t>. [2]</a:t>
            </a:r>
            <a:endParaRPr lang="en-US" dirty="0"/>
          </a:p>
        </p:txBody>
      </p:sp>
      <p:sp>
        <p:nvSpPr>
          <p:cNvPr id="2" name="TextBox 1"/>
          <p:cNvSpPr txBox="1"/>
          <p:nvPr/>
        </p:nvSpPr>
        <p:spPr>
          <a:xfrm>
            <a:off x="2111775" y="875169"/>
            <a:ext cx="5108963" cy="430887"/>
          </a:xfrm>
          <a:prstGeom prst="rect">
            <a:avLst/>
          </a:prstGeom>
          <a:noFill/>
        </p:spPr>
        <p:txBody>
          <a:bodyPr wrap="none" rtlCol="0">
            <a:spAutoFit/>
          </a:bodyPr>
          <a:lstStyle/>
          <a:p>
            <a:r>
              <a:rPr lang="en-US" b="1" dirty="0"/>
              <a:t>The </a:t>
            </a:r>
            <a:r>
              <a:rPr lang="en-US" b="1" dirty="0" err="1"/>
              <a:t>Taranis</a:t>
            </a:r>
            <a:r>
              <a:rPr lang="en-US" b="1" dirty="0"/>
              <a:t> (BAE Systems) </a:t>
            </a:r>
            <a:r>
              <a:rPr lang="en-US" b="1" dirty="0" smtClean="0"/>
              <a:t>drone </a:t>
            </a:r>
            <a:r>
              <a:rPr lang="en-US" dirty="0" smtClean="0"/>
              <a:t>[1]</a:t>
            </a:r>
            <a:endParaRPr lang="en-US" dirty="0"/>
          </a:p>
        </p:txBody>
      </p:sp>
    </p:spTree>
    <p:extLst>
      <p:ext uri="{BB962C8B-B14F-4D97-AF65-F5344CB8AC3E}">
        <p14:creationId xmlns:p14="http://schemas.microsoft.com/office/powerpoint/2010/main" val="13211382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smtClean="0"/>
              <a:t>What Can We Do?</a:t>
            </a:r>
          </a:p>
        </p:txBody>
      </p:sp>
      <p:sp>
        <p:nvSpPr>
          <p:cNvPr id="4" name="Slide Number Placeholder 3"/>
          <p:cNvSpPr>
            <a:spLocks noGrp="1"/>
          </p:cNvSpPr>
          <p:nvPr>
            <p:ph type="sldNum" sz="quarter" idx="12"/>
          </p:nvPr>
        </p:nvSpPr>
        <p:spPr/>
        <p:txBody>
          <a:bodyPr/>
          <a:lstStyle/>
          <a:p>
            <a:fld id="{F6EFC63E-F8D9-44BB-A462-AC735E845F95}" type="slidenum">
              <a:rPr lang="en-US" smtClean="0"/>
              <a:pPr/>
              <a:t>31</a:t>
            </a:fld>
            <a:endParaRPr lang="en-US" dirty="0"/>
          </a:p>
        </p:txBody>
      </p:sp>
      <p:sp>
        <p:nvSpPr>
          <p:cNvPr id="14" name="TextBox 13"/>
          <p:cNvSpPr txBox="1"/>
          <p:nvPr/>
        </p:nvSpPr>
        <p:spPr>
          <a:xfrm>
            <a:off x="366091" y="1553934"/>
            <a:ext cx="8411817" cy="4001095"/>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800" dirty="0" smtClean="0"/>
              <a:t>Duck &amp; Hide</a:t>
            </a:r>
          </a:p>
          <a:p>
            <a:pPr marL="342900" indent="-342900">
              <a:spcAft>
                <a:spcPts val="600"/>
              </a:spcAft>
              <a:buFont typeface="Arial" panose="020B0604020202020204" pitchFamily="34" charset="0"/>
              <a:buChar char="•"/>
            </a:pPr>
            <a:r>
              <a:rPr lang="en-US" sz="2800" dirty="0" smtClean="0"/>
              <a:t>Skill up</a:t>
            </a:r>
          </a:p>
          <a:p>
            <a:pPr marL="342900" indent="-342900">
              <a:spcAft>
                <a:spcPts val="600"/>
              </a:spcAft>
              <a:buFont typeface="Arial" panose="020B0604020202020204" pitchFamily="34" charset="0"/>
              <a:buChar char="•"/>
            </a:pPr>
            <a:r>
              <a:rPr lang="en-US" sz="2800" dirty="0" smtClean="0"/>
              <a:t>Fight the machines</a:t>
            </a:r>
          </a:p>
          <a:p>
            <a:pPr marL="342900" indent="-342900">
              <a:spcAft>
                <a:spcPts val="600"/>
              </a:spcAft>
              <a:buFont typeface="Arial" panose="020B0604020202020204" pitchFamily="34" charset="0"/>
              <a:buChar char="•"/>
            </a:pPr>
            <a:r>
              <a:rPr lang="en-US" sz="2800" dirty="0" smtClean="0"/>
              <a:t>Build in safeguards (against what?)</a:t>
            </a:r>
          </a:p>
          <a:p>
            <a:pPr marL="342900" indent="-342900">
              <a:spcAft>
                <a:spcPts val="600"/>
              </a:spcAft>
              <a:buFont typeface="Arial" panose="020B0604020202020204" pitchFamily="34" charset="0"/>
              <a:buChar char="•"/>
            </a:pPr>
            <a:r>
              <a:rPr lang="en-US" sz="2800" dirty="0" smtClean="0"/>
              <a:t>Get leaders (researchers, technologists, government) aware and involved</a:t>
            </a:r>
          </a:p>
          <a:p>
            <a:pPr marL="342900" indent="-342900">
              <a:spcAft>
                <a:spcPts val="600"/>
              </a:spcAft>
              <a:buFont typeface="Arial" panose="020B0604020202020204" pitchFamily="34" charset="0"/>
              <a:buChar char="•"/>
            </a:pPr>
            <a:r>
              <a:rPr lang="en-US" sz="2800" dirty="0" smtClean="0"/>
              <a:t>Implement more research into AI priorities</a:t>
            </a:r>
          </a:p>
          <a:p>
            <a:pPr marL="342900" indent="-342900">
              <a:spcAft>
                <a:spcPts val="600"/>
              </a:spcAft>
              <a:buFont typeface="Arial" panose="020B0604020202020204" pitchFamily="34" charset="0"/>
              <a:buChar char="•"/>
            </a:pPr>
            <a:r>
              <a:rPr lang="en-US" sz="2800" dirty="0" smtClean="0"/>
              <a:t>Review, implement ethics related to </a:t>
            </a:r>
            <a:r>
              <a:rPr lang="en-US" sz="2800" dirty="0" smtClean="0"/>
              <a:t>AI</a:t>
            </a:r>
            <a:endParaRPr lang="en-US" sz="2800" dirty="0" smtClean="0"/>
          </a:p>
        </p:txBody>
      </p:sp>
      <p:pic>
        <p:nvPicPr>
          <p:cNvPr id="10" name="Picture 9"/>
          <p:cNvPicPr>
            <a:picLocks noChangeAspect="1"/>
          </p:cNvPicPr>
          <p:nvPr/>
        </p:nvPicPr>
        <p:blipFill rotWithShape="1">
          <a:blip r:embed="rId3"/>
          <a:srcRect r="18425"/>
          <a:stretch/>
        </p:blipFill>
        <p:spPr>
          <a:xfrm>
            <a:off x="7500262" y="1423903"/>
            <a:ext cx="1169606" cy="3031838"/>
          </a:xfrm>
          <a:prstGeom prst="rect">
            <a:avLst/>
          </a:prstGeom>
        </p:spPr>
      </p:pic>
    </p:spTree>
    <p:extLst>
      <p:ext uri="{BB962C8B-B14F-4D97-AF65-F5344CB8AC3E}">
        <p14:creationId xmlns:p14="http://schemas.microsoft.com/office/powerpoint/2010/main" val="38369603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smtClean="0"/>
              <a:t>What Can We Do?</a:t>
            </a:r>
          </a:p>
        </p:txBody>
      </p:sp>
      <p:sp>
        <p:nvSpPr>
          <p:cNvPr id="4" name="Slide Number Placeholder 3"/>
          <p:cNvSpPr>
            <a:spLocks noGrp="1"/>
          </p:cNvSpPr>
          <p:nvPr>
            <p:ph type="sldNum" sz="quarter" idx="12"/>
          </p:nvPr>
        </p:nvSpPr>
        <p:spPr/>
        <p:txBody>
          <a:bodyPr/>
          <a:lstStyle/>
          <a:p>
            <a:fld id="{F6EFC63E-F8D9-44BB-A462-AC735E845F95}" type="slidenum">
              <a:rPr lang="en-US" smtClean="0"/>
              <a:pPr/>
              <a:t>32</a:t>
            </a:fld>
            <a:endParaRPr lang="en-US" dirty="0"/>
          </a:p>
        </p:txBody>
      </p:sp>
      <p:sp>
        <p:nvSpPr>
          <p:cNvPr id="14" name="TextBox 13"/>
          <p:cNvSpPr txBox="1"/>
          <p:nvPr/>
        </p:nvSpPr>
        <p:spPr>
          <a:xfrm>
            <a:off x="366091" y="1090613"/>
            <a:ext cx="8411817" cy="1785104"/>
          </a:xfrm>
          <a:prstGeom prst="rect">
            <a:avLst/>
          </a:prstGeom>
          <a:noFill/>
        </p:spPr>
        <p:txBody>
          <a:bodyPr wrap="square" rtlCol="0">
            <a:spAutoFit/>
          </a:bodyPr>
          <a:lstStyle/>
          <a:p>
            <a:r>
              <a:rPr lang="en-US" b="1" dirty="0" smtClean="0"/>
              <a:t>A neo-Luddite movement?</a:t>
            </a:r>
          </a:p>
          <a:p>
            <a:pPr marL="225425"/>
            <a:r>
              <a:rPr lang="en-US" dirty="0"/>
              <a:t>A Neo-Luddite is someone who believes that the use of technology has serious ethical, moral, and social ramifications. Operating under this belief, Neo-Luddites are critical of technology and cautious to promote its early adoption</a:t>
            </a:r>
            <a:r>
              <a:rPr lang="en-US" dirty="0" smtClean="0"/>
              <a:t>. [1]</a:t>
            </a:r>
          </a:p>
        </p:txBody>
      </p:sp>
      <p:sp>
        <p:nvSpPr>
          <p:cNvPr id="3" name="TextBox 2"/>
          <p:cNvSpPr txBox="1"/>
          <p:nvPr/>
        </p:nvSpPr>
        <p:spPr>
          <a:xfrm>
            <a:off x="505178" y="3189178"/>
            <a:ext cx="8057444" cy="2554545"/>
          </a:xfrm>
          <a:prstGeom prst="rect">
            <a:avLst/>
          </a:prstGeom>
          <a:noFill/>
          <a:ln>
            <a:solidFill>
              <a:schemeClr val="accent2"/>
            </a:solidFill>
          </a:ln>
        </p:spPr>
        <p:txBody>
          <a:bodyPr wrap="square" rtlCol="0">
            <a:spAutoFit/>
          </a:bodyPr>
          <a:lstStyle/>
          <a:p>
            <a:r>
              <a:rPr lang="en-US" sz="2000" dirty="0" smtClean="0"/>
              <a:t>The </a:t>
            </a:r>
            <a:r>
              <a:rPr lang="en-US" sz="2000" dirty="0"/>
              <a:t>Luddites </a:t>
            </a:r>
            <a:r>
              <a:rPr lang="en-US" sz="2000" dirty="0" smtClean="0"/>
              <a:t>were English </a:t>
            </a:r>
            <a:r>
              <a:rPr lang="en-US" sz="2000" dirty="0"/>
              <a:t>textile workers who protested newly developed </a:t>
            </a:r>
            <a:r>
              <a:rPr lang="en-US" sz="2000" dirty="0" smtClean="0"/>
              <a:t>labor-economizing </a:t>
            </a:r>
            <a:r>
              <a:rPr lang="en-US" sz="2000" dirty="0"/>
              <a:t>technologies from 1811 to 1816. The stocking frames, spinning frames and power looms introduced during the Industrial Revolution threatened to replace the artisans with less-skilled, low-wage </a:t>
            </a:r>
            <a:r>
              <a:rPr lang="en-US" sz="2000" dirty="0" smtClean="0"/>
              <a:t>laborers, </a:t>
            </a:r>
            <a:r>
              <a:rPr lang="en-US" sz="2000" dirty="0"/>
              <a:t>leaving them without work</a:t>
            </a:r>
            <a:r>
              <a:rPr lang="en-US" sz="2000" dirty="0" smtClean="0"/>
              <a:t>. Although </a:t>
            </a:r>
            <a:r>
              <a:rPr lang="en-US" sz="2000" dirty="0"/>
              <a:t>the origin of the name Luddite </a:t>
            </a:r>
            <a:r>
              <a:rPr lang="en-US" sz="2000" dirty="0" smtClean="0"/>
              <a:t>is </a:t>
            </a:r>
            <a:r>
              <a:rPr lang="en-US" sz="2000" dirty="0"/>
              <a:t>uncertain, a popular theory is that the movement was named after Ned </a:t>
            </a:r>
            <a:r>
              <a:rPr lang="en-US" sz="2000" dirty="0" err="1"/>
              <a:t>Ludd</a:t>
            </a:r>
            <a:r>
              <a:rPr lang="en-US" sz="2000" dirty="0"/>
              <a:t>, a youth who allegedly smashed two stocking frames in </a:t>
            </a:r>
            <a:r>
              <a:rPr lang="en-US" sz="2000" dirty="0" smtClean="0"/>
              <a:t>1779. [2]</a:t>
            </a:r>
            <a:endParaRPr lang="en-US" sz="2000" dirty="0"/>
          </a:p>
        </p:txBody>
      </p:sp>
      <p:sp>
        <p:nvSpPr>
          <p:cNvPr id="5" name="TextBox 4"/>
          <p:cNvSpPr txBox="1"/>
          <p:nvPr/>
        </p:nvSpPr>
        <p:spPr>
          <a:xfrm>
            <a:off x="366091" y="5983111"/>
            <a:ext cx="8327059" cy="430887"/>
          </a:xfrm>
          <a:prstGeom prst="rect">
            <a:avLst/>
          </a:prstGeom>
          <a:noFill/>
        </p:spPr>
        <p:txBody>
          <a:bodyPr wrap="square" rtlCol="0">
            <a:spAutoFit/>
          </a:bodyPr>
          <a:lstStyle/>
          <a:p>
            <a:pPr algn="ctr"/>
            <a:r>
              <a:rPr lang="en-US" b="1" dirty="0" smtClean="0"/>
              <a:t>Didn’t work then, probably won’t work now</a:t>
            </a:r>
            <a:endParaRPr lang="en-US" b="1" dirty="0"/>
          </a:p>
        </p:txBody>
      </p:sp>
    </p:spTree>
    <p:extLst>
      <p:ext uri="{BB962C8B-B14F-4D97-AF65-F5344CB8AC3E}">
        <p14:creationId xmlns:p14="http://schemas.microsoft.com/office/powerpoint/2010/main" val="20085955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smtClean="0"/>
              <a:t>What Can We Do?</a:t>
            </a:r>
          </a:p>
        </p:txBody>
      </p:sp>
      <p:sp>
        <p:nvSpPr>
          <p:cNvPr id="4" name="Slide Number Placeholder 3"/>
          <p:cNvSpPr>
            <a:spLocks noGrp="1"/>
          </p:cNvSpPr>
          <p:nvPr>
            <p:ph type="sldNum" sz="quarter" idx="12"/>
          </p:nvPr>
        </p:nvSpPr>
        <p:spPr/>
        <p:txBody>
          <a:bodyPr/>
          <a:lstStyle/>
          <a:p>
            <a:fld id="{F6EFC63E-F8D9-44BB-A462-AC735E845F95}" type="slidenum">
              <a:rPr lang="en-US" smtClean="0"/>
              <a:pPr/>
              <a:t>33</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543" y="1423465"/>
            <a:ext cx="6872913" cy="2142059"/>
          </a:xfrm>
          <a:prstGeom prst="rect">
            <a:avLst/>
          </a:prstGeom>
        </p:spPr>
      </p:pic>
      <p:sp>
        <p:nvSpPr>
          <p:cNvPr id="7" name="TextBox 6"/>
          <p:cNvSpPr txBox="1"/>
          <p:nvPr/>
        </p:nvSpPr>
        <p:spPr>
          <a:xfrm>
            <a:off x="228600" y="895618"/>
            <a:ext cx="8411817" cy="430887"/>
          </a:xfrm>
          <a:prstGeom prst="rect">
            <a:avLst/>
          </a:prstGeom>
          <a:noFill/>
        </p:spPr>
        <p:txBody>
          <a:bodyPr wrap="square" rtlCol="0">
            <a:spAutoFit/>
          </a:bodyPr>
          <a:lstStyle/>
          <a:p>
            <a:r>
              <a:rPr lang="en-US" b="1" dirty="0" smtClean="0"/>
              <a:t>Build in “defects” or “safeguards”</a:t>
            </a:r>
          </a:p>
        </p:txBody>
      </p:sp>
      <p:sp>
        <p:nvSpPr>
          <p:cNvPr id="2" name="TextBox 1"/>
          <p:cNvSpPr txBox="1"/>
          <p:nvPr/>
        </p:nvSpPr>
        <p:spPr>
          <a:xfrm>
            <a:off x="485422" y="4154311"/>
            <a:ext cx="6400800" cy="2123658"/>
          </a:xfrm>
          <a:prstGeom prst="rect">
            <a:avLst/>
          </a:prstGeom>
          <a:noFill/>
        </p:spPr>
        <p:txBody>
          <a:bodyPr wrap="square" rtlCol="0">
            <a:spAutoFit/>
          </a:bodyPr>
          <a:lstStyle/>
          <a:p>
            <a:r>
              <a:rPr lang="en-US" dirty="0" smtClean="0"/>
              <a:t>Or . . . Implement “The </a:t>
            </a:r>
            <a:r>
              <a:rPr lang="en-US" dirty="0"/>
              <a:t>Three Laws of </a:t>
            </a:r>
            <a:r>
              <a:rPr lang="en-US" dirty="0" smtClean="0"/>
              <a:t>Robotics”</a:t>
            </a:r>
            <a:endParaRPr lang="en-US" dirty="0"/>
          </a:p>
          <a:p>
            <a:endParaRPr lang="en-US" dirty="0" smtClean="0"/>
          </a:p>
          <a:p>
            <a:r>
              <a:rPr lang="en-US" dirty="0" smtClean="0"/>
              <a:t>A </a:t>
            </a:r>
            <a:r>
              <a:rPr lang="en-US" dirty="0"/>
              <a:t>set of rules devised by the science fiction author Isaac </a:t>
            </a:r>
            <a:r>
              <a:rPr lang="en-US" dirty="0" smtClean="0"/>
              <a:t>Asimov, </a:t>
            </a:r>
            <a:r>
              <a:rPr lang="en-US" dirty="0"/>
              <a:t>introduced in his 1942 short story "Runaround”</a:t>
            </a:r>
          </a:p>
          <a:p>
            <a:endParaRPr lang="en-US" dirty="0"/>
          </a:p>
        </p:txBody>
      </p:sp>
      <p:pic>
        <p:nvPicPr>
          <p:cNvPr id="9" name="Picture 8"/>
          <p:cNvPicPr>
            <a:picLocks noChangeAspect="1"/>
          </p:cNvPicPr>
          <p:nvPr/>
        </p:nvPicPr>
        <p:blipFill>
          <a:blip r:embed="rId4"/>
          <a:stretch>
            <a:fillRect/>
          </a:stretch>
        </p:blipFill>
        <p:spPr>
          <a:xfrm>
            <a:off x="7240518" y="3859865"/>
            <a:ext cx="1399899" cy="2268054"/>
          </a:xfrm>
          <a:prstGeom prst="rect">
            <a:avLst/>
          </a:prstGeom>
        </p:spPr>
      </p:pic>
      <p:sp>
        <p:nvSpPr>
          <p:cNvPr id="10" name="TextBox 9"/>
          <p:cNvSpPr txBox="1"/>
          <p:nvPr/>
        </p:nvSpPr>
        <p:spPr>
          <a:xfrm>
            <a:off x="6005689" y="6127919"/>
            <a:ext cx="3138311" cy="507831"/>
          </a:xfrm>
          <a:prstGeom prst="rect">
            <a:avLst/>
          </a:prstGeom>
          <a:noFill/>
        </p:spPr>
        <p:txBody>
          <a:bodyPr wrap="square" rtlCol="0">
            <a:spAutoFit/>
          </a:bodyPr>
          <a:lstStyle/>
          <a:p>
            <a:r>
              <a:rPr lang="en-US" sz="900" dirty="0"/>
              <a:t>"I Robot - Runaround". Via Wikipedia - https://en.wikipedia.org/wiki/File:I_Robot_-_Runaround.jpg#/media/File:I_Robot_-_Runaround.jpg</a:t>
            </a:r>
          </a:p>
        </p:txBody>
      </p:sp>
    </p:spTree>
    <p:extLst>
      <p:ext uri="{BB962C8B-B14F-4D97-AF65-F5344CB8AC3E}">
        <p14:creationId xmlns:p14="http://schemas.microsoft.com/office/powerpoint/2010/main" val="4781484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smtClean="0"/>
              <a:t>What Can We Do?</a:t>
            </a:r>
          </a:p>
        </p:txBody>
      </p:sp>
      <p:sp>
        <p:nvSpPr>
          <p:cNvPr id="4" name="Slide Number Placeholder 3"/>
          <p:cNvSpPr>
            <a:spLocks noGrp="1"/>
          </p:cNvSpPr>
          <p:nvPr>
            <p:ph type="sldNum" sz="quarter" idx="12"/>
          </p:nvPr>
        </p:nvSpPr>
        <p:spPr/>
        <p:txBody>
          <a:bodyPr/>
          <a:lstStyle/>
          <a:p>
            <a:fld id="{F6EFC63E-F8D9-44BB-A462-AC735E845F95}" type="slidenum">
              <a:rPr lang="en-US" smtClean="0"/>
              <a:pPr/>
              <a:t>34</a:t>
            </a:fld>
            <a:endParaRPr lang="en-US" dirty="0"/>
          </a:p>
        </p:txBody>
      </p:sp>
      <p:sp>
        <p:nvSpPr>
          <p:cNvPr id="7" name="TextBox 6"/>
          <p:cNvSpPr txBox="1"/>
          <p:nvPr/>
        </p:nvSpPr>
        <p:spPr>
          <a:xfrm>
            <a:off x="228600" y="895618"/>
            <a:ext cx="8411817" cy="430887"/>
          </a:xfrm>
          <a:prstGeom prst="rect">
            <a:avLst/>
          </a:prstGeom>
          <a:noFill/>
        </p:spPr>
        <p:txBody>
          <a:bodyPr wrap="square" rtlCol="0">
            <a:spAutoFit/>
          </a:bodyPr>
          <a:lstStyle/>
          <a:p>
            <a:r>
              <a:rPr lang="en-US" b="1" dirty="0" smtClean="0"/>
              <a:t>Build in “defects” or “safeguards”</a:t>
            </a:r>
          </a:p>
        </p:txBody>
      </p:sp>
      <p:sp>
        <p:nvSpPr>
          <p:cNvPr id="12" name="TextBox 11"/>
          <p:cNvSpPr txBox="1"/>
          <p:nvPr/>
        </p:nvSpPr>
        <p:spPr>
          <a:xfrm>
            <a:off x="422719" y="1520542"/>
            <a:ext cx="8023578" cy="2323713"/>
          </a:xfrm>
          <a:prstGeom prst="rect">
            <a:avLst/>
          </a:prstGeom>
          <a:noFill/>
        </p:spPr>
        <p:txBody>
          <a:bodyPr wrap="square" rtlCol="0">
            <a:spAutoFit/>
          </a:bodyPr>
          <a:lstStyle/>
          <a:p>
            <a:pPr>
              <a:spcAft>
                <a:spcPts val="600"/>
              </a:spcAft>
            </a:pPr>
            <a:endParaRPr lang="en-US" sz="1000" dirty="0" smtClean="0"/>
          </a:p>
          <a:p>
            <a:pPr marL="457200" indent="-457200">
              <a:spcAft>
                <a:spcPts val="600"/>
              </a:spcAft>
              <a:buFont typeface="+mj-lt"/>
              <a:buAutoNum type="arabicPeriod"/>
            </a:pPr>
            <a:r>
              <a:rPr lang="en-US" sz="2000" dirty="0" smtClean="0"/>
              <a:t>A </a:t>
            </a:r>
            <a:r>
              <a:rPr lang="en-US" sz="2000" dirty="0"/>
              <a:t>robot may not injure a human being or, through inaction, allow a human being to come to harm.</a:t>
            </a:r>
          </a:p>
          <a:p>
            <a:pPr marL="457200" indent="-457200">
              <a:spcAft>
                <a:spcPts val="600"/>
              </a:spcAft>
              <a:buFont typeface="+mj-lt"/>
              <a:buAutoNum type="arabicPeriod"/>
            </a:pPr>
            <a:r>
              <a:rPr lang="en-US" sz="2000" dirty="0"/>
              <a:t>A robot must obey the orders given to it by human beings except where such orders would conflict with the First Law.</a:t>
            </a:r>
          </a:p>
          <a:p>
            <a:pPr marL="457200" indent="-457200">
              <a:spcAft>
                <a:spcPts val="600"/>
              </a:spcAft>
              <a:buFont typeface="+mj-lt"/>
              <a:buAutoNum type="arabicPeriod"/>
            </a:pPr>
            <a:r>
              <a:rPr lang="en-US" sz="2000" dirty="0"/>
              <a:t>A robot must protect its own existence as long as such protection does not conflict with the First or Second Laws.[1]</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8974" y="4038292"/>
            <a:ext cx="6566052" cy="2046419"/>
          </a:xfrm>
          <a:prstGeom prst="rect">
            <a:avLst/>
          </a:prstGeom>
        </p:spPr>
      </p:pic>
    </p:spTree>
    <p:extLst>
      <p:ext uri="{BB962C8B-B14F-4D97-AF65-F5344CB8AC3E}">
        <p14:creationId xmlns:p14="http://schemas.microsoft.com/office/powerpoint/2010/main" val="37433847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a:t>What Can We Do?</a:t>
            </a:r>
            <a:endParaRPr lang="en-US" dirty="0" smtClean="0"/>
          </a:p>
        </p:txBody>
      </p:sp>
      <p:sp>
        <p:nvSpPr>
          <p:cNvPr id="4" name="Slide Number Placeholder 3"/>
          <p:cNvSpPr>
            <a:spLocks noGrp="1"/>
          </p:cNvSpPr>
          <p:nvPr>
            <p:ph type="sldNum" sz="quarter" idx="12"/>
          </p:nvPr>
        </p:nvSpPr>
        <p:spPr/>
        <p:txBody>
          <a:bodyPr/>
          <a:lstStyle/>
          <a:p>
            <a:fld id="{F6EFC63E-F8D9-44BB-A462-AC735E845F95}" type="slidenum">
              <a:rPr lang="en-US" smtClean="0"/>
              <a:pPr/>
              <a:t>35</a:t>
            </a:fld>
            <a:endParaRPr lang="en-US" dirty="0"/>
          </a:p>
        </p:txBody>
      </p:sp>
      <p:sp>
        <p:nvSpPr>
          <p:cNvPr id="2" name="TextBox 1"/>
          <p:cNvSpPr txBox="1"/>
          <p:nvPr/>
        </p:nvSpPr>
        <p:spPr>
          <a:xfrm>
            <a:off x="467139" y="1599388"/>
            <a:ext cx="8226011" cy="3724096"/>
          </a:xfrm>
          <a:prstGeom prst="rect">
            <a:avLst/>
          </a:prstGeom>
          <a:noFill/>
        </p:spPr>
        <p:txBody>
          <a:bodyPr wrap="square" rtlCol="0">
            <a:spAutoFit/>
          </a:bodyPr>
          <a:lstStyle/>
          <a:p>
            <a:pPr>
              <a:spcAft>
                <a:spcPts val="1200"/>
              </a:spcAft>
            </a:pPr>
            <a:r>
              <a:rPr lang="en-US" sz="2400" dirty="0" smtClean="0"/>
              <a:t>More </a:t>
            </a:r>
            <a:r>
              <a:rPr lang="en-US" sz="2400" dirty="0"/>
              <a:t>than 16,000 </a:t>
            </a:r>
            <a:r>
              <a:rPr lang="en-US" sz="2400" dirty="0" smtClean="0"/>
              <a:t>AI </a:t>
            </a:r>
            <a:r>
              <a:rPr lang="en-US" sz="2400" dirty="0"/>
              <a:t>researchers </a:t>
            </a:r>
            <a:r>
              <a:rPr lang="en-US" sz="2400" dirty="0" smtClean="0"/>
              <a:t>have signed an open letter to the UN, urging government </a:t>
            </a:r>
            <a:r>
              <a:rPr lang="en-US" sz="2400" dirty="0"/>
              <a:t>leaders to take action against </a:t>
            </a:r>
            <a:r>
              <a:rPr lang="en-US" sz="2400" dirty="0" smtClean="0"/>
              <a:t>the </a:t>
            </a:r>
            <a:r>
              <a:rPr lang="en-US" sz="2400" dirty="0"/>
              <a:t>creation of semiautonomous and autonomous </a:t>
            </a:r>
            <a:r>
              <a:rPr lang="en-US" sz="2400" dirty="0" smtClean="0"/>
              <a:t>weapons</a:t>
            </a:r>
            <a:r>
              <a:rPr lang="en-US" sz="2400" dirty="0" smtClean="0"/>
              <a:t>. </a:t>
            </a:r>
            <a:r>
              <a:rPr lang="en-US" sz="2400" dirty="0" smtClean="0"/>
              <a:t>[1, 2]</a:t>
            </a:r>
            <a:endParaRPr lang="en-US" sz="2400" dirty="0"/>
          </a:p>
          <a:p>
            <a:pPr>
              <a:spcAft>
                <a:spcPts val="1200"/>
              </a:spcAft>
            </a:pPr>
            <a:r>
              <a:rPr lang="en-US" sz="2400" dirty="0" smtClean="0"/>
              <a:t>It's </a:t>
            </a:r>
            <a:r>
              <a:rPr lang="en-US" sz="2400" dirty="0"/>
              <a:t>often unclear where the human comes into the decision process of targeting and firing an intelligent </a:t>
            </a:r>
            <a:r>
              <a:rPr lang="en-US" sz="2400" dirty="0" smtClean="0"/>
              <a:t>weapon [2]</a:t>
            </a:r>
          </a:p>
          <a:p>
            <a:pPr>
              <a:spcAft>
                <a:spcPts val="1200"/>
              </a:spcAft>
            </a:pPr>
            <a:r>
              <a:rPr lang="en-US" sz="2400" dirty="0" smtClean="0"/>
              <a:t>Starting </a:t>
            </a:r>
            <a:r>
              <a:rPr lang="en-US" sz="2400" dirty="0"/>
              <a:t>a military AI arms race is a bad idea, and should be prevented by a ban on offensive autonomous weapons beyond meaningful human </a:t>
            </a:r>
            <a:r>
              <a:rPr lang="en-US" sz="2400" dirty="0" smtClean="0"/>
              <a:t>control [2]</a:t>
            </a:r>
            <a:endParaRPr lang="en-US" sz="2400" dirty="0"/>
          </a:p>
        </p:txBody>
      </p:sp>
      <p:sp>
        <p:nvSpPr>
          <p:cNvPr id="3" name="TextBox 2"/>
          <p:cNvSpPr txBox="1"/>
          <p:nvPr/>
        </p:nvSpPr>
        <p:spPr>
          <a:xfrm>
            <a:off x="844826" y="6162261"/>
            <a:ext cx="5573962" cy="261610"/>
          </a:xfrm>
          <a:prstGeom prst="rect">
            <a:avLst/>
          </a:prstGeom>
          <a:noFill/>
        </p:spPr>
        <p:txBody>
          <a:bodyPr wrap="none" rtlCol="0">
            <a:spAutoFit/>
          </a:bodyPr>
          <a:lstStyle/>
          <a:p>
            <a:r>
              <a:rPr lang="en-US" sz="1100" dirty="0"/>
              <a:t>http://www.businessinsider.com/british-taranis-drone-first-autonomous-weapon-2015-9</a:t>
            </a:r>
          </a:p>
        </p:txBody>
      </p:sp>
      <p:sp>
        <p:nvSpPr>
          <p:cNvPr id="7" name="TextBox 6"/>
          <p:cNvSpPr txBox="1"/>
          <p:nvPr/>
        </p:nvSpPr>
        <p:spPr>
          <a:xfrm>
            <a:off x="420894" y="1090613"/>
            <a:ext cx="8226011" cy="430887"/>
          </a:xfrm>
          <a:prstGeom prst="rect">
            <a:avLst/>
          </a:prstGeom>
          <a:noFill/>
        </p:spPr>
        <p:txBody>
          <a:bodyPr wrap="square" rtlCol="0">
            <a:spAutoFit/>
          </a:bodyPr>
          <a:lstStyle/>
          <a:p>
            <a:pPr algn="ctr"/>
            <a:r>
              <a:rPr lang="en-US" b="1" dirty="0"/>
              <a:t>Autonomous weapons are a </a:t>
            </a:r>
            <a:r>
              <a:rPr lang="en-US" b="1" dirty="0" smtClean="0"/>
              <a:t>problem</a:t>
            </a:r>
            <a:endParaRPr lang="en-US" b="1" dirty="0"/>
          </a:p>
        </p:txBody>
      </p:sp>
    </p:spTree>
    <p:extLst>
      <p:ext uri="{BB962C8B-B14F-4D97-AF65-F5344CB8AC3E}">
        <p14:creationId xmlns:p14="http://schemas.microsoft.com/office/powerpoint/2010/main" val="11674960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a:t>Future of Life Institute </a:t>
            </a:r>
            <a:endParaRPr lang="en-US" dirty="0" smtClean="0"/>
          </a:p>
        </p:txBody>
      </p:sp>
      <p:sp>
        <p:nvSpPr>
          <p:cNvPr id="4" name="Slide Number Placeholder 3"/>
          <p:cNvSpPr>
            <a:spLocks noGrp="1"/>
          </p:cNvSpPr>
          <p:nvPr>
            <p:ph type="sldNum" sz="quarter" idx="12"/>
          </p:nvPr>
        </p:nvSpPr>
        <p:spPr/>
        <p:txBody>
          <a:bodyPr/>
          <a:lstStyle/>
          <a:p>
            <a:fld id="{F6EFC63E-F8D9-44BB-A462-AC735E845F95}" type="slidenum">
              <a:rPr lang="en-US" smtClean="0"/>
              <a:pPr/>
              <a:t>36</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90613"/>
            <a:ext cx="9144000" cy="552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91452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a:t>Future of Life Institute </a:t>
            </a:r>
            <a:endParaRPr lang="en-US" dirty="0" smtClean="0"/>
          </a:p>
        </p:txBody>
      </p:sp>
      <p:sp>
        <p:nvSpPr>
          <p:cNvPr id="4" name="Slide Number Placeholder 3"/>
          <p:cNvSpPr>
            <a:spLocks noGrp="1"/>
          </p:cNvSpPr>
          <p:nvPr>
            <p:ph type="sldNum" sz="quarter" idx="12"/>
          </p:nvPr>
        </p:nvSpPr>
        <p:spPr/>
        <p:txBody>
          <a:bodyPr/>
          <a:lstStyle/>
          <a:p>
            <a:fld id="{F6EFC63E-F8D9-44BB-A462-AC735E845F95}" type="slidenum">
              <a:rPr lang="en-US" smtClean="0"/>
              <a:pPr/>
              <a:t>37</a:t>
            </a:fld>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684" t="22639" r="34409" b="2083"/>
          <a:stretch/>
        </p:blipFill>
        <p:spPr bwMode="auto">
          <a:xfrm>
            <a:off x="751114" y="859780"/>
            <a:ext cx="7641772" cy="5756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515100" y="1213494"/>
            <a:ext cx="2358531" cy="400110"/>
          </a:xfrm>
          <a:prstGeom prst="rect">
            <a:avLst/>
          </a:prstGeom>
          <a:solidFill>
            <a:schemeClr val="bg1">
              <a:lumMod val="85000"/>
            </a:schemeClr>
          </a:solidFill>
        </p:spPr>
        <p:txBody>
          <a:bodyPr wrap="none" rtlCol="0">
            <a:spAutoFit/>
          </a:bodyPr>
          <a:lstStyle/>
          <a:p>
            <a:r>
              <a:rPr lang="en-US" sz="2000" dirty="0" smtClean="0">
                <a:latin typeface="Times New Roman" pitchFamily="18" charset="0"/>
              </a:rPr>
              <a:t>http://futureoflife.org</a:t>
            </a:r>
            <a:endParaRPr lang="en-US" sz="2000" dirty="0"/>
          </a:p>
        </p:txBody>
      </p:sp>
    </p:spTree>
    <p:extLst>
      <p:ext uri="{BB962C8B-B14F-4D97-AF65-F5344CB8AC3E}">
        <p14:creationId xmlns:p14="http://schemas.microsoft.com/office/powerpoint/2010/main" val="31386888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a:t>Future of Life Institute </a:t>
            </a:r>
            <a:endParaRPr lang="en-US" dirty="0" smtClean="0"/>
          </a:p>
        </p:txBody>
      </p:sp>
      <p:sp>
        <p:nvSpPr>
          <p:cNvPr id="4" name="Slide Number Placeholder 3"/>
          <p:cNvSpPr>
            <a:spLocks noGrp="1"/>
          </p:cNvSpPr>
          <p:nvPr>
            <p:ph type="sldNum" sz="quarter" idx="12"/>
          </p:nvPr>
        </p:nvSpPr>
        <p:spPr/>
        <p:txBody>
          <a:bodyPr/>
          <a:lstStyle/>
          <a:p>
            <a:fld id="{F6EFC63E-F8D9-44BB-A462-AC735E845F95}" type="slidenum">
              <a:rPr lang="en-US" smtClean="0"/>
              <a:pPr/>
              <a:t>38</a:t>
            </a:fld>
            <a:endParaRPr lang="en-US" dirty="0"/>
          </a:p>
        </p:txBody>
      </p:sp>
      <p:sp>
        <p:nvSpPr>
          <p:cNvPr id="14" name="TextBox 13"/>
          <p:cNvSpPr txBox="1"/>
          <p:nvPr/>
        </p:nvSpPr>
        <p:spPr>
          <a:xfrm>
            <a:off x="427383" y="1424470"/>
            <a:ext cx="8411817" cy="1107996"/>
          </a:xfrm>
          <a:prstGeom prst="rect">
            <a:avLst/>
          </a:prstGeom>
          <a:noFill/>
        </p:spPr>
        <p:txBody>
          <a:bodyPr wrap="square" rtlCol="0">
            <a:spAutoFit/>
          </a:bodyPr>
          <a:lstStyle/>
          <a:p>
            <a:r>
              <a:rPr lang="en-US" dirty="0"/>
              <a:t>Future of Life </a:t>
            </a:r>
            <a:r>
              <a:rPr lang="en-US" dirty="0" smtClean="0"/>
              <a:t>Institute [1, 2]</a:t>
            </a:r>
          </a:p>
          <a:p>
            <a:pPr marL="342900" indent="-342900">
              <a:buFont typeface="Arial" panose="020B0604020202020204" pitchFamily="34" charset="0"/>
              <a:buChar char="•"/>
            </a:pPr>
            <a:r>
              <a:rPr lang="en-US" dirty="0" smtClean="0"/>
              <a:t>An Open Letter - Research Priorities for Robust and Beneficial Artificial </a:t>
            </a:r>
            <a:r>
              <a:rPr lang="en-US" dirty="0" smtClean="0"/>
              <a:t>Intelligence</a:t>
            </a:r>
            <a:endParaRPr lang="en-US" dirty="0" smtClean="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686" t="30769" r="27640" b="24054"/>
          <a:stretch/>
        </p:blipFill>
        <p:spPr bwMode="auto">
          <a:xfrm>
            <a:off x="3825561" y="2884715"/>
            <a:ext cx="5160593" cy="25527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163286" y="2681244"/>
            <a:ext cx="3662275" cy="2462213"/>
          </a:xfrm>
          <a:prstGeom prst="rect">
            <a:avLst/>
          </a:prstGeom>
          <a:noFill/>
        </p:spPr>
        <p:txBody>
          <a:bodyPr wrap="square" rtlCol="0">
            <a:spAutoFit/>
          </a:bodyPr>
          <a:lstStyle/>
          <a:p>
            <a:r>
              <a:rPr lang="en-US" dirty="0" smtClean="0"/>
              <a:t>“We </a:t>
            </a:r>
            <a:r>
              <a:rPr lang="en-US" dirty="0"/>
              <a:t>recommend expanded research aimed at ensuring that increasingly capable AI systems are robust and beneficial: our AI systems must do what we want them to do</a:t>
            </a:r>
            <a:r>
              <a:rPr lang="en-US" dirty="0" smtClean="0"/>
              <a:t>.”</a:t>
            </a:r>
            <a:endParaRPr lang="en-US" dirty="0"/>
          </a:p>
        </p:txBody>
      </p:sp>
      <p:sp>
        <p:nvSpPr>
          <p:cNvPr id="6" name="TextBox 5"/>
          <p:cNvSpPr txBox="1"/>
          <p:nvPr/>
        </p:nvSpPr>
        <p:spPr>
          <a:xfrm>
            <a:off x="7921961" y="5482011"/>
            <a:ext cx="917239" cy="276999"/>
          </a:xfrm>
          <a:prstGeom prst="rect">
            <a:avLst/>
          </a:prstGeom>
          <a:noFill/>
        </p:spPr>
        <p:txBody>
          <a:bodyPr wrap="none" rtlCol="0">
            <a:spAutoFit/>
          </a:bodyPr>
          <a:lstStyle/>
          <a:p>
            <a:r>
              <a:rPr lang="en-US" sz="1200" dirty="0" smtClean="0"/>
              <a:t>(12 pages)</a:t>
            </a:r>
            <a:endParaRPr lang="en-US" sz="1200" dirty="0"/>
          </a:p>
        </p:txBody>
      </p:sp>
    </p:spTree>
    <p:extLst>
      <p:ext uri="{BB962C8B-B14F-4D97-AF65-F5344CB8AC3E}">
        <p14:creationId xmlns:p14="http://schemas.microsoft.com/office/powerpoint/2010/main" val="40676925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a:t>Future of Life Institute </a:t>
            </a:r>
            <a:endParaRPr lang="en-US" dirty="0" smtClean="0"/>
          </a:p>
        </p:txBody>
      </p:sp>
      <p:sp>
        <p:nvSpPr>
          <p:cNvPr id="4" name="Slide Number Placeholder 3"/>
          <p:cNvSpPr>
            <a:spLocks noGrp="1"/>
          </p:cNvSpPr>
          <p:nvPr>
            <p:ph type="sldNum" sz="quarter" idx="12"/>
          </p:nvPr>
        </p:nvSpPr>
        <p:spPr/>
        <p:txBody>
          <a:bodyPr/>
          <a:lstStyle/>
          <a:p>
            <a:fld id="{F6EFC63E-F8D9-44BB-A462-AC735E845F95}" type="slidenum">
              <a:rPr lang="en-US" smtClean="0"/>
              <a:pPr/>
              <a:t>39</a:t>
            </a:fld>
            <a:endParaRPr lang="en-US" dirty="0"/>
          </a:p>
        </p:txBody>
      </p:sp>
      <p:sp>
        <p:nvSpPr>
          <p:cNvPr id="14" name="TextBox 13"/>
          <p:cNvSpPr txBox="1"/>
          <p:nvPr/>
        </p:nvSpPr>
        <p:spPr>
          <a:xfrm>
            <a:off x="427383" y="1424470"/>
            <a:ext cx="8411817" cy="1107996"/>
          </a:xfrm>
          <a:prstGeom prst="rect">
            <a:avLst/>
          </a:prstGeom>
          <a:noFill/>
        </p:spPr>
        <p:txBody>
          <a:bodyPr wrap="square" rtlCol="0">
            <a:spAutoFit/>
          </a:bodyPr>
          <a:lstStyle/>
          <a:p>
            <a:r>
              <a:rPr lang="en-US" dirty="0"/>
              <a:t>Future of Life </a:t>
            </a:r>
            <a:r>
              <a:rPr lang="en-US" dirty="0" smtClean="0"/>
              <a:t>Institute [1, 2]</a:t>
            </a:r>
          </a:p>
          <a:p>
            <a:pPr marL="342900" indent="-342900">
              <a:buFont typeface="Arial" panose="020B0604020202020204" pitchFamily="34" charset="0"/>
              <a:buChar char="•"/>
            </a:pPr>
            <a:r>
              <a:rPr lang="en-US" dirty="0" smtClean="0"/>
              <a:t>$</a:t>
            </a:r>
            <a:r>
              <a:rPr lang="en-US" dirty="0"/>
              <a:t>11M AI safety research program </a:t>
            </a:r>
            <a:r>
              <a:rPr lang="en-US" dirty="0" smtClean="0"/>
              <a:t>launched (37 projects funded</a:t>
            </a:r>
            <a:r>
              <a:rPr lang="en-US" dirty="0" smtClean="0"/>
              <a:t>)</a:t>
            </a:r>
            <a:endParaRPr lang="en-US" dirty="0" smtClean="0"/>
          </a:p>
        </p:txBody>
      </p:sp>
      <p:sp>
        <p:nvSpPr>
          <p:cNvPr id="2" name="TextBox 1"/>
          <p:cNvSpPr txBox="1"/>
          <p:nvPr/>
        </p:nvSpPr>
        <p:spPr>
          <a:xfrm>
            <a:off x="313083" y="2759528"/>
            <a:ext cx="8275746" cy="3801041"/>
          </a:xfrm>
          <a:prstGeom prst="rect">
            <a:avLst/>
          </a:prstGeom>
          <a:noFill/>
        </p:spPr>
        <p:txBody>
          <a:bodyPr wrap="square" rtlCol="0">
            <a:spAutoFit/>
          </a:bodyPr>
          <a:lstStyle/>
          <a:p>
            <a:pPr>
              <a:spcAft>
                <a:spcPts val="600"/>
              </a:spcAft>
            </a:pPr>
            <a:r>
              <a:rPr lang="en-US" sz="2400" dirty="0" smtClean="0">
                <a:latin typeface="Open Sans"/>
              </a:rPr>
              <a:t>The </a:t>
            </a:r>
            <a:r>
              <a:rPr lang="en-US" sz="2400" dirty="0">
                <a:latin typeface="Open Sans"/>
              </a:rPr>
              <a:t>37 projects being funded include:</a:t>
            </a:r>
          </a:p>
          <a:p>
            <a:pPr marL="228600" indent="-228600">
              <a:spcAft>
                <a:spcPts val="600"/>
              </a:spcAft>
              <a:buFont typeface="Arial"/>
              <a:buChar char="•"/>
            </a:pPr>
            <a:r>
              <a:rPr lang="en-US" sz="2400" dirty="0" smtClean="0">
                <a:latin typeface="inherit"/>
              </a:rPr>
              <a:t>developing </a:t>
            </a:r>
            <a:r>
              <a:rPr lang="en-US" sz="2400" dirty="0">
                <a:latin typeface="inherit"/>
              </a:rPr>
              <a:t>techniques for AI systems to learn what humans prefer from observing our </a:t>
            </a:r>
            <a:r>
              <a:rPr lang="en-US" sz="2400" dirty="0" smtClean="0">
                <a:latin typeface="inherit"/>
              </a:rPr>
              <a:t>behavior</a:t>
            </a:r>
          </a:p>
          <a:p>
            <a:pPr marL="228600" indent="-228600">
              <a:spcAft>
                <a:spcPts val="600"/>
              </a:spcAft>
              <a:buFont typeface="Arial"/>
              <a:buChar char="•"/>
            </a:pPr>
            <a:r>
              <a:rPr lang="en-US" sz="2400" dirty="0" smtClean="0">
                <a:latin typeface="inherit"/>
              </a:rPr>
              <a:t>how </a:t>
            </a:r>
            <a:r>
              <a:rPr lang="en-US" sz="2400" dirty="0">
                <a:latin typeface="inherit"/>
              </a:rPr>
              <a:t>to keep the interests of </a:t>
            </a:r>
            <a:r>
              <a:rPr lang="en-US" sz="2400" dirty="0" err="1">
                <a:latin typeface="inherit"/>
              </a:rPr>
              <a:t>superintelligent</a:t>
            </a:r>
            <a:r>
              <a:rPr lang="en-US" sz="2400" dirty="0">
                <a:latin typeface="inherit"/>
              </a:rPr>
              <a:t> systems aligned with human values</a:t>
            </a:r>
          </a:p>
          <a:p>
            <a:pPr marL="228600" indent="-228600">
              <a:spcAft>
                <a:spcPts val="600"/>
              </a:spcAft>
              <a:buFont typeface="Arial"/>
              <a:buChar char="•"/>
            </a:pPr>
            <a:r>
              <a:rPr lang="en-US" sz="2400" dirty="0" smtClean="0">
                <a:latin typeface="inherit"/>
              </a:rPr>
              <a:t>making </a:t>
            </a:r>
            <a:r>
              <a:rPr lang="en-US" sz="2400" dirty="0">
                <a:latin typeface="inherit"/>
              </a:rPr>
              <a:t>AI systems explain their decisions to humans</a:t>
            </a:r>
          </a:p>
          <a:p>
            <a:pPr marL="228600" indent="-228600">
              <a:spcAft>
                <a:spcPts val="600"/>
              </a:spcAft>
              <a:buFont typeface="Arial"/>
              <a:buChar char="•"/>
            </a:pPr>
            <a:r>
              <a:rPr lang="en-US" sz="2400" dirty="0" smtClean="0">
                <a:latin typeface="inherit"/>
              </a:rPr>
              <a:t>how </a:t>
            </a:r>
            <a:r>
              <a:rPr lang="en-US" sz="2400" dirty="0">
                <a:latin typeface="inherit"/>
              </a:rPr>
              <a:t>to keep the economic impacts of AI beneficial</a:t>
            </a:r>
          </a:p>
          <a:p>
            <a:pPr marL="228600" indent="-228600">
              <a:spcAft>
                <a:spcPts val="600"/>
              </a:spcAft>
              <a:buFont typeface="Arial"/>
              <a:buChar char="•"/>
            </a:pPr>
            <a:r>
              <a:rPr lang="en-US" sz="2400" dirty="0" smtClean="0">
                <a:latin typeface="inherit"/>
              </a:rPr>
              <a:t>how </a:t>
            </a:r>
            <a:r>
              <a:rPr lang="en-US" sz="2400" dirty="0">
                <a:latin typeface="inherit"/>
              </a:rPr>
              <a:t>to keep AI-driven weapons under </a:t>
            </a:r>
            <a:r>
              <a:rPr lang="en-US" sz="2400" i="1" dirty="0">
                <a:latin typeface="inherit"/>
              </a:rPr>
              <a:t>“meaningful human control</a:t>
            </a:r>
            <a:r>
              <a:rPr lang="en-US" sz="2400" i="1" dirty="0" smtClean="0">
                <a:latin typeface="inherit"/>
              </a:rPr>
              <a:t>”</a:t>
            </a:r>
            <a:endParaRPr lang="en-US" sz="2400" dirty="0">
              <a:latin typeface="inherit"/>
            </a:endParaRPr>
          </a:p>
        </p:txBody>
      </p:sp>
    </p:spTree>
    <p:extLst>
      <p:ext uri="{BB962C8B-B14F-4D97-AF65-F5344CB8AC3E}">
        <p14:creationId xmlns:p14="http://schemas.microsoft.com/office/powerpoint/2010/main" val="343806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sz="2800" dirty="0" smtClean="0"/>
              <a:t>What Some Smart People are Saying About AI</a:t>
            </a:r>
          </a:p>
        </p:txBody>
      </p:sp>
      <p:sp>
        <p:nvSpPr>
          <p:cNvPr id="4" name="Slide Number Placeholder 3"/>
          <p:cNvSpPr>
            <a:spLocks noGrp="1"/>
          </p:cNvSpPr>
          <p:nvPr>
            <p:ph type="sldNum" sz="quarter" idx="12"/>
          </p:nvPr>
        </p:nvSpPr>
        <p:spPr/>
        <p:txBody>
          <a:bodyPr/>
          <a:lstStyle/>
          <a:p>
            <a:fld id="{F6EFC63E-F8D9-44BB-A462-AC735E845F95}" type="slidenum">
              <a:rPr lang="en-US" smtClean="0"/>
              <a:pPr/>
              <a:t>4</a:t>
            </a:fld>
            <a:endParaRPr lang="en-US" dirty="0"/>
          </a:p>
        </p:txBody>
      </p:sp>
      <p:sp>
        <p:nvSpPr>
          <p:cNvPr id="3" name="Rectangle 2"/>
          <p:cNvSpPr/>
          <p:nvPr/>
        </p:nvSpPr>
        <p:spPr>
          <a:xfrm>
            <a:off x="6614491" y="2641700"/>
            <a:ext cx="2224709" cy="523220"/>
          </a:xfrm>
          <a:prstGeom prst="rect">
            <a:avLst/>
          </a:prstGeom>
        </p:spPr>
        <p:txBody>
          <a:bodyPr wrap="square">
            <a:spAutoFit/>
          </a:bodyPr>
          <a:lstStyle/>
          <a:p>
            <a:pPr algn="ctr"/>
            <a:r>
              <a:rPr lang="en-US" sz="1400" dirty="0" err="1" smtClean="0"/>
              <a:t>Elon</a:t>
            </a:r>
            <a:r>
              <a:rPr lang="en-US" sz="1400" dirty="0" smtClean="0"/>
              <a:t> Musk</a:t>
            </a:r>
          </a:p>
          <a:p>
            <a:pPr algn="ctr"/>
            <a:r>
              <a:rPr lang="en-US" sz="1400" dirty="0"/>
              <a:t>Tesla chief executive </a:t>
            </a:r>
          </a:p>
        </p:txBody>
      </p:sp>
      <p:pic>
        <p:nvPicPr>
          <p:cNvPr id="6" name="Picture 5"/>
          <p:cNvPicPr>
            <a:picLocks noChangeAspect="1"/>
          </p:cNvPicPr>
          <p:nvPr/>
        </p:nvPicPr>
        <p:blipFill>
          <a:blip r:embed="rId3"/>
          <a:stretch>
            <a:fillRect/>
          </a:stretch>
        </p:blipFill>
        <p:spPr>
          <a:xfrm flipH="1">
            <a:off x="6149845" y="1051072"/>
            <a:ext cx="2857500" cy="1600200"/>
          </a:xfrm>
          <a:prstGeom prst="rect">
            <a:avLst/>
          </a:prstGeom>
        </p:spPr>
      </p:pic>
      <p:pic>
        <p:nvPicPr>
          <p:cNvPr id="8" name="Picture 7"/>
          <p:cNvPicPr>
            <a:picLocks noChangeAspect="1"/>
          </p:cNvPicPr>
          <p:nvPr/>
        </p:nvPicPr>
        <p:blipFill>
          <a:blip r:embed="rId4"/>
          <a:stretch>
            <a:fillRect/>
          </a:stretch>
        </p:blipFill>
        <p:spPr>
          <a:xfrm>
            <a:off x="228600" y="1051072"/>
            <a:ext cx="2619375" cy="1743075"/>
          </a:xfrm>
          <a:prstGeom prst="rect">
            <a:avLst/>
          </a:prstGeom>
        </p:spPr>
      </p:pic>
      <p:sp>
        <p:nvSpPr>
          <p:cNvPr id="9" name="TextBox 8"/>
          <p:cNvSpPr txBox="1"/>
          <p:nvPr/>
        </p:nvSpPr>
        <p:spPr>
          <a:xfrm>
            <a:off x="676808" y="2788592"/>
            <a:ext cx="1596912" cy="523220"/>
          </a:xfrm>
          <a:prstGeom prst="rect">
            <a:avLst/>
          </a:prstGeom>
          <a:noFill/>
        </p:spPr>
        <p:txBody>
          <a:bodyPr wrap="none" rtlCol="0">
            <a:spAutoFit/>
          </a:bodyPr>
          <a:lstStyle/>
          <a:p>
            <a:pPr algn="ctr"/>
            <a:r>
              <a:rPr lang="en-US" sz="1400" dirty="0"/>
              <a:t>Steve </a:t>
            </a:r>
            <a:r>
              <a:rPr lang="en-US" sz="1400" dirty="0" smtClean="0"/>
              <a:t>Wozniak</a:t>
            </a:r>
          </a:p>
          <a:p>
            <a:pPr algn="ctr"/>
            <a:r>
              <a:rPr lang="en-US" sz="1400" dirty="0"/>
              <a:t>Apple co-founder </a:t>
            </a:r>
          </a:p>
        </p:txBody>
      </p:sp>
      <p:pic>
        <p:nvPicPr>
          <p:cNvPr id="2" name="Picture 1"/>
          <p:cNvPicPr>
            <a:picLocks noChangeAspect="1"/>
          </p:cNvPicPr>
          <p:nvPr/>
        </p:nvPicPr>
        <p:blipFill rotWithShape="1">
          <a:blip r:embed="rId5"/>
          <a:srcRect l="17701" r="9101"/>
          <a:stretch/>
        </p:blipFill>
        <p:spPr>
          <a:xfrm>
            <a:off x="228601" y="3796747"/>
            <a:ext cx="2591436" cy="2168965"/>
          </a:xfrm>
          <a:prstGeom prst="rect">
            <a:avLst/>
          </a:prstGeom>
        </p:spPr>
      </p:pic>
      <p:sp>
        <p:nvSpPr>
          <p:cNvPr id="7" name="TextBox 6"/>
          <p:cNvSpPr txBox="1"/>
          <p:nvPr/>
        </p:nvSpPr>
        <p:spPr>
          <a:xfrm>
            <a:off x="674463" y="5965712"/>
            <a:ext cx="1814920" cy="523220"/>
          </a:xfrm>
          <a:prstGeom prst="rect">
            <a:avLst/>
          </a:prstGeom>
          <a:noFill/>
        </p:spPr>
        <p:txBody>
          <a:bodyPr wrap="none" rtlCol="0">
            <a:spAutoFit/>
          </a:bodyPr>
          <a:lstStyle/>
          <a:p>
            <a:pPr algn="ctr"/>
            <a:r>
              <a:rPr lang="en-US" sz="1400" dirty="0" smtClean="0"/>
              <a:t>Bill Gates</a:t>
            </a:r>
          </a:p>
          <a:p>
            <a:pPr algn="ctr"/>
            <a:r>
              <a:rPr lang="en-US" sz="1400" dirty="0"/>
              <a:t>Microsoft </a:t>
            </a:r>
            <a:r>
              <a:rPr lang="en-US" sz="1400" dirty="0" smtClean="0"/>
              <a:t>co-founder</a:t>
            </a:r>
            <a:endParaRPr lang="en-US" sz="1400" dirty="0"/>
          </a:p>
        </p:txBody>
      </p:sp>
      <p:grpSp>
        <p:nvGrpSpPr>
          <p:cNvPr id="13" name="Group 12"/>
          <p:cNvGrpSpPr/>
          <p:nvPr/>
        </p:nvGrpSpPr>
        <p:grpSpPr>
          <a:xfrm>
            <a:off x="2489383" y="3370655"/>
            <a:ext cx="1972916" cy="820647"/>
            <a:chOff x="3051314" y="3852140"/>
            <a:chExt cx="1972916" cy="820647"/>
          </a:xfrm>
        </p:grpSpPr>
        <p:sp>
          <p:nvSpPr>
            <p:cNvPr id="10" name="Rounded Rectangular Callout 9"/>
            <p:cNvSpPr/>
            <p:nvPr/>
          </p:nvSpPr>
          <p:spPr>
            <a:xfrm>
              <a:off x="3051314" y="3852140"/>
              <a:ext cx="1864326" cy="820647"/>
            </a:xfrm>
            <a:prstGeom prst="wedgeRoundRectCallout">
              <a:avLst>
                <a:gd name="adj1" fmla="val -58963"/>
                <a:gd name="adj2" fmla="val 98436"/>
                <a:gd name="adj3" fmla="val 16667"/>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066221" y="3859886"/>
              <a:ext cx="1958009" cy="738664"/>
            </a:xfrm>
            <a:prstGeom prst="rect">
              <a:avLst/>
            </a:prstGeom>
            <a:noFill/>
          </p:spPr>
          <p:txBody>
            <a:bodyPr wrap="square" rtlCol="0">
              <a:spAutoFit/>
            </a:bodyPr>
            <a:lstStyle/>
            <a:p>
              <a:r>
                <a:rPr lang="en-US" sz="1400" dirty="0" smtClean="0"/>
                <a:t>“I </a:t>
              </a:r>
              <a:r>
                <a:rPr lang="en-US" sz="1400" dirty="0"/>
                <a:t>don’t understand why some people are not </a:t>
              </a:r>
              <a:r>
                <a:rPr lang="en-US" sz="1400" dirty="0" smtClean="0"/>
                <a:t>concerned” [3]</a:t>
              </a:r>
              <a:endParaRPr lang="en-US" sz="1400" dirty="0"/>
            </a:p>
          </p:txBody>
        </p:sp>
      </p:grpSp>
      <p:pic>
        <p:nvPicPr>
          <p:cNvPr id="12" name="Picture 11"/>
          <p:cNvPicPr>
            <a:picLocks noChangeAspect="1"/>
          </p:cNvPicPr>
          <p:nvPr/>
        </p:nvPicPr>
        <p:blipFill rotWithShape="1">
          <a:blip r:embed="rId6"/>
          <a:srcRect l="19325" t="4489" r="40276" b="37795"/>
          <a:stretch/>
        </p:blipFill>
        <p:spPr>
          <a:xfrm flipH="1">
            <a:off x="6373019" y="3727500"/>
            <a:ext cx="2411152" cy="2332811"/>
          </a:xfrm>
          <a:prstGeom prst="rect">
            <a:avLst/>
          </a:prstGeom>
        </p:spPr>
      </p:pic>
      <p:grpSp>
        <p:nvGrpSpPr>
          <p:cNvPr id="17" name="Group 16"/>
          <p:cNvGrpSpPr/>
          <p:nvPr/>
        </p:nvGrpSpPr>
        <p:grpSpPr>
          <a:xfrm>
            <a:off x="3664525" y="4845829"/>
            <a:ext cx="1814949" cy="1119883"/>
            <a:chOff x="3753645" y="4685015"/>
            <a:chExt cx="1814949" cy="1119883"/>
          </a:xfrm>
        </p:grpSpPr>
        <p:sp>
          <p:nvSpPr>
            <p:cNvPr id="14" name="Rounded Rectangular Callout 13"/>
            <p:cNvSpPr/>
            <p:nvPr/>
          </p:nvSpPr>
          <p:spPr>
            <a:xfrm>
              <a:off x="3753645" y="4685015"/>
              <a:ext cx="1814948" cy="1119883"/>
            </a:xfrm>
            <a:prstGeom prst="wedgeRoundRectCallout">
              <a:avLst>
                <a:gd name="adj1" fmla="val 128719"/>
                <a:gd name="adj2" fmla="val -80223"/>
                <a:gd name="adj3" fmla="val 16667"/>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791766" y="4759253"/>
              <a:ext cx="1776828" cy="954107"/>
            </a:xfrm>
            <a:prstGeom prst="rect">
              <a:avLst/>
            </a:prstGeom>
            <a:noFill/>
          </p:spPr>
          <p:txBody>
            <a:bodyPr wrap="square" rtlCol="0">
              <a:spAutoFit/>
            </a:bodyPr>
            <a:lstStyle/>
            <a:p>
              <a:r>
                <a:rPr lang="en-US" sz="1400" dirty="0" smtClean="0"/>
                <a:t>“ … full </a:t>
              </a:r>
              <a:r>
                <a:rPr lang="en-US" sz="1400" dirty="0"/>
                <a:t>artificial intelligence could spell the end of the human </a:t>
              </a:r>
              <a:r>
                <a:rPr lang="en-US" sz="1400" dirty="0" smtClean="0"/>
                <a:t>race” [4]</a:t>
              </a:r>
              <a:endParaRPr lang="en-US" sz="1400" dirty="0"/>
            </a:p>
          </p:txBody>
        </p:sp>
      </p:grpSp>
      <p:sp>
        <p:nvSpPr>
          <p:cNvPr id="18" name="TextBox 17"/>
          <p:cNvSpPr txBox="1"/>
          <p:nvPr/>
        </p:nvSpPr>
        <p:spPr>
          <a:xfrm>
            <a:off x="6324170" y="6015205"/>
            <a:ext cx="2295821" cy="523220"/>
          </a:xfrm>
          <a:prstGeom prst="rect">
            <a:avLst/>
          </a:prstGeom>
          <a:noFill/>
        </p:spPr>
        <p:txBody>
          <a:bodyPr wrap="none" rtlCol="0">
            <a:spAutoFit/>
          </a:bodyPr>
          <a:lstStyle/>
          <a:p>
            <a:pPr algn="ctr"/>
            <a:r>
              <a:rPr lang="en-US" sz="1400" dirty="0" smtClean="0"/>
              <a:t>Stephen Hawking</a:t>
            </a:r>
          </a:p>
          <a:p>
            <a:pPr algn="ctr"/>
            <a:r>
              <a:rPr lang="en-US" sz="1400" dirty="0" smtClean="0"/>
              <a:t>British theoretical physicist</a:t>
            </a:r>
            <a:endParaRPr lang="en-US" sz="1400" dirty="0"/>
          </a:p>
        </p:txBody>
      </p:sp>
      <p:grpSp>
        <p:nvGrpSpPr>
          <p:cNvPr id="21" name="Group 20"/>
          <p:cNvGrpSpPr/>
          <p:nvPr/>
        </p:nvGrpSpPr>
        <p:grpSpPr>
          <a:xfrm>
            <a:off x="3870251" y="1962518"/>
            <a:ext cx="2111449" cy="1119883"/>
            <a:chOff x="3666666" y="1362667"/>
            <a:chExt cx="2111449" cy="1119883"/>
          </a:xfrm>
        </p:grpSpPr>
        <p:sp>
          <p:nvSpPr>
            <p:cNvPr id="23" name="Rounded Rectangular Callout 22"/>
            <p:cNvSpPr/>
            <p:nvPr/>
          </p:nvSpPr>
          <p:spPr>
            <a:xfrm>
              <a:off x="3666666" y="1362667"/>
              <a:ext cx="2111449" cy="1119883"/>
            </a:xfrm>
            <a:prstGeom prst="wedgeRoundRectCallout">
              <a:avLst>
                <a:gd name="adj1" fmla="val 103515"/>
                <a:gd name="adj2" fmla="val -66397"/>
                <a:gd name="adj3" fmla="val 16667"/>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666666" y="1445554"/>
              <a:ext cx="2111449" cy="954107"/>
            </a:xfrm>
            <a:prstGeom prst="rect">
              <a:avLst/>
            </a:prstGeom>
            <a:noFill/>
          </p:spPr>
          <p:txBody>
            <a:bodyPr wrap="square" rtlCol="0">
              <a:spAutoFit/>
            </a:bodyPr>
            <a:lstStyle/>
            <a:p>
              <a:r>
                <a:rPr lang="en-US" sz="1400" dirty="0" smtClean="0"/>
                <a:t>AI is </a:t>
              </a:r>
              <a:r>
                <a:rPr lang="en-US" sz="1400" dirty="0"/>
                <a:t>a “demon” that is “potentially more dangerous than nuclear </a:t>
              </a:r>
              <a:r>
                <a:rPr lang="en-US" sz="1400" dirty="0" smtClean="0"/>
                <a:t>weapons” [2]</a:t>
              </a:r>
              <a:endParaRPr lang="en-US" sz="1400" dirty="0"/>
            </a:p>
          </p:txBody>
        </p:sp>
      </p:grpSp>
      <p:grpSp>
        <p:nvGrpSpPr>
          <p:cNvPr id="16" name="Group 15"/>
          <p:cNvGrpSpPr/>
          <p:nvPr/>
        </p:nvGrpSpPr>
        <p:grpSpPr>
          <a:xfrm>
            <a:off x="3014674" y="993871"/>
            <a:ext cx="1833773" cy="1027042"/>
            <a:chOff x="2707264" y="1544105"/>
            <a:chExt cx="1646445" cy="1027042"/>
          </a:xfrm>
        </p:grpSpPr>
        <p:sp>
          <p:nvSpPr>
            <p:cNvPr id="24" name="Rounded Rectangular Callout 23"/>
            <p:cNvSpPr/>
            <p:nvPr/>
          </p:nvSpPr>
          <p:spPr>
            <a:xfrm>
              <a:off x="2707264" y="1544105"/>
              <a:ext cx="1556623" cy="820647"/>
            </a:xfrm>
            <a:prstGeom prst="wedgeRoundRectCallout">
              <a:avLst>
                <a:gd name="adj1" fmla="val -97273"/>
                <a:gd name="adj2" fmla="val 31824"/>
                <a:gd name="adj3" fmla="val 16667"/>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765758" y="1617040"/>
              <a:ext cx="1587951" cy="954107"/>
            </a:xfrm>
            <a:prstGeom prst="rect">
              <a:avLst/>
            </a:prstGeom>
            <a:noFill/>
          </p:spPr>
          <p:txBody>
            <a:bodyPr wrap="square" rtlCol="0">
              <a:spAutoFit/>
            </a:bodyPr>
            <a:lstStyle/>
            <a:p>
              <a:r>
                <a:rPr lang="en-US" sz="1400" dirty="0"/>
                <a:t>“The future is scary and very bad for people.” </a:t>
              </a:r>
              <a:r>
                <a:rPr lang="en-US" sz="1400" dirty="0" smtClean="0"/>
                <a:t> [1]</a:t>
              </a:r>
              <a:endParaRPr lang="en-US" sz="1400" dirty="0"/>
            </a:p>
          </p:txBody>
        </p:sp>
      </p:grpSp>
    </p:spTree>
    <p:extLst>
      <p:ext uri="{BB962C8B-B14F-4D97-AF65-F5344CB8AC3E}">
        <p14:creationId xmlns:p14="http://schemas.microsoft.com/office/powerpoint/2010/main" val="42406725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a:t>Google AI Ethics Board</a:t>
            </a:r>
            <a:endParaRPr lang="en-US" dirty="0" smtClean="0"/>
          </a:p>
        </p:txBody>
      </p:sp>
      <p:sp>
        <p:nvSpPr>
          <p:cNvPr id="4" name="Slide Number Placeholder 3"/>
          <p:cNvSpPr>
            <a:spLocks noGrp="1"/>
          </p:cNvSpPr>
          <p:nvPr>
            <p:ph type="sldNum" sz="quarter" idx="12"/>
          </p:nvPr>
        </p:nvSpPr>
        <p:spPr/>
        <p:txBody>
          <a:bodyPr/>
          <a:lstStyle/>
          <a:p>
            <a:fld id="{F6EFC63E-F8D9-44BB-A462-AC735E845F95}" type="slidenum">
              <a:rPr lang="en-US" smtClean="0"/>
              <a:pPr/>
              <a:t>40</a:t>
            </a:fld>
            <a:endParaRPr lang="en-US" dirty="0"/>
          </a:p>
        </p:txBody>
      </p:sp>
      <p:sp>
        <p:nvSpPr>
          <p:cNvPr id="14" name="TextBox 13"/>
          <p:cNvSpPr txBox="1"/>
          <p:nvPr/>
        </p:nvSpPr>
        <p:spPr>
          <a:xfrm>
            <a:off x="366090" y="1645785"/>
            <a:ext cx="8411817" cy="1446550"/>
          </a:xfrm>
          <a:prstGeom prst="rect">
            <a:avLst/>
          </a:prstGeom>
          <a:noFill/>
        </p:spPr>
        <p:txBody>
          <a:bodyPr wrap="square" rtlCol="0">
            <a:spAutoFit/>
          </a:bodyPr>
          <a:lstStyle/>
          <a:p>
            <a:r>
              <a:rPr lang="en-US" dirty="0" smtClean="0"/>
              <a:t>Google </a:t>
            </a:r>
            <a:r>
              <a:rPr lang="en-US" dirty="0"/>
              <a:t>is a computer software and a web search engine company </a:t>
            </a:r>
            <a:endParaRPr lang="en-US" dirty="0" smtClean="0"/>
          </a:p>
          <a:p>
            <a:r>
              <a:rPr lang="en-US" dirty="0" smtClean="0"/>
              <a:t> </a:t>
            </a:r>
          </a:p>
          <a:p>
            <a:endParaRPr lang="en-US" dirty="0" smtClean="0"/>
          </a:p>
          <a:p>
            <a:r>
              <a:rPr lang="en-US" dirty="0"/>
              <a:t>In October 2015, Google became a subsidiary of Alphabet Inc</a:t>
            </a:r>
            <a:r>
              <a:rPr lang="en-US" dirty="0" smtClean="0"/>
              <a:t>.</a:t>
            </a:r>
          </a:p>
        </p:txBody>
      </p:sp>
      <p:sp>
        <p:nvSpPr>
          <p:cNvPr id="6" name="TextBox 5"/>
          <p:cNvSpPr txBox="1"/>
          <p:nvPr/>
        </p:nvSpPr>
        <p:spPr>
          <a:xfrm>
            <a:off x="574928" y="4669971"/>
            <a:ext cx="7994139" cy="461665"/>
          </a:xfrm>
          <a:prstGeom prst="rect">
            <a:avLst/>
          </a:prstGeom>
          <a:noFill/>
        </p:spPr>
        <p:txBody>
          <a:bodyPr wrap="square" rtlCol="0">
            <a:spAutoFit/>
          </a:bodyPr>
          <a:lstStyle/>
          <a:p>
            <a:pPr algn="ctr"/>
            <a:r>
              <a:rPr lang="en-US" sz="2400" b="1" dirty="0" smtClean="0"/>
              <a:t>Why does Google need an AI Ethics Board?</a:t>
            </a:r>
            <a:endParaRPr lang="en-US" sz="2400" b="1" dirty="0"/>
          </a:p>
        </p:txBody>
      </p:sp>
    </p:spTree>
    <p:extLst>
      <p:ext uri="{BB962C8B-B14F-4D97-AF65-F5344CB8AC3E}">
        <p14:creationId xmlns:p14="http://schemas.microsoft.com/office/powerpoint/2010/main" val="6019053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a:t>Google AI Ethics Board</a:t>
            </a:r>
            <a:endParaRPr lang="en-US" dirty="0" smtClean="0"/>
          </a:p>
        </p:txBody>
      </p:sp>
      <p:sp>
        <p:nvSpPr>
          <p:cNvPr id="4" name="Slide Number Placeholder 3"/>
          <p:cNvSpPr>
            <a:spLocks noGrp="1"/>
          </p:cNvSpPr>
          <p:nvPr>
            <p:ph type="sldNum" sz="quarter" idx="12"/>
          </p:nvPr>
        </p:nvSpPr>
        <p:spPr/>
        <p:txBody>
          <a:bodyPr/>
          <a:lstStyle/>
          <a:p>
            <a:fld id="{F6EFC63E-F8D9-44BB-A462-AC735E845F95}" type="slidenum">
              <a:rPr lang="en-US" smtClean="0"/>
              <a:pPr/>
              <a:t>41</a:t>
            </a:fld>
            <a:endParaRPr lang="en-US" dirty="0"/>
          </a:p>
        </p:txBody>
      </p:sp>
      <p:sp>
        <p:nvSpPr>
          <p:cNvPr id="14" name="TextBox 13"/>
          <p:cNvSpPr txBox="1"/>
          <p:nvPr/>
        </p:nvSpPr>
        <p:spPr>
          <a:xfrm>
            <a:off x="366090" y="959984"/>
            <a:ext cx="8411817" cy="5447645"/>
          </a:xfrm>
          <a:prstGeom prst="rect">
            <a:avLst/>
          </a:prstGeom>
          <a:noFill/>
        </p:spPr>
        <p:txBody>
          <a:bodyPr wrap="square" rtlCol="0">
            <a:spAutoFit/>
          </a:bodyPr>
          <a:lstStyle/>
          <a:p>
            <a:r>
              <a:rPr lang="en-US" dirty="0" smtClean="0"/>
              <a:t>Wikipedia list 187 acquired companies from Feb. 2001 thru Nov. 2015</a:t>
            </a:r>
          </a:p>
          <a:p>
            <a:endParaRPr lang="en-US" dirty="0" smtClean="0"/>
          </a:p>
          <a:p>
            <a:pPr marL="342900" indent="-342900">
              <a:spcAft>
                <a:spcPts val="1200"/>
              </a:spcAft>
              <a:buFont typeface="Arial" panose="020B0604020202020204" pitchFamily="34" charset="0"/>
              <a:buChar char="•"/>
            </a:pPr>
            <a:r>
              <a:rPr lang="en-US" dirty="0" smtClean="0"/>
              <a:t>Dark </a:t>
            </a:r>
            <a:r>
              <a:rPr lang="en-US" dirty="0"/>
              <a:t>Blue Labs </a:t>
            </a:r>
            <a:r>
              <a:rPr lang="en-US" dirty="0" smtClean="0"/>
              <a:t>- deep </a:t>
            </a:r>
            <a:r>
              <a:rPr lang="en-US" dirty="0"/>
              <a:t>learning for understanding natural </a:t>
            </a:r>
            <a:r>
              <a:rPr lang="en-US" dirty="0" smtClean="0"/>
              <a:t>language</a:t>
            </a:r>
          </a:p>
          <a:p>
            <a:pPr marL="342900" indent="-342900">
              <a:spcAft>
                <a:spcPts val="1200"/>
              </a:spcAft>
              <a:buFont typeface="Arial" panose="020B0604020202020204" pitchFamily="34" charset="0"/>
              <a:buChar char="•"/>
            </a:pPr>
            <a:r>
              <a:rPr lang="en-US" dirty="0"/>
              <a:t>Vision Factory </a:t>
            </a:r>
            <a:r>
              <a:rPr lang="en-US" dirty="0" smtClean="0"/>
              <a:t>- visual </a:t>
            </a:r>
            <a:r>
              <a:rPr lang="en-US" dirty="0"/>
              <a:t>recognition systems and deep </a:t>
            </a:r>
            <a:r>
              <a:rPr lang="en-US" dirty="0" smtClean="0"/>
              <a:t>learning</a:t>
            </a:r>
          </a:p>
          <a:p>
            <a:pPr marL="342900" indent="-342900">
              <a:spcAft>
                <a:spcPts val="1200"/>
              </a:spcAft>
              <a:buFont typeface="Arial" panose="020B0604020202020204" pitchFamily="34" charset="0"/>
              <a:buChar char="•"/>
            </a:pPr>
            <a:r>
              <a:rPr lang="en-US" dirty="0" smtClean="0"/>
              <a:t>DeepMind </a:t>
            </a:r>
            <a:r>
              <a:rPr lang="en-US" dirty="0"/>
              <a:t>Technologies, </a:t>
            </a:r>
            <a:r>
              <a:rPr lang="en-US" dirty="0" smtClean="0"/>
              <a:t>one </a:t>
            </a:r>
            <a:r>
              <a:rPr lang="en-US" dirty="0"/>
              <a:t>of the biggest concentrations of researchers anywhere working on deep learning, a relatively new field of artificial intelligence research that aims to achieve tasks like recognizing faces in video or words in human </a:t>
            </a:r>
            <a:r>
              <a:rPr lang="en-US" dirty="0" smtClean="0"/>
              <a:t>speech</a:t>
            </a:r>
          </a:p>
          <a:p>
            <a:pPr marL="342900" indent="-342900">
              <a:spcAft>
                <a:spcPts val="1200"/>
              </a:spcAft>
              <a:buFont typeface="Arial" panose="020B0604020202020204" pitchFamily="34" charset="0"/>
              <a:buChar char="•"/>
            </a:pPr>
            <a:r>
              <a:rPr lang="en-US" dirty="0"/>
              <a:t>Quest Visual, Inc. </a:t>
            </a:r>
            <a:r>
              <a:rPr lang="en-US" dirty="0" smtClean="0"/>
              <a:t>- augmented </a:t>
            </a:r>
            <a:r>
              <a:rPr lang="en-US" dirty="0"/>
              <a:t>reality translation software</a:t>
            </a:r>
          </a:p>
          <a:p>
            <a:pPr marL="342900" indent="-342900">
              <a:spcAft>
                <a:spcPts val="1200"/>
              </a:spcAft>
              <a:buFont typeface="Arial" panose="020B0604020202020204" pitchFamily="34" charset="0"/>
              <a:buChar char="•"/>
            </a:pPr>
            <a:r>
              <a:rPr lang="en-US" dirty="0" smtClean="0"/>
              <a:t>Boston Dynamics a </a:t>
            </a:r>
            <a:r>
              <a:rPr lang="en-US" dirty="0"/>
              <a:t>robotics design company </a:t>
            </a:r>
            <a:r>
              <a:rPr lang="en-US" dirty="0" smtClean="0"/>
              <a:t>designed </a:t>
            </a:r>
            <a:r>
              <a:rPr lang="en-US" dirty="0"/>
              <a:t>for the U.S. military with funding from Defense Advanced Research Projects Agency (</a:t>
            </a:r>
            <a:r>
              <a:rPr lang="en-US" dirty="0" smtClean="0"/>
              <a:t>DARPA</a:t>
            </a:r>
          </a:p>
        </p:txBody>
      </p:sp>
    </p:spTree>
    <p:extLst>
      <p:ext uri="{BB962C8B-B14F-4D97-AF65-F5344CB8AC3E}">
        <p14:creationId xmlns:p14="http://schemas.microsoft.com/office/powerpoint/2010/main" val="26993042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a:t>Google AI Ethics Board</a:t>
            </a:r>
            <a:endParaRPr lang="en-US" dirty="0" smtClean="0"/>
          </a:p>
        </p:txBody>
      </p:sp>
      <p:sp>
        <p:nvSpPr>
          <p:cNvPr id="4" name="Slide Number Placeholder 3"/>
          <p:cNvSpPr>
            <a:spLocks noGrp="1"/>
          </p:cNvSpPr>
          <p:nvPr>
            <p:ph type="sldNum" sz="quarter" idx="12"/>
          </p:nvPr>
        </p:nvSpPr>
        <p:spPr/>
        <p:txBody>
          <a:bodyPr/>
          <a:lstStyle/>
          <a:p>
            <a:fld id="{F6EFC63E-F8D9-44BB-A462-AC735E845F95}" type="slidenum">
              <a:rPr lang="en-US" smtClean="0"/>
              <a:pPr/>
              <a:t>42</a:t>
            </a:fld>
            <a:endParaRPr lang="en-US" dirty="0"/>
          </a:p>
        </p:txBody>
      </p:sp>
      <p:sp>
        <p:nvSpPr>
          <p:cNvPr id="14" name="TextBox 13"/>
          <p:cNvSpPr txBox="1"/>
          <p:nvPr/>
        </p:nvSpPr>
        <p:spPr>
          <a:xfrm>
            <a:off x="366091" y="1090613"/>
            <a:ext cx="8411817" cy="2277547"/>
          </a:xfrm>
          <a:prstGeom prst="rect">
            <a:avLst/>
          </a:prstGeom>
          <a:noFill/>
        </p:spPr>
        <p:txBody>
          <a:bodyPr wrap="square" rtlCol="0">
            <a:spAutoFit/>
          </a:bodyPr>
          <a:lstStyle/>
          <a:p>
            <a:pPr>
              <a:spcAft>
                <a:spcPts val="1200"/>
              </a:spcAft>
            </a:pPr>
            <a:r>
              <a:rPr lang="en-US" dirty="0" smtClean="0"/>
              <a:t>Google bought seven </a:t>
            </a:r>
            <a:r>
              <a:rPr lang="en-US" dirty="0"/>
              <a:t>robotics companies in </a:t>
            </a:r>
            <a:r>
              <a:rPr lang="en-US" dirty="0" smtClean="0"/>
              <a:t>December 2013 </a:t>
            </a:r>
            <a:r>
              <a:rPr lang="en-US" dirty="0"/>
              <a:t>alone</a:t>
            </a:r>
          </a:p>
          <a:p>
            <a:r>
              <a:rPr lang="en-US" dirty="0" smtClean="0"/>
              <a:t>Google </a:t>
            </a:r>
            <a:r>
              <a:rPr lang="en-US" dirty="0" smtClean="0"/>
              <a:t>AI Ethics Board [2] - Set up to oversee its work in artificial intelligence</a:t>
            </a:r>
          </a:p>
          <a:p>
            <a:endParaRPr lang="en-US" dirty="0" smtClean="0"/>
          </a:p>
          <a:p>
            <a:endParaRPr lang="en-US" dirty="0"/>
          </a:p>
        </p:txBody>
      </p:sp>
      <p:sp>
        <p:nvSpPr>
          <p:cNvPr id="2" name="TextBox 1"/>
          <p:cNvSpPr txBox="1"/>
          <p:nvPr/>
        </p:nvSpPr>
        <p:spPr>
          <a:xfrm>
            <a:off x="179613" y="3211813"/>
            <a:ext cx="8409215" cy="2677656"/>
          </a:xfrm>
          <a:prstGeom prst="rect">
            <a:avLst/>
          </a:prstGeom>
          <a:noFill/>
        </p:spPr>
        <p:txBody>
          <a:bodyPr wrap="square" rtlCol="0">
            <a:spAutoFit/>
          </a:bodyPr>
          <a:lstStyle/>
          <a:p>
            <a:r>
              <a:rPr lang="en-US" sz="2400" dirty="0" smtClean="0"/>
              <a:t>“AI </a:t>
            </a:r>
            <a:r>
              <a:rPr lang="en-US" sz="2400" dirty="0"/>
              <a:t>is very powerful technology that is largely invisible to the average person. Right now, AI controls airplanes, stock markets, information searches, surveillance programs, and more. These are important applications that can’t help but to have a tremendous impact on society and ethics, increasingly so as every futurist predicts AI to become more pervasive in our lives</a:t>
            </a:r>
            <a:r>
              <a:rPr lang="en-US" sz="2400" dirty="0" smtClean="0"/>
              <a:t>.” [3]</a:t>
            </a:r>
            <a:endParaRPr lang="en-US" sz="2400" dirty="0"/>
          </a:p>
        </p:txBody>
      </p:sp>
      <p:sp>
        <p:nvSpPr>
          <p:cNvPr id="6" name="TextBox 5"/>
          <p:cNvSpPr txBox="1"/>
          <p:nvPr/>
        </p:nvSpPr>
        <p:spPr>
          <a:xfrm>
            <a:off x="3879334" y="5750969"/>
            <a:ext cx="5012873" cy="276999"/>
          </a:xfrm>
          <a:prstGeom prst="rect">
            <a:avLst/>
          </a:prstGeom>
          <a:noFill/>
        </p:spPr>
        <p:txBody>
          <a:bodyPr wrap="square" rtlCol="0">
            <a:spAutoFit/>
          </a:bodyPr>
          <a:lstStyle/>
          <a:p>
            <a:r>
              <a:rPr lang="en-US" sz="1200" dirty="0"/>
              <a:t>Inside Google's Mysterious Ethics </a:t>
            </a:r>
            <a:r>
              <a:rPr lang="en-US" sz="1200" dirty="0" smtClean="0"/>
              <a:t>Board, </a:t>
            </a:r>
            <a:r>
              <a:rPr lang="en-US" sz="1200" dirty="0" smtClean="0">
                <a:hlinkClick r:id="rId3"/>
              </a:rPr>
              <a:t>www.forbes.com</a:t>
            </a:r>
            <a:r>
              <a:rPr lang="en-US" sz="1200" dirty="0" smtClean="0"/>
              <a:t> Feb </a:t>
            </a:r>
            <a:r>
              <a:rPr lang="en-US" sz="1200" dirty="0"/>
              <a:t>3, 2014</a:t>
            </a:r>
          </a:p>
        </p:txBody>
      </p:sp>
    </p:spTree>
    <p:extLst>
      <p:ext uri="{BB962C8B-B14F-4D97-AF65-F5344CB8AC3E}">
        <p14:creationId xmlns:p14="http://schemas.microsoft.com/office/powerpoint/2010/main" val="10652462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endParaRPr lang="en-US" dirty="0" smtClean="0"/>
          </a:p>
        </p:txBody>
      </p:sp>
      <p:sp>
        <p:nvSpPr>
          <p:cNvPr id="4" name="Slide Number Placeholder 3"/>
          <p:cNvSpPr>
            <a:spLocks noGrp="1"/>
          </p:cNvSpPr>
          <p:nvPr>
            <p:ph type="sldNum" sz="quarter" idx="12"/>
          </p:nvPr>
        </p:nvSpPr>
        <p:spPr/>
        <p:txBody>
          <a:bodyPr/>
          <a:lstStyle/>
          <a:p>
            <a:fld id="{F6EFC63E-F8D9-44BB-A462-AC735E845F95}" type="slidenum">
              <a:rPr lang="en-US" smtClean="0"/>
              <a:pPr/>
              <a:t>43</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677" y="2086656"/>
            <a:ext cx="8445886" cy="2632301"/>
          </a:xfrm>
          <a:prstGeom prst="rect">
            <a:avLst/>
          </a:prstGeom>
        </p:spPr>
      </p:pic>
    </p:spTree>
    <p:extLst>
      <p:ext uri="{BB962C8B-B14F-4D97-AF65-F5344CB8AC3E}">
        <p14:creationId xmlns:p14="http://schemas.microsoft.com/office/powerpoint/2010/main" val="40904273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smtClean="0"/>
              <a:t>The End</a:t>
            </a:r>
          </a:p>
        </p:txBody>
      </p:sp>
      <p:sp>
        <p:nvSpPr>
          <p:cNvPr id="4" name="Slide Number Placeholder 3"/>
          <p:cNvSpPr>
            <a:spLocks noGrp="1"/>
          </p:cNvSpPr>
          <p:nvPr>
            <p:ph type="sldNum" sz="quarter" idx="12"/>
          </p:nvPr>
        </p:nvSpPr>
        <p:spPr/>
        <p:txBody>
          <a:bodyPr/>
          <a:lstStyle/>
          <a:p>
            <a:fld id="{F6EFC63E-F8D9-44BB-A462-AC735E845F95}" type="slidenum">
              <a:rPr lang="en-US" smtClean="0"/>
              <a:pPr/>
              <a:t>44</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6593" y="3710694"/>
            <a:ext cx="2570813" cy="2810756"/>
          </a:xfrm>
          <a:prstGeom prst="rect">
            <a:avLst/>
          </a:prstGeom>
        </p:spPr>
      </p:pic>
      <p:sp>
        <p:nvSpPr>
          <p:cNvPr id="2" name="TextBox 1"/>
          <p:cNvSpPr txBox="1"/>
          <p:nvPr/>
        </p:nvSpPr>
        <p:spPr>
          <a:xfrm>
            <a:off x="1772354" y="769249"/>
            <a:ext cx="5904089" cy="430887"/>
          </a:xfrm>
          <a:prstGeom prst="rect">
            <a:avLst/>
          </a:prstGeom>
          <a:noFill/>
        </p:spPr>
        <p:txBody>
          <a:bodyPr wrap="square" rtlCol="0">
            <a:spAutoFit/>
          </a:bodyPr>
          <a:lstStyle/>
          <a:p>
            <a:pPr algn="ctr"/>
            <a:r>
              <a:rPr lang="en-US" dirty="0" smtClean="0"/>
              <a:t>Hopefully, just figuratively</a:t>
            </a: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6998" y="1359785"/>
            <a:ext cx="6910004" cy="2153618"/>
          </a:xfrm>
          <a:prstGeom prst="rect">
            <a:avLst/>
          </a:prstGeom>
        </p:spPr>
      </p:pic>
    </p:spTree>
    <p:extLst>
      <p:ext uri="{BB962C8B-B14F-4D97-AF65-F5344CB8AC3E}">
        <p14:creationId xmlns:p14="http://schemas.microsoft.com/office/powerpoint/2010/main" val="3654858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Other Quotes</a:t>
            </a:r>
            <a:endParaRPr lang="en-US" dirty="0"/>
          </a:p>
        </p:txBody>
      </p:sp>
      <p:sp>
        <p:nvSpPr>
          <p:cNvPr id="4" name="Slide Number Placeholder 3"/>
          <p:cNvSpPr>
            <a:spLocks noGrp="1"/>
          </p:cNvSpPr>
          <p:nvPr>
            <p:ph type="sldNum" sz="quarter" idx="12"/>
          </p:nvPr>
        </p:nvSpPr>
        <p:spPr/>
        <p:txBody>
          <a:bodyPr/>
          <a:lstStyle/>
          <a:p>
            <a:pPr>
              <a:defRPr/>
            </a:pPr>
            <a:fld id="{BAB4449F-4354-4027-9525-6D7D81F0964A}" type="slidenum">
              <a:rPr lang="en-US" smtClean="0"/>
              <a:pPr>
                <a:defRPr/>
              </a:pPr>
              <a:t>5</a:t>
            </a:fld>
            <a:endParaRPr lang="en-US"/>
          </a:p>
        </p:txBody>
      </p:sp>
      <p:sp>
        <p:nvSpPr>
          <p:cNvPr id="5" name="TextBox 4"/>
          <p:cNvSpPr txBox="1"/>
          <p:nvPr/>
        </p:nvSpPr>
        <p:spPr>
          <a:xfrm>
            <a:off x="446567" y="1488558"/>
            <a:ext cx="7931889" cy="5170646"/>
          </a:xfrm>
          <a:prstGeom prst="rect">
            <a:avLst/>
          </a:prstGeom>
          <a:noFill/>
        </p:spPr>
        <p:txBody>
          <a:bodyPr wrap="square" rtlCol="0">
            <a:spAutoFit/>
          </a:bodyPr>
          <a:lstStyle/>
          <a:p>
            <a:r>
              <a:rPr lang="en-US" dirty="0"/>
              <a:t>'Eventually, I think human extinction will probably occur, and technology will likely play a part in this,' </a:t>
            </a:r>
            <a:r>
              <a:rPr lang="en-US" dirty="0" err="1"/>
              <a:t>DeepMind's</a:t>
            </a:r>
            <a:r>
              <a:rPr lang="en-US" dirty="0"/>
              <a:t> Shane Legg </a:t>
            </a:r>
            <a:r>
              <a:rPr lang="en-US" dirty="0" smtClean="0"/>
              <a:t>[1]   (</a:t>
            </a:r>
            <a:r>
              <a:rPr lang="en-US" dirty="0" err="1" smtClean="0"/>
              <a:t>DeepMind</a:t>
            </a:r>
            <a:r>
              <a:rPr lang="en-US" dirty="0" smtClean="0"/>
              <a:t> is part of Google)</a:t>
            </a:r>
          </a:p>
          <a:p>
            <a:endParaRPr lang="en-US" dirty="0"/>
          </a:p>
          <a:p>
            <a:r>
              <a:rPr lang="en-US" dirty="0"/>
              <a:t>How can an AI system behave carefully and conservatively in a world populated by unknown unknowns - Tom </a:t>
            </a:r>
            <a:r>
              <a:rPr lang="en-US" dirty="0" err="1"/>
              <a:t>Dietterich</a:t>
            </a:r>
            <a:r>
              <a:rPr lang="en-US" dirty="0"/>
              <a:t>, president of the </a:t>
            </a:r>
            <a:r>
              <a:rPr lang="en-US" dirty="0" smtClean="0"/>
              <a:t>AAAI [2]</a:t>
            </a:r>
          </a:p>
          <a:p>
            <a:endParaRPr lang="en-US" dirty="0"/>
          </a:p>
          <a:p>
            <a:r>
              <a:rPr lang="en-US" dirty="0"/>
              <a:t>"It </a:t>
            </a:r>
            <a:r>
              <a:rPr lang="en-US" dirty="0" smtClean="0"/>
              <a:t>[AI] would </a:t>
            </a:r>
            <a:r>
              <a:rPr lang="en-US" dirty="0"/>
              <a:t>take off on its own, and re-design itself at an ever increasing rate," </a:t>
            </a:r>
            <a:r>
              <a:rPr lang="en-US" dirty="0" smtClean="0"/>
              <a:t>– Stephen Hawking [</a:t>
            </a:r>
            <a:r>
              <a:rPr lang="en-US" dirty="0"/>
              <a:t>3] </a:t>
            </a:r>
            <a:r>
              <a:rPr lang="en-US" dirty="0" smtClean="0"/>
              <a:t>(on the </a:t>
            </a:r>
            <a:r>
              <a:rPr lang="en-US" dirty="0"/>
              <a:t>consequences of creating something that can match or surpass </a:t>
            </a:r>
            <a:r>
              <a:rPr lang="en-US" dirty="0" smtClean="0"/>
              <a:t>humans)</a:t>
            </a:r>
          </a:p>
          <a:p>
            <a:endParaRPr lang="en-US" dirty="0"/>
          </a:p>
          <a:p>
            <a:r>
              <a:rPr lang="en-US" dirty="0" smtClean="0"/>
              <a:t>“Humans</a:t>
            </a:r>
            <a:r>
              <a:rPr lang="en-US" dirty="0"/>
              <a:t>, who are limited by slow biological evolution, couldn't compete, and would be superseded</a:t>
            </a:r>
            <a:r>
              <a:rPr lang="en-US" dirty="0" smtClean="0"/>
              <a:t>.“</a:t>
            </a:r>
            <a:r>
              <a:rPr lang="en-US" dirty="0"/>
              <a:t>– Stephen Hawking [3] </a:t>
            </a:r>
            <a:endParaRPr lang="en-US" dirty="0" smtClean="0"/>
          </a:p>
          <a:p>
            <a:endParaRPr lang="en-US" dirty="0"/>
          </a:p>
        </p:txBody>
      </p:sp>
    </p:spTree>
    <p:extLst>
      <p:ext uri="{BB962C8B-B14F-4D97-AF65-F5344CB8AC3E}">
        <p14:creationId xmlns:p14="http://schemas.microsoft.com/office/powerpoint/2010/main" val="24977085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smtClean="0"/>
              <a:t>Topics</a:t>
            </a:r>
            <a:endParaRPr lang="en-US" dirty="0" smtClean="0"/>
          </a:p>
        </p:txBody>
      </p:sp>
      <p:sp>
        <p:nvSpPr>
          <p:cNvPr id="5" name="Content Placeholder 4"/>
          <p:cNvSpPr>
            <a:spLocks noGrp="1"/>
          </p:cNvSpPr>
          <p:nvPr>
            <p:ph idx="1"/>
          </p:nvPr>
        </p:nvSpPr>
        <p:spPr>
          <a:xfrm>
            <a:off x="261938" y="3333307"/>
            <a:ext cx="8656637" cy="2240280"/>
          </a:xfrm>
        </p:spPr>
        <p:txBody>
          <a:bodyPr/>
          <a:lstStyle/>
          <a:p>
            <a:pPr marL="0" indent="0" algn="ctr">
              <a:buNone/>
            </a:pPr>
            <a:r>
              <a:rPr lang="en-US" sz="2400" b="1" dirty="0" smtClean="0"/>
              <a:t>What is AI?</a:t>
            </a:r>
          </a:p>
          <a:p>
            <a:pPr marL="0" indent="0" algn="ctr">
              <a:buNone/>
            </a:pPr>
            <a:endParaRPr lang="en-US" sz="2400" b="1" dirty="0" smtClean="0"/>
          </a:p>
          <a:p>
            <a:pPr marL="0" indent="0" algn="ctr">
              <a:buNone/>
            </a:pPr>
            <a:r>
              <a:rPr lang="en-US" sz="2400" b="1" dirty="0" smtClean="0"/>
              <a:t>Are there dangers - What are they?</a:t>
            </a:r>
          </a:p>
          <a:p>
            <a:pPr marL="0" indent="0" algn="ctr">
              <a:buNone/>
            </a:pPr>
            <a:endParaRPr lang="en-US" sz="2400" b="1" dirty="0" smtClean="0"/>
          </a:p>
          <a:p>
            <a:pPr marL="0" indent="0" algn="ctr">
              <a:buNone/>
            </a:pPr>
            <a:r>
              <a:rPr lang="en-US" sz="2400" b="1" dirty="0" smtClean="0"/>
              <a:t>What can be done about them?</a:t>
            </a:r>
          </a:p>
        </p:txBody>
      </p:sp>
      <p:sp>
        <p:nvSpPr>
          <p:cNvPr id="4" name="Slide Number Placeholder 3"/>
          <p:cNvSpPr>
            <a:spLocks noGrp="1"/>
          </p:cNvSpPr>
          <p:nvPr>
            <p:ph type="sldNum" sz="quarter" idx="12"/>
          </p:nvPr>
        </p:nvSpPr>
        <p:spPr/>
        <p:txBody>
          <a:bodyPr/>
          <a:lstStyle/>
          <a:p>
            <a:fld id="{F6EFC63E-F8D9-44BB-A462-AC735E845F95}" type="slidenum">
              <a:rPr lang="en-US" smtClean="0"/>
              <a:pPr/>
              <a:t>6</a:t>
            </a:fld>
            <a:endParaRPr lang="en-US" dirty="0"/>
          </a:p>
        </p:txBody>
      </p:sp>
      <p:sp>
        <p:nvSpPr>
          <p:cNvPr id="2" name="TextBox 1"/>
          <p:cNvSpPr txBox="1"/>
          <p:nvPr/>
        </p:nvSpPr>
        <p:spPr>
          <a:xfrm>
            <a:off x="861237" y="1360967"/>
            <a:ext cx="7347098" cy="1446550"/>
          </a:xfrm>
          <a:prstGeom prst="rect">
            <a:avLst/>
          </a:prstGeom>
          <a:noFill/>
        </p:spPr>
        <p:txBody>
          <a:bodyPr wrap="square" rtlCol="0">
            <a:spAutoFit/>
          </a:bodyPr>
          <a:lstStyle/>
          <a:p>
            <a:r>
              <a:rPr lang="en-US" dirty="0" smtClean="0"/>
              <a:t>Artificial Intelligence (aka Machine Intelligence) has been around for some time with no one claiming potentially dangerous consequences (outside science fiction) – so what’s changed?</a:t>
            </a:r>
            <a:endParaRPr lang="en-US" dirty="0"/>
          </a:p>
        </p:txBody>
      </p:sp>
    </p:spTree>
    <p:extLst>
      <p:ext uri="{BB962C8B-B14F-4D97-AF65-F5344CB8AC3E}">
        <p14:creationId xmlns:p14="http://schemas.microsoft.com/office/powerpoint/2010/main" val="19502454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smtClean="0"/>
              <a:t>Artificial Enhancements</a:t>
            </a:r>
          </a:p>
        </p:txBody>
      </p:sp>
      <p:sp>
        <p:nvSpPr>
          <p:cNvPr id="5" name="Content Placeholder 4"/>
          <p:cNvSpPr>
            <a:spLocks noGrp="1"/>
          </p:cNvSpPr>
          <p:nvPr>
            <p:ph idx="1"/>
          </p:nvPr>
        </p:nvSpPr>
        <p:spPr>
          <a:xfrm>
            <a:off x="243681" y="1661160"/>
            <a:ext cx="8656637" cy="2240280"/>
          </a:xfrm>
        </p:spPr>
        <p:txBody>
          <a:bodyPr/>
          <a:lstStyle/>
          <a:p>
            <a:pPr marL="0" indent="0">
              <a:buNone/>
            </a:pPr>
            <a:r>
              <a:rPr lang="en-US" sz="2400" b="1" dirty="0" smtClean="0"/>
              <a:t>Strength</a:t>
            </a:r>
            <a:r>
              <a:rPr lang="en-US" sz="2400" dirty="0" smtClean="0"/>
              <a:t> – tractor replaced horse-drawn plow that replaced human labor</a:t>
            </a:r>
          </a:p>
          <a:p>
            <a:pPr marL="0" indent="0">
              <a:buNone/>
            </a:pPr>
            <a:r>
              <a:rPr lang="en-US" sz="2400" b="1" dirty="0" smtClean="0"/>
              <a:t>Speed</a:t>
            </a:r>
            <a:r>
              <a:rPr lang="en-US" sz="2400" dirty="0" smtClean="0"/>
              <a:t> – Automobile replaced the horse that replaced walking</a:t>
            </a:r>
          </a:p>
          <a:p>
            <a:pPr marL="0" indent="0">
              <a:buNone/>
            </a:pPr>
            <a:r>
              <a:rPr lang="en-US" sz="2400" b="1" dirty="0" smtClean="0"/>
              <a:t>Sight</a:t>
            </a:r>
            <a:r>
              <a:rPr lang="en-US" sz="2400" dirty="0" smtClean="0"/>
              <a:t> – telescopes &amp; microscopes enhance human visual capabilities </a:t>
            </a:r>
          </a:p>
          <a:p>
            <a:pPr marL="0" indent="0">
              <a:buNone/>
            </a:pPr>
            <a:r>
              <a:rPr lang="en-US" sz="2400" b="1" dirty="0" smtClean="0"/>
              <a:t>Hearing</a:t>
            </a:r>
            <a:r>
              <a:rPr lang="en-US" sz="2400" dirty="0" smtClean="0"/>
              <a:t> – non-electronic amplification (e.g., gramophone) electronic amplification (electric speakers)</a:t>
            </a:r>
          </a:p>
        </p:txBody>
      </p:sp>
      <p:sp>
        <p:nvSpPr>
          <p:cNvPr id="4" name="Slide Number Placeholder 3"/>
          <p:cNvSpPr>
            <a:spLocks noGrp="1"/>
          </p:cNvSpPr>
          <p:nvPr>
            <p:ph type="sldNum" sz="quarter" idx="12"/>
          </p:nvPr>
        </p:nvSpPr>
        <p:spPr/>
        <p:txBody>
          <a:bodyPr/>
          <a:lstStyle/>
          <a:p>
            <a:fld id="{F6EFC63E-F8D9-44BB-A462-AC735E845F95}" type="slidenum">
              <a:rPr lang="en-US" smtClean="0"/>
              <a:pPr/>
              <a:t>7</a:t>
            </a:fld>
            <a:endParaRPr lang="en-US" dirty="0"/>
          </a:p>
        </p:txBody>
      </p:sp>
      <p:sp>
        <p:nvSpPr>
          <p:cNvPr id="3" name="TextBox 2"/>
          <p:cNvSpPr txBox="1"/>
          <p:nvPr/>
        </p:nvSpPr>
        <p:spPr>
          <a:xfrm>
            <a:off x="0" y="5650616"/>
            <a:ext cx="9144000" cy="707886"/>
          </a:xfrm>
          <a:prstGeom prst="rect">
            <a:avLst/>
          </a:prstGeom>
          <a:noFill/>
        </p:spPr>
        <p:txBody>
          <a:bodyPr wrap="square" rtlCol="0">
            <a:spAutoFit/>
          </a:bodyPr>
          <a:lstStyle/>
          <a:p>
            <a:pPr algn="ctr"/>
            <a:r>
              <a:rPr lang="en-US" sz="4000" b="1" dirty="0" smtClean="0"/>
              <a:t>What about enhanced intelligence?</a:t>
            </a:r>
            <a:endParaRPr lang="en-US" sz="4000" b="1" dirty="0"/>
          </a:p>
        </p:txBody>
      </p:sp>
      <p:sp>
        <p:nvSpPr>
          <p:cNvPr id="2" name="TextBox 1"/>
          <p:cNvSpPr txBox="1"/>
          <p:nvPr/>
        </p:nvSpPr>
        <p:spPr>
          <a:xfrm>
            <a:off x="1413923" y="4865147"/>
            <a:ext cx="6316153" cy="461665"/>
          </a:xfrm>
          <a:prstGeom prst="rect">
            <a:avLst/>
          </a:prstGeom>
          <a:noFill/>
        </p:spPr>
        <p:txBody>
          <a:bodyPr wrap="none" rtlCol="0">
            <a:spAutoFit/>
          </a:bodyPr>
          <a:lstStyle/>
          <a:p>
            <a:r>
              <a:rPr lang="en-US" sz="2400" i="1" dirty="0" smtClean="0"/>
              <a:t>These are generally regarded as good things</a:t>
            </a:r>
            <a:endParaRPr lang="en-US" sz="2400" i="1" dirty="0"/>
          </a:p>
        </p:txBody>
      </p:sp>
      <p:sp>
        <p:nvSpPr>
          <p:cNvPr id="6" name="TextBox 5"/>
          <p:cNvSpPr txBox="1"/>
          <p:nvPr/>
        </p:nvSpPr>
        <p:spPr>
          <a:xfrm>
            <a:off x="3190852" y="1090612"/>
            <a:ext cx="2762295" cy="430887"/>
          </a:xfrm>
          <a:prstGeom prst="rect">
            <a:avLst/>
          </a:prstGeom>
          <a:noFill/>
        </p:spPr>
        <p:txBody>
          <a:bodyPr wrap="none" rtlCol="0">
            <a:spAutoFit/>
          </a:bodyPr>
          <a:lstStyle/>
          <a:p>
            <a:r>
              <a:rPr lang="en-US" b="1" dirty="0" smtClean="0"/>
              <a:t>Not a new thing . . .</a:t>
            </a:r>
            <a:endParaRPr lang="en-US" b="1" dirty="0"/>
          </a:p>
        </p:txBody>
      </p:sp>
    </p:spTree>
    <p:extLst>
      <p:ext uri="{BB962C8B-B14F-4D97-AF65-F5344CB8AC3E}">
        <p14:creationId xmlns:p14="http://schemas.microsoft.com/office/powerpoint/2010/main" val="3929831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smtClean="0"/>
              <a:t>What is Artificial Intelligence?</a:t>
            </a:r>
          </a:p>
        </p:txBody>
      </p:sp>
      <p:sp>
        <p:nvSpPr>
          <p:cNvPr id="4" name="Slide Number Placeholder 3"/>
          <p:cNvSpPr>
            <a:spLocks noGrp="1"/>
          </p:cNvSpPr>
          <p:nvPr>
            <p:ph type="sldNum" sz="quarter" idx="12"/>
          </p:nvPr>
        </p:nvSpPr>
        <p:spPr/>
        <p:txBody>
          <a:bodyPr/>
          <a:lstStyle/>
          <a:p>
            <a:fld id="{F6EFC63E-F8D9-44BB-A462-AC735E845F95}" type="slidenum">
              <a:rPr lang="en-US" smtClean="0"/>
              <a:pPr/>
              <a:t>8</a:t>
            </a:fld>
            <a:endParaRPr lang="en-US" dirty="0"/>
          </a:p>
        </p:txBody>
      </p:sp>
      <p:sp>
        <p:nvSpPr>
          <p:cNvPr id="2" name="TextBox 1"/>
          <p:cNvSpPr txBox="1"/>
          <p:nvPr/>
        </p:nvSpPr>
        <p:spPr>
          <a:xfrm>
            <a:off x="2830978" y="6011879"/>
            <a:ext cx="3482043" cy="276999"/>
          </a:xfrm>
          <a:prstGeom prst="rect">
            <a:avLst/>
          </a:prstGeom>
          <a:noFill/>
        </p:spPr>
        <p:txBody>
          <a:bodyPr wrap="none" rtlCol="0">
            <a:spAutoFit/>
          </a:bodyPr>
          <a:lstStyle/>
          <a:p>
            <a:r>
              <a:rPr lang="en-US" sz="1200" dirty="0"/>
              <a:t>https://en.wikipedia.org/wiki/Artificial_intelligence</a:t>
            </a:r>
          </a:p>
        </p:txBody>
      </p:sp>
      <p:sp>
        <p:nvSpPr>
          <p:cNvPr id="3" name="TextBox 2"/>
          <p:cNvSpPr txBox="1"/>
          <p:nvPr/>
        </p:nvSpPr>
        <p:spPr>
          <a:xfrm>
            <a:off x="1240281" y="1016798"/>
            <a:ext cx="6587237" cy="523220"/>
          </a:xfrm>
          <a:prstGeom prst="rect">
            <a:avLst/>
          </a:prstGeom>
          <a:noFill/>
        </p:spPr>
        <p:txBody>
          <a:bodyPr wrap="square" rtlCol="0">
            <a:spAutoFit/>
          </a:bodyPr>
          <a:lstStyle/>
          <a:p>
            <a:pPr algn="ctr"/>
            <a:r>
              <a:rPr lang="en-US" sz="2800" b="1" dirty="0" smtClean="0"/>
              <a:t>So . . . What is AI?</a:t>
            </a:r>
            <a:endParaRPr lang="en-US" sz="2800" b="1" dirty="0"/>
          </a:p>
        </p:txBody>
      </p:sp>
      <p:sp>
        <p:nvSpPr>
          <p:cNvPr id="7" name="TextBox 6"/>
          <p:cNvSpPr txBox="1"/>
          <p:nvPr/>
        </p:nvSpPr>
        <p:spPr>
          <a:xfrm>
            <a:off x="354203" y="1735673"/>
            <a:ext cx="8359391" cy="2677656"/>
          </a:xfrm>
          <a:prstGeom prst="rect">
            <a:avLst/>
          </a:prstGeom>
          <a:noFill/>
        </p:spPr>
        <p:txBody>
          <a:bodyPr wrap="square" rtlCol="0">
            <a:spAutoFit/>
          </a:bodyPr>
          <a:lstStyle/>
          <a:p>
            <a:r>
              <a:rPr lang="en-US" sz="2400" dirty="0"/>
              <a:t>In 1956, the computer scientist John McCarthy coined the term "Artificial Intelligence" (AI) to describe the study of intelligence by implementing its essential features on a computer</a:t>
            </a:r>
            <a:r>
              <a:rPr lang="en-US" sz="2400" dirty="0" smtClean="0"/>
              <a:t>.</a:t>
            </a:r>
          </a:p>
          <a:p>
            <a:endParaRPr lang="en-US" sz="2400" b="1" dirty="0"/>
          </a:p>
          <a:p>
            <a:r>
              <a:rPr lang="en-US" sz="2400" b="1" dirty="0"/>
              <a:t>Artificial intelligence</a:t>
            </a:r>
            <a:r>
              <a:rPr lang="en-US" sz="2400" dirty="0"/>
              <a:t> (</a:t>
            </a:r>
            <a:r>
              <a:rPr lang="en-US" sz="2400" b="1" dirty="0"/>
              <a:t>AI</a:t>
            </a:r>
            <a:r>
              <a:rPr lang="en-US" sz="2400" dirty="0"/>
              <a:t>) is the </a:t>
            </a:r>
            <a:r>
              <a:rPr lang="en-US" sz="2400" dirty="0">
                <a:hlinkClick r:id="rId3" tooltip="Intelligence"/>
              </a:rPr>
              <a:t>intelligence</a:t>
            </a:r>
            <a:r>
              <a:rPr lang="en-US" sz="2400" dirty="0"/>
              <a:t> exhibited by machines or software. </a:t>
            </a:r>
          </a:p>
        </p:txBody>
      </p:sp>
    </p:spTree>
    <p:extLst>
      <p:ext uri="{BB962C8B-B14F-4D97-AF65-F5344CB8AC3E}">
        <p14:creationId xmlns:p14="http://schemas.microsoft.com/office/powerpoint/2010/main" val="27596721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smtClean="0"/>
              <a:t>What is Artificial Intelligence?</a:t>
            </a:r>
          </a:p>
        </p:txBody>
      </p:sp>
      <p:sp>
        <p:nvSpPr>
          <p:cNvPr id="4" name="Slide Number Placeholder 3"/>
          <p:cNvSpPr>
            <a:spLocks noGrp="1"/>
          </p:cNvSpPr>
          <p:nvPr>
            <p:ph type="sldNum" sz="quarter" idx="12"/>
          </p:nvPr>
        </p:nvSpPr>
        <p:spPr/>
        <p:txBody>
          <a:bodyPr/>
          <a:lstStyle/>
          <a:p>
            <a:fld id="{F6EFC63E-F8D9-44BB-A462-AC735E845F95}" type="slidenum">
              <a:rPr lang="en-US" smtClean="0"/>
              <a:pPr/>
              <a:t>9</a:t>
            </a:fld>
            <a:endParaRPr lang="en-US" dirty="0"/>
          </a:p>
        </p:txBody>
      </p:sp>
      <p:sp>
        <p:nvSpPr>
          <p:cNvPr id="6" name="TextBox 5"/>
          <p:cNvSpPr txBox="1"/>
          <p:nvPr/>
        </p:nvSpPr>
        <p:spPr>
          <a:xfrm>
            <a:off x="538842" y="1120033"/>
            <a:ext cx="7990114" cy="461665"/>
          </a:xfrm>
          <a:prstGeom prst="rect">
            <a:avLst/>
          </a:prstGeom>
          <a:noFill/>
        </p:spPr>
        <p:txBody>
          <a:bodyPr wrap="square" rtlCol="0">
            <a:spAutoFit/>
          </a:bodyPr>
          <a:lstStyle/>
          <a:p>
            <a:pPr algn="ctr"/>
            <a:r>
              <a:rPr lang="en-US" sz="2400" b="1" dirty="0" smtClean="0"/>
              <a:t>Can </a:t>
            </a:r>
            <a:r>
              <a:rPr lang="en-US" sz="2400" b="1" dirty="0"/>
              <a:t>a machine be intelligent? Can it "think</a:t>
            </a:r>
            <a:r>
              <a:rPr lang="en-US" sz="2400" b="1" dirty="0" smtClean="0"/>
              <a:t>"?</a:t>
            </a:r>
            <a:endParaRPr lang="en-US" sz="2400" b="1" dirty="0"/>
          </a:p>
        </p:txBody>
      </p:sp>
      <p:sp>
        <p:nvSpPr>
          <p:cNvPr id="2" name="TextBox 1"/>
          <p:cNvSpPr txBox="1"/>
          <p:nvPr/>
        </p:nvSpPr>
        <p:spPr>
          <a:xfrm>
            <a:off x="2792877" y="6029464"/>
            <a:ext cx="3482043" cy="276999"/>
          </a:xfrm>
          <a:prstGeom prst="rect">
            <a:avLst/>
          </a:prstGeom>
          <a:noFill/>
        </p:spPr>
        <p:txBody>
          <a:bodyPr wrap="none" rtlCol="0">
            <a:spAutoFit/>
          </a:bodyPr>
          <a:lstStyle/>
          <a:p>
            <a:r>
              <a:rPr lang="en-US" sz="1200" dirty="0"/>
              <a:t>https://en.wikipedia.org/wiki/Artificial_intelligence</a:t>
            </a:r>
          </a:p>
        </p:txBody>
      </p:sp>
      <p:sp>
        <p:nvSpPr>
          <p:cNvPr id="8" name="TextBox 7"/>
          <p:cNvSpPr txBox="1"/>
          <p:nvPr/>
        </p:nvSpPr>
        <p:spPr>
          <a:xfrm>
            <a:off x="538842" y="2396654"/>
            <a:ext cx="7990114" cy="1938992"/>
          </a:xfrm>
          <a:prstGeom prst="rect">
            <a:avLst/>
          </a:prstGeom>
          <a:noFill/>
        </p:spPr>
        <p:txBody>
          <a:bodyPr wrap="square" rtlCol="0">
            <a:spAutoFit/>
          </a:bodyPr>
          <a:lstStyle/>
          <a:p>
            <a:r>
              <a:rPr lang="en-US" sz="2400" dirty="0" smtClean="0"/>
              <a:t>Turing's polite convention - We </a:t>
            </a:r>
            <a:r>
              <a:rPr lang="en-US" sz="2400" dirty="0"/>
              <a:t>need not decide if a machine can "think"; we need only decide if a machine can act as intelligently as a human being. This approach to the philosophical problems associated with artificial intelligence forms the basis of the </a:t>
            </a:r>
            <a:r>
              <a:rPr lang="en-US" sz="2400" b="1" dirty="0"/>
              <a:t>Turing test</a:t>
            </a:r>
            <a:r>
              <a:rPr lang="en-US" sz="2400" dirty="0" smtClean="0"/>
              <a:t>.</a:t>
            </a:r>
            <a:endParaRPr lang="en-US" sz="2400" dirty="0"/>
          </a:p>
        </p:txBody>
      </p:sp>
    </p:spTree>
    <p:extLst>
      <p:ext uri="{BB962C8B-B14F-4D97-AF65-F5344CB8AC3E}">
        <p14:creationId xmlns:p14="http://schemas.microsoft.com/office/powerpoint/2010/main" val="99833482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D" val="3996839968.3844328704"/>
</p:tagLst>
</file>

<file path=ppt/theme/theme1.xml><?xml version="1.0" encoding="utf-8"?>
<a:theme xmlns:a="http://schemas.openxmlformats.org/drawingml/2006/main" name="Default Design">
  <a:themeElements>
    <a:clrScheme name="Custom 5">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6710</TotalTime>
  <Words>4360</Words>
  <Application>Microsoft Office PowerPoint</Application>
  <PresentationFormat>On-screen Show (4:3)</PresentationFormat>
  <Paragraphs>427</Paragraphs>
  <Slides>44</Slides>
  <Notes>42</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Default Design</vt:lpstr>
      <vt:lpstr>PowerPoint Presentation</vt:lpstr>
      <vt:lpstr>Purpose</vt:lpstr>
      <vt:lpstr>It’s Only the Stuff of Movies – Right?</vt:lpstr>
      <vt:lpstr>What Some Smart People are Saying About AI</vt:lpstr>
      <vt:lpstr>Some Other Quotes</vt:lpstr>
      <vt:lpstr>Topics</vt:lpstr>
      <vt:lpstr>Artificial Enhancements</vt:lpstr>
      <vt:lpstr>What is Artificial Intelligence?</vt:lpstr>
      <vt:lpstr>What is Artificial Intelligence?</vt:lpstr>
      <vt:lpstr>The Turing Test</vt:lpstr>
      <vt:lpstr>The Imitation Game</vt:lpstr>
      <vt:lpstr>PowerPoint Presentation</vt:lpstr>
      <vt:lpstr>PowerPoint Presentation</vt:lpstr>
      <vt:lpstr>PowerPoint Presentation</vt:lpstr>
      <vt:lpstr>PowerPoint Presentation</vt:lpstr>
      <vt:lpstr>The Singularity</vt:lpstr>
      <vt:lpstr>What’s the Problem?</vt:lpstr>
      <vt:lpstr>What are the Dangers?</vt:lpstr>
      <vt:lpstr>What are the Benefits?</vt:lpstr>
      <vt:lpstr>AI is Becoming Ubiquitous</vt:lpstr>
      <vt:lpstr>Are They Taking Our Jobs?</vt:lpstr>
      <vt:lpstr>Are They Taking Our Jobs?</vt:lpstr>
      <vt:lpstr>Is Your Job at Risk?</vt:lpstr>
      <vt:lpstr>Is Your Job at Risk?</vt:lpstr>
      <vt:lpstr>Is Your Job at Risk?</vt:lpstr>
      <vt:lpstr>Will We be Working for Robots?</vt:lpstr>
      <vt:lpstr>Will We be Working for Robots?</vt:lpstr>
      <vt:lpstr>“Man in the Loop” – Maybe Not</vt:lpstr>
      <vt:lpstr>Smarter War Toys</vt:lpstr>
      <vt:lpstr>Autonomous Weapons </vt:lpstr>
      <vt:lpstr>What Can We Do?</vt:lpstr>
      <vt:lpstr>What Can We Do?</vt:lpstr>
      <vt:lpstr>What Can We Do?</vt:lpstr>
      <vt:lpstr>What Can We Do?</vt:lpstr>
      <vt:lpstr>What Can We Do?</vt:lpstr>
      <vt:lpstr>Future of Life Institute </vt:lpstr>
      <vt:lpstr>Future of Life Institute </vt:lpstr>
      <vt:lpstr>Future of Life Institute </vt:lpstr>
      <vt:lpstr>Future of Life Institute </vt:lpstr>
      <vt:lpstr>Google AI Ethics Board</vt:lpstr>
      <vt:lpstr>Google AI Ethics Board</vt:lpstr>
      <vt:lpstr>Google AI Ethics Board</vt:lpstr>
      <vt:lpstr>PowerPoint Presentation</vt:lpstr>
      <vt:lpstr>The End</vt:lpstr>
    </vt:vector>
  </TitlesOfParts>
  <Company>Northrop Grumman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VANDEJO1</dc:creator>
  <cp:lastModifiedBy>Joe</cp:lastModifiedBy>
  <cp:revision>714</cp:revision>
  <dcterms:created xsi:type="dcterms:W3CDTF">2001-09-19T16:47:34Z</dcterms:created>
  <dcterms:modified xsi:type="dcterms:W3CDTF">2016-01-07T21:40:09Z</dcterms:modified>
</cp:coreProperties>
</file>