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1" r:id="rId1"/>
  </p:sldMasterIdLst>
  <p:sldIdLst>
    <p:sldId id="256" r:id="rId2"/>
    <p:sldId id="257" r:id="rId3"/>
    <p:sldId id="281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86" r:id="rId12"/>
    <p:sldId id="287" r:id="rId13"/>
    <p:sldId id="288" r:id="rId14"/>
    <p:sldId id="264" r:id="rId15"/>
    <p:sldId id="282" r:id="rId16"/>
    <p:sldId id="283" r:id="rId17"/>
    <p:sldId id="284" r:id="rId18"/>
    <p:sldId id="285" r:id="rId19"/>
    <p:sldId id="269" r:id="rId20"/>
    <p:sldId id="289" r:id="rId21"/>
    <p:sldId id="270" r:id="rId22"/>
    <p:sldId id="271" r:id="rId23"/>
    <p:sldId id="276" r:id="rId24"/>
    <p:sldId id="279" r:id="rId25"/>
    <p:sldId id="277" r:id="rId26"/>
    <p:sldId id="278" r:id="rId27"/>
    <p:sldId id="290" r:id="rId28"/>
    <p:sldId id="291" r:id="rId29"/>
    <p:sldId id="295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  <a:srgbClr val="00FF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060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515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-972.jpg"/>
          <p:cNvPicPr>
            <a:picLocks noChangeAspect="1"/>
          </p:cNvPicPr>
          <p:nvPr userDrawn="1"/>
        </p:nvPicPr>
        <p:blipFill>
          <a:blip r:embed="rId13"/>
          <a:srcRect b="43055"/>
          <a:stretch>
            <a:fillRect/>
          </a:stretch>
        </p:blipFill>
        <p:spPr>
          <a:xfrm>
            <a:off x="-1" y="2404968"/>
            <a:ext cx="9144000" cy="3556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585"/>
            <a:ext cx="8229599" cy="646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3924"/>
            <a:ext cx="8229600" cy="502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2076" y="6356350"/>
            <a:ext cx="801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3509-78A0-3C4C-9E30-B705FC844A93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5537" y="6356350"/>
            <a:ext cx="4503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5692" y="6356350"/>
            <a:ext cx="46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-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6216085"/>
            <a:ext cx="2452077" cy="50539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452076" y="6352412"/>
            <a:ext cx="6691923" cy="1588"/>
          </a:xfrm>
          <a:prstGeom prst="line">
            <a:avLst/>
          </a:prstGeom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accent5">
              <a:lumMod val="20000"/>
              <a:lumOff val="80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CC66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CC66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CC66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CC66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CC66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GQM" TargetMode="External"/><Relationship Id="rId3" Type="http://schemas.openxmlformats.org/officeDocument/2006/relationships/hyperlink" Target="http://www.psmsc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Information Side of System Engineering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Helping System Engineers Create 21</a:t>
            </a:r>
            <a:r>
              <a:rPr lang="en-US" baseline="30000" dirty="0" smtClean="0"/>
              <a:t>st</a:t>
            </a:r>
            <a:r>
              <a:rPr lang="en-US" dirty="0" smtClean="0"/>
              <a:t> Century Architectures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SE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critical system information does the SE discipline cover?  </a:t>
            </a:r>
          </a:p>
          <a:p>
            <a:endParaRPr lang="en-US" sz="2400" dirty="0" smtClean="0"/>
          </a:p>
          <a:p>
            <a:r>
              <a:rPr lang="en-US" sz="2400" dirty="0" smtClean="0"/>
              <a:t>Where’s the map of the data?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89322" y="3897390"/>
            <a:ext cx="6726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66"/>
                </a:solidFill>
              </a:rPr>
              <a:t>Hypothesis: Lack of emphasis on information is a weakness of system engineering</a:t>
            </a:r>
            <a:endParaRPr lang="en-US" sz="2800" dirty="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SE Map</a:t>
            </a:r>
            <a:endParaRPr lang="en-US" dirty="0"/>
          </a:p>
        </p:txBody>
      </p:sp>
      <p:pic>
        <p:nvPicPr>
          <p:cNvPr id="6" name="Content Placeholder 5" descr="RDD-100 Schema C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955" b="-1095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57200" y="110392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C66"/>
                </a:solidFill>
              </a:rPr>
              <a:t>RDD-100 Schema “C” for System Engineering circa 1995 </a:t>
            </a:r>
            <a:endParaRPr lang="en-US" dirty="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SE Map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5821" y="3943492"/>
            <a:ext cx="1850571" cy="62430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Increment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384" y="1360143"/>
            <a:ext cx="1850571" cy="653141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Test Case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384" y="2958950"/>
            <a:ext cx="1850571" cy="677891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Capability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385" y="2199838"/>
            <a:ext cx="1850571" cy="62709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Change Record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464" y="1184660"/>
            <a:ext cx="1850571" cy="631291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Document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1" name="Shape 10"/>
          <p:cNvCxnSpPr>
            <a:stCxn id="27" idx="1"/>
            <a:endCxn id="10" idx="2"/>
          </p:cNvCxnSpPr>
          <p:nvPr/>
        </p:nvCxnSpPr>
        <p:spPr>
          <a:xfrm rot="10800000">
            <a:off x="1655750" y="1815951"/>
            <a:ext cx="1324278" cy="697430"/>
          </a:xfrm>
          <a:prstGeom prst="bentConnector2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1" idx="3"/>
            <a:endCxn id="7" idx="1"/>
          </p:cNvCxnSpPr>
          <p:nvPr/>
        </p:nvCxnSpPr>
        <p:spPr>
          <a:xfrm flipV="1">
            <a:off x="4830598" y="1686714"/>
            <a:ext cx="2004786" cy="615282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30" idx="3"/>
            <a:endCxn id="8" idx="1"/>
          </p:cNvCxnSpPr>
          <p:nvPr/>
        </p:nvCxnSpPr>
        <p:spPr>
          <a:xfrm>
            <a:off x="4830599" y="2711373"/>
            <a:ext cx="2004785" cy="586523"/>
          </a:xfrm>
          <a:prstGeom prst="bentConnector3">
            <a:avLst>
              <a:gd name="adj1" fmla="val 40950"/>
            </a:avLst>
          </a:prstGeom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1"/>
            <a:endCxn id="27" idx="3"/>
          </p:cNvCxnSpPr>
          <p:nvPr/>
        </p:nvCxnSpPr>
        <p:spPr>
          <a:xfrm rot="10800000">
            <a:off x="4830599" y="2513381"/>
            <a:ext cx="2004786" cy="2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0"/>
            <a:endCxn id="28" idx="2"/>
          </p:cNvCxnSpPr>
          <p:nvPr/>
        </p:nvCxnSpPr>
        <p:spPr>
          <a:xfrm rot="5400000" flipH="1" flipV="1">
            <a:off x="2234964" y="2849179"/>
            <a:ext cx="1040457" cy="1148171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30" idx="2"/>
            <a:endCxn id="34" idx="0"/>
          </p:cNvCxnSpPr>
          <p:nvPr/>
        </p:nvCxnSpPr>
        <p:spPr>
          <a:xfrm rot="16200000" flipH="1">
            <a:off x="3817527" y="3548671"/>
            <a:ext cx="1331203" cy="3559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36" idx="0"/>
            <a:endCxn id="27" idx="2"/>
          </p:cNvCxnSpPr>
          <p:nvPr/>
        </p:nvCxnSpPr>
        <p:spPr>
          <a:xfrm rot="16200000" flipV="1">
            <a:off x="3239096" y="3569252"/>
            <a:ext cx="1335995" cy="3557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4079071" y="3274974"/>
            <a:ext cx="1164501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allocated to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305493" y="3467173"/>
            <a:ext cx="846806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satisfies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3325" y="3043769"/>
            <a:ext cx="1885953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i</a:t>
            </a:r>
            <a:r>
              <a:rPr lang="en-US" sz="1600" dirty="0" smtClean="0">
                <a:solidFill>
                  <a:srgbClr val="FFCC66"/>
                </a:solidFill>
              </a:rPr>
              <a:t>mplemented during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5749" y="2146703"/>
            <a:ext cx="1054495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reports on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4038" y="2174829"/>
            <a:ext cx="902811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modifies</a:t>
            </a:r>
            <a:endParaRPr lang="en-US" sz="1600" dirty="0">
              <a:solidFill>
                <a:srgbClr val="FFCC66"/>
              </a:solidFill>
            </a:endParaRPr>
          </a:p>
        </p:txBody>
      </p:sp>
      <p:cxnSp>
        <p:nvCxnSpPr>
          <p:cNvPr id="23" name="Shape 22"/>
          <p:cNvCxnSpPr>
            <a:stCxn id="34" idx="3"/>
            <a:endCxn id="8" idx="2"/>
          </p:cNvCxnSpPr>
          <p:nvPr/>
        </p:nvCxnSpPr>
        <p:spPr>
          <a:xfrm flipV="1">
            <a:off x="5410193" y="3636841"/>
            <a:ext cx="2350477" cy="959773"/>
          </a:xfrm>
          <a:prstGeom prst="bentConnector2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06511" y="4267151"/>
            <a:ext cx="1173518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implements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0675" y="1360143"/>
            <a:ext cx="787395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verifies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1713" y="2958950"/>
            <a:ext cx="970338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describes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0028" y="2123728"/>
            <a:ext cx="1850571" cy="77930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Requirement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0028" y="2556081"/>
            <a:ext cx="698500" cy="3469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Rectangle 28"/>
          <p:cNvSpPr/>
          <p:nvPr/>
        </p:nvSpPr>
        <p:spPr>
          <a:xfrm>
            <a:off x="2980027" y="2146704"/>
            <a:ext cx="698500" cy="3469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ectangle 29"/>
          <p:cNvSpPr/>
          <p:nvPr/>
        </p:nvSpPr>
        <p:spPr>
          <a:xfrm>
            <a:off x="4132099" y="2537896"/>
            <a:ext cx="698500" cy="3469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Rectangle 30"/>
          <p:cNvSpPr/>
          <p:nvPr/>
        </p:nvSpPr>
        <p:spPr>
          <a:xfrm>
            <a:off x="4132098" y="2128519"/>
            <a:ext cx="698500" cy="3469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2" name="Elbow Connector 31"/>
          <p:cNvCxnSpPr>
            <a:stCxn id="31" idx="0"/>
            <a:endCxn id="29" idx="0"/>
          </p:cNvCxnSpPr>
          <p:nvPr/>
        </p:nvCxnSpPr>
        <p:spPr>
          <a:xfrm rot="16200000" flipH="1" flipV="1">
            <a:off x="3896220" y="1561575"/>
            <a:ext cx="18185" cy="1152071"/>
          </a:xfrm>
          <a:prstGeom prst="bentConnector3">
            <a:avLst>
              <a:gd name="adj1" fmla="val -2504179"/>
            </a:avLst>
          </a:prstGeom>
          <a:ln w="38100" cap="flat" cmpd="sng" algn="ctr">
            <a:solidFill>
              <a:srgbClr val="3366FF"/>
            </a:solidFill>
            <a:prstDash val="solid"/>
            <a:round/>
            <a:headEnd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15380" y="1378937"/>
            <a:ext cx="1069524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has parent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59622" y="4216053"/>
            <a:ext cx="1850571" cy="76112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Component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59622" y="4648405"/>
            <a:ext cx="698500" cy="3469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Rectangle 35"/>
          <p:cNvSpPr/>
          <p:nvPr/>
        </p:nvSpPr>
        <p:spPr>
          <a:xfrm>
            <a:off x="3559621" y="4239028"/>
            <a:ext cx="698500" cy="3469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7" name="Rectangle 36"/>
          <p:cNvSpPr/>
          <p:nvPr/>
        </p:nvSpPr>
        <p:spPr>
          <a:xfrm>
            <a:off x="4711693" y="4630220"/>
            <a:ext cx="698500" cy="3469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Rectangle 37"/>
          <p:cNvSpPr/>
          <p:nvPr/>
        </p:nvSpPr>
        <p:spPr>
          <a:xfrm>
            <a:off x="4711692" y="4220843"/>
            <a:ext cx="698500" cy="3469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TextBox 42"/>
          <p:cNvSpPr txBox="1"/>
          <p:nvPr/>
        </p:nvSpPr>
        <p:spPr>
          <a:xfrm>
            <a:off x="2693170" y="2174829"/>
            <a:ext cx="286857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*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7570" y="1988675"/>
            <a:ext cx="286857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*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22016" y="2903036"/>
            <a:ext cx="286857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*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3813" y="3648120"/>
            <a:ext cx="286857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*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48527" y="2959342"/>
            <a:ext cx="262662" cy="27699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C66"/>
                </a:solidFill>
              </a:rPr>
              <a:t>1</a:t>
            </a:r>
            <a:endParaRPr lang="en-US" sz="1200" dirty="0">
              <a:solidFill>
                <a:srgbClr val="FFCC66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47570" y="2266002"/>
            <a:ext cx="262662" cy="27699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C66"/>
                </a:solidFill>
              </a:rPr>
              <a:t>1</a:t>
            </a:r>
            <a:endParaRPr lang="en-US" sz="1200" dirty="0">
              <a:solidFill>
                <a:srgbClr val="FFCC6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9354" y="1846729"/>
            <a:ext cx="262662" cy="27699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C66"/>
                </a:solidFill>
              </a:rPr>
              <a:t>1</a:t>
            </a:r>
            <a:endParaRPr lang="en-US" sz="1200" dirty="0">
              <a:solidFill>
                <a:srgbClr val="FFCC6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18445" y="3666493"/>
            <a:ext cx="262662" cy="27699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C66"/>
                </a:solidFill>
              </a:rPr>
              <a:t>1</a:t>
            </a:r>
            <a:endParaRPr lang="en-US" sz="1200" dirty="0">
              <a:solidFill>
                <a:srgbClr val="FFCC6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30820" y="3921353"/>
            <a:ext cx="262662" cy="27699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C66"/>
                </a:solidFill>
              </a:rPr>
              <a:t>1</a:t>
            </a:r>
            <a:endParaRPr lang="en-US" sz="1200" dirty="0">
              <a:solidFill>
                <a:srgbClr val="FFCC66"/>
              </a:solidFill>
            </a:endParaRPr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442465" y="5617600"/>
            <a:ext cx="8099157" cy="514203"/>
          </a:xfrm>
        </p:spPr>
        <p:txBody>
          <a:bodyPr>
            <a:normAutofit/>
          </a:bodyPr>
          <a:lstStyle/>
          <a:p>
            <a:pPr algn="ctr">
              <a:buNone/>
              <a:tabLst>
                <a:tab pos="1374775" algn="l"/>
              </a:tabLst>
            </a:pPr>
            <a:r>
              <a:rPr lang="en-US" sz="1800" dirty="0" smtClean="0"/>
              <a:t>How many companies define even to this level? None in my experience.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 into the Map</a:t>
            </a:r>
            <a:endParaRPr lang="en-US" dirty="0"/>
          </a:p>
        </p:txBody>
      </p:sp>
      <p:pic>
        <p:nvPicPr>
          <p:cNvPr id="4" name="Content Placeholder 3" descr="SE Map v2.png"/>
          <p:cNvPicPr>
            <a:picLocks noGrp="1" noChangeAspect="1"/>
          </p:cNvPicPr>
          <p:nvPr>
            <p:ph idx="1"/>
          </p:nvPr>
        </p:nvPicPr>
        <p:blipFill>
          <a:blip r:embed="rId2"/>
          <a:srcRect l="7064" t="16515" r="4058" b="26118"/>
          <a:stretch>
            <a:fillRect/>
          </a:stretch>
        </p:blipFill>
        <p:spPr>
          <a:xfrm>
            <a:off x="457200" y="1184660"/>
            <a:ext cx="1918817" cy="928774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64618" y="947727"/>
          <a:ext cx="6239580" cy="5060875"/>
        </p:xfrm>
        <a:graphic>
          <a:graphicData uri="http://schemas.openxmlformats.org/drawingml/2006/table">
            <a:tbl>
              <a:tblPr/>
              <a:tblGrid>
                <a:gridCol w="1294199"/>
                <a:gridCol w="2954979"/>
                <a:gridCol w="1071026"/>
                <a:gridCol w="919376"/>
              </a:tblGrid>
              <a:tr h="2528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Requirement Attributes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Attribute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Meaning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Necessity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Type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</a:tr>
              <a:tr h="189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ReqID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Short unique identifier for the requirement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Mandatory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(KEY)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9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Text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The full text statement of the requirement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Mandatory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Text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25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Guidance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Formal explanatory material that further guides or constrains the requirement; this material is controlled and tested to the same degree as the requirement text.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Recommended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Text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Rationale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Explanation of why this a valid requirement (i.e. why this requirement exists)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Recommended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Text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CM State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Current state of configuration management for this requirement 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Recommended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Enumerated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Notes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Informal comments on the requirement; not controlled or tested.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Optional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Text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Category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Company process unique category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Optional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Enumerated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9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Abbreviated Text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An abbreviated description for convenience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Optional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Text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Security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Flag to indicate this requirement is a security issue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Optional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Boolean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9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Safety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Flag to indicate this requirement is a safety issue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Optional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Boolean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Legal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Flag to indicate this requirement is a legal or regulatory issue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Optional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Boolean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Rule Check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Flag to indicate this requirement passes company internal process checks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Optional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Boolean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Author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Name of original author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Recommended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Text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Origination Date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Date of first creation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Recommended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Date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9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Change Date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Date of most recent update via change request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Recommended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Date</a:t>
                      </a:r>
                    </a:p>
                  </a:txBody>
                  <a:tcPr marL="92224" marR="7685" marT="768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38332" y="1317343"/>
            <a:ext cx="606599" cy="369614"/>
          </a:xfrm>
          <a:prstGeom prst="rect">
            <a:avLst/>
          </a:prstGeom>
          <a:noFill/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44931" y="1686957"/>
            <a:ext cx="1219687" cy="426477"/>
          </a:xfrm>
          <a:prstGeom prst="straightConnector1">
            <a:avLst/>
          </a:prstGeom>
          <a:noFill/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Understanding the Territory</a:t>
            </a:r>
            <a:endParaRPr lang="en-US" dirty="0"/>
          </a:p>
        </p:txBody>
      </p:sp>
      <p:pic>
        <p:nvPicPr>
          <p:cNvPr id="4" name="Content Placeholder 3" descr="information mem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3849" b="-43849"/>
          <a:stretch>
            <a:fillRect/>
          </a:stretch>
        </p:blipFill>
        <p:spPr>
          <a:xfrm>
            <a:off x="457200" y="417001"/>
            <a:ext cx="8229600" cy="5022240"/>
          </a:xfrm>
        </p:spPr>
      </p:pic>
      <p:sp>
        <p:nvSpPr>
          <p:cNvPr id="5" name="Rectangle 4"/>
          <p:cNvSpPr/>
          <p:nvPr/>
        </p:nvSpPr>
        <p:spPr>
          <a:xfrm>
            <a:off x="2170486" y="1440542"/>
            <a:ext cx="6516314" cy="2937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0486" y="4544593"/>
            <a:ext cx="488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 adaptation of a drawing by Hugh MacLeod at </a:t>
            </a:r>
            <a:r>
              <a:rPr lang="en-US" sz="1400" dirty="0" err="1" smtClean="0">
                <a:solidFill>
                  <a:schemeClr val="bg1"/>
                </a:solidFill>
              </a:rPr>
              <a:t>gapingvoid.com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Understanding the Territory</a:t>
            </a:r>
            <a:endParaRPr lang="en-US" dirty="0"/>
          </a:p>
        </p:txBody>
      </p:sp>
      <p:pic>
        <p:nvPicPr>
          <p:cNvPr id="4" name="Content Placeholder 3" descr="information mem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3849" b="-43849"/>
          <a:stretch>
            <a:fillRect/>
          </a:stretch>
        </p:blipFill>
        <p:spPr>
          <a:xfrm>
            <a:off x="457200" y="417001"/>
            <a:ext cx="8229600" cy="5022240"/>
          </a:xfrm>
        </p:spPr>
      </p:pic>
      <p:sp>
        <p:nvSpPr>
          <p:cNvPr id="5" name="Rectangle 4"/>
          <p:cNvSpPr/>
          <p:nvPr/>
        </p:nvSpPr>
        <p:spPr>
          <a:xfrm>
            <a:off x="3781763" y="1440542"/>
            <a:ext cx="4905037" cy="2937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0486" y="4544593"/>
            <a:ext cx="488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 adaptation of a drawing by Hugh MacLeod at </a:t>
            </a:r>
            <a:r>
              <a:rPr lang="en-US" sz="1400" dirty="0" err="1" smtClean="0">
                <a:solidFill>
                  <a:schemeClr val="bg1"/>
                </a:solidFill>
              </a:rPr>
              <a:t>gapingvoid.com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Understanding the Territory</a:t>
            </a:r>
            <a:endParaRPr lang="en-US" dirty="0"/>
          </a:p>
        </p:txBody>
      </p:sp>
      <p:pic>
        <p:nvPicPr>
          <p:cNvPr id="4" name="Content Placeholder 3" descr="information mem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3849" b="-43849"/>
          <a:stretch>
            <a:fillRect/>
          </a:stretch>
        </p:blipFill>
        <p:spPr>
          <a:xfrm>
            <a:off x="457200" y="417001"/>
            <a:ext cx="8229600" cy="5022240"/>
          </a:xfrm>
        </p:spPr>
      </p:pic>
      <p:sp>
        <p:nvSpPr>
          <p:cNvPr id="5" name="Rectangle 4"/>
          <p:cNvSpPr/>
          <p:nvPr/>
        </p:nvSpPr>
        <p:spPr>
          <a:xfrm>
            <a:off x="5393042" y="1440542"/>
            <a:ext cx="3293758" cy="2937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0486" y="4544593"/>
            <a:ext cx="488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 adaptation of a drawing by Hugh MacLeod at </a:t>
            </a:r>
            <a:r>
              <a:rPr lang="en-US" sz="1400" dirty="0" err="1" smtClean="0">
                <a:solidFill>
                  <a:schemeClr val="bg1"/>
                </a:solidFill>
              </a:rPr>
              <a:t>gapingvoid.com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Understanding the Territory</a:t>
            </a:r>
            <a:endParaRPr lang="en-US" dirty="0"/>
          </a:p>
        </p:txBody>
      </p:sp>
      <p:pic>
        <p:nvPicPr>
          <p:cNvPr id="4" name="Content Placeholder 3" descr="information mem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3849" b="-43849"/>
          <a:stretch>
            <a:fillRect/>
          </a:stretch>
        </p:blipFill>
        <p:spPr>
          <a:xfrm>
            <a:off x="457200" y="417001"/>
            <a:ext cx="8229600" cy="5022240"/>
          </a:xfrm>
        </p:spPr>
      </p:pic>
      <p:sp>
        <p:nvSpPr>
          <p:cNvPr id="5" name="Rectangle 4"/>
          <p:cNvSpPr/>
          <p:nvPr/>
        </p:nvSpPr>
        <p:spPr>
          <a:xfrm>
            <a:off x="7008404" y="1440542"/>
            <a:ext cx="1678396" cy="2937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0486" y="4544593"/>
            <a:ext cx="488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 adaptation of a drawing by Hugh MacLeod at </a:t>
            </a:r>
            <a:r>
              <a:rPr lang="en-US" sz="1400" dirty="0" err="1" smtClean="0">
                <a:solidFill>
                  <a:schemeClr val="bg1"/>
                </a:solidFill>
              </a:rPr>
              <a:t>gapingvoid.com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Understanding the Territory</a:t>
            </a:r>
            <a:endParaRPr lang="en-US" dirty="0"/>
          </a:p>
        </p:txBody>
      </p:sp>
      <p:pic>
        <p:nvPicPr>
          <p:cNvPr id="4" name="Content Placeholder 3" descr="information mem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3849" b="-43849"/>
          <a:stretch>
            <a:fillRect/>
          </a:stretch>
        </p:blipFill>
        <p:spPr>
          <a:xfrm>
            <a:off x="457200" y="417001"/>
            <a:ext cx="8229600" cy="5022240"/>
          </a:xfrm>
        </p:spPr>
      </p:pic>
      <p:sp>
        <p:nvSpPr>
          <p:cNvPr id="6" name="TextBox 5"/>
          <p:cNvSpPr txBox="1"/>
          <p:nvPr/>
        </p:nvSpPr>
        <p:spPr>
          <a:xfrm>
            <a:off x="2170486" y="4544593"/>
            <a:ext cx="488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 adaptation of a drawing by Hugh MacLeod at </a:t>
            </a:r>
            <a:r>
              <a:rPr lang="en-US" sz="1400" dirty="0" err="1" smtClean="0">
                <a:solidFill>
                  <a:schemeClr val="bg1"/>
                </a:solidFill>
              </a:rPr>
              <a:t>gapingvoid.com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“It's whatever a user interprets from the arrangement or sequence of things they encounter.”</a:t>
            </a:r>
          </a:p>
          <a:p>
            <a:pPr algn="r"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“While we can arrange things with the intent to communicate certain information, we can't actually make information. Our users do that for us.” </a:t>
            </a:r>
          </a:p>
          <a:p>
            <a:pPr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1400" dirty="0" smtClean="0"/>
              <a:t>Covert, Abby (2014-11-12). How to Make Sense of Any Mess: Information Architecture for Everybody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System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769"/>
            <a:ext cx="8229600" cy="5022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CC66"/>
                </a:solidFill>
              </a:rPr>
              <a:t>According to INCOSE:</a:t>
            </a:r>
          </a:p>
          <a:p>
            <a:pPr>
              <a:buNone/>
            </a:pPr>
            <a:endParaRPr lang="en-US" sz="2400" dirty="0" smtClean="0">
              <a:solidFill>
                <a:srgbClr val="FFCC66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C66"/>
                </a:solidFill>
              </a:rPr>
              <a:t>“enable the realization of successful systems”</a:t>
            </a:r>
          </a:p>
          <a:p>
            <a:pPr algn="ctr">
              <a:buNone/>
            </a:pPr>
            <a:endParaRPr lang="en-US" sz="2400" dirty="0">
              <a:solidFill>
                <a:srgbClr val="FFCC66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FFCC66"/>
                </a:solidFill>
              </a:rPr>
              <a:t>Customer needs, Requirements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CC66"/>
                </a:solidFill>
              </a:rPr>
              <a:t>Concepts of operations, </a:t>
            </a:r>
            <a:r>
              <a:rPr lang="en-US" sz="2000" dirty="0" smtClean="0"/>
              <a:t>Architecture</a:t>
            </a:r>
            <a:endParaRPr lang="en-US" sz="2000" dirty="0" smtClean="0">
              <a:solidFill>
                <a:srgbClr val="FFCC66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FFCC66"/>
                </a:solidFill>
              </a:rPr>
              <a:t>Performance, Cost, Schedule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CC66"/>
                </a:solidFill>
              </a:rPr>
              <a:t>Test, Deployment, Disposal</a:t>
            </a:r>
          </a:p>
          <a:p>
            <a:pPr algn="ctr">
              <a:buNone/>
            </a:pPr>
            <a:endParaRPr lang="en-US" sz="2400" dirty="0" smtClean="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Intent does not equal reality</a:t>
            </a:r>
          </a:p>
          <a:p>
            <a:r>
              <a:rPr lang="en-US" sz="2400" dirty="0" smtClean="0"/>
              <a:t>What you intend to show does not always get communicated</a:t>
            </a:r>
          </a:p>
          <a:p>
            <a:r>
              <a:rPr lang="en-US" sz="2400" dirty="0" smtClean="0"/>
              <a:t>People have differing interpretations of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9322" y="3897390"/>
            <a:ext cx="6726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66"/>
                </a:solidFill>
              </a:rPr>
              <a:t>Is your SE map of reality compatible with your customer’s map?</a:t>
            </a:r>
            <a:endParaRPr lang="en-US" sz="2800" dirty="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People (stakeholders) are complex beings</a:t>
            </a:r>
          </a:p>
          <a:p>
            <a:r>
              <a:rPr lang="en-US" sz="2400" dirty="0" smtClean="0"/>
              <a:t>Who are they?</a:t>
            </a:r>
          </a:p>
          <a:p>
            <a:r>
              <a:rPr lang="en-US" sz="2400" dirty="0" smtClean="0"/>
              <a:t>What decisions will they make? (insight, wisdom)</a:t>
            </a:r>
          </a:p>
          <a:p>
            <a:r>
              <a:rPr lang="en-US" sz="2400" dirty="0" smtClean="0"/>
              <a:t>What do they need to know? (knowledge)</a:t>
            </a:r>
          </a:p>
          <a:p>
            <a:r>
              <a:rPr lang="en-US" sz="2400" dirty="0" smtClean="0"/>
              <a:t>Where does the knowledge come from? (information)</a:t>
            </a:r>
          </a:p>
          <a:p>
            <a:r>
              <a:rPr lang="en-US" sz="2400" dirty="0" smtClean="0"/>
              <a:t>How do we provide that? (data)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“What” before “how”!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User, Viewpoints,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Stakeholders operate from different viewpoints for different reasons</a:t>
            </a:r>
          </a:p>
          <a:p>
            <a:r>
              <a:rPr lang="en-US" sz="2400" dirty="0" smtClean="0"/>
              <a:t>Do we address those properly?</a:t>
            </a:r>
          </a:p>
          <a:p>
            <a:r>
              <a:rPr lang="en-US" sz="2400" dirty="0" smtClean="0"/>
              <a:t>Borrowing from Goal-Question-Metric methodology</a:t>
            </a:r>
          </a:p>
          <a:p>
            <a:pPr lvl="1"/>
            <a:r>
              <a:rPr lang="en-US" sz="1800" dirty="0" smtClean="0"/>
              <a:t>GQM paradigm </a:t>
            </a:r>
            <a:r>
              <a:rPr lang="en-US" sz="1800" dirty="0" smtClean="0">
                <a:solidFill>
                  <a:srgbClr val="00FFFF"/>
                </a:solidFill>
                <a:hlinkClick r:id="rId2"/>
              </a:rPr>
              <a:t>https://en.wikipedia.org/wiki/GQM</a:t>
            </a:r>
            <a:endParaRPr lang="en-US" sz="1800" dirty="0" smtClean="0">
              <a:solidFill>
                <a:srgbClr val="00FFFF"/>
              </a:solidFill>
            </a:endParaRPr>
          </a:p>
          <a:p>
            <a:pPr lvl="1"/>
            <a:r>
              <a:rPr lang="en-US" sz="1800" dirty="0" smtClean="0"/>
              <a:t>Also see Practical System/Software Measurement (PSM) </a:t>
            </a:r>
            <a:r>
              <a:rPr lang="en-US" sz="1800" dirty="0" smtClean="0">
                <a:hlinkClick r:id="rId3"/>
              </a:rPr>
              <a:t>http://www.psmsc.com</a:t>
            </a:r>
            <a:endParaRPr lang="en-US" sz="1800" dirty="0" smtClean="0"/>
          </a:p>
          <a:p>
            <a:r>
              <a:rPr lang="en-US" sz="2200" dirty="0" smtClean="0"/>
              <a:t>Substitute “Data” for “Metric”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as a Requirements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063" y="2445139"/>
            <a:ext cx="6099278" cy="1819639"/>
          </a:xfrm>
        </p:spPr>
        <p:txBody>
          <a:bodyPr>
            <a:normAutofit/>
          </a:bodyPr>
          <a:lstStyle/>
          <a:p>
            <a:pPr>
              <a:buNone/>
              <a:tabLst>
                <a:tab pos="1374775" algn="l"/>
              </a:tabLst>
            </a:pPr>
            <a:r>
              <a:rPr lang="en-US" sz="2400" dirty="0" smtClean="0"/>
              <a:t>Goal:	Create and edit requirements</a:t>
            </a:r>
          </a:p>
          <a:p>
            <a:pPr>
              <a:buNone/>
              <a:tabLst>
                <a:tab pos="1374775" algn="l"/>
              </a:tabLst>
            </a:pPr>
            <a:r>
              <a:rPr lang="en-US" sz="2400" dirty="0" smtClean="0"/>
              <a:t>Question:	What does the requirement say?</a:t>
            </a:r>
          </a:p>
          <a:p>
            <a:pPr>
              <a:buNone/>
              <a:tabLst>
                <a:tab pos="1374775" algn="l"/>
              </a:tabLst>
            </a:pPr>
            <a:r>
              <a:rPr lang="en-US" sz="2400" dirty="0" smtClean="0"/>
              <a:t>Data:	All the requirements attributes</a:t>
            </a:r>
            <a:endParaRPr lang="en-US" sz="2400" dirty="0"/>
          </a:p>
        </p:txBody>
      </p:sp>
      <p:pic>
        <p:nvPicPr>
          <p:cNvPr id="4" name="Content Placeholder 3" descr="SE Map v2.png"/>
          <p:cNvPicPr>
            <a:picLocks noChangeAspect="1"/>
          </p:cNvPicPr>
          <p:nvPr/>
        </p:nvPicPr>
        <p:blipFill>
          <a:blip r:embed="rId2"/>
          <a:srcRect l="7064" t="16515" r="4058" b="26118"/>
          <a:stretch>
            <a:fillRect/>
          </a:stretch>
        </p:blipFill>
        <p:spPr>
          <a:xfrm>
            <a:off x="457200" y="1184660"/>
            <a:ext cx="1918817" cy="928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8332" y="1317343"/>
            <a:ext cx="606599" cy="369614"/>
          </a:xfrm>
          <a:prstGeom prst="rect">
            <a:avLst/>
          </a:prstGeom>
          <a:noFill/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DOORS Administrator as a </a:t>
            </a:r>
            <a:r>
              <a:rPr lang="en-US" smtClean="0"/>
              <a:t>Status Reporter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42" y="2445138"/>
            <a:ext cx="8407078" cy="2852663"/>
          </a:xfrm>
        </p:spPr>
        <p:txBody>
          <a:bodyPr>
            <a:normAutofit/>
          </a:bodyPr>
          <a:lstStyle/>
          <a:p>
            <a:pPr>
              <a:buNone/>
              <a:tabLst>
                <a:tab pos="1374775" algn="l"/>
              </a:tabLst>
            </a:pPr>
            <a:r>
              <a:rPr lang="en-US" sz="2200" dirty="0" smtClean="0"/>
              <a:t>Goal:	Report requirements database status</a:t>
            </a:r>
          </a:p>
          <a:p>
            <a:pPr>
              <a:buNone/>
              <a:tabLst>
                <a:tab pos="1374775" algn="l"/>
              </a:tabLst>
            </a:pPr>
            <a:r>
              <a:rPr lang="en-US" sz="2200" dirty="0" smtClean="0"/>
              <a:t>Question:	How many requirements are there?</a:t>
            </a:r>
          </a:p>
          <a:p>
            <a:pPr>
              <a:buNone/>
              <a:tabLst>
                <a:tab pos="1374775" algn="l"/>
              </a:tabLst>
            </a:pPr>
            <a:r>
              <a:rPr lang="en-US" sz="2200" dirty="0" smtClean="0"/>
              <a:t>		How many requirements in each CM state?</a:t>
            </a:r>
          </a:p>
          <a:p>
            <a:pPr>
              <a:buNone/>
              <a:tabLst>
                <a:tab pos="1374775" algn="l"/>
              </a:tabLst>
            </a:pPr>
            <a:r>
              <a:rPr lang="en-US" sz="2200" dirty="0" smtClean="0"/>
              <a:t>Data:	Requirements CM status</a:t>
            </a:r>
          </a:p>
          <a:p>
            <a:pPr>
              <a:buNone/>
              <a:tabLst>
                <a:tab pos="1374775" algn="l"/>
              </a:tabLst>
            </a:pPr>
            <a:r>
              <a:rPr lang="en-US" sz="2200" dirty="0" smtClean="0"/>
              <a:t>		Requirements count by status </a:t>
            </a:r>
            <a:r>
              <a:rPr lang="en-US" sz="1400" i="1" dirty="0" smtClean="0"/>
              <a:t>(calc)</a:t>
            </a:r>
          </a:p>
        </p:txBody>
      </p:sp>
      <p:pic>
        <p:nvPicPr>
          <p:cNvPr id="4" name="Content Placeholder 3" descr="SE Map v2.png"/>
          <p:cNvPicPr>
            <a:picLocks noChangeAspect="1"/>
          </p:cNvPicPr>
          <p:nvPr/>
        </p:nvPicPr>
        <p:blipFill>
          <a:blip r:embed="rId2"/>
          <a:srcRect l="7064" t="16515" r="4058" b="26118"/>
          <a:stretch>
            <a:fillRect/>
          </a:stretch>
        </p:blipFill>
        <p:spPr>
          <a:xfrm>
            <a:off x="457200" y="1184660"/>
            <a:ext cx="1918817" cy="928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8332" y="1317343"/>
            <a:ext cx="606599" cy="369614"/>
          </a:xfrm>
          <a:prstGeom prst="rect">
            <a:avLst/>
          </a:prstGeom>
          <a:noFill/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as a Systems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42" y="2227162"/>
            <a:ext cx="8099157" cy="3373913"/>
          </a:xfrm>
        </p:spPr>
        <p:txBody>
          <a:bodyPr>
            <a:noAutofit/>
          </a:bodyPr>
          <a:lstStyle/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Goal:	Validate all requirements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Question:	Are all the requirements compliant to guidelines?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Does each requirement have a validation attribute?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Have all requirements been peer reviewed?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Data:	Requirements text, 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Rationale attribute, 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Rule check attribute, 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CM status</a:t>
            </a:r>
            <a:endParaRPr lang="en-US" sz="2200" dirty="0"/>
          </a:p>
        </p:txBody>
      </p:sp>
      <p:pic>
        <p:nvPicPr>
          <p:cNvPr id="4" name="Content Placeholder 3" descr="SE Map v2.png"/>
          <p:cNvPicPr>
            <a:picLocks noChangeAspect="1"/>
          </p:cNvPicPr>
          <p:nvPr/>
        </p:nvPicPr>
        <p:blipFill>
          <a:blip r:embed="rId2"/>
          <a:srcRect l="7064" t="16515" r="4058" b="26118"/>
          <a:stretch>
            <a:fillRect/>
          </a:stretch>
        </p:blipFill>
        <p:spPr>
          <a:xfrm>
            <a:off x="457200" y="1184660"/>
            <a:ext cx="1918817" cy="928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8332" y="1317343"/>
            <a:ext cx="606599" cy="369614"/>
          </a:xfrm>
          <a:prstGeom prst="rect">
            <a:avLst/>
          </a:prstGeom>
          <a:noFill/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as a Planner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42" y="2445138"/>
            <a:ext cx="8407078" cy="2852663"/>
          </a:xfrm>
        </p:spPr>
        <p:txBody>
          <a:bodyPr>
            <a:normAutofit/>
          </a:bodyPr>
          <a:lstStyle/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Goal:	Get the specification document out on time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Question:	Which requirements are in the document?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How many of those are </a:t>
            </a:r>
            <a:r>
              <a:rPr lang="en-US" sz="2200" dirty="0" err="1" smtClean="0"/>
              <a:t>baselined</a:t>
            </a:r>
            <a:r>
              <a:rPr lang="en-US" sz="2200" dirty="0" smtClean="0"/>
              <a:t>?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How many requirements yet to complete?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Data:	Requirements CM status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Average time to complete a requirement </a:t>
            </a:r>
            <a:r>
              <a:rPr lang="en-US" sz="1400" i="1" dirty="0" smtClean="0"/>
              <a:t>(PM metric, calc)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Estimated time to completion </a:t>
            </a:r>
            <a:r>
              <a:rPr lang="en-US" sz="1400" i="1" dirty="0" smtClean="0"/>
              <a:t>(calc)</a:t>
            </a:r>
            <a:endParaRPr lang="en-US" sz="1400" i="1" dirty="0"/>
          </a:p>
        </p:txBody>
      </p:sp>
      <p:pic>
        <p:nvPicPr>
          <p:cNvPr id="4" name="Content Placeholder 3" descr="SE Map v2.png"/>
          <p:cNvPicPr>
            <a:picLocks noChangeAspect="1"/>
          </p:cNvPicPr>
          <p:nvPr/>
        </p:nvPicPr>
        <p:blipFill>
          <a:blip r:embed="rId2"/>
          <a:srcRect l="7064" t="16515" r="4058" b="26118"/>
          <a:stretch>
            <a:fillRect/>
          </a:stretch>
        </p:blipFill>
        <p:spPr>
          <a:xfrm>
            <a:off x="457200" y="1184660"/>
            <a:ext cx="1918817" cy="928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212" y="1061456"/>
            <a:ext cx="1203719" cy="625501"/>
          </a:xfrm>
          <a:prstGeom prst="rect">
            <a:avLst/>
          </a:prstGeom>
          <a:noFill/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as a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42" y="2350368"/>
            <a:ext cx="8407078" cy="3032732"/>
          </a:xfrm>
        </p:spPr>
        <p:txBody>
          <a:bodyPr>
            <a:normAutofit fontScale="92500"/>
          </a:bodyPr>
          <a:lstStyle/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Goal:	Determine impacts of a requirements change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Question:	Which system elements are impacted by a change to a customer requirement?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Which increments are impacted?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Data:	Ancestor requirements of the changed </a:t>
            </a:r>
            <a:r>
              <a:rPr lang="en-US" sz="2200" dirty="0" err="1" smtClean="0"/>
              <a:t>requirement(s</a:t>
            </a:r>
            <a:r>
              <a:rPr lang="en-US" sz="2200" dirty="0" smtClean="0"/>
              <a:t>) </a:t>
            </a:r>
            <a:r>
              <a:rPr lang="en-US" sz="1400" i="1" dirty="0" smtClean="0"/>
              <a:t>(requirement and </a:t>
            </a:r>
            <a:r>
              <a:rPr lang="en-US" sz="1400" i="1" dirty="0" smtClean="0">
                <a:solidFill>
                  <a:srgbClr val="FFFF00"/>
                </a:solidFill>
              </a:rPr>
              <a:t>relationships </a:t>
            </a:r>
            <a:r>
              <a:rPr lang="en-US" sz="1400" i="1" dirty="0" smtClean="0"/>
              <a:t>to other requirements)</a:t>
            </a:r>
            <a:endParaRPr lang="en-US" sz="1400" dirty="0" smtClean="0"/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Elements that satisfy each of the ancestor requirements </a:t>
            </a:r>
            <a:r>
              <a:rPr lang="en-US" sz="1400" i="1" dirty="0" smtClean="0"/>
              <a:t>(requirement and </a:t>
            </a:r>
            <a:r>
              <a:rPr lang="en-US" sz="1400" i="1" dirty="0" smtClean="0">
                <a:solidFill>
                  <a:srgbClr val="FFFF00"/>
                </a:solidFill>
              </a:rPr>
              <a:t>relationships </a:t>
            </a:r>
            <a:r>
              <a:rPr lang="en-US" sz="1400" i="1" dirty="0" smtClean="0"/>
              <a:t>to other elements)</a:t>
            </a:r>
            <a:r>
              <a:rPr lang="en-US" sz="1400" dirty="0" smtClean="0"/>
              <a:t> </a:t>
            </a:r>
          </a:p>
          <a:p>
            <a:pPr marL="1374775" indent="-1374775">
              <a:buNone/>
              <a:tabLst>
                <a:tab pos="1374775" algn="l"/>
              </a:tabLst>
            </a:pPr>
            <a:r>
              <a:rPr lang="en-US" sz="2200" dirty="0" smtClean="0"/>
              <a:t>	CM Status attribute of each element</a:t>
            </a:r>
            <a:endParaRPr lang="en-US" sz="1400" i="1" dirty="0"/>
          </a:p>
        </p:txBody>
      </p:sp>
      <p:pic>
        <p:nvPicPr>
          <p:cNvPr id="4" name="Content Placeholder 3" descr="SE Map v2.png"/>
          <p:cNvPicPr>
            <a:picLocks noChangeAspect="1"/>
          </p:cNvPicPr>
          <p:nvPr/>
        </p:nvPicPr>
        <p:blipFill>
          <a:blip r:embed="rId2"/>
          <a:srcRect l="7064" t="16515" r="4058" b="26118"/>
          <a:stretch>
            <a:fillRect/>
          </a:stretch>
        </p:blipFill>
        <p:spPr>
          <a:xfrm>
            <a:off x="457200" y="1184660"/>
            <a:ext cx="1918817" cy="928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8332" y="1184660"/>
            <a:ext cx="606599" cy="502297"/>
          </a:xfrm>
          <a:prstGeom prst="rect">
            <a:avLst/>
          </a:prstGeom>
          <a:noFill/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133" y="1686953"/>
            <a:ext cx="1174535" cy="502297"/>
          </a:xfrm>
          <a:prstGeom prst="rect">
            <a:avLst/>
          </a:prstGeom>
          <a:noFill/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Can your system engineering process address the needs of all the SE stakeholders?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Have you mapped your SE information “territory” adequately?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 SE process that does not have a well-defined information map is inadequate to the task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After the map is well-defined, the process needs verified methods for generating the data needed by stakeholders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 rot="926097">
            <a:off x="343385" y="3047295"/>
            <a:ext cx="7940119" cy="672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System Engineering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7029" y="1540058"/>
            <a:ext cx="1182410" cy="748706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Define Requirements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2778" y="2663117"/>
            <a:ext cx="1033272" cy="748706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Implement System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7029" y="1914411"/>
            <a:ext cx="1033272" cy="748706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Define Preliminary Architecture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1918" y="2288764"/>
            <a:ext cx="1033272" cy="748706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Perform Detailed Design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4410" y="3037470"/>
            <a:ext cx="1033272" cy="748706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Integrate System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6563" y="3411823"/>
            <a:ext cx="1033272" cy="748706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Verify System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2235" y="3938576"/>
            <a:ext cx="1033272" cy="748706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Deploy System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7029" y="4160529"/>
            <a:ext cx="3160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</a:rPr>
              <a:t>Process steps; do things</a:t>
            </a:r>
            <a:endParaRPr lang="en-US" sz="2400" dirty="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system engineering process is a system designed to realize other successful systems.</a:t>
            </a:r>
          </a:p>
          <a:p>
            <a:pPr>
              <a:buNone/>
            </a:pPr>
            <a:r>
              <a:rPr lang="en-US" sz="2400" dirty="0" smtClean="0"/>
              <a:t>Can your system engineering process address the information territory of the </a:t>
            </a:r>
            <a:r>
              <a:rPr lang="en-US" sz="2400" dirty="0" smtClean="0">
                <a:solidFill>
                  <a:srgbClr val="FFFF00"/>
                </a:solidFill>
              </a:rPr>
              <a:t>system being built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Have you adequately mapped the information “territory” of the</a:t>
            </a:r>
            <a:r>
              <a:rPr lang="en-US" sz="2400" dirty="0" smtClean="0">
                <a:solidFill>
                  <a:srgbClr val="FFFF00"/>
                </a:solidFill>
              </a:rPr>
              <a:t> system being built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Does the</a:t>
            </a:r>
            <a:r>
              <a:rPr lang="en-US" sz="2400" dirty="0" smtClean="0">
                <a:solidFill>
                  <a:srgbClr val="FFFF00"/>
                </a:solidFill>
              </a:rPr>
              <a:t> system being built </a:t>
            </a:r>
            <a:r>
              <a:rPr lang="en-US" sz="2400" dirty="0" smtClean="0"/>
              <a:t>include adequate processes for generating information for its stakeholders?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System engineering is highly information oriented, yet defined in terms of process, not data</a:t>
            </a:r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>
              <a:buFont typeface="Wingdings" charset="2"/>
              <a:buChar char="§"/>
            </a:pPr>
            <a:r>
              <a:rPr lang="en-US" sz="2000" dirty="0" smtClean="0"/>
              <a:t>Successful </a:t>
            </a:r>
            <a:r>
              <a:rPr lang="en-US" sz="2000" dirty="0" smtClean="0">
                <a:solidFill>
                  <a:srgbClr val="FFFF00"/>
                </a:solidFill>
              </a:rPr>
              <a:t>companies </a:t>
            </a:r>
            <a:r>
              <a:rPr lang="en-US" sz="2000" dirty="0" smtClean="0"/>
              <a:t>need to do a better job of defining the information needs of the </a:t>
            </a:r>
            <a:r>
              <a:rPr lang="en-US" sz="2000" dirty="0" smtClean="0">
                <a:solidFill>
                  <a:srgbClr val="FFFF00"/>
                </a:solidFill>
              </a:rPr>
              <a:t>system engineering process</a:t>
            </a:r>
            <a:r>
              <a:rPr lang="en-US" sz="2000" dirty="0" smtClean="0"/>
              <a:t> stakeholders</a:t>
            </a:r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>
              <a:buFont typeface="Wingdings" charset="2"/>
              <a:buChar char="§"/>
            </a:pPr>
            <a:r>
              <a:rPr lang="en-US" sz="2000" dirty="0" smtClean="0"/>
              <a:t>Successful </a:t>
            </a:r>
            <a:r>
              <a:rPr lang="en-US" sz="2000" dirty="0" smtClean="0">
                <a:solidFill>
                  <a:srgbClr val="FFFF00"/>
                </a:solidFill>
              </a:rPr>
              <a:t>system engineering processes </a:t>
            </a:r>
            <a:r>
              <a:rPr lang="en-US" sz="2000" dirty="0" smtClean="0"/>
              <a:t>need to do a better job of defining the information needs of the </a:t>
            </a:r>
            <a:r>
              <a:rPr lang="en-US" sz="2000" dirty="0" smtClean="0">
                <a:solidFill>
                  <a:srgbClr val="FFFF00"/>
                </a:solidFill>
              </a:rPr>
              <a:t>target system</a:t>
            </a:r>
            <a:r>
              <a:rPr lang="en-US" sz="2000" dirty="0" smtClean="0"/>
              <a:t> stakeholders</a:t>
            </a:r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>
              <a:buFont typeface="Wingdings" charset="2"/>
              <a:buChar char="§"/>
            </a:pPr>
            <a:r>
              <a:rPr lang="en-US" sz="2000" dirty="0" smtClean="0"/>
              <a:t>Information management plans need to have more importance at both the enterprise level and product level (a future topic)</a:t>
            </a:r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 marL="979488" lvl="1">
              <a:buFont typeface="Wingdings" charset="2"/>
              <a:buChar char="§"/>
            </a:pPr>
            <a:endParaRPr lang="en-US" sz="1800" dirty="0" smtClean="0"/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Engineering </a:t>
            </a:r>
            <a:r>
              <a:rPr lang="en-US" dirty="0" err="1" smtClean="0"/>
              <a:t>Vee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08" y="791308"/>
            <a:ext cx="6761244" cy="429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766" y="5537456"/>
            <a:ext cx="5244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</a:rPr>
              <a:t>Still “do things”, with a more result focus</a:t>
            </a:r>
            <a:endParaRPr lang="en-US" sz="2400" dirty="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Engineering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66"/>
                </a:solidFill>
              </a:rPr>
              <a:t>Requirements database</a:t>
            </a:r>
          </a:p>
          <a:p>
            <a:r>
              <a:rPr lang="en-US" dirty="0" smtClean="0">
                <a:solidFill>
                  <a:srgbClr val="FFCC66"/>
                </a:solidFill>
              </a:rPr>
              <a:t>Concept of Operations document</a:t>
            </a:r>
          </a:p>
          <a:p>
            <a:r>
              <a:rPr lang="en-US" dirty="0" smtClean="0">
                <a:solidFill>
                  <a:srgbClr val="FFCC66"/>
                </a:solidFill>
              </a:rPr>
              <a:t>Trade Studies</a:t>
            </a:r>
          </a:p>
          <a:p>
            <a:r>
              <a:rPr lang="en-US" dirty="0" smtClean="0">
                <a:solidFill>
                  <a:srgbClr val="FFCC66"/>
                </a:solidFill>
              </a:rPr>
              <a:t>Specifications</a:t>
            </a:r>
          </a:p>
          <a:p>
            <a:r>
              <a:rPr lang="en-US" dirty="0" smtClean="0">
                <a:solidFill>
                  <a:srgbClr val="FFCC66"/>
                </a:solidFill>
              </a:rPr>
              <a:t>Architecture Descriptions</a:t>
            </a:r>
          </a:p>
          <a:p>
            <a:r>
              <a:rPr lang="en-US" dirty="0" smtClean="0">
                <a:solidFill>
                  <a:srgbClr val="FFCC66"/>
                </a:solidFill>
              </a:rPr>
              <a:t>MBSE database</a:t>
            </a:r>
            <a:endParaRPr lang="en-US" dirty="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System Engineering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Printed circuit boards</a:t>
            </a:r>
          </a:p>
          <a:p>
            <a:r>
              <a:rPr lang="en-US" dirty="0" smtClean="0"/>
              <a:t>Integrated circuits</a:t>
            </a:r>
          </a:p>
          <a:p>
            <a:r>
              <a:rPr lang="en-US" dirty="0" smtClean="0"/>
              <a:t>Blade servers and racks</a:t>
            </a:r>
          </a:p>
          <a:p>
            <a:r>
              <a:rPr lang="en-US" dirty="0" smtClean="0"/>
              <a:t>Production Java or C++ code</a:t>
            </a:r>
          </a:p>
          <a:p>
            <a:r>
              <a:rPr lang="en-US" dirty="0" smtClean="0"/>
              <a:t>Database designs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62507" y="1103924"/>
            <a:ext cx="3431074" cy="3018695"/>
          </a:xfrm>
          <a:prstGeom prst="line">
            <a:avLst/>
          </a:prstGeom>
          <a:ln w="203200" cap="flat" cmpd="sng" algn="ctr">
            <a:solidFill>
              <a:srgbClr val="FF0000">
                <a:alpha val="4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62507" y="1103924"/>
            <a:ext cx="3431074" cy="3018695"/>
          </a:xfrm>
          <a:prstGeom prst="line">
            <a:avLst/>
          </a:prstGeom>
          <a:ln w="203200" cap="flat" cmpd="sng" algn="ctr">
            <a:solidFill>
              <a:srgbClr val="FF0000">
                <a:alpha val="4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31074" y="4648749"/>
            <a:ext cx="22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C66"/>
                </a:solidFill>
              </a:rPr>
              <a:t>(none of the fun stuff)</a:t>
            </a:r>
            <a:endParaRPr lang="en-US" dirty="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of System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>
              <a:solidFill>
                <a:srgbClr val="FFCC66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FFCC66"/>
                </a:solidFill>
              </a:rPr>
              <a:t>“information”</a:t>
            </a:r>
          </a:p>
          <a:p>
            <a:pPr algn="ctr">
              <a:buNone/>
            </a:pPr>
            <a:endParaRPr lang="en-US" sz="4000" dirty="0" smtClean="0">
              <a:solidFill>
                <a:srgbClr val="FFCC66"/>
              </a:solidFill>
            </a:endParaRPr>
          </a:p>
          <a:p>
            <a:pPr algn="ctr">
              <a:buNone/>
            </a:pPr>
            <a:r>
              <a:rPr lang="en-US" sz="2400" dirty="0" smtClean="0"/>
              <a:t>System </a:t>
            </a:r>
            <a:r>
              <a:rPr lang="en-US" sz="2400" dirty="0"/>
              <a:t>engineers answer the critical questions the other disciplines need to know up front to do their jobs right.</a:t>
            </a:r>
            <a:endParaRPr lang="en-US" sz="2400" dirty="0" smtClean="0">
              <a:solidFill>
                <a:srgbClr val="FFCC66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rgbClr val="FFCC66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rgbClr val="FFCC66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rgbClr val="FFCC66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rgbClr val="FFCC66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System Engineering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SEs</a:t>
            </a:r>
            <a:r>
              <a:rPr lang="en-US" dirty="0" smtClean="0"/>
              <a:t> “gather and synthesize critical system information and present it in a way that is useful to and understood by the development disciplines”</a:t>
            </a:r>
          </a:p>
          <a:p>
            <a:endParaRPr lang="en-US" dirty="0" smtClean="0"/>
          </a:p>
          <a:p>
            <a:r>
              <a:rPr lang="en-US" dirty="0" smtClean="0"/>
              <a:t>SE is a discipline of information management and coordination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Based System Engineering (MBSE)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management for SE via a set of formalized models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MBSE falls short of that goal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r>
              <a:rPr lang="en-US" sz="2000" dirty="0" smtClean="0">
                <a:solidFill>
                  <a:srgbClr val="FF0000"/>
                </a:solidFill>
              </a:rPr>
              <a:t> Customer needs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00FF00"/>
                </a:solidFill>
                <a:latin typeface="Wingdings"/>
                <a:ea typeface="Wingdings"/>
                <a:cs typeface="Wingdings"/>
              </a:rPr>
              <a:t></a:t>
            </a:r>
            <a:r>
              <a:rPr lang="en-US" sz="2000" dirty="0" smtClean="0">
                <a:solidFill>
                  <a:srgbClr val="00FF00"/>
                </a:solidFill>
              </a:rPr>
              <a:t> Requirements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00FF00"/>
                </a:solidFill>
                <a:latin typeface="Wingdings"/>
                <a:ea typeface="Wingdings"/>
                <a:cs typeface="Wingdings"/>
              </a:rPr>
              <a:t></a:t>
            </a:r>
            <a:r>
              <a:rPr lang="en-US" sz="2000" dirty="0" smtClean="0">
                <a:solidFill>
                  <a:srgbClr val="00FF00"/>
                </a:solidFill>
              </a:rPr>
              <a:t> Concepts of operations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00FF00"/>
                </a:solidFill>
                <a:latin typeface="Wingdings"/>
                <a:ea typeface="Wingdings"/>
                <a:cs typeface="Wingdings"/>
              </a:rPr>
              <a:t></a:t>
            </a:r>
            <a:r>
              <a:rPr lang="en-US" sz="2000" dirty="0" smtClean="0">
                <a:solidFill>
                  <a:srgbClr val="00FF00"/>
                </a:solidFill>
              </a:rPr>
              <a:t> Architecture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r>
              <a:rPr lang="en-US" sz="2000" dirty="0" smtClean="0">
                <a:solidFill>
                  <a:srgbClr val="FF0000"/>
                </a:solidFill>
              </a:rPr>
              <a:t> Performance, </a:t>
            </a:r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r>
              <a:rPr lang="en-US" sz="2000" dirty="0" smtClean="0">
                <a:solidFill>
                  <a:srgbClr val="FF0000"/>
                </a:solidFill>
              </a:rPr>
              <a:t> Cost, </a:t>
            </a:r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r>
              <a:rPr lang="en-US" sz="2000" dirty="0" smtClean="0">
                <a:solidFill>
                  <a:srgbClr val="FF0000"/>
                </a:solidFill>
              </a:rPr>
              <a:t> Schedule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r>
              <a:rPr lang="en-US" sz="2000" dirty="0" smtClean="0">
                <a:solidFill>
                  <a:srgbClr val="FF0000"/>
                </a:solidFill>
              </a:rPr>
              <a:t> Test, </a:t>
            </a:r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r>
              <a:rPr lang="en-US" sz="2000" dirty="0" smtClean="0">
                <a:solidFill>
                  <a:srgbClr val="FF0000"/>
                </a:solidFill>
              </a:rPr>
              <a:t> Deployment, </a:t>
            </a:r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r>
              <a:rPr lang="en-US" sz="2000" dirty="0" smtClean="0">
                <a:solidFill>
                  <a:srgbClr val="FF0000"/>
                </a:solidFill>
              </a:rPr>
              <a:t> Disposal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</TotalTime>
  <Words>1330</Words>
  <Application>Microsoft Macintosh PowerPoint</Application>
  <PresentationFormat>On-screen Show (4:3)</PresentationFormat>
  <Paragraphs>251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Information Side of System Engineering</vt:lpstr>
      <vt:lpstr>Role of System Engineering</vt:lpstr>
      <vt:lpstr>Typical System Engineering Process</vt:lpstr>
      <vt:lpstr>The System Engineering Vee</vt:lpstr>
      <vt:lpstr>System Engineering Products</vt:lpstr>
      <vt:lpstr>NOT System Engineering Products</vt:lpstr>
      <vt:lpstr>Product of System Engineering</vt:lpstr>
      <vt:lpstr>Role of System Engineering 2</vt:lpstr>
      <vt:lpstr>Model Based System Engineering (MBSE)</vt:lpstr>
      <vt:lpstr>Mapping the SE Territory</vt:lpstr>
      <vt:lpstr>A Real SE Map</vt:lpstr>
      <vt:lpstr>A Simplified SE Map</vt:lpstr>
      <vt:lpstr>Digging Deeper into the Map</vt:lpstr>
      <vt:lpstr>Importance of Understanding the Territory</vt:lpstr>
      <vt:lpstr>Importance of Understanding the Territory</vt:lpstr>
      <vt:lpstr>Importance of Understanding the Territory</vt:lpstr>
      <vt:lpstr>Importance of Understanding the Territory</vt:lpstr>
      <vt:lpstr>Importance of Understanding the Territory</vt:lpstr>
      <vt:lpstr>Information </vt:lpstr>
      <vt:lpstr>Reality</vt:lpstr>
      <vt:lpstr>Stakeholders</vt:lpstr>
      <vt:lpstr>User, Viewpoints, Decisions</vt:lpstr>
      <vt:lpstr>SE as a Requirements Author</vt:lpstr>
      <vt:lpstr>DOORS Administrator as a Status Reporter </vt:lpstr>
      <vt:lpstr>CSE as a Systems Engineer</vt:lpstr>
      <vt:lpstr>CSE as a Planner</vt:lpstr>
      <vt:lpstr>CSE as a Manager</vt:lpstr>
      <vt:lpstr>Takeaway</vt:lpstr>
      <vt:lpstr>Takeaway</vt:lpstr>
      <vt:lpstr>Recursive Takeaways</vt:lpstr>
      <vt:lpstr>Conclusions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Information Side of System Engineering</dc:title>
  <dc:subject/>
  <dc:creator>Eric Barnhart</dc:creator>
  <cp:keywords/>
  <dc:description/>
  <cp:lastModifiedBy>Eric Barnhart</cp:lastModifiedBy>
  <cp:revision>9</cp:revision>
  <dcterms:created xsi:type="dcterms:W3CDTF">2017-04-02T19:34:18Z</dcterms:created>
  <dcterms:modified xsi:type="dcterms:W3CDTF">2017-04-06T01:13:32Z</dcterms:modified>
  <cp:category/>
</cp:coreProperties>
</file>