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s/slide20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6" r:id="rId2"/>
    <p:sldId id="258" r:id="rId3"/>
    <p:sldId id="257" r:id="rId4"/>
    <p:sldId id="260" r:id="rId5"/>
    <p:sldId id="276" r:id="rId6"/>
    <p:sldId id="277" r:id="rId7"/>
    <p:sldId id="259" r:id="rId8"/>
    <p:sldId id="261" r:id="rId9"/>
    <p:sldId id="262" r:id="rId10"/>
    <p:sldId id="274" r:id="rId11"/>
    <p:sldId id="275" r:id="rId12"/>
    <p:sldId id="263" r:id="rId13"/>
    <p:sldId id="272" r:id="rId14"/>
    <p:sldId id="273" r:id="rId15"/>
    <p:sldId id="289" r:id="rId16"/>
    <p:sldId id="265" r:id="rId17"/>
    <p:sldId id="290" r:id="rId18"/>
    <p:sldId id="285" r:id="rId19"/>
    <p:sldId id="283" r:id="rId20"/>
    <p:sldId id="284" r:id="rId21"/>
    <p:sldId id="286" r:id="rId22"/>
    <p:sldId id="287" r:id="rId23"/>
    <p:sldId id="288" r:id="rId24"/>
    <p:sldId id="291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CC66"/>
    <a:srgbClr val="E8241C"/>
    <a:srgbClr val="0C728B"/>
    <a:srgbClr val="00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34" d="100"/>
          <a:sy n="134" d="100"/>
        </p:scale>
        <p:origin x="-8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75154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C3509-78A0-3C4C-9E30-B705FC844A93}" type="datetimeFigureOut">
              <a:rPr lang="en-US" smtClean="0"/>
              <a:pPr/>
              <a:t>5/31/17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533D-8F78-8B42-A7A1-CA6EE4A7A8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C3509-78A0-3C4C-9E30-B705FC844A93}" type="datetimeFigureOut">
              <a:rPr lang="en-US" smtClean="0"/>
              <a:pPr/>
              <a:t>5/31/17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533D-8F78-8B42-A7A1-CA6EE4A7A8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C3509-78A0-3C4C-9E30-B705FC844A93}" type="datetimeFigureOut">
              <a:rPr lang="en-US" smtClean="0"/>
              <a:pPr/>
              <a:t>5/31/17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533D-8F78-8B42-A7A1-CA6EE4A7A8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C3509-78A0-3C4C-9E30-B705FC844A93}" type="datetimeFigureOut">
              <a:rPr lang="en-US" smtClean="0"/>
              <a:pPr/>
              <a:t>5/31/17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533D-8F78-8B42-A7A1-CA6EE4A7A8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5/31/17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C3509-78A0-3C4C-9E30-B705FC844A93}" type="datetimeFigureOut">
              <a:rPr lang="en-US" smtClean="0"/>
              <a:pPr/>
              <a:t>5/31/17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533D-8F78-8B42-A7A1-CA6EE4A7A8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C3509-78A0-3C4C-9E30-B705FC844A93}" type="datetimeFigureOut">
              <a:rPr lang="en-US" smtClean="0"/>
              <a:pPr/>
              <a:t>5/31/17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533D-8F78-8B42-A7A1-CA6EE4A7A8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C3509-78A0-3C4C-9E30-B705FC844A93}" type="datetimeFigureOut">
              <a:rPr lang="en-US" smtClean="0"/>
              <a:pPr/>
              <a:t>5/31/17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533D-8F78-8B42-A7A1-CA6EE4A7A8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C3509-78A0-3C4C-9E30-B705FC844A93}" type="datetimeFigureOut">
              <a:rPr lang="en-US" smtClean="0"/>
              <a:pPr/>
              <a:t>5/31/17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533D-8F78-8B42-A7A1-CA6EE4A7A8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C3509-78A0-3C4C-9E30-B705FC844A93}" type="datetimeFigureOut">
              <a:rPr lang="en-US" smtClean="0"/>
              <a:pPr/>
              <a:t>5/31/17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533D-8F78-8B42-A7A1-CA6EE4A7A8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C3509-78A0-3C4C-9E30-B705FC844A93}" type="datetimeFigureOut">
              <a:rPr lang="en-US" smtClean="0"/>
              <a:pPr/>
              <a:t>5/31/17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533D-8F78-8B42-A7A1-CA6EE4A7A8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-972.jpg"/>
          <p:cNvPicPr>
            <a:picLocks noChangeAspect="1"/>
          </p:cNvPicPr>
          <p:nvPr userDrawn="1"/>
        </p:nvPicPr>
        <p:blipFill>
          <a:blip r:embed="rId13"/>
          <a:srcRect b="43055"/>
          <a:stretch>
            <a:fillRect/>
          </a:stretch>
        </p:blipFill>
        <p:spPr>
          <a:xfrm>
            <a:off x="-1" y="2404968"/>
            <a:ext cx="9144000" cy="35567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44585"/>
            <a:ext cx="8229599" cy="6467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03924"/>
            <a:ext cx="8229600" cy="5022240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52076" y="6356350"/>
            <a:ext cx="8010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C3509-78A0-3C4C-9E30-B705FC844A93}" type="datetimeFigureOut">
              <a:rPr lang="en-US" smtClean="0"/>
              <a:pPr/>
              <a:t>5/31/17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75537" y="6356350"/>
            <a:ext cx="45036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5692" y="6356350"/>
            <a:ext cx="4611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0533D-8F78-8B42-A7A1-CA6EE4A7A87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logo-2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1" y="6216085"/>
            <a:ext cx="2452077" cy="50539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2452076" y="6352412"/>
            <a:ext cx="6691923" cy="1588"/>
          </a:xfrm>
          <a:prstGeom prst="line">
            <a:avLst/>
          </a:prstGeom>
          <a:ln w="38100" cap="flat" cmpd="sng" algn="ctr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457200" rtl="0" eaLnBrk="1" latinLnBrk="0" hangingPunct="1">
        <a:spcBef>
          <a:spcPct val="0"/>
        </a:spcBef>
        <a:buNone/>
        <a:defRPr sz="2800" kern="1200">
          <a:solidFill>
            <a:schemeClr val="accent5">
              <a:lumMod val="20000"/>
              <a:lumOff val="80000"/>
            </a:schemeClr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FFCC66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FFCC66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FFCC66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CC66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FFCC66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omg.org/spec/UAF/1.0/Beta1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</a:t>
            </a:r>
            <a:r>
              <a:rPr lang="en-US" dirty="0" smtClean="0"/>
              <a:t>n </a:t>
            </a:r>
            <a:r>
              <a:rPr lang="en-US" dirty="0" smtClean="0"/>
              <a:t>Introduction </a:t>
            </a:r>
            <a:r>
              <a:rPr lang="en-US" dirty="0" smtClean="0"/>
              <a:t>to the Unified Architecture Framework (UAF)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 INCOSE presentation by </a:t>
            </a:r>
          </a:p>
          <a:p>
            <a:r>
              <a:rPr lang="en-US" dirty="0" smtClean="0"/>
              <a:t>Eric Barnhart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IDEAS Model</a:t>
            </a:r>
            <a:endParaRPr lang="en-US" dirty="0"/>
          </a:p>
        </p:txBody>
      </p:sp>
      <p:pic>
        <p:nvPicPr>
          <p:cNvPr id="4" name="Content Placeholder 3" descr="DM2 dark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1441" r="-11441"/>
          <a:stretch>
            <a:fillRect/>
          </a:stretch>
        </p:blipFill>
        <p:spPr>
          <a:xfrm>
            <a:off x="457199" y="861549"/>
            <a:ext cx="8229600" cy="5022240"/>
          </a:xfrm>
        </p:spPr>
      </p:pic>
      <p:sp>
        <p:nvSpPr>
          <p:cNvPr id="5" name="TextBox 4"/>
          <p:cNvSpPr txBox="1"/>
          <p:nvPr/>
        </p:nvSpPr>
        <p:spPr>
          <a:xfrm>
            <a:off x="752507" y="1101548"/>
            <a:ext cx="7638984" cy="369332"/>
          </a:xfrm>
          <a:prstGeom prst="rect">
            <a:avLst/>
          </a:prstGeom>
          <a:solidFill>
            <a:srgbClr val="00FFFF"/>
          </a:solidFill>
          <a:effectLst>
            <a:innerShdw blurRad="63500" dist="50800" dir="2400000">
              <a:srgbClr val="000000">
                <a:alpha val="50000"/>
              </a:srgb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In </a:t>
            </a:r>
            <a:r>
              <a:rPr lang="en-US" dirty="0" err="1" smtClean="0"/>
              <a:t>DoDAF</a:t>
            </a:r>
            <a:r>
              <a:rPr lang="en-US" dirty="0" smtClean="0"/>
              <a:t> 2, understanding this conceptual model made everything much easier.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0766" y="5699123"/>
            <a:ext cx="8162466" cy="369332"/>
          </a:xfrm>
          <a:prstGeom prst="rect">
            <a:avLst/>
          </a:prstGeom>
          <a:solidFill>
            <a:srgbClr val="00FFFF"/>
          </a:solidFill>
          <a:effectLst>
            <a:innerShdw blurRad="63500" dist="50800" dir="2400000">
              <a:srgbClr val="000000">
                <a:alpha val="50000"/>
              </a:srgb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UAF retains this model, but 1) changes terminology and 2) adds many new concepts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Significant Changes in UAF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0000">
              <a:alpha val="50000"/>
            </a:srgbClr>
          </a:solidFill>
        </p:spPr>
        <p:txBody>
          <a:bodyPr>
            <a:normAutofit/>
          </a:bodyPr>
          <a:lstStyle/>
          <a:p>
            <a:r>
              <a:rPr lang="en-US" sz="2800" dirty="0" smtClean="0"/>
              <a:t>Personnel (enhanced)</a:t>
            </a:r>
          </a:p>
          <a:p>
            <a:r>
              <a:rPr lang="en-US" sz="2800" dirty="0" smtClean="0"/>
              <a:t>Project </a:t>
            </a:r>
            <a:r>
              <a:rPr lang="en-US" sz="2800" dirty="0" smtClean="0"/>
              <a:t>Strategy (new)</a:t>
            </a:r>
          </a:p>
          <a:p>
            <a:r>
              <a:rPr lang="en-US" sz="2800" dirty="0" smtClean="0"/>
              <a:t>Security (new!)</a:t>
            </a:r>
          </a:p>
          <a:p>
            <a:r>
              <a:rPr lang="en-US" sz="2800" dirty="0" smtClean="0"/>
              <a:t>Services (enhanced)</a:t>
            </a:r>
          </a:p>
          <a:p>
            <a:r>
              <a:rPr lang="en-US" sz="2800" dirty="0" smtClean="0"/>
              <a:t>Standards (enhanced)</a:t>
            </a:r>
          </a:p>
          <a:p>
            <a:r>
              <a:rPr lang="en-US" sz="2800" dirty="0" smtClean="0"/>
              <a:t>Nodes (gone!)</a:t>
            </a:r>
          </a:p>
          <a:p>
            <a:r>
              <a:rPr lang="en-US" sz="2800" dirty="0" smtClean="0"/>
              <a:t>Actual</a:t>
            </a:r>
            <a:r>
              <a:rPr lang="en-US" sz="2800" dirty="0" smtClean="0"/>
              <a:t> Resources </a:t>
            </a:r>
            <a:endParaRPr lang="en-US" sz="2800" dirty="0" smtClean="0"/>
          </a:p>
          <a:p>
            <a:pPr lvl="1"/>
            <a:r>
              <a:rPr lang="en-US" sz="2400" dirty="0" smtClean="0"/>
              <a:t>better support for instances versus classes / blocks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05639" y="5174597"/>
            <a:ext cx="1791361" cy="483611"/>
          </a:xfrm>
          <a:prstGeom prst="rect">
            <a:avLst/>
          </a:prstGeom>
          <a:solidFill>
            <a:schemeClr val="tx1">
              <a:alpha val="54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level taxonomy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0389"/>
            <a:ext cx="3381432" cy="449715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Level 1</a:t>
            </a:r>
          </a:p>
          <a:p>
            <a:pPr lvl="1"/>
            <a:r>
              <a:rPr lang="en-US" sz="1600" dirty="0" err="1" smtClean="0"/>
              <a:t>Actual_Resources</a:t>
            </a:r>
            <a:r>
              <a:rPr lang="en-US" sz="1600" dirty="0" smtClean="0"/>
              <a:t> </a:t>
            </a:r>
          </a:p>
          <a:p>
            <a:pPr lvl="1"/>
            <a:r>
              <a:rPr lang="en-US" sz="1600" dirty="0" smtClean="0"/>
              <a:t>Dictionary </a:t>
            </a:r>
          </a:p>
          <a:p>
            <a:pPr lvl="1"/>
            <a:r>
              <a:rPr lang="en-US" sz="1600" dirty="0" smtClean="0"/>
              <a:t>Metadata </a:t>
            </a:r>
          </a:p>
          <a:p>
            <a:pPr lvl="1"/>
            <a:r>
              <a:rPr lang="en-US" sz="1600" dirty="0" smtClean="0"/>
              <a:t>Operational </a:t>
            </a:r>
          </a:p>
          <a:p>
            <a:pPr lvl="1"/>
            <a:r>
              <a:rPr lang="en-US" sz="1600" dirty="0" smtClean="0"/>
              <a:t>Parameters </a:t>
            </a:r>
          </a:p>
          <a:p>
            <a:pPr lvl="1"/>
            <a:r>
              <a:rPr lang="en-US" sz="1600" dirty="0" smtClean="0"/>
              <a:t>Personnel </a:t>
            </a:r>
          </a:p>
          <a:p>
            <a:pPr lvl="1"/>
            <a:r>
              <a:rPr lang="en-US" sz="1600" dirty="0" smtClean="0"/>
              <a:t>Project </a:t>
            </a:r>
          </a:p>
          <a:p>
            <a:pPr lvl="1"/>
            <a:r>
              <a:rPr lang="en-US" sz="1600" dirty="0" smtClean="0"/>
              <a:t>Resources </a:t>
            </a:r>
          </a:p>
          <a:p>
            <a:pPr lvl="1"/>
            <a:r>
              <a:rPr lang="en-US" sz="1600" dirty="0" smtClean="0"/>
              <a:t>Security </a:t>
            </a:r>
          </a:p>
          <a:p>
            <a:pPr lvl="1"/>
            <a:r>
              <a:rPr lang="en-US" sz="1600" dirty="0" smtClean="0"/>
              <a:t>Services </a:t>
            </a:r>
          </a:p>
          <a:p>
            <a:pPr lvl="1"/>
            <a:r>
              <a:rPr lang="en-US" sz="1600" dirty="0" smtClean="0"/>
              <a:t>Standards </a:t>
            </a:r>
          </a:p>
          <a:p>
            <a:pPr lvl="1"/>
            <a:r>
              <a:rPr lang="en-US" sz="1600" dirty="0" smtClean="0"/>
              <a:t>Strategic </a:t>
            </a:r>
          </a:p>
          <a:p>
            <a:pPr lvl="1"/>
            <a:r>
              <a:rPr lang="en-US" sz="1600" dirty="0" err="1" smtClean="0"/>
              <a:t>Summary_and_Overview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902430" y="1256324"/>
            <a:ext cx="3381432" cy="5022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800100" lvl="1" indent="-342900">
              <a:spcBef>
                <a:spcPct val="20000"/>
              </a:spcBef>
            </a:pPr>
            <a:endParaRPr lang="en-US" sz="1600" dirty="0" smtClean="0">
              <a:solidFill>
                <a:srgbClr val="FFCC66"/>
              </a:solidFill>
              <a:latin typeface="Helvetica"/>
              <a:cs typeface="Helvetica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025645" y="1530389"/>
            <a:ext cx="3381432" cy="44971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Level 2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–"/>
            </a:pPr>
            <a:r>
              <a:rPr lang="en-US" sz="1600" dirty="0" smtClean="0">
                <a:solidFill>
                  <a:srgbClr val="FFCC66"/>
                </a:solidFill>
                <a:latin typeface="Helvetica"/>
                <a:cs typeface="Helvetica"/>
              </a:rPr>
              <a:t>Connectivity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–"/>
            </a:pPr>
            <a:r>
              <a:rPr lang="en-US" sz="1600" dirty="0" smtClean="0">
                <a:solidFill>
                  <a:srgbClr val="FFCC66"/>
                </a:solidFill>
                <a:latin typeface="Helvetica"/>
                <a:cs typeface="Helvetica"/>
              </a:rPr>
              <a:t>Constraints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–"/>
            </a:pPr>
            <a:r>
              <a:rPr lang="en-US" sz="1600" dirty="0" smtClean="0">
                <a:solidFill>
                  <a:srgbClr val="FFCC66"/>
                </a:solidFill>
                <a:latin typeface="Helvetica"/>
                <a:cs typeface="Helvetica"/>
              </a:rPr>
              <a:t>Information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–"/>
            </a:pPr>
            <a:r>
              <a:rPr lang="en-US" sz="1600" dirty="0" err="1" smtClean="0">
                <a:solidFill>
                  <a:srgbClr val="FFCC66"/>
                </a:solidFill>
                <a:latin typeface="Helvetica"/>
                <a:cs typeface="Helvetica"/>
              </a:rPr>
              <a:t>Interaction_Scenarios</a:t>
            </a:r>
            <a:endParaRPr lang="en-US" sz="1600" dirty="0" smtClean="0">
              <a:solidFill>
                <a:srgbClr val="FFCC66"/>
              </a:solidFill>
              <a:latin typeface="Helvetica"/>
              <a:cs typeface="Helvetica"/>
            </a:endParaRPr>
          </a:p>
          <a:p>
            <a:pPr marL="742950" lvl="1" indent="-285750">
              <a:spcBef>
                <a:spcPct val="20000"/>
              </a:spcBef>
              <a:buFont typeface="Arial"/>
              <a:buChar char="–"/>
            </a:pPr>
            <a:r>
              <a:rPr lang="en-US" sz="1600" dirty="0" smtClean="0">
                <a:solidFill>
                  <a:srgbClr val="FFCC66"/>
                </a:solidFill>
                <a:latin typeface="Helvetica"/>
                <a:cs typeface="Helvetica"/>
              </a:rPr>
              <a:t>Processes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–"/>
            </a:pPr>
            <a:r>
              <a:rPr lang="en-US" sz="1600" dirty="0" smtClean="0">
                <a:solidFill>
                  <a:srgbClr val="FFCC66"/>
                </a:solidFill>
                <a:latin typeface="Helvetica"/>
                <a:cs typeface="Helvetica"/>
              </a:rPr>
              <a:t>Roadmap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–"/>
            </a:pPr>
            <a:r>
              <a:rPr lang="en-US" sz="1600" dirty="0" smtClean="0">
                <a:solidFill>
                  <a:srgbClr val="FFCC66"/>
                </a:solidFill>
                <a:latin typeface="Helvetica"/>
                <a:cs typeface="Helvetica"/>
              </a:rPr>
              <a:t>States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–"/>
            </a:pPr>
            <a:r>
              <a:rPr lang="en-US" sz="1600" dirty="0" smtClean="0">
                <a:solidFill>
                  <a:srgbClr val="FFCC66"/>
                </a:solidFill>
                <a:latin typeface="Helvetica"/>
                <a:cs typeface="Helvetica"/>
              </a:rPr>
              <a:t>Structure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–"/>
            </a:pPr>
            <a:r>
              <a:rPr lang="en-US" sz="1600" dirty="0" smtClean="0">
                <a:solidFill>
                  <a:srgbClr val="FFCC66"/>
                </a:solidFill>
                <a:latin typeface="Helvetica"/>
                <a:cs typeface="Helvetica"/>
              </a:rPr>
              <a:t>Taxonomy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–"/>
            </a:pPr>
            <a:r>
              <a:rPr lang="en-US" sz="1600" dirty="0" smtClean="0">
                <a:solidFill>
                  <a:srgbClr val="FFCC66"/>
                </a:solidFill>
                <a:latin typeface="Helvetica"/>
                <a:cs typeface="Helvetica"/>
              </a:rPr>
              <a:t>Traceability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CC66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199" y="943563"/>
            <a:ext cx="8229599" cy="4825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US" sz="2400" dirty="0" smtClean="0">
                <a:solidFill>
                  <a:srgbClr val="FFCC66"/>
                </a:solidFill>
                <a:latin typeface="Helvetica"/>
                <a:cs typeface="Helvetica"/>
              </a:rPr>
              <a:t>UAF provides a better model taxonomy than UPDM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50450" y="5658208"/>
            <a:ext cx="3554289" cy="369332"/>
          </a:xfrm>
          <a:prstGeom prst="rect">
            <a:avLst/>
          </a:prstGeom>
          <a:solidFill>
            <a:srgbClr val="00FFFF"/>
          </a:solidFill>
          <a:effectLst>
            <a:innerShdw blurRad="63500" dist="38100" dir="2400000">
              <a:srgbClr val="000000">
                <a:alpha val="50000"/>
              </a:srgb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This leads to the view matrix…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Matrix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42881" y="814162"/>
          <a:ext cx="8734227" cy="5207343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070577"/>
                <a:gridCol w="673011"/>
                <a:gridCol w="649329"/>
                <a:gridCol w="704590"/>
                <a:gridCol w="704590"/>
                <a:gridCol w="704590"/>
                <a:gridCol w="704590"/>
                <a:gridCol w="704590"/>
                <a:gridCol w="704590"/>
                <a:gridCol w="704590"/>
                <a:gridCol w="704590"/>
                <a:gridCol w="704590"/>
              </a:tblGrid>
              <a:tr h="10529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Taxonomy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Tx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Structure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Sr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Connectivity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Cn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Processes Pr 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States St 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Interaction Scenarios Is 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Information If 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Parameters Pm 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Constraints Ct 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Roadmap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Rm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Traceability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Tr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Metadata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/>
                        <a:t>Md-Tx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/>
                        <a:t>Md-Sr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/>
                        <a:t>Md-Cn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/>
                        <a:t>Md</a:t>
                      </a:r>
                      <a:r>
                        <a:rPr lang="en-US" sz="1400" b="1" dirty="0" smtClean="0"/>
                        <a:t>-Pr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11"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Data Models</a:t>
                      </a:r>
                      <a:endParaRPr lang="en-US" sz="1400" b="1" dirty="0"/>
                    </a:p>
                  </a:txBody>
                  <a:tcPr vert="vert27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11"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Environment &amp;</a:t>
                      </a:r>
                    </a:p>
                    <a:p>
                      <a:pPr algn="ctr"/>
                      <a:r>
                        <a:rPr lang="en-US" sz="1400" b="1" dirty="0" smtClean="0"/>
                        <a:t>Measurements</a:t>
                      </a:r>
                      <a:endParaRPr lang="en-US" sz="1400" b="1" dirty="0"/>
                    </a:p>
                  </a:txBody>
                  <a:tcPr vert="vert27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/>
                        <a:t>Md</a:t>
                      </a:r>
                      <a:r>
                        <a:rPr lang="en-US" sz="1400" b="1" dirty="0" smtClean="0"/>
                        <a:t>-Ct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/>
                        <a:t>Md-Tr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675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Strategic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St-</a:t>
                      </a:r>
                      <a:r>
                        <a:rPr lang="en-US" sz="1400" b="1" dirty="0" err="1" smtClean="0"/>
                        <a:t>Tx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St-</a:t>
                      </a:r>
                      <a:r>
                        <a:rPr lang="en-US" sz="1400" b="1" dirty="0" err="1" smtClean="0"/>
                        <a:t>Sr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St-</a:t>
                      </a:r>
                      <a:r>
                        <a:rPr lang="en-US" sz="1400" b="1" dirty="0" err="1" smtClean="0"/>
                        <a:t>Cn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St-St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St-Ct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St-</a:t>
                      </a:r>
                      <a:r>
                        <a:rPr lang="en-US" sz="1400" b="1" dirty="0" err="1" smtClean="0"/>
                        <a:t>Rm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St-</a:t>
                      </a:r>
                      <a:r>
                        <a:rPr lang="en-US" sz="1400" b="1" dirty="0" err="1" smtClean="0"/>
                        <a:t>Tr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4222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Operational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Op-</a:t>
                      </a:r>
                      <a:r>
                        <a:rPr lang="en-US" sz="1400" b="1" dirty="0" err="1" smtClean="0"/>
                        <a:t>Tx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Op-</a:t>
                      </a:r>
                      <a:r>
                        <a:rPr lang="en-US" sz="1400" b="1" dirty="0" err="1" smtClean="0"/>
                        <a:t>Sr</a:t>
                      </a:r>
                      <a:endParaRPr lang="en-US" sz="1400" b="1" dirty="0" smtClean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Op-</a:t>
                      </a:r>
                      <a:r>
                        <a:rPr lang="en-US" sz="1400" b="1" dirty="0" err="1" smtClean="0"/>
                        <a:t>Cn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Op-Pr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Op-St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Op-Is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Op-Ct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9080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Services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/>
                        <a:t>Sv-Tx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 smtClean="0"/>
                        <a:t>Sv-Sr</a:t>
                      </a:r>
                      <a:endParaRPr lang="en-US" sz="1400" b="1" dirty="0" smtClean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/>
                        <a:t>Sv-Cn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/>
                        <a:t>Sv</a:t>
                      </a:r>
                      <a:r>
                        <a:rPr lang="en-US" sz="1400" b="1" dirty="0" smtClean="0"/>
                        <a:t>-Pr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/>
                        <a:t>Sv</a:t>
                      </a:r>
                      <a:r>
                        <a:rPr lang="en-US" sz="1400" b="1" dirty="0" smtClean="0"/>
                        <a:t>-St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/>
                        <a:t>Sv</a:t>
                      </a:r>
                      <a:r>
                        <a:rPr lang="en-US" sz="1400" b="1" dirty="0" smtClean="0"/>
                        <a:t>-Is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/>
                        <a:t>Sv</a:t>
                      </a:r>
                      <a:r>
                        <a:rPr lang="en-US" sz="1400" b="1" dirty="0" smtClean="0"/>
                        <a:t>-Ct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/>
                        <a:t>Sv-Rm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/>
                        <a:t>Sv-Tr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4223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Personnel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Pr-</a:t>
                      </a:r>
                      <a:r>
                        <a:rPr lang="en-US" sz="1400" b="1" dirty="0" err="1" smtClean="0"/>
                        <a:t>Tx</a:t>
                      </a:r>
                      <a:endParaRPr lang="en-US" sz="1400" b="1" dirty="0" smtClean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Pr-</a:t>
                      </a:r>
                      <a:r>
                        <a:rPr lang="en-US" sz="1400" b="1" dirty="0" err="1" smtClean="0"/>
                        <a:t>Sr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Pr-</a:t>
                      </a:r>
                      <a:r>
                        <a:rPr lang="en-US" sz="1400" b="1" dirty="0" err="1" smtClean="0"/>
                        <a:t>Cn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Pr-Pr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Pr-St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Pr-Is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400" b="1" dirty="0" smtClean="0"/>
                        <a:t>Pr-Ct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400" b="1" dirty="0" smtClean="0"/>
                        <a:t>Pr-</a:t>
                      </a:r>
                      <a:r>
                        <a:rPr lang="en-US" sz="1400" b="1" dirty="0" err="1" smtClean="0"/>
                        <a:t>Rm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400" b="1" dirty="0" smtClean="0"/>
                        <a:t>Pr-</a:t>
                      </a:r>
                      <a:r>
                        <a:rPr lang="en-US" sz="1400" b="1" dirty="0" err="1" smtClean="0"/>
                        <a:t>Tr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r>
                        <a:rPr lang="en-US" sz="1400" b="1" dirty="0" smtClean="0"/>
                        <a:t>Resources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 smtClean="0"/>
                        <a:t>Rs-Tx</a:t>
                      </a:r>
                      <a:endParaRPr lang="en-US" sz="1400" b="1" dirty="0" smtClean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400" b="1" dirty="0" err="1" smtClean="0"/>
                        <a:t>Rs-Sr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400" b="1" dirty="0" err="1" smtClean="0"/>
                        <a:t>Rs-Cn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400" b="1" dirty="0" err="1" smtClean="0"/>
                        <a:t>Rs</a:t>
                      </a:r>
                      <a:r>
                        <a:rPr lang="en-US" sz="1400" b="1" dirty="0" smtClean="0"/>
                        <a:t>-Pr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400" b="1" dirty="0" err="1" smtClean="0"/>
                        <a:t>Rs</a:t>
                      </a:r>
                      <a:r>
                        <a:rPr lang="en-US" sz="1400" b="1" dirty="0" smtClean="0"/>
                        <a:t>-St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400" b="1" dirty="0" err="1" smtClean="0"/>
                        <a:t>Rs</a:t>
                      </a:r>
                      <a:r>
                        <a:rPr lang="en-US" sz="1400" b="1" dirty="0" smtClean="0"/>
                        <a:t>-Is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anchor="ctr">
                    <a:solidFill>
                      <a:srgbClr val="DCE6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/>
                        <a:t>Rs</a:t>
                      </a:r>
                      <a:r>
                        <a:rPr lang="en-US" sz="1400" b="1" dirty="0" smtClean="0"/>
                        <a:t>-Ct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/>
                        <a:t>Rs-Rm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/>
                        <a:t>Rs-Tr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0202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Security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Sc-</a:t>
                      </a:r>
                      <a:r>
                        <a:rPr lang="en-US" sz="1400" b="1" dirty="0" err="1" smtClean="0"/>
                        <a:t>Tx</a:t>
                      </a:r>
                      <a:endParaRPr lang="en-US" sz="1400" b="1" dirty="0" smtClean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Sc-</a:t>
                      </a:r>
                      <a:r>
                        <a:rPr lang="en-US" sz="1400" b="1" dirty="0" err="1" smtClean="0"/>
                        <a:t>Sr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Sc-</a:t>
                      </a:r>
                      <a:r>
                        <a:rPr lang="en-US" sz="1400" b="1" dirty="0" err="1" smtClean="0"/>
                        <a:t>Cn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Sc-Pr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Sc-Ct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1433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Projects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 smtClean="0"/>
                        <a:t>Pj-Tx</a:t>
                      </a:r>
                      <a:endParaRPr lang="en-US" sz="1400" b="1" dirty="0" smtClean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/>
                        <a:t>Pj-Sr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Pr-</a:t>
                      </a:r>
                      <a:r>
                        <a:rPr lang="en-US" sz="1400" b="1" dirty="0" err="1" smtClean="0"/>
                        <a:t>Cn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/>
                        <a:t>Pj-Rm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/>
                        <a:t>Pj-Tr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570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Standards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/>
                        <a:t>Sd-Tx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/>
                        <a:t>Sd-Sr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/>
                        <a:t>Sd-Rm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/>
                        <a:t>Sd-Tr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4552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Actual Resources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 smtClean="0"/>
                        <a:t>Ar-Sr</a:t>
                      </a:r>
                      <a:endParaRPr lang="en-US" sz="1400" b="1" dirty="0" smtClean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/>
                        <a:t>Ar-Cn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668026" y="5274814"/>
            <a:ext cx="3554289" cy="923330"/>
          </a:xfrm>
          <a:prstGeom prst="rect">
            <a:avLst/>
          </a:prstGeom>
          <a:solidFill>
            <a:srgbClr val="00FFFF"/>
          </a:solidFill>
          <a:effectLst>
            <a:innerShdw blurRad="63500" dist="50800" dir="2400000">
              <a:srgbClr val="000000">
                <a:alpha val="50000"/>
              </a:srgb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A better taxonomy provides more logic and order to the set of views available in UAF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Viewing Information in UAF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0000">
              <a:alpha val="50000"/>
            </a:srgbClr>
          </a:solidFill>
        </p:spPr>
        <p:txBody>
          <a:bodyPr>
            <a:noAutofit/>
          </a:bodyPr>
          <a:lstStyle/>
          <a:p>
            <a:r>
              <a:rPr lang="en-US" sz="2400" dirty="0" smtClean="0"/>
              <a:t>Example: suppose you want to look at </a:t>
            </a:r>
            <a:r>
              <a:rPr lang="en-US" sz="2400" dirty="0" smtClean="0">
                <a:solidFill>
                  <a:srgbClr val="FFFFFF"/>
                </a:solidFill>
              </a:rPr>
              <a:t>Operational Information</a:t>
            </a:r>
            <a:r>
              <a:rPr lang="en-US" sz="2400" dirty="0" smtClean="0"/>
              <a:t> for your problem domain</a:t>
            </a:r>
          </a:p>
          <a:p>
            <a:r>
              <a:rPr lang="en-US" sz="2400" dirty="0" smtClean="0"/>
              <a:t>UAF provides view definitions for:</a:t>
            </a:r>
          </a:p>
          <a:p>
            <a:pPr lvl="1"/>
            <a:r>
              <a:rPr lang="en-US" sz="2000" dirty="0" smtClean="0"/>
              <a:t>Operational taxonomy (Op-</a:t>
            </a:r>
            <a:r>
              <a:rPr lang="en-US" sz="2000" dirty="0" err="1" smtClean="0"/>
              <a:t>Tx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Operational structure (Op-</a:t>
            </a:r>
            <a:r>
              <a:rPr lang="en-US" sz="2000" dirty="0" err="1" smtClean="0"/>
              <a:t>Sr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Operational connectivity (Op-</a:t>
            </a:r>
            <a:r>
              <a:rPr lang="en-US" sz="2000" dirty="0" err="1" smtClean="0"/>
              <a:t>Cn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Operational processes (Op-Pr)</a:t>
            </a:r>
          </a:p>
          <a:p>
            <a:pPr lvl="1"/>
            <a:r>
              <a:rPr lang="en-US" sz="2000" dirty="0" smtClean="0"/>
              <a:t>Operational states (Op-St)</a:t>
            </a:r>
          </a:p>
          <a:p>
            <a:pPr lvl="1"/>
            <a:r>
              <a:rPr lang="en-US" sz="2000" dirty="0" smtClean="0"/>
              <a:t>Operational interaction scenarios (Op-Is)</a:t>
            </a:r>
          </a:p>
          <a:p>
            <a:pPr lvl="1"/>
            <a:r>
              <a:rPr lang="en-US" sz="2000" dirty="0" smtClean="0"/>
              <a:t>Operational constraints (Op-Ct)</a:t>
            </a:r>
          </a:p>
          <a:p>
            <a:r>
              <a:rPr lang="en-US" sz="2400" dirty="0" smtClean="0"/>
              <a:t>Choose what makes sense for your needs</a:t>
            </a:r>
          </a:p>
          <a:p>
            <a:r>
              <a:rPr lang="en-US" sz="2400" dirty="0" smtClean="0"/>
              <a:t>Pattern is replicated across entities as appropriate</a:t>
            </a:r>
          </a:p>
          <a:p>
            <a:pPr lvl="1"/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521113" y="2791766"/>
            <a:ext cx="3312479" cy="923330"/>
          </a:xfrm>
          <a:prstGeom prst="rect">
            <a:avLst/>
          </a:prstGeom>
          <a:solidFill>
            <a:srgbClr val="00FFFF"/>
          </a:solidFill>
          <a:effectLst>
            <a:innerShdw blurRad="63500" dist="50800" dir="2400000">
              <a:srgbClr val="000000">
                <a:alpha val="50000"/>
              </a:srgb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Numbered views (OV-1, OV-2, OV-5 etc) are replaced with more meaningful and consistent views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Mining the 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draft UAF profile is ready for use at </a:t>
            </a:r>
            <a:r>
              <a:rPr lang="en-US" sz="2400" dirty="0" err="1" smtClean="0"/>
              <a:t>OMG.org</a:t>
            </a:r>
            <a:endParaRPr lang="en-US" sz="2400" dirty="0" smtClean="0"/>
          </a:p>
          <a:p>
            <a:pPr lvl="1"/>
            <a:r>
              <a:rPr lang="en-US" sz="2000" dirty="0" smtClean="0">
                <a:hlinkClick r:id="rId2"/>
              </a:rPr>
              <a:t>http://www.omg.org/spec/UAF/1.0/Beta1</a:t>
            </a:r>
            <a:r>
              <a:rPr lang="en-US" sz="2000" dirty="0" smtClean="0">
                <a:hlinkClick r:id="rId2"/>
              </a:rPr>
              <a:t>/</a:t>
            </a:r>
            <a:endParaRPr lang="en-US" sz="2000" dirty="0" smtClean="0"/>
          </a:p>
          <a:p>
            <a:r>
              <a:rPr lang="en-US" sz="2400" dirty="0" smtClean="0"/>
              <a:t>Here’s the catch…</a:t>
            </a:r>
          </a:p>
          <a:p>
            <a:pPr lvl="1"/>
            <a:r>
              <a:rPr lang="en-US" sz="2000" dirty="0" smtClean="0"/>
              <a:t>The profile is missing a version statement in the opening XMI line; add one and it loads properly in Rhapsody</a:t>
            </a:r>
          </a:p>
          <a:p>
            <a:pPr lvl="1"/>
            <a:r>
              <a:rPr lang="en-US" sz="2000" dirty="0" smtClean="0"/>
              <a:t>The profile does NOT include tool-specific customizations</a:t>
            </a:r>
          </a:p>
          <a:p>
            <a:pPr lvl="2"/>
            <a:r>
              <a:rPr lang="en-US" sz="1600" dirty="0" smtClean="0"/>
              <a:t>No menu selections</a:t>
            </a:r>
          </a:p>
          <a:p>
            <a:pPr lvl="2"/>
            <a:r>
              <a:rPr lang="en-US" sz="1600" dirty="0" smtClean="0"/>
              <a:t>No contextual help</a:t>
            </a:r>
          </a:p>
          <a:p>
            <a:pPr lvl="2"/>
            <a:r>
              <a:rPr lang="en-US" sz="1600" dirty="0" smtClean="0"/>
              <a:t>No error checking</a:t>
            </a:r>
          </a:p>
          <a:p>
            <a:r>
              <a:rPr lang="en-US" sz="2400" dirty="0" smtClean="0"/>
              <a:t>Examine the profile in your tool of choice to find all sorts of cool information</a:t>
            </a:r>
          </a:p>
          <a:p>
            <a:pPr lvl="1"/>
            <a:r>
              <a:rPr lang="en-US" sz="2000" dirty="0" smtClean="0"/>
              <a:t>Here’s an </a:t>
            </a:r>
            <a:r>
              <a:rPr lang="en-US" sz="2000" dirty="0" smtClean="0"/>
              <a:t>Excel </a:t>
            </a:r>
            <a:r>
              <a:rPr lang="en-US" sz="2000" dirty="0" smtClean="0"/>
              <a:t>spreadsheet: http</a:t>
            </a:r>
            <a:r>
              <a:rPr lang="en-US" sz="2000" dirty="0" smtClean="0"/>
              <a:t>://bit.ly/2qCEMKG-vmcse-uaf</a:t>
            </a:r>
            <a:endParaRPr lang="en-US" sz="2000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Definitions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791308"/>
          <a:ext cx="8229600" cy="475233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99307"/>
                <a:gridCol w="5430293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</a:rPr>
                        <a:t>UAF::Operational::Structure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latin typeface="Verdan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/>
                        <a:t>OperationalAgent</a:t>
                      </a:r>
                      <a:endParaRPr lang="en-US" sz="14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/>
                        <a:t>An abstract element grouping </a:t>
                      </a:r>
                      <a:r>
                        <a:rPr lang="en-US" sz="1400" u="none" strike="noStrike" dirty="0" err="1"/>
                        <a:t>LogicalArchitecture</a:t>
                      </a:r>
                      <a:r>
                        <a:rPr lang="en-US" sz="1400" u="none" strike="noStrike" dirty="0"/>
                        <a:t> and </a:t>
                      </a:r>
                      <a:r>
                        <a:rPr lang="en-US" sz="1400" u="none" strike="noStrike" dirty="0" err="1"/>
                        <a:t>OperationalPerformer</a:t>
                      </a:r>
                      <a:r>
                        <a:rPr lang="en-US" sz="1400" u="none" strike="noStrike" dirty="0"/>
                        <a:t>.</a:t>
                      </a:r>
                      <a:endParaRPr lang="en-US" sz="14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/>
                        <a:t>OperationalRole</a:t>
                      </a:r>
                      <a:endParaRPr lang="en-US" sz="14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/>
                        <a:t>Usage of a </a:t>
                      </a:r>
                      <a:r>
                        <a:rPr lang="en-US" sz="1400" u="none" strike="noStrike" dirty="0" err="1"/>
                        <a:t>OperationalPerformer</a:t>
                      </a:r>
                      <a:r>
                        <a:rPr lang="en-US" sz="1400" u="none" strike="noStrike" dirty="0"/>
                        <a:t> or </a:t>
                      </a:r>
                      <a:r>
                        <a:rPr lang="en-US" sz="1400" u="none" strike="noStrike" dirty="0" err="1"/>
                        <a:t>OperationalArchitecture</a:t>
                      </a:r>
                      <a:r>
                        <a:rPr lang="en-US" sz="1400" u="none" strike="noStrike" dirty="0"/>
                        <a:t> in the context of another </a:t>
                      </a:r>
                      <a:r>
                        <a:rPr lang="en-US" sz="1400" u="none" strike="noStrike" dirty="0" err="1"/>
                        <a:t>OperationalPerformer</a:t>
                      </a:r>
                      <a:r>
                        <a:rPr lang="en-US" sz="1400" u="none" strike="noStrike" dirty="0"/>
                        <a:t> or </a:t>
                      </a:r>
                      <a:r>
                        <a:rPr lang="en-US" sz="1400" u="none" strike="noStrike" dirty="0" err="1"/>
                        <a:t>OperationalArchitecture</a:t>
                      </a:r>
                      <a:r>
                        <a:rPr lang="en-US" sz="1400" u="none" strike="noStrike" dirty="0"/>
                        <a:t>. Creates a whole-part relationship.</a:t>
                      </a:r>
                      <a:endParaRPr lang="en-US" sz="14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/>
                        <a:t>OperationalArchitecture</a:t>
                      </a:r>
                      <a:endParaRPr lang="en-US" sz="14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/>
                        <a:t>An element used to denote a model of the Architecture, described from the Operational perspective.</a:t>
                      </a:r>
                      <a:endParaRPr lang="en-US" sz="14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/>
                        <a:t>KnownResource</a:t>
                      </a:r>
                      <a:endParaRPr lang="en-US" sz="1400" b="0" i="0" u="none" strike="noStrike">
                        <a:latin typeface="Verdan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/>
                        <a:t>Asserts that a known </a:t>
                      </a:r>
                      <a:r>
                        <a:rPr lang="en-US" sz="1400" u="none" strike="noStrike" dirty="0" err="1"/>
                        <a:t>ResourcePerformer</a:t>
                      </a:r>
                      <a:r>
                        <a:rPr lang="en-US" sz="1400" u="none" strike="noStrike" dirty="0"/>
                        <a:t> plays a part in the </a:t>
                      </a:r>
                      <a:r>
                        <a:rPr lang="en-US" sz="1400" u="none" strike="noStrike" dirty="0" err="1"/>
                        <a:t>LogicalArchitecture</a:t>
                      </a:r>
                      <a:r>
                        <a:rPr lang="en-US" sz="1400" u="none" strike="noStrike" dirty="0"/>
                        <a:t>.</a:t>
                      </a:r>
                      <a:endParaRPr lang="en-US" sz="14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/>
                        <a:t>OperationalPerformer</a:t>
                      </a:r>
                      <a:endParaRPr lang="en-US" sz="1400" b="0" i="0" u="none" strike="noStrike">
                        <a:latin typeface="Verdan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/>
                        <a:t>A logical agent that </a:t>
                      </a:r>
                      <a:r>
                        <a:rPr lang="en-US" sz="1400" u="none" strike="noStrike" dirty="0" err="1"/>
                        <a:t>IsCapableToPerform</a:t>
                      </a:r>
                      <a:r>
                        <a:rPr lang="en-US" sz="1400" u="none" strike="noStrike" dirty="0"/>
                        <a:t> </a:t>
                      </a:r>
                      <a:r>
                        <a:rPr lang="en-US" sz="1400" u="none" strike="noStrike" dirty="0" err="1"/>
                        <a:t>OperationalActivities</a:t>
                      </a:r>
                      <a:r>
                        <a:rPr lang="en-US" sz="1400" u="none" strike="noStrike" dirty="0"/>
                        <a:t> which produce, consume and process Resources.</a:t>
                      </a:r>
                      <a:endParaRPr lang="en-US" sz="14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/>
                        <a:t>ProblemDomain</a:t>
                      </a:r>
                      <a:endParaRPr lang="en-US" sz="1400" b="0" i="0" u="none" strike="noStrike">
                        <a:latin typeface="Verdan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/>
                        <a:t>A property associated with a logical architecture, used to specify the scope of the problem.</a:t>
                      </a:r>
                      <a:endParaRPr lang="en-US" sz="14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/>
                        <a:t>OperationalPort</a:t>
                      </a:r>
                      <a:endParaRPr lang="en-US" sz="14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/>
                        <a:t>Usage of a </a:t>
                      </a:r>
                      <a:r>
                        <a:rPr lang="en-US" sz="1400" u="none" strike="noStrike" dirty="0" err="1"/>
                        <a:t>OperationalPerformer</a:t>
                      </a:r>
                      <a:r>
                        <a:rPr lang="en-US" sz="1400" u="none" strike="noStrike" dirty="0"/>
                        <a:t> or </a:t>
                      </a:r>
                      <a:r>
                        <a:rPr lang="en-US" sz="1400" u="none" strike="noStrike" dirty="0" err="1"/>
                        <a:t>LogicalArchitecture</a:t>
                      </a:r>
                      <a:r>
                        <a:rPr lang="en-US" sz="1400" u="none" strike="noStrike" dirty="0"/>
                        <a:t> in the context of another </a:t>
                      </a:r>
                      <a:r>
                        <a:rPr lang="en-US" sz="1400" u="none" strike="noStrike" dirty="0" err="1"/>
                        <a:t>OperationalPerformer</a:t>
                      </a:r>
                      <a:r>
                        <a:rPr lang="en-US" sz="1400" u="none" strike="noStrike" dirty="0"/>
                        <a:t> or </a:t>
                      </a:r>
                      <a:r>
                        <a:rPr lang="en-US" sz="1400" u="none" strike="noStrike" dirty="0" err="1"/>
                        <a:t>LogicalArchitecture</a:t>
                      </a:r>
                      <a:r>
                        <a:rPr lang="en-US" sz="1400" u="none" strike="noStrike" dirty="0"/>
                        <a:t>. Creates a whole-part relationship.</a:t>
                      </a:r>
                      <a:endParaRPr lang="en-US" sz="14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/>
                        <a:t>OperationalMethod</a:t>
                      </a:r>
                      <a:endParaRPr lang="en-US" sz="1400" b="0" i="0" u="none" strike="noStrike">
                        <a:latin typeface="Verdan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/>
                        <a:t>A behavioral feature of a </a:t>
                      </a:r>
                      <a:r>
                        <a:rPr lang="en-US" sz="1400" u="none" strike="noStrike" dirty="0" err="1"/>
                        <a:t>OperationalPerformer</a:t>
                      </a:r>
                      <a:r>
                        <a:rPr lang="en-US" sz="1400" u="none" strike="noStrike" dirty="0"/>
                        <a:t> whose behavior is specified in an </a:t>
                      </a:r>
                      <a:r>
                        <a:rPr lang="en-US" sz="1400" u="none" strike="noStrike" dirty="0" err="1"/>
                        <a:t>OperationalActivity</a:t>
                      </a:r>
                      <a:r>
                        <a:rPr lang="en-US" sz="1400" u="none" strike="noStrike" dirty="0"/>
                        <a:t>.</a:t>
                      </a:r>
                      <a:endParaRPr lang="en-US" sz="14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/>
                        <a:t>OperationalParameter</a:t>
                      </a:r>
                      <a:endParaRPr lang="en-US" sz="1400" b="0" i="0" u="none" strike="noStrike">
                        <a:latin typeface="Verdan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/>
                        <a:t>An element that represents inputs and outputs of an </a:t>
                      </a:r>
                      <a:r>
                        <a:rPr lang="en-US" sz="1400" u="none" strike="noStrike" dirty="0" err="1"/>
                        <a:t>OperationalActivity</a:t>
                      </a:r>
                      <a:r>
                        <a:rPr lang="en-US" sz="1400" u="none" strike="noStrike" dirty="0"/>
                        <a:t>. It is typed by an </a:t>
                      </a:r>
                      <a:r>
                        <a:rPr lang="en-US" sz="1400" u="none" strike="noStrike" dirty="0" err="1"/>
                        <a:t>OperationalExchangeItem</a:t>
                      </a:r>
                      <a:r>
                        <a:rPr lang="en-US" sz="1400" u="none" strike="noStrike" dirty="0"/>
                        <a:t>.</a:t>
                      </a:r>
                      <a:endParaRPr lang="en-US" sz="14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at the 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Most UAF documentation still refers to </a:t>
            </a:r>
            <a:r>
              <a:rPr lang="en-US" sz="2800" dirty="0" err="1" smtClean="0"/>
              <a:t>DoDAF</a:t>
            </a:r>
            <a:r>
              <a:rPr lang="en-US" sz="2800" dirty="0" smtClean="0"/>
              <a:t> view identification</a:t>
            </a:r>
          </a:p>
          <a:p>
            <a:pPr lvl="1"/>
            <a:r>
              <a:rPr lang="en-US" sz="2400" dirty="0" smtClean="0"/>
              <a:t>It’s unclear if </a:t>
            </a:r>
            <a:r>
              <a:rPr lang="en-US" sz="2400" dirty="0" err="1" smtClean="0"/>
              <a:t>DoDAF</a:t>
            </a:r>
            <a:r>
              <a:rPr lang="en-US" sz="2400" dirty="0" smtClean="0"/>
              <a:t> nomenclature is obsolete or not</a:t>
            </a:r>
          </a:p>
          <a:p>
            <a:pPr lvl="1"/>
            <a:r>
              <a:rPr lang="en-US" sz="2400" dirty="0" smtClean="0"/>
              <a:t>UAF spec from OMG does not use the </a:t>
            </a:r>
            <a:r>
              <a:rPr lang="en-US" sz="2400" dirty="0" err="1" smtClean="0"/>
              <a:t>DoDAF</a:t>
            </a:r>
            <a:r>
              <a:rPr lang="en-US" sz="2400" dirty="0" smtClean="0"/>
              <a:t> view names</a:t>
            </a:r>
          </a:p>
          <a:p>
            <a:pPr lvl="1"/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View</a:t>
            </a:r>
            <a:endParaRPr lang="en-US" dirty="0"/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11027" y="1204395"/>
            <a:ext cx="5194681" cy="4276007"/>
          </a:xfrm>
        </p:spPr>
      </p:pic>
      <p:sp>
        <p:nvSpPr>
          <p:cNvPr id="5" name="TextBox 4"/>
          <p:cNvSpPr txBox="1"/>
          <p:nvPr/>
        </p:nvSpPr>
        <p:spPr>
          <a:xfrm>
            <a:off x="1962001" y="5480402"/>
            <a:ext cx="3543707" cy="742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0"/>
              </a:lnSpc>
              <a:spcBef>
                <a:spcPct val="100000"/>
              </a:spcBef>
              <a:spcAft>
                <a:spcPct val="35000"/>
              </a:spcAft>
            </a:pPr>
            <a:endParaRPr lang="en-US" sz="800" dirty="0" smtClean="0">
              <a:solidFill>
                <a:srgbClr val="EBFFAD"/>
              </a:solidFill>
            </a:endParaRPr>
          </a:p>
          <a:p>
            <a:pPr algn="r">
              <a:lnSpc>
                <a:spcPct val="0"/>
              </a:lnSpc>
              <a:spcBef>
                <a:spcPct val="100000"/>
              </a:spcBef>
              <a:spcAft>
                <a:spcPct val="35000"/>
              </a:spcAft>
            </a:pPr>
            <a:r>
              <a:rPr lang="en-US" sz="800" dirty="0" smtClean="0">
                <a:solidFill>
                  <a:srgbClr val="EBFFAD"/>
                </a:solidFill>
              </a:rPr>
              <a:t>From: </a:t>
            </a:r>
            <a:r>
              <a:rPr lang="en-US" sz="800" dirty="0" err="1" smtClean="0">
                <a:solidFill>
                  <a:srgbClr val="EBFFAD"/>
                </a:solidFill>
              </a:rPr>
              <a:t>DoDAF</a:t>
            </a:r>
            <a:r>
              <a:rPr lang="en-US" sz="800" dirty="0" smtClean="0">
                <a:solidFill>
                  <a:srgbClr val="EBFFAD"/>
                </a:solidFill>
              </a:rPr>
              <a:t> V2.0 Community Update </a:t>
            </a:r>
            <a:r>
              <a:rPr lang="en-US" sz="800" dirty="0" smtClean="0">
                <a:solidFill>
                  <a:srgbClr val="EBFFAD"/>
                </a:solidFill>
                <a:latin typeface="Century Gothic" pitchFamily="-105" charset="0"/>
              </a:rPr>
              <a:t>Overview 12 August  2010</a:t>
            </a:r>
          </a:p>
          <a:p>
            <a:pPr algn="r">
              <a:lnSpc>
                <a:spcPct val="110000"/>
              </a:lnSpc>
              <a:spcBef>
                <a:spcPct val="10000"/>
              </a:spcBef>
            </a:pPr>
            <a:r>
              <a:rPr lang="en-US" sz="800" dirty="0" smtClean="0">
                <a:solidFill>
                  <a:srgbClr val="EBFFAD"/>
                </a:solidFill>
              </a:rPr>
              <a:t>MR. MICHAEL WAYSON; </a:t>
            </a:r>
          </a:p>
          <a:p>
            <a:pPr algn="r">
              <a:lnSpc>
                <a:spcPct val="110000"/>
              </a:lnSpc>
              <a:spcBef>
                <a:spcPct val="10000"/>
              </a:spcBef>
            </a:pPr>
            <a:r>
              <a:rPr lang="en-US" sz="800" dirty="0" smtClean="0">
                <a:solidFill>
                  <a:srgbClr val="EBFFAD"/>
                </a:solidFill>
              </a:rPr>
              <a:t>Architecture and Infrastructure Directorate; </a:t>
            </a:r>
          </a:p>
          <a:p>
            <a:pPr algn="r">
              <a:lnSpc>
                <a:spcPct val="110000"/>
              </a:lnSpc>
              <a:spcBef>
                <a:spcPct val="10000"/>
              </a:spcBef>
            </a:pPr>
            <a:r>
              <a:rPr lang="en-US" sz="800" dirty="0" smtClean="0">
                <a:solidFill>
                  <a:srgbClr val="EBFFAD"/>
                </a:solidFill>
              </a:rPr>
              <a:t>Office of the </a:t>
            </a:r>
            <a:r>
              <a:rPr lang="en-US" sz="800" dirty="0" err="1" smtClean="0">
                <a:solidFill>
                  <a:srgbClr val="EBFFAD"/>
                </a:solidFill>
              </a:rPr>
              <a:t>DoD</a:t>
            </a:r>
            <a:r>
              <a:rPr lang="en-US" sz="800" dirty="0" smtClean="0">
                <a:solidFill>
                  <a:srgbClr val="EBFFAD"/>
                </a:solidFill>
              </a:rPr>
              <a:t> Deputy Chief Information Officer</a:t>
            </a:r>
            <a:endParaRPr lang="en-US" sz="800" dirty="0">
              <a:solidFill>
                <a:srgbClr val="EBFFAD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54945" y="1440547"/>
            <a:ext cx="2440494" cy="646331"/>
          </a:xfrm>
          <a:prstGeom prst="rect">
            <a:avLst/>
          </a:prstGeom>
          <a:solidFill>
            <a:srgbClr val="00FFFF"/>
          </a:solidFill>
          <a:effectLst>
            <a:innerShdw blurRad="63500" dist="50800" dir="2400000">
              <a:srgbClr val="000000">
                <a:alpha val="50000"/>
              </a:srgb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i="1" dirty="0" smtClean="0"/>
              <a:t>OV</a:t>
            </a:r>
            <a:r>
              <a:rPr lang="en-US" i="1" dirty="0" smtClean="0"/>
              <a:t>-</a:t>
            </a:r>
            <a:r>
              <a:rPr lang="en-US" i="1" dirty="0" smtClean="0"/>
              <a:t>1</a:t>
            </a:r>
            <a:r>
              <a:rPr lang="en-US" i="1" dirty="0" smtClean="0"/>
              <a:t> is like an Op-</a:t>
            </a:r>
            <a:r>
              <a:rPr lang="en-US" i="1" dirty="0" err="1" smtClean="0"/>
              <a:t>Sr</a:t>
            </a:r>
            <a:r>
              <a:rPr lang="en-US" i="1" dirty="0" smtClean="0"/>
              <a:t> Operational Structure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822849" y="2528559"/>
            <a:ext cx="2863950" cy="646331"/>
          </a:xfrm>
          <a:prstGeom prst="rect">
            <a:avLst/>
          </a:prstGeom>
          <a:solidFill>
            <a:srgbClr val="00FFFF"/>
          </a:solidFill>
          <a:effectLst>
            <a:innerShdw blurRad="63500" dist="50800" dir="2400000">
              <a:srgbClr val="000000">
                <a:alpha val="50000"/>
              </a:srgb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i="1" dirty="0" smtClean="0"/>
              <a:t>The elements are now &lt;&lt;operational performers&gt;&gt;</a:t>
            </a:r>
            <a:endParaRPr lang="en-US" i="1" dirty="0"/>
          </a:p>
        </p:txBody>
      </p:sp>
      <p:sp>
        <p:nvSpPr>
          <p:cNvPr id="8" name="Oval 7"/>
          <p:cNvSpPr/>
          <p:nvPr/>
        </p:nvSpPr>
        <p:spPr>
          <a:xfrm>
            <a:off x="3639592" y="2881095"/>
            <a:ext cx="1723945" cy="1487934"/>
          </a:xfrm>
          <a:prstGeom prst="ellipse">
            <a:avLst/>
          </a:prstGeom>
          <a:noFill/>
          <a:ln w="50800" cap="flat" cmpd="sng" algn="ctr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7" idx="1"/>
            <a:endCxn id="8" idx="7"/>
          </p:cNvCxnSpPr>
          <p:nvPr/>
        </p:nvCxnSpPr>
        <p:spPr>
          <a:xfrm rot="10800000" flipV="1">
            <a:off x="5111071" y="2851724"/>
            <a:ext cx="711778" cy="247273"/>
          </a:xfrm>
          <a:prstGeom prst="straightConnector1">
            <a:avLst/>
          </a:prstGeom>
          <a:noFill/>
          <a:ln w="50800" cap="flat" cmpd="sng" algn="ctr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Capabilities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353512" y="1344618"/>
            <a:ext cx="2060501" cy="723333"/>
            <a:chOff x="3353512" y="1344618"/>
            <a:chExt cx="2060501" cy="723333"/>
          </a:xfrm>
        </p:grpSpPr>
        <p:sp>
          <p:nvSpPr>
            <p:cNvPr id="5" name="Rectangle 4"/>
            <p:cNvSpPr/>
            <p:nvPr/>
          </p:nvSpPr>
          <p:spPr>
            <a:xfrm>
              <a:off x="3353512" y="1344618"/>
              <a:ext cx="2060501" cy="723333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1400" b="1" dirty="0" smtClean="0">
                  <a:solidFill>
                    <a:srgbClr val="000000"/>
                  </a:solidFill>
                </a:rPr>
                <a:t>Increase Effectiveness of SAR Operations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353512" y="1344618"/>
              <a:ext cx="20605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000000"/>
                  </a:solidFill>
                </a:rPr>
                <a:t>&lt;&lt;Enterprise Goal&gt;&gt;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587664" y="2716706"/>
            <a:ext cx="2060501" cy="723333"/>
            <a:chOff x="1587664" y="2716706"/>
            <a:chExt cx="2060501" cy="723333"/>
          </a:xfrm>
        </p:grpSpPr>
        <p:sp>
          <p:nvSpPr>
            <p:cNvPr id="8" name="Rectangle 7"/>
            <p:cNvSpPr/>
            <p:nvPr/>
          </p:nvSpPr>
          <p:spPr>
            <a:xfrm>
              <a:off x="1587664" y="2716706"/>
              <a:ext cx="2060501" cy="723333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1400" b="1" dirty="0" smtClean="0">
                  <a:solidFill>
                    <a:srgbClr val="000000"/>
                  </a:solidFill>
                </a:rPr>
                <a:t>Improve Location Accuracy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587664" y="2716706"/>
              <a:ext cx="20605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000000"/>
                  </a:solidFill>
                </a:rPr>
                <a:t>&lt;&lt;Enterprise Goal&gt;&gt;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1587664" y="3995967"/>
            <a:ext cx="2060501" cy="723333"/>
          </a:xfrm>
          <a:prstGeom prst="rect">
            <a:avLst/>
          </a:prstGeom>
          <a:gradFill>
            <a:gsLst>
              <a:gs pos="0">
                <a:srgbClr val="F1D100"/>
              </a:gs>
              <a:gs pos="39000">
                <a:srgbClr val="F1D100"/>
              </a:gs>
              <a:gs pos="100000">
                <a:srgbClr val="FFF194"/>
              </a:gs>
            </a:gsLst>
          </a:gradFill>
          <a:ln>
            <a:solidFill>
              <a:srgbClr val="F1D1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b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Locate Source of Signal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87664" y="3995967"/>
            <a:ext cx="2060501" cy="29416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&lt;&lt;Capability&gt;&gt;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967564" y="2716706"/>
            <a:ext cx="2060501" cy="723333"/>
            <a:chOff x="4967564" y="2716706"/>
            <a:chExt cx="2060501" cy="723333"/>
          </a:xfrm>
        </p:grpSpPr>
        <p:sp>
          <p:nvSpPr>
            <p:cNvPr id="13" name="Rectangle 12"/>
            <p:cNvSpPr/>
            <p:nvPr/>
          </p:nvSpPr>
          <p:spPr>
            <a:xfrm>
              <a:off x="4967564" y="2716706"/>
              <a:ext cx="2060501" cy="723333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1400" b="1" dirty="0" smtClean="0">
                  <a:solidFill>
                    <a:srgbClr val="000000"/>
                  </a:solidFill>
                </a:rPr>
                <a:t>Reduce Response Time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967564" y="2716706"/>
              <a:ext cx="20605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000000"/>
                  </a:solidFill>
                </a:rPr>
                <a:t>&lt;&lt;Enterprise Goal&gt;&gt;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</p:grpSp>
      <p:cxnSp>
        <p:nvCxnSpPr>
          <p:cNvPr id="15" name="Straight Arrow Connector 14"/>
          <p:cNvCxnSpPr>
            <a:stCxn id="5" idx="2"/>
            <a:endCxn id="8" idx="0"/>
          </p:cNvCxnSpPr>
          <p:nvPr/>
        </p:nvCxnSpPr>
        <p:spPr>
          <a:xfrm rot="5400000">
            <a:off x="3176462" y="1509404"/>
            <a:ext cx="648755" cy="1765848"/>
          </a:xfrm>
          <a:prstGeom prst="straightConnector1">
            <a:avLst/>
          </a:prstGeom>
          <a:ln w="31750" cap="flat" cmpd="sng" algn="ctr">
            <a:solidFill>
              <a:srgbClr val="CCFFCC">
                <a:alpha val="95000"/>
              </a:srgbClr>
            </a:solidFill>
            <a:prstDash val="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2"/>
            <a:endCxn id="14" idx="0"/>
          </p:cNvCxnSpPr>
          <p:nvPr/>
        </p:nvCxnSpPr>
        <p:spPr>
          <a:xfrm rot="16200000" flipH="1">
            <a:off x="4866412" y="1585302"/>
            <a:ext cx="648755" cy="1614052"/>
          </a:xfrm>
          <a:prstGeom prst="straightConnector1">
            <a:avLst/>
          </a:prstGeom>
          <a:ln w="31750" cap="flat" cmpd="sng" algn="ctr">
            <a:solidFill>
              <a:srgbClr val="CCFFCC">
                <a:alpha val="95000"/>
              </a:srgbClr>
            </a:solidFill>
            <a:prstDash val="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2"/>
            <a:endCxn id="10" idx="0"/>
          </p:cNvCxnSpPr>
          <p:nvPr/>
        </p:nvCxnSpPr>
        <p:spPr>
          <a:xfrm rot="5400000">
            <a:off x="2339951" y="3718003"/>
            <a:ext cx="555928" cy="1588"/>
          </a:xfrm>
          <a:prstGeom prst="straightConnector1">
            <a:avLst/>
          </a:prstGeom>
          <a:ln w="31750" cap="flat" cmpd="sng" algn="ctr">
            <a:solidFill>
              <a:srgbClr val="CCFFCC">
                <a:alpha val="95000"/>
              </a:srgbClr>
            </a:solidFill>
            <a:prstDash val="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21" idx="0"/>
          </p:cNvCxnSpPr>
          <p:nvPr/>
        </p:nvCxnSpPr>
        <p:spPr>
          <a:xfrm rot="10800000" flipV="1">
            <a:off x="5414014" y="3440833"/>
            <a:ext cx="585393" cy="487628"/>
          </a:xfrm>
          <a:prstGeom prst="straightConnector1">
            <a:avLst/>
          </a:prstGeom>
          <a:ln w="31750" cap="flat" cmpd="sng" algn="ctr">
            <a:solidFill>
              <a:srgbClr val="CCFFCC">
                <a:alpha val="95000"/>
              </a:srgbClr>
            </a:solidFill>
            <a:prstDash val="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3" idx="2"/>
            <a:endCxn id="23" idx="0"/>
          </p:cNvCxnSpPr>
          <p:nvPr/>
        </p:nvCxnSpPr>
        <p:spPr>
          <a:xfrm rot="16200000" flipH="1">
            <a:off x="6602205" y="2835649"/>
            <a:ext cx="471260" cy="1680040"/>
          </a:xfrm>
          <a:prstGeom prst="straightConnector1">
            <a:avLst/>
          </a:prstGeom>
          <a:ln w="31750" cap="flat" cmpd="sng" algn="ctr">
            <a:solidFill>
              <a:srgbClr val="CCFFCC">
                <a:alpha val="95000"/>
              </a:srgbClr>
            </a:solidFill>
            <a:prstDash val="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4383762" y="3928461"/>
            <a:ext cx="2060501" cy="723333"/>
            <a:chOff x="4383762" y="3928461"/>
            <a:chExt cx="2060501" cy="723333"/>
          </a:xfrm>
        </p:grpSpPr>
        <p:sp>
          <p:nvSpPr>
            <p:cNvPr id="21" name="Rectangle 20"/>
            <p:cNvSpPr/>
            <p:nvPr/>
          </p:nvSpPr>
          <p:spPr>
            <a:xfrm>
              <a:off x="4383762" y="3928461"/>
              <a:ext cx="2060501" cy="723333"/>
            </a:xfrm>
            <a:prstGeom prst="rect">
              <a:avLst/>
            </a:prstGeom>
            <a:gradFill>
              <a:gsLst>
                <a:gs pos="0">
                  <a:srgbClr val="F1D100"/>
                </a:gs>
                <a:gs pos="39000">
                  <a:srgbClr val="F1D100"/>
                </a:gs>
                <a:gs pos="100000">
                  <a:srgbClr val="FFF194"/>
                </a:gs>
              </a:gsLst>
            </a:gradFill>
            <a:ln>
              <a:solidFill>
                <a:srgbClr val="F1D1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b"/>
            <a:lstStyle/>
            <a:p>
              <a:pPr algn="ctr"/>
              <a:r>
                <a:rPr lang="en-US" sz="1400" b="1" dirty="0" smtClean="0">
                  <a:solidFill>
                    <a:srgbClr val="000000"/>
                  </a:solidFill>
                </a:rPr>
                <a:t>Transit Resources to Source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383762" y="3928461"/>
              <a:ext cx="2060501" cy="27699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r>
                <a:rPr lang="en-US" sz="1200" b="1" dirty="0" smtClean="0">
                  <a:solidFill>
                    <a:srgbClr val="000000"/>
                  </a:solidFill>
                </a:rPr>
                <a:t>&lt;&lt;Capability&gt;&gt;</a:t>
              </a:r>
            </a:p>
          </p:txBody>
        </p:sp>
      </p:grpSp>
      <p:sp>
        <p:nvSpPr>
          <p:cNvPr id="23" name="Rectangle 22"/>
          <p:cNvSpPr/>
          <p:nvPr/>
        </p:nvSpPr>
        <p:spPr>
          <a:xfrm>
            <a:off x="6647604" y="3911299"/>
            <a:ext cx="2060501" cy="723333"/>
          </a:xfrm>
          <a:prstGeom prst="rect">
            <a:avLst/>
          </a:prstGeom>
          <a:gradFill>
            <a:gsLst>
              <a:gs pos="0">
                <a:srgbClr val="F1D100"/>
              </a:gs>
              <a:gs pos="39000">
                <a:srgbClr val="F1D100"/>
              </a:gs>
              <a:gs pos="100000">
                <a:srgbClr val="FFF194"/>
              </a:gs>
            </a:gsLst>
          </a:gradFill>
          <a:ln>
            <a:solidFill>
              <a:srgbClr val="F1D1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b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Provide Assistance 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47604" y="3928461"/>
            <a:ext cx="20605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&lt;&lt;Capability&gt;&gt;</a:t>
            </a:r>
            <a:endParaRPr lang="en-US" sz="1200" b="1" dirty="0">
              <a:solidFill>
                <a:srgbClr val="000000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586870" y="5080155"/>
            <a:ext cx="2062089" cy="535769"/>
            <a:chOff x="1586870" y="5080155"/>
            <a:chExt cx="2062089" cy="535769"/>
          </a:xfrm>
        </p:grpSpPr>
        <p:sp>
          <p:nvSpPr>
            <p:cNvPr id="26" name="Rectangle 25"/>
            <p:cNvSpPr/>
            <p:nvPr/>
          </p:nvSpPr>
          <p:spPr>
            <a:xfrm>
              <a:off x="1588458" y="5098384"/>
              <a:ext cx="2060501" cy="517540"/>
            </a:xfrm>
            <a:prstGeom prst="rect">
              <a:avLst/>
            </a:prstGeom>
            <a:gradFill>
              <a:gsLst>
                <a:gs pos="0">
                  <a:srgbClr val="FF9C59"/>
                </a:gs>
                <a:gs pos="65000">
                  <a:srgbClr val="FF9C59"/>
                </a:gs>
                <a:gs pos="100000">
                  <a:srgbClr val="FFCC66"/>
                </a:gs>
              </a:gsLst>
            </a:gradFill>
            <a:ln>
              <a:solidFill>
                <a:srgbClr val="FF9C5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1400" b="1" dirty="0" smtClean="0"/>
                <a:t>Location Accuracy</a:t>
              </a:r>
              <a:endParaRPr lang="en-US" sz="14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586870" y="5080155"/>
              <a:ext cx="20605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&lt;&lt;Measure&gt;&gt;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383762" y="5062875"/>
            <a:ext cx="2060501" cy="534820"/>
            <a:chOff x="4383762" y="5062875"/>
            <a:chExt cx="2060501" cy="534820"/>
          </a:xfrm>
        </p:grpSpPr>
        <p:sp>
          <p:nvSpPr>
            <p:cNvPr id="29" name="Rectangle 28"/>
            <p:cNvSpPr/>
            <p:nvPr/>
          </p:nvSpPr>
          <p:spPr>
            <a:xfrm>
              <a:off x="4383762" y="5080155"/>
              <a:ext cx="2060501" cy="517540"/>
            </a:xfrm>
            <a:prstGeom prst="rect">
              <a:avLst/>
            </a:prstGeom>
            <a:gradFill>
              <a:gsLst>
                <a:gs pos="0">
                  <a:srgbClr val="FF9C59"/>
                </a:gs>
                <a:gs pos="65000">
                  <a:srgbClr val="FF9C59"/>
                </a:gs>
                <a:gs pos="100000">
                  <a:srgbClr val="FFCC66"/>
                </a:gs>
              </a:gsLst>
            </a:gradFill>
            <a:ln>
              <a:solidFill>
                <a:srgbClr val="FF9C5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1400" b="1" dirty="0" smtClean="0"/>
                <a:t>Time</a:t>
              </a:r>
              <a:endParaRPr lang="en-US" sz="1400" b="1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383762" y="5062875"/>
              <a:ext cx="20605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&lt;&lt;Measure&gt;&gt;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31" name="Elbow Connector 30"/>
          <p:cNvCxnSpPr>
            <a:stCxn id="21" idx="1"/>
            <a:endCxn id="29" idx="1"/>
          </p:cNvCxnSpPr>
          <p:nvPr/>
        </p:nvCxnSpPr>
        <p:spPr>
          <a:xfrm rot="10800000" flipV="1">
            <a:off x="4383762" y="4290127"/>
            <a:ext cx="1588" cy="1048797"/>
          </a:xfrm>
          <a:prstGeom prst="bentConnector3">
            <a:avLst>
              <a:gd name="adj1" fmla="val 14395466"/>
            </a:avLst>
          </a:prstGeom>
          <a:ln w="31750" cap="flat" cmpd="sng" algn="ctr">
            <a:solidFill>
              <a:srgbClr val="CCFFCC">
                <a:alpha val="95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45"/>
          <p:cNvCxnSpPr>
            <a:stCxn id="23" idx="2"/>
            <a:endCxn id="29" idx="3"/>
          </p:cNvCxnSpPr>
          <p:nvPr/>
        </p:nvCxnSpPr>
        <p:spPr>
          <a:xfrm rot="5400000">
            <a:off x="6708913" y="4369982"/>
            <a:ext cx="704293" cy="1233592"/>
          </a:xfrm>
          <a:prstGeom prst="bentConnector2">
            <a:avLst/>
          </a:prstGeom>
          <a:ln w="31750" cap="flat" cmpd="sng" algn="ctr">
            <a:solidFill>
              <a:schemeClr val="tx1">
                <a:alpha val="9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stCxn id="10" idx="1"/>
            <a:endCxn id="26" idx="1"/>
          </p:cNvCxnSpPr>
          <p:nvPr/>
        </p:nvCxnSpPr>
        <p:spPr>
          <a:xfrm rot="10800000" flipH="1" flipV="1">
            <a:off x="1587664" y="4357634"/>
            <a:ext cx="794" cy="999520"/>
          </a:xfrm>
          <a:prstGeom prst="bentConnector3">
            <a:avLst>
              <a:gd name="adj1" fmla="val -28790932"/>
            </a:avLst>
          </a:prstGeom>
          <a:ln w="31750" cap="flat" cmpd="sng" algn="ctr">
            <a:solidFill>
              <a:srgbClr val="CCFFCC">
                <a:alpha val="95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78215" y="1117381"/>
            <a:ext cx="2440494" cy="646331"/>
          </a:xfrm>
          <a:prstGeom prst="rect">
            <a:avLst/>
          </a:prstGeom>
          <a:solidFill>
            <a:srgbClr val="00FFFF"/>
          </a:solidFill>
          <a:effectLst>
            <a:innerShdw blurRad="63500" dist="50800" dir="2400000">
              <a:srgbClr val="000000">
                <a:alpha val="50000"/>
              </a:srgb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i="1" dirty="0" smtClean="0"/>
              <a:t>CV-1</a:t>
            </a:r>
            <a:r>
              <a:rPr lang="en-US" i="1" dirty="0" smtClean="0"/>
              <a:t> is like an St-</a:t>
            </a:r>
            <a:r>
              <a:rPr lang="en-US" i="1" dirty="0" err="1" smtClean="0"/>
              <a:t>Sr</a:t>
            </a:r>
            <a:r>
              <a:rPr lang="en-US" i="1" dirty="0" smtClean="0"/>
              <a:t> Strategic Structure</a:t>
            </a:r>
            <a:endParaRPr lang="en-US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2320"/>
            <a:ext cx="8229600" cy="1269957"/>
          </a:xfrm>
        </p:spPr>
        <p:txBody>
          <a:bodyPr/>
          <a:lstStyle/>
          <a:p>
            <a:pPr marL="114300" indent="-114300">
              <a:buNone/>
            </a:pPr>
            <a:r>
              <a:rPr lang="en-US" dirty="0" smtClean="0"/>
              <a:t>“Have you ever gone to </a:t>
            </a:r>
            <a:r>
              <a:rPr lang="en-US" dirty="0" err="1" smtClean="0"/>
              <a:t>DoDAF</a:t>
            </a:r>
            <a:r>
              <a:rPr lang="en-US" dirty="0" smtClean="0"/>
              <a:t> class and left more confused than when you went in?”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3525549"/>
            <a:ext cx="8229600" cy="1269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4300" marR="0" lvl="0" indent="-1143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“Now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ry going to a UAF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class!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”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CC66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Capabilities</a:t>
            </a:r>
            <a:endParaRPr lang="en-US" dirty="0"/>
          </a:p>
        </p:txBody>
      </p:sp>
      <p:sp>
        <p:nvSpPr>
          <p:cNvPr id="4" name="Diamond 3"/>
          <p:cNvSpPr/>
          <p:nvPr/>
        </p:nvSpPr>
        <p:spPr>
          <a:xfrm>
            <a:off x="3936293" y="1698829"/>
            <a:ext cx="198713" cy="314291"/>
          </a:xfrm>
          <a:prstGeom prst="diamond">
            <a:avLst/>
          </a:prstGeom>
          <a:solidFill>
            <a:srgbClr val="FFFFFF"/>
          </a:solidFill>
          <a:ln>
            <a:solidFill>
              <a:srgbClr val="CCFF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amond 4"/>
          <p:cNvSpPr/>
          <p:nvPr/>
        </p:nvSpPr>
        <p:spPr>
          <a:xfrm>
            <a:off x="4805784" y="2966633"/>
            <a:ext cx="198713" cy="314291"/>
          </a:xfrm>
          <a:prstGeom prst="diamond">
            <a:avLst/>
          </a:prstGeom>
          <a:solidFill>
            <a:srgbClr val="FFFFFF"/>
          </a:solidFill>
          <a:ln w="28575" cmpd="sng">
            <a:solidFill>
              <a:srgbClr val="CCFF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712090" y="1224212"/>
            <a:ext cx="2679450" cy="457337"/>
          </a:xfrm>
          <a:prstGeom prst="rect">
            <a:avLst/>
          </a:prstGeom>
          <a:gradFill>
            <a:gsLst>
              <a:gs pos="0">
                <a:srgbClr val="F1D100"/>
              </a:gs>
              <a:gs pos="39000">
                <a:srgbClr val="F1D100"/>
              </a:gs>
              <a:gs pos="100000">
                <a:srgbClr val="FFF194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b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Transit Resources to Search Area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12090" y="1224212"/>
            <a:ext cx="2679450" cy="27699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&lt;&lt;Capability&gt;&gt;</a:t>
            </a:r>
          </a:p>
        </p:txBody>
      </p:sp>
      <p:sp>
        <p:nvSpPr>
          <p:cNvPr id="8" name="Rectangle 7"/>
          <p:cNvSpPr/>
          <p:nvPr/>
        </p:nvSpPr>
        <p:spPr>
          <a:xfrm>
            <a:off x="4450342" y="1899559"/>
            <a:ext cx="2533575" cy="457337"/>
          </a:xfrm>
          <a:prstGeom prst="rect">
            <a:avLst/>
          </a:prstGeom>
          <a:gradFill>
            <a:gsLst>
              <a:gs pos="0">
                <a:srgbClr val="F1D100"/>
              </a:gs>
              <a:gs pos="39000">
                <a:srgbClr val="F1D100"/>
              </a:gs>
              <a:gs pos="100000">
                <a:srgbClr val="FFF194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b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Calculate Distance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50342" y="1899559"/>
            <a:ext cx="2533575" cy="27699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&lt;&lt;Capability&gt;&gt;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50342" y="2509296"/>
            <a:ext cx="2533575" cy="457337"/>
          </a:xfrm>
          <a:prstGeom prst="rect">
            <a:avLst/>
          </a:prstGeom>
          <a:gradFill>
            <a:gsLst>
              <a:gs pos="0">
                <a:srgbClr val="F1D100"/>
              </a:gs>
              <a:gs pos="39000">
                <a:srgbClr val="F1D100"/>
              </a:gs>
              <a:gs pos="100000">
                <a:srgbClr val="FFF194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b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Determine Resources Required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50342" y="2509296"/>
            <a:ext cx="2533575" cy="276999"/>
          </a:xfrm>
          <a:prstGeom prst="rect">
            <a:avLst/>
          </a:prstGeom>
          <a:noFill/>
          <a:ln>
            <a:solidFill>
              <a:srgbClr val="CCFF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&lt;&lt;Capability&gt;&gt;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17129" y="3196793"/>
            <a:ext cx="2533575" cy="457337"/>
          </a:xfrm>
          <a:prstGeom prst="rect">
            <a:avLst/>
          </a:prstGeom>
          <a:gradFill>
            <a:gsLst>
              <a:gs pos="0">
                <a:srgbClr val="F1D100"/>
              </a:gs>
              <a:gs pos="39000">
                <a:srgbClr val="F1D100"/>
              </a:gs>
              <a:gs pos="100000">
                <a:srgbClr val="FFF194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b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Evaluate Weather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7129" y="3196793"/>
            <a:ext cx="2533575" cy="27699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&lt;&lt;Capability&gt;&gt;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450342" y="4470345"/>
            <a:ext cx="2533575" cy="457337"/>
          </a:xfrm>
          <a:prstGeom prst="rect">
            <a:avLst/>
          </a:prstGeom>
          <a:gradFill>
            <a:gsLst>
              <a:gs pos="0">
                <a:srgbClr val="F1D100"/>
              </a:gs>
              <a:gs pos="39000">
                <a:srgbClr val="F1D100"/>
              </a:gs>
              <a:gs pos="100000">
                <a:srgbClr val="FFF194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b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Check Resource Availability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50342" y="4470345"/>
            <a:ext cx="2533575" cy="276999"/>
          </a:xfrm>
          <a:prstGeom prst="rect">
            <a:avLst/>
          </a:prstGeom>
          <a:noFill/>
          <a:ln>
            <a:solidFill>
              <a:srgbClr val="CCFF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&lt;&lt;Capability&gt;&gt;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717129" y="3806530"/>
            <a:ext cx="2533575" cy="457337"/>
          </a:xfrm>
          <a:prstGeom prst="rect">
            <a:avLst/>
          </a:prstGeom>
          <a:gradFill>
            <a:gsLst>
              <a:gs pos="0">
                <a:srgbClr val="F1D100"/>
              </a:gs>
              <a:gs pos="39000">
                <a:srgbClr val="F1D100"/>
              </a:gs>
              <a:gs pos="100000">
                <a:srgbClr val="FFF194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b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Evaluate Environment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7129" y="3806530"/>
            <a:ext cx="2533575" cy="27699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&lt;&lt;Capability&gt;&gt;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450342" y="5080082"/>
            <a:ext cx="2533575" cy="457337"/>
          </a:xfrm>
          <a:prstGeom prst="rect">
            <a:avLst/>
          </a:prstGeom>
          <a:gradFill>
            <a:gsLst>
              <a:gs pos="0">
                <a:srgbClr val="F1D100"/>
              </a:gs>
              <a:gs pos="39000">
                <a:srgbClr val="F1D100"/>
              </a:gs>
              <a:gs pos="100000">
                <a:srgbClr val="FFF194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b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Assign Crew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50342" y="5062802"/>
            <a:ext cx="2533575" cy="276999"/>
          </a:xfrm>
          <a:prstGeom prst="rect">
            <a:avLst/>
          </a:prstGeom>
          <a:noFill/>
          <a:ln>
            <a:solidFill>
              <a:srgbClr val="CCFF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&lt;&lt;Capability&gt;&gt;</a:t>
            </a:r>
          </a:p>
        </p:txBody>
      </p:sp>
      <p:cxnSp>
        <p:nvCxnSpPr>
          <p:cNvPr id="20" name="Shape 19"/>
          <p:cNvCxnSpPr>
            <a:stCxn id="4" idx="2"/>
            <a:endCxn id="8" idx="1"/>
          </p:cNvCxnSpPr>
          <p:nvPr/>
        </p:nvCxnSpPr>
        <p:spPr>
          <a:xfrm rot="16200000" flipH="1">
            <a:off x="4185442" y="1863328"/>
            <a:ext cx="115108" cy="414692"/>
          </a:xfrm>
          <a:prstGeom prst="bentConnector2">
            <a:avLst/>
          </a:prstGeom>
          <a:ln w="31750" cap="flat" cmpd="sng" algn="ctr">
            <a:solidFill>
              <a:srgbClr val="CCFFC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hape 20"/>
          <p:cNvCxnSpPr>
            <a:stCxn id="4" idx="2"/>
            <a:endCxn id="10" idx="1"/>
          </p:cNvCxnSpPr>
          <p:nvPr/>
        </p:nvCxnSpPr>
        <p:spPr>
          <a:xfrm rot="16200000" flipH="1">
            <a:off x="3880574" y="2168196"/>
            <a:ext cx="724845" cy="414692"/>
          </a:xfrm>
          <a:prstGeom prst="bentConnector2">
            <a:avLst/>
          </a:prstGeom>
          <a:ln w="31750" cap="flat" cmpd="sng" algn="ctr">
            <a:solidFill>
              <a:srgbClr val="CCFFC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hape 25"/>
          <p:cNvCxnSpPr>
            <a:stCxn id="4" idx="2"/>
          </p:cNvCxnSpPr>
          <p:nvPr/>
        </p:nvCxnSpPr>
        <p:spPr>
          <a:xfrm rot="16200000" flipH="1">
            <a:off x="2875883" y="3172887"/>
            <a:ext cx="2734226" cy="414692"/>
          </a:xfrm>
          <a:prstGeom prst="bentConnector3">
            <a:avLst>
              <a:gd name="adj1" fmla="val 99927"/>
            </a:avLst>
          </a:prstGeom>
          <a:ln w="31750" cap="flat" cmpd="sng" algn="ctr">
            <a:solidFill>
              <a:srgbClr val="CCFFC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hape 25"/>
          <p:cNvCxnSpPr>
            <a:stCxn id="4" idx="2"/>
            <a:endCxn id="18" idx="1"/>
          </p:cNvCxnSpPr>
          <p:nvPr/>
        </p:nvCxnSpPr>
        <p:spPr>
          <a:xfrm rot="16200000" flipH="1">
            <a:off x="2595181" y="3453589"/>
            <a:ext cx="3295631" cy="414692"/>
          </a:xfrm>
          <a:prstGeom prst="bentConnector2">
            <a:avLst/>
          </a:prstGeom>
          <a:ln w="31750" cap="flat" cmpd="sng" algn="ctr">
            <a:solidFill>
              <a:srgbClr val="CCFFC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hape 23"/>
          <p:cNvCxnSpPr>
            <a:stCxn id="5" idx="2"/>
            <a:endCxn id="12" idx="1"/>
          </p:cNvCxnSpPr>
          <p:nvPr/>
        </p:nvCxnSpPr>
        <p:spPr>
          <a:xfrm rot="16200000" flipH="1">
            <a:off x="5238866" y="2947199"/>
            <a:ext cx="144538" cy="811988"/>
          </a:xfrm>
          <a:prstGeom prst="bentConnector2">
            <a:avLst/>
          </a:prstGeom>
          <a:ln w="31750" cap="flat" cmpd="sng" algn="ctr">
            <a:solidFill>
              <a:srgbClr val="CCFFC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hape 24"/>
          <p:cNvCxnSpPr>
            <a:stCxn id="5" idx="2"/>
            <a:endCxn id="16" idx="1"/>
          </p:cNvCxnSpPr>
          <p:nvPr/>
        </p:nvCxnSpPr>
        <p:spPr>
          <a:xfrm rot="16200000" flipH="1">
            <a:off x="4933998" y="3252067"/>
            <a:ext cx="754275" cy="811988"/>
          </a:xfrm>
          <a:prstGeom prst="bentConnector2">
            <a:avLst/>
          </a:prstGeom>
          <a:ln w="31750" cap="flat" cmpd="sng" algn="ctr">
            <a:solidFill>
              <a:srgbClr val="CCFFC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3756745" y="5587655"/>
            <a:ext cx="557809" cy="1588"/>
          </a:xfrm>
          <a:prstGeom prst="line">
            <a:avLst/>
          </a:prstGeom>
          <a:ln w="31750" cap="flat" cmpd="sng" algn="ctr">
            <a:solidFill>
              <a:srgbClr val="CCFFCC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33164" y="1117381"/>
            <a:ext cx="2440494" cy="646331"/>
          </a:xfrm>
          <a:prstGeom prst="rect">
            <a:avLst/>
          </a:prstGeom>
          <a:solidFill>
            <a:srgbClr val="00FFFF"/>
          </a:solidFill>
          <a:effectLst>
            <a:innerShdw blurRad="63500" dist="50800" dir="2400000">
              <a:srgbClr val="000000">
                <a:alpha val="50000"/>
              </a:srgb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i="1" dirty="0" smtClean="0"/>
              <a:t>CV-2</a:t>
            </a:r>
            <a:r>
              <a:rPr lang="en-US" i="1" dirty="0" smtClean="0"/>
              <a:t> is like an St-</a:t>
            </a:r>
            <a:r>
              <a:rPr lang="en-US" i="1" dirty="0" err="1" smtClean="0"/>
              <a:t>Tx</a:t>
            </a:r>
            <a:r>
              <a:rPr lang="en-US" i="1" dirty="0" smtClean="0"/>
              <a:t> Strategic Taxonomy</a:t>
            </a:r>
            <a:endParaRPr lang="en-US" i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Views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22867" y="3947216"/>
            <a:ext cx="2013355" cy="54643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Coast Guard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2867" y="3947216"/>
            <a:ext cx="2013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&lt;&lt;</a:t>
            </a:r>
            <a:r>
              <a:rPr lang="en-US" sz="1200" b="1" dirty="0" smtClean="0">
                <a:solidFill>
                  <a:srgbClr val="000000"/>
                </a:solidFill>
              </a:rPr>
              <a:t>Organization Performer&gt;</a:t>
            </a:r>
            <a:r>
              <a:rPr lang="en-US" sz="1200" b="1" dirty="0" smtClean="0">
                <a:solidFill>
                  <a:srgbClr val="000000"/>
                </a:solidFill>
              </a:rPr>
              <a:t>&gt;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97678" y="1976558"/>
            <a:ext cx="1438545" cy="54643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NOAA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7677" y="1976558"/>
            <a:ext cx="14385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&lt;&lt;Organization&gt;&gt;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54168" y="4659795"/>
            <a:ext cx="1922609" cy="54643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Distressed Person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57875" y="4653393"/>
            <a:ext cx="14385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&lt;</a:t>
            </a:r>
            <a:r>
              <a:rPr lang="en-US" sz="1200" b="1" dirty="0" smtClean="0">
                <a:solidFill>
                  <a:srgbClr val="000000"/>
                </a:solidFill>
              </a:rPr>
              <a:t>&lt;person&gt;</a:t>
            </a:r>
            <a:r>
              <a:rPr lang="en-US" sz="1200" b="1" dirty="0" smtClean="0">
                <a:solidFill>
                  <a:srgbClr val="000000"/>
                </a:solidFill>
              </a:rPr>
              <a:t>&gt;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23870" y="3976431"/>
            <a:ext cx="1830598" cy="54643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Beacon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23870" y="3976430"/>
            <a:ext cx="18305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&lt;</a:t>
            </a:r>
            <a:r>
              <a:rPr lang="en-US" sz="1200" b="1" dirty="0" smtClean="0">
                <a:solidFill>
                  <a:srgbClr val="000000"/>
                </a:solidFill>
              </a:rPr>
              <a:t>&lt;Resource Performer</a:t>
            </a:r>
            <a:r>
              <a:rPr lang="en-US" sz="1200" b="1" dirty="0" smtClean="0">
                <a:solidFill>
                  <a:srgbClr val="000000"/>
                </a:solidFill>
              </a:rPr>
              <a:t>&gt;&gt;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56550" y="1644914"/>
            <a:ext cx="1438545" cy="54643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GOES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56549" y="1644913"/>
            <a:ext cx="14385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&lt;&lt;System&gt;&gt;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85325" y="1644913"/>
            <a:ext cx="1438545" cy="54643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Satellite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5324" y="1644912"/>
            <a:ext cx="14385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&lt;&lt;System&gt;&gt;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57504" y="2191345"/>
            <a:ext cx="1438545" cy="54643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600" b="1" dirty="0" err="1" smtClean="0">
                <a:solidFill>
                  <a:schemeClr val="tx1"/>
                </a:solidFill>
              </a:rPr>
              <a:t>DoD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57503" y="2191344"/>
            <a:ext cx="14385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&lt;&lt;Organization&gt;&gt;</a:t>
            </a:r>
            <a:endParaRPr lang="en-US" sz="1200" b="1" dirty="0">
              <a:solidFill>
                <a:srgbClr val="000000"/>
              </a:solidFill>
            </a:endParaRPr>
          </a:p>
        </p:txBody>
      </p:sp>
      <p:cxnSp>
        <p:nvCxnSpPr>
          <p:cNvPr id="18" name="Elbow Connector 23"/>
          <p:cNvCxnSpPr>
            <a:stCxn id="7" idx="0"/>
            <a:endCxn id="13" idx="1"/>
          </p:cNvCxnSpPr>
          <p:nvPr/>
        </p:nvCxnSpPr>
        <p:spPr>
          <a:xfrm rot="5400000" flipH="1" flipV="1">
            <a:off x="2840177" y="1360187"/>
            <a:ext cx="193145" cy="1039599"/>
          </a:xfrm>
          <a:prstGeom prst="bentConnector2">
            <a:avLst/>
          </a:prstGeom>
          <a:ln w="31750" cap="flat" cmpd="sng" algn="ctr">
            <a:solidFill>
              <a:schemeClr val="tx1">
                <a:alpha val="9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23"/>
          <p:cNvCxnSpPr>
            <a:stCxn id="15" idx="3"/>
            <a:endCxn id="16" idx="0"/>
          </p:cNvCxnSpPr>
          <p:nvPr/>
        </p:nvCxnSpPr>
        <p:spPr>
          <a:xfrm>
            <a:off x="6623870" y="1783412"/>
            <a:ext cx="852907" cy="407933"/>
          </a:xfrm>
          <a:prstGeom prst="bentConnector2">
            <a:avLst/>
          </a:prstGeom>
          <a:ln w="31750" cap="flat" cmpd="sng" algn="ctr">
            <a:solidFill>
              <a:schemeClr val="tx1">
                <a:alpha val="9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599508" y="4386579"/>
            <a:ext cx="1733224" cy="54643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Emergency Response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99508" y="4371646"/>
            <a:ext cx="1733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&lt;</a:t>
            </a:r>
            <a:r>
              <a:rPr lang="en-US" sz="1200" b="1" dirty="0" smtClean="0">
                <a:solidFill>
                  <a:srgbClr val="000000"/>
                </a:solidFill>
              </a:rPr>
              <a:t>&lt;Resource Performer&gt;</a:t>
            </a:r>
            <a:r>
              <a:rPr lang="en-US" sz="1200" b="1" dirty="0" smtClean="0">
                <a:solidFill>
                  <a:srgbClr val="000000"/>
                </a:solidFill>
              </a:rPr>
              <a:t>&gt;</a:t>
            </a:r>
            <a:endParaRPr lang="en-US" sz="1200" b="1" dirty="0">
              <a:solidFill>
                <a:srgbClr val="000000"/>
              </a:solidFill>
            </a:endParaRPr>
          </a:p>
        </p:txBody>
      </p:sp>
      <p:cxnSp>
        <p:nvCxnSpPr>
          <p:cNvPr id="22" name="Elbow Connector 23"/>
          <p:cNvCxnSpPr>
            <a:stCxn id="4" idx="3"/>
            <a:endCxn id="20" idx="1"/>
          </p:cNvCxnSpPr>
          <p:nvPr/>
        </p:nvCxnSpPr>
        <p:spPr>
          <a:xfrm>
            <a:off x="3136222" y="4220432"/>
            <a:ext cx="463286" cy="439363"/>
          </a:xfrm>
          <a:prstGeom prst="bentConnector3">
            <a:avLst>
              <a:gd name="adj1" fmla="val 50000"/>
            </a:avLst>
          </a:prstGeom>
          <a:ln w="31750" cap="flat" cmpd="sng" algn="ctr">
            <a:solidFill>
              <a:schemeClr val="tx1">
                <a:alpha val="9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6200000" flipH="1">
            <a:off x="1215924" y="3235102"/>
            <a:ext cx="1424225" cy="1"/>
          </a:xfrm>
          <a:prstGeom prst="straightConnector1">
            <a:avLst/>
          </a:prstGeom>
          <a:ln w="31750" cap="flat" cmpd="sng" algn="ctr">
            <a:solidFill>
              <a:srgbClr val="CCFFCC">
                <a:alpha val="95000"/>
              </a:srgbClr>
            </a:solidFill>
            <a:prstDash val="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928037" y="2615775"/>
            <a:ext cx="1006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Satellite Status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935806" y="1506810"/>
            <a:ext cx="6669090" cy="2440407"/>
          </a:xfrm>
          <a:custGeom>
            <a:avLst/>
            <a:gdLst>
              <a:gd name="connsiteX0" fmla="*/ 4779550 w 4779550"/>
              <a:gd name="connsiteY0" fmla="*/ 0 h 1664626"/>
              <a:gd name="connsiteX1" fmla="*/ 1209904 w 4779550"/>
              <a:gd name="connsiteY1" fmla="*/ 343222 h 1664626"/>
              <a:gd name="connsiteX2" fmla="*/ 0 w 4779550"/>
              <a:gd name="connsiteY2" fmla="*/ 1664626 h 1664626"/>
              <a:gd name="connsiteX0" fmla="*/ 5766527 w 5766527"/>
              <a:gd name="connsiteY0" fmla="*/ 0 h 1985794"/>
              <a:gd name="connsiteX1" fmla="*/ 2196881 w 5766527"/>
              <a:gd name="connsiteY1" fmla="*/ 343222 h 1985794"/>
              <a:gd name="connsiteX2" fmla="*/ 0 w 5766527"/>
              <a:gd name="connsiteY2" fmla="*/ 1985794 h 1985794"/>
              <a:gd name="connsiteX0" fmla="*/ 6631912 w 6631912"/>
              <a:gd name="connsiteY0" fmla="*/ 0 h 1985794"/>
              <a:gd name="connsiteX1" fmla="*/ 0 w 6631912"/>
              <a:gd name="connsiteY1" fmla="*/ 1320145 h 1985794"/>
              <a:gd name="connsiteX2" fmla="*/ 865385 w 6631912"/>
              <a:gd name="connsiteY2" fmla="*/ 1985794 h 1985794"/>
              <a:gd name="connsiteX0" fmla="*/ 6631912 w 6631912"/>
              <a:gd name="connsiteY0" fmla="*/ 0 h 1985794"/>
              <a:gd name="connsiteX1" fmla="*/ 2947544 w 6631912"/>
              <a:gd name="connsiteY1" fmla="*/ 741635 h 1985794"/>
              <a:gd name="connsiteX2" fmla="*/ 0 w 6631912"/>
              <a:gd name="connsiteY2" fmla="*/ 1320145 h 1985794"/>
              <a:gd name="connsiteX3" fmla="*/ 865385 w 6631912"/>
              <a:gd name="connsiteY3" fmla="*/ 1985794 h 1985794"/>
              <a:gd name="connsiteX0" fmla="*/ 6631912 w 6631912"/>
              <a:gd name="connsiteY0" fmla="*/ 0 h 1985794"/>
              <a:gd name="connsiteX1" fmla="*/ 2247732 w 6631912"/>
              <a:gd name="connsiteY1" fmla="*/ 292355 h 1985794"/>
              <a:gd name="connsiteX2" fmla="*/ 2947544 w 6631912"/>
              <a:gd name="connsiteY2" fmla="*/ 741635 h 1985794"/>
              <a:gd name="connsiteX3" fmla="*/ 0 w 6631912"/>
              <a:gd name="connsiteY3" fmla="*/ 1320145 h 1985794"/>
              <a:gd name="connsiteX4" fmla="*/ 865385 w 6631912"/>
              <a:gd name="connsiteY4" fmla="*/ 1985794 h 1985794"/>
              <a:gd name="connsiteX0" fmla="*/ 6631912 w 6631912"/>
              <a:gd name="connsiteY0" fmla="*/ 1102114 h 3087908"/>
              <a:gd name="connsiteX1" fmla="*/ 2247732 w 6631912"/>
              <a:gd name="connsiteY1" fmla="*/ 1394469 h 3087908"/>
              <a:gd name="connsiteX2" fmla="*/ 65591 w 6631912"/>
              <a:gd name="connsiteY2" fmla="*/ 0 h 3087908"/>
              <a:gd name="connsiteX3" fmla="*/ 0 w 6631912"/>
              <a:gd name="connsiteY3" fmla="*/ 2422259 h 3087908"/>
              <a:gd name="connsiteX4" fmla="*/ 865385 w 6631912"/>
              <a:gd name="connsiteY4" fmla="*/ 3087908 h 3087908"/>
              <a:gd name="connsiteX0" fmla="*/ 6631912 w 7598355"/>
              <a:gd name="connsiteY0" fmla="*/ 1102114 h 3087908"/>
              <a:gd name="connsiteX1" fmla="*/ 7598355 w 7598355"/>
              <a:gd name="connsiteY1" fmla="*/ 467 h 3087908"/>
              <a:gd name="connsiteX2" fmla="*/ 65591 w 7598355"/>
              <a:gd name="connsiteY2" fmla="*/ 0 h 3087908"/>
              <a:gd name="connsiteX3" fmla="*/ 0 w 7598355"/>
              <a:gd name="connsiteY3" fmla="*/ 2422259 h 3087908"/>
              <a:gd name="connsiteX4" fmla="*/ 865385 w 7598355"/>
              <a:gd name="connsiteY4" fmla="*/ 3087908 h 3087908"/>
              <a:gd name="connsiteX0" fmla="*/ 7605632 w 7605632"/>
              <a:gd name="connsiteY0" fmla="*/ 720904 h 3087908"/>
              <a:gd name="connsiteX1" fmla="*/ 7598355 w 7605632"/>
              <a:gd name="connsiteY1" fmla="*/ 467 h 3087908"/>
              <a:gd name="connsiteX2" fmla="*/ 65591 w 7605632"/>
              <a:gd name="connsiteY2" fmla="*/ 0 h 3087908"/>
              <a:gd name="connsiteX3" fmla="*/ 0 w 7605632"/>
              <a:gd name="connsiteY3" fmla="*/ 2422259 h 3087908"/>
              <a:gd name="connsiteX4" fmla="*/ 865385 w 7605632"/>
              <a:gd name="connsiteY4" fmla="*/ 3087908 h 3087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632" h="3087908">
                <a:moveTo>
                  <a:pt x="7605632" y="720904"/>
                </a:moveTo>
                <a:cubicBezTo>
                  <a:pt x="7603206" y="480758"/>
                  <a:pt x="7600781" y="240613"/>
                  <a:pt x="7598355" y="467"/>
                </a:cubicBezTo>
                <a:lnTo>
                  <a:pt x="65591" y="0"/>
                </a:lnTo>
                <a:lnTo>
                  <a:pt x="0" y="2422259"/>
                </a:lnTo>
                <a:lnTo>
                  <a:pt x="865385" y="3087908"/>
                </a:lnTo>
              </a:path>
            </a:pathLst>
          </a:custGeom>
          <a:ln w="31750" cap="flat" cmpd="sng" algn="ctr">
            <a:solidFill>
              <a:srgbClr val="CCFFCC">
                <a:alpha val="95000"/>
              </a:srgbClr>
            </a:solidFill>
            <a:prstDash val="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22867" y="1522912"/>
            <a:ext cx="1006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Satellite Status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27" name="Elbow Connector 23"/>
          <p:cNvCxnSpPr>
            <a:stCxn id="8" idx="3"/>
            <a:endCxn id="10" idx="2"/>
          </p:cNvCxnSpPr>
          <p:nvPr/>
        </p:nvCxnSpPr>
        <p:spPr>
          <a:xfrm flipV="1">
            <a:off x="7476777" y="4522863"/>
            <a:ext cx="62392" cy="410148"/>
          </a:xfrm>
          <a:prstGeom prst="bentConnector2">
            <a:avLst/>
          </a:prstGeom>
          <a:ln w="31750" cap="flat" cmpd="sng" algn="ctr">
            <a:solidFill>
              <a:schemeClr val="tx1">
                <a:alpha val="9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0" idx="0"/>
            <a:endCxn id="12" idx="2"/>
          </p:cNvCxnSpPr>
          <p:nvPr/>
        </p:nvCxnSpPr>
        <p:spPr>
          <a:xfrm rot="16200000" flipV="1">
            <a:off x="4964954" y="1402216"/>
            <a:ext cx="1785085" cy="3363346"/>
          </a:xfrm>
          <a:prstGeom prst="straightConnector1">
            <a:avLst/>
          </a:prstGeom>
          <a:ln w="31750" cap="flat" cmpd="sng" algn="ctr">
            <a:solidFill>
              <a:srgbClr val="CCFFCC">
                <a:alpha val="95000"/>
              </a:srgbClr>
            </a:solidFill>
            <a:prstDash val="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1" idx="0"/>
            <a:endCxn id="14" idx="2"/>
          </p:cNvCxnSpPr>
          <p:nvPr/>
        </p:nvCxnSpPr>
        <p:spPr>
          <a:xfrm rot="16200000" flipV="1">
            <a:off x="5829342" y="2266602"/>
            <a:ext cx="1785085" cy="1634571"/>
          </a:xfrm>
          <a:prstGeom prst="straightConnector1">
            <a:avLst/>
          </a:prstGeom>
          <a:ln w="31750" cap="flat" cmpd="sng" algn="ctr">
            <a:solidFill>
              <a:srgbClr val="CCFFCC">
                <a:alpha val="95000"/>
              </a:srgbClr>
            </a:solidFill>
            <a:prstDash val="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>
            <a:off x="2496162" y="2267556"/>
            <a:ext cx="1755871" cy="1603450"/>
          </a:xfrm>
          <a:prstGeom prst="straightConnector1">
            <a:avLst/>
          </a:prstGeom>
          <a:ln w="31750" cap="flat" cmpd="sng" algn="ctr">
            <a:solidFill>
              <a:srgbClr val="CCFFCC">
                <a:alpha val="95000"/>
              </a:srgbClr>
            </a:solidFill>
            <a:prstDash val="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0800000" flipV="1">
            <a:off x="3136222" y="2220559"/>
            <a:ext cx="2621654" cy="1723411"/>
          </a:xfrm>
          <a:prstGeom prst="straightConnector1">
            <a:avLst/>
          </a:prstGeom>
          <a:ln w="31750" cap="flat" cmpd="sng" algn="ctr">
            <a:solidFill>
              <a:srgbClr val="CCFFCC">
                <a:alpha val="95000"/>
              </a:srgbClr>
            </a:solidFill>
            <a:prstDash val="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Freeform 31"/>
          <p:cNvSpPr/>
          <p:nvPr/>
        </p:nvSpPr>
        <p:spPr>
          <a:xfrm>
            <a:off x="4391610" y="4029001"/>
            <a:ext cx="1848493" cy="616474"/>
          </a:xfrm>
          <a:custGeom>
            <a:avLst/>
            <a:gdLst>
              <a:gd name="connsiteX0" fmla="*/ 0 w 2108077"/>
              <a:gd name="connsiteY0" fmla="*/ 397440 h 699840"/>
              <a:gd name="connsiteX1" fmla="*/ 0 w 2108077"/>
              <a:gd name="connsiteY1" fmla="*/ 17280 h 699840"/>
              <a:gd name="connsiteX2" fmla="*/ 1745212 w 2108077"/>
              <a:gd name="connsiteY2" fmla="*/ 0 h 699840"/>
              <a:gd name="connsiteX3" fmla="*/ 2108077 w 2108077"/>
              <a:gd name="connsiteY3" fmla="*/ 699840 h 699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8077" h="699840">
                <a:moveTo>
                  <a:pt x="0" y="397440"/>
                </a:moveTo>
                <a:lnTo>
                  <a:pt x="0" y="17280"/>
                </a:lnTo>
                <a:lnTo>
                  <a:pt x="1745212" y="0"/>
                </a:lnTo>
                <a:lnTo>
                  <a:pt x="2108077" y="699840"/>
                </a:lnTo>
              </a:path>
            </a:pathLst>
          </a:custGeom>
          <a:ln w="31750" cap="flat" cmpd="sng" algn="ctr">
            <a:solidFill>
              <a:srgbClr val="CCFFCC">
                <a:alpha val="95000"/>
              </a:srgbClr>
            </a:solidFill>
            <a:prstDash val="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1761567">
            <a:off x="5383213" y="3080226"/>
            <a:ext cx="976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Distress Signal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619920">
            <a:off x="5706706" y="2516205"/>
            <a:ext cx="976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Distress Signal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97206" y="3784998"/>
            <a:ext cx="6355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Aid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1967358" y="4500869"/>
            <a:ext cx="1621219" cy="357707"/>
          </a:xfrm>
          <a:custGeom>
            <a:avLst/>
            <a:gdLst>
              <a:gd name="connsiteX0" fmla="*/ 0 w 1848887"/>
              <a:gd name="connsiteY0" fmla="*/ 0 h 406080"/>
              <a:gd name="connsiteX1" fmla="*/ 17279 w 1848887"/>
              <a:gd name="connsiteY1" fmla="*/ 406080 h 406080"/>
              <a:gd name="connsiteX2" fmla="*/ 1848887 w 1848887"/>
              <a:gd name="connsiteY2" fmla="*/ 397440 h 40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8887" h="406080">
                <a:moveTo>
                  <a:pt x="0" y="0"/>
                </a:moveTo>
                <a:lnTo>
                  <a:pt x="17279" y="406080"/>
                </a:lnTo>
                <a:lnTo>
                  <a:pt x="1848887" y="397440"/>
                </a:lnTo>
              </a:path>
            </a:pathLst>
          </a:custGeom>
          <a:ln w="31750" cap="flat" cmpd="sng" algn="ctr">
            <a:solidFill>
              <a:srgbClr val="CCFFCC">
                <a:alpha val="95000"/>
              </a:srgbClr>
            </a:solidFill>
            <a:prstDash val="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328243" y="4602697"/>
            <a:ext cx="1128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Search Directives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38" name="Elbow Connector 76"/>
          <p:cNvCxnSpPr>
            <a:stCxn id="20" idx="2"/>
          </p:cNvCxnSpPr>
          <p:nvPr/>
        </p:nvCxnSpPr>
        <p:spPr>
          <a:xfrm rot="5400000" flipH="1">
            <a:off x="2921124" y="3388016"/>
            <a:ext cx="432139" cy="2657852"/>
          </a:xfrm>
          <a:prstGeom prst="bentConnector4">
            <a:avLst>
              <a:gd name="adj1" fmla="val -52900"/>
              <a:gd name="adj2" fmla="val 99111"/>
            </a:avLst>
          </a:prstGeom>
          <a:ln w="31750" cap="flat" cmpd="sng" algn="ctr">
            <a:solidFill>
              <a:srgbClr val="CCFFCC">
                <a:alpha val="95000"/>
              </a:srgbClr>
            </a:solidFill>
            <a:prstDash val="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370561" y="5092502"/>
            <a:ext cx="7656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Status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 rot="18661185">
            <a:off x="3323940" y="2609929"/>
            <a:ext cx="922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Downlink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 rot="19702081">
            <a:off x="3668845" y="3005574"/>
            <a:ext cx="7721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Downlink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rot="5400000">
            <a:off x="2252032" y="2258975"/>
            <a:ext cx="1755871" cy="1603450"/>
          </a:xfrm>
          <a:prstGeom prst="straightConnector1">
            <a:avLst/>
          </a:prstGeom>
          <a:ln w="31750" cap="flat" cmpd="sng" algn="ctr">
            <a:solidFill>
              <a:srgbClr val="CCFFCC">
                <a:alpha val="95000"/>
              </a:srgbClr>
            </a:solidFill>
            <a:prstDash val="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 rot="18661185">
            <a:off x="2709534" y="2881052"/>
            <a:ext cx="5550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GRB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15561" y="661534"/>
            <a:ext cx="2819154" cy="646331"/>
          </a:xfrm>
          <a:prstGeom prst="rect">
            <a:avLst/>
          </a:prstGeom>
          <a:solidFill>
            <a:srgbClr val="00FFFF"/>
          </a:solidFill>
          <a:effectLst>
            <a:innerShdw blurRad="63500" dist="50800" dir="2400000">
              <a:srgbClr val="000000">
                <a:alpha val="50000"/>
              </a:srgb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i="1" dirty="0" smtClean="0"/>
              <a:t>OV-2</a:t>
            </a:r>
            <a:r>
              <a:rPr lang="en-US" i="1" dirty="0" smtClean="0"/>
              <a:t> is like an Op-</a:t>
            </a:r>
            <a:r>
              <a:rPr lang="en-US" i="1" dirty="0" err="1" smtClean="0"/>
              <a:t>Cn</a:t>
            </a:r>
            <a:r>
              <a:rPr lang="en-US" i="1" dirty="0" smtClean="0"/>
              <a:t> </a:t>
            </a:r>
            <a:r>
              <a:rPr lang="en-US" i="1" dirty="0" smtClean="0"/>
              <a:t>O</a:t>
            </a:r>
            <a:r>
              <a:rPr lang="en-US" i="1" dirty="0" smtClean="0"/>
              <a:t>perational Connectivity</a:t>
            </a:r>
            <a:endParaRPr lang="en-US" i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Personnel</a:t>
            </a:r>
            <a:endParaRPr lang="en-US" dirty="0"/>
          </a:p>
        </p:txBody>
      </p:sp>
      <p:cxnSp>
        <p:nvCxnSpPr>
          <p:cNvPr id="4" name="Straight Arrow Connector 3"/>
          <p:cNvCxnSpPr>
            <a:stCxn id="17" idx="2"/>
            <a:endCxn id="19" idx="0"/>
          </p:cNvCxnSpPr>
          <p:nvPr/>
        </p:nvCxnSpPr>
        <p:spPr>
          <a:xfrm rot="5400000">
            <a:off x="2859444" y="2482519"/>
            <a:ext cx="800564" cy="2295018"/>
          </a:xfrm>
          <a:prstGeom prst="straightConnector1">
            <a:avLst/>
          </a:prstGeom>
          <a:ln w="31750" cap="flat" cmpd="sng" algn="ctr">
            <a:solidFill>
              <a:srgbClr val="CCFFCC">
                <a:alpha val="95000"/>
              </a:srgbClr>
            </a:solidFill>
            <a:prstDash val="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stCxn id="17" idx="2"/>
          </p:cNvCxnSpPr>
          <p:nvPr/>
        </p:nvCxnSpPr>
        <p:spPr>
          <a:xfrm rot="5400000">
            <a:off x="4006953" y="3630028"/>
            <a:ext cx="800565" cy="1588"/>
          </a:xfrm>
          <a:prstGeom prst="straightConnector1">
            <a:avLst/>
          </a:prstGeom>
          <a:ln w="31750" cap="flat" cmpd="sng" algn="ctr">
            <a:solidFill>
              <a:srgbClr val="CCFFCC">
                <a:alpha val="95000"/>
              </a:srgbClr>
            </a:solidFill>
            <a:prstDash val="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17" idx="2"/>
            <a:endCxn id="28" idx="0"/>
          </p:cNvCxnSpPr>
          <p:nvPr/>
        </p:nvCxnSpPr>
        <p:spPr>
          <a:xfrm rot="16200000" flipH="1">
            <a:off x="5150534" y="2486446"/>
            <a:ext cx="800564" cy="2287163"/>
          </a:xfrm>
          <a:prstGeom prst="straightConnector1">
            <a:avLst/>
          </a:prstGeom>
          <a:ln w="31750" cap="flat" cmpd="sng" algn="ctr">
            <a:solidFill>
              <a:srgbClr val="CCFFCC">
                <a:alpha val="95000"/>
              </a:srgbClr>
            </a:solidFill>
            <a:prstDash val="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endCxn id="31" idx="0"/>
          </p:cNvCxnSpPr>
          <p:nvPr/>
        </p:nvCxnSpPr>
        <p:spPr>
          <a:xfrm rot="10800000" flipV="1">
            <a:off x="1161863" y="2076008"/>
            <a:ext cx="2142618" cy="572830"/>
          </a:xfrm>
          <a:prstGeom prst="straightConnector1">
            <a:avLst/>
          </a:prstGeom>
          <a:ln w="31750" cap="flat" cmpd="sng" algn="ctr">
            <a:solidFill>
              <a:srgbClr val="CCFFCC">
                <a:alpha val="95000"/>
              </a:srgbClr>
            </a:solidFill>
            <a:prstDash val="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13" idx="2"/>
            <a:endCxn id="17" idx="0"/>
          </p:cNvCxnSpPr>
          <p:nvPr/>
        </p:nvCxnSpPr>
        <p:spPr>
          <a:xfrm rot="16200000" flipH="1">
            <a:off x="3574339" y="1824911"/>
            <a:ext cx="581799" cy="1083993"/>
          </a:xfrm>
          <a:prstGeom prst="straightConnector1">
            <a:avLst/>
          </a:prstGeom>
          <a:ln w="31750" cap="flat" cmpd="sng" algn="ctr">
            <a:solidFill>
              <a:srgbClr val="CCFFCC">
                <a:alpha val="95000"/>
              </a:srgbClr>
            </a:solidFill>
            <a:prstDash val="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13" idx="2"/>
          </p:cNvCxnSpPr>
          <p:nvPr/>
        </p:nvCxnSpPr>
        <p:spPr>
          <a:xfrm rot="16200000" flipH="1">
            <a:off x="4903510" y="495741"/>
            <a:ext cx="581799" cy="3742334"/>
          </a:xfrm>
          <a:prstGeom prst="straightConnector1">
            <a:avLst/>
          </a:prstGeom>
          <a:ln w="31750" cap="flat" cmpd="sng" algn="ctr">
            <a:solidFill>
              <a:srgbClr val="CCFFCC">
                <a:alpha val="95000"/>
              </a:srgbClr>
            </a:solidFill>
            <a:prstDash val="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7" idx="2"/>
            <a:endCxn id="29" idx="0"/>
          </p:cNvCxnSpPr>
          <p:nvPr/>
        </p:nvCxnSpPr>
        <p:spPr>
          <a:xfrm rot="16200000" flipH="1">
            <a:off x="4693325" y="2943655"/>
            <a:ext cx="1714982" cy="2287163"/>
          </a:xfrm>
          <a:prstGeom prst="straightConnector1">
            <a:avLst/>
          </a:prstGeom>
          <a:ln w="31750" cap="flat" cmpd="sng" algn="ctr">
            <a:solidFill>
              <a:srgbClr val="CCFFCC">
                <a:alpha val="95000"/>
              </a:srgbClr>
            </a:solidFill>
            <a:prstDash val="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17" idx="2"/>
            <a:endCxn id="21" idx="0"/>
          </p:cNvCxnSpPr>
          <p:nvPr/>
        </p:nvCxnSpPr>
        <p:spPr>
          <a:xfrm rot="5400000">
            <a:off x="2402235" y="2939728"/>
            <a:ext cx="1714982" cy="2295018"/>
          </a:xfrm>
          <a:prstGeom prst="straightConnector1">
            <a:avLst/>
          </a:prstGeom>
          <a:ln w="31750" cap="flat" cmpd="sng" algn="ctr">
            <a:solidFill>
              <a:srgbClr val="CCFFCC">
                <a:alpha val="95000"/>
              </a:srgbClr>
            </a:solidFill>
            <a:prstDash val="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7" idx="2"/>
          </p:cNvCxnSpPr>
          <p:nvPr/>
        </p:nvCxnSpPr>
        <p:spPr>
          <a:xfrm rot="16200000" flipH="1">
            <a:off x="3742971" y="3894009"/>
            <a:ext cx="1714982" cy="386455"/>
          </a:xfrm>
          <a:prstGeom prst="straightConnector1">
            <a:avLst/>
          </a:prstGeom>
          <a:ln w="31750" cap="flat" cmpd="sng" algn="ctr">
            <a:solidFill>
              <a:srgbClr val="CCFFCC">
                <a:alpha val="95000"/>
              </a:srgbClr>
            </a:solidFill>
            <a:prstDash val="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372888" y="1504071"/>
            <a:ext cx="1900707" cy="571938"/>
          </a:xfrm>
          <a:prstGeom prst="rect">
            <a:avLst/>
          </a:prstGeom>
          <a:gradFill>
            <a:gsLst>
              <a:gs pos="0">
                <a:schemeClr val="accent1"/>
              </a:gs>
              <a:gs pos="36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</a:gra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45720" rtlCol="0" anchor="b"/>
          <a:lstStyle/>
          <a:p>
            <a:pPr algn="ctr">
              <a:spcAft>
                <a:spcPts val="1200"/>
              </a:spcAft>
            </a:pPr>
            <a:r>
              <a:rPr lang="en-US" dirty="0" smtClean="0">
                <a:solidFill>
                  <a:srgbClr val="000000"/>
                </a:solidFill>
              </a:rPr>
              <a:t>Commandant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72888" y="1504071"/>
            <a:ext cx="19007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&lt;</a:t>
            </a:r>
            <a:r>
              <a:rPr lang="en-US" sz="1200" b="1" dirty="0" smtClean="0"/>
              <a:t>&lt;Responsibility&gt;</a:t>
            </a:r>
            <a:r>
              <a:rPr lang="en-US" sz="1200" b="1" dirty="0" smtClean="0"/>
              <a:t>&gt;</a:t>
            </a:r>
            <a:endParaRPr lang="en-US" sz="1200" b="1" dirty="0"/>
          </a:p>
        </p:txBody>
      </p:sp>
      <p:sp>
        <p:nvSpPr>
          <p:cNvPr id="15" name="Rectangle 14"/>
          <p:cNvSpPr/>
          <p:nvPr/>
        </p:nvSpPr>
        <p:spPr>
          <a:xfrm>
            <a:off x="5867328" y="1505659"/>
            <a:ext cx="1900707" cy="571938"/>
          </a:xfrm>
          <a:prstGeom prst="rect">
            <a:avLst/>
          </a:prstGeom>
          <a:gradFill>
            <a:gsLst>
              <a:gs pos="0">
                <a:schemeClr val="accent1"/>
              </a:gs>
              <a:gs pos="36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</a:gra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45720" rtlCol="0" anchor="b"/>
          <a:lstStyle/>
          <a:p>
            <a:pPr algn="ctr">
              <a:spcAft>
                <a:spcPts val="1200"/>
              </a:spcAft>
            </a:pPr>
            <a:r>
              <a:rPr lang="en-US" dirty="0" smtClean="0">
                <a:solidFill>
                  <a:srgbClr val="000000"/>
                </a:solidFill>
              </a:rPr>
              <a:t>Vice Commandant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67328" y="1505659"/>
            <a:ext cx="19007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&lt;</a:t>
            </a:r>
            <a:r>
              <a:rPr lang="en-US" sz="1200" b="1" dirty="0" smtClean="0"/>
              <a:t>&lt;Responsibility&gt;</a:t>
            </a:r>
            <a:r>
              <a:rPr lang="en-US" sz="1200" b="1" dirty="0" smtClean="0"/>
              <a:t>&gt;</a:t>
            </a:r>
            <a:endParaRPr lang="en-US" sz="1200" b="1" dirty="0"/>
          </a:p>
        </p:txBody>
      </p:sp>
      <p:sp>
        <p:nvSpPr>
          <p:cNvPr id="17" name="Rectangle 16"/>
          <p:cNvSpPr/>
          <p:nvPr/>
        </p:nvSpPr>
        <p:spPr>
          <a:xfrm>
            <a:off x="3456881" y="2657808"/>
            <a:ext cx="1900707" cy="571938"/>
          </a:xfrm>
          <a:prstGeom prst="rect">
            <a:avLst/>
          </a:prstGeom>
          <a:gradFill>
            <a:gsLst>
              <a:gs pos="0">
                <a:schemeClr val="accent1"/>
              </a:gs>
              <a:gs pos="36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</a:gra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45720" rtlCol="0" anchor="b"/>
          <a:lstStyle/>
          <a:p>
            <a:pPr algn="ctr">
              <a:spcAft>
                <a:spcPts val="1200"/>
              </a:spcAft>
            </a:pPr>
            <a:r>
              <a:rPr lang="en-US" dirty="0" smtClean="0">
                <a:solidFill>
                  <a:srgbClr val="000000"/>
                </a:solidFill>
              </a:rPr>
              <a:t>Chief of Staff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56881" y="2657808"/>
            <a:ext cx="19007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&lt;</a:t>
            </a:r>
            <a:r>
              <a:rPr lang="en-US" sz="1200" b="1" dirty="0" smtClean="0"/>
              <a:t>&lt;Responsibility&gt;</a:t>
            </a:r>
            <a:r>
              <a:rPr lang="en-US" sz="1200" b="1" dirty="0" smtClean="0"/>
              <a:t>&gt;</a:t>
            </a:r>
            <a:endParaRPr lang="en-US" sz="1200" b="1" dirty="0"/>
          </a:p>
        </p:txBody>
      </p:sp>
      <p:sp>
        <p:nvSpPr>
          <p:cNvPr id="19" name="Rectangle 18"/>
          <p:cNvSpPr/>
          <p:nvPr/>
        </p:nvSpPr>
        <p:spPr>
          <a:xfrm>
            <a:off x="1161863" y="4030310"/>
            <a:ext cx="1900707" cy="571938"/>
          </a:xfrm>
          <a:prstGeom prst="rect">
            <a:avLst/>
          </a:prstGeom>
          <a:gradFill>
            <a:gsLst>
              <a:gs pos="0">
                <a:schemeClr val="accent1"/>
              </a:gs>
              <a:gs pos="36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</a:gra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45720" rtlCol="0" anchor="b"/>
          <a:lstStyle/>
          <a:p>
            <a:pPr algn="ctr">
              <a:spcAft>
                <a:spcPts val="1200"/>
              </a:spcAft>
            </a:pPr>
            <a:r>
              <a:rPr lang="en-US" dirty="0" smtClean="0">
                <a:solidFill>
                  <a:srgbClr val="000000"/>
                </a:solidFill>
              </a:rPr>
              <a:t>Human Resources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61863" y="4030310"/>
            <a:ext cx="19007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&lt;&lt;Organization&gt;&gt;</a:t>
            </a:r>
            <a:endParaRPr lang="en-US" sz="1200" b="1" dirty="0"/>
          </a:p>
        </p:txBody>
      </p:sp>
      <p:sp>
        <p:nvSpPr>
          <p:cNvPr id="21" name="Rectangle 20"/>
          <p:cNvSpPr/>
          <p:nvPr/>
        </p:nvSpPr>
        <p:spPr>
          <a:xfrm>
            <a:off x="1161863" y="4944728"/>
            <a:ext cx="1900707" cy="571938"/>
          </a:xfrm>
          <a:prstGeom prst="rect">
            <a:avLst/>
          </a:prstGeom>
          <a:gradFill>
            <a:gsLst>
              <a:gs pos="0">
                <a:schemeClr val="accent1"/>
              </a:gs>
              <a:gs pos="36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</a:gra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45720" rtlCol="0" anchor="b"/>
          <a:lstStyle/>
          <a:p>
            <a:pPr algn="ctr">
              <a:spcAft>
                <a:spcPts val="1200"/>
              </a:spcAft>
            </a:pPr>
            <a:r>
              <a:rPr lang="en-US" dirty="0" smtClean="0">
                <a:solidFill>
                  <a:srgbClr val="000000"/>
                </a:solidFill>
              </a:rPr>
              <a:t>Plans &amp; Policy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61863" y="4944728"/>
            <a:ext cx="19007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&lt;&lt;Organization&gt;&gt;</a:t>
            </a:r>
            <a:endParaRPr lang="en-US" sz="1200" b="1" dirty="0"/>
          </a:p>
        </p:txBody>
      </p:sp>
      <p:sp>
        <p:nvSpPr>
          <p:cNvPr id="23" name="Rectangle 22"/>
          <p:cNvSpPr/>
          <p:nvPr/>
        </p:nvSpPr>
        <p:spPr>
          <a:xfrm>
            <a:off x="3304481" y="4030310"/>
            <a:ext cx="2291745" cy="571938"/>
          </a:xfrm>
          <a:prstGeom prst="rect">
            <a:avLst/>
          </a:prstGeom>
          <a:gradFill>
            <a:gsLst>
              <a:gs pos="0">
                <a:schemeClr val="accent1"/>
              </a:gs>
              <a:gs pos="36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</a:gra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45720" rtlCol="0" anchor="b"/>
          <a:lstStyle/>
          <a:p>
            <a:pPr algn="ctr">
              <a:spcAft>
                <a:spcPts val="120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Intel &amp; Criminal Investigations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456881" y="4023626"/>
            <a:ext cx="19007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&lt;&lt;Organization&gt;&gt;</a:t>
            </a:r>
            <a:endParaRPr lang="en-US" sz="1200" b="1" dirty="0"/>
          </a:p>
        </p:txBody>
      </p:sp>
      <p:sp>
        <p:nvSpPr>
          <p:cNvPr id="25" name="Rectangle 24"/>
          <p:cNvSpPr/>
          <p:nvPr/>
        </p:nvSpPr>
        <p:spPr>
          <a:xfrm>
            <a:off x="3456881" y="4944728"/>
            <a:ext cx="1900707" cy="571938"/>
          </a:xfrm>
          <a:prstGeom prst="rect">
            <a:avLst/>
          </a:prstGeom>
          <a:gradFill>
            <a:gsLst>
              <a:gs pos="0">
                <a:schemeClr val="accent1"/>
              </a:gs>
              <a:gs pos="36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</a:gra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45720" rtlCol="0" anchor="b"/>
          <a:lstStyle/>
          <a:p>
            <a:pPr algn="ctr">
              <a:spcAft>
                <a:spcPts val="1200"/>
              </a:spcAft>
            </a:pPr>
            <a:r>
              <a:rPr lang="en-US" dirty="0" smtClean="0">
                <a:solidFill>
                  <a:srgbClr val="000000"/>
                </a:solidFill>
              </a:rPr>
              <a:t>C</a:t>
            </a:r>
            <a:r>
              <a:rPr lang="en-US" baseline="30000" dirty="0" smtClean="0">
                <a:solidFill>
                  <a:srgbClr val="000000"/>
                </a:solidFill>
              </a:rPr>
              <a:t>4</a:t>
            </a:r>
            <a:r>
              <a:rPr lang="en-US" dirty="0" smtClean="0">
                <a:solidFill>
                  <a:srgbClr val="000000"/>
                </a:solidFill>
              </a:rPr>
              <a:t> &amp;IT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456881" y="4944728"/>
            <a:ext cx="19007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&lt;&lt;Organization&gt;&gt;</a:t>
            </a:r>
            <a:endParaRPr lang="en-US" sz="1200" b="1" dirty="0"/>
          </a:p>
        </p:txBody>
      </p:sp>
      <p:sp>
        <p:nvSpPr>
          <p:cNvPr id="27" name="Rectangle 26"/>
          <p:cNvSpPr/>
          <p:nvPr/>
        </p:nvSpPr>
        <p:spPr>
          <a:xfrm>
            <a:off x="5744044" y="4030310"/>
            <a:ext cx="1900707" cy="571938"/>
          </a:xfrm>
          <a:prstGeom prst="rect">
            <a:avLst/>
          </a:prstGeom>
          <a:gradFill>
            <a:gsLst>
              <a:gs pos="0">
                <a:schemeClr val="accent1"/>
              </a:gs>
              <a:gs pos="36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</a:gra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45720" rtlCol="0" anchor="b"/>
          <a:lstStyle/>
          <a:p>
            <a:pPr algn="ctr">
              <a:spcAft>
                <a:spcPts val="1200"/>
              </a:spcAft>
            </a:pPr>
            <a:r>
              <a:rPr lang="en-US" dirty="0" smtClean="0">
                <a:solidFill>
                  <a:srgbClr val="000000"/>
                </a:solidFill>
              </a:rPr>
              <a:t>Operations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744044" y="4030310"/>
            <a:ext cx="19007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&lt;&lt;Organization&gt;&gt;</a:t>
            </a:r>
            <a:endParaRPr lang="en-US" sz="1200" b="1" dirty="0"/>
          </a:p>
        </p:txBody>
      </p:sp>
      <p:sp>
        <p:nvSpPr>
          <p:cNvPr id="29" name="Rectangle 28"/>
          <p:cNvSpPr/>
          <p:nvPr/>
        </p:nvSpPr>
        <p:spPr>
          <a:xfrm>
            <a:off x="5744044" y="4944728"/>
            <a:ext cx="1900707" cy="571938"/>
          </a:xfrm>
          <a:prstGeom prst="rect">
            <a:avLst/>
          </a:prstGeom>
          <a:gradFill>
            <a:gsLst>
              <a:gs pos="0">
                <a:schemeClr val="accent1"/>
              </a:gs>
              <a:gs pos="36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</a:gra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45720" rtlCol="0" anchor="b"/>
          <a:lstStyle/>
          <a:p>
            <a:pPr algn="ctr">
              <a:spcAft>
                <a:spcPts val="1200"/>
              </a:spcAft>
            </a:pPr>
            <a:r>
              <a:rPr lang="en-US" dirty="0" smtClean="0">
                <a:solidFill>
                  <a:srgbClr val="000000"/>
                </a:solidFill>
              </a:rPr>
              <a:t>Resources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744044" y="4944728"/>
            <a:ext cx="19007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&lt;&lt;Organization&gt;&gt;</a:t>
            </a:r>
            <a:endParaRPr lang="en-US" sz="1200" b="1" dirty="0"/>
          </a:p>
        </p:txBody>
      </p:sp>
      <p:sp>
        <p:nvSpPr>
          <p:cNvPr id="31" name="Rectangle 30"/>
          <p:cNvSpPr/>
          <p:nvPr/>
        </p:nvSpPr>
        <p:spPr>
          <a:xfrm>
            <a:off x="211509" y="2648838"/>
            <a:ext cx="1900707" cy="809534"/>
          </a:xfrm>
          <a:prstGeom prst="rect">
            <a:avLst/>
          </a:prstGeom>
          <a:gradFill>
            <a:gsLst>
              <a:gs pos="0">
                <a:schemeClr val="accent1"/>
              </a:gs>
              <a:gs pos="36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</a:gra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45720" rtlCol="0" anchor="b"/>
          <a:lstStyle/>
          <a:p>
            <a:pPr algn="ctr">
              <a:spcAft>
                <a:spcPts val="600"/>
              </a:spcAft>
            </a:pPr>
            <a:r>
              <a:rPr lang="en-US" dirty="0" smtClean="0">
                <a:solidFill>
                  <a:srgbClr val="000000"/>
                </a:solidFill>
              </a:rPr>
              <a:t>Commander Atlantic Area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11509" y="2648838"/>
            <a:ext cx="19007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&lt;</a:t>
            </a:r>
            <a:r>
              <a:rPr lang="en-US" sz="1200" b="1" dirty="0" smtClean="0"/>
              <a:t>&lt;Responsibility&gt;</a:t>
            </a:r>
            <a:r>
              <a:rPr lang="en-US" sz="1200" b="1" dirty="0" smtClean="0"/>
              <a:t>&gt;</a:t>
            </a:r>
            <a:endParaRPr lang="en-US" sz="1200" b="1" dirty="0"/>
          </a:p>
        </p:txBody>
      </p:sp>
      <p:sp>
        <p:nvSpPr>
          <p:cNvPr id="33" name="Rectangle 32"/>
          <p:cNvSpPr/>
          <p:nvPr/>
        </p:nvSpPr>
        <p:spPr>
          <a:xfrm>
            <a:off x="7065576" y="2521070"/>
            <a:ext cx="1900707" cy="809534"/>
          </a:xfrm>
          <a:prstGeom prst="rect">
            <a:avLst/>
          </a:prstGeom>
          <a:gradFill>
            <a:gsLst>
              <a:gs pos="0">
                <a:schemeClr val="accent1"/>
              </a:gs>
              <a:gs pos="36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</a:gra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45720" rtlCol="0" anchor="b"/>
          <a:lstStyle/>
          <a:p>
            <a:pPr algn="ctr">
              <a:spcAft>
                <a:spcPts val="600"/>
              </a:spcAft>
            </a:pPr>
            <a:r>
              <a:rPr lang="en-US" dirty="0" smtClean="0">
                <a:solidFill>
                  <a:srgbClr val="000000"/>
                </a:solidFill>
              </a:rPr>
              <a:t>Commander Pacific Area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065576" y="2521070"/>
            <a:ext cx="19007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&lt;</a:t>
            </a:r>
            <a:r>
              <a:rPr lang="en-US" sz="1200" b="1" dirty="0" smtClean="0"/>
              <a:t>&lt;Responsibility&gt;</a:t>
            </a:r>
            <a:r>
              <a:rPr lang="en-US" sz="1200" b="1" dirty="0" smtClean="0"/>
              <a:t>&gt;</a:t>
            </a:r>
            <a:endParaRPr lang="en-US" sz="1200" b="1" dirty="0"/>
          </a:p>
        </p:txBody>
      </p:sp>
      <p:cxnSp>
        <p:nvCxnSpPr>
          <p:cNvPr id="35" name="Straight Arrow Connector 34"/>
          <p:cNvCxnSpPr>
            <a:stCxn id="13" idx="3"/>
            <a:endCxn id="15" idx="1"/>
          </p:cNvCxnSpPr>
          <p:nvPr/>
        </p:nvCxnSpPr>
        <p:spPr>
          <a:xfrm>
            <a:off x="4273595" y="1790040"/>
            <a:ext cx="1593733" cy="1588"/>
          </a:xfrm>
          <a:prstGeom prst="straightConnector1">
            <a:avLst/>
          </a:prstGeom>
          <a:ln w="31750" cap="flat" cmpd="sng" algn="ctr">
            <a:solidFill>
              <a:srgbClr val="CCFFCC">
                <a:alpha val="95000"/>
              </a:srgbClr>
            </a:solidFill>
            <a:prstDash val="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712878" y="2166842"/>
            <a:ext cx="9136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Commands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156559" y="3507538"/>
            <a:ext cx="913606" cy="276999"/>
          </a:xfrm>
          <a:prstGeom prst="rect">
            <a:avLst/>
          </a:prstGeom>
          <a:solidFill>
            <a:schemeClr val="bg2">
              <a:lumMod val="50000"/>
              <a:alpha val="5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Commands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531596" y="1514629"/>
            <a:ext cx="825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Delegates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15561" y="661534"/>
            <a:ext cx="2819154" cy="646331"/>
          </a:xfrm>
          <a:prstGeom prst="rect">
            <a:avLst/>
          </a:prstGeom>
          <a:solidFill>
            <a:srgbClr val="00FFFF"/>
          </a:solidFill>
          <a:effectLst>
            <a:innerShdw blurRad="63500" dist="50800" dir="2400000">
              <a:srgbClr val="000000">
                <a:alpha val="50000"/>
              </a:srgb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i="1" dirty="0" smtClean="0"/>
              <a:t>OV-4</a:t>
            </a:r>
            <a:r>
              <a:rPr lang="en-US" i="1" dirty="0" smtClean="0"/>
              <a:t> is like an Pr-</a:t>
            </a:r>
            <a:r>
              <a:rPr lang="en-US" i="1" dirty="0" err="1" smtClean="0"/>
              <a:t>Sr</a:t>
            </a:r>
            <a:r>
              <a:rPr lang="en-US" i="1" dirty="0" smtClean="0"/>
              <a:t> </a:t>
            </a:r>
            <a:r>
              <a:rPr lang="en-US" i="1" dirty="0" smtClean="0"/>
              <a:t>P</a:t>
            </a:r>
            <a:r>
              <a:rPr lang="en-US" i="1" dirty="0" smtClean="0"/>
              <a:t>ersonnel Structure</a:t>
            </a:r>
            <a:endParaRPr lang="en-US" i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</a:t>
            </a:r>
            <a:endParaRPr lang="en-US" dirty="0"/>
          </a:p>
        </p:txBody>
      </p:sp>
      <p:cxnSp>
        <p:nvCxnSpPr>
          <p:cNvPr id="4" name="Straight Arrow Connector 3"/>
          <p:cNvCxnSpPr>
            <a:endCxn id="28" idx="0"/>
          </p:cNvCxnSpPr>
          <p:nvPr/>
        </p:nvCxnSpPr>
        <p:spPr>
          <a:xfrm rot="5400000">
            <a:off x="7864146" y="4928476"/>
            <a:ext cx="301695" cy="3"/>
          </a:xfrm>
          <a:prstGeom prst="straightConnector1">
            <a:avLst/>
          </a:prstGeom>
          <a:ln w="28575" cap="flat" cmpd="sng" algn="ctr">
            <a:solidFill>
              <a:schemeClr val="accent3">
                <a:lumMod val="20000"/>
                <a:lumOff val="80000"/>
                <a:alpha val="95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40984" y="1584564"/>
            <a:ext cx="1900707" cy="585876"/>
          </a:xfrm>
          <a:prstGeom prst="rect">
            <a:avLst/>
          </a:prstGeom>
          <a:gradFill>
            <a:gsLst>
              <a:gs pos="0">
                <a:srgbClr val="008000"/>
              </a:gs>
              <a:gs pos="65000">
                <a:srgbClr val="008000"/>
              </a:gs>
              <a:gs pos="100000">
                <a:schemeClr val="tx1"/>
              </a:gs>
            </a:gsLst>
          </a:gra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ctr"/>
            <a:r>
              <a:rPr lang="en-US" sz="1400" dirty="0" smtClean="0"/>
              <a:t>Activate Distress Beacon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0985" y="1584564"/>
            <a:ext cx="19007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&lt;&lt;</a:t>
            </a:r>
            <a:r>
              <a:rPr lang="en-US" sz="1200" dirty="0" err="1" smtClean="0">
                <a:solidFill>
                  <a:schemeClr val="bg1"/>
                </a:solidFill>
              </a:rPr>
              <a:t>OperationalActivity</a:t>
            </a:r>
            <a:r>
              <a:rPr lang="en-US" sz="1200" dirty="0" smtClean="0">
                <a:solidFill>
                  <a:schemeClr val="bg1"/>
                </a:solidFill>
              </a:rPr>
              <a:t>&gt;&gt;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08167" y="2427815"/>
            <a:ext cx="1900707" cy="585876"/>
          </a:xfrm>
          <a:prstGeom prst="rect">
            <a:avLst/>
          </a:prstGeom>
          <a:gradFill>
            <a:gsLst>
              <a:gs pos="0">
                <a:srgbClr val="008000"/>
              </a:gs>
              <a:gs pos="65000">
                <a:srgbClr val="008000"/>
              </a:gs>
              <a:gs pos="100000">
                <a:schemeClr val="tx1"/>
              </a:gs>
            </a:gsLst>
          </a:gra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ctr"/>
            <a:r>
              <a:rPr lang="en-US" sz="1400" dirty="0" smtClean="0"/>
              <a:t>Receive Distress Beacon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08168" y="2427815"/>
            <a:ext cx="19007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&lt;&lt;</a:t>
            </a:r>
            <a:r>
              <a:rPr lang="en-US" sz="1200" dirty="0" err="1" smtClean="0">
                <a:solidFill>
                  <a:schemeClr val="bg1"/>
                </a:solidFill>
              </a:rPr>
              <a:t>OperationalActivity</a:t>
            </a:r>
            <a:r>
              <a:rPr lang="en-US" sz="1200" dirty="0" smtClean="0">
                <a:solidFill>
                  <a:schemeClr val="bg1"/>
                </a:solidFill>
              </a:rPr>
              <a:t>&gt;&gt;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00762" y="3256366"/>
            <a:ext cx="1900707" cy="585876"/>
          </a:xfrm>
          <a:prstGeom prst="rect">
            <a:avLst/>
          </a:prstGeom>
          <a:gradFill>
            <a:gsLst>
              <a:gs pos="0">
                <a:srgbClr val="008000"/>
              </a:gs>
              <a:gs pos="65000">
                <a:srgbClr val="008000"/>
              </a:gs>
              <a:gs pos="100000">
                <a:schemeClr val="tx1"/>
              </a:gs>
            </a:gsLst>
          </a:gra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ctr"/>
            <a:r>
              <a:rPr lang="en-US" sz="1400" dirty="0" smtClean="0"/>
              <a:t>Relay Downlink to CG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00763" y="3256366"/>
            <a:ext cx="19007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&lt;&lt;</a:t>
            </a:r>
            <a:r>
              <a:rPr lang="en-US" sz="1200" dirty="0" err="1" smtClean="0">
                <a:solidFill>
                  <a:schemeClr val="bg1"/>
                </a:solidFill>
              </a:rPr>
              <a:t>OperationalActivity</a:t>
            </a:r>
            <a:r>
              <a:rPr lang="en-US" sz="1200" dirty="0" smtClean="0">
                <a:solidFill>
                  <a:schemeClr val="bg1"/>
                </a:solidFill>
              </a:rPr>
              <a:t>&gt;&gt;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25338" y="4006656"/>
            <a:ext cx="1900707" cy="585876"/>
          </a:xfrm>
          <a:prstGeom prst="rect">
            <a:avLst/>
          </a:prstGeom>
          <a:gradFill>
            <a:gsLst>
              <a:gs pos="0">
                <a:srgbClr val="008000"/>
              </a:gs>
              <a:gs pos="65000">
                <a:srgbClr val="008000"/>
              </a:gs>
              <a:gs pos="100000">
                <a:schemeClr val="tx1"/>
              </a:gs>
            </a:gsLst>
          </a:gra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ctr"/>
            <a:r>
              <a:rPr lang="en-US" sz="1400" dirty="0" smtClean="0"/>
              <a:t>Assess Emergency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25339" y="4006656"/>
            <a:ext cx="19007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&lt;&lt;</a:t>
            </a:r>
            <a:r>
              <a:rPr lang="en-US" sz="1200" dirty="0" err="1" smtClean="0">
                <a:solidFill>
                  <a:schemeClr val="bg1"/>
                </a:solidFill>
              </a:rPr>
              <a:t>OperationalActivity</a:t>
            </a:r>
            <a:r>
              <a:rPr lang="en-US" sz="1200" dirty="0" smtClean="0">
                <a:solidFill>
                  <a:schemeClr val="bg1"/>
                </a:solidFill>
              </a:rPr>
              <a:t>&gt;&gt;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12644" y="2582744"/>
            <a:ext cx="1900707" cy="585876"/>
          </a:xfrm>
          <a:prstGeom prst="rect">
            <a:avLst/>
          </a:prstGeom>
          <a:gradFill>
            <a:gsLst>
              <a:gs pos="0">
                <a:srgbClr val="008000"/>
              </a:gs>
              <a:gs pos="65000">
                <a:srgbClr val="008000"/>
              </a:gs>
              <a:gs pos="100000">
                <a:schemeClr val="tx1"/>
              </a:gs>
            </a:gsLst>
          </a:gra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ctr"/>
            <a:r>
              <a:rPr lang="en-US" sz="1400" dirty="0" smtClean="0"/>
              <a:t>Dispatch Team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12645" y="2582744"/>
            <a:ext cx="19007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&lt;&lt;</a:t>
            </a:r>
            <a:r>
              <a:rPr lang="en-US" sz="1200" dirty="0" err="1" smtClean="0">
                <a:solidFill>
                  <a:schemeClr val="bg1"/>
                </a:solidFill>
              </a:rPr>
              <a:t>OperationalActivity</a:t>
            </a:r>
            <a:r>
              <a:rPr lang="en-US" sz="1200" dirty="0" smtClean="0">
                <a:solidFill>
                  <a:schemeClr val="bg1"/>
                </a:solidFill>
              </a:rPr>
              <a:t>&gt;&gt;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646827" y="3394117"/>
            <a:ext cx="1900707" cy="585876"/>
          </a:xfrm>
          <a:prstGeom prst="rect">
            <a:avLst/>
          </a:prstGeom>
          <a:gradFill>
            <a:gsLst>
              <a:gs pos="0">
                <a:srgbClr val="008000"/>
              </a:gs>
              <a:gs pos="65000">
                <a:srgbClr val="008000"/>
              </a:gs>
              <a:gs pos="100000">
                <a:schemeClr val="tx1"/>
              </a:gs>
            </a:gsLst>
          </a:gra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ctr"/>
            <a:r>
              <a:rPr lang="en-US" sz="1400" dirty="0" smtClean="0"/>
              <a:t>Render Aid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46828" y="3394117"/>
            <a:ext cx="19007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&lt;&lt;</a:t>
            </a:r>
            <a:r>
              <a:rPr lang="en-US" sz="1200" dirty="0" err="1" smtClean="0">
                <a:solidFill>
                  <a:schemeClr val="bg1"/>
                </a:solidFill>
              </a:rPr>
              <a:t>OperationalActivity</a:t>
            </a:r>
            <a:r>
              <a:rPr lang="en-US" sz="1200" dirty="0" smtClean="0">
                <a:solidFill>
                  <a:schemeClr val="bg1"/>
                </a:solidFill>
              </a:rPr>
              <a:t>&gt;&gt;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97181" y="4191752"/>
            <a:ext cx="1900707" cy="585876"/>
          </a:xfrm>
          <a:prstGeom prst="rect">
            <a:avLst/>
          </a:prstGeom>
          <a:gradFill>
            <a:gsLst>
              <a:gs pos="0">
                <a:srgbClr val="008000"/>
              </a:gs>
              <a:gs pos="65000">
                <a:srgbClr val="008000"/>
              </a:gs>
              <a:gs pos="100000">
                <a:schemeClr val="tx1"/>
              </a:gs>
            </a:gsLst>
          </a:gra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ctr"/>
            <a:r>
              <a:rPr lang="en-US" sz="1400" dirty="0" smtClean="0"/>
              <a:t>Transport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97181" y="4191752"/>
            <a:ext cx="19007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&lt;&lt;</a:t>
            </a:r>
            <a:r>
              <a:rPr lang="en-US" sz="1200" dirty="0" err="1" smtClean="0">
                <a:solidFill>
                  <a:schemeClr val="bg1"/>
                </a:solidFill>
              </a:rPr>
              <a:t>OperationalActivity</a:t>
            </a:r>
            <a:r>
              <a:rPr lang="en-US" sz="1200" dirty="0" smtClean="0">
                <a:solidFill>
                  <a:schemeClr val="bg1"/>
                </a:solidFill>
              </a:rPr>
              <a:t>&gt;&gt;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19" name="Shape 18"/>
          <p:cNvCxnSpPr>
            <a:stCxn id="5" idx="3"/>
          </p:cNvCxnSpPr>
          <p:nvPr/>
        </p:nvCxnSpPr>
        <p:spPr>
          <a:xfrm>
            <a:off x="2341691" y="1877502"/>
            <a:ext cx="378448" cy="550313"/>
          </a:xfrm>
          <a:prstGeom prst="curvedConnector2">
            <a:avLst/>
          </a:prstGeom>
          <a:ln w="28575" cap="flat" cmpd="sng" algn="ctr">
            <a:solidFill>
              <a:schemeClr val="accent3">
                <a:lumMod val="20000"/>
                <a:lumOff val="80000"/>
                <a:alpha val="95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hape 19"/>
          <p:cNvCxnSpPr/>
          <p:nvPr/>
        </p:nvCxnSpPr>
        <p:spPr>
          <a:xfrm>
            <a:off x="3008874" y="2704814"/>
            <a:ext cx="378449" cy="534374"/>
          </a:xfrm>
          <a:prstGeom prst="curvedConnector2">
            <a:avLst/>
          </a:prstGeom>
          <a:ln w="28575" cap="flat" cmpd="sng" algn="ctr">
            <a:solidFill>
              <a:schemeClr val="accent3">
                <a:lumMod val="20000"/>
                <a:lumOff val="80000"/>
                <a:alpha val="95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hape 20"/>
          <p:cNvCxnSpPr/>
          <p:nvPr/>
        </p:nvCxnSpPr>
        <p:spPr>
          <a:xfrm>
            <a:off x="3701469" y="3509823"/>
            <a:ext cx="378449" cy="534374"/>
          </a:xfrm>
          <a:prstGeom prst="curvedConnector2">
            <a:avLst/>
          </a:prstGeom>
          <a:ln w="28575" cap="flat" cmpd="sng" algn="ctr">
            <a:solidFill>
              <a:schemeClr val="accent3">
                <a:lumMod val="20000"/>
                <a:lumOff val="80000"/>
                <a:alpha val="95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hape 21"/>
          <p:cNvCxnSpPr/>
          <p:nvPr/>
        </p:nvCxnSpPr>
        <p:spPr>
          <a:xfrm>
            <a:off x="6913352" y="2859743"/>
            <a:ext cx="378449" cy="534374"/>
          </a:xfrm>
          <a:prstGeom prst="curvedConnector2">
            <a:avLst/>
          </a:prstGeom>
          <a:ln w="28575" cap="flat" cmpd="sng" algn="ctr">
            <a:solidFill>
              <a:schemeClr val="accent3">
                <a:lumMod val="20000"/>
                <a:lumOff val="80000"/>
                <a:alpha val="95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hape 22"/>
          <p:cNvCxnSpPr/>
          <p:nvPr/>
        </p:nvCxnSpPr>
        <p:spPr>
          <a:xfrm>
            <a:off x="7547535" y="3671116"/>
            <a:ext cx="378449" cy="534374"/>
          </a:xfrm>
          <a:prstGeom prst="curvedConnector2">
            <a:avLst/>
          </a:prstGeom>
          <a:ln w="28575" cap="flat" cmpd="sng" algn="ctr">
            <a:solidFill>
              <a:schemeClr val="accent3">
                <a:lumMod val="20000"/>
                <a:lumOff val="80000"/>
                <a:alpha val="95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1211139" y="1218437"/>
            <a:ext cx="170383" cy="17161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rgbClr val="F5FFD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>
            <a:stCxn id="24" idx="5"/>
          </p:cNvCxnSpPr>
          <p:nvPr/>
        </p:nvCxnSpPr>
        <p:spPr>
          <a:xfrm rot="16200000" flipH="1">
            <a:off x="1340740" y="1380746"/>
            <a:ext cx="219648" cy="187988"/>
          </a:xfrm>
          <a:prstGeom prst="straightConnector1">
            <a:avLst/>
          </a:prstGeom>
          <a:ln w="28575" cap="flat" cmpd="sng" algn="ctr">
            <a:solidFill>
              <a:schemeClr val="accent3">
                <a:lumMod val="20000"/>
                <a:lumOff val="80000"/>
                <a:alpha val="95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1" idx="3"/>
            <a:endCxn id="13" idx="1"/>
          </p:cNvCxnSpPr>
          <p:nvPr/>
        </p:nvCxnSpPr>
        <p:spPr>
          <a:xfrm flipV="1">
            <a:off x="4426045" y="2875682"/>
            <a:ext cx="586599" cy="1423912"/>
          </a:xfrm>
          <a:prstGeom prst="curvedConnector3">
            <a:avLst>
              <a:gd name="adj1" fmla="val 50000"/>
            </a:avLst>
          </a:prstGeom>
          <a:ln w="28575" cap="flat" cmpd="sng" algn="ctr">
            <a:solidFill>
              <a:schemeClr val="accent3">
                <a:lumMod val="20000"/>
                <a:lumOff val="80000"/>
                <a:alpha val="95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7925984" y="5131165"/>
            <a:ext cx="170383" cy="17161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rgbClr val="F5FFD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874144" y="5079325"/>
            <a:ext cx="281693" cy="286115"/>
          </a:xfrm>
          <a:prstGeom prst="ellipse">
            <a:avLst/>
          </a:prstGeom>
          <a:noFill/>
          <a:ln>
            <a:solidFill>
              <a:srgbClr val="F5FFD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867645" y="1066882"/>
            <a:ext cx="2819154" cy="646331"/>
          </a:xfrm>
          <a:prstGeom prst="rect">
            <a:avLst/>
          </a:prstGeom>
          <a:solidFill>
            <a:srgbClr val="00FFFF"/>
          </a:solidFill>
          <a:effectLst>
            <a:innerShdw blurRad="63500" dist="50800" dir="2400000">
              <a:srgbClr val="000000">
                <a:alpha val="50000"/>
              </a:srgb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i="1" dirty="0" smtClean="0"/>
              <a:t>OV-5b</a:t>
            </a:r>
            <a:r>
              <a:rPr lang="en-US" i="1" dirty="0" smtClean="0"/>
              <a:t> is like an Op-Pr Operational Processes</a:t>
            </a:r>
            <a:endParaRPr lang="en-US" i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UAF is the next step in standardized architectures</a:t>
            </a:r>
          </a:p>
          <a:p>
            <a:r>
              <a:rPr lang="en-US" sz="2400" dirty="0" smtClean="0"/>
              <a:t>Use of UAF </a:t>
            </a:r>
            <a:r>
              <a:rPr lang="en-US" sz="2400" dirty="0" err="1" smtClean="0"/>
              <a:t>vs</a:t>
            </a:r>
            <a:r>
              <a:rPr lang="en-US" sz="2400" dirty="0" smtClean="0"/>
              <a:t> </a:t>
            </a:r>
            <a:r>
              <a:rPr lang="en-US" sz="2400" dirty="0" err="1" smtClean="0"/>
              <a:t>DoDAF</a:t>
            </a:r>
            <a:r>
              <a:rPr lang="en-US" sz="2400" dirty="0" smtClean="0"/>
              <a:t> nomenclature does not appear to be resolved</a:t>
            </a:r>
          </a:p>
          <a:p>
            <a:r>
              <a:rPr lang="en-US" sz="2400" dirty="0" smtClean="0"/>
              <a:t>UAF views are better organized than </a:t>
            </a:r>
            <a:r>
              <a:rPr lang="en-US" sz="2400" dirty="0" err="1" smtClean="0"/>
              <a:t>DoDAF</a:t>
            </a:r>
            <a:r>
              <a:rPr lang="en-US" sz="2400" dirty="0" smtClean="0"/>
              <a:t> views</a:t>
            </a:r>
          </a:p>
          <a:p>
            <a:r>
              <a:rPr lang="en-US" sz="2400" dirty="0" smtClean="0"/>
              <a:t>UAF views are NOT much different from </a:t>
            </a:r>
            <a:r>
              <a:rPr lang="en-US" sz="2400" dirty="0" err="1" smtClean="0"/>
              <a:t>DoDAF</a:t>
            </a:r>
            <a:r>
              <a:rPr lang="en-US" sz="2400" dirty="0" smtClean="0"/>
              <a:t> views</a:t>
            </a:r>
          </a:p>
          <a:p>
            <a:r>
              <a:rPr lang="en-US" sz="2400" dirty="0" smtClean="0"/>
              <a:t>UAF has a long and shallow learning curve – expect slow adoption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UAF?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0000">
              <a:alpha val="50000"/>
            </a:srgbClr>
          </a:solidFill>
        </p:spPr>
        <p:txBody>
          <a:bodyPr>
            <a:normAutofit/>
          </a:bodyPr>
          <a:lstStyle/>
          <a:p>
            <a:r>
              <a:rPr lang="en-US" sz="2400" dirty="0" smtClean="0"/>
              <a:t>Quick answer:</a:t>
            </a:r>
          </a:p>
          <a:p>
            <a:pPr lvl="1"/>
            <a:r>
              <a:rPr lang="en-US" sz="2000" dirty="0" smtClean="0"/>
              <a:t>UAF is the next generation of the Unified Profile for </a:t>
            </a:r>
            <a:r>
              <a:rPr lang="en-US" sz="2000" dirty="0" err="1" smtClean="0"/>
              <a:t>DoDAF</a:t>
            </a:r>
            <a:r>
              <a:rPr lang="en-US" sz="2000" dirty="0" smtClean="0"/>
              <a:t> and </a:t>
            </a:r>
            <a:r>
              <a:rPr lang="en-US" sz="2000" dirty="0" err="1" smtClean="0"/>
              <a:t>MoDAF</a:t>
            </a:r>
            <a:r>
              <a:rPr lang="en-US" sz="2000" dirty="0" smtClean="0"/>
              <a:t> (UPDM)</a:t>
            </a:r>
          </a:p>
          <a:p>
            <a:pPr lvl="1"/>
            <a:r>
              <a:rPr lang="en-US" sz="2000" dirty="0" smtClean="0"/>
              <a:t>At one time referred to as UPDM 3</a:t>
            </a:r>
          </a:p>
          <a:p>
            <a:r>
              <a:rPr lang="en-US" sz="2400" dirty="0" smtClean="0"/>
              <a:t>Longer Answer:</a:t>
            </a:r>
          </a:p>
          <a:p>
            <a:pPr lvl="1"/>
            <a:r>
              <a:rPr lang="en-US" sz="2000" dirty="0" smtClean="0"/>
              <a:t>An enterprise architecture framework</a:t>
            </a:r>
          </a:p>
          <a:p>
            <a:pPr lvl="1"/>
            <a:r>
              <a:rPr lang="en-US" sz="2000" dirty="0" smtClean="0"/>
              <a:t>Applicable for domains similar to </a:t>
            </a:r>
            <a:r>
              <a:rPr lang="en-US" sz="2000" dirty="0" err="1" smtClean="0"/>
              <a:t>DoDAF</a:t>
            </a:r>
            <a:r>
              <a:rPr lang="en-US" sz="2000" dirty="0" smtClean="0"/>
              <a:t>, </a:t>
            </a:r>
            <a:r>
              <a:rPr lang="en-US" sz="2000" dirty="0" err="1" smtClean="0"/>
              <a:t>MoDAF</a:t>
            </a:r>
            <a:r>
              <a:rPr lang="en-US" sz="2000" dirty="0" smtClean="0"/>
              <a:t> and NAF (NATO Architecture Framework)</a:t>
            </a:r>
          </a:p>
          <a:p>
            <a:pPr lvl="1"/>
            <a:r>
              <a:rPr lang="en-US" sz="2000" dirty="0" smtClean="0"/>
              <a:t>Flexible enough for non-defense domains</a:t>
            </a:r>
          </a:p>
          <a:p>
            <a:pPr lvl="1"/>
            <a:r>
              <a:rPr lang="en-US" sz="2000" dirty="0" smtClean="0"/>
              <a:t>Implemented as a UML profile on top of </a:t>
            </a:r>
            <a:r>
              <a:rPr lang="en-US" sz="2000" dirty="0" err="1" smtClean="0"/>
              <a:t>SysML</a:t>
            </a:r>
            <a:endParaRPr lang="en-US" sz="2000" dirty="0" smtClean="0"/>
          </a:p>
          <a:p>
            <a:r>
              <a:rPr lang="en-US" sz="2400" dirty="0" smtClean="0"/>
              <a:t>Realistic answer:</a:t>
            </a:r>
          </a:p>
          <a:p>
            <a:pPr lvl="1"/>
            <a:r>
              <a:rPr lang="en-US" sz="2000" dirty="0" smtClean="0"/>
              <a:t>A complicated framework that makes enterprise architecture even harder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UAF Good For?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Provides a framework for enterprise analysis</a:t>
            </a:r>
          </a:p>
          <a:p>
            <a:pPr lvl="1"/>
            <a:r>
              <a:rPr lang="en-US" sz="2400" dirty="0" smtClean="0"/>
              <a:t>Common terminology across domains</a:t>
            </a:r>
          </a:p>
          <a:p>
            <a:pPr lvl="1"/>
            <a:r>
              <a:rPr lang="en-US" sz="2400" dirty="0" smtClean="0"/>
              <a:t>Common concepts and models</a:t>
            </a:r>
          </a:p>
          <a:p>
            <a:pPr lvl="1"/>
            <a:r>
              <a:rPr lang="en-US" sz="2400" dirty="0" smtClean="0"/>
              <a:t>Everybody speaks the same language</a:t>
            </a:r>
          </a:p>
          <a:p>
            <a:r>
              <a:rPr lang="en-US" sz="2800" dirty="0" smtClean="0"/>
              <a:t>Unifies the terminology across multiple frameworks</a:t>
            </a:r>
          </a:p>
          <a:p>
            <a:r>
              <a:rPr lang="en-US" sz="2800" dirty="0" smtClean="0"/>
              <a:t>Allows MBSE / </a:t>
            </a:r>
            <a:r>
              <a:rPr lang="en-US" sz="2800" dirty="0" err="1" smtClean="0"/>
              <a:t>SysML</a:t>
            </a:r>
            <a:r>
              <a:rPr lang="en-US" sz="2800" dirty="0" smtClean="0"/>
              <a:t> implementation of the models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 vs. MBSE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93821" y="1421587"/>
            <a:ext cx="4466877" cy="3786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Wingdings 2" pitchFamily="18" charset="2"/>
              <a:buChar char="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Despite looking similar and having common features, these are two autos are </a:t>
            </a:r>
            <a:r>
              <a:rPr kumimoji="0" lang="en-US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very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different things</a:t>
            </a:r>
          </a:p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Wingdings 2" pitchFamily="18" charset="2"/>
              <a:buChar char="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These require very different mindsets</a:t>
            </a:r>
          </a:p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Wingdings 2" pitchFamily="18" charset="2"/>
              <a:buChar char="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Enterprise Architecture and Solution Architecture / Systems Engineering look similar but require different mindsets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CC6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5" name="Picture 4" descr="camry-nascar-20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9023" y="1361553"/>
            <a:ext cx="3619500" cy="2037002"/>
          </a:xfrm>
          <a:prstGeom prst="rect">
            <a:avLst/>
          </a:prstGeom>
        </p:spPr>
      </p:pic>
      <p:pic>
        <p:nvPicPr>
          <p:cNvPr id="6" name="Picture 5" descr="2015-toyota-camry-xse-photo-589719-s-986x6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0698" y="3532340"/>
            <a:ext cx="3897770" cy="190366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 vs. MBSE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240692"/>
            <a:ext cx="3933190" cy="5010883"/>
          </a:xfrm>
        </p:spPr>
        <p:txBody>
          <a:bodyPr>
            <a:normAutofit/>
          </a:bodyPr>
          <a:lstStyle/>
          <a:p>
            <a:pPr marL="227013" indent="-227013"/>
            <a:r>
              <a:rPr lang="en-US" sz="1800" i="1" dirty="0" smtClean="0">
                <a:solidFill>
                  <a:schemeClr val="bg1"/>
                </a:solidFill>
              </a:rPr>
              <a:t>Enterprise Architecture (EA)</a:t>
            </a:r>
          </a:p>
          <a:p>
            <a:pPr marL="563563" lvl="1" indent="-227013"/>
            <a:r>
              <a:rPr lang="en-US" sz="1600" i="1" dirty="0" smtClean="0">
                <a:solidFill>
                  <a:schemeClr val="bg1"/>
                </a:solidFill>
              </a:rPr>
              <a:t>Strategic information asset base</a:t>
            </a:r>
          </a:p>
          <a:p>
            <a:pPr marL="563563" lvl="1" indent="-227013"/>
            <a:r>
              <a:rPr lang="en-US" sz="1600" i="1" dirty="0" smtClean="0">
                <a:solidFill>
                  <a:schemeClr val="bg1"/>
                </a:solidFill>
              </a:rPr>
              <a:t>Defines mission, info needed to perform the mission, technologies to perform the mission</a:t>
            </a:r>
          </a:p>
          <a:p>
            <a:pPr marL="563563" lvl="1" indent="-227013"/>
            <a:r>
              <a:rPr lang="en-US" sz="1600" i="1" dirty="0" smtClean="0">
                <a:solidFill>
                  <a:schemeClr val="bg1"/>
                </a:solidFill>
              </a:rPr>
              <a:t>Defines technology transition processes</a:t>
            </a:r>
          </a:p>
          <a:p>
            <a:pPr marL="563563" lvl="1" indent="-227013">
              <a:buNone/>
            </a:pPr>
            <a:endParaRPr lang="en-US" sz="1800" i="1" dirty="0" smtClean="0">
              <a:solidFill>
                <a:schemeClr val="bg1"/>
              </a:solidFill>
            </a:endParaRPr>
          </a:p>
          <a:p>
            <a:pPr marL="563563" lvl="1" indent="-227013">
              <a:buNone/>
            </a:pPr>
            <a:endParaRPr lang="en-US" sz="1800" i="1" dirty="0" smtClean="0">
              <a:solidFill>
                <a:schemeClr val="bg1"/>
              </a:solidFill>
            </a:endParaRPr>
          </a:p>
          <a:p>
            <a:pPr marL="227013" indent="-227013"/>
            <a:r>
              <a:rPr lang="en-US" sz="1800" i="1" dirty="0" smtClean="0">
                <a:solidFill>
                  <a:schemeClr val="bg1"/>
                </a:solidFill>
              </a:rPr>
              <a:t>Solution Architecture (SE, MBSE)</a:t>
            </a:r>
          </a:p>
          <a:p>
            <a:pPr marL="563563" lvl="1" indent="-227013"/>
            <a:r>
              <a:rPr lang="en-US" sz="1600" i="1" dirty="0" smtClean="0">
                <a:solidFill>
                  <a:schemeClr val="bg1"/>
                </a:solidFill>
              </a:rPr>
              <a:t>Framework or structure</a:t>
            </a:r>
          </a:p>
          <a:p>
            <a:pPr marL="563563" lvl="1" indent="-227013"/>
            <a:r>
              <a:rPr lang="en-US" sz="1600" i="1" dirty="0" smtClean="0">
                <a:solidFill>
                  <a:schemeClr val="bg1"/>
                </a:solidFill>
              </a:rPr>
              <a:t>Defines elements and relationships of a system that answers a problem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4749501" y="1240692"/>
            <a:ext cx="3572274" cy="5010883"/>
          </a:xfrm>
          <a:prstGeom prst="rect">
            <a:avLst/>
          </a:prstGeom>
          <a:solidFill>
            <a:srgbClr val="000000">
              <a:alpha val="50000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2" pitchFamily="18" charset="2"/>
              <a:buChar char="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Strategic level</a:t>
            </a:r>
          </a:p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2" pitchFamily="18" charset="2"/>
              <a:buChar char="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Mission oriented</a:t>
            </a:r>
          </a:p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2" pitchFamily="18" charset="2"/>
              <a:buChar char="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Technology and transition</a:t>
            </a:r>
          </a:p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2" pitchFamily="18" charset="2"/>
              <a:buChar char=""/>
              <a:tabLst/>
              <a:defRPr/>
            </a:pPr>
            <a:r>
              <a:rPr lang="en-US" sz="2000" dirty="0" smtClean="0">
                <a:solidFill>
                  <a:srgbClr val="FFCC66"/>
                </a:solidFill>
                <a:latin typeface="Arial"/>
                <a:cs typeface="Arial"/>
              </a:rPr>
              <a:t>Answers questions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FFCC6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FFCC6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FFCC6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2" pitchFamily="18" charset="2"/>
              <a:buChar char="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Solution focused</a:t>
            </a:r>
          </a:p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2" pitchFamily="18" charset="2"/>
              <a:buChar char="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Structural elements and relationships</a:t>
            </a:r>
          </a:p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2" pitchFamily="18" charset="2"/>
              <a:buChar char="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Systems engineering-like</a:t>
            </a:r>
          </a:p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2" pitchFamily="18" charset="2"/>
              <a:buChar char=""/>
              <a:tabLst/>
              <a:defRPr/>
            </a:pPr>
            <a:r>
              <a:rPr lang="en-US" sz="2000" dirty="0" smtClean="0">
                <a:solidFill>
                  <a:srgbClr val="FFCC66"/>
                </a:solidFill>
                <a:latin typeface="Arial"/>
                <a:cs typeface="Arial"/>
              </a:rPr>
              <a:t>Provides solutions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FFCC6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Framework Relationships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51183" y="1011673"/>
            <a:ext cx="1850571" cy="678035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6200000" scaled="0"/>
            <a:tileRect/>
          </a:gradFill>
          <a:ln>
            <a:noFill/>
          </a:ln>
          <a:effectLst>
            <a:innerShdw blurRad="63500" dist="50800" dir="27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DoDAF</a:t>
            </a:r>
            <a:endParaRPr lang="en-US" b="1" dirty="0">
              <a:solidFill>
                <a:schemeClr val="bg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cxnSp>
        <p:nvCxnSpPr>
          <p:cNvPr id="5" name="Elbow Connector 4"/>
          <p:cNvCxnSpPr>
            <a:stCxn id="4" idx="2"/>
            <a:endCxn id="8" idx="1"/>
          </p:cNvCxnSpPr>
          <p:nvPr/>
        </p:nvCxnSpPr>
        <p:spPr>
          <a:xfrm rot="16200000" flipH="1">
            <a:off x="2421629" y="1744548"/>
            <a:ext cx="689271" cy="579590"/>
          </a:xfrm>
          <a:prstGeom prst="bentConnector2">
            <a:avLst/>
          </a:prstGeom>
          <a:ln w="38100" cap="flat" cmpd="sng" algn="ctr">
            <a:solidFill>
              <a:srgbClr val="3366FF"/>
            </a:solidFill>
            <a:prstDash val="solid"/>
            <a:round/>
            <a:headEnd type="arrow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217368" y="2427920"/>
            <a:ext cx="838691" cy="338554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CC66"/>
                </a:solidFill>
              </a:rPr>
              <a:t>extends</a:t>
            </a:r>
            <a:endParaRPr lang="en-US" sz="1600" dirty="0">
              <a:solidFill>
                <a:srgbClr val="FFCC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56059" y="2069045"/>
            <a:ext cx="1850571" cy="619867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6200000" scaled="0"/>
            <a:tileRect/>
          </a:gradFill>
          <a:ln>
            <a:noFill/>
          </a:ln>
          <a:effectLst>
            <a:innerShdw blurRad="63500" dist="50800" dir="27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MoDAF</a:t>
            </a:r>
            <a:endParaRPr lang="en-US" b="1" dirty="0">
              <a:solidFill>
                <a:schemeClr val="bg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11218" y="3089761"/>
            <a:ext cx="1850571" cy="614492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6200000" scaled="0"/>
            <a:tileRect/>
          </a:gradFill>
          <a:ln>
            <a:noFill/>
          </a:ln>
          <a:effectLst>
            <a:innerShdw blurRad="63500" dist="50800" dir="27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NAF</a:t>
            </a:r>
            <a:endParaRPr lang="en-US" b="1" dirty="0">
              <a:solidFill>
                <a:schemeClr val="bg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cxnSp>
        <p:nvCxnSpPr>
          <p:cNvPr id="12" name="Elbow Connector 4"/>
          <p:cNvCxnSpPr>
            <a:stCxn id="8" idx="2"/>
            <a:endCxn id="11" idx="1"/>
          </p:cNvCxnSpPr>
          <p:nvPr/>
        </p:nvCxnSpPr>
        <p:spPr>
          <a:xfrm rot="16200000" flipH="1">
            <a:off x="3942234" y="2728022"/>
            <a:ext cx="708095" cy="629873"/>
          </a:xfrm>
          <a:prstGeom prst="bentConnector2">
            <a:avLst/>
          </a:prstGeom>
          <a:ln w="38100" cap="flat" cmpd="sng" algn="ctr">
            <a:solidFill>
              <a:srgbClr val="3366FF"/>
            </a:solidFill>
            <a:prstDash val="solid"/>
            <a:round/>
            <a:headEnd type="arrow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772527" y="3356001"/>
            <a:ext cx="838691" cy="338554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CC66"/>
                </a:solidFill>
              </a:rPr>
              <a:t>extends</a:t>
            </a:r>
            <a:endParaRPr lang="en-US" sz="1600" dirty="0">
              <a:solidFill>
                <a:srgbClr val="FFCC66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561999" y="1158857"/>
            <a:ext cx="4080464" cy="400110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FFFF"/>
                </a:solidFill>
              </a:rPr>
              <a:t>United States Department of Defense</a:t>
            </a:r>
            <a:endParaRPr lang="en-US" sz="2000" dirty="0">
              <a:solidFill>
                <a:srgbClr val="00FFFF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112460" y="2178924"/>
            <a:ext cx="2945087" cy="400110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FFFF"/>
                </a:solidFill>
              </a:rPr>
              <a:t>British Ministry of Defense</a:t>
            </a:r>
            <a:endParaRPr lang="en-US" sz="2000" dirty="0">
              <a:solidFill>
                <a:srgbClr val="00FFF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765087" y="3155946"/>
            <a:ext cx="766130" cy="400110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FFFF"/>
                </a:solidFill>
              </a:rPr>
              <a:t>NATO</a:t>
            </a:r>
            <a:endParaRPr lang="en-US" sz="2000" dirty="0">
              <a:solidFill>
                <a:srgbClr val="00FFFF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69767" y="5271155"/>
            <a:ext cx="8482901" cy="523220"/>
          </a:xfrm>
          <a:prstGeom prst="rect">
            <a:avLst/>
          </a:prstGeom>
          <a:solidFill>
            <a:srgbClr val="00FFFF"/>
          </a:solidFill>
          <a:effectLst>
            <a:innerShdw blurRad="63500" dist="50800" dir="2280000">
              <a:srgbClr val="000000">
                <a:alpha val="50000"/>
              </a:srgb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Nobody is speaking the same language any more!</a:t>
            </a:r>
            <a:endParaRPr lang="en-US" sz="28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551183" y="1280668"/>
            <a:ext cx="505938" cy="38965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930625" y="3704252"/>
            <a:ext cx="851633" cy="38965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056060" y="2279872"/>
            <a:ext cx="505938" cy="38965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Framework Relationships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51183" y="1011673"/>
            <a:ext cx="1850571" cy="678035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6200000" scaled="0"/>
            <a:tileRect/>
          </a:gradFill>
          <a:ln>
            <a:noFill/>
          </a:ln>
          <a:effectLst>
            <a:innerShdw blurRad="63500" dist="50800" dir="27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DoDAF</a:t>
            </a:r>
            <a:endParaRPr lang="en-US" b="1" dirty="0">
              <a:solidFill>
                <a:schemeClr val="bg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cxnSp>
        <p:nvCxnSpPr>
          <p:cNvPr id="5" name="Elbow Connector 4"/>
          <p:cNvCxnSpPr>
            <a:stCxn id="4" idx="2"/>
            <a:endCxn id="8" idx="1"/>
          </p:cNvCxnSpPr>
          <p:nvPr/>
        </p:nvCxnSpPr>
        <p:spPr>
          <a:xfrm rot="16200000" flipH="1">
            <a:off x="2421629" y="1744548"/>
            <a:ext cx="689271" cy="579590"/>
          </a:xfrm>
          <a:prstGeom prst="bentConnector2">
            <a:avLst/>
          </a:prstGeom>
          <a:ln w="38100" cap="flat" cmpd="sng" algn="ctr">
            <a:solidFill>
              <a:srgbClr val="3366FF"/>
            </a:solidFill>
            <a:prstDash val="solid"/>
            <a:round/>
            <a:headEnd type="arrow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217368" y="2427920"/>
            <a:ext cx="838691" cy="338554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CC66"/>
                </a:solidFill>
              </a:rPr>
              <a:t>extends</a:t>
            </a:r>
            <a:endParaRPr lang="en-US" sz="1600" dirty="0">
              <a:solidFill>
                <a:srgbClr val="FFCC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56059" y="2069045"/>
            <a:ext cx="1850571" cy="619867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6200000" scaled="0"/>
            <a:tileRect/>
          </a:gradFill>
          <a:ln>
            <a:noFill/>
          </a:ln>
          <a:effectLst>
            <a:innerShdw blurRad="63500" dist="50800" dir="27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MoDAF</a:t>
            </a:r>
            <a:endParaRPr lang="en-US" b="1" dirty="0">
              <a:solidFill>
                <a:schemeClr val="bg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11218" y="3089761"/>
            <a:ext cx="1850571" cy="614492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6200000" scaled="0"/>
            <a:tileRect/>
          </a:gradFill>
          <a:ln>
            <a:noFill/>
          </a:ln>
          <a:effectLst>
            <a:innerShdw blurRad="63500" dist="50800" dir="27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NAF</a:t>
            </a:r>
            <a:endParaRPr lang="en-US" b="1" dirty="0">
              <a:solidFill>
                <a:schemeClr val="bg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cxnSp>
        <p:nvCxnSpPr>
          <p:cNvPr id="12" name="Elbow Connector 4"/>
          <p:cNvCxnSpPr>
            <a:stCxn id="8" idx="2"/>
            <a:endCxn id="11" idx="1"/>
          </p:cNvCxnSpPr>
          <p:nvPr/>
        </p:nvCxnSpPr>
        <p:spPr>
          <a:xfrm rot="16200000" flipH="1">
            <a:off x="3942234" y="2728022"/>
            <a:ext cx="708095" cy="629873"/>
          </a:xfrm>
          <a:prstGeom prst="bentConnector2">
            <a:avLst/>
          </a:prstGeom>
          <a:ln w="38100" cap="flat" cmpd="sng" algn="ctr">
            <a:solidFill>
              <a:srgbClr val="3366FF"/>
            </a:solidFill>
            <a:prstDash val="solid"/>
            <a:round/>
            <a:headEnd type="arrow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772527" y="3356001"/>
            <a:ext cx="838691" cy="338554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CC66"/>
                </a:solidFill>
              </a:rPr>
              <a:t>extends</a:t>
            </a:r>
            <a:endParaRPr lang="en-US" sz="1600" dirty="0">
              <a:solidFill>
                <a:srgbClr val="FFCC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30626" y="3704251"/>
            <a:ext cx="1850571" cy="561550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6200000" scaled="0"/>
            <a:tileRect/>
          </a:gradFill>
          <a:ln>
            <a:noFill/>
          </a:ln>
          <a:effectLst>
            <a:innerShdw blurRad="63500" dist="50800" dir="27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UPDM</a:t>
            </a:r>
            <a:endParaRPr lang="en-US" b="1" dirty="0">
              <a:solidFill>
                <a:schemeClr val="bg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cxnSp>
        <p:nvCxnSpPr>
          <p:cNvPr id="17" name="Elbow Connector 4"/>
          <p:cNvCxnSpPr>
            <a:stCxn id="25" idx="2"/>
            <a:endCxn id="28" idx="0"/>
          </p:cNvCxnSpPr>
          <p:nvPr/>
        </p:nvCxnSpPr>
        <p:spPr>
          <a:xfrm rot="5400000">
            <a:off x="563331" y="2463430"/>
            <a:ext cx="2033933" cy="447710"/>
          </a:xfrm>
          <a:prstGeom prst="bentConnector3">
            <a:avLst>
              <a:gd name="adj1" fmla="val 50000"/>
            </a:avLst>
          </a:prstGeom>
          <a:ln w="38100" cap="flat" cmpd="sng" algn="ctr">
            <a:solidFill>
              <a:srgbClr val="00FFFF"/>
            </a:solidFill>
            <a:prstDash val="solid"/>
            <a:round/>
            <a:headEnd type="arrow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4"/>
          <p:cNvCxnSpPr>
            <a:stCxn id="21" idx="2"/>
            <a:endCxn id="16" idx="3"/>
          </p:cNvCxnSpPr>
          <p:nvPr/>
        </p:nvCxnSpPr>
        <p:spPr>
          <a:xfrm rot="5400000">
            <a:off x="2387362" y="3063358"/>
            <a:ext cx="1315503" cy="527832"/>
          </a:xfrm>
          <a:prstGeom prst="bentConnector2">
            <a:avLst/>
          </a:prstGeom>
          <a:ln w="38100" cap="flat" cmpd="sng" algn="ctr">
            <a:solidFill>
              <a:srgbClr val="00FFFF"/>
            </a:solidFill>
            <a:prstDash val="solid"/>
            <a:round/>
            <a:headEnd type="arrow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13743" y="2361745"/>
            <a:ext cx="1736373" cy="307777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CC66"/>
                </a:solidFill>
              </a:rPr>
              <a:t>Implements in </a:t>
            </a:r>
            <a:r>
              <a:rPr lang="en-US" sz="1400" dirty="0" err="1" smtClean="0">
                <a:solidFill>
                  <a:srgbClr val="FFCC66"/>
                </a:solidFill>
              </a:rPr>
              <a:t>SysML</a:t>
            </a:r>
            <a:r>
              <a:rPr lang="en-US" sz="1400" dirty="0" smtClean="0">
                <a:solidFill>
                  <a:srgbClr val="FFCC66"/>
                </a:solidFill>
              </a:rPr>
              <a:t> </a:t>
            </a:r>
            <a:endParaRPr lang="en-US" sz="1400" dirty="0">
              <a:solidFill>
                <a:srgbClr val="FFCC66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65151" y="3946246"/>
            <a:ext cx="1736373" cy="307777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CC66"/>
                </a:solidFill>
              </a:rPr>
              <a:t>Implements in </a:t>
            </a:r>
            <a:r>
              <a:rPr lang="en-US" sz="1400" dirty="0" err="1" smtClean="0">
                <a:solidFill>
                  <a:srgbClr val="FFCC66"/>
                </a:solidFill>
              </a:rPr>
              <a:t>SysML</a:t>
            </a:r>
            <a:r>
              <a:rPr lang="en-US" sz="1400" dirty="0" smtClean="0">
                <a:solidFill>
                  <a:srgbClr val="FFCC66"/>
                </a:solidFill>
              </a:rPr>
              <a:t> </a:t>
            </a:r>
            <a:endParaRPr lang="en-US" sz="1400" dirty="0">
              <a:solidFill>
                <a:srgbClr val="FFCC66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41212" y="5280632"/>
            <a:ext cx="8482901" cy="523220"/>
          </a:xfrm>
          <a:prstGeom prst="rect">
            <a:avLst/>
          </a:prstGeom>
          <a:solidFill>
            <a:srgbClr val="00FFFF"/>
          </a:solidFill>
          <a:effectLst>
            <a:innerShdw blurRad="63500" dist="50800" dir="2280000">
              <a:srgbClr val="000000">
                <a:alpha val="50000"/>
              </a:srgb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UPDM attempted to unify models under </a:t>
            </a:r>
            <a:r>
              <a:rPr lang="en-US" sz="2800" b="1" dirty="0" err="1" smtClean="0">
                <a:solidFill>
                  <a:srgbClr val="000000"/>
                </a:solidFill>
              </a:rPr>
              <a:t>SysML</a:t>
            </a:r>
            <a:r>
              <a:rPr lang="en-US" sz="2800" b="1" dirty="0" smtClean="0">
                <a:solidFill>
                  <a:srgbClr val="000000"/>
                </a:solidFill>
              </a:rPr>
              <a:t> / UML</a:t>
            </a:r>
            <a:endParaRPr lang="en-US" sz="28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551183" y="1280668"/>
            <a:ext cx="505938" cy="38965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930625" y="3704252"/>
            <a:ext cx="851633" cy="38965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7660674" y="4411114"/>
            <a:ext cx="851633" cy="38965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690818" y="4411114"/>
            <a:ext cx="851633" cy="38965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056060" y="2279872"/>
            <a:ext cx="505938" cy="38965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Framework Relationships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51183" y="1011673"/>
            <a:ext cx="1850571" cy="678035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6200000" scaled="0"/>
            <a:tileRect/>
          </a:gradFill>
          <a:ln>
            <a:noFill/>
          </a:ln>
          <a:effectLst>
            <a:innerShdw blurRad="63500" dist="50800" dir="27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DoDAF</a:t>
            </a:r>
            <a:endParaRPr lang="en-US" b="1" dirty="0">
              <a:solidFill>
                <a:schemeClr val="bg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cxnSp>
        <p:nvCxnSpPr>
          <p:cNvPr id="5" name="Elbow Connector 4"/>
          <p:cNvCxnSpPr>
            <a:stCxn id="4" idx="2"/>
            <a:endCxn id="8" idx="1"/>
          </p:cNvCxnSpPr>
          <p:nvPr/>
        </p:nvCxnSpPr>
        <p:spPr>
          <a:xfrm rot="16200000" flipH="1">
            <a:off x="2421629" y="1744548"/>
            <a:ext cx="689271" cy="579590"/>
          </a:xfrm>
          <a:prstGeom prst="bentConnector2">
            <a:avLst/>
          </a:prstGeom>
          <a:ln w="38100" cap="flat" cmpd="sng" algn="ctr">
            <a:solidFill>
              <a:srgbClr val="3366FF"/>
            </a:solidFill>
            <a:prstDash val="solid"/>
            <a:round/>
            <a:headEnd type="arrow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217368" y="2427920"/>
            <a:ext cx="838691" cy="338554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CC66"/>
                </a:solidFill>
              </a:rPr>
              <a:t>extends</a:t>
            </a:r>
            <a:endParaRPr lang="en-US" sz="1600" dirty="0">
              <a:solidFill>
                <a:srgbClr val="FFCC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56059" y="2069045"/>
            <a:ext cx="1850571" cy="619867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6200000" scaled="0"/>
            <a:tileRect/>
          </a:gradFill>
          <a:ln>
            <a:noFill/>
          </a:ln>
          <a:effectLst>
            <a:innerShdw blurRad="63500" dist="50800" dir="27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MoDAF</a:t>
            </a:r>
            <a:endParaRPr lang="en-US" b="1" dirty="0">
              <a:solidFill>
                <a:schemeClr val="bg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11218" y="3089761"/>
            <a:ext cx="1850571" cy="614492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6200000" scaled="0"/>
            <a:tileRect/>
          </a:gradFill>
          <a:ln>
            <a:noFill/>
          </a:ln>
          <a:effectLst>
            <a:innerShdw blurRad="63500" dist="50800" dir="27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NAF</a:t>
            </a:r>
            <a:endParaRPr lang="en-US" b="1" dirty="0">
              <a:solidFill>
                <a:schemeClr val="bg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cxnSp>
        <p:nvCxnSpPr>
          <p:cNvPr id="12" name="Elbow Connector 4"/>
          <p:cNvCxnSpPr>
            <a:stCxn id="8" idx="2"/>
            <a:endCxn id="11" idx="1"/>
          </p:cNvCxnSpPr>
          <p:nvPr/>
        </p:nvCxnSpPr>
        <p:spPr>
          <a:xfrm rot="16200000" flipH="1">
            <a:off x="3942234" y="2728022"/>
            <a:ext cx="708095" cy="629873"/>
          </a:xfrm>
          <a:prstGeom prst="bentConnector2">
            <a:avLst/>
          </a:prstGeom>
          <a:ln w="38100" cap="flat" cmpd="sng" algn="ctr">
            <a:solidFill>
              <a:srgbClr val="3366FF"/>
            </a:solidFill>
            <a:prstDash val="solid"/>
            <a:round/>
            <a:headEnd type="arrow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772527" y="3356001"/>
            <a:ext cx="838691" cy="338554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CC66"/>
                </a:solidFill>
              </a:rPr>
              <a:t>extends</a:t>
            </a:r>
            <a:endParaRPr lang="en-US" sz="1600" dirty="0">
              <a:solidFill>
                <a:srgbClr val="FFCC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30626" y="3704251"/>
            <a:ext cx="1850571" cy="561550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6200000" scaled="0"/>
            <a:tileRect/>
          </a:gradFill>
          <a:ln>
            <a:noFill/>
          </a:ln>
          <a:effectLst>
            <a:innerShdw blurRad="63500" dist="50800" dir="27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UPDM</a:t>
            </a:r>
            <a:endParaRPr lang="en-US" b="1" dirty="0">
              <a:solidFill>
                <a:schemeClr val="bg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cxnSp>
        <p:nvCxnSpPr>
          <p:cNvPr id="17" name="Elbow Connector 4"/>
          <p:cNvCxnSpPr>
            <a:stCxn id="25" idx="2"/>
            <a:endCxn id="28" idx="0"/>
          </p:cNvCxnSpPr>
          <p:nvPr/>
        </p:nvCxnSpPr>
        <p:spPr>
          <a:xfrm rot="5400000">
            <a:off x="563331" y="2463430"/>
            <a:ext cx="2033933" cy="447710"/>
          </a:xfrm>
          <a:prstGeom prst="bentConnector3">
            <a:avLst>
              <a:gd name="adj1" fmla="val 50000"/>
            </a:avLst>
          </a:prstGeom>
          <a:ln w="38100" cap="flat" cmpd="sng" algn="ctr">
            <a:solidFill>
              <a:srgbClr val="00FFFF"/>
            </a:solidFill>
            <a:prstDash val="solid"/>
            <a:round/>
            <a:headEnd type="arrow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4"/>
          <p:cNvCxnSpPr>
            <a:stCxn id="21" idx="2"/>
            <a:endCxn id="16" idx="3"/>
          </p:cNvCxnSpPr>
          <p:nvPr/>
        </p:nvCxnSpPr>
        <p:spPr>
          <a:xfrm rot="5400000">
            <a:off x="2387362" y="3063358"/>
            <a:ext cx="1315503" cy="527832"/>
          </a:xfrm>
          <a:prstGeom prst="bentConnector2">
            <a:avLst/>
          </a:prstGeom>
          <a:ln w="38100" cap="flat" cmpd="sng" algn="ctr">
            <a:solidFill>
              <a:srgbClr val="00FFFF"/>
            </a:solidFill>
            <a:prstDash val="solid"/>
            <a:round/>
            <a:headEnd type="arrow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13743" y="2361745"/>
            <a:ext cx="1736373" cy="307777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CC66"/>
                </a:solidFill>
              </a:rPr>
              <a:t>Implements in </a:t>
            </a:r>
            <a:r>
              <a:rPr lang="en-US" sz="1400" dirty="0" err="1" smtClean="0">
                <a:solidFill>
                  <a:srgbClr val="FFCC66"/>
                </a:solidFill>
              </a:rPr>
              <a:t>SysML</a:t>
            </a:r>
            <a:r>
              <a:rPr lang="en-US" sz="1400" dirty="0" smtClean="0">
                <a:solidFill>
                  <a:srgbClr val="FFCC66"/>
                </a:solidFill>
              </a:rPr>
              <a:t> </a:t>
            </a:r>
            <a:endParaRPr lang="en-US" sz="1400" dirty="0">
              <a:solidFill>
                <a:srgbClr val="FFCC66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65151" y="3946246"/>
            <a:ext cx="1736373" cy="307777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CC66"/>
                </a:solidFill>
              </a:rPr>
              <a:t>Implements in </a:t>
            </a:r>
            <a:r>
              <a:rPr lang="en-US" sz="1400" dirty="0" err="1" smtClean="0">
                <a:solidFill>
                  <a:srgbClr val="FFCC66"/>
                </a:solidFill>
              </a:rPr>
              <a:t>SysML</a:t>
            </a:r>
            <a:r>
              <a:rPr lang="en-US" sz="1400" dirty="0" smtClean="0">
                <a:solidFill>
                  <a:srgbClr val="FFCC66"/>
                </a:solidFill>
              </a:rPr>
              <a:t> </a:t>
            </a:r>
            <a:endParaRPr lang="en-US" sz="1400" dirty="0">
              <a:solidFill>
                <a:srgbClr val="FFCC66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690818" y="4411115"/>
            <a:ext cx="1821489" cy="697142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6200000" scaled="0"/>
            <a:tileRect/>
          </a:gradFill>
          <a:ln>
            <a:noFill/>
          </a:ln>
          <a:effectLst>
            <a:innerShdw blurRad="63500" dist="50800" dir="27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UAF</a:t>
            </a:r>
            <a:endParaRPr lang="en-US" sz="4000" b="1" dirty="0">
              <a:solidFill>
                <a:srgbClr val="CCFFCC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cxnSp>
        <p:nvCxnSpPr>
          <p:cNvPr id="35" name="Elbow Connector 4"/>
          <p:cNvCxnSpPr>
            <a:stCxn id="4" idx="3"/>
            <a:endCxn id="33" idx="0"/>
          </p:cNvCxnSpPr>
          <p:nvPr/>
        </p:nvCxnSpPr>
        <p:spPr>
          <a:xfrm>
            <a:off x="3401754" y="1350691"/>
            <a:ext cx="4684737" cy="3060423"/>
          </a:xfrm>
          <a:prstGeom prst="bentConnector2">
            <a:avLst/>
          </a:prstGeom>
          <a:ln w="38100" cap="flat" cmpd="sng" algn="ctr">
            <a:solidFill>
              <a:srgbClr val="00FFFF"/>
            </a:solidFill>
            <a:prstDash val="solid"/>
            <a:round/>
            <a:headEnd type="arrow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4"/>
          <p:cNvCxnSpPr>
            <a:stCxn id="8" idx="3"/>
            <a:endCxn id="32" idx="0"/>
          </p:cNvCxnSpPr>
          <p:nvPr/>
        </p:nvCxnSpPr>
        <p:spPr>
          <a:xfrm>
            <a:off x="4906630" y="2378979"/>
            <a:ext cx="2694933" cy="2032136"/>
          </a:xfrm>
          <a:prstGeom prst="bentConnector2">
            <a:avLst/>
          </a:prstGeom>
          <a:ln w="38100" cap="flat" cmpd="sng" algn="ctr">
            <a:solidFill>
              <a:srgbClr val="00FFFF"/>
            </a:solidFill>
            <a:prstDash val="solid"/>
            <a:round/>
            <a:headEnd type="arrow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"/>
          <p:cNvCxnSpPr>
            <a:stCxn id="11" idx="3"/>
            <a:endCxn id="34" idx="0"/>
          </p:cNvCxnSpPr>
          <p:nvPr/>
        </p:nvCxnSpPr>
        <p:spPr>
          <a:xfrm>
            <a:off x="6461789" y="3397007"/>
            <a:ext cx="654846" cy="1014107"/>
          </a:xfrm>
          <a:prstGeom prst="bentConnector2">
            <a:avLst/>
          </a:prstGeom>
          <a:ln w="38100" cap="flat" cmpd="sng" algn="ctr">
            <a:solidFill>
              <a:srgbClr val="00FFFF"/>
            </a:solidFill>
            <a:prstDash val="solid"/>
            <a:round/>
            <a:headEnd type="arrow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380262" y="1011672"/>
            <a:ext cx="1736373" cy="307777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CC66"/>
                </a:solidFill>
              </a:rPr>
              <a:t>Implements in </a:t>
            </a:r>
            <a:r>
              <a:rPr lang="en-US" sz="1400" dirty="0" err="1" smtClean="0">
                <a:solidFill>
                  <a:srgbClr val="FFCC66"/>
                </a:solidFill>
              </a:rPr>
              <a:t>SysML</a:t>
            </a:r>
            <a:r>
              <a:rPr lang="en-US" sz="1400" dirty="0" smtClean="0">
                <a:solidFill>
                  <a:srgbClr val="FFCC66"/>
                </a:solidFill>
              </a:rPr>
              <a:t> </a:t>
            </a:r>
            <a:endParaRPr lang="en-US" sz="1400" dirty="0">
              <a:solidFill>
                <a:srgbClr val="FFCC66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806078" y="2069045"/>
            <a:ext cx="1736373" cy="307777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CC66"/>
                </a:solidFill>
              </a:rPr>
              <a:t>Implements in </a:t>
            </a:r>
            <a:r>
              <a:rPr lang="en-US" sz="1400" dirty="0" err="1" smtClean="0">
                <a:solidFill>
                  <a:srgbClr val="FFCC66"/>
                </a:solidFill>
              </a:rPr>
              <a:t>SysML</a:t>
            </a:r>
            <a:r>
              <a:rPr lang="en-US" sz="1400" dirty="0" smtClean="0">
                <a:solidFill>
                  <a:srgbClr val="FFCC66"/>
                </a:solidFill>
              </a:rPr>
              <a:t> </a:t>
            </a:r>
            <a:endParaRPr lang="en-US" sz="1400" dirty="0">
              <a:solidFill>
                <a:srgbClr val="FFCC66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616100" y="3074686"/>
            <a:ext cx="1736373" cy="307777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CC66"/>
                </a:solidFill>
              </a:rPr>
              <a:t>Implements in </a:t>
            </a:r>
            <a:r>
              <a:rPr lang="en-US" sz="1400" dirty="0" err="1" smtClean="0">
                <a:solidFill>
                  <a:srgbClr val="FFCC66"/>
                </a:solidFill>
              </a:rPr>
              <a:t>SysML</a:t>
            </a:r>
            <a:r>
              <a:rPr lang="en-US" sz="1400" dirty="0" smtClean="0">
                <a:solidFill>
                  <a:srgbClr val="FFCC66"/>
                </a:solidFill>
              </a:rPr>
              <a:t> </a:t>
            </a:r>
            <a:endParaRPr lang="en-US" sz="1400" dirty="0">
              <a:solidFill>
                <a:srgbClr val="FFCC66"/>
              </a:solidFill>
            </a:endParaRPr>
          </a:p>
        </p:txBody>
      </p:sp>
      <p:cxnSp>
        <p:nvCxnSpPr>
          <p:cNvPr id="48" name="Elbow Connector 4"/>
          <p:cNvCxnSpPr>
            <a:stCxn id="16" idx="2"/>
            <a:endCxn id="32" idx="1"/>
          </p:cNvCxnSpPr>
          <p:nvPr/>
        </p:nvCxnSpPr>
        <p:spPr>
          <a:xfrm rot="16200000" flipH="1">
            <a:off x="4026423" y="2095290"/>
            <a:ext cx="493885" cy="4834906"/>
          </a:xfrm>
          <a:prstGeom prst="bentConnector2">
            <a:avLst/>
          </a:prstGeom>
          <a:ln w="38100" cap="flat" cmpd="sng" algn="ctr">
            <a:solidFill>
              <a:srgbClr val="3366FF"/>
            </a:solidFill>
            <a:prstDash val="solid"/>
            <a:round/>
            <a:headEnd type="arrow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4053311" y="4462211"/>
            <a:ext cx="853319" cy="338554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CC66"/>
                </a:solidFill>
              </a:rPr>
              <a:t>updates</a:t>
            </a:r>
            <a:endParaRPr lang="en-US" sz="1600" dirty="0">
              <a:solidFill>
                <a:srgbClr val="FFCC66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3743" y="5489125"/>
            <a:ext cx="8871499" cy="523220"/>
          </a:xfrm>
          <a:prstGeom prst="rect">
            <a:avLst/>
          </a:prstGeom>
          <a:solidFill>
            <a:srgbClr val="00FFFF"/>
          </a:solidFill>
          <a:effectLst>
            <a:innerShdw blurRad="63500" dist="50800" dir="2820000">
              <a:srgbClr val="000000">
                <a:alpha val="50000"/>
              </a:srgb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UAF continues the effort and modernizes the</a:t>
            </a:r>
            <a:r>
              <a:rPr lang="en-US" sz="2800" b="1" dirty="0" smtClean="0"/>
              <a:t> framework</a:t>
            </a:r>
            <a:endParaRPr lang="en-US" sz="28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513</TotalTime>
  <Words>1622</Words>
  <Application>Microsoft Macintosh PowerPoint</Application>
  <PresentationFormat>On-screen Show (4:3)</PresentationFormat>
  <Paragraphs>379</Paragraphs>
  <Slides>24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1_Office Theme</vt:lpstr>
      <vt:lpstr>An Introduction to the Unified Architecture Framework (UAF)</vt:lpstr>
      <vt:lpstr>Introduction</vt:lpstr>
      <vt:lpstr>What is UAF?</vt:lpstr>
      <vt:lpstr>What is UAF Good For?</vt:lpstr>
      <vt:lpstr>EA vs. MBSE</vt:lpstr>
      <vt:lpstr>EA vs. MBSE</vt:lpstr>
      <vt:lpstr>Framework Relationships</vt:lpstr>
      <vt:lpstr>Framework Relationships</vt:lpstr>
      <vt:lpstr>Framework Relationships</vt:lpstr>
      <vt:lpstr>IDEAS Model</vt:lpstr>
      <vt:lpstr>Significant Changes in UAF</vt:lpstr>
      <vt:lpstr>Two level taxonomy</vt:lpstr>
      <vt:lpstr>View Matrix</vt:lpstr>
      <vt:lpstr>Viewing Information in UAF</vt:lpstr>
      <vt:lpstr>Data Mining the Profile</vt:lpstr>
      <vt:lpstr>Sample Definitions</vt:lpstr>
      <vt:lpstr>Looking at the Views</vt:lpstr>
      <vt:lpstr>Operational View</vt:lpstr>
      <vt:lpstr>Capabilities</vt:lpstr>
      <vt:lpstr>Capabilities</vt:lpstr>
      <vt:lpstr>Operational Views</vt:lpstr>
      <vt:lpstr>Personnel</vt:lpstr>
      <vt:lpstr>Operational</vt:lpstr>
      <vt:lpstr>Summary</vt:lpstr>
    </vt:vector>
  </TitlesOfParts>
  <Manager/>
  <Company>vmcse.com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Practical Introduction to the Unified Architecture Framework (UAF)</dc:title>
  <dc:subject/>
  <dc:creator>Eric Barnhart</dc:creator>
  <cp:keywords/>
  <dc:description/>
  <cp:lastModifiedBy>Eric Barnhart</cp:lastModifiedBy>
  <cp:revision>12</cp:revision>
  <dcterms:created xsi:type="dcterms:W3CDTF">2017-06-01T00:27:39Z</dcterms:created>
  <dcterms:modified xsi:type="dcterms:W3CDTF">2017-06-01T02:22:16Z</dcterms:modified>
  <cp:category/>
</cp:coreProperties>
</file>