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6" r:id="rId3"/>
    <p:sldId id="257" r:id="rId4"/>
    <p:sldId id="258" r:id="rId5"/>
    <p:sldId id="265" r:id="rId6"/>
    <p:sldId id="268" r:id="rId7"/>
    <p:sldId id="281" r:id="rId8"/>
    <p:sldId id="259" r:id="rId9"/>
    <p:sldId id="264" r:id="rId10"/>
    <p:sldId id="289" r:id="rId11"/>
    <p:sldId id="269" r:id="rId12"/>
    <p:sldId id="263" r:id="rId13"/>
    <p:sldId id="260" r:id="rId14"/>
    <p:sldId id="261" r:id="rId15"/>
    <p:sldId id="262" r:id="rId16"/>
    <p:sldId id="267" r:id="rId17"/>
    <p:sldId id="266" r:id="rId18"/>
    <p:sldId id="288" r:id="rId19"/>
    <p:sldId id="271" r:id="rId20"/>
    <p:sldId id="272" r:id="rId21"/>
    <p:sldId id="273" r:id="rId22"/>
    <p:sldId id="284" r:id="rId23"/>
    <p:sldId id="286" r:id="rId24"/>
    <p:sldId id="287" r:id="rId25"/>
    <p:sldId id="274" r:id="rId26"/>
    <p:sldId id="276" r:id="rId27"/>
    <p:sldId id="277" r:id="rId28"/>
    <p:sldId id="279" r:id="rId29"/>
    <p:sldId id="294" r:id="rId30"/>
    <p:sldId id="293" r:id="rId31"/>
    <p:sldId id="285" r:id="rId32"/>
    <p:sldId id="282" r:id="rId33"/>
    <p:sldId id="280" r:id="rId34"/>
    <p:sldId id="283" r:id="rId35"/>
    <p:sldId id="291" r:id="rId3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ford Friedenthal" initials="SF" lastIdx="1" clrIdx="0">
    <p:extLst>
      <p:ext uri="{19B8F6BF-5375-455C-9EA6-DF929625EA0E}">
        <p15:presenceInfo xmlns:p15="http://schemas.microsoft.com/office/powerpoint/2012/main" userId="92b828ce077d671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03" autoAdjust="0"/>
  </p:normalViewPr>
  <p:slideViewPr>
    <p:cSldViewPr snapToGrid="0">
      <p:cViewPr varScale="1">
        <p:scale>
          <a:sx n="69" d="100"/>
          <a:sy n="69" d="100"/>
        </p:scale>
        <p:origin x="86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1824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158C978-209B-425A-A86D-9309822F40C5}" type="datetimeFigureOut">
              <a:rPr lang="en-US"/>
              <a:pPr>
                <a:defRPr/>
              </a:pPr>
              <a:t>1/8/2018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DCA623A-7AD6-48A1-9A52-520600B498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623A-7AD6-48A1-9A52-520600B498E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81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623A-7AD6-48A1-9A52-520600B498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623A-7AD6-48A1-9A52-520600B498E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94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623A-7AD6-48A1-9A52-520600B498E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83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Slide Image Placeholder 1">
            <a:extLst>
              <a:ext uri="{FF2B5EF4-FFF2-40B4-BE49-F238E27FC236}">
                <a16:creationId xmlns:a16="http://schemas.microsoft.com/office/drawing/2014/main" id="{383D44E7-8533-467A-BAD2-8912C543CF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7139" name="Notes Placeholder 2">
            <a:extLst>
              <a:ext uri="{FF2B5EF4-FFF2-40B4-BE49-F238E27FC236}">
                <a16:creationId xmlns:a16="http://schemas.microsoft.com/office/drawing/2014/main" id="{E112C32D-4E4C-4007-868E-2C1EFC6328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47140" name="Slide Number Placeholder 3">
            <a:extLst>
              <a:ext uri="{FF2B5EF4-FFF2-40B4-BE49-F238E27FC236}">
                <a16:creationId xmlns:a16="http://schemas.microsoft.com/office/drawing/2014/main" id="{D73CC8C2-998A-45CC-95A6-4DE731715E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A21C14-837B-4E16-A139-EA07ACD56B2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313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623A-7AD6-48A1-9A52-520600B498E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66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2B76E-0E9B-44D0-8B28-CAAA2BDF9447}" type="datetime1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5080" y="6355080"/>
            <a:ext cx="7086600" cy="255104"/>
          </a:xfr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en-US">
                <a:ln>
                  <a:solidFill>
                    <a:schemeClr val="bg1"/>
                  </a:solidFill>
                </a:ln>
                <a:latin typeface="Arial" charset="0"/>
              </a:rPr>
              <a:t>Copyright © 2017 by Sanford Friedenthal,  All Rights Reserved.</a:t>
            </a:r>
            <a:endParaRPr lang="en-US" dirty="0">
              <a:ln>
                <a:solidFill>
                  <a:schemeClr val="bg1"/>
                </a:solidFill>
              </a:ln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page </a:t>
            </a:r>
            <a:fld id="{E55D0B45-24F2-4356-9B01-6E9237CE274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139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933AE-D93B-40F4-BE93-4DF0835FFF84}" type="datetime1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AA78A-BCB5-4EA5-A297-365C3353E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13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45FC9-D58E-4B46-9FFC-740A73947DE4}" type="datetime1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E5A47-F8A7-4D86-A62D-9CB0591146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01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5701BB8-408D-4D0F-B7A2-CEA06950E7B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5" name="Group 19">
            <a:extLst>
              <a:ext uri="{FF2B5EF4-FFF2-40B4-BE49-F238E27FC236}">
                <a16:creationId xmlns:a16="http://schemas.microsoft.com/office/drawing/2014/main" id="{1B42B7CC-FCE0-4C08-B2EC-B475768B9F5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634133" y="168276"/>
            <a:ext cx="1354667" cy="1096963"/>
            <a:chOff x="108676440" y="109427963"/>
            <a:chExt cx="1014984" cy="1051560"/>
          </a:xfrm>
        </p:grpSpPr>
        <p:sp>
          <p:nvSpPr>
            <p:cNvPr id="6" name="Rectangle 20">
              <a:extLst>
                <a:ext uri="{FF2B5EF4-FFF2-40B4-BE49-F238E27FC236}">
                  <a16:creationId xmlns:a16="http://schemas.microsoft.com/office/drawing/2014/main" id="{30F5F9E6-6374-43D1-989F-D63C8E009776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236268" y="109427963"/>
              <a:ext cx="30132" cy="648284"/>
            </a:xfrm>
            <a:prstGeom prst="rect">
              <a:avLst/>
            </a:prstGeom>
            <a:solidFill>
              <a:srgbClr val="CCCC99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" name="Rectangle 21">
              <a:extLst>
                <a:ext uri="{FF2B5EF4-FFF2-40B4-BE49-F238E27FC236}">
                  <a16:creationId xmlns:a16="http://schemas.microsoft.com/office/drawing/2014/main" id="{2D86D2AB-3FC1-4564-81A6-F6B51F2C676A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156972" y="109427963"/>
              <a:ext cx="28546" cy="570673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" name="Rectangle 22">
              <a:extLst>
                <a:ext uri="{FF2B5EF4-FFF2-40B4-BE49-F238E27FC236}">
                  <a16:creationId xmlns:a16="http://schemas.microsoft.com/office/drawing/2014/main" id="{FCA06EB8-279A-4E7D-8C98-BDC0495C664B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077676" y="109427963"/>
              <a:ext cx="28546" cy="486974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Rectangle 23">
              <a:extLst>
                <a:ext uri="{FF2B5EF4-FFF2-40B4-BE49-F238E27FC236}">
                  <a16:creationId xmlns:a16="http://schemas.microsoft.com/office/drawing/2014/main" id="{C702017A-D1E3-4CD0-BEC8-09FC7C262F6E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996794" y="109427963"/>
              <a:ext cx="30133" cy="404797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1" name="Rectangle 24">
              <a:extLst>
                <a:ext uri="{FF2B5EF4-FFF2-40B4-BE49-F238E27FC236}">
                  <a16:creationId xmlns:a16="http://schemas.microsoft.com/office/drawing/2014/main" id="{94E692A0-7C1B-4883-AD84-ECF79DE0E1B2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917499" y="109427963"/>
              <a:ext cx="28546" cy="324143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CD52928A-C767-4798-9E50-428F51E07022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836618" y="109427963"/>
              <a:ext cx="28546" cy="240443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id="{E9399339-C389-4966-B70B-BAB42DF3E953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757322" y="109427963"/>
              <a:ext cx="28546" cy="162832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42DEC112-7C74-4205-86A9-E9022B474C1A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676440" y="109427963"/>
              <a:ext cx="28546" cy="80656"/>
            </a:xfrm>
            <a:prstGeom prst="rect">
              <a:avLst/>
            </a:prstGeom>
            <a:solidFill>
              <a:srgbClr val="D6E0E0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54F8EEAF-17B6-41BD-849D-58891548AE0D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320320" y="109427963"/>
              <a:ext cx="30133" cy="728940"/>
            </a:xfrm>
            <a:prstGeom prst="rect">
              <a:avLst/>
            </a:prstGeom>
            <a:solidFill>
              <a:srgbClr val="CCCC99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A6D42BD5-3C35-4459-91C1-C42E652A41CF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404374" y="109427963"/>
              <a:ext cx="30132" cy="809594"/>
            </a:xfrm>
            <a:prstGeom prst="rect">
              <a:avLst/>
            </a:prstGeom>
            <a:solidFill>
              <a:srgbClr val="CCCC99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7" name="Rectangle 30">
              <a:extLst>
                <a:ext uri="{FF2B5EF4-FFF2-40B4-BE49-F238E27FC236}">
                  <a16:creationId xmlns:a16="http://schemas.microsoft.com/office/drawing/2014/main" id="{A9B19D7A-369D-4542-BD1C-0BBB659653E5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490014" y="109427963"/>
              <a:ext cx="30132" cy="891771"/>
            </a:xfrm>
            <a:prstGeom prst="rect">
              <a:avLst/>
            </a:prstGeom>
            <a:solidFill>
              <a:srgbClr val="336666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FCC4C6AF-CDD4-4D5D-A6D5-B32A34C0F20E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575653" y="109427963"/>
              <a:ext cx="30132" cy="970904"/>
            </a:xfrm>
            <a:prstGeom prst="rect">
              <a:avLst/>
            </a:prstGeom>
            <a:solidFill>
              <a:srgbClr val="336666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9" name="Rectangle 32">
              <a:extLst>
                <a:ext uri="{FF2B5EF4-FFF2-40B4-BE49-F238E27FC236}">
                  <a16:creationId xmlns:a16="http://schemas.microsoft.com/office/drawing/2014/main" id="{35166B75-6ADA-4232-BEB5-36C8630B4C15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661292" y="109427963"/>
              <a:ext cx="30132" cy="1051560"/>
            </a:xfrm>
            <a:prstGeom prst="rect">
              <a:avLst/>
            </a:prstGeom>
            <a:solidFill>
              <a:srgbClr val="336666"/>
            </a:solidFill>
            <a:ln>
              <a:noFill/>
            </a:ln>
            <a:extLst/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grpSp>
        <p:nvGrpSpPr>
          <p:cNvPr id="20" name="Group 33">
            <a:extLst>
              <a:ext uri="{FF2B5EF4-FFF2-40B4-BE49-F238E27FC236}">
                <a16:creationId xmlns:a16="http://schemas.microsoft.com/office/drawing/2014/main" id="{D962CE32-C701-42B8-B91D-320E01DC01E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03200" y="168274"/>
            <a:ext cx="1452891" cy="1097280"/>
            <a:chOff x="108676440" y="109427963"/>
            <a:chExt cx="1014984" cy="1051560"/>
          </a:xfrm>
          <a:scene3d>
            <a:camera prst="orthographicFront">
              <a:rot lat="0" lon="10799999" rev="0"/>
            </a:camera>
            <a:lightRig rig="threePt" dir="t"/>
          </a:scene3d>
        </p:grpSpPr>
        <p:sp>
          <p:nvSpPr>
            <p:cNvPr id="21" name="Rectangle 34">
              <a:extLst>
                <a:ext uri="{FF2B5EF4-FFF2-40B4-BE49-F238E27FC236}">
                  <a16:creationId xmlns:a16="http://schemas.microsoft.com/office/drawing/2014/main" id="{6220F704-A830-4F87-B81D-C9D4B7F94744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235789" y="109427963"/>
              <a:ext cx="30524" cy="647902"/>
            </a:xfrm>
            <a:prstGeom prst="rect">
              <a:avLst/>
            </a:prstGeom>
            <a:solidFill>
              <a:srgbClr val="CCCC99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2" name="Rectangle 35">
              <a:extLst>
                <a:ext uri="{FF2B5EF4-FFF2-40B4-BE49-F238E27FC236}">
                  <a16:creationId xmlns:a16="http://schemas.microsoft.com/office/drawing/2014/main" id="{4522A3DB-8E7F-4DE2-A3BB-603E57985B1D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157495" y="109427963"/>
              <a:ext cx="28544" cy="571032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3" name="Rectangle 36">
              <a:extLst>
                <a:ext uri="{FF2B5EF4-FFF2-40B4-BE49-F238E27FC236}">
                  <a16:creationId xmlns:a16="http://schemas.microsoft.com/office/drawing/2014/main" id="{CFC52D54-DD14-4F1B-B919-E3BB7522B67C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077219" y="109427963"/>
              <a:ext cx="28545" cy="486561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" name="Rectangle 37">
              <a:extLst>
                <a:ext uri="{FF2B5EF4-FFF2-40B4-BE49-F238E27FC236}">
                  <a16:creationId xmlns:a16="http://schemas.microsoft.com/office/drawing/2014/main" id="{24F8B8F2-236A-49EC-848D-6E3510573C26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997539" y="109427963"/>
              <a:ext cx="29980" cy="405466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5" name="Rectangle 38">
              <a:extLst>
                <a:ext uri="{FF2B5EF4-FFF2-40B4-BE49-F238E27FC236}">
                  <a16:creationId xmlns:a16="http://schemas.microsoft.com/office/drawing/2014/main" id="{B2D51165-5181-4A9B-8582-25D4A5C1977E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917263" y="109427963"/>
              <a:ext cx="28543" cy="324372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6" name="Rectangle 39">
              <a:extLst>
                <a:ext uri="{FF2B5EF4-FFF2-40B4-BE49-F238E27FC236}">
                  <a16:creationId xmlns:a16="http://schemas.microsoft.com/office/drawing/2014/main" id="{53FFDFD6-CFB5-4773-BB33-C78E19CD55A4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836987" y="109427963"/>
              <a:ext cx="28543" cy="240322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7" name="Rectangle 40">
              <a:extLst>
                <a:ext uri="{FF2B5EF4-FFF2-40B4-BE49-F238E27FC236}">
                  <a16:creationId xmlns:a16="http://schemas.microsoft.com/office/drawing/2014/main" id="{A7A9F88D-A395-4DCF-87C6-F994534EA963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756711" y="109427963"/>
              <a:ext cx="28543" cy="162185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8" name="Rectangle 41">
              <a:extLst>
                <a:ext uri="{FF2B5EF4-FFF2-40B4-BE49-F238E27FC236}">
                  <a16:creationId xmlns:a16="http://schemas.microsoft.com/office/drawing/2014/main" id="{A8B2D892-09BA-45E0-9F54-C43278C19D90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8676440" y="109427963"/>
              <a:ext cx="28537" cy="81090"/>
            </a:xfrm>
            <a:prstGeom prst="rect">
              <a:avLst/>
            </a:prstGeom>
            <a:solidFill>
              <a:srgbClr val="D6E0E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9" name="Rectangle 42">
              <a:extLst>
                <a:ext uri="{FF2B5EF4-FFF2-40B4-BE49-F238E27FC236}">
                  <a16:creationId xmlns:a16="http://schemas.microsoft.com/office/drawing/2014/main" id="{EE3DF978-AF75-4C76-A61E-E33AB0A5F897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320030" y="109427963"/>
              <a:ext cx="30525" cy="728996"/>
            </a:xfrm>
            <a:prstGeom prst="rect">
              <a:avLst/>
            </a:prstGeom>
            <a:solidFill>
              <a:srgbClr val="CCCC99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0" name="Rectangle 43">
              <a:extLst>
                <a:ext uri="{FF2B5EF4-FFF2-40B4-BE49-F238E27FC236}">
                  <a16:creationId xmlns:a16="http://schemas.microsoft.com/office/drawing/2014/main" id="{4523EE19-94C6-4911-A5C8-4B8D4E993C9E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404542" y="109427963"/>
              <a:ext cx="30526" cy="809266"/>
            </a:xfrm>
            <a:prstGeom prst="rect">
              <a:avLst/>
            </a:prstGeom>
            <a:solidFill>
              <a:srgbClr val="CCCC99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1" name="Rectangle 44">
              <a:extLst>
                <a:ext uri="{FF2B5EF4-FFF2-40B4-BE49-F238E27FC236}">
                  <a16:creationId xmlns:a16="http://schemas.microsoft.com/office/drawing/2014/main" id="{A2BA6208-85EC-492C-8057-8187FCBBF9C5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489990" y="109427963"/>
              <a:ext cx="30529" cy="891018"/>
            </a:xfrm>
            <a:prstGeom prst="rect">
              <a:avLst/>
            </a:prstGeom>
            <a:solidFill>
              <a:srgbClr val="336666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" name="Rectangle 45">
              <a:extLst>
                <a:ext uri="{FF2B5EF4-FFF2-40B4-BE49-F238E27FC236}">
                  <a16:creationId xmlns:a16="http://schemas.microsoft.com/office/drawing/2014/main" id="{C4B1DFA1-EE89-4E9C-8EB1-5C5ACFECE0B6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575443" y="109427963"/>
              <a:ext cx="30527" cy="971289"/>
            </a:xfrm>
            <a:prstGeom prst="rect">
              <a:avLst/>
            </a:prstGeom>
            <a:solidFill>
              <a:srgbClr val="336666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3" name="Rectangle 46">
              <a:extLst>
                <a:ext uri="{FF2B5EF4-FFF2-40B4-BE49-F238E27FC236}">
                  <a16:creationId xmlns:a16="http://schemas.microsoft.com/office/drawing/2014/main" id="{C9B730B6-F595-4E57-99D8-7990AE4B2A37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109660894" y="109427963"/>
              <a:ext cx="30530" cy="1051560"/>
            </a:xfrm>
            <a:prstGeom prst="rect">
              <a:avLst/>
            </a:prstGeom>
            <a:solidFill>
              <a:srgbClr val="336666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lIns="36576" tIns="36576" rIns="36576" bIns="36576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DD802A45-0575-4027-9D03-E8172351CFCA}"/>
              </a:ext>
            </a:extLst>
          </p:cNvPr>
          <p:cNvSpPr/>
          <p:nvPr userDrawn="1"/>
        </p:nvSpPr>
        <p:spPr>
          <a:xfrm>
            <a:off x="3625850" y="6400801"/>
            <a:ext cx="5518151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2012-2017 by Sanford Friedenthal,  All Rights Reserved.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 baseline="0">
                <a:solidFill>
                  <a:schemeClr val="accent3">
                    <a:shade val="75000"/>
                  </a:schemeClr>
                </a:solidFill>
                <a:latin typeface="Corbe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>
            <a:lvl1pPr>
              <a:buClr>
                <a:srgbClr val="154B6D"/>
              </a:buClr>
              <a:defRPr sz="2600" baseline="0">
                <a:latin typeface="Tw Cen MT" pitchFamily="34" charset="0"/>
              </a:defRPr>
            </a:lvl1pPr>
            <a:lvl2pPr>
              <a:buClr>
                <a:srgbClr val="154B6D"/>
              </a:buClr>
              <a:defRPr baseline="0">
                <a:latin typeface="Tw Cen MT" pitchFamily="34" charset="0"/>
              </a:defRPr>
            </a:lvl2pPr>
            <a:lvl3pPr>
              <a:buFont typeface="Wingdings" pitchFamily="2" charset="2"/>
              <a:buChar char="§"/>
              <a:defRPr baseline="0">
                <a:latin typeface="Tw Cen MT" pitchFamily="34" charset="0"/>
              </a:defRPr>
            </a:lvl3pPr>
            <a:lvl4pPr>
              <a:buClr>
                <a:srgbClr val="154B6D"/>
              </a:buClr>
              <a:defRPr baseline="0">
                <a:latin typeface="Tw Cen MT" pitchFamily="34" charset="0"/>
              </a:defRPr>
            </a:lvl4pPr>
            <a:lvl5pPr>
              <a:defRPr baseline="0">
                <a:latin typeface="Tw Cen M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B99BC08D-DD36-4D0B-8CA6-E4C2D8687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D3156-F47D-4DA9-8A88-4BD7C7E3F4CF}" type="datetime1">
              <a:rPr lang="en-US" smtClean="0"/>
              <a:t>1/8/2018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FB536C52-916B-49DA-B1A9-4B81283F4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1B046656-A8EC-4647-8BEF-AE1BB6E5C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6400" y="6340476"/>
            <a:ext cx="6096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4ED4D-E83B-463A-BCB7-FD992F3061EF}" type="slidenum">
              <a:rPr lang="en-US" altLang="en-US" smtClean="0">
                <a:solidFill>
                  <a:prstClr val="white"/>
                </a:solidFill>
                <a:latin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343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2669" y="6311900"/>
            <a:ext cx="1463139" cy="4095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E57AE5-FBCC-42FB-9E8A-1B672CAF3C6B}" type="datetime1">
              <a:rPr lang="en-US" smtClean="0"/>
              <a:t>1/8/2018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37670" y="6433177"/>
            <a:ext cx="7716660" cy="292901"/>
          </a:xfrm>
          <a:noFill/>
        </p:spPr>
        <p:txBody>
          <a:bodyPr/>
          <a:lstStyle>
            <a:lvl1pPr>
              <a:defRPr b="0">
                <a:ln>
                  <a:solidFill>
                    <a:schemeClr val="tx1"/>
                  </a:solidFill>
                </a:ln>
                <a:noFill/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Copyright © 2017-2018 by Sanford </a:t>
            </a:r>
            <a:r>
              <a:rPr lang="en-US" sz="1600" dirty="0" err="1">
                <a:solidFill>
                  <a:schemeClr val="tx1"/>
                </a:solidFill>
              </a:rPr>
              <a:t>Friedenthal</a:t>
            </a:r>
            <a:r>
              <a:rPr lang="en-US" dirty="0"/>
              <a:t>,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42447" y="6311900"/>
            <a:ext cx="1463139" cy="409575"/>
          </a:xfrm>
          <a:ln>
            <a:noFill/>
          </a:ln>
          <a:effectLst>
            <a:reflection stA="91000" endPos="0" dist="50800" dir="5400000" sy="-100000" algn="bl" rotWithShape="0"/>
            <a:softEdge rad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/>
              <a:t> page </a:t>
            </a:r>
            <a:fld id="{33004C34-68CB-40EF-810D-9D4B480B052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8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88308-278E-4E4B-BBE0-DBA258027944}" type="datetime1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41612" y="6379171"/>
            <a:ext cx="6497460" cy="25327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0FE3C-3634-42A2-B612-F274BC02F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15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CE8D9-B5AD-4DE1-B901-2FEFC892CE98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DBE61-6283-4ECF-BA5E-ACF4B540B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19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14437-5B79-4118-AD1D-4343D4F06295}" type="datetime1">
              <a:rPr lang="en-US" smtClean="0"/>
              <a:t>1/8/2018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87995-1BFC-4B3D-B8DA-4DDE3DC0D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0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68606-CBB5-48CF-AB82-33776B808A0B}" type="datetime1">
              <a:rPr lang="en-US" smtClean="0"/>
              <a:t>1/8/2018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91746" y="6439154"/>
            <a:ext cx="7960500" cy="17890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E3EC8-B026-4278-89CE-1F5F3D1FF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98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D885E-893F-4FE6-9E5F-82203B3C60A0}" type="datetime1">
              <a:rPr lang="en-US" smtClean="0"/>
              <a:t>1/8/2018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2948B-E3DD-4765-811D-02CCDBA875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2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D6BDC-6468-43B0-B6EB-4D84FCFA68D9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0D1DC-8585-40A9-B54B-47FA4EE5A7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1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0752A-B42F-4106-B5D6-ED6A5C546E95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C3D8-DE70-4DA1-B3D0-2BB31B568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337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8C9164-2086-4E3E-BEA0-A5211654101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067" y="3559778"/>
            <a:ext cx="11243866" cy="3298222"/>
          </a:xfrm>
          <a:prstGeom prst="rect">
            <a:avLst/>
          </a:prstGeom>
          <a:scene3d>
            <a:camera prst="orthographicFront"/>
            <a:lightRig rig="flat" dir="t"/>
          </a:scene3d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9295" y="6245059"/>
            <a:ext cx="1463139" cy="4095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BB1E9D8-CF30-4491-95C2-79655EA79D37}" type="datetime1">
              <a:rPr lang="en-US" smtClean="0"/>
              <a:t>1/8/2018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92099" y="6492875"/>
            <a:ext cx="6807802" cy="66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dirty="0"/>
              <a:t>Copyright © 2017 by Sanford </a:t>
            </a:r>
            <a:r>
              <a:rPr lang="en-US" dirty="0" err="1"/>
              <a:t>Friedenthal</a:t>
            </a:r>
            <a:r>
              <a:rPr lang="en-US" dirty="0"/>
              <a:t>,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17272" y="6245059"/>
            <a:ext cx="2522059" cy="455446"/>
          </a:xfrm>
          <a:prstGeom prst="rect">
            <a:avLst/>
          </a:prstGeom>
          <a:effectLst>
            <a:reflection stA="91000" endPos="65000" dist="50800" dir="5400000" sy="-100000" algn="bl" rotWithShape="0"/>
            <a:softEdge rad="508000"/>
          </a:effectLst>
          <a:scene3d>
            <a:camera prst="orthographicFront"/>
            <a:lightRig rig="threePt" dir="t"/>
          </a:scene3d>
          <a:sp3d extrusionH="76200" contourW="12700">
            <a:extrusionClr>
              <a:schemeClr val="bg1"/>
            </a:extrusionClr>
            <a:contourClr>
              <a:schemeClr val="bg1"/>
            </a:contourClr>
          </a:sp3d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6F4FB352-CA6A-403C-911A-B831D3E41E0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86E0EE-9C75-4EC4-8295-04D367089DC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866125" y="35506"/>
            <a:ext cx="2249619" cy="5243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F87D2C-5BB9-4509-A241-F4BA0679E8DF}"/>
              </a:ext>
            </a:extLst>
          </p:cNvPr>
          <p:cNvSpPr txBox="1"/>
          <p:nvPr userDrawn="1"/>
        </p:nvSpPr>
        <p:spPr>
          <a:xfrm>
            <a:off x="11115744" y="0"/>
            <a:ext cx="919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>
            <a:extLst>
              <a:ext uri="{FF2B5EF4-FFF2-40B4-BE49-F238E27FC236}">
                <a16:creationId xmlns:a16="http://schemas.microsoft.com/office/drawing/2014/main" id="{7687BC4E-63D5-4B02-ABA7-D63B0B8296D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27" name="Rectangle 15">
            <a:extLst>
              <a:ext uri="{FF2B5EF4-FFF2-40B4-BE49-F238E27FC236}">
                <a16:creationId xmlns:a16="http://schemas.microsoft.com/office/drawing/2014/main" id="{9A3FFD6A-B270-4262-8B49-825B7D5CBE39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1"/>
            <a:ext cx="12192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28" name="Rectangle 17">
            <a:extLst>
              <a:ext uri="{FF2B5EF4-FFF2-40B4-BE49-F238E27FC236}">
                <a16:creationId xmlns:a16="http://schemas.microsoft.com/office/drawing/2014/main" id="{67E772DD-B0CB-4EB1-90EE-E50C4016011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29" name="Rectangle 18">
            <a:extLst>
              <a:ext uri="{FF2B5EF4-FFF2-40B4-BE49-F238E27FC236}">
                <a16:creationId xmlns:a16="http://schemas.microsoft.com/office/drawing/2014/main" id="{790CE25B-F2BF-4272-8083-850DAF1B7C1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FDE87B-2B32-483C-8123-B1469F99E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967" y="6388101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EC61DC0F-C450-4560-B012-7A98DFE918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21601" y="6405564"/>
            <a:ext cx="4059767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48C78273-F534-47F7-865D-C1EFFDB6827A}" type="datetime1">
              <a:rPr lang="en-US" smtClean="0"/>
              <a:t>1/8/2018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650459-6B97-438D-9D91-90AAA0D969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400" y="6410326"/>
            <a:ext cx="47752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0E61B2-F0C7-4A55-8988-C25EC7BCA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0" name="Straight Connector 9">
            <a:extLst>
              <a:ext uri="{FF2B5EF4-FFF2-40B4-BE49-F238E27FC236}">
                <a16:creationId xmlns:a16="http://schemas.microsoft.com/office/drawing/2014/main" id="{0C5EBBF2-E9B3-4BE7-B8B4-A10F4DED3F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1276350"/>
            <a:ext cx="11777133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5FCCB806-3684-4055-A226-057EFCE45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6400" y="6324601"/>
            <a:ext cx="6096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E2F5BFD-1683-416F-BC0E-DCA68882CB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6" name="Title Placeholder 21">
            <a:extLst>
              <a:ext uri="{FF2B5EF4-FFF2-40B4-BE49-F238E27FC236}">
                <a16:creationId xmlns:a16="http://schemas.microsoft.com/office/drawing/2014/main" id="{7076DE81-17E4-486B-8E30-A2B7315C6DC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02167" y="228601"/>
            <a:ext cx="113792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37" name="Text Placeholder 12">
            <a:extLst>
              <a:ext uri="{FF2B5EF4-FFF2-40B4-BE49-F238E27FC236}">
                <a16:creationId xmlns:a16="http://schemas.microsoft.com/office/drawing/2014/main" id="{E00A0B74-8878-4905-95D1-9D163A6CE9A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02167" y="1524000"/>
            <a:ext cx="113792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689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164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Consolas" pitchFamily="49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1B587C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4E8542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604878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2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jpe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2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11" Type="http://schemas.openxmlformats.org/officeDocument/2006/relationships/image" Target="../media/image27.jpe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31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24.png"/><Relationship Id="rId9" Type="http://schemas.openxmlformats.org/officeDocument/2006/relationships/image" Target="../media/image26.jpeg"/><Relationship Id="rId1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Applying MBSE to Develop a Microgrid Reference Model</a:t>
            </a:r>
            <a:endParaRPr lang="en-US" altLang="en-US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Joint INCOSE Working Group Project</a:t>
            </a:r>
          </a:p>
          <a:p>
            <a:r>
              <a:rPr lang="en-US" altLang="en-US" dirty="0"/>
              <a:t>Power &amp; Energy/CIPR/OOSEM</a:t>
            </a:r>
          </a:p>
          <a:p>
            <a:r>
              <a:rPr lang="en-US" altLang="en-US" dirty="0"/>
              <a:t>January 22, 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BA8B8-4C8A-450E-8217-D738FA687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26205" y="6088952"/>
            <a:ext cx="2683590" cy="455446"/>
          </a:xfrm>
          <a:effectLst>
            <a:softEdge rad="508000"/>
          </a:effectLst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Sanford Friedenthal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safriedenthal@gmail.com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5F8D8-BC07-4D2D-9B09-724135D62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B25382-3B76-41A4-97E4-CF7169C731BA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1816042D-0EB1-4D19-AAFF-B03DB2026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61572C9-9943-4A8C-9FF3-85A987B4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665474"/>
          </a:xfrm>
        </p:spPr>
        <p:txBody>
          <a:bodyPr/>
          <a:lstStyle/>
          <a:p>
            <a:pPr algn="ctr"/>
            <a:r>
              <a:rPr lang="en-US" sz="3600" b="1" dirty="0"/>
              <a:t>MBSE and </a:t>
            </a:r>
            <a:r>
              <a:rPr lang="en-US" sz="3600" b="1" dirty="0" err="1"/>
              <a:t>SysML</a:t>
            </a:r>
            <a:r>
              <a:rPr lang="en-US" sz="3600" b="1" dirty="0"/>
              <a:t> Overview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2E40F-4065-45E3-B9B0-DA2614C61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10082-1E67-48BE-8B53-2336F148CCD4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D0041-4443-4576-AFD1-B68A30886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 page </a:t>
            </a:r>
            <a:fld id="{33004C34-68CB-40EF-810D-9D4B480B052D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08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7634B-3D91-4E2A-A688-367616D3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</a:rPr>
              <a:t>Current Practice to Future Practice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E2BDE-66F6-4528-9A8A-EA733C39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35CB39-0545-4025-B010-5346A2379CC8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2178F-61C0-4F07-8D1A-CC2DC3007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7" name="Picture 2" descr="MBE">
            <a:extLst>
              <a:ext uri="{FF2B5EF4-FFF2-40B4-BE49-F238E27FC236}">
                <a16:creationId xmlns:a16="http://schemas.microsoft.com/office/drawing/2014/main" id="{E0729271-0B25-4F12-AB18-CB786C7E5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4" y="2040539"/>
            <a:ext cx="4143367" cy="299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>
            <a:extLst>
              <a:ext uri="{FF2B5EF4-FFF2-40B4-BE49-F238E27FC236}">
                <a16:creationId xmlns:a16="http://schemas.microsoft.com/office/drawing/2014/main" id="{AB43D9A4-1090-4865-9860-C43B17C30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5899" y="3152508"/>
            <a:ext cx="815975" cy="7413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6" descr="DBE">
            <a:extLst>
              <a:ext uri="{FF2B5EF4-FFF2-40B4-BE49-F238E27FC236}">
                <a16:creationId xmlns:a16="http://schemas.microsoft.com/office/drawing/2014/main" id="{C1F58CB3-9E00-4048-887B-C55916DB1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69" y="2040539"/>
            <a:ext cx="3797802" cy="2976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DEDADE6-FD83-4DEB-BE20-5F25A2738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582" y="5060280"/>
            <a:ext cx="397831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 dirty="0">
                <a:solidFill>
                  <a:srgbClr val="000000"/>
                </a:solidFill>
                <a:latin typeface="Helvetica" panose="020B0604020202020204" pitchFamily="34" charset="0"/>
              </a:rPr>
              <a:t>Today: </a:t>
            </a:r>
            <a:r>
              <a:rPr lang="en-US" altLang="en-US" sz="2000" dirty="0">
                <a:solidFill>
                  <a:srgbClr val="800000"/>
                </a:solidFill>
                <a:latin typeface="Helvetica" panose="020B0604020202020204" pitchFamily="34" charset="0"/>
              </a:rPr>
              <a:t>System specification and design data related through documents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98E76B-AF9E-44E9-9D56-07DF1EB9A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6102" y="5034080"/>
            <a:ext cx="44155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 dirty="0">
                <a:latin typeface="Helvetica" panose="020B0604020202020204" pitchFamily="34" charset="0"/>
              </a:rPr>
              <a:t>Future: </a:t>
            </a:r>
            <a:r>
              <a:rPr lang="en-US" altLang="en-US" sz="2000" dirty="0">
                <a:solidFill>
                  <a:srgbClr val="800000"/>
                </a:solidFill>
                <a:latin typeface="Helvetica" panose="020B0604020202020204" pitchFamily="34" charset="0"/>
              </a:rPr>
              <a:t>Shared system model with multiple views, and connected to discipline models</a:t>
            </a:r>
          </a:p>
        </p:txBody>
      </p:sp>
      <p:pic>
        <p:nvPicPr>
          <p:cNvPr id="12" name="Picture 9">
            <a:extLst>
              <a:ext uri="{FF2B5EF4-FFF2-40B4-BE49-F238E27FC236}">
                <a16:creationId xmlns:a16="http://schemas.microsoft.com/office/drawing/2014/main" id="{ED3257BE-BC7F-496B-81CB-D69BCA8DA5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20" y="1355670"/>
            <a:ext cx="774022" cy="65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0">
            <a:extLst>
              <a:ext uri="{FF2B5EF4-FFF2-40B4-BE49-F238E27FC236}">
                <a16:creationId xmlns:a16="http://schemas.microsoft.com/office/drawing/2014/main" id="{E946F472-8500-459A-BF70-EA8323C94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245" y="1552839"/>
            <a:ext cx="39783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  <a:latin typeface="Arial" panose="020B0604020202020204" pitchFamily="34" charset="0"/>
              </a:rPr>
              <a:t>Source: Jet Propulsion Laboratory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28129C4-8D40-4832-841D-BB7A37533163}"/>
              </a:ext>
            </a:extLst>
          </p:cNvPr>
          <p:cNvSpPr/>
          <p:nvPr/>
        </p:nvSpPr>
        <p:spPr>
          <a:xfrm>
            <a:off x="10130543" y="6330429"/>
            <a:ext cx="128587" cy="127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Footer Placeholder 6">
            <a:extLst>
              <a:ext uri="{FF2B5EF4-FFF2-40B4-BE49-F238E27FC236}">
                <a16:creationId xmlns:a16="http://schemas.microsoft.com/office/drawing/2014/main" id="{9F41FB81-6EC5-42EC-B768-7C597B415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503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E7339-3DD8-491E-A0CC-ACB299338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of a System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F48F6-1736-4637-9825-11CC83EEF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8583"/>
            <a:ext cx="10515600" cy="4351338"/>
          </a:xfrm>
        </p:spPr>
        <p:txBody>
          <a:bodyPr/>
          <a:lstStyle/>
          <a:p>
            <a:r>
              <a:rPr lang="en-US" altLang="en-US" dirty="0"/>
              <a:t>Helps Manages Complexity &amp; Risk</a:t>
            </a:r>
          </a:p>
          <a:p>
            <a:pPr lvl="1"/>
            <a:r>
              <a:rPr lang="en-US" altLang="en-US" dirty="0"/>
              <a:t>Captures rich information</a:t>
            </a:r>
          </a:p>
          <a:p>
            <a:pPr lvl="1"/>
            <a:r>
              <a:rPr lang="en-US" altLang="en-US" dirty="0"/>
              <a:t>Multiple levels of abstraction</a:t>
            </a:r>
          </a:p>
          <a:p>
            <a:pPr lvl="1"/>
            <a:r>
              <a:rPr lang="en-US" altLang="en-US" dirty="0"/>
              <a:t>Presents multiple views</a:t>
            </a:r>
          </a:p>
          <a:p>
            <a:pPr lvl="1"/>
            <a:r>
              <a:rPr lang="en-US" altLang="en-US" dirty="0"/>
              <a:t>Support patterns and reuse</a:t>
            </a:r>
          </a:p>
          <a:p>
            <a:r>
              <a:rPr lang="en-US" altLang="en-US" dirty="0"/>
              <a:t>Helps Enforce Rigor</a:t>
            </a:r>
          </a:p>
          <a:p>
            <a:pPr lvl="1"/>
            <a:r>
              <a:rPr lang="en-US" altLang="en-US" dirty="0"/>
              <a:t>Model checking</a:t>
            </a:r>
          </a:p>
          <a:p>
            <a:pPr lvl="1"/>
            <a:r>
              <a:rPr lang="en-US" altLang="en-US" dirty="0"/>
              <a:t>Audits and reports</a:t>
            </a:r>
          </a:p>
          <a:p>
            <a:r>
              <a:rPr lang="en-US" altLang="en-US" dirty="0"/>
              <a:t>Provides a consistent definition of the system that can be used to integrate other discipline models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83F073-5865-41F6-95A5-14F00A2DB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106A654-A84D-413B-91F4-0E91E9ACE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869E49-6843-4EB1-BA0E-FFCBFE686BD6}" type="datetime1">
              <a:rPr lang="en-US" smtClean="0"/>
              <a:t>1/8/2018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27BF61E-B917-437C-B838-CDBF72766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7150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70BEC-8678-4FBA-B5FA-37633376E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Describing Architectures Using the </a:t>
            </a:r>
            <a:br>
              <a:rPr lang="en-US" dirty="0"/>
            </a:br>
            <a:r>
              <a:rPr lang="en-US" dirty="0"/>
              <a:t>4 Pillars of </a:t>
            </a:r>
            <a:r>
              <a:rPr lang="en-US" dirty="0" err="1"/>
              <a:t>SysML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4DD104-0DD3-48C4-8244-6D938C3A5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72B8D5-B696-4DA7-B384-B5A774233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8D56D2-69E7-4D58-B094-76C08FF3136E}" type="datetime1">
              <a:rPr lang="en-US" smtClean="0"/>
              <a:t>1/8/2018</a:t>
            </a:fld>
            <a:endParaRPr lang="en-US"/>
          </a:p>
        </p:txBody>
      </p:sp>
      <p:pic>
        <p:nvPicPr>
          <p:cNvPr id="7" name="Picture 4" descr="f18-01-9780123852069">
            <a:extLst>
              <a:ext uri="{FF2B5EF4-FFF2-40B4-BE49-F238E27FC236}">
                <a16:creationId xmlns:a16="http://schemas.microsoft.com/office/drawing/2014/main" id="{51EEE6C8-329F-4C5B-815A-9A01E89E1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550" y="1755762"/>
            <a:ext cx="7345988" cy="455444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7DAADED8-127E-46F7-960C-3F63D5878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518" y="1174408"/>
            <a:ext cx="5941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 dirty="0">
                <a:solidFill>
                  <a:srgbClr val="0070C0"/>
                </a:solidFill>
                <a:latin typeface="Arial" panose="020B0604020202020204" pitchFamily="34" charset="0"/>
              </a:rPr>
              <a:t>Source: A Practical Guide to </a:t>
            </a:r>
            <a:r>
              <a:rPr lang="en-US" altLang="en-US" sz="2000" b="1" dirty="0" err="1">
                <a:solidFill>
                  <a:srgbClr val="0070C0"/>
                </a:solidFill>
                <a:latin typeface="Arial" panose="020B0604020202020204" pitchFamily="34" charset="0"/>
              </a:rPr>
              <a:t>SysML</a:t>
            </a:r>
            <a:r>
              <a:rPr lang="en-US" altLang="en-US" sz="2000" b="1" dirty="0">
                <a:solidFill>
                  <a:srgbClr val="0070C0"/>
                </a:solidFill>
                <a:latin typeface="Arial" panose="020B0604020202020204" pitchFamily="34" charset="0"/>
              </a:rPr>
              <a:t> Figure 18.1</a:t>
            </a:r>
            <a:endParaRPr lang="en-US" altLang="en-US" sz="20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CB3047-2DB7-413C-8DBF-665DC1146D7C}"/>
              </a:ext>
            </a:extLst>
          </p:cNvPr>
          <p:cNvSpPr/>
          <p:nvPr/>
        </p:nvSpPr>
        <p:spPr>
          <a:xfrm>
            <a:off x="4405744" y="2177934"/>
            <a:ext cx="2776451" cy="23940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Footer Placeholder 6">
            <a:extLst>
              <a:ext uri="{FF2B5EF4-FFF2-40B4-BE49-F238E27FC236}">
                <a16:creationId xmlns:a16="http://schemas.microsoft.com/office/drawing/2014/main" id="{CAFD415B-0468-4AC4-B65D-54196FB1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51796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3185A-54AE-4819-84E2-81570E4C2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</a:t>
            </a:r>
            <a:r>
              <a:rPr lang="en-US" dirty="0" err="1"/>
              <a:t>SysML</a:t>
            </a:r>
            <a:r>
              <a:rPr lang="en-US" dirty="0"/>
              <a:t> Modeling Tool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E6844-9810-4363-85D3-668035C3D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8452" y="4982918"/>
            <a:ext cx="3677633" cy="51836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Cameo Systems Modeler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7DEB0-D1AE-4EA2-8F68-45413ABF2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34002D-848E-4CDB-B6BA-4741FECD8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0689" y="4982918"/>
            <a:ext cx="9890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  <a:t>Figure 3.13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79944433-4447-4724-8015-0E776B9EC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2" t="6680" r="19353" b="50217"/>
          <a:stretch>
            <a:fillRect/>
          </a:stretch>
        </p:blipFill>
        <p:spPr bwMode="auto">
          <a:xfrm>
            <a:off x="1048452" y="1910516"/>
            <a:ext cx="8370888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74035E0-ACB2-4205-9D54-B7F02786A3D6}"/>
              </a:ext>
            </a:extLst>
          </p:cNvPr>
          <p:cNvSpPr/>
          <p:nvPr/>
        </p:nvSpPr>
        <p:spPr>
          <a:xfrm>
            <a:off x="7053965" y="1974016"/>
            <a:ext cx="1066800" cy="381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7059AB-E6B4-4C3D-A2B0-EFD46A675374}"/>
              </a:ext>
            </a:extLst>
          </p:cNvPr>
          <p:cNvSpPr/>
          <p:nvPr/>
        </p:nvSpPr>
        <p:spPr>
          <a:xfrm>
            <a:off x="5864927" y="4112378"/>
            <a:ext cx="1676400" cy="381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5868249-1962-4AA2-98DD-DF1F75810B22}"/>
              </a:ext>
            </a:extLst>
          </p:cNvPr>
          <p:cNvSpPr/>
          <p:nvPr/>
        </p:nvSpPr>
        <p:spPr>
          <a:xfrm>
            <a:off x="4572702" y="4174291"/>
            <a:ext cx="762000" cy="381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ABE6B-B24A-4A16-ADE2-F3E7729FAE9C}"/>
              </a:ext>
            </a:extLst>
          </p:cNvPr>
          <p:cNvSpPr/>
          <p:nvPr/>
        </p:nvSpPr>
        <p:spPr>
          <a:xfrm>
            <a:off x="1375477" y="4117141"/>
            <a:ext cx="1066800" cy="609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8F06E2-116F-496F-9C81-A5DB22F54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3740" y="4101266"/>
            <a:ext cx="935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Model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Browser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20F19A-EC91-429A-9641-337F58B62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027" y="4174291"/>
            <a:ext cx="6953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Pallet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BC5E77-3801-4479-BF33-313B3F2AC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9227" y="4112378"/>
            <a:ext cx="1438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Diagram Area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A8A0CE-8DDD-4E2F-ACFC-E55EE5BAE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3977" y="1994653"/>
            <a:ext cx="855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Toolbar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5E1E057-C525-41C3-9136-F2F511A43CB4}"/>
              </a:ext>
            </a:extLst>
          </p:cNvPr>
          <p:cNvCxnSpPr/>
          <p:nvPr/>
        </p:nvCxnSpPr>
        <p:spPr>
          <a:xfrm flipH="1" flipV="1">
            <a:off x="4123440" y="4148891"/>
            <a:ext cx="409575" cy="1571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35A525C-FEC7-43F0-B165-AD2DC32AF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6D51A9-FAFE-4999-B567-37697EA9DC0D}" type="datetime1">
              <a:rPr lang="en-US" smtClean="0"/>
              <a:t>1/8/2018</a:t>
            </a:fld>
            <a:endParaRPr lang="en-US"/>
          </a:p>
        </p:txBody>
      </p:sp>
      <p:sp>
        <p:nvSpPr>
          <p:cNvPr id="18" name="Footer Placeholder 6">
            <a:extLst>
              <a:ext uri="{FF2B5EF4-FFF2-40B4-BE49-F238E27FC236}">
                <a16:creationId xmlns:a16="http://schemas.microsoft.com/office/drawing/2014/main" id="{317298CB-BFB3-4E60-873D-94EBEA571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159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61572C9-9943-4A8C-9FF3-85A987B4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46156"/>
          </a:xfrm>
        </p:spPr>
        <p:txBody>
          <a:bodyPr/>
          <a:lstStyle/>
          <a:p>
            <a:pPr algn="ctr"/>
            <a:r>
              <a:rPr lang="en-US" sz="3600" b="1" dirty="0"/>
              <a:t>Microgrid Reference Model Walk-through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2E40F-4065-45E3-B9B0-DA2614C61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47F08F-F5BD-4C6A-B1E5-A2C6322631F3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D0041-4443-4576-AFD1-B68A30886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 page </a:t>
            </a:r>
            <a:fld id="{33004C34-68CB-40EF-810D-9D4B480B052D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768CE9-C53F-4A6D-BEB2-7038C6287DE7}"/>
              </a:ext>
            </a:extLst>
          </p:cNvPr>
          <p:cNvSpPr txBox="1"/>
          <p:nvPr/>
        </p:nvSpPr>
        <p:spPr>
          <a:xfrm>
            <a:off x="993735" y="3777916"/>
            <a:ext cx="10501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The following artifacts are preliminary results from approximately  8 Working Group telecons over 2+ months.</a:t>
            </a:r>
          </a:p>
        </p:txBody>
      </p:sp>
    </p:spTree>
    <p:extLst>
      <p:ext uri="{BB962C8B-B14F-4D97-AF65-F5344CB8AC3E}">
        <p14:creationId xmlns:p14="http://schemas.microsoft.com/office/powerpoint/2010/main" val="2267934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CE2B5-5618-4A33-A972-017A0F626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BC89E-1548-402B-A06A-205556589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9107"/>
            <a:ext cx="10515600" cy="4351338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Microgrid</a:t>
            </a:r>
            <a:r>
              <a:rPr lang="en-US" dirty="0"/>
              <a:t> is a system of distributed energy resources that connects to loads within clearly defined electrical boundaries that acts as a single controllable entity with respect to an external power source. A Microgrid can connect and disconnect from the grid to enable it to operate in both grid-connected or island-mode. {Source: US DOE]</a:t>
            </a:r>
          </a:p>
          <a:p>
            <a:r>
              <a:rPr lang="en-US" dirty="0"/>
              <a:t>A </a:t>
            </a:r>
            <a:r>
              <a:rPr lang="en-US" b="1" dirty="0" err="1"/>
              <a:t>Nanogrid</a:t>
            </a:r>
            <a:r>
              <a:rPr lang="en-US" dirty="0"/>
              <a:t> is a system of  distributed energy resources that connects to loads within clearly defined electrical boundaries that acts as a single controllable entity with respect to an external power source. A </a:t>
            </a:r>
            <a:r>
              <a:rPr lang="en-US" dirty="0" err="1"/>
              <a:t>Nanogrid</a:t>
            </a:r>
            <a:r>
              <a:rPr lang="en-US" dirty="0"/>
              <a:t> can connect and disconnect from the grid to enable it to operate in both grid-connected or island-mode, but serves a single power user / decision maker.  A </a:t>
            </a:r>
            <a:r>
              <a:rPr lang="en-US" dirty="0" err="1"/>
              <a:t>Nanogrid</a:t>
            </a:r>
            <a:r>
              <a:rPr lang="en-US" dirty="0"/>
              <a:t> cannot be further decomposed into lower level </a:t>
            </a:r>
            <a:r>
              <a:rPr lang="en-US" dirty="0" err="1"/>
              <a:t>Nanogrids</a:t>
            </a:r>
            <a:r>
              <a:rPr lang="en-US" dirty="0"/>
              <a:t>. (Source: Working Group)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BF61A-433B-4EE5-84CD-E4877D862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EA7A51-E3BB-4B87-A9D3-2FDAE3DE500F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E5CEA-5CDF-44FC-8737-FD652C58E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037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70FC07E-6E10-4C47-B4EF-72B5CF25F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3812"/>
          </a:xfrm>
        </p:spPr>
        <p:txBody>
          <a:bodyPr/>
          <a:lstStyle/>
          <a:p>
            <a:r>
              <a:rPr lang="en-US" dirty="0"/>
              <a:t>Microgrids Connected to Main Grid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CF8CB-D45B-4953-A135-4E66CC89A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A32585-D4CC-428A-9BC3-F025D4D3E69C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2047B-0655-4E18-B694-D318DA1AB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F93891-EDA2-4159-B8BC-6FE5506BEF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807"/>
          <a:stretch/>
        </p:blipFill>
        <p:spPr>
          <a:xfrm>
            <a:off x="2507964" y="1148983"/>
            <a:ext cx="6972490" cy="52470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C319E0F-B71A-40E7-B068-EC2E8F8959B2}"/>
              </a:ext>
            </a:extLst>
          </p:cNvPr>
          <p:cNvSpPr txBox="1"/>
          <p:nvPr/>
        </p:nvSpPr>
        <p:spPr>
          <a:xfrm>
            <a:off x="9810002" y="2818412"/>
            <a:ext cx="16419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Source: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Sandia Labs</a:t>
            </a:r>
          </a:p>
        </p:txBody>
      </p:sp>
    </p:spTree>
    <p:extLst>
      <p:ext uri="{BB962C8B-B14F-4D97-AF65-F5344CB8AC3E}">
        <p14:creationId xmlns:p14="http://schemas.microsoft.com/office/powerpoint/2010/main" val="3855855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386EC-87A3-4D90-81D4-503534EB4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Artifacts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4901F-50B8-4DD6-AD09-7A2B4DEF8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0735"/>
            <a:ext cx="10515600" cy="4351338"/>
          </a:xfrm>
        </p:spPr>
        <p:txBody>
          <a:bodyPr/>
          <a:lstStyle/>
          <a:p>
            <a:r>
              <a:rPr lang="en-US" sz="2400" dirty="0"/>
              <a:t>Use Cases</a:t>
            </a:r>
          </a:p>
          <a:p>
            <a:r>
              <a:rPr lang="en-US" sz="2400" dirty="0"/>
              <a:t>Template Requirements</a:t>
            </a:r>
          </a:p>
          <a:p>
            <a:r>
              <a:rPr lang="en-US" sz="2400" dirty="0"/>
              <a:t>Node Concept</a:t>
            </a:r>
          </a:p>
          <a:p>
            <a:r>
              <a:rPr lang="en-US" sz="2400" dirty="0"/>
              <a:t>Electric Grid Context</a:t>
            </a:r>
          </a:p>
          <a:p>
            <a:r>
              <a:rPr lang="en-US" sz="2400" dirty="0"/>
              <a:t>Microgrid to Main Grid Connection</a:t>
            </a:r>
          </a:p>
          <a:p>
            <a:r>
              <a:rPr lang="en-US" sz="2400" dirty="0"/>
              <a:t>Microgrid Internal Block Diagram – Logical</a:t>
            </a:r>
          </a:p>
          <a:p>
            <a:r>
              <a:rPr lang="en-US" sz="2400" dirty="0"/>
              <a:t>Support Electrical Power Demand Activity Diagram</a:t>
            </a:r>
          </a:p>
          <a:p>
            <a:r>
              <a:rPr lang="en-US" sz="2400" dirty="0"/>
              <a:t>Microgrid Operational States</a:t>
            </a:r>
          </a:p>
          <a:p>
            <a:r>
              <a:rPr lang="en-US" sz="2400" dirty="0"/>
              <a:t>Analysis Model</a:t>
            </a:r>
          </a:p>
          <a:p>
            <a:r>
              <a:rPr lang="en-US" sz="2400" dirty="0"/>
              <a:t>Model Organization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44E71C-C4F3-465F-B1D6-86307C7E2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FF6678-0652-4B6E-B7DB-B21196FBC0CA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5CB96-6BC8-4FC8-AC8A-6835C004C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3A21D39-614A-4D16-AC6D-62E8823A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50500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550CB-418B-4866-8876-ADBD7C73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Microgrid</a:t>
            </a:r>
            <a:br>
              <a:rPr lang="en-US" dirty="0"/>
            </a:br>
            <a:r>
              <a:rPr lang="en-US" dirty="0"/>
              <a:t>Use Cases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9F58F-3783-4BC6-9B4D-CD6400CD2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4E836D-1E73-40FB-9C2C-DB9B14D50895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1F680-4D00-42AE-8002-AEA56589B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401BB1-7543-4643-B53E-4241B5932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316" y="238710"/>
            <a:ext cx="7073016" cy="6006349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D45C744-97E1-4DBC-9CA2-B5E928A7B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75283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1C471-CB56-4B2D-8520-78C7AD569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9EDEF-2C4B-4FDF-AA86-0FDC833B5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Illustrate how a model-based systems engineering (MBSE) approach can be used to develop a reference model to guide the development of a Microgrid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9834C-CA5C-49CE-9A57-E36D00235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04C34-68CB-40EF-810D-9D4B480B052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0499A9B-9307-4E6D-886D-B5E5B15A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1C6550-75D4-4E2D-B8F0-F09E4B7A2280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B174AF9B-CA76-4C52-B492-A034CD7C6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226973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0927A-1EE6-4224-9200-53258FE22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 Requirements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1E5B9-AAD8-477D-B8BB-5DCCA62D5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FA5922-4DBF-4269-B6D6-EB8AFC8E5CC5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8651E-5B86-4D5B-8039-ED2825EC8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23A3D1-926A-4DC5-8D04-432D3BB4A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326" y="1323473"/>
            <a:ext cx="8805819" cy="4988427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2FE6533-6A41-4745-9FB2-BD7895ADE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99143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E0155-05BC-4333-BB00-54DF45B92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 Requirements Table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60DC5-1892-422D-B565-D1BF5DC76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3E117D-8233-46DD-8008-5A59B6EB788B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F6D45-7891-48F5-9049-16F77C0F3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04F5C9-080B-49DA-B0D8-2D8D86EB0D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544"/>
          <a:stretch/>
        </p:blipFill>
        <p:spPr>
          <a:xfrm>
            <a:off x="279485" y="1455822"/>
            <a:ext cx="11633030" cy="4331368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6D44B74-0EF5-4082-A5BA-6622A2CF7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59183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FEEF4-D4D9-4195-A968-C8BB8F7CC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Node Concept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C8E35-C4A6-4A35-A18C-737308427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D490C-D4B3-4343-ADEB-EAB65F049F92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CF160-C0B7-4A9A-B2DD-AE9B9D58C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002B90-F9D6-4CE7-AC82-DCFAF82E6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749397"/>
            <a:ext cx="10801131" cy="3907136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DFB3358-CD00-47D2-9420-561371FCE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72294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92676-E214-4A73-9F79-D59C6F84C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 Grid Context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EE93D4-B38D-4540-8E6E-96475F41D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681EF8-5FB6-40F8-8420-606EB2488EAA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52BF7-7D59-424F-818A-CCE0472EE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E0BD77-12E5-4B4F-8EDE-626314E63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44604"/>
            <a:ext cx="8455429" cy="5067296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270FDF8-D471-4A39-86E8-68286D59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00487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BA75DE-9D60-4995-B0E5-5E42D2D87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385" y="1263453"/>
            <a:ext cx="7010636" cy="50484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8CDD3-A8D9-48CB-88E3-76E303E88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Microgrid Node to Main Grid Connection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92B36-3581-471D-9FEA-6392982B5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8CC478-AB62-40B1-84DC-A01E902224EB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D9F9A-6977-4960-B0D5-6CB59C76B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D157A75-BD0E-48E4-8FB1-BDE0445F9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70239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6BC7A2-A7EF-461B-8207-C0C945CB2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26" y="1291559"/>
            <a:ext cx="6559348" cy="50868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887AB6-29C4-4F0E-BCCB-34F4B1802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Microgrid Internal Block Diagram - Logical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FC598-C3FD-45CB-98A8-34C549E8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48809F-AB5A-4FBD-BB0A-A6551D3FE4EB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ECF30-30C8-4FE4-ADB9-78B908A25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3EC3334-6F42-4BD3-B8E3-31469CCC8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35568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E60D8-E62C-48A3-AE91-496DFB8DF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Electrical Power Demand</a:t>
            </a:r>
            <a:br>
              <a:rPr lang="en-US" dirty="0"/>
            </a:br>
            <a:r>
              <a:rPr lang="en-US" dirty="0"/>
              <a:t>Activity Diagram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D8EE0-8E9A-40BD-ACCE-7C8502E63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CBC8EB-DBFA-4B61-860C-CFFB2B6AD6D3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48385-DBCD-43C6-9DC2-0714A4837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A9159E-19CB-4CC5-B04E-EAB3D3676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259" y="1555107"/>
            <a:ext cx="9236824" cy="4711400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A0B70DD-A82A-4859-8506-D4CF3873B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1456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600A9-7BCD-40EB-870A-D43B78131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Microgrid Operational States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1F98-0CB8-4872-B362-BB51D6FFC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1A984A-F8A4-4B61-8982-2503E9C68CB4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84CB7-6616-4C77-A0F4-A4A220669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9F077B-F0D6-48F7-8584-586530B17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248" y="1362098"/>
            <a:ext cx="6709504" cy="4949802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19756A7-FDE8-4270-AF2E-4161B9EFD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591209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29D979B-F60A-48A2-99B9-016AD5248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71" y="136525"/>
            <a:ext cx="7034097" cy="61753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662BAF-DDF6-4136-B27A-1284CE122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685288" cy="1325563"/>
          </a:xfrm>
        </p:spPr>
        <p:txBody>
          <a:bodyPr/>
          <a:lstStyle/>
          <a:p>
            <a:r>
              <a:rPr lang="en-US" dirty="0"/>
              <a:t>Resiliency</a:t>
            </a:r>
            <a:br>
              <a:rPr lang="en-US" dirty="0"/>
            </a:br>
            <a:r>
              <a:rPr lang="en-US" dirty="0"/>
              <a:t>Analysis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24EA2-B746-4C23-B438-EA627F58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9281F1-259B-485E-9239-0EEABD2401D8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EC1CA-B864-4309-ABC4-CB195F84C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B409D1-4F5D-426B-95DF-DE664F7E1CD2}"/>
              </a:ext>
            </a:extLst>
          </p:cNvPr>
          <p:cNvSpPr txBox="1"/>
          <p:nvPr/>
        </p:nvSpPr>
        <p:spPr>
          <a:xfrm>
            <a:off x="7422662" y="512064"/>
            <a:ext cx="2397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a proxy for the</a:t>
            </a:r>
          </a:p>
          <a:p>
            <a:pPr algn="ctr"/>
            <a:r>
              <a:rPr lang="en-US" dirty="0"/>
              <a:t>MATLAB analysis model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B0A5838-6A54-4E34-9BF5-4C57DC3ED7FB}"/>
              </a:ext>
            </a:extLst>
          </p:cNvPr>
          <p:cNvCxnSpPr/>
          <p:nvPr/>
        </p:nvCxnSpPr>
        <p:spPr>
          <a:xfrm>
            <a:off x="8637480" y="1170432"/>
            <a:ext cx="0" cy="280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617186EE-0FB5-4FF9-BFC4-6DF86FAF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5161DA-C291-47A8-838E-02A4252DE1B3}"/>
              </a:ext>
            </a:extLst>
          </p:cNvPr>
          <p:cNvSpPr txBox="1"/>
          <p:nvPr/>
        </p:nvSpPr>
        <p:spPr>
          <a:xfrm>
            <a:off x="149807" y="3031797"/>
            <a:ext cx="3066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Source: </a:t>
            </a:r>
          </a:p>
          <a:p>
            <a:r>
              <a:rPr lang="en-US" dirty="0">
                <a:solidFill>
                  <a:srgbClr val="0070C0"/>
                </a:solidFill>
              </a:rPr>
              <a:t>Myron Hecht Resiliency Model</a:t>
            </a:r>
          </a:p>
        </p:txBody>
      </p:sp>
    </p:spTree>
    <p:extLst>
      <p:ext uri="{BB962C8B-B14F-4D97-AF65-F5344CB8AC3E}">
        <p14:creationId xmlns:p14="http://schemas.microsoft.com/office/powerpoint/2010/main" val="487519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8" name="Rectangle 2887">
            <a:extLst>
              <a:ext uri="{FF2B5EF4-FFF2-40B4-BE49-F238E27FC236}">
                <a16:creationId xmlns:a16="http://schemas.microsoft.com/office/drawing/2014/main" id="{B3D36706-893A-41D5-A33B-C95B3751E165}"/>
              </a:ext>
            </a:extLst>
          </p:cNvPr>
          <p:cNvSpPr/>
          <p:nvPr/>
        </p:nvSpPr>
        <p:spPr>
          <a:xfrm>
            <a:off x="4465638" y="1909764"/>
            <a:ext cx="5973762" cy="3895725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9B3AA0-9D2E-47B3-B1EA-34B36B8B6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344488"/>
            <a:ext cx="8229600" cy="9509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Linking the System Model to </a:t>
            </a:r>
            <a:br>
              <a:rPr lang="en-US" dirty="0"/>
            </a:br>
            <a:r>
              <a:rPr lang="en-US" dirty="0"/>
              <a:t>Engineering Analysis</a:t>
            </a:r>
          </a:p>
        </p:txBody>
      </p:sp>
      <p:sp>
        <p:nvSpPr>
          <p:cNvPr id="346116" name="Rectangle 1185">
            <a:extLst>
              <a:ext uri="{FF2B5EF4-FFF2-40B4-BE49-F238E27FC236}">
                <a16:creationId xmlns:a16="http://schemas.microsoft.com/office/drawing/2014/main" id="{BA30A320-8F6B-4E57-A08F-2BA2F4A25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9" y="2566988"/>
            <a:ext cx="2295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1600" b="1">
                <a:solidFill>
                  <a:srgbClr val="9F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Model (SysML) </a:t>
            </a:r>
            <a:endParaRPr lang="en-US" altLang="en-US" sz="2000">
              <a:solidFill>
                <a:srgbClr val="9F29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117" name="Rectangle 1185">
            <a:extLst>
              <a:ext uri="{FF2B5EF4-FFF2-40B4-BE49-F238E27FC236}">
                <a16:creationId xmlns:a16="http://schemas.microsoft.com/office/drawing/2014/main" id="{D9BEFF23-B8D3-47B4-BE16-87B456A55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863" y="4787901"/>
            <a:ext cx="1955800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ClrTx/>
              <a:buSzTx/>
              <a:buNone/>
            </a:pPr>
            <a:r>
              <a:rPr lang="en-US" altLang="en-US" sz="12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Requirements, </a:t>
            </a:r>
            <a:r>
              <a:rPr lang="en-US" altLang="en-US" sz="1200" b="1">
                <a:solidFill>
                  <a:prstClr val="black"/>
                </a:solidFill>
                <a:latin typeface="Arial" panose="020B0604020202020204" pitchFamily="34" charset="0"/>
              </a:rPr>
              <a:t>Structure, </a:t>
            </a:r>
          </a:p>
          <a:p>
            <a:pPr algn="ctr" eaLnBrk="1" hangingPunct="1">
              <a:lnSpc>
                <a:spcPts val="1600"/>
              </a:lnSpc>
              <a:spcBef>
                <a:spcPct val="0"/>
              </a:spcBef>
              <a:buClrTx/>
              <a:buSzTx/>
              <a:buNone/>
            </a:pPr>
            <a:r>
              <a:rPr lang="en-US" altLang="en-US" sz="12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  <a:r>
              <a:rPr lang="en-US" altLang="en-US" sz="1200" b="1">
                <a:solidFill>
                  <a:prstClr val="black"/>
                </a:solidFill>
                <a:latin typeface="Arial" panose="020B0604020202020204" pitchFamily="34" charset="0"/>
              </a:rPr>
              <a:t>, Parametrics</a:t>
            </a:r>
            <a:endParaRPr lang="en-US" altLang="en-US" sz="14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89" name="Picture 2888" descr="data.png">
            <a:extLst>
              <a:ext uri="{FF2B5EF4-FFF2-40B4-BE49-F238E27FC236}">
                <a16:creationId xmlns:a16="http://schemas.microsoft.com/office/drawing/2014/main" id="{CE511D5F-AC25-4F01-9B81-B0E2602A39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801" y="2139951"/>
            <a:ext cx="2041525" cy="1120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58" name="Rectangle 1185">
            <a:extLst>
              <a:ext uri="{FF2B5EF4-FFF2-40B4-BE49-F238E27FC236}">
                <a16:creationId xmlns:a16="http://schemas.microsoft.com/office/drawing/2014/main" id="{91CCA8B0-3AE4-410E-895C-BB001BAC5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088" y="1614488"/>
            <a:ext cx="12557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1600" b="1">
                <a:solidFill>
                  <a:srgbClr val="9F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ModelCenter</a:t>
            </a:r>
            <a:endParaRPr lang="en-US" altLang="en-US" sz="2000">
              <a:solidFill>
                <a:srgbClr val="9F29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902">
            <a:extLst>
              <a:ext uri="{FF2B5EF4-FFF2-40B4-BE49-F238E27FC236}">
                <a16:creationId xmlns:a16="http://schemas.microsoft.com/office/drawing/2014/main" id="{89D234B8-1B66-4ED9-B211-758708B6B83D}"/>
              </a:ext>
            </a:extLst>
          </p:cNvPr>
          <p:cNvGrpSpPr>
            <a:grpSpLocks/>
          </p:cNvGrpSpPr>
          <p:nvPr/>
        </p:nvGrpSpPr>
        <p:grpSpPr bwMode="auto">
          <a:xfrm>
            <a:off x="5153026" y="2000250"/>
            <a:ext cx="733425" cy="654050"/>
            <a:chOff x="3597070" y="2036620"/>
            <a:chExt cx="733425" cy="654050"/>
          </a:xfrm>
        </p:grpSpPr>
        <p:graphicFrame>
          <p:nvGraphicFramePr>
            <p:cNvPr id="346150" name="Object 2">
              <a:extLst>
                <a:ext uri="{FF2B5EF4-FFF2-40B4-BE49-F238E27FC236}">
                  <a16:creationId xmlns:a16="http://schemas.microsoft.com/office/drawing/2014/main" id="{2F040AED-31CB-4F11-9A8B-B0966EE2BBE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597070" y="2036620"/>
            <a:ext cx="733425" cy="654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0" name="Clip" r:id="rId5" imgW="3892990" imgH="3468986" progId="">
                    <p:embed/>
                  </p:oleObj>
                </mc:Choice>
                <mc:Fallback>
                  <p:oleObj name="Clip" r:id="rId5" imgW="3892990" imgH="3468986" progId="">
                    <p:embed/>
                    <p:pic>
                      <p:nvPicPr>
                        <p:cNvPr id="346150" name="Object 2">
                          <a:extLst>
                            <a:ext uri="{FF2B5EF4-FFF2-40B4-BE49-F238E27FC236}">
                              <a16:creationId xmlns:a16="http://schemas.microsoft.com/office/drawing/2014/main" id="{2F040AED-31CB-4F11-9A8B-B0966EE2BBE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97070" y="2036620"/>
                          <a:ext cx="733425" cy="6540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46151" name="Picture 8">
              <a:extLst>
                <a:ext uri="{FF2B5EF4-FFF2-40B4-BE49-F238E27FC236}">
                  <a16:creationId xmlns:a16="http://schemas.microsoft.com/office/drawing/2014/main" id="{D2F528CD-D956-43E2-90E7-73298E24CD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5367" y="2081153"/>
              <a:ext cx="269889" cy="316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2901">
            <a:extLst>
              <a:ext uri="{FF2B5EF4-FFF2-40B4-BE49-F238E27FC236}">
                <a16:creationId xmlns:a16="http://schemas.microsoft.com/office/drawing/2014/main" id="{7989BBB2-D9E3-4692-82A3-52C30C592406}"/>
              </a:ext>
            </a:extLst>
          </p:cNvPr>
          <p:cNvGrpSpPr>
            <a:grpSpLocks/>
          </p:cNvGrpSpPr>
          <p:nvPr/>
        </p:nvGrpSpPr>
        <p:grpSpPr bwMode="auto">
          <a:xfrm>
            <a:off x="7239000" y="4057650"/>
            <a:ext cx="744538" cy="654050"/>
            <a:chOff x="5682179" y="4094926"/>
            <a:chExt cx="745126" cy="654050"/>
          </a:xfrm>
        </p:grpSpPr>
        <p:graphicFrame>
          <p:nvGraphicFramePr>
            <p:cNvPr id="346148" name="Object 3">
              <a:extLst>
                <a:ext uri="{FF2B5EF4-FFF2-40B4-BE49-F238E27FC236}">
                  <a16:creationId xmlns:a16="http://schemas.microsoft.com/office/drawing/2014/main" id="{3B6BB20C-52A4-4541-BECD-B196F4D2E1B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682179" y="4094926"/>
            <a:ext cx="733425" cy="654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1" name="Clip" r:id="rId8" imgW="3892990" imgH="3468986" progId="">
                    <p:embed/>
                  </p:oleObj>
                </mc:Choice>
                <mc:Fallback>
                  <p:oleObj name="Clip" r:id="rId8" imgW="3892990" imgH="3468986" progId="">
                    <p:embed/>
                    <p:pic>
                      <p:nvPicPr>
                        <p:cNvPr id="346148" name="Object 3">
                          <a:extLst>
                            <a:ext uri="{FF2B5EF4-FFF2-40B4-BE49-F238E27FC236}">
                              <a16:creationId xmlns:a16="http://schemas.microsoft.com/office/drawing/2014/main" id="{3B6BB20C-52A4-4541-BECD-B196F4D2E1B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82179" y="4094926"/>
                          <a:ext cx="733425" cy="6540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46149" name="Picture 12">
              <a:extLst>
                <a:ext uri="{FF2B5EF4-FFF2-40B4-BE49-F238E27FC236}">
                  <a16:creationId xmlns:a16="http://schemas.microsoft.com/office/drawing/2014/main" id="{D133DDCE-472A-4D57-BCDC-CF71A0279B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1708" y="4154386"/>
              <a:ext cx="295597" cy="26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2900">
            <a:extLst>
              <a:ext uri="{FF2B5EF4-FFF2-40B4-BE49-F238E27FC236}">
                <a16:creationId xmlns:a16="http://schemas.microsoft.com/office/drawing/2014/main" id="{63D05855-B48F-4A5C-8A1F-3B53A5DD5CFA}"/>
              </a:ext>
            </a:extLst>
          </p:cNvPr>
          <p:cNvGrpSpPr>
            <a:grpSpLocks/>
          </p:cNvGrpSpPr>
          <p:nvPr/>
        </p:nvGrpSpPr>
        <p:grpSpPr bwMode="auto">
          <a:xfrm>
            <a:off x="6796089" y="2373313"/>
            <a:ext cx="839787" cy="654050"/>
            <a:chOff x="5441409" y="2457986"/>
            <a:chExt cx="840035" cy="654050"/>
          </a:xfrm>
        </p:grpSpPr>
        <p:graphicFrame>
          <p:nvGraphicFramePr>
            <p:cNvPr id="346146" name="Object 4">
              <a:extLst>
                <a:ext uri="{FF2B5EF4-FFF2-40B4-BE49-F238E27FC236}">
                  <a16:creationId xmlns:a16="http://schemas.microsoft.com/office/drawing/2014/main" id="{B80DD3E8-9DAF-4196-885D-FB5E94AAA7B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441409" y="2457986"/>
            <a:ext cx="733425" cy="654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2" name="Clip" r:id="rId10" imgW="3892990" imgH="3468986" progId="">
                    <p:embed/>
                  </p:oleObj>
                </mc:Choice>
                <mc:Fallback>
                  <p:oleObj name="Clip" r:id="rId10" imgW="3892990" imgH="3468986" progId="">
                    <p:embed/>
                    <p:pic>
                      <p:nvPicPr>
                        <p:cNvPr id="346146" name="Object 4">
                          <a:extLst>
                            <a:ext uri="{FF2B5EF4-FFF2-40B4-BE49-F238E27FC236}">
                              <a16:creationId xmlns:a16="http://schemas.microsoft.com/office/drawing/2014/main" id="{B80DD3E8-9DAF-4196-885D-FB5E94AAA7B4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1409" y="2457986"/>
                          <a:ext cx="733425" cy="6540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46147" name="Picture 7">
              <a:extLst>
                <a:ext uri="{FF2B5EF4-FFF2-40B4-BE49-F238E27FC236}">
                  <a16:creationId xmlns:a16="http://schemas.microsoft.com/office/drawing/2014/main" id="{E244ED07-8FD8-47C9-B354-473013D831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757" y="2579293"/>
              <a:ext cx="257687" cy="285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62" name="Rectangle 1185">
            <a:extLst>
              <a:ext uri="{FF2B5EF4-FFF2-40B4-BE49-F238E27FC236}">
                <a16:creationId xmlns:a16="http://schemas.microsoft.com/office/drawing/2014/main" id="{50681216-EEB3-43E5-99C8-836A7AF66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5854701"/>
            <a:ext cx="2906712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ClrTx/>
              <a:buSzTx/>
              <a:buNone/>
            </a:pPr>
            <a:r>
              <a:rPr lang="en-US" altLang="en-US" sz="12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Multidisciplinar</a:t>
            </a:r>
            <a:r>
              <a:rPr lang="en-US" altLang="en-US" sz="1200" b="1">
                <a:solidFill>
                  <a:prstClr val="black"/>
                </a:solidFill>
                <a:latin typeface="Arial" panose="020B0604020202020204" pitchFamily="34" charset="0"/>
              </a:rPr>
              <a:t>y Distributed Analysis, Optimization, Design Space Exploration</a:t>
            </a:r>
          </a:p>
        </p:txBody>
      </p:sp>
      <p:pic>
        <p:nvPicPr>
          <p:cNvPr id="2063" name="Picture 12">
            <a:extLst>
              <a:ext uri="{FF2B5EF4-FFF2-40B4-BE49-F238E27FC236}">
                <a16:creationId xmlns:a16="http://schemas.microsoft.com/office/drawing/2014/main" id="{1018C593-54F7-4E38-8277-65D4FFCAB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1" y="4379913"/>
            <a:ext cx="1831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3">
            <a:extLst>
              <a:ext uri="{FF2B5EF4-FFF2-40B4-BE49-F238E27FC236}">
                <a16:creationId xmlns:a16="http://schemas.microsoft.com/office/drawing/2014/main" id="{60F15F33-765A-4801-8BDB-99731B74F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6" y="2971800"/>
            <a:ext cx="2303463" cy="145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5" name="Rectangle 1185">
            <a:extLst>
              <a:ext uri="{FF2B5EF4-FFF2-40B4-BE49-F238E27FC236}">
                <a16:creationId xmlns:a16="http://schemas.microsoft.com/office/drawing/2014/main" id="{A9019B88-BB3C-4308-8BE0-6ADE83D30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9" y="2039938"/>
            <a:ext cx="6048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800" b="1">
                <a:solidFill>
                  <a:srgbClr val="00B050"/>
                </a:solidFill>
                <a:latin typeface="Arial" panose="020B0604020202020204" pitchFamily="34" charset="0"/>
              </a:rPr>
              <a:t>Los Angeles</a:t>
            </a:r>
            <a:endParaRPr lang="en-US" altLang="en-US" sz="100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6" name="Rectangle 1185">
            <a:extLst>
              <a:ext uri="{FF2B5EF4-FFF2-40B4-BE49-F238E27FC236}">
                <a16:creationId xmlns:a16="http://schemas.microsoft.com/office/drawing/2014/main" id="{D6E6BA3B-51E7-4345-8C58-61FEE2E41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6725" y="2216151"/>
            <a:ext cx="604838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800" b="1">
                <a:solidFill>
                  <a:srgbClr val="00B050"/>
                </a:solidFill>
                <a:latin typeface="Arial" panose="020B0604020202020204" pitchFamily="34" charset="0"/>
              </a:rPr>
              <a:t>Orlando</a:t>
            </a:r>
            <a:endParaRPr lang="en-US" altLang="en-US" sz="100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7" name="Rectangle 1185">
            <a:extLst>
              <a:ext uri="{FF2B5EF4-FFF2-40B4-BE49-F238E27FC236}">
                <a16:creationId xmlns:a16="http://schemas.microsoft.com/office/drawing/2014/main" id="{88074DF6-042F-446C-BBD5-CC0A183F3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1" y="3889375"/>
            <a:ext cx="53816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800" b="1">
                <a:solidFill>
                  <a:srgbClr val="00B050"/>
                </a:solidFill>
                <a:latin typeface="Arial" panose="020B0604020202020204" pitchFamily="34" charset="0"/>
              </a:rPr>
              <a:t>Detroit</a:t>
            </a:r>
            <a:endParaRPr lang="en-US" altLang="en-US" sz="100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28" name="Bent-Up Arrow 2927">
            <a:extLst>
              <a:ext uri="{FF2B5EF4-FFF2-40B4-BE49-F238E27FC236}">
                <a16:creationId xmlns:a16="http://schemas.microsoft.com/office/drawing/2014/main" id="{8DA57724-352D-4B9F-AD68-9EB9594EAA9C}"/>
              </a:ext>
            </a:extLst>
          </p:cNvPr>
          <p:cNvSpPr/>
          <p:nvPr/>
        </p:nvSpPr>
        <p:spPr>
          <a:xfrm rot="16200000" flipV="1">
            <a:off x="3411539" y="1457326"/>
            <a:ext cx="415925" cy="1685925"/>
          </a:xfrm>
          <a:prstGeom prst="bent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2929" name="Rectangle 1185">
            <a:extLst>
              <a:ext uri="{FF2B5EF4-FFF2-40B4-BE49-F238E27FC236}">
                <a16:creationId xmlns:a16="http://schemas.microsoft.com/office/drawing/2014/main" id="{E9DF713D-7F67-4237-9E37-FAE75D375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7651" y="1646238"/>
            <a:ext cx="167481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600"/>
              </a:lnSpc>
              <a:defRPr/>
            </a:pPr>
            <a:r>
              <a:rPr lang="en-US" sz="1050" b="1" dirty="0">
                <a:solidFill>
                  <a:srgbClr val="4E8542"/>
                </a:solidFill>
                <a:latin typeface="Arial" panose="020B0604020202020204" pitchFamily="34" charset="0"/>
              </a:rPr>
              <a:t>System Requirements</a:t>
            </a:r>
          </a:p>
          <a:p>
            <a:pPr algn="ctr" eaLnBrk="1" hangingPunct="1">
              <a:lnSpc>
                <a:spcPts val="1600"/>
              </a:lnSpc>
              <a:defRPr/>
            </a:pPr>
            <a:r>
              <a:rPr lang="en-US" sz="1050" b="1" dirty="0">
                <a:solidFill>
                  <a:srgbClr val="4E8542"/>
                </a:solidFill>
                <a:latin typeface="Arial" panose="020B0604020202020204" pitchFamily="34" charset="0"/>
              </a:rPr>
              <a:t>Analysis Specification</a:t>
            </a:r>
          </a:p>
        </p:txBody>
      </p:sp>
      <p:sp>
        <p:nvSpPr>
          <p:cNvPr id="2933" name="Bent-Up Arrow 2932">
            <a:extLst>
              <a:ext uri="{FF2B5EF4-FFF2-40B4-BE49-F238E27FC236}">
                <a16:creationId xmlns:a16="http://schemas.microsoft.com/office/drawing/2014/main" id="{FA4C0413-E89E-456E-9975-3D43F889436C}"/>
              </a:ext>
            </a:extLst>
          </p:cNvPr>
          <p:cNvSpPr/>
          <p:nvPr/>
        </p:nvSpPr>
        <p:spPr>
          <a:xfrm rot="10800000" flipV="1">
            <a:off x="2716213" y="5251450"/>
            <a:ext cx="1738312" cy="400050"/>
          </a:xfrm>
          <a:prstGeom prst="bent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2934" name="Rectangle 1185">
            <a:extLst>
              <a:ext uri="{FF2B5EF4-FFF2-40B4-BE49-F238E27FC236}">
                <a16:creationId xmlns:a16="http://schemas.microsoft.com/office/drawing/2014/main" id="{A3104572-A290-491A-8109-E5803BCE1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1288" y="5684838"/>
            <a:ext cx="18288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ts val="1600"/>
              </a:lnSpc>
              <a:defRPr/>
            </a:pPr>
            <a:r>
              <a:rPr lang="en-US" sz="1050" b="1" dirty="0">
                <a:solidFill>
                  <a:srgbClr val="4E8542"/>
                </a:solidFill>
                <a:latin typeface="Arial" panose="020B0604020202020204" pitchFamily="34" charset="0"/>
                <a:cs typeface="Arial" pitchFamily="34" charset="0"/>
              </a:rPr>
              <a:t>Analysis Results</a:t>
            </a:r>
          </a:p>
          <a:p>
            <a:pPr algn="ctr" eaLnBrk="1" hangingPunct="1">
              <a:lnSpc>
                <a:spcPts val="1600"/>
              </a:lnSpc>
              <a:defRPr/>
            </a:pPr>
            <a:r>
              <a:rPr lang="en-US" sz="1050" b="1" dirty="0">
                <a:solidFill>
                  <a:srgbClr val="4E8542"/>
                </a:solidFill>
                <a:latin typeface="Arial" panose="020B0604020202020204" pitchFamily="34" charset="0"/>
              </a:rPr>
              <a:t>Requirements Conformance</a:t>
            </a:r>
          </a:p>
        </p:txBody>
      </p:sp>
      <p:pic>
        <p:nvPicPr>
          <p:cNvPr id="346133" name="Picture 4" descr="f02-01-9780123852069">
            <a:extLst>
              <a:ext uri="{FF2B5EF4-FFF2-40B4-BE49-F238E27FC236}">
                <a16:creationId xmlns:a16="http://schemas.microsoft.com/office/drawing/2014/main" id="{B18AA61D-8E6B-40C8-B23F-6ED6B163F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2857501"/>
            <a:ext cx="229235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Picture 5">
            <a:extLst>
              <a:ext uri="{FF2B5EF4-FFF2-40B4-BE49-F238E27FC236}">
                <a16:creationId xmlns:a16="http://schemas.microsoft.com/office/drawing/2014/main" id="{4F2EABF5-65FA-4B28-8C81-51876854A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311526"/>
            <a:ext cx="229870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05" name="Straight Arrow Connector 2904">
            <a:extLst>
              <a:ext uri="{FF2B5EF4-FFF2-40B4-BE49-F238E27FC236}">
                <a16:creationId xmlns:a16="http://schemas.microsoft.com/office/drawing/2014/main" id="{DFBBF4E3-AAC4-43F8-AF87-E60EF8905820}"/>
              </a:ext>
            </a:extLst>
          </p:cNvPr>
          <p:cNvCxnSpPr/>
          <p:nvPr/>
        </p:nvCxnSpPr>
        <p:spPr>
          <a:xfrm flipV="1">
            <a:off x="5167313" y="2587626"/>
            <a:ext cx="296862" cy="747713"/>
          </a:xfrm>
          <a:prstGeom prst="straightConnector1">
            <a:avLst/>
          </a:prstGeom>
          <a:ln w="127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7" name="Straight Arrow Connector 2906">
            <a:extLst>
              <a:ext uri="{FF2B5EF4-FFF2-40B4-BE49-F238E27FC236}">
                <a16:creationId xmlns:a16="http://schemas.microsoft.com/office/drawing/2014/main" id="{AF703737-A16C-456B-A498-B38BFAD599DB}"/>
              </a:ext>
            </a:extLst>
          </p:cNvPr>
          <p:cNvCxnSpPr/>
          <p:nvPr/>
        </p:nvCxnSpPr>
        <p:spPr>
          <a:xfrm flipV="1">
            <a:off x="5867401" y="2851151"/>
            <a:ext cx="1001713" cy="995363"/>
          </a:xfrm>
          <a:prstGeom prst="straightConnector1">
            <a:avLst/>
          </a:prstGeom>
          <a:ln w="127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1" name="Straight Arrow Connector 2910">
            <a:extLst>
              <a:ext uri="{FF2B5EF4-FFF2-40B4-BE49-F238E27FC236}">
                <a16:creationId xmlns:a16="http://schemas.microsoft.com/office/drawing/2014/main" id="{A1F36257-388E-46CF-B268-533856B4A7CB}"/>
              </a:ext>
            </a:extLst>
          </p:cNvPr>
          <p:cNvCxnSpPr/>
          <p:nvPr/>
        </p:nvCxnSpPr>
        <p:spPr>
          <a:xfrm flipV="1">
            <a:off x="6402389" y="4238625"/>
            <a:ext cx="973137" cy="260350"/>
          </a:xfrm>
          <a:prstGeom prst="straightConnector1">
            <a:avLst/>
          </a:prstGeom>
          <a:ln w="127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3" name="Straight Arrow Connector 2912">
            <a:extLst>
              <a:ext uri="{FF2B5EF4-FFF2-40B4-BE49-F238E27FC236}">
                <a16:creationId xmlns:a16="http://schemas.microsoft.com/office/drawing/2014/main" id="{84B766D9-8626-4286-A475-29255063AF3B}"/>
              </a:ext>
            </a:extLst>
          </p:cNvPr>
          <p:cNvCxnSpPr/>
          <p:nvPr/>
        </p:nvCxnSpPr>
        <p:spPr>
          <a:xfrm flipV="1">
            <a:off x="6959601" y="4641851"/>
            <a:ext cx="474663" cy="392113"/>
          </a:xfrm>
          <a:prstGeom prst="straightConnector1">
            <a:avLst/>
          </a:prstGeom>
          <a:ln w="12700">
            <a:solidFill>
              <a:schemeClr val="accent4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E2A8B7EB-929D-44EC-9A77-5FBBFA6C71A2}"/>
              </a:ext>
            </a:extLst>
          </p:cNvPr>
          <p:cNvSpPr/>
          <p:nvPr/>
        </p:nvSpPr>
        <p:spPr>
          <a:xfrm>
            <a:off x="4621214" y="3216276"/>
            <a:ext cx="2505075" cy="2339975"/>
          </a:xfrm>
          <a:prstGeom prst="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443C2CC-C46C-41D9-9A56-401B7BF7E37D}"/>
              </a:ext>
            </a:extLst>
          </p:cNvPr>
          <p:cNvSpPr/>
          <p:nvPr/>
        </p:nvSpPr>
        <p:spPr>
          <a:xfrm>
            <a:off x="4191000" y="6400800"/>
            <a:ext cx="3886200" cy="304800"/>
          </a:xfrm>
          <a:prstGeom prst="rect">
            <a:avLst/>
          </a:prstGeom>
          <a:solidFill>
            <a:srgbClr val="0E4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346141" name="Rectangle 14">
            <a:extLst>
              <a:ext uri="{FF2B5EF4-FFF2-40B4-BE49-F238E27FC236}">
                <a16:creationId xmlns:a16="http://schemas.microsoft.com/office/drawing/2014/main" id="{810ED537-8D06-4FF7-9490-9FDD609F9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6400801"/>
            <a:ext cx="28956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9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2012 Phoenix Integration, Inc. All Rights Reserved </a:t>
            </a:r>
          </a:p>
        </p:txBody>
      </p:sp>
      <p:pic>
        <p:nvPicPr>
          <p:cNvPr id="2081" name="Picture 35" descr="bird_1.png">
            <a:extLst>
              <a:ext uri="{FF2B5EF4-FFF2-40B4-BE49-F238E27FC236}">
                <a16:creationId xmlns:a16="http://schemas.microsoft.com/office/drawing/2014/main" id="{4E49237F-29F5-4B55-A03D-D92A05E6627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1517651"/>
            <a:ext cx="11366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646E1BEA-B538-4EFC-9CA5-70EF99B21899}"/>
              </a:ext>
            </a:extLst>
          </p:cNvPr>
          <p:cNvSpPr/>
          <p:nvPr/>
        </p:nvSpPr>
        <p:spPr>
          <a:xfrm>
            <a:off x="10310814" y="6148388"/>
            <a:ext cx="128587" cy="127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346144" name="Date Placeholder 5">
            <a:extLst>
              <a:ext uri="{FF2B5EF4-FFF2-40B4-BE49-F238E27FC236}">
                <a16:creationId xmlns:a16="http://schemas.microsoft.com/office/drawing/2014/main" id="{45805B64-69C5-489A-9B50-8A524A8CB13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111AFF-DD24-4C57-B0A1-F74547419A83}" type="datetime1">
              <a:rPr lang="en-US" altLang="en-US" smtClean="0">
                <a:solidFill>
                  <a:srgbClr val="FFFFFF"/>
                </a:solidFill>
              </a:rPr>
              <a:t>1/8/2018</a:t>
            </a:fld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46145" name="Slide Number Placeholder 6">
            <a:extLst>
              <a:ext uri="{FF2B5EF4-FFF2-40B4-BE49-F238E27FC236}">
                <a16:creationId xmlns:a16="http://schemas.microsoft.com/office/drawing/2014/main" id="{7D4F0E64-10B1-4C8D-A806-2E58B701E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2D60F1-F5C0-4D27-9929-9E75AD770AD6}" type="slidenum">
              <a:rPr lang="en-US" altLang="en-US">
                <a:solidFill>
                  <a:prstClr val="white"/>
                </a:solidFill>
              </a:rPr>
              <a:pPr/>
              <a:t>29</a:t>
            </a:fld>
            <a:endParaRPr lang="en-US" altLang="en-US">
              <a:solidFill>
                <a:prstClr val="white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4987C-3386-49F4-A75B-23F3DBEB6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2017 by Sanford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5521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8" grpId="0" animBg="1"/>
      <p:bldP spid="2058" grpId="0"/>
      <p:bldP spid="2062" grpId="0"/>
      <p:bldP spid="2065" grpId="0"/>
      <p:bldP spid="2066" grpId="0"/>
      <p:bldP spid="2067" grpId="0"/>
      <p:bldP spid="2929" grpId="0"/>
      <p:bldP spid="2934" grpId="0"/>
      <p:bldP spid="41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8E25E-2DB6-4343-BD3D-D52D2994B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INCOSE Working Group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EC314-B82D-4307-A182-1038F9E7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9865"/>
            <a:ext cx="10941424" cy="4351338"/>
          </a:xfrm>
        </p:spPr>
        <p:txBody>
          <a:bodyPr/>
          <a:lstStyle/>
          <a:p>
            <a:r>
              <a:rPr lang="en-US" dirty="0"/>
              <a:t>Participating Working Groups</a:t>
            </a:r>
          </a:p>
          <a:p>
            <a:pPr lvl="1"/>
            <a:r>
              <a:rPr lang="en-US" dirty="0"/>
              <a:t>Power &amp; Energy – (Leads: Ray Beach, Charles Alexander, and John </a:t>
            </a:r>
            <a:r>
              <a:rPr lang="en-US" dirty="0" err="1"/>
              <a:t>Juhasz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Critical Infrastructure Protection &amp; Recovery – (Leads: Delamare, </a:t>
            </a:r>
            <a:r>
              <a:rPr lang="en-US" dirty="0" err="1"/>
              <a:t>Juhasz</a:t>
            </a:r>
            <a:r>
              <a:rPr lang="en-US" dirty="0"/>
              <a:t> , Walker)</a:t>
            </a:r>
          </a:p>
          <a:p>
            <a:pPr lvl="1"/>
            <a:r>
              <a:rPr lang="en-US" dirty="0"/>
              <a:t>Object-oriented Systems Engineering Method – (Leads: Lykins, </a:t>
            </a:r>
            <a:r>
              <a:rPr lang="en-US" dirty="0" err="1"/>
              <a:t>Pafford</a:t>
            </a:r>
            <a:r>
              <a:rPr lang="en-US" dirty="0"/>
              <a:t>, Walker)</a:t>
            </a:r>
          </a:p>
          <a:p>
            <a:r>
              <a:rPr lang="en-US" dirty="0"/>
              <a:t>Increment 1 Objectives</a:t>
            </a:r>
          </a:p>
          <a:p>
            <a:pPr lvl="1"/>
            <a:r>
              <a:rPr lang="en-US" dirty="0"/>
              <a:t>Demonstrate how a model-based systems engineering approach has the potential to improve the development of complex critical infrastructure systems, such as microgrids</a:t>
            </a:r>
          </a:p>
          <a:p>
            <a:r>
              <a:rPr lang="en-US" dirty="0"/>
              <a:t>Project start: July 22, 2017</a:t>
            </a:r>
          </a:p>
          <a:p>
            <a:r>
              <a:rPr lang="en-US" dirty="0"/>
              <a:t>Presented at Energy Tech: November 1, 2017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1FA1C6-7C01-4A7B-A8A2-0C36A856D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0C4129F-00A7-4013-ACDB-0120C3828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24CF41-B594-40EC-B619-C06B6729B3C6}" type="datetime1">
              <a:rPr lang="en-US" smtClean="0"/>
              <a:t>1/8/2018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EDEC26A-1B5F-4094-8E64-F8A126A60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026905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628368-36D3-423D-806B-032A5349D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1761" y="317379"/>
            <a:ext cx="4573263" cy="6175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271F08-69A6-4A92-B627-574A59BA4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Organization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DC0E8-A45C-4A48-8631-6A637DF96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66122-52B6-4440-914B-1B03B4C95BB1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16EC3-3B93-4ED7-8F19-63DB78226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AC9FE2A-6782-49F2-814B-FE2BE8A49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58715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61572C9-9943-4A8C-9FF3-85A987B4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20968"/>
          </a:xfrm>
        </p:spPr>
        <p:txBody>
          <a:bodyPr/>
          <a:lstStyle/>
          <a:p>
            <a:pPr algn="ctr"/>
            <a:r>
              <a:rPr lang="en-US" sz="3600" b="1" dirty="0"/>
              <a:t>Summary &amp; Next Steps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2E40F-4065-45E3-B9B0-DA2614C61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A8FCF2-5891-499F-932E-0EDF75A847C5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D0041-4443-4576-AFD1-B68A30886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 page </a:t>
            </a:r>
            <a:fld id="{33004C34-68CB-40EF-810D-9D4B480B052D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31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4888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9DF99-E4BC-4B59-92CF-54C8C181C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1339"/>
          </a:xfrm>
        </p:spPr>
        <p:txBody>
          <a:bodyPr/>
          <a:lstStyle/>
          <a:p>
            <a:r>
              <a:rPr lang="en-US" dirty="0"/>
              <a:t>Potential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265E6-5462-4989-9B82-3324624E7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35866"/>
            <a:ext cx="11035553" cy="4351338"/>
          </a:xfrm>
        </p:spPr>
        <p:txBody>
          <a:bodyPr/>
          <a:lstStyle/>
          <a:p>
            <a:r>
              <a:rPr lang="en-US" sz="2400" dirty="0"/>
              <a:t>Elaborate Reference Model</a:t>
            </a:r>
          </a:p>
          <a:p>
            <a:pPr lvl="1"/>
            <a:r>
              <a:rPr lang="en-US" dirty="0"/>
              <a:t>Threats, use cases, functions, states, interfaces, key technical properties</a:t>
            </a:r>
          </a:p>
          <a:p>
            <a:pPr lvl="1"/>
            <a:r>
              <a:rPr lang="en-US" dirty="0"/>
              <a:t>Populate component library</a:t>
            </a:r>
            <a:endParaRPr lang="en-US" sz="2400" dirty="0"/>
          </a:p>
          <a:p>
            <a:r>
              <a:rPr lang="en-US" sz="2400" dirty="0"/>
              <a:t>Integrate with other Models and Data Sources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Configuration Management</a:t>
            </a:r>
          </a:p>
          <a:p>
            <a:pPr lvl="1"/>
            <a:r>
              <a:rPr lang="en-US" dirty="0"/>
              <a:t>Analysis Models (</a:t>
            </a:r>
            <a:r>
              <a:rPr lang="en-US" dirty="0">
                <a:solidFill>
                  <a:srgbClr val="0070C0"/>
                </a:solidFill>
              </a:rPr>
              <a:t>Resiliency</a:t>
            </a:r>
            <a:r>
              <a:rPr lang="en-US" dirty="0"/>
              <a:t>, Power Analysis, Economic Analysis)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Recovery model</a:t>
            </a:r>
          </a:p>
          <a:p>
            <a:pPr lvl="1"/>
            <a:r>
              <a:rPr lang="en-US" dirty="0"/>
              <a:t>Requirements Management</a:t>
            </a:r>
          </a:p>
          <a:p>
            <a:r>
              <a:rPr lang="en-US" sz="2400" dirty="0"/>
              <a:t>Support a Student Microgrid Design Project using Reference Model as Starting Point</a:t>
            </a:r>
          </a:p>
          <a:p>
            <a:r>
              <a:rPr lang="en-US" sz="2400" dirty="0"/>
              <a:t>Develop Approach to Maintain Model (e.g., CM </a:t>
            </a:r>
            <a:r>
              <a:rPr lang="en-US" sz="2400" dirty="0" err="1"/>
              <a:t>Envir</a:t>
            </a:r>
            <a:r>
              <a:rPr lang="en-US" sz="2400" dirty="0"/>
              <a:t>, Change process)</a:t>
            </a:r>
          </a:p>
          <a:p>
            <a:r>
              <a:rPr lang="en-US" sz="2400" dirty="0"/>
              <a:t>Apply to Specific System Design</a:t>
            </a:r>
          </a:p>
          <a:p>
            <a:r>
              <a:rPr lang="en-US" sz="2400" dirty="0"/>
              <a:t>Expand scope to include broader </a:t>
            </a:r>
            <a:r>
              <a:rPr lang="en-US" dirty="0"/>
              <a:t>infrastructure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520F6-002D-4E60-8FAA-2C22A83EC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F94E01-0B73-4671-BF3B-46F87D2823E7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E0965-AB16-46B4-99F1-451A6366F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42447" y="6311900"/>
            <a:ext cx="1463139" cy="409575"/>
          </a:xfrm>
        </p:spPr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1EDF25F-1F8E-4281-B45C-D6149CE2163C}"/>
              </a:ext>
            </a:extLst>
          </p:cNvPr>
          <p:cNvSpPr/>
          <p:nvPr/>
        </p:nvSpPr>
        <p:spPr>
          <a:xfrm>
            <a:off x="11513970" y="6004010"/>
            <a:ext cx="128587" cy="127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latin typeface="Corbel"/>
            </a:endParaRPr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2A30072F-06BD-4F14-814B-DDE35DE5F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2831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8D02-B949-4502-89A3-B4FC860A6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01FA1-2F41-4BC4-B293-00A1246B0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24835"/>
            <a:ext cx="11071303" cy="4351338"/>
          </a:xfrm>
        </p:spPr>
        <p:txBody>
          <a:bodyPr/>
          <a:lstStyle/>
          <a:p>
            <a:r>
              <a:rPr lang="en-US" dirty="0"/>
              <a:t>Reference Model with MBSE approach can facilitate a more systematic and rigorous process to develop critical infrastructure such as a Microgrid, that addresses stakeholder needs,  facilitates design tradeoffs, reduces risk, and leverages reuse of system designs</a:t>
            </a:r>
          </a:p>
          <a:p>
            <a:r>
              <a:rPr lang="en-US" dirty="0"/>
              <a:t>Preliminary Reference Model effort added clarity to the concepts, and helped manage the complexity of the inter-connected grid architecture </a:t>
            </a:r>
          </a:p>
          <a:p>
            <a:r>
              <a:rPr lang="en-US" dirty="0"/>
              <a:t>Current effort is to integrate reference model with other design and analysis models and tools, and with a configuration management and collaboration environment</a:t>
            </a:r>
          </a:p>
          <a:p>
            <a:r>
              <a:rPr lang="en-US" dirty="0"/>
              <a:t>Future effort should focus on applying reference model to a particular application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EEC72F-D68F-484C-BA9E-000B80047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B5E37E-D918-4CA9-86C4-608EFD26B7B8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EDCD34-28EA-45CF-9804-D42366B45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2D40FBF-C642-4700-8DD9-D2DC46616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533032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61572C9-9943-4A8C-9FF3-85A987B4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20968"/>
          </a:xfrm>
        </p:spPr>
        <p:txBody>
          <a:bodyPr/>
          <a:lstStyle/>
          <a:p>
            <a:pPr algn="ctr"/>
            <a:r>
              <a:rPr lang="en-US" sz="3600" b="1" dirty="0"/>
              <a:t>Questions ??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2E40F-4065-45E3-B9B0-DA2614C61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DEAE08-7A4E-4199-9429-65C4ED904F5A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D0041-4443-4576-AFD1-B68A30886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 page </a:t>
            </a:r>
            <a:fld id="{33004C34-68CB-40EF-810D-9D4B480B052D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34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28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1B2D2-F404-4320-AC26-A232CEDCE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213DE-12AA-4BD2-88BA-880A17CBA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Michael Delamare</a:t>
            </a:r>
          </a:p>
          <a:p>
            <a:r>
              <a:rPr lang="en-US" dirty="0"/>
              <a:t>Sanford </a:t>
            </a:r>
            <a:r>
              <a:rPr lang="en-US" dirty="0" err="1"/>
              <a:t>Friedenthal</a:t>
            </a:r>
            <a:endParaRPr lang="en-US" dirty="0"/>
          </a:p>
          <a:p>
            <a:r>
              <a:rPr lang="en-US" dirty="0"/>
              <a:t>Myron Hecht</a:t>
            </a:r>
          </a:p>
          <a:p>
            <a:r>
              <a:rPr lang="en-US" dirty="0"/>
              <a:t>John </a:t>
            </a:r>
            <a:r>
              <a:rPr lang="en-US" dirty="0" err="1"/>
              <a:t>Juhasz</a:t>
            </a:r>
            <a:r>
              <a:rPr lang="en-US" dirty="0"/>
              <a:t> (Project Lead)</a:t>
            </a:r>
          </a:p>
          <a:p>
            <a:r>
              <a:rPr lang="en-US" dirty="0"/>
              <a:t>Howard Lykins</a:t>
            </a:r>
          </a:p>
          <a:p>
            <a:r>
              <a:rPr lang="en-US" dirty="0"/>
              <a:t>Casey Shull</a:t>
            </a:r>
          </a:p>
          <a:p>
            <a:r>
              <a:rPr lang="en-US" dirty="0"/>
              <a:t>Debbi </a:t>
            </a:r>
            <a:r>
              <a:rPr lang="en-US" dirty="0" err="1"/>
              <a:t>Siering</a:t>
            </a:r>
            <a:endParaRPr lang="en-US" dirty="0"/>
          </a:p>
          <a:p>
            <a:r>
              <a:rPr lang="en-US" dirty="0"/>
              <a:t>Mark Walker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EA104-4C2B-424C-BE8F-E6A1E0D35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96D6CE-651B-406B-BE3E-B7595445376B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52E56-2C57-4452-ABFE-02C6B142D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F8F827-0786-4DC7-A8B8-711BC2121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29695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0E900-9CFB-4E53-96AF-7377DAE82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08F0A-B3C7-49D7-B87C-9D0881067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Reference Model Overview</a:t>
            </a:r>
          </a:p>
          <a:p>
            <a:r>
              <a:rPr lang="en-US" dirty="0"/>
              <a:t>MBSE and </a:t>
            </a:r>
            <a:r>
              <a:rPr lang="en-US" dirty="0" err="1"/>
              <a:t>SysML</a:t>
            </a:r>
            <a:r>
              <a:rPr lang="en-US" dirty="0"/>
              <a:t> Overview</a:t>
            </a:r>
          </a:p>
          <a:p>
            <a:r>
              <a:rPr lang="en-US" dirty="0"/>
              <a:t>Microgrid Reference Model Walkthrough</a:t>
            </a:r>
          </a:p>
          <a:p>
            <a:r>
              <a:rPr lang="en-US" dirty="0"/>
              <a:t>Summary and Next Steps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4EE18E-0E5B-4F44-8D5A-0DBC87585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F1D101-A5C0-4949-9C08-4925FD9A6ABF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9C4FF-ADD2-4B19-9118-25143AE00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A3FBA0A-FFF9-4780-B2A7-D74B798DE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0586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61572C9-9943-4A8C-9FF3-85A987B4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20968"/>
          </a:xfrm>
        </p:spPr>
        <p:txBody>
          <a:bodyPr/>
          <a:lstStyle/>
          <a:p>
            <a:pPr algn="ctr"/>
            <a:r>
              <a:rPr lang="en-US" sz="3600" b="1" dirty="0"/>
              <a:t>Reference Model Overview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2E40F-4065-45E3-B9B0-DA2614C61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8ED67F-3495-47CA-8565-B5A57C064351}" type="datetime1">
              <a:rPr lang="en-US" smtClean="0">
                <a:solidFill>
                  <a:schemeClr val="tx1"/>
                </a:solidFill>
              </a:rPr>
              <a:t>1/8/2018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D0041-4443-4576-AFD1-B68A30886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 page </a:t>
            </a:r>
            <a:fld id="{33004C34-68CB-40EF-810D-9D4B480B052D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28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CC30C-C4BF-4174-9C62-23C48C5D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Reference Model?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36121-1CDA-4C65-99F6-0393618E1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01131" cy="4351338"/>
          </a:xfrm>
        </p:spPr>
        <p:txBody>
          <a:bodyPr/>
          <a:lstStyle/>
          <a:p>
            <a:r>
              <a:rPr lang="en-US" dirty="0"/>
              <a:t>A model that represents the architecture of a class of systems, which can be further configured and elaborated to represent a specific system </a:t>
            </a:r>
          </a:p>
          <a:p>
            <a:r>
              <a:rPr lang="en-US" dirty="0"/>
              <a:t>This model is captured using the Systems Modeling Language (</a:t>
            </a:r>
            <a:r>
              <a:rPr lang="en-US" dirty="0" err="1"/>
              <a:t>SysML</a:t>
            </a:r>
            <a:r>
              <a:rPr lang="en-US" dirty="0"/>
              <a:t>®)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9EE5C9-63B8-4DBB-A338-44BED19BB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page </a:t>
            </a:r>
            <a:fld id="{33004C34-68CB-40EF-810D-9D4B480B052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7185889-F80C-4871-BC13-77EE5C2A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F6E02F-222A-4D7F-B170-3AF9BBD7D03C}" type="datetime1">
              <a:rPr lang="en-US" smtClean="0"/>
              <a:t>1/8/2018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FEC6851-9D92-43A7-94B0-34BF1B46A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16597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B8433-181C-4810-8ACA-15CF81C4D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a Reference Model</a:t>
            </a:r>
            <a:br>
              <a:rPr lang="en-US" dirty="0"/>
            </a:br>
            <a:r>
              <a:rPr lang="en-US" dirty="0"/>
              <a:t>to a System Design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C7FF4-B8BF-4EA5-862C-AAE9034CD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347DD3-6CB0-4118-886D-6889B8258648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B8611-93CF-4CF6-B091-413005AA0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page </a:t>
            </a:r>
            <a:fld id="{33004C34-68CB-40EF-810D-9D4B480B052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3FD966-70BA-4715-8EAE-68D5284FF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71475"/>
            <a:ext cx="10196468" cy="213359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CF0EDF2-16C1-4EBB-A225-C0AD0BABFA5E}"/>
              </a:ext>
            </a:extLst>
          </p:cNvPr>
          <p:cNvCxnSpPr>
            <a:cxnSpLocks/>
          </p:cNvCxnSpPr>
          <p:nvPr/>
        </p:nvCxnSpPr>
        <p:spPr>
          <a:xfrm flipH="1" flipV="1">
            <a:off x="9012410" y="3530681"/>
            <a:ext cx="433594" cy="558832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298D0AB-1C3F-4521-B390-306B17924396}"/>
              </a:ext>
            </a:extLst>
          </p:cNvPr>
          <p:cNvSpPr txBox="1"/>
          <p:nvPr/>
        </p:nvSpPr>
        <p:spPr>
          <a:xfrm>
            <a:off x="8573548" y="4114491"/>
            <a:ext cx="2105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Apply MBSE method</a:t>
            </a:r>
          </a:p>
          <a:p>
            <a:r>
              <a:rPr lang="en-US" dirty="0">
                <a:solidFill>
                  <a:srgbClr val="0070C0"/>
                </a:solidFill>
              </a:rPr>
              <a:t>(e.g., OOSEM, ..)</a:t>
            </a: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0AC55DF4-DC2D-4640-BE9A-02DAB9A71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18954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45659-B4D2-4B60-A7F0-99E4451F0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Simplified MBSE Method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BDC50A-7B55-4A4A-A7CE-67CB6B6F4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793BC9-88EA-4C3C-A642-57C943D31A5C}" type="datetime1">
              <a:rPr lang="en-US" smtClean="0"/>
              <a:t>1/8/2018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977D82-842B-4D00-9034-A61454B2F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page </a:t>
            </a:r>
            <a:fld id="{33004C34-68CB-40EF-810D-9D4B480B052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8539C0-1532-4821-890E-3DC8B3EB8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351" y="612396"/>
            <a:ext cx="3500662" cy="55992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AFDE80-D030-473D-A953-8E04DF00814D}"/>
              </a:ext>
            </a:extLst>
          </p:cNvPr>
          <p:cNvSpPr txBox="1"/>
          <p:nvPr/>
        </p:nvSpPr>
        <p:spPr>
          <a:xfrm>
            <a:off x="906012" y="2097248"/>
            <a:ext cx="484517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Source: Architecting Spacecraft with </a:t>
            </a:r>
            <a:r>
              <a:rPr lang="en-US" dirty="0" err="1">
                <a:solidFill>
                  <a:srgbClr val="0070C0"/>
                </a:solidFill>
              </a:rPr>
              <a:t>SysML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Friedenthal, Oster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Derived from OOSEM Method</a:t>
            </a:r>
          </a:p>
          <a:p>
            <a:r>
              <a:rPr lang="en-US" dirty="0">
                <a:solidFill>
                  <a:srgbClr val="0070C0"/>
                </a:solidFill>
              </a:rPr>
              <a:t>Refer to Chapter 17 of ‘A Practical Guide to </a:t>
            </a:r>
            <a:r>
              <a:rPr lang="en-US" dirty="0" err="1">
                <a:solidFill>
                  <a:srgbClr val="0070C0"/>
                </a:solidFill>
              </a:rPr>
              <a:t>SysML</a:t>
            </a:r>
            <a:r>
              <a:rPr lang="en-US" dirty="0">
                <a:solidFill>
                  <a:srgbClr val="0070C0"/>
                </a:solidFill>
              </a:rPr>
              <a:t>’</a:t>
            </a:r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9855D7A9-14C3-4EE8-B1A9-A4788A6BA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404" y="6492875"/>
            <a:ext cx="7837355" cy="272808"/>
          </a:xfrm>
        </p:spPr>
        <p:txBody>
          <a:bodyPr/>
          <a:lstStyle/>
          <a:p>
            <a:pPr>
              <a:defRPr/>
            </a:pP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Copyright © 2017-2018 by 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2"/>
                </a:solidFill>
              </a:rPr>
              <a:t>Sanford</a:t>
            </a:r>
            <a:r>
              <a:rPr lang="en-US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</a:rPr>
              <a:t> Friedenthal,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4552986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ergytech 2017 Presentation Template" id="{DA144157-9FFC-40AF-A014-AA3E5810E333}" vid="{C24FF372-7A3F-4128-BDC4-A80EE45831C3}"/>
    </a:ext>
  </a:extLst>
</a:theme>
</file>

<file path=ppt/theme/theme2.xml><?xml version="1.0" encoding="utf-8"?>
<a:theme xmlns:a="http://schemas.openxmlformats.org/drawingml/2006/main" name="Civic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</TotalTime>
  <Words>1182</Words>
  <Application>Microsoft Office PowerPoint</Application>
  <PresentationFormat>Widescreen</PresentationFormat>
  <Paragraphs>236</Paragraphs>
  <Slides>34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MS PGothic</vt:lpstr>
      <vt:lpstr>Arial</vt:lpstr>
      <vt:lpstr>Calibri</vt:lpstr>
      <vt:lpstr>Calibri Light</vt:lpstr>
      <vt:lpstr>Consolas</vt:lpstr>
      <vt:lpstr>Corbel</vt:lpstr>
      <vt:lpstr>Helvetica</vt:lpstr>
      <vt:lpstr>Tw Cen MT</vt:lpstr>
      <vt:lpstr>Wingdings</vt:lpstr>
      <vt:lpstr>Wingdings 2</vt:lpstr>
      <vt:lpstr>Office Theme</vt:lpstr>
      <vt:lpstr>Civic</vt:lpstr>
      <vt:lpstr>Clip</vt:lpstr>
      <vt:lpstr>Applying MBSE to Develop a Microgrid Reference Model</vt:lpstr>
      <vt:lpstr>Presentation Objectives</vt:lpstr>
      <vt:lpstr>INCOSE Working Group Collaboration</vt:lpstr>
      <vt:lpstr>Team Members</vt:lpstr>
      <vt:lpstr>Topics</vt:lpstr>
      <vt:lpstr>Reference Model Overview</vt:lpstr>
      <vt:lpstr>What is a Reference Model?</vt:lpstr>
      <vt:lpstr>Applying a Reference Model to a System Design</vt:lpstr>
      <vt:lpstr>Simplified MBSE Method</vt:lpstr>
      <vt:lpstr>MBSE and SysML Overview</vt:lpstr>
      <vt:lpstr>Current Practice to Future Practice</vt:lpstr>
      <vt:lpstr>Value of a System Model</vt:lpstr>
      <vt:lpstr>Describing Architectures Using the  4 Pillars of SysML</vt:lpstr>
      <vt:lpstr>Typical SysML Modeling Tool Interface</vt:lpstr>
      <vt:lpstr>Microgrid Reference Model Walk-through</vt:lpstr>
      <vt:lpstr>Definitions</vt:lpstr>
      <vt:lpstr>Microgrids Connected to Main Grid</vt:lpstr>
      <vt:lpstr>Model Artifacts</vt:lpstr>
      <vt:lpstr>Microgrid Use Cases</vt:lpstr>
      <vt:lpstr>Template Requirements </vt:lpstr>
      <vt:lpstr>Template Requirements Table</vt:lpstr>
      <vt:lpstr>Node Concept</vt:lpstr>
      <vt:lpstr>Electric Grid Context</vt:lpstr>
      <vt:lpstr>Microgrid Node to Main Grid Connection</vt:lpstr>
      <vt:lpstr>Microgrid Internal Block Diagram - Logical</vt:lpstr>
      <vt:lpstr>Support Electrical Power Demand Activity Diagram</vt:lpstr>
      <vt:lpstr>Microgrid Operational States</vt:lpstr>
      <vt:lpstr>Resiliency Analysis</vt:lpstr>
      <vt:lpstr>Linking the System Model to  Engineering Analysis</vt:lpstr>
      <vt:lpstr>Model Organization</vt:lpstr>
      <vt:lpstr>Summary &amp; Next Steps</vt:lpstr>
      <vt:lpstr>Potential Next Steps</vt:lpstr>
      <vt:lpstr>Summary</vt:lpstr>
      <vt:lpstr>Questions ??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Juhasz</dc:creator>
  <cp:lastModifiedBy>Sanford Friedenthal</cp:lastModifiedBy>
  <cp:revision>69</cp:revision>
  <dcterms:created xsi:type="dcterms:W3CDTF">2017-10-04T03:54:11Z</dcterms:created>
  <dcterms:modified xsi:type="dcterms:W3CDTF">2018-01-09T01:54:56Z</dcterms:modified>
</cp:coreProperties>
</file>