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791" r:id="rId5"/>
    <p:sldMasterId id="2147484834" r:id="rId6"/>
    <p:sldMasterId id="2147484827" r:id="rId7"/>
  </p:sldMasterIdLst>
  <p:notesMasterIdLst>
    <p:notesMasterId r:id="rId32"/>
  </p:notesMasterIdLst>
  <p:handoutMasterIdLst>
    <p:handoutMasterId r:id="rId33"/>
  </p:handoutMasterIdLst>
  <p:sldIdLst>
    <p:sldId id="259" r:id="rId8"/>
    <p:sldId id="260" r:id="rId9"/>
    <p:sldId id="261" r:id="rId10"/>
    <p:sldId id="300" r:id="rId11"/>
    <p:sldId id="297" r:id="rId12"/>
    <p:sldId id="298" r:id="rId13"/>
    <p:sldId id="262" r:id="rId14"/>
    <p:sldId id="294" r:id="rId15"/>
    <p:sldId id="293" r:id="rId16"/>
    <p:sldId id="276" r:id="rId17"/>
    <p:sldId id="278" r:id="rId18"/>
    <p:sldId id="275" r:id="rId19"/>
    <p:sldId id="296" r:id="rId20"/>
    <p:sldId id="295" r:id="rId21"/>
    <p:sldId id="277" r:id="rId22"/>
    <p:sldId id="280" r:id="rId23"/>
    <p:sldId id="287" r:id="rId24"/>
    <p:sldId id="284" r:id="rId25"/>
    <p:sldId id="270" r:id="rId26"/>
    <p:sldId id="281" r:id="rId27"/>
    <p:sldId id="282" r:id="rId28"/>
    <p:sldId id="285" r:id="rId29"/>
    <p:sldId id="273" r:id="rId30"/>
    <p:sldId id="290" r:id="rId31"/>
  </p:sldIdLst>
  <p:sldSz cx="9144000" cy="6858000" type="screen4x3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7">
          <p15:clr>
            <a:srgbClr val="A4A3A4"/>
          </p15:clr>
        </p15:guide>
        <p15:guide id="2" orient="horz" pos="2566">
          <p15:clr>
            <a:srgbClr val="A4A3A4"/>
          </p15:clr>
        </p15:guide>
        <p15:guide id="3" orient="horz" pos="1104" userDrawn="1">
          <p15:clr>
            <a:srgbClr val="A4A3A4"/>
          </p15:clr>
        </p15:guide>
        <p15:guide id="4" pos="55">
          <p15:clr>
            <a:srgbClr val="A4A3A4"/>
          </p15:clr>
        </p15:guide>
        <p15:guide id="5" pos="54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 Ann Apostol" initials="JA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3"/>
    <a:srgbClr val="BFBFC0"/>
    <a:srgbClr val="98123D"/>
    <a:srgbClr val="A6002D"/>
    <a:srgbClr val="A5002C"/>
    <a:srgbClr val="F1BF64"/>
    <a:srgbClr val="BD6534"/>
    <a:srgbClr val="767E4A"/>
    <a:srgbClr val="025F6A"/>
    <a:srgbClr val="976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0820" autoAdjust="0"/>
  </p:normalViewPr>
  <p:slideViewPr>
    <p:cSldViewPr snapToGrid="0" showGuides="1">
      <p:cViewPr varScale="1">
        <p:scale>
          <a:sx n="111" d="100"/>
          <a:sy n="111" d="100"/>
        </p:scale>
        <p:origin x="1572" y="96"/>
      </p:cViewPr>
      <p:guideLst>
        <p:guide orient="horz" pos="437"/>
        <p:guide orient="horz" pos="2566"/>
        <p:guide orient="horz" pos="1104"/>
        <p:guide pos="55"/>
        <p:guide pos="54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53" d="100"/>
          <a:sy n="53" d="100"/>
        </p:scale>
        <p:origin x="-5248" y="-120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commentAuthors" Target="commentAuthor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F7DDA5E6-0336-6043-97BE-2667D5222006}" type="datetimeFigureOut">
              <a:rPr lang="en-US" smtClean="0"/>
              <a:pPr/>
              <a:t>1/21/2018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A2E12B18-0379-EC43-9B57-C54D0D9C72D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9138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835EEF68-F202-4D68-8499-4DCDD1E544DE}" type="datetimeFigureOut">
              <a:rPr lang="en-US" smtClean="0"/>
              <a:pPr/>
              <a:t>1/21/2018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99E4C13A-5EDB-4018-91C6-F8B752C11E7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3397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A_Basic_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228597" y="1225565"/>
            <a:ext cx="8453761" cy="4798717"/>
          </a:xfrm>
          <a:prstGeom prst="rect">
            <a:avLst/>
          </a:prstGeom>
        </p:spPr>
        <p:txBody>
          <a:bodyPr vert="horz"/>
          <a:lstStyle>
            <a:lvl1pPr marL="282575" indent="-282575">
              <a:buSzPct val="130000"/>
              <a:defRPr sz="1800"/>
            </a:lvl1pPr>
            <a:lvl2pPr marL="517525" indent="-227013">
              <a:defRPr sz="1600"/>
            </a:lvl2pPr>
            <a:lvl3pPr marL="800100" indent="-176213">
              <a:buSzPct val="125000"/>
              <a:defRPr sz="1600"/>
            </a:lvl3pPr>
            <a:lvl4pPr marL="1201738" indent="-228600">
              <a:defRPr sz="1600"/>
            </a:lvl4pPr>
            <a:lvl5pPr marL="1430338" indent="-176213">
              <a:buFont typeface="Arial"/>
              <a:buChar char="•"/>
              <a:defRPr sz="1600"/>
            </a:lvl5pPr>
          </a:lstStyle>
          <a:p>
            <a:r>
              <a:rPr lang="en-US" dirty="0"/>
              <a:t>Bullet 1 level—Bullet 130% size text—Black, 18 point Arial</a:t>
            </a:r>
          </a:p>
          <a:p>
            <a:pPr lvl="1"/>
            <a:r>
              <a:rPr lang="en-US" dirty="0"/>
              <a:t>Bullet 2 level—16 point Arial Italic</a:t>
            </a:r>
          </a:p>
          <a:p>
            <a:pPr lvl="2"/>
            <a:r>
              <a:rPr lang="en-US" dirty="0"/>
              <a:t>Bullet 3 level—Bullet 125% size text—16 point Arial</a:t>
            </a:r>
          </a:p>
          <a:p>
            <a:pPr lvl="3"/>
            <a:r>
              <a:rPr lang="en-US" dirty="0"/>
              <a:t>Bullet 4 level—16 point Arial Italic</a:t>
            </a:r>
          </a:p>
          <a:p>
            <a:pPr lvl="4"/>
            <a:r>
              <a:rPr lang="en-US" dirty="0"/>
              <a:t>Bullet 5 level—Bullet 100% size text—16 point Arial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</p:spTree>
    <p:extLst>
      <p:ext uri="{BB962C8B-B14F-4D97-AF65-F5344CB8AC3E}">
        <p14:creationId xmlns:p14="http://schemas.microsoft.com/office/powerpoint/2010/main" val="1553106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J_Conta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043678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  <p:sp>
        <p:nvSpPr>
          <p:cNvPr id="14" name="Text Box 19"/>
          <p:cNvSpPr txBox="1">
            <a:spLocks noChangeArrowheads="1"/>
          </p:cNvSpPr>
          <p:nvPr userDrawn="1"/>
        </p:nvSpPr>
        <p:spPr bwMode="auto">
          <a:xfrm>
            <a:off x="240017" y="6346387"/>
            <a:ext cx="1683717" cy="324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b">
            <a:prstTxWarp prst="textNoShape">
              <a:avLst/>
            </a:prstTxWarp>
            <a:spAutoFit/>
          </a:bodyPr>
          <a:lstStyle/>
          <a:p>
            <a:pPr>
              <a:lnSpc>
                <a:spcPts val="860"/>
              </a:lnSpc>
            </a:pPr>
            <a:r>
              <a:rPr lang="en-US" sz="800" dirty="0"/>
              <a:t>e-mail address</a:t>
            </a:r>
          </a:p>
          <a:p>
            <a:pPr>
              <a:lnSpc>
                <a:spcPts val="860"/>
              </a:lnSpc>
            </a:pPr>
            <a:r>
              <a:rPr lang="en-US" sz="800" dirty="0"/>
              <a:t>Department/subdivision name</a:t>
            </a:r>
          </a:p>
        </p:txBody>
      </p:sp>
    </p:spTree>
    <p:extLst>
      <p:ext uri="{BB962C8B-B14F-4D97-AF65-F5344CB8AC3E}">
        <p14:creationId xmlns:p14="http://schemas.microsoft.com/office/powerpoint/2010/main" val="1690117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K_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8600" y="2111897"/>
            <a:ext cx="7772400" cy="1063867"/>
          </a:xfrm>
          <a:prstGeom prst="rect">
            <a:avLst/>
          </a:prstGeom>
        </p:spPr>
        <p:txBody>
          <a:bodyPr/>
          <a:lstStyle>
            <a:lvl1pPr algn="l">
              <a:defRPr sz="3200" b="1" i="1" baseline="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Transition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8600" y="3245325"/>
            <a:ext cx="77724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  <a:latin typeface="+mj-lt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Transition Subtitle</a:t>
            </a:r>
          </a:p>
        </p:txBody>
      </p:sp>
    </p:spTree>
    <p:extLst>
      <p:ext uri="{BB962C8B-B14F-4D97-AF65-F5344CB8AC3E}">
        <p14:creationId xmlns:p14="http://schemas.microsoft.com/office/powerpoint/2010/main" val="4008962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608705"/>
            <a:ext cx="7772400" cy="1470025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364480"/>
            <a:ext cx="6400800" cy="1600200"/>
          </a:xfrm>
        </p:spPr>
        <p:txBody>
          <a:bodyPr wrap="none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097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, Gradient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229600" cy="6212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5"/>
          </p:nvPr>
        </p:nvSpPr>
        <p:spPr>
          <a:xfrm>
            <a:off x="228600" y="1371600"/>
            <a:ext cx="8077200" cy="4114800"/>
          </a:xfrm>
          <a:prstGeom prst="rect">
            <a:avLst/>
          </a:prstGeom>
        </p:spPr>
        <p:txBody>
          <a:bodyPr vert="horz"/>
          <a:lstStyle>
            <a:lvl1pPr marL="282575" indent="-282575">
              <a:buSzPct val="130000"/>
              <a:defRPr/>
            </a:lvl1pPr>
            <a:lvl2pPr marL="517525" indent="-227013">
              <a:defRPr sz="1800"/>
            </a:lvl2pPr>
            <a:lvl3pPr marL="800100" indent="-176213">
              <a:buSzPct val="125000"/>
              <a:defRPr sz="1800"/>
            </a:lvl3pPr>
            <a:lvl4pPr marL="1201738" indent="-228600">
              <a:defRPr sz="1800"/>
            </a:lvl4pPr>
            <a:lvl5pPr marL="1430338" indent="-176213">
              <a:buFont typeface="Arial"/>
              <a:buChar char="•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170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,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229600" cy="58159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83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A_Basic_Master_mark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228597" y="1225565"/>
            <a:ext cx="8453761" cy="4798717"/>
          </a:xfrm>
          <a:prstGeom prst="rect">
            <a:avLst/>
          </a:prstGeom>
        </p:spPr>
        <p:txBody>
          <a:bodyPr vert="horz"/>
          <a:lstStyle>
            <a:lvl1pPr marL="282575" indent="-282575">
              <a:buSzPct val="130000"/>
              <a:defRPr sz="1800"/>
            </a:lvl1pPr>
            <a:lvl2pPr marL="517525" indent="-227013">
              <a:defRPr sz="1600"/>
            </a:lvl2pPr>
            <a:lvl3pPr marL="800100" indent="-176213">
              <a:buSzPct val="125000"/>
              <a:defRPr sz="1600"/>
            </a:lvl3pPr>
            <a:lvl4pPr marL="1201738" indent="-228600">
              <a:defRPr sz="1600"/>
            </a:lvl4pPr>
            <a:lvl5pPr marL="1430338" indent="-176213">
              <a:buFont typeface="Arial"/>
              <a:buChar char="•"/>
              <a:defRPr sz="1600"/>
            </a:lvl5pPr>
          </a:lstStyle>
          <a:p>
            <a:r>
              <a:rPr lang="en-US" dirty="0"/>
              <a:t>Bullet 1 level—Bullet 130% size text—Black, 18 point Arial</a:t>
            </a:r>
          </a:p>
          <a:p>
            <a:pPr lvl="1"/>
            <a:r>
              <a:rPr lang="en-US" dirty="0"/>
              <a:t>Bullet 2 level—16 point Arial Italic</a:t>
            </a:r>
          </a:p>
          <a:p>
            <a:pPr lvl="2"/>
            <a:r>
              <a:rPr lang="en-US" dirty="0"/>
              <a:t>Bullet 3 level—Bullet 125% size text—16 point Arial</a:t>
            </a:r>
          </a:p>
          <a:p>
            <a:pPr lvl="3"/>
            <a:r>
              <a:rPr lang="en-US" dirty="0"/>
              <a:t>Bullet 4 level—16 point Arial Italic</a:t>
            </a:r>
          </a:p>
          <a:p>
            <a:pPr lvl="4"/>
            <a:r>
              <a:rPr lang="en-US" dirty="0"/>
              <a:t>Bullet 5 level—Bullet 100% size text—16 point Arial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77005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0"/>
            <a:ext cx="9144000" cy="233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6641938"/>
            <a:ext cx="9144000" cy="2160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</p:spTree>
    <p:extLst>
      <p:ext uri="{BB962C8B-B14F-4D97-AF65-F5344CB8AC3E}">
        <p14:creationId xmlns:p14="http://schemas.microsoft.com/office/powerpoint/2010/main" val="19894278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B_Header_Blank_mark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77005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0"/>
            <a:ext cx="9144000" cy="233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6641938"/>
            <a:ext cx="9144000" cy="2160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</p:spTree>
    <p:extLst>
      <p:ext uri="{BB962C8B-B14F-4D97-AF65-F5344CB8AC3E}">
        <p14:creationId xmlns:p14="http://schemas.microsoft.com/office/powerpoint/2010/main" val="36792371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_Acronym_Box_mark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228598" y="5653377"/>
            <a:ext cx="8453762" cy="470841"/>
          </a:xfrm>
          <a:prstGeom prst="rect">
            <a:avLst/>
          </a:prstGeom>
        </p:spPr>
        <p:txBody>
          <a:bodyPr vert="horz" numCol="4"/>
          <a:lstStyle>
            <a:lvl1pPr marL="0" marR="0" indent="0" algn="l" defTabSz="457200" rtl="0" eaLnBrk="1" fontAlgn="auto" latinLnBrk="0" hangingPunct="1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>
                <a:tab pos="1825625" algn="l"/>
                <a:tab pos="3659188" algn="l"/>
                <a:tab pos="5484813" algn="l"/>
              </a:tabLst>
              <a:defRPr sz="800" b="1" i="1" baseline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ACR1 = Acronym 1</a:t>
            </a:r>
            <a:br>
              <a:rPr lang="en-US" dirty="0"/>
            </a:br>
            <a:r>
              <a:rPr lang="en-US" dirty="0"/>
              <a:t>ACR2 = Acronym 2</a:t>
            </a:r>
            <a:br>
              <a:rPr lang="en-US" dirty="0"/>
            </a:br>
            <a:r>
              <a:rPr lang="en-US" dirty="0"/>
              <a:t>ACR3 = Acronym 3</a:t>
            </a:r>
            <a:br>
              <a:rPr lang="en-US" dirty="0"/>
            </a:br>
            <a:r>
              <a:rPr lang="en-US" dirty="0"/>
              <a:t>ACR4 = Acronym 4</a:t>
            </a:r>
            <a:br>
              <a:rPr lang="en-US" dirty="0"/>
            </a:br>
            <a:r>
              <a:rPr lang="en-US" dirty="0"/>
              <a:t>ACR5 = Acronym 5</a:t>
            </a:r>
            <a:br>
              <a:rPr lang="en-US" dirty="0"/>
            </a:br>
            <a:r>
              <a:rPr lang="en-US" dirty="0"/>
              <a:t>ACR6 = Acronym 6</a:t>
            </a:r>
            <a:br>
              <a:rPr lang="en-US" dirty="0"/>
            </a:br>
            <a:r>
              <a:rPr lang="en-US" dirty="0"/>
              <a:t>ACR7 = Acronym 7</a:t>
            </a:r>
            <a:br>
              <a:rPr lang="en-US" dirty="0"/>
            </a:br>
            <a:r>
              <a:rPr lang="en-US" dirty="0"/>
              <a:t>ACR8 = Acronym 8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228599" y="1207637"/>
            <a:ext cx="8453761" cy="4381001"/>
          </a:xfrm>
          <a:prstGeom prst="rect">
            <a:avLst/>
          </a:prstGeom>
        </p:spPr>
        <p:txBody>
          <a:bodyPr vert="horz"/>
          <a:lstStyle>
            <a:lvl1pPr marL="282575" indent="-282575">
              <a:buSzPct val="130000"/>
              <a:defRPr sz="1800"/>
            </a:lvl1pPr>
            <a:lvl2pPr marL="517525" indent="-227013">
              <a:defRPr sz="1600"/>
            </a:lvl2pPr>
            <a:lvl3pPr marL="800100" indent="-176213">
              <a:buSzPct val="125000"/>
              <a:defRPr sz="1600"/>
            </a:lvl3pPr>
            <a:lvl4pPr marL="1201738" indent="-228600">
              <a:defRPr sz="1600"/>
            </a:lvl4pPr>
            <a:lvl5pPr marL="1430338" indent="-176213">
              <a:buFont typeface="Arial"/>
              <a:buChar char="•"/>
              <a:defRPr sz="1600"/>
            </a:lvl5pPr>
          </a:lstStyle>
          <a:p>
            <a:r>
              <a:rPr lang="en-US" dirty="0"/>
              <a:t>This is a multipurpose box—use for text, tables, charts or video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77005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9144000" cy="233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6641938"/>
            <a:ext cx="9144000" cy="2160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</p:spTree>
    <p:extLst>
      <p:ext uri="{BB962C8B-B14F-4D97-AF65-F5344CB8AC3E}">
        <p14:creationId xmlns:p14="http://schemas.microsoft.com/office/powerpoint/2010/main" val="38239644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D_Left_Text_Picture_mark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228597" y="1225565"/>
            <a:ext cx="4126046" cy="4798717"/>
          </a:xfrm>
          <a:prstGeom prst="rect">
            <a:avLst/>
          </a:prstGeom>
        </p:spPr>
        <p:txBody>
          <a:bodyPr vert="horz"/>
          <a:lstStyle>
            <a:lvl1pPr marL="282575" indent="-282575">
              <a:buSzPct val="130000"/>
              <a:defRPr sz="1800"/>
            </a:lvl1pPr>
            <a:lvl2pPr marL="517525" indent="-227013">
              <a:defRPr sz="1600"/>
            </a:lvl2pPr>
            <a:lvl3pPr marL="800100" indent="-176213">
              <a:buSzPct val="125000"/>
              <a:defRPr sz="1600"/>
            </a:lvl3pPr>
            <a:lvl4pPr marL="1201738" indent="-228600">
              <a:defRPr sz="1600"/>
            </a:lvl4pPr>
            <a:lvl5pPr marL="1430338" indent="-176213">
              <a:buFont typeface="Arial"/>
              <a:buChar char="•"/>
              <a:defRPr sz="1600"/>
            </a:lvl5pPr>
          </a:lstStyle>
          <a:p>
            <a:r>
              <a:rPr lang="en-US" dirty="0"/>
              <a:t>Bullet 1 level—Bullet 130% size text—Black, 18 point Arial</a:t>
            </a:r>
          </a:p>
          <a:p>
            <a:pPr lvl="1"/>
            <a:r>
              <a:rPr lang="en-US" dirty="0"/>
              <a:t>Bullet 2 level—16 point Arial Italic</a:t>
            </a:r>
          </a:p>
          <a:p>
            <a:pPr lvl="2"/>
            <a:r>
              <a:rPr lang="en-US" dirty="0"/>
              <a:t>Bullet 3 level—Bullet 125% size text—16 point Arial</a:t>
            </a:r>
          </a:p>
          <a:p>
            <a:pPr lvl="3"/>
            <a:r>
              <a:rPr lang="en-US" dirty="0"/>
              <a:t>Bullet 4 level—16 point Arial Italic</a:t>
            </a:r>
          </a:p>
          <a:p>
            <a:pPr lvl="4"/>
            <a:r>
              <a:rPr lang="en-US" dirty="0"/>
              <a:t>Bullet 5 level—Bullet 100% size text—16 point Arial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77005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4572000" y="1207637"/>
            <a:ext cx="4110359" cy="479899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9144000" cy="233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6641938"/>
            <a:ext cx="9144000" cy="2160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</p:spTree>
    <p:extLst>
      <p:ext uri="{BB962C8B-B14F-4D97-AF65-F5344CB8AC3E}">
        <p14:creationId xmlns:p14="http://schemas.microsoft.com/office/powerpoint/2010/main" val="2156835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E_Right_Text_Picture_mark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77005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4556313" y="1225565"/>
            <a:ext cx="4126046" cy="4798717"/>
          </a:xfrm>
          <a:prstGeom prst="rect">
            <a:avLst/>
          </a:prstGeom>
        </p:spPr>
        <p:txBody>
          <a:bodyPr vert="horz"/>
          <a:lstStyle>
            <a:lvl1pPr marL="282575" indent="-282575">
              <a:buSzPct val="130000"/>
              <a:defRPr sz="1800"/>
            </a:lvl1pPr>
            <a:lvl2pPr marL="517525" indent="-227013">
              <a:defRPr sz="1600"/>
            </a:lvl2pPr>
            <a:lvl3pPr marL="800100" indent="-176213">
              <a:buSzPct val="125000"/>
              <a:defRPr sz="1600"/>
            </a:lvl3pPr>
            <a:lvl4pPr marL="1201738" indent="-228600">
              <a:defRPr sz="1600"/>
            </a:lvl4pPr>
            <a:lvl5pPr marL="1430338" indent="-176213">
              <a:buFont typeface="Arial"/>
              <a:buChar char="•"/>
              <a:defRPr sz="1600"/>
            </a:lvl5pPr>
          </a:lstStyle>
          <a:p>
            <a:r>
              <a:rPr lang="en-US" dirty="0"/>
              <a:t>Bullet 1 level—Bullet 130% size text—Black, 18 point Arial</a:t>
            </a:r>
          </a:p>
          <a:p>
            <a:pPr lvl="1"/>
            <a:r>
              <a:rPr lang="en-US" dirty="0"/>
              <a:t>Bullet 2 level—16 point Arial Italic</a:t>
            </a:r>
          </a:p>
          <a:p>
            <a:pPr lvl="2"/>
            <a:r>
              <a:rPr lang="en-US" dirty="0"/>
              <a:t>Bullet 3 level—Bullet 125% size text—16 point Arial</a:t>
            </a:r>
          </a:p>
          <a:p>
            <a:pPr lvl="3"/>
            <a:r>
              <a:rPr lang="en-US" dirty="0"/>
              <a:t>Bullet 4 level—16 point Arial Italic</a:t>
            </a:r>
          </a:p>
          <a:p>
            <a:pPr lvl="4"/>
            <a:r>
              <a:rPr lang="en-US" dirty="0"/>
              <a:t>Bullet 5 level—Bullet 100% size text—16 point Arial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228598" y="1225424"/>
            <a:ext cx="4110359" cy="479899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9144000" cy="233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6641938"/>
            <a:ext cx="9144000" cy="2160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</p:spTree>
    <p:extLst>
      <p:ext uri="{BB962C8B-B14F-4D97-AF65-F5344CB8AC3E}">
        <p14:creationId xmlns:p14="http://schemas.microsoft.com/office/powerpoint/2010/main" val="916433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B_Header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77005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</p:spTree>
    <p:extLst>
      <p:ext uri="{BB962C8B-B14F-4D97-AF65-F5344CB8AC3E}">
        <p14:creationId xmlns:p14="http://schemas.microsoft.com/office/powerpoint/2010/main" val="22579894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F_Quad_Chart_mark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 flipH="1">
            <a:off x="4576833" y="1205815"/>
            <a:ext cx="191" cy="4893307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 flipV="1">
            <a:off x="228598" y="3641651"/>
            <a:ext cx="8623093" cy="6396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228598" y="1205815"/>
            <a:ext cx="4268451" cy="2366552"/>
          </a:xfrm>
          <a:prstGeom prst="rect">
            <a:avLst/>
          </a:prstGeom>
        </p:spPr>
        <p:txBody>
          <a:bodyPr vert="horz"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65150" indent="-112713">
              <a:defRPr sz="1400"/>
            </a:lvl3pPr>
            <a:lvl4pPr marL="862013" indent="-169863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4656808" y="1205815"/>
            <a:ext cx="4194883" cy="2366552"/>
          </a:xfrm>
          <a:prstGeom prst="rect">
            <a:avLst/>
          </a:prstGeom>
        </p:spPr>
        <p:txBody>
          <a:bodyPr vert="horz"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65150" indent="-112713">
              <a:defRPr sz="1400"/>
            </a:lvl3pPr>
            <a:lvl4pPr marL="862013" indent="-169863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228598" y="3693646"/>
            <a:ext cx="4268451" cy="2404751"/>
          </a:xfrm>
          <a:prstGeom prst="rect">
            <a:avLst/>
          </a:prstGeom>
        </p:spPr>
        <p:txBody>
          <a:bodyPr vert="horz"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65150" indent="-112713">
              <a:defRPr sz="1400"/>
            </a:lvl3pPr>
            <a:lvl4pPr marL="862013" indent="-169863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656808" y="3693646"/>
            <a:ext cx="4194883" cy="2404751"/>
          </a:xfrm>
          <a:prstGeom prst="rect">
            <a:avLst/>
          </a:prstGeom>
        </p:spPr>
        <p:txBody>
          <a:bodyPr vert="horz"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65150" indent="-112713">
              <a:defRPr sz="1400"/>
            </a:lvl3pPr>
            <a:lvl4pPr marL="862013" indent="-169863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88957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2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0"/>
            <a:ext cx="9144000" cy="233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6641938"/>
            <a:ext cx="9144000" cy="2160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</p:spTree>
    <p:extLst>
      <p:ext uri="{BB962C8B-B14F-4D97-AF65-F5344CB8AC3E}">
        <p14:creationId xmlns:p14="http://schemas.microsoft.com/office/powerpoint/2010/main" val="39738220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G_Compare_Contrast_mark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4579756" y="3744346"/>
            <a:ext cx="0" cy="2345875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228599" y="1197639"/>
            <a:ext cx="8608104" cy="2366552"/>
          </a:xfrm>
          <a:prstGeom prst="rect">
            <a:avLst/>
          </a:prstGeom>
        </p:spPr>
        <p:txBody>
          <a:bodyPr vert="horz"/>
          <a:lstStyle>
            <a:lvl1pPr marL="169863" indent="-169863">
              <a:defRPr sz="1600"/>
            </a:lvl1pPr>
            <a:lvl2pPr marL="339725" indent="-169863">
              <a:defRPr sz="1600"/>
            </a:lvl2pPr>
            <a:lvl3pPr marL="565150" indent="-112713">
              <a:defRPr sz="1600"/>
            </a:lvl3pPr>
            <a:lvl4pPr marL="862013" indent="-169863"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228598" y="3685470"/>
            <a:ext cx="4211819" cy="2404751"/>
          </a:xfrm>
          <a:prstGeom prst="rect">
            <a:avLst/>
          </a:prstGeom>
        </p:spPr>
        <p:txBody>
          <a:bodyPr vert="horz"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65150" indent="-112713">
              <a:defRPr sz="1400"/>
            </a:lvl3pPr>
            <a:lvl4pPr marL="862013" indent="-169863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719095" y="3685470"/>
            <a:ext cx="4117607" cy="2404751"/>
          </a:xfrm>
          <a:prstGeom prst="rect">
            <a:avLst/>
          </a:prstGeom>
        </p:spPr>
        <p:txBody>
          <a:bodyPr vert="horz"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65150" indent="-112713">
              <a:defRPr sz="1400"/>
            </a:lvl3pPr>
            <a:lvl4pPr marL="862013" indent="-169863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88957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0"/>
            <a:ext cx="9144000" cy="233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6641938"/>
            <a:ext cx="9144000" cy="2160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</p:spTree>
    <p:extLst>
      <p:ext uri="{BB962C8B-B14F-4D97-AF65-F5344CB8AC3E}">
        <p14:creationId xmlns:p14="http://schemas.microsoft.com/office/powerpoint/2010/main" val="11451253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H_Risk Format_Corner Image_mark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CEO Risk Format_P8sample_crosshatch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3300" y="814685"/>
            <a:ext cx="2234525" cy="1867301"/>
          </a:xfrm>
          <a:prstGeom prst="rect">
            <a:avLst/>
          </a:prstGeom>
        </p:spPr>
      </p:pic>
      <p:sp>
        <p:nvSpPr>
          <p:cNvPr id="11" name="Content Placeholder 6"/>
          <p:cNvSpPr>
            <a:spLocks noGrp="1"/>
          </p:cNvSpPr>
          <p:nvPr>
            <p:ph sz="quarter" idx="17"/>
          </p:nvPr>
        </p:nvSpPr>
        <p:spPr>
          <a:xfrm>
            <a:off x="228598" y="1233557"/>
            <a:ext cx="5735473" cy="4794684"/>
          </a:xfrm>
          <a:prstGeom prst="rect">
            <a:avLst/>
          </a:prstGeom>
        </p:spPr>
        <p:txBody>
          <a:bodyPr vert="horz"/>
          <a:lstStyle>
            <a:lvl1pPr marL="282575" indent="-282575">
              <a:buSzPct val="130000"/>
              <a:defRPr sz="1600"/>
            </a:lvl1pPr>
            <a:lvl2pPr marL="517525" indent="-227013">
              <a:defRPr sz="1400"/>
            </a:lvl2pPr>
            <a:lvl3pPr marL="800100" indent="-176213">
              <a:buSzPct val="125000"/>
              <a:defRPr sz="1400"/>
            </a:lvl3pPr>
            <a:lvl4pPr marL="1201738" indent="-228600">
              <a:defRPr sz="1400"/>
            </a:lvl4pPr>
            <a:lvl5pPr marL="1430338" indent="-176213">
              <a:buFont typeface="Arial"/>
              <a:buChar char="•"/>
              <a:defRPr sz="1400" baseline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88957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5861304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0"/>
            <a:ext cx="9144000" cy="233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6641938"/>
            <a:ext cx="9144000" cy="2160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</p:spTree>
    <p:extLst>
      <p:ext uri="{BB962C8B-B14F-4D97-AF65-F5344CB8AC3E}">
        <p14:creationId xmlns:p14="http://schemas.microsoft.com/office/powerpoint/2010/main" val="3746791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I_Risk Format_Large Image_mark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6"/>
          <p:cNvSpPr>
            <a:spLocks noGrp="1"/>
          </p:cNvSpPr>
          <p:nvPr>
            <p:ph sz="quarter" idx="17" hasCustomPrompt="1"/>
          </p:nvPr>
        </p:nvSpPr>
        <p:spPr>
          <a:xfrm>
            <a:off x="228598" y="1134320"/>
            <a:ext cx="3715605" cy="4861367"/>
          </a:xfrm>
          <a:prstGeom prst="rect">
            <a:avLst/>
          </a:prstGeom>
        </p:spPr>
        <p:txBody>
          <a:bodyPr vert="horz"/>
          <a:lstStyle>
            <a:lvl1pPr marL="282575" indent="-282575">
              <a:buSzPct val="130000"/>
              <a:defRPr sz="1600"/>
            </a:lvl1pPr>
            <a:lvl2pPr marL="517525" indent="-227013">
              <a:defRPr sz="1400"/>
            </a:lvl2pPr>
            <a:lvl3pPr marL="800100" indent="-176213">
              <a:buSzPct val="125000"/>
              <a:defRPr sz="1400"/>
            </a:lvl3pPr>
            <a:lvl4pPr marL="1201738" indent="-228600">
              <a:defRPr sz="1400"/>
            </a:lvl4pPr>
            <a:lvl5pPr marL="1430338" indent="-176213">
              <a:buFont typeface="Arial"/>
              <a:buChar char="•"/>
              <a:defRPr sz="1400" baseline="0"/>
            </a:lvl5pPr>
          </a:lstStyle>
          <a:p>
            <a:r>
              <a:rPr lang="en-US" dirty="0"/>
              <a:t>Bullet 1 level – Bullet 130% size text – Black, 16 point Arial</a:t>
            </a:r>
          </a:p>
          <a:p>
            <a:pPr lvl="1"/>
            <a:r>
              <a:rPr lang="en-US" dirty="0"/>
              <a:t>Bullet 2 level – 14 point Arial Italic</a:t>
            </a:r>
          </a:p>
          <a:p>
            <a:pPr lvl="2"/>
            <a:r>
              <a:rPr lang="en-US" dirty="0"/>
              <a:t>Bullet 3 level – Bullet 125% size text – 14 point Arial</a:t>
            </a:r>
          </a:p>
          <a:p>
            <a:pPr lvl="3"/>
            <a:r>
              <a:rPr lang="en-US" dirty="0"/>
              <a:t>Bullet 4 level – 14 point Arial Italic</a:t>
            </a:r>
          </a:p>
          <a:p>
            <a:pPr lvl="4"/>
            <a:r>
              <a:rPr lang="en-US" dirty="0"/>
              <a:t>Bullet 5 level – Bullet 100% size text – 14 point Arial</a:t>
            </a:r>
          </a:p>
        </p:txBody>
      </p:sp>
      <p:pic>
        <p:nvPicPr>
          <p:cNvPr id="9" name="Picture 8" descr="CCEO Risk Format_P8sample_crosshatch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9153" y="1134531"/>
            <a:ext cx="4623206" cy="4564685"/>
          </a:xfrm>
          <a:prstGeom prst="rect">
            <a:avLst/>
          </a:prstGeom>
        </p:spPr>
      </p:pic>
      <p:grpSp>
        <p:nvGrpSpPr>
          <p:cNvPr id="2" name="Group 1"/>
          <p:cNvGrpSpPr/>
          <p:nvPr userDrawn="1"/>
        </p:nvGrpSpPr>
        <p:grpSpPr>
          <a:xfrm>
            <a:off x="4059153" y="5777498"/>
            <a:ext cx="4609023" cy="350523"/>
            <a:chOff x="4333069" y="5714104"/>
            <a:chExt cx="4609023" cy="350523"/>
          </a:xfrm>
        </p:grpSpPr>
        <p:sp>
          <p:nvSpPr>
            <p:cNvPr id="11" name="Rectangle 10"/>
            <p:cNvSpPr/>
            <p:nvPr userDrawn="1"/>
          </p:nvSpPr>
          <p:spPr>
            <a:xfrm>
              <a:off x="4333069" y="5748518"/>
              <a:ext cx="228600" cy="15240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6987786" y="5748724"/>
              <a:ext cx="228600" cy="152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 userDrawn="1"/>
          </p:nvSpPr>
          <p:spPr>
            <a:xfrm>
              <a:off x="4544208" y="5714104"/>
              <a:ext cx="4397884" cy="350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000"/>
                </a:lnSpc>
                <a:tabLst>
                  <a:tab pos="2630488" algn="l"/>
                </a:tabLst>
              </a:pPr>
              <a:r>
                <a:rPr lang="en-US" sz="900" dirty="0"/>
                <a:t>Current risk assessment with uncertainty	Expected risk assessment with	proposed mitigation</a:t>
              </a:r>
            </a:p>
          </p:txBody>
        </p:sp>
      </p:grp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88957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0"/>
            <a:ext cx="9144000" cy="233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6641938"/>
            <a:ext cx="9144000" cy="2160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</p:spTree>
    <p:extLst>
      <p:ext uri="{BB962C8B-B14F-4D97-AF65-F5344CB8AC3E}">
        <p14:creationId xmlns:p14="http://schemas.microsoft.com/office/powerpoint/2010/main" val="20298600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J_Contact Informati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043678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  <p:sp>
        <p:nvSpPr>
          <p:cNvPr id="14" name="Text Box 19"/>
          <p:cNvSpPr txBox="1">
            <a:spLocks noChangeArrowheads="1"/>
          </p:cNvSpPr>
          <p:nvPr userDrawn="1"/>
        </p:nvSpPr>
        <p:spPr bwMode="auto">
          <a:xfrm>
            <a:off x="240017" y="6346387"/>
            <a:ext cx="1683717" cy="324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b">
            <a:prstTxWarp prst="textNoShape">
              <a:avLst/>
            </a:prstTxWarp>
            <a:spAutoFit/>
          </a:bodyPr>
          <a:lstStyle/>
          <a:p>
            <a:pPr>
              <a:lnSpc>
                <a:spcPts val="860"/>
              </a:lnSpc>
            </a:pPr>
            <a:r>
              <a:rPr lang="en-US" sz="800" dirty="0"/>
              <a:t>e-mail address</a:t>
            </a:r>
          </a:p>
          <a:p>
            <a:pPr>
              <a:lnSpc>
                <a:spcPts val="860"/>
              </a:lnSpc>
            </a:pPr>
            <a:r>
              <a:rPr lang="en-US" sz="800" dirty="0"/>
              <a:t>Department/subdivision name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0"/>
            <a:ext cx="9144000" cy="233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6641938"/>
            <a:ext cx="9144000" cy="2160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</p:spTree>
    <p:extLst>
      <p:ext uri="{BB962C8B-B14F-4D97-AF65-F5344CB8AC3E}">
        <p14:creationId xmlns:p14="http://schemas.microsoft.com/office/powerpoint/2010/main" val="3500269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K_Transition_mark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8600" y="2111897"/>
            <a:ext cx="7772400" cy="1063867"/>
          </a:xfrm>
          <a:prstGeom prst="rect">
            <a:avLst/>
          </a:prstGeom>
        </p:spPr>
        <p:txBody>
          <a:bodyPr/>
          <a:lstStyle>
            <a:lvl1pPr algn="l">
              <a:defRPr sz="3200" b="1" i="1" baseline="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Transition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8600" y="3245325"/>
            <a:ext cx="77724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  <a:latin typeface="+mj-lt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Transition Subtitle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0"/>
            <a:ext cx="9144000" cy="233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6641938"/>
            <a:ext cx="9144000" cy="2160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</p:spTree>
    <p:extLst>
      <p:ext uri="{BB962C8B-B14F-4D97-AF65-F5344CB8AC3E}">
        <p14:creationId xmlns:p14="http://schemas.microsoft.com/office/powerpoint/2010/main" val="11586336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A_Title and Informa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616350" y="1660394"/>
            <a:ext cx="5101390" cy="1239457"/>
          </a:xfrm>
          <a:prstGeom prst="rect">
            <a:avLst/>
          </a:prstGeom>
        </p:spPr>
        <p:txBody>
          <a:bodyPr anchor="t" anchorCtr="0"/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1">
                <a:solidFill>
                  <a:schemeClr val="bg1"/>
                </a:solidFill>
                <a:effectLst>
                  <a:outerShdw blurRad="50800" dist="50800" dir="4260000" algn="tl" rotWithShape="0">
                    <a:prstClr val="black"/>
                  </a:outerShdw>
                </a:effectLst>
                <a:latin typeface="Arial"/>
                <a:cs typeface="Arial"/>
              </a:defRPr>
            </a:lvl1pPr>
          </a:lstStyle>
          <a:p>
            <a:r>
              <a:rPr lang="en-US" dirty="0"/>
              <a:t>Your Title – 26 Point Arial, Bold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16350" y="3124909"/>
            <a:ext cx="5101390" cy="1001228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1" i="1">
                <a:solidFill>
                  <a:schemeClr val="bg1"/>
                </a:solidFill>
                <a:effectLst>
                  <a:outerShdw blurRad="50800" dist="50800" dir="4260000" algn="tl" rotWithShape="0">
                    <a:prstClr val="black"/>
                  </a:outerShdw>
                </a:effectLst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000" dirty="0"/>
              <a:t>Speaker’s name</a:t>
            </a:r>
            <a:br>
              <a:rPr lang="en-US" sz="2000" dirty="0"/>
            </a:br>
            <a:r>
              <a:rPr lang="en-US" sz="2000" dirty="0"/>
              <a:t>and organization – </a:t>
            </a:r>
            <a:br>
              <a:rPr lang="en-US" sz="2000" dirty="0"/>
            </a:br>
            <a:r>
              <a:rPr lang="en-US" sz="2000" dirty="0"/>
              <a:t>20 Point Arial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15976" y="4355982"/>
            <a:ext cx="5102255" cy="45784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FontTx/>
              <a:buNone/>
              <a:defRPr sz="1800" b="1" i="1">
                <a:solidFill>
                  <a:schemeClr val="bg1"/>
                </a:solidFill>
                <a:effectLst>
                  <a:outerShdw blurRad="50800" dist="50800" dir="4260000" algn="tl" rotWithShape="0">
                    <a:prstClr val="black"/>
                  </a:outerShdw>
                </a:effectLst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Date – 18 point Arial</a:t>
            </a:r>
          </a:p>
        </p:txBody>
      </p:sp>
      <p:sp>
        <p:nvSpPr>
          <p:cNvPr id="6" name="Date Placeholder 3"/>
          <p:cNvSpPr txBox="1">
            <a:spLocks/>
          </p:cNvSpPr>
          <p:nvPr userDrawn="1"/>
        </p:nvSpPr>
        <p:spPr>
          <a:xfrm>
            <a:off x="202096" y="6442075"/>
            <a:ext cx="2667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900" i="1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© 2017 The Aerospace Corporation</a:t>
            </a:r>
          </a:p>
        </p:txBody>
      </p:sp>
    </p:spTree>
    <p:extLst>
      <p:ext uri="{BB962C8B-B14F-4D97-AF65-F5344CB8AC3E}">
        <p14:creationId xmlns:p14="http://schemas.microsoft.com/office/powerpoint/2010/main" val="2507483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B_Title and Information Page_mark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616350" y="1660394"/>
            <a:ext cx="5101390" cy="1239457"/>
          </a:xfrm>
          <a:prstGeom prst="rect">
            <a:avLst/>
          </a:prstGeom>
        </p:spPr>
        <p:txBody>
          <a:bodyPr anchor="t" anchorCtr="0"/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1">
                <a:solidFill>
                  <a:schemeClr val="bg1"/>
                </a:solidFill>
                <a:effectLst>
                  <a:outerShdw blurRad="50800" dist="50800" dir="4260000" algn="tl" rotWithShape="0">
                    <a:prstClr val="black"/>
                  </a:outerShdw>
                </a:effectLst>
                <a:latin typeface="Arial"/>
                <a:cs typeface="Arial"/>
              </a:defRPr>
            </a:lvl1pPr>
          </a:lstStyle>
          <a:p>
            <a:r>
              <a:rPr lang="en-US" dirty="0"/>
              <a:t>Your Title – 26 Point Arial, Bold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16350" y="3124909"/>
            <a:ext cx="5101390" cy="1001228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1" i="1">
                <a:solidFill>
                  <a:schemeClr val="bg1"/>
                </a:solidFill>
                <a:effectLst>
                  <a:outerShdw blurRad="50800" dist="50800" dir="4260000" algn="tl" rotWithShape="0">
                    <a:prstClr val="black"/>
                  </a:outerShdw>
                </a:effectLst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000" dirty="0"/>
              <a:t>Speaker’s name</a:t>
            </a:r>
            <a:br>
              <a:rPr lang="en-US" sz="2000" dirty="0"/>
            </a:br>
            <a:r>
              <a:rPr lang="en-US" sz="2000" dirty="0"/>
              <a:t>and organization – </a:t>
            </a:r>
            <a:br>
              <a:rPr lang="en-US" sz="2000" dirty="0"/>
            </a:br>
            <a:r>
              <a:rPr lang="en-US" sz="2000" dirty="0"/>
              <a:t>20 Point Arial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15976" y="4355982"/>
            <a:ext cx="5102255" cy="45784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FontTx/>
              <a:buNone/>
              <a:defRPr sz="1800" b="1" i="1">
                <a:solidFill>
                  <a:schemeClr val="bg1"/>
                </a:solidFill>
                <a:effectLst>
                  <a:outerShdw blurRad="50800" dist="50800" dir="4260000" algn="tl" rotWithShape="0">
                    <a:prstClr val="black"/>
                  </a:outerShdw>
                </a:effectLst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Date – 18 point Arial</a:t>
            </a:r>
          </a:p>
        </p:txBody>
      </p:sp>
      <p:sp>
        <p:nvSpPr>
          <p:cNvPr id="6" name="Date Placeholder 3"/>
          <p:cNvSpPr txBox="1">
            <a:spLocks/>
          </p:cNvSpPr>
          <p:nvPr userDrawn="1"/>
        </p:nvSpPr>
        <p:spPr>
          <a:xfrm>
            <a:off x="202096" y="6442075"/>
            <a:ext cx="2667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900" i="1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© 2017 The Aerospace Corporation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"/>
            <a:ext cx="9143999" cy="23883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1" y="6619165"/>
            <a:ext cx="9143999" cy="23883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This Box Is For Security Markings</a:t>
            </a:r>
          </a:p>
        </p:txBody>
      </p:sp>
    </p:spTree>
    <p:extLst>
      <p:ext uri="{BB962C8B-B14F-4D97-AF65-F5344CB8AC3E}">
        <p14:creationId xmlns:p14="http://schemas.microsoft.com/office/powerpoint/2010/main" val="12536620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C_Closing_Q&amp;A_Ba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3771899" y="2595234"/>
            <a:ext cx="4601283" cy="123164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800" b="1" i="1" baseline="0">
                <a:solidFill>
                  <a:schemeClr val="bg1"/>
                </a:solidFill>
                <a:effectLst>
                  <a:outerShdw blurRad="50800" dist="38100" dir="4260000" algn="tl" rotWithShape="0">
                    <a:prstClr val="black"/>
                  </a:outerShdw>
                </a:effectLst>
                <a:latin typeface="Arial"/>
                <a:cs typeface="Arial"/>
              </a:defRPr>
            </a:lvl1pPr>
          </a:lstStyle>
          <a:p>
            <a:r>
              <a:rPr lang="en-US" dirty="0"/>
              <a:t>Closing</a:t>
            </a:r>
            <a:br>
              <a:rPr lang="en-US" dirty="0"/>
            </a:br>
            <a:r>
              <a:rPr lang="en-US" dirty="0"/>
              <a:t>Questions</a:t>
            </a:r>
            <a:br>
              <a:rPr lang="en-US" dirty="0"/>
            </a:br>
            <a:r>
              <a:rPr lang="en-US" dirty="0"/>
              <a:t>Backup</a:t>
            </a:r>
          </a:p>
        </p:txBody>
      </p:sp>
    </p:spTree>
    <p:extLst>
      <p:ext uri="{BB962C8B-B14F-4D97-AF65-F5344CB8AC3E}">
        <p14:creationId xmlns:p14="http://schemas.microsoft.com/office/powerpoint/2010/main" val="979159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C_Acronym_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228598" y="5653377"/>
            <a:ext cx="8453762" cy="470841"/>
          </a:xfrm>
          <a:prstGeom prst="rect">
            <a:avLst/>
          </a:prstGeom>
        </p:spPr>
        <p:txBody>
          <a:bodyPr vert="horz" numCol="4"/>
          <a:lstStyle>
            <a:lvl1pPr marL="0" marR="0" indent="0" algn="l" defTabSz="457200" rtl="0" eaLnBrk="1" fontAlgn="auto" latinLnBrk="0" hangingPunct="1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>
                <a:tab pos="1825625" algn="l"/>
                <a:tab pos="3659188" algn="l"/>
                <a:tab pos="5484813" algn="l"/>
              </a:tabLst>
              <a:defRPr sz="800" b="1" i="1" baseline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ACR1 = Acronym 1</a:t>
            </a:r>
            <a:br>
              <a:rPr lang="en-US" dirty="0"/>
            </a:br>
            <a:r>
              <a:rPr lang="en-US" dirty="0"/>
              <a:t>ACR2 = Acronym 2</a:t>
            </a:r>
            <a:br>
              <a:rPr lang="en-US" dirty="0"/>
            </a:br>
            <a:r>
              <a:rPr lang="en-US" dirty="0"/>
              <a:t>ACR3 = Acronym 3</a:t>
            </a:r>
            <a:br>
              <a:rPr lang="en-US" dirty="0"/>
            </a:br>
            <a:r>
              <a:rPr lang="en-US" dirty="0"/>
              <a:t>ACR4 = Acronym 4</a:t>
            </a:r>
            <a:br>
              <a:rPr lang="en-US" dirty="0"/>
            </a:br>
            <a:r>
              <a:rPr lang="en-US" dirty="0"/>
              <a:t>ACR5 = Acronym 5</a:t>
            </a:r>
            <a:br>
              <a:rPr lang="en-US" dirty="0"/>
            </a:br>
            <a:r>
              <a:rPr lang="en-US" dirty="0"/>
              <a:t>ACR6 = Acronym 6</a:t>
            </a:r>
            <a:br>
              <a:rPr lang="en-US" dirty="0"/>
            </a:br>
            <a:r>
              <a:rPr lang="en-US" dirty="0"/>
              <a:t>ACR7 = Acronym 7</a:t>
            </a:r>
            <a:br>
              <a:rPr lang="en-US" dirty="0"/>
            </a:br>
            <a:r>
              <a:rPr lang="en-US" dirty="0"/>
              <a:t>ACR8 = Acronym 8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228599" y="1207637"/>
            <a:ext cx="8453761" cy="4381001"/>
          </a:xfrm>
          <a:prstGeom prst="rect">
            <a:avLst/>
          </a:prstGeom>
        </p:spPr>
        <p:txBody>
          <a:bodyPr vert="horz"/>
          <a:lstStyle>
            <a:lvl1pPr marL="282575" indent="-282575">
              <a:buSzPct val="130000"/>
              <a:defRPr sz="1800"/>
            </a:lvl1pPr>
            <a:lvl2pPr marL="517525" indent="-227013">
              <a:defRPr sz="1600"/>
            </a:lvl2pPr>
            <a:lvl3pPr marL="800100" indent="-176213">
              <a:buSzPct val="125000"/>
              <a:defRPr sz="1600"/>
            </a:lvl3pPr>
            <a:lvl4pPr marL="1201738" indent="-228600">
              <a:defRPr sz="1600"/>
            </a:lvl4pPr>
            <a:lvl5pPr marL="1430338" indent="-176213">
              <a:buFont typeface="Arial"/>
              <a:buChar char="•"/>
              <a:defRPr sz="1600"/>
            </a:lvl5pPr>
          </a:lstStyle>
          <a:p>
            <a:r>
              <a:rPr lang="en-US" dirty="0"/>
              <a:t>This is a multipurpose box—use for text, tables, charts or video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77005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</p:spTree>
    <p:extLst>
      <p:ext uri="{BB962C8B-B14F-4D97-AF65-F5344CB8AC3E}">
        <p14:creationId xmlns:p14="http://schemas.microsoft.com/office/powerpoint/2010/main" val="328355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D_Left_Text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228597" y="1225565"/>
            <a:ext cx="4126046" cy="4798717"/>
          </a:xfrm>
          <a:prstGeom prst="rect">
            <a:avLst/>
          </a:prstGeom>
        </p:spPr>
        <p:txBody>
          <a:bodyPr vert="horz"/>
          <a:lstStyle>
            <a:lvl1pPr marL="282575" indent="-282575">
              <a:buSzPct val="130000"/>
              <a:defRPr sz="1800"/>
            </a:lvl1pPr>
            <a:lvl2pPr marL="517525" indent="-227013">
              <a:defRPr sz="1600"/>
            </a:lvl2pPr>
            <a:lvl3pPr marL="800100" indent="-176213">
              <a:buSzPct val="125000"/>
              <a:defRPr sz="1600"/>
            </a:lvl3pPr>
            <a:lvl4pPr marL="1201738" indent="-228600">
              <a:defRPr sz="1600"/>
            </a:lvl4pPr>
            <a:lvl5pPr marL="1430338" indent="-176213">
              <a:buFont typeface="Arial"/>
              <a:buChar char="•"/>
              <a:defRPr sz="1600"/>
            </a:lvl5pPr>
          </a:lstStyle>
          <a:p>
            <a:r>
              <a:rPr lang="en-US" dirty="0"/>
              <a:t>Bullet 1 level—Bullet 130% size text—Black, 18 point Arial</a:t>
            </a:r>
          </a:p>
          <a:p>
            <a:pPr lvl="1"/>
            <a:r>
              <a:rPr lang="en-US" dirty="0"/>
              <a:t>Bullet 2 level—16 point Arial Italic</a:t>
            </a:r>
          </a:p>
          <a:p>
            <a:pPr lvl="2"/>
            <a:r>
              <a:rPr lang="en-US" dirty="0"/>
              <a:t>Bullet 3 level—Bullet 125% size text—16 point Arial</a:t>
            </a:r>
          </a:p>
          <a:p>
            <a:pPr lvl="3"/>
            <a:r>
              <a:rPr lang="en-US" dirty="0"/>
              <a:t>Bullet 4 level—16 point Arial Italic</a:t>
            </a:r>
          </a:p>
          <a:p>
            <a:pPr lvl="4"/>
            <a:r>
              <a:rPr lang="en-US" dirty="0"/>
              <a:t>Bullet 5 level—Bullet 100% size text—16 point Arial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77005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4572000" y="1207637"/>
            <a:ext cx="4110359" cy="479899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510834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E_Right_Text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77005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4556313" y="1225565"/>
            <a:ext cx="4126046" cy="4798717"/>
          </a:xfrm>
          <a:prstGeom prst="rect">
            <a:avLst/>
          </a:prstGeom>
        </p:spPr>
        <p:txBody>
          <a:bodyPr vert="horz"/>
          <a:lstStyle>
            <a:lvl1pPr marL="282575" indent="-282575">
              <a:buSzPct val="130000"/>
              <a:defRPr sz="1800"/>
            </a:lvl1pPr>
            <a:lvl2pPr marL="517525" indent="-227013">
              <a:defRPr sz="1600"/>
            </a:lvl2pPr>
            <a:lvl3pPr marL="800100" indent="-176213">
              <a:buSzPct val="125000"/>
              <a:defRPr sz="1600"/>
            </a:lvl3pPr>
            <a:lvl4pPr marL="1201738" indent="-228600">
              <a:defRPr sz="1600"/>
            </a:lvl4pPr>
            <a:lvl5pPr marL="1430338" indent="-176213">
              <a:buFont typeface="Arial"/>
              <a:buChar char="•"/>
              <a:defRPr sz="1600"/>
            </a:lvl5pPr>
          </a:lstStyle>
          <a:p>
            <a:r>
              <a:rPr lang="en-US" dirty="0"/>
              <a:t>Bullet 1 level—Bullet 130% size text—Black, 18 point Arial</a:t>
            </a:r>
          </a:p>
          <a:p>
            <a:pPr lvl="1"/>
            <a:r>
              <a:rPr lang="en-US" dirty="0"/>
              <a:t>Bullet 2 level—16 point Arial Italic</a:t>
            </a:r>
          </a:p>
          <a:p>
            <a:pPr lvl="2"/>
            <a:r>
              <a:rPr lang="en-US" dirty="0"/>
              <a:t>Bullet 3 level—Bullet 125% size text—16 point Arial</a:t>
            </a:r>
          </a:p>
          <a:p>
            <a:pPr lvl="3"/>
            <a:r>
              <a:rPr lang="en-US" dirty="0"/>
              <a:t>Bullet 4 level—16 point Arial Italic</a:t>
            </a:r>
          </a:p>
          <a:p>
            <a:pPr lvl="4"/>
            <a:r>
              <a:rPr lang="en-US" dirty="0"/>
              <a:t>Bullet 5 level—Bullet 100% size text—16 point Arial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228598" y="1225424"/>
            <a:ext cx="4110359" cy="479899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22901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F_Quad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 flipH="1">
            <a:off x="4576833" y="1205815"/>
            <a:ext cx="191" cy="4893307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 flipV="1">
            <a:off x="228598" y="3641651"/>
            <a:ext cx="8623093" cy="6396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228598" y="1205815"/>
            <a:ext cx="4268451" cy="2366552"/>
          </a:xfrm>
          <a:prstGeom prst="rect">
            <a:avLst/>
          </a:prstGeom>
        </p:spPr>
        <p:txBody>
          <a:bodyPr vert="horz"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65150" indent="-112713">
              <a:defRPr sz="1400"/>
            </a:lvl3pPr>
            <a:lvl4pPr marL="862013" indent="-169863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4656808" y="1205815"/>
            <a:ext cx="4194883" cy="2366552"/>
          </a:xfrm>
          <a:prstGeom prst="rect">
            <a:avLst/>
          </a:prstGeom>
        </p:spPr>
        <p:txBody>
          <a:bodyPr vert="horz"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65150" indent="-112713">
              <a:defRPr sz="1400"/>
            </a:lvl3pPr>
            <a:lvl4pPr marL="862013" indent="-169863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228598" y="3693646"/>
            <a:ext cx="4268451" cy="2404751"/>
          </a:xfrm>
          <a:prstGeom prst="rect">
            <a:avLst/>
          </a:prstGeom>
        </p:spPr>
        <p:txBody>
          <a:bodyPr vert="horz"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65150" indent="-112713">
              <a:defRPr sz="1400"/>
            </a:lvl3pPr>
            <a:lvl4pPr marL="862013" indent="-169863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656808" y="3693646"/>
            <a:ext cx="4194883" cy="2404751"/>
          </a:xfrm>
          <a:prstGeom prst="rect">
            <a:avLst/>
          </a:prstGeom>
        </p:spPr>
        <p:txBody>
          <a:bodyPr vert="horz"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65150" indent="-112713">
              <a:defRPr sz="1400"/>
            </a:lvl3pPr>
            <a:lvl4pPr marL="862013" indent="-169863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88957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2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</p:spTree>
    <p:extLst>
      <p:ext uri="{BB962C8B-B14F-4D97-AF65-F5344CB8AC3E}">
        <p14:creationId xmlns:p14="http://schemas.microsoft.com/office/powerpoint/2010/main" val="71038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G_Compare_Contra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4579756" y="3744346"/>
            <a:ext cx="0" cy="2345875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228599" y="1197639"/>
            <a:ext cx="8608104" cy="2366552"/>
          </a:xfrm>
          <a:prstGeom prst="rect">
            <a:avLst/>
          </a:prstGeom>
        </p:spPr>
        <p:txBody>
          <a:bodyPr vert="horz"/>
          <a:lstStyle>
            <a:lvl1pPr marL="169863" indent="-169863">
              <a:defRPr sz="1600"/>
            </a:lvl1pPr>
            <a:lvl2pPr marL="339725" indent="-169863">
              <a:defRPr sz="1600"/>
            </a:lvl2pPr>
            <a:lvl3pPr marL="565150" indent="-112713">
              <a:defRPr sz="1600"/>
            </a:lvl3pPr>
            <a:lvl4pPr marL="862013" indent="-169863"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228598" y="3685470"/>
            <a:ext cx="4211819" cy="2404751"/>
          </a:xfrm>
          <a:prstGeom prst="rect">
            <a:avLst/>
          </a:prstGeom>
        </p:spPr>
        <p:txBody>
          <a:bodyPr vert="horz"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65150" indent="-112713">
              <a:defRPr sz="1400"/>
            </a:lvl3pPr>
            <a:lvl4pPr marL="862013" indent="-169863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719095" y="3685470"/>
            <a:ext cx="4117607" cy="2404751"/>
          </a:xfrm>
          <a:prstGeom prst="rect">
            <a:avLst/>
          </a:prstGeom>
        </p:spPr>
        <p:txBody>
          <a:bodyPr vert="horz"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65150" indent="-112713">
              <a:defRPr sz="1400"/>
            </a:lvl3pPr>
            <a:lvl4pPr marL="862013" indent="-169863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88957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</p:spTree>
    <p:extLst>
      <p:ext uri="{BB962C8B-B14F-4D97-AF65-F5344CB8AC3E}">
        <p14:creationId xmlns:p14="http://schemas.microsoft.com/office/powerpoint/2010/main" val="4083982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H_Risk Format_Corn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CEO Risk Format_P8sample_crosshatch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3300" y="814685"/>
            <a:ext cx="2234525" cy="1867301"/>
          </a:xfrm>
          <a:prstGeom prst="rect">
            <a:avLst/>
          </a:prstGeom>
        </p:spPr>
      </p:pic>
      <p:sp>
        <p:nvSpPr>
          <p:cNvPr id="11" name="Content Placeholder 6"/>
          <p:cNvSpPr>
            <a:spLocks noGrp="1"/>
          </p:cNvSpPr>
          <p:nvPr>
            <p:ph sz="quarter" idx="17"/>
          </p:nvPr>
        </p:nvSpPr>
        <p:spPr>
          <a:xfrm>
            <a:off x="228598" y="1233557"/>
            <a:ext cx="5735473" cy="4794684"/>
          </a:xfrm>
          <a:prstGeom prst="rect">
            <a:avLst/>
          </a:prstGeom>
        </p:spPr>
        <p:txBody>
          <a:bodyPr vert="horz"/>
          <a:lstStyle>
            <a:lvl1pPr marL="282575" indent="-282575">
              <a:buSzPct val="130000"/>
              <a:defRPr sz="1600"/>
            </a:lvl1pPr>
            <a:lvl2pPr marL="517525" indent="-227013">
              <a:defRPr sz="1400"/>
            </a:lvl2pPr>
            <a:lvl3pPr marL="800100" indent="-176213">
              <a:buSzPct val="125000"/>
              <a:defRPr sz="1400"/>
            </a:lvl3pPr>
            <a:lvl4pPr marL="1201738" indent="-228600">
              <a:defRPr sz="1400"/>
            </a:lvl4pPr>
            <a:lvl5pPr marL="1430338" indent="-176213">
              <a:buFont typeface="Arial"/>
              <a:buChar char="•"/>
              <a:defRPr sz="1400" baseline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88957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5861304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</p:spTree>
    <p:extLst>
      <p:ext uri="{BB962C8B-B14F-4D97-AF65-F5344CB8AC3E}">
        <p14:creationId xmlns:p14="http://schemas.microsoft.com/office/powerpoint/2010/main" val="1006424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I_Risk Format_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6"/>
          <p:cNvSpPr>
            <a:spLocks noGrp="1"/>
          </p:cNvSpPr>
          <p:nvPr>
            <p:ph sz="quarter" idx="17" hasCustomPrompt="1"/>
          </p:nvPr>
        </p:nvSpPr>
        <p:spPr>
          <a:xfrm>
            <a:off x="228598" y="1134320"/>
            <a:ext cx="3715605" cy="4861367"/>
          </a:xfrm>
          <a:prstGeom prst="rect">
            <a:avLst/>
          </a:prstGeom>
        </p:spPr>
        <p:txBody>
          <a:bodyPr vert="horz"/>
          <a:lstStyle>
            <a:lvl1pPr marL="282575" indent="-282575">
              <a:buSzPct val="130000"/>
              <a:defRPr sz="1600"/>
            </a:lvl1pPr>
            <a:lvl2pPr marL="517525" indent="-227013">
              <a:defRPr sz="1400"/>
            </a:lvl2pPr>
            <a:lvl3pPr marL="800100" indent="-176213">
              <a:buSzPct val="125000"/>
              <a:defRPr sz="1400"/>
            </a:lvl3pPr>
            <a:lvl4pPr marL="1201738" indent="-228600">
              <a:defRPr sz="1400"/>
            </a:lvl4pPr>
            <a:lvl5pPr marL="1430338" indent="-176213">
              <a:buFont typeface="Arial"/>
              <a:buChar char="•"/>
              <a:defRPr sz="1400" baseline="0"/>
            </a:lvl5pPr>
          </a:lstStyle>
          <a:p>
            <a:r>
              <a:rPr lang="en-US" dirty="0"/>
              <a:t>Bullet 1 level – Bullet 130% size text – Black, 16 point Arial</a:t>
            </a:r>
          </a:p>
          <a:p>
            <a:pPr lvl="1"/>
            <a:r>
              <a:rPr lang="en-US" dirty="0"/>
              <a:t>Bullet 2 level – 14 point Arial Italic</a:t>
            </a:r>
          </a:p>
          <a:p>
            <a:pPr lvl="2"/>
            <a:r>
              <a:rPr lang="en-US" dirty="0"/>
              <a:t>Bullet 3 level – Bullet 125% size text – 14 point Arial</a:t>
            </a:r>
          </a:p>
          <a:p>
            <a:pPr lvl="3"/>
            <a:r>
              <a:rPr lang="en-US" dirty="0"/>
              <a:t>Bullet 4 level – 14 point Arial Italic</a:t>
            </a:r>
          </a:p>
          <a:p>
            <a:pPr lvl="4"/>
            <a:r>
              <a:rPr lang="en-US" dirty="0"/>
              <a:t>Bullet 5 level – Bullet 100% size text – 14 point Arial</a:t>
            </a:r>
          </a:p>
        </p:txBody>
      </p:sp>
      <p:pic>
        <p:nvPicPr>
          <p:cNvPr id="9" name="Picture 8" descr="CCEO Risk Format_P8sample_crosshatch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9153" y="1134531"/>
            <a:ext cx="4623206" cy="4564685"/>
          </a:xfrm>
          <a:prstGeom prst="rect">
            <a:avLst/>
          </a:prstGeom>
        </p:spPr>
      </p:pic>
      <p:grpSp>
        <p:nvGrpSpPr>
          <p:cNvPr id="2" name="Group 1"/>
          <p:cNvGrpSpPr/>
          <p:nvPr userDrawn="1"/>
        </p:nvGrpSpPr>
        <p:grpSpPr>
          <a:xfrm>
            <a:off x="4059153" y="5777498"/>
            <a:ext cx="4609023" cy="350523"/>
            <a:chOff x="4333069" y="5714104"/>
            <a:chExt cx="4609023" cy="350523"/>
          </a:xfrm>
        </p:grpSpPr>
        <p:sp>
          <p:nvSpPr>
            <p:cNvPr id="11" name="Rectangle 10"/>
            <p:cNvSpPr/>
            <p:nvPr userDrawn="1"/>
          </p:nvSpPr>
          <p:spPr>
            <a:xfrm>
              <a:off x="4333069" y="5748518"/>
              <a:ext cx="228600" cy="15240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6987786" y="5748724"/>
              <a:ext cx="228600" cy="152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 userDrawn="1"/>
          </p:nvSpPr>
          <p:spPr>
            <a:xfrm>
              <a:off x="4544208" y="5714104"/>
              <a:ext cx="4397884" cy="350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000"/>
                </a:lnSpc>
                <a:tabLst>
                  <a:tab pos="2630488" algn="l"/>
                </a:tabLst>
              </a:pPr>
              <a:r>
                <a:rPr lang="en-US" sz="900" dirty="0"/>
                <a:t>Current risk assessment with uncertainty	Expected risk assessment with	proposed mitigation</a:t>
              </a:r>
            </a:p>
          </p:txBody>
        </p:sp>
      </p:grp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598" y="6188957"/>
            <a:ext cx="8453761" cy="46493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700"/>
              </a:lnSpc>
              <a:spcBef>
                <a:spcPts val="0"/>
              </a:spcBef>
              <a:buNone/>
              <a:defRPr sz="1600" b="1" i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Key Point—Arial Bold Italic, 16 point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33088"/>
            <a:ext cx="7776149" cy="581597"/>
          </a:xfrm>
          <a:prstGeom prst="rect">
            <a:avLst/>
          </a:prstGeom>
        </p:spPr>
        <p:txBody>
          <a:bodyPr/>
          <a:lstStyle>
            <a:lvl1pPr>
              <a:defRPr sz="2400" b="1" i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Head—Black 24 point Arial, Bold, Italic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626040"/>
            <a:ext cx="7776149" cy="446802"/>
          </a:xfrm>
          <a:prstGeom prst="rect">
            <a:avLst/>
          </a:prstGeom>
        </p:spPr>
        <p:txBody>
          <a:bodyPr vert="horz"/>
          <a:lstStyle>
            <a:lvl1pPr marL="3175" marR="0" indent="-31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Subtitle—Gray, 20 point Arial</a:t>
            </a:r>
          </a:p>
        </p:txBody>
      </p:sp>
    </p:spTree>
    <p:extLst>
      <p:ext uri="{BB962C8B-B14F-4D97-AF65-F5344CB8AC3E}">
        <p14:creationId xmlns:p14="http://schemas.microsoft.com/office/powerpoint/2010/main" val="351025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5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205422" y="6642556"/>
            <a:ext cx="6937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C14145BE-CC18-4145-962A-7F02CD48E99F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058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92" r:id="rId1"/>
    <p:sldLayoutId id="2147484833" r:id="rId2"/>
    <p:sldLayoutId id="2147484793" r:id="rId3"/>
    <p:sldLayoutId id="2147484844" r:id="rId4"/>
    <p:sldLayoutId id="2147484845" r:id="rId5"/>
    <p:sldLayoutId id="2147484796" r:id="rId6"/>
    <p:sldLayoutId id="2147484797" r:id="rId7"/>
    <p:sldLayoutId id="2147484798" r:id="rId8"/>
    <p:sldLayoutId id="2147484799" r:id="rId9"/>
    <p:sldLayoutId id="2147484850" r:id="rId10"/>
    <p:sldLayoutId id="2147484800" r:id="rId11"/>
    <p:sldLayoutId id="2147484852" r:id="rId12"/>
    <p:sldLayoutId id="2147484853" r:id="rId13"/>
    <p:sldLayoutId id="2147484854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2600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i="1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i="1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205422" y="6642556"/>
            <a:ext cx="6937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C14145BE-CC18-4145-962A-7F02CD48E99F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354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35" r:id="rId1"/>
    <p:sldLayoutId id="2147484839" r:id="rId2"/>
    <p:sldLayoutId id="2147484838" r:id="rId3"/>
    <p:sldLayoutId id="2147484846" r:id="rId4"/>
    <p:sldLayoutId id="2147484847" r:id="rId5"/>
    <p:sldLayoutId id="2147484840" r:id="rId6"/>
    <p:sldLayoutId id="2147484841" r:id="rId7"/>
    <p:sldLayoutId id="2147484842" r:id="rId8"/>
    <p:sldLayoutId id="2147484843" r:id="rId9"/>
    <p:sldLayoutId id="2147484851" r:id="rId10"/>
    <p:sldLayoutId id="214748483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600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i="1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i="1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260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28" r:id="rId1"/>
    <p:sldLayoutId id="2147484848" r:id="rId2"/>
    <p:sldLayoutId id="214748483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92">
          <p15:clr>
            <a:srgbClr val="F26B43"/>
          </p15:clr>
        </p15:guide>
        <p15:guide id="2" pos="1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4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ysml.org/" TargetMode="External"/><Relationship Id="rId2" Type="http://schemas.openxmlformats.org/officeDocument/2006/relationships/hyperlink" Target="http://www.nap.edu/" TargetMode="Externa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sebokwiki.org/wiki/Resilience_Engineering" TargetMode="External"/><Relationship Id="rId4" Type="http://schemas.openxmlformats.org/officeDocument/2006/relationships/hyperlink" Target="http://sysml.org/sysml-specifications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effectLst/>
              </a:rPr>
              <a:t>Quantitative Resiliency Analysis of Microgrids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89407" y="3233396"/>
            <a:ext cx="5248681" cy="250097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Myron Hecht</a:t>
            </a:r>
          </a:p>
          <a:p>
            <a:r>
              <a:rPr lang="en-US" dirty="0"/>
              <a:t>The Aerospace Corporation</a:t>
            </a:r>
          </a:p>
          <a:p>
            <a:endParaRPr lang="en-US" dirty="0"/>
          </a:p>
          <a:p>
            <a:r>
              <a:rPr lang="en-US" dirty="0"/>
              <a:t>Presented to</a:t>
            </a:r>
          </a:p>
          <a:p>
            <a:r>
              <a:rPr lang="en-US" dirty="0"/>
              <a:t>INCOSE International Workshop</a:t>
            </a:r>
          </a:p>
          <a:p>
            <a:endParaRPr lang="en-US" dirty="0"/>
          </a:p>
          <a:p>
            <a:r>
              <a:rPr lang="en-US" dirty="0"/>
              <a:t>Jacksonville, FL</a:t>
            </a:r>
          </a:p>
          <a:p>
            <a:endParaRPr lang="en-US" dirty="0"/>
          </a:p>
          <a:p>
            <a:r>
              <a:rPr lang="en-US" dirty="0"/>
              <a:t>February, 2018</a:t>
            </a:r>
          </a:p>
        </p:txBody>
      </p:sp>
      <p:sp>
        <p:nvSpPr>
          <p:cNvPr id="5" name="TextBox 4">
            <a:extLst/>
          </p:cNvPr>
          <p:cNvSpPr txBox="1"/>
          <p:nvPr/>
        </p:nvSpPr>
        <p:spPr>
          <a:xfrm>
            <a:off x="11115744" y="0"/>
            <a:ext cx="919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/>
              <a:t>2017</a:t>
            </a:r>
          </a:p>
        </p:txBody>
      </p:sp>
    </p:spTree>
    <p:extLst>
      <p:ext uri="{BB962C8B-B14F-4D97-AF65-F5344CB8AC3E}">
        <p14:creationId xmlns:p14="http://schemas.microsoft.com/office/powerpoint/2010/main" val="9804413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SysML</a:t>
            </a:r>
            <a:r>
              <a:rPr lang="en-US" dirty="0"/>
              <a:t> Block Definition diagram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255" y="873891"/>
            <a:ext cx="6555698" cy="597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649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Microgrid Blocks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331635"/>
              </p:ext>
            </p:extLst>
          </p:nvPr>
        </p:nvGraphicFramePr>
        <p:xfrm>
          <a:off x="1007389" y="1472337"/>
          <a:ext cx="7284203" cy="4395663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24881">
                  <a:extLst>
                    <a:ext uri="{9D8B030D-6E8A-4147-A177-3AD203B41FA5}">
                      <a16:colId xmlns:a16="http://schemas.microsoft.com/office/drawing/2014/main" val="2490104563"/>
                    </a:ext>
                  </a:extLst>
                </a:gridCol>
                <a:gridCol w="5859322">
                  <a:extLst>
                    <a:ext uri="{9D8B030D-6E8A-4147-A177-3AD203B41FA5}">
                      <a16:colId xmlns:a16="http://schemas.microsoft.com/office/drawing/2014/main" val="923072746"/>
                    </a:ext>
                  </a:extLst>
                </a:gridCol>
              </a:tblGrid>
              <a:tr h="24432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Block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Description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349749221"/>
                  </a:ext>
                </a:extLst>
              </a:tr>
              <a:tr h="24432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Consumers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Customers of the microgrid (electrical power users)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213651511"/>
                  </a:ext>
                </a:extLst>
              </a:tr>
              <a:tr h="280404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Microgrid Domain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Domain of the microgrid including components, stakeholders, and threats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86818805"/>
                  </a:ext>
                </a:extLst>
              </a:tr>
              <a:tr h="48865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Microgrid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group of interconnected loads and distributed energy resources within clearly defined electrical boundaries that contains loads, distributed energy </a:t>
                      </a:r>
                      <a:r>
                        <a:rPr lang="en-US" sz="14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248030549"/>
                  </a:ext>
                </a:extLst>
              </a:tr>
              <a:tr h="48865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Threats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Phenomena</a:t>
                      </a:r>
                      <a:r>
                        <a:rPr lang="en-US" sz="14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(natural or anthropogenic) that can degrade or destroy the availability of power to consumers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588593836"/>
                  </a:ext>
                </a:extLst>
              </a:tr>
              <a:tr h="48865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Stakeholders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stakeholders in the microgrid (consumers, technicians, utility management, microgrid management)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000846651"/>
                  </a:ext>
                </a:extLst>
              </a:tr>
              <a:tr h="48865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Storage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Electrical energy storage (battery) characterized by a capacity (watt-hours)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846378292"/>
                  </a:ext>
                </a:extLst>
              </a:tr>
              <a:tr h="53373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Generators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System</a:t>
                      </a:r>
                      <a:r>
                        <a:rPr lang="en-US" sz="14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elements that convert other forms of energy into electrical power with the load (diesel generators, gas turbines, solar arrays, windmills)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854112021"/>
                  </a:ext>
                </a:extLst>
              </a:tr>
              <a:tr h="24432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Utility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The external grid to which the microgrid is connected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80217601"/>
                  </a:ext>
                </a:extLst>
              </a:tr>
              <a:tr h="48865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Interconnect switch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A device which</a:t>
                      </a:r>
                      <a:r>
                        <a:rPr lang="en-US" sz="1400" u="none" strike="noStrike" baseline="0" dirty="0">
                          <a:effectLst/>
                        </a:rPr>
                        <a:t> connects the microgrid to the utility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616989325"/>
                  </a:ext>
                </a:extLst>
              </a:tr>
              <a:tr h="24432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Load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Aggregate of power consumers on microgrid measured in watts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1682459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31614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SysML</a:t>
            </a:r>
            <a:r>
              <a:rPr lang="en-US" dirty="0"/>
              <a:t> Internal Block diagram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684" y="1973179"/>
            <a:ext cx="8048800" cy="337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420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Parametric Diagram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593" y="1108539"/>
            <a:ext cx="6657613" cy="542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6255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Mathematical Model Assumptions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4948" y="1102578"/>
            <a:ext cx="7656164" cy="5832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Resilient Component behavior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Any component can fail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Any component can be subject to a cyberattack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Failed components can be restored</a:t>
            </a:r>
          </a:p>
          <a:p>
            <a:pPr marL="1200150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i="1" dirty="0"/>
              <a:t>Restoration times can be modeled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Microgrid behavior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Interconnect switch necessary to isolate microgrid from the main grid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Diesel Generators have a limited fuel supply</a:t>
            </a:r>
          </a:p>
          <a:p>
            <a:pPr marL="1200150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i="1" dirty="0"/>
              <a:t>Refueling waiting time can be modeled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Gas turbines are subject to natural gas cutoff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Solar cells require daylight to generate power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Batteries have a limited capacity which is subject to a demand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Demand is variable and controllable within the power grid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Mathematics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Times between failures and recovery times are distribution exponentially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Component failures are independent of each other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dirty="0"/>
          </a:p>
          <a:p>
            <a:pPr>
              <a:spcBef>
                <a:spcPts val="600"/>
              </a:spcBef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973833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Transition Diagram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6428" y="2045776"/>
            <a:ext cx="208064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Steady State Markov Model solution provides the percentage of time that the system is in each state (state residence probability)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2359" y="408761"/>
            <a:ext cx="5790094" cy="608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055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 Variables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589208"/>
              </p:ext>
            </p:extLst>
          </p:nvPr>
        </p:nvGraphicFramePr>
        <p:xfrm>
          <a:off x="337089" y="886397"/>
          <a:ext cx="8527942" cy="580846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97436">
                  <a:extLst>
                    <a:ext uri="{9D8B030D-6E8A-4147-A177-3AD203B41FA5}">
                      <a16:colId xmlns:a16="http://schemas.microsoft.com/office/drawing/2014/main" val="1515369680"/>
                    </a:ext>
                  </a:extLst>
                </a:gridCol>
                <a:gridCol w="1256648">
                  <a:extLst>
                    <a:ext uri="{9D8B030D-6E8A-4147-A177-3AD203B41FA5}">
                      <a16:colId xmlns:a16="http://schemas.microsoft.com/office/drawing/2014/main" val="3919444647"/>
                    </a:ext>
                  </a:extLst>
                </a:gridCol>
                <a:gridCol w="5873858">
                  <a:extLst>
                    <a:ext uri="{9D8B030D-6E8A-4147-A177-3AD203B41FA5}">
                      <a16:colId xmlns:a16="http://schemas.microsoft.com/office/drawing/2014/main" val="2315928686"/>
                    </a:ext>
                  </a:extLst>
                </a:gridCol>
              </a:tblGrid>
              <a:tr h="15004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Name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Owning Block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Meaning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4174875853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Generator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Capacity of fuel tank in liters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365629485"/>
                  </a:ext>
                </a:extLst>
              </a:tr>
              <a:tr h="30009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Generator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Fuel consumption rate for diesel generator set (liters per hour)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3521345459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err="1">
                          <a:effectLst/>
                        </a:rPr>
                        <a:t>L_gen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Generator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diesel generator set failure rate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223060056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err="1">
                          <a:effectLst/>
                        </a:rPr>
                        <a:t>m_gen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Generator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repair rate for generator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828005217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err="1">
                          <a:effectLst/>
                        </a:rPr>
                        <a:t>Pgen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Generator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err="1">
                          <a:effectLst/>
                        </a:rPr>
                        <a:t>Probabaility</a:t>
                      </a:r>
                      <a:r>
                        <a:rPr lang="en-US" sz="1400" u="none" strike="noStrike" dirty="0">
                          <a:effectLst/>
                        </a:rPr>
                        <a:t> of successful generator startup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921094579"/>
                  </a:ext>
                </a:extLst>
              </a:tr>
              <a:tr h="30009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err="1">
                          <a:effectLst/>
                        </a:rPr>
                        <a:t>L_inter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Interconnet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u="none" strike="noStrike" dirty="0">
                          <a:effectLst/>
                        </a:rPr>
                        <a:t>Failure rate of interconnect switch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1287526482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m_inter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err="1">
                          <a:effectLst/>
                        </a:rPr>
                        <a:t>Interconnet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repair rate of the interconnect switch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2993756693"/>
                  </a:ext>
                </a:extLst>
              </a:tr>
              <a:tr h="30009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Pinter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err="1">
                          <a:effectLst/>
                        </a:rPr>
                        <a:t>Interconnet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Probability of successful interconnect switching to island mode upon interruption of utility power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847142228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demand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Load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Demand of load (in watts)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550660872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c_bat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Storage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Capacity of battery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3663275626"/>
                  </a:ext>
                </a:extLst>
              </a:tr>
              <a:tr h="30009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L_bat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Storage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Failure rate of battery (or other electrical energy storage device)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2382813925"/>
                  </a:ext>
                </a:extLst>
              </a:tr>
              <a:tr h="30009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m_bat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Storage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Repair rate of battery (or other electrical energy storage device)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498206294"/>
                  </a:ext>
                </a:extLst>
              </a:tr>
              <a:tr h="30009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L_emp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threats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Occurrence rate of electromagnetic pulses (EMP) sufficient to disable the utility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1719471426"/>
                  </a:ext>
                </a:extLst>
              </a:tr>
              <a:tr h="30009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L_xtreme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threats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Occurrence rate of extreme weather conditions (aggregate)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1831458230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m-cyber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threats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recovery rate from microgrid cyberattack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182555795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L_norm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Utility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Failure rate (interruption rate) of the grid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622009838"/>
                  </a:ext>
                </a:extLst>
              </a:tr>
              <a:tr h="30009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m_norm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Utility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Weighted average recovery time of common repairs, extreme weather repairs, EMP, and cyber </a:t>
                      </a:r>
                      <a:r>
                        <a:rPr lang="en-US" sz="1400" u="none" strike="noStrike" dirty="0" err="1">
                          <a:effectLst/>
                        </a:rPr>
                        <a:t>reapirs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3553959919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L_gen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Generator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diesel generator set failure rate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1964181229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m_gen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Generator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diesel generator set restoration rate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2761156018"/>
                  </a:ext>
                </a:extLst>
              </a:tr>
              <a:tr h="15004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Pgen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Generator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probability of successful diesel generator start on demand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02" marR="7502" marT="7502" marB="0"/>
                </a:tc>
                <a:extLst>
                  <a:ext uri="{0D108BD9-81ED-4DB2-BD59-A6C34878D82A}">
                    <a16:rowId xmlns:a16="http://schemas.microsoft.com/office/drawing/2014/main" val="1360551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4264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Variables used in this analysis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442083"/>
              </p:ext>
            </p:extLst>
          </p:nvPr>
        </p:nvGraphicFramePr>
        <p:xfrm>
          <a:off x="588933" y="1406417"/>
          <a:ext cx="7729781" cy="46864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100382">
                  <a:extLst>
                    <a:ext uri="{9D8B030D-6E8A-4147-A177-3AD203B41FA5}">
                      <a16:colId xmlns:a16="http://schemas.microsoft.com/office/drawing/2014/main" val="405546990"/>
                    </a:ext>
                  </a:extLst>
                </a:gridCol>
                <a:gridCol w="3270142">
                  <a:extLst>
                    <a:ext uri="{9D8B030D-6E8A-4147-A177-3AD203B41FA5}">
                      <a16:colId xmlns:a16="http://schemas.microsoft.com/office/drawing/2014/main" val="2040568447"/>
                    </a:ext>
                  </a:extLst>
                </a:gridCol>
                <a:gridCol w="1517543">
                  <a:extLst>
                    <a:ext uri="{9D8B030D-6E8A-4147-A177-3AD203B41FA5}">
                      <a16:colId xmlns:a16="http://schemas.microsoft.com/office/drawing/2014/main" val="862253382"/>
                    </a:ext>
                  </a:extLst>
                </a:gridCol>
                <a:gridCol w="1841714">
                  <a:extLst>
                    <a:ext uri="{9D8B030D-6E8A-4147-A177-3AD203B41FA5}">
                      <a16:colId xmlns:a16="http://schemas.microsoft.com/office/drawing/2014/main" val="1884816244"/>
                    </a:ext>
                  </a:extLst>
                </a:gridCol>
              </a:tblGrid>
              <a:tr h="179733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Input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65" marR="4965" marT="49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Meaning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65" marR="4965" marT="49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Value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65" marR="4965" marT="49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Units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00959975"/>
                  </a:ext>
                </a:extLst>
              </a:tr>
              <a:tr h="267118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err="1">
                          <a:effectLst/>
                        </a:rPr>
                        <a:t>L_util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Utility outage frequency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u="none" strike="noStrike" dirty="0">
                          <a:effectLst/>
                        </a:rPr>
                        <a:t>0.001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65" marR="4965" marT="49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per hour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66265891"/>
                  </a:ext>
                </a:extLst>
              </a:tr>
              <a:tr h="267118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err="1">
                          <a:effectLst/>
                        </a:rPr>
                        <a:t>L_cyber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Utility cyberattack rate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u="none" strike="noStrike" dirty="0">
                          <a:effectLst/>
                        </a:rPr>
                        <a:t>0.0001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65" marR="4965" marT="49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per hour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99798419"/>
                  </a:ext>
                </a:extLst>
              </a:tr>
              <a:tr h="441886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Pinter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Probabiltiy of successful interconnect switch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u="none" strike="noStrike">
                          <a:effectLst/>
                        </a:rPr>
                        <a:t>0.999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65" marR="4965" marT="49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none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9486272"/>
                  </a:ext>
                </a:extLst>
              </a:tr>
              <a:tr h="267118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err="1">
                          <a:effectLst/>
                        </a:rPr>
                        <a:t>m_util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Utility restoration rate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u="none" strike="noStrike" dirty="0">
                          <a:effectLst/>
                        </a:rPr>
                        <a:t>0.05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65" marR="4965" marT="49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per hour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5007258"/>
                  </a:ext>
                </a:extLst>
              </a:tr>
              <a:tr h="441886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err="1">
                          <a:effectLst/>
                        </a:rPr>
                        <a:t>Pgen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Probability of successful generator start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u="none" strike="noStrike" dirty="0">
                          <a:effectLst/>
                        </a:rPr>
                        <a:t>0.99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65" marR="4965" marT="49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none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1018266"/>
                  </a:ext>
                </a:extLst>
              </a:tr>
              <a:tr h="267118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err="1">
                          <a:effectLst/>
                        </a:rPr>
                        <a:t>L_gen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Generator failure rate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u="none" strike="noStrike" dirty="0">
                          <a:effectLst/>
                        </a:rPr>
                        <a:t>0.001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65" marR="4965" marT="49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per hour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0763756"/>
                  </a:ext>
                </a:extLst>
              </a:tr>
              <a:tr h="267118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err="1">
                          <a:effectLst/>
                        </a:rPr>
                        <a:t>m_gen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Generator restoration rate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u="none" strike="noStrike" dirty="0">
                          <a:effectLst/>
                        </a:rPr>
                        <a:t>0.025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65" marR="4965" marT="49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per hour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2680830"/>
                  </a:ext>
                </a:extLst>
              </a:tr>
              <a:tr h="441886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F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Fuel consumption rate in liters per hour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u="none" strike="noStrike" dirty="0">
                          <a:effectLst/>
                        </a:rPr>
                        <a:t>1000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65" marR="4965" marT="49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liters per hour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8280066"/>
                  </a:ext>
                </a:extLst>
              </a:tr>
              <a:tr h="267118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Ct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capacity of fuel tank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u="none" strike="noStrike" dirty="0">
                          <a:effectLst/>
                        </a:rPr>
                        <a:t>2.40E+05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65" marR="4965" marT="49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liters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0866191"/>
                  </a:ext>
                </a:extLst>
              </a:tr>
              <a:tr h="267118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err="1">
                          <a:effectLst/>
                        </a:rPr>
                        <a:t>L_bat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battry failure rate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u="none" strike="noStrike" dirty="0">
                          <a:effectLst/>
                        </a:rPr>
                        <a:t>0.001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65" marR="4965" marT="49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per hour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9732165"/>
                  </a:ext>
                </a:extLst>
              </a:tr>
              <a:tr h="267118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err="1">
                          <a:effectLst/>
                        </a:rPr>
                        <a:t>m_bat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battery repair rate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u="none" strike="noStrike" dirty="0">
                          <a:effectLst/>
                        </a:rPr>
                        <a:t>0.025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65" marR="4965" marT="49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per hour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0845423"/>
                  </a:ext>
                </a:extLst>
              </a:tr>
              <a:tr h="35450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Load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demand on battery in Watts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u="none" strike="noStrike" dirty="0">
                          <a:effectLst/>
                        </a:rPr>
                        <a:t>1000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65" marR="4965" marT="49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per hour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97574319"/>
                  </a:ext>
                </a:extLst>
              </a:tr>
              <a:tr h="35450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 err="1">
                          <a:effectLst/>
                        </a:rPr>
                        <a:t>Cb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battery capacity in watt hours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u="none" strike="noStrike" dirty="0">
                          <a:effectLst/>
                        </a:rPr>
                        <a:t>20000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65" marR="4965" marT="49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Watts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6006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62047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Matlab</a:t>
            </a:r>
            <a:r>
              <a:rPr lang="en-US" dirty="0"/>
              <a:t> Function for Constraint Block Microstead1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886397"/>
            <a:ext cx="8481447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function [PU1, PG1, PB1, PN1, PU2, PG2, PB2, PN2] = microstead1(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L_util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L_cyber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Pinter,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m_util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Pgen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L_gen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m_gen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L_bat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m_bat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F, Ct, Load,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Cb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%Function Microstead1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%M. Hecht  10/24/2017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% Steady State solution Microgrid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%Transition Expressions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E11=-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L_util-L_cyber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*Pinter -Pinter*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Pgen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*(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L_util+L_cyber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);    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E21=Pinter*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Pgen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*(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L_util+L_cyber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E22= -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Pgen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*(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L_cyber+F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Ct+L_gen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)-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L_gen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*(1-Pgen)-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m_util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E31=Pinter*(1-Pgen)*(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L_util+L_cyber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E32=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Pgen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*(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L_cyber+F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Ct+L_gen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E33=-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L_cyber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L_bat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-Load/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Cb-m_gen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E41=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L_util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*(1-Pinter);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E42=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L_gen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*(1-Pgen);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E43=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L_cyber+L_bat+Load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Cb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E44=-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m_util-m_bat-m_gen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T1=[ 1           1       1       1; 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E11        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m_util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m_util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m_util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E21         E22 	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m_gen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m_gen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E41         E42     E43     E44];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P=[1 0 0 0 ]';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b1=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inv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(T1)*P;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PU1=b1(1);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PG1=b1(2);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PB1=b1(3);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PN1=b1(4);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30439583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0774"/>
            <a:ext cx="8229600" cy="581597"/>
          </a:xfrm>
        </p:spPr>
        <p:txBody>
          <a:bodyPr/>
          <a:lstStyle/>
          <a:p>
            <a:r>
              <a:rPr lang="en-US" dirty="0"/>
              <a:t>Selected Results:  .  Impact of Successful Cyberattack Rate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156720"/>
              </p:ext>
            </p:extLst>
          </p:nvPr>
        </p:nvGraphicFramePr>
        <p:xfrm>
          <a:off x="533038" y="1626949"/>
          <a:ext cx="7925162" cy="4151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Document" r:id="rId3" imgW="6115449" imgH="2938026" progId="Word.Document.12">
                  <p:embed/>
                </p:oleObj>
              </mc:Choice>
              <mc:Fallback>
                <p:oleObj name="Document" r:id="rId3" imgW="6115449" imgH="29380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038" y="1626949"/>
                        <a:ext cx="7925162" cy="41519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6289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  <a:p>
            <a:r>
              <a:rPr lang="en-US" dirty="0"/>
              <a:t>Quantitative Resiliency Definition</a:t>
            </a:r>
          </a:p>
          <a:p>
            <a:r>
              <a:rPr lang="en-US" dirty="0"/>
              <a:t>Application</a:t>
            </a:r>
          </a:p>
          <a:p>
            <a:r>
              <a:rPr lang="en-US" dirty="0"/>
              <a:t>Matlab model</a:t>
            </a:r>
          </a:p>
          <a:p>
            <a:r>
              <a:rPr lang="en-US" dirty="0"/>
              <a:t>SysML Model</a:t>
            </a:r>
          </a:p>
          <a:p>
            <a:r>
              <a:rPr lang="en-US" dirty="0"/>
              <a:t>Results</a:t>
            </a:r>
          </a:p>
          <a:p>
            <a:r>
              <a:rPr lang="en-US" dirty="0"/>
              <a:t>Discussion</a:t>
            </a:r>
          </a:p>
          <a:p>
            <a:r>
              <a:rPr lang="en-US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42222016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96529"/>
            <a:ext cx="8229600" cy="581597"/>
          </a:xfrm>
        </p:spPr>
        <p:txBody>
          <a:bodyPr/>
          <a:lstStyle/>
          <a:p>
            <a:r>
              <a:rPr lang="en-US" dirty="0"/>
              <a:t>Selected Results:  Impact of Utility Power Outage Rate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8638445"/>
              </p:ext>
            </p:extLst>
          </p:nvPr>
        </p:nvGraphicFramePr>
        <p:xfrm>
          <a:off x="289061" y="1925638"/>
          <a:ext cx="8169139" cy="4009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Document" r:id="rId3" imgW="6123720" imgH="3004693" progId="Word.Document.12">
                  <p:embed/>
                </p:oleObj>
              </mc:Choice>
              <mc:Fallback>
                <p:oleObj name="Document" r:id="rId3" imgW="6123720" imgH="30046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9061" y="1925638"/>
                        <a:ext cx="8169139" cy="4009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25969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Selected Results:  Impact of Utility Restoration Rate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719534"/>
              </p:ext>
            </p:extLst>
          </p:nvPr>
        </p:nvGraphicFramePr>
        <p:xfrm>
          <a:off x="236120" y="1561843"/>
          <a:ext cx="8615105" cy="3806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Document" r:id="rId3" imgW="6115449" imgH="2702710" progId="Word.Document.12">
                  <p:embed/>
                </p:oleObj>
              </mc:Choice>
              <mc:Fallback>
                <p:oleObj name="Document" r:id="rId3" imgW="6115449" imgH="27027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120" y="1561843"/>
                        <a:ext cx="8615105" cy="3806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10775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>
          <a:xfrm>
            <a:off x="228599" y="1072842"/>
            <a:ext cx="8453761" cy="4798717"/>
          </a:xfrm>
        </p:spPr>
        <p:txBody>
          <a:bodyPr/>
          <a:lstStyle/>
          <a:p>
            <a:r>
              <a:rPr lang="en-US" dirty="0"/>
              <a:t>Usefulness: conclusions that can be reached using this model</a:t>
            </a:r>
          </a:p>
          <a:p>
            <a:pPr lvl="1"/>
            <a:r>
              <a:rPr lang="en-US" dirty="0"/>
              <a:t>Successful cyberattack rate is the most significant parameter</a:t>
            </a:r>
          </a:p>
          <a:p>
            <a:pPr lvl="1"/>
            <a:r>
              <a:rPr lang="en-US" dirty="0"/>
              <a:t>Utilities should strive to keep their average restoration time after an outage to 10 hours (below that, not much significant benefit; above that , disproportionate benefit)</a:t>
            </a:r>
          </a:p>
          <a:p>
            <a:r>
              <a:rPr lang="en-US" dirty="0"/>
              <a:t>Limitations:  </a:t>
            </a:r>
          </a:p>
          <a:p>
            <a:pPr lvl="1"/>
            <a:r>
              <a:rPr lang="en-US" dirty="0"/>
              <a:t>Considers only continuous time events, not discrete events such as battery discharged, diesel storage tanks refilled, etc.</a:t>
            </a:r>
          </a:p>
          <a:p>
            <a:pPr lvl="1"/>
            <a:r>
              <a:rPr lang="en-US" dirty="0"/>
              <a:t>Model has only one load and one generator</a:t>
            </a:r>
          </a:p>
          <a:p>
            <a:pPr lvl="1"/>
            <a:r>
              <a:rPr lang="en-US" dirty="0"/>
              <a:t>Assumption of exponential assumption (doesn’t model running out of fuel or a battery being drained of energy)</a:t>
            </a:r>
          </a:p>
          <a:p>
            <a:pPr lvl="1"/>
            <a:r>
              <a:rPr lang="en-US" dirty="0"/>
              <a:t>Load shedding not considered</a:t>
            </a:r>
          </a:p>
          <a:p>
            <a:pPr lvl="1"/>
            <a:r>
              <a:rPr lang="en-US" dirty="0"/>
              <a:t>Input parameter values are not verified</a:t>
            </a:r>
          </a:p>
          <a:p>
            <a:pPr lvl="1"/>
            <a:r>
              <a:rPr lang="en-US" dirty="0"/>
              <a:t>The specific analytical model and results are shown for the purposes of illustration of this point. Not intended to be generalized to other systems</a:t>
            </a:r>
          </a:p>
          <a:p>
            <a:r>
              <a:rPr lang="en-US" dirty="0"/>
              <a:t>All Models are Wrong, Some Models are Useful</a:t>
            </a:r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9806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648135" y="926086"/>
            <a:ext cx="8077200" cy="4114800"/>
          </a:xfrm>
        </p:spPr>
        <p:txBody>
          <a:bodyPr/>
          <a:lstStyle/>
          <a:p>
            <a:r>
              <a:rPr lang="en-US" dirty="0"/>
              <a:t>Quantitative Metrics for Resiliency Can Be Developed</a:t>
            </a:r>
          </a:p>
          <a:p>
            <a:pPr lvl="1"/>
            <a:r>
              <a:rPr lang="en-US" dirty="0"/>
              <a:t>Necessary to evaluate current designs, alternatives, and tradeoffs</a:t>
            </a:r>
          </a:p>
          <a:p>
            <a:r>
              <a:rPr lang="en-US" dirty="0"/>
              <a:t>MBSE can incorporate resiliency analyses</a:t>
            </a:r>
          </a:p>
          <a:p>
            <a:pPr lvl="1"/>
            <a:r>
              <a:rPr lang="en-US" dirty="0"/>
              <a:t>Models can provide the metrics</a:t>
            </a:r>
          </a:p>
          <a:p>
            <a:pPr lvl="1"/>
            <a:r>
              <a:rPr lang="en-US" dirty="0"/>
              <a:t>Such models can enable design decisions </a:t>
            </a:r>
          </a:p>
          <a:p>
            <a:r>
              <a:rPr lang="en-US" dirty="0"/>
              <a:t>Next Steps for Microgrid Resiliency Model</a:t>
            </a:r>
          </a:p>
          <a:p>
            <a:pPr lvl="1"/>
            <a:r>
              <a:rPr lang="en-US" dirty="0"/>
              <a:t>Incorporate into INCOSE Critical Infrastructure Protection and Recovery (CIPR) Working Group</a:t>
            </a:r>
          </a:p>
          <a:p>
            <a:pPr lvl="2"/>
            <a:r>
              <a:rPr lang="en-US" dirty="0"/>
              <a:t>Already achieved in collaboration with S. Friedenthal</a:t>
            </a:r>
          </a:p>
          <a:p>
            <a:pPr lvl="1"/>
            <a:r>
              <a:rPr lang="en-US" dirty="0"/>
              <a:t>Refine models to account for extreme events and EMP with separate parameters</a:t>
            </a:r>
          </a:p>
          <a:p>
            <a:pPr lvl="1"/>
            <a:r>
              <a:rPr lang="en-US" dirty="0"/>
              <a:t>Add models for solar arrays and gas turbines</a:t>
            </a:r>
          </a:p>
          <a:p>
            <a:pPr lvl="1"/>
            <a:r>
              <a:rPr lang="en-US" dirty="0"/>
              <a:t>Add multiple loads and generators to state transition diagrams</a:t>
            </a:r>
          </a:p>
          <a:p>
            <a:pPr lvl="1"/>
            <a:r>
              <a:rPr lang="en-US" dirty="0"/>
              <a:t>Investigate use of discrete event simulators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3348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US" sz="1600" dirty="0"/>
              <a:t>[1] National Academies of Sciences, Engineering, and Medicine , </a:t>
            </a:r>
            <a:r>
              <a:rPr lang="en-US" sz="1600" i="1" dirty="0"/>
              <a:t>Enhancing the Resilience of the Nation's Electricity System , </a:t>
            </a:r>
            <a:r>
              <a:rPr lang="en-US" sz="1600" dirty="0"/>
              <a:t>available online at </a:t>
            </a:r>
            <a:r>
              <a:rPr lang="en-US" sz="1600" dirty="0">
                <a:hlinkClick r:id="rId2"/>
              </a:rPr>
              <a:t>http://www.nap.edu/</a:t>
            </a:r>
            <a:r>
              <a:rPr lang="en-US" sz="1600" dirty="0"/>
              <a:t>, p. 10 (2017)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600" dirty="0"/>
              <a:t>[2] Object Management Group, “System Modeling Language”, </a:t>
            </a:r>
            <a:r>
              <a:rPr lang="en-US" sz="1600" dirty="0">
                <a:hlinkClick r:id="rId3"/>
              </a:rPr>
              <a:t>www.sysml.org</a:t>
            </a:r>
            <a:r>
              <a:rPr lang="en-US" sz="1600" dirty="0"/>
              <a:t>, specification available at </a:t>
            </a:r>
            <a:r>
              <a:rPr lang="en-US" sz="1600" dirty="0">
                <a:hlinkClick r:id="rId4"/>
              </a:rPr>
              <a:t>http://sysml.org/sysml-specifications/</a:t>
            </a:r>
            <a:r>
              <a:rPr lang="en-US" sz="1600" dirty="0"/>
              <a:t> (2015)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600" dirty="0"/>
              <a:t>[3] , Alberto </a:t>
            </a:r>
            <a:r>
              <a:rPr lang="en-US" sz="1600" dirty="0" err="1"/>
              <a:t>Avritzer</a:t>
            </a:r>
            <a:r>
              <a:rPr lang="en-US" sz="1600" dirty="0"/>
              <a:t>, Daniel S. </a:t>
            </a:r>
            <a:r>
              <a:rPr lang="en-US" sz="1600" dirty="0" err="1"/>
              <a:t>Menasch</a:t>
            </a:r>
            <a:r>
              <a:rPr lang="en-US" sz="1600" dirty="0"/>
              <a:t> Javier Alonso, Leandro </a:t>
            </a:r>
            <a:r>
              <a:rPr lang="en-US" sz="1600" dirty="0" err="1"/>
              <a:t>Aguiar</a:t>
            </a:r>
            <a:r>
              <a:rPr lang="en-US" sz="1600" dirty="0"/>
              <a:t>, and Sara G. Alvarez, "WAP: Models and Metrics for the Assessment of Critical-Infrastructure-Targeted Malware Campaigns," in International Symposium on Software Reliability Engineering, Gaithersburg, MD, (2015).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600" dirty="0"/>
              <a:t>[4]  Scott Jackson, Stephen Cook, and Timothy L. J. Ferris, “A Generic State-Machine  Model of System Resilience”, </a:t>
            </a:r>
            <a:r>
              <a:rPr lang="en-US" sz="1600" i="1" dirty="0"/>
              <a:t>Insight </a:t>
            </a:r>
            <a:r>
              <a:rPr lang="en-US" sz="1600" dirty="0"/>
              <a:t>Magazine, April, 2015, pp. 14-18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600" dirty="0"/>
              <a:t>[5] </a:t>
            </a:r>
            <a:r>
              <a:rPr lang="en-US" sz="1600" i="1" dirty="0"/>
              <a:t>Resilience Engineering </a:t>
            </a:r>
            <a:r>
              <a:rPr lang="en-US" sz="1600" dirty="0"/>
              <a:t>in System Engineering Book of Knowledge version 1.8, </a:t>
            </a:r>
            <a:r>
              <a:rPr lang="en-US" sz="1600" dirty="0">
                <a:hlinkClick r:id="rId5"/>
              </a:rPr>
              <a:t>http://sebokwiki.org/wiki/Resilience_Engineering</a:t>
            </a:r>
            <a:r>
              <a:rPr lang="en-US" sz="1600" dirty="0"/>
              <a:t>, Systems Engineering Research Center (SERC), the International Council on Systems Engineering (INCOSE), and the Institute of Electrical and Electronics Engineers Computer Society (IEEE-CS) March 2017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00730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Resiliency lacks a specific quantitative definition and associated metrics that enable assessment [1]</a:t>
            </a:r>
          </a:p>
          <a:p>
            <a:r>
              <a:rPr lang="en-US" dirty="0"/>
              <a:t>This work shows a Model Based Systems engineering (MBSE), and in particular SysML [2] and Markov models [3], can be used to assess resiliency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999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Quantitative Definition of Resiliency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3810" y="943811"/>
            <a:ext cx="819614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000" dirty="0"/>
              <a:t>Resiliency is the probability weighted sum of MOPs in each system state</a:t>
            </a:r>
            <a:endParaRPr lang="en-US" sz="1600" dirty="0"/>
          </a:p>
          <a:p>
            <a:pPr marL="800100" lvl="1" indent="-342900">
              <a:spcBef>
                <a:spcPts val="600"/>
              </a:spcBef>
              <a:buFont typeface="+mj-lt"/>
              <a:buAutoNum type="arabicPeriod"/>
            </a:pP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433504" y="2342158"/>
                <a:ext cx="1791901" cy="75642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pt-BR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pt-BR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pt-BR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pt-BR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pt-BR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pt-BR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b>
                          </m:sSub>
                          <m:sSub>
                            <m:sSubPr>
                              <m:ctrlPr>
                                <a:rPr lang="pt-BR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𝑀𝑂𝑃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3504" y="2342158"/>
                <a:ext cx="1791901" cy="7564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713678" y="3543340"/>
            <a:ext cx="64262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/>
              <a:t>Where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i="1" dirty="0" err="1"/>
              <a:t>R</a:t>
            </a:r>
            <a:r>
              <a:rPr lang="en-US" i="1" baseline="-25000" dirty="0" err="1"/>
              <a:t>s</a:t>
            </a:r>
            <a:r>
              <a:rPr lang="en-US" i="1" dirty="0"/>
              <a:t> </a:t>
            </a:r>
            <a:r>
              <a:rPr lang="en-US" dirty="0"/>
              <a:t>is the system resiliency measure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i="1" dirty="0" err="1"/>
              <a:t>P</a:t>
            </a:r>
            <a:r>
              <a:rPr lang="en-US" i="1" baseline="-25000" dirty="0" err="1"/>
              <a:t>k</a:t>
            </a:r>
            <a:r>
              <a:rPr lang="en-US" i="1" baseline="-25000" dirty="0"/>
              <a:t> </a:t>
            </a:r>
            <a:r>
              <a:rPr lang="en-US" dirty="0"/>
              <a:t>is the probability of being in state k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i="1" dirty="0" err="1"/>
              <a:t>MOP</a:t>
            </a:r>
            <a:r>
              <a:rPr lang="en-US" i="1" baseline="-25000" dirty="0" err="1"/>
              <a:t>k</a:t>
            </a:r>
            <a:r>
              <a:rPr lang="en-US" i="1" dirty="0"/>
              <a:t> </a:t>
            </a:r>
            <a:r>
              <a:rPr lang="en-US" dirty="0"/>
              <a:t>is the measure of performance for that state (Power generated, Power relative to demand, Total Energy Delivered) </a:t>
            </a:r>
          </a:p>
          <a:p>
            <a:pPr>
              <a:spcBef>
                <a:spcPts val="6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877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Remarks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5619" y="5497551"/>
            <a:ext cx="7549375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i="1" dirty="0"/>
              <a:t>Use of states is consistent with earlier approaches to resilience [4]</a:t>
            </a:r>
          </a:p>
          <a:p>
            <a:endParaRPr lang="en-US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568712" y="1449658"/>
            <a:ext cx="754937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definition can be applied to any system which meets the following conditions</a:t>
            </a:r>
          </a:p>
          <a:p>
            <a:pPr marL="800100" lvl="1" indent="-34290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Systems can be characterized by states (normal, multiple degraded states, totally disabled states)</a:t>
            </a:r>
          </a:p>
          <a:p>
            <a:pPr marL="800100" lvl="1" indent="-34290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There is an ascertainable probability of being in each State</a:t>
            </a:r>
          </a:p>
          <a:p>
            <a:pPr marL="1257300" lvl="2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The probability need not be directly measurable if it can determined on the basis of other measurable parameters</a:t>
            </a:r>
          </a:p>
          <a:p>
            <a:pPr marL="800100" lvl="1" indent="-34290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Each state has at least one quantifiable Measure of Performance (MOP) which is of interest to the stakeholders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477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22" y="250312"/>
            <a:ext cx="8760542" cy="581597"/>
          </a:xfrm>
        </p:spPr>
        <p:txBody>
          <a:bodyPr/>
          <a:lstStyle/>
          <a:p>
            <a:r>
              <a:rPr lang="en-US" dirty="0"/>
              <a:t>Equivalent to alternative definition from the IEEE-CS/ INCOSE System Engineering Book of Knowledge [5]</a:t>
            </a:r>
          </a:p>
        </p:txBody>
      </p:sp>
      <p:pic>
        <p:nvPicPr>
          <p:cNvPr id="1026" name="Picture 2" descr="R=\sum _{{1}}^{{n}}\left({\frac  {^{{P_{{i}}}}}{T}}\int _{{0}}^{{T}}Cr(t)_{{i}},dt\right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881" y="1703019"/>
            <a:ext cx="2379407" cy="54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68574" y="5015128"/>
            <a:ext cx="6894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R= resilience required of the capability</a:t>
            </a:r>
          </a:p>
          <a:p>
            <a:r>
              <a:rPr lang="en-US" sz="1200" dirty="0"/>
              <a:t>N= number of states</a:t>
            </a:r>
          </a:p>
          <a:p>
            <a:r>
              <a:rPr lang="en-US" sz="1200" dirty="0"/>
              <a:t>n = the number of exhaustive and mutually exclusive adversity scenarios or states</a:t>
            </a:r>
          </a:p>
          <a:p>
            <a:r>
              <a:rPr lang="en-US" sz="1200" dirty="0"/>
              <a:t>P</a:t>
            </a:r>
            <a:r>
              <a:rPr lang="en-US" sz="1200" baseline="-25000" dirty="0"/>
              <a:t>i</a:t>
            </a:r>
            <a:r>
              <a:rPr lang="en-US" sz="1200" dirty="0"/>
              <a:t> = the probability of adversity scenario or state i;</a:t>
            </a:r>
          </a:p>
          <a:p>
            <a:r>
              <a:rPr lang="en-US" sz="1200" dirty="0"/>
              <a:t>Cr(t)</a:t>
            </a:r>
            <a:r>
              <a:rPr lang="en-US" sz="1200" baseline="-25000" dirty="0"/>
              <a:t>i</a:t>
            </a:r>
            <a:r>
              <a:rPr lang="en-US" sz="1200" dirty="0"/>
              <a:t> = The numerical effectiveness (between 0 and 1) of the capability in the scenario or state</a:t>
            </a:r>
          </a:p>
          <a:p>
            <a:r>
              <a:rPr lang="en-US" sz="1200" dirty="0"/>
              <a:t>T = length of the time of interest.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813590" y="3499760"/>
                <a:ext cx="1673941" cy="7562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pt-BR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pt-BR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pt-BR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pt-BR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pt-BR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pt-BR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𝑀𝑂𝑃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3590" y="3499760"/>
                <a:ext cx="1673941" cy="75623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1180083" y="2291851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substitute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813590" y="2620666"/>
                <a:ext cx="2412936" cy="6229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𝑀𝑂𝑃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  <m:nary>
                        <m:nary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𝐶𝑟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3590" y="2620666"/>
                <a:ext cx="2412936" cy="62292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1180083" y="3233713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9754" y="4467915"/>
            <a:ext cx="7403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Comment:  The SEBOK formulation of MOP defines an average capability over the time interval (0,T) for a time varying capability function (Cr) in state i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80083" y="1286568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SEBoK</a:t>
            </a:r>
            <a:r>
              <a:rPr lang="en-US" dirty="0"/>
              <a:t> definition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73001" y="3709634"/>
            <a:ext cx="4099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(definition proposed on previous chart)</a:t>
            </a:r>
          </a:p>
        </p:txBody>
      </p:sp>
    </p:spTree>
    <p:extLst>
      <p:ext uri="{BB962C8B-B14F-4D97-AF65-F5344CB8AC3E}">
        <p14:creationId xmlns:p14="http://schemas.microsoft.com/office/powerpoint/2010/main" val="2222692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Application:  Microgrids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69571" y="1339701"/>
            <a:ext cx="1031588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380" y="595598"/>
            <a:ext cx="4246820" cy="59716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378682" y="1180742"/>
            <a:ext cx="383269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microgrid is a group of interconnected loads and distributed energy resources within clearly defined electrical boundaries that contains loads, distributed energy sources 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Microgrids are a key element in increasing the resiliency of the electrical grid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Microgrids have multiple states: 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Connected (normal state)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Island/generator power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Island/battery power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No power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415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Application: Microgrid Resiliency (1/2)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01700" y="1432497"/>
            <a:ext cx="7472866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000" b="1" dirty="0"/>
              <a:t>Three Measures of Performance (MOPs) of interest to stakeholders</a:t>
            </a:r>
          </a:p>
          <a:p>
            <a:pPr>
              <a:spcBef>
                <a:spcPts val="600"/>
              </a:spcBef>
            </a:pPr>
            <a:endParaRPr lang="en-US" sz="2000" b="1" dirty="0"/>
          </a:p>
          <a:p>
            <a:pPr marL="1257300" lvl="2" indent="-34290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Power generation capacity (P</a:t>
            </a:r>
            <a:r>
              <a:rPr lang="en-US" baseline="-25000" dirty="0"/>
              <a:t>G</a:t>
            </a:r>
            <a:r>
              <a:rPr lang="en-US" dirty="0"/>
              <a:t>)</a:t>
            </a:r>
          </a:p>
          <a:p>
            <a:pPr marL="1257300" lvl="2" indent="-34290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Power generation capacity vs. demand (P</a:t>
            </a:r>
            <a:r>
              <a:rPr lang="en-US" baseline="-25000" dirty="0"/>
              <a:t>D </a:t>
            </a:r>
            <a:r>
              <a:rPr lang="en-US" dirty="0"/>
              <a:t>/ P</a:t>
            </a:r>
            <a:r>
              <a:rPr lang="en-US" baseline="-25000" dirty="0"/>
              <a:t>G</a:t>
            </a:r>
            <a:r>
              <a:rPr lang="en-US" dirty="0"/>
              <a:t>)</a:t>
            </a:r>
          </a:p>
          <a:p>
            <a:pPr marL="1257300" lvl="2" indent="-34290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Total Energy Provided:  (E</a:t>
            </a:r>
            <a:r>
              <a:rPr lang="en-US" baseline="-25000" dirty="0"/>
              <a:t>P </a:t>
            </a:r>
            <a:r>
              <a:rPr lang="en-US" dirty="0"/>
              <a:t>=A P</a:t>
            </a:r>
            <a:r>
              <a:rPr lang="en-US" baseline="-25000" dirty="0"/>
              <a:t>G</a:t>
            </a:r>
            <a:r>
              <a:rPr lang="en-US" dirty="0"/>
              <a:t> t)</a:t>
            </a:r>
          </a:p>
          <a:p>
            <a:pPr marL="1714500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A=Availability of Power</a:t>
            </a:r>
          </a:p>
          <a:p>
            <a:pPr marL="1714500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t = Time</a:t>
            </a:r>
          </a:p>
          <a:p>
            <a:pPr marL="1714500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Energy = Power *Time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14039" y="4906536"/>
            <a:ext cx="7644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Terminology issue:  in this system, there are multiple possible MOPs, we refer to each probability weighted sum as a </a:t>
            </a:r>
            <a:r>
              <a:rPr lang="en-US" i="1" u="sng" dirty="0"/>
              <a:t>resiliency measure</a:t>
            </a:r>
            <a:r>
              <a:rPr lang="en-US" u="sng" dirty="0"/>
              <a:t>,  </a:t>
            </a:r>
            <a:endParaRPr lang="en-US" i="1" u="sng" dirty="0"/>
          </a:p>
        </p:txBody>
      </p:sp>
    </p:spTree>
    <p:extLst>
      <p:ext uri="{BB962C8B-B14F-4D97-AF65-F5344CB8AC3E}">
        <p14:creationId xmlns:p14="http://schemas.microsoft.com/office/powerpoint/2010/main" val="394031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302" y="400050"/>
            <a:ext cx="8229600" cy="581597"/>
          </a:xfrm>
        </p:spPr>
        <p:txBody>
          <a:bodyPr/>
          <a:lstStyle/>
          <a:p>
            <a:r>
              <a:rPr lang="en-US" dirty="0"/>
              <a:t>Example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634811"/>
              </p:ext>
            </p:extLst>
          </p:nvPr>
        </p:nvGraphicFramePr>
        <p:xfrm>
          <a:off x="571502" y="1251585"/>
          <a:ext cx="8026400" cy="4236720"/>
        </p:xfrm>
        <a:graphic>
          <a:graphicData uri="http://schemas.openxmlformats.org/drawingml/2006/table">
            <a:tbl>
              <a:tblPr firstRow="1" lastRow="1">
                <a:tableStyleId>{073A0DAA-6AF3-43AB-8588-CEC1D06C72B9}</a:tableStyleId>
              </a:tblPr>
              <a:tblGrid>
                <a:gridCol w="1717360">
                  <a:extLst>
                    <a:ext uri="{9D8B030D-6E8A-4147-A177-3AD203B41FA5}">
                      <a16:colId xmlns:a16="http://schemas.microsoft.com/office/drawing/2014/main" val="308138221"/>
                    </a:ext>
                  </a:extLst>
                </a:gridCol>
                <a:gridCol w="867719">
                  <a:extLst>
                    <a:ext uri="{9D8B030D-6E8A-4147-A177-3AD203B41FA5}">
                      <a16:colId xmlns:a16="http://schemas.microsoft.com/office/drawing/2014/main" val="2227959508"/>
                    </a:ext>
                  </a:extLst>
                </a:gridCol>
                <a:gridCol w="867719">
                  <a:extLst>
                    <a:ext uri="{9D8B030D-6E8A-4147-A177-3AD203B41FA5}">
                      <a16:colId xmlns:a16="http://schemas.microsoft.com/office/drawing/2014/main" val="3730507856"/>
                    </a:ext>
                  </a:extLst>
                </a:gridCol>
                <a:gridCol w="867719">
                  <a:extLst>
                    <a:ext uri="{9D8B030D-6E8A-4147-A177-3AD203B41FA5}">
                      <a16:colId xmlns:a16="http://schemas.microsoft.com/office/drawing/2014/main" val="3012493511"/>
                    </a:ext>
                  </a:extLst>
                </a:gridCol>
                <a:gridCol w="937281">
                  <a:extLst>
                    <a:ext uri="{9D8B030D-6E8A-4147-A177-3AD203B41FA5}">
                      <a16:colId xmlns:a16="http://schemas.microsoft.com/office/drawing/2014/main" val="3263102672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4221985885"/>
                    </a:ext>
                  </a:extLst>
                </a:gridCol>
                <a:gridCol w="1011883">
                  <a:extLst>
                    <a:ext uri="{9D8B030D-6E8A-4147-A177-3AD203B41FA5}">
                      <a16:colId xmlns:a16="http://schemas.microsoft.com/office/drawing/2014/main" val="2863039863"/>
                    </a:ext>
                  </a:extLst>
                </a:gridCol>
                <a:gridCol w="867719">
                  <a:extLst>
                    <a:ext uri="{9D8B030D-6E8A-4147-A177-3AD203B41FA5}">
                      <a16:colId xmlns:a16="http://schemas.microsoft.com/office/drawing/2014/main" val="937238322"/>
                    </a:ext>
                  </a:extLst>
                </a:gridCol>
              </a:tblGrid>
              <a:tr h="387644"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State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Proba-bility</a:t>
                      </a:r>
                      <a:endParaRPr lang="en-US" sz="1200" u="none" strike="noStrike" dirty="0">
                        <a:effectLst/>
                      </a:endParaRPr>
                    </a:p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Measures of Performance (MOPs)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>
                          <a:effectLst/>
                        </a:rPr>
                        <a:t>Probability Weighted MOPs</a:t>
                      </a:r>
                      <a:endParaRPr lang="en-US" sz="16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3264934225"/>
                  </a:ext>
                </a:extLst>
              </a:tr>
              <a:tr h="8010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Power Genera-</a:t>
                      </a:r>
                      <a:r>
                        <a:rPr lang="en-US" sz="120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tion</a:t>
                      </a:r>
                      <a:r>
                        <a:rPr lang="en-US" sz="12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Capacity (KW)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Capacity vs. Demand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 Provided (KWH, 100 hours)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Capacity</a:t>
                      </a:r>
                    </a:p>
                  </a:txBody>
                  <a:tcPr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Capacity vs. Demand</a:t>
                      </a:r>
                    </a:p>
                  </a:txBody>
                  <a:tcPr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 Provided</a:t>
                      </a:r>
                    </a:p>
                  </a:txBody>
                  <a:tcPr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516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Utility Power (U)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0.9581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4000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        400,000 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3832.4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0.9581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383240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37227356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Generator Power (G)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0.0261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2400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0.6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        240,000 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62.64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0.01566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6264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2137299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Battery Power (B)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0.0105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2000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0.5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         200,000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21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0.00525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2100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341535015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No Power (N)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0.0054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                    -  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846012198"/>
                  </a:ext>
                </a:extLst>
              </a:tr>
              <a:tr h="190500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rgbClr val="FFFF00"/>
                          </a:solidFill>
                          <a:effectLst/>
                        </a:rPr>
                        <a:t>Resiliency Measure</a:t>
                      </a:r>
                      <a:endParaRPr lang="en-US" sz="1600" b="1" i="0" u="none" strike="noStrike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1" u="none" strike="noStrike" dirty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</a:rPr>
                        <a:t>        3,916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1" u="none" strike="noStrike" dirty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</a:rPr>
                        <a:t>     0.9790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1" u="none" strike="noStrike" dirty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</a:rPr>
                        <a:t>   391,604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24801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9478225"/>
      </p:ext>
    </p:extLst>
  </p:cSld>
  <p:clrMapOvr>
    <a:masterClrMapping/>
  </p:clrMapOvr>
</p:sld>
</file>

<file path=ppt/theme/theme1.xml><?xml version="1.0" encoding="utf-8"?>
<a:theme xmlns:a="http://schemas.openxmlformats.org/drawingml/2006/main" name="1_Corporate Template">
  <a:themeElements>
    <a:clrScheme name="Aerospace New Colors">
      <a:dk1>
        <a:srgbClr val="000000"/>
      </a:dk1>
      <a:lt1>
        <a:sysClr val="window" lastClr="FFFFFF"/>
      </a:lt1>
      <a:dk2>
        <a:srgbClr val="6F6F70"/>
      </a:dk2>
      <a:lt2>
        <a:srgbClr val="2E008B"/>
      </a:lt2>
      <a:accent1>
        <a:srgbClr val="5E8AB4"/>
      </a:accent1>
      <a:accent2>
        <a:srgbClr val="9B7793"/>
      </a:accent2>
      <a:accent3>
        <a:srgbClr val="FF8F1C"/>
      </a:accent3>
      <a:accent4>
        <a:srgbClr val="FFC72C"/>
      </a:accent4>
      <a:accent5>
        <a:srgbClr val="4F868E"/>
      </a:accent5>
      <a:accent6>
        <a:srgbClr val="A4D65E"/>
      </a:accent6>
      <a:hlink>
        <a:srgbClr val="5E8AB4"/>
      </a:hlink>
      <a:folHlink>
        <a:srgbClr val="4F868E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12700">
          <a:solidFill>
            <a:schemeClr val="tx1"/>
          </a:solidFill>
        </a:ln>
        <a:effectLst/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orporate Template.potx" id="{8FBE6150-2835-44AE-B8F9-E622A21F1AA6}" vid="{437F4FEB-454D-4F99-AFCC-C8423FB82C85}"/>
    </a:ext>
  </a:extLst>
</a:theme>
</file>

<file path=ppt/theme/theme2.xml><?xml version="1.0" encoding="utf-8"?>
<a:theme xmlns:a="http://schemas.openxmlformats.org/drawingml/2006/main" name="2_Corporate Template_Security Markings">
  <a:themeElements>
    <a:clrScheme name="Aerospace New Colors">
      <a:dk1>
        <a:srgbClr val="000000"/>
      </a:dk1>
      <a:lt1>
        <a:sysClr val="window" lastClr="FFFFFF"/>
      </a:lt1>
      <a:dk2>
        <a:srgbClr val="6F6F70"/>
      </a:dk2>
      <a:lt2>
        <a:srgbClr val="2E008B"/>
      </a:lt2>
      <a:accent1>
        <a:srgbClr val="5E8AB4"/>
      </a:accent1>
      <a:accent2>
        <a:srgbClr val="9B7793"/>
      </a:accent2>
      <a:accent3>
        <a:srgbClr val="FF8F1C"/>
      </a:accent3>
      <a:accent4>
        <a:srgbClr val="FFC72C"/>
      </a:accent4>
      <a:accent5>
        <a:srgbClr val="4F868E"/>
      </a:accent5>
      <a:accent6>
        <a:srgbClr val="A4D65E"/>
      </a:accent6>
      <a:hlink>
        <a:srgbClr val="5E8AB4"/>
      </a:hlink>
      <a:folHlink>
        <a:srgbClr val="4F868E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12700">
          <a:solidFill>
            <a:schemeClr val="tx1"/>
          </a:solidFill>
        </a:ln>
        <a:effectLst/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orporate Template.potx" id="{8FBE6150-2835-44AE-B8F9-E622A21F1AA6}" vid="{879B74EC-0A7C-401A-ADD4-D73D9EAB6F8D}"/>
    </a:ext>
  </a:extLst>
</a:theme>
</file>

<file path=ppt/theme/theme3.xml><?xml version="1.0" encoding="utf-8"?>
<a:theme xmlns:a="http://schemas.openxmlformats.org/drawingml/2006/main" name="3_Standard_Title">
  <a:themeElements>
    <a:clrScheme name="Aerospace New Colors">
      <a:dk1>
        <a:srgbClr val="000000"/>
      </a:dk1>
      <a:lt1>
        <a:sysClr val="window" lastClr="FFFFFF"/>
      </a:lt1>
      <a:dk2>
        <a:srgbClr val="6F6F70"/>
      </a:dk2>
      <a:lt2>
        <a:srgbClr val="2E008B"/>
      </a:lt2>
      <a:accent1>
        <a:srgbClr val="5E8AB4"/>
      </a:accent1>
      <a:accent2>
        <a:srgbClr val="9B7793"/>
      </a:accent2>
      <a:accent3>
        <a:srgbClr val="FF8F1C"/>
      </a:accent3>
      <a:accent4>
        <a:srgbClr val="FFC72C"/>
      </a:accent4>
      <a:accent5>
        <a:srgbClr val="4F868E"/>
      </a:accent5>
      <a:accent6>
        <a:srgbClr val="A4D65E"/>
      </a:accent6>
      <a:hlink>
        <a:srgbClr val="5E8AB4"/>
      </a:hlink>
      <a:folHlink>
        <a:srgbClr val="4F868E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rporate Template.potx" id="{8FBE6150-2835-44AE-B8F9-E622A21F1AA6}" vid="{5D8D8FE3-C6D0-459B-BC5E-362E8DF55F3D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0F18501010144BB62FB4FFF820D962" ma:contentTypeVersion="2" ma:contentTypeDescription="Create a new document." ma:contentTypeScope="" ma:versionID="71c2509269e1469926aa88130b34c9ac">
  <xsd:schema xmlns:xsd="http://www.w3.org/2001/XMLSchema" xmlns:xs="http://www.w3.org/2001/XMLSchema" xmlns:p="http://schemas.microsoft.com/office/2006/metadata/properties" xmlns:ns2="1b57da1d-7a00-4ff2-b8bb-a5e2684365e0" xmlns:ns3="1b61945e-ea42-4939-992c-499712c4dde6" targetNamespace="http://schemas.microsoft.com/office/2006/metadata/properties" ma:root="true" ma:fieldsID="481221429b8252ef94042b255153a3ec" ns2:_="" ns3:_="">
    <xsd:import namespace="1b57da1d-7a00-4ff2-b8bb-a5e2684365e0"/>
    <xsd:import namespace="1b61945e-ea42-4939-992c-499712c4dde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57da1d-7a00-4ff2-b8bb-a5e2684365e0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61945e-ea42-4939-992c-499712c4dde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1b57da1d-7a00-4ff2-b8bb-a5e2684365e0">JWVUQENKDCZD-1869372240-168286</_dlc_DocId>
    <_dlc_DocIdUrl xmlns="1b57da1d-7a00-4ff2-b8bb-a5e2684365e0">
      <Url>https://aerospacecloud.sharepoint.com/sites/corpcom/_layouts/15/DocIdRedir.aspx?ID=JWVUQENKDCZD-1869372240-168286</Url>
      <Description>JWVUQENKDCZD-1869372240-168286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A5F53C3-DC76-4EFA-8165-D16C696BCA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57da1d-7a00-4ff2-b8bb-a5e2684365e0"/>
    <ds:schemaRef ds:uri="1b61945e-ea42-4939-992c-499712c4dd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561B769-D194-4AE7-9D3D-107ABC3B3746}">
  <ds:schemaRefs>
    <ds:schemaRef ds:uri="http://schemas.openxmlformats.org/package/2006/metadata/core-properties"/>
    <ds:schemaRef ds:uri="1b61945e-ea42-4939-992c-499712c4dde6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1b57da1d-7a00-4ff2-b8bb-a5e2684365e0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E6941D5-9B70-4FCF-8431-FD2C00B4DF1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0FBD14BE-EE1D-45F5-A725-BD6C9F4DB963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Corporate Template</Template>
  <TotalTime>1017</TotalTime>
  <Words>2035</Words>
  <Application>Microsoft Office PowerPoint</Application>
  <PresentationFormat>On-screen Show (4:3)</PresentationFormat>
  <Paragraphs>349</Paragraphs>
  <Slides>24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Cambria Math</vt:lpstr>
      <vt:lpstr>Courier New</vt:lpstr>
      <vt:lpstr>1_Corporate Template</vt:lpstr>
      <vt:lpstr>2_Corporate Template_Security Markings</vt:lpstr>
      <vt:lpstr>3_Standard_Title</vt:lpstr>
      <vt:lpstr>Document</vt:lpstr>
      <vt:lpstr>Quantitative Resiliency Analysis of Microgrids</vt:lpstr>
      <vt:lpstr>Outline</vt:lpstr>
      <vt:lpstr>Motivation</vt:lpstr>
      <vt:lpstr>Quantitative Definition of Resiliency</vt:lpstr>
      <vt:lpstr>Remarks</vt:lpstr>
      <vt:lpstr>Equivalent to alternative definition from the IEEE-CS/ INCOSE System Engineering Book of Knowledge [5]</vt:lpstr>
      <vt:lpstr>Application:  Microgrids</vt:lpstr>
      <vt:lpstr>Application: Microgrid Resiliency (1/2)</vt:lpstr>
      <vt:lpstr>Example</vt:lpstr>
      <vt:lpstr>SysML Block Definition diagram</vt:lpstr>
      <vt:lpstr>Microgrid Blocks</vt:lpstr>
      <vt:lpstr>SysML Internal Block diagram</vt:lpstr>
      <vt:lpstr>Parametric Diagram</vt:lpstr>
      <vt:lpstr>Mathematical Model Assumptions</vt:lpstr>
      <vt:lpstr>State Transition Diagram</vt:lpstr>
      <vt:lpstr>Input Variables</vt:lpstr>
      <vt:lpstr>Variables used in this analysis</vt:lpstr>
      <vt:lpstr>Matlab Function for Constraint Block Microstead1</vt:lpstr>
      <vt:lpstr>Selected Results:  .  Impact of Successful Cyberattack Rate</vt:lpstr>
      <vt:lpstr>Selected Results:  Impact of Utility Power Outage Rate</vt:lpstr>
      <vt:lpstr>Selected Results:  Impact of Utility Restoration Rate</vt:lpstr>
      <vt:lpstr>Discussion</vt:lpstr>
      <vt:lpstr>Conclusions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Model Based Systems Engineering Approach to Resiliency Analysis of a Cyberphysical System</dc:title>
  <dc:subject/>
  <dc:creator>Myron J Hecht</dc:creator>
  <cp:keywords/>
  <dc:description/>
  <cp:lastModifiedBy>Myron J Hecht</cp:lastModifiedBy>
  <cp:revision>52</cp:revision>
  <cp:lastPrinted>2012-11-26T17:25:34Z</cp:lastPrinted>
  <dcterms:created xsi:type="dcterms:W3CDTF">2017-10-26T04:52:43Z</dcterms:created>
  <dcterms:modified xsi:type="dcterms:W3CDTF">2018-01-22T05:59:12Z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0x010100300F18501010144BB62FB4FFF820D962</vt:lpwstr>
  </property>
  <property fmtid="{D5CDD505-2E9C-101B-9397-08002B2CF9AE}" pid="3" name="_dlc_DocIdItemGuid">
    <vt:lpwstr>fd92772e-fa11-438f-9dda-717e3466dd7f</vt:lpwstr>
  </property>
</Properties>
</file>