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1286" r:id="rId5"/>
    <p:sldId id="276" r:id="rId6"/>
    <p:sldId id="285" r:id="rId7"/>
    <p:sldId id="9356" r:id="rId8"/>
    <p:sldId id="9382" r:id="rId9"/>
    <p:sldId id="9383" r:id="rId10"/>
    <p:sldId id="9384" r:id="rId11"/>
    <p:sldId id="9381" r:id="rId12"/>
    <p:sldId id="9358" r:id="rId13"/>
    <p:sldId id="9353" r:id="rId14"/>
    <p:sldId id="9377" r:id="rId15"/>
    <p:sldId id="9365" r:id="rId16"/>
    <p:sldId id="9373" r:id="rId17"/>
    <p:sldId id="9351" r:id="rId18"/>
    <p:sldId id="4066" r:id="rId19"/>
    <p:sldId id="9385" r:id="rId20"/>
    <p:sldId id="9371" r:id="rId21"/>
    <p:sldId id="9374" r:id="rId22"/>
    <p:sldId id="9361" r:id="rId23"/>
    <p:sldId id="9360" r:id="rId24"/>
    <p:sldId id="9370" r:id="rId25"/>
    <p:sldId id="9359" r:id="rId26"/>
    <p:sldId id="9386" r:id="rId27"/>
    <p:sldId id="4064" r:id="rId28"/>
    <p:sldId id="9372" r:id="rId29"/>
    <p:sldId id="9366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 INCOSE" id="{DB9E1C2F-BC88-445E-A398-2124479DA7DF}">
          <p14:sldIdLst>
            <p14:sldId id="1286"/>
            <p14:sldId id="276"/>
            <p14:sldId id="285"/>
            <p14:sldId id="9356"/>
            <p14:sldId id="9382"/>
            <p14:sldId id="9383"/>
          </p14:sldIdLst>
        </p14:section>
        <p14:section name="About CAB" id="{14069436-5862-4037-A193-A1A7C897B52B}">
          <p14:sldIdLst>
            <p14:sldId id="9384"/>
            <p14:sldId id="9381"/>
            <p14:sldId id="9358"/>
            <p14:sldId id="9353"/>
            <p14:sldId id="9377"/>
            <p14:sldId id="9365"/>
            <p14:sldId id="9373"/>
            <p14:sldId id="9351"/>
            <p14:sldId id="4066"/>
            <p14:sldId id="9385"/>
          </p14:sldIdLst>
        </p14:section>
        <p14:section name="Membership Opportunities" id="{2D8DCFAB-7380-4CDB-B7FB-8A5C89B34753}">
          <p14:sldIdLst>
            <p14:sldId id="9371"/>
            <p14:sldId id="9374"/>
            <p14:sldId id="9361"/>
            <p14:sldId id="9360"/>
          </p14:sldIdLst>
        </p14:section>
        <p14:section name="Conclusion" id="{A115ADA7-4CA3-4783-A799-9052460AB90C}">
          <p14:sldIdLst>
            <p14:sldId id="9370"/>
            <p14:sldId id="9359"/>
            <p14:sldId id="9386"/>
            <p14:sldId id="4064"/>
          </p14:sldIdLst>
        </p14:section>
        <p14:section name="Extra Slides" id="{22ECDDAA-45EC-45E2-AD3C-EA49722FEADE}">
          <p14:sldIdLst>
            <p14:sldId id="9372"/>
            <p14:sldId id="9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9A3866-82BB-A2EB-AD8C-D45ECC128E88}" name="Jorge Da Silva" initials="JS" userId="S::jorge.dasilva@incose.net::2671c9a8-6911-4c73-80a5-e7cb2776ae2f" providerId="AD"/>
  <p188:author id="{4725FDB2-9A6E-5268-CBCF-BCF7C2E5665A}" name="Michael Dahlberg" initials="MD" userId="S::michael.dahlberg@incose.net::ca464b41-422e-4c13-a96f-f3852ea78bac" providerId="AD"/>
  <p188:author id="{C8EC1EF7-469C-86B1-8C9A-F6AC1DF90A01}" name="Emma Jane Taylor" initials="ET" userId="S::emmajane.taylor@incose.net::5287453c-4d9c-437b-a92e-2ffc3e2248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875C5"/>
    <a:srgbClr val="2971A9"/>
    <a:srgbClr val="4472C4"/>
    <a:srgbClr val="2F528F"/>
    <a:srgbClr val="4975C5"/>
    <a:srgbClr val="EE5B21"/>
    <a:srgbClr val="427F65"/>
    <a:srgbClr val="66A6DE"/>
    <a:srgbClr val="69A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5E9DCA-F98E-2252-A4E9-F3082F504FA1}" v="6" dt="2025-06-27T21:27:21.787"/>
    <p1510:client id="{E9776F9C-7052-023E-5927-65AA2692D243}" v="10" dt="2025-06-27T21:31:45.0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i Okey" userId="S::tomi.okey@incose.net::0c877e65-7b54-4282-94c5-5a100df61005" providerId="AD" clId="Web-{8915C076-C674-DFF3-9AA4-D085C34076A8}"/>
    <pc:docChg chg="modSld">
      <pc:chgData name="Tomi Okey" userId="S::tomi.okey@incose.net::0c877e65-7b54-4282-94c5-5a100df61005" providerId="AD" clId="Web-{8915C076-C674-DFF3-9AA4-D085C34076A8}" dt="2024-05-30T00:02:13.877" v="68" actId="14100"/>
      <pc:docMkLst>
        <pc:docMk/>
      </pc:docMkLst>
      <pc:sldChg chg="addSp delSp modSp">
        <pc:chgData name="Tomi Okey" userId="S::tomi.okey@incose.net::0c877e65-7b54-4282-94c5-5a100df61005" providerId="AD" clId="Web-{8915C076-C674-DFF3-9AA4-D085C34076A8}" dt="2024-05-30T00:02:13.877" v="68" actId="14100"/>
        <pc:sldMkLst>
          <pc:docMk/>
          <pc:sldMk cId="723288753" sldId="9359"/>
        </pc:sldMkLst>
      </pc:sldChg>
    </pc:docChg>
  </pc:docChgLst>
  <pc:docChgLst>
    <pc:chgData name="Tomi Okey" userId="S::tomi.okey@incose.net::0c877e65-7b54-4282-94c5-5a100df61005" providerId="AD" clId="Web-{E9776F9C-7052-023E-5927-65AA2692D243}"/>
    <pc:docChg chg="modSld">
      <pc:chgData name="Tomi Okey" userId="S::tomi.okey@incose.net::0c877e65-7b54-4282-94c5-5a100df61005" providerId="AD" clId="Web-{E9776F9C-7052-023E-5927-65AA2692D243}" dt="2025-06-27T21:31:45.039" v="14"/>
      <pc:docMkLst>
        <pc:docMk/>
      </pc:docMkLst>
      <pc:sldChg chg="addSp delSp modSp">
        <pc:chgData name="Tomi Okey" userId="S::tomi.okey@incose.net::0c877e65-7b54-4282-94c5-5a100df61005" providerId="AD" clId="Web-{E9776F9C-7052-023E-5927-65AA2692D243}" dt="2025-06-27T21:31:45.039" v="14"/>
        <pc:sldMkLst>
          <pc:docMk/>
          <pc:sldMk cId="581847593" sldId="9385"/>
        </pc:sldMkLst>
        <pc:spChg chg="del mod ord">
          <ac:chgData name="Tomi Okey" userId="S::tomi.okey@incose.net::0c877e65-7b54-4282-94c5-5a100df61005" providerId="AD" clId="Web-{E9776F9C-7052-023E-5927-65AA2692D243}" dt="2025-06-27T21:31:45.039" v="14"/>
          <ac:spMkLst>
            <pc:docMk/>
            <pc:sldMk cId="581847593" sldId="9385"/>
            <ac:spMk id="22" creationId="{A61AF5A9-C111-4395-B5A9-A7243F2CC477}"/>
          </ac:spMkLst>
        </pc:spChg>
        <pc:spChg chg="mod">
          <ac:chgData name="Tomi Okey" userId="S::tomi.okey@incose.net::0c877e65-7b54-4282-94c5-5a100df61005" providerId="AD" clId="Web-{E9776F9C-7052-023E-5927-65AA2692D243}" dt="2025-06-27T21:31:18.804" v="11"/>
          <ac:spMkLst>
            <pc:docMk/>
            <pc:sldMk cId="581847593" sldId="9385"/>
            <ac:spMk id="29" creationId="{EF35CE42-B0D0-4A55-804A-54C9311F244A}"/>
          </ac:spMkLst>
        </pc:spChg>
        <pc:spChg chg="add del">
          <ac:chgData name="Tomi Okey" userId="S::tomi.okey@incose.net::0c877e65-7b54-4282-94c5-5a100df61005" providerId="AD" clId="Web-{E9776F9C-7052-023E-5927-65AA2692D243}" dt="2025-06-27T21:30:30.787" v="8"/>
          <ac:spMkLst>
            <pc:docMk/>
            <pc:sldMk cId="581847593" sldId="9385"/>
            <ac:spMk id="42" creationId="{7ED7575E-88D2-B771-681D-46A7E55415DD}"/>
          </ac:spMkLst>
        </pc:spChg>
        <pc:grpChg chg="add del">
          <ac:chgData name="Tomi Okey" userId="S::tomi.okey@incose.net::0c877e65-7b54-4282-94c5-5a100df61005" providerId="AD" clId="Web-{E9776F9C-7052-023E-5927-65AA2692D243}" dt="2025-06-27T21:31:18.804" v="11"/>
          <ac:grpSpMkLst>
            <pc:docMk/>
            <pc:sldMk cId="581847593" sldId="9385"/>
            <ac:grpSpMk id="37" creationId="{A5AFD70F-20E3-55D2-E154-7D4FACFBB016}"/>
          </ac:grpSpMkLst>
        </pc:grpChg>
        <pc:graphicFrameChg chg="add">
          <ac:chgData name="Tomi Okey" userId="S::tomi.okey@incose.net::0c877e65-7b54-4282-94c5-5a100df61005" providerId="AD" clId="Web-{E9776F9C-7052-023E-5927-65AA2692D243}" dt="2025-06-27T21:31:45.039" v="14"/>
          <ac:graphicFrameMkLst>
            <pc:docMk/>
            <pc:sldMk cId="581847593" sldId="9385"/>
            <ac:graphicFrameMk id="50" creationId="{23B1709E-B19C-F9D9-E8E7-CC6C7DB3A502}"/>
          </ac:graphicFrameMkLst>
        </pc:graphicFrameChg>
        <pc:picChg chg="del mod">
          <ac:chgData name="Tomi Okey" userId="S::tomi.okey@incose.net::0c877e65-7b54-4282-94c5-5a100df61005" providerId="AD" clId="Web-{E9776F9C-7052-023E-5927-65AA2692D243}" dt="2025-06-27T21:29:58.957" v="5"/>
          <ac:picMkLst>
            <pc:docMk/>
            <pc:sldMk cId="581847593" sldId="9385"/>
            <ac:picMk id="2" creationId="{58250A00-7212-F98B-027A-A4D7E4F995A7}"/>
          </ac:picMkLst>
        </pc:picChg>
        <pc:picChg chg="add mod">
          <ac:chgData name="Tomi Okey" userId="S::tomi.okey@incose.net::0c877e65-7b54-4282-94c5-5a100df61005" providerId="AD" clId="Web-{E9776F9C-7052-023E-5927-65AA2692D243}" dt="2025-06-27T21:31:36.101" v="13" actId="14100"/>
          <ac:picMkLst>
            <pc:docMk/>
            <pc:sldMk cId="581847593" sldId="9385"/>
            <ac:picMk id="3" creationId="{B8849D8C-7281-DA72-EEAD-5BF4D61A7E29}"/>
          </ac:picMkLst>
        </pc:picChg>
        <pc:cxnChg chg="add del">
          <ac:chgData name="Tomi Okey" userId="S::tomi.okey@incose.net::0c877e65-7b54-4282-94c5-5a100df61005" providerId="AD" clId="Web-{E9776F9C-7052-023E-5927-65AA2692D243}" dt="2025-06-27T21:30:30.787" v="8"/>
          <ac:cxnSpMkLst>
            <pc:docMk/>
            <pc:sldMk cId="581847593" sldId="9385"/>
            <ac:cxnSpMk id="44" creationId="{249EDD1B-F94D-B4E6-ACAA-566B9A26FDE3}"/>
          </ac:cxnSpMkLst>
        </pc:cxnChg>
        <pc:cxnChg chg="add del">
          <ac:chgData name="Tomi Okey" userId="S::tomi.okey@incose.net::0c877e65-7b54-4282-94c5-5a100df61005" providerId="AD" clId="Web-{E9776F9C-7052-023E-5927-65AA2692D243}" dt="2025-06-27T21:31:18.804" v="10"/>
          <ac:cxnSpMkLst>
            <pc:docMk/>
            <pc:sldMk cId="581847593" sldId="9385"/>
            <ac:cxnSpMk id="46" creationId="{FC23E3B9-5ABF-58B3-E2B0-E9A5DAA90037}"/>
          </ac:cxnSpMkLst>
        </pc:cxnChg>
        <pc:cxnChg chg="add">
          <ac:chgData name="Tomi Okey" userId="S::tomi.okey@incose.net::0c877e65-7b54-4282-94c5-5a100df61005" providerId="AD" clId="Web-{E9776F9C-7052-023E-5927-65AA2692D243}" dt="2025-06-27T21:31:18.804" v="11"/>
          <ac:cxnSpMkLst>
            <pc:docMk/>
            <pc:sldMk cId="581847593" sldId="9385"/>
            <ac:cxnSpMk id="48" creationId="{1503BFE4-729B-D9D0-C17B-501E6AF1127A}"/>
          </ac:cxnSpMkLst>
        </pc:cxnChg>
      </pc:sldChg>
    </pc:docChg>
  </pc:docChgLst>
  <pc:docChgLst>
    <pc:chgData name="Tomi Okey" userId="S::tomi.okey@incose.net::0c877e65-7b54-4282-94c5-5a100df61005" providerId="AD" clId="Web-{715E9DCA-F98E-2252-A4E9-F3082F504FA1}"/>
    <pc:docChg chg="modSld">
      <pc:chgData name="Tomi Okey" userId="S::tomi.okey@incose.net::0c877e65-7b54-4282-94c5-5a100df61005" providerId="AD" clId="Web-{715E9DCA-F98E-2252-A4E9-F3082F504FA1}" dt="2025-06-27T21:28:18.227" v="8"/>
      <pc:docMkLst>
        <pc:docMk/>
      </pc:docMkLst>
      <pc:sldChg chg="addSp delSp modSp mod setBg">
        <pc:chgData name="Tomi Okey" userId="S::tomi.okey@incose.net::0c877e65-7b54-4282-94c5-5a100df61005" providerId="AD" clId="Web-{715E9DCA-F98E-2252-A4E9-F3082F504FA1}" dt="2025-06-27T21:28:18.227" v="8"/>
        <pc:sldMkLst>
          <pc:docMk/>
          <pc:sldMk cId="581847593" sldId="9385"/>
        </pc:sldMkLst>
        <pc:spChg chg="mod">
          <ac:chgData name="Tomi Okey" userId="S::tomi.okey@incose.net::0c877e65-7b54-4282-94c5-5a100df61005" providerId="AD" clId="Web-{715E9DCA-F98E-2252-A4E9-F3082F504FA1}" dt="2025-06-27T21:28:18.227" v="8"/>
          <ac:spMkLst>
            <pc:docMk/>
            <pc:sldMk cId="581847593" sldId="9385"/>
            <ac:spMk id="22" creationId="{A61AF5A9-C111-4395-B5A9-A7243F2CC477}"/>
          </ac:spMkLst>
        </pc:spChg>
        <pc:spChg chg="mod">
          <ac:chgData name="Tomi Okey" userId="S::tomi.okey@incose.net::0c877e65-7b54-4282-94c5-5a100df61005" providerId="AD" clId="Web-{715E9DCA-F98E-2252-A4E9-F3082F504FA1}" dt="2025-06-27T21:28:18.227" v="8"/>
          <ac:spMkLst>
            <pc:docMk/>
            <pc:sldMk cId="581847593" sldId="9385"/>
            <ac:spMk id="29" creationId="{EF35CE42-B0D0-4A55-804A-54C9311F244A}"/>
          </ac:spMkLst>
        </pc:spChg>
        <pc:grpChg chg="add">
          <ac:chgData name="Tomi Okey" userId="S::tomi.okey@incose.net::0c877e65-7b54-4282-94c5-5a100df61005" providerId="AD" clId="Web-{715E9DCA-F98E-2252-A4E9-F3082F504FA1}" dt="2025-06-27T21:28:18.227" v="8"/>
          <ac:grpSpMkLst>
            <pc:docMk/>
            <pc:sldMk cId="581847593" sldId="9385"/>
            <ac:grpSpMk id="37" creationId="{A5AFD70F-20E3-55D2-E154-7D4FACFBB016}"/>
          </ac:grpSpMkLst>
        </pc:grpChg>
        <pc:picChg chg="add mod">
          <ac:chgData name="Tomi Okey" userId="S::tomi.okey@incose.net::0c877e65-7b54-4282-94c5-5a100df61005" providerId="AD" clId="Web-{715E9DCA-F98E-2252-A4E9-F3082F504FA1}" dt="2025-06-27T21:28:18.227" v="8"/>
          <ac:picMkLst>
            <pc:docMk/>
            <pc:sldMk cId="581847593" sldId="9385"/>
            <ac:picMk id="2" creationId="{58250A00-7212-F98B-027A-A4D7E4F995A7}"/>
          </ac:picMkLst>
        </pc:picChg>
        <pc:picChg chg="del mod">
          <ac:chgData name="Tomi Okey" userId="S::tomi.okey@incose.net::0c877e65-7b54-4282-94c5-5a100df61005" providerId="AD" clId="Web-{715E9DCA-F98E-2252-A4E9-F3082F504FA1}" dt="2025-06-27T21:27:07.005" v="3"/>
          <ac:picMkLst>
            <pc:docMk/>
            <pc:sldMk cId="581847593" sldId="9385"/>
            <ac:picMk id="5" creationId="{E15D135A-A388-4606-8B47-2FF9A20204DF}"/>
          </ac:picMkLst>
        </pc:picChg>
        <pc:cxnChg chg="add del">
          <ac:chgData name="Tomi Okey" userId="S::tomi.okey@incose.net::0c877e65-7b54-4282-94c5-5a100df61005" providerId="AD" clId="Web-{715E9DCA-F98E-2252-A4E9-F3082F504FA1}" dt="2025-06-27T21:28:18.227" v="7"/>
          <ac:cxnSpMkLst>
            <pc:docMk/>
            <pc:sldMk cId="581847593" sldId="9385"/>
            <ac:cxnSpMk id="34" creationId="{1503BFE4-729B-D9D0-C17B-501E6AF1127A}"/>
          </ac:cxnSpMkLst>
        </pc:cxnChg>
      </pc:sldChg>
    </pc:docChg>
  </pc:docChgLst>
  <pc:docChgLst>
    <pc:chgData name="Tomi Okey" userId="S::tomi.okey@incose.net::0c877e65-7b54-4282-94c5-5a100df61005" providerId="AD" clId="Web-{732B94D4-B7D0-C839-EF06-11AABA51FF29}"/>
    <pc:docChg chg="modSld">
      <pc:chgData name="Tomi Okey" userId="S::tomi.okey@incose.net::0c877e65-7b54-4282-94c5-5a100df61005" providerId="AD" clId="Web-{732B94D4-B7D0-C839-EF06-11AABA51FF29}" dt="2024-05-29T23:46:10.520" v="41" actId="1076"/>
      <pc:docMkLst>
        <pc:docMk/>
      </pc:docMkLst>
      <pc:sldChg chg="modSp">
        <pc:chgData name="Tomi Okey" userId="S::tomi.okey@incose.net::0c877e65-7b54-4282-94c5-5a100df61005" providerId="AD" clId="Web-{732B94D4-B7D0-C839-EF06-11AABA51FF29}" dt="2024-05-29T23:44:31.827" v="2" actId="20577"/>
        <pc:sldMkLst>
          <pc:docMk/>
          <pc:sldMk cId="2474902798" sldId="4066"/>
        </pc:sldMkLst>
      </pc:sldChg>
      <pc:sldChg chg="delSp modSp">
        <pc:chgData name="Tomi Okey" userId="S::tomi.okey@incose.net::0c877e65-7b54-4282-94c5-5a100df61005" providerId="AD" clId="Web-{732B94D4-B7D0-C839-EF06-11AABA51FF29}" dt="2024-05-29T23:46:10.520" v="41" actId="1076"/>
        <pc:sldMkLst>
          <pc:docMk/>
          <pc:sldMk cId="723288753" sldId="935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2489_2B70D0EA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2489_2B70D0EA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606800993799889E-2"/>
          <c:y val="0.10320711717475903"/>
          <c:w val="0.90767643518822649"/>
          <c:h val="0.767289944696259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Very Small
&lt;30 Eployees </c:v>
                </c:pt>
                <c:pt idx="1">
                  <c:v>Small 
&lt;1,000 Employees</c:v>
                </c:pt>
                <c:pt idx="2">
                  <c:v>Medium
1,000 - 50,000 Employees </c:v>
                </c:pt>
                <c:pt idx="3">
                  <c:v>Large 
&gt;50,000 Employees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0.09</c:v>
                </c:pt>
                <c:pt idx="1">
                  <c:v>0.15</c:v>
                </c:pt>
                <c:pt idx="2">
                  <c:v>0.33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5B-4ADA-BC26-E2AEF25753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2992992"/>
        <c:axId val="602991024"/>
      </c:barChart>
      <c:catAx>
        <c:axId val="60299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991024"/>
        <c:crosses val="autoZero"/>
        <c:auto val="1"/>
        <c:lblAlgn val="ctr"/>
        <c:lblOffset val="100"/>
        <c:noMultiLvlLbl val="0"/>
      </c:catAx>
      <c:valAx>
        <c:axId val="60299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992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Organization Type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34-4A77-B399-C8F8F36E807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EC9-4223-AF86-09F7D981CE8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C9-4223-AF86-09F7D981CE8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787-418C-9C66-BBFA2331423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787-418C-9C66-BBFA2331423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787-418C-9C66-BBFA23314234}"/>
              </c:ext>
            </c:extLst>
          </c:dPt>
          <c:cat>
            <c:strRef>
              <c:f>Sheet1!$A$2:$A$7</c:f>
              <c:strCache>
                <c:ptCount val="6"/>
                <c:pt idx="0">
                  <c:v>Industry</c:v>
                </c:pt>
                <c:pt idx="1">
                  <c:v>Government </c:v>
                </c:pt>
                <c:pt idx="2">
                  <c:v>Academic</c:v>
                </c:pt>
                <c:pt idx="3">
                  <c:v>Consulting </c:v>
                </c:pt>
                <c:pt idx="4">
                  <c:v>Tool Vendor </c:v>
                </c:pt>
                <c:pt idx="5">
                  <c:v>Training Provider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43</c:v>
                </c:pt>
                <c:pt idx="1">
                  <c:v>19</c:v>
                </c:pt>
                <c:pt idx="2">
                  <c:v>39</c:v>
                </c:pt>
                <c:pt idx="3">
                  <c:v>18</c:v>
                </c:pt>
                <c:pt idx="4">
                  <c:v>10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C9-4223-AF86-09F7D981CE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34C795-6BB1-45BE-B7D1-0380D10EBA81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4C98A7E-7D35-46DA-B7A7-F64C15B79932}">
      <dgm:prSet/>
      <dgm:spPr/>
      <dgm:t>
        <a:bodyPr/>
        <a:lstStyle/>
        <a:p>
          <a:r>
            <a:rPr lang="en-US" b="0" i="0" baseline="0"/>
            <a:t>CAB Associates have access to Member Services</a:t>
          </a:r>
          <a:endParaRPr lang="en-US"/>
        </a:p>
      </dgm:t>
    </dgm:pt>
    <dgm:pt modelId="{D73729A4-5A00-4061-8C89-393C97144662}" type="parTrans" cxnId="{119970EC-288E-43E1-A8B6-D3775458CA99}">
      <dgm:prSet/>
      <dgm:spPr/>
      <dgm:t>
        <a:bodyPr/>
        <a:lstStyle/>
        <a:p>
          <a:endParaRPr lang="en-US"/>
        </a:p>
      </dgm:t>
    </dgm:pt>
    <dgm:pt modelId="{7CC640CB-BF39-4D32-8E10-4EDB4BF24173}" type="sibTrans" cxnId="{119970EC-288E-43E1-A8B6-D3775458CA99}">
      <dgm:prSet/>
      <dgm:spPr/>
      <dgm:t>
        <a:bodyPr/>
        <a:lstStyle/>
        <a:p>
          <a:endParaRPr lang="en-US"/>
        </a:p>
      </dgm:t>
    </dgm:pt>
    <dgm:pt modelId="{21E00924-F9F1-4B29-A085-623008885BC5}">
      <dgm:prSet/>
      <dgm:spPr/>
      <dgm:t>
        <a:bodyPr/>
        <a:lstStyle/>
        <a:p>
          <a:r>
            <a:rPr lang="en-US" b="0" i="0" baseline="0"/>
            <a:t>Participation in Webinars and SE Community Offerings</a:t>
          </a:r>
          <a:endParaRPr lang="en-US"/>
        </a:p>
      </dgm:t>
    </dgm:pt>
    <dgm:pt modelId="{4D5E31CF-FAA5-409F-B606-A9950B67A57F}" type="parTrans" cxnId="{4542CBED-9386-4E11-B77D-097C3E0C0423}">
      <dgm:prSet/>
      <dgm:spPr/>
      <dgm:t>
        <a:bodyPr/>
        <a:lstStyle/>
        <a:p>
          <a:endParaRPr lang="en-US"/>
        </a:p>
      </dgm:t>
    </dgm:pt>
    <dgm:pt modelId="{9EF6CDD5-D534-49CB-8583-E5560AE35696}" type="sibTrans" cxnId="{4542CBED-9386-4E11-B77D-097C3E0C0423}">
      <dgm:prSet/>
      <dgm:spPr/>
      <dgm:t>
        <a:bodyPr/>
        <a:lstStyle/>
        <a:p>
          <a:endParaRPr lang="en-US"/>
        </a:p>
      </dgm:t>
    </dgm:pt>
    <dgm:pt modelId="{EF217E56-31DE-4B27-B28F-89D26A3F4208}">
      <dgm:prSet/>
      <dgm:spPr/>
      <dgm:t>
        <a:bodyPr/>
        <a:lstStyle/>
        <a:p>
          <a:r>
            <a:rPr lang="en-US" b="0" i="0" baseline="0"/>
            <a:t>Access to the Professional Development Portal</a:t>
          </a:r>
          <a:endParaRPr lang="en-US"/>
        </a:p>
      </dgm:t>
    </dgm:pt>
    <dgm:pt modelId="{04AB3581-6048-4C4C-9E7F-34C5841571E0}" type="parTrans" cxnId="{EC7219FB-08C9-4C8C-B225-1CC1DAB368EF}">
      <dgm:prSet/>
      <dgm:spPr/>
      <dgm:t>
        <a:bodyPr/>
        <a:lstStyle/>
        <a:p>
          <a:endParaRPr lang="en-US"/>
        </a:p>
      </dgm:t>
    </dgm:pt>
    <dgm:pt modelId="{FF0C287B-842A-4B76-9160-02B97C744196}" type="sibTrans" cxnId="{EC7219FB-08C9-4C8C-B225-1CC1DAB368EF}">
      <dgm:prSet/>
      <dgm:spPr/>
      <dgm:t>
        <a:bodyPr/>
        <a:lstStyle/>
        <a:p>
          <a:endParaRPr lang="en-US"/>
        </a:p>
      </dgm:t>
    </dgm:pt>
    <dgm:pt modelId="{41A57151-989A-4F9F-8295-B36505718089}">
      <dgm:prSet/>
      <dgm:spPr/>
      <dgm:t>
        <a:bodyPr/>
        <a:lstStyle/>
        <a:p>
          <a:r>
            <a:rPr lang="en-US" b="0" i="0" baseline="0"/>
            <a:t>Access to many current and archived softcopy products</a:t>
          </a:r>
          <a:endParaRPr lang="en-US"/>
        </a:p>
      </dgm:t>
    </dgm:pt>
    <dgm:pt modelId="{73388941-8FAE-49ED-A998-D8AD3223A90C}" type="parTrans" cxnId="{F7D9BE2A-64EA-4409-8612-89102C50EE99}">
      <dgm:prSet/>
      <dgm:spPr/>
      <dgm:t>
        <a:bodyPr/>
        <a:lstStyle/>
        <a:p>
          <a:endParaRPr lang="en-US"/>
        </a:p>
      </dgm:t>
    </dgm:pt>
    <dgm:pt modelId="{3176360A-C62C-47D7-85B4-6DAB01C3147B}" type="sibTrans" cxnId="{F7D9BE2A-64EA-4409-8612-89102C50EE99}">
      <dgm:prSet/>
      <dgm:spPr/>
      <dgm:t>
        <a:bodyPr/>
        <a:lstStyle/>
        <a:p>
          <a:endParaRPr lang="en-US"/>
        </a:p>
      </dgm:t>
    </dgm:pt>
    <dgm:pt modelId="{2BBCB728-B594-40C4-816E-0DB7A8202737}">
      <dgm:prSet/>
      <dgm:spPr/>
      <dgm:t>
        <a:bodyPr/>
        <a:lstStyle/>
        <a:p>
          <a:r>
            <a:rPr lang="en-US" b="0" i="0" baseline="0"/>
            <a:t>Video recordings of INCOSE Tutorials and keynote IS Presentations (Delayed)</a:t>
          </a:r>
          <a:endParaRPr lang="en-US"/>
        </a:p>
      </dgm:t>
    </dgm:pt>
    <dgm:pt modelId="{0DD669BD-ADFC-4FFC-9BA6-6CAE7EEEB883}" type="parTrans" cxnId="{CCAAAC01-290F-434B-944D-883B460EC56F}">
      <dgm:prSet/>
      <dgm:spPr/>
      <dgm:t>
        <a:bodyPr/>
        <a:lstStyle/>
        <a:p>
          <a:endParaRPr lang="en-US"/>
        </a:p>
      </dgm:t>
    </dgm:pt>
    <dgm:pt modelId="{2167F06D-7208-4963-ADAE-9B638CD803E3}" type="sibTrans" cxnId="{CCAAAC01-290F-434B-944D-883B460EC56F}">
      <dgm:prSet/>
      <dgm:spPr/>
      <dgm:t>
        <a:bodyPr/>
        <a:lstStyle/>
        <a:p>
          <a:endParaRPr lang="en-US"/>
        </a:p>
      </dgm:t>
    </dgm:pt>
    <dgm:pt modelId="{81784D68-AC00-46F0-88B3-C482712590A0}" type="pres">
      <dgm:prSet presAssocID="{7734C795-6BB1-45BE-B7D1-0380D10EBA81}" presName="diagram" presStyleCnt="0">
        <dgm:presLayoutVars>
          <dgm:dir/>
          <dgm:resizeHandles val="exact"/>
        </dgm:presLayoutVars>
      </dgm:prSet>
      <dgm:spPr/>
    </dgm:pt>
    <dgm:pt modelId="{B1D1390D-F8F6-44DB-8335-7BD78F435AD7}" type="pres">
      <dgm:prSet presAssocID="{04C98A7E-7D35-46DA-B7A7-F64C15B79932}" presName="node" presStyleLbl="node1" presStyleIdx="0" presStyleCnt="5">
        <dgm:presLayoutVars>
          <dgm:bulletEnabled val="1"/>
        </dgm:presLayoutVars>
      </dgm:prSet>
      <dgm:spPr/>
    </dgm:pt>
    <dgm:pt modelId="{A2EF0D9F-F200-48FD-88B0-A675C0BAA9D1}" type="pres">
      <dgm:prSet presAssocID="{7CC640CB-BF39-4D32-8E10-4EDB4BF24173}" presName="sibTrans" presStyleLbl="sibTrans2D1" presStyleIdx="0" presStyleCnt="4"/>
      <dgm:spPr/>
    </dgm:pt>
    <dgm:pt modelId="{FDA9925E-8302-4187-8194-B0EE25BC1095}" type="pres">
      <dgm:prSet presAssocID="{7CC640CB-BF39-4D32-8E10-4EDB4BF24173}" presName="connectorText" presStyleLbl="sibTrans2D1" presStyleIdx="0" presStyleCnt="4"/>
      <dgm:spPr/>
    </dgm:pt>
    <dgm:pt modelId="{D5E8F7BD-A58F-42DD-9574-A4F8E5A23651}" type="pres">
      <dgm:prSet presAssocID="{21E00924-F9F1-4B29-A085-623008885BC5}" presName="node" presStyleLbl="node1" presStyleIdx="1" presStyleCnt="5">
        <dgm:presLayoutVars>
          <dgm:bulletEnabled val="1"/>
        </dgm:presLayoutVars>
      </dgm:prSet>
      <dgm:spPr/>
    </dgm:pt>
    <dgm:pt modelId="{81CA3292-A7D8-4F28-96E4-1F5B2B836843}" type="pres">
      <dgm:prSet presAssocID="{9EF6CDD5-D534-49CB-8583-E5560AE35696}" presName="sibTrans" presStyleLbl="sibTrans2D1" presStyleIdx="1" presStyleCnt="4"/>
      <dgm:spPr/>
    </dgm:pt>
    <dgm:pt modelId="{3FD79AC9-D26B-4638-8EF4-DB6511A2C5E9}" type="pres">
      <dgm:prSet presAssocID="{9EF6CDD5-D534-49CB-8583-E5560AE35696}" presName="connectorText" presStyleLbl="sibTrans2D1" presStyleIdx="1" presStyleCnt="4"/>
      <dgm:spPr/>
    </dgm:pt>
    <dgm:pt modelId="{9B4E658E-A846-4D55-BE08-53D11530EDD3}" type="pres">
      <dgm:prSet presAssocID="{EF217E56-31DE-4B27-B28F-89D26A3F4208}" presName="node" presStyleLbl="node1" presStyleIdx="2" presStyleCnt="5">
        <dgm:presLayoutVars>
          <dgm:bulletEnabled val="1"/>
        </dgm:presLayoutVars>
      </dgm:prSet>
      <dgm:spPr/>
    </dgm:pt>
    <dgm:pt modelId="{0FC6A7CC-26BC-4D92-8528-8A0516A2135B}" type="pres">
      <dgm:prSet presAssocID="{FF0C287B-842A-4B76-9160-02B97C744196}" presName="sibTrans" presStyleLbl="sibTrans2D1" presStyleIdx="2" presStyleCnt="4"/>
      <dgm:spPr/>
    </dgm:pt>
    <dgm:pt modelId="{61307E14-7251-40D7-BAB1-23B8C51F1F18}" type="pres">
      <dgm:prSet presAssocID="{FF0C287B-842A-4B76-9160-02B97C744196}" presName="connectorText" presStyleLbl="sibTrans2D1" presStyleIdx="2" presStyleCnt="4"/>
      <dgm:spPr/>
    </dgm:pt>
    <dgm:pt modelId="{CFBDB716-BF14-4AF8-923C-A725FBD4D282}" type="pres">
      <dgm:prSet presAssocID="{41A57151-989A-4F9F-8295-B36505718089}" presName="node" presStyleLbl="node1" presStyleIdx="3" presStyleCnt="5">
        <dgm:presLayoutVars>
          <dgm:bulletEnabled val="1"/>
        </dgm:presLayoutVars>
      </dgm:prSet>
      <dgm:spPr/>
    </dgm:pt>
    <dgm:pt modelId="{AB063657-EB79-4A51-969B-C70D2EE5CC3B}" type="pres">
      <dgm:prSet presAssocID="{3176360A-C62C-47D7-85B4-6DAB01C3147B}" presName="sibTrans" presStyleLbl="sibTrans2D1" presStyleIdx="3" presStyleCnt="4"/>
      <dgm:spPr/>
    </dgm:pt>
    <dgm:pt modelId="{E7FA1847-E45C-4684-83DC-FF0E24EAD1AF}" type="pres">
      <dgm:prSet presAssocID="{3176360A-C62C-47D7-85B4-6DAB01C3147B}" presName="connectorText" presStyleLbl="sibTrans2D1" presStyleIdx="3" presStyleCnt="4"/>
      <dgm:spPr/>
    </dgm:pt>
    <dgm:pt modelId="{B8EDC107-C2EB-4C28-A870-5FDF17B0AA90}" type="pres">
      <dgm:prSet presAssocID="{2BBCB728-B594-40C4-816E-0DB7A8202737}" presName="node" presStyleLbl="node1" presStyleIdx="4" presStyleCnt="5">
        <dgm:presLayoutVars>
          <dgm:bulletEnabled val="1"/>
        </dgm:presLayoutVars>
      </dgm:prSet>
      <dgm:spPr/>
    </dgm:pt>
  </dgm:ptLst>
  <dgm:cxnLst>
    <dgm:cxn modelId="{CCAAAC01-290F-434B-944D-883B460EC56F}" srcId="{7734C795-6BB1-45BE-B7D1-0380D10EBA81}" destId="{2BBCB728-B594-40C4-816E-0DB7A8202737}" srcOrd="4" destOrd="0" parTransId="{0DD669BD-ADFC-4FFC-9BA6-6CAE7EEEB883}" sibTransId="{2167F06D-7208-4963-ADAE-9B638CD803E3}"/>
    <dgm:cxn modelId="{AADF451B-4E37-4D3D-8EA9-A4BC3757BDFA}" type="presOf" srcId="{7CC640CB-BF39-4D32-8E10-4EDB4BF24173}" destId="{FDA9925E-8302-4187-8194-B0EE25BC1095}" srcOrd="1" destOrd="0" presId="urn:microsoft.com/office/officeart/2005/8/layout/process5"/>
    <dgm:cxn modelId="{3122F021-9674-43F5-BF31-9EFA6497380B}" type="presOf" srcId="{EF217E56-31DE-4B27-B28F-89D26A3F4208}" destId="{9B4E658E-A846-4D55-BE08-53D11530EDD3}" srcOrd="0" destOrd="0" presId="urn:microsoft.com/office/officeart/2005/8/layout/process5"/>
    <dgm:cxn modelId="{DC465725-8B60-4540-8E0E-B2CD1570DBE9}" type="presOf" srcId="{04C98A7E-7D35-46DA-B7A7-F64C15B79932}" destId="{B1D1390D-F8F6-44DB-8335-7BD78F435AD7}" srcOrd="0" destOrd="0" presId="urn:microsoft.com/office/officeart/2005/8/layout/process5"/>
    <dgm:cxn modelId="{04192A27-CB63-4C94-A653-B8BBD7534643}" type="presOf" srcId="{41A57151-989A-4F9F-8295-B36505718089}" destId="{CFBDB716-BF14-4AF8-923C-A725FBD4D282}" srcOrd="0" destOrd="0" presId="urn:microsoft.com/office/officeart/2005/8/layout/process5"/>
    <dgm:cxn modelId="{F7D9BE2A-64EA-4409-8612-89102C50EE99}" srcId="{7734C795-6BB1-45BE-B7D1-0380D10EBA81}" destId="{41A57151-989A-4F9F-8295-B36505718089}" srcOrd="3" destOrd="0" parTransId="{73388941-8FAE-49ED-A998-D8AD3223A90C}" sibTransId="{3176360A-C62C-47D7-85B4-6DAB01C3147B}"/>
    <dgm:cxn modelId="{13DB9345-4656-4C97-A3C1-67CA77CF9E30}" type="presOf" srcId="{2BBCB728-B594-40C4-816E-0DB7A8202737}" destId="{B8EDC107-C2EB-4C28-A870-5FDF17B0AA90}" srcOrd="0" destOrd="0" presId="urn:microsoft.com/office/officeart/2005/8/layout/process5"/>
    <dgm:cxn modelId="{17A8B547-22D7-4FC7-AD8B-4BF2945E4E6C}" type="presOf" srcId="{FF0C287B-842A-4B76-9160-02B97C744196}" destId="{0FC6A7CC-26BC-4D92-8528-8A0516A2135B}" srcOrd="0" destOrd="0" presId="urn:microsoft.com/office/officeart/2005/8/layout/process5"/>
    <dgm:cxn modelId="{EBEC0C70-2FEB-48B1-8C68-2FC064AD6C90}" type="presOf" srcId="{7734C795-6BB1-45BE-B7D1-0380D10EBA81}" destId="{81784D68-AC00-46F0-88B3-C482712590A0}" srcOrd="0" destOrd="0" presId="urn:microsoft.com/office/officeart/2005/8/layout/process5"/>
    <dgm:cxn modelId="{04A26690-91A9-4A9F-A1C9-912F944B9F3A}" type="presOf" srcId="{FF0C287B-842A-4B76-9160-02B97C744196}" destId="{61307E14-7251-40D7-BAB1-23B8C51F1F18}" srcOrd="1" destOrd="0" presId="urn:microsoft.com/office/officeart/2005/8/layout/process5"/>
    <dgm:cxn modelId="{44280092-766B-43FD-A11D-0252EB71D8E7}" type="presOf" srcId="{21E00924-F9F1-4B29-A085-623008885BC5}" destId="{D5E8F7BD-A58F-42DD-9574-A4F8E5A23651}" srcOrd="0" destOrd="0" presId="urn:microsoft.com/office/officeart/2005/8/layout/process5"/>
    <dgm:cxn modelId="{30AECDC7-DA5B-4210-A00E-44D2849ED764}" type="presOf" srcId="{3176360A-C62C-47D7-85B4-6DAB01C3147B}" destId="{AB063657-EB79-4A51-969B-C70D2EE5CC3B}" srcOrd="0" destOrd="0" presId="urn:microsoft.com/office/officeart/2005/8/layout/process5"/>
    <dgm:cxn modelId="{A3CBF3CC-74AD-4385-A278-99213C41C4AB}" type="presOf" srcId="{9EF6CDD5-D534-49CB-8583-E5560AE35696}" destId="{3FD79AC9-D26B-4638-8EF4-DB6511A2C5E9}" srcOrd="1" destOrd="0" presId="urn:microsoft.com/office/officeart/2005/8/layout/process5"/>
    <dgm:cxn modelId="{5E5381E9-3549-49F9-825A-E0CB4D5596B5}" type="presOf" srcId="{9EF6CDD5-D534-49CB-8583-E5560AE35696}" destId="{81CA3292-A7D8-4F28-96E4-1F5B2B836843}" srcOrd="0" destOrd="0" presId="urn:microsoft.com/office/officeart/2005/8/layout/process5"/>
    <dgm:cxn modelId="{119970EC-288E-43E1-A8B6-D3775458CA99}" srcId="{7734C795-6BB1-45BE-B7D1-0380D10EBA81}" destId="{04C98A7E-7D35-46DA-B7A7-F64C15B79932}" srcOrd="0" destOrd="0" parTransId="{D73729A4-5A00-4061-8C89-393C97144662}" sibTransId="{7CC640CB-BF39-4D32-8E10-4EDB4BF24173}"/>
    <dgm:cxn modelId="{4542CBED-9386-4E11-B77D-097C3E0C0423}" srcId="{7734C795-6BB1-45BE-B7D1-0380D10EBA81}" destId="{21E00924-F9F1-4B29-A085-623008885BC5}" srcOrd="1" destOrd="0" parTransId="{4D5E31CF-FAA5-409F-B606-A9950B67A57F}" sibTransId="{9EF6CDD5-D534-49CB-8583-E5560AE35696}"/>
    <dgm:cxn modelId="{E69168F1-7C7A-4BD2-9DF1-F8C329263EB4}" type="presOf" srcId="{7CC640CB-BF39-4D32-8E10-4EDB4BF24173}" destId="{A2EF0D9F-F200-48FD-88B0-A675C0BAA9D1}" srcOrd="0" destOrd="0" presId="urn:microsoft.com/office/officeart/2005/8/layout/process5"/>
    <dgm:cxn modelId="{EC7219FB-08C9-4C8C-B225-1CC1DAB368EF}" srcId="{7734C795-6BB1-45BE-B7D1-0380D10EBA81}" destId="{EF217E56-31DE-4B27-B28F-89D26A3F4208}" srcOrd="2" destOrd="0" parTransId="{04AB3581-6048-4C4C-9E7F-34C5841571E0}" sibTransId="{FF0C287B-842A-4B76-9160-02B97C744196}"/>
    <dgm:cxn modelId="{7B65FCFB-5826-47E6-BBEF-EDBAA7E930C7}" type="presOf" srcId="{3176360A-C62C-47D7-85B4-6DAB01C3147B}" destId="{E7FA1847-E45C-4684-83DC-FF0E24EAD1AF}" srcOrd="1" destOrd="0" presId="urn:microsoft.com/office/officeart/2005/8/layout/process5"/>
    <dgm:cxn modelId="{7E8B5B8D-8EF9-443A-9F74-356ED0AB89AA}" type="presParOf" srcId="{81784D68-AC00-46F0-88B3-C482712590A0}" destId="{B1D1390D-F8F6-44DB-8335-7BD78F435AD7}" srcOrd="0" destOrd="0" presId="urn:microsoft.com/office/officeart/2005/8/layout/process5"/>
    <dgm:cxn modelId="{0D45A259-0BF7-4F5F-AD91-2C3458EA9C75}" type="presParOf" srcId="{81784D68-AC00-46F0-88B3-C482712590A0}" destId="{A2EF0D9F-F200-48FD-88B0-A675C0BAA9D1}" srcOrd="1" destOrd="0" presId="urn:microsoft.com/office/officeart/2005/8/layout/process5"/>
    <dgm:cxn modelId="{8CDFD7A3-54D9-4ED8-8C91-3FFCED785912}" type="presParOf" srcId="{A2EF0D9F-F200-48FD-88B0-A675C0BAA9D1}" destId="{FDA9925E-8302-4187-8194-B0EE25BC1095}" srcOrd="0" destOrd="0" presId="urn:microsoft.com/office/officeart/2005/8/layout/process5"/>
    <dgm:cxn modelId="{5FAE4210-E3D4-4350-B524-AF10C3984AC2}" type="presParOf" srcId="{81784D68-AC00-46F0-88B3-C482712590A0}" destId="{D5E8F7BD-A58F-42DD-9574-A4F8E5A23651}" srcOrd="2" destOrd="0" presId="urn:microsoft.com/office/officeart/2005/8/layout/process5"/>
    <dgm:cxn modelId="{59732F56-C9E3-4A3F-8F9A-E5194A5FEA59}" type="presParOf" srcId="{81784D68-AC00-46F0-88B3-C482712590A0}" destId="{81CA3292-A7D8-4F28-96E4-1F5B2B836843}" srcOrd="3" destOrd="0" presId="urn:microsoft.com/office/officeart/2005/8/layout/process5"/>
    <dgm:cxn modelId="{79FFBAC4-761E-40AA-A568-5D7E2C661AA6}" type="presParOf" srcId="{81CA3292-A7D8-4F28-96E4-1F5B2B836843}" destId="{3FD79AC9-D26B-4638-8EF4-DB6511A2C5E9}" srcOrd="0" destOrd="0" presId="urn:microsoft.com/office/officeart/2005/8/layout/process5"/>
    <dgm:cxn modelId="{537A1BDD-6A33-4159-820B-3DA46C1BBA60}" type="presParOf" srcId="{81784D68-AC00-46F0-88B3-C482712590A0}" destId="{9B4E658E-A846-4D55-BE08-53D11530EDD3}" srcOrd="4" destOrd="0" presId="urn:microsoft.com/office/officeart/2005/8/layout/process5"/>
    <dgm:cxn modelId="{2BF5BB55-C5F6-441D-A269-12D2457E5F13}" type="presParOf" srcId="{81784D68-AC00-46F0-88B3-C482712590A0}" destId="{0FC6A7CC-26BC-4D92-8528-8A0516A2135B}" srcOrd="5" destOrd="0" presId="urn:microsoft.com/office/officeart/2005/8/layout/process5"/>
    <dgm:cxn modelId="{F356DED6-AAB4-44DD-B54B-FEAFDCC4BB04}" type="presParOf" srcId="{0FC6A7CC-26BC-4D92-8528-8A0516A2135B}" destId="{61307E14-7251-40D7-BAB1-23B8C51F1F18}" srcOrd="0" destOrd="0" presId="urn:microsoft.com/office/officeart/2005/8/layout/process5"/>
    <dgm:cxn modelId="{52AA34C1-F39E-4181-BAE3-8D883E3301CE}" type="presParOf" srcId="{81784D68-AC00-46F0-88B3-C482712590A0}" destId="{CFBDB716-BF14-4AF8-923C-A725FBD4D282}" srcOrd="6" destOrd="0" presId="urn:microsoft.com/office/officeart/2005/8/layout/process5"/>
    <dgm:cxn modelId="{C1C08B34-3290-4C29-AA9B-3601AA16D8CD}" type="presParOf" srcId="{81784D68-AC00-46F0-88B3-C482712590A0}" destId="{AB063657-EB79-4A51-969B-C70D2EE5CC3B}" srcOrd="7" destOrd="0" presId="urn:microsoft.com/office/officeart/2005/8/layout/process5"/>
    <dgm:cxn modelId="{6932ACD5-EEB9-4013-9114-C6BD78CFF0ED}" type="presParOf" srcId="{AB063657-EB79-4A51-969B-C70D2EE5CC3B}" destId="{E7FA1847-E45C-4684-83DC-FF0E24EAD1AF}" srcOrd="0" destOrd="0" presId="urn:microsoft.com/office/officeart/2005/8/layout/process5"/>
    <dgm:cxn modelId="{47BD39A6-1DA6-4BDB-B6BA-EBD4E13A277C}" type="presParOf" srcId="{81784D68-AC00-46F0-88B3-C482712590A0}" destId="{B8EDC107-C2EB-4C28-A870-5FDF17B0AA90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1390D-F8F6-44DB-8335-7BD78F435AD7}">
      <dsp:nvSpPr>
        <dsp:cNvPr id="0" name=""/>
        <dsp:cNvSpPr/>
      </dsp:nvSpPr>
      <dsp:spPr>
        <a:xfrm>
          <a:off x="4785" y="651432"/>
          <a:ext cx="1430213" cy="8581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baseline="0"/>
            <a:t>CAB Associates have access to Member Services</a:t>
          </a:r>
          <a:endParaRPr lang="en-US" sz="1000" kern="1200"/>
        </a:p>
      </dsp:txBody>
      <dsp:txXfrm>
        <a:off x="29919" y="676566"/>
        <a:ext cx="1379945" cy="807860"/>
      </dsp:txXfrm>
    </dsp:sp>
    <dsp:sp modelId="{A2EF0D9F-F200-48FD-88B0-A675C0BAA9D1}">
      <dsp:nvSpPr>
        <dsp:cNvPr id="0" name=""/>
        <dsp:cNvSpPr/>
      </dsp:nvSpPr>
      <dsp:spPr>
        <a:xfrm>
          <a:off x="1560857" y="903150"/>
          <a:ext cx="303205" cy="354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560857" y="974088"/>
        <a:ext cx="212244" cy="212816"/>
      </dsp:txXfrm>
    </dsp:sp>
    <dsp:sp modelId="{D5E8F7BD-A58F-42DD-9574-A4F8E5A23651}">
      <dsp:nvSpPr>
        <dsp:cNvPr id="0" name=""/>
        <dsp:cNvSpPr/>
      </dsp:nvSpPr>
      <dsp:spPr>
        <a:xfrm>
          <a:off x="2007084" y="651432"/>
          <a:ext cx="1430213" cy="8581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baseline="0"/>
            <a:t>Participation in Webinars and SE Community Offerings</a:t>
          </a:r>
          <a:endParaRPr lang="en-US" sz="1000" kern="1200"/>
        </a:p>
      </dsp:txBody>
      <dsp:txXfrm>
        <a:off x="2032218" y="676566"/>
        <a:ext cx="1379945" cy="807860"/>
      </dsp:txXfrm>
    </dsp:sp>
    <dsp:sp modelId="{81CA3292-A7D8-4F28-96E4-1F5B2B836843}">
      <dsp:nvSpPr>
        <dsp:cNvPr id="0" name=""/>
        <dsp:cNvSpPr/>
      </dsp:nvSpPr>
      <dsp:spPr>
        <a:xfrm>
          <a:off x="3563156" y="903150"/>
          <a:ext cx="303205" cy="354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563156" y="974088"/>
        <a:ext cx="212244" cy="212816"/>
      </dsp:txXfrm>
    </dsp:sp>
    <dsp:sp modelId="{9B4E658E-A846-4D55-BE08-53D11530EDD3}">
      <dsp:nvSpPr>
        <dsp:cNvPr id="0" name=""/>
        <dsp:cNvSpPr/>
      </dsp:nvSpPr>
      <dsp:spPr>
        <a:xfrm>
          <a:off x="4009383" y="651432"/>
          <a:ext cx="1430213" cy="8581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baseline="0"/>
            <a:t>Access to the Professional Development Portal</a:t>
          </a:r>
          <a:endParaRPr lang="en-US" sz="1000" kern="1200"/>
        </a:p>
      </dsp:txBody>
      <dsp:txXfrm>
        <a:off x="4034517" y="676566"/>
        <a:ext cx="1379945" cy="807860"/>
      </dsp:txXfrm>
    </dsp:sp>
    <dsp:sp modelId="{0FC6A7CC-26BC-4D92-8528-8A0516A2135B}">
      <dsp:nvSpPr>
        <dsp:cNvPr id="0" name=""/>
        <dsp:cNvSpPr/>
      </dsp:nvSpPr>
      <dsp:spPr>
        <a:xfrm rot="5400000">
          <a:off x="4572887" y="1609675"/>
          <a:ext cx="303205" cy="354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4618082" y="1635419"/>
        <a:ext cx="212816" cy="212244"/>
      </dsp:txXfrm>
    </dsp:sp>
    <dsp:sp modelId="{CFBDB716-BF14-4AF8-923C-A725FBD4D282}">
      <dsp:nvSpPr>
        <dsp:cNvPr id="0" name=""/>
        <dsp:cNvSpPr/>
      </dsp:nvSpPr>
      <dsp:spPr>
        <a:xfrm>
          <a:off x="4009383" y="2081646"/>
          <a:ext cx="1430213" cy="8581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baseline="0"/>
            <a:t>Access to many current and archived softcopy products</a:t>
          </a:r>
          <a:endParaRPr lang="en-US" sz="1000" kern="1200"/>
        </a:p>
      </dsp:txBody>
      <dsp:txXfrm>
        <a:off x="4034517" y="2106780"/>
        <a:ext cx="1379945" cy="807860"/>
      </dsp:txXfrm>
    </dsp:sp>
    <dsp:sp modelId="{AB063657-EB79-4A51-969B-C70D2EE5CC3B}">
      <dsp:nvSpPr>
        <dsp:cNvPr id="0" name=""/>
        <dsp:cNvSpPr/>
      </dsp:nvSpPr>
      <dsp:spPr>
        <a:xfrm rot="10800000">
          <a:off x="3580319" y="2333363"/>
          <a:ext cx="303205" cy="354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3671280" y="2404301"/>
        <a:ext cx="212244" cy="212816"/>
      </dsp:txXfrm>
    </dsp:sp>
    <dsp:sp modelId="{B8EDC107-C2EB-4C28-A870-5FDF17B0AA90}">
      <dsp:nvSpPr>
        <dsp:cNvPr id="0" name=""/>
        <dsp:cNvSpPr/>
      </dsp:nvSpPr>
      <dsp:spPr>
        <a:xfrm>
          <a:off x="2007084" y="2081646"/>
          <a:ext cx="1430213" cy="8581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baseline="0"/>
            <a:t>Video recordings of INCOSE Tutorials and keynote IS Presentations (Delayed)</a:t>
          </a:r>
          <a:endParaRPr lang="en-US" sz="1000" kern="1200"/>
        </a:p>
      </dsp:txBody>
      <dsp:txXfrm>
        <a:off x="2032218" y="2106780"/>
        <a:ext cx="1379945" cy="807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7ED5723-0D30-751A-0366-DBF968CCC0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4768CAE-3BA2-3471-0125-5A17AB3601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66406-7619-4D2D-BC01-3AEB0C333C51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F47741-6AB2-BC4D-7340-1A3EF5E27F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3D75DB-AE40-D307-F1B3-A762ED67A4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E3E04-C0B4-4A74-9C25-1B24977FA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6042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A6D4C-6CF3-4803-B7B3-91D8B55C50BC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EC3DC-3B92-4935-982D-9887EBE1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910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960959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Benefit to add: 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influence into the ABET accreditation criteria for SE programs.  ABET is the engineering accreditation board.</a:t>
            </a:r>
            <a:endParaRPr lang="en-GB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EC3DC-3B92-4935-982D-9887EBE159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80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EC3DC-3B92-4935-982D-9887EBE159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41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EC3DC-3B92-4935-982D-9887EBE159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20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EC3DC-3B92-4935-982D-9887EBE159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54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EC3DC-3B92-4935-982D-9887EBE159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66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EC3DC-3B92-4935-982D-9887EBE159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22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104585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EA101-67A7-02AD-AEF4-C68DAA79E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9856539-33FE-B732-986C-8F3DB7BDF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7F8CA9-B2B6-227C-6EB8-CEF5D5B659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AB6DAA-8060-6409-6A92-E891BCF1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5A999E-500B-1F12-3843-4CC7C734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39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1CFB9A-BB5B-210C-29A7-15E7CA152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A2AB705-6D77-5378-C1A1-671324CB5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81EB36-3089-7B28-F910-B8BF7B36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2A10ED-EF81-E5BF-DD02-849069AC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F05571-4B70-295F-4CCF-9C385675B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94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DCA7BC2-7AAA-6102-1A47-298BFFAC8F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3059ADC-C1DB-7619-5EBF-3D27D7D04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EED5C0-6A3F-E3A4-0EFE-839A3D5D6C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50F48A-8FE5-CA99-632D-295BDB326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687B9E-8B7A-F0AA-2C22-765658E4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0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584202"/>
            <a:ext cx="5486400" cy="321773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defTabSz="91430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9600" b="1" kern="1200" spc="-267" baseline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title here. 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1341" y="3950830"/>
            <a:ext cx="5474659" cy="1510172"/>
          </a:xfr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"/>
              </a:spcAft>
              <a:buClr>
                <a:srgbClr val="0072C8"/>
              </a:buClr>
              <a:buSzPct val="110000"/>
              <a:buFont typeface="Arial" panose="020B0604020202020204" pitchFamily="34" charset="0"/>
              <a:buNone/>
              <a:defRPr lang="en-US" sz="1467" b="0" kern="1200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21914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"/>
              </a:spcAft>
              <a:buClr>
                <a:srgbClr val="0072C8"/>
              </a:buClr>
              <a:buSzPct val="110000"/>
              <a:buFont typeface="Arial" panose="020B0604020202020204" pitchFamily="34" charset="0"/>
              <a:buNone/>
            </a:pPr>
            <a:r>
              <a:rPr lang="en-US"/>
              <a:t>Enter a subtitle here. 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2302" y="5929648"/>
            <a:ext cx="2430780" cy="240845"/>
          </a:xfrm>
        </p:spPr>
        <p:txBody>
          <a:bodyPr tIns="0" bIns="0" anchor="b"/>
          <a:lstStyle>
            <a:lvl1pPr marL="0" indent="0">
              <a:buNone/>
              <a:defRPr sz="10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Optional small text </a:t>
            </a:r>
            <a:endParaRPr lang="en-GB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2B32E02D-29DC-15CF-1587-28CDCA13D8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6275" y="168164"/>
            <a:ext cx="637284" cy="416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8F67DE-7F29-7652-E4EE-002C300632A0}"/>
              </a:ext>
            </a:extLst>
          </p:cNvPr>
          <p:cNvSpPr txBox="1"/>
          <p:nvPr userDrawn="1"/>
        </p:nvSpPr>
        <p:spPr>
          <a:xfrm>
            <a:off x="10997184" y="625043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spcBef>
                <a:spcPts val="1000"/>
              </a:spcBef>
              <a:buClr>
                <a:schemeClr val="accent2"/>
              </a:buClr>
              <a:buSzPct val="100000"/>
            </a:pPr>
            <a:endParaRPr lang="en-US" sz="1867" err="1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17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DCA93C1-2FDB-4847-A9E3-A84C45551D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78400"/>
            <a:ext cx="12192000" cy="1879600"/>
          </a:xfrm>
          <a:custGeom>
            <a:avLst/>
            <a:gdLst>
              <a:gd name="connsiteX0" fmla="*/ 0 w 12192000"/>
              <a:gd name="connsiteY0" fmla="*/ 0 h 1879600"/>
              <a:gd name="connsiteX1" fmla="*/ 12192000 w 12192000"/>
              <a:gd name="connsiteY1" fmla="*/ 0 h 1879600"/>
              <a:gd name="connsiteX2" fmla="*/ 12192000 w 12192000"/>
              <a:gd name="connsiteY2" fmla="*/ 1879600 h 1879600"/>
              <a:gd name="connsiteX3" fmla="*/ 0 w 12192000"/>
              <a:gd name="connsiteY3" fmla="*/ 187960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879600">
                <a:moveTo>
                  <a:pt x="0" y="0"/>
                </a:moveTo>
                <a:lnTo>
                  <a:pt x="12192000" y="0"/>
                </a:lnTo>
                <a:lnTo>
                  <a:pt x="12192000" y="1879600"/>
                </a:lnTo>
                <a:lnTo>
                  <a:pt x="0" y="18796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Subtitl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20250" y="1192987"/>
            <a:ext cx="10959623" cy="227755"/>
          </a:xfrm>
        </p:spPr>
        <p:txBody>
          <a:bodyPr tIns="0"/>
          <a:lstStyle>
            <a:lvl1pPr marL="0" indent="0">
              <a:buNone/>
              <a:defRPr lang="en-US" sz="1467" kern="1200" spc="0" baseline="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0710" indent="0">
              <a:buNone/>
              <a:defRPr/>
            </a:lvl2pPr>
            <a:lvl3pPr marL="431789" indent="0">
              <a:buNone/>
              <a:defRPr/>
            </a:lvl3pPr>
            <a:lvl4pPr marL="609585" indent="0">
              <a:buNone/>
              <a:defRPr/>
            </a:lvl4pPr>
            <a:lvl5pPr marL="791614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1600"/>
              </a:spcBef>
              <a:buClr>
                <a:srgbClr val="0072C8"/>
              </a:buClr>
              <a:buSzPct val="110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20184" y="584200"/>
            <a:ext cx="10962216" cy="491067"/>
          </a:xfrm>
        </p:spPr>
        <p:txBody>
          <a:bodyPr tIns="0" bIns="0"/>
          <a:lstStyle>
            <a:lvl1pPr marL="0" indent="0">
              <a:spcBef>
                <a:spcPts val="0"/>
              </a:spcBef>
              <a:buNone/>
              <a:defRPr sz="3200" b="1" spc="-93" baseline="0">
                <a:solidFill>
                  <a:schemeClr val="accent3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Insert slide 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22301" y="6155765"/>
            <a:ext cx="2430780" cy="124011"/>
          </a:xfrm>
        </p:spPr>
        <p:txBody>
          <a:bodyPr tIns="0" bIns="0" anchor="b"/>
          <a:lstStyle>
            <a:lvl1pPr marL="0" indent="0">
              <a:buNone/>
              <a:defRPr sz="1067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Optional small text 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22301" y="1608667"/>
            <a:ext cx="10960100" cy="3761317"/>
          </a:xfrm>
        </p:spPr>
        <p:txBody>
          <a:bodyPr/>
          <a:lstStyle>
            <a:lvl1pPr>
              <a:defRPr sz="1400">
                <a:solidFill>
                  <a:schemeClr val="accent5"/>
                </a:solidFill>
              </a:defRPr>
            </a:lvl1pPr>
            <a:lvl2pPr>
              <a:defRPr sz="1333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067">
                <a:solidFill>
                  <a:schemeClr val="accent5"/>
                </a:solidFill>
              </a:defRPr>
            </a:lvl4pPr>
            <a:lvl5pPr>
              <a:defRPr sz="1067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41427D40-BA53-6267-DC92-FBAA953C8E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6275" y="168164"/>
            <a:ext cx="637284" cy="4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80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 layou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637867" y="1422400"/>
            <a:ext cx="5554133" cy="2912533"/>
          </a:xfrm>
          <a:solidFill>
            <a:schemeClr val="accent1"/>
          </a:solidFill>
        </p:spPr>
        <p:txBody>
          <a:bodyPr vert="horz" wrap="square" lIns="0" tIns="1005840" rIns="0" bIns="45720" rtlCol="0" anchor="ctr">
            <a:noAutofit/>
          </a:bodyPr>
          <a:lstStyle>
            <a:lvl1pPr marL="0" indent="0" algn="ctr">
              <a:buNone/>
              <a:defRPr lang="en-GB">
                <a:solidFill>
                  <a:schemeClr val="bg1"/>
                </a:solidFill>
              </a:defRPr>
            </a:lvl1pPr>
          </a:lstStyle>
          <a:p>
            <a:pPr marL="230712" lvl="0" indent="-230712" algn="ctr"/>
            <a:r>
              <a:rPr lang="en-US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19325" y="2078927"/>
            <a:ext cx="4364155" cy="926740"/>
          </a:xfrm>
        </p:spPr>
        <p:txBody>
          <a:bodyPr tIns="0"/>
          <a:lstStyle>
            <a:lvl1pPr marL="0" indent="0">
              <a:buNone/>
              <a:defRPr lang="en-US" sz="1867" kern="1200" spc="0" baseline="0" dirty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0710" indent="0">
              <a:buNone/>
              <a:defRPr/>
            </a:lvl2pPr>
            <a:lvl3pPr marL="431789" indent="0">
              <a:buNone/>
              <a:defRPr/>
            </a:lvl3pPr>
            <a:lvl4pPr marL="609585" indent="0">
              <a:buNone/>
              <a:defRPr/>
            </a:lvl4pPr>
            <a:lvl5pPr marL="791614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1600"/>
              </a:spcBef>
              <a:buClr>
                <a:srgbClr val="0072C8"/>
              </a:buClr>
              <a:buSzPct val="110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19325" y="693421"/>
            <a:ext cx="4364156" cy="1211580"/>
          </a:xfrm>
        </p:spPr>
        <p:txBody>
          <a:bodyPr tIns="0" bIns="0" anchor="t"/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67" b="1" kern="0" spc="-200" baseline="0" dirty="0" smtClean="0">
                <a:solidFill>
                  <a:schemeClr val="accent3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333" b="1" kern="0" spc="-200" baseline="0" dirty="0" smtClean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333" b="1" kern="0" spc="-200" baseline="0" dirty="0" smtClean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333" b="1" kern="0" spc="-200" baseline="0" dirty="0" smtClean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333" b="1" kern="0" spc="-200" baseline="0" dirty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this text box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9325" y="3298128"/>
            <a:ext cx="4364155" cy="2684320"/>
          </a:xfrm>
        </p:spPr>
        <p:txBody>
          <a:bodyPr tIns="0"/>
          <a:lstStyle>
            <a:lvl1pPr marL="380990" indent="-38099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867" kern="1200" spc="0" baseline="0" dirty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0710" indent="0">
              <a:buNone/>
              <a:defRPr/>
            </a:lvl2pPr>
            <a:lvl3pPr marL="431789" indent="0">
              <a:buNone/>
              <a:defRPr/>
            </a:lvl3pPr>
            <a:lvl4pPr marL="609585" indent="0">
              <a:buNone/>
              <a:defRPr/>
            </a:lvl4pPr>
            <a:lvl5pPr marL="791614" indent="0">
              <a:buNone/>
              <a:defRPr/>
            </a:lvl5pPr>
          </a:lstStyle>
          <a:p>
            <a:pPr marL="380990" lvl="0" indent="-380990" algn="l" defTabSz="1219170" rtl="0" eaLnBrk="1" latinLnBrk="0" hangingPunct="1">
              <a:lnSpc>
                <a:spcPct val="90000"/>
              </a:lnSpc>
              <a:spcBef>
                <a:spcPts val="1600"/>
              </a:spcBef>
              <a:buClr>
                <a:srgbClr val="0072C8"/>
              </a:buClr>
              <a:buSzPct val="110000"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22301" y="6131859"/>
            <a:ext cx="2430780" cy="147917"/>
          </a:xfrm>
        </p:spPr>
        <p:txBody>
          <a:bodyPr tIns="0" bIns="0" anchor="b"/>
          <a:lstStyle>
            <a:lvl1pPr marL="0" indent="0">
              <a:buNone/>
              <a:defRPr sz="1067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Optional small text </a:t>
            </a:r>
            <a:endParaRPr lang="en-GB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731B5923-4F5C-85A7-D484-69877BF48E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6275" y="168164"/>
            <a:ext cx="637284" cy="4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42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graphic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914400" rIns="0" bIns="45720" rtlCol="0" anchor="ctr">
            <a:noAutofit/>
          </a:bodyPr>
          <a:lstStyle>
            <a:lvl1pPr marL="0" indent="0" algn="ctr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30712" lvl="0" indent="-230712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11494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D676-B82F-4918-9437-42CCA3623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16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89A022-B952-5D40-189D-7158E2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A22C15-C79E-44C9-016C-D506F93C5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E654DB-14ED-0D6E-8CAD-09D3E657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52A4BB-69B6-2172-4421-1FD5E1B27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382EDC-CAFF-360B-BCB0-819005F6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8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E970A-A0B8-783D-F22B-07441E644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9BF95B-719B-C329-96CD-AEE317E7B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663FD8-38D9-EA29-2E53-1AD3EB664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DE5C78-53C4-6C72-5EEA-62455E7B3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ABD09C-7E05-60DA-1316-09483EBB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7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419D2-2FA3-A065-2C3E-7E528E251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334A79-A41D-939E-6448-B8699FD875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4200E9-A621-2D8F-7D0A-7F3C3162C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CF1A3F-FF7D-D3EE-A3E7-2CB2B6FC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EF34AC-069C-C158-84E4-8CDA9A74E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14B6254-1BA2-BBFE-2975-3CF513BF0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9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27ADA-9F07-1A8F-E47F-871745328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266D1B-FF9E-A280-485D-01D358B29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E5884A-E4AA-4ECB-E36E-CE52EB462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A35025-F25F-3371-D450-A15B968F95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7CA2E91-6038-E95A-6CC5-BC6978028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5E57D2E-A9C1-211E-5EAF-251CBAD383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6A51BB-DF1E-F6D8-67C5-19CC6A13F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78D7C04-4510-0A58-CA56-FF12A4B0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9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7060E7-C593-D19A-42CF-D06B500ED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565661-A4D0-E722-4FCD-582290C6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BA9485-BDF0-68E1-FF83-8B742323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9FF3B8-DBE7-0674-D728-EDC53461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28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52A9D0B-AC40-03E3-41B6-EBB718E8BF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E34D88A-D978-F0E6-09DB-8D704C12F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3DC245-B191-A64F-11B7-5C9BCBB5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6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A8DB2E-31F6-BB11-C201-EF59FFA0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EDFF56-623B-2191-A3C9-00F0B4DF1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37E4462-8D6D-10D3-2598-DBC5BA697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5C0177-46DC-FA8E-1395-2F88DE64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66F22C-9291-A2FA-036C-B5C79F69D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DBD1E15-28A5-E31E-D1DC-AF8076928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33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655C3-64AC-B10C-9712-6D4619634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5E4EED9-6C2C-9BF0-C4E8-D106F1348E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0FC465-BB6B-470F-4185-DD2EE5677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BE405B3-28E2-4FE0-F298-955D385E5B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43A5A48-232B-813C-DE04-D39D7D2F9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E78A25-4D73-538B-F89D-E2D2BEE80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338F-9C4C-43E1-B786-F58F4219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8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41B373D-3077-CED9-6236-E7836B64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BD7AC23-9285-C46C-E708-30573F568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7" name="Picture 6" descr="A picture containing text, building, dome&#10;&#10;Description automatically generated">
            <a:extLst>
              <a:ext uri="{FF2B5EF4-FFF2-40B4-BE49-F238E27FC236}">
                <a16:creationId xmlns:a16="http://schemas.microsoft.com/office/drawing/2014/main" id="{401116AA-E0C6-4DB8-ADCE-8610464F240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0" y="204695"/>
            <a:ext cx="1241645" cy="823211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1271FA4D-AFBB-440F-9AB6-48EDE669C87A}"/>
              </a:ext>
            </a:extLst>
          </p:cNvPr>
          <p:cNvSpPr txBox="1"/>
          <p:nvPr userDrawn="1"/>
        </p:nvSpPr>
        <p:spPr>
          <a:xfrm>
            <a:off x="397123" y="6424705"/>
            <a:ext cx="1700917" cy="2286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>
              <a:lnSpc>
                <a:spcPct val="150000"/>
              </a:lnSpc>
              <a:spcBef>
                <a:spcPts val="1600"/>
              </a:spcBef>
              <a:buClr>
                <a:srgbClr val="CC0000"/>
              </a:buClr>
              <a:buSzPct val="110000"/>
            </a:pPr>
            <a:endParaRPr lang="en-GB" sz="1067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spcBef>
                <a:spcPts val="1600"/>
              </a:spcBef>
              <a:buClr>
                <a:srgbClr val="CC0000"/>
              </a:buClr>
              <a:buSzPct val="110000"/>
            </a:pPr>
            <a:r>
              <a:rPr lang="en-GB" sz="1067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INCOSE I </a:t>
            </a:r>
            <a:fld id="{A86CDF6F-2953-460E-BD1D-295C411077A7}" type="slidenum">
              <a:rPr lang="en-GB" sz="1067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lnSpc>
                  <a:spcPct val="150000"/>
                </a:lnSpc>
                <a:spcBef>
                  <a:spcPts val="1600"/>
                </a:spcBef>
                <a:buClr>
                  <a:srgbClr val="CC0000"/>
                </a:buClr>
                <a:buSzPct val="110000"/>
              </a:pPr>
              <a:t>‹#›</a:t>
            </a:fld>
            <a:endParaRPr lang="en-GB" sz="1067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85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  <p:sldLayoutId id="2147483668" r:id="rId16"/>
    <p:sldLayoutId id="2147483672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36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3" Type="http://schemas.openxmlformats.org/officeDocument/2006/relationships/image" Target="../media/image68.svg"/><Relationship Id="rId7" Type="http://schemas.openxmlformats.org/officeDocument/2006/relationships/image" Target="../media/image56.svg"/><Relationship Id="rId12" Type="http://schemas.openxmlformats.org/officeDocument/2006/relationships/image" Target="../media/image7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11" Type="http://schemas.openxmlformats.org/officeDocument/2006/relationships/image" Target="../media/image74.svg"/><Relationship Id="rId5" Type="http://schemas.openxmlformats.org/officeDocument/2006/relationships/image" Target="../media/image70.sv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80.jpeg"/><Relationship Id="rId7" Type="http://schemas.openxmlformats.org/officeDocument/2006/relationships/image" Target="../media/image6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81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60.png"/><Relationship Id="rId7" Type="http://schemas.openxmlformats.org/officeDocument/2006/relationships/image" Target="../media/image93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66.png"/><Relationship Id="rId9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105.jpe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12" Type="http://schemas.openxmlformats.org/officeDocument/2006/relationships/image" Target="../media/image10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svg"/><Relationship Id="rId11" Type="http://schemas.openxmlformats.org/officeDocument/2006/relationships/image" Target="../media/image103.png"/><Relationship Id="rId5" Type="http://schemas.openxmlformats.org/officeDocument/2006/relationships/image" Target="../media/image63.png"/><Relationship Id="rId10" Type="http://schemas.openxmlformats.org/officeDocument/2006/relationships/image" Target="../media/image102.sv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0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C2EC503-EF72-4E52-8786-85845F307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577" y="3068222"/>
            <a:ext cx="5935578" cy="19483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Introduction to the INCOSE Corporate Advisory Board (CAB)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200DB3-573E-4B60-8F9A-C36B3038C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59" r="20059"/>
          <a:stretch/>
        </p:blipFill>
        <p:spPr>
          <a:xfrm>
            <a:off x="-708102" y="0"/>
            <a:ext cx="6717445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293B938C-2B81-4D82-8910-D4354881A3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360" y="682239"/>
            <a:ext cx="2120009" cy="1384006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7F19A7DA-FB42-49E9-A88F-38B28438C5BC}"/>
              </a:ext>
            </a:extLst>
          </p:cNvPr>
          <p:cNvSpPr txBox="1"/>
          <p:nvPr/>
        </p:nvSpPr>
        <p:spPr>
          <a:xfrm>
            <a:off x="7082568" y="2307847"/>
            <a:ext cx="397359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International Council on Systems Engineering</a:t>
            </a:r>
          </a:p>
          <a:p>
            <a:pPr algn="ctr"/>
            <a:r>
              <a:rPr lang="en-US" sz="1100" i="1">
                <a:latin typeface="Arial" panose="020B0604020202020204" pitchFamily="34" charset="0"/>
                <a:cs typeface="Arial" panose="020B0604020202020204" pitchFamily="34" charset="0"/>
              </a:rPr>
              <a:t>A better world through a systems approach</a:t>
            </a:r>
          </a:p>
        </p:txBody>
      </p:sp>
    </p:spTree>
    <p:extLst>
      <p:ext uri="{BB962C8B-B14F-4D97-AF65-F5344CB8AC3E}">
        <p14:creationId xmlns:p14="http://schemas.microsoft.com/office/powerpoint/2010/main" val="2856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CEDF3138-57A4-4CD0-ABC8-587E27057DC6}"/>
              </a:ext>
            </a:extLst>
          </p:cNvPr>
          <p:cNvSpPr txBox="1"/>
          <p:nvPr/>
        </p:nvSpPr>
        <p:spPr>
          <a:xfrm>
            <a:off x="230044" y="1319386"/>
            <a:ext cx="7656656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>
                <a:ea typeface="Open Sans" pitchFamily="2" charset="0"/>
                <a:cs typeface="Arial" panose="020B0604020202020204" pitchFamily="34" charset="0"/>
              </a:rPr>
              <a:t>There are currently 132 CAB Members</a:t>
            </a:r>
          </a:p>
          <a:p>
            <a:pPr marL="342900" lvl="0" indent="-34290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ea typeface="Open Sans" pitchFamily="2" charset="0"/>
                <a:cs typeface="Arial" panose="020B0604020202020204" pitchFamily="34" charset="0"/>
              </a:rPr>
              <a:t>Every organization has equal input</a:t>
            </a:r>
            <a:endParaRPr lang="en-US" sz="2000"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6A0512-9421-45DB-8279-65A0BDC53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Metrics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E3F03-EFC4-4440-8A84-6889D4D8A76E}"/>
              </a:ext>
            </a:extLst>
          </p:cNvPr>
          <p:cNvSpPr txBox="1"/>
          <p:nvPr/>
        </p:nvSpPr>
        <p:spPr>
          <a:xfrm>
            <a:off x="9992769" y="6290910"/>
            <a:ext cx="2199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Stats correct on June 14, 2023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9D5DA9E-68A5-439D-96C2-B1E5D068BF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6339075"/>
              </p:ext>
            </p:extLst>
          </p:nvPr>
        </p:nvGraphicFramePr>
        <p:xfrm>
          <a:off x="1093937" y="3025151"/>
          <a:ext cx="4712002" cy="3393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1E2A5E3-8C75-47D6-8591-1F0F5E35DB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2884683"/>
              </p:ext>
            </p:extLst>
          </p:nvPr>
        </p:nvGraphicFramePr>
        <p:xfrm>
          <a:off x="6800543" y="3054086"/>
          <a:ext cx="4997867" cy="2911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45276BA-BF5B-417F-BBB7-5C39E363D3E6}"/>
              </a:ext>
            </a:extLst>
          </p:cNvPr>
          <p:cNvSpPr txBox="1"/>
          <p:nvPr/>
        </p:nvSpPr>
        <p:spPr>
          <a:xfrm>
            <a:off x="2050814" y="2655819"/>
            <a:ext cx="279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/>
              <a:t>Organizations by Size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CACF8A-619F-4615-B5C2-0FF34C2D442B}"/>
              </a:ext>
            </a:extLst>
          </p:cNvPr>
          <p:cNvSpPr txBox="1"/>
          <p:nvPr/>
        </p:nvSpPr>
        <p:spPr>
          <a:xfrm>
            <a:off x="7900352" y="2655819"/>
            <a:ext cx="279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/>
              <a:t>Organizations by Category</a:t>
            </a:r>
          </a:p>
        </p:txBody>
      </p:sp>
    </p:spTree>
    <p:extLst>
      <p:ext uri="{BB962C8B-B14F-4D97-AF65-F5344CB8AC3E}">
        <p14:creationId xmlns:p14="http://schemas.microsoft.com/office/powerpoint/2010/main" val="728813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A39CD1-F921-41BA-A6D7-31A4AB644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Current CAB Members (By Type)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4D867D-4B97-4F29-8CDB-E09F6449D28D}"/>
              </a:ext>
            </a:extLst>
          </p:cNvPr>
          <p:cNvSpPr txBox="1"/>
          <p:nvPr/>
        </p:nvSpPr>
        <p:spPr>
          <a:xfrm>
            <a:off x="180976" y="1257015"/>
            <a:ext cx="2105024" cy="55245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200" b="1">
                <a:solidFill>
                  <a:srgbClr val="2971A9"/>
                </a:solidFill>
              </a:rPr>
              <a:t>Industry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Aerospace Corporation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 (The)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Airbus 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​Group 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AM General LLC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Analog Devices, Inc.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Aras Corp</a:t>
            </a:r>
            <a:endParaRPr lang="en-GB" sz="11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Arc Field 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Aviage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Systems 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Aviation Industry Corporation of China, Ltd.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BAE Systems </a:t>
            </a:r>
            <a:endParaRPr lang="en-GB" sz="11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Ball Aerospace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Bechtel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Becton Dickinson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Belcan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Engineering Group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Boeing Company 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Booz Allen Hamilton Inc.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00000"/>
                </a:solidFill>
                <a:latin typeface="Calibri" panose="020F0502020204030204" pitchFamily="34" charset="0"/>
              </a:rPr>
              <a:t>Bombardier Transportation</a:t>
            </a:r>
            <a:endParaRPr lang="en-US" sz="11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00000"/>
                </a:solidFill>
                <a:latin typeface="Calibri" panose="020F0502020204030204" pitchFamily="34" charset="0"/>
              </a:rPr>
              <a:t>CACI 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International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Change Vision, Inc.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00000"/>
                </a:solidFill>
                <a:latin typeface="Calibri" panose="020F0502020204030204" pitchFamily="34" charset="0"/>
              </a:rPr>
              <a:t>C.S. Draper Laboratory, Inc.​</a:t>
            </a:r>
            <a:endParaRPr lang="en-GB" sz="11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Cubic Corporation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Cummins, Inc.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Cybernet MBSE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Dassault </a:t>
            </a: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Systemes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Deloitte Consulting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DENSO Create, Inc.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Embraer S.A.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Ford Motor Company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Fundacao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Ezute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/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F6A2A8-1D20-4EDF-8407-0F5A77739B28}"/>
              </a:ext>
            </a:extLst>
          </p:cNvPr>
          <p:cNvSpPr txBox="1"/>
          <p:nvPr/>
        </p:nvSpPr>
        <p:spPr>
          <a:xfrm>
            <a:off x="2286000" y="1273217"/>
            <a:ext cx="2305050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General Electric Aviation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00000"/>
                </a:solidFill>
                <a:latin typeface="Calibri"/>
                <a:cs typeface="Calibri"/>
              </a:rPr>
              <a:t>General Dynamics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General Dynamics Mission Systems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General Motors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IBM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ISDEFE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iTiD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Consulting, Ltd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IVECO SPA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Jama Software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Jet Propulsion Laboratory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John Deere &amp; Company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KBR, Inc.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L3 Harris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Leidos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Lockheed Martin Corporation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ManTech International Corporation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MBDA (UK) Ltd.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MetaTech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Consulting, Inc.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MITRE Corporation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Mitsubishi Heavy Industrials 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Modern Technology Solutions, Inc.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National Solutions Group, Inc.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Nissan Motor Co, Ltd 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Northrop Grumman Corporation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Peraton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Petronas Nasional </a:t>
            </a: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Berhad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Prime Solutions Group, Inc.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Project Performance International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QRA Corporation 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/>
                <a:cs typeface="Calibri"/>
              </a:rPr>
              <a:t>Raytheon Technologies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</a:p>
          <a:p>
            <a:pPr fontAlgn="base"/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 rtl="0">
              <a:buFont typeface="Arial" panose="020B0604020202020204" pitchFamily="34" charset="0"/>
              <a:buChar char="•"/>
            </a:pPr>
            <a:endParaRPr lang="en-GB" sz="1100" b="0" i="0"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F8C41E-78BF-4B6F-AC63-07E8FAB6024C}"/>
              </a:ext>
            </a:extLst>
          </p:cNvPr>
          <p:cNvSpPr txBox="1"/>
          <p:nvPr/>
        </p:nvSpPr>
        <p:spPr>
          <a:xfrm>
            <a:off x="4591050" y="1294830"/>
            <a:ext cx="2590800" cy="60324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00000"/>
                </a:solidFill>
                <a:latin typeface="Calibri"/>
                <a:cs typeface="Calibri"/>
              </a:rPr>
              <a:t>Rolls Royce</a:t>
            </a:r>
            <a:endParaRPr lang="en-GB" sz="11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/>
                <a:cs typeface="Calibri"/>
              </a:rPr>
              <a:t>SAAB AB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SAIC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Sandia National Laboratories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Saudi Railway Company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Shell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Sierra Nevada Corporation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Siemens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SPEC Innovations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Strategic Technical Services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Systems Planning and Analysis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TATA Consultancy Services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Thales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Toch Technologies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Trane Technologies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Toshiba Corporation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Veoneer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Inc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VG2PLAY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Vitech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Volvo Cars Corporation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Volvo Construction Equipment 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1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Wabtec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Woodward Inc 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Zuken</a:t>
            </a:r>
          </a:p>
          <a:p>
            <a:pPr algn="l" rtl="0" fontAlgn="base"/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sz="1200" b="1" i="0" u="none" strike="noStrike">
                <a:solidFill>
                  <a:srgbClr val="2971A9"/>
                </a:solidFill>
                <a:effectLst/>
                <a:latin typeface="Calibri" panose="020F0502020204030204" pitchFamily="34" charset="0"/>
              </a:rPr>
              <a:t>Government</a:t>
            </a:r>
            <a:r>
              <a:rPr lang="en-GB" sz="1200" b="0" i="0">
                <a:solidFill>
                  <a:srgbClr val="2971A9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200" b="0" i="0">
              <a:solidFill>
                <a:srgbClr val="2971A9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Federal Aviation Administration (U.S.)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Idaho National Laboratory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Lawrence Livermore National Laboratory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Los Alamos National Laboratory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National Reconnaissance Office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1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1C6318-E263-4274-AE67-9CEB55FFBBAC}"/>
              </a:ext>
            </a:extLst>
          </p:cNvPr>
          <p:cNvSpPr txBox="1"/>
          <p:nvPr/>
        </p:nvSpPr>
        <p:spPr>
          <a:xfrm>
            <a:off x="7181850" y="1294830"/>
            <a:ext cx="2400300" cy="5863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National Aeronautics and Space Administration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 (NASA)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100" u="none" strike="noStrike">
                <a:solidFill>
                  <a:srgbClr val="000000"/>
                </a:solidFill>
                <a:latin typeface="Calibri" panose="020F0502020204030204" pitchFamily="34" charset="0"/>
              </a:rPr>
              <a:t>National Reconnaissance Office (NRO)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National Security Agency – Enterprise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Pacific Northwest National Laborator</a:t>
            </a:r>
            <a:r>
              <a:rPr lang="en-GB" sz="110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Swedish Defence Materiel Administration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Taiwan Space Agency 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UK MoD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 Department of </a:t>
            </a: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Defense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GB" sz="1200" b="1" i="0" u="none" strike="noStrike">
                <a:solidFill>
                  <a:srgbClr val="2971A9"/>
                </a:solidFill>
                <a:effectLst/>
                <a:latin typeface="Calibri" panose="020F0502020204030204" pitchFamily="34" charset="0"/>
              </a:rPr>
              <a:t>Academic</a:t>
            </a:r>
            <a:r>
              <a:rPr lang="en-GB" sz="1200" b="0" i="0">
                <a:solidFill>
                  <a:srgbClr val="2971A9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200" b="0" i="0">
              <a:solidFill>
                <a:srgbClr val="2971A9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Australian National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California State University Dominguez Hills 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Carnegie Mellon University Software Engineering Institute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Colorado State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Cornell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Cranfield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Defense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Acquisition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Drexel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Eindhoven university of Technology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George Mason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Georgia Institute of Technology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ISAE SUPAERO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John Hopkins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KEIO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Loyola Marymount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Mahindra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1732D-AA52-440F-9CB9-1AA4B468FB8F}"/>
              </a:ext>
            </a:extLst>
          </p:cNvPr>
          <p:cNvSpPr txBox="1"/>
          <p:nvPr/>
        </p:nvSpPr>
        <p:spPr>
          <a:xfrm>
            <a:off x="9610724" y="1257015"/>
            <a:ext cx="24003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Marquette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Massachusetts Institute of Technology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Missouri University of Science &amp; Technology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Naval Postgraduate School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Penn State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Purdue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Singapore Institute of Technology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Stevens Institute of Technology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University of Arizona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Tsinghua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Virginia Tech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Worcester Polytechnic Institute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University of: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Alabama in Huntsville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Arkansas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California San Diego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Connecticut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Maryland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Maryland, Baltimore County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Maryland Global Campus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Michigan, Ann Arbor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New South Wales, Canberra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Southern California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Texas El Paso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5A72F5-4076-4918-B69B-05189D3FE5DF}"/>
              </a:ext>
            </a:extLst>
          </p:cNvPr>
          <p:cNvSpPr txBox="1"/>
          <p:nvPr/>
        </p:nvSpPr>
        <p:spPr>
          <a:xfrm>
            <a:off x="9711259" y="6458438"/>
            <a:ext cx="2199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Stats correct on June 2, 2023</a:t>
            </a:r>
          </a:p>
        </p:txBody>
      </p:sp>
    </p:spTree>
    <p:extLst>
      <p:ext uri="{BB962C8B-B14F-4D97-AF65-F5344CB8AC3E}">
        <p14:creationId xmlns:p14="http://schemas.microsoft.com/office/powerpoint/2010/main" val="230015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6A0512-9421-45DB-8279-65A0BDC53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Leadership &amp; Meetings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918FF3-8FA9-442D-96E8-FE95486020A3}"/>
              </a:ext>
            </a:extLst>
          </p:cNvPr>
          <p:cNvSpPr txBox="1"/>
          <p:nvPr/>
        </p:nvSpPr>
        <p:spPr>
          <a:xfrm>
            <a:off x="854471" y="3118104"/>
            <a:ext cx="273912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39620" algn="l"/>
            <a:r>
              <a:rPr lang="en-GB" sz="1600" b="0" i="0" u="none" strike="noStrike" baseline="0">
                <a:latin typeface="Calibri" panose="020F0502020204030204" pitchFamily="34" charset="0"/>
              </a:rPr>
              <a:t>The CAB has a Chair and a Co-Chair. The Chair is a two-year position and is a voting member of the INCOSE </a:t>
            </a:r>
            <a:r>
              <a:rPr lang="en-GB" sz="1600" b="0" i="0" u="none" strike="noStrike" baseline="0" err="1">
                <a:latin typeface="Calibri" panose="020F0502020204030204" pitchFamily="34" charset="0"/>
              </a:rPr>
              <a:t>BoD</a:t>
            </a:r>
            <a:r>
              <a:rPr lang="en-GB" sz="1600" b="0" i="0" u="none" strike="noStrike" baseline="0">
                <a:latin typeface="Calibri" panose="020F0502020204030204" pitchFamily="34" charset="0"/>
              </a:rPr>
              <a:t>. The Co-Chair is elected by the CAB at the International Workshop from those candidates nominated from CAB organizations. The Co-Chair-Elect is installed as the Chair after two years.</a:t>
            </a:r>
            <a:endParaRPr lang="en-US" sz="1600" b="0" i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9B89A-891B-469C-A57D-BA19CD56C5EC}"/>
              </a:ext>
            </a:extLst>
          </p:cNvPr>
          <p:cNvSpPr txBox="1"/>
          <p:nvPr/>
        </p:nvSpPr>
        <p:spPr>
          <a:xfrm>
            <a:off x="4930363" y="3118104"/>
            <a:ext cx="25014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0" i="0" u="none" strike="noStrike">
                <a:effectLst/>
              </a:rPr>
              <a:t>The CAB holds meetings twice a year in conjunction with the International Workshop (IW) and International Symposium (IS). On the months apart from the IW and IS, the CAB holds a regular monthly meeting.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6EC206-48F2-49B4-9FD6-1A6A41D0BC67}"/>
              </a:ext>
            </a:extLst>
          </p:cNvPr>
          <p:cNvSpPr txBox="1"/>
          <p:nvPr/>
        </p:nvSpPr>
        <p:spPr>
          <a:xfrm>
            <a:off x="8960549" y="3118104"/>
            <a:ext cx="24227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0" i="0" u="none" strike="noStrike">
                <a:effectLst/>
              </a:rPr>
              <a:t>The CAB makes notes and presentation material of all meetings available to the INCOSE Board of Directors. CAB members have access to a dedicated INCOSE website and Viva Engage (previously Yammer) Community.</a:t>
            </a:r>
            <a:endParaRPr lang="en-US" sz="1600" b="0" i="0">
              <a:effectLst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C59214-806C-4891-927B-54BBC88D41B5}"/>
              </a:ext>
            </a:extLst>
          </p:cNvPr>
          <p:cNvGrpSpPr/>
          <p:nvPr/>
        </p:nvGrpSpPr>
        <p:grpSpPr>
          <a:xfrm>
            <a:off x="5502401" y="1661278"/>
            <a:ext cx="1229985" cy="1229985"/>
            <a:chOff x="5493257" y="1972174"/>
            <a:chExt cx="1229985" cy="122998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D72D6E2-C1AE-4598-9FB1-A7614BC44F63}"/>
                </a:ext>
              </a:extLst>
            </p:cNvPr>
            <p:cNvSpPr/>
            <p:nvPr/>
          </p:nvSpPr>
          <p:spPr>
            <a:xfrm>
              <a:off x="5493257" y="1972174"/>
              <a:ext cx="1229985" cy="122998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Boardroom outline">
              <a:extLst>
                <a:ext uri="{FF2B5EF4-FFF2-40B4-BE49-F238E27FC236}">
                  <a16:creationId xmlns:a16="http://schemas.microsoft.com/office/drawing/2014/main" id="{70AA6286-5900-4345-810E-AA2938BF5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31154" y="1981069"/>
              <a:ext cx="1129692" cy="112969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9CAC072-5293-42A1-89C6-0202B06129C9}"/>
              </a:ext>
            </a:extLst>
          </p:cNvPr>
          <p:cNvGrpSpPr/>
          <p:nvPr/>
        </p:nvGrpSpPr>
        <p:grpSpPr>
          <a:xfrm>
            <a:off x="9561382" y="1670173"/>
            <a:ext cx="1221090" cy="1221090"/>
            <a:chOff x="9369846" y="1981069"/>
            <a:chExt cx="1221090" cy="122109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3E896B-CBC8-4857-B7C8-DA10F2005045}"/>
                </a:ext>
              </a:extLst>
            </p:cNvPr>
            <p:cNvSpPr/>
            <p:nvPr/>
          </p:nvSpPr>
          <p:spPr>
            <a:xfrm>
              <a:off x="9369846" y="1981069"/>
              <a:ext cx="1221090" cy="122109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Presentation with checklist outline">
              <a:extLst>
                <a:ext uri="{FF2B5EF4-FFF2-40B4-BE49-F238E27FC236}">
                  <a16:creationId xmlns:a16="http://schemas.microsoft.com/office/drawing/2014/main" id="{16CD7237-C4FA-48DF-8B63-FE0DF67DD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72645" y="2069066"/>
              <a:ext cx="989893" cy="98989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C5D9007-C824-4B59-9CA4-F8631A0C3D91}"/>
              </a:ext>
            </a:extLst>
          </p:cNvPr>
          <p:cNvGrpSpPr/>
          <p:nvPr/>
        </p:nvGrpSpPr>
        <p:grpSpPr>
          <a:xfrm>
            <a:off x="1535895" y="1670173"/>
            <a:ext cx="1229985" cy="1229985"/>
            <a:chOff x="1116400" y="1880776"/>
            <a:chExt cx="1229985" cy="122998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61A4893-4DEF-4DC9-BF64-87CCFE11F311}"/>
                </a:ext>
              </a:extLst>
            </p:cNvPr>
            <p:cNvSpPr/>
            <p:nvPr/>
          </p:nvSpPr>
          <p:spPr>
            <a:xfrm>
              <a:off x="1116400" y="1880776"/>
              <a:ext cx="1229985" cy="122998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Graphic 21" descr="Board Of Directors outline">
              <a:extLst>
                <a:ext uri="{FF2B5EF4-FFF2-40B4-BE49-F238E27FC236}">
                  <a16:creationId xmlns:a16="http://schemas.microsoft.com/office/drawing/2014/main" id="{BCA9D454-2195-42AD-9F6F-4ADB3FE18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0692" y="2064776"/>
              <a:ext cx="901053" cy="901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2254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building, dome&#10;&#10;Description automatically generated">
            <a:extLst>
              <a:ext uri="{FF2B5EF4-FFF2-40B4-BE49-F238E27FC236}">
                <a16:creationId xmlns:a16="http://schemas.microsoft.com/office/drawing/2014/main" id="{A0F6A7E5-684C-47E6-BAD9-86E2BB807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0" y="204695"/>
            <a:ext cx="1241645" cy="823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D14BA6-4A0F-4F7C-AB04-836A4ED5D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469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Lifecycle of the CAB Impact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organizations influence INCOSE work and benefit from INCOSE products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63E40-9F07-4D33-9036-3484886CCA41}"/>
              </a:ext>
            </a:extLst>
          </p:cNvPr>
          <p:cNvSpPr/>
          <p:nvPr/>
        </p:nvSpPr>
        <p:spPr>
          <a:xfrm>
            <a:off x="5771125" y="1469241"/>
            <a:ext cx="3069577" cy="4604842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>
                <a:solidFill>
                  <a:schemeClr val="tx1"/>
                </a:solidFill>
              </a:rPr>
              <a:t>INCOSE Vision and Strategic Plan</a:t>
            </a:r>
          </a:p>
        </p:txBody>
      </p:sp>
      <p:pic>
        <p:nvPicPr>
          <p:cNvPr id="6" name="Picture 5" descr="A picture containing text, trademark, circle, logo&#10;&#10;Description automatically generated">
            <a:extLst>
              <a:ext uri="{FF2B5EF4-FFF2-40B4-BE49-F238E27FC236}">
                <a16:creationId xmlns:a16="http://schemas.microsoft.com/office/drawing/2014/main" id="{F0C086C9-74AA-4FB9-95DD-47C8AB212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43" y="6074083"/>
            <a:ext cx="1551861" cy="4616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3903074-D20C-4348-A2D0-D3CC1E859CC7}"/>
              </a:ext>
            </a:extLst>
          </p:cNvPr>
          <p:cNvGrpSpPr/>
          <p:nvPr/>
        </p:nvGrpSpPr>
        <p:grpSpPr>
          <a:xfrm>
            <a:off x="9612367" y="1469241"/>
            <a:ext cx="1924050" cy="1569812"/>
            <a:chOff x="8648289" y="3138924"/>
            <a:chExt cx="1924050" cy="180946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83015C4-4559-4411-8A58-411102569707}"/>
                </a:ext>
              </a:extLst>
            </p:cNvPr>
            <p:cNvSpPr/>
            <p:nvPr/>
          </p:nvSpPr>
          <p:spPr>
            <a:xfrm>
              <a:off x="8648289" y="3138924"/>
              <a:ext cx="1924050" cy="1809467"/>
            </a:xfrm>
            <a:prstGeom prst="rect">
              <a:avLst/>
            </a:prstGeom>
            <a:noFill/>
            <a:ln w="28575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External Organizations</a:t>
              </a:r>
            </a:p>
          </p:txBody>
        </p:sp>
        <p:pic>
          <p:nvPicPr>
            <p:cNvPr id="11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7ACAB235-AC1C-449E-8CC6-365FB45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770" t="2489" r="2365" b="58316"/>
            <a:stretch/>
          </p:blipFill>
          <p:spPr>
            <a:xfrm>
              <a:off x="8780711" y="3898519"/>
              <a:ext cx="1565980" cy="925155"/>
            </a:xfrm>
            <a:prstGeom prst="rect">
              <a:avLst/>
            </a:prstGeom>
          </p:spPr>
        </p:pic>
      </p:grpSp>
      <p:pic>
        <p:nvPicPr>
          <p:cNvPr id="12" name="Picture 11" descr="A blue globe with white lines around it&#10;&#10;Description automatically generated with low confidence">
            <a:extLst>
              <a:ext uri="{FF2B5EF4-FFF2-40B4-BE49-F238E27FC236}">
                <a16:creationId xmlns:a16="http://schemas.microsoft.com/office/drawing/2014/main" id="{64B8EC86-CDA1-48A7-B419-4D1292E69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982" y="2231244"/>
            <a:ext cx="1589858" cy="1023039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270DB57B-A303-4D2D-84C8-0E79F8753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3" y="2829471"/>
            <a:ext cx="1866445" cy="6469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23F945-8882-4A34-82FF-181BF9C890B2}"/>
              </a:ext>
            </a:extLst>
          </p:cNvPr>
          <p:cNvSpPr/>
          <p:nvPr/>
        </p:nvSpPr>
        <p:spPr>
          <a:xfrm>
            <a:off x="112475" y="2013785"/>
            <a:ext cx="2234248" cy="4352128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>
                <a:solidFill>
                  <a:schemeClr val="tx1"/>
                </a:solidFill>
              </a:rPr>
              <a:t>CAB Member Organizations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71A017-9E8B-4E88-85CD-CC3F1A2C03E4}"/>
              </a:ext>
            </a:extLst>
          </p:cNvPr>
          <p:cNvSpPr txBox="1"/>
          <p:nvPr/>
        </p:nvSpPr>
        <p:spPr>
          <a:xfrm>
            <a:off x="219205" y="3984234"/>
            <a:ext cx="20023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8870" algn="l"/>
            <a:r>
              <a:rPr lang="en-GB" sz="1400" b="1" i="0" u="none" strike="noStrike" baseline="0">
                <a:latin typeface="Calibri" panose="020F0502020204030204" pitchFamily="34" charset="0"/>
              </a:rPr>
              <a:t>CAB member organizations, CAB Reps, and CAB Associates identify and document CAB needs annually based on challenges facing industry and academia</a:t>
            </a:r>
            <a:endParaRPr lang="en-GB" sz="1400" b="1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E09F1E-79CF-4283-B2B2-74A87B9AB018}"/>
              </a:ext>
            </a:extLst>
          </p:cNvPr>
          <p:cNvGrpSpPr/>
          <p:nvPr/>
        </p:nvGrpSpPr>
        <p:grpSpPr>
          <a:xfrm>
            <a:off x="2360962" y="1624674"/>
            <a:ext cx="3429948" cy="2548647"/>
            <a:chOff x="-1398763" y="597362"/>
            <a:chExt cx="4599689" cy="4259196"/>
          </a:xfrm>
          <a:solidFill>
            <a:srgbClr val="4472C4"/>
          </a:solidFill>
        </p:grpSpPr>
        <p:sp>
          <p:nvSpPr>
            <p:cNvPr id="18" name="Arrow: Down 21">
              <a:extLst>
                <a:ext uri="{FF2B5EF4-FFF2-40B4-BE49-F238E27FC236}">
                  <a16:creationId xmlns:a16="http://schemas.microsoft.com/office/drawing/2014/main" id="{EF912688-1155-41FE-A90B-B7C38AADFBE2}"/>
                </a:ext>
              </a:extLst>
            </p:cNvPr>
            <p:cNvSpPr/>
            <p:nvPr/>
          </p:nvSpPr>
          <p:spPr>
            <a:xfrm rot="16200000">
              <a:off x="-528646" y="1126985"/>
              <a:ext cx="4259196" cy="3199949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Arrow: Down 4">
              <a:extLst>
                <a:ext uri="{FF2B5EF4-FFF2-40B4-BE49-F238E27FC236}">
                  <a16:creationId xmlns:a16="http://schemas.microsoft.com/office/drawing/2014/main" id="{521233DD-8167-4A96-8C2D-CC1A8B6797F6}"/>
                </a:ext>
              </a:extLst>
            </p:cNvPr>
            <p:cNvSpPr txBox="1"/>
            <p:nvPr/>
          </p:nvSpPr>
          <p:spPr>
            <a:xfrm>
              <a:off x="-1398763" y="1662160"/>
              <a:ext cx="4039699" cy="21296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marR="66180" algn="l"/>
              <a:r>
                <a:rPr lang="en-GB" sz="1400" b="1" i="0" u="none" strike="noStrike" baseline="0">
                  <a:latin typeface="Calibri" panose="020F0502020204030204" pitchFamily="34" charset="0"/>
                </a:rPr>
                <a:t>CAB needs are briefed annually to the INCOSE Board of Directors and the Technical Director; Needs are flowed to the appropriate workgroups for action</a:t>
              </a:r>
              <a:endParaRPr lang="en-GB" sz="1400" b="1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5F6C4DA-106E-4378-ACCD-14229F735CDE}"/>
              </a:ext>
            </a:extLst>
          </p:cNvPr>
          <p:cNvSpPr txBox="1"/>
          <p:nvPr/>
        </p:nvSpPr>
        <p:spPr>
          <a:xfrm>
            <a:off x="5771125" y="3384111"/>
            <a:ext cx="32172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l"/>
            <a:r>
              <a:rPr lang="en-GB" sz="1400" b="1" i="0" u="none" strike="noStrike" baseline="0">
                <a:latin typeface="Calibri" panose="020F0502020204030204" pitchFamily="34" charset="0"/>
              </a:rPr>
              <a:t>Working Groups and Technical Services deliver product solutions that further the systems engineering discipline </a:t>
            </a:r>
            <a:r>
              <a:rPr lang="en-GB" sz="1400" b="1">
                <a:latin typeface="Calibri" panose="020F0502020204030204" pitchFamily="34" charset="0"/>
              </a:rPr>
              <a:t>consistent with </a:t>
            </a:r>
            <a:r>
              <a:rPr lang="en-GB" sz="1400" b="1" i="0" u="none" strike="noStrike" baseline="0">
                <a:latin typeface="Calibri" panose="020F0502020204030204" pitchFamily="34" charset="0"/>
              </a:rPr>
              <a:t>the INCOSE Vision, Strategic Plan while addressing CAB Needs</a:t>
            </a:r>
            <a:endParaRPr lang="en-GB" sz="1400" b="1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1E48150-640C-4046-B63F-9783D94475BD}"/>
              </a:ext>
            </a:extLst>
          </p:cNvPr>
          <p:cNvCxnSpPr>
            <a:cxnSpLocks/>
          </p:cNvCxnSpPr>
          <p:nvPr/>
        </p:nvCxnSpPr>
        <p:spPr>
          <a:xfrm flipH="1">
            <a:off x="8840702" y="2228835"/>
            <a:ext cx="771665" cy="0"/>
          </a:xfrm>
          <a:prstGeom prst="straightConnector1">
            <a:avLst/>
          </a:prstGeom>
          <a:ln w="38100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9BF025-60A6-49F8-9BFF-1423BB37E491}"/>
              </a:ext>
            </a:extLst>
          </p:cNvPr>
          <p:cNvCxnSpPr>
            <a:cxnSpLocks/>
          </p:cNvCxnSpPr>
          <p:nvPr/>
        </p:nvCxnSpPr>
        <p:spPr>
          <a:xfrm>
            <a:off x="8840702" y="4668688"/>
            <a:ext cx="374611" cy="0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34B85-F998-43FD-8FC5-96F289EBD1B6}"/>
              </a:ext>
            </a:extLst>
          </p:cNvPr>
          <p:cNvSpPr/>
          <p:nvPr/>
        </p:nvSpPr>
        <p:spPr>
          <a:xfrm>
            <a:off x="9215313" y="3142034"/>
            <a:ext cx="2864212" cy="3483848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>
                <a:solidFill>
                  <a:schemeClr val="tx1"/>
                </a:solidFill>
              </a:rPr>
              <a:t>INCOSE Products and Services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767C7F-D486-41FB-B344-355B20A7F16A}"/>
              </a:ext>
            </a:extLst>
          </p:cNvPr>
          <p:cNvSpPr txBox="1"/>
          <p:nvPr/>
        </p:nvSpPr>
        <p:spPr>
          <a:xfrm>
            <a:off x="9526067" y="5755870"/>
            <a:ext cx="22148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ctr"/>
            <a:r>
              <a:rPr lang="en-GB" sz="1200" b="1" i="0" u="none" strike="noStrike" baseline="0">
                <a:latin typeface="Calibri" panose="020F0502020204030204" pitchFamily="34" charset="0"/>
              </a:rPr>
              <a:t>Certification</a:t>
            </a:r>
            <a:endParaRPr lang="en-GB" sz="1200" b="1"/>
          </a:p>
        </p:txBody>
      </p:sp>
      <p:pic>
        <p:nvPicPr>
          <p:cNvPr id="25" name="Picture 2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10FD7F-8277-4A10-A553-06153D9D6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506" y="5210905"/>
            <a:ext cx="940398" cy="3110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1155AF-9F09-4191-BC99-D29686EAB394}"/>
              </a:ext>
            </a:extLst>
          </p:cNvPr>
          <p:cNvSpPr txBox="1"/>
          <p:nvPr/>
        </p:nvSpPr>
        <p:spPr>
          <a:xfrm>
            <a:off x="9526065" y="3828943"/>
            <a:ext cx="22342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ctr"/>
            <a:r>
              <a:rPr lang="en-GB" sz="1200" b="1" i="0" u="none" strike="noStrike" baseline="0">
                <a:latin typeface="Calibri" panose="020F0502020204030204" pitchFamily="34" charset="0"/>
              </a:rPr>
              <a:t>Products</a:t>
            </a:r>
            <a:endParaRPr lang="en-GB" sz="1200" b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77779A-C543-46F4-B5A1-BD02CE19926E}"/>
              </a:ext>
            </a:extLst>
          </p:cNvPr>
          <p:cNvSpPr txBox="1"/>
          <p:nvPr/>
        </p:nvSpPr>
        <p:spPr>
          <a:xfrm>
            <a:off x="9526066" y="4836108"/>
            <a:ext cx="22342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ctr"/>
            <a:r>
              <a:rPr lang="en-GB" sz="1200" b="1" i="0" u="none" strike="noStrike" baseline="0">
                <a:latin typeface="Calibri" panose="020F0502020204030204" pitchFamily="34" charset="0"/>
              </a:rPr>
              <a:t>Events</a:t>
            </a:r>
            <a:endParaRPr lang="en-GB" sz="1200" b="1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EBE33C-05D6-497F-BB29-6E4FD135019B}"/>
              </a:ext>
            </a:extLst>
          </p:cNvPr>
          <p:cNvSpPr/>
          <p:nvPr/>
        </p:nvSpPr>
        <p:spPr>
          <a:xfrm>
            <a:off x="9526067" y="5755870"/>
            <a:ext cx="2214830" cy="805439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3E7C32-F00F-4002-AD10-5550A9BC3AA7}"/>
              </a:ext>
            </a:extLst>
          </p:cNvPr>
          <p:cNvSpPr/>
          <p:nvPr/>
        </p:nvSpPr>
        <p:spPr>
          <a:xfrm>
            <a:off x="9526067" y="4860708"/>
            <a:ext cx="2234248" cy="805439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CAEAE5-6B9B-464A-BAEA-836CD852CBD2}"/>
              </a:ext>
            </a:extLst>
          </p:cNvPr>
          <p:cNvSpPr/>
          <p:nvPr/>
        </p:nvSpPr>
        <p:spPr>
          <a:xfrm>
            <a:off x="9526067" y="3844052"/>
            <a:ext cx="2234248" cy="906077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1" name="Picture 30" descr="A picture containing text, electronics, blue&#10;&#10;Description automatically generated">
            <a:extLst>
              <a:ext uri="{FF2B5EF4-FFF2-40B4-BE49-F238E27FC236}">
                <a16:creationId xmlns:a16="http://schemas.microsoft.com/office/drawing/2014/main" id="{542EC6A8-DBE7-4264-BD19-072DBA2DE8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121" y="4118292"/>
            <a:ext cx="460058" cy="5613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A6671CF-70AA-49B8-8065-3AF4500EEA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1951" y="4124012"/>
            <a:ext cx="401795" cy="57311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D4968DE-A35A-4A78-86BF-D0B7DD1B29A9}"/>
              </a:ext>
            </a:extLst>
          </p:cNvPr>
          <p:cNvGrpSpPr/>
          <p:nvPr/>
        </p:nvGrpSpPr>
        <p:grpSpPr>
          <a:xfrm>
            <a:off x="6953095" y="5263619"/>
            <a:ext cx="705633" cy="698144"/>
            <a:chOff x="6900862" y="5231938"/>
            <a:chExt cx="818414" cy="818414"/>
          </a:xfrm>
        </p:grpSpPr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33C7F398-982A-4903-9E14-055ACD7D4184}"/>
                </a:ext>
              </a:extLst>
            </p:cNvPr>
            <p:cNvSpPr/>
            <p:nvPr/>
          </p:nvSpPr>
          <p:spPr>
            <a:xfrm>
              <a:off x="6900862" y="5231938"/>
              <a:ext cx="818414" cy="81841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Graphic 51" descr="Users with solid fill">
              <a:extLst>
                <a:ext uri="{FF2B5EF4-FFF2-40B4-BE49-F238E27FC236}">
                  <a16:creationId xmlns:a16="http://schemas.microsoft.com/office/drawing/2014/main" id="{59C7C288-4103-4BD3-9602-20B257797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996251" y="5311860"/>
              <a:ext cx="633454" cy="633454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148A2BC-8AB7-4968-A362-85DAF86628BB}"/>
              </a:ext>
            </a:extLst>
          </p:cNvPr>
          <p:cNvSpPr txBox="1"/>
          <p:nvPr/>
        </p:nvSpPr>
        <p:spPr>
          <a:xfrm>
            <a:off x="6285323" y="4797196"/>
            <a:ext cx="22254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ctr"/>
            <a:r>
              <a:rPr lang="en-GB" sz="1400" b="1" i="0" u="none" strike="noStrike" baseline="0">
                <a:latin typeface="Calibri" panose="020F0502020204030204" pitchFamily="34" charset="0"/>
              </a:rPr>
              <a:t>Value Streams / Working Groups</a:t>
            </a:r>
            <a:endParaRPr lang="en-GB" sz="1400" b="1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CAA550D-EA89-4738-B848-5EA9497485C8}"/>
              </a:ext>
            </a:extLst>
          </p:cNvPr>
          <p:cNvSpPr/>
          <p:nvPr/>
        </p:nvSpPr>
        <p:spPr>
          <a:xfrm>
            <a:off x="6208450" y="4774808"/>
            <a:ext cx="2234248" cy="1220162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F41E4D0-F6FC-439A-BAB7-BC3805F65D66}"/>
              </a:ext>
            </a:extLst>
          </p:cNvPr>
          <p:cNvCxnSpPr>
            <a:cxnSpLocks/>
          </p:cNvCxnSpPr>
          <p:nvPr/>
        </p:nvCxnSpPr>
        <p:spPr>
          <a:xfrm flipH="1" flipV="1">
            <a:off x="2360962" y="6303184"/>
            <a:ext cx="6849182" cy="1"/>
          </a:xfrm>
          <a:prstGeom prst="straightConnector1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row: Down 21">
            <a:extLst>
              <a:ext uri="{FF2B5EF4-FFF2-40B4-BE49-F238E27FC236}">
                <a16:creationId xmlns:a16="http://schemas.microsoft.com/office/drawing/2014/main" id="{E610E5DF-5B36-4EA3-8CCC-EF5504EBEF6C}"/>
              </a:ext>
            </a:extLst>
          </p:cNvPr>
          <p:cNvSpPr/>
          <p:nvPr/>
        </p:nvSpPr>
        <p:spPr>
          <a:xfrm rot="16200000">
            <a:off x="3803289" y="3361145"/>
            <a:ext cx="930200" cy="3880126"/>
          </a:xfrm>
          <a:prstGeom prst="downArrow">
            <a:avLst>
              <a:gd name="adj1" fmla="val 50000"/>
              <a:gd name="adj2" fmla="val 35000"/>
            </a:avLst>
          </a:prstGeom>
          <a:solidFill>
            <a:srgbClr val="4472C4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Arrow: Down 4">
            <a:extLst>
              <a:ext uri="{FF2B5EF4-FFF2-40B4-BE49-F238E27FC236}">
                <a16:creationId xmlns:a16="http://schemas.microsoft.com/office/drawing/2014/main" id="{349A8C07-CC00-429F-95BC-B80247DFDF7E}"/>
              </a:ext>
            </a:extLst>
          </p:cNvPr>
          <p:cNvSpPr txBox="1"/>
          <p:nvPr/>
        </p:nvSpPr>
        <p:spPr>
          <a:xfrm>
            <a:off x="2396988" y="5059168"/>
            <a:ext cx="3292927" cy="478299"/>
          </a:xfrm>
          <a:prstGeom prst="rect">
            <a:avLst/>
          </a:prstGeom>
          <a:solidFill>
            <a:srgbClr val="4472C4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pPr marR="66180" algn="l"/>
            <a:r>
              <a:rPr lang="en-GB" sz="1400" b="1">
                <a:latin typeface="Calibri" panose="020F0502020204030204" pitchFamily="34" charset="0"/>
              </a:rPr>
              <a:t>CAB Members help to Lead, Support, and Mentor Working Groups</a:t>
            </a:r>
            <a:endParaRPr lang="en-GB" sz="1400" b="1"/>
          </a:p>
        </p:txBody>
      </p:sp>
      <p:pic>
        <p:nvPicPr>
          <p:cNvPr id="42" name="Picture 41" descr="Text&#10;&#10;Description automatically generated with medium confidence">
            <a:extLst>
              <a:ext uri="{FF2B5EF4-FFF2-40B4-BE49-F238E27FC236}">
                <a16:creationId xmlns:a16="http://schemas.microsoft.com/office/drawing/2014/main" id="{3D3ECC16-22EB-44F0-836A-372CC6DE15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49" y="4127456"/>
            <a:ext cx="444273" cy="584390"/>
          </a:xfrm>
          <a:prstGeom prst="rect">
            <a:avLst/>
          </a:prstGeom>
        </p:spPr>
      </p:pic>
      <p:pic>
        <p:nvPicPr>
          <p:cNvPr id="44" name="Picture 43" descr="A blue and black logo&#10;&#10;Description automatically generated">
            <a:extLst>
              <a:ext uri="{FF2B5EF4-FFF2-40B4-BE49-F238E27FC236}">
                <a16:creationId xmlns:a16="http://schemas.microsoft.com/office/drawing/2014/main" id="{024A6383-5AEF-4B4E-8746-63878F6E9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118" y="5216589"/>
            <a:ext cx="940059" cy="31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70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Oval 168">
            <a:extLst>
              <a:ext uri="{FF2B5EF4-FFF2-40B4-BE49-F238E27FC236}">
                <a16:creationId xmlns:a16="http://schemas.microsoft.com/office/drawing/2014/main" id="{16975587-3982-456C-822B-3812B8D13F76}"/>
              </a:ext>
            </a:extLst>
          </p:cNvPr>
          <p:cNvSpPr/>
          <p:nvPr/>
        </p:nvSpPr>
        <p:spPr>
          <a:xfrm>
            <a:off x="6734367" y="3414199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7F8AAD5-2CEE-4B6B-80E3-73AD1CBD7FA6}"/>
              </a:ext>
            </a:extLst>
          </p:cNvPr>
          <p:cNvSpPr/>
          <p:nvPr/>
        </p:nvSpPr>
        <p:spPr>
          <a:xfrm>
            <a:off x="6734368" y="501383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865401A8-4395-4E7F-B960-A48AFB732B8E}"/>
              </a:ext>
            </a:extLst>
          </p:cNvPr>
          <p:cNvSpPr/>
          <p:nvPr/>
        </p:nvSpPr>
        <p:spPr>
          <a:xfrm>
            <a:off x="836058" y="3396203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5D126EE6-8743-4686-9956-6B03F6033EA9}"/>
              </a:ext>
            </a:extLst>
          </p:cNvPr>
          <p:cNvSpPr txBox="1"/>
          <p:nvPr/>
        </p:nvSpPr>
        <p:spPr>
          <a:xfrm>
            <a:off x="7760772" y="3463472"/>
            <a:ext cx="4168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650" algn="l"/>
            <a:r>
              <a:rPr lang="en-GB" sz="1600" b="0" i="0" u="none" strike="noStrike" baseline="0">
                <a:latin typeface="Calibri" panose="020F0502020204030204" pitchFamily="34" charset="0"/>
              </a:rPr>
              <a:t>Opportunity to submit candidates for one of 10 allocated CAB slots for INCOSE’s Institute for Technical Leadership.</a:t>
            </a:r>
            <a:endParaRPr lang="en-US" sz="1600" b="0" i="0">
              <a:effectLst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9B0787D4-D825-4EAF-A1EC-F166401C5115}"/>
              </a:ext>
            </a:extLst>
          </p:cNvPr>
          <p:cNvSpPr txBox="1"/>
          <p:nvPr/>
        </p:nvSpPr>
        <p:spPr>
          <a:xfrm>
            <a:off x="1863646" y="1977391"/>
            <a:ext cx="3638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11300" algn="l"/>
            <a:r>
              <a:rPr lang="en-GB" sz="1600" b="0" i="0" u="none" strike="noStrike" baseline="0">
                <a:latin typeface="Calibri" panose="020F0502020204030204" pitchFamily="34" charset="0"/>
              </a:rPr>
              <a:t>Recognition on the INCOSE CAB home page with a link to the organization.</a:t>
            </a:r>
            <a:endParaRPr lang="en-US" sz="1600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CAE8E6A-8936-4730-A5BF-B1DE0181A131}"/>
              </a:ext>
            </a:extLst>
          </p:cNvPr>
          <p:cNvSpPr txBox="1"/>
          <p:nvPr/>
        </p:nvSpPr>
        <p:spPr>
          <a:xfrm>
            <a:off x="7760772" y="4939999"/>
            <a:ext cx="3427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8250" algn="l"/>
            <a:r>
              <a:rPr lang="en-GB" sz="1600" b="0" i="0" u="none" strike="noStrike" baseline="0">
                <a:latin typeface="Calibri" panose="020F0502020204030204" pitchFamily="34" charset="0"/>
              </a:rPr>
              <a:t>Reduced rates on selected advertising within INCOSE, recognition in selected INCOSE publications and ability to participate in virtual job fairs for SEs.</a:t>
            </a:r>
            <a:endParaRPr lang="en-US" sz="1600" b="0" i="0">
              <a:effectLst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9E1DFB3-A4D1-429C-AE71-7D9BE2EE6D05}"/>
              </a:ext>
            </a:extLst>
          </p:cNvPr>
          <p:cNvSpPr txBox="1"/>
          <p:nvPr/>
        </p:nvSpPr>
        <p:spPr>
          <a:xfrm>
            <a:off x="1839531" y="3320150"/>
            <a:ext cx="4216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0" i="0" u="none" strike="noStrike">
                <a:effectLst/>
              </a:rPr>
              <a:t>The designated representative of each CAB member </a:t>
            </a:r>
            <a:r>
              <a:rPr lang="en-US" sz="1600"/>
              <a:t>is</a:t>
            </a:r>
            <a:r>
              <a:rPr lang="en-US" sz="1600" b="0" i="0" u="none" strike="noStrike">
                <a:effectLst/>
              </a:rPr>
              <a:t> granted full INCOSE membership for the years they serve as their organization’s CAB representative.</a:t>
            </a:r>
            <a:endParaRPr lang="en-US" sz="1600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AAF6C8D-E0AA-1D76-5E84-9D1B91BB5DDF}"/>
              </a:ext>
            </a:extLst>
          </p:cNvPr>
          <p:cNvSpPr/>
          <p:nvPr/>
        </p:nvSpPr>
        <p:spPr>
          <a:xfrm>
            <a:off x="869122" y="4973413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EB88DD-E2A7-5BB1-DA04-6C3649730CF9}"/>
              </a:ext>
            </a:extLst>
          </p:cNvPr>
          <p:cNvSpPr txBox="1"/>
          <p:nvPr/>
        </p:nvSpPr>
        <p:spPr>
          <a:xfrm>
            <a:off x="1902845" y="4693778"/>
            <a:ext cx="419315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98425"/>
            <a:r>
              <a:rPr lang="en-GB" sz="1600" b="0" i="0" u="none" strike="noStrike" baseline="0">
                <a:latin typeface="Calibri"/>
                <a:ea typeface="Calibri"/>
                <a:cs typeface="Calibri"/>
              </a:rPr>
              <a:t>Complimentary functions for CAB member representatives who attend the business meetings hosted by INCOSE with the INCOSE Board of Directors in attendance </a:t>
            </a:r>
            <a:r>
              <a:rPr lang="en-GB" sz="1600">
                <a:latin typeface="Calibri"/>
                <a:ea typeface="Calibri"/>
                <a:cs typeface="Calibri"/>
              </a:rPr>
              <a:t>to promote</a:t>
            </a:r>
            <a:r>
              <a:rPr lang="en-GB" sz="1600" b="0" i="0" u="none" strike="noStrike" baseline="0">
                <a:latin typeface="Calibri"/>
                <a:ea typeface="Calibri"/>
                <a:cs typeface="Calibri"/>
              </a:rPr>
              <a:t> networking and goodwill (e.g. CAB Dinner at IS, INCOSE Foundation Event at IW).</a:t>
            </a:r>
            <a:endParaRPr lang="en-US" sz="1600">
              <a:latin typeface="Calibri"/>
              <a:ea typeface="Calibri"/>
              <a:cs typeface="Calibri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FE553A-7C97-6E30-42CD-0D218CF17EF3}"/>
              </a:ext>
            </a:extLst>
          </p:cNvPr>
          <p:cNvSpPr/>
          <p:nvPr/>
        </p:nvSpPr>
        <p:spPr>
          <a:xfrm>
            <a:off x="869512" y="1818993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896F79-ED43-384A-D33F-6A1F00813064}"/>
              </a:ext>
            </a:extLst>
          </p:cNvPr>
          <p:cNvSpPr txBox="1"/>
          <p:nvPr/>
        </p:nvSpPr>
        <p:spPr>
          <a:xfrm>
            <a:off x="7719807" y="1961200"/>
            <a:ext cx="4193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880" algn="l"/>
            <a:r>
              <a:rPr lang="en-GB" sz="1600" b="0" i="0" u="none" strike="noStrike" baseline="0">
                <a:latin typeface="Calibri" panose="020F0502020204030204" pitchFamily="34" charset="0"/>
              </a:rPr>
              <a:t>Complimentary Registration at the International Symposium.</a:t>
            </a:r>
            <a:endParaRPr lang="en-US" sz="1600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35CE42-B0D0-4A55-804A-54C9311F2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Key CAB Member Benefits</a:t>
            </a:r>
          </a:p>
        </p:txBody>
      </p:sp>
      <p:pic>
        <p:nvPicPr>
          <p:cNvPr id="30" name="Graphic 29" descr="Cycle with people outline">
            <a:extLst>
              <a:ext uri="{FF2B5EF4-FFF2-40B4-BE49-F238E27FC236}">
                <a16:creationId xmlns:a16="http://schemas.microsoft.com/office/drawing/2014/main" id="{57DBDD3E-3B58-4598-93AD-C34071155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121" y="5013837"/>
            <a:ext cx="831482" cy="831482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8D2523A0-153D-4D24-BC04-065250C45F64}"/>
              </a:ext>
            </a:extLst>
          </p:cNvPr>
          <p:cNvSpPr/>
          <p:nvPr/>
        </p:nvSpPr>
        <p:spPr>
          <a:xfrm>
            <a:off x="6737902" y="180500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 descr="Handshake outline">
            <a:extLst>
              <a:ext uri="{FF2B5EF4-FFF2-40B4-BE49-F238E27FC236}">
                <a16:creationId xmlns:a16="http://schemas.microsoft.com/office/drawing/2014/main" id="{BFEE8970-A767-494B-8DA8-3B7C50966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823" y="3482968"/>
            <a:ext cx="842780" cy="842780"/>
          </a:xfrm>
          <a:prstGeom prst="rect">
            <a:avLst/>
          </a:prstGeom>
        </p:spPr>
      </p:pic>
      <p:pic>
        <p:nvPicPr>
          <p:cNvPr id="39" name="Graphic 38" descr="Board Of Directors outline">
            <a:extLst>
              <a:ext uri="{FF2B5EF4-FFF2-40B4-BE49-F238E27FC236}">
                <a16:creationId xmlns:a16="http://schemas.microsoft.com/office/drawing/2014/main" id="{83C3A613-6A71-48EF-9043-C89FDC97F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8659" y="1913109"/>
            <a:ext cx="680959" cy="680959"/>
          </a:xfrm>
          <a:prstGeom prst="rect">
            <a:avLst/>
          </a:prstGeom>
        </p:spPr>
      </p:pic>
      <p:pic>
        <p:nvPicPr>
          <p:cNvPr id="41" name="Graphic 40" descr="Newspaper outline">
            <a:extLst>
              <a:ext uri="{FF2B5EF4-FFF2-40B4-BE49-F238E27FC236}">
                <a16:creationId xmlns:a16="http://schemas.microsoft.com/office/drawing/2014/main" id="{AD9D5337-E3B5-41F3-BBA2-B1A1185FCA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05367" y="5057778"/>
            <a:ext cx="787541" cy="787541"/>
          </a:xfrm>
          <a:prstGeom prst="rect">
            <a:avLst/>
          </a:prstGeom>
        </p:spPr>
      </p:pic>
      <p:pic>
        <p:nvPicPr>
          <p:cNvPr id="44" name="Graphic 43" descr="Internet outline">
            <a:extLst>
              <a:ext uri="{FF2B5EF4-FFF2-40B4-BE49-F238E27FC236}">
                <a16:creationId xmlns:a16="http://schemas.microsoft.com/office/drawing/2014/main" id="{D939C908-B0F0-41C1-93A3-C1491DEA00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4252" y="1899818"/>
            <a:ext cx="739922" cy="739922"/>
          </a:xfrm>
          <a:prstGeom prst="rect">
            <a:avLst/>
          </a:prstGeom>
        </p:spPr>
      </p:pic>
      <p:pic>
        <p:nvPicPr>
          <p:cNvPr id="46" name="Graphic 45" descr="List outline">
            <a:extLst>
              <a:ext uri="{FF2B5EF4-FFF2-40B4-BE49-F238E27FC236}">
                <a16:creationId xmlns:a16="http://schemas.microsoft.com/office/drawing/2014/main" id="{CBF3E5F0-7A0A-422C-B602-F1F34C2322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31227" y="3501256"/>
            <a:ext cx="734251" cy="73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91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146226" y="1704922"/>
            <a:ext cx="5666177" cy="35723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800" b="0" i="0" u="none" strike="noStrike" baseline="0">
                <a:latin typeface="Calibri" panose="020F0502020204030204" pitchFamily="34" charset="0"/>
              </a:rPr>
              <a:t>CAB Membership Fees are Annual based on Organization Size</a:t>
            </a:r>
          </a:p>
          <a:p>
            <a:pPr lvl="1"/>
            <a:r>
              <a:rPr lang="en-GB" sz="1800" b="0" i="0" u="none" strike="noStrike" baseline="0"/>
              <a:t>Multi-year membership - 3yrs., 5% discount</a:t>
            </a:r>
          </a:p>
          <a:p>
            <a:pPr lvl="1"/>
            <a:r>
              <a:rPr lang="en-GB" sz="1800" b="0" i="0" u="none" strike="noStrike" baseline="0"/>
              <a:t>Multi-year membership - 5 yrs., 10% discount</a:t>
            </a:r>
            <a:endParaRPr lang="en-GB" sz="1800" b="0" i="0" u="none" strike="noStrike" baseline="0">
              <a:latin typeface="Arial" panose="020B0604020202020204" pitchFamily="34" charset="0"/>
            </a:endParaRPr>
          </a:p>
          <a:p>
            <a:r>
              <a:rPr lang="en-GB" sz="1800" b="0" i="0" u="none" strike="noStrike" baseline="0"/>
              <a:t>CAB Membership requires a </a:t>
            </a:r>
            <a:r>
              <a:rPr lang="en-GB" sz="1800"/>
              <a:t>first year</a:t>
            </a:r>
            <a:r>
              <a:rPr lang="en-GB" sz="1800" b="0" i="0" u="none" strike="noStrike" baseline="0"/>
              <a:t> non-recurring initiation fee</a:t>
            </a:r>
          </a:p>
          <a:p>
            <a:pPr marR="0" algn="l"/>
            <a:r>
              <a:rPr lang="en-GB" sz="1800" b="0" i="0" u="none" strike="noStrike" baseline="0"/>
              <a:t>CAB Memberships include CAB Associate Accounts included at no additional costs</a:t>
            </a:r>
          </a:p>
          <a:p>
            <a:pPr lvl="1"/>
            <a:r>
              <a:rPr lang="en-GB" sz="1800" b="0" i="0" u="none" strike="noStrike" baseline="0"/>
              <a:t>CAB associate accounts allow organization members access to many of the INCOSE Products with the goal that they transition to full members and further consider SE certifications</a:t>
            </a:r>
          </a:p>
          <a:p>
            <a:pPr marR="0" algn="l"/>
            <a:endParaRPr lang="en-GB" sz="1800" b="0" i="0" u="none" strike="noStrike" baseline="0">
              <a:latin typeface="Arial" panose="020B0604020202020204" pitchFamily="34" charset="0"/>
            </a:endParaRPr>
          </a:p>
          <a:p>
            <a:pPr marR="0" algn="l"/>
            <a:endParaRPr lang="en-GB" sz="1800" b="0" i="0" u="none" strike="noStrike" baseline="0">
              <a:latin typeface="Arial" panose="020B0604020202020204" pitchFamily="34" charset="0"/>
            </a:endParaRPr>
          </a:p>
          <a:p>
            <a:pPr marR="0" algn="l"/>
            <a:endParaRPr lang="en-GB" sz="1800" b="0" i="0" u="none" strike="noStrike" baseline="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39CD1-F921-41BA-A6D7-31A4AB644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Organization Membership Costs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1A2F82E-9C31-4EF9-84A2-194910F41F4E}"/>
              </a:ext>
            </a:extLst>
          </p:cNvPr>
          <p:cNvSpPr txBox="1">
            <a:spLocks/>
          </p:cNvSpPr>
          <p:nvPr/>
        </p:nvSpPr>
        <p:spPr>
          <a:xfrm>
            <a:off x="226677" y="5671020"/>
            <a:ext cx="5361140" cy="52277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embership fee depends on the size of the CAB organization.  Also discounts for international CAB members in certain countries with low incomes.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666A3-29C0-4498-8308-666D5A69C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585" y="1502797"/>
            <a:ext cx="6052738" cy="442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02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EF35CE42-B0D0-4A55-804A-54C9311F2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55598" y="1138036"/>
            <a:ext cx="5598202" cy="1402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CAB Associate Membership Benefits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849D8C-7281-DA72-EEAD-5BF4D61A7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88" y="1076892"/>
            <a:ext cx="5331877" cy="5205775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8738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TextBox 21">
            <a:extLst>
              <a:ext uri="{FF2B5EF4-FFF2-40B4-BE49-F238E27FC236}">
                <a16:creationId xmlns:a16="http://schemas.microsoft.com/office/drawing/2014/main" id="{23B1709E-B19C-F9D9-E8E7-CC6C7DB3A502}"/>
              </a:ext>
            </a:extLst>
          </p:cNvPr>
          <p:cNvGraphicFramePr/>
          <p:nvPr/>
        </p:nvGraphicFramePr>
        <p:xfrm>
          <a:off x="5755598" y="2551176"/>
          <a:ext cx="5444382" cy="3591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81847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F43FB3EB-70F1-4B53-BC56-BC3D70237432}"/>
              </a:ext>
            </a:extLst>
          </p:cNvPr>
          <p:cNvSpPr/>
          <p:nvPr/>
        </p:nvSpPr>
        <p:spPr>
          <a:xfrm>
            <a:off x="2893758" y="1552089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Young students studying together">
            <a:extLst>
              <a:ext uri="{FF2B5EF4-FFF2-40B4-BE49-F238E27FC236}">
                <a16:creationId xmlns:a16="http://schemas.microsoft.com/office/drawing/2014/main" id="{1D326C9C-15F4-42E3-AAFD-9468F5AC9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50" r="17358"/>
          <a:stretch/>
        </p:blipFill>
        <p:spPr>
          <a:xfrm flipH="1">
            <a:off x="8833277" y="0"/>
            <a:ext cx="3415338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AA1D567-8637-4114-83F8-11DD9764AB1A}"/>
              </a:ext>
            </a:extLst>
          </p:cNvPr>
          <p:cNvSpPr txBox="1">
            <a:spLocks/>
          </p:cNvSpPr>
          <p:nvPr/>
        </p:nvSpPr>
        <p:spPr>
          <a:xfrm>
            <a:off x="562352" y="4370447"/>
            <a:ext cx="1935943" cy="1981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8F22523-72D5-4353-874C-A6A78134B261}"/>
              </a:ext>
            </a:extLst>
          </p:cNvPr>
          <p:cNvSpPr txBox="1">
            <a:spLocks/>
          </p:cNvSpPr>
          <p:nvPr/>
        </p:nvSpPr>
        <p:spPr>
          <a:xfrm>
            <a:off x="4629008" y="5083436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52960036-CBF2-4A6F-A56F-984CB62AE38B}"/>
              </a:ext>
            </a:extLst>
          </p:cNvPr>
          <p:cNvSpPr txBox="1"/>
          <p:nvPr/>
        </p:nvSpPr>
        <p:spPr>
          <a:xfrm>
            <a:off x="9722214" y="6646612"/>
            <a:ext cx="904542" cy="19256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lnSpc>
                <a:spcPct val="150000"/>
              </a:lnSpc>
              <a:spcBef>
                <a:spcPts val="1600"/>
              </a:spcBef>
              <a:buClr>
                <a:srgbClr val="CC0000"/>
              </a:buClr>
              <a:buSzPct val="110000"/>
            </a:pPr>
            <a:endParaRPr lang="en-GB" sz="1067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spcBef>
                <a:spcPts val="1600"/>
              </a:spcBef>
              <a:buClr>
                <a:srgbClr val="CC0000"/>
              </a:buClr>
              <a:buSzPct val="110000"/>
            </a:pPr>
            <a:r>
              <a:rPr lang="en-GB" sz="1067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incose.org I </a:t>
            </a:r>
            <a:fld id="{A86CDF6F-2953-460E-BD1D-295C411077A7}" type="slidenum">
              <a:rPr lang="en-GB" sz="1067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lnSpc>
                  <a:spcPct val="150000"/>
                </a:lnSpc>
                <a:spcBef>
                  <a:spcPts val="1600"/>
                </a:spcBef>
                <a:buClr>
                  <a:srgbClr val="CC0000"/>
                </a:buClr>
                <a:buSzPct val="110000"/>
              </a:pPr>
              <a:t>17</a:t>
            </a:fld>
            <a:endParaRPr lang="en-GB" sz="1067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8C2CB4-83DC-4F41-AD37-DB860A7F9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4185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Membership Opportunities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Products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D6CC2E-920F-44CB-B625-F51212FFBB95}"/>
              </a:ext>
            </a:extLst>
          </p:cNvPr>
          <p:cNvSpPr/>
          <p:nvPr/>
        </p:nvSpPr>
        <p:spPr>
          <a:xfrm>
            <a:off x="371189" y="1541532"/>
            <a:ext cx="2125054" cy="21250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9E77FC6-B851-4F37-8786-780F2341A44B}"/>
              </a:ext>
            </a:extLst>
          </p:cNvPr>
          <p:cNvSpPr/>
          <p:nvPr/>
        </p:nvSpPr>
        <p:spPr>
          <a:xfrm>
            <a:off x="3037011" y="4010065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6C23D69-9A51-4F01-9679-8D82E6330AF9}"/>
              </a:ext>
            </a:extLst>
          </p:cNvPr>
          <p:cNvSpPr/>
          <p:nvPr/>
        </p:nvSpPr>
        <p:spPr>
          <a:xfrm>
            <a:off x="5436678" y="1512687"/>
            <a:ext cx="2162394" cy="21623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02982C9-FEEC-4864-8645-51CE55E76C3D}"/>
              </a:ext>
            </a:extLst>
          </p:cNvPr>
          <p:cNvSpPr/>
          <p:nvPr/>
        </p:nvSpPr>
        <p:spPr>
          <a:xfrm>
            <a:off x="398015" y="4010065"/>
            <a:ext cx="2176580" cy="2176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7FE201-4031-4918-9421-8C535CFA7DC4}"/>
              </a:ext>
            </a:extLst>
          </p:cNvPr>
          <p:cNvSpPr txBox="1"/>
          <p:nvPr/>
        </p:nvSpPr>
        <p:spPr>
          <a:xfrm>
            <a:off x="2978703" y="1839065"/>
            <a:ext cx="1975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Guides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D184C8-FE0D-4CAF-90EC-056D4CE0EB15}"/>
              </a:ext>
            </a:extLst>
          </p:cNvPr>
          <p:cNvSpPr txBox="1"/>
          <p:nvPr/>
        </p:nvSpPr>
        <p:spPr>
          <a:xfrm>
            <a:off x="562352" y="1716239"/>
            <a:ext cx="1760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Systems Engineering Vision 2035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B98504-D11B-4887-B61F-7800A0A4E0D9}"/>
              </a:ext>
            </a:extLst>
          </p:cNvPr>
          <p:cNvSpPr txBox="1"/>
          <p:nvPr/>
        </p:nvSpPr>
        <p:spPr>
          <a:xfrm>
            <a:off x="5707882" y="1670290"/>
            <a:ext cx="16156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/>
              </a:rPr>
              <a:t>INSIGHT Magazine</a:t>
            </a:r>
            <a:r>
              <a:rPr lang="en-US" sz="1600" b="1">
                <a:solidFill>
                  <a:schemeClr val="accent1"/>
                </a:solidFill>
                <a:cs typeface="Arial"/>
              </a:rPr>
              <a:t>*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1435B0-5DAD-42CE-A79F-701CE6F7BEC2}"/>
              </a:ext>
            </a:extLst>
          </p:cNvPr>
          <p:cNvSpPr txBox="1"/>
          <p:nvPr/>
        </p:nvSpPr>
        <p:spPr>
          <a:xfrm>
            <a:off x="688544" y="4212598"/>
            <a:ext cx="1595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INCOSE SE Handbook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85926DB-951E-413C-A42A-C5A59EDCC5C9}"/>
              </a:ext>
            </a:extLst>
          </p:cNvPr>
          <p:cNvSpPr/>
          <p:nvPr/>
        </p:nvSpPr>
        <p:spPr>
          <a:xfrm>
            <a:off x="5644831" y="4041241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97C37C8-B1A8-424F-94FD-00487D024793}"/>
              </a:ext>
            </a:extLst>
          </p:cNvPr>
          <p:cNvSpPr txBox="1"/>
          <p:nvPr/>
        </p:nvSpPr>
        <p:spPr>
          <a:xfrm>
            <a:off x="3206985" y="4186089"/>
            <a:ext cx="180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Members Newsletter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C2FA0F-7277-45F5-807B-BC9925756574}"/>
              </a:ext>
            </a:extLst>
          </p:cNvPr>
          <p:cNvSpPr txBox="1"/>
          <p:nvPr/>
        </p:nvSpPr>
        <p:spPr>
          <a:xfrm>
            <a:off x="5806597" y="4212598"/>
            <a:ext cx="18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Systems Engineering Journal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0BDCF3C-4F36-471F-B253-2297F2855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18" y="4797373"/>
            <a:ext cx="910174" cy="1177872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02F11B-C9AB-4897-99DB-B2209E14B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599" y="4805266"/>
            <a:ext cx="913094" cy="120107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27265412-9C5E-40DF-A035-EAE83DBB3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894" y="2343371"/>
            <a:ext cx="817351" cy="1058751"/>
          </a:xfrm>
          <a:prstGeom prst="rect">
            <a:avLst/>
          </a:prstGeom>
        </p:spPr>
      </p:pic>
      <p:pic>
        <p:nvPicPr>
          <p:cNvPr id="19" name="Picture 18" descr="A picture containing text, electronics, blue&#10;&#10;Description automatically generated">
            <a:extLst>
              <a:ext uri="{FF2B5EF4-FFF2-40B4-BE49-F238E27FC236}">
                <a16:creationId xmlns:a16="http://schemas.microsoft.com/office/drawing/2014/main" id="{2C51BCA9-3FFD-49AF-9B1B-B85CEB11C4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61" y="2498854"/>
            <a:ext cx="771853" cy="9417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ADEE11-18A4-419D-BF57-8579DC0AD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345" y="4847275"/>
            <a:ext cx="812580" cy="1159061"/>
          </a:xfrm>
          <a:prstGeom prst="rect">
            <a:avLst/>
          </a:prstGeom>
        </p:spPr>
      </p:pic>
      <p:pic>
        <p:nvPicPr>
          <p:cNvPr id="6" name="Picture 5" descr="A picture containing text, screenshot, person, person&#10;&#10;Description automatically generated">
            <a:extLst>
              <a:ext uri="{FF2B5EF4-FFF2-40B4-BE49-F238E27FC236}">
                <a16:creationId xmlns:a16="http://schemas.microsoft.com/office/drawing/2014/main" id="{F0C14029-0D72-4E05-89C2-D49785B1C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89" y="2400377"/>
            <a:ext cx="834018" cy="10286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0F97E9-BF04-B176-16D6-27F5F76EE7D0}"/>
              </a:ext>
            </a:extLst>
          </p:cNvPr>
          <p:cNvSpPr txBox="1"/>
          <p:nvPr/>
        </p:nvSpPr>
        <p:spPr>
          <a:xfrm>
            <a:off x="4406620" y="6136781"/>
            <a:ext cx="16156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ea typeface="Calibri"/>
                <a:cs typeface="Arial"/>
              </a:rPr>
              <a:t>*Available for an extra fee</a:t>
            </a:r>
          </a:p>
        </p:txBody>
      </p:sp>
    </p:spTree>
    <p:extLst>
      <p:ext uri="{BB962C8B-B14F-4D97-AF65-F5344CB8AC3E}">
        <p14:creationId xmlns:p14="http://schemas.microsoft.com/office/powerpoint/2010/main" val="1971613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F43FB3EB-70F1-4B53-BC56-BC3D70237432}"/>
              </a:ext>
            </a:extLst>
          </p:cNvPr>
          <p:cNvSpPr/>
          <p:nvPr/>
        </p:nvSpPr>
        <p:spPr>
          <a:xfrm>
            <a:off x="2893758" y="1552089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oup of people posing for a photo">
            <a:extLst>
              <a:ext uri="{FF2B5EF4-FFF2-40B4-BE49-F238E27FC236}">
                <a16:creationId xmlns:a16="http://schemas.microsoft.com/office/drawing/2014/main" id="{1D326C9C-15F4-42E3-AAFD-9468F5AC9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r="17317"/>
          <a:stretch/>
        </p:blipFill>
        <p:spPr>
          <a:xfrm flipH="1">
            <a:off x="8833276" y="0"/>
            <a:ext cx="3358723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AA1D567-8637-4114-83F8-11DD9764AB1A}"/>
              </a:ext>
            </a:extLst>
          </p:cNvPr>
          <p:cNvSpPr txBox="1">
            <a:spLocks/>
          </p:cNvSpPr>
          <p:nvPr/>
        </p:nvSpPr>
        <p:spPr>
          <a:xfrm>
            <a:off x="562352" y="4370447"/>
            <a:ext cx="1935943" cy="1981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8F22523-72D5-4353-874C-A6A78134B261}"/>
              </a:ext>
            </a:extLst>
          </p:cNvPr>
          <p:cNvSpPr txBox="1">
            <a:spLocks/>
          </p:cNvSpPr>
          <p:nvPr/>
        </p:nvSpPr>
        <p:spPr>
          <a:xfrm>
            <a:off x="4629008" y="5083436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52960036-CBF2-4A6F-A56F-984CB62AE38B}"/>
              </a:ext>
            </a:extLst>
          </p:cNvPr>
          <p:cNvSpPr txBox="1"/>
          <p:nvPr/>
        </p:nvSpPr>
        <p:spPr>
          <a:xfrm>
            <a:off x="9722214" y="6646612"/>
            <a:ext cx="904542" cy="19256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lnSpc>
                <a:spcPct val="150000"/>
              </a:lnSpc>
              <a:spcBef>
                <a:spcPts val="1600"/>
              </a:spcBef>
              <a:buClr>
                <a:srgbClr val="CC0000"/>
              </a:buClr>
              <a:buSzPct val="110000"/>
            </a:pPr>
            <a:endParaRPr lang="en-GB" sz="1067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spcBef>
                <a:spcPts val="1600"/>
              </a:spcBef>
              <a:buClr>
                <a:srgbClr val="CC0000"/>
              </a:buClr>
              <a:buSzPct val="110000"/>
            </a:pPr>
            <a:r>
              <a:rPr lang="en-GB" sz="1067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incose.org I </a:t>
            </a:r>
            <a:fld id="{A86CDF6F-2953-460E-BD1D-295C411077A7}" type="slidenum">
              <a:rPr lang="en-GB" sz="1067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lnSpc>
                  <a:spcPct val="150000"/>
                </a:lnSpc>
                <a:spcBef>
                  <a:spcPts val="1600"/>
                </a:spcBef>
                <a:buClr>
                  <a:srgbClr val="CC0000"/>
                </a:buClr>
                <a:buSzPct val="110000"/>
              </a:pPr>
              <a:t>18</a:t>
            </a:fld>
            <a:endParaRPr lang="en-GB" sz="1067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8C2CB4-83DC-4F41-AD37-DB860A7F9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4185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Membership Opportunities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Professional Development (*Full Membership Required)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D6CC2E-920F-44CB-B625-F51212FFBB95}"/>
              </a:ext>
            </a:extLst>
          </p:cNvPr>
          <p:cNvSpPr/>
          <p:nvPr/>
        </p:nvSpPr>
        <p:spPr>
          <a:xfrm>
            <a:off x="371189" y="1541532"/>
            <a:ext cx="2125054" cy="21250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9E77FC6-B851-4F37-8786-780F2341A44B}"/>
              </a:ext>
            </a:extLst>
          </p:cNvPr>
          <p:cNvSpPr/>
          <p:nvPr/>
        </p:nvSpPr>
        <p:spPr>
          <a:xfrm>
            <a:off x="3037011" y="4010065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6C23D69-9A51-4F01-9679-8D82E6330AF9}"/>
              </a:ext>
            </a:extLst>
          </p:cNvPr>
          <p:cNvSpPr/>
          <p:nvPr/>
        </p:nvSpPr>
        <p:spPr>
          <a:xfrm>
            <a:off x="5436678" y="1512687"/>
            <a:ext cx="2162394" cy="21623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02982C9-FEEC-4864-8645-51CE55E76C3D}"/>
              </a:ext>
            </a:extLst>
          </p:cNvPr>
          <p:cNvSpPr/>
          <p:nvPr/>
        </p:nvSpPr>
        <p:spPr>
          <a:xfrm>
            <a:off x="398015" y="4010065"/>
            <a:ext cx="2176580" cy="2176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7FE201-4031-4918-9421-8C535CFA7DC4}"/>
              </a:ext>
            </a:extLst>
          </p:cNvPr>
          <p:cNvSpPr txBox="1"/>
          <p:nvPr/>
        </p:nvSpPr>
        <p:spPr>
          <a:xfrm>
            <a:off x="445959" y="1716069"/>
            <a:ext cx="197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Professional Development Portal (PDP)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D184C8-FE0D-4CAF-90EC-056D4CE0EB15}"/>
              </a:ext>
            </a:extLst>
          </p:cNvPr>
          <p:cNvSpPr txBox="1"/>
          <p:nvPr/>
        </p:nvSpPr>
        <p:spPr>
          <a:xfrm>
            <a:off x="3086124" y="1704606"/>
            <a:ext cx="1760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Technical Leadership Institute *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B98504-D11B-4887-B61F-7800A0A4E0D9}"/>
              </a:ext>
            </a:extLst>
          </p:cNvPr>
          <p:cNvSpPr txBox="1"/>
          <p:nvPr/>
        </p:nvSpPr>
        <p:spPr>
          <a:xfrm>
            <a:off x="5710041" y="1861325"/>
            <a:ext cx="1615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Certification *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1435B0-5DAD-42CE-A79F-701CE6F7BEC2}"/>
              </a:ext>
            </a:extLst>
          </p:cNvPr>
          <p:cNvSpPr txBox="1"/>
          <p:nvPr/>
        </p:nvSpPr>
        <p:spPr>
          <a:xfrm>
            <a:off x="688544" y="4304372"/>
            <a:ext cx="1595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Mentoring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85926DB-951E-413C-A42A-C5A59EDCC5C9}"/>
              </a:ext>
            </a:extLst>
          </p:cNvPr>
          <p:cNvSpPr/>
          <p:nvPr/>
        </p:nvSpPr>
        <p:spPr>
          <a:xfrm>
            <a:off x="5644831" y="4041241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97C37C8-B1A8-424F-94FD-00487D024793}"/>
              </a:ext>
            </a:extLst>
          </p:cNvPr>
          <p:cNvSpPr txBox="1"/>
          <p:nvPr/>
        </p:nvSpPr>
        <p:spPr>
          <a:xfrm>
            <a:off x="3206768" y="4118805"/>
            <a:ext cx="1805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Systems Engineering Body of Knowledge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C2FA0F-7277-45F5-807B-BC9925756574}"/>
              </a:ext>
            </a:extLst>
          </p:cNvPr>
          <p:cNvSpPr txBox="1"/>
          <p:nvPr/>
        </p:nvSpPr>
        <p:spPr>
          <a:xfrm>
            <a:off x="5779705" y="4151826"/>
            <a:ext cx="1865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Systems Engineering Tools Database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42612398-A7FA-459D-8934-7E705FC6D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13" y="2620793"/>
            <a:ext cx="988045" cy="763489"/>
          </a:xfrm>
          <a:prstGeom prst="rect">
            <a:avLst/>
          </a:prstGeom>
        </p:spPr>
      </p:pic>
      <p:pic>
        <p:nvPicPr>
          <p:cNvPr id="7" name="Picture 6" descr="A picture containing text, circle, logo, electric blue&#10;&#10;Description automatically generated">
            <a:extLst>
              <a:ext uri="{FF2B5EF4-FFF2-40B4-BE49-F238E27FC236}">
                <a16:creationId xmlns:a16="http://schemas.microsoft.com/office/drawing/2014/main" id="{EF53BA8F-2721-4EE7-8F38-F63926E1F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96" y="2555263"/>
            <a:ext cx="989803" cy="945628"/>
          </a:xfrm>
          <a:prstGeom prst="rect">
            <a:avLst/>
          </a:prstGeom>
        </p:spPr>
      </p:pic>
      <p:pic>
        <p:nvPicPr>
          <p:cNvPr id="9" name="Picture 8" descr="A picture containing text, trademark, logo, circle&#10;&#10;Description automatically generated">
            <a:extLst>
              <a:ext uri="{FF2B5EF4-FFF2-40B4-BE49-F238E27FC236}">
                <a16:creationId xmlns:a16="http://schemas.microsoft.com/office/drawing/2014/main" id="{BEA0506A-C415-4645-9128-6853618F0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30" y="2499569"/>
            <a:ext cx="1752904" cy="521456"/>
          </a:xfrm>
          <a:prstGeom prst="rect">
            <a:avLst/>
          </a:prstGeom>
        </p:spPr>
      </p:pic>
      <p:pic>
        <p:nvPicPr>
          <p:cNvPr id="15" name="Picture 14" descr="A picture containing text, computer, computer, screenshot&#10;&#10;Description automatically generated">
            <a:extLst>
              <a:ext uri="{FF2B5EF4-FFF2-40B4-BE49-F238E27FC236}">
                <a16:creationId xmlns:a16="http://schemas.microsoft.com/office/drawing/2014/main" id="{3D04A1BB-EC07-42C1-B1DE-5A4A8667A7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50" y="4982823"/>
            <a:ext cx="1652874" cy="584015"/>
          </a:xfrm>
          <a:prstGeom prst="rect">
            <a:avLst/>
          </a:prstGeom>
        </p:spPr>
      </p:pic>
      <p:pic>
        <p:nvPicPr>
          <p:cNvPr id="20" name="Picture 19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5D99671-0412-4557-92C9-8D43C3265A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132" y="5228284"/>
            <a:ext cx="1690882" cy="338554"/>
          </a:xfrm>
          <a:prstGeom prst="rect">
            <a:avLst/>
          </a:prstGeom>
        </p:spPr>
      </p:pic>
      <p:pic>
        <p:nvPicPr>
          <p:cNvPr id="22" name="Picture 21" descr="A couple of wom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0D0355E0-E89E-46D7-8157-D6A47B4D01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32441" r="15265"/>
          <a:stretch/>
        </p:blipFill>
        <p:spPr>
          <a:xfrm>
            <a:off x="892768" y="5024987"/>
            <a:ext cx="1187072" cy="7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13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F43FB3EB-70F1-4B53-BC56-BC3D70237432}"/>
              </a:ext>
            </a:extLst>
          </p:cNvPr>
          <p:cNvSpPr/>
          <p:nvPr/>
        </p:nvSpPr>
        <p:spPr>
          <a:xfrm>
            <a:off x="2893758" y="1552089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miling office workers in meeting">
            <a:extLst>
              <a:ext uri="{FF2B5EF4-FFF2-40B4-BE49-F238E27FC236}">
                <a16:creationId xmlns:a16="http://schemas.microsoft.com/office/drawing/2014/main" id="{1D326C9C-15F4-42E3-AAFD-9468F5AC9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r="17250"/>
          <a:stretch/>
        </p:blipFill>
        <p:spPr>
          <a:xfrm flipH="1">
            <a:off x="8833277" y="0"/>
            <a:ext cx="3358722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AA1D567-8637-4114-83F8-11DD9764AB1A}"/>
              </a:ext>
            </a:extLst>
          </p:cNvPr>
          <p:cNvSpPr txBox="1">
            <a:spLocks/>
          </p:cNvSpPr>
          <p:nvPr/>
        </p:nvSpPr>
        <p:spPr>
          <a:xfrm>
            <a:off x="562352" y="4370447"/>
            <a:ext cx="1935943" cy="1981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8F22523-72D5-4353-874C-A6A78134B261}"/>
              </a:ext>
            </a:extLst>
          </p:cNvPr>
          <p:cNvSpPr txBox="1">
            <a:spLocks/>
          </p:cNvSpPr>
          <p:nvPr/>
        </p:nvSpPr>
        <p:spPr>
          <a:xfrm>
            <a:off x="4629008" y="5083436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52960036-CBF2-4A6F-A56F-984CB62AE38B}"/>
              </a:ext>
            </a:extLst>
          </p:cNvPr>
          <p:cNvSpPr txBox="1"/>
          <p:nvPr/>
        </p:nvSpPr>
        <p:spPr>
          <a:xfrm>
            <a:off x="9722214" y="6646612"/>
            <a:ext cx="904542" cy="19256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lnSpc>
                <a:spcPct val="150000"/>
              </a:lnSpc>
              <a:spcBef>
                <a:spcPts val="1600"/>
              </a:spcBef>
              <a:buClr>
                <a:srgbClr val="CC0000"/>
              </a:buClr>
              <a:buSzPct val="110000"/>
            </a:pPr>
            <a:endParaRPr lang="en-GB" sz="1067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spcBef>
                <a:spcPts val="1600"/>
              </a:spcBef>
              <a:buClr>
                <a:srgbClr val="CC0000"/>
              </a:buClr>
              <a:buSzPct val="110000"/>
            </a:pPr>
            <a:r>
              <a:rPr lang="en-GB" sz="1067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incose.org I </a:t>
            </a:r>
            <a:fld id="{A86CDF6F-2953-460E-BD1D-295C411077A7}" type="slidenum">
              <a:rPr lang="en-GB" sz="1067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lnSpc>
                  <a:spcPct val="150000"/>
                </a:lnSpc>
                <a:spcBef>
                  <a:spcPts val="1600"/>
                </a:spcBef>
                <a:buClr>
                  <a:srgbClr val="CC0000"/>
                </a:buClr>
                <a:buSzPct val="110000"/>
              </a:pPr>
              <a:t>19</a:t>
            </a:fld>
            <a:endParaRPr lang="en-GB" sz="1067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8C2CB4-83DC-4F41-AD37-DB860A7F9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4185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Membership Opportunities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Conferences and Events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D6CC2E-920F-44CB-B625-F51212FFBB95}"/>
              </a:ext>
            </a:extLst>
          </p:cNvPr>
          <p:cNvSpPr/>
          <p:nvPr/>
        </p:nvSpPr>
        <p:spPr>
          <a:xfrm>
            <a:off x="371189" y="1541532"/>
            <a:ext cx="2125054" cy="21250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842D271-30C4-4C32-92C1-8E3C9ECA1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6" y="2731110"/>
            <a:ext cx="1503557" cy="497248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39E77FC6-B851-4F37-8786-780F2341A44B}"/>
              </a:ext>
            </a:extLst>
          </p:cNvPr>
          <p:cNvSpPr/>
          <p:nvPr/>
        </p:nvSpPr>
        <p:spPr>
          <a:xfrm>
            <a:off x="3037011" y="4010065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7AE1C0-8A76-4883-883B-05E151005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17" y="2707923"/>
            <a:ext cx="1605061" cy="531007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A6C23D69-9A51-4F01-9679-8D82E6330AF9}"/>
              </a:ext>
            </a:extLst>
          </p:cNvPr>
          <p:cNvSpPr/>
          <p:nvPr/>
        </p:nvSpPr>
        <p:spPr>
          <a:xfrm>
            <a:off x="5436678" y="1512687"/>
            <a:ext cx="2162394" cy="21623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02982C9-FEEC-4864-8645-51CE55E76C3D}"/>
              </a:ext>
            </a:extLst>
          </p:cNvPr>
          <p:cNvSpPr/>
          <p:nvPr/>
        </p:nvSpPr>
        <p:spPr>
          <a:xfrm>
            <a:off x="398015" y="4010065"/>
            <a:ext cx="2176580" cy="2176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E0589F4F-522D-486C-BF81-D2125A7A1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22" y="2424911"/>
            <a:ext cx="625981" cy="672930"/>
          </a:xfrm>
          <a:prstGeom prst="rect">
            <a:avLst/>
          </a:prstGeom>
        </p:spPr>
      </p:pic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8F0EA0-8BF2-416D-A9BA-37EF63CE21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9745" r="4087" b="10257"/>
          <a:stretch/>
        </p:blipFill>
        <p:spPr>
          <a:xfrm>
            <a:off x="768118" y="5285480"/>
            <a:ext cx="1436373" cy="430209"/>
          </a:xfrm>
          <a:prstGeom prst="rect">
            <a:avLst/>
          </a:prstGeom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F7FE201-4031-4918-9421-8C535CFA7DC4}"/>
              </a:ext>
            </a:extLst>
          </p:cNvPr>
          <p:cNvSpPr txBox="1"/>
          <p:nvPr/>
        </p:nvSpPr>
        <p:spPr>
          <a:xfrm>
            <a:off x="653895" y="1830280"/>
            <a:ext cx="1536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Annual International Symposium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D184C8-FE0D-4CAF-90EC-056D4CE0EB15}"/>
              </a:ext>
            </a:extLst>
          </p:cNvPr>
          <p:cNvSpPr txBox="1"/>
          <p:nvPr/>
        </p:nvSpPr>
        <p:spPr>
          <a:xfrm>
            <a:off x="3180465" y="1830280"/>
            <a:ext cx="1605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Annual International Workshop 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B98504-D11B-4887-B61F-7800A0A4E0D9}"/>
              </a:ext>
            </a:extLst>
          </p:cNvPr>
          <p:cNvSpPr txBox="1"/>
          <p:nvPr/>
        </p:nvSpPr>
        <p:spPr>
          <a:xfrm>
            <a:off x="5660645" y="1833057"/>
            <a:ext cx="1860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Regiona</a:t>
            </a:r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l Events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1435B0-5DAD-42CE-A79F-701CE6F7BEC2}"/>
              </a:ext>
            </a:extLst>
          </p:cNvPr>
          <p:cNvSpPr txBox="1"/>
          <p:nvPr/>
        </p:nvSpPr>
        <p:spPr>
          <a:xfrm>
            <a:off x="474340" y="4287725"/>
            <a:ext cx="20977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Europe, Middle East, </a:t>
            </a:r>
            <a:b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</a:br>
            <a: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Africa (EMEA) Workshop </a:t>
            </a:r>
            <a:b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</a:br>
            <a: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and Systems Engineering Conference (WSEC) 2023</a:t>
            </a:r>
            <a:endParaRPr lang="en-US" sz="13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85926DB-951E-413C-A42A-C5A59EDCC5C9}"/>
              </a:ext>
            </a:extLst>
          </p:cNvPr>
          <p:cNvSpPr/>
          <p:nvPr/>
        </p:nvSpPr>
        <p:spPr>
          <a:xfrm>
            <a:off x="5644831" y="4041241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97C37C8-B1A8-424F-94FD-00487D024793}"/>
              </a:ext>
            </a:extLst>
          </p:cNvPr>
          <p:cNvSpPr txBox="1"/>
          <p:nvPr/>
        </p:nvSpPr>
        <p:spPr>
          <a:xfrm>
            <a:off x="3202301" y="4405848"/>
            <a:ext cx="18054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Virtual Community Events &amp; Webinars</a:t>
            </a:r>
            <a:endParaRPr lang="en-US" sz="13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C2FA0F-7277-45F5-807B-BC9925756574}"/>
              </a:ext>
            </a:extLst>
          </p:cNvPr>
          <p:cNvSpPr txBox="1"/>
          <p:nvPr/>
        </p:nvSpPr>
        <p:spPr>
          <a:xfrm>
            <a:off x="5767939" y="4416818"/>
            <a:ext cx="194679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Working Groups &amp; Initiative Events and Meetings </a:t>
            </a:r>
            <a:endParaRPr lang="en-US" sz="13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E8CC66-0BF7-49A4-9F9F-96E34ADC33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14" y="4968002"/>
            <a:ext cx="1805454" cy="70603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4A2E4ED-EF3E-4882-BD05-886A352EF6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9" t="22391" b="22657"/>
          <a:stretch/>
        </p:blipFill>
        <p:spPr>
          <a:xfrm>
            <a:off x="6550174" y="2488450"/>
            <a:ext cx="923422" cy="54585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BA2BD61-DCA4-4C50-AF41-0884FD2711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1" y="5101383"/>
            <a:ext cx="962184" cy="344461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709BB9D-DB7A-4A1E-B0AE-164718596A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6" t="12394" r="17408" b="10064"/>
          <a:stretch/>
        </p:blipFill>
        <p:spPr>
          <a:xfrm>
            <a:off x="6264214" y="5432648"/>
            <a:ext cx="842167" cy="6924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6345C19-CF62-41BF-AB40-960513BEF7E1}"/>
              </a:ext>
            </a:extLst>
          </p:cNvPr>
          <p:cNvSpPr txBox="1"/>
          <p:nvPr/>
        </p:nvSpPr>
        <p:spPr>
          <a:xfrm>
            <a:off x="5644831" y="6354691"/>
            <a:ext cx="2199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Correct on April 25, 2023</a:t>
            </a:r>
          </a:p>
        </p:txBody>
      </p:sp>
    </p:spTree>
    <p:extLst>
      <p:ext uri="{BB962C8B-B14F-4D97-AF65-F5344CB8AC3E}">
        <p14:creationId xmlns:p14="http://schemas.microsoft.com/office/powerpoint/2010/main" val="706907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0A8DC043-AD0D-4758-BE7C-7BB22725CE55}"/>
              </a:ext>
            </a:extLst>
          </p:cNvPr>
          <p:cNvSpPr txBox="1">
            <a:spLocks/>
          </p:cNvSpPr>
          <p:nvPr/>
        </p:nvSpPr>
        <p:spPr>
          <a:xfrm>
            <a:off x="764286" y="1541673"/>
            <a:ext cx="7061400" cy="4114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INCOSE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INCOSE Corporate Advisory Board (CAB)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CAB Membership Opportunities and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Conclusion</a:t>
            </a:r>
            <a:endParaRPr lang="en-GB" sz="2400">
              <a:solidFill>
                <a:schemeClr val="tx1"/>
              </a:solidFill>
            </a:endParaRPr>
          </a:p>
        </p:txBody>
      </p:sp>
      <p:pic>
        <p:nvPicPr>
          <p:cNvPr id="13" name="Picture 12" descr="A picture containing text, building, dome&#10;&#10;Description automatically generated">
            <a:extLst>
              <a:ext uri="{FF2B5EF4-FFF2-40B4-BE49-F238E27FC236}">
                <a16:creationId xmlns:a16="http://schemas.microsoft.com/office/drawing/2014/main" id="{A0F6A7E5-684C-47E6-BAD9-86E2BB807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0" y="204695"/>
            <a:ext cx="1241645" cy="8232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15B4CE-A0D9-470A-95D7-0A57B9853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34CF6B-40E6-4631-AA17-210DD1348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49" r="31067"/>
          <a:stretch/>
        </p:blipFill>
        <p:spPr>
          <a:xfrm flipH="1">
            <a:off x="8238795" y="0"/>
            <a:ext cx="3953205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649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, building, dome&#10;&#10;Description automatically generated">
            <a:extLst>
              <a:ext uri="{FF2B5EF4-FFF2-40B4-BE49-F238E27FC236}">
                <a16:creationId xmlns:a16="http://schemas.microsoft.com/office/drawing/2014/main" id="{743C07F1-8868-49A6-8043-9FA895A50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0" y="204695"/>
            <a:ext cx="1241645" cy="8232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16762FF-5CF1-4987-BBC8-434F8CC5D107}"/>
              </a:ext>
            </a:extLst>
          </p:cNvPr>
          <p:cNvSpPr txBox="1"/>
          <p:nvPr/>
        </p:nvSpPr>
        <p:spPr>
          <a:xfrm>
            <a:off x="296440" y="1295783"/>
            <a:ext cx="8669868" cy="419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1000"/>
              </a:spcBef>
              <a:buClr>
                <a:schemeClr val="accent2"/>
              </a:buClr>
              <a:buSzPct val="110000"/>
            </a:pPr>
            <a:r>
              <a:rPr lang="en-US" sz="2000" spc="-67">
                <a:cs typeface="Arial"/>
              </a:rPr>
              <a:t>INCOSE's over 50 active working groups include: </a:t>
            </a:r>
            <a:endParaRPr lang="en-GB" sz="2000" spc="-67">
              <a:cs typeface="Arial" panose="020B0604020202020204" pitchFamily="34" charset="0"/>
            </a:endParaRPr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id="{E138E385-AB95-4A93-AF98-9ED47439E1AB}"/>
              </a:ext>
            </a:extLst>
          </p:cNvPr>
          <p:cNvSpPr/>
          <p:nvPr/>
        </p:nvSpPr>
        <p:spPr>
          <a:xfrm>
            <a:off x="750387" y="4626028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phic 25" descr="Group of people with solid fill">
            <a:extLst>
              <a:ext uri="{FF2B5EF4-FFF2-40B4-BE49-F238E27FC236}">
                <a16:creationId xmlns:a16="http://schemas.microsoft.com/office/drawing/2014/main" id="{B6DE893B-59BB-4294-BDB1-74B3A385C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554" y="4692779"/>
            <a:ext cx="547260" cy="547260"/>
          </a:xfrm>
          <a:prstGeom prst="rect">
            <a:avLst/>
          </a:prstGeom>
        </p:spPr>
      </p:pic>
      <p:sp>
        <p:nvSpPr>
          <p:cNvPr id="31" name="TextBox 36">
            <a:extLst>
              <a:ext uri="{FF2B5EF4-FFF2-40B4-BE49-F238E27FC236}">
                <a16:creationId xmlns:a16="http://schemas.microsoft.com/office/drawing/2014/main" id="{AD3ECBC4-C233-4B5C-AB72-EF217141218C}"/>
              </a:ext>
            </a:extLst>
          </p:cNvPr>
          <p:cNvSpPr txBox="1"/>
          <p:nvPr/>
        </p:nvSpPr>
        <p:spPr>
          <a:xfrm>
            <a:off x="2002502" y="5535708"/>
            <a:ext cx="16656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US" sz="1400" cap="none">
                <a:ea typeface="Open Sans" pitchFamily="2" charset="0"/>
                <a:cs typeface="Arial" panose="020B0604020202020204" pitchFamily="34" charset="0"/>
              </a:rPr>
              <a:t>Discuss, collaborate, share in person, and online with a wide diversity of interests.  </a:t>
            </a:r>
          </a:p>
        </p:txBody>
      </p:sp>
      <p:sp>
        <p:nvSpPr>
          <p:cNvPr id="33" name="TextBox 39">
            <a:extLst>
              <a:ext uri="{FF2B5EF4-FFF2-40B4-BE49-F238E27FC236}">
                <a16:creationId xmlns:a16="http://schemas.microsoft.com/office/drawing/2014/main" id="{5A68C0C0-0E6B-4EDD-B19B-7AF087EE77CE}"/>
              </a:ext>
            </a:extLst>
          </p:cNvPr>
          <p:cNvSpPr txBox="1"/>
          <p:nvPr/>
        </p:nvSpPr>
        <p:spPr>
          <a:xfrm>
            <a:off x="5430897" y="5521560"/>
            <a:ext cx="1708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GB" sz="1400" b="0" i="0" cap="none">
                <a:cs typeface="Arial" panose="020B0604020202020204" pitchFamily="34" charset="0"/>
              </a:rPr>
              <a:t>Create products to advance the state, art and practice of systems engineering.</a:t>
            </a:r>
            <a:endParaRPr lang="en-US" sz="1400" cap="none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35" name="TextBox 42">
            <a:extLst>
              <a:ext uri="{FF2B5EF4-FFF2-40B4-BE49-F238E27FC236}">
                <a16:creationId xmlns:a16="http://schemas.microsoft.com/office/drawing/2014/main" id="{FE208AF1-4476-42FA-99BB-12A8E4DAC668}"/>
              </a:ext>
            </a:extLst>
          </p:cNvPr>
          <p:cNvSpPr txBox="1"/>
          <p:nvPr/>
        </p:nvSpPr>
        <p:spPr>
          <a:xfrm>
            <a:off x="3709669" y="5535708"/>
            <a:ext cx="17084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US" sz="1400" cap="none">
                <a:ea typeface="Open Sans" pitchFamily="2" charset="0"/>
                <a:cs typeface="Arial" panose="020B0604020202020204" pitchFamily="34" charset="0"/>
              </a:rPr>
              <a:t>Help develop and review international standards</a:t>
            </a:r>
          </a:p>
        </p:txBody>
      </p:sp>
      <p:sp>
        <p:nvSpPr>
          <p:cNvPr id="39" name="TextBox 48">
            <a:extLst>
              <a:ext uri="{FF2B5EF4-FFF2-40B4-BE49-F238E27FC236}">
                <a16:creationId xmlns:a16="http://schemas.microsoft.com/office/drawing/2014/main" id="{875D2463-0611-49DF-B276-E47F6D7E97B4}"/>
              </a:ext>
            </a:extLst>
          </p:cNvPr>
          <p:cNvSpPr txBox="1"/>
          <p:nvPr/>
        </p:nvSpPr>
        <p:spPr>
          <a:xfrm>
            <a:off x="7116933" y="5521560"/>
            <a:ext cx="1729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US" sz="1400" cap="none">
                <a:ea typeface="Open Sans" pitchFamily="2" charset="0"/>
                <a:cs typeface="Arial" panose="020B0604020202020204" pitchFamily="34" charset="0"/>
              </a:rPr>
              <a:t>WGs run events, workshops, panels and much more</a:t>
            </a:r>
          </a:p>
        </p:txBody>
      </p:sp>
      <p:sp>
        <p:nvSpPr>
          <p:cNvPr id="30" name="Oval 35">
            <a:extLst>
              <a:ext uri="{FF2B5EF4-FFF2-40B4-BE49-F238E27FC236}">
                <a16:creationId xmlns:a16="http://schemas.microsoft.com/office/drawing/2014/main" id="{5842479A-C5BB-44A0-BC88-8F0CAC6525FF}"/>
              </a:ext>
            </a:extLst>
          </p:cNvPr>
          <p:cNvSpPr/>
          <p:nvPr/>
        </p:nvSpPr>
        <p:spPr>
          <a:xfrm>
            <a:off x="2426138" y="4606079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Graphic 51" descr="Users with solid fill">
            <a:extLst>
              <a:ext uri="{FF2B5EF4-FFF2-40B4-BE49-F238E27FC236}">
                <a16:creationId xmlns:a16="http://schemas.microsoft.com/office/drawing/2014/main" id="{661E76F5-DE93-4CEC-B759-7B9ABE50B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1527" y="4686001"/>
            <a:ext cx="633454" cy="633454"/>
          </a:xfrm>
          <a:prstGeom prst="rect">
            <a:avLst/>
          </a:prstGeom>
        </p:spPr>
      </p:pic>
      <p:sp>
        <p:nvSpPr>
          <p:cNvPr id="32" name="Oval 38">
            <a:extLst>
              <a:ext uri="{FF2B5EF4-FFF2-40B4-BE49-F238E27FC236}">
                <a16:creationId xmlns:a16="http://schemas.microsoft.com/office/drawing/2014/main" id="{174D98BB-9C5E-4212-AF43-C391FFFB874E}"/>
              </a:ext>
            </a:extLst>
          </p:cNvPr>
          <p:cNvSpPr/>
          <p:nvPr/>
        </p:nvSpPr>
        <p:spPr>
          <a:xfrm>
            <a:off x="5875914" y="4630250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53" descr="Books with solid fill">
            <a:extLst>
              <a:ext uri="{FF2B5EF4-FFF2-40B4-BE49-F238E27FC236}">
                <a16:creationId xmlns:a16="http://schemas.microsoft.com/office/drawing/2014/main" id="{D96A0F84-0CF0-4E8B-BE45-A403529493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60555" y="4721944"/>
            <a:ext cx="622532" cy="622532"/>
          </a:xfrm>
          <a:prstGeom prst="rect">
            <a:avLst/>
          </a:prstGeom>
        </p:spPr>
      </p:pic>
      <p:sp>
        <p:nvSpPr>
          <p:cNvPr id="34" name="Oval 41">
            <a:extLst>
              <a:ext uri="{FF2B5EF4-FFF2-40B4-BE49-F238E27FC236}">
                <a16:creationId xmlns:a16="http://schemas.microsoft.com/office/drawing/2014/main" id="{B95C7A0F-7948-4458-A098-207492818B9C}"/>
              </a:ext>
            </a:extLst>
          </p:cNvPr>
          <p:cNvSpPr/>
          <p:nvPr/>
        </p:nvSpPr>
        <p:spPr>
          <a:xfrm>
            <a:off x="4255377" y="4606079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Graphic 55" descr="Globe with solid fill">
            <a:extLst>
              <a:ext uri="{FF2B5EF4-FFF2-40B4-BE49-F238E27FC236}">
                <a16:creationId xmlns:a16="http://schemas.microsoft.com/office/drawing/2014/main" id="{D4B48331-99F4-434E-B7C6-861B2AA06D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53974" y="4688240"/>
            <a:ext cx="622532" cy="622532"/>
          </a:xfrm>
          <a:prstGeom prst="rect">
            <a:avLst/>
          </a:prstGeom>
        </p:spPr>
      </p:pic>
      <p:sp>
        <p:nvSpPr>
          <p:cNvPr id="38" name="Oval 47">
            <a:extLst>
              <a:ext uri="{FF2B5EF4-FFF2-40B4-BE49-F238E27FC236}">
                <a16:creationId xmlns:a16="http://schemas.microsoft.com/office/drawing/2014/main" id="{1E2AFAE4-9B64-475C-AB56-7A943784295E}"/>
              </a:ext>
            </a:extLst>
          </p:cNvPr>
          <p:cNvSpPr/>
          <p:nvPr/>
        </p:nvSpPr>
        <p:spPr>
          <a:xfrm>
            <a:off x="7572516" y="4642139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57" descr="Boardroom with solid fill">
            <a:extLst>
              <a:ext uri="{FF2B5EF4-FFF2-40B4-BE49-F238E27FC236}">
                <a16:creationId xmlns:a16="http://schemas.microsoft.com/office/drawing/2014/main" id="{317426E1-4511-4FB8-B91C-3E0FFB3BC1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61202" y="4742344"/>
            <a:ext cx="613171" cy="61317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1DEE462-B9A2-429C-BD7B-7F0D05DCE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330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8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Membership Opportunities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Working Group Membership (Full Membership Required)</a:t>
            </a:r>
          </a:p>
        </p:txBody>
      </p:sp>
      <p:pic>
        <p:nvPicPr>
          <p:cNvPr id="47" name="Picture 46" descr="Man smiling during a work meeting">
            <a:extLst>
              <a:ext uri="{FF2B5EF4-FFF2-40B4-BE49-F238E27FC236}">
                <a16:creationId xmlns:a16="http://schemas.microsoft.com/office/drawing/2014/main" id="{C8E169EE-85F3-4423-AFB9-E8CAD202940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19" r="17345"/>
          <a:stretch/>
        </p:blipFill>
        <p:spPr>
          <a:xfrm flipH="1">
            <a:off x="9102725" y="6539"/>
            <a:ext cx="3089274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60ECDA2-6E40-4964-8181-5EC8C0ECB1D4}"/>
              </a:ext>
            </a:extLst>
          </p:cNvPr>
          <p:cNvSpPr txBox="1"/>
          <p:nvPr/>
        </p:nvSpPr>
        <p:spPr>
          <a:xfrm>
            <a:off x="273619" y="4127558"/>
            <a:ext cx="8669868" cy="419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1000"/>
              </a:spcBef>
              <a:buClr>
                <a:schemeClr val="accent2"/>
              </a:buClr>
              <a:buSzPct val="110000"/>
            </a:pPr>
            <a:r>
              <a:rPr lang="en-US" sz="2000" spc="-67">
                <a:cs typeface="Arial" panose="020B0604020202020204" pitchFamily="34" charset="0"/>
              </a:rPr>
              <a:t>The value of working groups: </a:t>
            </a:r>
            <a:endParaRPr lang="en-GB" sz="2000" spc="-67" err="1">
              <a:cs typeface="Arial" panose="020B0604020202020204" pitchFamily="34" charset="0"/>
            </a:endParaRP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D4289FCF-0BE2-4734-99AC-FC2539D15B85}"/>
              </a:ext>
            </a:extLst>
          </p:cNvPr>
          <p:cNvSpPr txBox="1"/>
          <p:nvPr/>
        </p:nvSpPr>
        <p:spPr>
          <a:xfrm>
            <a:off x="229451" y="5555181"/>
            <a:ext cx="1665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US" sz="1400" cap="none">
                <a:ea typeface="Open Sans" pitchFamily="2" charset="0"/>
                <a:cs typeface="Arial" panose="020B0604020202020204" pitchFamily="34" charset="0"/>
              </a:rPr>
              <a:t>Working groups are the resource practitioners need.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774B2B-A399-42DD-809C-C1293807541C}"/>
              </a:ext>
            </a:extLst>
          </p:cNvPr>
          <p:cNvSpPr txBox="1"/>
          <p:nvPr/>
        </p:nvSpPr>
        <p:spPr>
          <a:xfrm>
            <a:off x="322222" y="1747106"/>
            <a:ext cx="251312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Agile Systems and Systems Engineering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Architecture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Artificial Intelligence Systems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Automotive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Competency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Complex Systems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Configuration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Critical Infrastructure and Recovery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Decision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err="1"/>
              <a:t>Defense</a:t>
            </a:r>
            <a:r>
              <a:rPr lang="en-GB" sz="1200"/>
              <a:t>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BDE5F0-C621-43B7-AB9F-8B09D872835D}"/>
              </a:ext>
            </a:extLst>
          </p:cNvPr>
          <p:cNvSpPr txBox="1"/>
          <p:nvPr/>
        </p:nvSpPr>
        <p:spPr>
          <a:xfrm>
            <a:off x="2835345" y="1687686"/>
            <a:ext cx="25131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Digital Engineering Information Exchange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Empowering Women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Enterprise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Healthcare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Human Systems Integration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Information Communications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Infrastructure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Integration, Verification &amp; Validation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MBSE Initiative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211E5C-76ED-439E-8E82-AEBB4D5DB9AB}"/>
              </a:ext>
            </a:extLst>
          </p:cNvPr>
          <p:cNvSpPr txBox="1"/>
          <p:nvPr/>
        </p:nvSpPr>
        <p:spPr>
          <a:xfrm>
            <a:off x="5270143" y="1687686"/>
            <a:ext cx="25131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Natural Systems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PM-SE Integration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Product Line Engineering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Requirements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Smart Cities Initiative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Social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Space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Systems Safety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Systems Engineering and </a:t>
            </a:r>
            <a:r>
              <a:rPr lang="en-GB" sz="1200" err="1"/>
              <a:t>Lawmaking</a:t>
            </a:r>
            <a:endParaRPr lang="en-GB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Systems Engineering Quality Management </a:t>
            </a:r>
          </a:p>
        </p:txBody>
      </p:sp>
    </p:spTree>
    <p:extLst>
      <p:ext uri="{BB962C8B-B14F-4D97-AF65-F5344CB8AC3E}">
        <p14:creationId xmlns:p14="http://schemas.microsoft.com/office/powerpoint/2010/main" val="4208803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34CF6B-40E6-4631-AA17-210DD1348F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49" r="31067"/>
          <a:stretch/>
        </p:blipFill>
        <p:spPr>
          <a:xfrm flipH="1">
            <a:off x="8238794" y="0"/>
            <a:ext cx="3953205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13" name="Picture 12" descr="A picture containing text, building, dome&#10;&#10;Description automatically generated">
            <a:extLst>
              <a:ext uri="{FF2B5EF4-FFF2-40B4-BE49-F238E27FC236}">
                <a16:creationId xmlns:a16="http://schemas.microsoft.com/office/drawing/2014/main" id="{A0F6A7E5-684C-47E6-BAD9-86E2BB807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0" y="204695"/>
            <a:ext cx="1241645" cy="8232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72CC12-D989-4ED8-9373-E387C6CB2C27}"/>
              </a:ext>
            </a:extLst>
          </p:cNvPr>
          <p:cNvSpPr txBox="1"/>
          <p:nvPr/>
        </p:nvSpPr>
        <p:spPr>
          <a:xfrm>
            <a:off x="184417" y="5613991"/>
            <a:ext cx="8252826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622300">
              <a:spcBef>
                <a:spcPct val="0"/>
              </a:spcBef>
              <a:spcAft>
                <a:spcPts val="1200"/>
              </a:spcAft>
            </a:pPr>
            <a:r>
              <a:rPr lang="en-US" sz="3000" b="1">
                <a:solidFill>
                  <a:srgbClr val="4472C4"/>
                </a:solidFill>
                <a:ea typeface="Open Sans" pitchFamily="2" charset="0"/>
                <a:cs typeface="Open Sans" pitchFamily="2" charset="0"/>
              </a:rPr>
              <a:t>www.incose.org/cab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B61A63-735D-4071-957E-89AAEC268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Conclusion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D2A4FD-8965-4043-8111-59551CB8C2D4}"/>
              </a:ext>
            </a:extLst>
          </p:cNvPr>
          <p:cNvSpPr txBox="1"/>
          <p:nvPr/>
        </p:nvSpPr>
        <p:spPr>
          <a:xfrm>
            <a:off x="627731" y="1997839"/>
            <a:ext cx="736619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 a CAB Member Organization you:</a:t>
            </a:r>
            <a:r>
              <a:rPr lang="en-US" sz="20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>
                <a:latin typeface="Calibri" panose="020F0502020204030204" pitchFamily="34" charset="0"/>
              </a:rPr>
              <a:t>Help INCOSE to shape the Systems Engineering landscape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>
                <a:latin typeface="Calibri" panose="020F0502020204030204" pitchFamily="34" charset="0"/>
              </a:rPr>
              <a:t>Network with worldwide SE industry leaders and CAB colleagues 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>
                <a:latin typeface="Calibri" panose="020F0502020204030204" pitchFamily="34" charset="0"/>
              </a:rPr>
              <a:t>Influence INCOSE Working Groups which develop future SE processes, procedures, and products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>
                <a:latin typeface="Calibri" panose="020F0502020204030204" pitchFamily="34" charset="0"/>
              </a:rPr>
              <a:t>Have access to extensive INCOSE resources through your CAB Associates and full members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>
                <a:latin typeface="Calibri" panose="020F0502020204030204" pitchFamily="34" charset="0"/>
              </a:rPr>
              <a:t>Demonstrate your organization’s commitment to systems engineering</a:t>
            </a:r>
          </a:p>
        </p:txBody>
      </p:sp>
    </p:spTree>
    <p:extLst>
      <p:ext uri="{BB962C8B-B14F-4D97-AF65-F5344CB8AC3E}">
        <p14:creationId xmlns:p14="http://schemas.microsoft.com/office/powerpoint/2010/main" val="3079225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2C035C-80E2-6D6B-F037-8FC420E400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09" r="17308" b="-1"/>
          <a:stretch/>
        </p:blipFill>
        <p:spPr>
          <a:xfrm>
            <a:off x="-882482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13" name="Picture 12" descr="A picture containing text, building, dome&#10;&#10;Description automatically generated">
            <a:extLst>
              <a:ext uri="{FF2B5EF4-FFF2-40B4-BE49-F238E27FC236}">
                <a16:creationId xmlns:a16="http://schemas.microsoft.com/office/drawing/2014/main" id="{A0F6A7E5-684C-47E6-BAD9-86E2BB807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0" y="204695"/>
            <a:ext cx="1241645" cy="823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C5B78B-EF91-4767-BDC9-9B72BCFA8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24755" y="328753"/>
            <a:ext cx="5431183" cy="5707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Get it Touch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44EB1-E7CD-402B-8B56-C5C17F1EA0A7}"/>
              </a:ext>
            </a:extLst>
          </p:cNvPr>
          <p:cNvSpPr txBox="1"/>
          <p:nvPr/>
        </p:nvSpPr>
        <p:spPr>
          <a:xfrm>
            <a:off x="6982034" y="5709179"/>
            <a:ext cx="3687868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622300">
              <a:spcBef>
                <a:spcPct val="0"/>
              </a:spcBef>
              <a:spcAft>
                <a:spcPts val="1200"/>
              </a:spcAft>
            </a:pPr>
            <a:r>
              <a:rPr lang="en-US" sz="3000" b="1">
                <a:solidFill>
                  <a:srgbClr val="4472C4"/>
                </a:solidFill>
                <a:ea typeface="Open Sans" pitchFamily="2" charset="0"/>
                <a:cs typeface="Open Sans" pitchFamily="2" charset="0"/>
              </a:rPr>
              <a:t>www.incose.org/cab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E6F871-4D85-4C05-BC6F-300C7B8E1062}"/>
              </a:ext>
            </a:extLst>
          </p:cNvPr>
          <p:cNvSpPr txBox="1"/>
          <p:nvPr/>
        </p:nvSpPr>
        <p:spPr>
          <a:xfrm>
            <a:off x="8792056" y="3775070"/>
            <a:ext cx="3279217" cy="646331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/>
              <a:t>Robert Bordley</a:t>
            </a:r>
            <a:r>
              <a:rPr lang="en-US" sz="1800"/>
              <a:t>, CAB </a:t>
            </a:r>
            <a:r>
              <a:rPr lang="en-US"/>
              <a:t>Co-Chair</a:t>
            </a:r>
            <a:endParaRPr lang="en-US">
              <a:cs typeface="Calibri" panose="020F0502020204030204"/>
            </a:endParaRPr>
          </a:p>
          <a:p>
            <a:pPr algn="ctr"/>
            <a:r>
              <a:rPr lang="en-US"/>
              <a:t>robert</a:t>
            </a:r>
            <a:r>
              <a:rPr lang="en-US" sz="1800"/>
              <a:t>.</a:t>
            </a:r>
            <a:r>
              <a:rPr lang="en-US"/>
              <a:t>bordley</a:t>
            </a:r>
            <a:r>
              <a:rPr lang="en-US" sz="1800"/>
              <a:t>@incose.net</a:t>
            </a:r>
            <a:r>
              <a:rPr lang="en-US"/>
              <a:t> </a:t>
            </a:r>
            <a:endParaRPr lang="en-US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21300-6AA8-4777-84C1-F5B63DF10075}"/>
              </a:ext>
            </a:extLst>
          </p:cNvPr>
          <p:cNvSpPr txBox="1"/>
          <p:nvPr/>
        </p:nvSpPr>
        <p:spPr>
          <a:xfrm>
            <a:off x="5838903" y="3775503"/>
            <a:ext cx="2990602" cy="8402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Mike Dahlberg, CAB Chair, michael.dahlberg@incose.net </a:t>
            </a:r>
          </a:p>
        </p:txBody>
      </p:sp>
      <p:pic>
        <p:nvPicPr>
          <p:cNvPr id="2" name="Picture 1" descr="A person in a suit and tie&#10;&#10;Description automatically generated">
            <a:extLst>
              <a:ext uri="{FF2B5EF4-FFF2-40B4-BE49-F238E27FC236}">
                <a16:creationId xmlns:a16="http://schemas.microsoft.com/office/drawing/2014/main" id="{73E761A9-1515-98AC-1AB8-6E0842963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292" y="1206233"/>
            <a:ext cx="2260173" cy="2380055"/>
          </a:xfrm>
          <a:prstGeom prst="rect">
            <a:avLst/>
          </a:prstGeom>
        </p:spPr>
      </p:pic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D213C4FE-7B2B-720D-8828-B0D912C05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934" y="1203205"/>
            <a:ext cx="2261379" cy="236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88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2C035C-80E2-6D6B-F037-8FC420E40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6" r="17346"/>
          <a:stretch/>
        </p:blipFill>
        <p:spPr>
          <a:xfrm>
            <a:off x="-882482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13" name="Picture 12" descr="A picture containing text, building, dome&#10;&#10;Description automatically generated">
            <a:extLst>
              <a:ext uri="{FF2B5EF4-FFF2-40B4-BE49-F238E27FC236}">
                <a16:creationId xmlns:a16="http://schemas.microsoft.com/office/drawing/2014/main" id="{A0F6A7E5-684C-47E6-BAD9-86E2BB807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0" y="204695"/>
            <a:ext cx="1241645" cy="823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C5B78B-EF91-4767-BDC9-9B72BCFA8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96000" y="616300"/>
            <a:ext cx="5431183" cy="5707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Follow INCOSE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44EB1-E7CD-402B-8B56-C5C17F1EA0A7}"/>
              </a:ext>
            </a:extLst>
          </p:cNvPr>
          <p:cNvSpPr txBox="1"/>
          <p:nvPr/>
        </p:nvSpPr>
        <p:spPr>
          <a:xfrm>
            <a:off x="7176647" y="5964701"/>
            <a:ext cx="3687868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622300">
              <a:spcBef>
                <a:spcPct val="0"/>
              </a:spcBef>
              <a:spcAft>
                <a:spcPts val="1200"/>
              </a:spcAft>
            </a:pPr>
            <a:r>
              <a:rPr lang="en-US" sz="3000" b="1">
                <a:solidFill>
                  <a:srgbClr val="4472C4"/>
                </a:solidFill>
                <a:ea typeface="Open Sans" pitchFamily="2" charset="0"/>
                <a:cs typeface="Open Sans" pitchFamily="2" charset="0"/>
              </a:rPr>
              <a:t>www.incose.org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6525F-F900-410A-ABFA-C78C9F2A36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07" r="52871"/>
          <a:stretch/>
        </p:blipFill>
        <p:spPr>
          <a:xfrm>
            <a:off x="7139100" y="1836407"/>
            <a:ext cx="3725415" cy="1618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48C19F-27CE-4FFB-986D-318AEEF878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187" r="4819"/>
          <a:stretch/>
        </p:blipFill>
        <p:spPr>
          <a:xfrm>
            <a:off x="6991719" y="3960714"/>
            <a:ext cx="3687869" cy="16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66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1A32680-58F6-466D-A135-DC1FD4A8EC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99"/>
          <a:stretch/>
        </p:blipFill>
        <p:spPr>
          <a:xfrm>
            <a:off x="56147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C808A8-4E3C-4417-AA7A-4FBBC7647F2B}"/>
              </a:ext>
            </a:extLst>
          </p:cNvPr>
          <p:cNvSpPr/>
          <p:nvPr/>
        </p:nvSpPr>
        <p:spPr>
          <a:xfrm>
            <a:off x="0" y="1"/>
            <a:ext cx="12248147" cy="6857999"/>
          </a:xfrm>
          <a:prstGeom prst="rect">
            <a:avLst/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 Box 3"/>
          <p:cNvSpPr txBox="1">
            <a:spLocks noChangeArrowheads="1"/>
          </p:cNvSpPr>
          <p:nvPr userDrawn="1"/>
        </p:nvSpPr>
        <p:spPr bwMode="blackWhite">
          <a:xfrm>
            <a:off x="3537457" y="5221653"/>
            <a:ext cx="5117080" cy="45659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0" tIns="45713" rIns="0" bIns="182880" anchor="b" anchorCtr="0">
            <a:spAutoFit/>
          </a:bodyPr>
          <a:lstStyle/>
          <a:p>
            <a:pPr algn="ctr" defTabSz="914076" eaLnBrk="0" hangingPunct="0">
              <a:defRPr/>
            </a:pPr>
            <a:r>
              <a:rPr lang="en-US" sz="1467">
                <a:gradFill>
                  <a:gsLst>
                    <a:gs pos="5417">
                      <a:srgbClr val="FFFFFF"/>
                    </a:gs>
                    <a:gs pos="13333">
                      <a:srgbClr val="FFFFFF"/>
                    </a:gs>
                  </a:gsLst>
                  <a:lin ang="5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© 2023 INCOSE. All rights reserved.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2383" y="5933996"/>
            <a:ext cx="1347228" cy="261610"/>
          </a:xfrm>
          <a:prstGeom prst="rect">
            <a:avLst/>
          </a:prstGeom>
          <a:noFill/>
        </p:spPr>
        <p:txBody>
          <a:bodyPr wrap="none" lIns="0" bIns="0" rtlCol="0" anchor="b" anchorCtr="0">
            <a:spAutoFit/>
          </a:bodyPr>
          <a:lstStyle/>
          <a:p>
            <a:pPr algn="ctr" defTabSz="914317"/>
            <a:r>
              <a:rPr lang="en-AU" sz="1400">
                <a:gradFill>
                  <a:gsLst>
                    <a:gs pos="7258">
                      <a:schemeClr val="bg1"/>
                    </a:gs>
                    <a:gs pos="19000">
                      <a:schemeClr val="bg1"/>
                    </a:gs>
                  </a:gsLst>
                  <a:lin ang="5400000" scaled="1"/>
                </a:gra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www.incose.org</a:t>
            </a: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361CD845-AF2B-6FC7-F76F-8C7B88F71C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419" y="1964267"/>
            <a:ext cx="3407155" cy="2224294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093A6FAE-B036-BBC6-4290-D819085CDF69}"/>
              </a:ext>
            </a:extLst>
          </p:cNvPr>
          <p:cNvSpPr txBox="1"/>
          <p:nvPr/>
        </p:nvSpPr>
        <p:spPr>
          <a:xfrm>
            <a:off x="3537457" y="4447254"/>
            <a:ext cx="51170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E7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Council on Systems Engineering</a:t>
            </a:r>
          </a:p>
          <a:p>
            <a:pPr algn="ctr"/>
            <a:r>
              <a:rPr lang="en-US" sz="1100" i="1">
                <a:solidFill>
                  <a:srgbClr val="E7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better world through a systems approach</a:t>
            </a:r>
          </a:p>
        </p:txBody>
      </p:sp>
    </p:spTree>
    <p:extLst>
      <p:ext uri="{BB962C8B-B14F-4D97-AF65-F5344CB8AC3E}">
        <p14:creationId xmlns:p14="http://schemas.microsoft.com/office/powerpoint/2010/main" val="3098263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A39CD1-F921-41BA-A6D7-31A4AB644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Current CAB Members (By Size)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4D867D-4B97-4F29-8CDB-E09F6449D28D}"/>
              </a:ext>
            </a:extLst>
          </p:cNvPr>
          <p:cNvSpPr txBox="1"/>
          <p:nvPr/>
        </p:nvSpPr>
        <p:spPr>
          <a:xfrm>
            <a:off x="180976" y="1257015"/>
            <a:ext cx="2105024" cy="53399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100" b="1">
                <a:solidFill>
                  <a:srgbClr val="2971A9"/>
                </a:solidFill>
              </a:rPr>
              <a:t>Very Small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Cybernet MBSE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Change Vision,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err="1"/>
              <a:t>MetaTech</a:t>
            </a:r>
            <a:r>
              <a:rPr lang="en-GB" sz="1100"/>
              <a:t> Consulting,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National Solutions Group, Inc.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Prime Solutions Group,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Project Performance International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SPEC Innovations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Strategic Technical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VG2PLAY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Zuken Vitech</a:t>
            </a:r>
          </a:p>
          <a:p>
            <a:r>
              <a:rPr lang="en-GB" sz="1100" b="1">
                <a:solidFill>
                  <a:srgbClr val="2971A9"/>
                </a:solidFill>
              </a:rPr>
              <a:t>Small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AM General LLC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Aras Corp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err="1"/>
              <a:t>Aviage</a:t>
            </a:r>
            <a:r>
              <a:rPr lang="en-GB" sz="1100"/>
              <a:t> Systems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Dassault </a:t>
            </a:r>
            <a:r>
              <a:rPr lang="en-GB" sz="1100" err="1"/>
              <a:t>Systemes</a:t>
            </a:r>
            <a:endParaRPr lang="en-GB" sz="11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err="1"/>
              <a:t>Defense</a:t>
            </a:r>
            <a:r>
              <a:rPr lang="en-GB" sz="1100"/>
              <a:t> Acquisition University</a:t>
            </a:r>
            <a:endParaRPr lang="en-GB" sz="110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DENSO Create,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Federal Aviation Administration (U.S.)</a:t>
            </a:r>
            <a:endParaRPr lang="en-GB" sz="110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err="1"/>
              <a:t>Fundacao</a:t>
            </a:r>
            <a:r>
              <a:rPr lang="en-GB" sz="1100"/>
              <a:t> </a:t>
            </a:r>
            <a:r>
              <a:rPr lang="en-GB" sz="1100" err="1"/>
              <a:t>Ezute</a:t>
            </a:r>
            <a:endParaRPr lang="en-GB" sz="11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IBM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err="1"/>
              <a:t>iTiD</a:t>
            </a:r>
            <a:r>
              <a:rPr lang="en-GB" sz="1100"/>
              <a:t> Consulting, Ltd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Jama Software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Jet Propulsion Laboratory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National Reconnaissance Office (NRO)</a:t>
            </a:r>
            <a:endParaRPr lang="en-GB" sz="110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QRA Corporation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Toshiba Corporation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F6A2A8-1D20-4EDF-8407-0F5A77739B28}"/>
              </a:ext>
            </a:extLst>
          </p:cNvPr>
          <p:cNvSpPr txBox="1"/>
          <p:nvPr/>
        </p:nvSpPr>
        <p:spPr>
          <a:xfrm>
            <a:off x="2286000" y="1273217"/>
            <a:ext cx="2305050" cy="53399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Zuken, Inc</a:t>
            </a:r>
          </a:p>
          <a:p>
            <a:r>
              <a:rPr lang="en-GB" sz="1100" b="1">
                <a:solidFill>
                  <a:srgbClr val="2971A9"/>
                </a:solidFill>
              </a:rPr>
              <a:t>Medium</a:t>
            </a:r>
            <a:r>
              <a:rPr lang="en-GB" sz="1100">
                <a:solidFill>
                  <a:srgbClr val="2971A9"/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Analog Devices,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The Aerospace Corporation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Arc Field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Ball Aerospace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err="1"/>
              <a:t>Belcan</a:t>
            </a:r>
            <a:r>
              <a:rPr lang="en-GB" sz="1100"/>
              <a:t> Engineering Group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Booz Allen Hamilton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C.S. Draper </a:t>
            </a:r>
            <a:r>
              <a:rPr lang="en-GB" sz="1100" err="1"/>
              <a:t>Laboratoty</a:t>
            </a:r>
            <a:r>
              <a:rPr lang="en-GB" sz="1100"/>
              <a:t>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CACI International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Cubic Corporation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Cummins,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Deloitte Consulting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Embraer S.A.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General Electric Aviation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Idaho National Laboratory</a:t>
            </a:r>
            <a:endParaRPr lang="en-GB" sz="110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ISDEFE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IVECO SPA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John Deere &amp; Company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KBR,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Lawrence Livermore National Laboratory</a:t>
            </a:r>
            <a:endParaRPr lang="en-GB" sz="110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Leidos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Los Alamos National Laboratory</a:t>
            </a:r>
            <a:endParaRPr lang="en-GB" sz="110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ManTech International Corporation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MBDA (UK) Ltd.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The MITRE Corporation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Modern Technology Solutions,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1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F8C41E-78BF-4B6F-AC63-07E8FAB6024C}"/>
              </a:ext>
            </a:extLst>
          </p:cNvPr>
          <p:cNvSpPr txBox="1"/>
          <p:nvPr/>
        </p:nvSpPr>
        <p:spPr>
          <a:xfrm>
            <a:off x="4591050" y="1294830"/>
            <a:ext cx="2590800" cy="51706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National Aeronautics and Space Administration</a:t>
            </a:r>
            <a:endParaRPr lang="en-GB" sz="110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Nissan Motor Co, Ltd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Pacific Northwest National Laboratories</a:t>
            </a:r>
            <a:endParaRPr lang="en-GB" sz="110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err="1"/>
              <a:t>Peraton</a:t>
            </a:r>
            <a:endParaRPr lang="en-GB" sz="11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Petronas Nasional </a:t>
            </a:r>
            <a:r>
              <a:rPr lang="en-GB" sz="1100" err="1"/>
              <a:t>Berhad</a:t>
            </a:r>
            <a:endParaRPr lang="en-GB" sz="11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SAAB AB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SAIC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Sandia National Laboratories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Saudi Railway Company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Sierra Nevada Corporation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Swedish Defence Materiel Administration</a:t>
            </a:r>
            <a:endParaRPr lang="en-GB" sz="110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Systems Planning and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TATA Consultancy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Toch Technologies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Trane Technologies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UK MoD</a:t>
            </a:r>
            <a:endParaRPr lang="en-GB" sz="110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err="1"/>
              <a:t>Veoneer</a:t>
            </a:r>
            <a:r>
              <a:rPr lang="en-GB" sz="1100"/>
              <a:t>, Inc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Volvo Cars Corporation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Volvo Construction Equipment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Wabtec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Woodward Inc </a:t>
            </a:r>
          </a:p>
          <a:p>
            <a:r>
              <a:rPr lang="en-GB" sz="1100" b="1">
                <a:solidFill>
                  <a:srgbClr val="2971A9"/>
                </a:solidFill>
              </a:rPr>
              <a:t>Large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Airbus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Aviation Industry Corporation of China, Ltd.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BAE Systems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Bechtel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1C6318-E263-4274-AE67-9CEB55FFBBAC}"/>
              </a:ext>
            </a:extLst>
          </p:cNvPr>
          <p:cNvSpPr txBox="1"/>
          <p:nvPr/>
        </p:nvSpPr>
        <p:spPr>
          <a:xfrm>
            <a:off x="7181850" y="1294830"/>
            <a:ext cx="2400300" cy="53399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Beckton Dickinson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The Boeing Company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Ford Motor Company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General Dynamics Mission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General Motors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L3 Harris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Lockheed Martin Corporation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Mitsubishi Heavy Industrials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National Security Agency – Enterprise</a:t>
            </a:r>
            <a:endParaRPr lang="en-GB" sz="110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Northrop Grumman Corporation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Raytheon Technologies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Rolls-Royce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Siemens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Thales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US Department of </a:t>
            </a:r>
            <a:r>
              <a:rPr lang="en-GB" sz="1100" err="1"/>
              <a:t>Defense</a:t>
            </a:r>
            <a:endParaRPr lang="en-GB" sz="1100">
              <a:cs typeface="Calibri"/>
            </a:endParaRPr>
          </a:p>
          <a:p>
            <a:r>
              <a:rPr lang="en-GB" sz="1100" b="1">
                <a:solidFill>
                  <a:srgbClr val="2971A9"/>
                </a:solidFill>
              </a:rPr>
              <a:t>Academic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Australian National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California State University Dominguez Hills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Carnegie Mellon University Software Engineering Institute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Colorado State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Cornell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Cranfield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Drexel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Eindhoven university of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George Mason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Georgia Institute of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ISAE SUPAERO</a:t>
            </a:r>
          </a:p>
          <a:p>
            <a:endParaRPr lang="en-GB" sz="11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1732D-AA52-440F-9CB9-1AA4B468FB8F}"/>
              </a:ext>
            </a:extLst>
          </p:cNvPr>
          <p:cNvSpPr txBox="1"/>
          <p:nvPr/>
        </p:nvSpPr>
        <p:spPr>
          <a:xfrm>
            <a:off x="9610724" y="1257015"/>
            <a:ext cx="24003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John Hopkins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KEIO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Loyola Marymount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Mahindra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Marquette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Massachusetts Institute of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Missouri University of Science &amp;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Naval Postgraduate School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Penn State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Purdue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Singapore Institute of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Stevens Institute of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University of Arizona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Tsinghua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Virginia Tech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/>
              <a:t>Worcester Polytechnic Institute</a:t>
            </a:r>
          </a:p>
          <a:p>
            <a:r>
              <a:rPr lang="en-GB" sz="1100"/>
              <a:t>University of: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/>
              <a:t>Alabama in Huntsville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/>
              <a:t>Arkansas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/>
              <a:t>California San Diego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/>
              <a:t>Connecticut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/>
              <a:t>Maryland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/>
              <a:t>Maryland, Baltimore County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/>
              <a:t>Maryland Global 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/>
              <a:t>Michigan, Ann Arbor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/>
              <a:t>New South Wales, Canberra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/>
              <a:t>Southern California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/>
              <a:t>Texas El Paso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5A72F5-4076-4918-B69B-05189D3FE5DF}"/>
              </a:ext>
            </a:extLst>
          </p:cNvPr>
          <p:cNvSpPr txBox="1"/>
          <p:nvPr/>
        </p:nvSpPr>
        <p:spPr>
          <a:xfrm>
            <a:off x="9711259" y="6458438"/>
            <a:ext cx="2199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Stats correct on May 10, 2023</a:t>
            </a:r>
          </a:p>
        </p:txBody>
      </p:sp>
    </p:spTree>
    <p:extLst>
      <p:ext uri="{BB962C8B-B14F-4D97-AF65-F5344CB8AC3E}">
        <p14:creationId xmlns:p14="http://schemas.microsoft.com/office/powerpoint/2010/main" val="4177719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List outline">
            <a:extLst>
              <a:ext uri="{FF2B5EF4-FFF2-40B4-BE49-F238E27FC236}">
                <a16:creationId xmlns:a16="http://schemas.microsoft.com/office/drawing/2014/main" id="{84B47D83-98DD-44AC-8543-AB180E455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3951" y="2271986"/>
            <a:ext cx="1110804" cy="11108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6A0512-9421-45DB-8279-65A0BDC53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Needs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EF31B1-2CF4-4A74-8859-DAFEB7D6C649}"/>
              </a:ext>
            </a:extLst>
          </p:cNvPr>
          <p:cNvSpPr/>
          <p:nvPr/>
        </p:nvSpPr>
        <p:spPr>
          <a:xfrm>
            <a:off x="1545579" y="2123616"/>
            <a:ext cx="1407550" cy="1407550"/>
          </a:xfrm>
          <a:prstGeom prst="ellipse">
            <a:avLst/>
          </a:prstGeom>
          <a:noFill/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4516DA-28A7-40C8-AEA3-263C9C6656CE}"/>
              </a:ext>
            </a:extLst>
          </p:cNvPr>
          <p:cNvSpPr/>
          <p:nvPr/>
        </p:nvSpPr>
        <p:spPr>
          <a:xfrm>
            <a:off x="5392225" y="2123616"/>
            <a:ext cx="1407550" cy="1407550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7720CED-C0EA-4DA1-8F92-73AC6A916ED0}"/>
              </a:ext>
            </a:extLst>
          </p:cNvPr>
          <p:cNvSpPr/>
          <p:nvPr/>
        </p:nvSpPr>
        <p:spPr>
          <a:xfrm>
            <a:off x="9238871" y="2132518"/>
            <a:ext cx="1407550" cy="1407550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E99660-78B0-49C8-95F3-A863AA239679}"/>
              </a:ext>
            </a:extLst>
          </p:cNvPr>
          <p:cNvSpPr txBox="1"/>
          <p:nvPr/>
        </p:nvSpPr>
        <p:spPr>
          <a:xfrm>
            <a:off x="706123" y="3767567"/>
            <a:ext cx="3086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0" i="0" u="none" strike="noStrike">
                <a:effectLst/>
              </a:rPr>
              <a:t>The CAB provides the Board of Directors a list of CAB Needs. </a:t>
            </a:r>
            <a:r>
              <a:rPr lang="en-US" sz="1600" b="0" i="0">
                <a:effectLst/>
              </a:rPr>
              <a:t>​</a:t>
            </a:r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1138D2-2D1E-4578-A226-6C73D4C99D06}"/>
              </a:ext>
            </a:extLst>
          </p:cNvPr>
          <p:cNvSpPr txBox="1"/>
          <p:nvPr/>
        </p:nvSpPr>
        <p:spPr>
          <a:xfrm>
            <a:off x="4552769" y="3697308"/>
            <a:ext cx="30864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0" i="0" u="none" strike="noStrike">
                <a:effectLst/>
              </a:rPr>
              <a:t>This list is reviewed annually and updated as necessary at an INCOSE business meeting, and the Board of Directors (</a:t>
            </a:r>
            <a:r>
              <a:rPr lang="en-US" sz="1600" b="0" i="0" u="none" strike="noStrike" err="1">
                <a:effectLst/>
              </a:rPr>
              <a:t>BoD</a:t>
            </a:r>
            <a:r>
              <a:rPr lang="en-US" sz="1600" b="0" i="0" u="none" strike="noStrike">
                <a:effectLst/>
              </a:rPr>
              <a:t>) or delegated representative(s) provide the CAB a current status of INCOSE efforts in fulfilling these needs. </a:t>
            </a:r>
            <a:r>
              <a:rPr lang="en-US" sz="1600" b="0" i="0">
                <a:effectLst/>
              </a:rPr>
              <a:t>​</a:t>
            </a:r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634E0-CF24-4E2E-9D8E-46150F7787E3}"/>
              </a:ext>
            </a:extLst>
          </p:cNvPr>
          <p:cNvSpPr txBox="1"/>
          <p:nvPr/>
        </p:nvSpPr>
        <p:spPr>
          <a:xfrm>
            <a:off x="8399416" y="3719885"/>
            <a:ext cx="30864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0" i="0" u="none" strike="noStrike">
                <a:effectLst/>
              </a:rPr>
              <a:t>The Needs list provides the CAB an opportunity to identify specific goals and objectives for priority emphasis consistent with the INCOSE Vision, Mission and Strategic Objectives.</a:t>
            </a:r>
            <a:r>
              <a:rPr lang="en-US" sz="1600" b="0" i="0">
                <a:effectLst/>
              </a:rPr>
              <a:t>​</a:t>
            </a:r>
          </a:p>
        </p:txBody>
      </p:sp>
      <p:pic>
        <p:nvPicPr>
          <p:cNvPr id="18" name="Graphic 17" descr="List outline">
            <a:extLst>
              <a:ext uri="{FF2B5EF4-FFF2-40B4-BE49-F238E27FC236}">
                <a16:creationId xmlns:a16="http://schemas.microsoft.com/office/drawing/2014/main" id="{C6D07DBF-48AA-483F-8508-92B186B8C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0597" y="2280891"/>
            <a:ext cx="1110804" cy="1110804"/>
          </a:xfrm>
          <a:prstGeom prst="rect">
            <a:avLst/>
          </a:prstGeom>
        </p:spPr>
      </p:pic>
      <p:pic>
        <p:nvPicPr>
          <p:cNvPr id="19" name="Graphic 18" descr="List outline">
            <a:extLst>
              <a:ext uri="{FF2B5EF4-FFF2-40B4-BE49-F238E27FC236}">
                <a16:creationId xmlns:a16="http://schemas.microsoft.com/office/drawing/2014/main" id="{814D9B51-841D-4D84-91AB-FDABFC292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7244" y="2318196"/>
            <a:ext cx="1110804" cy="1110804"/>
          </a:xfrm>
          <a:prstGeom prst="rect">
            <a:avLst/>
          </a:pr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8A07CF5-A0AD-428A-8D7E-B57295CFBFBA}"/>
              </a:ext>
            </a:extLst>
          </p:cNvPr>
          <p:cNvSpPr/>
          <p:nvPr/>
        </p:nvSpPr>
        <p:spPr>
          <a:xfrm rot="5400000">
            <a:off x="3893785" y="2598788"/>
            <a:ext cx="557784" cy="457200"/>
          </a:xfrm>
          <a:prstGeom prst="triangle">
            <a:avLst/>
          </a:prstGeom>
          <a:noFill/>
          <a:ln w="3810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100F8838-CBEC-4FF2-AF6F-1EB6559D5E29}"/>
              </a:ext>
            </a:extLst>
          </p:cNvPr>
          <p:cNvSpPr/>
          <p:nvPr/>
        </p:nvSpPr>
        <p:spPr>
          <a:xfrm rot="5400000">
            <a:off x="7740431" y="2598788"/>
            <a:ext cx="557784" cy="457200"/>
          </a:xfrm>
          <a:prstGeom prst="triangle">
            <a:avLst/>
          </a:prstGeom>
          <a:noFill/>
          <a:ln w="3810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734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326C9C-15F4-42E3-AAFD-9468F5AC9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88" r="22451"/>
          <a:stretch/>
        </p:blipFill>
        <p:spPr>
          <a:xfrm flipH="1">
            <a:off x="9112251" y="0"/>
            <a:ext cx="3079747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CF6BEE-53A9-4101-81F1-9F13CDB7F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30" y="4161161"/>
            <a:ext cx="1440841" cy="811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63DD54-507C-460B-8F63-781B14B47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712" y="4127433"/>
            <a:ext cx="1214414" cy="8785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4DD7C-2569-4313-B2FD-8A4BE9A98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567" y="4154567"/>
            <a:ext cx="885188" cy="8851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AFC5A2-1B75-4248-BFCC-FE3F0B6B1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196" y="4158433"/>
            <a:ext cx="885188" cy="8813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1B8B4E-1E1D-4005-9068-3D15ABBEA7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4824" y="4109448"/>
            <a:ext cx="885189" cy="9754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57D394-1F95-4CD1-9E3E-54E66DB445FE}"/>
              </a:ext>
            </a:extLst>
          </p:cNvPr>
          <p:cNvSpPr txBox="1"/>
          <p:nvPr/>
        </p:nvSpPr>
        <p:spPr>
          <a:xfrm>
            <a:off x="461702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21,000+ </a:t>
            </a:r>
          </a:p>
          <a:p>
            <a:pPr algn="ctr"/>
            <a:r>
              <a:rPr lang="en-GB"/>
              <a:t>Members and CAB Associates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D2A70A-58C2-4989-B5B7-344C67E34D62}"/>
              </a:ext>
            </a:extLst>
          </p:cNvPr>
          <p:cNvSpPr txBox="1"/>
          <p:nvPr/>
        </p:nvSpPr>
        <p:spPr>
          <a:xfrm>
            <a:off x="2411771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130+</a:t>
            </a:r>
          </a:p>
          <a:p>
            <a:pPr algn="ctr"/>
            <a:r>
              <a:rPr lang="en-GB"/>
              <a:t>Corporate Members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0990BE-8074-4027-8AA7-28DBC45CB080}"/>
              </a:ext>
            </a:extLst>
          </p:cNvPr>
          <p:cNvSpPr txBox="1"/>
          <p:nvPr/>
        </p:nvSpPr>
        <p:spPr>
          <a:xfrm>
            <a:off x="4084013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50+</a:t>
            </a:r>
          </a:p>
          <a:p>
            <a:pPr algn="ctr"/>
            <a:r>
              <a:rPr lang="en-GB"/>
              <a:t>Working Groups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B0519E-CBE5-4A19-A605-DD295D034D52}"/>
              </a:ext>
            </a:extLst>
          </p:cNvPr>
          <p:cNvSpPr txBox="1"/>
          <p:nvPr/>
        </p:nvSpPr>
        <p:spPr>
          <a:xfrm>
            <a:off x="5599378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65</a:t>
            </a:r>
          </a:p>
          <a:p>
            <a:pPr algn="ctr"/>
            <a:r>
              <a:rPr lang="en-GB"/>
              <a:t>Chapters Worldwide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14C3C4-3883-406F-894B-8D33385D91DE}"/>
              </a:ext>
            </a:extLst>
          </p:cNvPr>
          <p:cNvSpPr txBox="1"/>
          <p:nvPr/>
        </p:nvSpPr>
        <p:spPr>
          <a:xfrm>
            <a:off x="7099270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75</a:t>
            </a:r>
          </a:p>
          <a:p>
            <a:pPr algn="ctr"/>
            <a:r>
              <a:rPr lang="en-GB"/>
              <a:t>Countries Worldwide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A4D611-409D-4716-891D-F21B23AECA97}"/>
              </a:ext>
            </a:extLst>
          </p:cNvPr>
          <p:cNvSpPr txBox="1"/>
          <p:nvPr/>
        </p:nvSpPr>
        <p:spPr>
          <a:xfrm>
            <a:off x="461702" y="1814037"/>
            <a:ext cx="8273863" cy="19755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With over 30 years of experience, we are shaping the future of systems engineering.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INCOSE is the premier choice of systems engineers for professional development.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We interact with systems engineers across the globe on a daily basis to advance the state of the profession/discipline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7B33D8-0908-499E-993D-2463EC775EA6}"/>
              </a:ext>
            </a:extLst>
          </p:cNvPr>
          <p:cNvSpPr txBox="1"/>
          <p:nvPr/>
        </p:nvSpPr>
        <p:spPr>
          <a:xfrm>
            <a:off x="6634047" y="6234062"/>
            <a:ext cx="2199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Stats correct on April 3,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2D1093-4CB5-4AB5-A14C-794A41915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Impact of INCOSE</a:t>
            </a:r>
          </a:p>
        </p:txBody>
      </p:sp>
    </p:spTree>
    <p:extLst>
      <p:ext uri="{BB962C8B-B14F-4D97-AF65-F5344CB8AC3E}">
        <p14:creationId xmlns:p14="http://schemas.microsoft.com/office/powerpoint/2010/main" val="3234551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326C9C-15F4-42E3-AAFD-9468F5AC9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21" r="19177"/>
          <a:stretch/>
        </p:blipFill>
        <p:spPr>
          <a:xfrm flipH="1">
            <a:off x="9042615" y="18821"/>
            <a:ext cx="3149383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22521D5-672A-4357-B52E-33E7797FBC10}"/>
              </a:ext>
            </a:extLst>
          </p:cNvPr>
          <p:cNvSpPr/>
          <p:nvPr/>
        </p:nvSpPr>
        <p:spPr>
          <a:xfrm>
            <a:off x="6829463" y="1856190"/>
            <a:ext cx="1244009" cy="1244009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1113C7C-2E70-46E2-8914-95F0FA34F820}"/>
              </a:ext>
            </a:extLst>
          </p:cNvPr>
          <p:cNvSpPr/>
          <p:nvPr/>
        </p:nvSpPr>
        <p:spPr>
          <a:xfrm>
            <a:off x="4791965" y="1856191"/>
            <a:ext cx="1244009" cy="1244009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91260C-6178-4837-BFD6-56284A31B9AD}"/>
              </a:ext>
            </a:extLst>
          </p:cNvPr>
          <p:cNvSpPr/>
          <p:nvPr/>
        </p:nvSpPr>
        <p:spPr>
          <a:xfrm>
            <a:off x="2722666" y="1805142"/>
            <a:ext cx="1244009" cy="1244009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00EFEF-0CE8-4504-90F3-5F4950341CFD}"/>
              </a:ext>
            </a:extLst>
          </p:cNvPr>
          <p:cNvSpPr/>
          <p:nvPr/>
        </p:nvSpPr>
        <p:spPr>
          <a:xfrm>
            <a:off x="717154" y="1799454"/>
            <a:ext cx="1244009" cy="1244009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38162BB-F581-4CE5-88B3-A24211204713}"/>
              </a:ext>
            </a:extLst>
          </p:cNvPr>
          <p:cNvSpPr txBox="1">
            <a:spLocks/>
          </p:cNvSpPr>
          <p:nvPr/>
        </p:nvSpPr>
        <p:spPr>
          <a:xfrm>
            <a:off x="358470" y="3436971"/>
            <a:ext cx="2023463" cy="990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/>
              <a:t>Vision</a:t>
            </a:r>
          </a:p>
          <a:p>
            <a:pPr marL="0" indent="0">
              <a:buNone/>
            </a:pPr>
            <a:r>
              <a:rPr lang="en-US" sz="1600"/>
              <a:t>A better world through a systems approach.</a:t>
            </a:r>
            <a:endParaRPr lang="en-GB" sz="1600"/>
          </a:p>
          <a:p>
            <a:pPr marL="0" indent="0" algn="ctr">
              <a:buNone/>
            </a:pPr>
            <a:endParaRPr lang="en-GB" sz="2000" b="1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AA1D567-8637-4114-83F8-11DD9764AB1A}"/>
              </a:ext>
            </a:extLst>
          </p:cNvPr>
          <p:cNvSpPr txBox="1">
            <a:spLocks/>
          </p:cNvSpPr>
          <p:nvPr/>
        </p:nvSpPr>
        <p:spPr>
          <a:xfrm>
            <a:off x="371189" y="4715434"/>
            <a:ext cx="1935943" cy="1981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16874AA1-7914-4C6A-BE65-2AFA55B646FE}"/>
              </a:ext>
            </a:extLst>
          </p:cNvPr>
          <p:cNvSpPr txBox="1">
            <a:spLocks/>
          </p:cNvSpPr>
          <p:nvPr/>
        </p:nvSpPr>
        <p:spPr>
          <a:xfrm>
            <a:off x="2410957" y="3429000"/>
            <a:ext cx="2005119" cy="2861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/>
              <a:t>Mission</a:t>
            </a:r>
          </a:p>
          <a:p>
            <a:pPr marL="0" indent="0">
              <a:buNone/>
            </a:pPr>
            <a:r>
              <a:rPr lang="en-US" sz="1600"/>
              <a:t>To address complex societal and technical challenges by enabling, promoting, and advancing Systems Engineering and systems approaches.</a:t>
            </a:r>
            <a:endParaRPr lang="en-GB" sz="1600"/>
          </a:p>
          <a:p>
            <a:pPr marL="0" indent="0" algn="ctr">
              <a:buNone/>
            </a:pPr>
            <a:endParaRPr lang="en-GB" sz="2000" b="1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2971A8-F675-4878-B57B-8D069E0F4837}"/>
              </a:ext>
            </a:extLst>
          </p:cNvPr>
          <p:cNvSpPr txBox="1">
            <a:spLocks/>
          </p:cNvSpPr>
          <p:nvPr/>
        </p:nvSpPr>
        <p:spPr>
          <a:xfrm>
            <a:off x="4422787" y="3433114"/>
            <a:ext cx="1982366" cy="328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/>
              <a:t>Objective</a:t>
            </a:r>
          </a:p>
          <a:p>
            <a:pPr marL="0" indent="0">
              <a:buNone/>
            </a:pPr>
            <a:r>
              <a:rPr lang="en-US" sz="1600"/>
              <a:t>Global leader for systems engineering professionals for career development.</a:t>
            </a:r>
            <a:endParaRPr lang="en-GB" sz="1600"/>
          </a:p>
          <a:p>
            <a:pPr marL="0" indent="0" algn="ctr">
              <a:buNone/>
            </a:pPr>
            <a:endParaRPr lang="en-GB" sz="2000" b="1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8F22523-72D5-4353-874C-A6A78134B261}"/>
              </a:ext>
            </a:extLst>
          </p:cNvPr>
          <p:cNvSpPr txBox="1">
            <a:spLocks/>
          </p:cNvSpPr>
          <p:nvPr/>
        </p:nvSpPr>
        <p:spPr>
          <a:xfrm>
            <a:off x="4437845" y="5428423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6D35E860-4628-43A3-8AB0-0B0B7C136A39}"/>
              </a:ext>
            </a:extLst>
          </p:cNvPr>
          <p:cNvSpPr txBox="1">
            <a:spLocks/>
          </p:cNvSpPr>
          <p:nvPr/>
        </p:nvSpPr>
        <p:spPr>
          <a:xfrm>
            <a:off x="6433858" y="3434606"/>
            <a:ext cx="2035221" cy="3272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/>
              <a:t>Future</a:t>
            </a:r>
          </a:p>
          <a:p>
            <a:pPr marL="0" indent="0">
              <a:buNone/>
            </a:pPr>
            <a:r>
              <a:rPr lang="en-US" sz="1600"/>
              <a:t>Lead the future of systems engineering, academically, in emerging domains, and in practice.</a:t>
            </a:r>
            <a:endParaRPr lang="en-GB" sz="1600"/>
          </a:p>
          <a:p>
            <a:pPr marL="0" indent="0" algn="ctr">
              <a:buNone/>
            </a:pPr>
            <a:endParaRPr lang="en-GB" sz="2000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8C2CB4-83DC-4F41-AD37-DB860A7F9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Vision and Mission</a:t>
            </a:r>
          </a:p>
        </p:txBody>
      </p:sp>
      <p:pic>
        <p:nvPicPr>
          <p:cNvPr id="9" name="Graphic 8" descr="Rocket outline">
            <a:extLst>
              <a:ext uri="{FF2B5EF4-FFF2-40B4-BE49-F238E27FC236}">
                <a16:creationId xmlns:a16="http://schemas.microsoft.com/office/drawing/2014/main" id="{D2B01BCA-AD0F-4983-B876-1E1737E1E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4237" y="1977142"/>
            <a:ext cx="1002104" cy="1002104"/>
          </a:xfrm>
          <a:prstGeom prst="rect">
            <a:avLst/>
          </a:prstGeom>
        </p:spPr>
      </p:pic>
      <p:pic>
        <p:nvPicPr>
          <p:cNvPr id="11" name="Graphic 10" descr="Eye outline">
            <a:extLst>
              <a:ext uri="{FF2B5EF4-FFF2-40B4-BE49-F238E27FC236}">
                <a16:creationId xmlns:a16="http://schemas.microsoft.com/office/drawing/2014/main" id="{1A4CA825-8B56-4A97-BF56-E4ED06E0A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54" y="1809551"/>
            <a:ext cx="1244009" cy="1244009"/>
          </a:xfrm>
          <a:prstGeom prst="rect">
            <a:avLst/>
          </a:prstGeom>
        </p:spPr>
      </p:pic>
      <p:pic>
        <p:nvPicPr>
          <p:cNvPr id="13" name="Graphic 12" descr="Target outline">
            <a:extLst>
              <a:ext uri="{FF2B5EF4-FFF2-40B4-BE49-F238E27FC236}">
                <a16:creationId xmlns:a16="http://schemas.microsoft.com/office/drawing/2014/main" id="{694F4805-684E-496A-AA55-3A0D4A932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3765" y="1887992"/>
            <a:ext cx="1180409" cy="1180409"/>
          </a:xfrm>
          <a:prstGeom prst="rect">
            <a:avLst/>
          </a:prstGeom>
        </p:spPr>
      </p:pic>
      <p:pic>
        <p:nvPicPr>
          <p:cNvPr id="6" name="Graphic 5" descr="Stopwatch 66% outline">
            <a:extLst>
              <a:ext uri="{FF2B5EF4-FFF2-40B4-BE49-F238E27FC236}">
                <a16:creationId xmlns:a16="http://schemas.microsoft.com/office/drawing/2014/main" id="{941841B2-347C-4055-BCE3-C019042A7E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61264" y="1887992"/>
            <a:ext cx="1180408" cy="11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5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AF996C-79CE-42EC-B3FC-15A92DD78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Why Join INCOSE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6F81E-BCE3-47D6-8F84-C2D2ADE49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6" r="17334"/>
          <a:stretch/>
        </p:blipFill>
        <p:spPr>
          <a:xfrm flipH="1">
            <a:off x="9042614" y="18821"/>
            <a:ext cx="3149385" cy="685800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572DA0-3CB4-47EC-97BF-7995E6327986}"/>
              </a:ext>
            </a:extLst>
          </p:cNvPr>
          <p:cNvSpPr txBox="1"/>
          <p:nvPr/>
        </p:nvSpPr>
        <p:spPr>
          <a:xfrm>
            <a:off x="411956" y="1463576"/>
            <a:ext cx="7929562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kern="1200">
                <a:ea typeface="Open Sans" pitchFamily="2" charset="0"/>
                <a:cs typeface="Arial" panose="020B0604020202020204" pitchFamily="34" charset="0"/>
              </a:rPr>
              <a:t>INCOSE is the global Systems Engineering professional society – providing the </a:t>
            </a:r>
            <a:r>
              <a:rPr lang="en-US" b="1" kern="1200">
                <a:ea typeface="Open Sans" pitchFamily="2" charset="0"/>
                <a:cs typeface="Arial" panose="020B0604020202020204" pitchFamily="34" charset="0"/>
              </a:rPr>
              <a:t>opportunity for life-long learnin</a:t>
            </a:r>
            <a:r>
              <a:rPr lang="en-US" kern="1200">
                <a:ea typeface="Open Sans" pitchFamily="2" charset="0"/>
                <a:cs typeface="Arial" panose="020B0604020202020204" pitchFamily="34" charset="0"/>
              </a:rPr>
              <a:t>g in systems approaches.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kern="1200">
                <a:ea typeface="Open Sans" pitchFamily="2" charset="0"/>
                <a:cs typeface="Arial" panose="020B0604020202020204" pitchFamily="34" charset="0"/>
              </a:rPr>
              <a:t>A community of peers, </a:t>
            </a:r>
            <a:r>
              <a:rPr lang="en-US" b="1" kern="1200">
                <a:ea typeface="Open Sans" pitchFamily="2" charset="0"/>
                <a:cs typeface="Arial" panose="020B0604020202020204" pitchFamily="34" charset="0"/>
              </a:rPr>
              <a:t>resources</a:t>
            </a:r>
            <a:r>
              <a:rPr lang="en-US" kern="1200">
                <a:ea typeface="Open Sans" pitchFamily="2" charset="0"/>
                <a:cs typeface="Arial" panose="020B0604020202020204" pitchFamily="34" charset="0"/>
              </a:rPr>
              <a:t> for your </a:t>
            </a:r>
            <a:r>
              <a:rPr lang="en-US" b="1" kern="1200">
                <a:ea typeface="Open Sans" pitchFamily="2" charset="0"/>
                <a:cs typeface="Arial" panose="020B0604020202020204" pitchFamily="34" charset="0"/>
              </a:rPr>
              <a:t>career</a:t>
            </a:r>
            <a:r>
              <a:rPr lang="en-US" kern="1200">
                <a:ea typeface="Open Sans" pitchFamily="2" charset="0"/>
                <a:cs typeface="Arial" panose="020B0604020202020204" pitchFamily="34" charset="0"/>
              </a:rPr>
              <a:t>, and a place </a:t>
            </a:r>
            <a:br>
              <a:rPr lang="en-US" kern="1200">
                <a:ea typeface="Open Sans" pitchFamily="2" charset="0"/>
                <a:cs typeface="Arial" panose="020B0604020202020204" pitchFamily="34" charset="0"/>
              </a:rPr>
            </a:br>
            <a:r>
              <a:rPr lang="en-US" kern="1200">
                <a:ea typeface="Open Sans" pitchFamily="2" charset="0"/>
                <a:cs typeface="Arial" panose="020B0604020202020204" pitchFamily="34" charset="0"/>
              </a:rPr>
              <a:t>to be a </a:t>
            </a:r>
            <a:r>
              <a:rPr lang="en-US" b="1" kern="1200">
                <a:ea typeface="Open Sans" pitchFamily="2" charset="0"/>
                <a:cs typeface="Arial" panose="020B0604020202020204" pitchFamily="34" charset="0"/>
              </a:rPr>
              <a:t>leader.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kern="1200">
                <a:ea typeface="Open Sans" pitchFamily="2" charset="0"/>
                <a:cs typeface="Open Sans" pitchFamily="2" charset="0"/>
              </a:rPr>
              <a:t>INCOSE members stand out and are often sought after as </a:t>
            </a:r>
            <a:r>
              <a:rPr lang="en-US" sz="1800" b="1" kern="1200">
                <a:ea typeface="Open Sans" pitchFamily="2" charset="0"/>
                <a:cs typeface="Open Sans" pitchFamily="2" charset="0"/>
              </a:rPr>
              <a:t>experts</a:t>
            </a:r>
            <a:r>
              <a:rPr lang="en-US" sz="1800" kern="1200">
                <a:ea typeface="Open Sans" pitchFamily="2" charset="0"/>
                <a:cs typeface="Open Sans" pitchFamily="2" charset="0"/>
              </a:rPr>
              <a:t>. </a:t>
            </a:r>
            <a:br>
              <a:rPr lang="en-US" sz="1800" kern="1200">
                <a:ea typeface="Open Sans" pitchFamily="2" charset="0"/>
                <a:cs typeface="Open Sans" pitchFamily="2" charset="0"/>
              </a:rPr>
            </a:br>
            <a:r>
              <a:rPr lang="en-US" sz="1800" kern="1200">
                <a:ea typeface="Open Sans" pitchFamily="2" charset="0"/>
                <a:cs typeface="Open Sans" pitchFamily="2" charset="0"/>
              </a:rPr>
              <a:t>INCOSE members share practices and learn from each other.  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kern="1200">
                <a:ea typeface="Open Sans" pitchFamily="2" charset="0"/>
                <a:cs typeface="Open Sans" pitchFamily="2" charset="0"/>
              </a:rPr>
              <a:t>INCOSE members create </a:t>
            </a:r>
            <a:r>
              <a:rPr lang="en-US" sz="1800" b="1" kern="1200">
                <a:ea typeface="Open Sans" pitchFamily="2" charset="0"/>
                <a:cs typeface="Open Sans" pitchFamily="2" charset="0"/>
              </a:rPr>
              <a:t>products</a:t>
            </a:r>
            <a:r>
              <a:rPr lang="en-US" sz="1800" kern="1200">
                <a:ea typeface="Open Sans" pitchFamily="2" charset="0"/>
                <a:cs typeface="Open Sans" pitchFamily="2" charset="0"/>
              </a:rPr>
              <a:t>, produce </a:t>
            </a:r>
            <a:r>
              <a:rPr lang="en-US" sz="1800" b="1" kern="1200">
                <a:ea typeface="Open Sans" pitchFamily="2" charset="0"/>
                <a:cs typeface="Open Sans" pitchFamily="2" charset="0"/>
              </a:rPr>
              <a:t>events</a:t>
            </a:r>
            <a:r>
              <a:rPr lang="en-US" sz="1800" kern="1200">
                <a:ea typeface="Open Sans" pitchFamily="2" charset="0"/>
                <a:cs typeface="Open Sans" pitchFamily="2" charset="0"/>
              </a:rPr>
              <a:t> and represent </a:t>
            </a:r>
            <a:br>
              <a:rPr lang="en-US" sz="1800" kern="1200">
                <a:ea typeface="Open Sans" pitchFamily="2" charset="0"/>
                <a:cs typeface="Open Sans" pitchFamily="2" charset="0"/>
              </a:rPr>
            </a:br>
            <a:r>
              <a:rPr lang="en-US" sz="1800" kern="1200">
                <a:ea typeface="Open Sans" pitchFamily="2" charset="0"/>
                <a:cs typeface="Open Sans" pitchFamily="2" charset="0"/>
              </a:rPr>
              <a:t>the organization in international forums.  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kern="1200">
                <a:ea typeface="Open Sans" pitchFamily="2" charset="0"/>
                <a:cs typeface="Open Sans" pitchFamily="2" charset="0"/>
              </a:rPr>
              <a:t>INCOSE members increase the body of knowledge and </a:t>
            </a:r>
            <a:r>
              <a:rPr lang="en-US" sz="1800" b="1" kern="1200">
                <a:ea typeface="Open Sans" pitchFamily="2" charset="0"/>
                <a:cs typeface="Open Sans" pitchFamily="2" charset="0"/>
              </a:rPr>
              <a:t>advance </a:t>
            </a:r>
            <a:br>
              <a:rPr lang="en-US" sz="1800" b="1" kern="1200">
                <a:ea typeface="Open Sans" pitchFamily="2" charset="0"/>
                <a:cs typeface="Open Sans" pitchFamily="2" charset="0"/>
              </a:rPr>
            </a:br>
            <a:r>
              <a:rPr lang="en-US" sz="1800" b="1" kern="1200">
                <a:ea typeface="Open Sans" pitchFamily="2" charset="0"/>
                <a:cs typeface="Open Sans" pitchFamily="2" charset="0"/>
              </a:rPr>
              <a:t>the practice </a:t>
            </a:r>
            <a:r>
              <a:rPr lang="en-US" sz="1800" kern="1200">
                <a:ea typeface="Open Sans" pitchFamily="2" charset="0"/>
                <a:cs typeface="Open Sans" pitchFamily="2" charset="0"/>
              </a:rPr>
              <a:t>of systems engineering.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kern="1200">
                <a:ea typeface="Open Sans" pitchFamily="2" charset="0"/>
                <a:cs typeface="Open Sans" pitchFamily="2" charset="0"/>
              </a:rPr>
              <a:t>Network</a:t>
            </a:r>
            <a:r>
              <a:rPr lang="en-US" sz="1800" kern="1200">
                <a:ea typeface="Open Sans" pitchFamily="2" charset="0"/>
                <a:cs typeface="Open Sans" pitchFamily="2" charset="0"/>
              </a:rPr>
              <a:t> with </a:t>
            </a:r>
            <a:r>
              <a:rPr lang="en-US" sz="1800">
                <a:ea typeface="Open Sans" pitchFamily="2" charset="0"/>
                <a:cs typeface="Open Sans" pitchFamily="2" charset="0"/>
              </a:rPr>
              <a:t>over</a:t>
            </a:r>
            <a:r>
              <a:rPr lang="en-US" sz="1800" kern="1200">
                <a:ea typeface="Open Sans" pitchFamily="2" charset="0"/>
                <a:cs typeface="Open Sans" pitchFamily="2" charset="0"/>
              </a:rPr>
              <a:t> 21,000+ members in 75 countries.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kern="1200">
                <a:ea typeface="Open Sans" pitchFamily="2" charset="0"/>
                <a:cs typeface="Open Sans" pitchFamily="2" charset="0"/>
              </a:rPr>
              <a:t>Increase your professional stature with the INCOSE Systems Engineering Professional </a:t>
            </a:r>
            <a:r>
              <a:rPr lang="en-US" sz="1800" b="1" kern="1200">
                <a:ea typeface="Open Sans" pitchFamily="2" charset="0"/>
                <a:cs typeface="Open Sans" pitchFamily="2" charset="0"/>
              </a:rPr>
              <a:t>Certification.</a:t>
            </a:r>
            <a:endParaRPr lang="en-US" sz="1800" kern="1200"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864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AF996C-79CE-42EC-B3FC-15A92DD78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Membership Benefits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1EBFABF-DF45-455A-9AF0-7F9F0A4E6499}"/>
              </a:ext>
            </a:extLst>
          </p:cNvPr>
          <p:cNvSpPr/>
          <p:nvPr/>
        </p:nvSpPr>
        <p:spPr>
          <a:xfrm>
            <a:off x="934584" y="141596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5C90F0C-4993-49E9-86A0-F71774C74CCB}"/>
              </a:ext>
            </a:extLst>
          </p:cNvPr>
          <p:cNvSpPr/>
          <p:nvPr/>
        </p:nvSpPr>
        <p:spPr>
          <a:xfrm>
            <a:off x="934584" y="261660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31C9C52-7C5D-40A1-B8BC-4BD8DC47A65C}"/>
              </a:ext>
            </a:extLst>
          </p:cNvPr>
          <p:cNvSpPr/>
          <p:nvPr/>
        </p:nvSpPr>
        <p:spPr>
          <a:xfrm>
            <a:off x="6795526" y="141596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CA7ECED-3C91-4D49-A2B1-46142FAAED48}"/>
              </a:ext>
            </a:extLst>
          </p:cNvPr>
          <p:cNvSpPr/>
          <p:nvPr/>
        </p:nvSpPr>
        <p:spPr>
          <a:xfrm>
            <a:off x="6795526" y="2650910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BB2CAC-CE91-4BC5-823C-028322E120EE}"/>
              </a:ext>
            </a:extLst>
          </p:cNvPr>
          <p:cNvSpPr txBox="1"/>
          <p:nvPr/>
        </p:nvSpPr>
        <p:spPr>
          <a:xfrm>
            <a:off x="2218956" y="1582400"/>
            <a:ext cx="3427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A global network of colleagues who understand systems engineering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ED0FEB-18CA-4134-8869-69E757EE95D0}"/>
              </a:ext>
            </a:extLst>
          </p:cNvPr>
          <p:cNvSpPr txBox="1"/>
          <p:nvPr/>
        </p:nvSpPr>
        <p:spPr>
          <a:xfrm>
            <a:off x="2218956" y="2834281"/>
            <a:ext cx="3427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Certification Opportunities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22C047-71C4-4309-99CD-1229C9E80C4A}"/>
              </a:ext>
            </a:extLst>
          </p:cNvPr>
          <p:cNvSpPr txBox="1"/>
          <p:nvPr/>
        </p:nvSpPr>
        <p:spPr>
          <a:xfrm>
            <a:off x="8060217" y="1582400"/>
            <a:ext cx="3427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Collaborate with experts and practitioners </a:t>
            </a:r>
            <a:r>
              <a:rPr lang="en-US" sz="1600" b="1">
                <a:ea typeface="Open Sans" pitchFamily="2" charset="0"/>
                <a:cs typeface="Arial" panose="020B0604020202020204" pitchFamily="34" charset="0"/>
              </a:rPr>
              <a:t>worldwide</a:t>
            </a:r>
            <a:endParaRPr lang="en-US" sz="1600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3A8FEE-F04E-46F0-AA50-231BF5693434}"/>
              </a:ext>
            </a:extLst>
          </p:cNvPr>
          <p:cNvSpPr txBox="1"/>
          <p:nvPr/>
        </p:nvSpPr>
        <p:spPr>
          <a:xfrm>
            <a:off x="8060217" y="2700184"/>
            <a:ext cx="342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Exclusive access to INCOSE Connect, the collaborative space for </a:t>
            </a:r>
            <a:r>
              <a:rPr lang="en-US" sz="1600" b="1">
                <a:ea typeface="Open Sans" pitchFamily="2" charset="0"/>
                <a:cs typeface="Arial" panose="020B0604020202020204" pitchFamily="34" charset="0"/>
              </a:rPr>
              <a:t>INCOSE </a:t>
            </a:r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Members Only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A2785B-B1C4-4B3C-9994-F895E2780FBD}"/>
              </a:ext>
            </a:extLst>
          </p:cNvPr>
          <p:cNvSpPr/>
          <p:nvPr/>
        </p:nvSpPr>
        <p:spPr>
          <a:xfrm>
            <a:off x="934584" y="3876790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4FF29B-2DB8-4754-A6DD-6F461E897C53}"/>
              </a:ext>
            </a:extLst>
          </p:cNvPr>
          <p:cNvSpPr txBox="1"/>
          <p:nvPr/>
        </p:nvSpPr>
        <p:spPr>
          <a:xfrm>
            <a:off x="2218955" y="4043223"/>
            <a:ext cx="4193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Access to quarterly e-Publications, </a:t>
            </a:r>
            <a:r>
              <a:rPr lang="en-US" sz="1600" i="1">
                <a:ea typeface="Open Sans" pitchFamily="2" charset="0"/>
                <a:cs typeface="Arial" panose="020B0604020202020204" pitchFamily="34" charset="0"/>
              </a:rPr>
              <a:t>INSIGHT</a:t>
            </a:r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 and </a:t>
            </a:r>
            <a:r>
              <a:rPr lang="en-US" sz="1600" i="1">
                <a:ea typeface="Open Sans" pitchFamily="2" charset="0"/>
                <a:cs typeface="Arial" panose="020B0604020202020204" pitchFamily="34" charset="0"/>
              </a:rPr>
              <a:t>Journal of Systems Engineering</a:t>
            </a:r>
            <a:endParaRPr lang="en-US" sz="1600"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37" name="Graphic 36" descr="Users with solid fill">
            <a:extLst>
              <a:ext uri="{FF2B5EF4-FFF2-40B4-BE49-F238E27FC236}">
                <a16:creationId xmlns:a16="http://schemas.microsoft.com/office/drawing/2014/main" id="{1FD6F097-07CF-42EE-A1DD-F338C8723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645" y="1512203"/>
            <a:ext cx="725167" cy="725167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E22F82D0-BFDA-4B72-A723-A58536A25A92}"/>
              </a:ext>
            </a:extLst>
          </p:cNvPr>
          <p:cNvSpPr/>
          <p:nvPr/>
        </p:nvSpPr>
        <p:spPr>
          <a:xfrm>
            <a:off x="934584" y="5136973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0A3B17-4911-43E5-9AA2-E4627EF92CA6}"/>
              </a:ext>
            </a:extLst>
          </p:cNvPr>
          <p:cNvSpPr txBox="1"/>
          <p:nvPr/>
        </p:nvSpPr>
        <p:spPr>
          <a:xfrm>
            <a:off x="2218956" y="5303406"/>
            <a:ext cx="3427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Electronic version of the Systems Engineering Handbook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919C32F-26C4-4705-BB49-96BFE3AE755D}"/>
              </a:ext>
            </a:extLst>
          </p:cNvPr>
          <p:cNvSpPr/>
          <p:nvPr/>
        </p:nvSpPr>
        <p:spPr>
          <a:xfrm>
            <a:off x="6766936" y="3876790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D41DF4-0B26-477B-BC18-C695942D4E56}"/>
              </a:ext>
            </a:extLst>
          </p:cNvPr>
          <p:cNvSpPr txBox="1"/>
          <p:nvPr/>
        </p:nvSpPr>
        <p:spPr>
          <a:xfrm>
            <a:off x="8051308" y="4043223"/>
            <a:ext cx="342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Member discounted registration to the International Workshop and International Symposium.</a:t>
            </a:r>
          </a:p>
        </p:txBody>
      </p:sp>
      <p:pic>
        <p:nvPicPr>
          <p:cNvPr id="42" name="Graphic 41" descr="Ribbon with solid fill">
            <a:extLst>
              <a:ext uri="{FF2B5EF4-FFF2-40B4-BE49-F238E27FC236}">
                <a16:creationId xmlns:a16="http://schemas.microsoft.com/office/drawing/2014/main" id="{8A6CFE9F-2E8D-49D1-8314-3227DB6D8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8673" y="2701202"/>
            <a:ext cx="777112" cy="777112"/>
          </a:xfrm>
          <a:prstGeom prst="rect">
            <a:avLst/>
          </a:prstGeom>
        </p:spPr>
      </p:pic>
      <p:pic>
        <p:nvPicPr>
          <p:cNvPr id="43" name="Graphic 42" descr="Gears with solid fill">
            <a:extLst>
              <a:ext uri="{FF2B5EF4-FFF2-40B4-BE49-F238E27FC236}">
                <a16:creationId xmlns:a16="http://schemas.microsoft.com/office/drawing/2014/main" id="{90C0A509-7412-4ACD-AF87-24D2199F3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2450" y="3944656"/>
            <a:ext cx="793811" cy="793811"/>
          </a:xfrm>
          <a:prstGeom prst="rect">
            <a:avLst/>
          </a:prstGeom>
        </p:spPr>
      </p:pic>
      <p:pic>
        <p:nvPicPr>
          <p:cNvPr id="44" name="Graphic 43" descr="Laptop with solid fill">
            <a:extLst>
              <a:ext uri="{FF2B5EF4-FFF2-40B4-BE49-F238E27FC236}">
                <a16:creationId xmlns:a16="http://schemas.microsoft.com/office/drawing/2014/main" id="{6AF992A9-1512-4E89-8D11-744E1DEC6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1441" y="5187102"/>
            <a:ext cx="755827" cy="755827"/>
          </a:xfrm>
          <a:prstGeom prst="rect">
            <a:avLst/>
          </a:prstGeom>
        </p:spPr>
      </p:pic>
      <p:pic>
        <p:nvPicPr>
          <p:cNvPr id="45" name="Graphic 44" descr="North America with solid fill">
            <a:extLst>
              <a:ext uri="{FF2B5EF4-FFF2-40B4-BE49-F238E27FC236}">
                <a16:creationId xmlns:a16="http://schemas.microsoft.com/office/drawing/2014/main" id="{4C65343C-D6DC-45C9-96C4-F32E968FED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50735" y="1528850"/>
            <a:ext cx="819125" cy="819125"/>
          </a:xfrm>
          <a:prstGeom prst="rect">
            <a:avLst/>
          </a:prstGeom>
        </p:spPr>
      </p:pic>
      <p:pic>
        <p:nvPicPr>
          <p:cNvPr id="46" name="Graphic 45" descr="Connections with solid fill">
            <a:extLst>
              <a:ext uri="{FF2B5EF4-FFF2-40B4-BE49-F238E27FC236}">
                <a16:creationId xmlns:a16="http://schemas.microsoft.com/office/drawing/2014/main" id="{5C9D7B3D-4809-4A9A-92AC-85B54A732C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82383" y="2737769"/>
            <a:ext cx="755827" cy="755827"/>
          </a:xfrm>
          <a:prstGeom prst="rect">
            <a:avLst/>
          </a:prstGeom>
        </p:spPr>
      </p:pic>
      <p:pic>
        <p:nvPicPr>
          <p:cNvPr id="47" name="Graphic 46" descr="Handshake with solid fill">
            <a:extLst>
              <a:ext uri="{FF2B5EF4-FFF2-40B4-BE49-F238E27FC236}">
                <a16:creationId xmlns:a16="http://schemas.microsoft.com/office/drawing/2014/main" id="{0C67F155-7B52-4A83-9C53-724AA190CF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14266" y="3971452"/>
            <a:ext cx="834883" cy="8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11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AF996C-79CE-42EC-B3FC-15A92DD78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Corporate Advisory Board (CAB) Introduction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EDDF2D-19E2-43E4-8F83-4ED763158FFA}"/>
              </a:ext>
            </a:extLst>
          </p:cNvPr>
          <p:cNvGrpSpPr/>
          <p:nvPr/>
        </p:nvGrpSpPr>
        <p:grpSpPr>
          <a:xfrm>
            <a:off x="828674" y="3346479"/>
            <a:ext cx="3983443" cy="3252217"/>
            <a:chOff x="-1398763" y="597362"/>
            <a:chExt cx="4599689" cy="4259196"/>
          </a:xfrm>
        </p:grpSpPr>
        <p:sp>
          <p:nvSpPr>
            <p:cNvPr id="6" name="Arrow: Down 21">
              <a:extLst>
                <a:ext uri="{FF2B5EF4-FFF2-40B4-BE49-F238E27FC236}">
                  <a16:creationId xmlns:a16="http://schemas.microsoft.com/office/drawing/2014/main" id="{642CA4BC-C3FF-4B81-AA7A-855B19A11686}"/>
                </a:ext>
              </a:extLst>
            </p:cNvPr>
            <p:cNvSpPr/>
            <p:nvPr/>
          </p:nvSpPr>
          <p:spPr>
            <a:xfrm rot="16200000">
              <a:off x="-528646" y="1126985"/>
              <a:ext cx="4259196" cy="3199949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Arrow: Down 4">
              <a:extLst>
                <a:ext uri="{FF2B5EF4-FFF2-40B4-BE49-F238E27FC236}">
                  <a16:creationId xmlns:a16="http://schemas.microsoft.com/office/drawing/2014/main" id="{65BB8402-7348-414C-B71C-282B3298F9D9}"/>
                </a:ext>
              </a:extLst>
            </p:cNvPr>
            <p:cNvSpPr txBox="1"/>
            <p:nvPr/>
          </p:nvSpPr>
          <p:spPr>
            <a:xfrm>
              <a:off x="-1398763" y="1662160"/>
              <a:ext cx="4039699" cy="2129600"/>
            </a:xfrm>
            <a:prstGeom prst="rect">
              <a:avLst/>
            </a:prstGeom>
            <a:solidFill>
              <a:schemeClr val="accent5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r>
                <a:rPr lang="en-GB" sz="1300" b="1" i="0" u="none" strike="noStrike" baseline="0"/>
                <a:t>INCOSE Corporate Advisory Board (CAB) is the Voice of the Customer to INCOSE leadership.</a:t>
              </a:r>
              <a:endParaRPr lang="en-GB" sz="13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i="0" u="none" strike="noStrike" baseline="0"/>
                <a:t>Shape INCOSE Strategic Direction</a:t>
              </a:r>
              <a:endParaRPr lang="en-GB" sz="13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i="0" u="none" strike="noStrike" baseline="0"/>
                <a:t>Report SE challenges facing industry and academia</a:t>
              </a:r>
              <a:endParaRPr lang="en-GB" sz="1300" b="0" i="0" u="none" strike="noStrike" baseline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04F5B80-8F4C-471B-8831-C92EF3E4372B}"/>
              </a:ext>
            </a:extLst>
          </p:cNvPr>
          <p:cNvGrpSpPr/>
          <p:nvPr/>
        </p:nvGrpSpPr>
        <p:grpSpPr>
          <a:xfrm>
            <a:off x="7379882" y="3428999"/>
            <a:ext cx="3983444" cy="3169697"/>
            <a:chOff x="3465889" y="597346"/>
            <a:chExt cx="4791075" cy="4259228"/>
          </a:xfrm>
          <a:solidFill>
            <a:schemeClr val="accent1"/>
          </a:solidFill>
        </p:grpSpPr>
        <p:sp>
          <p:nvSpPr>
            <p:cNvPr id="9" name="Arrow: Down 19">
              <a:extLst>
                <a:ext uri="{FF2B5EF4-FFF2-40B4-BE49-F238E27FC236}">
                  <a16:creationId xmlns:a16="http://schemas.microsoft.com/office/drawing/2014/main" id="{B7D86487-161C-4D1B-8E01-34F78EC4B807}"/>
                </a:ext>
              </a:extLst>
            </p:cNvPr>
            <p:cNvSpPr/>
            <p:nvPr/>
          </p:nvSpPr>
          <p:spPr>
            <a:xfrm rot="5400000">
              <a:off x="2936250" y="1126985"/>
              <a:ext cx="4259228" cy="3199949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Arrow: Down 6">
              <a:extLst>
                <a:ext uri="{FF2B5EF4-FFF2-40B4-BE49-F238E27FC236}">
                  <a16:creationId xmlns:a16="http://schemas.microsoft.com/office/drawing/2014/main" id="{7E12A859-6157-4465-9199-A9817ABE1C09}"/>
                </a:ext>
              </a:extLst>
            </p:cNvPr>
            <p:cNvSpPr txBox="1"/>
            <p:nvPr/>
          </p:nvSpPr>
          <p:spPr>
            <a:xfrm>
              <a:off x="4025880" y="1662153"/>
              <a:ext cx="4231084" cy="212961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r>
                <a:rPr lang="en-GB" sz="1300" b="1" i="0" u="none" strike="noStrike" baseline="0">
                  <a:solidFill>
                    <a:srgbClr val="FFFFFF"/>
                  </a:solidFill>
                </a:rPr>
                <a:t>The CAB provides strategic guidance to technical leadership, leading to the development of systems engineering products and input to standards</a:t>
              </a:r>
              <a:endParaRPr lang="en-GB" sz="1300">
                <a:solidFill>
                  <a:srgbClr val="FFFFFF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i="0" u="none" strike="noStrike" baseline="0">
                  <a:solidFill>
                    <a:srgbClr val="FFFFFF"/>
                  </a:solidFill>
                </a:rPr>
                <a:t>Identify CAB Needs</a:t>
              </a:r>
              <a:endParaRPr lang="en-GB" sz="1300">
                <a:solidFill>
                  <a:srgbClr val="FFFFFF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i="0" u="none" strike="noStrike" baseline="0">
                  <a:solidFill>
                    <a:srgbClr val="FFFFFF"/>
                  </a:solidFill>
                </a:rPr>
                <a:t>Support and mentor working groups with recommendations for product priorities</a:t>
              </a:r>
              <a:endParaRPr lang="en-GB" sz="1300" b="0" i="0" u="none" strike="noStrike" baseline="0">
                <a:solidFill>
                  <a:srgbClr val="FFFFFF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87F7E2-6B49-456C-A890-3C415E921D57}"/>
              </a:ext>
            </a:extLst>
          </p:cNvPr>
          <p:cNvSpPr txBox="1"/>
          <p:nvPr/>
        </p:nvSpPr>
        <p:spPr>
          <a:xfrm>
            <a:off x="712382" y="1468329"/>
            <a:ext cx="10384465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21590" algn="l"/>
            <a:r>
              <a:rPr lang="en-GB" sz="1800" b="1" i="0" u="none" strike="noStrike" baseline="0"/>
              <a:t>Corporate Advisory Board membership allows organizations to guide the direction of the SE discipline.</a:t>
            </a:r>
            <a:endParaRPr lang="en-GB" sz="1800" b="0" i="0" u="none" strike="noStrike" baseline="0">
              <a:cs typeface="Calibri" panose="020F0502020204030204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/>
              <a:t>Members and Associates gain access to state-of-the-art products.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/>
              <a:t>Align with peers and fellow industry leaders, grow your global footprint, and learn about how other industry leaders are applying systems engineering to solve business problems.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/>
              <a:t>Gain better access to talent - find and hire competent, certified Systems Engineers through your INCOSE connection</a:t>
            </a:r>
          </a:p>
        </p:txBody>
      </p:sp>
      <p:pic>
        <p:nvPicPr>
          <p:cNvPr id="15" name="Picture 14" descr="A blue globe with white lines around it&#10;&#10;Description automatically generated with low confidence">
            <a:extLst>
              <a:ext uri="{FF2B5EF4-FFF2-40B4-BE49-F238E27FC236}">
                <a16:creationId xmlns:a16="http://schemas.microsoft.com/office/drawing/2014/main" id="{768F3FFA-B1C3-4EBC-B639-F34B2835D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26" y="4392052"/>
            <a:ext cx="2153747" cy="138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93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6A0512-9421-45DB-8279-65A0BDC53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Academic Council Introduction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9B89A-891B-469C-A57D-BA19CD56C5EC}"/>
              </a:ext>
            </a:extLst>
          </p:cNvPr>
          <p:cNvSpPr txBox="1"/>
          <p:nvPr/>
        </p:nvSpPr>
        <p:spPr>
          <a:xfrm>
            <a:off x="618515" y="5328045"/>
            <a:ext cx="27244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Opportunity to apply for certification Academic Equivalency for appropriate courses.</a:t>
            </a:r>
            <a:endParaRPr lang="en-US" sz="1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6EC206-48F2-49B4-9FD6-1A6A41D0BC67}"/>
              </a:ext>
            </a:extLst>
          </p:cNvPr>
          <p:cNvSpPr txBox="1"/>
          <p:nvPr/>
        </p:nvSpPr>
        <p:spPr>
          <a:xfrm>
            <a:off x="3401492" y="5325797"/>
            <a:ext cx="27244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Opportunity to network and collaborate with other academic institutions globally, related to systems engineering. </a:t>
            </a:r>
            <a:endParaRPr lang="en-US" sz="1400" b="1" i="0"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8CAA75-8C30-428D-A371-5FC5D5434575}"/>
              </a:ext>
            </a:extLst>
          </p:cNvPr>
          <p:cNvSpPr txBox="1"/>
          <p:nvPr/>
        </p:nvSpPr>
        <p:spPr>
          <a:xfrm>
            <a:off x="6184468" y="5328045"/>
            <a:ext cx="27522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Opportunity for internships, externships</a:t>
            </a:r>
            <a:r>
              <a:rPr lang="en-US" sz="14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​, and employment offers.</a:t>
            </a:r>
            <a:endParaRPr lang="en-US" sz="1400" b="1" i="0">
              <a:effectLst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08FAA3-D131-4D6A-AC6F-BA8E3808940F}"/>
              </a:ext>
            </a:extLst>
          </p:cNvPr>
          <p:cNvSpPr txBox="1"/>
          <p:nvPr/>
        </p:nvSpPr>
        <p:spPr>
          <a:xfrm>
            <a:off x="8995260" y="5328045"/>
            <a:ext cx="27522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Research collaborations with other Academic Council member organizations.</a:t>
            </a:r>
            <a:endParaRPr lang="en-US" sz="1400" b="1" i="0" u="none" strike="noStrike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EE0-DD98-4E87-9B25-7DACEB9FAB73}"/>
              </a:ext>
            </a:extLst>
          </p:cNvPr>
          <p:cNvSpPr txBox="1"/>
          <p:nvPr/>
        </p:nvSpPr>
        <p:spPr>
          <a:xfrm>
            <a:off x="618515" y="1598574"/>
            <a:ext cx="10963666" cy="19236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700" b="0" i="0" u="none" strike="noStrike" baseline="0">
                <a:latin typeface="Calibri"/>
                <a:cs typeface="Calibri"/>
              </a:rPr>
              <a:t>Academic Council members form the branch of the Corporate Advisory Board facilitating discussion and exploration of issues relevant to academia and setting a path for achievement with strategic collaborations within INCOSE.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700" b="0" i="0" u="none" strike="noStrike" baseline="0">
                <a:latin typeface="Calibri"/>
                <a:cs typeface="Calibri"/>
              </a:rPr>
              <a:t>The CAB has 38 Academic Members in 9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0" i="0" u="none" strike="noStrike" baseline="0">
                <a:latin typeface="Calibri"/>
                <a:cs typeface="Calibri"/>
              </a:rPr>
              <a:t>Council member organizations offer bachelors, masters and doctorate degrees in systems engineering and related programs</a:t>
            </a:r>
            <a:r>
              <a:rPr lang="en-GB" sz="1700">
                <a:latin typeface="Calibri"/>
                <a:cs typeface="Calibri"/>
              </a:rPr>
              <a:t> </a:t>
            </a:r>
            <a:endParaRPr lang="en-GB" sz="1700" b="0" i="0" u="none" strike="noStrike" baseline="0">
              <a:latin typeface="Calibri" panose="020F0502020204030204" pitchFamily="34" charset="0"/>
              <a:cs typeface="Calibri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700" b="0" i="0" u="none" strike="noStrike" baseline="0">
                <a:latin typeface="Calibri"/>
                <a:cs typeface="Calibri"/>
              </a:rPr>
              <a:t>Advance state-of-the-art systems engineering through academic programs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700" b="0" i="0" u="none" strike="noStrike" baseline="0">
                <a:latin typeface="Calibri" panose="020F0502020204030204" pitchFamily="34" charset="0"/>
              </a:rPr>
              <a:t>Some of the benefits of Academic CAB Membership include: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F1C101C-9D63-425F-B4F0-7E4C4FE94093}"/>
              </a:ext>
            </a:extLst>
          </p:cNvPr>
          <p:cNvGrpSpPr/>
          <p:nvPr/>
        </p:nvGrpSpPr>
        <p:grpSpPr>
          <a:xfrm>
            <a:off x="1342184" y="3909911"/>
            <a:ext cx="1277063" cy="1229985"/>
            <a:chOff x="1381636" y="3586061"/>
            <a:chExt cx="1277063" cy="122998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D72D6E2-C1AE-4598-9FB1-A7614BC44F63}"/>
                </a:ext>
              </a:extLst>
            </p:cNvPr>
            <p:cNvSpPr/>
            <p:nvPr/>
          </p:nvSpPr>
          <p:spPr>
            <a:xfrm>
              <a:off x="1381636" y="3586061"/>
              <a:ext cx="1277063" cy="122998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Books outline">
              <a:extLst>
                <a:ext uri="{FF2B5EF4-FFF2-40B4-BE49-F238E27FC236}">
                  <a16:creationId xmlns:a16="http://schemas.microsoft.com/office/drawing/2014/main" id="{774F0B38-1C38-4572-A823-90A944DA6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62967" y="3746522"/>
              <a:ext cx="914400" cy="9144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E9DF6D-8FDC-42F9-98B4-02952A8BE9BF}"/>
              </a:ext>
            </a:extLst>
          </p:cNvPr>
          <p:cNvGrpSpPr/>
          <p:nvPr/>
        </p:nvGrpSpPr>
        <p:grpSpPr>
          <a:xfrm>
            <a:off x="4129779" y="3918806"/>
            <a:ext cx="1267827" cy="1221090"/>
            <a:chOff x="4169231" y="3594956"/>
            <a:chExt cx="1267827" cy="122109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3E896B-CBC8-4857-B7C8-DA10F2005045}"/>
                </a:ext>
              </a:extLst>
            </p:cNvPr>
            <p:cNvSpPr/>
            <p:nvPr/>
          </p:nvSpPr>
          <p:spPr>
            <a:xfrm>
              <a:off x="4169231" y="3594956"/>
              <a:ext cx="1267827" cy="122109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Graphic 30" descr="Connections outline">
              <a:extLst>
                <a:ext uri="{FF2B5EF4-FFF2-40B4-BE49-F238E27FC236}">
                  <a16:creationId xmlns:a16="http://schemas.microsoft.com/office/drawing/2014/main" id="{D6CEACEB-1EB9-48F7-82D0-CBB6D543B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6454" y="3659303"/>
              <a:ext cx="1083500" cy="10835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131DC9-CD83-43BA-A751-DB4240AE629F}"/>
              </a:ext>
            </a:extLst>
          </p:cNvPr>
          <p:cNvGrpSpPr/>
          <p:nvPr/>
        </p:nvGrpSpPr>
        <p:grpSpPr>
          <a:xfrm>
            <a:off x="6918257" y="3886756"/>
            <a:ext cx="1277063" cy="1229985"/>
            <a:chOff x="6957709" y="3562906"/>
            <a:chExt cx="1277063" cy="122998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05D6238-E470-46FB-8DF0-9864AF890D55}"/>
                </a:ext>
              </a:extLst>
            </p:cNvPr>
            <p:cNvSpPr/>
            <p:nvPr/>
          </p:nvSpPr>
          <p:spPr>
            <a:xfrm>
              <a:off x="6957709" y="3562906"/>
              <a:ext cx="1277063" cy="122998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Graphic 34" descr="Remote work outline">
              <a:extLst>
                <a:ext uri="{FF2B5EF4-FFF2-40B4-BE49-F238E27FC236}">
                  <a16:creationId xmlns:a16="http://schemas.microsoft.com/office/drawing/2014/main" id="{11727FB3-D55A-44A9-8EA5-4CA9CDC39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22503" y="3716251"/>
              <a:ext cx="914400" cy="9144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947087-76B5-43BF-92E9-1372E783E44C}"/>
              </a:ext>
            </a:extLst>
          </p:cNvPr>
          <p:cNvGrpSpPr/>
          <p:nvPr/>
        </p:nvGrpSpPr>
        <p:grpSpPr>
          <a:xfrm>
            <a:off x="9737454" y="3914358"/>
            <a:ext cx="1267827" cy="1221090"/>
            <a:chOff x="9776906" y="3590508"/>
            <a:chExt cx="1267827" cy="122109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D423E82-293B-4419-AF29-654CB40A326F}"/>
                </a:ext>
              </a:extLst>
            </p:cNvPr>
            <p:cNvSpPr/>
            <p:nvPr/>
          </p:nvSpPr>
          <p:spPr>
            <a:xfrm>
              <a:off x="9776906" y="3590508"/>
              <a:ext cx="1267827" cy="122109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 descr="Search Inventory outline">
              <a:extLst>
                <a:ext uri="{FF2B5EF4-FFF2-40B4-BE49-F238E27FC236}">
                  <a16:creationId xmlns:a16="http://schemas.microsoft.com/office/drawing/2014/main" id="{BCA29808-5FAC-45FD-B239-CF3AF73EF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953619" y="371625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2450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2DE1FA-721E-43BD-8883-AFB3029A5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7534" y="0"/>
            <a:ext cx="10384465" cy="1244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What is a CAB Member?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A2EB269-04B8-467E-9B6F-A2B079CC5B75}"/>
              </a:ext>
            </a:extLst>
          </p:cNvPr>
          <p:cNvSpPr/>
          <p:nvPr/>
        </p:nvSpPr>
        <p:spPr>
          <a:xfrm>
            <a:off x="482455" y="1595189"/>
            <a:ext cx="1005855" cy="100585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Voice with solid fill">
            <a:extLst>
              <a:ext uri="{FF2B5EF4-FFF2-40B4-BE49-F238E27FC236}">
                <a16:creationId xmlns:a16="http://schemas.microsoft.com/office/drawing/2014/main" id="{7F3B60A8-CCA1-4E0B-8D15-A450C3D83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170" y="1718327"/>
            <a:ext cx="752423" cy="752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4074E3-1943-4834-8590-E7749AF2F688}"/>
              </a:ext>
            </a:extLst>
          </p:cNvPr>
          <p:cNvSpPr txBox="1"/>
          <p:nvPr/>
        </p:nvSpPr>
        <p:spPr>
          <a:xfrm>
            <a:off x="1807534" y="1909873"/>
            <a:ext cx="8194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defTabSz="622300">
              <a:spcBef>
                <a:spcPct val="0"/>
              </a:spcBef>
              <a:spcAft>
                <a:spcPts val="1200"/>
              </a:spcAft>
            </a:pPr>
            <a:r>
              <a:rPr lang="en-US" sz="1800" kern="1200">
                <a:ea typeface="Open Sans" pitchFamily="2" charset="0"/>
                <a:cs typeface="Arial" panose="020B0604020202020204" pitchFamily="34" charset="0"/>
              </a:rPr>
              <a:t>CAB Members are the </a:t>
            </a:r>
            <a:r>
              <a:rPr lang="en-US" sz="1800">
                <a:ea typeface="Open Sans" pitchFamily="2" charset="0"/>
                <a:cs typeface="Arial" panose="020B0604020202020204" pitchFamily="34" charset="0"/>
              </a:rPr>
              <a:t>c</a:t>
            </a:r>
            <a:r>
              <a:rPr lang="en-US" sz="1800" kern="1200">
                <a:ea typeface="Open Sans" pitchFamily="2" charset="0"/>
                <a:cs typeface="Arial" panose="020B0604020202020204" pitchFamily="34" charset="0"/>
              </a:rPr>
              <a:t>ustomer’s voice to INCOSE Leadership’ highlighting the Systems Engineering needs.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5C703E-421D-4549-B5AD-1F34923E3A41}"/>
              </a:ext>
            </a:extLst>
          </p:cNvPr>
          <p:cNvSpPr txBox="1"/>
          <p:nvPr/>
        </p:nvSpPr>
        <p:spPr>
          <a:xfrm>
            <a:off x="1807534" y="2894872"/>
            <a:ext cx="102320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defTabSz="622300">
              <a:spcBef>
                <a:spcPct val="0"/>
              </a:spcBef>
              <a:spcAft>
                <a:spcPts val="1200"/>
              </a:spcAft>
            </a:pPr>
            <a:r>
              <a:rPr lang="en-US">
                <a:ea typeface="Open Sans" pitchFamily="2" charset="0"/>
                <a:cs typeface="Arial" panose="020B0604020202020204" pitchFamily="34" charset="0"/>
              </a:rPr>
              <a:t>The CAB helps INCOSE to</a:t>
            </a:r>
          </a:p>
          <a:p>
            <a:pPr marL="742950" lvl="1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kern="1200">
                <a:ea typeface="Open Sans" pitchFamily="2" charset="0"/>
                <a:cs typeface="Arial" panose="020B0604020202020204" pitchFamily="34" charset="0"/>
              </a:rPr>
              <a:t>Investigate i</a:t>
            </a:r>
            <a:r>
              <a:rPr lang="en-US">
                <a:ea typeface="Open Sans" pitchFamily="2" charset="0"/>
                <a:cs typeface="Arial" panose="020B0604020202020204" pitchFamily="34" charset="0"/>
              </a:rPr>
              <a:t>mportant Systems Engineering (SE) challenges facing the industry and government</a:t>
            </a:r>
          </a:p>
          <a:p>
            <a:pPr marL="742950" lvl="1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kern="1200">
                <a:ea typeface="Open Sans" pitchFamily="2" charset="0"/>
                <a:cs typeface="Arial" panose="020B0604020202020204" pitchFamily="34" charset="0"/>
              </a:rPr>
              <a:t>Shape INCOSE’s strategic direction</a:t>
            </a:r>
          </a:p>
          <a:p>
            <a:pPr marL="1200150" lvl="2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ea typeface="Open Sans" pitchFamily="2" charset="0"/>
                <a:cs typeface="Arial" panose="020B0604020202020204" pitchFamily="34" charset="0"/>
              </a:rPr>
              <a:t>Identifying and prioritizing the best ways to advance the discipline of SE in industry, science, and academia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1A4918-E616-4FB1-ACE3-FE0AD1D205E9}"/>
              </a:ext>
            </a:extLst>
          </p:cNvPr>
          <p:cNvSpPr txBox="1"/>
          <p:nvPr/>
        </p:nvSpPr>
        <p:spPr>
          <a:xfrm>
            <a:off x="1807534" y="5234385"/>
            <a:ext cx="10039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defTabSz="622300">
              <a:spcBef>
                <a:spcPct val="0"/>
              </a:spcBef>
              <a:spcAft>
                <a:spcPts val="1200"/>
              </a:spcAft>
            </a:pPr>
            <a:r>
              <a:rPr lang="en-US" sz="1800" kern="1200">
                <a:ea typeface="Open Sans" pitchFamily="2" charset="0"/>
                <a:cs typeface="Arial" panose="020B0604020202020204" pitchFamily="34" charset="0"/>
              </a:rPr>
              <a:t>Support and mentor INCOSE’s more than 50 Working Groups with recommendations for products determining priorities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4A21D5-3BBB-486E-877C-260B11E23829}"/>
              </a:ext>
            </a:extLst>
          </p:cNvPr>
          <p:cNvSpPr/>
          <p:nvPr/>
        </p:nvSpPr>
        <p:spPr>
          <a:xfrm>
            <a:off x="482455" y="3361440"/>
            <a:ext cx="1005855" cy="100585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55A7534-F0A9-4958-B067-EA9569649DE3}"/>
              </a:ext>
            </a:extLst>
          </p:cNvPr>
          <p:cNvSpPr/>
          <p:nvPr/>
        </p:nvSpPr>
        <p:spPr>
          <a:xfrm>
            <a:off x="482455" y="5054622"/>
            <a:ext cx="1005855" cy="100585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Group brainstorm outline">
            <a:extLst>
              <a:ext uri="{FF2B5EF4-FFF2-40B4-BE49-F238E27FC236}">
                <a16:creationId xmlns:a16="http://schemas.microsoft.com/office/drawing/2014/main" id="{E12D00C3-74F3-46FE-B80E-99D664E8E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640" y="5165235"/>
            <a:ext cx="715481" cy="715481"/>
          </a:xfrm>
          <a:prstGeom prst="rect">
            <a:avLst/>
          </a:prstGeom>
        </p:spPr>
      </p:pic>
      <p:pic>
        <p:nvPicPr>
          <p:cNvPr id="18" name="Graphic 17" descr="Lost with solid fill">
            <a:extLst>
              <a:ext uri="{FF2B5EF4-FFF2-40B4-BE49-F238E27FC236}">
                <a16:creationId xmlns:a16="http://schemas.microsoft.com/office/drawing/2014/main" id="{50A84152-3B71-45EE-BFFF-1B6113162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503" y="3538490"/>
            <a:ext cx="651753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02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7F0C6A2485D0459FEEA2E25B2843DD" ma:contentTypeVersion="19" ma:contentTypeDescription="Create a new document." ma:contentTypeScope="" ma:versionID="d7f30b0650c4448ed24eba20f41ae35a">
  <xsd:schema xmlns:xsd="http://www.w3.org/2001/XMLSchema" xmlns:xs="http://www.w3.org/2001/XMLSchema" xmlns:p="http://schemas.microsoft.com/office/2006/metadata/properties" xmlns:ns2="f0a2fb13-1eea-4d24-a22e-4091b5ccc8b7" xmlns:ns3="8b650195-7787-48af-9e65-bc96705b49e9" targetNamespace="http://schemas.microsoft.com/office/2006/metadata/properties" ma:root="true" ma:fieldsID="9207530b344ccdd3114c51b475f111db" ns2:_="" ns3:_="">
    <xsd:import namespace="f0a2fb13-1eea-4d24-a22e-4091b5ccc8b7"/>
    <xsd:import namespace="8b650195-7787-48af-9e65-bc96705b49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eting_x0020_ID" minOccurs="0"/>
                <xsd:element ref="ns2:Artifact_x0020_Type" minOccurs="0"/>
                <xsd:element ref="ns2:Meeting_x0020_Date" minOccurs="0"/>
                <xsd:element ref="ns2:Presenter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a2fb13-1eea-4d24-a22e-4091b5ccc8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eting_x0020_ID" ma:index="10" nillable="true" ma:displayName="Meeting ID" ma:internalName="Meeting_x0020_ID">
      <xsd:simpleType>
        <xsd:restriction base="dms:Text">
          <xsd:maxLength value="255"/>
        </xsd:restriction>
      </xsd:simpleType>
    </xsd:element>
    <xsd:element name="Artifact_x0020_Type" ma:index="11" nillable="true" ma:displayName="Artifact Type" ma:internalName="Artifact_x0020_Type">
      <xsd:simpleType>
        <xsd:restriction base="dms:Text">
          <xsd:maxLength value="255"/>
        </xsd:restriction>
      </xsd:simpleType>
    </xsd:element>
    <xsd:element name="Meeting_x0020_Date" ma:index="12" nillable="true" ma:displayName="Meeting Date" ma:internalName="Meeting_x0020_Date">
      <xsd:simpleType>
        <xsd:restriction base="dms:Text">
          <xsd:maxLength value="255"/>
        </xsd:restriction>
      </xsd:simpleType>
    </xsd:element>
    <xsd:element name="Presenter" ma:index="13" nillable="true" ma:displayName="Presenter" ma:internalName="Presenter">
      <xsd:simpleType>
        <xsd:restriction base="dms:Text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05bfa5e-0804-4ef2-ba09-c663ae3aeb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650195-7787-48af-9e65-bc96705b49e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49640ad1-c9ad-497f-a89c-628b148193e8}" ma:internalName="TaxCatchAll" ma:showField="CatchAllData" ma:web="8b650195-7787-48af-9e65-bc96705b49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650195-7787-48af-9e65-bc96705b49e9" xsi:nil="true"/>
    <lcf76f155ced4ddcb4097134ff3c332f xmlns="f0a2fb13-1eea-4d24-a22e-4091b5ccc8b7">
      <Terms xmlns="http://schemas.microsoft.com/office/infopath/2007/PartnerControls"/>
    </lcf76f155ced4ddcb4097134ff3c332f>
    <Presenter xmlns="f0a2fb13-1eea-4d24-a22e-4091b5ccc8b7" xsi:nil="true"/>
    <Artifact_x0020_Type xmlns="f0a2fb13-1eea-4d24-a22e-4091b5ccc8b7" xsi:nil="true"/>
    <Meeting_x0020_Date xmlns="f0a2fb13-1eea-4d24-a22e-4091b5ccc8b7" xsi:nil="true"/>
    <Meeting_x0020_ID xmlns="f0a2fb13-1eea-4d24-a22e-4091b5ccc8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3C1B72-7B78-42AB-B471-47FDEF543588}">
  <ds:schemaRefs>
    <ds:schemaRef ds:uri="8b650195-7787-48af-9e65-bc96705b49e9"/>
    <ds:schemaRef ds:uri="f0a2fb13-1eea-4d24-a22e-4091b5ccc8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245E7BF-A011-484A-9C50-BB849BAFD6CA}">
  <ds:schemaRefs>
    <ds:schemaRef ds:uri="09cf2a3c-b60d-47ef-9e1f-72f12bdb5c83"/>
    <ds:schemaRef ds:uri="5a316fcb-0628-4fea-b950-2d5aab982da3"/>
    <ds:schemaRef ds:uri="63ae70cf-b97a-4bb2-9803-233007aef3b6"/>
    <ds:schemaRef ds:uri="8b650195-7787-48af-9e65-bc96705b49e9"/>
    <ds:schemaRef ds:uri="f0a2fb13-1eea-4d24-a22e-4091b5ccc8b7"/>
    <ds:schemaRef ds:uri="fc2917d1-a4cc-4d01-a789-74f4920c82e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F42B7F8-25FE-459F-A093-DB4DCE6E17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MTSI as INCOSE Corporate Advisory Board (CAB) Member</dc:title>
  <dc:creator>Fenja Schulze</dc:creator>
  <cp:revision>1</cp:revision>
  <dcterms:created xsi:type="dcterms:W3CDTF">2022-11-10T14:25:25Z</dcterms:created>
  <dcterms:modified xsi:type="dcterms:W3CDTF">2025-06-27T21:32:31Z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0x010100E97F0C6A2485D0459FEEA2E25B2843DD</vt:lpwstr>
  </property>
</Properties>
</file>