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7"/>
  </p:notesMasterIdLst>
  <p:sldIdLst>
    <p:sldId id="323" r:id="rId5"/>
    <p:sldId id="257" r:id="rId6"/>
    <p:sldId id="259" r:id="rId7"/>
    <p:sldId id="267" r:id="rId8"/>
    <p:sldId id="268" r:id="rId9"/>
    <p:sldId id="265" r:id="rId10"/>
    <p:sldId id="270" r:id="rId11"/>
    <p:sldId id="324" r:id="rId12"/>
    <p:sldId id="326" r:id="rId13"/>
    <p:sldId id="327" r:id="rId14"/>
    <p:sldId id="32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ne Kowalski" initials="CK" lastIdx="1" clrIdx="0">
    <p:extLst>
      <p:ext uri="{19B8F6BF-5375-455C-9EA6-DF929625EA0E}">
        <p15:presenceInfo xmlns:p15="http://schemas.microsoft.com/office/powerpoint/2012/main" userId="5549ab140c1e062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/>
    <p:restoredTop sz="94694"/>
  </p:normalViewPr>
  <p:slideViewPr>
    <p:cSldViewPr snapToGrid="0" snapToObjects="1">
      <p:cViewPr varScale="1">
        <p:scale>
          <a:sx n="59" d="100"/>
          <a:sy n="59" d="100"/>
        </p:scale>
        <p:origin x="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89F94-2366-42B1-BD34-0AA4E3D72D49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D1F99-826B-41AF-B843-AE625B6D7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9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58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30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77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72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10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43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78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38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5011-7E46-46F1-A80A-92E187A2DF7A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INCOSE SEP Program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80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E645-195B-480B-AC87-97694E8054AA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INCOSE SEP Program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2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2190-7B47-4DA6-BABD-124099725EC6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INCOSE SEP Program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5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4B2A-EE77-419C-AE0E-636A7423D620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INCOSE SEP Program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4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7E7-54AA-47DA-92F7-4ABE03CE0316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INCOSE SEP Program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2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0BD8-CF21-42C8-A67B-61766DF4C166}" type="datetime1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INCOSE SEP Program Overview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9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A949-97D3-441D-8D04-CCE95DC66979}" type="datetime1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INCOSE SEP Program Overview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81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6E88-518B-4CE1-B53D-A1757C9AE81A}" type="datetime1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INCOSE SEP Program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0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F182-104E-4863-8888-5E2CE69AC30D}" type="datetime1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INCOSE SEP Program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90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87E3E-2C7C-474E-B58E-E7F2FE3B6CF9}" type="datetime1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INCOSE SEP Program Overview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42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D38AC-CB5B-4E50-AC64-F9C2D4585EBA}" type="datetime1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INCOSE SEP Program Overview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03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3"/>
          <a:srcRect l="25880" t="20983" r="20007" b="35194"/>
          <a:stretch/>
        </p:blipFill>
        <p:spPr>
          <a:xfrm>
            <a:off x="1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6272" y="365125"/>
            <a:ext cx="91775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D57D3-A43D-40B6-BFDA-CA54E9B9FA2A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INCOSE SEP Program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73882"/>
            <a:ext cx="1908048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3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971A9"/>
          </a:solidFill>
          <a:latin typeface="Optima" charset="0"/>
          <a:ea typeface="Optima" charset="0"/>
          <a:cs typeface="Optim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cose.org/systems-engineering-certification/taking-the-exa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rtmanserv.com/assets/help/Examinee-Scheduling-Guide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DEC7018-E5E7-4265-B5B2-39C4F2C8D0C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1143001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 altLang="en-US" sz="4400" dirty="0"/>
              <a:t>Enrolling in Online Exams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70A4A10-70CF-4C23-965C-A324C8F7666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3200400"/>
            <a:ext cx="6400800" cy="1752600"/>
          </a:xfrm>
        </p:spPr>
        <p:txBody>
          <a:bodyPr rtlCol="0"/>
          <a:lstStyle/>
          <a:p>
            <a:pPr>
              <a:defRPr/>
            </a:pPr>
            <a:r>
              <a:rPr lang="en-US" altLang="en-US" dirty="0"/>
              <a:t>Revised 22 June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6EF7C-9FEA-890F-07FA-8DE0A37F1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7. Follow instructions in email to schedule and pay for your exam. This will be done through CMS/</a:t>
            </a:r>
            <a:r>
              <a:rPr lang="en-US" sz="3200" dirty="0" err="1"/>
              <a:t>Testwise</a:t>
            </a:r>
            <a:r>
              <a:rPr lang="en-US" sz="3200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9011F1-342D-611D-EE0A-C5277839A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INCOSE SEP Program 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1350C-BB97-59E9-0EEB-2C15C3EEC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30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59EC6-CDA7-4D66-9470-7A6106516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SEP Exam Costs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C39EE2CE-B2C2-40A1-80F6-0268C0197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tx2"/>
                </a:solidFill>
                <a:latin typeface="+mn-lt"/>
              </a:rPr>
              <a:t>Online: $80 USD per attempt</a:t>
            </a:r>
          </a:p>
          <a:p>
            <a:pPr lvl="1">
              <a:defRPr/>
            </a:pPr>
            <a:r>
              <a:rPr lang="en-US" altLang="en-US" dirty="0">
                <a:solidFill>
                  <a:schemeClr val="tx2"/>
                </a:solidFill>
                <a:latin typeface="+mn-lt"/>
              </a:rPr>
              <a:t>Paid directly to the exam provider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chemeClr val="tx2"/>
                </a:solidFill>
                <a:latin typeface="+mn-lt"/>
              </a:rPr>
              <a:t>For more information, please visit: </a:t>
            </a:r>
            <a:r>
              <a:rPr lang="en-US" altLang="en-US" dirty="0">
                <a:solidFill>
                  <a:schemeClr val="tx2"/>
                </a:solidFill>
                <a:latin typeface="+mn-lt"/>
                <a:hlinkClick r:id="rId3"/>
              </a:rPr>
              <a:t>https://www.incose.org/systems-engineering-certification/taking-the-exam</a:t>
            </a:r>
            <a:r>
              <a:rPr lang="en-US" altLang="en-US" dirty="0">
                <a:solidFill>
                  <a:schemeClr val="tx2"/>
                </a:solidFill>
                <a:latin typeface="+mn-lt"/>
              </a:rPr>
              <a:t> </a:t>
            </a:r>
          </a:p>
          <a:p>
            <a:pPr lvl="1" eaLnBrk="1" hangingPunct="1">
              <a:defRPr/>
            </a:pPr>
            <a:endParaRPr lang="en-US" altLang="en-US" dirty="0"/>
          </a:p>
          <a:p>
            <a:pPr lvl="2"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1798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59EC6-CDA7-4D66-9470-7A6106516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SEP Application Costs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C39EE2CE-B2C2-40A1-80F6-0268C0197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tx2"/>
                </a:solidFill>
                <a:latin typeface="+mn-lt"/>
              </a:rPr>
              <a:t>ASEP: 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chemeClr val="tx2"/>
                </a:solidFill>
                <a:latin typeface="+mn-lt"/>
              </a:rPr>
              <a:t>$180 application fee 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chemeClr val="tx2"/>
                </a:solidFill>
                <a:latin typeface="+mn-lt"/>
              </a:rPr>
              <a:t>Individual, Student, or Senior Membership required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chemeClr val="tx2"/>
                </a:solidFill>
                <a:latin typeface="+mn-lt"/>
              </a:rPr>
              <a:t>Knowledge exam will also be an additional cost paid directly to exam provider. 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chemeClr val="tx2"/>
                </a:solidFill>
                <a:latin typeface="+mn-lt"/>
              </a:rPr>
              <a:t>CSEP: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chemeClr val="tx2"/>
                </a:solidFill>
                <a:latin typeface="+mn-lt"/>
              </a:rPr>
              <a:t>$350 application fee 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chemeClr val="tx2"/>
                </a:solidFill>
                <a:latin typeface="+mn-lt"/>
              </a:rPr>
              <a:t>Individual, Student, or Senior Membership required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chemeClr val="tx2"/>
                </a:solidFill>
                <a:latin typeface="+mn-lt"/>
              </a:rPr>
              <a:t>Knowledge exam will also be an additional cost paid directly to exam provider. 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chemeClr val="tx2"/>
                </a:solidFill>
                <a:latin typeface="+mn-lt"/>
              </a:rPr>
              <a:t>ESEP: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chemeClr val="tx2"/>
                </a:solidFill>
                <a:latin typeface="+mn-lt"/>
              </a:rPr>
              <a:t>$630 application fee 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chemeClr val="tx2"/>
                </a:solidFill>
                <a:latin typeface="+mn-lt"/>
              </a:rPr>
              <a:t>Individual, Student, or Senior Membership required</a:t>
            </a:r>
          </a:p>
          <a:p>
            <a:pPr lvl="1" eaLnBrk="1" hangingPunct="1">
              <a:defRPr/>
            </a:pPr>
            <a:endParaRPr lang="en-US" altLang="en-US" dirty="0">
              <a:solidFill>
                <a:schemeClr val="tx2"/>
              </a:solidFill>
              <a:latin typeface="+mn-lt"/>
            </a:endParaRPr>
          </a:p>
          <a:p>
            <a:pPr lvl="1" eaLnBrk="1" hangingPunct="1">
              <a:defRPr/>
            </a:pPr>
            <a:endParaRPr lang="en-US" altLang="en-US" dirty="0"/>
          </a:p>
          <a:p>
            <a:pPr lvl="2"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Open Enrollment – what is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INCOSE allows members and non-members to take the knowledge exam prior to submitting a certification application.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Membership and application fees are not required prior to taking the exam, but both will be required before you can get certified. </a:t>
            </a:r>
            <a:endParaRPr lang="cs-CZ" dirty="0"/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After completing exam registration on the INCOSE website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you will be emailed the information required to schedule and pay for an on-line, proctored exam.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 may take the exam up to 3 times in any 12 month period.  Please allow for 5-7 business days to process your registration. </a:t>
            </a:r>
          </a:p>
        </p:txBody>
      </p:sp>
    </p:spTree>
    <p:extLst>
      <p:ext uri="{BB962C8B-B14F-4D97-AF65-F5344CB8AC3E}">
        <p14:creationId xmlns:p14="http://schemas.microsoft.com/office/powerpoint/2010/main" val="1708230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4672" y="89580"/>
            <a:ext cx="9177528" cy="1325563"/>
          </a:xfrm>
        </p:spPr>
        <p:txBody>
          <a:bodyPr>
            <a:normAutofit/>
          </a:bodyPr>
          <a:lstStyle/>
          <a:p>
            <a:r>
              <a:rPr lang="en-US" sz="3200" dirty="0"/>
              <a:t>Open Enrollment Process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1" y="1415143"/>
            <a:ext cx="11374362" cy="544285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Candidate registers through their INCOSE Portal (login required).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INCOSE Central sends candidate email with URL required to schedule their exam through Certification Management Services (CMS) / </a:t>
            </a:r>
            <a:r>
              <a:rPr lang="en-US" dirty="0" err="1"/>
              <a:t>Testwise</a:t>
            </a:r>
            <a:r>
              <a:rPr lang="en-US" dirty="0"/>
              <a:t>, the online exam provider.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Candidate pays $80 USD directly to CMS / </a:t>
            </a:r>
            <a:r>
              <a:rPr lang="en-US" dirty="0" err="1"/>
              <a:t>Testwise</a:t>
            </a:r>
            <a:r>
              <a:rPr lang="en-US" dirty="0"/>
              <a:t> in order to schedule their exam. Candidate reviews the Examinee Scheduling Guide prior to scheduling and taking the exam: </a:t>
            </a:r>
            <a:r>
              <a:rPr lang="en-US" dirty="0">
                <a:hlinkClick r:id="rId2"/>
              </a:rPr>
              <a:t>https://www.certmanserv.com/assets/help/Examinee-Scheduling-Guide.pdf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Candidate takes the exam at their scheduled time. Results are displayed on screen upon completion of exam. INCOSE sends candidate a notification email within one week. </a:t>
            </a:r>
          </a:p>
        </p:txBody>
      </p:sp>
    </p:spTree>
    <p:extLst>
      <p:ext uri="{BB962C8B-B14F-4D97-AF65-F5344CB8AC3E}">
        <p14:creationId xmlns:p14="http://schemas.microsoft.com/office/powerpoint/2010/main" val="1854834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9B0176-2EC5-43CF-ADCA-4DB9BCA98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  <a:defRPr/>
            </a:pPr>
            <a:r>
              <a:rPr lang="en-US" sz="3200" dirty="0"/>
              <a:t>1. Log in to portal.incose.org. From the banner menu, click on “Certifications.”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088DF7-328C-B30D-92BF-57CB0E605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034" y="1983883"/>
            <a:ext cx="9039225" cy="3571875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C55D0457-D248-4BAF-8281-6F54CD9777E5}"/>
              </a:ext>
            </a:extLst>
          </p:cNvPr>
          <p:cNvSpPr/>
          <p:nvPr/>
        </p:nvSpPr>
        <p:spPr>
          <a:xfrm flipV="1">
            <a:off x="7939348" y="2497973"/>
            <a:ext cx="1295400" cy="2992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185A8-19EE-427D-83EF-12B3C5F83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  <a:defRPr/>
            </a:pPr>
            <a:r>
              <a:rPr lang="en-US" sz="3200" dirty="0"/>
              <a:t>2. Click on “Register for an Exam.”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79B224-6DD1-F604-A1B7-54A2682FC0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7" t="26768" r="31915" b="39334"/>
          <a:stretch/>
        </p:blipFill>
        <p:spPr>
          <a:xfrm>
            <a:off x="1546251" y="2077613"/>
            <a:ext cx="9058011" cy="278800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CADB709-84B2-CEAE-750F-A73087621EEB}"/>
              </a:ext>
            </a:extLst>
          </p:cNvPr>
          <p:cNvSpPr/>
          <p:nvPr/>
        </p:nvSpPr>
        <p:spPr>
          <a:xfrm flipV="1">
            <a:off x="6338121" y="3979268"/>
            <a:ext cx="2612931" cy="5759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0F531B-E8CF-6914-6CE9-CAC92B502A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542" t="30926" r="15000" b="22222"/>
          <a:stretch/>
        </p:blipFill>
        <p:spPr>
          <a:xfrm>
            <a:off x="2444311" y="1446421"/>
            <a:ext cx="7486374" cy="54115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8B5326-85C6-4EBF-8AB7-C54BD0C6F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6272" y="181164"/>
            <a:ext cx="9177528" cy="1325563"/>
          </a:xfrm>
        </p:spPr>
        <p:txBody>
          <a:bodyPr/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en-US" sz="3200" dirty="0"/>
              <a:t>3. Click on the drop down for “Select Exam.” Click “Open Enrollment for Online Exam.” Click “Continue.”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6787673-DA88-49DE-9BF5-4FB3FD85620C}"/>
              </a:ext>
            </a:extLst>
          </p:cNvPr>
          <p:cNvSpPr/>
          <p:nvPr/>
        </p:nvSpPr>
        <p:spPr>
          <a:xfrm>
            <a:off x="2692969" y="3434788"/>
            <a:ext cx="2043985" cy="305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9FD148C-1377-F3F8-2C77-47CCCF1AA149}"/>
              </a:ext>
            </a:extLst>
          </p:cNvPr>
          <p:cNvSpPr/>
          <p:nvPr/>
        </p:nvSpPr>
        <p:spPr>
          <a:xfrm>
            <a:off x="2412752" y="3099154"/>
            <a:ext cx="4717890" cy="4577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46019F8-88B4-4CF8-257D-9D0FB874A16E}"/>
              </a:ext>
            </a:extLst>
          </p:cNvPr>
          <p:cNvSpPr/>
          <p:nvPr/>
        </p:nvSpPr>
        <p:spPr>
          <a:xfrm>
            <a:off x="8586538" y="3678854"/>
            <a:ext cx="1433671" cy="4989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50F9A6-9371-A694-36BD-CF4261DC1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012" y="1727021"/>
            <a:ext cx="5507975" cy="481563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8EDF114-0009-4448-9DA8-81AF2A723710}"/>
              </a:ext>
            </a:extLst>
          </p:cNvPr>
          <p:cNvSpPr/>
          <p:nvPr/>
        </p:nvSpPr>
        <p:spPr>
          <a:xfrm>
            <a:off x="2073275" y="120650"/>
            <a:ext cx="83820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8583763-B9DD-4F3B-8714-CB7A06C94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3200" dirty="0"/>
              <a:t>4. Click “Select.” Ignore the date listed to the left of “Select.” Acknowledge the statements and answer the required questions. Click “Next.”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CDDF361-351B-9C49-D734-AC273FDF3D2E}"/>
              </a:ext>
            </a:extLst>
          </p:cNvPr>
          <p:cNvSpPr/>
          <p:nvPr/>
        </p:nvSpPr>
        <p:spPr>
          <a:xfrm>
            <a:off x="7769444" y="6168959"/>
            <a:ext cx="1118681" cy="3696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86BB3B7-0FE5-B55E-84C4-111DC11E1D7B}"/>
              </a:ext>
            </a:extLst>
          </p:cNvPr>
          <p:cNvSpPr/>
          <p:nvPr/>
        </p:nvSpPr>
        <p:spPr>
          <a:xfrm>
            <a:off x="3342262" y="3660837"/>
            <a:ext cx="723901" cy="47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08ED20B-C474-DDAB-FF68-7D89B08A2455}"/>
              </a:ext>
            </a:extLst>
          </p:cNvPr>
          <p:cNvSpPr/>
          <p:nvPr/>
        </p:nvSpPr>
        <p:spPr>
          <a:xfrm>
            <a:off x="7650410" y="2965708"/>
            <a:ext cx="950856" cy="47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FE93C02-3DE1-7B15-6E2E-CBBE97B76FC8}"/>
              </a:ext>
            </a:extLst>
          </p:cNvPr>
          <p:cNvSpPr/>
          <p:nvPr/>
        </p:nvSpPr>
        <p:spPr>
          <a:xfrm>
            <a:off x="3342262" y="4535450"/>
            <a:ext cx="723901" cy="47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6D24041-D4BA-55E3-20D9-C2DD004C75EA}"/>
              </a:ext>
            </a:extLst>
          </p:cNvPr>
          <p:cNvSpPr/>
          <p:nvPr/>
        </p:nvSpPr>
        <p:spPr>
          <a:xfrm>
            <a:off x="3342012" y="5065051"/>
            <a:ext cx="723901" cy="47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A30ED35-2487-5C05-1312-70AC6C8E1518}"/>
              </a:ext>
            </a:extLst>
          </p:cNvPr>
          <p:cNvSpPr/>
          <p:nvPr/>
        </p:nvSpPr>
        <p:spPr>
          <a:xfrm>
            <a:off x="3328008" y="5586598"/>
            <a:ext cx="723901" cy="47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D3E4F0D-DD9D-492B-B816-CF9E61C28A2A}"/>
              </a:ext>
            </a:extLst>
          </p:cNvPr>
          <p:cNvSpPr/>
          <p:nvPr/>
        </p:nvSpPr>
        <p:spPr>
          <a:xfrm>
            <a:off x="2073275" y="120650"/>
            <a:ext cx="83820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223C805-93AE-47A0-91A8-16F42CD87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500" y="346007"/>
            <a:ext cx="8661400" cy="11938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3200" dirty="0"/>
              <a:t>“5. Click Next.”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D29BF4-3996-68AA-E230-3A18B5C3D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762" y="3429000"/>
            <a:ext cx="6848475" cy="228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168A33-8AFA-9BBA-2CFB-CE05B8824645}"/>
              </a:ext>
            </a:extLst>
          </p:cNvPr>
          <p:cNvSpPr txBox="1"/>
          <p:nvPr/>
        </p:nvSpPr>
        <p:spPr>
          <a:xfrm>
            <a:off x="2349500" y="2047878"/>
            <a:ext cx="838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Note</a:t>
            </a:r>
            <a:r>
              <a:rPr lang="en-US" sz="1800" dirty="0"/>
              <a:t>: No payment is required in the INCOSE system. Within 5-7 business days, you will be sent a link to schedule your exam with CMS/</a:t>
            </a:r>
            <a:r>
              <a:rPr lang="en-US" sz="1800" dirty="0" err="1"/>
              <a:t>Testwise</a:t>
            </a:r>
            <a:r>
              <a:rPr lang="en-US" sz="1800" dirty="0"/>
              <a:t>. You will pay the proctor service when you schedule the exam.</a:t>
            </a:r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FBE8C68-D742-E06A-66F1-5DF93994BD49}"/>
              </a:ext>
            </a:extLst>
          </p:cNvPr>
          <p:cNvSpPr/>
          <p:nvPr/>
        </p:nvSpPr>
        <p:spPr>
          <a:xfrm>
            <a:off x="8092098" y="5059291"/>
            <a:ext cx="1739798" cy="365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6EF7C-9FEA-890F-07FA-8DE0A37F1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6. Click Process Order.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9011F1-342D-611D-EE0A-C5277839A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INCOSE SEP Program 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1350C-BB97-59E9-0EEB-2C15C3EEC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2DBE46-0375-58E4-57C2-FADF26F6D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525" y="2273300"/>
            <a:ext cx="6838950" cy="444817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F201460-A988-6448-1DA1-A9EFB9ED072D}"/>
              </a:ext>
            </a:extLst>
          </p:cNvPr>
          <p:cNvSpPr/>
          <p:nvPr/>
        </p:nvSpPr>
        <p:spPr>
          <a:xfrm>
            <a:off x="7806873" y="6258917"/>
            <a:ext cx="1739798" cy="365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62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mbership Slide Deck" id="{49CBD01A-03BE-6741-8887-84F53DA99A92}" vid="{AA45A5CC-F469-1D41-B86C-24B64DDAD0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60C7C6182BF842B2C45FBDBF328783" ma:contentTypeVersion="27" ma:contentTypeDescription="Create a new document." ma:contentTypeScope="" ma:versionID="d5ab1e4dc7ce6b7a576f0f6fd109fe65">
  <xsd:schema xmlns:xsd="http://www.w3.org/2001/XMLSchema" xmlns:xs="http://www.w3.org/2001/XMLSchema" xmlns:p="http://schemas.microsoft.com/office/2006/metadata/properties" xmlns:ns2="07d0ccec-aae8-4814-a6d3-0c68dd73da2d" xmlns:ns3="9faeb335-af12-4888-a1e3-d4a8639b6f5f" xmlns:ns4="c4350312-9962-4734-8b89-bc083b93d4ff" targetNamespace="http://schemas.microsoft.com/office/2006/metadata/properties" ma:root="true" ma:fieldsID="a49b913f31c5b6409837dd15a19ae47f" ns2:_="" ns3:_="" ns4:_="">
    <xsd:import namespace="07d0ccec-aae8-4814-a6d3-0c68dd73da2d"/>
    <xsd:import namespace="9faeb335-af12-4888-a1e3-d4a8639b6f5f"/>
    <xsd:import namespace="c4350312-9962-4734-8b89-bc083b93d4ff"/>
    <xsd:element name="properties">
      <xsd:complexType>
        <xsd:sequence>
          <xsd:element name="documentManagement">
            <xsd:complexType>
              <xsd:all>
                <xsd:element ref="ns2:incoseDistribution" minOccurs="0"/>
                <xsd:element ref="ns2:df56f4c5a0be4550856ac6bd150af184" minOccurs="0"/>
                <xsd:element ref="ns2:TaxCatchAll" minOccurs="0"/>
                <xsd:element ref="ns2:TaxCatchAllLabel" minOccurs="0"/>
                <xsd:element ref="ns2:j6f62fd0e2284e44b1906b33aa785078" minOccurs="0"/>
                <xsd:element ref="ns2:o4d603b143c54403a43a44e339fe5e1a" minOccurs="0"/>
                <xsd:element ref="ns3:Author_x0028_s_x0029_"/>
                <xsd:element ref="ns3:Descriptive_x0020_Title"/>
                <xsd:element ref="ns3:Keywords0" minOccurs="0"/>
                <xsd:element ref="ns3:Publication_x0020_Date" minOccurs="0"/>
                <xsd:element ref="ns3:Short_x0020_Description"/>
                <xsd:element ref="ns3:Term"/>
                <xsd:element ref="ns2:fc73f2c3713f415c9afd0faf07c59adc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d0ccec-aae8-4814-a6d3-0c68dd73da2d" elementFormDefault="qualified">
    <xsd:import namespace="http://schemas.microsoft.com/office/2006/documentManagement/types"/>
    <xsd:import namespace="http://schemas.microsoft.com/office/infopath/2007/PartnerControls"/>
    <xsd:element name="incoseDistribution" ma:index="10" nillable="true" ma:displayName="Distribution" ma:default="" ma:internalName="incoseDistribution">
      <xsd:simpleType>
        <xsd:restriction base="dms:Choice">
          <xsd:enumeration value="Open For Public Distribution"/>
          <xsd:enumeration value="Internal to INCOSE Members"/>
        </xsd:restriction>
      </xsd:simpleType>
    </xsd:element>
    <xsd:element name="df56f4c5a0be4550856ac6bd150af184" ma:index="11" nillable="true" ma:taxonomy="true" ma:internalName="df56f4c5a0be4550856ac6bd150af184" ma:taxonomyFieldName="incoseChapters" ma:displayName="Chapters" ma:default="" ma:fieldId="{df56f4c5-a0be-4550-856a-c6bd150af184}" ma:sspId="08fe2f84-03a1-48cf-9e03-1bf6c33fafbe" ma:termSetId="cfb95cbd-7a79-444e-88d9-ed9ec2f185f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62e79503-1a2b-4294-a229-384a0f52ada3}" ma:internalName="TaxCatchAll" ma:showField="CatchAllData" ma:web="07d0ccec-aae8-4814-a6d3-0c68dd73da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62e79503-1a2b-4294-a229-384a0f52ada3}" ma:internalName="TaxCatchAllLabel" ma:readOnly="true" ma:showField="CatchAllDataLabel" ma:web="07d0ccec-aae8-4814-a6d3-0c68dd73da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6f62fd0e2284e44b1906b33aa785078" ma:index="15" nillable="true" ma:taxonomy="true" ma:internalName="j6f62fd0e2284e44b1906b33aa785078" ma:taxonomyFieldName="incoseWorkingGroup" ma:displayName="Working Groups" ma:default="" ma:fieldId="{36f62fd0-e228-4e44-b190-6b33aa785078}" ma:sspId="08fe2f84-03a1-48cf-9e03-1bf6c33fafbe" ma:termSetId="b4545d9d-43c2-43a5-b101-c26e148252f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4d603b143c54403a43a44e339fe5e1a" ma:index="17" nillable="true" ma:taxonomy="true" ma:internalName="o4d603b143c54403a43a44e339fe5e1a" ma:taxonomyFieldName="incoseOrganizations" ma:displayName="Organizations" ma:default="" ma:fieldId="{84d603b1-43c5-4403-a43a-44e339fe5e1a}" ma:sspId="08fe2f84-03a1-48cf-9e03-1bf6c33fafbe" ma:termSetId="48b99640-702e-422f-a11d-aec6d871b7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c73f2c3713f415c9afd0faf07c59adc" ma:index="25" nillable="true" ma:taxonomy="true" ma:internalName="fc73f2c3713f415c9afd0faf07c59adc" ma:taxonomyFieldName="INCOSEProductValue" ma:displayName="Item Value" ma:default="45;#Local|254e409e-99ce-4994-8e1c-1a49057a5299" ma:fieldId="{fc73f2c3-713f-415c-9afd-0faf07c59adc}" ma:taxonomyMulti="true" ma:sspId="08fe2f84-03a1-48cf-9e03-1bf6c33fafbe" ma:termSetId="432b97d5-a841-4537-8786-65acc6747ba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aeb335-af12-4888-a1e3-d4a8639b6f5f" elementFormDefault="qualified">
    <xsd:import namespace="http://schemas.microsoft.com/office/2006/documentManagement/types"/>
    <xsd:import namespace="http://schemas.microsoft.com/office/infopath/2007/PartnerControls"/>
    <xsd:element name="Author_x0028_s_x0029_" ma:index="19" ma:displayName="Author(s)" ma:description="Enter the individual's name (Jane Doe), the group's name (Measurement Working Group), or N/A" ma:internalName="Author_x0028_s_x0029_0" ma:readOnly="false">
      <xsd:simpleType>
        <xsd:restriction base="dms:Text">
          <xsd:maxLength value="255"/>
        </xsd:restriction>
      </xsd:simpleType>
    </xsd:element>
    <xsd:element name="Descriptive_x0020_Title" ma:index="20" ma:displayName="Descriptive Title" ma:description="e.g. Metrics Primer v 1.0" ma:internalName="Descriptive_x0020_Title0" ma:readOnly="false">
      <xsd:simpleType>
        <xsd:restriction base="dms:Text">
          <xsd:maxLength value="255"/>
        </xsd:restriction>
      </xsd:simpleType>
    </xsd:element>
    <xsd:element name="Keywords0" ma:index="21" nillable="true" ma:displayName="Keywords" ma:description="e.g. metrics measurement primer" ma:internalName="Keywords00" ma:readOnly="false">
      <xsd:simpleType>
        <xsd:restriction base="dms:Text">
          <xsd:maxLength value="255"/>
        </xsd:restriction>
      </xsd:simpleType>
    </xsd:element>
    <xsd:element name="Publication_x0020_Date" ma:index="22" nillable="true" ma:displayName="Publication Date" ma:default="[today]" ma:format="DateOnly" ma:internalName="Publication_x0020_Date0" ma:readOnly="false">
      <xsd:simpleType>
        <xsd:restriction base="dms:DateTime"/>
      </xsd:simpleType>
    </xsd:element>
    <xsd:element name="Short_x0020_Description" ma:index="23" ma:displayName="Short Description" ma:description="e.g. The Metrics Primer defines the basic concepts behind measurement and provides the background knowledge needed to prepare you to set up a measurement program." ma:internalName="Short_x0020_Description0" ma:readOnly="false">
      <xsd:simpleType>
        <xsd:restriction base="dms:Note">
          <xsd:maxLength value="255"/>
        </xsd:restriction>
      </xsd:simpleType>
    </xsd:element>
    <xsd:element name="Term" ma:index="24" ma:displayName="Term" ma:internalName="Term0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350312-9962-4734-8b89-bc083b93d4ff" elementFormDefault="qualified">
    <xsd:import namespace="http://schemas.microsoft.com/office/2006/documentManagement/types"/>
    <xsd:import namespace="http://schemas.microsoft.com/office/infopath/2007/PartnerControls"/>
    <xsd:element name="SharedWithUsers" ma:index="27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4d603b143c54403a43a44e339fe5e1a xmlns="07d0ccec-aae8-4814-a6d3-0c68dd73da2d">
      <Terms xmlns="http://schemas.microsoft.com/office/infopath/2007/PartnerControls"/>
    </o4d603b143c54403a43a44e339fe5e1a>
    <df56f4c5a0be4550856ac6bd150af184 xmlns="07d0ccec-aae8-4814-a6d3-0c68dd73da2d">
      <Terms xmlns="http://schemas.microsoft.com/office/infopath/2007/PartnerControls"/>
    </df56f4c5a0be4550856ac6bd150af184>
    <Keywords0 xmlns="9faeb335-af12-4888-a1e3-d4a8639b6f5f" xsi:nil="true"/>
    <Author_x0028_s_x0029_ xmlns="9faeb335-af12-4888-a1e3-d4a8639b6f5f">MarCom</Author_x0028_s_x0029_>
    <Short_x0020_Description xmlns="9faeb335-af12-4888-a1e3-d4a8639b6f5f">INCOSE Powerpoint Template - Membership</Short_x0020_Description>
    <Term xmlns="9faeb335-af12-4888-a1e3-d4a8639b6f5f">INCOSE Powerpoint Template - Membership</Term>
    <fc73f2c3713f415c9afd0faf07c59adc xmlns="07d0ccec-aae8-4814-a6d3-0c68dd73da2d">
      <Terms xmlns="http://schemas.microsoft.com/office/infopath/2007/PartnerControls">
        <TermInfo xmlns="http://schemas.microsoft.com/office/infopath/2007/PartnerControls">
          <TermName xmlns="http://schemas.microsoft.com/office/infopath/2007/PartnerControls">Local</TermName>
          <TermId xmlns="http://schemas.microsoft.com/office/infopath/2007/PartnerControls">254e409e-99ce-4994-8e1c-1a49057a5299</TermId>
        </TermInfo>
      </Terms>
    </fc73f2c3713f415c9afd0faf07c59adc>
    <Descriptive_x0020_Title xmlns="9faeb335-af12-4888-a1e3-d4a8639b6f5f">INCOSE Powerpoint Template - Membership</Descriptive_x0020_Title>
    <incoseDistribution xmlns="07d0ccec-aae8-4814-a6d3-0c68dd73da2d" xsi:nil="true"/>
    <Publication_x0020_Date xmlns="9faeb335-af12-4888-a1e3-d4a8639b6f5f">2019-04-27T07:00:00+00:00</Publication_x0020_Date>
    <TaxCatchAll xmlns="07d0ccec-aae8-4814-a6d3-0c68dd73da2d">
      <Value>45</Value>
    </TaxCatchAll>
    <j6f62fd0e2284e44b1906b33aa785078 xmlns="07d0ccec-aae8-4814-a6d3-0c68dd73da2d">
      <Terms xmlns="http://schemas.microsoft.com/office/infopath/2007/PartnerControls"/>
    </j6f62fd0e2284e44b1906b33aa785078>
  </documentManagement>
</p:properties>
</file>

<file path=customXml/itemProps1.xml><?xml version="1.0" encoding="utf-8"?>
<ds:datastoreItem xmlns:ds="http://schemas.openxmlformats.org/officeDocument/2006/customXml" ds:itemID="{71A22276-2DC8-4B81-9E89-C10871C3C9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07E4E9-2DC1-4A53-BCF3-783A4FC471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d0ccec-aae8-4814-a6d3-0c68dd73da2d"/>
    <ds:schemaRef ds:uri="9faeb335-af12-4888-a1e3-d4a8639b6f5f"/>
    <ds:schemaRef ds:uri="c4350312-9962-4734-8b89-bc083b93d4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9CE24F-07C4-45AA-A989-ED4392E6447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faeb335-af12-4888-a1e3-d4a8639b6f5f"/>
    <ds:schemaRef ds:uri="c4350312-9962-4734-8b89-bc083b93d4ff"/>
    <ds:schemaRef ds:uri="07d0ccec-aae8-4814-a6d3-0c68dd73da2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Membership Slide Deck</Template>
  <TotalTime>3311</TotalTime>
  <Words>505</Words>
  <Application>Microsoft Office PowerPoint</Application>
  <PresentationFormat>Widescreen</PresentationFormat>
  <Paragraphs>48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</vt:lpstr>
      <vt:lpstr>Calibri</vt:lpstr>
      <vt:lpstr>Optima</vt:lpstr>
      <vt:lpstr>Office Theme</vt:lpstr>
      <vt:lpstr>Enrolling in Online Exams</vt:lpstr>
      <vt:lpstr>Open Enrollment – what is it?</vt:lpstr>
      <vt:lpstr>Open Enrollment Process Overview</vt:lpstr>
      <vt:lpstr>1. Log in to portal.incose.org. From the banner menu, click on “Certifications.”</vt:lpstr>
      <vt:lpstr>2. Click on “Register for an Exam.”</vt:lpstr>
      <vt:lpstr>3. Click on the drop down for “Select Exam.” Click “Open Enrollment for Online Exam.” Click “Continue.”</vt:lpstr>
      <vt:lpstr>4. Click “Select.” Ignore the date listed to the left of “Select.” Acknowledge the statements and answer the required questions. Click “Next.”</vt:lpstr>
      <vt:lpstr>“5. Click Next.” </vt:lpstr>
      <vt:lpstr>6. Click Process Order. </vt:lpstr>
      <vt:lpstr>7. Follow instructions in email to schedule and pay for your exam. This will be done through CMS/Testwise.</vt:lpstr>
      <vt:lpstr>SEP Exam Costs</vt:lpstr>
      <vt:lpstr>SEP Application Costs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INCOSE Systems Engineering Professional (SEP) Program</dc:title>
  <dc:creator>Courtney Wright</dc:creator>
  <cp:lastModifiedBy>Danielle DeRoche</cp:lastModifiedBy>
  <cp:revision>35</cp:revision>
  <dcterms:created xsi:type="dcterms:W3CDTF">2019-08-19T14:52:08Z</dcterms:created>
  <dcterms:modified xsi:type="dcterms:W3CDTF">2023-07-06T18:21:20Z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0x0101002A60C7C6182BF842B2C45FBDBF328783</vt:lpwstr>
  </property>
  <property fmtid="{D5CDD505-2E9C-101B-9397-08002B2CF9AE}" pid="3" name="incoseWorkingGroup">
    <vt:lpwstr/>
  </property>
  <property fmtid="{D5CDD505-2E9C-101B-9397-08002B2CF9AE}" pid="4" name="INCOSEProductValue">
    <vt:lpwstr>45;#Local|254e409e-99ce-4994-8e1c-1a49057a5299</vt:lpwstr>
  </property>
  <property fmtid="{D5CDD505-2E9C-101B-9397-08002B2CF9AE}" pid="5" name="incoseChapters">
    <vt:lpwstr/>
  </property>
  <property fmtid="{D5CDD505-2E9C-101B-9397-08002B2CF9AE}" pid="6" name="incoseOrganizations">
    <vt:lpwstr/>
  </property>
</Properties>
</file>