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66" r:id="rId4"/>
    <p:sldId id="267" r:id="rId5"/>
    <p:sldId id="268" r:id="rId6"/>
    <p:sldId id="269" r:id="rId7"/>
    <p:sldId id="265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4"/>
  </p:normalViewPr>
  <p:slideViewPr>
    <p:cSldViewPr snapToGrid="0" snapToObjects="1">
      <p:cViewPr varScale="1">
        <p:scale>
          <a:sx n="48" d="100"/>
          <a:sy n="48" d="100"/>
        </p:scale>
        <p:origin x="6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80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2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5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4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2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8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0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9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4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13"/>
          <a:srcRect l="25880" t="20983" r="20007" b="35194"/>
          <a:stretch/>
        </p:blipFill>
        <p:spPr>
          <a:xfrm>
            <a:off x="1" y="-1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6272" y="365125"/>
            <a:ext cx="91775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2B253-B770-524B-B991-5C87A753360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72" y="73882"/>
            <a:ext cx="1908048" cy="190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434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971A9"/>
          </a:solidFill>
          <a:latin typeface="Optima" charset="0"/>
          <a:ea typeface="Optima" charset="0"/>
          <a:cs typeface="Optim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ertification@incose.or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ertification@incose.or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ep-renewal@incose.or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certification@incose.or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cose.org/systems-engineering-certification/the-certification-process/how-do-i-renew" TargetMode="External"/><Relationship Id="rId7" Type="http://schemas.openxmlformats.org/officeDocument/2006/relationships/hyperlink" Target="mailto:certification@incose.org" TargetMode="External"/><Relationship Id="rId2" Type="http://schemas.openxmlformats.org/officeDocument/2006/relationships/hyperlink" Target="https://www.incose.org/systems-engineering-certification/certification-form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nfo@incose.org" TargetMode="External"/><Relationship Id="rId5" Type="http://schemas.openxmlformats.org/officeDocument/2006/relationships/hyperlink" Target="https://www.incose.org/systems-engineering-certification/the-certification-process/how-do-i-renew#Activities" TargetMode="External"/><Relationship Id="rId4" Type="http://schemas.openxmlformats.org/officeDocument/2006/relationships/hyperlink" Target="https://www.incose.org/systems-engineering-certification/the-certification-process/how-do-i-renew/late-renewal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D88DD87-43BD-4F15-9CCC-1752604B71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6818" y="1676400"/>
            <a:ext cx="9758363" cy="1752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/>
              <a:t>Late Renewals</a:t>
            </a:r>
            <a:br>
              <a:rPr lang="en-US" altLang="en-US" dirty="0"/>
            </a:br>
            <a:r>
              <a:rPr lang="en-US" altLang="en-US" dirty="0"/>
              <a:t>and Reinstatements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96902D2-7C70-4F0B-B5FB-F1F5333CC3D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599" y="4629150"/>
            <a:ext cx="6600825" cy="809625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/>
              <a:t>Updated 1</a:t>
            </a:r>
            <a:r>
              <a:rPr lang="en-US" altLang="en-US" dirty="0"/>
              <a:t>6</a:t>
            </a:r>
            <a:r>
              <a:rPr lang="en-US" altLang="en-US"/>
              <a:t> </a:t>
            </a:r>
            <a:r>
              <a:rPr lang="en-US" altLang="en-US" dirty="0"/>
              <a:t>March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C89EA-BB9D-4E85-A05C-4979F195C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Table of Contents 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1868BF02-156E-4560-80EC-4F6920CD9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en-US" sz="2400" dirty="0"/>
          </a:p>
          <a:p>
            <a:r>
              <a:rPr lang="en-US" altLang="en-US" sz="2400" dirty="0"/>
              <a:t>Page 3: ASEP Late Renewal Fees &amp; Requirements</a:t>
            </a:r>
          </a:p>
          <a:p>
            <a:r>
              <a:rPr lang="en-US" altLang="en-US" sz="2400" dirty="0"/>
              <a:t>Page 4: CSEP Late Renewal Fees &amp; Requirements</a:t>
            </a:r>
          </a:p>
          <a:p>
            <a:r>
              <a:rPr lang="en-US" altLang="en-US" sz="2400" dirty="0"/>
              <a:t>Page 5: Steps for Renewing late</a:t>
            </a:r>
          </a:p>
          <a:p>
            <a:r>
              <a:rPr lang="en-US" altLang="en-US" sz="2400" dirty="0"/>
              <a:t>Page 6: ESEP Re-activation Fees Table</a:t>
            </a:r>
          </a:p>
          <a:p>
            <a:r>
              <a:rPr lang="en-US" altLang="en-US" sz="2400" dirty="0"/>
              <a:t>Page 7: Process for re-activating ESEP when lapsed due to membership</a:t>
            </a:r>
          </a:p>
          <a:p>
            <a:r>
              <a:rPr lang="en-US" altLang="en-US" sz="2400" dirty="0"/>
              <a:t>Page 8: Certification Resources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6CE47-11C0-49E8-99BE-9B76D1096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ASEP Renewal Fees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08A93-69E3-4955-8A61-B25DC944C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0050" lvl="1" indent="0">
              <a:buNone/>
              <a:defRPr/>
            </a:pPr>
            <a:r>
              <a:rPr lang="en-US" altLang="en-US" sz="1600" b="1" u="sng" dirty="0"/>
              <a:t>SEP renewal </a:t>
            </a:r>
            <a:r>
              <a:rPr lang="en-US" altLang="en-US" sz="1600" dirty="0"/>
              <a:t>= $100 </a:t>
            </a:r>
          </a:p>
          <a:p>
            <a:pPr marL="400050" lvl="1" indent="0">
              <a:buNone/>
              <a:defRPr/>
            </a:pPr>
            <a:endParaRPr lang="en-US" altLang="en-US" sz="1600" b="1" u="sng" dirty="0"/>
          </a:p>
          <a:p>
            <a:pPr marL="400050" lvl="1" indent="0">
              <a:buNone/>
              <a:defRPr/>
            </a:pPr>
            <a:r>
              <a:rPr lang="en-US" altLang="en-US" sz="1600" b="1" u="sng" dirty="0"/>
              <a:t>Late SEP renewal Requirements:</a:t>
            </a:r>
            <a:endParaRPr lang="en-US" altLang="en-US" sz="1600" dirty="0"/>
          </a:p>
          <a:p>
            <a:pPr lvl="1">
              <a:defRPr/>
            </a:pPr>
            <a:r>
              <a:rPr lang="en-US" altLang="en-US" sz="1600" b="1" i="1" dirty="0"/>
              <a:t>0-6 Months: </a:t>
            </a:r>
            <a:r>
              <a:rPr lang="en-US" sz="1600" dirty="0"/>
              <a:t>submit log showing 132 or more PDUs, renewal fee ($100), and reactivation fee of $50</a:t>
            </a:r>
          </a:p>
          <a:p>
            <a:pPr marL="1085850" lvl="2">
              <a:defRPr/>
            </a:pPr>
            <a:r>
              <a:rPr lang="en-US" sz="1600" dirty="0"/>
              <a:t>Total Cost: $150 USD (Plus active individual membership)</a:t>
            </a:r>
          </a:p>
          <a:p>
            <a:pPr lvl="1">
              <a:defRPr/>
            </a:pPr>
            <a:endParaRPr lang="en-US" sz="1600" dirty="0"/>
          </a:p>
          <a:p>
            <a:pPr lvl="1">
              <a:defRPr/>
            </a:pPr>
            <a:r>
              <a:rPr lang="en-US" altLang="en-US" sz="1600" b="1" i="1" dirty="0"/>
              <a:t>6-12 months: </a:t>
            </a:r>
            <a:r>
              <a:rPr lang="en-US" sz="1600" dirty="0"/>
              <a:t>submit log showing 144 or more PDUs, renewal fee ($100), and reactivation fee of $100</a:t>
            </a:r>
          </a:p>
          <a:p>
            <a:pPr marL="1085850" lvl="2">
              <a:defRPr/>
            </a:pPr>
            <a:r>
              <a:rPr lang="en-US" sz="1600" dirty="0"/>
              <a:t>Total Cost: $200 USD (Plus active individual membership)</a:t>
            </a:r>
          </a:p>
          <a:p>
            <a:pPr lvl="1">
              <a:defRPr/>
            </a:pPr>
            <a:endParaRPr lang="en-US" sz="1600" dirty="0"/>
          </a:p>
          <a:p>
            <a:pPr lvl="1">
              <a:defRPr/>
            </a:pPr>
            <a:r>
              <a:rPr lang="en-US" altLang="en-US" sz="1600" b="1" i="1" dirty="0"/>
              <a:t>More than 12 months: </a:t>
            </a:r>
            <a:r>
              <a:rPr lang="en-US" sz="1600" dirty="0"/>
              <a:t>submit PDU log showing 120 PDUs + 24 PDUs for each year expired, renewal fee ($100), and reactivation fee of $150</a:t>
            </a:r>
          </a:p>
          <a:p>
            <a:pPr marL="1085850" lvl="2">
              <a:defRPr/>
            </a:pPr>
            <a:r>
              <a:rPr lang="en-US" sz="1600" dirty="0"/>
              <a:t>Total Cost: $250 USD (Plus active individual membership)</a:t>
            </a:r>
          </a:p>
          <a:p>
            <a:pPr marL="1085850" lvl="2">
              <a:defRPr/>
            </a:pPr>
            <a:endParaRPr lang="en-US" sz="1600" dirty="0"/>
          </a:p>
          <a:p>
            <a:pPr marL="628650" lvl="1">
              <a:defRPr/>
            </a:pPr>
            <a:r>
              <a:rPr lang="en-US" altLang="en-US" sz="1600" dirty="0"/>
              <a:t>In lieu of additional PDU requirements for late renewal, individuals may pass the INCOSE knowledge exam again. Please contact </a:t>
            </a:r>
            <a:r>
              <a:rPr lang="en-US" altLang="en-US" sz="1600" dirty="0">
                <a:hlinkClick r:id="rId2"/>
              </a:rPr>
              <a:t>certification@incose.org </a:t>
            </a:r>
            <a:r>
              <a:rPr lang="en-US" altLang="en-US" sz="1600" dirty="0"/>
              <a:t>if you decide to proceed with the exam instead of PDU requirement.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EDAD2-6B22-4655-BBFF-EE6F4DD10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CSEP Renewal Fees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45F4D-764E-4093-87D2-7495997D3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0050" lvl="1" indent="0">
              <a:buNone/>
              <a:defRPr/>
            </a:pPr>
            <a:r>
              <a:rPr lang="en-US" altLang="en-US" sz="1600" b="1" u="sng" dirty="0"/>
              <a:t>SEP renewal </a:t>
            </a:r>
            <a:r>
              <a:rPr lang="en-US" altLang="en-US" sz="1600" dirty="0"/>
              <a:t>= $100 </a:t>
            </a:r>
          </a:p>
          <a:p>
            <a:pPr marL="400050" lvl="1" indent="0">
              <a:buNone/>
              <a:defRPr/>
            </a:pPr>
            <a:endParaRPr lang="en-US" altLang="en-US" sz="1600" b="1" u="sng" dirty="0"/>
          </a:p>
          <a:p>
            <a:pPr marL="400050" lvl="1" indent="0">
              <a:buNone/>
              <a:defRPr/>
            </a:pPr>
            <a:r>
              <a:rPr lang="en-US" altLang="en-US" sz="1600" b="1" u="sng" dirty="0"/>
              <a:t>Late SEP renewal Requirements:</a:t>
            </a:r>
            <a:endParaRPr lang="en-US" altLang="en-US" sz="1600" dirty="0"/>
          </a:p>
          <a:p>
            <a:pPr lvl="1">
              <a:defRPr/>
            </a:pPr>
            <a:r>
              <a:rPr lang="en-US" altLang="en-US" sz="1600" b="1" i="1" dirty="0"/>
              <a:t>0-6 Months: </a:t>
            </a:r>
            <a:r>
              <a:rPr lang="en-US" sz="1600" dirty="0"/>
              <a:t>submit log showing 140 or more PDUs, renewal fee ($100), and reactivation fee of $50</a:t>
            </a:r>
          </a:p>
          <a:p>
            <a:pPr marL="1085850" lvl="2">
              <a:defRPr/>
            </a:pPr>
            <a:r>
              <a:rPr lang="en-US" sz="1600" dirty="0"/>
              <a:t>Total Cost: $150 USD (Plus active individual membership)</a:t>
            </a:r>
          </a:p>
          <a:p>
            <a:pPr lvl="1">
              <a:defRPr/>
            </a:pPr>
            <a:endParaRPr lang="en-US" sz="1600" dirty="0"/>
          </a:p>
          <a:p>
            <a:pPr lvl="1">
              <a:defRPr/>
            </a:pPr>
            <a:r>
              <a:rPr lang="en-US" altLang="en-US" sz="1600" b="1" i="1" dirty="0"/>
              <a:t>6-12 months: </a:t>
            </a:r>
            <a:r>
              <a:rPr lang="en-US" sz="1600" dirty="0"/>
              <a:t>submit log showing 160 or more PDUs, renewal fee ($100), and reactivation fee of $100</a:t>
            </a:r>
          </a:p>
          <a:p>
            <a:pPr marL="1085850" lvl="2">
              <a:defRPr/>
            </a:pPr>
            <a:r>
              <a:rPr lang="en-US" sz="1600" dirty="0"/>
              <a:t>Total Cost: $200 USD (Plus active individual membership)</a:t>
            </a:r>
          </a:p>
          <a:p>
            <a:pPr lvl="1">
              <a:defRPr/>
            </a:pPr>
            <a:endParaRPr lang="en-US" sz="1600" dirty="0"/>
          </a:p>
          <a:p>
            <a:pPr lvl="1">
              <a:defRPr/>
            </a:pPr>
            <a:r>
              <a:rPr lang="en-US" altLang="en-US" sz="1600" b="1" i="1" dirty="0"/>
              <a:t>More than 12 months: </a:t>
            </a:r>
            <a:r>
              <a:rPr lang="en-US" sz="1600" dirty="0"/>
              <a:t>submit PDU log showing 120 PDUs + 40 PDUs for each year expired, renewal fee ($100), and reactivation fee of $150</a:t>
            </a:r>
          </a:p>
          <a:p>
            <a:pPr marL="1085850" lvl="2">
              <a:defRPr/>
            </a:pPr>
            <a:r>
              <a:rPr lang="en-US" sz="1600" dirty="0"/>
              <a:t>Total Cost: $250 USD (Plus active individual membership)</a:t>
            </a:r>
          </a:p>
          <a:p>
            <a:pPr lvl="1">
              <a:defRPr/>
            </a:pPr>
            <a:endParaRPr lang="en-US" sz="1600" dirty="0"/>
          </a:p>
          <a:p>
            <a:pPr lvl="1">
              <a:defRPr/>
            </a:pPr>
            <a:r>
              <a:rPr lang="en-US" altLang="en-US" sz="1600" dirty="0"/>
              <a:t>In lieu of additional PDU requirements for late renewal, individuals may pass the INCOSE knowledge exam again. Please contact </a:t>
            </a:r>
            <a:r>
              <a:rPr lang="en-US" altLang="en-US" sz="1600" dirty="0">
                <a:hlinkClick r:id="rId2"/>
              </a:rPr>
              <a:t>certification@incose.org </a:t>
            </a:r>
            <a:r>
              <a:rPr lang="en-US" altLang="en-US" sz="1600" dirty="0"/>
              <a:t>if you decide to proceed with the exam instead of PDU requirement.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56899-CDAC-4756-9356-C7B5EAE94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Steps for Renewing Late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07B1502F-3E9E-442D-9771-94DD94712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indent="-342900">
              <a:buFont typeface="Courier New" panose="02070309020205020404" pitchFamily="49" charset="0"/>
              <a:buAutoNum type="arabicPeriod"/>
            </a:pPr>
            <a:endParaRPr lang="en-US" altLang="en-US" dirty="0"/>
          </a:p>
          <a:p>
            <a:pPr lvl="1" indent="-342900">
              <a:buFont typeface="Courier New" panose="02070309020205020404" pitchFamily="49" charset="0"/>
              <a:buAutoNum type="arabicPeriod"/>
            </a:pPr>
            <a:r>
              <a:rPr lang="en-US" altLang="en-US" dirty="0"/>
              <a:t>Request an invoice from </a:t>
            </a:r>
            <a:r>
              <a:rPr lang="en-US" altLang="en-US" dirty="0">
                <a:hlinkClick r:id="rId2"/>
              </a:rPr>
              <a:t>sep-renewal@incose.org</a:t>
            </a:r>
            <a:r>
              <a:rPr lang="en-US" altLang="en-US" dirty="0"/>
              <a:t> for </a:t>
            </a:r>
            <a:r>
              <a:rPr lang="en-US" altLang="en-US" b="1" dirty="0"/>
              <a:t>ASEP or CSEP </a:t>
            </a:r>
            <a:r>
              <a:rPr lang="en-US" altLang="en-US" dirty="0"/>
              <a:t>renewal.  </a:t>
            </a:r>
          </a:p>
          <a:p>
            <a:pPr lvl="1" indent="-342900">
              <a:buFont typeface="Courier New" panose="02070309020205020404" pitchFamily="49" charset="0"/>
              <a:buAutoNum type="arabicPeriod"/>
            </a:pPr>
            <a:endParaRPr lang="en-US" altLang="en-US" dirty="0"/>
          </a:p>
          <a:p>
            <a:pPr lvl="1" indent="-342900">
              <a:buFont typeface="Courier New" panose="02070309020205020404" pitchFamily="49" charset="0"/>
              <a:buAutoNum type="arabicPeriod"/>
            </a:pPr>
            <a:r>
              <a:rPr lang="en-US" altLang="en-US" dirty="0"/>
              <a:t>Fill out PDU log. Renew membership if expired. </a:t>
            </a:r>
          </a:p>
          <a:p>
            <a:pPr lvl="1" indent="-342900">
              <a:buFont typeface="Courier New" panose="02070309020205020404" pitchFamily="49" charset="0"/>
              <a:buAutoNum type="arabicPeriod"/>
            </a:pPr>
            <a:endParaRPr lang="en-US" altLang="en-US" dirty="0"/>
          </a:p>
          <a:p>
            <a:pPr lvl="1" indent="-342900">
              <a:buFont typeface="Courier New" panose="02070309020205020404" pitchFamily="49" charset="0"/>
              <a:buAutoNum type="arabicPeriod"/>
            </a:pPr>
            <a:r>
              <a:rPr lang="en-US" altLang="en-US" b="1" dirty="0"/>
              <a:t>Once you have paid the invoice</a:t>
            </a:r>
            <a:r>
              <a:rPr lang="en-US" altLang="en-US" dirty="0"/>
              <a:t> from your profile home page, submit your ASEP or CSEP renewal documents to </a:t>
            </a:r>
            <a:r>
              <a:rPr lang="en-US" altLang="en-US" b="1" dirty="0">
                <a:hlinkClick r:id="rId2"/>
              </a:rPr>
              <a:t>sep-renewal@incose.org</a:t>
            </a:r>
            <a:r>
              <a:rPr lang="en-US" altLang="en-US" dirty="0"/>
              <a:t>. The database will not alert the Certification office once the payment has been made, so it is very important to </a:t>
            </a:r>
            <a:r>
              <a:rPr lang="en-US" altLang="en-US" u="sng" dirty="0"/>
              <a:t>make the payment BEFORE you submit your documents. </a:t>
            </a:r>
          </a:p>
          <a:p>
            <a:pPr lvl="1" indent="-342900">
              <a:buFont typeface="Courier New" panose="02070309020205020404" pitchFamily="49" charset="0"/>
              <a:buAutoNum type="arabicPeriod"/>
            </a:pPr>
            <a:endParaRPr lang="en-US" altLang="en-US" dirty="0"/>
          </a:p>
          <a:p>
            <a:pPr lvl="1" indent="-342900">
              <a:buFont typeface="Courier New" panose="02070309020205020404" pitchFamily="49" charset="0"/>
              <a:buAutoNum type="arabicPeriod"/>
            </a:pPr>
            <a:r>
              <a:rPr lang="en-US" altLang="en-US" dirty="0"/>
              <a:t>Certification Office will review your documents and process your new certificate.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1426-3CF1-497C-8502-6BE825E3C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Re-Instating ESEP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69D7F2E1-CE53-465B-8D30-4A613B4EA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lvl="1" indent="0">
              <a:buNone/>
            </a:pPr>
            <a:r>
              <a:rPr lang="en-US" altLang="en-US" dirty="0"/>
              <a:t>ESEPs who lapse due to membership are required to pay a reactivation fee in order to re-instate their certification. See below for fees table, listed in USD: </a:t>
            </a:r>
          </a:p>
          <a:p>
            <a:pPr marL="400050" lvl="1" indent="0">
              <a:buNone/>
            </a:pPr>
            <a:endParaRPr lang="en-US" altLang="en-US" b="1" dirty="0"/>
          </a:p>
          <a:p>
            <a:pPr marL="400050" lvl="1" indent="0">
              <a:buNone/>
            </a:pPr>
            <a:endParaRPr lang="en-US" altLang="en-US" b="1" dirty="0"/>
          </a:p>
          <a:p>
            <a:pPr marL="400050" lvl="1" indent="0">
              <a:buNone/>
            </a:pPr>
            <a:endParaRPr lang="en-US" altLang="en-US" b="1" dirty="0"/>
          </a:p>
          <a:p>
            <a:pPr marL="400050" lvl="1" indent="0">
              <a:buNone/>
            </a:pPr>
            <a:endParaRPr lang="en-US" altLang="en-US" b="1" u="sng" dirty="0"/>
          </a:p>
          <a:p>
            <a:pPr marL="400050" lvl="1" indent="0">
              <a:buNone/>
            </a:pPr>
            <a:endParaRPr lang="en-US" altLang="en-US" b="1" u="sng" dirty="0"/>
          </a:p>
          <a:p>
            <a:pPr marL="400050" lvl="1" indent="0">
              <a:buNone/>
            </a:pPr>
            <a:endParaRPr lang="en-US" altLang="en-US" b="1" u="sng" dirty="0"/>
          </a:p>
          <a:p>
            <a:pPr marL="400050" lvl="1" indent="0">
              <a:buNone/>
            </a:pPr>
            <a:endParaRPr lang="en-US" altLang="en-US" b="1" u="sng" dirty="0"/>
          </a:p>
          <a:p>
            <a:pPr marL="400050" lvl="1" indent="0">
              <a:buNone/>
            </a:pPr>
            <a:endParaRPr lang="en-US" altLang="en-US" dirty="0"/>
          </a:p>
          <a:p>
            <a:endParaRPr lang="en-US" altLang="en-US" dirty="0"/>
          </a:p>
        </p:txBody>
      </p:sp>
      <p:pic>
        <p:nvPicPr>
          <p:cNvPr id="20484" name="Picture 2">
            <a:extLst>
              <a:ext uri="{FF2B5EF4-FFF2-40B4-BE49-F238E27FC236}">
                <a16:creationId xmlns:a16="http://schemas.microsoft.com/office/drawing/2014/main" id="{78C31F0B-D851-4315-B708-BF7AFA206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237" y="2957512"/>
            <a:ext cx="559752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E6A9B-54FE-4BB7-9834-B324E8268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Re-Instating ESEP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706DC940-4707-4096-8882-D9A0BAFF9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  <a:defRPr/>
            </a:pPr>
            <a:r>
              <a:rPr lang="en-US" altLang="en-US" b="1" u="sng" dirty="0"/>
              <a:t>If your ESEP Certification has lapsed due to membership:</a:t>
            </a:r>
          </a:p>
          <a:p>
            <a:pPr lvl="1" indent="-342900">
              <a:buFont typeface="Courier New" panose="02070309020205020404" pitchFamily="49" charset="0"/>
              <a:buAutoNum type="arabicPeriod"/>
              <a:defRPr/>
            </a:pPr>
            <a:r>
              <a:rPr lang="en-US" altLang="en-US" dirty="0"/>
              <a:t>Renew your membership from your Profile Home page </a:t>
            </a:r>
          </a:p>
          <a:p>
            <a:pPr marL="800100" lvl="2" indent="0">
              <a:buNone/>
              <a:defRPr/>
            </a:pPr>
            <a:r>
              <a:rPr lang="en-US" altLang="en-US" dirty="0"/>
              <a:t>	-Please make sure not to create a new account. It will not automatically sync with your existing certification.</a:t>
            </a:r>
          </a:p>
          <a:p>
            <a:pPr marL="800100" lvl="2" indent="0">
              <a:buNone/>
              <a:defRPr/>
            </a:pPr>
            <a:endParaRPr lang="en-US" altLang="en-US" dirty="0"/>
          </a:p>
          <a:p>
            <a:pPr marL="400050" lvl="1" indent="0">
              <a:buNone/>
              <a:defRPr/>
            </a:pPr>
            <a:r>
              <a:rPr lang="en-US" altLang="en-US" dirty="0"/>
              <a:t>2. Send an email to </a:t>
            </a:r>
            <a:r>
              <a:rPr lang="en-US" altLang="en-US" dirty="0">
                <a:hlinkClick r:id="rId2"/>
              </a:rPr>
              <a:t>certification@incose.org</a:t>
            </a:r>
            <a:r>
              <a:rPr lang="en-US" altLang="en-US" dirty="0"/>
              <a:t> to notify the Certification Office that you have renewed your membership and need an invoice for reactivation fee. </a:t>
            </a:r>
          </a:p>
          <a:p>
            <a:pPr marL="400050" lvl="1" indent="0">
              <a:buNone/>
              <a:defRPr/>
            </a:pPr>
            <a:endParaRPr lang="en-US" altLang="en-US" dirty="0"/>
          </a:p>
          <a:p>
            <a:pPr marL="400050" lvl="1" indent="0">
              <a:buNone/>
              <a:defRPr/>
            </a:pPr>
            <a:r>
              <a:rPr lang="en-US" altLang="en-US" dirty="0"/>
              <a:t>3. Certification office will generate an invoice based on the fees table on previous page. Once you have paid the re-activation fee, please notify </a:t>
            </a:r>
            <a:r>
              <a:rPr lang="en-US" altLang="en-US" dirty="0">
                <a:hlinkClick r:id="rId2"/>
              </a:rPr>
              <a:t>certification@incose.org</a:t>
            </a:r>
            <a:r>
              <a:rPr lang="en-US" altLang="en-US" dirty="0"/>
              <a:t> so your ESEP can be re-instated.  </a:t>
            </a:r>
          </a:p>
          <a:p>
            <a:pPr marL="400050" lvl="1" indent="0"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D48DA-C855-415D-95D8-03D2CC8EE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Certification Resources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829852CB-22C7-4A10-99FB-C227155E7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sz="1800" dirty="0"/>
              <a:t>Forms: </a:t>
            </a:r>
            <a:r>
              <a:rPr lang="en-US" altLang="en-US" sz="1800" dirty="0">
                <a:hlinkClick r:id="rId2"/>
              </a:rPr>
              <a:t>https://www.incose.org/systems-engineering-certification/certification-forms</a:t>
            </a:r>
            <a:endParaRPr lang="en-US" altLang="en-US" sz="1800" dirty="0"/>
          </a:p>
          <a:p>
            <a:pPr>
              <a:defRPr/>
            </a:pPr>
            <a:r>
              <a:rPr lang="en-US" altLang="en-US" sz="1800" dirty="0"/>
              <a:t>How do I renew: </a:t>
            </a:r>
            <a:r>
              <a:rPr lang="en-US" altLang="en-US" sz="1800" dirty="0">
                <a:hlinkClick r:id="rId3"/>
              </a:rPr>
              <a:t>https://www.incose.org/systems-engineering-certification/the-certification-process/how-do-i-renew</a:t>
            </a:r>
            <a:r>
              <a:rPr lang="en-US" altLang="en-US" sz="1800" dirty="0"/>
              <a:t> </a:t>
            </a:r>
          </a:p>
          <a:p>
            <a:pPr>
              <a:defRPr/>
            </a:pPr>
            <a:r>
              <a:rPr lang="en-US" altLang="en-US" sz="1800" dirty="0"/>
              <a:t>Late Renewal requirements: </a:t>
            </a:r>
            <a:r>
              <a:rPr lang="en-US" altLang="en-US" sz="1800" dirty="0">
                <a:hlinkClick r:id="rId4"/>
              </a:rPr>
              <a:t>https://www.incose.org/systems-engineering-certification/the-certification-process/how-do-i-renew</a:t>
            </a:r>
            <a:r>
              <a:rPr lang="en-US" altLang="en-US" sz="1800">
                <a:hlinkClick r:id="rId4"/>
              </a:rPr>
              <a:t>/late-renewals</a:t>
            </a:r>
            <a:endParaRPr lang="en-US" altLang="en-US" sz="1800"/>
          </a:p>
          <a:p>
            <a:pPr>
              <a:defRPr/>
            </a:pPr>
            <a:r>
              <a:rPr lang="en-US" altLang="en-US" sz="1800"/>
              <a:t>Qualifying </a:t>
            </a:r>
            <a:r>
              <a:rPr lang="en-US" altLang="en-US" sz="1800" dirty="0"/>
              <a:t>Activities for Earning PDUs: </a:t>
            </a:r>
            <a:r>
              <a:rPr lang="en-US" altLang="en-US" sz="1800" dirty="0">
                <a:hlinkClick r:id="rId5"/>
              </a:rPr>
              <a:t>https://www.incose.org/systems-engineering-certification/the-certification-process/how-do-i-renew#Activities</a:t>
            </a:r>
            <a:r>
              <a:rPr lang="en-US" altLang="en-US" sz="1800" dirty="0"/>
              <a:t> </a:t>
            </a:r>
          </a:p>
          <a:p>
            <a:pPr>
              <a:defRPr/>
            </a:pPr>
            <a:endParaRPr lang="en-US" altLang="en-US" sz="1800" dirty="0"/>
          </a:p>
          <a:p>
            <a:pPr>
              <a:defRPr/>
            </a:pPr>
            <a:r>
              <a:rPr lang="en-US" altLang="en-US" sz="1800" b="1" dirty="0"/>
              <a:t>General INCOSE inquiries: </a:t>
            </a:r>
            <a:r>
              <a:rPr lang="en-US" altLang="en-US" sz="1800" dirty="0">
                <a:hlinkClick r:id="rId6"/>
              </a:rPr>
              <a:t>info@incose.org</a:t>
            </a:r>
            <a:r>
              <a:rPr lang="en-US" altLang="en-US" sz="1800" dirty="0"/>
              <a:t> </a:t>
            </a:r>
          </a:p>
          <a:p>
            <a:pPr>
              <a:defRPr/>
            </a:pPr>
            <a:r>
              <a:rPr lang="en-US" altLang="en-US" sz="1800" b="1" dirty="0"/>
              <a:t>Certification inquiries: </a:t>
            </a:r>
            <a:r>
              <a:rPr lang="en-US" altLang="en-US" sz="1800" dirty="0">
                <a:hlinkClick r:id="rId7"/>
              </a:rPr>
              <a:t>certification@incose.org</a:t>
            </a:r>
            <a:r>
              <a:rPr lang="en-US" altLang="en-US" sz="18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COSE Blank Slide Deck" id="{6B253579-1CC4-3A46-9468-5A9458E829A5}" vid="{4EAC66F0-5971-F749-ACBA-81895FFE2CC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incose-blank-slide-deck</Template>
  <TotalTime>11</TotalTime>
  <Words>715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Optima</vt:lpstr>
      <vt:lpstr>Office Theme</vt:lpstr>
      <vt:lpstr>Late Renewals and Reinstatements</vt:lpstr>
      <vt:lpstr>Table of Contents </vt:lpstr>
      <vt:lpstr>ASEP Renewal Fees</vt:lpstr>
      <vt:lpstr>CSEP Renewal Fees</vt:lpstr>
      <vt:lpstr>Steps for Renewing Late</vt:lpstr>
      <vt:lpstr>Re-Instating ESEP</vt:lpstr>
      <vt:lpstr>Re-Instating ESEP</vt:lpstr>
      <vt:lpstr>Certification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 Renewals and Reinstatements</dc:title>
  <dc:creator>Danielle DeRoche</dc:creator>
  <cp:lastModifiedBy>Danielle DeRoche</cp:lastModifiedBy>
  <cp:revision>3</cp:revision>
  <dcterms:created xsi:type="dcterms:W3CDTF">2021-03-16T17:51:35Z</dcterms:created>
  <dcterms:modified xsi:type="dcterms:W3CDTF">2021-04-06T19:12:54Z</dcterms:modified>
</cp:coreProperties>
</file>