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1"/>
  </p:notesMasterIdLst>
  <p:handoutMasterIdLst>
    <p:handoutMasterId r:id="rId32"/>
  </p:handoutMasterIdLst>
  <p:sldIdLst>
    <p:sldId id="1286" r:id="rId5"/>
    <p:sldId id="276" r:id="rId6"/>
    <p:sldId id="285" r:id="rId7"/>
    <p:sldId id="9356" r:id="rId8"/>
    <p:sldId id="9382" r:id="rId9"/>
    <p:sldId id="9383" r:id="rId10"/>
    <p:sldId id="9384" r:id="rId11"/>
    <p:sldId id="9381" r:id="rId12"/>
    <p:sldId id="9358" r:id="rId13"/>
    <p:sldId id="9353" r:id="rId14"/>
    <p:sldId id="9377" r:id="rId15"/>
    <p:sldId id="9365" r:id="rId16"/>
    <p:sldId id="9373" r:id="rId17"/>
    <p:sldId id="9351" r:id="rId18"/>
    <p:sldId id="4066" r:id="rId19"/>
    <p:sldId id="9385" r:id="rId20"/>
    <p:sldId id="9371" r:id="rId21"/>
    <p:sldId id="9374" r:id="rId22"/>
    <p:sldId id="9361" r:id="rId23"/>
    <p:sldId id="9360" r:id="rId24"/>
    <p:sldId id="9370" r:id="rId25"/>
    <p:sldId id="9359" r:id="rId26"/>
    <p:sldId id="9386" r:id="rId27"/>
    <p:sldId id="4064" r:id="rId28"/>
    <p:sldId id="9372" r:id="rId29"/>
    <p:sldId id="9366" r:id="rId3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bout INCOSE" id="{DB9E1C2F-BC88-445E-A398-2124479DA7DF}">
          <p14:sldIdLst>
            <p14:sldId id="1286"/>
            <p14:sldId id="276"/>
            <p14:sldId id="285"/>
            <p14:sldId id="9356"/>
            <p14:sldId id="9382"/>
            <p14:sldId id="9383"/>
          </p14:sldIdLst>
        </p14:section>
        <p14:section name="About CAB" id="{14069436-5862-4037-A193-A1A7C897B52B}">
          <p14:sldIdLst>
            <p14:sldId id="9384"/>
            <p14:sldId id="9381"/>
            <p14:sldId id="9358"/>
            <p14:sldId id="9353"/>
            <p14:sldId id="9377"/>
            <p14:sldId id="9365"/>
            <p14:sldId id="9373"/>
            <p14:sldId id="9351"/>
            <p14:sldId id="4066"/>
            <p14:sldId id="9385"/>
          </p14:sldIdLst>
        </p14:section>
        <p14:section name="Membership Opportunities" id="{2D8DCFAB-7380-4CDB-B7FB-8A5C89B34753}">
          <p14:sldIdLst>
            <p14:sldId id="9371"/>
            <p14:sldId id="9374"/>
            <p14:sldId id="9361"/>
            <p14:sldId id="9360"/>
          </p14:sldIdLst>
        </p14:section>
        <p14:section name="Conclusion" id="{A115ADA7-4CA3-4783-A799-9052460AB90C}">
          <p14:sldIdLst>
            <p14:sldId id="9370"/>
            <p14:sldId id="9359"/>
            <p14:sldId id="9386"/>
            <p14:sldId id="4064"/>
          </p14:sldIdLst>
        </p14:section>
        <p14:section name="Extra Slides" id="{22ECDDAA-45EC-45E2-AD3C-EA49722FEADE}">
          <p14:sldIdLst>
            <p14:sldId id="9372"/>
            <p14:sldId id="936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69A3866-82BB-A2EB-AD8C-D45ECC128E88}" name="Jorge Da Silva" initials="JS" userId="S::jorge.dasilva@incose.net::2671c9a8-6911-4c73-80a5-e7cb2776ae2f" providerId="AD"/>
  <p188:author id="{4725FDB2-9A6E-5268-CBCF-BCF7C2E5665A}" name="Michael Dahlberg" initials="MD" userId="S::michael.dahlberg@incose.net::ca464b41-422e-4c13-a96f-f3852ea78bac" providerId="AD"/>
  <p188:author id="{C8EC1EF7-469C-86B1-8C9A-F6AC1DF90A01}" name="Emma Jane Taylor" initials="ET" userId="S::emmajane.taylor@incose.net::5287453c-4d9c-437b-a92e-2ffc3e2248e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4875C5"/>
    <a:srgbClr val="2971A9"/>
    <a:srgbClr val="4472C4"/>
    <a:srgbClr val="2F528F"/>
    <a:srgbClr val="4975C5"/>
    <a:srgbClr val="EE5B21"/>
    <a:srgbClr val="427F65"/>
    <a:srgbClr val="66A6DE"/>
    <a:srgbClr val="69A8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8F1288-A559-47AE-93F0-C51FE63EC9FC}" v="74" dt="2023-05-19T16:05:03.008"/>
    <p1510:client id="{412A70E6-AF6F-4037-9B6D-6DA1F067878C}" v="16" dt="2023-07-10T01:03:48.697"/>
    <p1510:client id="{466D6F30-403D-42E7-A008-E5593674E3AD}" v="13" dt="2023-06-01T11:00:18.187"/>
    <p1510:client id="{6431714F-38B3-4437-8AD2-430760A54AEE}" v="127" dt="2023-09-12T09:18:34.801"/>
    <p1510:client id="{6C31E2BD-DFE4-49CD-B3D8-1A08BAC21997}" v="105" dt="2023-06-30T16:01:41.146"/>
    <p1510:client id="{9700EEE8-9616-491D-A682-1A46B28AC827}" v="421" dt="2023-05-19T16:40:40.784"/>
    <p1510:client id="{CED0BC16-306B-4202-B6CD-7266EEA534AB}" v="27" dt="2023-07-07T16:17:33.874"/>
    <p1510:client id="{D1096E01-DF31-4FE2-8E43-73C6DA57ED8B}" v="1" dt="2023-06-30T16:11:17.998"/>
    <p1510:client id="{F65D235E-5C1A-4ACE-86D3-42FDB7832D41}" v="6" dt="2023-07-07T16:08:57.06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2252" autoAdjust="0"/>
  </p:normalViewPr>
  <p:slideViewPr>
    <p:cSldViewPr snapToGrid="0">
      <p:cViewPr varScale="1">
        <p:scale>
          <a:sx n="79" d="100"/>
          <a:sy n="79" d="100"/>
        </p:scale>
        <p:origin x="126" y="4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7606800993799889E-2"/>
          <c:y val="0.10320711717475903"/>
          <c:w val="0.90767643518822649"/>
          <c:h val="0.767289944696259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Very Small
&lt;30 Eployees </c:v>
                </c:pt>
                <c:pt idx="1">
                  <c:v>Small 
&lt;1,000 Employees</c:v>
                </c:pt>
                <c:pt idx="2">
                  <c:v>Medium
1,000 - 50,000 Employees </c:v>
                </c:pt>
                <c:pt idx="3">
                  <c:v>Large 
&gt;50,000 Employees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0.09</c:v>
                </c:pt>
                <c:pt idx="1">
                  <c:v>0.15</c:v>
                </c:pt>
                <c:pt idx="2">
                  <c:v>0.33</c:v>
                </c:pt>
                <c:pt idx="3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5B-4ADA-BC26-E2AEF25753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602992992"/>
        <c:axId val="602991024"/>
      </c:barChart>
      <c:catAx>
        <c:axId val="602992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2991024"/>
        <c:crosses val="autoZero"/>
        <c:auto val="1"/>
        <c:lblAlgn val="ctr"/>
        <c:lblOffset val="100"/>
        <c:noMultiLvlLbl val="0"/>
      </c:catAx>
      <c:valAx>
        <c:axId val="602991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2992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Organization Type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C34-4A77-B399-C8F8F36E807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4EC9-4223-AF86-09F7D981CE8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EC9-4223-AF86-09F7D981CE8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787-418C-9C66-BBFA2331423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6787-418C-9C66-BBFA2331423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6787-418C-9C66-BBFA23314234}"/>
              </c:ext>
            </c:extLst>
          </c:dPt>
          <c:cat>
            <c:strRef>
              <c:f>Sheet1!$A$2:$A$7</c:f>
              <c:strCache>
                <c:ptCount val="6"/>
                <c:pt idx="0">
                  <c:v>Industry</c:v>
                </c:pt>
                <c:pt idx="1">
                  <c:v>Government </c:v>
                </c:pt>
                <c:pt idx="2">
                  <c:v>Academic</c:v>
                </c:pt>
                <c:pt idx="3">
                  <c:v>Consulting </c:v>
                </c:pt>
                <c:pt idx="4">
                  <c:v>Tool Vendor </c:v>
                </c:pt>
                <c:pt idx="5">
                  <c:v>Training Provider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43</c:v>
                </c:pt>
                <c:pt idx="1">
                  <c:v>19</c:v>
                </c:pt>
                <c:pt idx="2">
                  <c:v>39</c:v>
                </c:pt>
                <c:pt idx="3">
                  <c:v>18</c:v>
                </c:pt>
                <c:pt idx="4">
                  <c:v>10</c:v>
                </c:pt>
                <c:pt idx="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C9-4223-AF86-09F7D981CE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87ED5723-0D30-751A-0366-DBF968CCC0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4768CAE-3BA2-3471-0125-5A17AB36015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766406-7619-4D2D-BC01-3AEB0C333C51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8F47741-6AB2-BC4D-7340-1A3EF5E27F7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83D75DB-AE40-D307-F1B3-A762ED67A43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9E3E04-C0B4-4A74-9C25-1B24977FA7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160423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FA6D4C-6CF3-4803-B7B3-91D8B55C50BC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2EC3DC-3B92-4935-982D-9887EBE15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991005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Slalom</a:t>
            </a:r>
          </a:p>
        </p:txBody>
      </p:sp>
    </p:spTree>
    <p:extLst>
      <p:ext uri="{BB962C8B-B14F-4D97-AF65-F5344CB8AC3E}">
        <p14:creationId xmlns:p14="http://schemas.microsoft.com/office/powerpoint/2010/main" val="960959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Benefit to add: 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influence into the ABET accreditation criteria for SE programs.  ABET is the engineering accreditation board.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2EC3DC-3B92-4935-982D-9887EBE1594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5801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2EC3DC-3B92-4935-982D-9887EBE1594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4412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2EC3DC-3B92-4935-982D-9887EBE1594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7207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2EC3DC-3B92-4935-982D-9887EBE1594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1548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2EC3DC-3B92-4935-982D-9887EBE1594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666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2EC3DC-3B92-4935-982D-9887EBE1594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0227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8463" y="696913"/>
            <a:ext cx="6188075" cy="34813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Slalom</a:t>
            </a:r>
          </a:p>
        </p:txBody>
      </p:sp>
    </p:spTree>
    <p:extLst>
      <p:ext uri="{BB962C8B-B14F-4D97-AF65-F5344CB8AC3E}">
        <p14:creationId xmlns:p14="http://schemas.microsoft.com/office/powerpoint/2010/main" val="1045859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4EA101-67A7-02AD-AEF4-C68DAA79E1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9856539-33FE-B732-986C-8F3DB7BDFE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67F8CA9-B2B6-227C-6EB8-CEF5D5B659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2AB6DAA-8060-6409-6A92-E891BCF1D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05A999E-500B-1F12-3843-4CC7C734B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C6338F-9C4C-43E1-B786-F58F4219A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239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1CFB9A-BB5B-210C-29A7-15E7CA152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A2AB705-6D77-5378-C1A1-671324CB57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881EB36-3089-7B28-F910-B8BF7B3697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22A10ED-EF81-E5BF-DD02-849069ACD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AF05571-4B70-295F-4CCF-9C385675B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C6338F-9C4C-43E1-B786-F58F4219A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194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4DCA7BC2-7AAA-6102-1A47-298BFFAC8F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3059ADC-C1DB-7619-5EBF-3D27D7D042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AEED5C0-6A3F-E3A4-0EFE-839A3D5D6C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450F48A-8FE5-CA99-632D-295BDB326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687B9E-8B7A-F0AA-2C22-765658E47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C6338F-9C4C-43E1-B786-F58F4219A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1004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Main 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584202"/>
            <a:ext cx="5486400" cy="3217732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 algn="l" defTabSz="914309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9600" b="1" kern="1200" spc="-267" baseline="0" dirty="0">
                <a:solidFill>
                  <a:schemeClr val="tx1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Insert title here. </a:t>
            </a:r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21341" y="3950830"/>
            <a:ext cx="5474659" cy="1510172"/>
          </a:xfrm>
        </p:spPr>
        <p:txBody>
          <a:bodyPr lIns="0" tIns="0" rIns="0" bIns="0">
            <a:noAutofit/>
          </a:bodyPr>
          <a:lstStyle>
            <a:lvl1pPr marL="0" indent="0" algn="l" defTabSz="121914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100"/>
              </a:spcAft>
              <a:buClr>
                <a:srgbClr val="0072C8"/>
              </a:buClr>
              <a:buSzPct val="110000"/>
              <a:buFont typeface="Arial" panose="020B0604020202020204" pitchFamily="34" charset="0"/>
              <a:buNone/>
              <a:defRPr lang="en-US" sz="1467" b="0" kern="1200" spc="0" baseline="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121914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100"/>
              </a:spcAft>
              <a:buClr>
                <a:srgbClr val="0072C8"/>
              </a:buClr>
              <a:buSzPct val="110000"/>
              <a:buFont typeface="Arial" panose="020B0604020202020204" pitchFamily="34" charset="0"/>
              <a:buNone/>
            </a:pPr>
            <a:r>
              <a:rPr lang="en-US"/>
              <a:t>Enter a subtitle here. 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2302" y="5929648"/>
            <a:ext cx="2430780" cy="240845"/>
          </a:xfrm>
        </p:spPr>
        <p:txBody>
          <a:bodyPr tIns="0" bIns="0" anchor="b"/>
          <a:lstStyle>
            <a:lvl1pPr marL="0" indent="0">
              <a:buNone/>
              <a:defRPr sz="1067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Optional small text </a:t>
            </a:r>
            <a:endParaRPr lang="en-GB"/>
          </a:p>
        </p:txBody>
      </p:sp>
      <p:pic>
        <p:nvPicPr>
          <p:cNvPr id="2" name="Picture 1" descr="A picture containing logo&#10;&#10;Description automatically generated">
            <a:extLst>
              <a:ext uri="{FF2B5EF4-FFF2-40B4-BE49-F238E27FC236}">
                <a16:creationId xmlns:a16="http://schemas.microsoft.com/office/drawing/2014/main" id="{2B32E02D-29DC-15CF-1587-28CDCA13D8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6275" y="168164"/>
            <a:ext cx="637284" cy="4160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8F67DE-7F29-7652-E4EE-002C300632A0}"/>
              </a:ext>
            </a:extLst>
          </p:cNvPr>
          <p:cNvSpPr txBox="1"/>
          <p:nvPr userDrawn="1"/>
        </p:nvSpPr>
        <p:spPr>
          <a:xfrm>
            <a:off x="10997184" y="625043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spcBef>
                <a:spcPts val="1000"/>
              </a:spcBef>
              <a:buClr>
                <a:schemeClr val="accent2"/>
              </a:buClr>
              <a:buSzPct val="100000"/>
            </a:pPr>
            <a:endParaRPr lang="en-US" sz="1867" err="1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8177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DCA93C1-2FDB-4847-A9E3-A84C45551D4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4978400"/>
            <a:ext cx="12192000" cy="1879600"/>
          </a:xfrm>
          <a:custGeom>
            <a:avLst/>
            <a:gdLst>
              <a:gd name="connsiteX0" fmla="*/ 0 w 12192000"/>
              <a:gd name="connsiteY0" fmla="*/ 0 h 1879600"/>
              <a:gd name="connsiteX1" fmla="*/ 12192000 w 12192000"/>
              <a:gd name="connsiteY1" fmla="*/ 0 h 1879600"/>
              <a:gd name="connsiteX2" fmla="*/ 12192000 w 12192000"/>
              <a:gd name="connsiteY2" fmla="*/ 1879600 h 1879600"/>
              <a:gd name="connsiteX3" fmla="*/ 0 w 12192000"/>
              <a:gd name="connsiteY3" fmla="*/ 1879600 h 187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879600">
                <a:moveTo>
                  <a:pt x="0" y="0"/>
                </a:moveTo>
                <a:lnTo>
                  <a:pt x="12192000" y="0"/>
                </a:lnTo>
                <a:lnTo>
                  <a:pt x="12192000" y="1879600"/>
                </a:lnTo>
                <a:lnTo>
                  <a:pt x="0" y="18796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118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_Subtitle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620250" y="1192987"/>
            <a:ext cx="10959623" cy="227755"/>
          </a:xfrm>
        </p:spPr>
        <p:txBody>
          <a:bodyPr tIns="0"/>
          <a:lstStyle>
            <a:lvl1pPr marL="0" indent="0">
              <a:buNone/>
              <a:defRPr lang="en-US" sz="1467" kern="1200" spc="0" baseline="0" dirty="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30710" indent="0">
              <a:buNone/>
              <a:defRPr/>
            </a:lvl2pPr>
            <a:lvl3pPr marL="431789" indent="0">
              <a:buNone/>
              <a:defRPr/>
            </a:lvl3pPr>
            <a:lvl4pPr marL="609585" indent="0">
              <a:buNone/>
              <a:defRPr/>
            </a:lvl4pPr>
            <a:lvl5pPr marL="791614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90000"/>
              </a:lnSpc>
              <a:spcBef>
                <a:spcPts val="1600"/>
              </a:spcBef>
              <a:buClr>
                <a:srgbClr val="0072C8"/>
              </a:buClr>
              <a:buSzPct val="110000"/>
              <a:buFont typeface="Wingdings" panose="05000000000000000000" pitchFamily="2" charset="2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620184" y="584200"/>
            <a:ext cx="10962216" cy="491067"/>
          </a:xfrm>
        </p:spPr>
        <p:txBody>
          <a:bodyPr tIns="0" bIns="0"/>
          <a:lstStyle>
            <a:lvl1pPr marL="0" indent="0">
              <a:spcBef>
                <a:spcPts val="0"/>
              </a:spcBef>
              <a:buNone/>
              <a:defRPr sz="3200" b="1" spc="-93" baseline="0">
                <a:solidFill>
                  <a:schemeClr val="accent3"/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/>
              <a:t>Insert slide title here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622301" y="6155765"/>
            <a:ext cx="2430780" cy="124011"/>
          </a:xfrm>
        </p:spPr>
        <p:txBody>
          <a:bodyPr tIns="0" bIns="0" anchor="b"/>
          <a:lstStyle>
            <a:lvl1pPr marL="0" indent="0">
              <a:buNone/>
              <a:defRPr sz="1067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Optional small text 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9"/>
          </p:nvPr>
        </p:nvSpPr>
        <p:spPr>
          <a:xfrm>
            <a:off x="622301" y="1608667"/>
            <a:ext cx="10960100" cy="3761317"/>
          </a:xfrm>
        </p:spPr>
        <p:txBody>
          <a:bodyPr/>
          <a:lstStyle>
            <a:lvl1pPr>
              <a:defRPr sz="1400">
                <a:solidFill>
                  <a:schemeClr val="accent5"/>
                </a:solidFill>
              </a:defRPr>
            </a:lvl1pPr>
            <a:lvl2pPr>
              <a:defRPr sz="1333">
                <a:solidFill>
                  <a:schemeClr val="accent5"/>
                </a:solidFill>
              </a:defRPr>
            </a:lvl2pPr>
            <a:lvl3pPr>
              <a:defRPr sz="1200">
                <a:solidFill>
                  <a:schemeClr val="accent5"/>
                </a:solidFill>
              </a:defRPr>
            </a:lvl3pPr>
            <a:lvl4pPr>
              <a:defRPr sz="1067">
                <a:solidFill>
                  <a:schemeClr val="accent5"/>
                </a:solidFill>
              </a:defRPr>
            </a:lvl4pPr>
            <a:lvl5pPr>
              <a:defRPr sz="1067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2" name="Picture 1" descr="A picture containing logo&#10;&#10;Description automatically generated">
            <a:extLst>
              <a:ext uri="{FF2B5EF4-FFF2-40B4-BE49-F238E27FC236}">
                <a16:creationId xmlns:a16="http://schemas.microsoft.com/office/drawing/2014/main" id="{41427D40-BA53-6267-DC92-FBAA953C8E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6275" y="168164"/>
            <a:ext cx="637284" cy="41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1806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lumn layout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637867" y="1422400"/>
            <a:ext cx="5554133" cy="2912533"/>
          </a:xfrm>
          <a:solidFill>
            <a:schemeClr val="accent1"/>
          </a:solidFill>
        </p:spPr>
        <p:txBody>
          <a:bodyPr vert="horz" wrap="square" lIns="0" tIns="1005840" rIns="0" bIns="45720" rtlCol="0" anchor="ctr">
            <a:noAutofit/>
          </a:bodyPr>
          <a:lstStyle>
            <a:lvl1pPr marL="0" indent="0" algn="ctr">
              <a:buNone/>
              <a:defRPr lang="en-GB">
                <a:solidFill>
                  <a:schemeClr val="bg1"/>
                </a:solidFill>
              </a:defRPr>
            </a:lvl1pPr>
          </a:lstStyle>
          <a:p>
            <a:pPr marL="230712" lvl="0" indent="-230712" algn="ctr"/>
            <a:r>
              <a:rPr lang="en-US"/>
              <a:t>Click icon to add picture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619325" y="2078927"/>
            <a:ext cx="4364155" cy="926740"/>
          </a:xfrm>
        </p:spPr>
        <p:txBody>
          <a:bodyPr tIns="0"/>
          <a:lstStyle>
            <a:lvl1pPr marL="0" indent="0">
              <a:buNone/>
              <a:defRPr lang="en-US" sz="1867" kern="1200" spc="0" baseline="0" dirty="0" smtClean="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30710" indent="0">
              <a:buNone/>
              <a:defRPr/>
            </a:lvl2pPr>
            <a:lvl3pPr marL="431789" indent="0">
              <a:buNone/>
              <a:defRPr/>
            </a:lvl3pPr>
            <a:lvl4pPr marL="609585" indent="0">
              <a:buNone/>
              <a:defRPr/>
            </a:lvl4pPr>
            <a:lvl5pPr marL="791614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90000"/>
              </a:lnSpc>
              <a:spcBef>
                <a:spcPts val="1600"/>
              </a:spcBef>
              <a:buClr>
                <a:srgbClr val="0072C8"/>
              </a:buClr>
              <a:buSzPct val="110000"/>
              <a:buFont typeface="Wingdings" panose="05000000000000000000" pitchFamily="2" charset="2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19325" y="693421"/>
            <a:ext cx="4364156" cy="1211580"/>
          </a:xfrm>
        </p:spPr>
        <p:txBody>
          <a:bodyPr tIns="0" bIns="0" anchor="t"/>
          <a:lstStyle>
            <a:lvl1pPr marL="0" indent="0"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267" b="1" kern="0" spc="-200" baseline="0" dirty="0" smtClean="0">
                <a:solidFill>
                  <a:schemeClr val="accent3"/>
                </a:solidFill>
                <a:latin typeface="+mj-lt"/>
                <a:ea typeface="Roboto Medium" panose="02000000000000000000" pitchFamily="2" charset="0"/>
                <a:cs typeface="Arial" panose="020B0604020202020204" pitchFamily="34" charset="0"/>
              </a:defRPr>
            </a:lvl1pPr>
            <a:lvl2pPr marL="0" indent="0"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333" b="1" kern="0" spc="-200" baseline="0" dirty="0" smtClean="0">
                <a:solidFill>
                  <a:schemeClr val="tx1"/>
                </a:solidFill>
                <a:latin typeface="+mj-lt"/>
                <a:ea typeface="Roboto Medium" panose="02000000000000000000" pitchFamily="2" charset="0"/>
                <a:cs typeface="Arial" panose="020B0604020202020204" pitchFamily="34" charset="0"/>
              </a:defRPr>
            </a:lvl2pPr>
            <a:lvl3pPr marL="0" indent="0"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333" b="1" kern="0" spc="-200" baseline="0" dirty="0" smtClean="0">
                <a:solidFill>
                  <a:schemeClr val="tx1"/>
                </a:solidFill>
                <a:latin typeface="+mj-lt"/>
                <a:ea typeface="Roboto Medium" panose="02000000000000000000" pitchFamily="2" charset="0"/>
                <a:cs typeface="Arial" panose="020B0604020202020204" pitchFamily="34" charset="0"/>
              </a:defRPr>
            </a:lvl3pPr>
            <a:lvl4pPr marL="0" indent="0"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333" b="1" kern="0" spc="-200" baseline="0" dirty="0" smtClean="0">
                <a:solidFill>
                  <a:schemeClr val="tx1"/>
                </a:solidFill>
                <a:latin typeface="+mj-lt"/>
                <a:ea typeface="Roboto Medium" panose="02000000000000000000" pitchFamily="2" charset="0"/>
                <a:cs typeface="Arial" panose="020B0604020202020204" pitchFamily="34" charset="0"/>
              </a:defRPr>
            </a:lvl4pPr>
            <a:lvl5pPr marL="0" indent="0"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5333" b="1" kern="0" spc="-200" baseline="0" dirty="0">
                <a:solidFill>
                  <a:schemeClr val="tx1"/>
                </a:solidFill>
                <a:latin typeface="+mj-lt"/>
                <a:ea typeface="Roboto Medium" panose="02000000000000000000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this text box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619325" y="3298128"/>
            <a:ext cx="4364155" cy="2684320"/>
          </a:xfrm>
        </p:spPr>
        <p:txBody>
          <a:bodyPr tIns="0"/>
          <a:lstStyle>
            <a:lvl1pPr marL="380990" indent="-38099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1867" kern="1200" spc="0" baseline="0" dirty="0" smtClean="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30710" indent="0">
              <a:buNone/>
              <a:defRPr/>
            </a:lvl2pPr>
            <a:lvl3pPr marL="431789" indent="0">
              <a:buNone/>
              <a:defRPr/>
            </a:lvl3pPr>
            <a:lvl4pPr marL="609585" indent="0">
              <a:buNone/>
              <a:defRPr/>
            </a:lvl4pPr>
            <a:lvl5pPr marL="791614" indent="0">
              <a:buNone/>
              <a:defRPr/>
            </a:lvl5pPr>
          </a:lstStyle>
          <a:p>
            <a:pPr marL="380990" lvl="0" indent="-380990" algn="l" defTabSz="1219170" rtl="0" eaLnBrk="1" latinLnBrk="0" hangingPunct="1">
              <a:lnSpc>
                <a:spcPct val="90000"/>
              </a:lnSpc>
              <a:spcBef>
                <a:spcPts val="1600"/>
              </a:spcBef>
              <a:buClr>
                <a:srgbClr val="0072C8"/>
              </a:buClr>
              <a:buSzPct val="110000"/>
            </a:pPr>
            <a:r>
              <a:rPr lang="en-US"/>
              <a:t>Click to edit Master text styles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622301" y="6131859"/>
            <a:ext cx="2430780" cy="147917"/>
          </a:xfrm>
        </p:spPr>
        <p:txBody>
          <a:bodyPr tIns="0" bIns="0" anchor="b"/>
          <a:lstStyle>
            <a:lvl1pPr marL="0" indent="0">
              <a:buNone/>
              <a:defRPr sz="1067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Optional small text </a:t>
            </a:r>
            <a:endParaRPr lang="en-GB"/>
          </a:p>
        </p:txBody>
      </p:sp>
      <p:pic>
        <p:nvPicPr>
          <p:cNvPr id="2" name="Picture 1" descr="A picture containing logo&#10;&#10;Description automatically generated">
            <a:extLst>
              <a:ext uri="{FF2B5EF4-FFF2-40B4-BE49-F238E27FC236}">
                <a16:creationId xmlns:a16="http://schemas.microsoft.com/office/drawing/2014/main" id="{731B5923-4F5C-85A7-D484-69877BF48E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6275" y="168164"/>
            <a:ext cx="637284" cy="41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4425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graphic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0" tIns="914400" rIns="0" bIns="45720" rtlCol="0" anchor="ctr">
            <a:noAutofit/>
          </a:bodyPr>
          <a:lstStyle>
            <a:lvl1pPr marL="0" indent="0" algn="ctr">
              <a:buNone/>
              <a:defRPr lang="en-US">
                <a:solidFill>
                  <a:schemeClr val="bg1"/>
                </a:solidFill>
              </a:defRPr>
            </a:lvl1pPr>
          </a:lstStyle>
          <a:p>
            <a:pPr marL="230712" lvl="0" indent="-230712" algn="ctr"/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6114948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CD676-B82F-4918-9437-42CCA3623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6163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89A022-B952-5D40-189D-7158E2B22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FA22C15-C79E-44C9-016C-D506F93C5D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AE654DB-14ED-0D6E-8CAD-09D3E657CD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152A4BB-69B6-2172-4421-1FD5E1B27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E382EDC-CAFF-360B-BCB0-819005F6C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C6338F-9C4C-43E1-B786-F58F4219A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182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AE970A-A0B8-783D-F22B-07441E644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F9BF95B-719B-C329-96CD-AEE317E7BD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0663FD8-38D9-EA29-2E53-1AD3EB6645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DE5C78-53C4-6C72-5EEA-62455E7B3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7ABD09C-7E05-60DA-1316-09483EBBF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C6338F-9C4C-43E1-B786-F58F4219A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879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E419D2-2FA3-A065-2C3E-7E528E251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6334A79-A41D-939E-6448-B8699FD875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54200E9-A621-2D8F-7D0A-7F3C3162CD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8CF1A3F-FF7D-D3EE-A3E7-2CB2B6FCB2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7EF34AC-069C-C158-84E4-8CDA9A74E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14B6254-1BA2-BBFE-2975-3CF513BF0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C6338F-9C4C-43E1-B786-F58F4219A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392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627ADA-9F07-1A8F-E47F-871745328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B266D1B-FF9E-A280-485D-01D358B293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AE5884A-E4AA-4ECB-E36E-CE52EB4622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AA35025-F25F-3371-D450-A15B968F95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7CA2E91-6038-E95A-6CC5-BC69780289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5E57D2E-A9C1-211E-5EAF-251CBAD383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66A51BB-DF1E-F6D8-67C5-19CC6A13F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78D7C04-4510-0A58-CA56-FF12A4B04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C6338F-9C4C-43E1-B786-F58F4219A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90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7060E7-C593-D19A-42CF-D06B500ED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7565661-A4D0-E722-4FCD-582290C611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4BA9485-BDF0-68E1-FF83-8B7423237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C9FF3B8-DBE7-0674-D728-EDC53461E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C6338F-9C4C-43E1-B786-F58F4219A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628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52A9D0B-AC40-03E3-41B6-EBB718E8BF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E34D88A-D978-F0E6-09DB-8D704C12F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53DC245-B191-A64F-11B7-5C9BCBB52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C6338F-9C4C-43E1-B786-F58F4219A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864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A8DB2E-31F6-BB11-C201-EF59FFA07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7EDFF56-623B-2191-A3C9-00F0B4DF11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37E4462-8D6D-10D3-2598-DBC5BA6973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45C0177-46DC-FA8E-1395-2F88DE6416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D66F22C-9291-A2FA-036C-B5C79F69D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DBD1E15-28A5-E31E-D1DC-AF8076928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C6338F-9C4C-43E1-B786-F58F4219A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733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6655C3-64AC-B10C-9712-6D4619634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05E4EED9-6C2C-9BF0-C4E8-D106F1348E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30FC465-BB6B-470F-4185-DD2EE56773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BE405B3-28E2-4FE0-F298-955D385E5B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43A5A48-232B-813C-DE04-D39D7D2F9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6E78A25-4D73-538B-F89D-E2D2BEE80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C6338F-9C4C-43E1-B786-F58F4219A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686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F41B373D-3077-CED9-6236-E7836B64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BD7AC23-9285-C46C-E708-30573F5683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pic>
        <p:nvPicPr>
          <p:cNvPr id="7" name="Picture 6" descr="A picture containing text, building, dome&#10;&#10;Description automatically generated">
            <a:extLst>
              <a:ext uri="{FF2B5EF4-FFF2-40B4-BE49-F238E27FC236}">
                <a16:creationId xmlns:a16="http://schemas.microsoft.com/office/drawing/2014/main" id="{401116AA-E0C6-4DB8-ADCE-8610464F240A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40" y="204695"/>
            <a:ext cx="1241645" cy="823211"/>
          </a:xfrm>
          <a:prstGeom prst="rect">
            <a:avLst/>
          </a:prstGeom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1271FA4D-AFBB-440F-9AB6-48EDE669C87A}"/>
              </a:ext>
            </a:extLst>
          </p:cNvPr>
          <p:cNvSpPr txBox="1"/>
          <p:nvPr userDrawn="1"/>
        </p:nvSpPr>
        <p:spPr>
          <a:xfrm>
            <a:off x="397123" y="6424705"/>
            <a:ext cx="1700917" cy="22860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>
              <a:lnSpc>
                <a:spcPct val="150000"/>
              </a:lnSpc>
              <a:spcBef>
                <a:spcPts val="1600"/>
              </a:spcBef>
              <a:buClr>
                <a:srgbClr val="CC0000"/>
              </a:buClr>
              <a:buSzPct val="110000"/>
            </a:pPr>
            <a:endParaRPr lang="en-GB" sz="1067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  <a:spcBef>
                <a:spcPts val="1600"/>
              </a:spcBef>
              <a:buClr>
                <a:srgbClr val="CC0000"/>
              </a:buClr>
              <a:buSzPct val="110000"/>
            </a:pPr>
            <a:r>
              <a:rPr lang="en-GB" sz="1067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INCOSE I </a:t>
            </a:r>
            <a:fld id="{A86CDF6F-2953-460E-BD1D-295C411077A7}" type="slidenum">
              <a:rPr lang="en-GB" sz="1067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>
                <a:lnSpc>
                  <a:spcPct val="150000"/>
                </a:lnSpc>
                <a:spcBef>
                  <a:spcPts val="1600"/>
                </a:spcBef>
                <a:buClr>
                  <a:srgbClr val="CC0000"/>
                </a:buClr>
                <a:buSzPct val="110000"/>
              </a:pPr>
              <a:t>‹#›</a:t>
            </a:fld>
            <a:endParaRPr lang="en-GB" sz="1067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858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3" r:id="rId13"/>
    <p:sldLayoutId id="2147483664" r:id="rId14"/>
    <p:sldLayoutId id="2147483665" r:id="rId15"/>
    <p:sldLayoutId id="2147483668" r:id="rId16"/>
    <p:sldLayoutId id="2147483672" r:id="rId1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7" Type="http://schemas.openxmlformats.org/officeDocument/2006/relationships/image" Target="../media/image56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png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13" Type="http://schemas.openxmlformats.org/officeDocument/2006/relationships/image" Target="../media/image66.png"/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9.png"/><Relationship Id="rId11" Type="http://schemas.openxmlformats.org/officeDocument/2006/relationships/image" Target="../media/image64.svg"/><Relationship Id="rId5" Type="http://schemas.openxmlformats.org/officeDocument/2006/relationships/image" Target="../media/image36.png"/><Relationship Id="rId10" Type="http://schemas.openxmlformats.org/officeDocument/2006/relationships/image" Target="../media/image63.png"/><Relationship Id="rId4" Type="http://schemas.openxmlformats.org/officeDocument/2006/relationships/image" Target="../media/image58.png"/><Relationship Id="rId9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svg"/><Relationship Id="rId3" Type="http://schemas.openxmlformats.org/officeDocument/2006/relationships/image" Target="../media/image68.svg"/><Relationship Id="rId7" Type="http://schemas.openxmlformats.org/officeDocument/2006/relationships/image" Target="../media/image56.svg"/><Relationship Id="rId12" Type="http://schemas.openxmlformats.org/officeDocument/2006/relationships/image" Target="../media/image75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png"/><Relationship Id="rId11" Type="http://schemas.openxmlformats.org/officeDocument/2006/relationships/image" Target="../media/image74.svg"/><Relationship Id="rId5" Type="http://schemas.openxmlformats.org/officeDocument/2006/relationships/image" Target="../media/image70.svg"/><Relationship Id="rId10" Type="http://schemas.openxmlformats.org/officeDocument/2006/relationships/image" Target="../media/image73.png"/><Relationship Id="rId4" Type="http://schemas.openxmlformats.org/officeDocument/2006/relationships/image" Target="../media/image69.png"/><Relationship Id="rId9" Type="http://schemas.openxmlformats.org/officeDocument/2006/relationships/image" Target="../media/image7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80.jpeg"/><Relationship Id="rId7" Type="http://schemas.openxmlformats.org/officeDocument/2006/relationships/image" Target="../media/image62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81.png"/><Relationship Id="rId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60.png"/><Relationship Id="rId7" Type="http://schemas.openxmlformats.org/officeDocument/2006/relationships/image" Target="../media/image93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openxmlformats.org/officeDocument/2006/relationships/image" Target="../media/image91.png"/><Relationship Id="rId10" Type="http://schemas.openxmlformats.org/officeDocument/2006/relationships/image" Target="../media/image96.png"/><Relationship Id="rId4" Type="http://schemas.openxmlformats.org/officeDocument/2006/relationships/image" Target="../media/image66.png"/><Relationship Id="rId9" Type="http://schemas.openxmlformats.org/officeDocument/2006/relationships/image" Target="../media/image9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svg"/><Relationship Id="rId13" Type="http://schemas.openxmlformats.org/officeDocument/2006/relationships/image" Target="../media/image105.jpeg"/><Relationship Id="rId3" Type="http://schemas.openxmlformats.org/officeDocument/2006/relationships/image" Target="../media/image97.png"/><Relationship Id="rId7" Type="http://schemas.openxmlformats.org/officeDocument/2006/relationships/image" Target="../media/image99.png"/><Relationship Id="rId12" Type="http://schemas.openxmlformats.org/officeDocument/2006/relationships/image" Target="../media/image10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4.svg"/><Relationship Id="rId11" Type="http://schemas.openxmlformats.org/officeDocument/2006/relationships/image" Target="../media/image103.png"/><Relationship Id="rId5" Type="http://schemas.openxmlformats.org/officeDocument/2006/relationships/image" Target="../media/image63.png"/><Relationship Id="rId10" Type="http://schemas.openxmlformats.org/officeDocument/2006/relationships/image" Target="../media/image102.svg"/><Relationship Id="rId4" Type="http://schemas.openxmlformats.org/officeDocument/2006/relationships/image" Target="../media/image98.svg"/><Relationship Id="rId9" Type="http://schemas.openxmlformats.org/officeDocument/2006/relationships/image" Target="../media/image10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10.pn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sv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sv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12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15" Type="http://schemas.openxmlformats.org/officeDocument/2006/relationships/image" Target="../media/image35.sv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Relationship Id="rId1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10" Type="http://schemas.openxmlformats.org/officeDocument/2006/relationships/image" Target="../media/image44.svg"/><Relationship Id="rId4" Type="http://schemas.openxmlformats.org/officeDocument/2006/relationships/image" Target="../media/image38.svg"/><Relationship Id="rId9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7" Type="http://schemas.openxmlformats.org/officeDocument/2006/relationships/image" Target="../media/image50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9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C2EC503-EF72-4E52-8786-85845F307E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101577" y="3068222"/>
            <a:ext cx="5935578" cy="19483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>
                <a:solidFill>
                  <a:srgbClr val="2971A9"/>
                </a:solidFill>
                <a:latin typeface="Optima"/>
                <a:ea typeface="+mj-ea"/>
                <a:cs typeface="+mj-cs"/>
              </a:rPr>
              <a:t>Introduction to the INCOSE Corporate Advisory Board (CAB)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3200DB3-573E-4B60-8F9A-C36B3038C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059" r="20059"/>
          <a:stretch/>
        </p:blipFill>
        <p:spPr>
          <a:xfrm>
            <a:off x="-708102" y="0"/>
            <a:ext cx="6717445" cy="6858000"/>
          </a:xfrm>
          <a:custGeom>
            <a:avLst/>
            <a:gdLst/>
            <a:ahLst/>
            <a:cxnLst/>
            <a:rect l="l" t="t" r="r" b="b"/>
            <a:pathLst>
              <a:path w="6717456" h="6858000">
                <a:moveTo>
                  <a:pt x="0" y="0"/>
                </a:moveTo>
                <a:lnTo>
                  <a:pt x="6149468" y="0"/>
                </a:lnTo>
                <a:lnTo>
                  <a:pt x="6202448" y="162605"/>
                </a:lnTo>
                <a:cubicBezTo>
                  <a:pt x="6535625" y="1263763"/>
                  <a:pt x="6717456" y="2453207"/>
                  <a:pt x="6717456" y="3694043"/>
                </a:cubicBezTo>
                <a:cubicBezTo>
                  <a:pt x="6717456" y="4757617"/>
                  <a:pt x="6583866" y="5783433"/>
                  <a:pt x="6335883" y="6748259"/>
                </a:cubicBezTo>
                <a:lnTo>
                  <a:pt x="6305198" y="6858000"/>
                </a:lnTo>
                <a:lnTo>
                  <a:pt x="0" y="6858000"/>
                </a:lnTo>
                <a:close/>
              </a:path>
            </a:pathLst>
          </a:custGeom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</p:pic>
      <p:pic>
        <p:nvPicPr>
          <p:cNvPr id="14" name="Picture 13" descr="A picture containing logo&#10;&#10;Description automatically generated">
            <a:extLst>
              <a:ext uri="{FF2B5EF4-FFF2-40B4-BE49-F238E27FC236}">
                <a16:creationId xmlns:a16="http://schemas.microsoft.com/office/drawing/2014/main" id="{293B938C-2B81-4D82-8910-D4354881A33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9360" y="682239"/>
            <a:ext cx="2120009" cy="1384006"/>
          </a:xfrm>
          <a:prstGeom prst="rect">
            <a:avLst/>
          </a:prstGeom>
        </p:spPr>
      </p:pic>
      <p:sp>
        <p:nvSpPr>
          <p:cNvPr id="15" name="TextBox 9">
            <a:extLst>
              <a:ext uri="{FF2B5EF4-FFF2-40B4-BE49-F238E27FC236}">
                <a16:creationId xmlns:a16="http://schemas.microsoft.com/office/drawing/2014/main" id="{7F19A7DA-FB42-49E9-A88F-38B28438C5BC}"/>
              </a:ext>
            </a:extLst>
          </p:cNvPr>
          <p:cNvSpPr txBox="1"/>
          <p:nvPr/>
        </p:nvSpPr>
        <p:spPr>
          <a:xfrm>
            <a:off x="7082568" y="2307847"/>
            <a:ext cx="397359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latin typeface="Arial" panose="020B0604020202020204" pitchFamily="34" charset="0"/>
                <a:cs typeface="Arial" panose="020B0604020202020204" pitchFamily="34" charset="0"/>
              </a:rPr>
              <a:t>International Council on Systems Engineering</a:t>
            </a:r>
          </a:p>
          <a:p>
            <a:pPr algn="ctr"/>
            <a:r>
              <a:rPr lang="en-US" sz="1100" i="1">
                <a:latin typeface="Arial" panose="020B0604020202020204" pitchFamily="34" charset="0"/>
                <a:cs typeface="Arial" panose="020B0604020202020204" pitchFamily="34" charset="0"/>
              </a:rPr>
              <a:t>A better world through a systems approach</a:t>
            </a:r>
          </a:p>
        </p:txBody>
      </p:sp>
    </p:spTree>
    <p:extLst>
      <p:ext uri="{BB962C8B-B14F-4D97-AF65-F5344CB8AC3E}">
        <p14:creationId xmlns:p14="http://schemas.microsoft.com/office/powerpoint/2010/main" val="28568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CEDF3138-57A4-4CD0-ABC8-587E27057DC6}"/>
              </a:ext>
            </a:extLst>
          </p:cNvPr>
          <p:cNvSpPr txBox="1"/>
          <p:nvPr/>
        </p:nvSpPr>
        <p:spPr>
          <a:xfrm>
            <a:off x="230044" y="1319386"/>
            <a:ext cx="7656656" cy="86177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lvl="0" indent="-342900" defTabSz="62230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kern="1200" dirty="0">
                <a:ea typeface="Open Sans" pitchFamily="2" charset="0"/>
                <a:cs typeface="Arial" panose="020B0604020202020204" pitchFamily="34" charset="0"/>
              </a:rPr>
              <a:t>There are currently 132 CAB Members</a:t>
            </a:r>
          </a:p>
          <a:p>
            <a:pPr marL="342900" lvl="0" indent="-342900" defTabSz="62230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a typeface="Open Sans" pitchFamily="2" charset="0"/>
                <a:cs typeface="Arial" panose="020B0604020202020204" pitchFamily="34" charset="0"/>
              </a:rPr>
              <a:t>Every organization has equal input</a:t>
            </a:r>
            <a:endParaRPr lang="en-US" sz="2000" dirty="0">
              <a:ea typeface="Open Sans" pitchFamily="2" charset="0"/>
              <a:cs typeface="Open Sans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6A0512-9421-45DB-8279-65A0BDC53F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807534" y="0"/>
            <a:ext cx="10384465" cy="12440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2971A9"/>
                </a:solidFill>
                <a:latin typeface="Optima"/>
                <a:ea typeface="+mj-ea"/>
                <a:cs typeface="+mj-cs"/>
              </a:rPr>
              <a:t>CAB Metrics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9E3F03-EFC4-4440-8A84-6889D4D8A76E}"/>
              </a:ext>
            </a:extLst>
          </p:cNvPr>
          <p:cNvSpPr txBox="1"/>
          <p:nvPr/>
        </p:nvSpPr>
        <p:spPr>
          <a:xfrm>
            <a:off x="9992769" y="6290910"/>
            <a:ext cx="2199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Stats correct on June 14, 2023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09D5DA9E-68A5-439D-96C2-B1E5D068BF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6339075"/>
              </p:ext>
            </p:extLst>
          </p:nvPr>
        </p:nvGraphicFramePr>
        <p:xfrm>
          <a:off x="1093937" y="3025151"/>
          <a:ext cx="4712002" cy="33937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F1E2A5E3-8C75-47D6-8591-1F0F5E35DB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2884683"/>
              </p:ext>
            </p:extLst>
          </p:nvPr>
        </p:nvGraphicFramePr>
        <p:xfrm>
          <a:off x="6800543" y="3054086"/>
          <a:ext cx="4997867" cy="2911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45276BA-BF5B-417F-BBB7-5C39E363D3E6}"/>
              </a:ext>
            </a:extLst>
          </p:cNvPr>
          <p:cNvSpPr txBox="1"/>
          <p:nvPr/>
        </p:nvSpPr>
        <p:spPr>
          <a:xfrm>
            <a:off x="2050814" y="2655819"/>
            <a:ext cx="2798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/>
              <a:t>Organizations by Size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CACF8A-619F-4615-B5C2-0FF34C2D442B}"/>
              </a:ext>
            </a:extLst>
          </p:cNvPr>
          <p:cNvSpPr txBox="1"/>
          <p:nvPr/>
        </p:nvSpPr>
        <p:spPr>
          <a:xfrm>
            <a:off x="7900352" y="2655819"/>
            <a:ext cx="2798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/>
              <a:t>Organizations by Category</a:t>
            </a:r>
          </a:p>
        </p:txBody>
      </p:sp>
    </p:spTree>
    <p:extLst>
      <p:ext uri="{BB962C8B-B14F-4D97-AF65-F5344CB8AC3E}">
        <p14:creationId xmlns:p14="http://schemas.microsoft.com/office/powerpoint/2010/main" val="7288138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5A39CD1-F921-41BA-A6D7-31A4AB6443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807534" y="0"/>
            <a:ext cx="10384465" cy="12440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2971A9"/>
                </a:solidFill>
                <a:latin typeface="Optima"/>
                <a:ea typeface="+mj-ea"/>
                <a:cs typeface="+mj-cs"/>
              </a:rPr>
              <a:t>Current CAB Members (By Type)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4D867D-4B97-4F29-8CDB-E09F6449D28D}"/>
              </a:ext>
            </a:extLst>
          </p:cNvPr>
          <p:cNvSpPr txBox="1"/>
          <p:nvPr/>
        </p:nvSpPr>
        <p:spPr>
          <a:xfrm>
            <a:off x="180976" y="1257015"/>
            <a:ext cx="2105024" cy="552458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200" b="1" dirty="0">
                <a:solidFill>
                  <a:srgbClr val="2971A9"/>
                </a:solidFill>
              </a:rPr>
              <a:t>Industry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Aerospace Corporation</a:t>
            </a:r>
            <a:r>
              <a:rPr lang="en-GB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 (The)</a:t>
            </a:r>
            <a:endParaRPr lang="en-GB" sz="11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Airbus </a:t>
            </a:r>
            <a:r>
              <a:rPr lang="en-GB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​Group 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AM General LLC</a:t>
            </a:r>
            <a:r>
              <a:rPr lang="en-GB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Analog Devices, Inc.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Aras Corp</a:t>
            </a:r>
            <a:endParaRPr lang="en-GB" sz="11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Arc Field 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Aviage</a:t>
            </a: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Systems </a:t>
            </a:r>
            <a:r>
              <a:rPr lang="en-GB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Aviation Industry Corporation of China, Ltd.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BAE Systems </a:t>
            </a:r>
            <a:endParaRPr lang="en-GB" sz="11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Ball Aerospace</a:t>
            </a:r>
            <a:r>
              <a:rPr lang="en-GB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Bechtel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Becton Dickinson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Belcan</a:t>
            </a: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Engineering Group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The Boeing Company </a:t>
            </a:r>
            <a:r>
              <a:rPr lang="en-GB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Booz Allen Hamilton Inc.</a:t>
            </a:r>
            <a:r>
              <a:rPr lang="en-GB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rgbClr val="000000"/>
                </a:solidFill>
                <a:latin typeface="Calibri" panose="020F0502020204030204" pitchFamily="34" charset="0"/>
              </a:rPr>
              <a:t>Bombardier Transportation</a:t>
            </a:r>
            <a:endParaRPr lang="en-US" sz="11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rgbClr val="000000"/>
                </a:solidFill>
                <a:latin typeface="Calibri" panose="020F0502020204030204" pitchFamily="34" charset="0"/>
              </a:rPr>
              <a:t>CACI </a:t>
            </a: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International</a:t>
            </a:r>
            <a:r>
              <a:rPr lang="en-GB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Change Vision, Inc.</a:t>
            </a:r>
            <a:r>
              <a:rPr lang="en-GB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rgbClr val="000000"/>
                </a:solidFill>
                <a:latin typeface="Calibri" panose="020F0502020204030204" pitchFamily="34" charset="0"/>
              </a:rPr>
              <a:t>C.S. Draper Laboratory, Inc.​</a:t>
            </a:r>
            <a:endParaRPr lang="en-GB" sz="11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Cubic Corporation</a:t>
            </a:r>
            <a:r>
              <a:rPr lang="en-GB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Cummins, Inc.</a:t>
            </a:r>
            <a:r>
              <a:rPr lang="en-GB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11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Cybernet MBSE</a:t>
            </a:r>
            <a:r>
              <a:rPr lang="en-GB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Dassault </a:t>
            </a:r>
            <a:r>
              <a:rPr lang="en-GB" sz="11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Systemes</a:t>
            </a:r>
            <a:r>
              <a:rPr lang="en-GB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Deloitte Consulting</a:t>
            </a:r>
            <a:r>
              <a:rPr lang="en-GB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DENSO Create, Inc.</a:t>
            </a:r>
            <a:r>
              <a:rPr lang="en-GB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Embraer S.A.</a:t>
            </a:r>
            <a:r>
              <a:rPr lang="en-GB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Ford Motor Company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Fundacao</a:t>
            </a: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en-GB" sz="11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Ezute</a:t>
            </a:r>
            <a:r>
              <a:rPr lang="en-GB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fontAlgn="base"/>
            <a:endParaRPr lang="en-GB" sz="11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F6A2A8-1D20-4EDF-8407-0F5A77739B28}"/>
              </a:ext>
            </a:extLst>
          </p:cNvPr>
          <p:cNvSpPr txBox="1"/>
          <p:nvPr/>
        </p:nvSpPr>
        <p:spPr>
          <a:xfrm>
            <a:off x="2286000" y="1273217"/>
            <a:ext cx="2305050" cy="55092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General Electric Aviation</a:t>
            </a:r>
            <a:r>
              <a:rPr lang="en-GB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rgbClr val="000000"/>
                </a:solidFill>
                <a:latin typeface="Calibri"/>
                <a:cs typeface="Calibri"/>
              </a:rPr>
              <a:t>General Dynamics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General Dynamics Mission Systems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11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General Motors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IBM</a:t>
            </a:r>
            <a:r>
              <a:rPr lang="en-GB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ISDEFE</a:t>
            </a:r>
            <a:r>
              <a:rPr lang="en-GB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iTiD</a:t>
            </a: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Consulting, Ltd</a:t>
            </a:r>
            <a:r>
              <a:rPr lang="en-GB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IVECO SPA</a:t>
            </a:r>
            <a:r>
              <a:rPr lang="en-GB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Jama Software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Jet Propulsion Laboratory</a:t>
            </a:r>
            <a:r>
              <a:rPr lang="en-GB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John Deere &amp; Company</a:t>
            </a:r>
            <a:r>
              <a:rPr lang="en-GB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​​</a:t>
            </a:r>
            <a:endParaRPr lang="en-GB" sz="11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KBR, Inc.</a:t>
            </a:r>
            <a:r>
              <a:rPr lang="en-GB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L3 Harris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Leidos</a:t>
            </a:r>
            <a:r>
              <a:rPr lang="en-GB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Lockheed Martin Corporation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ManTech International Corporation</a:t>
            </a:r>
            <a:r>
              <a:rPr lang="en-GB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MBDA (UK) Ltd.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MetaTech</a:t>
            </a: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Consulting, Inc.</a:t>
            </a:r>
            <a:r>
              <a:rPr lang="en-GB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en-GB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The MITRE Corporation</a:t>
            </a:r>
            <a:r>
              <a:rPr lang="en-GB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Mitsubishi Heavy Industrials 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Modern Technology Solutions, Inc.</a:t>
            </a:r>
            <a:r>
              <a:rPr lang="en-GB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National Solutions Group, Inc.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Nissan Motor Co, Ltd 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Northrop Grumman Corporation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11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r>
              <a:rPr lang="en-GB" sz="11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Peraton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11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Petronas Nasional </a:t>
            </a:r>
            <a:r>
              <a:rPr lang="en-GB" sz="11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Berhad</a:t>
            </a:r>
            <a:r>
              <a:rPr lang="en-GB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11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Prime Solutions Group, Inc.</a:t>
            </a:r>
            <a:r>
              <a:rPr lang="en-GB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Project Performance International</a:t>
            </a:r>
            <a:r>
              <a:rPr lang="en-GB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QRA Corporation </a:t>
            </a:r>
            <a:r>
              <a:rPr lang="en-GB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Raytheon Technologies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​</a:t>
            </a:r>
          </a:p>
          <a:p>
            <a:pPr fontAlgn="base"/>
            <a:endParaRPr lang="en-GB" sz="11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l" rtl="0">
              <a:buFont typeface="Arial" panose="020B0604020202020204" pitchFamily="34" charset="0"/>
              <a:buChar char="•"/>
            </a:pPr>
            <a:endParaRPr lang="en-GB" sz="1100" b="0" i="0" dirty="0">
              <a:solidFill>
                <a:srgbClr val="000000"/>
              </a:solidFill>
              <a:effectLst/>
              <a:latin typeface="Calibri"/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F8C41E-78BF-4B6F-AC63-07E8FAB6024C}"/>
              </a:ext>
            </a:extLst>
          </p:cNvPr>
          <p:cNvSpPr txBox="1"/>
          <p:nvPr/>
        </p:nvSpPr>
        <p:spPr>
          <a:xfrm>
            <a:off x="4591050" y="1294830"/>
            <a:ext cx="2590800" cy="60324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rgbClr val="000000"/>
                </a:solidFill>
                <a:latin typeface="Calibri"/>
                <a:cs typeface="Calibri"/>
              </a:rPr>
              <a:t>Rolls Royce</a:t>
            </a:r>
            <a:endParaRPr lang="en-GB" sz="11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SAAB AB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​</a:t>
            </a:r>
            <a:endParaRPr lang="en-GB" sz="1100" b="0" i="0" u="none" strike="noStrike" dirty="0">
              <a:solidFill>
                <a:srgbClr val="000000"/>
              </a:solidFill>
              <a:effectLst/>
              <a:latin typeface="Calibri"/>
              <a:cs typeface="Calibri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SAIC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Sandia National Laboratories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11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Saudi Railway Company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Shell</a:t>
            </a:r>
            <a:r>
              <a:rPr lang="en-GB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Sierra Nevada Corporation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Siemens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SPEC Innovations</a:t>
            </a:r>
            <a:r>
              <a:rPr lang="en-GB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Strategic Technical Services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Systems Planning and Analysis</a:t>
            </a:r>
            <a:r>
              <a:rPr lang="en-GB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TATA Consultancy Services</a:t>
            </a:r>
            <a:r>
              <a:rPr lang="en-GB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Thales</a:t>
            </a:r>
            <a:r>
              <a:rPr lang="en-GB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Toch Technologies</a:t>
            </a:r>
            <a:r>
              <a:rPr lang="en-GB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Trane Technologies</a:t>
            </a:r>
            <a:r>
              <a:rPr lang="en-GB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Toshiba Corporation</a:t>
            </a:r>
            <a:r>
              <a:rPr lang="en-GB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Veoneer</a:t>
            </a: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Inc</a:t>
            </a:r>
            <a:r>
              <a:rPr lang="en-GB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VG2PLAY</a:t>
            </a:r>
            <a:r>
              <a:rPr lang="en-GB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Vitech</a:t>
            </a:r>
            <a:endParaRPr lang="en-GB" sz="11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Volvo Cars Corporation</a:t>
            </a:r>
            <a:r>
              <a:rPr lang="en-GB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Volvo Construction Equipment </a:t>
            </a:r>
            <a:r>
              <a:rPr lang="en-GB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Wabtec</a:t>
            </a:r>
            <a:r>
              <a:rPr lang="en-GB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Woodward Inc 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Zuken</a:t>
            </a:r>
          </a:p>
          <a:p>
            <a:pPr algn="l" rtl="0" fontAlgn="base"/>
            <a:endParaRPr lang="en-GB" sz="11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 rtl="0" fontAlgn="base"/>
            <a:r>
              <a:rPr lang="en-GB" sz="1200" b="1" i="0" u="none" strike="noStrike" dirty="0">
                <a:solidFill>
                  <a:srgbClr val="2971A9"/>
                </a:solidFill>
                <a:effectLst/>
                <a:latin typeface="Calibri" panose="020F0502020204030204" pitchFamily="34" charset="0"/>
              </a:rPr>
              <a:t>Government</a:t>
            </a:r>
            <a:r>
              <a:rPr lang="en-GB" sz="1200" b="0" i="0" dirty="0">
                <a:solidFill>
                  <a:srgbClr val="2971A9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200" b="0" i="0" dirty="0">
              <a:solidFill>
                <a:srgbClr val="2971A9"/>
              </a:solidFill>
              <a:effectLst/>
              <a:latin typeface="Segoe UI" panose="020B0502040204020203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Federal Aviation Administration (U.S.)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Idaho National Laboratory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11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Lawrence Livermore National Laboratory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11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Los Alamos National Laboratory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11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National Reconnaissance Office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11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GB" sz="11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GB" sz="11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GB" sz="11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 rtl="0" fontAlgn="base"/>
            <a:endParaRPr lang="en-US" sz="11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1C6318-E263-4274-AE67-9CEB55FFBBAC}"/>
              </a:ext>
            </a:extLst>
          </p:cNvPr>
          <p:cNvSpPr txBox="1"/>
          <p:nvPr/>
        </p:nvSpPr>
        <p:spPr>
          <a:xfrm>
            <a:off x="7181850" y="1294830"/>
            <a:ext cx="2400300" cy="586314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National Aeronautics and Space Administration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 (NASA)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1100" u="none" strike="noStrike" dirty="0">
                <a:solidFill>
                  <a:srgbClr val="000000"/>
                </a:solidFill>
                <a:latin typeface="Calibri" panose="020F0502020204030204" pitchFamily="34" charset="0"/>
              </a:rPr>
              <a:t>National Reconnaissance Office (NRO)</a:t>
            </a:r>
            <a:endParaRPr lang="en-GB" sz="11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National Security Agency – Enterprise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11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Pacific Northwest National Laborator</a:t>
            </a:r>
            <a:r>
              <a:rPr lang="en-GB" sz="1100" dirty="0">
                <a:solidFill>
                  <a:srgbClr val="000000"/>
                </a:solidFill>
                <a:latin typeface="Calibri" panose="020F0502020204030204" pitchFamily="34" charset="0"/>
              </a:rPr>
              <a:t>i</a:t>
            </a: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es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Swedish Defence Materiel Administration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11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Taiwan Space Agency </a:t>
            </a:r>
            <a:r>
              <a:rPr lang="en-GB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UK MoD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11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US Department of </a:t>
            </a:r>
            <a:r>
              <a:rPr lang="en-GB" sz="11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Defense</a:t>
            </a:r>
            <a:r>
              <a:rPr lang="en-GB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/>
            <a:endParaRPr lang="en-GB" sz="11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/>
            <a:r>
              <a:rPr lang="en-GB" sz="1200" b="1" i="0" u="none" strike="noStrike" dirty="0">
                <a:solidFill>
                  <a:srgbClr val="2971A9"/>
                </a:solidFill>
                <a:effectLst/>
                <a:latin typeface="Calibri" panose="020F0502020204030204" pitchFamily="34" charset="0"/>
              </a:rPr>
              <a:t>Academic</a:t>
            </a:r>
            <a:r>
              <a:rPr lang="en-GB" sz="1200" b="0" i="0" dirty="0">
                <a:solidFill>
                  <a:srgbClr val="2971A9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200" b="0" i="0" dirty="0">
              <a:solidFill>
                <a:srgbClr val="2971A9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Australian National University</a:t>
            </a:r>
            <a:r>
              <a:rPr lang="en-GB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California State University Dominguez Hills </a:t>
            </a:r>
            <a:r>
              <a:rPr lang="en-GB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Carnegie Mellon University Software Engineering Institute</a:t>
            </a:r>
            <a:r>
              <a:rPr lang="en-GB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Colorado State University</a:t>
            </a:r>
            <a:r>
              <a:rPr lang="en-GB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Cornell University</a:t>
            </a:r>
            <a:r>
              <a:rPr lang="en-GB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Cranfield University</a:t>
            </a:r>
            <a:r>
              <a:rPr lang="en-GB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Defense</a:t>
            </a: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Acquisition University</a:t>
            </a:r>
            <a:r>
              <a:rPr lang="en-GB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Drexel University</a:t>
            </a:r>
            <a:r>
              <a:rPr lang="en-GB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Eindhoven university of Technology</a:t>
            </a:r>
            <a:r>
              <a:rPr lang="en-GB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George Mason University</a:t>
            </a:r>
            <a:r>
              <a:rPr lang="en-GB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Georgia Institute of Technology</a:t>
            </a:r>
            <a:r>
              <a:rPr lang="en-GB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ISAE SUPAERO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11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John Hopkins University</a:t>
            </a:r>
            <a:r>
              <a:rPr lang="en-GB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KEIO university</a:t>
            </a:r>
            <a:r>
              <a:rPr lang="en-GB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Loyola Marymount University</a:t>
            </a:r>
            <a:r>
              <a:rPr lang="en-GB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Mahindra University</a:t>
            </a:r>
            <a:r>
              <a:rPr lang="en-GB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GB" sz="11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GB" sz="11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/>
            <a:r>
              <a:rPr lang="en-GB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61732D-AA52-440F-9CB9-1AA4B468FB8F}"/>
              </a:ext>
            </a:extLst>
          </p:cNvPr>
          <p:cNvSpPr txBox="1"/>
          <p:nvPr/>
        </p:nvSpPr>
        <p:spPr>
          <a:xfrm>
            <a:off x="9610724" y="1257015"/>
            <a:ext cx="24003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Marquette University</a:t>
            </a:r>
            <a:r>
              <a:rPr lang="en-GB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Massachusetts Institute of Technology</a:t>
            </a:r>
            <a:r>
              <a:rPr lang="en-GB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Missouri University of Science &amp; Technology</a:t>
            </a:r>
            <a:r>
              <a:rPr lang="en-GB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Naval Postgraduate School</a:t>
            </a:r>
            <a:r>
              <a:rPr lang="en-GB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Penn State University</a:t>
            </a:r>
            <a:r>
              <a:rPr lang="en-GB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Purdue University</a:t>
            </a:r>
            <a:r>
              <a:rPr lang="en-GB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Singapore Institute of Technology</a:t>
            </a:r>
            <a:r>
              <a:rPr lang="en-GB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Stevens Institute of Technology</a:t>
            </a:r>
            <a:r>
              <a:rPr lang="en-GB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University of Arizona</a:t>
            </a:r>
            <a:r>
              <a:rPr lang="en-GB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Tsinghua University</a:t>
            </a:r>
            <a:r>
              <a:rPr lang="en-GB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Virginia Tech</a:t>
            </a:r>
            <a:r>
              <a:rPr lang="en-GB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Worcester Polytechnic Institute</a:t>
            </a:r>
            <a:r>
              <a:rPr lang="en-GB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/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University of:</a:t>
            </a:r>
            <a:r>
              <a:rPr lang="en-GB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Alabama in Huntsville</a:t>
            </a:r>
            <a:r>
              <a:rPr lang="en-GB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Arkansas</a:t>
            </a:r>
            <a:r>
              <a:rPr lang="en-GB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California San Diego</a:t>
            </a:r>
            <a:r>
              <a:rPr lang="en-GB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Connecticut</a:t>
            </a:r>
            <a:r>
              <a:rPr lang="en-GB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Maryland</a:t>
            </a:r>
            <a:r>
              <a:rPr lang="en-GB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Maryland, Baltimore County</a:t>
            </a:r>
            <a:r>
              <a:rPr lang="en-GB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Maryland Global Campus</a:t>
            </a:r>
            <a:r>
              <a:rPr lang="en-GB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Michigan, Ann Arbor</a:t>
            </a:r>
            <a:r>
              <a:rPr lang="en-GB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New South Wales, Canberra</a:t>
            </a:r>
            <a:r>
              <a:rPr lang="en-GB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Southern California</a:t>
            </a:r>
            <a:r>
              <a:rPr lang="en-GB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Texas El Paso</a:t>
            </a:r>
            <a:r>
              <a:rPr lang="en-GB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5A72F5-4076-4918-B69B-05189D3FE5DF}"/>
              </a:ext>
            </a:extLst>
          </p:cNvPr>
          <p:cNvSpPr txBox="1"/>
          <p:nvPr/>
        </p:nvSpPr>
        <p:spPr>
          <a:xfrm>
            <a:off x="9711259" y="6458438"/>
            <a:ext cx="2199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Stats correct on June 2, 2023</a:t>
            </a:r>
          </a:p>
        </p:txBody>
      </p:sp>
    </p:spTree>
    <p:extLst>
      <p:ext uri="{BB962C8B-B14F-4D97-AF65-F5344CB8AC3E}">
        <p14:creationId xmlns:p14="http://schemas.microsoft.com/office/powerpoint/2010/main" val="2300156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36A0512-9421-45DB-8279-65A0BDC53F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807534" y="0"/>
            <a:ext cx="10384465" cy="12440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2971A9"/>
                </a:solidFill>
                <a:latin typeface="Optima"/>
                <a:ea typeface="+mj-ea"/>
                <a:cs typeface="+mj-cs"/>
              </a:rPr>
              <a:t>CAB Leadership &amp; Meetings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918FF3-8FA9-442D-96E8-FE95486020A3}"/>
              </a:ext>
            </a:extLst>
          </p:cNvPr>
          <p:cNvSpPr txBox="1"/>
          <p:nvPr/>
        </p:nvSpPr>
        <p:spPr>
          <a:xfrm>
            <a:off x="854471" y="3118104"/>
            <a:ext cx="2739121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39620" algn="l"/>
            <a:r>
              <a:rPr lang="en-GB" sz="1600" b="0" i="0" u="none" strike="noStrike" baseline="0" dirty="0">
                <a:latin typeface="Calibri" panose="020F0502020204030204" pitchFamily="34" charset="0"/>
              </a:rPr>
              <a:t>The CAB has a Chair and a Co-Chair. The Chair is a two-year position and is a voting member of the INCOSE </a:t>
            </a:r>
            <a:r>
              <a:rPr lang="en-GB" sz="1600" b="0" i="0" u="none" strike="noStrike" baseline="0" dirty="0" err="1">
                <a:latin typeface="Calibri" panose="020F0502020204030204" pitchFamily="34" charset="0"/>
              </a:rPr>
              <a:t>BoD</a:t>
            </a:r>
            <a:r>
              <a:rPr lang="en-GB" sz="1600" b="0" i="0" u="none" strike="noStrike" baseline="0" dirty="0">
                <a:latin typeface="Calibri" panose="020F0502020204030204" pitchFamily="34" charset="0"/>
              </a:rPr>
              <a:t>. The Co-Chair is elected by the CAB at the International Workshop from those candidates nominated from CAB organizations. The Co-Chair-Elect is installed as the Chair after two years.</a:t>
            </a:r>
            <a:endParaRPr lang="en-US" sz="1600" b="0" i="0" dirty="0">
              <a:effectLst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19B89A-891B-469C-A57D-BA19CD56C5EC}"/>
              </a:ext>
            </a:extLst>
          </p:cNvPr>
          <p:cNvSpPr txBox="1"/>
          <p:nvPr/>
        </p:nvSpPr>
        <p:spPr>
          <a:xfrm>
            <a:off x="4930363" y="3118104"/>
            <a:ext cx="250142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600" b="0" i="0" u="none" strike="noStrike" dirty="0">
                <a:effectLst/>
              </a:rPr>
              <a:t>The CAB holds meetings twice a year in conjunction with the International Workshop (IW) and International Symposium (IS). On the months apart from the IW and IS, the CAB holds a regular monthly meeting.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6EC206-48F2-49B4-9FD6-1A6A41D0BC67}"/>
              </a:ext>
            </a:extLst>
          </p:cNvPr>
          <p:cNvSpPr txBox="1"/>
          <p:nvPr/>
        </p:nvSpPr>
        <p:spPr>
          <a:xfrm>
            <a:off x="8960549" y="3118104"/>
            <a:ext cx="242275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600" b="0" i="0" u="none" strike="noStrike" dirty="0">
                <a:effectLst/>
              </a:rPr>
              <a:t>The CAB makes notes and presentation material of all meetings available to the INCOSE Board of Directors. CAB members have access to a dedicated INCOSE website and Viva Engage (previously Yammer) Community.</a:t>
            </a:r>
            <a:endParaRPr lang="en-US" sz="1600" b="0" i="0" dirty="0">
              <a:effectLst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1C59214-806C-4891-927B-54BBC88D41B5}"/>
              </a:ext>
            </a:extLst>
          </p:cNvPr>
          <p:cNvGrpSpPr/>
          <p:nvPr/>
        </p:nvGrpSpPr>
        <p:grpSpPr>
          <a:xfrm>
            <a:off x="5502401" y="1661278"/>
            <a:ext cx="1229985" cy="1229985"/>
            <a:chOff x="5493257" y="1972174"/>
            <a:chExt cx="1229985" cy="1229985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D72D6E2-C1AE-4598-9FB1-A7614BC44F63}"/>
                </a:ext>
              </a:extLst>
            </p:cNvPr>
            <p:cNvSpPr/>
            <p:nvPr/>
          </p:nvSpPr>
          <p:spPr>
            <a:xfrm>
              <a:off x="5493257" y="1972174"/>
              <a:ext cx="1229985" cy="122998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4875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Graphic 18" descr="Boardroom outline">
              <a:extLst>
                <a:ext uri="{FF2B5EF4-FFF2-40B4-BE49-F238E27FC236}">
                  <a16:creationId xmlns:a16="http://schemas.microsoft.com/office/drawing/2014/main" id="{70AA6286-5900-4345-810E-AA2938BF5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531154" y="1981069"/>
              <a:ext cx="1129692" cy="1129692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9CAC072-5293-42A1-89C6-0202B06129C9}"/>
              </a:ext>
            </a:extLst>
          </p:cNvPr>
          <p:cNvGrpSpPr/>
          <p:nvPr/>
        </p:nvGrpSpPr>
        <p:grpSpPr>
          <a:xfrm>
            <a:off x="9561382" y="1670173"/>
            <a:ext cx="1221090" cy="1221090"/>
            <a:chOff x="9369846" y="1981069"/>
            <a:chExt cx="1221090" cy="122109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33E896B-CBC8-4857-B7C8-DA10F2005045}"/>
                </a:ext>
              </a:extLst>
            </p:cNvPr>
            <p:cNvSpPr/>
            <p:nvPr/>
          </p:nvSpPr>
          <p:spPr>
            <a:xfrm>
              <a:off x="9369846" y="1981069"/>
              <a:ext cx="1221090" cy="122109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4875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Graphic 20" descr="Presentation with checklist outline">
              <a:extLst>
                <a:ext uri="{FF2B5EF4-FFF2-40B4-BE49-F238E27FC236}">
                  <a16:creationId xmlns:a16="http://schemas.microsoft.com/office/drawing/2014/main" id="{16CD7237-C4FA-48DF-8B63-FE0DF67DD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472645" y="2069066"/>
              <a:ext cx="989893" cy="989893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C5D9007-C824-4B59-9CA4-F8631A0C3D91}"/>
              </a:ext>
            </a:extLst>
          </p:cNvPr>
          <p:cNvGrpSpPr/>
          <p:nvPr/>
        </p:nvGrpSpPr>
        <p:grpSpPr>
          <a:xfrm>
            <a:off x="1535895" y="1670173"/>
            <a:ext cx="1229985" cy="1229985"/>
            <a:chOff x="1116400" y="1880776"/>
            <a:chExt cx="1229985" cy="122998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861A4893-4DEF-4DC9-BF64-87CCFE11F311}"/>
                </a:ext>
              </a:extLst>
            </p:cNvPr>
            <p:cNvSpPr/>
            <p:nvPr/>
          </p:nvSpPr>
          <p:spPr>
            <a:xfrm>
              <a:off x="1116400" y="1880776"/>
              <a:ext cx="1229985" cy="122998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4875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Graphic 21" descr="Board Of Directors outline">
              <a:extLst>
                <a:ext uri="{FF2B5EF4-FFF2-40B4-BE49-F238E27FC236}">
                  <a16:creationId xmlns:a16="http://schemas.microsoft.com/office/drawing/2014/main" id="{BCA9D454-2195-42AD-9F6F-4ADB3FE184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240692" y="2064776"/>
              <a:ext cx="901053" cy="9010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422542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text, building, dome&#10;&#10;Description automatically generated">
            <a:extLst>
              <a:ext uri="{FF2B5EF4-FFF2-40B4-BE49-F238E27FC236}">
                <a16:creationId xmlns:a16="http://schemas.microsoft.com/office/drawing/2014/main" id="{A0F6A7E5-684C-47E6-BAD9-86E2BB8076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40" y="204695"/>
            <a:ext cx="1241645" cy="8232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D14BA6-4A0F-4F7C-AB04-836A4ED5DB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807534" y="0"/>
            <a:ext cx="10384465" cy="14692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2971A9"/>
                </a:solidFill>
                <a:latin typeface="Optima"/>
                <a:ea typeface="+mj-ea"/>
                <a:cs typeface="+mj-cs"/>
              </a:rPr>
              <a:t>Lifecycle of the CAB Impact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2971A9"/>
                </a:solidFill>
                <a:latin typeface="Optima"/>
                <a:ea typeface="+mj-ea"/>
                <a:cs typeface="+mj-cs"/>
              </a:rPr>
              <a:t>CAB organizations influence INCOSE work and benefit from INCOSE products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F63E40-9F07-4D33-9036-3484886CCA41}"/>
              </a:ext>
            </a:extLst>
          </p:cNvPr>
          <p:cNvSpPr/>
          <p:nvPr/>
        </p:nvSpPr>
        <p:spPr>
          <a:xfrm>
            <a:off x="5771125" y="1469241"/>
            <a:ext cx="3069577" cy="4604842"/>
          </a:xfrm>
          <a:prstGeom prst="rect">
            <a:avLst/>
          </a:prstGeom>
          <a:noFill/>
          <a:ln w="28575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INCOSE Vision and Strategic Plan</a:t>
            </a:r>
          </a:p>
        </p:txBody>
      </p:sp>
      <p:pic>
        <p:nvPicPr>
          <p:cNvPr id="6" name="Picture 5" descr="A picture containing text, trademark, circle, logo&#10;&#10;Description automatically generated">
            <a:extLst>
              <a:ext uri="{FF2B5EF4-FFF2-40B4-BE49-F238E27FC236}">
                <a16:creationId xmlns:a16="http://schemas.microsoft.com/office/drawing/2014/main" id="{F0C086C9-74AA-4FB9-95DD-47C8AB2121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843" y="6074083"/>
            <a:ext cx="1551861" cy="46164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3903074-D20C-4348-A2D0-D3CC1E859CC7}"/>
              </a:ext>
            </a:extLst>
          </p:cNvPr>
          <p:cNvGrpSpPr/>
          <p:nvPr/>
        </p:nvGrpSpPr>
        <p:grpSpPr>
          <a:xfrm>
            <a:off x="9612367" y="1469241"/>
            <a:ext cx="1924050" cy="1569812"/>
            <a:chOff x="8648289" y="3138924"/>
            <a:chExt cx="1924050" cy="180946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83015C4-4559-4411-8A58-411102569707}"/>
                </a:ext>
              </a:extLst>
            </p:cNvPr>
            <p:cNvSpPr/>
            <p:nvPr/>
          </p:nvSpPr>
          <p:spPr>
            <a:xfrm>
              <a:off x="8648289" y="3138924"/>
              <a:ext cx="1924050" cy="1809467"/>
            </a:xfrm>
            <a:prstGeom prst="rect">
              <a:avLst/>
            </a:prstGeom>
            <a:noFill/>
            <a:ln w="28575">
              <a:solidFill>
                <a:srgbClr val="4472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External Organizations</a:t>
              </a:r>
            </a:p>
          </p:txBody>
        </p:sp>
        <p:pic>
          <p:nvPicPr>
            <p:cNvPr id="11" name="Picture 4" descr="Diagram&#10;&#10;Description automatically generated">
              <a:extLst>
                <a:ext uri="{FF2B5EF4-FFF2-40B4-BE49-F238E27FC236}">
                  <a16:creationId xmlns:a16="http://schemas.microsoft.com/office/drawing/2014/main" id="{7ACAB235-AC1C-449E-8CC6-365FB45DF4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5770" t="2489" r="2365" b="58316"/>
            <a:stretch/>
          </p:blipFill>
          <p:spPr>
            <a:xfrm>
              <a:off x="8780711" y="3898519"/>
              <a:ext cx="1565980" cy="925155"/>
            </a:xfrm>
            <a:prstGeom prst="rect">
              <a:avLst/>
            </a:prstGeom>
          </p:spPr>
        </p:pic>
      </p:grpSp>
      <p:pic>
        <p:nvPicPr>
          <p:cNvPr id="12" name="Picture 11" descr="A blue globe with white lines around it&#10;&#10;Description automatically generated with low confidence">
            <a:extLst>
              <a:ext uri="{FF2B5EF4-FFF2-40B4-BE49-F238E27FC236}">
                <a16:creationId xmlns:a16="http://schemas.microsoft.com/office/drawing/2014/main" id="{64B8EC86-CDA1-48A7-B419-4D1292E697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982" y="2231244"/>
            <a:ext cx="1589858" cy="1023039"/>
          </a:xfrm>
          <a:prstGeom prst="rect">
            <a:avLst/>
          </a:prstGeom>
        </p:spPr>
      </p:pic>
      <p:pic>
        <p:nvPicPr>
          <p:cNvPr id="14" name="Picture 13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270DB57B-A303-4D2D-84C8-0E79F87532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13" y="2829471"/>
            <a:ext cx="1866445" cy="64693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F23F945-8882-4A34-82FF-181BF9C890B2}"/>
              </a:ext>
            </a:extLst>
          </p:cNvPr>
          <p:cNvSpPr/>
          <p:nvPr/>
        </p:nvSpPr>
        <p:spPr>
          <a:xfrm>
            <a:off x="112475" y="2013785"/>
            <a:ext cx="2234248" cy="4352128"/>
          </a:xfrm>
          <a:prstGeom prst="rect">
            <a:avLst/>
          </a:prstGeom>
          <a:noFill/>
          <a:ln w="28575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CAB Member Organizations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71A017-9E8B-4E88-85CD-CC3F1A2C03E4}"/>
              </a:ext>
            </a:extLst>
          </p:cNvPr>
          <p:cNvSpPr txBox="1"/>
          <p:nvPr/>
        </p:nvSpPr>
        <p:spPr>
          <a:xfrm>
            <a:off x="219205" y="3984234"/>
            <a:ext cx="200239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68870" algn="l"/>
            <a:r>
              <a:rPr lang="en-GB" sz="1400" b="1" i="0" u="none" strike="noStrike" baseline="0" dirty="0">
                <a:latin typeface="Calibri" panose="020F0502020204030204" pitchFamily="34" charset="0"/>
              </a:rPr>
              <a:t>CAB member organizations, CAB Reps, and CAB Associates identify and document CAB needs annually based on challenges facing industry and academia</a:t>
            </a:r>
            <a:endParaRPr lang="en-GB" sz="1400" b="1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CE09F1E-79CF-4283-B2B2-74A87B9AB018}"/>
              </a:ext>
            </a:extLst>
          </p:cNvPr>
          <p:cNvGrpSpPr/>
          <p:nvPr/>
        </p:nvGrpSpPr>
        <p:grpSpPr>
          <a:xfrm>
            <a:off x="2360962" y="1624674"/>
            <a:ext cx="3429948" cy="2548647"/>
            <a:chOff x="-1398763" y="597362"/>
            <a:chExt cx="4599689" cy="4259196"/>
          </a:xfrm>
          <a:solidFill>
            <a:srgbClr val="4472C4"/>
          </a:solidFill>
        </p:grpSpPr>
        <p:sp>
          <p:nvSpPr>
            <p:cNvPr id="18" name="Arrow: Down 21">
              <a:extLst>
                <a:ext uri="{FF2B5EF4-FFF2-40B4-BE49-F238E27FC236}">
                  <a16:creationId xmlns:a16="http://schemas.microsoft.com/office/drawing/2014/main" id="{EF912688-1155-41FE-A90B-B7C38AADFBE2}"/>
                </a:ext>
              </a:extLst>
            </p:cNvPr>
            <p:cNvSpPr/>
            <p:nvPr/>
          </p:nvSpPr>
          <p:spPr>
            <a:xfrm rot="16200000">
              <a:off x="-528646" y="1126985"/>
              <a:ext cx="4259196" cy="3199949"/>
            </a:xfrm>
            <a:prstGeom prst="downArrow">
              <a:avLst>
                <a:gd name="adj1" fmla="val 50000"/>
                <a:gd name="adj2" fmla="val 3500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Arrow: Down 4">
              <a:extLst>
                <a:ext uri="{FF2B5EF4-FFF2-40B4-BE49-F238E27FC236}">
                  <a16:creationId xmlns:a16="http://schemas.microsoft.com/office/drawing/2014/main" id="{521233DD-8167-4A96-8C2D-CC1A8B6797F6}"/>
                </a:ext>
              </a:extLst>
            </p:cNvPr>
            <p:cNvSpPr txBox="1"/>
            <p:nvPr/>
          </p:nvSpPr>
          <p:spPr>
            <a:xfrm>
              <a:off x="-1398763" y="1662160"/>
              <a:ext cx="4039699" cy="212960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3792" tIns="113792" rIns="113792" bIns="113792" numCol="1" spcCol="1270" anchor="ctr" anchorCtr="0">
              <a:noAutofit/>
            </a:bodyPr>
            <a:lstStyle/>
            <a:p>
              <a:pPr marR="66180" algn="l"/>
              <a:r>
                <a:rPr lang="en-GB" sz="1400" b="1" i="0" u="none" strike="noStrike" baseline="0" dirty="0">
                  <a:latin typeface="Calibri" panose="020F0502020204030204" pitchFamily="34" charset="0"/>
                </a:rPr>
                <a:t>CAB needs are briefed annually to the INCOSE Board of Directors and the Technical Director; Needs are flowed to the appropriate workgroups for action</a:t>
              </a:r>
              <a:endParaRPr lang="en-GB" sz="1400" b="1" dirty="0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05F6C4DA-106E-4378-ACCD-14229F735CDE}"/>
              </a:ext>
            </a:extLst>
          </p:cNvPr>
          <p:cNvSpPr txBox="1"/>
          <p:nvPr/>
        </p:nvSpPr>
        <p:spPr>
          <a:xfrm>
            <a:off x="5771125" y="3384111"/>
            <a:ext cx="321723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44100" algn="l"/>
            <a:r>
              <a:rPr lang="en-GB" sz="1400" b="1" i="0" u="none" strike="noStrike" baseline="0" dirty="0">
                <a:latin typeface="Calibri" panose="020F0502020204030204" pitchFamily="34" charset="0"/>
              </a:rPr>
              <a:t>Working Groups and Technical Services deliver product solutions that further the systems engineering discipline </a:t>
            </a:r>
            <a:r>
              <a:rPr lang="en-GB" sz="1400" b="1" dirty="0">
                <a:latin typeface="Calibri" panose="020F0502020204030204" pitchFamily="34" charset="0"/>
              </a:rPr>
              <a:t>consistent with </a:t>
            </a:r>
            <a:r>
              <a:rPr lang="en-GB" sz="1400" b="1" i="0" u="none" strike="noStrike" baseline="0" dirty="0">
                <a:latin typeface="Calibri" panose="020F0502020204030204" pitchFamily="34" charset="0"/>
              </a:rPr>
              <a:t>the INCOSE Vision, Strategic Plan while addressing CAB Needs</a:t>
            </a:r>
            <a:endParaRPr lang="en-GB" sz="1400" b="1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1E48150-640C-4046-B63F-9783D94475BD}"/>
              </a:ext>
            </a:extLst>
          </p:cNvPr>
          <p:cNvCxnSpPr>
            <a:cxnSpLocks/>
          </p:cNvCxnSpPr>
          <p:nvPr/>
        </p:nvCxnSpPr>
        <p:spPr>
          <a:xfrm flipH="1">
            <a:off x="8840702" y="2228835"/>
            <a:ext cx="771665" cy="0"/>
          </a:xfrm>
          <a:prstGeom prst="straightConnector1">
            <a:avLst/>
          </a:prstGeom>
          <a:ln w="38100"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B9BF025-60A6-49F8-9BFF-1423BB37E491}"/>
              </a:ext>
            </a:extLst>
          </p:cNvPr>
          <p:cNvCxnSpPr>
            <a:cxnSpLocks/>
          </p:cNvCxnSpPr>
          <p:nvPr/>
        </p:nvCxnSpPr>
        <p:spPr>
          <a:xfrm>
            <a:off x="8840702" y="4668688"/>
            <a:ext cx="374611" cy="0"/>
          </a:xfrm>
          <a:prstGeom prst="straightConnector1">
            <a:avLst/>
          </a:prstGeom>
          <a:ln w="3810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F8434B85-F998-43FD-8FC5-96F289EBD1B6}"/>
              </a:ext>
            </a:extLst>
          </p:cNvPr>
          <p:cNvSpPr/>
          <p:nvPr/>
        </p:nvSpPr>
        <p:spPr>
          <a:xfrm>
            <a:off x="9215313" y="3142034"/>
            <a:ext cx="2864212" cy="3483848"/>
          </a:xfrm>
          <a:prstGeom prst="rect">
            <a:avLst/>
          </a:prstGeom>
          <a:noFill/>
          <a:ln w="28575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INCOSE Products and Services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E767C7F-D486-41FB-B344-355B20A7F16A}"/>
              </a:ext>
            </a:extLst>
          </p:cNvPr>
          <p:cNvSpPr txBox="1"/>
          <p:nvPr/>
        </p:nvSpPr>
        <p:spPr>
          <a:xfrm>
            <a:off x="9526067" y="5755870"/>
            <a:ext cx="22148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44100" algn="ctr"/>
            <a:r>
              <a:rPr lang="en-GB" sz="1200" b="1" i="0" u="none" strike="noStrike" baseline="0" dirty="0">
                <a:latin typeface="Calibri" panose="020F0502020204030204" pitchFamily="34" charset="0"/>
              </a:rPr>
              <a:t>Certification</a:t>
            </a:r>
            <a:endParaRPr lang="en-GB" sz="1200" b="1" dirty="0"/>
          </a:p>
        </p:txBody>
      </p:sp>
      <p:pic>
        <p:nvPicPr>
          <p:cNvPr id="25" name="Picture 2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410FD7F-8277-4A10-A553-06153D9D60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506" y="5210905"/>
            <a:ext cx="940398" cy="31100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71155AF-9F09-4191-BC99-D29686EAB394}"/>
              </a:ext>
            </a:extLst>
          </p:cNvPr>
          <p:cNvSpPr txBox="1"/>
          <p:nvPr/>
        </p:nvSpPr>
        <p:spPr>
          <a:xfrm>
            <a:off x="9526065" y="3828943"/>
            <a:ext cx="223424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44100" algn="ctr"/>
            <a:r>
              <a:rPr lang="en-GB" sz="1200" b="1" i="0" u="none" strike="noStrike" baseline="0" dirty="0">
                <a:latin typeface="Calibri" panose="020F0502020204030204" pitchFamily="34" charset="0"/>
              </a:rPr>
              <a:t>Products</a:t>
            </a:r>
            <a:endParaRPr lang="en-GB" sz="1200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D77779A-C543-46F4-B5A1-BD02CE19926E}"/>
              </a:ext>
            </a:extLst>
          </p:cNvPr>
          <p:cNvSpPr txBox="1"/>
          <p:nvPr/>
        </p:nvSpPr>
        <p:spPr>
          <a:xfrm>
            <a:off x="9526066" y="4836108"/>
            <a:ext cx="223424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44100" algn="ctr"/>
            <a:r>
              <a:rPr lang="en-GB" sz="1200" b="1" i="0" u="none" strike="noStrike" baseline="0" dirty="0">
                <a:latin typeface="Calibri" panose="020F0502020204030204" pitchFamily="34" charset="0"/>
              </a:rPr>
              <a:t>Events</a:t>
            </a:r>
            <a:endParaRPr lang="en-GB" sz="1200" b="1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2EBE33C-05D6-497F-BB29-6E4FD135019B}"/>
              </a:ext>
            </a:extLst>
          </p:cNvPr>
          <p:cNvSpPr/>
          <p:nvPr/>
        </p:nvSpPr>
        <p:spPr>
          <a:xfrm>
            <a:off x="9526067" y="5755870"/>
            <a:ext cx="2214830" cy="805439"/>
          </a:xfrm>
          <a:prstGeom prst="rect">
            <a:avLst/>
          </a:prstGeom>
          <a:noFill/>
          <a:ln w="28575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43E7C32-F00F-4002-AD10-5550A9BC3AA7}"/>
              </a:ext>
            </a:extLst>
          </p:cNvPr>
          <p:cNvSpPr/>
          <p:nvPr/>
        </p:nvSpPr>
        <p:spPr>
          <a:xfrm>
            <a:off x="9526067" y="4860708"/>
            <a:ext cx="2234248" cy="805439"/>
          </a:xfrm>
          <a:prstGeom prst="rect">
            <a:avLst/>
          </a:prstGeom>
          <a:noFill/>
          <a:ln w="28575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CCAEAE5-6B9B-464A-BAEA-836CD852CBD2}"/>
              </a:ext>
            </a:extLst>
          </p:cNvPr>
          <p:cNvSpPr/>
          <p:nvPr/>
        </p:nvSpPr>
        <p:spPr>
          <a:xfrm>
            <a:off x="9526067" y="3844052"/>
            <a:ext cx="2234248" cy="906077"/>
          </a:xfrm>
          <a:prstGeom prst="rect">
            <a:avLst/>
          </a:prstGeom>
          <a:noFill/>
          <a:ln w="28575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31" name="Picture 30" descr="A picture containing text, electronics, blue&#10;&#10;Description automatically generated">
            <a:extLst>
              <a:ext uri="{FF2B5EF4-FFF2-40B4-BE49-F238E27FC236}">
                <a16:creationId xmlns:a16="http://schemas.microsoft.com/office/drawing/2014/main" id="{542EC6A8-DBE7-4264-BD19-072DBA2DE8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8121" y="4118292"/>
            <a:ext cx="460058" cy="56134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A6671CF-70AA-49B8-8065-3AF4500EEA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31951" y="4124012"/>
            <a:ext cx="401795" cy="573119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4D4968DE-A35A-4A78-86BF-D0B7DD1B29A9}"/>
              </a:ext>
            </a:extLst>
          </p:cNvPr>
          <p:cNvGrpSpPr/>
          <p:nvPr/>
        </p:nvGrpSpPr>
        <p:grpSpPr>
          <a:xfrm>
            <a:off x="6953095" y="5263619"/>
            <a:ext cx="705633" cy="698144"/>
            <a:chOff x="6900862" y="5231938"/>
            <a:chExt cx="818414" cy="818414"/>
          </a:xfrm>
        </p:grpSpPr>
        <p:sp>
          <p:nvSpPr>
            <p:cNvPr id="34" name="Oval 35">
              <a:extLst>
                <a:ext uri="{FF2B5EF4-FFF2-40B4-BE49-F238E27FC236}">
                  <a16:creationId xmlns:a16="http://schemas.microsoft.com/office/drawing/2014/main" id="{33C7F398-982A-4903-9E14-055ACD7D4184}"/>
                </a:ext>
              </a:extLst>
            </p:cNvPr>
            <p:cNvSpPr/>
            <p:nvPr/>
          </p:nvSpPr>
          <p:spPr>
            <a:xfrm>
              <a:off x="6900862" y="5231938"/>
              <a:ext cx="818414" cy="81841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Graphic 51" descr="Users with solid fill">
              <a:extLst>
                <a:ext uri="{FF2B5EF4-FFF2-40B4-BE49-F238E27FC236}">
                  <a16:creationId xmlns:a16="http://schemas.microsoft.com/office/drawing/2014/main" id="{59C7C288-4103-4BD3-9602-20B257797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996251" y="5311860"/>
              <a:ext cx="633454" cy="633454"/>
            </a:xfrm>
            <a:prstGeom prst="rect">
              <a:avLst/>
            </a:prstGeom>
          </p:spPr>
        </p:pic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4148A2BC-8AB7-4968-A362-85DAF86628BB}"/>
              </a:ext>
            </a:extLst>
          </p:cNvPr>
          <p:cNvSpPr txBox="1"/>
          <p:nvPr/>
        </p:nvSpPr>
        <p:spPr>
          <a:xfrm>
            <a:off x="6285323" y="4797196"/>
            <a:ext cx="22254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44100" algn="ctr"/>
            <a:r>
              <a:rPr lang="en-GB" sz="1400" b="1" i="0" u="none" strike="noStrike" baseline="0" dirty="0">
                <a:latin typeface="Calibri" panose="020F0502020204030204" pitchFamily="34" charset="0"/>
              </a:rPr>
              <a:t>Value Streams / Working Groups</a:t>
            </a:r>
            <a:endParaRPr lang="en-GB" sz="1400" b="1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CAA550D-EA89-4738-B848-5EA9497485C8}"/>
              </a:ext>
            </a:extLst>
          </p:cNvPr>
          <p:cNvSpPr/>
          <p:nvPr/>
        </p:nvSpPr>
        <p:spPr>
          <a:xfrm>
            <a:off x="6208450" y="4774808"/>
            <a:ext cx="2234248" cy="1220162"/>
          </a:xfrm>
          <a:prstGeom prst="rect">
            <a:avLst/>
          </a:prstGeom>
          <a:noFill/>
          <a:ln w="28575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DF41E4D0-F6FC-439A-BAB7-BC3805F65D66}"/>
              </a:ext>
            </a:extLst>
          </p:cNvPr>
          <p:cNvCxnSpPr>
            <a:cxnSpLocks/>
          </p:cNvCxnSpPr>
          <p:nvPr/>
        </p:nvCxnSpPr>
        <p:spPr>
          <a:xfrm flipH="1" flipV="1">
            <a:off x="2360962" y="6303184"/>
            <a:ext cx="6849182" cy="1"/>
          </a:xfrm>
          <a:prstGeom prst="straightConnector1">
            <a:avLst/>
          </a:prstGeom>
          <a:ln w="5715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Arrow: Down 21">
            <a:extLst>
              <a:ext uri="{FF2B5EF4-FFF2-40B4-BE49-F238E27FC236}">
                <a16:creationId xmlns:a16="http://schemas.microsoft.com/office/drawing/2014/main" id="{E610E5DF-5B36-4EA3-8CCC-EF5504EBEF6C}"/>
              </a:ext>
            </a:extLst>
          </p:cNvPr>
          <p:cNvSpPr/>
          <p:nvPr/>
        </p:nvSpPr>
        <p:spPr>
          <a:xfrm rot="16200000">
            <a:off x="3803289" y="3361145"/>
            <a:ext cx="930200" cy="3880126"/>
          </a:xfrm>
          <a:prstGeom prst="downArrow">
            <a:avLst>
              <a:gd name="adj1" fmla="val 50000"/>
              <a:gd name="adj2" fmla="val 35000"/>
            </a:avLst>
          </a:prstGeom>
          <a:solidFill>
            <a:srgbClr val="4472C4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0" name="Arrow: Down 4">
            <a:extLst>
              <a:ext uri="{FF2B5EF4-FFF2-40B4-BE49-F238E27FC236}">
                <a16:creationId xmlns:a16="http://schemas.microsoft.com/office/drawing/2014/main" id="{349A8C07-CC00-429F-95BC-B80247DFDF7E}"/>
              </a:ext>
            </a:extLst>
          </p:cNvPr>
          <p:cNvSpPr txBox="1"/>
          <p:nvPr/>
        </p:nvSpPr>
        <p:spPr>
          <a:xfrm>
            <a:off x="2396988" y="5059168"/>
            <a:ext cx="3292927" cy="478299"/>
          </a:xfrm>
          <a:prstGeom prst="rect">
            <a:avLst/>
          </a:prstGeom>
          <a:solidFill>
            <a:srgbClr val="4472C4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13792" tIns="113792" rIns="113792" bIns="113792" numCol="1" spcCol="1270" anchor="ctr" anchorCtr="0">
            <a:noAutofit/>
          </a:bodyPr>
          <a:lstStyle/>
          <a:p>
            <a:pPr marR="66180" algn="l"/>
            <a:r>
              <a:rPr lang="en-GB" sz="1400" b="1" dirty="0">
                <a:latin typeface="Calibri" panose="020F0502020204030204" pitchFamily="34" charset="0"/>
              </a:rPr>
              <a:t>CAB Members help to Lead, Support, and Mentor Working Groups</a:t>
            </a:r>
            <a:endParaRPr lang="en-GB" sz="1400" b="1" dirty="0"/>
          </a:p>
        </p:txBody>
      </p:sp>
      <p:pic>
        <p:nvPicPr>
          <p:cNvPr id="42" name="Picture 41" descr="Text&#10;&#10;Description automatically generated with medium confidence">
            <a:extLst>
              <a:ext uri="{FF2B5EF4-FFF2-40B4-BE49-F238E27FC236}">
                <a16:creationId xmlns:a16="http://schemas.microsoft.com/office/drawing/2014/main" id="{3D3ECC16-22EB-44F0-836A-372CC6DE157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649" y="4127456"/>
            <a:ext cx="444273" cy="584390"/>
          </a:xfrm>
          <a:prstGeom prst="rect">
            <a:avLst/>
          </a:prstGeom>
        </p:spPr>
      </p:pic>
      <p:pic>
        <p:nvPicPr>
          <p:cNvPr id="44" name="Picture 43" descr="A blue and black logo&#10;&#10;Description automatically generated">
            <a:extLst>
              <a:ext uri="{FF2B5EF4-FFF2-40B4-BE49-F238E27FC236}">
                <a16:creationId xmlns:a16="http://schemas.microsoft.com/office/drawing/2014/main" id="{024A6383-5AEF-4B4E-8746-63878F6E99E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118" y="5216589"/>
            <a:ext cx="940059" cy="31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9700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Oval 168">
            <a:extLst>
              <a:ext uri="{FF2B5EF4-FFF2-40B4-BE49-F238E27FC236}">
                <a16:creationId xmlns:a16="http://schemas.microsoft.com/office/drawing/2014/main" id="{16975587-3982-456C-822B-3812B8D13F76}"/>
              </a:ext>
            </a:extLst>
          </p:cNvPr>
          <p:cNvSpPr/>
          <p:nvPr/>
        </p:nvSpPr>
        <p:spPr>
          <a:xfrm>
            <a:off x="6734367" y="3414199"/>
            <a:ext cx="929545" cy="929545"/>
          </a:xfrm>
          <a:prstGeom prst="ellipse">
            <a:avLst/>
          </a:prstGeom>
          <a:solidFill>
            <a:schemeClr val="bg1"/>
          </a:solidFill>
          <a:ln w="57150">
            <a:solidFill>
              <a:srgbClr val="487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Oval 170">
            <a:extLst>
              <a:ext uri="{FF2B5EF4-FFF2-40B4-BE49-F238E27FC236}">
                <a16:creationId xmlns:a16="http://schemas.microsoft.com/office/drawing/2014/main" id="{57F8AAD5-2CEE-4B6B-80E3-73AD1CBD7FA6}"/>
              </a:ext>
            </a:extLst>
          </p:cNvPr>
          <p:cNvSpPr/>
          <p:nvPr/>
        </p:nvSpPr>
        <p:spPr>
          <a:xfrm>
            <a:off x="6734368" y="5013837"/>
            <a:ext cx="929545" cy="929545"/>
          </a:xfrm>
          <a:prstGeom prst="ellipse">
            <a:avLst/>
          </a:prstGeom>
          <a:solidFill>
            <a:schemeClr val="bg1"/>
          </a:solidFill>
          <a:ln w="57150">
            <a:solidFill>
              <a:srgbClr val="487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865401A8-4395-4E7F-B960-A48AFB732B8E}"/>
              </a:ext>
            </a:extLst>
          </p:cNvPr>
          <p:cNvSpPr/>
          <p:nvPr/>
        </p:nvSpPr>
        <p:spPr>
          <a:xfrm>
            <a:off x="836058" y="3396203"/>
            <a:ext cx="929545" cy="929545"/>
          </a:xfrm>
          <a:prstGeom prst="ellipse">
            <a:avLst/>
          </a:prstGeom>
          <a:solidFill>
            <a:schemeClr val="bg1"/>
          </a:solidFill>
          <a:ln w="57150">
            <a:solidFill>
              <a:srgbClr val="487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5D126EE6-8743-4686-9956-6B03F6033EA9}"/>
              </a:ext>
            </a:extLst>
          </p:cNvPr>
          <p:cNvSpPr txBox="1"/>
          <p:nvPr/>
        </p:nvSpPr>
        <p:spPr>
          <a:xfrm>
            <a:off x="7760772" y="3463472"/>
            <a:ext cx="41686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5650" algn="l"/>
            <a:r>
              <a:rPr lang="en-GB" sz="1600" b="0" i="0" u="none" strike="noStrike" baseline="0" dirty="0">
                <a:latin typeface="Calibri" panose="020F0502020204030204" pitchFamily="34" charset="0"/>
              </a:rPr>
              <a:t>Opportunity to submit candidates for one of 10 allocated CAB slots for INCOSE’s Institute for Technical Leadership.</a:t>
            </a:r>
            <a:endParaRPr lang="en-US" sz="1600" b="0" i="0" dirty="0">
              <a:effectLst/>
            </a:endParaRP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9B0787D4-D825-4EAF-A1EC-F166401C5115}"/>
              </a:ext>
            </a:extLst>
          </p:cNvPr>
          <p:cNvSpPr txBox="1"/>
          <p:nvPr/>
        </p:nvSpPr>
        <p:spPr>
          <a:xfrm>
            <a:off x="1863646" y="1977391"/>
            <a:ext cx="3638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111300" algn="l"/>
            <a:r>
              <a:rPr lang="en-GB" sz="1600" b="0" i="0" u="none" strike="noStrike" baseline="0" dirty="0">
                <a:latin typeface="Calibri" panose="020F0502020204030204" pitchFamily="34" charset="0"/>
              </a:rPr>
              <a:t>Recognition on the INCOSE CAB home page with a link to the organization.</a:t>
            </a:r>
            <a:endParaRPr lang="en-US" sz="1600" dirty="0">
              <a:ea typeface="Open Sans" pitchFamily="2" charset="0"/>
              <a:cs typeface="Arial" panose="020B0604020202020204" pitchFamily="34" charset="0"/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FCAE8E6A-8936-4730-A5BF-B1DE0181A131}"/>
              </a:ext>
            </a:extLst>
          </p:cNvPr>
          <p:cNvSpPr txBox="1"/>
          <p:nvPr/>
        </p:nvSpPr>
        <p:spPr>
          <a:xfrm>
            <a:off x="7760772" y="4939999"/>
            <a:ext cx="34273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18250" algn="l"/>
            <a:r>
              <a:rPr lang="en-GB" sz="1600" b="0" i="0" u="none" strike="noStrike" baseline="0" dirty="0">
                <a:latin typeface="Calibri" panose="020F0502020204030204" pitchFamily="34" charset="0"/>
              </a:rPr>
              <a:t>Reduced rates on selected advertising within INCOSE, recognition in selected INCOSE publications and ability to participate in virtual job fairs for SEs.</a:t>
            </a:r>
            <a:endParaRPr lang="en-US" sz="1600" b="0" i="0" dirty="0">
              <a:effectLst/>
            </a:endParaRP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89E1DFB3-A4D1-429C-AE71-7D9BE2EE6D05}"/>
              </a:ext>
            </a:extLst>
          </p:cNvPr>
          <p:cNvSpPr txBox="1"/>
          <p:nvPr/>
        </p:nvSpPr>
        <p:spPr>
          <a:xfrm>
            <a:off x="1839531" y="3320150"/>
            <a:ext cx="42168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b="0" i="0" u="none" strike="noStrike" dirty="0">
                <a:effectLst/>
              </a:rPr>
              <a:t>The designated representative of each CAB member </a:t>
            </a:r>
            <a:r>
              <a:rPr lang="en-US" sz="1600" dirty="0"/>
              <a:t>is</a:t>
            </a:r>
            <a:r>
              <a:rPr lang="en-US" sz="1600" b="0" i="0" u="none" strike="noStrike" dirty="0">
                <a:effectLst/>
              </a:rPr>
              <a:t> granted full INCOSE membership for the years they serve as their organization’s CAB representative.</a:t>
            </a:r>
            <a:endParaRPr lang="en-US" sz="1600" dirty="0">
              <a:ea typeface="Open Sans" pitchFamily="2" charset="0"/>
              <a:cs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AAF6C8D-E0AA-1D76-5E84-9D1B91BB5DDF}"/>
              </a:ext>
            </a:extLst>
          </p:cNvPr>
          <p:cNvSpPr/>
          <p:nvPr/>
        </p:nvSpPr>
        <p:spPr>
          <a:xfrm>
            <a:off x="869122" y="4973413"/>
            <a:ext cx="929545" cy="929545"/>
          </a:xfrm>
          <a:prstGeom prst="ellipse">
            <a:avLst/>
          </a:prstGeom>
          <a:solidFill>
            <a:schemeClr val="bg1"/>
          </a:solidFill>
          <a:ln w="57150">
            <a:solidFill>
              <a:srgbClr val="487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EB88DD-E2A7-5BB1-DA04-6C3649730CF9}"/>
              </a:ext>
            </a:extLst>
          </p:cNvPr>
          <p:cNvSpPr txBox="1"/>
          <p:nvPr/>
        </p:nvSpPr>
        <p:spPr>
          <a:xfrm>
            <a:off x="1902845" y="4693778"/>
            <a:ext cx="4193155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R="98425"/>
            <a:r>
              <a:rPr lang="en-GB" sz="1600" b="0" i="0" u="none" strike="noStrike" baseline="0" dirty="0">
                <a:latin typeface="Calibri"/>
                <a:ea typeface="Calibri"/>
                <a:cs typeface="Calibri"/>
              </a:rPr>
              <a:t>Complimentary functions for CAB member representatives who attend the business meetings hosted by INCOSE with the INCOSE Board of Directors in attendance </a:t>
            </a:r>
            <a:r>
              <a:rPr lang="en-GB" sz="1600">
                <a:latin typeface="Calibri"/>
                <a:ea typeface="Calibri"/>
                <a:cs typeface="Calibri"/>
              </a:rPr>
              <a:t>to promote</a:t>
            </a:r>
            <a:r>
              <a:rPr lang="en-GB" sz="1600" b="0" i="0" u="none" strike="noStrike" baseline="0" dirty="0">
                <a:latin typeface="Calibri"/>
                <a:ea typeface="Calibri"/>
                <a:cs typeface="Calibri"/>
              </a:rPr>
              <a:t> networking and goodwill (e.g. CAB Dinner at IS, INCOSE Foundation Event at IW).</a:t>
            </a:r>
            <a:endParaRPr lang="en-US" sz="1600" dirty="0">
              <a:latin typeface="Calibri"/>
              <a:ea typeface="Calibri"/>
              <a:cs typeface="Calibri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2FE553A-7C97-6E30-42CD-0D218CF17EF3}"/>
              </a:ext>
            </a:extLst>
          </p:cNvPr>
          <p:cNvSpPr/>
          <p:nvPr/>
        </p:nvSpPr>
        <p:spPr>
          <a:xfrm>
            <a:off x="869512" y="1818993"/>
            <a:ext cx="929545" cy="929545"/>
          </a:xfrm>
          <a:prstGeom prst="ellipse">
            <a:avLst/>
          </a:prstGeom>
          <a:solidFill>
            <a:schemeClr val="bg1"/>
          </a:solidFill>
          <a:ln w="57150">
            <a:solidFill>
              <a:srgbClr val="487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896F79-ED43-384A-D33F-6A1F00813064}"/>
              </a:ext>
            </a:extLst>
          </p:cNvPr>
          <p:cNvSpPr txBox="1"/>
          <p:nvPr/>
        </p:nvSpPr>
        <p:spPr>
          <a:xfrm>
            <a:off x="7719807" y="1961200"/>
            <a:ext cx="4193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5880" algn="l"/>
            <a:r>
              <a:rPr lang="en-GB" sz="1600" b="0" i="0" u="none" strike="noStrike" baseline="0" dirty="0">
                <a:latin typeface="Calibri" panose="020F0502020204030204" pitchFamily="34" charset="0"/>
              </a:rPr>
              <a:t>Complimentary Registration at the International Symposium.</a:t>
            </a:r>
            <a:endParaRPr lang="en-US" sz="1600" dirty="0">
              <a:ea typeface="Open Sans" pitchFamily="2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F35CE42-B0D0-4A55-804A-54C9311F24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807534" y="0"/>
            <a:ext cx="10384465" cy="12440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2971A9"/>
                </a:solidFill>
                <a:latin typeface="Optima"/>
                <a:ea typeface="+mj-ea"/>
                <a:cs typeface="+mj-cs"/>
              </a:rPr>
              <a:t>Key CAB Member Benefits</a:t>
            </a:r>
          </a:p>
        </p:txBody>
      </p:sp>
      <p:pic>
        <p:nvPicPr>
          <p:cNvPr id="30" name="Graphic 29" descr="Cycle with people outline">
            <a:extLst>
              <a:ext uri="{FF2B5EF4-FFF2-40B4-BE49-F238E27FC236}">
                <a16:creationId xmlns:a16="http://schemas.microsoft.com/office/drawing/2014/main" id="{57DBDD3E-3B58-4598-93AD-C340711558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4121" y="5013837"/>
            <a:ext cx="831482" cy="831482"/>
          </a:xfrm>
          <a:prstGeom prst="rect">
            <a:avLst/>
          </a:prstGeom>
        </p:spPr>
      </p:pic>
      <p:sp>
        <p:nvSpPr>
          <p:cNvPr id="42" name="Oval 41">
            <a:extLst>
              <a:ext uri="{FF2B5EF4-FFF2-40B4-BE49-F238E27FC236}">
                <a16:creationId xmlns:a16="http://schemas.microsoft.com/office/drawing/2014/main" id="{8D2523A0-153D-4D24-BC04-065250C45F64}"/>
              </a:ext>
            </a:extLst>
          </p:cNvPr>
          <p:cNvSpPr/>
          <p:nvPr/>
        </p:nvSpPr>
        <p:spPr>
          <a:xfrm>
            <a:off x="6737902" y="1805007"/>
            <a:ext cx="929545" cy="929545"/>
          </a:xfrm>
          <a:prstGeom prst="ellipse">
            <a:avLst/>
          </a:prstGeom>
          <a:solidFill>
            <a:schemeClr val="bg1"/>
          </a:solidFill>
          <a:ln w="57150">
            <a:solidFill>
              <a:srgbClr val="487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Graphic 34" descr="Handshake outline">
            <a:extLst>
              <a:ext uri="{FF2B5EF4-FFF2-40B4-BE49-F238E27FC236}">
                <a16:creationId xmlns:a16="http://schemas.microsoft.com/office/drawing/2014/main" id="{BFEE8970-A767-494B-8DA8-3B7C50966F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2823" y="3482968"/>
            <a:ext cx="842780" cy="842780"/>
          </a:xfrm>
          <a:prstGeom prst="rect">
            <a:avLst/>
          </a:prstGeom>
        </p:spPr>
      </p:pic>
      <p:pic>
        <p:nvPicPr>
          <p:cNvPr id="39" name="Graphic 38" descr="Board Of Directors outline">
            <a:extLst>
              <a:ext uri="{FF2B5EF4-FFF2-40B4-BE49-F238E27FC236}">
                <a16:creationId xmlns:a16="http://schemas.microsoft.com/office/drawing/2014/main" id="{83C3A613-6A71-48EF-9043-C89FDC97FD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58659" y="1913109"/>
            <a:ext cx="680959" cy="680959"/>
          </a:xfrm>
          <a:prstGeom prst="rect">
            <a:avLst/>
          </a:prstGeom>
        </p:spPr>
      </p:pic>
      <p:pic>
        <p:nvPicPr>
          <p:cNvPr id="41" name="Graphic 40" descr="Newspaper outline">
            <a:extLst>
              <a:ext uri="{FF2B5EF4-FFF2-40B4-BE49-F238E27FC236}">
                <a16:creationId xmlns:a16="http://schemas.microsoft.com/office/drawing/2014/main" id="{AD9D5337-E3B5-41F3-BBA2-B1A1185FCA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805367" y="5057778"/>
            <a:ext cx="787541" cy="787541"/>
          </a:xfrm>
          <a:prstGeom prst="rect">
            <a:avLst/>
          </a:prstGeom>
        </p:spPr>
      </p:pic>
      <p:pic>
        <p:nvPicPr>
          <p:cNvPr id="44" name="Graphic 43" descr="Internet outline">
            <a:extLst>
              <a:ext uri="{FF2B5EF4-FFF2-40B4-BE49-F238E27FC236}">
                <a16:creationId xmlns:a16="http://schemas.microsoft.com/office/drawing/2014/main" id="{D939C908-B0F0-41C1-93A3-C1491DEA00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74252" y="1899818"/>
            <a:ext cx="739922" cy="739922"/>
          </a:xfrm>
          <a:prstGeom prst="rect">
            <a:avLst/>
          </a:prstGeom>
        </p:spPr>
      </p:pic>
      <p:pic>
        <p:nvPicPr>
          <p:cNvPr id="46" name="Graphic 45" descr="List outline">
            <a:extLst>
              <a:ext uri="{FF2B5EF4-FFF2-40B4-BE49-F238E27FC236}">
                <a16:creationId xmlns:a16="http://schemas.microsoft.com/office/drawing/2014/main" id="{CBF3E5F0-7A0A-422C-B602-F1F34C2322B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831227" y="3501256"/>
            <a:ext cx="734251" cy="73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7915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4294967295"/>
          </p:nvPr>
        </p:nvSpPr>
        <p:spPr>
          <a:xfrm>
            <a:off x="146226" y="1704922"/>
            <a:ext cx="5666177" cy="3572339"/>
          </a:xfrm>
        </p:spPr>
        <p:txBody>
          <a:bodyPr>
            <a:normAutofit/>
          </a:bodyPr>
          <a:lstStyle/>
          <a:p>
            <a:r>
              <a:rPr lang="en-GB" sz="1800" b="0" i="0" u="none" strike="noStrike" baseline="0" dirty="0">
                <a:latin typeface="Calibri" panose="020F0502020204030204" pitchFamily="34" charset="0"/>
              </a:rPr>
              <a:t>CAB Membership Fees are Annual based on Organization Size</a:t>
            </a:r>
          </a:p>
          <a:p>
            <a:pPr lvl="1"/>
            <a:r>
              <a:rPr lang="en-GB" sz="1800" b="0" i="0" u="none" strike="noStrike" baseline="0" dirty="0"/>
              <a:t>Multi-year membership - 3yrs., 5% discount</a:t>
            </a:r>
          </a:p>
          <a:p>
            <a:pPr lvl="1"/>
            <a:r>
              <a:rPr lang="en-GB" sz="1800" b="0" i="0" u="none" strike="noStrike" baseline="0" dirty="0"/>
              <a:t>Multi-year membership - 5 yrs., 10% discount</a:t>
            </a:r>
            <a:endParaRPr lang="en-GB" sz="1800" b="0" i="0" u="none" strike="noStrike" baseline="0" dirty="0">
              <a:latin typeface="Arial" panose="020B0604020202020204" pitchFamily="34" charset="0"/>
            </a:endParaRPr>
          </a:p>
          <a:p>
            <a:pPr marR="0" algn="l"/>
            <a:r>
              <a:rPr lang="en-GB" sz="1800" b="0" i="0" u="none" strike="noStrike" baseline="0" dirty="0"/>
              <a:t>CAB Membership requires a first year non-recurring initiation fee</a:t>
            </a:r>
          </a:p>
          <a:p>
            <a:pPr marR="0" algn="l"/>
            <a:r>
              <a:rPr lang="en-GB" sz="1800" b="0" i="0" u="none" strike="noStrike" baseline="0" dirty="0"/>
              <a:t>CAB Memberships include CAB Associate Accounts included at no additional costs</a:t>
            </a:r>
          </a:p>
          <a:p>
            <a:pPr lvl="1"/>
            <a:r>
              <a:rPr lang="en-GB" sz="1800" b="0" i="0" u="none" strike="noStrike" baseline="0" dirty="0"/>
              <a:t>CAB associate accounts allow organization members access to many of the INCOSE Products with the goal that they transition to full members and further consider SE certifications</a:t>
            </a:r>
          </a:p>
          <a:p>
            <a:pPr marR="0" algn="l"/>
            <a:endParaRPr lang="en-GB" sz="1800" b="0" i="0" u="none" strike="noStrike" baseline="0" dirty="0">
              <a:latin typeface="Arial" panose="020B0604020202020204" pitchFamily="34" charset="0"/>
            </a:endParaRPr>
          </a:p>
          <a:p>
            <a:pPr marR="0" algn="l"/>
            <a:endParaRPr lang="en-GB" sz="1800" b="0" i="0" u="none" strike="noStrike" baseline="0" dirty="0">
              <a:latin typeface="Arial" panose="020B0604020202020204" pitchFamily="34" charset="0"/>
            </a:endParaRPr>
          </a:p>
          <a:p>
            <a:pPr marR="0" algn="l"/>
            <a:endParaRPr lang="en-GB" sz="1800" b="0" i="0" u="none" strike="noStrike" baseline="0" dirty="0"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A39CD1-F921-41BA-A6D7-31A4AB6443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807534" y="0"/>
            <a:ext cx="10384465" cy="12440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2971A9"/>
                </a:solidFill>
                <a:latin typeface="Optima"/>
                <a:ea typeface="+mj-ea"/>
                <a:cs typeface="+mj-cs"/>
              </a:rPr>
              <a:t>CAB Organization Membership Costs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91A2F82E-9C31-4EF9-84A2-194910F41F4E}"/>
              </a:ext>
            </a:extLst>
          </p:cNvPr>
          <p:cNvSpPr txBox="1">
            <a:spLocks/>
          </p:cNvSpPr>
          <p:nvPr/>
        </p:nvSpPr>
        <p:spPr>
          <a:xfrm>
            <a:off x="226677" y="5671020"/>
            <a:ext cx="5361140" cy="52277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</a:rPr>
              <a:t>M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embership fee depends on the size of the CAB organization.  Also discounts for international CAB members in certain countries with low incomes.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0666A3-29C0-4498-8308-666D5A69C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2585" y="1502797"/>
            <a:ext cx="6052738" cy="442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9027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EF35CE42-B0D0-4A55-804A-54C9311F24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807534" y="0"/>
            <a:ext cx="10384465" cy="12440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2971A9"/>
                </a:solidFill>
                <a:latin typeface="Optima"/>
                <a:ea typeface="+mj-ea"/>
                <a:cs typeface="+mj-cs"/>
              </a:rPr>
              <a:t>CAB Associate Membership Benefits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61AF5A9-C111-4395-B5A9-A7243F2CC477}"/>
              </a:ext>
            </a:extLst>
          </p:cNvPr>
          <p:cNvSpPr txBox="1"/>
          <p:nvPr/>
        </p:nvSpPr>
        <p:spPr>
          <a:xfrm>
            <a:off x="827566" y="2312684"/>
            <a:ext cx="486838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 algn="l">
              <a:buFont typeface="Arial" panose="020B0604020202020204" pitchFamily="34" charset="0"/>
              <a:buChar char="•"/>
            </a:pPr>
            <a:r>
              <a:rPr lang="en-GB" sz="1800" b="0" i="0" u="none" strike="noStrike" baseline="0" dirty="0">
                <a:latin typeface="Calibri" panose="020F0502020204030204" pitchFamily="34" charset="0"/>
              </a:rPr>
              <a:t>CAB Associates have access to Member Services</a:t>
            </a:r>
          </a:p>
          <a:p>
            <a:pPr marL="285750" marR="0" indent="-285750" algn="l">
              <a:buFont typeface="Arial" panose="020B0604020202020204" pitchFamily="34" charset="0"/>
              <a:buChar char="•"/>
            </a:pPr>
            <a:r>
              <a:rPr lang="en-GB" sz="1800" b="0" i="0" u="none" strike="noStrike" baseline="0" dirty="0">
                <a:latin typeface="Calibri" panose="020F0502020204030204" pitchFamily="34" charset="0"/>
              </a:rPr>
              <a:t>Participation in Webinars and SE Community Offerings</a:t>
            </a:r>
          </a:p>
          <a:p>
            <a:pPr marL="285750" marR="0" indent="-285750" algn="l">
              <a:buFont typeface="Arial" panose="020B0604020202020204" pitchFamily="34" charset="0"/>
              <a:buChar char="•"/>
            </a:pPr>
            <a:r>
              <a:rPr lang="en-GB" sz="1800" b="0" i="0" u="none" strike="noStrike" baseline="0" dirty="0">
                <a:latin typeface="Calibri" panose="020F0502020204030204" pitchFamily="34" charset="0"/>
              </a:rPr>
              <a:t>Access to the Professional Development Portal</a:t>
            </a:r>
          </a:p>
          <a:p>
            <a:pPr marL="285750" marR="0" indent="-285750" algn="l">
              <a:buFont typeface="Arial" panose="020B0604020202020204" pitchFamily="34" charset="0"/>
              <a:buChar char="•"/>
            </a:pPr>
            <a:r>
              <a:rPr lang="en-GB" sz="1800" b="0" i="0" u="none" strike="noStrike" baseline="0" dirty="0">
                <a:latin typeface="Calibri" panose="020F0502020204030204" pitchFamily="34" charset="0"/>
              </a:rPr>
              <a:t>Access to many current and archived softcopy products</a:t>
            </a:r>
          </a:p>
          <a:p>
            <a:pPr marL="285750" marR="0" indent="-285750" algn="l">
              <a:buFont typeface="Arial" panose="020B0604020202020204" pitchFamily="34" charset="0"/>
              <a:buChar char="•"/>
            </a:pPr>
            <a:r>
              <a:rPr lang="en-GB" sz="1800" b="0" i="0" u="none" strike="noStrike" baseline="0" dirty="0">
                <a:latin typeface="Calibri" panose="020F0502020204030204" pitchFamily="34" charset="0"/>
              </a:rPr>
              <a:t>Video recordings of INCOSE Tutorials and keynote IS Presentations (Delayed)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5D135A-A388-4606-8B47-2FF9A20204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3377" y="1244008"/>
            <a:ext cx="5475223" cy="536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8475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val 42">
            <a:extLst>
              <a:ext uri="{FF2B5EF4-FFF2-40B4-BE49-F238E27FC236}">
                <a16:creationId xmlns:a16="http://schemas.microsoft.com/office/drawing/2014/main" id="{F43FB3EB-70F1-4B53-BC56-BC3D70237432}"/>
              </a:ext>
            </a:extLst>
          </p:cNvPr>
          <p:cNvSpPr/>
          <p:nvPr/>
        </p:nvSpPr>
        <p:spPr>
          <a:xfrm>
            <a:off x="2893758" y="1552089"/>
            <a:ext cx="2145404" cy="214540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Young students studying together">
            <a:extLst>
              <a:ext uri="{FF2B5EF4-FFF2-40B4-BE49-F238E27FC236}">
                <a16:creationId xmlns:a16="http://schemas.microsoft.com/office/drawing/2014/main" id="{1D326C9C-15F4-42E3-AAFD-9468F5AC9A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450" r="17358"/>
          <a:stretch/>
        </p:blipFill>
        <p:spPr>
          <a:xfrm flipH="1">
            <a:off x="8833277" y="0"/>
            <a:ext cx="3415338" cy="6858000"/>
          </a:xfrm>
          <a:custGeom>
            <a:avLst/>
            <a:gdLst/>
            <a:ahLst/>
            <a:cxnLst/>
            <a:rect l="l" t="t" r="r" b="b"/>
            <a:pathLst>
              <a:path w="6717456" h="6858000">
                <a:moveTo>
                  <a:pt x="0" y="0"/>
                </a:moveTo>
                <a:lnTo>
                  <a:pt x="6149468" y="0"/>
                </a:lnTo>
                <a:lnTo>
                  <a:pt x="6202448" y="162605"/>
                </a:lnTo>
                <a:cubicBezTo>
                  <a:pt x="6535625" y="1263763"/>
                  <a:pt x="6717456" y="2453207"/>
                  <a:pt x="6717456" y="3694043"/>
                </a:cubicBezTo>
                <a:cubicBezTo>
                  <a:pt x="6717456" y="4757617"/>
                  <a:pt x="6583866" y="5783433"/>
                  <a:pt x="6335883" y="6748259"/>
                </a:cubicBezTo>
                <a:lnTo>
                  <a:pt x="6305198" y="6858000"/>
                </a:lnTo>
                <a:lnTo>
                  <a:pt x="0" y="6858000"/>
                </a:lnTo>
                <a:close/>
              </a:path>
            </a:pathLst>
          </a:custGeom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FAA1D567-8637-4114-83F8-11DD9764AB1A}"/>
              </a:ext>
            </a:extLst>
          </p:cNvPr>
          <p:cNvSpPr txBox="1">
            <a:spLocks/>
          </p:cNvSpPr>
          <p:nvPr/>
        </p:nvSpPr>
        <p:spPr>
          <a:xfrm>
            <a:off x="562352" y="4370447"/>
            <a:ext cx="1935943" cy="19810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600"/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78F22523-72D5-4353-874C-A6A78134B261}"/>
              </a:ext>
            </a:extLst>
          </p:cNvPr>
          <p:cNvSpPr txBox="1">
            <a:spLocks/>
          </p:cNvSpPr>
          <p:nvPr/>
        </p:nvSpPr>
        <p:spPr>
          <a:xfrm>
            <a:off x="4629008" y="5083436"/>
            <a:ext cx="2040085" cy="13563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600"/>
          </a:p>
        </p:txBody>
      </p:sp>
      <p:sp>
        <p:nvSpPr>
          <p:cNvPr id="32" name="TextBox 1">
            <a:extLst>
              <a:ext uri="{FF2B5EF4-FFF2-40B4-BE49-F238E27FC236}">
                <a16:creationId xmlns:a16="http://schemas.microsoft.com/office/drawing/2014/main" id="{52960036-CBF2-4A6F-A56F-984CB62AE38B}"/>
              </a:ext>
            </a:extLst>
          </p:cNvPr>
          <p:cNvSpPr txBox="1"/>
          <p:nvPr/>
        </p:nvSpPr>
        <p:spPr>
          <a:xfrm>
            <a:off x="9722214" y="6646612"/>
            <a:ext cx="904542" cy="192567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r">
              <a:lnSpc>
                <a:spcPct val="150000"/>
              </a:lnSpc>
              <a:spcBef>
                <a:spcPts val="1600"/>
              </a:spcBef>
              <a:buClr>
                <a:srgbClr val="CC0000"/>
              </a:buClr>
              <a:buSzPct val="110000"/>
            </a:pPr>
            <a:endParaRPr lang="en-GB" sz="1067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  <a:spcBef>
                <a:spcPts val="1600"/>
              </a:spcBef>
              <a:buClr>
                <a:srgbClr val="CC0000"/>
              </a:buClr>
              <a:buSzPct val="110000"/>
            </a:pPr>
            <a:r>
              <a:rPr lang="en-GB" sz="1067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incose.org I </a:t>
            </a:r>
            <a:fld id="{A86CDF6F-2953-460E-BD1D-295C411077A7}" type="slidenum">
              <a:rPr lang="en-GB" sz="1067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>
                <a:lnSpc>
                  <a:spcPct val="150000"/>
                </a:lnSpc>
                <a:spcBef>
                  <a:spcPts val="1600"/>
                </a:spcBef>
                <a:buClr>
                  <a:srgbClr val="CC0000"/>
                </a:buClr>
                <a:buSzPct val="110000"/>
              </a:pPr>
              <a:t>17</a:t>
            </a:fld>
            <a:endParaRPr lang="en-GB" sz="1067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78C2CB4-83DC-4F41-AD37-DB860A7F9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807534" y="0"/>
            <a:ext cx="10384465" cy="14185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b="1" dirty="0">
                <a:solidFill>
                  <a:srgbClr val="2971A9"/>
                </a:solidFill>
                <a:latin typeface="Optima"/>
                <a:ea typeface="+mj-ea"/>
                <a:cs typeface="+mj-cs"/>
              </a:rPr>
              <a:t>CAB Membership Opportunities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2971A9"/>
                </a:solidFill>
                <a:latin typeface="Optima"/>
                <a:ea typeface="+mj-ea"/>
                <a:cs typeface="+mj-cs"/>
              </a:rPr>
              <a:t>Products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3D6CC2E-920F-44CB-B625-F51212FFBB95}"/>
              </a:ext>
            </a:extLst>
          </p:cNvPr>
          <p:cNvSpPr/>
          <p:nvPr/>
        </p:nvSpPr>
        <p:spPr>
          <a:xfrm>
            <a:off x="371189" y="1541532"/>
            <a:ext cx="2125054" cy="212505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39E77FC6-B851-4F37-8786-780F2341A44B}"/>
              </a:ext>
            </a:extLst>
          </p:cNvPr>
          <p:cNvSpPr/>
          <p:nvPr/>
        </p:nvSpPr>
        <p:spPr>
          <a:xfrm>
            <a:off x="3037011" y="4010065"/>
            <a:ext cx="2145404" cy="214540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A6C23D69-9A51-4F01-9679-8D82E6330AF9}"/>
              </a:ext>
            </a:extLst>
          </p:cNvPr>
          <p:cNvSpPr/>
          <p:nvPr/>
        </p:nvSpPr>
        <p:spPr>
          <a:xfrm>
            <a:off x="5436678" y="1512687"/>
            <a:ext cx="2162394" cy="216239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02982C9-FEEC-4864-8645-51CE55E76C3D}"/>
              </a:ext>
            </a:extLst>
          </p:cNvPr>
          <p:cNvSpPr/>
          <p:nvPr/>
        </p:nvSpPr>
        <p:spPr>
          <a:xfrm>
            <a:off x="398015" y="4010065"/>
            <a:ext cx="2176580" cy="217658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F7FE201-4031-4918-9421-8C535CFA7DC4}"/>
              </a:ext>
            </a:extLst>
          </p:cNvPr>
          <p:cNvSpPr txBox="1"/>
          <p:nvPr/>
        </p:nvSpPr>
        <p:spPr>
          <a:xfrm>
            <a:off x="2978703" y="1839065"/>
            <a:ext cx="19755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0" dirty="0">
                <a:solidFill>
                  <a:schemeClr val="accent1"/>
                </a:solidFill>
                <a:effectLst/>
                <a:cs typeface="Arial" panose="020B0604020202020204" pitchFamily="34" charset="0"/>
              </a:rPr>
              <a:t>Guides</a:t>
            </a:r>
            <a:endParaRPr lang="en-US" sz="1600" b="1" dirty="0">
              <a:solidFill>
                <a:schemeClr val="accent1"/>
              </a:solidFill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6D184C8-FE0D-4CAF-90EC-056D4CE0EB15}"/>
              </a:ext>
            </a:extLst>
          </p:cNvPr>
          <p:cNvSpPr txBox="1"/>
          <p:nvPr/>
        </p:nvSpPr>
        <p:spPr>
          <a:xfrm>
            <a:off x="562352" y="1716239"/>
            <a:ext cx="1760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  <a:cs typeface="Arial" panose="020B0604020202020204" pitchFamily="34" charset="0"/>
              </a:rPr>
              <a:t>Systems Engineering Vision 2035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EB98504-D11B-4887-B61F-7800A0A4E0D9}"/>
              </a:ext>
            </a:extLst>
          </p:cNvPr>
          <p:cNvSpPr txBox="1"/>
          <p:nvPr/>
        </p:nvSpPr>
        <p:spPr>
          <a:xfrm>
            <a:off x="5707882" y="1670290"/>
            <a:ext cx="1615668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 i="0" dirty="0">
                <a:solidFill>
                  <a:schemeClr val="accent1"/>
                </a:solidFill>
                <a:effectLst/>
                <a:cs typeface="Arial"/>
              </a:rPr>
              <a:t>INSIGHT Magazine</a:t>
            </a:r>
            <a:r>
              <a:rPr lang="en-US" sz="1600" b="1" dirty="0">
                <a:solidFill>
                  <a:schemeClr val="accent1"/>
                </a:solidFill>
                <a:cs typeface="Arial"/>
              </a:rPr>
              <a:t>*</a:t>
            </a:r>
            <a:endParaRPr lang="en-US" sz="1600" b="1" dirty="0">
              <a:solidFill>
                <a:schemeClr val="accent1"/>
              </a:solidFill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11435B0-5DAD-42CE-A79F-701CE6F7BEC2}"/>
              </a:ext>
            </a:extLst>
          </p:cNvPr>
          <p:cNvSpPr txBox="1"/>
          <p:nvPr/>
        </p:nvSpPr>
        <p:spPr>
          <a:xfrm>
            <a:off x="688544" y="4212598"/>
            <a:ext cx="1595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  <a:cs typeface="Arial" panose="020B0604020202020204" pitchFamily="34" charset="0"/>
              </a:rPr>
              <a:t>INCOSE SE Handbook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785926DB-951E-413C-A42A-C5A59EDCC5C9}"/>
              </a:ext>
            </a:extLst>
          </p:cNvPr>
          <p:cNvSpPr/>
          <p:nvPr/>
        </p:nvSpPr>
        <p:spPr>
          <a:xfrm>
            <a:off x="5644831" y="4041241"/>
            <a:ext cx="2145404" cy="214540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97C37C8-B1A8-424F-94FD-00487D024793}"/>
              </a:ext>
            </a:extLst>
          </p:cNvPr>
          <p:cNvSpPr txBox="1"/>
          <p:nvPr/>
        </p:nvSpPr>
        <p:spPr>
          <a:xfrm>
            <a:off x="3206985" y="4186089"/>
            <a:ext cx="1805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0">
                <a:solidFill>
                  <a:schemeClr val="accent1"/>
                </a:solidFill>
                <a:effectLst/>
                <a:cs typeface="Arial" panose="020B0604020202020204" pitchFamily="34" charset="0"/>
              </a:rPr>
              <a:t>Members Newsletter</a:t>
            </a:r>
            <a:endParaRPr lang="en-US" sz="1600" b="1">
              <a:solidFill>
                <a:schemeClr val="accent1"/>
              </a:solidFill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AC2FA0F-7277-45F5-807B-BC9925756574}"/>
              </a:ext>
            </a:extLst>
          </p:cNvPr>
          <p:cNvSpPr txBox="1"/>
          <p:nvPr/>
        </p:nvSpPr>
        <p:spPr>
          <a:xfrm>
            <a:off x="5806597" y="4212598"/>
            <a:ext cx="1865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0">
                <a:solidFill>
                  <a:schemeClr val="accent1"/>
                </a:solidFill>
                <a:effectLst/>
                <a:cs typeface="Arial" panose="020B0604020202020204" pitchFamily="34" charset="0"/>
              </a:rPr>
              <a:t>Systems Engineering Journal</a:t>
            </a:r>
            <a:endParaRPr lang="en-US" sz="1600" b="1">
              <a:solidFill>
                <a:schemeClr val="accent1"/>
              </a:solidFill>
              <a:cs typeface="Arial" panose="020B0604020202020204" pitchFamily="34" charset="0"/>
            </a:endParaRPr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C0BDCF3C-4F36-471F-B253-2297F2855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218" y="4797373"/>
            <a:ext cx="910174" cy="1177872"/>
          </a:xfrm>
          <a:prstGeom prst="rect">
            <a:avLst/>
          </a:prstGeom>
        </p:spPr>
      </p:pic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7602F11B-C9AB-4897-99DB-B2209E14B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599" y="4805266"/>
            <a:ext cx="913094" cy="1201070"/>
          </a:xfrm>
          <a:prstGeom prst="rect">
            <a:avLst/>
          </a:prstGeom>
        </p:spPr>
      </p:pic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27265412-9C5E-40DF-A035-EAE83DBB38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894" y="2343371"/>
            <a:ext cx="817351" cy="1058751"/>
          </a:xfrm>
          <a:prstGeom prst="rect">
            <a:avLst/>
          </a:prstGeom>
        </p:spPr>
      </p:pic>
      <p:pic>
        <p:nvPicPr>
          <p:cNvPr id="19" name="Picture 18" descr="A picture containing text, electronics, blue&#10;&#10;Description automatically generated">
            <a:extLst>
              <a:ext uri="{FF2B5EF4-FFF2-40B4-BE49-F238E27FC236}">
                <a16:creationId xmlns:a16="http://schemas.microsoft.com/office/drawing/2014/main" id="{2C51BCA9-3FFD-49AF-9B1B-B85CEB11C4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61" y="2498854"/>
            <a:ext cx="771853" cy="9417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ADEE11-18A4-419D-BF57-8579DC0AD4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1345" y="4847275"/>
            <a:ext cx="812580" cy="1159061"/>
          </a:xfrm>
          <a:prstGeom prst="rect">
            <a:avLst/>
          </a:prstGeom>
        </p:spPr>
      </p:pic>
      <p:pic>
        <p:nvPicPr>
          <p:cNvPr id="6" name="Picture 5" descr="A picture containing text, screenshot, person, person&#10;&#10;Description automatically generated">
            <a:extLst>
              <a:ext uri="{FF2B5EF4-FFF2-40B4-BE49-F238E27FC236}">
                <a16:creationId xmlns:a16="http://schemas.microsoft.com/office/drawing/2014/main" id="{F0C14029-0D72-4E05-89C2-D49785B1CB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789" y="2400377"/>
            <a:ext cx="834018" cy="10286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0F97E9-BF04-B176-16D6-27F5F76EE7D0}"/>
              </a:ext>
            </a:extLst>
          </p:cNvPr>
          <p:cNvSpPr txBox="1"/>
          <p:nvPr/>
        </p:nvSpPr>
        <p:spPr>
          <a:xfrm>
            <a:off x="4406620" y="6136781"/>
            <a:ext cx="1615668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  <a:ea typeface="Calibri"/>
                <a:cs typeface="Arial"/>
              </a:rPr>
              <a:t>*Available for an </a:t>
            </a:r>
            <a:r>
              <a:rPr lang="en-US" sz="1600" b="1">
                <a:solidFill>
                  <a:schemeClr val="accent1"/>
                </a:solidFill>
                <a:ea typeface="Calibri"/>
                <a:cs typeface="Arial"/>
              </a:rPr>
              <a:t>extra fee</a:t>
            </a:r>
            <a:endParaRPr lang="en-US" sz="1600" b="1" dirty="0">
              <a:solidFill>
                <a:schemeClr val="accent1"/>
              </a:solidFill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16130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val 42">
            <a:extLst>
              <a:ext uri="{FF2B5EF4-FFF2-40B4-BE49-F238E27FC236}">
                <a16:creationId xmlns:a16="http://schemas.microsoft.com/office/drawing/2014/main" id="{F43FB3EB-70F1-4B53-BC56-BC3D70237432}"/>
              </a:ext>
            </a:extLst>
          </p:cNvPr>
          <p:cNvSpPr/>
          <p:nvPr/>
        </p:nvSpPr>
        <p:spPr>
          <a:xfrm>
            <a:off x="2893758" y="1552089"/>
            <a:ext cx="2145404" cy="214540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Group of people posing for a photo">
            <a:extLst>
              <a:ext uri="{FF2B5EF4-FFF2-40B4-BE49-F238E27FC236}">
                <a16:creationId xmlns:a16="http://schemas.microsoft.com/office/drawing/2014/main" id="{1D326C9C-15F4-42E3-AAFD-9468F5AC9A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00" r="17317"/>
          <a:stretch/>
        </p:blipFill>
        <p:spPr>
          <a:xfrm flipH="1">
            <a:off x="8833276" y="0"/>
            <a:ext cx="3358723" cy="6858000"/>
          </a:xfrm>
          <a:custGeom>
            <a:avLst/>
            <a:gdLst/>
            <a:ahLst/>
            <a:cxnLst/>
            <a:rect l="l" t="t" r="r" b="b"/>
            <a:pathLst>
              <a:path w="6717456" h="6858000">
                <a:moveTo>
                  <a:pt x="0" y="0"/>
                </a:moveTo>
                <a:lnTo>
                  <a:pt x="6149468" y="0"/>
                </a:lnTo>
                <a:lnTo>
                  <a:pt x="6202448" y="162605"/>
                </a:lnTo>
                <a:cubicBezTo>
                  <a:pt x="6535625" y="1263763"/>
                  <a:pt x="6717456" y="2453207"/>
                  <a:pt x="6717456" y="3694043"/>
                </a:cubicBezTo>
                <a:cubicBezTo>
                  <a:pt x="6717456" y="4757617"/>
                  <a:pt x="6583866" y="5783433"/>
                  <a:pt x="6335883" y="6748259"/>
                </a:cubicBezTo>
                <a:lnTo>
                  <a:pt x="6305198" y="6858000"/>
                </a:lnTo>
                <a:lnTo>
                  <a:pt x="0" y="6858000"/>
                </a:lnTo>
                <a:close/>
              </a:path>
            </a:pathLst>
          </a:custGeom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FAA1D567-8637-4114-83F8-11DD9764AB1A}"/>
              </a:ext>
            </a:extLst>
          </p:cNvPr>
          <p:cNvSpPr txBox="1">
            <a:spLocks/>
          </p:cNvSpPr>
          <p:nvPr/>
        </p:nvSpPr>
        <p:spPr>
          <a:xfrm>
            <a:off x="562352" y="4370447"/>
            <a:ext cx="1935943" cy="19810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600"/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78F22523-72D5-4353-874C-A6A78134B261}"/>
              </a:ext>
            </a:extLst>
          </p:cNvPr>
          <p:cNvSpPr txBox="1">
            <a:spLocks/>
          </p:cNvSpPr>
          <p:nvPr/>
        </p:nvSpPr>
        <p:spPr>
          <a:xfrm>
            <a:off x="4629008" y="5083436"/>
            <a:ext cx="2040085" cy="13563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600"/>
          </a:p>
        </p:txBody>
      </p:sp>
      <p:sp>
        <p:nvSpPr>
          <p:cNvPr id="32" name="TextBox 1">
            <a:extLst>
              <a:ext uri="{FF2B5EF4-FFF2-40B4-BE49-F238E27FC236}">
                <a16:creationId xmlns:a16="http://schemas.microsoft.com/office/drawing/2014/main" id="{52960036-CBF2-4A6F-A56F-984CB62AE38B}"/>
              </a:ext>
            </a:extLst>
          </p:cNvPr>
          <p:cNvSpPr txBox="1"/>
          <p:nvPr/>
        </p:nvSpPr>
        <p:spPr>
          <a:xfrm>
            <a:off x="9722214" y="6646612"/>
            <a:ext cx="904542" cy="192567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r">
              <a:lnSpc>
                <a:spcPct val="150000"/>
              </a:lnSpc>
              <a:spcBef>
                <a:spcPts val="1600"/>
              </a:spcBef>
              <a:buClr>
                <a:srgbClr val="CC0000"/>
              </a:buClr>
              <a:buSzPct val="110000"/>
            </a:pPr>
            <a:endParaRPr lang="en-GB" sz="1067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  <a:spcBef>
                <a:spcPts val="1600"/>
              </a:spcBef>
              <a:buClr>
                <a:srgbClr val="CC0000"/>
              </a:buClr>
              <a:buSzPct val="110000"/>
            </a:pPr>
            <a:r>
              <a:rPr lang="en-GB" sz="1067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incose.org I </a:t>
            </a:r>
            <a:fld id="{A86CDF6F-2953-460E-BD1D-295C411077A7}" type="slidenum">
              <a:rPr lang="en-GB" sz="1067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>
                <a:lnSpc>
                  <a:spcPct val="150000"/>
                </a:lnSpc>
                <a:spcBef>
                  <a:spcPts val="1600"/>
                </a:spcBef>
                <a:buClr>
                  <a:srgbClr val="CC0000"/>
                </a:buClr>
                <a:buSzPct val="110000"/>
              </a:pPr>
              <a:t>18</a:t>
            </a:fld>
            <a:endParaRPr lang="en-GB" sz="1067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78C2CB4-83DC-4F41-AD37-DB860A7F9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807534" y="0"/>
            <a:ext cx="10384465" cy="14185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b="1" dirty="0">
                <a:solidFill>
                  <a:srgbClr val="2971A9"/>
                </a:solidFill>
                <a:latin typeface="Optima"/>
                <a:ea typeface="+mj-ea"/>
                <a:cs typeface="+mj-cs"/>
              </a:rPr>
              <a:t>CAB Membership Opportunities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2971A9"/>
                </a:solidFill>
                <a:latin typeface="Optima"/>
                <a:ea typeface="+mj-ea"/>
                <a:cs typeface="+mj-cs"/>
              </a:rPr>
              <a:t>Professional Development (*Full Membership Required)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3D6CC2E-920F-44CB-B625-F51212FFBB95}"/>
              </a:ext>
            </a:extLst>
          </p:cNvPr>
          <p:cNvSpPr/>
          <p:nvPr/>
        </p:nvSpPr>
        <p:spPr>
          <a:xfrm>
            <a:off x="371189" y="1541532"/>
            <a:ext cx="2125054" cy="212505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39E77FC6-B851-4F37-8786-780F2341A44B}"/>
              </a:ext>
            </a:extLst>
          </p:cNvPr>
          <p:cNvSpPr/>
          <p:nvPr/>
        </p:nvSpPr>
        <p:spPr>
          <a:xfrm>
            <a:off x="3037011" y="4010065"/>
            <a:ext cx="2145404" cy="214540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A6C23D69-9A51-4F01-9679-8D82E6330AF9}"/>
              </a:ext>
            </a:extLst>
          </p:cNvPr>
          <p:cNvSpPr/>
          <p:nvPr/>
        </p:nvSpPr>
        <p:spPr>
          <a:xfrm>
            <a:off x="5436678" y="1512687"/>
            <a:ext cx="2162394" cy="216239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02982C9-FEEC-4864-8645-51CE55E76C3D}"/>
              </a:ext>
            </a:extLst>
          </p:cNvPr>
          <p:cNvSpPr/>
          <p:nvPr/>
        </p:nvSpPr>
        <p:spPr>
          <a:xfrm>
            <a:off x="398015" y="4010065"/>
            <a:ext cx="2176580" cy="217658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F7FE201-4031-4918-9421-8C535CFA7DC4}"/>
              </a:ext>
            </a:extLst>
          </p:cNvPr>
          <p:cNvSpPr txBox="1"/>
          <p:nvPr/>
        </p:nvSpPr>
        <p:spPr>
          <a:xfrm>
            <a:off x="445959" y="1716069"/>
            <a:ext cx="1975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0" dirty="0">
                <a:solidFill>
                  <a:schemeClr val="accent1"/>
                </a:solidFill>
                <a:effectLst/>
                <a:cs typeface="Arial" panose="020B0604020202020204" pitchFamily="34" charset="0"/>
              </a:rPr>
              <a:t>Professional Development Portal (PDP)</a:t>
            </a:r>
            <a:endParaRPr lang="en-US" sz="1600" b="1" dirty="0">
              <a:solidFill>
                <a:schemeClr val="accent1"/>
              </a:solidFill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6D184C8-FE0D-4CAF-90EC-056D4CE0EB15}"/>
              </a:ext>
            </a:extLst>
          </p:cNvPr>
          <p:cNvSpPr txBox="1"/>
          <p:nvPr/>
        </p:nvSpPr>
        <p:spPr>
          <a:xfrm>
            <a:off x="3086124" y="1704606"/>
            <a:ext cx="1760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  <a:cs typeface="Arial" panose="020B0604020202020204" pitchFamily="34" charset="0"/>
              </a:rPr>
              <a:t>Technical Leadership Institute *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EB98504-D11B-4887-B61F-7800A0A4E0D9}"/>
              </a:ext>
            </a:extLst>
          </p:cNvPr>
          <p:cNvSpPr txBox="1"/>
          <p:nvPr/>
        </p:nvSpPr>
        <p:spPr>
          <a:xfrm>
            <a:off x="5710041" y="1861325"/>
            <a:ext cx="16156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0" dirty="0">
                <a:solidFill>
                  <a:schemeClr val="accent1"/>
                </a:solidFill>
                <a:effectLst/>
                <a:cs typeface="Arial" panose="020B0604020202020204" pitchFamily="34" charset="0"/>
              </a:rPr>
              <a:t>Certification *</a:t>
            </a:r>
            <a:endParaRPr lang="en-US" sz="1600" b="1" dirty="0">
              <a:solidFill>
                <a:schemeClr val="accent1"/>
              </a:solidFill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11435B0-5DAD-42CE-A79F-701CE6F7BEC2}"/>
              </a:ext>
            </a:extLst>
          </p:cNvPr>
          <p:cNvSpPr txBox="1"/>
          <p:nvPr/>
        </p:nvSpPr>
        <p:spPr>
          <a:xfrm>
            <a:off x="688544" y="4304372"/>
            <a:ext cx="15955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  <a:cs typeface="Arial" panose="020B0604020202020204" pitchFamily="34" charset="0"/>
              </a:rPr>
              <a:t>Mentoring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785926DB-951E-413C-A42A-C5A59EDCC5C9}"/>
              </a:ext>
            </a:extLst>
          </p:cNvPr>
          <p:cNvSpPr/>
          <p:nvPr/>
        </p:nvSpPr>
        <p:spPr>
          <a:xfrm>
            <a:off x="5644831" y="4041241"/>
            <a:ext cx="2145404" cy="214540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97C37C8-B1A8-424F-94FD-00487D024793}"/>
              </a:ext>
            </a:extLst>
          </p:cNvPr>
          <p:cNvSpPr txBox="1"/>
          <p:nvPr/>
        </p:nvSpPr>
        <p:spPr>
          <a:xfrm>
            <a:off x="3206768" y="4118805"/>
            <a:ext cx="18054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  <a:cs typeface="Arial" panose="020B0604020202020204" pitchFamily="34" charset="0"/>
              </a:rPr>
              <a:t>Systems Engineering Body of Knowledge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AC2FA0F-7277-45F5-807B-BC9925756574}"/>
              </a:ext>
            </a:extLst>
          </p:cNvPr>
          <p:cNvSpPr txBox="1"/>
          <p:nvPr/>
        </p:nvSpPr>
        <p:spPr>
          <a:xfrm>
            <a:off x="5779705" y="4151826"/>
            <a:ext cx="1865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0">
                <a:solidFill>
                  <a:schemeClr val="accent1"/>
                </a:solidFill>
                <a:effectLst/>
                <a:cs typeface="Arial" panose="020B0604020202020204" pitchFamily="34" charset="0"/>
              </a:rPr>
              <a:t>Systems Engineering Tools Database</a:t>
            </a:r>
            <a:endParaRPr lang="en-US" sz="1600" b="1">
              <a:solidFill>
                <a:schemeClr val="accent1"/>
              </a:solidFill>
              <a:cs typeface="Arial" panose="020B0604020202020204" pitchFamily="34" charset="0"/>
            </a:endParaRPr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42612398-A7FA-459D-8934-7E705FC6D5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613" y="2620793"/>
            <a:ext cx="988045" cy="763489"/>
          </a:xfrm>
          <a:prstGeom prst="rect">
            <a:avLst/>
          </a:prstGeom>
        </p:spPr>
      </p:pic>
      <p:pic>
        <p:nvPicPr>
          <p:cNvPr id="7" name="Picture 6" descr="A picture containing text, circle, logo, electric blue&#10;&#10;Description automatically generated">
            <a:extLst>
              <a:ext uri="{FF2B5EF4-FFF2-40B4-BE49-F238E27FC236}">
                <a16:creationId xmlns:a16="http://schemas.microsoft.com/office/drawing/2014/main" id="{EF53BA8F-2721-4EE7-8F38-F63926E1F8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596" y="2555263"/>
            <a:ext cx="989803" cy="945628"/>
          </a:xfrm>
          <a:prstGeom prst="rect">
            <a:avLst/>
          </a:prstGeom>
        </p:spPr>
      </p:pic>
      <p:pic>
        <p:nvPicPr>
          <p:cNvPr id="9" name="Picture 8" descr="A picture containing text, trademark, logo, circle&#10;&#10;Description automatically generated">
            <a:extLst>
              <a:ext uri="{FF2B5EF4-FFF2-40B4-BE49-F238E27FC236}">
                <a16:creationId xmlns:a16="http://schemas.microsoft.com/office/drawing/2014/main" id="{BEA0506A-C415-4645-9128-6853618F05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930" y="2499569"/>
            <a:ext cx="1752904" cy="521456"/>
          </a:xfrm>
          <a:prstGeom prst="rect">
            <a:avLst/>
          </a:prstGeom>
        </p:spPr>
      </p:pic>
      <p:pic>
        <p:nvPicPr>
          <p:cNvPr id="15" name="Picture 14" descr="A picture containing text, computer, computer, screenshot&#10;&#10;Description automatically generated">
            <a:extLst>
              <a:ext uri="{FF2B5EF4-FFF2-40B4-BE49-F238E27FC236}">
                <a16:creationId xmlns:a16="http://schemas.microsoft.com/office/drawing/2014/main" id="{3D04A1BB-EC07-42C1-B1DE-5A4A8667A7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050" y="4982823"/>
            <a:ext cx="1652874" cy="584015"/>
          </a:xfrm>
          <a:prstGeom prst="rect">
            <a:avLst/>
          </a:prstGeom>
        </p:spPr>
      </p:pic>
      <p:pic>
        <p:nvPicPr>
          <p:cNvPr id="20" name="Picture 19" descr="A blue text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75D99671-0412-4557-92C9-8D43C3265A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132" y="5228284"/>
            <a:ext cx="1690882" cy="338554"/>
          </a:xfrm>
          <a:prstGeom prst="rect">
            <a:avLst/>
          </a:prstGeom>
        </p:spPr>
      </p:pic>
      <p:pic>
        <p:nvPicPr>
          <p:cNvPr id="22" name="Picture 21" descr="A couple of women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0D0355E0-E89E-46D7-8157-D6A47B4D01F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3" t="32441" r="15265"/>
          <a:stretch/>
        </p:blipFill>
        <p:spPr>
          <a:xfrm>
            <a:off x="892768" y="5024987"/>
            <a:ext cx="1187072" cy="79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7139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val 42">
            <a:extLst>
              <a:ext uri="{FF2B5EF4-FFF2-40B4-BE49-F238E27FC236}">
                <a16:creationId xmlns:a16="http://schemas.microsoft.com/office/drawing/2014/main" id="{F43FB3EB-70F1-4B53-BC56-BC3D70237432}"/>
              </a:ext>
            </a:extLst>
          </p:cNvPr>
          <p:cNvSpPr/>
          <p:nvPr/>
        </p:nvSpPr>
        <p:spPr>
          <a:xfrm>
            <a:off x="2893758" y="1552089"/>
            <a:ext cx="2145404" cy="214540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miling office workers in meeting">
            <a:extLst>
              <a:ext uri="{FF2B5EF4-FFF2-40B4-BE49-F238E27FC236}">
                <a16:creationId xmlns:a16="http://schemas.microsoft.com/office/drawing/2014/main" id="{1D326C9C-15F4-42E3-AAFD-9468F5AC9A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00" r="17250"/>
          <a:stretch/>
        </p:blipFill>
        <p:spPr>
          <a:xfrm flipH="1">
            <a:off x="8833277" y="0"/>
            <a:ext cx="3358722" cy="6858000"/>
          </a:xfrm>
          <a:custGeom>
            <a:avLst/>
            <a:gdLst/>
            <a:ahLst/>
            <a:cxnLst/>
            <a:rect l="l" t="t" r="r" b="b"/>
            <a:pathLst>
              <a:path w="6717456" h="6858000">
                <a:moveTo>
                  <a:pt x="0" y="0"/>
                </a:moveTo>
                <a:lnTo>
                  <a:pt x="6149468" y="0"/>
                </a:lnTo>
                <a:lnTo>
                  <a:pt x="6202448" y="162605"/>
                </a:lnTo>
                <a:cubicBezTo>
                  <a:pt x="6535625" y="1263763"/>
                  <a:pt x="6717456" y="2453207"/>
                  <a:pt x="6717456" y="3694043"/>
                </a:cubicBezTo>
                <a:cubicBezTo>
                  <a:pt x="6717456" y="4757617"/>
                  <a:pt x="6583866" y="5783433"/>
                  <a:pt x="6335883" y="6748259"/>
                </a:cubicBezTo>
                <a:lnTo>
                  <a:pt x="6305198" y="6858000"/>
                </a:lnTo>
                <a:lnTo>
                  <a:pt x="0" y="6858000"/>
                </a:lnTo>
                <a:close/>
              </a:path>
            </a:pathLst>
          </a:custGeom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FAA1D567-8637-4114-83F8-11DD9764AB1A}"/>
              </a:ext>
            </a:extLst>
          </p:cNvPr>
          <p:cNvSpPr txBox="1">
            <a:spLocks/>
          </p:cNvSpPr>
          <p:nvPr/>
        </p:nvSpPr>
        <p:spPr>
          <a:xfrm>
            <a:off x="562352" y="4370447"/>
            <a:ext cx="1935943" cy="19810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600"/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78F22523-72D5-4353-874C-A6A78134B261}"/>
              </a:ext>
            </a:extLst>
          </p:cNvPr>
          <p:cNvSpPr txBox="1">
            <a:spLocks/>
          </p:cNvSpPr>
          <p:nvPr/>
        </p:nvSpPr>
        <p:spPr>
          <a:xfrm>
            <a:off x="4629008" y="5083436"/>
            <a:ext cx="2040085" cy="13563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600"/>
          </a:p>
        </p:txBody>
      </p:sp>
      <p:sp>
        <p:nvSpPr>
          <p:cNvPr id="32" name="TextBox 1">
            <a:extLst>
              <a:ext uri="{FF2B5EF4-FFF2-40B4-BE49-F238E27FC236}">
                <a16:creationId xmlns:a16="http://schemas.microsoft.com/office/drawing/2014/main" id="{52960036-CBF2-4A6F-A56F-984CB62AE38B}"/>
              </a:ext>
            </a:extLst>
          </p:cNvPr>
          <p:cNvSpPr txBox="1"/>
          <p:nvPr/>
        </p:nvSpPr>
        <p:spPr>
          <a:xfrm>
            <a:off x="9722214" y="6646612"/>
            <a:ext cx="904542" cy="192567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r">
              <a:lnSpc>
                <a:spcPct val="150000"/>
              </a:lnSpc>
              <a:spcBef>
                <a:spcPts val="1600"/>
              </a:spcBef>
              <a:buClr>
                <a:srgbClr val="CC0000"/>
              </a:buClr>
              <a:buSzPct val="110000"/>
            </a:pPr>
            <a:endParaRPr lang="en-GB" sz="1067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  <a:spcBef>
                <a:spcPts val="1600"/>
              </a:spcBef>
              <a:buClr>
                <a:srgbClr val="CC0000"/>
              </a:buClr>
              <a:buSzPct val="110000"/>
            </a:pPr>
            <a:r>
              <a:rPr lang="en-GB" sz="1067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incose.org I </a:t>
            </a:r>
            <a:fld id="{A86CDF6F-2953-460E-BD1D-295C411077A7}" type="slidenum">
              <a:rPr lang="en-GB" sz="1067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>
                <a:lnSpc>
                  <a:spcPct val="150000"/>
                </a:lnSpc>
                <a:spcBef>
                  <a:spcPts val="1600"/>
                </a:spcBef>
                <a:buClr>
                  <a:srgbClr val="CC0000"/>
                </a:buClr>
                <a:buSzPct val="110000"/>
              </a:pPr>
              <a:t>19</a:t>
            </a:fld>
            <a:endParaRPr lang="en-GB" sz="1067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78C2CB4-83DC-4F41-AD37-DB860A7F9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807534" y="0"/>
            <a:ext cx="10384465" cy="14185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b="1" dirty="0">
                <a:solidFill>
                  <a:srgbClr val="2971A9"/>
                </a:solidFill>
                <a:latin typeface="Optima"/>
                <a:ea typeface="+mj-ea"/>
                <a:cs typeface="+mj-cs"/>
              </a:rPr>
              <a:t>CAB Membership Opportunities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2971A9"/>
                </a:solidFill>
                <a:latin typeface="Optima"/>
                <a:ea typeface="+mj-ea"/>
                <a:cs typeface="+mj-cs"/>
              </a:rPr>
              <a:t>Conferences and Events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3D6CC2E-920F-44CB-B625-F51212FFBB95}"/>
              </a:ext>
            </a:extLst>
          </p:cNvPr>
          <p:cNvSpPr/>
          <p:nvPr/>
        </p:nvSpPr>
        <p:spPr>
          <a:xfrm>
            <a:off x="371189" y="1541532"/>
            <a:ext cx="2125054" cy="212505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842D271-30C4-4C32-92C1-8E3C9ECA12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66" y="2731110"/>
            <a:ext cx="1503557" cy="497248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39E77FC6-B851-4F37-8786-780F2341A44B}"/>
              </a:ext>
            </a:extLst>
          </p:cNvPr>
          <p:cNvSpPr/>
          <p:nvPr/>
        </p:nvSpPr>
        <p:spPr>
          <a:xfrm>
            <a:off x="3037011" y="4010065"/>
            <a:ext cx="2145404" cy="214540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B7AE1C0-8A76-4883-883B-05E1510053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017" y="2707923"/>
            <a:ext cx="1605061" cy="531007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A6C23D69-9A51-4F01-9679-8D82E6330AF9}"/>
              </a:ext>
            </a:extLst>
          </p:cNvPr>
          <p:cNvSpPr/>
          <p:nvPr/>
        </p:nvSpPr>
        <p:spPr>
          <a:xfrm>
            <a:off x="5436678" y="1512687"/>
            <a:ext cx="2162394" cy="216239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02982C9-FEEC-4864-8645-51CE55E76C3D}"/>
              </a:ext>
            </a:extLst>
          </p:cNvPr>
          <p:cNvSpPr/>
          <p:nvPr/>
        </p:nvSpPr>
        <p:spPr>
          <a:xfrm>
            <a:off x="398015" y="4010065"/>
            <a:ext cx="2176580" cy="217658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 descr="Diagram&#10;&#10;Description automatically generated">
            <a:extLst>
              <a:ext uri="{FF2B5EF4-FFF2-40B4-BE49-F238E27FC236}">
                <a16:creationId xmlns:a16="http://schemas.microsoft.com/office/drawing/2014/main" id="{E0589F4F-522D-486C-BF81-D2125A7A1F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322" y="2424911"/>
            <a:ext cx="625981" cy="672930"/>
          </a:xfrm>
          <a:prstGeom prst="rect">
            <a:avLst/>
          </a:prstGeom>
        </p:spPr>
      </p:pic>
      <p:pic>
        <p:nvPicPr>
          <p:cNvPr id="37" name="Picture 36" descr="A picture containing diagram&#10;&#10;Description automatically generated">
            <a:extLst>
              <a:ext uri="{FF2B5EF4-FFF2-40B4-BE49-F238E27FC236}">
                <a16:creationId xmlns:a16="http://schemas.microsoft.com/office/drawing/2014/main" id="{228F0EA0-8BF2-416D-A9BA-37EF63CE21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1" t="9745" r="4087" b="10257"/>
          <a:stretch/>
        </p:blipFill>
        <p:spPr>
          <a:xfrm>
            <a:off x="768118" y="5285480"/>
            <a:ext cx="1436373" cy="430209"/>
          </a:xfrm>
          <a:prstGeom prst="rect">
            <a:avLst/>
          </a:prstGeom>
          <a:ln>
            <a:noFill/>
          </a:ln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6F7FE201-4031-4918-9421-8C535CFA7DC4}"/>
              </a:ext>
            </a:extLst>
          </p:cNvPr>
          <p:cNvSpPr txBox="1"/>
          <p:nvPr/>
        </p:nvSpPr>
        <p:spPr>
          <a:xfrm>
            <a:off x="653895" y="1830280"/>
            <a:ext cx="15362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0" dirty="0">
                <a:solidFill>
                  <a:schemeClr val="accent1"/>
                </a:solidFill>
                <a:effectLst/>
                <a:cs typeface="Arial" panose="020B0604020202020204" pitchFamily="34" charset="0"/>
              </a:rPr>
              <a:t>Annual International Symposium</a:t>
            </a:r>
            <a:endParaRPr lang="en-US" sz="1600" b="1" dirty="0">
              <a:solidFill>
                <a:schemeClr val="accent1"/>
              </a:solidFill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6D184C8-FE0D-4CAF-90EC-056D4CE0EB15}"/>
              </a:ext>
            </a:extLst>
          </p:cNvPr>
          <p:cNvSpPr txBox="1"/>
          <p:nvPr/>
        </p:nvSpPr>
        <p:spPr>
          <a:xfrm>
            <a:off x="3180465" y="1830280"/>
            <a:ext cx="16050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0" dirty="0">
                <a:solidFill>
                  <a:schemeClr val="accent1"/>
                </a:solidFill>
                <a:effectLst/>
                <a:cs typeface="Arial" panose="020B0604020202020204" pitchFamily="34" charset="0"/>
              </a:rPr>
              <a:t>Annual International Workshop </a:t>
            </a:r>
            <a:endParaRPr lang="en-US" sz="1600" b="1" dirty="0">
              <a:solidFill>
                <a:schemeClr val="accent1"/>
              </a:solidFill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EB98504-D11B-4887-B61F-7800A0A4E0D9}"/>
              </a:ext>
            </a:extLst>
          </p:cNvPr>
          <p:cNvSpPr txBox="1"/>
          <p:nvPr/>
        </p:nvSpPr>
        <p:spPr>
          <a:xfrm>
            <a:off x="5660645" y="1833057"/>
            <a:ext cx="18603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0" dirty="0">
                <a:solidFill>
                  <a:schemeClr val="accent1"/>
                </a:solidFill>
                <a:effectLst/>
                <a:cs typeface="Arial" panose="020B0604020202020204" pitchFamily="34" charset="0"/>
              </a:rPr>
              <a:t>Regiona</a:t>
            </a:r>
            <a:r>
              <a:rPr lang="en-US" sz="1600" b="1" dirty="0">
                <a:solidFill>
                  <a:schemeClr val="accent1"/>
                </a:solidFill>
                <a:cs typeface="Arial" panose="020B0604020202020204" pitchFamily="34" charset="0"/>
              </a:rPr>
              <a:t>l Events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11435B0-5DAD-42CE-A79F-701CE6F7BEC2}"/>
              </a:ext>
            </a:extLst>
          </p:cNvPr>
          <p:cNvSpPr txBox="1"/>
          <p:nvPr/>
        </p:nvSpPr>
        <p:spPr>
          <a:xfrm>
            <a:off x="474340" y="4287725"/>
            <a:ext cx="209779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i="0" dirty="0">
                <a:solidFill>
                  <a:schemeClr val="accent1"/>
                </a:solidFill>
                <a:effectLst/>
                <a:cs typeface="Arial" panose="020B0604020202020204" pitchFamily="34" charset="0"/>
              </a:rPr>
              <a:t>Europe, Middle East, </a:t>
            </a:r>
            <a:br>
              <a:rPr lang="en-US" sz="1300" b="1" i="0" dirty="0">
                <a:solidFill>
                  <a:schemeClr val="accent1"/>
                </a:solidFill>
                <a:effectLst/>
                <a:cs typeface="Arial" panose="020B0604020202020204" pitchFamily="34" charset="0"/>
              </a:rPr>
            </a:br>
            <a:r>
              <a:rPr lang="en-US" sz="1300" b="1" i="0" dirty="0">
                <a:solidFill>
                  <a:schemeClr val="accent1"/>
                </a:solidFill>
                <a:effectLst/>
                <a:cs typeface="Arial" panose="020B0604020202020204" pitchFamily="34" charset="0"/>
              </a:rPr>
              <a:t>Africa (EMEA) Workshop </a:t>
            </a:r>
            <a:br>
              <a:rPr lang="en-US" sz="1300" b="1" i="0" dirty="0">
                <a:solidFill>
                  <a:schemeClr val="accent1"/>
                </a:solidFill>
                <a:effectLst/>
                <a:cs typeface="Arial" panose="020B0604020202020204" pitchFamily="34" charset="0"/>
              </a:rPr>
            </a:br>
            <a:r>
              <a:rPr lang="en-US" sz="1300" b="1" i="0" dirty="0">
                <a:solidFill>
                  <a:schemeClr val="accent1"/>
                </a:solidFill>
                <a:effectLst/>
                <a:cs typeface="Arial" panose="020B0604020202020204" pitchFamily="34" charset="0"/>
              </a:rPr>
              <a:t>and Systems Engineering Conference (WSEC) 2023</a:t>
            </a:r>
            <a:endParaRPr lang="en-US" sz="1300" b="1" dirty="0">
              <a:solidFill>
                <a:schemeClr val="accent1"/>
              </a:solidFill>
              <a:cs typeface="Arial" panose="020B0604020202020204" pitchFamily="34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785926DB-951E-413C-A42A-C5A59EDCC5C9}"/>
              </a:ext>
            </a:extLst>
          </p:cNvPr>
          <p:cNvSpPr/>
          <p:nvPr/>
        </p:nvSpPr>
        <p:spPr>
          <a:xfrm>
            <a:off x="5644831" y="4041241"/>
            <a:ext cx="2145404" cy="214540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97C37C8-B1A8-424F-94FD-00487D024793}"/>
              </a:ext>
            </a:extLst>
          </p:cNvPr>
          <p:cNvSpPr txBox="1"/>
          <p:nvPr/>
        </p:nvSpPr>
        <p:spPr>
          <a:xfrm>
            <a:off x="3202301" y="4405848"/>
            <a:ext cx="18054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i="0" dirty="0">
                <a:solidFill>
                  <a:schemeClr val="accent1"/>
                </a:solidFill>
                <a:effectLst/>
                <a:cs typeface="Arial" panose="020B0604020202020204" pitchFamily="34" charset="0"/>
              </a:rPr>
              <a:t>Virtual Community Events &amp; Webinars</a:t>
            </a:r>
            <a:endParaRPr lang="en-US" sz="1300" b="1" dirty="0">
              <a:solidFill>
                <a:schemeClr val="accent1"/>
              </a:solidFill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AC2FA0F-7277-45F5-807B-BC9925756574}"/>
              </a:ext>
            </a:extLst>
          </p:cNvPr>
          <p:cNvSpPr txBox="1"/>
          <p:nvPr/>
        </p:nvSpPr>
        <p:spPr>
          <a:xfrm>
            <a:off x="5767939" y="4416818"/>
            <a:ext cx="1946795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i="0" dirty="0">
                <a:solidFill>
                  <a:schemeClr val="accent1"/>
                </a:solidFill>
                <a:effectLst/>
                <a:cs typeface="Arial" panose="020B0604020202020204" pitchFamily="34" charset="0"/>
              </a:rPr>
              <a:t>Working Groups &amp; Initiative Events and Meetings </a:t>
            </a:r>
            <a:endParaRPr lang="en-US" sz="1300" b="1" dirty="0">
              <a:solidFill>
                <a:schemeClr val="accent1"/>
              </a:solidFill>
              <a:cs typeface="Arial" panose="020B0604020202020204" pitchFamily="34" charset="0"/>
            </a:endParaRPr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5E8CC66-0BF7-49A4-9F9F-96E34ADC33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214" y="4968002"/>
            <a:ext cx="1805454" cy="706039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A4A2E4ED-EF3E-4882-BD05-886A352EF6A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19" t="22391" b="22657"/>
          <a:stretch/>
        </p:blipFill>
        <p:spPr>
          <a:xfrm>
            <a:off x="6550174" y="2488450"/>
            <a:ext cx="923422" cy="545852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6BA2BD61-DCA4-4C50-AF41-0884FD2711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171" y="5101383"/>
            <a:ext cx="962184" cy="344461"/>
          </a:xfrm>
          <a:prstGeom prst="rect">
            <a:avLst/>
          </a:prstGeom>
        </p:spPr>
      </p:pic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8709BB9D-DB7A-4A1E-B0AE-164718596A2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56" t="12394" r="17408" b="10064"/>
          <a:stretch/>
        </p:blipFill>
        <p:spPr>
          <a:xfrm>
            <a:off x="6264214" y="5432648"/>
            <a:ext cx="842167" cy="69249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6345C19-CF62-41BF-AB40-960513BEF7E1}"/>
              </a:ext>
            </a:extLst>
          </p:cNvPr>
          <p:cNvSpPr txBox="1"/>
          <p:nvPr/>
        </p:nvSpPr>
        <p:spPr>
          <a:xfrm>
            <a:off x="5644831" y="6354691"/>
            <a:ext cx="2199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/>
              <a:t>Correct on April 25, 2023</a:t>
            </a:r>
          </a:p>
        </p:txBody>
      </p:sp>
    </p:spTree>
    <p:extLst>
      <p:ext uri="{BB962C8B-B14F-4D97-AF65-F5344CB8AC3E}">
        <p14:creationId xmlns:p14="http://schemas.microsoft.com/office/powerpoint/2010/main" val="706907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2">
            <a:extLst>
              <a:ext uri="{FF2B5EF4-FFF2-40B4-BE49-F238E27FC236}">
                <a16:creationId xmlns:a16="http://schemas.microsoft.com/office/drawing/2014/main" id="{0A8DC043-AD0D-4758-BE7C-7BB22725CE55}"/>
              </a:ext>
            </a:extLst>
          </p:cNvPr>
          <p:cNvSpPr txBox="1">
            <a:spLocks/>
          </p:cNvSpPr>
          <p:nvPr/>
        </p:nvSpPr>
        <p:spPr>
          <a:xfrm>
            <a:off x="764286" y="1541673"/>
            <a:ext cx="7061400" cy="41140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INCOSE Overview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INCOSE Corporate Advisory Board (CAB)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CAB Membership Opportunities and Products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Conclusion</a:t>
            </a:r>
            <a:endParaRPr lang="en-GB" sz="2400" dirty="0">
              <a:solidFill>
                <a:schemeClr val="tx1"/>
              </a:solidFill>
            </a:endParaRPr>
          </a:p>
        </p:txBody>
      </p:sp>
      <p:pic>
        <p:nvPicPr>
          <p:cNvPr id="13" name="Picture 12" descr="A picture containing text, building, dome&#10;&#10;Description automatically generated">
            <a:extLst>
              <a:ext uri="{FF2B5EF4-FFF2-40B4-BE49-F238E27FC236}">
                <a16:creationId xmlns:a16="http://schemas.microsoft.com/office/drawing/2014/main" id="{A0F6A7E5-684C-47E6-BAD9-86E2BB8076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40" y="204695"/>
            <a:ext cx="1241645" cy="8232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A15B4CE-A0D9-470A-95D7-0A57B9853E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807534" y="0"/>
            <a:ext cx="10384465" cy="12440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>
                <a:solidFill>
                  <a:srgbClr val="2971A9"/>
                </a:solidFill>
                <a:latin typeface="Optima"/>
                <a:ea typeface="+mj-ea"/>
                <a:cs typeface="+mj-cs"/>
              </a:rPr>
              <a:t>Agenda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34CF6B-40E6-4631-AA17-210DD1348F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649" r="31067"/>
          <a:stretch/>
        </p:blipFill>
        <p:spPr>
          <a:xfrm flipH="1">
            <a:off x="8238795" y="0"/>
            <a:ext cx="3953205" cy="6858000"/>
          </a:xfrm>
          <a:custGeom>
            <a:avLst/>
            <a:gdLst/>
            <a:ahLst/>
            <a:cxnLst/>
            <a:rect l="l" t="t" r="r" b="b"/>
            <a:pathLst>
              <a:path w="6717456" h="6858000">
                <a:moveTo>
                  <a:pt x="0" y="0"/>
                </a:moveTo>
                <a:lnTo>
                  <a:pt x="6149468" y="0"/>
                </a:lnTo>
                <a:lnTo>
                  <a:pt x="6202448" y="162605"/>
                </a:lnTo>
                <a:cubicBezTo>
                  <a:pt x="6535625" y="1263763"/>
                  <a:pt x="6717456" y="2453207"/>
                  <a:pt x="6717456" y="3694043"/>
                </a:cubicBezTo>
                <a:cubicBezTo>
                  <a:pt x="6717456" y="4757617"/>
                  <a:pt x="6583866" y="5783433"/>
                  <a:pt x="6335883" y="6748259"/>
                </a:cubicBezTo>
                <a:lnTo>
                  <a:pt x="6305198" y="6858000"/>
                </a:lnTo>
                <a:lnTo>
                  <a:pt x="0" y="6858000"/>
                </a:lnTo>
                <a:close/>
              </a:path>
            </a:pathLst>
          </a:custGeom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66499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picture containing text, building, dome&#10;&#10;Description automatically generated">
            <a:extLst>
              <a:ext uri="{FF2B5EF4-FFF2-40B4-BE49-F238E27FC236}">
                <a16:creationId xmlns:a16="http://schemas.microsoft.com/office/drawing/2014/main" id="{743C07F1-8868-49A6-8043-9FA895A50E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40" y="204695"/>
            <a:ext cx="1241645" cy="82321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16762FF-5CF1-4987-BBC8-434F8CC5D107}"/>
              </a:ext>
            </a:extLst>
          </p:cNvPr>
          <p:cNvSpPr txBox="1"/>
          <p:nvPr/>
        </p:nvSpPr>
        <p:spPr>
          <a:xfrm>
            <a:off x="296440" y="1295783"/>
            <a:ext cx="8669868" cy="41910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spcBef>
                <a:spcPts val="1000"/>
              </a:spcBef>
              <a:buClr>
                <a:schemeClr val="accent2"/>
              </a:buClr>
              <a:buSzPct val="110000"/>
            </a:pPr>
            <a:r>
              <a:rPr lang="en-US" sz="2000" spc="-67">
                <a:cs typeface="Arial"/>
              </a:rPr>
              <a:t>INCOSE's over 50 active working groups include: </a:t>
            </a:r>
            <a:endParaRPr lang="en-GB" sz="2000" spc="-67">
              <a:cs typeface="Arial" panose="020B0604020202020204" pitchFamily="34" charset="0"/>
            </a:endParaRPr>
          </a:p>
        </p:txBody>
      </p:sp>
      <p:sp>
        <p:nvSpPr>
          <p:cNvPr id="27" name="Oval 20">
            <a:extLst>
              <a:ext uri="{FF2B5EF4-FFF2-40B4-BE49-F238E27FC236}">
                <a16:creationId xmlns:a16="http://schemas.microsoft.com/office/drawing/2014/main" id="{E138E385-AB95-4A93-AF98-9ED47439E1AB}"/>
              </a:ext>
            </a:extLst>
          </p:cNvPr>
          <p:cNvSpPr/>
          <p:nvPr/>
        </p:nvSpPr>
        <p:spPr>
          <a:xfrm>
            <a:off x="750387" y="4626028"/>
            <a:ext cx="818414" cy="81841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Graphic 25" descr="Group of people with solid fill">
            <a:extLst>
              <a:ext uri="{FF2B5EF4-FFF2-40B4-BE49-F238E27FC236}">
                <a16:creationId xmlns:a16="http://schemas.microsoft.com/office/drawing/2014/main" id="{B6DE893B-59BB-4294-BDB1-74B3A385CA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7554" y="4692779"/>
            <a:ext cx="547260" cy="547260"/>
          </a:xfrm>
          <a:prstGeom prst="rect">
            <a:avLst/>
          </a:prstGeom>
        </p:spPr>
      </p:pic>
      <p:sp>
        <p:nvSpPr>
          <p:cNvPr id="31" name="TextBox 36">
            <a:extLst>
              <a:ext uri="{FF2B5EF4-FFF2-40B4-BE49-F238E27FC236}">
                <a16:creationId xmlns:a16="http://schemas.microsoft.com/office/drawing/2014/main" id="{AD3ECBC4-C233-4B5C-AB72-EF217141218C}"/>
              </a:ext>
            </a:extLst>
          </p:cNvPr>
          <p:cNvSpPr txBox="1"/>
          <p:nvPr/>
        </p:nvSpPr>
        <p:spPr>
          <a:xfrm>
            <a:off x="2002502" y="5535708"/>
            <a:ext cx="166568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0000"/>
              </a:lnSpc>
              <a:defRPr cap="all"/>
            </a:pPr>
            <a:r>
              <a:rPr lang="en-US" sz="1400" cap="none">
                <a:ea typeface="Open Sans" pitchFamily="2" charset="0"/>
                <a:cs typeface="Arial" panose="020B0604020202020204" pitchFamily="34" charset="0"/>
              </a:rPr>
              <a:t>Discuss, collaborate, share in person, and online with a wide diversity of interests.  </a:t>
            </a:r>
          </a:p>
        </p:txBody>
      </p:sp>
      <p:sp>
        <p:nvSpPr>
          <p:cNvPr id="33" name="TextBox 39">
            <a:extLst>
              <a:ext uri="{FF2B5EF4-FFF2-40B4-BE49-F238E27FC236}">
                <a16:creationId xmlns:a16="http://schemas.microsoft.com/office/drawing/2014/main" id="{5A68C0C0-0E6B-4EDD-B19B-7AF087EE77CE}"/>
              </a:ext>
            </a:extLst>
          </p:cNvPr>
          <p:cNvSpPr txBox="1"/>
          <p:nvPr/>
        </p:nvSpPr>
        <p:spPr>
          <a:xfrm>
            <a:off x="5430897" y="5521560"/>
            <a:ext cx="17084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0000"/>
              </a:lnSpc>
              <a:defRPr cap="all"/>
            </a:pPr>
            <a:r>
              <a:rPr lang="en-GB" sz="1400" b="0" i="0" cap="none">
                <a:cs typeface="Arial" panose="020B0604020202020204" pitchFamily="34" charset="0"/>
              </a:rPr>
              <a:t>Create products to advance the state, art and practice of systems engineering.</a:t>
            </a:r>
            <a:endParaRPr lang="en-US" sz="1400" cap="none">
              <a:ea typeface="Open Sans" pitchFamily="2" charset="0"/>
              <a:cs typeface="Arial" panose="020B0604020202020204" pitchFamily="34" charset="0"/>
            </a:endParaRPr>
          </a:p>
        </p:txBody>
      </p:sp>
      <p:sp>
        <p:nvSpPr>
          <p:cNvPr id="35" name="TextBox 42">
            <a:extLst>
              <a:ext uri="{FF2B5EF4-FFF2-40B4-BE49-F238E27FC236}">
                <a16:creationId xmlns:a16="http://schemas.microsoft.com/office/drawing/2014/main" id="{FE208AF1-4476-42FA-99BB-12A8E4DAC668}"/>
              </a:ext>
            </a:extLst>
          </p:cNvPr>
          <p:cNvSpPr txBox="1"/>
          <p:nvPr/>
        </p:nvSpPr>
        <p:spPr>
          <a:xfrm>
            <a:off x="3709669" y="5535708"/>
            <a:ext cx="17084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0000"/>
              </a:lnSpc>
              <a:defRPr cap="all"/>
            </a:pPr>
            <a:r>
              <a:rPr lang="en-US" sz="1400" cap="none">
                <a:ea typeface="Open Sans" pitchFamily="2" charset="0"/>
                <a:cs typeface="Arial" panose="020B0604020202020204" pitchFamily="34" charset="0"/>
              </a:rPr>
              <a:t>Help develop and review international standards</a:t>
            </a:r>
          </a:p>
        </p:txBody>
      </p:sp>
      <p:sp>
        <p:nvSpPr>
          <p:cNvPr id="39" name="TextBox 48">
            <a:extLst>
              <a:ext uri="{FF2B5EF4-FFF2-40B4-BE49-F238E27FC236}">
                <a16:creationId xmlns:a16="http://schemas.microsoft.com/office/drawing/2014/main" id="{875D2463-0611-49DF-B276-E47F6D7E97B4}"/>
              </a:ext>
            </a:extLst>
          </p:cNvPr>
          <p:cNvSpPr txBox="1"/>
          <p:nvPr/>
        </p:nvSpPr>
        <p:spPr>
          <a:xfrm>
            <a:off x="7116933" y="5521560"/>
            <a:ext cx="17295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0000"/>
              </a:lnSpc>
              <a:defRPr cap="all"/>
            </a:pPr>
            <a:r>
              <a:rPr lang="en-US" sz="1400" cap="none">
                <a:ea typeface="Open Sans" pitchFamily="2" charset="0"/>
                <a:cs typeface="Arial" panose="020B0604020202020204" pitchFamily="34" charset="0"/>
              </a:rPr>
              <a:t>WGs run events, workshops, panels and much more</a:t>
            </a:r>
          </a:p>
        </p:txBody>
      </p:sp>
      <p:sp>
        <p:nvSpPr>
          <p:cNvPr id="30" name="Oval 35">
            <a:extLst>
              <a:ext uri="{FF2B5EF4-FFF2-40B4-BE49-F238E27FC236}">
                <a16:creationId xmlns:a16="http://schemas.microsoft.com/office/drawing/2014/main" id="{5842479A-C5BB-44A0-BC88-8F0CAC6525FF}"/>
              </a:ext>
            </a:extLst>
          </p:cNvPr>
          <p:cNvSpPr/>
          <p:nvPr/>
        </p:nvSpPr>
        <p:spPr>
          <a:xfrm>
            <a:off x="2426138" y="4606079"/>
            <a:ext cx="818414" cy="81841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Graphic 51" descr="Users with solid fill">
            <a:extLst>
              <a:ext uri="{FF2B5EF4-FFF2-40B4-BE49-F238E27FC236}">
                <a16:creationId xmlns:a16="http://schemas.microsoft.com/office/drawing/2014/main" id="{661E76F5-DE93-4CEC-B759-7B9ABE50B7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21527" y="4686001"/>
            <a:ext cx="633454" cy="633454"/>
          </a:xfrm>
          <a:prstGeom prst="rect">
            <a:avLst/>
          </a:prstGeom>
        </p:spPr>
      </p:pic>
      <p:sp>
        <p:nvSpPr>
          <p:cNvPr id="32" name="Oval 38">
            <a:extLst>
              <a:ext uri="{FF2B5EF4-FFF2-40B4-BE49-F238E27FC236}">
                <a16:creationId xmlns:a16="http://schemas.microsoft.com/office/drawing/2014/main" id="{174D98BB-9C5E-4212-AF43-C391FFFB874E}"/>
              </a:ext>
            </a:extLst>
          </p:cNvPr>
          <p:cNvSpPr/>
          <p:nvPr/>
        </p:nvSpPr>
        <p:spPr>
          <a:xfrm>
            <a:off x="5875914" y="4630250"/>
            <a:ext cx="818414" cy="81841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Graphic 53" descr="Books with solid fill">
            <a:extLst>
              <a:ext uri="{FF2B5EF4-FFF2-40B4-BE49-F238E27FC236}">
                <a16:creationId xmlns:a16="http://schemas.microsoft.com/office/drawing/2014/main" id="{D96A0F84-0CF0-4E8B-BE45-A403529493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60555" y="4721944"/>
            <a:ext cx="622532" cy="622532"/>
          </a:xfrm>
          <a:prstGeom prst="rect">
            <a:avLst/>
          </a:prstGeom>
        </p:spPr>
      </p:pic>
      <p:sp>
        <p:nvSpPr>
          <p:cNvPr id="34" name="Oval 41">
            <a:extLst>
              <a:ext uri="{FF2B5EF4-FFF2-40B4-BE49-F238E27FC236}">
                <a16:creationId xmlns:a16="http://schemas.microsoft.com/office/drawing/2014/main" id="{B95C7A0F-7948-4458-A098-207492818B9C}"/>
              </a:ext>
            </a:extLst>
          </p:cNvPr>
          <p:cNvSpPr/>
          <p:nvPr/>
        </p:nvSpPr>
        <p:spPr>
          <a:xfrm>
            <a:off x="4255377" y="4606079"/>
            <a:ext cx="818414" cy="81841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Graphic 55" descr="Globe with solid fill">
            <a:extLst>
              <a:ext uri="{FF2B5EF4-FFF2-40B4-BE49-F238E27FC236}">
                <a16:creationId xmlns:a16="http://schemas.microsoft.com/office/drawing/2014/main" id="{D4B48331-99F4-434E-B7C6-861B2AA06D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353974" y="4688240"/>
            <a:ext cx="622532" cy="622532"/>
          </a:xfrm>
          <a:prstGeom prst="rect">
            <a:avLst/>
          </a:prstGeom>
        </p:spPr>
      </p:pic>
      <p:sp>
        <p:nvSpPr>
          <p:cNvPr id="38" name="Oval 47">
            <a:extLst>
              <a:ext uri="{FF2B5EF4-FFF2-40B4-BE49-F238E27FC236}">
                <a16:creationId xmlns:a16="http://schemas.microsoft.com/office/drawing/2014/main" id="{1E2AFAE4-9B64-475C-AB56-7A943784295E}"/>
              </a:ext>
            </a:extLst>
          </p:cNvPr>
          <p:cNvSpPr/>
          <p:nvPr/>
        </p:nvSpPr>
        <p:spPr>
          <a:xfrm>
            <a:off x="7572516" y="4642139"/>
            <a:ext cx="818414" cy="81841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Graphic 57" descr="Boardroom with solid fill">
            <a:extLst>
              <a:ext uri="{FF2B5EF4-FFF2-40B4-BE49-F238E27FC236}">
                <a16:creationId xmlns:a16="http://schemas.microsoft.com/office/drawing/2014/main" id="{317426E1-4511-4FB8-B91C-3E0FFB3BC1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661202" y="4742344"/>
            <a:ext cx="613171" cy="613171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F1DEE462-B9A2-429C-BD7B-7F0D05DCE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807534" y="0"/>
            <a:ext cx="10384465" cy="13307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800" b="1" dirty="0">
                <a:solidFill>
                  <a:srgbClr val="2971A9"/>
                </a:solidFill>
                <a:latin typeface="Optima"/>
                <a:ea typeface="+mj-ea"/>
                <a:cs typeface="+mj-cs"/>
              </a:rPr>
              <a:t>CAB Membership Opportunities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2971A9"/>
                </a:solidFill>
                <a:latin typeface="Optima"/>
                <a:ea typeface="+mj-ea"/>
                <a:cs typeface="+mj-cs"/>
              </a:rPr>
              <a:t>Working Group Membership (Full Membership Required)</a:t>
            </a:r>
          </a:p>
        </p:txBody>
      </p:sp>
      <p:pic>
        <p:nvPicPr>
          <p:cNvPr id="47" name="Picture 46" descr="Man smiling during a work meeting">
            <a:extLst>
              <a:ext uri="{FF2B5EF4-FFF2-40B4-BE49-F238E27FC236}">
                <a16:creationId xmlns:a16="http://schemas.microsoft.com/office/drawing/2014/main" id="{C8E169EE-85F3-4423-AFB9-E8CAD202940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619" r="17345"/>
          <a:stretch/>
        </p:blipFill>
        <p:spPr>
          <a:xfrm flipH="1">
            <a:off x="9102725" y="6539"/>
            <a:ext cx="3089274" cy="6858000"/>
          </a:xfrm>
          <a:custGeom>
            <a:avLst/>
            <a:gdLst/>
            <a:ahLst/>
            <a:cxnLst/>
            <a:rect l="l" t="t" r="r" b="b"/>
            <a:pathLst>
              <a:path w="6717456" h="6858000">
                <a:moveTo>
                  <a:pt x="0" y="0"/>
                </a:moveTo>
                <a:lnTo>
                  <a:pt x="6149468" y="0"/>
                </a:lnTo>
                <a:lnTo>
                  <a:pt x="6202448" y="162605"/>
                </a:lnTo>
                <a:cubicBezTo>
                  <a:pt x="6535625" y="1263763"/>
                  <a:pt x="6717456" y="2453207"/>
                  <a:pt x="6717456" y="3694043"/>
                </a:cubicBezTo>
                <a:cubicBezTo>
                  <a:pt x="6717456" y="4757617"/>
                  <a:pt x="6583866" y="5783433"/>
                  <a:pt x="6335883" y="6748259"/>
                </a:cubicBezTo>
                <a:lnTo>
                  <a:pt x="6305198" y="6858000"/>
                </a:lnTo>
                <a:lnTo>
                  <a:pt x="0" y="6858000"/>
                </a:lnTo>
                <a:close/>
              </a:path>
            </a:pathLst>
          </a:custGeom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460ECDA2-6E40-4964-8181-5EC8C0ECB1D4}"/>
              </a:ext>
            </a:extLst>
          </p:cNvPr>
          <p:cNvSpPr txBox="1"/>
          <p:nvPr/>
        </p:nvSpPr>
        <p:spPr>
          <a:xfrm>
            <a:off x="273619" y="4127558"/>
            <a:ext cx="8669868" cy="419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Bef>
                <a:spcPts val="1000"/>
              </a:spcBef>
              <a:buClr>
                <a:schemeClr val="accent2"/>
              </a:buClr>
              <a:buSzPct val="110000"/>
            </a:pPr>
            <a:r>
              <a:rPr lang="en-US" sz="2000" spc="-67">
                <a:cs typeface="Arial" panose="020B0604020202020204" pitchFamily="34" charset="0"/>
              </a:rPr>
              <a:t>The value of working groups: </a:t>
            </a:r>
            <a:endParaRPr lang="en-GB" sz="2000" spc="-67" err="1">
              <a:cs typeface="Arial" panose="020B0604020202020204" pitchFamily="34" charset="0"/>
            </a:endParaRPr>
          </a:p>
        </p:txBody>
      </p:sp>
      <p:sp>
        <p:nvSpPr>
          <p:cNvPr id="49" name="TextBox 22">
            <a:extLst>
              <a:ext uri="{FF2B5EF4-FFF2-40B4-BE49-F238E27FC236}">
                <a16:creationId xmlns:a16="http://schemas.microsoft.com/office/drawing/2014/main" id="{D4289FCF-0BE2-4734-99AC-FC2539D15B85}"/>
              </a:ext>
            </a:extLst>
          </p:cNvPr>
          <p:cNvSpPr txBox="1"/>
          <p:nvPr/>
        </p:nvSpPr>
        <p:spPr>
          <a:xfrm>
            <a:off x="229451" y="5555181"/>
            <a:ext cx="16656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0000"/>
              </a:lnSpc>
              <a:defRPr cap="all"/>
            </a:pPr>
            <a:r>
              <a:rPr lang="en-US" sz="1400" cap="none">
                <a:ea typeface="Open Sans" pitchFamily="2" charset="0"/>
                <a:cs typeface="Arial" panose="020B0604020202020204" pitchFamily="34" charset="0"/>
              </a:rPr>
              <a:t>Working groups are the resource practitioners need.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8774B2B-A399-42DD-809C-C1293807541C}"/>
              </a:ext>
            </a:extLst>
          </p:cNvPr>
          <p:cNvSpPr txBox="1"/>
          <p:nvPr/>
        </p:nvSpPr>
        <p:spPr>
          <a:xfrm>
            <a:off x="322222" y="1747106"/>
            <a:ext cx="2513123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Agile Systems and Systems Engineering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Architecture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Artificial Intelligence Systems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Automotive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Competency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Complex Systems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Configuration Management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Critical Infrastructure and Recovery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Decision Analysis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err="1"/>
              <a:t>Defense</a:t>
            </a:r>
            <a:r>
              <a:rPr lang="en-GB" sz="1200"/>
              <a:t> Systems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EBDE5F0-C621-43B7-AB9F-8B09D872835D}"/>
              </a:ext>
            </a:extLst>
          </p:cNvPr>
          <p:cNvSpPr txBox="1"/>
          <p:nvPr/>
        </p:nvSpPr>
        <p:spPr>
          <a:xfrm>
            <a:off x="2835345" y="1687686"/>
            <a:ext cx="251312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Digital Engineering Information Exchange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Empowering Women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Enterprise Systems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Healthcare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Human Systems Integration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Information Communications Technology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Infrastructure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Integration, Verification &amp; Validation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MBSE Initiative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C211E5C-76ED-439E-8E82-AEBB4D5DB9AB}"/>
              </a:ext>
            </a:extLst>
          </p:cNvPr>
          <p:cNvSpPr txBox="1"/>
          <p:nvPr/>
        </p:nvSpPr>
        <p:spPr>
          <a:xfrm>
            <a:off x="5270143" y="1687686"/>
            <a:ext cx="251312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Natural Systems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PM-SE Integration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Product Line Engineering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Requirements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Smart Cities Initiative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Social Systems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Space Systems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Systems Safety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Systems Engineering and </a:t>
            </a:r>
            <a:r>
              <a:rPr lang="en-GB" sz="1200" err="1"/>
              <a:t>Lawmaking</a:t>
            </a:r>
            <a:endParaRPr lang="en-GB" sz="120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Systems Engineering Quality Management </a:t>
            </a:r>
          </a:p>
        </p:txBody>
      </p:sp>
    </p:spTree>
    <p:extLst>
      <p:ext uri="{BB962C8B-B14F-4D97-AF65-F5344CB8AC3E}">
        <p14:creationId xmlns:p14="http://schemas.microsoft.com/office/powerpoint/2010/main" val="42088035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634CF6B-40E6-4631-AA17-210DD1348F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649" r="31067"/>
          <a:stretch/>
        </p:blipFill>
        <p:spPr>
          <a:xfrm flipH="1">
            <a:off x="8238794" y="0"/>
            <a:ext cx="3953205" cy="6858000"/>
          </a:xfrm>
          <a:custGeom>
            <a:avLst/>
            <a:gdLst/>
            <a:ahLst/>
            <a:cxnLst/>
            <a:rect l="l" t="t" r="r" b="b"/>
            <a:pathLst>
              <a:path w="6717456" h="6858000">
                <a:moveTo>
                  <a:pt x="0" y="0"/>
                </a:moveTo>
                <a:lnTo>
                  <a:pt x="6149468" y="0"/>
                </a:lnTo>
                <a:lnTo>
                  <a:pt x="6202448" y="162605"/>
                </a:lnTo>
                <a:cubicBezTo>
                  <a:pt x="6535625" y="1263763"/>
                  <a:pt x="6717456" y="2453207"/>
                  <a:pt x="6717456" y="3694043"/>
                </a:cubicBezTo>
                <a:cubicBezTo>
                  <a:pt x="6717456" y="4757617"/>
                  <a:pt x="6583866" y="5783433"/>
                  <a:pt x="6335883" y="6748259"/>
                </a:cubicBezTo>
                <a:lnTo>
                  <a:pt x="6305198" y="6858000"/>
                </a:lnTo>
                <a:lnTo>
                  <a:pt x="0" y="6858000"/>
                </a:lnTo>
                <a:close/>
              </a:path>
            </a:pathLst>
          </a:custGeom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</p:pic>
      <p:pic>
        <p:nvPicPr>
          <p:cNvPr id="13" name="Picture 12" descr="A picture containing text, building, dome&#10;&#10;Description automatically generated">
            <a:extLst>
              <a:ext uri="{FF2B5EF4-FFF2-40B4-BE49-F238E27FC236}">
                <a16:creationId xmlns:a16="http://schemas.microsoft.com/office/drawing/2014/main" id="{A0F6A7E5-684C-47E6-BAD9-86E2BB8076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40" y="204695"/>
            <a:ext cx="1241645" cy="82321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072CC12-D989-4ED8-9373-E387C6CB2C27}"/>
              </a:ext>
            </a:extLst>
          </p:cNvPr>
          <p:cNvSpPr txBox="1"/>
          <p:nvPr/>
        </p:nvSpPr>
        <p:spPr>
          <a:xfrm>
            <a:off x="184417" y="5613991"/>
            <a:ext cx="8252826" cy="5539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 defTabSz="622300">
              <a:spcBef>
                <a:spcPct val="0"/>
              </a:spcBef>
              <a:spcAft>
                <a:spcPts val="1200"/>
              </a:spcAft>
            </a:pPr>
            <a:r>
              <a:rPr lang="en-US" sz="3000" b="1" dirty="0">
                <a:solidFill>
                  <a:srgbClr val="4472C4"/>
                </a:solidFill>
                <a:ea typeface="Open Sans" pitchFamily="2" charset="0"/>
                <a:cs typeface="Open Sans" pitchFamily="2" charset="0"/>
              </a:rPr>
              <a:t>www.incose.org/cab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B61A63-735D-4071-957E-89AAEC268B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807534" y="0"/>
            <a:ext cx="10384465" cy="12440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2971A9"/>
                </a:solidFill>
                <a:latin typeface="Optima"/>
                <a:ea typeface="+mj-ea"/>
                <a:cs typeface="+mj-cs"/>
              </a:rPr>
              <a:t>Conclusion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ED2A4FD-8965-4043-8111-59551CB8C2D4}"/>
              </a:ext>
            </a:extLst>
          </p:cNvPr>
          <p:cNvSpPr txBox="1"/>
          <p:nvPr/>
        </p:nvSpPr>
        <p:spPr>
          <a:xfrm>
            <a:off x="627731" y="1997839"/>
            <a:ext cx="7366199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As a CAB Member Organization you: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algn="l" rtl="0" fontAlgn="base"/>
            <a:endParaRPr lang="en-US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GB" sz="2000" b="0" i="0" u="none" strike="noStrike" baseline="0" dirty="0">
                <a:latin typeface="Calibri" panose="020F0502020204030204" pitchFamily="34" charset="0"/>
              </a:rPr>
              <a:t>Help INCOSE to shape the Systems Engineering landscape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GB" sz="2000" b="0" i="0" u="none" strike="noStrike" baseline="0" dirty="0">
                <a:latin typeface="Calibri" panose="020F0502020204030204" pitchFamily="34" charset="0"/>
              </a:rPr>
              <a:t>Network with worldwide SE industry leaders and CAB colleagues 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GB" sz="2000" b="0" i="0" u="none" strike="noStrike" baseline="0" dirty="0">
                <a:latin typeface="Calibri" panose="020F0502020204030204" pitchFamily="34" charset="0"/>
              </a:rPr>
              <a:t>Influence INCOSE Working Groups which develop future SE processes, procedures, and products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GB" sz="2000" b="0" i="0" u="none" strike="noStrike" baseline="0" dirty="0">
                <a:latin typeface="Calibri" panose="020F0502020204030204" pitchFamily="34" charset="0"/>
              </a:rPr>
              <a:t>Have access to extensive INCOSE resources through your CAB Associates and full members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GB" sz="2000" b="0" i="0" u="none" strike="noStrike" baseline="0" dirty="0">
                <a:latin typeface="Calibri" panose="020F0502020204030204" pitchFamily="34" charset="0"/>
              </a:rPr>
              <a:t>Demonstrate your organization’s commitment to systems engineering</a:t>
            </a:r>
          </a:p>
        </p:txBody>
      </p:sp>
    </p:spTree>
    <p:extLst>
      <p:ext uri="{BB962C8B-B14F-4D97-AF65-F5344CB8AC3E}">
        <p14:creationId xmlns:p14="http://schemas.microsoft.com/office/powerpoint/2010/main" val="30792250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2C035C-80E2-6D6B-F037-8FC420E400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309" r="17308" b="-1"/>
          <a:stretch/>
        </p:blipFill>
        <p:spPr>
          <a:xfrm>
            <a:off x="-882482" y="10"/>
            <a:ext cx="6717436" cy="6857990"/>
          </a:xfrm>
          <a:custGeom>
            <a:avLst/>
            <a:gdLst/>
            <a:ahLst/>
            <a:cxnLst/>
            <a:rect l="l" t="t" r="r" b="b"/>
            <a:pathLst>
              <a:path w="6717456" h="6858000">
                <a:moveTo>
                  <a:pt x="0" y="0"/>
                </a:moveTo>
                <a:lnTo>
                  <a:pt x="6149468" y="0"/>
                </a:lnTo>
                <a:lnTo>
                  <a:pt x="6202448" y="162605"/>
                </a:lnTo>
                <a:cubicBezTo>
                  <a:pt x="6535625" y="1263763"/>
                  <a:pt x="6717456" y="2453207"/>
                  <a:pt x="6717456" y="3694043"/>
                </a:cubicBezTo>
                <a:cubicBezTo>
                  <a:pt x="6717456" y="4757617"/>
                  <a:pt x="6583866" y="5783433"/>
                  <a:pt x="6335883" y="6748259"/>
                </a:cubicBezTo>
                <a:lnTo>
                  <a:pt x="6305198" y="6858000"/>
                </a:lnTo>
                <a:lnTo>
                  <a:pt x="0" y="6858000"/>
                </a:lnTo>
                <a:close/>
              </a:path>
            </a:pathLst>
          </a:custGeom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</p:pic>
      <p:pic>
        <p:nvPicPr>
          <p:cNvPr id="13" name="Picture 12" descr="A picture containing text, building, dome&#10;&#10;Description automatically generated">
            <a:extLst>
              <a:ext uri="{FF2B5EF4-FFF2-40B4-BE49-F238E27FC236}">
                <a16:creationId xmlns:a16="http://schemas.microsoft.com/office/drawing/2014/main" id="{A0F6A7E5-684C-47E6-BAD9-86E2BB8076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40" y="204695"/>
            <a:ext cx="1241645" cy="8232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9C5B78B-EF91-4767-BDC9-9B72BCFA8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096000" y="616300"/>
            <a:ext cx="5431183" cy="5707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2971A9"/>
                </a:solidFill>
                <a:latin typeface="Optima"/>
                <a:ea typeface="+mj-ea"/>
                <a:cs typeface="+mj-cs"/>
              </a:rPr>
              <a:t>Get it Touch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B44EB1-E7CD-402B-8B56-C5C17F1EA0A7}"/>
              </a:ext>
            </a:extLst>
          </p:cNvPr>
          <p:cNvSpPr txBox="1"/>
          <p:nvPr/>
        </p:nvSpPr>
        <p:spPr>
          <a:xfrm>
            <a:off x="6967657" y="5436009"/>
            <a:ext cx="3687868" cy="5539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 defTabSz="622300">
              <a:spcBef>
                <a:spcPct val="0"/>
              </a:spcBef>
              <a:spcAft>
                <a:spcPts val="1200"/>
              </a:spcAft>
            </a:pPr>
            <a:r>
              <a:rPr lang="en-US" sz="3000" b="1" dirty="0">
                <a:solidFill>
                  <a:srgbClr val="4472C4"/>
                </a:solidFill>
                <a:ea typeface="Open Sans" pitchFamily="2" charset="0"/>
                <a:cs typeface="Open Sans" pitchFamily="2" charset="0"/>
              </a:rPr>
              <a:t>www.incose.org/cab</a:t>
            </a:r>
          </a:p>
        </p:txBody>
      </p:sp>
      <p:pic>
        <p:nvPicPr>
          <p:cNvPr id="3" name="Picture 2" descr="A picture containing person, human face, clothing, chin&#10;&#10;Description automatically generated">
            <a:extLst>
              <a:ext uri="{FF2B5EF4-FFF2-40B4-BE49-F238E27FC236}">
                <a16:creationId xmlns:a16="http://schemas.microsoft.com/office/drawing/2014/main" id="{D41F9EA0-5BBB-48E6-976C-7F92E0DE9A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465" y="2504244"/>
            <a:ext cx="1565347" cy="11740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1E6F871-4D85-4C05-BC6F-300C7B8E1062}"/>
              </a:ext>
            </a:extLst>
          </p:cNvPr>
          <p:cNvSpPr txBox="1"/>
          <p:nvPr/>
        </p:nvSpPr>
        <p:spPr>
          <a:xfrm>
            <a:off x="6035832" y="3997295"/>
            <a:ext cx="2646614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800" dirty="0"/>
              <a:t>Ron Giachetti, CAB Chair</a:t>
            </a:r>
            <a:br>
              <a:rPr lang="en-US" dirty="0"/>
            </a:br>
            <a:r>
              <a:rPr lang="en-US" sz="1800" dirty="0"/>
              <a:t>ron.giachetti@incose.net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B21300-6AA8-4777-84C1-F5B63DF10075}"/>
              </a:ext>
            </a:extLst>
          </p:cNvPr>
          <p:cNvSpPr txBox="1"/>
          <p:nvPr/>
        </p:nvSpPr>
        <p:spPr>
          <a:xfrm>
            <a:off x="9088187" y="3997294"/>
            <a:ext cx="2990602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Mike Dahlberg, CAB Co-Chair, michael.dahlberg@incose.net </a:t>
            </a:r>
          </a:p>
        </p:txBody>
      </p:sp>
      <p:pic>
        <p:nvPicPr>
          <p:cNvPr id="9" name="Picture 8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D1892912-6674-4B3B-A26F-7552B5EE98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814" y="2504244"/>
            <a:ext cx="1565347" cy="117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2887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2C035C-80E2-6D6B-F037-8FC420E400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6" r="17346"/>
          <a:stretch/>
        </p:blipFill>
        <p:spPr>
          <a:xfrm>
            <a:off x="-882482" y="10"/>
            <a:ext cx="6717436" cy="6857990"/>
          </a:xfrm>
          <a:custGeom>
            <a:avLst/>
            <a:gdLst/>
            <a:ahLst/>
            <a:cxnLst/>
            <a:rect l="l" t="t" r="r" b="b"/>
            <a:pathLst>
              <a:path w="6717456" h="6858000">
                <a:moveTo>
                  <a:pt x="0" y="0"/>
                </a:moveTo>
                <a:lnTo>
                  <a:pt x="6149468" y="0"/>
                </a:lnTo>
                <a:lnTo>
                  <a:pt x="6202448" y="162605"/>
                </a:lnTo>
                <a:cubicBezTo>
                  <a:pt x="6535625" y="1263763"/>
                  <a:pt x="6717456" y="2453207"/>
                  <a:pt x="6717456" y="3694043"/>
                </a:cubicBezTo>
                <a:cubicBezTo>
                  <a:pt x="6717456" y="4757617"/>
                  <a:pt x="6583866" y="5783433"/>
                  <a:pt x="6335883" y="6748259"/>
                </a:cubicBezTo>
                <a:lnTo>
                  <a:pt x="6305198" y="6858000"/>
                </a:lnTo>
                <a:lnTo>
                  <a:pt x="0" y="6858000"/>
                </a:lnTo>
                <a:close/>
              </a:path>
            </a:pathLst>
          </a:custGeom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</p:pic>
      <p:pic>
        <p:nvPicPr>
          <p:cNvPr id="13" name="Picture 12" descr="A picture containing text, building, dome&#10;&#10;Description automatically generated">
            <a:extLst>
              <a:ext uri="{FF2B5EF4-FFF2-40B4-BE49-F238E27FC236}">
                <a16:creationId xmlns:a16="http://schemas.microsoft.com/office/drawing/2014/main" id="{A0F6A7E5-684C-47E6-BAD9-86E2BB8076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40" y="204695"/>
            <a:ext cx="1241645" cy="8232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9C5B78B-EF91-4767-BDC9-9B72BCFA8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096000" y="616300"/>
            <a:ext cx="5431183" cy="5707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2971A9"/>
                </a:solidFill>
                <a:latin typeface="Optima"/>
                <a:ea typeface="+mj-ea"/>
                <a:cs typeface="+mj-cs"/>
              </a:rPr>
              <a:t>Follow INCOSE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B44EB1-E7CD-402B-8B56-C5C17F1EA0A7}"/>
              </a:ext>
            </a:extLst>
          </p:cNvPr>
          <p:cNvSpPr txBox="1"/>
          <p:nvPr/>
        </p:nvSpPr>
        <p:spPr>
          <a:xfrm>
            <a:off x="7176647" y="5964701"/>
            <a:ext cx="3687868" cy="5539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 defTabSz="622300">
              <a:spcBef>
                <a:spcPct val="0"/>
              </a:spcBef>
              <a:spcAft>
                <a:spcPts val="1200"/>
              </a:spcAft>
            </a:pPr>
            <a:r>
              <a:rPr lang="en-US" sz="3000" b="1" dirty="0">
                <a:solidFill>
                  <a:srgbClr val="4472C4"/>
                </a:solidFill>
                <a:ea typeface="Open Sans" pitchFamily="2" charset="0"/>
                <a:cs typeface="Open Sans" pitchFamily="2" charset="0"/>
              </a:rPr>
              <a:t>www.incose.org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26525F-F900-410A-ABFA-C78C9F2A36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07" r="52871"/>
          <a:stretch/>
        </p:blipFill>
        <p:spPr>
          <a:xfrm>
            <a:off x="7139100" y="1836407"/>
            <a:ext cx="3725415" cy="16186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E48C19F-27CE-4FFB-986D-318AEEF878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187" r="4819"/>
          <a:stretch/>
        </p:blipFill>
        <p:spPr>
          <a:xfrm>
            <a:off x="6991719" y="3960714"/>
            <a:ext cx="3687869" cy="16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4661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A1A32680-58F6-466D-A135-DC1FD4A8EC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999"/>
          <a:stretch/>
        </p:blipFill>
        <p:spPr>
          <a:xfrm>
            <a:off x="56147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6C808A8-4E3C-4417-AA7A-4FBBC7647F2B}"/>
              </a:ext>
            </a:extLst>
          </p:cNvPr>
          <p:cNvSpPr/>
          <p:nvPr/>
        </p:nvSpPr>
        <p:spPr>
          <a:xfrm>
            <a:off x="0" y="1"/>
            <a:ext cx="12248147" cy="6857999"/>
          </a:xfrm>
          <a:prstGeom prst="rect">
            <a:avLst/>
          </a:prstGeom>
          <a:solidFill>
            <a:schemeClr val="accent1">
              <a:alpha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 Box 3"/>
          <p:cNvSpPr txBox="1">
            <a:spLocks noChangeArrowheads="1"/>
          </p:cNvSpPr>
          <p:nvPr userDrawn="1"/>
        </p:nvSpPr>
        <p:spPr bwMode="blackWhite">
          <a:xfrm>
            <a:off x="3537457" y="5221653"/>
            <a:ext cx="5117080" cy="45659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 lIns="0" tIns="45713" rIns="0" bIns="182880" anchor="b" anchorCtr="0">
            <a:spAutoFit/>
          </a:bodyPr>
          <a:lstStyle/>
          <a:p>
            <a:pPr algn="ctr" defTabSz="914076" eaLnBrk="0" hangingPunct="0">
              <a:defRPr/>
            </a:pPr>
            <a:r>
              <a:rPr lang="en-US" sz="1467">
                <a:gradFill>
                  <a:gsLst>
                    <a:gs pos="5417">
                      <a:srgbClr val="FFFFFF"/>
                    </a:gs>
                    <a:gs pos="13333">
                      <a:srgbClr val="FFFFFF"/>
                    </a:gs>
                  </a:gsLst>
                  <a:lin ang="5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© 2023 INCOSE. All rights reserved.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22383" y="5933996"/>
            <a:ext cx="1347228" cy="261610"/>
          </a:xfrm>
          <a:prstGeom prst="rect">
            <a:avLst/>
          </a:prstGeom>
          <a:noFill/>
        </p:spPr>
        <p:txBody>
          <a:bodyPr wrap="none" lIns="0" bIns="0" rtlCol="0" anchor="b" anchorCtr="0">
            <a:spAutoFit/>
          </a:bodyPr>
          <a:lstStyle/>
          <a:p>
            <a:pPr algn="ctr" defTabSz="914317"/>
            <a:r>
              <a:rPr lang="en-AU" sz="1400">
                <a:gradFill>
                  <a:gsLst>
                    <a:gs pos="7258">
                      <a:schemeClr val="bg1"/>
                    </a:gs>
                    <a:gs pos="19000">
                      <a:schemeClr val="bg1"/>
                    </a:gs>
                  </a:gsLst>
                  <a:lin ang="5400000" scaled="1"/>
                </a:gra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www.incose.org</a:t>
            </a:r>
          </a:p>
        </p:txBody>
      </p:sp>
      <p:pic>
        <p:nvPicPr>
          <p:cNvPr id="8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361CD845-AF2B-6FC7-F76F-8C7B88F71C8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2419" y="1964267"/>
            <a:ext cx="3407155" cy="2224294"/>
          </a:xfrm>
          <a:prstGeom prst="rect">
            <a:avLst/>
          </a:prstGeom>
        </p:spPr>
      </p:pic>
      <p:sp>
        <p:nvSpPr>
          <p:cNvPr id="2" name="TextBox 9">
            <a:extLst>
              <a:ext uri="{FF2B5EF4-FFF2-40B4-BE49-F238E27FC236}">
                <a16:creationId xmlns:a16="http://schemas.microsoft.com/office/drawing/2014/main" id="{093A6FAE-B036-BBC6-4290-D819085CDF69}"/>
              </a:ext>
            </a:extLst>
          </p:cNvPr>
          <p:cNvSpPr txBox="1"/>
          <p:nvPr/>
        </p:nvSpPr>
        <p:spPr>
          <a:xfrm>
            <a:off x="3537457" y="4447254"/>
            <a:ext cx="511708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E7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Council on Systems Engineering</a:t>
            </a:r>
          </a:p>
          <a:p>
            <a:pPr algn="ctr"/>
            <a:r>
              <a:rPr lang="en-US" sz="1100" i="1">
                <a:solidFill>
                  <a:srgbClr val="E7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better world through a systems approach</a:t>
            </a:r>
          </a:p>
        </p:txBody>
      </p:sp>
    </p:spTree>
    <p:extLst>
      <p:ext uri="{BB962C8B-B14F-4D97-AF65-F5344CB8AC3E}">
        <p14:creationId xmlns:p14="http://schemas.microsoft.com/office/powerpoint/2010/main" val="30982633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5A39CD1-F921-41BA-A6D7-31A4AB6443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807534" y="0"/>
            <a:ext cx="10384465" cy="12440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2971A9"/>
                </a:solidFill>
                <a:latin typeface="Optima"/>
                <a:ea typeface="+mj-ea"/>
                <a:cs typeface="+mj-cs"/>
              </a:rPr>
              <a:t>Current CAB Members (By Size)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4D867D-4B97-4F29-8CDB-E09F6449D28D}"/>
              </a:ext>
            </a:extLst>
          </p:cNvPr>
          <p:cNvSpPr txBox="1"/>
          <p:nvPr/>
        </p:nvSpPr>
        <p:spPr>
          <a:xfrm>
            <a:off x="180976" y="1257015"/>
            <a:ext cx="2105024" cy="53399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100" b="1" dirty="0">
                <a:solidFill>
                  <a:srgbClr val="2971A9"/>
                </a:solidFill>
              </a:rPr>
              <a:t>Very Small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Cybernet MBSE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Change Vision, Inc.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 err="1"/>
              <a:t>MetaTech</a:t>
            </a:r>
            <a:r>
              <a:rPr lang="en-GB" sz="1100" dirty="0"/>
              <a:t> Consulting, Inc.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National Solutions Group, Inc.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Prime Solutions Group, Inc.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Project Performance International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SPEC Innovations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Strategic Technical Services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VG2PLAY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Zuken Vitech</a:t>
            </a:r>
          </a:p>
          <a:p>
            <a:r>
              <a:rPr lang="en-GB" sz="1100" b="1" dirty="0">
                <a:solidFill>
                  <a:srgbClr val="2971A9"/>
                </a:solidFill>
              </a:rPr>
              <a:t>Small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AM General LLC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Aras Corp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 err="1"/>
              <a:t>Aviage</a:t>
            </a:r>
            <a:r>
              <a:rPr lang="en-GB" sz="1100" dirty="0"/>
              <a:t> Systems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Dassault </a:t>
            </a:r>
            <a:r>
              <a:rPr lang="en-GB" sz="1100" dirty="0" err="1"/>
              <a:t>Systemes</a:t>
            </a:r>
            <a:endParaRPr lang="en-GB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 err="1"/>
              <a:t>Defense</a:t>
            </a:r>
            <a:r>
              <a:rPr lang="en-GB" sz="1100" dirty="0"/>
              <a:t> Acquisition University</a:t>
            </a:r>
            <a:endParaRPr lang="en-GB" sz="1100" dirty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DENSO Create, Inc.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Federal Aviation Administration (U.S.)</a:t>
            </a:r>
            <a:endParaRPr lang="en-GB" sz="1100" dirty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 err="1"/>
              <a:t>Fundacao</a:t>
            </a:r>
            <a:r>
              <a:rPr lang="en-GB" sz="1100" dirty="0"/>
              <a:t> </a:t>
            </a:r>
            <a:r>
              <a:rPr lang="en-GB" sz="1100" dirty="0" err="1"/>
              <a:t>Ezute</a:t>
            </a:r>
            <a:endParaRPr lang="en-GB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IBM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 err="1"/>
              <a:t>iTiD</a:t>
            </a:r>
            <a:r>
              <a:rPr lang="en-GB" sz="1100" dirty="0"/>
              <a:t> Consulting, Ltd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Jama Software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Jet Propulsion Laboratory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National Reconnaissance Office (NRO)</a:t>
            </a:r>
            <a:endParaRPr lang="en-GB" sz="1100" dirty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QRA Corporation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Toshiba Corporation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F6A2A8-1D20-4EDF-8407-0F5A77739B28}"/>
              </a:ext>
            </a:extLst>
          </p:cNvPr>
          <p:cNvSpPr txBox="1"/>
          <p:nvPr/>
        </p:nvSpPr>
        <p:spPr>
          <a:xfrm>
            <a:off x="2286000" y="1273217"/>
            <a:ext cx="2305050" cy="53399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Zuken, Inc</a:t>
            </a:r>
          </a:p>
          <a:p>
            <a:r>
              <a:rPr lang="en-GB" sz="1100" b="1" dirty="0">
                <a:solidFill>
                  <a:srgbClr val="2971A9"/>
                </a:solidFill>
              </a:rPr>
              <a:t>Medium</a:t>
            </a:r>
            <a:r>
              <a:rPr lang="en-GB" sz="1100" dirty="0">
                <a:solidFill>
                  <a:srgbClr val="2971A9"/>
                </a:solidFill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Analog Devices, Inc.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The Aerospace Corporation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Arc Field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Ball Aerospace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 err="1"/>
              <a:t>Belcan</a:t>
            </a:r>
            <a:r>
              <a:rPr lang="en-GB" sz="1100" dirty="0"/>
              <a:t> Engineering Group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Booz Allen Hamilton Inc.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C.S. Draper </a:t>
            </a:r>
            <a:r>
              <a:rPr lang="en-GB" sz="1100" dirty="0" err="1"/>
              <a:t>Laboratoty</a:t>
            </a:r>
            <a:r>
              <a:rPr lang="en-GB" sz="1100" dirty="0"/>
              <a:t>, Inc.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CACI International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Cubic Corporation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Cummins, Inc.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Deloitte Consulting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Embraer S.A.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General Electric Aviation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Idaho National Laboratory</a:t>
            </a:r>
            <a:endParaRPr lang="en-GB" sz="1100" dirty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ISDEFE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IVECO SPA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John Deere &amp; Company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KBR, Inc.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Lawrence Livermore National Laboratory</a:t>
            </a:r>
            <a:endParaRPr lang="en-GB" sz="1100" dirty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Leidos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Los Alamos National Laboratory</a:t>
            </a:r>
            <a:endParaRPr lang="en-GB" sz="1100" dirty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ManTech International Corporation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MBDA (UK) Ltd.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The MITRE Corporation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Modern Technology Solutions, Inc.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1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F8C41E-78BF-4B6F-AC63-07E8FAB6024C}"/>
              </a:ext>
            </a:extLst>
          </p:cNvPr>
          <p:cNvSpPr txBox="1"/>
          <p:nvPr/>
        </p:nvSpPr>
        <p:spPr>
          <a:xfrm>
            <a:off x="4591050" y="1294830"/>
            <a:ext cx="2590800" cy="517064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National Aeronautics and Space Administration</a:t>
            </a:r>
            <a:endParaRPr lang="en-GB" sz="1100" dirty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Nissan Motor Co, Ltd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Pacific Northwest National Laboratories</a:t>
            </a:r>
            <a:endParaRPr lang="en-GB" sz="1100" dirty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 err="1"/>
              <a:t>Peraton</a:t>
            </a:r>
            <a:endParaRPr lang="en-GB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Petronas Nasional </a:t>
            </a:r>
            <a:r>
              <a:rPr lang="en-GB" sz="1100" dirty="0" err="1"/>
              <a:t>Berhad</a:t>
            </a:r>
            <a:endParaRPr lang="en-GB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SAAB AB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SAIC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Sandia National Laboratories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Saudi Railway Company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Sierra Nevada Corporation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Swedish Defence Materiel Administration</a:t>
            </a:r>
            <a:endParaRPr lang="en-GB" sz="1100" dirty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Systems Planning and Analysis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TATA Consultancy Services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Toch Technologies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Trane Technologies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UK MoD</a:t>
            </a:r>
            <a:endParaRPr lang="en-GB" sz="1100" dirty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 err="1"/>
              <a:t>Veoneer</a:t>
            </a:r>
            <a:r>
              <a:rPr lang="en-GB" sz="1100" dirty="0"/>
              <a:t>, Inc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Volvo Cars Corporation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Volvo Construction Equipment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Wabtec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Woodward Inc </a:t>
            </a:r>
          </a:p>
          <a:p>
            <a:r>
              <a:rPr lang="en-GB" sz="1100" b="1" dirty="0">
                <a:solidFill>
                  <a:srgbClr val="2971A9"/>
                </a:solidFill>
              </a:rPr>
              <a:t>Large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Airbus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Aviation Industry Corporation of China, Ltd.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BAE Systems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Bechtel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1C6318-E263-4274-AE67-9CEB55FFBBAC}"/>
              </a:ext>
            </a:extLst>
          </p:cNvPr>
          <p:cNvSpPr txBox="1"/>
          <p:nvPr/>
        </p:nvSpPr>
        <p:spPr>
          <a:xfrm>
            <a:off x="7181850" y="1294830"/>
            <a:ext cx="2400300" cy="53399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Beckton Dickinson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The Boeing Company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Ford Motor Company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General Dynamics Mission Systems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General Motors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L3 Harris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Lockheed Martin Corporation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Mitsubishi Heavy Industrials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National Security Agency – Enterprise</a:t>
            </a:r>
            <a:endParaRPr lang="en-GB" sz="1100" dirty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Northrop Grumman Corporation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Raytheon Technologies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Rolls-Royce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Siemens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Thales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US Department of </a:t>
            </a:r>
            <a:r>
              <a:rPr lang="en-GB" sz="1100" dirty="0" err="1"/>
              <a:t>Defense</a:t>
            </a:r>
            <a:endParaRPr lang="en-GB" sz="1100" dirty="0">
              <a:cs typeface="Calibri"/>
            </a:endParaRPr>
          </a:p>
          <a:p>
            <a:r>
              <a:rPr lang="en-GB" sz="1100" b="1" dirty="0">
                <a:solidFill>
                  <a:srgbClr val="2971A9"/>
                </a:solidFill>
              </a:rPr>
              <a:t>Academic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Australian National University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California State University Dominguez Hills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Carnegie Mellon University Software Engineering Institute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Colorado State University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Cornell University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Cranfield University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Drexel University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Eindhoven university of Technology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George Mason University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Georgia Institute of Technology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ISAE SUPAERO</a:t>
            </a:r>
          </a:p>
          <a:p>
            <a:endParaRPr lang="en-GB" sz="11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61732D-AA52-440F-9CB9-1AA4B468FB8F}"/>
              </a:ext>
            </a:extLst>
          </p:cNvPr>
          <p:cNvSpPr txBox="1"/>
          <p:nvPr/>
        </p:nvSpPr>
        <p:spPr>
          <a:xfrm>
            <a:off x="9610724" y="1257015"/>
            <a:ext cx="24003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John Hopkins University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KEIO university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Loyola Marymount University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Mahindra University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Marquette University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Massachusetts Institute of Technology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Missouri University of Science &amp; Technology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Naval Postgraduate School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Penn State University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Purdue University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Singapore Institute of Technology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Stevens Institute of Technology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University of Arizona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Tsinghua University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Virginia Tech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Worcester Polytechnic Institute</a:t>
            </a:r>
          </a:p>
          <a:p>
            <a:r>
              <a:rPr lang="en-GB" sz="1100" dirty="0"/>
              <a:t>University of: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100" dirty="0"/>
              <a:t>Alabama in Huntsville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100" dirty="0"/>
              <a:t>Arkansas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100" dirty="0"/>
              <a:t>California San Diego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100" dirty="0"/>
              <a:t>Connecticut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100" dirty="0"/>
              <a:t>Maryland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100" dirty="0"/>
              <a:t>Maryland, Baltimore County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100" dirty="0"/>
              <a:t>Maryland Global Campus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100" dirty="0"/>
              <a:t>Michigan, Ann Arbor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100" dirty="0"/>
              <a:t>New South Wales, Canberra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100" dirty="0"/>
              <a:t>Southern California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100" dirty="0"/>
              <a:t>Texas El Paso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1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5A72F5-4076-4918-B69B-05189D3FE5DF}"/>
              </a:ext>
            </a:extLst>
          </p:cNvPr>
          <p:cNvSpPr txBox="1"/>
          <p:nvPr/>
        </p:nvSpPr>
        <p:spPr>
          <a:xfrm>
            <a:off x="9711259" y="6458438"/>
            <a:ext cx="2199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/>
              <a:t>Stats correct on May 10, 2023</a:t>
            </a:r>
          </a:p>
        </p:txBody>
      </p:sp>
    </p:spTree>
    <p:extLst>
      <p:ext uri="{BB962C8B-B14F-4D97-AF65-F5344CB8AC3E}">
        <p14:creationId xmlns:p14="http://schemas.microsoft.com/office/powerpoint/2010/main" val="41777192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 descr="List outline">
            <a:extLst>
              <a:ext uri="{FF2B5EF4-FFF2-40B4-BE49-F238E27FC236}">
                <a16:creationId xmlns:a16="http://schemas.microsoft.com/office/drawing/2014/main" id="{84B47D83-98DD-44AC-8543-AB180E4550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93951" y="2271986"/>
            <a:ext cx="1110804" cy="11108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6A0512-9421-45DB-8279-65A0BDC53F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807534" y="0"/>
            <a:ext cx="10384465" cy="12440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2971A9"/>
                </a:solidFill>
                <a:latin typeface="Optima"/>
                <a:ea typeface="+mj-ea"/>
                <a:cs typeface="+mj-cs"/>
              </a:rPr>
              <a:t>CAB Needs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3EF31B1-2CF4-4A74-8859-DAFEB7D6C649}"/>
              </a:ext>
            </a:extLst>
          </p:cNvPr>
          <p:cNvSpPr/>
          <p:nvPr/>
        </p:nvSpPr>
        <p:spPr>
          <a:xfrm>
            <a:off x="1545579" y="2123616"/>
            <a:ext cx="1407550" cy="1407550"/>
          </a:xfrm>
          <a:prstGeom prst="ellipse">
            <a:avLst/>
          </a:prstGeom>
          <a:noFill/>
          <a:ln w="57150">
            <a:solidFill>
              <a:srgbClr val="487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B4516DA-28A7-40C8-AEA3-263C9C6656CE}"/>
              </a:ext>
            </a:extLst>
          </p:cNvPr>
          <p:cNvSpPr/>
          <p:nvPr/>
        </p:nvSpPr>
        <p:spPr>
          <a:xfrm>
            <a:off x="5392225" y="2123616"/>
            <a:ext cx="1407550" cy="1407550"/>
          </a:xfrm>
          <a:prstGeom prst="ellipse">
            <a:avLst/>
          </a:prstGeom>
          <a:solidFill>
            <a:schemeClr val="bg1"/>
          </a:solidFill>
          <a:ln w="57150">
            <a:solidFill>
              <a:srgbClr val="487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7720CED-C0EA-4DA1-8F92-73AC6A916ED0}"/>
              </a:ext>
            </a:extLst>
          </p:cNvPr>
          <p:cNvSpPr/>
          <p:nvPr/>
        </p:nvSpPr>
        <p:spPr>
          <a:xfrm>
            <a:off x="9238871" y="2132518"/>
            <a:ext cx="1407550" cy="1407550"/>
          </a:xfrm>
          <a:prstGeom prst="ellipse">
            <a:avLst/>
          </a:prstGeom>
          <a:solidFill>
            <a:schemeClr val="bg1"/>
          </a:solidFill>
          <a:ln w="57150">
            <a:solidFill>
              <a:srgbClr val="487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E99660-78B0-49C8-95F3-A863AA239679}"/>
              </a:ext>
            </a:extLst>
          </p:cNvPr>
          <p:cNvSpPr txBox="1"/>
          <p:nvPr/>
        </p:nvSpPr>
        <p:spPr>
          <a:xfrm>
            <a:off x="706123" y="3767567"/>
            <a:ext cx="30864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600" b="0" i="0" u="none" strike="noStrike">
                <a:effectLst/>
              </a:rPr>
              <a:t>The CAB provides the Board of Directors a list of CAB Needs. </a:t>
            </a:r>
            <a:r>
              <a:rPr lang="en-US" sz="1600" b="0" i="0">
                <a:effectLst/>
              </a:rPr>
              <a:t>​</a:t>
            </a:r>
            <a:endParaRPr lang="en-US" sz="16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1138D2-2D1E-4578-A226-6C73D4C99D06}"/>
              </a:ext>
            </a:extLst>
          </p:cNvPr>
          <p:cNvSpPr txBox="1"/>
          <p:nvPr/>
        </p:nvSpPr>
        <p:spPr>
          <a:xfrm>
            <a:off x="4552769" y="3697308"/>
            <a:ext cx="308646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600" b="0" i="0" u="none" strike="noStrike">
                <a:effectLst/>
              </a:rPr>
              <a:t>This list is reviewed annually and updated as necessary at an INCOSE business meeting, and the Board of Directors (</a:t>
            </a:r>
            <a:r>
              <a:rPr lang="en-US" sz="1600" b="0" i="0" u="none" strike="noStrike" err="1">
                <a:effectLst/>
              </a:rPr>
              <a:t>BoD</a:t>
            </a:r>
            <a:r>
              <a:rPr lang="en-US" sz="1600" b="0" i="0" u="none" strike="noStrike">
                <a:effectLst/>
              </a:rPr>
              <a:t>) or delegated representative(s) provide the CAB a current status of INCOSE efforts in fulfilling these needs. </a:t>
            </a:r>
            <a:r>
              <a:rPr lang="en-US" sz="1600" b="0" i="0">
                <a:effectLst/>
              </a:rPr>
              <a:t>​</a:t>
            </a:r>
            <a:endParaRPr lang="en-US" sz="16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A634E0-CF24-4E2E-9D8E-46150F7787E3}"/>
              </a:ext>
            </a:extLst>
          </p:cNvPr>
          <p:cNvSpPr txBox="1"/>
          <p:nvPr/>
        </p:nvSpPr>
        <p:spPr>
          <a:xfrm>
            <a:off x="8399416" y="3719885"/>
            <a:ext cx="308646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600" b="0" i="0" u="none" strike="noStrike" dirty="0">
                <a:effectLst/>
              </a:rPr>
              <a:t>The Needs list provides the CAB an opportunity to identify specific goals and objectives for priority emphasis consistent with the INCOSE Vision, Mission and Strategic Objectives.</a:t>
            </a:r>
            <a:r>
              <a:rPr lang="en-US" sz="1600" b="0" i="0" dirty="0">
                <a:effectLst/>
              </a:rPr>
              <a:t>​</a:t>
            </a:r>
          </a:p>
        </p:txBody>
      </p:sp>
      <p:pic>
        <p:nvPicPr>
          <p:cNvPr id="18" name="Graphic 17" descr="List outline">
            <a:extLst>
              <a:ext uri="{FF2B5EF4-FFF2-40B4-BE49-F238E27FC236}">
                <a16:creationId xmlns:a16="http://schemas.microsoft.com/office/drawing/2014/main" id="{C6D07DBF-48AA-483F-8508-92B186B8C8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40597" y="2280891"/>
            <a:ext cx="1110804" cy="1110804"/>
          </a:xfrm>
          <a:prstGeom prst="rect">
            <a:avLst/>
          </a:prstGeom>
        </p:spPr>
      </p:pic>
      <p:pic>
        <p:nvPicPr>
          <p:cNvPr id="19" name="Graphic 18" descr="List outline">
            <a:extLst>
              <a:ext uri="{FF2B5EF4-FFF2-40B4-BE49-F238E27FC236}">
                <a16:creationId xmlns:a16="http://schemas.microsoft.com/office/drawing/2014/main" id="{814D9B51-841D-4D84-91AB-FDABFC2920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87244" y="2318196"/>
            <a:ext cx="1110804" cy="1110804"/>
          </a:xfrm>
          <a:prstGeom prst="rect">
            <a:avLst/>
          </a:prstGeom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8A07CF5-A0AD-428A-8D7E-B57295CFBFBA}"/>
              </a:ext>
            </a:extLst>
          </p:cNvPr>
          <p:cNvSpPr/>
          <p:nvPr/>
        </p:nvSpPr>
        <p:spPr>
          <a:xfrm rot="5400000">
            <a:off x="3893785" y="2598788"/>
            <a:ext cx="557784" cy="457200"/>
          </a:xfrm>
          <a:prstGeom prst="triangle">
            <a:avLst/>
          </a:prstGeom>
          <a:noFill/>
          <a:ln w="38100">
            <a:solidFill>
              <a:srgbClr val="487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100F8838-CBEC-4FF2-AF6F-1EB6559D5E29}"/>
              </a:ext>
            </a:extLst>
          </p:cNvPr>
          <p:cNvSpPr/>
          <p:nvPr/>
        </p:nvSpPr>
        <p:spPr>
          <a:xfrm rot="5400000">
            <a:off x="7740431" y="2598788"/>
            <a:ext cx="557784" cy="457200"/>
          </a:xfrm>
          <a:prstGeom prst="triangle">
            <a:avLst/>
          </a:prstGeom>
          <a:noFill/>
          <a:ln w="38100">
            <a:solidFill>
              <a:srgbClr val="487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4734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326C9C-15F4-42E3-AAFD-9468F5AC9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288" r="22451"/>
          <a:stretch/>
        </p:blipFill>
        <p:spPr>
          <a:xfrm flipH="1">
            <a:off x="9112251" y="0"/>
            <a:ext cx="3079747" cy="6858000"/>
          </a:xfrm>
          <a:custGeom>
            <a:avLst/>
            <a:gdLst/>
            <a:ahLst/>
            <a:cxnLst/>
            <a:rect l="l" t="t" r="r" b="b"/>
            <a:pathLst>
              <a:path w="6717456" h="6858000">
                <a:moveTo>
                  <a:pt x="0" y="0"/>
                </a:moveTo>
                <a:lnTo>
                  <a:pt x="6149468" y="0"/>
                </a:lnTo>
                <a:lnTo>
                  <a:pt x="6202448" y="162605"/>
                </a:lnTo>
                <a:cubicBezTo>
                  <a:pt x="6535625" y="1263763"/>
                  <a:pt x="6717456" y="2453207"/>
                  <a:pt x="6717456" y="3694043"/>
                </a:cubicBezTo>
                <a:cubicBezTo>
                  <a:pt x="6717456" y="4757617"/>
                  <a:pt x="6583866" y="5783433"/>
                  <a:pt x="6335883" y="6748259"/>
                </a:cubicBezTo>
                <a:lnTo>
                  <a:pt x="6305198" y="6858000"/>
                </a:lnTo>
                <a:lnTo>
                  <a:pt x="0" y="6858000"/>
                </a:lnTo>
                <a:close/>
              </a:path>
            </a:pathLst>
          </a:custGeom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0CF6BEE-53A9-4101-81F1-9F13CDB7FD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430" y="4161161"/>
            <a:ext cx="1440841" cy="8111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663DD54-507C-460B-8F63-781B14B477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2712" y="4127433"/>
            <a:ext cx="1214414" cy="8785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984DD7C-2569-4313-B2FD-8A4BE9A98F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9567" y="4154567"/>
            <a:ext cx="885188" cy="88518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7AFC5A2-1B75-4248-BFCC-FE3F0B6B1F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7196" y="4158433"/>
            <a:ext cx="885188" cy="88132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31B8B4E-1E1D-4005-9068-3D15ABBEA7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4824" y="4109448"/>
            <a:ext cx="885189" cy="97542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357D394-1F95-4CD1-9E3E-54E66DB445FE}"/>
              </a:ext>
            </a:extLst>
          </p:cNvPr>
          <p:cNvSpPr txBox="1"/>
          <p:nvPr/>
        </p:nvSpPr>
        <p:spPr>
          <a:xfrm>
            <a:off x="461702" y="5244494"/>
            <a:ext cx="16362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/>
              <a:t>21,000+ </a:t>
            </a:r>
          </a:p>
          <a:p>
            <a:pPr algn="ctr"/>
            <a:r>
              <a:rPr lang="en-GB"/>
              <a:t>Members and CAB Associates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3D2A70A-58C2-4989-B5B7-344C67E34D62}"/>
              </a:ext>
            </a:extLst>
          </p:cNvPr>
          <p:cNvSpPr txBox="1"/>
          <p:nvPr/>
        </p:nvSpPr>
        <p:spPr>
          <a:xfrm>
            <a:off x="2411771" y="5244494"/>
            <a:ext cx="16362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/>
              <a:t>130+</a:t>
            </a:r>
          </a:p>
          <a:p>
            <a:pPr algn="ctr"/>
            <a:r>
              <a:rPr lang="en-GB"/>
              <a:t>Corporate Members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30990BE-8074-4027-8AA7-28DBC45CB080}"/>
              </a:ext>
            </a:extLst>
          </p:cNvPr>
          <p:cNvSpPr txBox="1"/>
          <p:nvPr/>
        </p:nvSpPr>
        <p:spPr>
          <a:xfrm>
            <a:off x="4084013" y="5244494"/>
            <a:ext cx="16362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/>
              <a:t>50+</a:t>
            </a:r>
          </a:p>
          <a:p>
            <a:pPr algn="ctr"/>
            <a:r>
              <a:rPr lang="en-GB"/>
              <a:t>Working Groups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6B0519E-CBE5-4A19-A605-DD295D034D52}"/>
              </a:ext>
            </a:extLst>
          </p:cNvPr>
          <p:cNvSpPr txBox="1"/>
          <p:nvPr/>
        </p:nvSpPr>
        <p:spPr>
          <a:xfrm>
            <a:off x="5599378" y="5244494"/>
            <a:ext cx="16362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/>
              <a:t>65</a:t>
            </a:r>
          </a:p>
          <a:p>
            <a:pPr algn="ctr"/>
            <a:r>
              <a:rPr lang="en-GB"/>
              <a:t>Chapters Worldwide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A14C3C4-3883-406F-894B-8D33385D91DE}"/>
              </a:ext>
            </a:extLst>
          </p:cNvPr>
          <p:cNvSpPr txBox="1"/>
          <p:nvPr/>
        </p:nvSpPr>
        <p:spPr>
          <a:xfrm>
            <a:off x="7099270" y="5244494"/>
            <a:ext cx="16362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/>
              <a:t>75</a:t>
            </a:r>
          </a:p>
          <a:p>
            <a:pPr algn="ctr"/>
            <a:r>
              <a:rPr lang="en-GB"/>
              <a:t>Countries Worldwide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A4D611-409D-4716-891D-F21B23AECA97}"/>
              </a:ext>
            </a:extLst>
          </p:cNvPr>
          <p:cNvSpPr txBox="1"/>
          <p:nvPr/>
        </p:nvSpPr>
        <p:spPr>
          <a:xfrm>
            <a:off x="461702" y="1814037"/>
            <a:ext cx="8273863" cy="19755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With over 30 years of experience, we are shaping the future of systems engineering.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INCOSE is the premier choice of systems engineers for professional development.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We interact with systems engineers across the globe on a daily basis to advance the state of the profession/discipline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7B33D8-0908-499E-993D-2463EC775EA6}"/>
              </a:ext>
            </a:extLst>
          </p:cNvPr>
          <p:cNvSpPr txBox="1"/>
          <p:nvPr/>
        </p:nvSpPr>
        <p:spPr>
          <a:xfrm>
            <a:off x="6634047" y="6234062"/>
            <a:ext cx="2199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/>
              <a:t>Stats correct on April 3, 2023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92D1093-4CB5-4AB5-A14C-794A41915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807534" y="0"/>
            <a:ext cx="10384465" cy="12440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>
                <a:solidFill>
                  <a:srgbClr val="2971A9"/>
                </a:solidFill>
                <a:latin typeface="Optima"/>
                <a:ea typeface="+mj-ea"/>
                <a:cs typeface="+mj-cs"/>
              </a:rPr>
              <a:t>Impact of INCOSE</a:t>
            </a:r>
          </a:p>
        </p:txBody>
      </p:sp>
    </p:spTree>
    <p:extLst>
      <p:ext uri="{BB962C8B-B14F-4D97-AF65-F5344CB8AC3E}">
        <p14:creationId xmlns:p14="http://schemas.microsoft.com/office/powerpoint/2010/main" val="32345517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326C9C-15F4-42E3-AAFD-9468F5AC9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921" r="19177"/>
          <a:stretch/>
        </p:blipFill>
        <p:spPr>
          <a:xfrm flipH="1">
            <a:off x="9042615" y="18821"/>
            <a:ext cx="3149383" cy="6858000"/>
          </a:xfrm>
          <a:custGeom>
            <a:avLst/>
            <a:gdLst/>
            <a:ahLst/>
            <a:cxnLst/>
            <a:rect l="l" t="t" r="r" b="b"/>
            <a:pathLst>
              <a:path w="6717456" h="6858000">
                <a:moveTo>
                  <a:pt x="0" y="0"/>
                </a:moveTo>
                <a:lnTo>
                  <a:pt x="6149468" y="0"/>
                </a:lnTo>
                <a:lnTo>
                  <a:pt x="6202448" y="162605"/>
                </a:lnTo>
                <a:cubicBezTo>
                  <a:pt x="6535625" y="1263763"/>
                  <a:pt x="6717456" y="2453207"/>
                  <a:pt x="6717456" y="3694043"/>
                </a:cubicBezTo>
                <a:cubicBezTo>
                  <a:pt x="6717456" y="4757617"/>
                  <a:pt x="6583866" y="5783433"/>
                  <a:pt x="6335883" y="6748259"/>
                </a:cubicBezTo>
                <a:lnTo>
                  <a:pt x="6305198" y="6858000"/>
                </a:lnTo>
                <a:lnTo>
                  <a:pt x="0" y="6858000"/>
                </a:lnTo>
                <a:close/>
              </a:path>
            </a:pathLst>
          </a:custGeom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A22521D5-672A-4357-B52E-33E7797FBC10}"/>
              </a:ext>
            </a:extLst>
          </p:cNvPr>
          <p:cNvSpPr/>
          <p:nvPr/>
        </p:nvSpPr>
        <p:spPr>
          <a:xfrm>
            <a:off x="6829463" y="1856190"/>
            <a:ext cx="1244009" cy="1244009"/>
          </a:xfrm>
          <a:prstGeom prst="ellipse">
            <a:avLst/>
          </a:prstGeom>
          <a:solidFill>
            <a:schemeClr val="bg1"/>
          </a:solidFill>
          <a:ln w="57150">
            <a:solidFill>
              <a:srgbClr val="487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1113C7C-2E70-46E2-8914-95F0FA34F820}"/>
              </a:ext>
            </a:extLst>
          </p:cNvPr>
          <p:cNvSpPr/>
          <p:nvPr/>
        </p:nvSpPr>
        <p:spPr>
          <a:xfrm>
            <a:off x="4791965" y="1856191"/>
            <a:ext cx="1244009" cy="1244009"/>
          </a:xfrm>
          <a:prstGeom prst="ellipse">
            <a:avLst/>
          </a:prstGeom>
          <a:solidFill>
            <a:schemeClr val="bg1"/>
          </a:solidFill>
          <a:ln w="57150">
            <a:solidFill>
              <a:srgbClr val="487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B91260C-6178-4837-BFD6-56284A31B9AD}"/>
              </a:ext>
            </a:extLst>
          </p:cNvPr>
          <p:cNvSpPr/>
          <p:nvPr/>
        </p:nvSpPr>
        <p:spPr>
          <a:xfrm>
            <a:off x="2722666" y="1805142"/>
            <a:ext cx="1244009" cy="1244009"/>
          </a:xfrm>
          <a:prstGeom prst="ellipse">
            <a:avLst/>
          </a:prstGeom>
          <a:solidFill>
            <a:schemeClr val="bg1"/>
          </a:solidFill>
          <a:ln w="57150">
            <a:solidFill>
              <a:srgbClr val="487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100EFEF-0CE8-4504-90F3-5F4950341CFD}"/>
              </a:ext>
            </a:extLst>
          </p:cNvPr>
          <p:cNvSpPr/>
          <p:nvPr/>
        </p:nvSpPr>
        <p:spPr>
          <a:xfrm>
            <a:off x="717154" y="1799454"/>
            <a:ext cx="1244009" cy="1244009"/>
          </a:xfrm>
          <a:prstGeom prst="ellipse">
            <a:avLst/>
          </a:prstGeom>
          <a:solidFill>
            <a:schemeClr val="bg1"/>
          </a:solidFill>
          <a:ln w="57150">
            <a:solidFill>
              <a:srgbClr val="487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838162BB-F581-4CE5-88B3-A24211204713}"/>
              </a:ext>
            </a:extLst>
          </p:cNvPr>
          <p:cNvSpPr txBox="1">
            <a:spLocks/>
          </p:cNvSpPr>
          <p:nvPr/>
        </p:nvSpPr>
        <p:spPr>
          <a:xfrm>
            <a:off x="358470" y="3436971"/>
            <a:ext cx="2023463" cy="9906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/>
              <a:t>Vision</a:t>
            </a:r>
          </a:p>
          <a:p>
            <a:pPr marL="0" indent="0">
              <a:buNone/>
            </a:pPr>
            <a:r>
              <a:rPr lang="en-US" sz="1600" dirty="0"/>
              <a:t>A better world through a systems approach.</a:t>
            </a:r>
            <a:endParaRPr lang="en-GB" sz="1600" dirty="0"/>
          </a:p>
          <a:p>
            <a:pPr marL="0" indent="0" algn="ctr">
              <a:buNone/>
            </a:pPr>
            <a:endParaRPr lang="en-GB" sz="2000" b="1" dirty="0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FAA1D567-8637-4114-83F8-11DD9764AB1A}"/>
              </a:ext>
            </a:extLst>
          </p:cNvPr>
          <p:cNvSpPr txBox="1">
            <a:spLocks/>
          </p:cNvSpPr>
          <p:nvPr/>
        </p:nvSpPr>
        <p:spPr>
          <a:xfrm>
            <a:off x="371189" y="4715434"/>
            <a:ext cx="1935943" cy="19810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600"/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16874AA1-7914-4C6A-BE65-2AFA55B646FE}"/>
              </a:ext>
            </a:extLst>
          </p:cNvPr>
          <p:cNvSpPr txBox="1">
            <a:spLocks/>
          </p:cNvSpPr>
          <p:nvPr/>
        </p:nvSpPr>
        <p:spPr>
          <a:xfrm>
            <a:off x="2410957" y="3429000"/>
            <a:ext cx="2005119" cy="2861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/>
              <a:t>Mission</a:t>
            </a:r>
          </a:p>
          <a:p>
            <a:pPr marL="0" indent="0">
              <a:buNone/>
            </a:pPr>
            <a:r>
              <a:rPr lang="en-US" sz="1600"/>
              <a:t>To address complex societal and technical challenges by enabling, promoting, and advancing Systems Engineering and systems approaches.</a:t>
            </a:r>
            <a:endParaRPr lang="en-GB" sz="1600"/>
          </a:p>
          <a:p>
            <a:pPr marL="0" indent="0" algn="ctr">
              <a:buNone/>
            </a:pPr>
            <a:endParaRPr lang="en-GB" sz="2000" b="1"/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FA2971A8-F675-4878-B57B-8D069E0F4837}"/>
              </a:ext>
            </a:extLst>
          </p:cNvPr>
          <p:cNvSpPr txBox="1">
            <a:spLocks/>
          </p:cNvSpPr>
          <p:nvPr/>
        </p:nvSpPr>
        <p:spPr>
          <a:xfrm>
            <a:off x="4422787" y="3433114"/>
            <a:ext cx="1982366" cy="32874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/>
              <a:t>Objective</a:t>
            </a:r>
          </a:p>
          <a:p>
            <a:pPr marL="0" indent="0">
              <a:buNone/>
            </a:pPr>
            <a:r>
              <a:rPr lang="en-US" sz="1600"/>
              <a:t>Global leader for systems engineering professionals for career development.</a:t>
            </a:r>
            <a:endParaRPr lang="en-GB" sz="1600"/>
          </a:p>
          <a:p>
            <a:pPr marL="0" indent="0" algn="ctr">
              <a:buNone/>
            </a:pPr>
            <a:endParaRPr lang="en-GB" sz="2000" b="1"/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78F22523-72D5-4353-874C-A6A78134B261}"/>
              </a:ext>
            </a:extLst>
          </p:cNvPr>
          <p:cNvSpPr txBox="1">
            <a:spLocks/>
          </p:cNvSpPr>
          <p:nvPr/>
        </p:nvSpPr>
        <p:spPr>
          <a:xfrm>
            <a:off x="4437845" y="5428423"/>
            <a:ext cx="2040085" cy="13563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600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6D35E860-4628-43A3-8AB0-0B0B7C136A39}"/>
              </a:ext>
            </a:extLst>
          </p:cNvPr>
          <p:cNvSpPr txBox="1">
            <a:spLocks/>
          </p:cNvSpPr>
          <p:nvPr/>
        </p:nvSpPr>
        <p:spPr>
          <a:xfrm>
            <a:off x="6433858" y="3434606"/>
            <a:ext cx="2035221" cy="3272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/>
              <a:t>Future</a:t>
            </a:r>
          </a:p>
          <a:p>
            <a:pPr marL="0" indent="0">
              <a:buNone/>
            </a:pPr>
            <a:r>
              <a:rPr lang="en-US" sz="1600"/>
              <a:t>Lead the future of systems engineering, academically, in emerging domains, and in practice.</a:t>
            </a:r>
            <a:endParaRPr lang="en-GB" sz="1600"/>
          </a:p>
          <a:p>
            <a:pPr marL="0" indent="0" algn="ctr">
              <a:buNone/>
            </a:pPr>
            <a:endParaRPr lang="en-GB" sz="2000" b="1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78C2CB4-83DC-4F41-AD37-DB860A7F9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807534" y="0"/>
            <a:ext cx="10384465" cy="12440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2971A9"/>
                </a:solidFill>
                <a:latin typeface="Optima"/>
                <a:ea typeface="+mj-ea"/>
                <a:cs typeface="+mj-cs"/>
              </a:rPr>
              <a:t>Vision and Mission</a:t>
            </a:r>
          </a:p>
        </p:txBody>
      </p:sp>
      <p:pic>
        <p:nvPicPr>
          <p:cNvPr id="9" name="Graphic 8" descr="Rocket outline">
            <a:extLst>
              <a:ext uri="{FF2B5EF4-FFF2-40B4-BE49-F238E27FC236}">
                <a16:creationId xmlns:a16="http://schemas.microsoft.com/office/drawing/2014/main" id="{D2B01BCA-AD0F-4983-B876-1E1737E1EA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04237" y="1977142"/>
            <a:ext cx="1002104" cy="1002104"/>
          </a:xfrm>
          <a:prstGeom prst="rect">
            <a:avLst/>
          </a:prstGeom>
        </p:spPr>
      </p:pic>
      <p:pic>
        <p:nvPicPr>
          <p:cNvPr id="11" name="Graphic 10" descr="Eye outline">
            <a:extLst>
              <a:ext uri="{FF2B5EF4-FFF2-40B4-BE49-F238E27FC236}">
                <a16:creationId xmlns:a16="http://schemas.microsoft.com/office/drawing/2014/main" id="{1A4CA825-8B56-4A97-BF56-E4ED06E0A4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7154" y="1809551"/>
            <a:ext cx="1244009" cy="1244009"/>
          </a:xfrm>
          <a:prstGeom prst="rect">
            <a:avLst/>
          </a:prstGeom>
        </p:spPr>
      </p:pic>
      <p:pic>
        <p:nvPicPr>
          <p:cNvPr id="13" name="Graphic 12" descr="Target outline">
            <a:extLst>
              <a:ext uri="{FF2B5EF4-FFF2-40B4-BE49-F238E27FC236}">
                <a16:creationId xmlns:a16="http://schemas.microsoft.com/office/drawing/2014/main" id="{694F4805-684E-496A-AA55-3A0D4A9322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23765" y="1887992"/>
            <a:ext cx="1180409" cy="1180409"/>
          </a:xfrm>
          <a:prstGeom prst="rect">
            <a:avLst/>
          </a:prstGeom>
        </p:spPr>
      </p:pic>
      <p:pic>
        <p:nvPicPr>
          <p:cNvPr id="6" name="Graphic 5" descr="Stopwatch 66% outline">
            <a:extLst>
              <a:ext uri="{FF2B5EF4-FFF2-40B4-BE49-F238E27FC236}">
                <a16:creationId xmlns:a16="http://schemas.microsoft.com/office/drawing/2014/main" id="{941841B2-347C-4055-BCE3-C019042A7E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861264" y="1887992"/>
            <a:ext cx="1180408" cy="118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058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8AF996C-79CE-42EC-B3FC-15A92DD78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807534" y="0"/>
            <a:ext cx="10384465" cy="12440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2971A9"/>
                </a:solidFill>
                <a:latin typeface="Optima"/>
                <a:ea typeface="+mj-ea"/>
                <a:cs typeface="+mj-cs"/>
              </a:rPr>
              <a:t>Why Join INCOSE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A6F81E-BCE3-47D6-8F84-C2D2ADE49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36" r="17334"/>
          <a:stretch/>
        </p:blipFill>
        <p:spPr>
          <a:xfrm flipH="1">
            <a:off x="9042614" y="18821"/>
            <a:ext cx="3149385" cy="6858000"/>
          </a:xfrm>
          <a:custGeom>
            <a:avLst/>
            <a:gdLst/>
            <a:ahLst/>
            <a:cxnLst/>
            <a:rect l="l" t="t" r="r" b="b"/>
            <a:pathLst>
              <a:path w="6717456" h="6858000">
                <a:moveTo>
                  <a:pt x="0" y="0"/>
                </a:moveTo>
                <a:lnTo>
                  <a:pt x="6149468" y="0"/>
                </a:lnTo>
                <a:lnTo>
                  <a:pt x="6202448" y="162605"/>
                </a:lnTo>
                <a:cubicBezTo>
                  <a:pt x="6535625" y="1263763"/>
                  <a:pt x="6717456" y="2453207"/>
                  <a:pt x="6717456" y="3694043"/>
                </a:cubicBezTo>
                <a:cubicBezTo>
                  <a:pt x="6717456" y="4757617"/>
                  <a:pt x="6583866" y="5783433"/>
                  <a:pt x="6335883" y="6748259"/>
                </a:cubicBezTo>
                <a:lnTo>
                  <a:pt x="6305198" y="6858000"/>
                </a:lnTo>
                <a:lnTo>
                  <a:pt x="0" y="6858000"/>
                </a:lnTo>
                <a:close/>
              </a:path>
            </a:pathLst>
          </a:custGeom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572DA0-3CB4-47EC-97BF-7995E6327986}"/>
              </a:ext>
            </a:extLst>
          </p:cNvPr>
          <p:cNvSpPr txBox="1"/>
          <p:nvPr/>
        </p:nvSpPr>
        <p:spPr>
          <a:xfrm>
            <a:off x="411956" y="1463576"/>
            <a:ext cx="7929562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algn="l" defTabSz="62230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kern="1200" dirty="0">
                <a:ea typeface="Open Sans" pitchFamily="2" charset="0"/>
                <a:cs typeface="Arial" panose="020B0604020202020204" pitchFamily="34" charset="0"/>
              </a:rPr>
              <a:t>INCOSE is the global Systems Engineering professional society – providing the </a:t>
            </a:r>
            <a:r>
              <a:rPr lang="en-US" b="1" kern="1200" dirty="0">
                <a:ea typeface="Open Sans" pitchFamily="2" charset="0"/>
                <a:cs typeface="Arial" panose="020B0604020202020204" pitchFamily="34" charset="0"/>
              </a:rPr>
              <a:t>opportunity for life-long learnin</a:t>
            </a:r>
            <a:r>
              <a:rPr lang="en-US" kern="1200" dirty="0">
                <a:ea typeface="Open Sans" pitchFamily="2" charset="0"/>
                <a:cs typeface="Arial" panose="020B0604020202020204" pitchFamily="34" charset="0"/>
              </a:rPr>
              <a:t>g in systems approaches.</a:t>
            </a:r>
          </a:p>
          <a:p>
            <a:pPr marL="285750" indent="-285750" defTabSz="62230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kern="1200" dirty="0">
                <a:ea typeface="Open Sans" pitchFamily="2" charset="0"/>
                <a:cs typeface="Arial" panose="020B0604020202020204" pitchFamily="34" charset="0"/>
              </a:rPr>
              <a:t>A community of peers, </a:t>
            </a:r>
            <a:r>
              <a:rPr lang="en-US" b="1" kern="1200" dirty="0">
                <a:ea typeface="Open Sans" pitchFamily="2" charset="0"/>
                <a:cs typeface="Arial" panose="020B0604020202020204" pitchFamily="34" charset="0"/>
              </a:rPr>
              <a:t>resources</a:t>
            </a:r>
            <a:r>
              <a:rPr lang="en-US" kern="1200" dirty="0">
                <a:ea typeface="Open Sans" pitchFamily="2" charset="0"/>
                <a:cs typeface="Arial" panose="020B0604020202020204" pitchFamily="34" charset="0"/>
              </a:rPr>
              <a:t> for your </a:t>
            </a:r>
            <a:r>
              <a:rPr lang="en-US" b="1" kern="1200" dirty="0">
                <a:ea typeface="Open Sans" pitchFamily="2" charset="0"/>
                <a:cs typeface="Arial" panose="020B0604020202020204" pitchFamily="34" charset="0"/>
              </a:rPr>
              <a:t>career</a:t>
            </a:r>
            <a:r>
              <a:rPr lang="en-US" kern="1200" dirty="0">
                <a:ea typeface="Open Sans" pitchFamily="2" charset="0"/>
                <a:cs typeface="Arial" panose="020B0604020202020204" pitchFamily="34" charset="0"/>
              </a:rPr>
              <a:t>, and a place </a:t>
            </a:r>
            <a:br>
              <a:rPr lang="en-US" kern="1200" dirty="0">
                <a:ea typeface="Open Sans" pitchFamily="2" charset="0"/>
                <a:cs typeface="Arial" panose="020B0604020202020204" pitchFamily="34" charset="0"/>
              </a:rPr>
            </a:br>
            <a:r>
              <a:rPr lang="en-US" kern="1200" dirty="0">
                <a:ea typeface="Open Sans" pitchFamily="2" charset="0"/>
                <a:cs typeface="Arial" panose="020B0604020202020204" pitchFamily="34" charset="0"/>
              </a:rPr>
              <a:t>to be a </a:t>
            </a:r>
            <a:r>
              <a:rPr lang="en-US" b="1" kern="1200" dirty="0">
                <a:ea typeface="Open Sans" pitchFamily="2" charset="0"/>
                <a:cs typeface="Arial" panose="020B0604020202020204" pitchFamily="34" charset="0"/>
              </a:rPr>
              <a:t>leader.</a:t>
            </a:r>
          </a:p>
          <a:p>
            <a:pPr marL="285750" indent="-285750" defTabSz="62230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kern="1200" dirty="0">
                <a:ea typeface="Open Sans" pitchFamily="2" charset="0"/>
                <a:cs typeface="Open Sans" pitchFamily="2" charset="0"/>
              </a:rPr>
              <a:t>INCOSE members stand out and are often sought after as </a:t>
            </a:r>
            <a:r>
              <a:rPr lang="en-US" sz="1800" b="1" kern="1200" dirty="0">
                <a:ea typeface="Open Sans" pitchFamily="2" charset="0"/>
                <a:cs typeface="Open Sans" pitchFamily="2" charset="0"/>
              </a:rPr>
              <a:t>experts</a:t>
            </a:r>
            <a:r>
              <a:rPr lang="en-US" sz="1800" kern="1200" dirty="0">
                <a:ea typeface="Open Sans" pitchFamily="2" charset="0"/>
                <a:cs typeface="Open Sans" pitchFamily="2" charset="0"/>
              </a:rPr>
              <a:t>. </a:t>
            </a:r>
            <a:br>
              <a:rPr lang="en-US" sz="1800" kern="1200" dirty="0">
                <a:ea typeface="Open Sans" pitchFamily="2" charset="0"/>
                <a:cs typeface="Open Sans" pitchFamily="2" charset="0"/>
              </a:rPr>
            </a:br>
            <a:r>
              <a:rPr lang="en-US" sz="1800" kern="1200" dirty="0">
                <a:ea typeface="Open Sans" pitchFamily="2" charset="0"/>
                <a:cs typeface="Open Sans" pitchFamily="2" charset="0"/>
              </a:rPr>
              <a:t>INCOSE members share practices and learn from each other.  </a:t>
            </a:r>
          </a:p>
          <a:p>
            <a:pPr marL="285750" indent="-285750" defTabSz="62230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kern="1200" dirty="0">
                <a:ea typeface="Open Sans" pitchFamily="2" charset="0"/>
                <a:cs typeface="Open Sans" pitchFamily="2" charset="0"/>
              </a:rPr>
              <a:t>INCOSE members create </a:t>
            </a:r>
            <a:r>
              <a:rPr lang="en-US" sz="1800" b="1" kern="1200" dirty="0">
                <a:ea typeface="Open Sans" pitchFamily="2" charset="0"/>
                <a:cs typeface="Open Sans" pitchFamily="2" charset="0"/>
              </a:rPr>
              <a:t>products</a:t>
            </a:r>
            <a:r>
              <a:rPr lang="en-US" sz="1800" kern="1200" dirty="0">
                <a:ea typeface="Open Sans" pitchFamily="2" charset="0"/>
                <a:cs typeface="Open Sans" pitchFamily="2" charset="0"/>
              </a:rPr>
              <a:t>, produce </a:t>
            </a:r>
            <a:r>
              <a:rPr lang="en-US" sz="1800" b="1" kern="1200" dirty="0">
                <a:ea typeface="Open Sans" pitchFamily="2" charset="0"/>
                <a:cs typeface="Open Sans" pitchFamily="2" charset="0"/>
              </a:rPr>
              <a:t>events</a:t>
            </a:r>
            <a:r>
              <a:rPr lang="en-US" sz="1800" kern="1200" dirty="0">
                <a:ea typeface="Open Sans" pitchFamily="2" charset="0"/>
                <a:cs typeface="Open Sans" pitchFamily="2" charset="0"/>
              </a:rPr>
              <a:t> and represent </a:t>
            </a:r>
            <a:br>
              <a:rPr lang="en-US" sz="1800" kern="1200" dirty="0">
                <a:ea typeface="Open Sans" pitchFamily="2" charset="0"/>
                <a:cs typeface="Open Sans" pitchFamily="2" charset="0"/>
              </a:rPr>
            </a:br>
            <a:r>
              <a:rPr lang="en-US" sz="1800" kern="1200" dirty="0">
                <a:ea typeface="Open Sans" pitchFamily="2" charset="0"/>
                <a:cs typeface="Open Sans" pitchFamily="2" charset="0"/>
              </a:rPr>
              <a:t>the organization in international forums.  </a:t>
            </a:r>
          </a:p>
          <a:p>
            <a:pPr marL="285750" indent="-285750" defTabSz="62230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kern="1200" dirty="0">
                <a:ea typeface="Open Sans" pitchFamily="2" charset="0"/>
                <a:cs typeface="Open Sans" pitchFamily="2" charset="0"/>
              </a:rPr>
              <a:t>INCOSE members increase the body of knowledge and </a:t>
            </a:r>
            <a:r>
              <a:rPr lang="en-US" sz="1800" b="1" kern="1200" dirty="0">
                <a:ea typeface="Open Sans" pitchFamily="2" charset="0"/>
                <a:cs typeface="Open Sans" pitchFamily="2" charset="0"/>
              </a:rPr>
              <a:t>advance </a:t>
            </a:r>
            <a:br>
              <a:rPr lang="en-US" sz="1800" b="1" kern="1200" dirty="0">
                <a:ea typeface="Open Sans" pitchFamily="2" charset="0"/>
                <a:cs typeface="Open Sans" pitchFamily="2" charset="0"/>
              </a:rPr>
            </a:br>
            <a:r>
              <a:rPr lang="en-US" sz="1800" b="1" kern="1200" dirty="0">
                <a:ea typeface="Open Sans" pitchFamily="2" charset="0"/>
                <a:cs typeface="Open Sans" pitchFamily="2" charset="0"/>
              </a:rPr>
              <a:t>the practice </a:t>
            </a:r>
            <a:r>
              <a:rPr lang="en-US" sz="1800" kern="1200" dirty="0">
                <a:ea typeface="Open Sans" pitchFamily="2" charset="0"/>
                <a:cs typeface="Open Sans" pitchFamily="2" charset="0"/>
              </a:rPr>
              <a:t>of systems engineering.</a:t>
            </a:r>
          </a:p>
          <a:p>
            <a:pPr marL="285750" indent="-285750" defTabSz="62230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b="1" kern="1200" dirty="0">
                <a:ea typeface="Open Sans" pitchFamily="2" charset="0"/>
                <a:cs typeface="Open Sans" pitchFamily="2" charset="0"/>
              </a:rPr>
              <a:t>Network</a:t>
            </a:r>
            <a:r>
              <a:rPr lang="en-US" sz="1800" kern="1200" dirty="0">
                <a:ea typeface="Open Sans" pitchFamily="2" charset="0"/>
                <a:cs typeface="Open Sans" pitchFamily="2" charset="0"/>
              </a:rPr>
              <a:t> with </a:t>
            </a:r>
            <a:r>
              <a:rPr lang="en-US" sz="1800" dirty="0">
                <a:ea typeface="Open Sans" pitchFamily="2" charset="0"/>
                <a:cs typeface="Open Sans" pitchFamily="2" charset="0"/>
              </a:rPr>
              <a:t>over</a:t>
            </a:r>
            <a:r>
              <a:rPr lang="en-US" sz="1800" kern="1200" dirty="0">
                <a:ea typeface="Open Sans" pitchFamily="2" charset="0"/>
                <a:cs typeface="Open Sans" pitchFamily="2" charset="0"/>
              </a:rPr>
              <a:t> 21,000+ members in 75 countries.</a:t>
            </a:r>
          </a:p>
          <a:p>
            <a:pPr marL="285750" indent="-285750" defTabSz="62230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kern="1200" dirty="0">
                <a:ea typeface="Open Sans" pitchFamily="2" charset="0"/>
                <a:cs typeface="Open Sans" pitchFamily="2" charset="0"/>
              </a:rPr>
              <a:t>Increase your professional stature with the INCOSE Systems Engineering Professional </a:t>
            </a:r>
            <a:r>
              <a:rPr lang="en-US" sz="1800" b="1" kern="1200" dirty="0">
                <a:ea typeface="Open Sans" pitchFamily="2" charset="0"/>
                <a:cs typeface="Open Sans" pitchFamily="2" charset="0"/>
              </a:rPr>
              <a:t>Certification.</a:t>
            </a:r>
            <a:endParaRPr lang="en-US" sz="1800" kern="1200" dirty="0"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864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8AF996C-79CE-42EC-B3FC-15A92DD78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807534" y="0"/>
            <a:ext cx="10384465" cy="12440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2971A9"/>
                </a:solidFill>
                <a:latin typeface="Optima"/>
                <a:ea typeface="+mj-ea"/>
                <a:cs typeface="+mj-cs"/>
              </a:rPr>
              <a:t>Membership Benefits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1EBFABF-DF45-455A-9AF0-7F9F0A4E6499}"/>
              </a:ext>
            </a:extLst>
          </p:cNvPr>
          <p:cNvSpPr/>
          <p:nvPr/>
        </p:nvSpPr>
        <p:spPr>
          <a:xfrm>
            <a:off x="934584" y="1415967"/>
            <a:ext cx="929545" cy="92954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5C90F0C-4993-49E9-86A0-F71774C74CCB}"/>
              </a:ext>
            </a:extLst>
          </p:cNvPr>
          <p:cNvSpPr/>
          <p:nvPr/>
        </p:nvSpPr>
        <p:spPr>
          <a:xfrm>
            <a:off x="934584" y="2616607"/>
            <a:ext cx="929545" cy="92954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31C9C52-7C5D-40A1-B8BC-4BD8DC47A65C}"/>
              </a:ext>
            </a:extLst>
          </p:cNvPr>
          <p:cNvSpPr/>
          <p:nvPr/>
        </p:nvSpPr>
        <p:spPr>
          <a:xfrm>
            <a:off x="6795526" y="1415967"/>
            <a:ext cx="929545" cy="92954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5CA7ECED-3C91-4D49-A2B1-46142FAAED48}"/>
              </a:ext>
            </a:extLst>
          </p:cNvPr>
          <p:cNvSpPr/>
          <p:nvPr/>
        </p:nvSpPr>
        <p:spPr>
          <a:xfrm>
            <a:off x="6795526" y="2650910"/>
            <a:ext cx="929545" cy="92954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0BB2CAC-CE91-4BC5-823C-028322E120EE}"/>
              </a:ext>
            </a:extLst>
          </p:cNvPr>
          <p:cNvSpPr txBox="1"/>
          <p:nvPr/>
        </p:nvSpPr>
        <p:spPr>
          <a:xfrm>
            <a:off x="2218956" y="1582400"/>
            <a:ext cx="3427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dirty="0">
                <a:ea typeface="Open Sans" pitchFamily="2" charset="0"/>
                <a:cs typeface="Arial" panose="020B0604020202020204" pitchFamily="34" charset="0"/>
              </a:rPr>
              <a:t>A global network of colleagues who understand systems engineering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AED0FEB-18CA-4134-8869-69E757EE95D0}"/>
              </a:ext>
            </a:extLst>
          </p:cNvPr>
          <p:cNvSpPr txBox="1"/>
          <p:nvPr/>
        </p:nvSpPr>
        <p:spPr>
          <a:xfrm>
            <a:off x="2218956" y="2834281"/>
            <a:ext cx="34273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dirty="0">
                <a:ea typeface="Open Sans" pitchFamily="2" charset="0"/>
                <a:cs typeface="Arial" panose="020B0604020202020204" pitchFamily="34" charset="0"/>
              </a:rPr>
              <a:t>Certification Opportunities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022C047-71C4-4309-99CD-1229C9E80C4A}"/>
              </a:ext>
            </a:extLst>
          </p:cNvPr>
          <p:cNvSpPr txBox="1"/>
          <p:nvPr/>
        </p:nvSpPr>
        <p:spPr>
          <a:xfrm>
            <a:off x="8060217" y="1582400"/>
            <a:ext cx="3427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dirty="0">
                <a:ea typeface="Open Sans" pitchFamily="2" charset="0"/>
                <a:cs typeface="Arial" panose="020B0604020202020204" pitchFamily="34" charset="0"/>
              </a:rPr>
              <a:t>Collaborate with experts and practitioners </a:t>
            </a:r>
            <a:r>
              <a:rPr lang="en-US" sz="1600" b="1" dirty="0">
                <a:ea typeface="Open Sans" pitchFamily="2" charset="0"/>
                <a:cs typeface="Arial" panose="020B0604020202020204" pitchFamily="34" charset="0"/>
              </a:rPr>
              <a:t>worldwide</a:t>
            </a:r>
            <a:endParaRPr lang="en-US" sz="1600" dirty="0">
              <a:ea typeface="Open Sans" pitchFamily="2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F3A8FEE-F04E-46F0-AA50-231BF5693434}"/>
              </a:ext>
            </a:extLst>
          </p:cNvPr>
          <p:cNvSpPr txBox="1"/>
          <p:nvPr/>
        </p:nvSpPr>
        <p:spPr>
          <a:xfrm>
            <a:off x="8060217" y="2700184"/>
            <a:ext cx="34273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dirty="0">
                <a:ea typeface="Open Sans" pitchFamily="2" charset="0"/>
                <a:cs typeface="Arial" panose="020B0604020202020204" pitchFamily="34" charset="0"/>
              </a:rPr>
              <a:t>Exclusive access to INCOSE Connect, the collaborative space for </a:t>
            </a:r>
            <a:r>
              <a:rPr lang="en-US" sz="1600" b="1" dirty="0">
                <a:ea typeface="Open Sans" pitchFamily="2" charset="0"/>
                <a:cs typeface="Arial" panose="020B0604020202020204" pitchFamily="34" charset="0"/>
              </a:rPr>
              <a:t>INCOSE </a:t>
            </a:r>
            <a:r>
              <a:rPr lang="en-US" sz="1600" dirty="0">
                <a:ea typeface="Open Sans" pitchFamily="2" charset="0"/>
                <a:cs typeface="Arial" panose="020B0604020202020204" pitchFamily="34" charset="0"/>
              </a:rPr>
              <a:t>Members Only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DA2785B-B1C4-4B3C-9994-F895E2780FBD}"/>
              </a:ext>
            </a:extLst>
          </p:cNvPr>
          <p:cNvSpPr/>
          <p:nvPr/>
        </p:nvSpPr>
        <p:spPr>
          <a:xfrm>
            <a:off x="934584" y="3876790"/>
            <a:ext cx="929545" cy="92954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34FF29B-2DB8-4754-A6DD-6F461E897C53}"/>
              </a:ext>
            </a:extLst>
          </p:cNvPr>
          <p:cNvSpPr txBox="1"/>
          <p:nvPr/>
        </p:nvSpPr>
        <p:spPr>
          <a:xfrm>
            <a:off x="2218955" y="4043223"/>
            <a:ext cx="4193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dirty="0">
                <a:ea typeface="Open Sans" pitchFamily="2" charset="0"/>
                <a:cs typeface="Arial" panose="020B0604020202020204" pitchFamily="34" charset="0"/>
              </a:rPr>
              <a:t>Access to quarterly e-Publications, </a:t>
            </a:r>
            <a:r>
              <a:rPr lang="en-US" sz="1600" i="1" dirty="0">
                <a:ea typeface="Open Sans" pitchFamily="2" charset="0"/>
                <a:cs typeface="Arial" panose="020B0604020202020204" pitchFamily="34" charset="0"/>
              </a:rPr>
              <a:t>INSIGHT</a:t>
            </a:r>
            <a:r>
              <a:rPr lang="en-US" sz="1600" dirty="0">
                <a:ea typeface="Open Sans" pitchFamily="2" charset="0"/>
                <a:cs typeface="Arial" panose="020B0604020202020204" pitchFamily="34" charset="0"/>
              </a:rPr>
              <a:t> and </a:t>
            </a:r>
            <a:r>
              <a:rPr lang="en-US" sz="1600" i="1" dirty="0">
                <a:ea typeface="Open Sans" pitchFamily="2" charset="0"/>
                <a:cs typeface="Arial" panose="020B0604020202020204" pitchFamily="34" charset="0"/>
              </a:rPr>
              <a:t>Journal of Systems Engineering</a:t>
            </a:r>
            <a:endParaRPr lang="en-US" sz="1600" dirty="0">
              <a:ea typeface="Open Sans" pitchFamily="2" charset="0"/>
              <a:cs typeface="Arial" panose="020B0604020202020204" pitchFamily="34" charset="0"/>
            </a:endParaRPr>
          </a:p>
        </p:txBody>
      </p:sp>
      <p:pic>
        <p:nvPicPr>
          <p:cNvPr id="37" name="Graphic 36" descr="Users with solid fill">
            <a:extLst>
              <a:ext uri="{FF2B5EF4-FFF2-40B4-BE49-F238E27FC236}">
                <a16:creationId xmlns:a16="http://schemas.microsoft.com/office/drawing/2014/main" id="{1FD6F097-07CF-42EE-A1DD-F338C87233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4645" y="1512203"/>
            <a:ext cx="725167" cy="725167"/>
          </a:xfrm>
          <a:prstGeom prst="rect">
            <a:avLst/>
          </a:prstGeom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E22F82D0-BFDA-4B72-A723-A58536A25A92}"/>
              </a:ext>
            </a:extLst>
          </p:cNvPr>
          <p:cNvSpPr/>
          <p:nvPr/>
        </p:nvSpPr>
        <p:spPr>
          <a:xfrm>
            <a:off x="934584" y="5136973"/>
            <a:ext cx="929545" cy="92954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40A3B17-4911-43E5-9AA2-E4627EF92CA6}"/>
              </a:ext>
            </a:extLst>
          </p:cNvPr>
          <p:cNvSpPr txBox="1"/>
          <p:nvPr/>
        </p:nvSpPr>
        <p:spPr>
          <a:xfrm>
            <a:off x="2218956" y="5303406"/>
            <a:ext cx="3427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dirty="0">
                <a:ea typeface="Open Sans" pitchFamily="2" charset="0"/>
                <a:cs typeface="Arial" panose="020B0604020202020204" pitchFamily="34" charset="0"/>
              </a:rPr>
              <a:t>Electronic version of the Systems Engineering Handbook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3919C32F-26C4-4705-BB49-96BFE3AE755D}"/>
              </a:ext>
            </a:extLst>
          </p:cNvPr>
          <p:cNvSpPr/>
          <p:nvPr/>
        </p:nvSpPr>
        <p:spPr>
          <a:xfrm>
            <a:off x="6766936" y="3876790"/>
            <a:ext cx="929545" cy="92954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9D41DF4-0B26-477B-BC18-C695942D4E56}"/>
              </a:ext>
            </a:extLst>
          </p:cNvPr>
          <p:cNvSpPr txBox="1"/>
          <p:nvPr/>
        </p:nvSpPr>
        <p:spPr>
          <a:xfrm>
            <a:off x="8051308" y="4043223"/>
            <a:ext cx="34273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dirty="0">
                <a:ea typeface="Open Sans" pitchFamily="2" charset="0"/>
                <a:cs typeface="Arial" panose="020B0604020202020204" pitchFamily="34" charset="0"/>
              </a:rPr>
              <a:t>Member discounted registration to the International Workshop and International Symposium.</a:t>
            </a:r>
          </a:p>
        </p:txBody>
      </p:sp>
      <p:pic>
        <p:nvPicPr>
          <p:cNvPr id="42" name="Graphic 41" descr="Ribbon with solid fill">
            <a:extLst>
              <a:ext uri="{FF2B5EF4-FFF2-40B4-BE49-F238E27FC236}">
                <a16:creationId xmlns:a16="http://schemas.microsoft.com/office/drawing/2014/main" id="{8A6CFE9F-2E8D-49D1-8314-3227DB6D89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8673" y="2701202"/>
            <a:ext cx="777112" cy="777112"/>
          </a:xfrm>
          <a:prstGeom prst="rect">
            <a:avLst/>
          </a:prstGeom>
        </p:spPr>
      </p:pic>
      <p:pic>
        <p:nvPicPr>
          <p:cNvPr id="43" name="Graphic 42" descr="Gears with solid fill">
            <a:extLst>
              <a:ext uri="{FF2B5EF4-FFF2-40B4-BE49-F238E27FC236}">
                <a16:creationId xmlns:a16="http://schemas.microsoft.com/office/drawing/2014/main" id="{90C0A509-7412-4ACD-AF87-24D2199F3D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2450" y="3944656"/>
            <a:ext cx="793811" cy="793811"/>
          </a:xfrm>
          <a:prstGeom prst="rect">
            <a:avLst/>
          </a:prstGeom>
        </p:spPr>
      </p:pic>
      <p:pic>
        <p:nvPicPr>
          <p:cNvPr id="44" name="Graphic 43" descr="Laptop with solid fill">
            <a:extLst>
              <a:ext uri="{FF2B5EF4-FFF2-40B4-BE49-F238E27FC236}">
                <a16:creationId xmlns:a16="http://schemas.microsoft.com/office/drawing/2014/main" id="{6AF992A9-1512-4E89-8D11-744E1DEC67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21441" y="5187102"/>
            <a:ext cx="755827" cy="755827"/>
          </a:xfrm>
          <a:prstGeom prst="rect">
            <a:avLst/>
          </a:prstGeom>
        </p:spPr>
      </p:pic>
      <p:pic>
        <p:nvPicPr>
          <p:cNvPr id="45" name="Graphic 44" descr="North America with solid fill">
            <a:extLst>
              <a:ext uri="{FF2B5EF4-FFF2-40B4-BE49-F238E27FC236}">
                <a16:creationId xmlns:a16="http://schemas.microsoft.com/office/drawing/2014/main" id="{4C65343C-D6DC-45C9-96C4-F32E968FED7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850735" y="1528850"/>
            <a:ext cx="819125" cy="819125"/>
          </a:xfrm>
          <a:prstGeom prst="rect">
            <a:avLst/>
          </a:prstGeom>
        </p:spPr>
      </p:pic>
      <p:pic>
        <p:nvPicPr>
          <p:cNvPr id="46" name="Graphic 45" descr="Connections with solid fill">
            <a:extLst>
              <a:ext uri="{FF2B5EF4-FFF2-40B4-BE49-F238E27FC236}">
                <a16:creationId xmlns:a16="http://schemas.microsoft.com/office/drawing/2014/main" id="{5C9D7B3D-4809-4A9A-92AC-85B54A732C6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882383" y="2737769"/>
            <a:ext cx="755827" cy="755827"/>
          </a:xfrm>
          <a:prstGeom prst="rect">
            <a:avLst/>
          </a:prstGeom>
        </p:spPr>
      </p:pic>
      <p:pic>
        <p:nvPicPr>
          <p:cNvPr id="47" name="Graphic 46" descr="Handshake with solid fill">
            <a:extLst>
              <a:ext uri="{FF2B5EF4-FFF2-40B4-BE49-F238E27FC236}">
                <a16:creationId xmlns:a16="http://schemas.microsoft.com/office/drawing/2014/main" id="{0C67F155-7B52-4A83-9C53-724AA190CF5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814266" y="3971452"/>
            <a:ext cx="834883" cy="83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9119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8AF996C-79CE-42EC-B3FC-15A92DD78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807534" y="0"/>
            <a:ext cx="10384465" cy="12440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2971A9"/>
                </a:solidFill>
                <a:latin typeface="Optima"/>
                <a:ea typeface="+mj-ea"/>
                <a:cs typeface="+mj-cs"/>
              </a:rPr>
              <a:t>Corporate Advisory Board (CAB) Introduction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5EDDF2D-19E2-43E4-8F83-4ED763158FFA}"/>
              </a:ext>
            </a:extLst>
          </p:cNvPr>
          <p:cNvGrpSpPr/>
          <p:nvPr/>
        </p:nvGrpSpPr>
        <p:grpSpPr>
          <a:xfrm>
            <a:off x="828674" y="3346479"/>
            <a:ext cx="3983443" cy="3252217"/>
            <a:chOff x="-1398763" y="597362"/>
            <a:chExt cx="4599689" cy="4259196"/>
          </a:xfrm>
        </p:grpSpPr>
        <p:sp>
          <p:nvSpPr>
            <p:cNvPr id="6" name="Arrow: Down 21">
              <a:extLst>
                <a:ext uri="{FF2B5EF4-FFF2-40B4-BE49-F238E27FC236}">
                  <a16:creationId xmlns:a16="http://schemas.microsoft.com/office/drawing/2014/main" id="{642CA4BC-C3FF-4B81-AA7A-855B19A11686}"/>
                </a:ext>
              </a:extLst>
            </p:cNvPr>
            <p:cNvSpPr/>
            <p:nvPr/>
          </p:nvSpPr>
          <p:spPr>
            <a:xfrm rot="16200000">
              <a:off x="-528646" y="1126985"/>
              <a:ext cx="4259196" cy="3199949"/>
            </a:xfrm>
            <a:prstGeom prst="downArrow">
              <a:avLst>
                <a:gd name="adj1" fmla="val 50000"/>
                <a:gd name="adj2" fmla="val 35000"/>
              </a:avLst>
            </a:prstGeom>
            <a:solidFill>
              <a:schemeClr val="accent5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" name="Arrow: Down 4">
              <a:extLst>
                <a:ext uri="{FF2B5EF4-FFF2-40B4-BE49-F238E27FC236}">
                  <a16:creationId xmlns:a16="http://schemas.microsoft.com/office/drawing/2014/main" id="{65BB8402-7348-414C-B71C-282B3298F9D9}"/>
                </a:ext>
              </a:extLst>
            </p:cNvPr>
            <p:cNvSpPr txBox="1"/>
            <p:nvPr/>
          </p:nvSpPr>
          <p:spPr>
            <a:xfrm>
              <a:off x="-1398763" y="1662160"/>
              <a:ext cx="4039699" cy="2129600"/>
            </a:xfrm>
            <a:prstGeom prst="rect">
              <a:avLst/>
            </a:prstGeom>
            <a:solidFill>
              <a:schemeClr val="accent5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3792" tIns="113792" rIns="113792" bIns="113792" numCol="1" spcCol="1270" anchor="ctr" anchorCtr="0">
              <a:noAutofit/>
            </a:bodyPr>
            <a:lstStyle/>
            <a:p>
              <a:r>
                <a:rPr lang="en-GB" sz="1300" b="1" i="0" u="none" strike="noStrike" baseline="0" dirty="0"/>
                <a:t>INCOSE Corporate Advisory Board (CAB) is the Voice of the Customer to INCOSE leadership.</a:t>
              </a:r>
              <a:endParaRPr lang="en-GB" sz="13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300" b="1" i="0" u="none" strike="noStrike" baseline="0" dirty="0"/>
                <a:t>Shape INCOSE Strategic Direction</a:t>
              </a:r>
              <a:endParaRPr lang="en-GB" sz="13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300" b="1" i="0" u="none" strike="noStrike" baseline="0" dirty="0"/>
                <a:t>Report SE challenges facing industry and academia</a:t>
              </a:r>
              <a:endParaRPr lang="en-GB" sz="1300" b="0" i="0" u="none" strike="noStrike" baseline="0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04F5B80-8F4C-471B-8831-C92EF3E4372B}"/>
              </a:ext>
            </a:extLst>
          </p:cNvPr>
          <p:cNvGrpSpPr/>
          <p:nvPr/>
        </p:nvGrpSpPr>
        <p:grpSpPr>
          <a:xfrm>
            <a:off x="7379882" y="3428999"/>
            <a:ext cx="3983444" cy="3169697"/>
            <a:chOff x="3465889" y="597346"/>
            <a:chExt cx="4791075" cy="4259228"/>
          </a:xfrm>
          <a:solidFill>
            <a:schemeClr val="accent1"/>
          </a:solidFill>
        </p:grpSpPr>
        <p:sp>
          <p:nvSpPr>
            <p:cNvPr id="9" name="Arrow: Down 19">
              <a:extLst>
                <a:ext uri="{FF2B5EF4-FFF2-40B4-BE49-F238E27FC236}">
                  <a16:creationId xmlns:a16="http://schemas.microsoft.com/office/drawing/2014/main" id="{B7D86487-161C-4D1B-8E01-34F78EC4B807}"/>
                </a:ext>
              </a:extLst>
            </p:cNvPr>
            <p:cNvSpPr/>
            <p:nvPr/>
          </p:nvSpPr>
          <p:spPr>
            <a:xfrm rot="5400000">
              <a:off x="2936250" y="1126985"/>
              <a:ext cx="4259228" cy="3199949"/>
            </a:xfrm>
            <a:prstGeom prst="downArrow">
              <a:avLst>
                <a:gd name="adj1" fmla="val 50000"/>
                <a:gd name="adj2" fmla="val 3500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Arrow: Down 6">
              <a:extLst>
                <a:ext uri="{FF2B5EF4-FFF2-40B4-BE49-F238E27FC236}">
                  <a16:creationId xmlns:a16="http://schemas.microsoft.com/office/drawing/2014/main" id="{7E12A859-6157-4465-9199-A9817ABE1C09}"/>
                </a:ext>
              </a:extLst>
            </p:cNvPr>
            <p:cNvSpPr txBox="1"/>
            <p:nvPr/>
          </p:nvSpPr>
          <p:spPr>
            <a:xfrm>
              <a:off x="4025880" y="1662153"/>
              <a:ext cx="4231084" cy="212961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3792" tIns="113792" rIns="113792" bIns="113792" numCol="1" spcCol="1270" anchor="ctr" anchorCtr="0">
              <a:noAutofit/>
            </a:bodyPr>
            <a:lstStyle/>
            <a:p>
              <a:r>
                <a:rPr lang="en-GB" sz="1300" b="1" i="0" u="none" strike="noStrike" baseline="0" dirty="0">
                  <a:solidFill>
                    <a:srgbClr val="FFFFFF"/>
                  </a:solidFill>
                </a:rPr>
                <a:t>The CAB provides strategic guidance to technical leadership, leading to the development of systems engineering products and input to standards</a:t>
              </a:r>
              <a:endParaRPr lang="en-GB" sz="1300" dirty="0">
                <a:solidFill>
                  <a:srgbClr val="FFFFFF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300" b="1" i="0" u="none" strike="noStrike" baseline="0" dirty="0">
                  <a:solidFill>
                    <a:srgbClr val="FFFFFF"/>
                  </a:solidFill>
                </a:rPr>
                <a:t>Identify CAB Needs</a:t>
              </a:r>
              <a:endParaRPr lang="en-GB" sz="1300" dirty="0">
                <a:solidFill>
                  <a:srgbClr val="FFFFFF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300" b="1" i="0" u="none" strike="noStrike" baseline="0" dirty="0">
                  <a:solidFill>
                    <a:srgbClr val="FFFFFF"/>
                  </a:solidFill>
                </a:rPr>
                <a:t>Support and mentor working groups with recommendations for product priorities</a:t>
              </a:r>
              <a:endParaRPr lang="en-GB" sz="1300" b="0" i="0" u="none" strike="noStrike" baseline="0" dirty="0">
                <a:solidFill>
                  <a:srgbClr val="FFFFFF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F87F7E2-6B49-456C-A890-3C415E921D57}"/>
              </a:ext>
            </a:extLst>
          </p:cNvPr>
          <p:cNvSpPr txBox="1"/>
          <p:nvPr/>
        </p:nvSpPr>
        <p:spPr>
          <a:xfrm>
            <a:off x="712382" y="1468329"/>
            <a:ext cx="10384465" cy="175432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R="21590" algn="l"/>
            <a:r>
              <a:rPr lang="en-GB" sz="1800" b="1" i="0" u="none" strike="noStrike" baseline="0" dirty="0"/>
              <a:t>Corporate Advisory Board membership allows organizations to guide the direction of the SE discipline.</a:t>
            </a:r>
            <a:endParaRPr lang="en-GB" sz="1800" b="0" i="0" u="none" strike="noStrike" baseline="0" dirty="0">
              <a:cs typeface="Calibri" panose="020F0502020204030204"/>
            </a:endParaRPr>
          </a:p>
          <a:p>
            <a:pPr marL="285750" marR="0" indent="-285750" algn="l">
              <a:buFont typeface="Arial" panose="020B0604020202020204" pitchFamily="34" charset="0"/>
              <a:buChar char="•"/>
            </a:pPr>
            <a:r>
              <a:rPr lang="en-GB" sz="1800" b="0" i="0" u="none" strike="noStrike" baseline="0" dirty="0"/>
              <a:t>Members and Associates gain access to state-of-the-art products.</a:t>
            </a:r>
          </a:p>
          <a:p>
            <a:pPr marL="285750" marR="0" indent="-285750" algn="l">
              <a:buFont typeface="Arial" panose="020B0604020202020204" pitchFamily="34" charset="0"/>
              <a:buChar char="•"/>
            </a:pPr>
            <a:r>
              <a:rPr lang="en-GB" sz="1800" b="0" i="0" u="none" strike="noStrike" baseline="0" dirty="0"/>
              <a:t>Align with peers and fellow industry leaders, grow your global footprint, and learn about how other industry leaders are applying systems engineering to solve business problems.</a:t>
            </a:r>
          </a:p>
          <a:p>
            <a:pPr marL="285750" marR="0" indent="-285750" algn="l">
              <a:buFont typeface="Arial" panose="020B0604020202020204" pitchFamily="34" charset="0"/>
              <a:buChar char="•"/>
            </a:pPr>
            <a:r>
              <a:rPr lang="en-GB" sz="1800" b="0" i="0" u="none" strike="noStrike" baseline="0" dirty="0"/>
              <a:t>Gain better access to talent - find and hire competent, certified Systems Engineers through your INCOSE connection</a:t>
            </a:r>
          </a:p>
        </p:txBody>
      </p:sp>
      <p:pic>
        <p:nvPicPr>
          <p:cNvPr id="15" name="Picture 14" descr="A blue globe with white lines around it&#10;&#10;Description automatically generated with low confidence">
            <a:extLst>
              <a:ext uri="{FF2B5EF4-FFF2-40B4-BE49-F238E27FC236}">
                <a16:creationId xmlns:a16="http://schemas.microsoft.com/office/drawing/2014/main" id="{768F3FFA-B1C3-4EBC-B639-F34B2835D3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126" y="4392052"/>
            <a:ext cx="2153747" cy="138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7936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36A0512-9421-45DB-8279-65A0BDC53F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807534" y="0"/>
            <a:ext cx="10384465" cy="12440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2971A9"/>
                </a:solidFill>
                <a:latin typeface="Optima"/>
                <a:ea typeface="+mj-ea"/>
                <a:cs typeface="+mj-cs"/>
              </a:rPr>
              <a:t>Academic Council Introduction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19B89A-891B-469C-A57D-BA19CD56C5EC}"/>
              </a:ext>
            </a:extLst>
          </p:cNvPr>
          <p:cNvSpPr txBox="1"/>
          <p:nvPr/>
        </p:nvSpPr>
        <p:spPr>
          <a:xfrm>
            <a:off x="618515" y="5328045"/>
            <a:ext cx="272440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GB" sz="14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Opportunity to apply for certification Academic Equivalency for appropriate courses.</a:t>
            </a:r>
            <a:endParaRPr lang="en-US" sz="1400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6EC206-48F2-49B4-9FD6-1A6A41D0BC67}"/>
              </a:ext>
            </a:extLst>
          </p:cNvPr>
          <p:cNvSpPr txBox="1"/>
          <p:nvPr/>
        </p:nvSpPr>
        <p:spPr>
          <a:xfrm>
            <a:off x="3401492" y="5325797"/>
            <a:ext cx="272440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GB" sz="14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Opportunity to network and collaborate with other academic institutions globally, related to systems engineering. </a:t>
            </a:r>
            <a:endParaRPr lang="en-US" sz="1400" b="1" i="0" dirty="0">
              <a:effectLst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8CAA75-8C30-428D-A371-5FC5D5434575}"/>
              </a:ext>
            </a:extLst>
          </p:cNvPr>
          <p:cNvSpPr txBox="1"/>
          <p:nvPr/>
        </p:nvSpPr>
        <p:spPr>
          <a:xfrm>
            <a:off x="6184468" y="5328045"/>
            <a:ext cx="275221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GB" sz="14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Opportunity for internships, externships</a:t>
            </a:r>
            <a:r>
              <a:rPr lang="en-US" sz="1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​, and employment offers.</a:t>
            </a:r>
            <a:endParaRPr lang="en-US" sz="1400" b="1" i="0" dirty="0">
              <a:effectLst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08FAA3-D131-4D6A-AC6F-BA8E3808940F}"/>
              </a:ext>
            </a:extLst>
          </p:cNvPr>
          <p:cNvSpPr txBox="1"/>
          <p:nvPr/>
        </p:nvSpPr>
        <p:spPr>
          <a:xfrm>
            <a:off x="8995260" y="5328045"/>
            <a:ext cx="275221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GB" sz="14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Research collaborations with other Academic Council member organizations.</a:t>
            </a:r>
            <a:endParaRPr lang="en-US" sz="1400" b="1" i="0" u="none" strike="noStrike" dirty="0">
              <a:effectLst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96EEE0-DD98-4E87-9B25-7DACEB9FAB73}"/>
              </a:ext>
            </a:extLst>
          </p:cNvPr>
          <p:cNvSpPr txBox="1"/>
          <p:nvPr/>
        </p:nvSpPr>
        <p:spPr>
          <a:xfrm>
            <a:off x="618515" y="1598574"/>
            <a:ext cx="10963666" cy="192360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marR="0" indent="-285750" algn="l">
              <a:buFont typeface="Arial" panose="020B0604020202020204" pitchFamily="34" charset="0"/>
              <a:buChar char="•"/>
            </a:pPr>
            <a:r>
              <a:rPr lang="en-GB" sz="1700" b="0" i="0" u="none" strike="noStrike" baseline="0" dirty="0">
                <a:latin typeface="Calibri"/>
                <a:cs typeface="Calibri"/>
              </a:rPr>
              <a:t>Academic Council members form the branch of the Corporate Advisory Board facilitating discussion and exploration of issues relevant to academia and setting a path for achievement with strategic collaborations within INCOSE.</a:t>
            </a:r>
          </a:p>
          <a:p>
            <a:pPr marL="285750" marR="0" indent="-285750" algn="l">
              <a:buFont typeface="Arial" panose="020B0604020202020204" pitchFamily="34" charset="0"/>
              <a:buChar char="•"/>
            </a:pPr>
            <a:r>
              <a:rPr lang="en-GB" sz="1700" b="0" i="0" u="none" strike="noStrike" baseline="0" dirty="0">
                <a:latin typeface="Calibri"/>
                <a:cs typeface="Calibri"/>
              </a:rPr>
              <a:t>The CAB has 38 Academic Members in 9 countries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b="0" i="0" u="none" strike="noStrike" baseline="0" dirty="0">
                <a:latin typeface="Calibri"/>
                <a:cs typeface="Calibri"/>
              </a:rPr>
              <a:t>Council member organizations offer bachelors, masters and doctorate degrees in systems engineering and related programs</a:t>
            </a:r>
            <a:r>
              <a:rPr lang="en-GB" sz="1700" dirty="0">
                <a:latin typeface="Calibri"/>
                <a:cs typeface="Calibri"/>
              </a:rPr>
              <a:t> </a:t>
            </a:r>
            <a:endParaRPr lang="en-GB" sz="1700" b="0" i="0" u="none" strike="noStrike" baseline="0" dirty="0">
              <a:latin typeface="Calibri" panose="020F0502020204030204" pitchFamily="34" charset="0"/>
              <a:cs typeface="Calibri"/>
            </a:endParaRPr>
          </a:p>
          <a:p>
            <a:pPr marL="285750" marR="0" indent="-285750" algn="l">
              <a:buFont typeface="Arial" panose="020B0604020202020204" pitchFamily="34" charset="0"/>
              <a:buChar char="•"/>
            </a:pPr>
            <a:r>
              <a:rPr lang="en-GB" sz="1700" b="0" i="0" u="none" strike="noStrike" baseline="0" dirty="0">
                <a:latin typeface="Calibri"/>
                <a:cs typeface="Calibri"/>
              </a:rPr>
              <a:t>Advance state-of-the-art systems engineering through academic programs</a:t>
            </a:r>
          </a:p>
          <a:p>
            <a:pPr marL="285750" marR="0" indent="-285750" algn="l">
              <a:buFont typeface="Arial" panose="020B0604020202020204" pitchFamily="34" charset="0"/>
              <a:buChar char="•"/>
            </a:pPr>
            <a:r>
              <a:rPr lang="en-GB" sz="1700" b="0" i="0" u="none" strike="noStrike" baseline="0" dirty="0">
                <a:latin typeface="Calibri" panose="020F0502020204030204" pitchFamily="34" charset="0"/>
              </a:rPr>
              <a:t>Some of the benefits of Academic CAB Membership include: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F1C101C-9D63-425F-B4F0-7E4C4FE94093}"/>
              </a:ext>
            </a:extLst>
          </p:cNvPr>
          <p:cNvGrpSpPr/>
          <p:nvPr/>
        </p:nvGrpSpPr>
        <p:grpSpPr>
          <a:xfrm>
            <a:off x="1342184" y="3909911"/>
            <a:ext cx="1277063" cy="1229985"/>
            <a:chOff x="1381636" y="3586061"/>
            <a:chExt cx="1277063" cy="1229985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D72D6E2-C1AE-4598-9FB1-A7614BC44F63}"/>
                </a:ext>
              </a:extLst>
            </p:cNvPr>
            <p:cNvSpPr/>
            <p:nvPr/>
          </p:nvSpPr>
          <p:spPr>
            <a:xfrm>
              <a:off x="1381636" y="3586061"/>
              <a:ext cx="1277063" cy="122998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4875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Graphic 11" descr="Books outline">
              <a:extLst>
                <a:ext uri="{FF2B5EF4-FFF2-40B4-BE49-F238E27FC236}">
                  <a16:creationId xmlns:a16="http://schemas.microsoft.com/office/drawing/2014/main" id="{774F0B38-1C38-4572-A823-90A944DA6A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562967" y="3746522"/>
              <a:ext cx="914400" cy="914400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6E9DF6D-8FDC-42F9-98B4-02952A8BE9BF}"/>
              </a:ext>
            </a:extLst>
          </p:cNvPr>
          <p:cNvGrpSpPr/>
          <p:nvPr/>
        </p:nvGrpSpPr>
        <p:grpSpPr>
          <a:xfrm>
            <a:off x="4129779" y="3918806"/>
            <a:ext cx="1267827" cy="1221090"/>
            <a:chOff x="4169231" y="3594956"/>
            <a:chExt cx="1267827" cy="122109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33E896B-CBC8-4857-B7C8-DA10F2005045}"/>
                </a:ext>
              </a:extLst>
            </p:cNvPr>
            <p:cNvSpPr/>
            <p:nvPr/>
          </p:nvSpPr>
          <p:spPr>
            <a:xfrm>
              <a:off x="4169231" y="3594956"/>
              <a:ext cx="1267827" cy="122109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4875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Graphic 30" descr="Connections outline">
              <a:extLst>
                <a:ext uri="{FF2B5EF4-FFF2-40B4-BE49-F238E27FC236}">
                  <a16:creationId xmlns:a16="http://schemas.microsoft.com/office/drawing/2014/main" id="{D6CEACEB-1EB9-48F7-82D0-CBB6D543B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266454" y="3659303"/>
              <a:ext cx="1083500" cy="1083500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3131DC9-CD83-43BA-A751-DB4240AE629F}"/>
              </a:ext>
            </a:extLst>
          </p:cNvPr>
          <p:cNvGrpSpPr/>
          <p:nvPr/>
        </p:nvGrpSpPr>
        <p:grpSpPr>
          <a:xfrm>
            <a:off x="6918257" y="3886756"/>
            <a:ext cx="1277063" cy="1229985"/>
            <a:chOff x="6957709" y="3562906"/>
            <a:chExt cx="1277063" cy="1229985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F05D6238-E470-46FB-8DF0-9864AF890D55}"/>
                </a:ext>
              </a:extLst>
            </p:cNvPr>
            <p:cNvSpPr/>
            <p:nvPr/>
          </p:nvSpPr>
          <p:spPr>
            <a:xfrm>
              <a:off x="6957709" y="3562906"/>
              <a:ext cx="1277063" cy="122998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4875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Graphic 34" descr="Remote work outline">
              <a:extLst>
                <a:ext uri="{FF2B5EF4-FFF2-40B4-BE49-F238E27FC236}">
                  <a16:creationId xmlns:a16="http://schemas.microsoft.com/office/drawing/2014/main" id="{11727FB3-D55A-44A9-8EA5-4CA9CDC39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222503" y="3716251"/>
              <a:ext cx="914400" cy="9144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D947087-76B5-43BF-92E9-1372E783E44C}"/>
              </a:ext>
            </a:extLst>
          </p:cNvPr>
          <p:cNvGrpSpPr/>
          <p:nvPr/>
        </p:nvGrpSpPr>
        <p:grpSpPr>
          <a:xfrm>
            <a:off x="9737454" y="3914358"/>
            <a:ext cx="1267827" cy="1221090"/>
            <a:chOff x="9776906" y="3590508"/>
            <a:chExt cx="1267827" cy="1221090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DD423E82-293B-4419-AF29-654CB40A326F}"/>
                </a:ext>
              </a:extLst>
            </p:cNvPr>
            <p:cNvSpPr/>
            <p:nvPr/>
          </p:nvSpPr>
          <p:spPr>
            <a:xfrm>
              <a:off x="9776906" y="3590508"/>
              <a:ext cx="1267827" cy="122109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4875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Graphic 37" descr="Search Inventory outline">
              <a:extLst>
                <a:ext uri="{FF2B5EF4-FFF2-40B4-BE49-F238E27FC236}">
                  <a16:creationId xmlns:a16="http://schemas.microsoft.com/office/drawing/2014/main" id="{BCA29808-5FAC-45FD-B239-CF3AF73EF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953619" y="3716251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024504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02DE1FA-721E-43BD-8883-AFB3029A5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807534" y="0"/>
            <a:ext cx="10384465" cy="12440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>
                <a:solidFill>
                  <a:srgbClr val="2971A9"/>
                </a:solidFill>
                <a:latin typeface="Optima"/>
                <a:ea typeface="+mj-ea"/>
                <a:cs typeface="+mj-cs"/>
              </a:rPr>
              <a:t>What is a CAB Member?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A2EB269-04B8-467E-9B6F-A2B079CC5B75}"/>
              </a:ext>
            </a:extLst>
          </p:cNvPr>
          <p:cNvSpPr/>
          <p:nvPr/>
        </p:nvSpPr>
        <p:spPr>
          <a:xfrm>
            <a:off x="482455" y="1595189"/>
            <a:ext cx="1005855" cy="1005855"/>
          </a:xfrm>
          <a:prstGeom prst="ellipse">
            <a:avLst/>
          </a:prstGeom>
          <a:solidFill>
            <a:schemeClr val="bg1"/>
          </a:solidFill>
          <a:ln w="57150">
            <a:solidFill>
              <a:srgbClr val="487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 descr="Voice with solid fill">
            <a:extLst>
              <a:ext uri="{FF2B5EF4-FFF2-40B4-BE49-F238E27FC236}">
                <a16:creationId xmlns:a16="http://schemas.microsoft.com/office/drawing/2014/main" id="{7F3B60A8-CCA1-4E0B-8D15-A450C3D83D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170" y="1718327"/>
            <a:ext cx="752423" cy="7524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44074E3-1943-4834-8590-E7749AF2F688}"/>
              </a:ext>
            </a:extLst>
          </p:cNvPr>
          <p:cNvSpPr txBox="1"/>
          <p:nvPr/>
        </p:nvSpPr>
        <p:spPr>
          <a:xfrm>
            <a:off x="1807534" y="1909873"/>
            <a:ext cx="81940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 defTabSz="622300">
              <a:spcBef>
                <a:spcPct val="0"/>
              </a:spcBef>
              <a:spcAft>
                <a:spcPts val="1200"/>
              </a:spcAft>
            </a:pPr>
            <a:r>
              <a:rPr lang="en-US" sz="1800" kern="1200">
                <a:ea typeface="Open Sans" pitchFamily="2" charset="0"/>
                <a:cs typeface="Arial" panose="020B0604020202020204" pitchFamily="34" charset="0"/>
              </a:rPr>
              <a:t>CAB Members are the </a:t>
            </a:r>
            <a:r>
              <a:rPr lang="en-US" sz="1800">
                <a:ea typeface="Open Sans" pitchFamily="2" charset="0"/>
                <a:cs typeface="Arial" panose="020B0604020202020204" pitchFamily="34" charset="0"/>
              </a:rPr>
              <a:t>c</a:t>
            </a:r>
            <a:r>
              <a:rPr lang="en-US" sz="1800" kern="1200">
                <a:ea typeface="Open Sans" pitchFamily="2" charset="0"/>
                <a:cs typeface="Arial" panose="020B0604020202020204" pitchFamily="34" charset="0"/>
              </a:rPr>
              <a:t>ustomer’s voice to INCOSE Leadership’ highlighting the Systems Engineering needs.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5C703E-421D-4549-B5AD-1F34923E3A41}"/>
              </a:ext>
            </a:extLst>
          </p:cNvPr>
          <p:cNvSpPr txBox="1"/>
          <p:nvPr/>
        </p:nvSpPr>
        <p:spPr>
          <a:xfrm>
            <a:off x="1807534" y="2894872"/>
            <a:ext cx="1023206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 defTabSz="622300">
              <a:spcBef>
                <a:spcPct val="0"/>
              </a:spcBef>
              <a:spcAft>
                <a:spcPts val="1200"/>
              </a:spcAft>
            </a:pPr>
            <a:r>
              <a:rPr lang="en-US" dirty="0">
                <a:ea typeface="Open Sans" pitchFamily="2" charset="0"/>
                <a:cs typeface="Arial" panose="020B0604020202020204" pitchFamily="34" charset="0"/>
              </a:rPr>
              <a:t>The CAB helps INCOSE to</a:t>
            </a:r>
          </a:p>
          <a:p>
            <a:pPr marL="742950" lvl="1" indent="-285750" defTabSz="62230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kern="1200" dirty="0">
                <a:ea typeface="Open Sans" pitchFamily="2" charset="0"/>
                <a:cs typeface="Arial" panose="020B0604020202020204" pitchFamily="34" charset="0"/>
              </a:rPr>
              <a:t>Investigate i</a:t>
            </a:r>
            <a:r>
              <a:rPr lang="en-US" dirty="0">
                <a:ea typeface="Open Sans" pitchFamily="2" charset="0"/>
                <a:cs typeface="Arial" panose="020B0604020202020204" pitchFamily="34" charset="0"/>
              </a:rPr>
              <a:t>mportant Systems Engineering (SE) challenges facing the industry and government</a:t>
            </a:r>
          </a:p>
          <a:p>
            <a:pPr marL="742950" lvl="1" indent="-285750" defTabSz="62230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kern="1200" dirty="0">
                <a:ea typeface="Open Sans" pitchFamily="2" charset="0"/>
                <a:cs typeface="Arial" panose="020B0604020202020204" pitchFamily="34" charset="0"/>
              </a:rPr>
              <a:t>Shape INCOSE’s strategic direction</a:t>
            </a:r>
          </a:p>
          <a:p>
            <a:pPr marL="1200150" lvl="2" indent="-285750" defTabSz="62230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ea typeface="Open Sans" pitchFamily="2" charset="0"/>
                <a:cs typeface="Arial" panose="020B0604020202020204" pitchFamily="34" charset="0"/>
              </a:rPr>
              <a:t>Identifying and prioritizing the best ways to advance the discipline of SE in industry, science, and academia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1A4918-E616-4FB1-ACE3-FE0AD1D205E9}"/>
              </a:ext>
            </a:extLst>
          </p:cNvPr>
          <p:cNvSpPr txBox="1"/>
          <p:nvPr/>
        </p:nvSpPr>
        <p:spPr>
          <a:xfrm>
            <a:off x="1807534" y="5234385"/>
            <a:ext cx="100390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 defTabSz="622300">
              <a:spcBef>
                <a:spcPct val="0"/>
              </a:spcBef>
              <a:spcAft>
                <a:spcPts val="1200"/>
              </a:spcAft>
            </a:pPr>
            <a:r>
              <a:rPr lang="en-US" sz="1800" kern="1200">
                <a:ea typeface="Open Sans" pitchFamily="2" charset="0"/>
                <a:cs typeface="Arial" panose="020B0604020202020204" pitchFamily="34" charset="0"/>
              </a:rPr>
              <a:t>Support and mentor INCOSE’s more than 50 Working Groups with recommendations for products determining priorities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84A21D5-3BBB-486E-877C-260B11E23829}"/>
              </a:ext>
            </a:extLst>
          </p:cNvPr>
          <p:cNvSpPr/>
          <p:nvPr/>
        </p:nvSpPr>
        <p:spPr>
          <a:xfrm>
            <a:off x="482455" y="3361440"/>
            <a:ext cx="1005855" cy="1005855"/>
          </a:xfrm>
          <a:prstGeom prst="ellipse">
            <a:avLst/>
          </a:prstGeom>
          <a:solidFill>
            <a:schemeClr val="bg1"/>
          </a:solidFill>
          <a:ln w="57150">
            <a:solidFill>
              <a:srgbClr val="487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55A7534-F0A9-4958-B067-EA9569649DE3}"/>
              </a:ext>
            </a:extLst>
          </p:cNvPr>
          <p:cNvSpPr/>
          <p:nvPr/>
        </p:nvSpPr>
        <p:spPr>
          <a:xfrm>
            <a:off x="482455" y="5054622"/>
            <a:ext cx="1005855" cy="1005855"/>
          </a:xfrm>
          <a:prstGeom prst="ellipse">
            <a:avLst/>
          </a:prstGeom>
          <a:solidFill>
            <a:schemeClr val="bg1"/>
          </a:solidFill>
          <a:ln w="57150">
            <a:solidFill>
              <a:srgbClr val="487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phic 15" descr="Group brainstorm outline">
            <a:extLst>
              <a:ext uri="{FF2B5EF4-FFF2-40B4-BE49-F238E27FC236}">
                <a16:creationId xmlns:a16="http://schemas.microsoft.com/office/drawing/2014/main" id="{E12D00C3-74F3-46FE-B80E-99D664E8E5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640" y="5165235"/>
            <a:ext cx="715481" cy="715481"/>
          </a:xfrm>
          <a:prstGeom prst="rect">
            <a:avLst/>
          </a:prstGeom>
        </p:spPr>
      </p:pic>
      <p:pic>
        <p:nvPicPr>
          <p:cNvPr id="18" name="Graphic 17" descr="Lost with solid fill">
            <a:extLst>
              <a:ext uri="{FF2B5EF4-FFF2-40B4-BE49-F238E27FC236}">
                <a16:creationId xmlns:a16="http://schemas.microsoft.com/office/drawing/2014/main" id="{50A84152-3B71-45EE-BFFF-1B6113162B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9503" y="3538490"/>
            <a:ext cx="651753" cy="65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8025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a316fcb-0628-4fea-b950-2d5aab982da3" xsi:nil="true"/>
    <lcf76f155ced4ddcb4097134ff3c332f xmlns="63ae70cf-b97a-4bb2-9803-233007aef3b6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F8BC3C26E90CD4EB0831F7C935D468D" ma:contentTypeVersion="11" ma:contentTypeDescription="Create a new document." ma:contentTypeScope="" ma:versionID="5cd267a9071381ba9bbd0597b98faa7d">
  <xsd:schema xmlns:xsd="http://www.w3.org/2001/XMLSchema" xmlns:xs="http://www.w3.org/2001/XMLSchema" xmlns:p="http://schemas.microsoft.com/office/2006/metadata/properties" xmlns:ns2="63ae70cf-b97a-4bb2-9803-233007aef3b6" xmlns:ns3="5a316fcb-0628-4fea-b950-2d5aab982da3" targetNamespace="http://schemas.microsoft.com/office/2006/metadata/properties" ma:root="true" ma:fieldsID="331eb81be17a1c2c5a02f9dbce65a950" ns2:_="" ns3:_="">
    <xsd:import namespace="63ae70cf-b97a-4bb2-9803-233007aef3b6"/>
    <xsd:import namespace="5a316fcb-0628-4fea-b950-2d5aab982da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ae70cf-b97a-4bb2-9803-233007aef3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a05bfa5e-0804-4ef2-ba09-c663ae3aebb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316fcb-0628-4fea-b950-2d5aab982da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45b55480-8252-4e2f-86e3-0025d8f4bb74}" ma:internalName="TaxCatchAll" ma:showField="CatchAllData" ma:web="5a316fcb-0628-4fea-b950-2d5aab982da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F42B7F8-25FE-459F-A093-DB4DCE6E17B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245E7BF-A011-484A-9C50-BB849BAFD6CA}">
  <ds:schemaRefs>
    <ds:schemaRef ds:uri="09cf2a3c-b60d-47ef-9e1f-72f12bdb5c83"/>
    <ds:schemaRef ds:uri="5a316fcb-0628-4fea-b950-2d5aab982da3"/>
    <ds:schemaRef ds:uri="63ae70cf-b97a-4bb2-9803-233007aef3b6"/>
    <ds:schemaRef ds:uri="fc2917d1-a4cc-4d01-a789-74f4920c82e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04B0FEF-952A-4271-9F9C-A4A70F152CB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3ae70cf-b97a-4bb2-9803-233007aef3b6"/>
    <ds:schemaRef ds:uri="5a316fcb-0628-4fea-b950-2d5aab982da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442</TotalTime>
  <Words>2771</Words>
  <Application>Microsoft Office PowerPoint</Application>
  <PresentationFormat>Widescreen</PresentationFormat>
  <Paragraphs>508</Paragraphs>
  <Slides>26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Calibri Light</vt:lpstr>
      <vt:lpstr>Optima</vt:lpstr>
      <vt:lpstr>Segoe UI</vt:lpstr>
      <vt:lpstr>Wingdings</vt:lpstr>
      <vt:lpstr>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MTSI as INCOSE Corporate Advisory Board (CAB) Member</dc:title>
  <dc:creator>Fenja Schulze</dc:creator>
  <cp:lastModifiedBy>Carrie</cp:lastModifiedBy>
  <cp:revision>89</cp:revision>
  <dcterms:created xsi:type="dcterms:W3CDTF">2022-11-10T14:25:25Z</dcterms:created>
  <dcterms:modified xsi:type="dcterms:W3CDTF">2023-09-12T13:08:04Z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0x0101008F8BC3C26E90CD4EB0831F7C935D468D</vt:lpwstr>
  </property>
</Properties>
</file>