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9"/>
  </p:notesMasterIdLst>
  <p:handoutMasterIdLst>
    <p:handoutMasterId r:id="rId20"/>
  </p:handoutMasterIdLst>
  <p:sldIdLst>
    <p:sldId id="256" r:id="rId6"/>
    <p:sldId id="851" r:id="rId7"/>
    <p:sldId id="852" r:id="rId8"/>
    <p:sldId id="854" r:id="rId9"/>
    <p:sldId id="853" r:id="rId10"/>
    <p:sldId id="856" r:id="rId11"/>
    <p:sldId id="855" r:id="rId12"/>
    <p:sldId id="857" r:id="rId13"/>
    <p:sldId id="859" r:id="rId14"/>
    <p:sldId id="860" r:id="rId15"/>
    <p:sldId id="861" r:id="rId16"/>
    <p:sldId id="862" r:id="rId17"/>
    <p:sldId id="863" r:id="rId18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 userDrawn="1">
          <p15:clr>
            <a:srgbClr val="A4A3A4"/>
          </p15:clr>
        </p15:guide>
        <p15:guide id="2" pos="220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urtis, Drew" initials="CD" lastIdx="117" clrIdx="0">
    <p:extLst>
      <p:ext uri="{19B8F6BF-5375-455C-9EA6-DF929625EA0E}">
        <p15:presenceInfo xmlns:p15="http://schemas.microsoft.com/office/powerpoint/2012/main" userId="S-1-5-21-1940666338-227100268-1349548132-261189" providerId="AD"/>
      </p:ext>
    </p:extLst>
  </p:cmAuthor>
  <p:cmAuthor id="2" name="Monahan, William C" initials="WCM" lastIdx="77" clrIdx="1">
    <p:extLst>
      <p:ext uri="{19B8F6BF-5375-455C-9EA6-DF929625EA0E}">
        <p15:presenceInfo xmlns:p15="http://schemas.microsoft.com/office/powerpoint/2012/main" userId="Monahan, William C" providerId="None"/>
      </p:ext>
    </p:extLst>
  </p:cmAuthor>
  <p:cmAuthor id="3" name="Hart, Laura E" initials="HLE" lastIdx="5" clrIdx="2">
    <p:extLst>
      <p:ext uri="{19B8F6BF-5375-455C-9EA6-DF929625EA0E}">
        <p15:presenceInfo xmlns:p15="http://schemas.microsoft.com/office/powerpoint/2012/main" userId="S-1-5-21-1940666338-227100268-1349548132-2587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94"/>
    <a:srgbClr val="C1C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283" autoAdjust="0"/>
    <p:restoredTop sz="95271" autoAdjust="0"/>
  </p:normalViewPr>
  <p:slideViewPr>
    <p:cSldViewPr snapToGrid="0">
      <p:cViewPr varScale="1">
        <p:scale>
          <a:sx n="62" d="100"/>
          <a:sy n="62" d="100"/>
        </p:scale>
        <p:origin x="1362" y="66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-170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16816"/>
    </p:cViewPr>
  </p:sorterViewPr>
  <p:notesViewPr>
    <p:cSldViewPr snapToGrid="0" showGuides="1">
      <p:cViewPr varScale="1">
        <p:scale>
          <a:sx n="74" d="100"/>
          <a:sy n="74" d="100"/>
        </p:scale>
        <p:origin x="-1330" y="-6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45DC58A4-1F39-4E10-B40C-ECB2E499808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A5BFFE62-8B6F-4B6C-87A1-15BE8E6B70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561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24BF3212-CA4A-4372-B18F-FDBCACCE557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6FCCDFB8-CE1E-4CEA-A9A7-0392F6941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868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4"/>
          <p:cNvSpPr txBox="1">
            <a:spLocks noChangeArrowheads="1"/>
          </p:cNvSpPr>
          <p:nvPr userDrawn="1"/>
        </p:nvSpPr>
        <p:spPr bwMode="auto">
          <a:xfrm>
            <a:off x="6312776" y="6533104"/>
            <a:ext cx="255230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Aft>
                <a:spcPct val="0"/>
              </a:spcAft>
              <a:buClrTx/>
            </a:pPr>
            <a:r>
              <a:rPr lang="en-US" altLang="en-US" sz="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2020</a:t>
            </a:r>
            <a:r>
              <a:rPr lang="en-US" altLang="en-US" sz="8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MITRE Corporation. All rights reserved.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783116" y="2568939"/>
            <a:ext cx="4602163" cy="389922"/>
          </a:xfrm>
        </p:spPr>
        <p:txBody>
          <a:bodyPr/>
          <a:lstStyle>
            <a:lvl1pPr marL="0" indent="0">
              <a:buFont typeface="Wingdings" pitchFamily="2" charset="2"/>
              <a:buNone/>
              <a:defRPr b="1" spc="300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en-US" dirty="0"/>
              <a:t>Author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757146" y="368932"/>
            <a:ext cx="7246620" cy="1981200"/>
          </a:xfrm>
        </p:spPr>
        <p:txBody>
          <a:bodyPr anchor="b" anchorCtr="0">
            <a:normAutofit/>
          </a:bodyPr>
          <a:lstStyle>
            <a:lvl1pPr algn="l">
              <a:lnSpc>
                <a:spcPts val="4400"/>
              </a:lnSpc>
              <a:defRPr sz="40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0" name="Text Box 27"/>
          <p:cNvSpPr txBox="1">
            <a:spLocks noChangeArrowheads="1"/>
          </p:cNvSpPr>
          <p:nvPr userDrawn="1"/>
        </p:nvSpPr>
        <p:spPr bwMode="auto">
          <a:xfrm>
            <a:off x="740520" y="6507841"/>
            <a:ext cx="1981200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defTabSz="914400">
              <a:lnSpc>
                <a:spcPts val="1300"/>
              </a:lnSpc>
              <a:spcAft>
                <a:spcPct val="0"/>
              </a:spcAft>
            </a:pPr>
            <a:r>
              <a:rPr lang="en-US" sz="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rPr>
              <a:t>For Internal </a:t>
            </a:r>
            <a:r>
              <a:rPr lang="en-US" sz="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MITRE</a:t>
            </a:r>
            <a:r>
              <a:rPr lang="en-US" sz="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rPr>
              <a:t> Use.</a:t>
            </a:r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0"/>
            <a:ext cx="407324" cy="2398143"/>
          </a:xfrm>
          <a:prstGeom prst="rect">
            <a:avLst/>
          </a:prstGeom>
          <a:solidFill>
            <a:srgbClr val="C1CD2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" name="Straight Connector 14"/>
          <p:cNvCxnSpPr/>
          <p:nvPr userDrawn="1"/>
        </p:nvCxnSpPr>
        <p:spPr bwMode="auto">
          <a:xfrm>
            <a:off x="823649" y="2448468"/>
            <a:ext cx="7944793" cy="0"/>
          </a:xfrm>
          <a:prstGeom prst="line">
            <a:avLst/>
          </a:prstGeom>
          <a:solidFill>
            <a:srgbClr val="FFCC99"/>
          </a:solidFill>
          <a:ln w="12700" cap="flat" cmpd="sng" algn="ctr">
            <a:solidFill>
              <a:srgbClr val="C1CD2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 userDrawn="1"/>
        </p:nvSpPr>
        <p:spPr bwMode="auto">
          <a:xfrm>
            <a:off x="0" y="2510287"/>
            <a:ext cx="407324" cy="434771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6" name="Straight Connector 15"/>
          <p:cNvCxnSpPr/>
          <p:nvPr userDrawn="1"/>
        </p:nvCxnSpPr>
        <p:spPr bwMode="auto">
          <a:xfrm>
            <a:off x="823649" y="6534227"/>
            <a:ext cx="7944793" cy="0"/>
          </a:xfrm>
          <a:prstGeom prst="line">
            <a:avLst/>
          </a:prstGeom>
          <a:solidFill>
            <a:srgbClr val="FFCC99"/>
          </a:solidFill>
          <a:ln w="12700" cap="flat" cmpd="sng" algn="ctr">
            <a:solidFill>
              <a:srgbClr val="C1CD2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433" y="6250820"/>
            <a:ext cx="670505" cy="2438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>
              <a:lnSpc>
                <a:spcPts val="3200"/>
              </a:lnSpc>
              <a:defRPr lang="en-US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Aft>
                <a:spcPts val="600"/>
              </a:spcAft>
              <a:defRPr lang="en-US" smtClean="0"/>
            </a:lvl1pPr>
            <a:lvl2pPr>
              <a:spcAft>
                <a:spcPts val="600"/>
              </a:spcAft>
              <a:defRPr lang="en-US" smtClean="0"/>
            </a:lvl2pPr>
            <a:lvl3pPr>
              <a:spcAft>
                <a:spcPts val="600"/>
              </a:spcAft>
              <a:defRPr lang="en-US" smtClean="0"/>
            </a:lvl3pPr>
            <a:lvl4pPr marL="1027113" indent="-280988">
              <a:buClr>
                <a:schemeClr val="tx2"/>
              </a:buClr>
              <a:defRPr lang="en-US" smtClean="0"/>
            </a:lvl4pPr>
            <a:lvl5pPr marL="1319213" indent="-228600">
              <a:buClr>
                <a:schemeClr val="tx2"/>
              </a:buClr>
              <a:buSzPct val="60000"/>
              <a:buFont typeface="Wingdings" pitchFamily="2" charset="2"/>
              <a:buChar char="q"/>
              <a:tabLst/>
              <a:defRPr lang="en-US" smtClean="0"/>
            </a:lvl5pPr>
            <a:lvl6pPr marL="1608138" indent="-228600">
              <a:buClr>
                <a:schemeClr val="tx2"/>
              </a:buClr>
              <a:buFont typeface="Helvetica LT Std" pitchFamily="34" charset="0"/>
              <a:buChar char="–"/>
              <a:tabLst/>
              <a:defRPr lang="en-US" smtClean="0"/>
            </a:lvl6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e_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824245" y="4025438"/>
            <a:ext cx="7946694" cy="1371600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7443293" y="4083050"/>
            <a:ext cx="1271016" cy="1271016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74246" y="4083050"/>
            <a:ext cx="1271016" cy="1271016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2188055" y="4083050"/>
            <a:ext cx="1271016" cy="1271016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3501864" y="4083050"/>
            <a:ext cx="1271016" cy="1271016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4815673" y="4083050"/>
            <a:ext cx="1271016" cy="1271016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6129482" y="4083050"/>
            <a:ext cx="1271016" cy="1271016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7" name="Text Box 34"/>
          <p:cNvSpPr txBox="1">
            <a:spLocks noChangeArrowheads="1"/>
          </p:cNvSpPr>
          <p:nvPr userDrawn="1"/>
        </p:nvSpPr>
        <p:spPr bwMode="auto">
          <a:xfrm>
            <a:off x="6283922" y="6541093"/>
            <a:ext cx="258115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Aft>
                <a:spcPct val="0"/>
              </a:spcAft>
              <a:buClrTx/>
            </a:pPr>
            <a:r>
              <a:rPr lang="en-US" altLang="en-US" sz="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rPr>
              <a:t>© 2017</a:t>
            </a:r>
            <a:r>
              <a:rPr lang="en-US" altLang="en-US" sz="8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rPr>
              <a:t> </a:t>
            </a:r>
            <a:r>
              <a:rPr lang="en-US" altLang="en-US" sz="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rPr>
              <a:t>The MITRE Corporation. All rights reserved.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783116" y="2568939"/>
            <a:ext cx="4602163" cy="389922"/>
          </a:xfrm>
        </p:spPr>
        <p:txBody>
          <a:bodyPr/>
          <a:lstStyle>
            <a:lvl1pPr marL="0" indent="0">
              <a:buFont typeface="Wingdings" pitchFamily="2" charset="2"/>
              <a:buNone/>
              <a:defRPr b="1" spc="0" baseline="0">
                <a:solidFill>
                  <a:schemeClr val="tx2"/>
                </a:solidFill>
                <a:latin typeface="Arial" pitchFamily="34" charset="0"/>
                <a:cs typeface="Calibri" pitchFamily="34" charset="0"/>
              </a:defRPr>
            </a:lvl1pPr>
          </a:lstStyle>
          <a:p>
            <a:r>
              <a:rPr lang="en-US" altLang="en-US" dirty="0"/>
              <a:t>Author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757146" y="368932"/>
            <a:ext cx="7246620" cy="1981200"/>
          </a:xfrm>
        </p:spPr>
        <p:txBody>
          <a:bodyPr anchor="b" anchorCtr="0">
            <a:noAutofit/>
          </a:bodyPr>
          <a:lstStyle>
            <a:lvl1pPr algn="l">
              <a:lnSpc>
                <a:spcPts val="4400"/>
              </a:lnSpc>
              <a:defRPr sz="4000" b="1">
                <a:solidFill>
                  <a:schemeClr val="tx2"/>
                </a:solidFill>
                <a:latin typeface="Arial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0" name="Text Box 27"/>
          <p:cNvSpPr txBox="1">
            <a:spLocks noChangeArrowheads="1"/>
          </p:cNvSpPr>
          <p:nvPr userDrawn="1"/>
        </p:nvSpPr>
        <p:spPr bwMode="auto">
          <a:xfrm>
            <a:off x="740520" y="6541093"/>
            <a:ext cx="1981200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defTabSz="914400">
              <a:lnSpc>
                <a:spcPts val="1300"/>
              </a:lnSpc>
              <a:spcAft>
                <a:spcPct val="0"/>
              </a:spcAft>
            </a:pPr>
            <a:r>
              <a:rPr lang="en-US" sz="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rPr>
              <a:t>For Internal MITRE Use.</a:t>
            </a:r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0"/>
            <a:ext cx="407324" cy="2398143"/>
          </a:xfrm>
          <a:prstGeom prst="rect">
            <a:avLst/>
          </a:prstGeom>
          <a:solidFill>
            <a:srgbClr val="C1CD2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" name="Straight Connector 14"/>
          <p:cNvCxnSpPr/>
          <p:nvPr userDrawn="1"/>
        </p:nvCxnSpPr>
        <p:spPr bwMode="auto">
          <a:xfrm>
            <a:off x="823649" y="2448468"/>
            <a:ext cx="7944793" cy="0"/>
          </a:xfrm>
          <a:prstGeom prst="line">
            <a:avLst/>
          </a:prstGeom>
          <a:solidFill>
            <a:srgbClr val="FFCC99"/>
          </a:solidFill>
          <a:ln w="12700" cap="flat" cmpd="sng" algn="ctr">
            <a:solidFill>
              <a:srgbClr val="C1CD2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 userDrawn="1"/>
        </p:nvSpPr>
        <p:spPr bwMode="auto">
          <a:xfrm>
            <a:off x="0" y="2510287"/>
            <a:ext cx="407324" cy="434771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6" name="Straight Connector 15"/>
          <p:cNvCxnSpPr/>
          <p:nvPr userDrawn="1"/>
        </p:nvCxnSpPr>
        <p:spPr bwMode="auto">
          <a:xfrm>
            <a:off x="823649" y="6534227"/>
            <a:ext cx="7944793" cy="0"/>
          </a:xfrm>
          <a:prstGeom prst="line">
            <a:avLst/>
          </a:prstGeom>
          <a:solidFill>
            <a:srgbClr val="FFCC99"/>
          </a:solidFill>
          <a:ln w="12700" cap="flat" cmpd="sng" algn="ctr">
            <a:solidFill>
              <a:srgbClr val="C1CD2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433" y="6250820"/>
            <a:ext cx="670505" cy="243820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740520" y="106913"/>
            <a:ext cx="8030418" cy="184666"/>
          </a:xfrm>
          <a:prstGeom prst="rect">
            <a:avLst/>
          </a:prstGeom>
          <a:noFill/>
        </p:spPr>
        <p:txBody>
          <a:bodyPr wrap="square" lIns="91440" tIns="0" rIns="0" bIns="0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1200" i="0" dirty="0">
                <a:solidFill>
                  <a:schemeClr val="tx2"/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Center or Organization Name Here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1062045" y="4353828"/>
            <a:ext cx="90120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Optional</a:t>
            </a:r>
            <a:r>
              <a:rPr lang="en-US" sz="1400" baseline="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Image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Here</a:t>
            </a:r>
          </a:p>
        </p:txBody>
      </p:sp>
      <p:sp>
        <p:nvSpPr>
          <p:cNvPr id="35" name="TextBox 34"/>
          <p:cNvSpPr txBox="1"/>
          <p:nvPr userDrawn="1"/>
        </p:nvSpPr>
        <p:spPr>
          <a:xfrm>
            <a:off x="2372959" y="4353828"/>
            <a:ext cx="90120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Optional</a:t>
            </a:r>
            <a:r>
              <a:rPr lang="en-US" sz="1400" baseline="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Image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Here</a:t>
            </a:r>
          </a:p>
        </p:txBody>
      </p:sp>
      <p:sp>
        <p:nvSpPr>
          <p:cNvPr id="36" name="TextBox 35"/>
          <p:cNvSpPr txBox="1"/>
          <p:nvPr userDrawn="1"/>
        </p:nvSpPr>
        <p:spPr>
          <a:xfrm>
            <a:off x="3683873" y="4353828"/>
            <a:ext cx="90120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Optional</a:t>
            </a:r>
            <a:r>
              <a:rPr lang="en-US" sz="1400" baseline="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Image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Here</a:t>
            </a:r>
          </a:p>
        </p:txBody>
      </p:sp>
      <p:sp>
        <p:nvSpPr>
          <p:cNvPr id="37" name="TextBox 36"/>
          <p:cNvSpPr txBox="1"/>
          <p:nvPr userDrawn="1"/>
        </p:nvSpPr>
        <p:spPr>
          <a:xfrm>
            <a:off x="4994787" y="4353828"/>
            <a:ext cx="90120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Optional</a:t>
            </a:r>
            <a:r>
              <a:rPr lang="en-US" sz="1400" baseline="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Image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Here</a:t>
            </a:r>
          </a:p>
        </p:txBody>
      </p:sp>
      <p:sp>
        <p:nvSpPr>
          <p:cNvPr id="38" name="TextBox 37"/>
          <p:cNvSpPr txBox="1"/>
          <p:nvPr userDrawn="1"/>
        </p:nvSpPr>
        <p:spPr>
          <a:xfrm>
            <a:off x="6305701" y="4353828"/>
            <a:ext cx="90120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Optional</a:t>
            </a:r>
            <a:r>
              <a:rPr lang="en-US" sz="1400" baseline="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Image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Here</a:t>
            </a:r>
          </a:p>
        </p:txBody>
      </p:sp>
      <p:sp>
        <p:nvSpPr>
          <p:cNvPr id="39" name="TextBox 38"/>
          <p:cNvSpPr txBox="1"/>
          <p:nvPr userDrawn="1"/>
        </p:nvSpPr>
        <p:spPr>
          <a:xfrm>
            <a:off x="7616615" y="4353828"/>
            <a:ext cx="90120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Optional</a:t>
            </a:r>
            <a:r>
              <a:rPr lang="en-US" sz="1400" baseline="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Image</a:t>
            </a:r>
          </a:p>
          <a:p>
            <a:pPr algn="ctr">
              <a:lnSpc>
                <a:spcPts val="14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Verdana" pitchFamily="34" charset="0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1314947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 bwMode="auto">
          <a:xfrm>
            <a:off x="838200" y="3276600"/>
            <a:ext cx="7780020" cy="0"/>
          </a:xfrm>
          <a:prstGeom prst="line">
            <a:avLst/>
          </a:prstGeom>
          <a:solidFill>
            <a:srgbClr val="FFCC99"/>
          </a:solidFill>
          <a:ln w="12700" cap="flat" cmpd="sng" algn="ctr">
            <a:solidFill>
              <a:srgbClr val="C1CD2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34"/>
          <p:cNvSpPr txBox="1">
            <a:spLocks noChangeArrowheads="1"/>
          </p:cNvSpPr>
          <p:nvPr userDrawn="1"/>
        </p:nvSpPr>
        <p:spPr bwMode="auto">
          <a:xfrm>
            <a:off x="6286898" y="6590252"/>
            <a:ext cx="255230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Aft>
                <a:spcPct val="0"/>
              </a:spcAft>
              <a:buClrTx/>
            </a:pPr>
            <a:r>
              <a:rPr lang="en-US" altLang="en-US" sz="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© 2020</a:t>
            </a:r>
            <a:r>
              <a:rPr lang="en-US" altLang="en-US" sz="8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The MITRE Corporation. All rights reserved.</a:t>
            </a:r>
          </a:p>
        </p:txBody>
      </p:sp>
      <p:sp>
        <p:nvSpPr>
          <p:cNvPr id="16" name="Text Box 27"/>
          <p:cNvSpPr txBox="1">
            <a:spLocks noChangeArrowheads="1"/>
          </p:cNvSpPr>
          <p:nvPr userDrawn="1"/>
        </p:nvSpPr>
        <p:spPr bwMode="auto">
          <a:xfrm>
            <a:off x="740520" y="6564989"/>
            <a:ext cx="1981200" cy="240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defTabSz="914400">
              <a:lnSpc>
                <a:spcPts val="1300"/>
              </a:lnSpc>
              <a:spcAft>
                <a:spcPct val="0"/>
              </a:spcAft>
            </a:pPr>
            <a:r>
              <a:rPr lang="en-US" sz="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For Internal MITRE Use.</a:t>
            </a: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0" y="0"/>
            <a:ext cx="407324" cy="3124200"/>
          </a:xfrm>
          <a:prstGeom prst="rect">
            <a:avLst/>
          </a:prstGeom>
          <a:solidFill>
            <a:srgbClr val="C1CD2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 userDrawn="1"/>
        </p:nvSpPr>
        <p:spPr bwMode="auto">
          <a:xfrm>
            <a:off x="0" y="3352800"/>
            <a:ext cx="407324" cy="35052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 bwMode="auto">
          <a:xfrm>
            <a:off x="823649" y="6534227"/>
            <a:ext cx="7944793" cy="0"/>
          </a:xfrm>
          <a:prstGeom prst="line">
            <a:avLst/>
          </a:prstGeom>
          <a:solidFill>
            <a:srgbClr val="FFCC99"/>
          </a:solidFill>
          <a:ln w="12700" cap="flat" cmpd="sng" algn="ctr">
            <a:solidFill>
              <a:srgbClr val="C1CD2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3649" y="6250820"/>
            <a:ext cx="670505" cy="243820"/>
          </a:xfrm>
          <a:prstGeom prst="rect">
            <a:avLst/>
          </a:prstGeom>
        </p:spPr>
      </p:pic>
      <p:sp>
        <p:nvSpPr>
          <p:cNvPr id="13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823649" y="3463137"/>
            <a:ext cx="4602163" cy="389922"/>
          </a:xfrm>
        </p:spPr>
        <p:txBody>
          <a:bodyPr/>
          <a:lstStyle>
            <a:lvl1pPr marL="0" indent="0">
              <a:buFont typeface="Wingdings" pitchFamily="2" charset="2"/>
              <a:buNone/>
              <a:defRPr b="1" spc="300" baseline="0">
                <a:solidFill>
                  <a:schemeClr val="tx2"/>
                </a:solidFill>
                <a:latin typeface="Arial" pitchFamily="34" charset="0"/>
                <a:cs typeface="Calibri" pitchFamily="34" charset="0"/>
              </a:defRPr>
            </a:lvl1pPr>
          </a:lstStyle>
          <a:p>
            <a:r>
              <a:rPr lang="en-US" altLang="en-US"/>
              <a:t>Subtitle</a:t>
            </a:r>
            <a:endParaRPr lang="en-US" altLang="en-US" dirty="0"/>
          </a:p>
        </p:txBody>
      </p:sp>
      <p:sp>
        <p:nvSpPr>
          <p:cNvPr id="21" name="Rectangle 9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762000" y="1041287"/>
            <a:ext cx="7246620" cy="1981200"/>
          </a:xfrm>
        </p:spPr>
        <p:txBody>
          <a:bodyPr anchor="b" anchorCtr="0">
            <a:noAutofit/>
          </a:bodyPr>
          <a:lstStyle>
            <a:lvl1pPr algn="l">
              <a:lnSpc>
                <a:spcPts val="4400"/>
              </a:lnSpc>
              <a:defRPr sz="4000" b="1">
                <a:solidFill>
                  <a:schemeClr val="tx2"/>
                </a:solidFill>
                <a:latin typeface="Arial" pitchFamily="34" charset="0"/>
                <a:cs typeface="Times New Roman" pitchFamily="18" charset="0"/>
              </a:defRPr>
            </a:lvl1pPr>
          </a:lstStyle>
          <a:p>
            <a:r>
              <a:rPr lang="en-US"/>
              <a:t>Section Title</a:t>
            </a:r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7324431" y="64168"/>
            <a:ext cx="16042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C1CD23"/>
                </a:solidFill>
                <a:latin typeface="Arial" pitchFamily="34" charset="0"/>
              </a:rPr>
              <a:t>|</a:t>
            </a:r>
            <a:r>
              <a:rPr lang="en-US" sz="1000" dirty="0">
                <a:latin typeface="Arial" pitchFamily="34" charset="0"/>
              </a:rPr>
              <a:t> </a:t>
            </a:r>
            <a:fld id="{295008BC-DA31-4D19-837B-EFA4386B05F5}" type="slidenum">
              <a:rPr lang="en-US"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sz="1000" dirty="0">
                <a:latin typeface="Arial" pitchFamily="34" charset="0"/>
              </a:rPr>
              <a:t> </a:t>
            </a:r>
            <a:r>
              <a:rPr lang="en-US" sz="1000" dirty="0">
                <a:solidFill>
                  <a:srgbClr val="C1CD23"/>
                </a:solidFill>
                <a:latin typeface="Arial" pitchFamily="34" charset="0"/>
              </a:rPr>
              <a:t>|</a:t>
            </a:r>
            <a:r>
              <a:rPr lang="en-US" sz="1000" dirty="0">
                <a:ea typeface="Verdana" pitchFamily="34" charset="0"/>
                <a:cs typeface="Verdan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563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98596"/>
            <a:ext cx="4038600" cy="4525963"/>
          </a:xfrm>
        </p:spPr>
        <p:txBody>
          <a:bodyPr>
            <a:noAutofit/>
          </a:bodyPr>
          <a:lstStyle>
            <a:lvl1pPr>
              <a:defRPr sz="2000">
                <a:latin typeface="Arial" pitchFamily="34" charset="0"/>
              </a:defRPr>
            </a:lvl1pPr>
            <a:lvl2pPr>
              <a:defRPr sz="2000">
                <a:latin typeface="Arial" pitchFamily="34" charset="0"/>
              </a:defRPr>
            </a:lvl2pPr>
            <a:lvl3pPr>
              <a:defRPr sz="1800">
                <a:latin typeface="Arial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498596"/>
            <a:ext cx="4038600" cy="4525963"/>
          </a:xfrm>
        </p:spPr>
        <p:txBody>
          <a:bodyPr>
            <a:noAutofit/>
          </a:bodyPr>
          <a:lstStyle>
            <a:lvl1pPr>
              <a:defRPr sz="2000">
                <a:latin typeface="Arial" pitchFamily="34" charset="0"/>
              </a:defRPr>
            </a:lvl1pPr>
            <a:lvl2pPr>
              <a:defRPr sz="2000">
                <a:latin typeface="Arial" pitchFamily="34" charset="0"/>
              </a:defRPr>
            </a:lvl2pPr>
            <a:lvl3pPr>
              <a:defRPr sz="1800">
                <a:latin typeface="Arial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618308" y="1295400"/>
            <a:ext cx="8220892" cy="0"/>
          </a:xfrm>
          <a:prstGeom prst="line">
            <a:avLst/>
          </a:prstGeom>
          <a:solidFill>
            <a:srgbClr val="FFCC99"/>
          </a:solidFill>
          <a:ln w="12700" cap="flat" cmpd="sng" algn="ctr">
            <a:solidFill>
              <a:srgbClr val="C1CD2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0" y="1"/>
            <a:ext cx="407324" cy="1219200"/>
          </a:xfrm>
          <a:prstGeom prst="rect">
            <a:avLst/>
          </a:prstGeom>
          <a:solidFill>
            <a:srgbClr val="C1CD2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1371601"/>
            <a:ext cx="407324" cy="5486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85947" y="6540145"/>
            <a:ext cx="670505" cy="24382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324431" y="64168"/>
            <a:ext cx="16042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C1CD23"/>
                </a:solidFill>
                <a:latin typeface="Arial" pitchFamily="34" charset="0"/>
              </a:rPr>
              <a:t>|</a:t>
            </a:r>
            <a:r>
              <a:rPr lang="en-US" sz="1000" dirty="0">
                <a:latin typeface="Arial" pitchFamily="34" charset="0"/>
              </a:rPr>
              <a:t> </a:t>
            </a:r>
            <a:fld id="{295008BC-DA31-4D19-837B-EFA4386B05F5}" type="slidenum">
              <a:rPr lang="en-US"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sz="1000" dirty="0">
                <a:latin typeface="Arial" pitchFamily="34" charset="0"/>
              </a:rPr>
              <a:t> </a:t>
            </a:r>
            <a:r>
              <a:rPr lang="en-US" sz="1000" dirty="0">
                <a:solidFill>
                  <a:srgbClr val="C1CD23"/>
                </a:solidFill>
                <a:latin typeface="Arial" pitchFamily="34" charset="0"/>
              </a:rPr>
              <a:t>|</a:t>
            </a:r>
            <a:r>
              <a:rPr lang="en-US" sz="1000" dirty="0">
                <a:ea typeface="Verdana" pitchFamily="34" charset="0"/>
                <a:cs typeface="Verdana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627132" y="6609685"/>
            <a:ext cx="4572000" cy="123111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US" altLang="en-US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2020 The MITRE Corporation. All rights reserved. For Internal MITRE Use.</a:t>
            </a:r>
            <a:endParaRPr 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58" r:id="rId4"/>
    <p:sldLayoutId id="2147483652" r:id="rId5"/>
    <p:sldLayoutId id="2147483655" r:id="rId6"/>
  </p:sldLayoutIdLst>
  <p:hf hd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lang="en-US" sz="3200" b="1" kern="1200">
          <a:solidFill>
            <a:schemeClr val="tx2"/>
          </a:solidFill>
          <a:latin typeface="Arial" pitchFamily="34" charset="0"/>
          <a:ea typeface="Verdana" pitchFamily="34" charset="0"/>
          <a:cs typeface="Arial" pitchFamily="34" charset="0"/>
        </a:defRPr>
      </a:lvl1pPr>
    </p:titleStyle>
    <p:bodyStyle>
      <a:lvl1pPr marL="231775" indent="-231775" algn="l" defTabSz="914400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SzPct val="120000"/>
        <a:buFont typeface="Wingdings" pitchFamily="2" charset="2"/>
        <a:buChar char="§"/>
        <a:defRPr sz="2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5938" indent="-228600" algn="l" defTabSz="914400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47713" indent="-231775" algn="l" defTabSz="914400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SzPct val="11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30288" indent="-228600" algn="l" defTabSz="914400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319213" indent="-228600" algn="l" defTabSz="914400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SzPct val="60000"/>
        <a:buFont typeface="Wingdings" pitchFamily="2" charset="2"/>
        <a:buChar char="q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608138" indent="-228600" algn="l" defTabSz="914400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Font typeface="Helvetica LT Std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wlozier@MITRE.or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83116" y="2568939"/>
            <a:ext cx="5670847" cy="400110"/>
          </a:xfrm>
        </p:spPr>
        <p:txBody>
          <a:bodyPr wrap="square">
            <a:spAutoFit/>
          </a:bodyPr>
          <a:lstStyle/>
          <a:p>
            <a:pPr>
              <a:buClr>
                <a:srgbClr val="80A644"/>
              </a:buClr>
              <a:buSzPct val="85000"/>
              <a:defRPr/>
            </a:pPr>
            <a:endParaRPr lang="en-US" spc="140" dirty="0"/>
          </a:p>
        </p:txBody>
      </p:sp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>
          <a:xfrm>
            <a:off x="757145" y="1129285"/>
            <a:ext cx="7870019" cy="1220847"/>
          </a:xfrm>
        </p:spPr>
        <p:txBody>
          <a:bodyPr wrap="square">
            <a:spAutoFit/>
          </a:bodyPr>
          <a:lstStyle/>
          <a:p>
            <a:r>
              <a:rPr lang="en-US" sz="4000" dirty="0"/>
              <a:t>HSV INCOSE MBSE </a:t>
            </a:r>
            <a:r>
              <a:rPr lang="en-US" sz="4000"/>
              <a:t>WG Challenge  14Jan21</a:t>
            </a:r>
            <a:endParaRPr lang="en-US" sz="4000" b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D23EB-2A71-400C-A739-A154DA05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 Model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8E032-D499-4D52-838B-4E6C76603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CAB1B4-B2A7-42CF-A5BE-B806D3EEA4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6576" y="1374364"/>
            <a:ext cx="3024007" cy="528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030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14DE7-3BD3-4D6A-8617-AC0823D83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Model Architecture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D41BD28-CFAB-4C87-B964-1CCF3786CF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3786" y="1447800"/>
            <a:ext cx="7741228" cy="4678363"/>
          </a:xfrm>
        </p:spPr>
      </p:pic>
    </p:spTree>
    <p:extLst>
      <p:ext uri="{BB962C8B-B14F-4D97-AF65-F5344CB8AC3E}">
        <p14:creationId xmlns:p14="http://schemas.microsoft.com/office/powerpoint/2010/main" val="3101549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BFD5D-D99A-4C07-8278-0132D787D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Model Architecture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FA18280-50C9-4421-A3E4-8DC782FAD3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9907" y="1447800"/>
            <a:ext cx="6568985" cy="4678363"/>
          </a:xfrm>
        </p:spPr>
      </p:pic>
    </p:spTree>
    <p:extLst>
      <p:ext uri="{BB962C8B-B14F-4D97-AF65-F5344CB8AC3E}">
        <p14:creationId xmlns:p14="http://schemas.microsoft.com/office/powerpoint/2010/main" val="1364025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40972-B406-4E29-8526-65E4F5715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next step?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6A6A18-D793-4542-BD2E-356549982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to six hours of Tutorial information this year</a:t>
            </a:r>
          </a:p>
          <a:p>
            <a:pPr lvl="1"/>
            <a:r>
              <a:rPr lang="en-US" dirty="0"/>
              <a:t>Topics?</a:t>
            </a:r>
          </a:p>
          <a:p>
            <a:pPr lvl="2"/>
            <a:r>
              <a:rPr lang="en-US" dirty="0"/>
              <a:t>E-mail wLozier@MITRE.org</a:t>
            </a:r>
          </a:p>
          <a:p>
            <a:pPr lvl="1"/>
            <a:r>
              <a:rPr lang="en-US" dirty="0"/>
              <a:t>Presenters?</a:t>
            </a:r>
          </a:p>
        </p:txBody>
      </p:sp>
    </p:spTree>
    <p:extLst>
      <p:ext uri="{BB962C8B-B14F-4D97-AF65-F5344CB8AC3E}">
        <p14:creationId xmlns:p14="http://schemas.microsoft.com/office/powerpoint/2010/main" val="3867448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6DB2AF5-0502-4AE1-BB17-4604E484A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was the Challenge?</a:t>
            </a:r>
          </a:p>
          <a:p>
            <a:r>
              <a:rPr lang="en-US" dirty="0"/>
              <a:t>What did we accomplish?</a:t>
            </a:r>
          </a:p>
          <a:p>
            <a:r>
              <a:rPr lang="en-US" dirty="0"/>
              <a:t>What is the next step?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89CA5C-2B35-0844-9484-9EA26C62C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468411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B51D5-8BDC-4360-9DF3-2FC937CC7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was the Challenge?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D397E-4684-4F75-A4A3-8A14E1817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MBSE Style Guide for DoD 5000 Program Acquisitions</a:t>
            </a:r>
          </a:p>
          <a:p>
            <a:r>
              <a:rPr lang="en-US" dirty="0"/>
              <a:t>DoD 5000 Meta Model</a:t>
            </a:r>
          </a:p>
          <a:p>
            <a:r>
              <a:rPr lang="en-US" dirty="0"/>
              <a:t>Example Model</a:t>
            </a:r>
          </a:p>
          <a:p>
            <a:r>
              <a:rPr lang="en-US" dirty="0"/>
              <a:t>Validation Suites</a:t>
            </a:r>
          </a:p>
          <a:p>
            <a:r>
              <a:rPr lang="en-US" dirty="0" err="1"/>
              <a:t>Metachain</a:t>
            </a:r>
            <a:endParaRPr lang="en-US" dirty="0"/>
          </a:p>
          <a:p>
            <a:r>
              <a:rPr lang="en-US" dirty="0" err="1"/>
              <a:t>VelocityScript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128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4F86-9CC0-425B-918D-D2070A53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accomplish?</a:t>
            </a:r>
          </a:p>
        </p:txBody>
      </p:sp>
      <p:pic>
        <p:nvPicPr>
          <p:cNvPr id="4" name="Content Placeholder 5">
            <a:extLst>
              <a:ext uri="{FF2B5EF4-FFF2-40B4-BE49-F238E27FC236}">
                <a16:creationId xmlns:a16="http://schemas.microsoft.com/office/drawing/2014/main" id="{05414A01-ABA0-49DD-B75D-BE6F38C072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155" y="3180229"/>
            <a:ext cx="3985689" cy="3207123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3801DC9-282C-45BA-B2E3-E6E8AC186E16}"/>
              </a:ext>
            </a:extLst>
          </p:cNvPr>
          <p:cNvSpPr txBox="1"/>
          <p:nvPr/>
        </p:nvSpPr>
        <p:spPr>
          <a:xfrm>
            <a:off x="1290918" y="1642783"/>
            <a:ext cx="17010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dirty="0">
                <a:ea typeface="Verdana" pitchFamily="34" charset="0"/>
                <a:cs typeface="Verdana" pitchFamily="34" charset="0"/>
              </a:rPr>
              <a:t>Meta Model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4459CC-99DE-4103-B371-CCED9BB6D3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5928" y="1611509"/>
            <a:ext cx="4899825" cy="255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296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FEBE8-0E6E-4C77-B8C2-F7AB6EA86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200" b="1" dirty="0">
                <a:ea typeface="Verdana" pitchFamily="34" charset="0"/>
                <a:cs typeface="Verdana" pitchFamily="34" charset="0"/>
              </a:rPr>
              <a:t>Meta Model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B0EEC7-3076-4660-9E93-F45DBF40A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889" y="1459006"/>
            <a:ext cx="7219633" cy="4986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380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75B2E-9F18-46E9-9C37-A76991FFC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Model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BC545-FB44-4749-8CE3-18B8F3716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AUTL ADRP</a:t>
            </a:r>
          </a:p>
          <a:p>
            <a:r>
              <a:rPr lang="en-US" dirty="0"/>
              <a:t>JCA Library</a:t>
            </a:r>
          </a:p>
          <a:p>
            <a:r>
              <a:rPr lang="en-US" dirty="0"/>
              <a:t>JICDS UPDM SE Profile</a:t>
            </a:r>
          </a:p>
          <a:p>
            <a:r>
              <a:rPr lang="en-US" dirty="0"/>
              <a:t>JCSFL Library</a:t>
            </a:r>
          </a:p>
        </p:txBody>
      </p:sp>
    </p:spTree>
    <p:extLst>
      <p:ext uri="{BB962C8B-B14F-4D97-AF65-F5344CB8AC3E}">
        <p14:creationId xmlns:p14="http://schemas.microsoft.com/office/powerpoint/2010/main" val="197961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40972-B406-4E29-8526-65E4F5715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next step?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99B2BCA-C27A-4559-BD7A-7E791389F1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415" y="1669676"/>
            <a:ext cx="3773394" cy="46783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DEAB6B-9D6F-4367-9DFD-2BB0FDD22207}"/>
              </a:ext>
            </a:extLst>
          </p:cNvPr>
          <p:cNvSpPr txBox="1"/>
          <p:nvPr/>
        </p:nvSpPr>
        <p:spPr>
          <a:xfrm>
            <a:off x="800100" y="1789067"/>
            <a:ext cx="26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/>
              <a:t>Example Model</a:t>
            </a:r>
            <a:endParaRPr lang="en-US" sz="1600" dirty="0"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245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40972-B406-4E29-8526-65E4F5715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next step?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EE9CEB-02D8-4506-897E-E3F0EED6B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the example model into three models.</a:t>
            </a:r>
          </a:p>
          <a:p>
            <a:r>
              <a:rPr lang="en-US" dirty="0"/>
              <a:t>Update the Operations Model to the Operational Model Common Libraries.</a:t>
            </a:r>
          </a:p>
          <a:p>
            <a:r>
              <a:rPr lang="en-US" dirty="0"/>
              <a:t>Identify Gated review for entry and exit criteria.</a:t>
            </a:r>
          </a:p>
          <a:p>
            <a:pPr lvl="1"/>
            <a:r>
              <a:rPr lang="en-US" dirty="0"/>
              <a:t>Identify how our mode supports those decisions, give examples.</a:t>
            </a:r>
          </a:p>
          <a:p>
            <a:r>
              <a:rPr lang="en-US" dirty="0"/>
              <a:t>Identify contributing individuals for </a:t>
            </a:r>
            <a:r>
              <a:rPr lang="en-US"/>
              <a:t>example model </a:t>
            </a:r>
            <a:r>
              <a:rPr lang="en-US" dirty="0"/>
              <a:t>development.</a:t>
            </a:r>
          </a:p>
          <a:p>
            <a:pPr lvl="1"/>
            <a:r>
              <a:rPr lang="en-US" dirty="0"/>
              <a:t>Send e-mails to </a:t>
            </a:r>
            <a:r>
              <a:rPr lang="en-US" dirty="0">
                <a:hlinkClick r:id="rId2"/>
              </a:rPr>
              <a:t>wlozier@MITRE.org</a:t>
            </a:r>
            <a:r>
              <a:rPr lang="en-US" dirty="0"/>
              <a:t> for self nominations </a:t>
            </a:r>
          </a:p>
          <a:p>
            <a:pPr lvl="1"/>
            <a:endParaRPr lang="en-US" dirty="0"/>
          </a:p>
          <a:p>
            <a:pPr marL="3175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245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A51A0-DDA4-42F7-8C77-B0D02A16D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Architecture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274A386-70DE-4600-B9AA-F86454B400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0113" y="1645322"/>
            <a:ext cx="1666875" cy="933450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330A70F-5F9C-45B7-ABCB-A325444996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976" y="5405485"/>
            <a:ext cx="1485900" cy="752475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09FBDF23-C082-46F2-9E00-010C43D98E79}"/>
              </a:ext>
            </a:extLst>
          </p:cNvPr>
          <p:cNvSpPr/>
          <p:nvPr/>
        </p:nvSpPr>
        <p:spPr>
          <a:xfrm>
            <a:off x="980293" y="1379484"/>
            <a:ext cx="2064123" cy="1566582"/>
          </a:xfrm>
          <a:prstGeom prst="ellips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ADC4CD5-59D5-4FAF-9045-E8623031B1AA}"/>
              </a:ext>
            </a:extLst>
          </p:cNvPr>
          <p:cNvGrpSpPr/>
          <p:nvPr/>
        </p:nvGrpSpPr>
        <p:grpSpPr>
          <a:xfrm>
            <a:off x="5584210" y="3144097"/>
            <a:ext cx="2064123" cy="1566582"/>
            <a:chOff x="2272832" y="3308537"/>
            <a:chExt cx="2064123" cy="1566582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9890298-F0FE-4568-81E7-395BD73163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571469" y="3613616"/>
              <a:ext cx="1466850" cy="838200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180E2E5-E398-40E6-A74A-E8DF506C139D}"/>
                </a:ext>
              </a:extLst>
            </p:cNvPr>
            <p:cNvSpPr/>
            <p:nvPr/>
          </p:nvSpPr>
          <p:spPr>
            <a:xfrm>
              <a:off x="2272832" y="3308537"/>
              <a:ext cx="2064123" cy="1566582"/>
            </a:xfrm>
            <a:prstGeom prst="ellipse">
              <a:avLst/>
            </a:prstGeom>
            <a:noFill/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Oval 12">
            <a:extLst>
              <a:ext uri="{FF2B5EF4-FFF2-40B4-BE49-F238E27FC236}">
                <a16:creationId xmlns:a16="http://schemas.microsoft.com/office/drawing/2014/main" id="{6523783E-2901-48A8-ADF1-085E0A6DCCAF}"/>
              </a:ext>
            </a:extLst>
          </p:cNvPr>
          <p:cNvSpPr/>
          <p:nvPr/>
        </p:nvSpPr>
        <p:spPr>
          <a:xfrm>
            <a:off x="732865" y="5016780"/>
            <a:ext cx="2064123" cy="1566582"/>
          </a:xfrm>
          <a:prstGeom prst="ellips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DBCB42F-7864-401D-8E0D-8D6FB96735F8}"/>
              </a:ext>
            </a:extLst>
          </p:cNvPr>
          <p:cNvCxnSpPr>
            <a:stCxn id="11" idx="1"/>
            <a:endCxn id="10" idx="6"/>
          </p:cNvCxnSpPr>
          <p:nvPr/>
        </p:nvCxnSpPr>
        <p:spPr>
          <a:xfrm flipH="1" flipV="1">
            <a:off x="3044416" y="2162775"/>
            <a:ext cx="2842078" cy="1210743"/>
          </a:xfrm>
          <a:prstGeom prst="straightConnector1">
            <a:avLst/>
          </a:prstGeom>
          <a:ln w="476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92B9B3B-43B2-4037-9AFA-84980E5A362C}"/>
              </a:ext>
            </a:extLst>
          </p:cNvPr>
          <p:cNvCxnSpPr>
            <a:cxnSpLocks/>
            <a:stCxn id="13" idx="7"/>
            <a:endCxn id="11" idx="3"/>
          </p:cNvCxnSpPr>
          <p:nvPr/>
        </p:nvCxnSpPr>
        <p:spPr>
          <a:xfrm flipV="1">
            <a:off x="2494704" y="4481258"/>
            <a:ext cx="3391790" cy="764943"/>
          </a:xfrm>
          <a:prstGeom prst="straightConnector1">
            <a:avLst/>
          </a:prstGeom>
          <a:ln w="476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B23B8F7-535B-4F49-8B14-1E18A32B99B7}"/>
              </a:ext>
            </a:extLst>
          </p:cNvPr>
          <p:cNvSpPr txBox="1"/>
          <p:nvPr/>
        </p:nvSpPr>
        <p:spPr>
          <a:xfrm rot="1183498">
            <a:off x="3382074" y="2789046"/>
            <a:ext cx="2064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ea typeface="Verdana" pitchFamily="34" charset="0"/>
                <a:cs typeface="Verdana" pitchFamily="34" charset="0"/>
              </a:rPr>
              <a:t>&lt;&lt;Dependency &gt;&gt;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6A9818-5177-4481-A0B2-C4288208A7BC}"/>
              </a:ext>
            </a:extLst>
          </p:cNvPr>
          <p:cNvSpPr txBox="1"/>
          <p:nvPr/>
        </p:nvSpPr>
        <p:spPr>
          <a:xfrm rot="20769627">
            <a:off x="3001232" y="4541402"/>
            <a:ext cx="2064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ea typeface="Verdana" pitchFamily="34" charset="0"/>
                <a:cs typeface="Verdana" pitchFamily="34" charset="0"/>
              </a:rPr>
              <a:t>&lt;&lt;Dependency &gt;&gt;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F09FE48-FB5E-44E4-AAE7-457B13153B5A}"/>
              </a:ext>
            </a:extLst>
          </p:cNvPr>
          <p:cNvSpPr/>
          <p:nvPr/>
        </p:nvSpPr>
        <p:spPr>
          <a:xfrm>
            <a:off x="5777475" y="1364031"/>
            <a:ext cx="2064123" cy="1566582"/>
          </a:xfrm>
          <a:prstGeom prst="ellips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12D7025-66EE-4F1F-8844-EDFF76B57C71}"/>
              </a:ext>
            </a:extLst>
          </p:cNvPr>
          <p:cNvSpPr/>
          <p:nvPr/>
        </p:nvSpPr>
        <p:spPr>
          <a:xfrm>
            <a:off x="5571880" y="4989038"/>
            <a:ext cx="2064123" cy="1566582"/>
          </a:xfrm>
          <a:prstGeom prst="ellips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2CED846-43FD-4DD0-B339-A4C5313AAC53}"/>
              </a:ext>
            </a:extLst>
          </p:cNvPr>
          <p:cNvSpPr/>
          <p:nvPr/>
        </p:nvSpPr>
        <p:spPr>
          <a:xfrm>
            <a:off x="912942" y="3171839"/>
            <a:ext cx="2064123" cy="1566582"/>
          </a:xfrm>
          <a:prstGeom prst="ellips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F19B272-1D1F-4034-A98B-4940D5F84E73}"/>
              </a:ext>
            </a:extLst>
          </p:cNvPr>
          <p:cNvCxnSpPr>
            <a:cxnSpLocks/>
            <a:stCxn id="13" idx="6"/>
            <a:endCxn id="22" idx="2"/>
          </p:cNvCxnSpPr>
          <p:nvPr/>
        </p:nvCxnSpPr>
        <p:spPr>
          <a:xfrm flipV="1">
            <a:off x="2796988" y="5772329"/>
            <a:ext cx="2774892" cy="27742"/>
          </a:xfrm>
          <a:prstGeom prst="straightConnector1">
            <a:avLst/>
          </a:prstGeom>
          <a:ln w="476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C0A3720-1586-4C7D-B954-AC8CFD2CAE28}"/>
              </a:ext>
            </a:extLst>
          </p:cNvPr>
          <p:cNvCxnSpPr>
            <a:cxnSpLocks/>
            <a:stCxn id="11" idx="2"/>
            <a:endCxn id="24" idx="6"/>
          </p:cNvCxnSpPr>
          <p:nvPr/>
        </p:nvCxnSpPr>
        <p:spPr>
          <a:xfrm flipH="1">
            <a:off x="2977065" y="3927388"/>
            <a:ext cx="2607145" cy="27742"/>
          </a:xfrm>
          <a:prstGeom prst="straightConnector1">
            <a:avLst/>
          </a:prstGeom>
          <a:ln w="476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3FCBE3C-F906-46FC-A650-889F16772942}"/>
              </a:ext>
            </a:extLst>
          </p:cNvPr>
          <p:cNvCxnSpPr>
            <a:cxnSpLocks/>
            <a:stCxn id="10" idx="6"/>
            <a:endCxn id="21" idx="2"/>
          </p:cNvCxnSpPr>
          <p:nvPr/>
        </p:nvCxnSpPr>
        <p:spPr>
          <a:xfrm flipV="1">
            <a:off x="3044416" y="2147322"/>
            <a:ext cx="2733059" cy="15453"/>
          </a:xfrm>
          <a:prstGeom prst="straightConnector1">
            <a:avLst/>
          </a:prstGeom>
          <a:ln w="476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5B1F8398-2674-448E-93C9-F286EA3C726B}"/>
              </a:ext>
            </a:extLst>
          </p:cNvPr>
          <p:cNvSpPr txBox="1"/>
          <p:nvPr/>
        </p:nvSpPr>
        <p:spPr>
          <a:xfrm>
            <a:off x="6044649" y="1831934"/>
            <a:ext cx="1529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ea typeface="Verdana" pitchFamily="34" charset="0"/>
                <a:cs typeface="Verdana" pitchFamily="34" charset="0"/>
              </a:rPr>
              <a:t>Operational Model Library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AF9CCEA-B70D-4EFC-9AF0-81D26D8F3E96}"/>
              </a:ext>
            </a:extLst>
          </p:cNvPr>
          <p:cNvSpPr txBox="1"/>
          <p:nvPr/>
        </p:nvSpPr>
        <p:spPr>
          <a:xfrm>
            <a:off x="5920195" y="5409145"/>
            <a:ext cx="1529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ea typeface="Verdana" pitchFamily="34" charset="0"/>
                <a:cs typeface="Verdana" pitchFamily="34" charset="0"/>
              </a:rPr>
              <a:t>Physical Model Library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2C2155A-0DB1-4756-A2A9-51FFC08E9978}"/>
              </a:ext>
            </a:extLst>
          </p:cNvPr>
          <p:cNvSpPr txBox="1"/>
          <p:nvPr/>
        </p:nvSpPr>
        <p:spPr>
          <a:xfrm>
            <a:off x="1242639" y="3662742"/>
            <a:ext cx="1529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ea typeface="Verdana" pitchFamily="34" charset="0"/>
                <a:cs typeface="Verdana" pitchFamily="34" charset="0"/>
              </a:rPr>
              <a:t>Logical Model Library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F0AEA52-CA31-4079-8913-627811E93303}"/>
              </a:ext>
            </a:extLst>
          </p:cNvPr>
          <p:cNvSpPr txBox="1"/>
          <p:nvPr/>
        </p:nvSpPr>
        <p:spPr>
          <a:xfrm>
            <a:off x="3152373" y="5833815"/>
            <a:ext cx="2064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ea typeface="Verdana" pitchFamily="34" charset="0"/>
                <a:cs typeface="Verdana" pitchFamily="34" charset="0"/>
              </a:rPr>
              <a:t>&lt;&lt;Dependency &gt;&gt;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43B3B77-A64D-4B62-8511-DF99EED3F91A}"/>
              </a:ext>
            </a:extLst>
          </p:cNvPr>
          <p:cNvSpPr txBox="1"/>
          <p:nvPr/>
        </p:nvSpPr>
        <p:spPr>
          <a:xfrm>
            <a:off x="3206498" y="3620488"/>
            <a:ext cx="2064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ea typeface="Verdana" pitchFamily="34" charset="0"/>
                <a:cs typeface="Verdana" pitchFamily="34" charset="0"/>
              </a:rPr>
              <a:t>&lt;&lt;Dependency &gt;&gt;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1305942-DA26-4481-BB28-36EE636BFC27}"/>
              </a:ext>
            </a:extLst>
          </p:cNvPr>
          <p:cNvSpPr txBox="1"/>
          <p:nvPr/>
        </p:nvSpPr>
        <p:spPr>
          <a:xfrm>
            <a:off x="3465925" y="1785767"/>
            <a:ext cx="2064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ea typeface="Verdana" pitchFamily="34" charset="0"/>
                <a:cs typeface="Verdana" pitchFamily="34" charset="0"/>
              </a:rPr>
              <a:t>&lt;&lt;Dependency &gt;&gt;</a:t>
            </a:r>
          </a:p>
        </p:txBody>
      </p:sp>
    </p:spTree>
    <p:extLst>
      <p:ext uri="{BB962C8B-B14F-4D97-AF65-F5344CB8AC3E}">
        <p14:creationId xmlns:p14="http://schemas.microsoft.com/office/powerpoint/2010/main" val="3859274503"/>
      </p:ext>
    </p:extLst>
  </p:cSld>
  <p:clrMapOvr>
    <a:masterClrMapping/>
  </p:clrMapOvr>
</p:sld>
</file>

<file path=ppt/theme/theme1.xml><?xml version="1.0" encoding="utf-8"?>
<a:theme xmlns:a="http://schemas.openxmlformats.org/drawingml/2006/main" name="mitrebriefing">
  <a:themeElements>
    <a:clrScheme name="MITRE Corporate Colors">
      <a:dk1>
        <a:sysClr val="windowText" lastClr="000000"/>
      </a:dk1>
      <a:lt1>
        <a:sysClr val="window" lastClr="FFFFFF"/>
      </a:lt1>
      <a:dk2>
        <a:srgbClr val="005B94"/>
      </a:dk2>
      <a:lt2>
        <a:srgbClr val="FFFFFF"/>
      </a:lt2>
      <a:accent1>
        <a:srgbClr val="00B3DC"/>
      </a:accent1>
      <a:accent2>
        <a:srgbClr val="F7901E"/>
      </a:accent2>
      <a:accent3>
        <a:srgbClr val="FFE23C"/>
      </a:accent3>
      <a:accent4>
        <a:srgbClr val="C1CD23"/>
      </a:accent4>
      <a:accent5>
        <a:srgbClr val="C6401D"/>
      </a:accent5>
      <a:accent6>
        <a:srgbClr val="FFFFFF"/>
      </a:accent6>
      <a:hlink>
        <a:srgbClr val="005F9E"/>
      </a:hlink>
      <a:folHlink>
        <a:srgbClr val="800080"/>
      </a:folHlink>
    </a:clrScheme>
    <a:fontScheme name="MITRE Corporat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6350"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spcAft>
            <a:spcPts val="600"/>
          </a:spcAft>
          <a:defRPr sz="1600">
            <a:ea typeface="Verdana" pitchFamily="34" charset="0"/>
            <a:cs typeface="Verdana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34C7BAC-CA98-41DE-84C8-E10CBDE0F4E0}" vid="{133EA882-5D00-4B04-B479-59B4A5EFB9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MITRE Work" ma:contentTypeID="0x010100823A99C636F7423283FB0D200866C613005B37FDD3A1B34B4689273A49A97F3C50" ma:contentTypeVersion="3" ma:contentTypeDescription="Materials and documents that contain MITRE authored content and other content directly attributable to MITRE and its work" ma:contentTypeScope="" ma:versionID="87bf1bcd1fc2ad8b70df55062720c5de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3/fields" targetNamespace="http://schemas.microsoft.com/office/2006/metadata/properties" ma:root="true" ma:fieldsID="e207f629e9ef5d09050449f693559770" ns1:_="" ns2:_="">
    <xsd:import namespace="http://schemas.microsoft.com/sharepoint/v3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Contributor" minOccurs="0"/>
                <xsd:element ref="ns1:MITRE_x0020_Sensitivity"/>
                <xsd:element ref="ns1:Release_x0020_Statement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MITRE_x0020_Sensitivity" ma:index="10" ma:displayName="Sensitivity" ma:default="Internal MITRE Information" ma:internalName="MITRE_x0020_Sensitivity">
      <xsd:simpleType>
        <xsd:restriction base="dms:Choice">
          <xsd:enumeration value="Public Information"/>
          <xsd:enumeration value="Internal MITRE Information"/>
          <xsd:enumeration value="Sensitive Information"/>
          <xsd:enumeration value="Highly Sensitive Information"/>
        </xsd:restriction>
      </xsd:simpleType>
    </xsd:element>
    <xsd:element name="Release_x0020_Statement" ma:index="11" ma:displayName="Release Statement" ma:default="For Internal MITRE Use" ma:internalName="Release_x0020_Statement">
      <xsd:simpleType>
        <xsd:union memberTypes="dms:Text">
          <xsd:simpleType>
            <xsd:restriction base="dms:Choice">
              <xsd:enumeration value="Approved for Public Release"/>
              <xsd:enumeration value="For Internal MITRE Use"/>
              <xsd:enumeration value="For Release to All Sponsors"/>
              <xsd:enumeration value="For Limited Internal MITRE Use"/>
              <xsd:enumeration value="For Limited External Release"/>
              <xsd:enumeration value="Privileged: Sensitive Personal Information"/>
              <xsd:enumeration value="MITRE Proprietary"/>
              <xsd:enumeration value="Source Selection Sensitive"/>
              <xsd:enumeration value="Restricted: Highly Sensitive Personal Information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ntributor" ma:index="9" nillable="true" ma:displayName="Contributor" ma:description="One or more people or organizations that contributed to this resource" ma:internalName="_Contributor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8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TRE_x0020_Sensitivity xmlns="http://schemas.microsoft.com/sharepoint/v3">Internal MITRE Information</MITRE_x0020_Sensitivity>
    <_Contributor xmlns="http://schemas.microsoft.com/sharepoint/v3/fields" xsi:nil="true"/>
    <Release_x0020_Statement xmlns="http://schemas.microsoft.com/sharepoint/v3">For Internal MITRE Use</Release_x0020_Statement>
  </documentManagement>
</p:properties>
</file>

<file path=customXml/itemProps1.xml><?xml version="1.0" encoding="utf-8"?>
<ds:datastoreItem xmlns:ds="http://schemas.openxmlformats.org/officeDocument/2006/customXml" ds:itemID="{61849111-DF4D-4632-BDCE-EF122E4C5A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750F91-BE07-4403-9D45-589D826D9E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70EF2B-DD57-4415-8B93-8E7B9B190FEB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790B7E4F-0639-4CEA-9030-0853AB74482D}">
  <ds:schemaRefs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sharepoint/v3/field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mitrebriefing_2016</Template>
  <TotalTime>52375</TotalTime>
  <Words>200</Words>
  <Application>Microsoft Office PowerPoint</Application>
  <PresentationFormat>On-screen Show (4:3)</PresentationFormat>
  <Paragraphs>47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Helvetica LT Std</vt:lpstr>
      <vt:lpstr>Wingdings</vt:lpstr>
      <vt:lpstr>mitrebriefing</vt:lpstr>
      <vt:lpstr>HSV INCOSE MBSE WG Challenge  14Jan21</vt:lpstr>
      <vt:lpstr>Outline</vt:lpstr>
      <vt:lpstr>What was the Challenge?</vt:lpstr>
      <vt:lpstr>What did we accomplish?</vt:lpstr>
      <vt:lpstr>Meta Model</vt:lpstr>
      <vt:lpstr>Common Model Library</vt:lpstr>
      <vt:lpstr>What is the next step?</vt:lpstr>
      <vt:lpstr>What is the next step?</vt:lpstr>
      <vt:lpstr>Model Architecture</vt:lpstr>
      <vt:lpstr>Operational Model Architecture</vt:lpstr>
      <vt:lpstr>Logical Model Architecture</vt:lpstr>
      <vt:lpstr>Physical Model Architecture</vt:lpstr>
      <vt:lpstr>What is the next step?</vt:lpstr>
    </vt:vector>
  </TitlesOfParts>
  <Company>The MITRE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Rough Draft: Steps to Develop Oil Company Model</dc:title>
  <dc:creator>Monahan, William C</dc:creator>
  <dc:description>For internal MITRE use</dc:description>
  <cp:lastModifiedBy>William A Lozier</cp:lastModifiedBy>
  <cp:revision>935</cp:revision>
  <cp:lastPrinted>2019-12-04T14:38:00Z</cp:lastPrinted>
  <dcterms:created xsi:type="dcterms:W3CDTF">2016-10-19T13:18:16Z</dcterms:created>
  <dcterms:modified xsi:type="dcterms:W3CDTF">2021-01-11T22:24:30Z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0x010100823A99C636F7423283FB0D200866C613005B37FDD3A1B34B4689273A49A97F3C50</vt:lpwstr>
  </property>
</Properties>
</file>