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6"/>
  </p:notesMasterIdLst>
  <p:handoutMasterIdLst>
    <p:handoutMasterId r:id="rId27"/>
  </p:handoutMasterIdLst>
  <p:sldIdLst>
    <p:sldId id="276" r:id="rId2"/>
    <p:sldId id="284" r:id="rId3"/>
    <p:sldId id="264" r:id="rId4"/>
    <p:sldId id="257" r:id="rId5"/>
    <p:sldId id="266" r:id="rId6"/>
    <p:sldId id="260" r:id="rId7"/>
    <p:sldId id="256" r:id="rId8"/>
    <p:sldId id="267" r:id="rId9"/>
    <p:sldId id="259" r:id="rId10"/>
    <p:sldId id="268" r:id="rId11"/>
    <p:sldId id="269" r:id="rId12"/>
    <p:sldId id="271" r:id="rId13"/>
    <p:sldId id="270" r:id="rId14"/>
    <p:sldId id="272" r:id="rId15"/>
    <p:sldId id="277" r:id="rId16"/>
    <p:sldId id="273" r:id="rId17"/>
    <p:sldId id="274" r:id="rId18"/>
    <p:sldId id="262" r:id="rId19"/>
    <p:sldId id="282" r:id="rId20"/>
    <p:sldId id="283" r:id="rId21"/>
    <p:sldId id="279" r:id="rId22"/>
    <p:sldId id="278" r:id="rId23"/>
    <p:sldId id="27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74" autoAdjust="0"/>
  </p:normalViewPr>
  <p:slideViewPr>
    <p:cSldViewPr snapToGrid="0">
      <p:cViewPr varScale="1">
        <p:scale>
          <a:sx n="95" d="100"/>
          <a:sy n="95" d="100"/>
        </p:scale>
        <p:origin x="6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2F8B1-1072-4212-AD7F-637DC4BD5AD2}" type="doc">
      <dgm:prSet loTypeId="urn:microsoft.com/office/officeart/2005/8/layout/hProcess9" loCatId="process" qsTypeId="urn:microsoft.com/office/officeart/2005/8/quickstyle/simple1" qsCatId="simple" csTypeId="urn:microsoft.com/office/officeart/2005/8/colors/accent1_2" csCatId="accent1" phldr="1"/>
      <dgm:spPr/>
    </dgm:pt>
    <dgm:pt modelId="{5CEDD41C-A431-4E33-903E-9F3DFF005B30}">
      <dgm:prSet phldrT="[Text]"/>
      <dgm:spPr/>
      <dgm:t>
        <a:bodyPr/>
        <a:lstStyle/>
        <a:p>
          <a:r>
            <a:rPr lang="en-US" dirty="0" smtClean="0">
              <a:solidFill>
                <a:schemeClr val="tx2"/>
              </a:solidFill>
            </a:rPr>
            <a:t>Plan</a:t>
          </a:r>
          <a:endParaRPr lang="en-US" dirty="0">
            <a:solidFill>
              <a:schemeClr val="tx2"/>
            </a:solidFill>
          </a:endParaRPr>
        </a:p>
      </dgm:t>
    </dgm:pt>
    <dgm:pt modelId="{2D8AB2FC-5210-469E-A15D-FB58465DACBE}" type="parTrans" cxnId="{3E0AE119-33B8-4450-BFB7-2F5684A8B8B1}">
      <dgm:prSet/>
      <dgm:spPr/>
      <dgm:t>
        <a:bodyPr/>
        <a:lstStyle/>
        <a:p>
          <a:endParaRPr lang="en-US"/>
        </a:p>
      </dgm:t>
    </dgm:pt>
    <dgm:pt modelId="{478B3F5D-F9CC-4514-B8AD-2A77A7EB4EB8}" type="sibTrans" cxnId="{3E0AE119-33B8-4450-BFB7-2F5684A8B8B1}">
      <dgm:prSet/>
      <dgm:spPr/>
      <dgm:t>
        <a:bodyPr/>
        <a:lstStyle/>
        <a:p>
          <a:endParaRPr lang="en-US"/>
        </a:p>
      </dgm:t>
    </dgm:pt>
    <dgm:pt modelId="{4D5AC7D9-6D8A-494C-A083-AA4886BB591A}">
      <dgm:prSet phldrT="[Text]"/>
      <dgm:spPr/>
      <dgm:t>
        <a:bodyPr/>
        <a:lstStyle/>
        <a:p>
          <a:r>
            <a:rPr lang="en-US" dirty="0" smtClean="0">
              <a:solidFill>
                <a:schemeClr val="tx2"/>
              </a:solidFill>
            </a:rPr>
            <a:t>Determine Resources</a:t>
          </a:r>
          <a:endParaRPr lang="en-US" dirty="0">
            <a:solidFill>
              <a:schemeClr val="tx2"/>
            </a:solidFill>
          </a:endParaRPr>
        </a:p>
      </dgm:t>
    </dgm:pt>
    <dgm:pt modelId="{596A724B-344E-4B22-AA7D-1BFFA21FEA26}" type="parTrans" cxnId="{4F2DCA67-E2F2-47FC-AE6E-586C5443DC07}">
      <dgm:prSet/>
      <dgm:spPr/>
      <dgm:t>
        <a:bodyPr/>
        <a:lstStyle/>
        <a:p>
          <a:endParaRPr lang="en-US"/>
        </a:p>
      </dgm:t>
    </dgm:pt>
    <dgm:pt modelId="{73EC4557-1312-42E5-AAD7-34E1D6447244}" type="sibTrans" cxnId="{4F2DCA67-E2F2-47FC-AE6E-586C5443DC07}">
      <dgm:prSet/>
      <dgm:spPr/>
      <dgm:t>
        <a:bodyPr/>
        <a:lstStyle/>
        <a:p>
          <a:endParaRPr lang="en-US"/>
        </a:p>
      </dgm:t>
    </dgm:pt>
    <dgm:pt modelId="{104446E0-96BF-4AA3-9F97-8340DE2A48F5}">
      <dgm:prSet phldrT="[Text]"/>
      <dgm:spPr/>
      <dgm:t>
        <a:bodyPr/>
        <a:lstStyle/>
        <a:p>
          <a:r>
            <a:rPr lang="en-US" dirty="0" smtClean="0">
              <a:solidFill>
                <a:schemeClr val="tx2"/>
              </a:solidFill>
            </a:rPr>
            <a:t>Preparation &amp; Training</a:t>
          </a:r>
          <a:endParaRPr lang="en-US" dirty="0">
            <a:solidFill>
              <a:schemeClr val="tx2"/>
            </a:solidFill>
          </a:endParaRPr>
        </a:p>
      </dgm:t>
    </dgm:pt>
    <dgm:pt modelId="{2B4B1632-F1AE-49C7-8A97-B43437FA2D06}" type="parTrans" cxnId="{B7FD5D96-ADE4-4164-8B1C-D55BD473656F}">
      <dgm:prSet/>
      <dgm:spPr/>
      <dgm:t>
        <a:bodyPr/>
        <a:lstStyle/>
        <a:p>
          <a:endParaRPr lang="en-US"/>
        </a:p>
      </dgm:t>
    </dgm:pt>
    <dgm:pt modelId="{C1CD738C-C09A-46A6-A439-1855AF391E52}" type="sibTrans" cxnId="{B7FD5D96-ADE4-4164-8B1C-D55BD473656F}">
      <dgm:prSet/>
      <dgm:spPr/>
      <dgm:t>
        <a:bodyPr/>
        <a:lstStyle/>
        <a:p>
          <a:endParaRPr lang="en-US"/>
        </a:p>
      </dgm:t>
    </dgm:pt>
    <dgm:pt modelId="{294B6255-2935-400E-9806-3F9F195E8B50}">
      <dgm:prSet phldrT="[Text]"/>
      <dgm:spPr/>
      <dgm:t>
        <a:bodyPr/>
        <a:lstStyle/>
        <a:p>
          <a:r>
            <a:rPr lang="en-US" dirty="0" smtClean="0">
              <a:solidFill>
                <a:schemeClr val="tx2"/>
              </a:solidFill>
            </a:rPr>
            <a:t>Implementation and Audit</a:t>
          </a:r>
          <a:endParaRPr lang="en-US" dirty="0">
            <a:solidFill>
              <a:schemeClr val="tx2"/>
            </a:solidFill>
          </a:endParaRPr>
        </a:p>
      </dgm:t>
    </dgm:pt>
    <dgm:pt modelId="{75C366FB-E557-473E-9F84-042FFD84B346}" type="parTrans" cxnId="{6D022B39-0CCA-47BC-AE05-78FAB55C2EE6}">
      <dgm:prSet/>
      <dgm:spPr/>
      <dgm:t>
        <a:bodyPr/>
        <a:lstStyle/>
        <a:p>
          <a:endParaRPr lang="en-US"/>
        </a:p>
      </dgm:t>
    </dgm:pt>
    <dgm:pt modelId="{BC550CE9-4B40-49A1-A2C2-FE4BED4E9893}" type="sibTrans" cxnId="{6D022B39-0CCA-47BC-AE05-78FAB55C2EE6}">
      <dgm:prSet/>
      <dgm:spPr/>
      <dgm:t>
        <a:bodyPr/>
        <a:lstStyle/>
        <a:p>
          <a:endParaRPr lang="en-US"/>
        </a:p>
      </dgm:t>
    </dgm:pt>
    <dgm:pt modelId="{98FB2754-7829-4889-9F31-610CFE08C3B0}">
      <dgm:prSet phldrT="[Text]"/>
      <dgm:spPr/>
      <dgm:t>
        <a:bodyPr/>
        <a:lstStyle/>
        <a:p>
          <a:r>
            <a:rPr lang="en-US" dirty="0" smtClean="0">
              <a:solidFill>
                <a:schemeClr val="tx2"/>
              </a:solidFill>
            </a:rPr>
            <a:t>Assess</a:t>
          </a:r>
          <a:endParaRPr lang="en-US" dirty="0">
            <a:solidFill>
              <a:schemeClr val="tx2"/>
            </a:solidFill>
          </a:endParaRPr>
        </a:p>
      </dgm:t>
    </dgm:pt>
    <dgm:pt modelId="{6A007175-6CCE-40A6-862D-CAC927749751}" type="parTrans" cxnId="{940BCB54-867C-437C-93BE-306BE78F7C4F}">
      <dgm:prSet/>
      <dgm:spPr/>
      <dgm:t>
        <a:bodyPr/>
        <a:lstStyle/>
        <a:p>
          <a:endParaRPr lang="en-US"/>
        </a:p>
      </dgm:t>
    </dgm:pt>
    <dgm:pt modelId="{E346901E-BA12-4C43-9C97-7D918D5FC0C0}" type="sibTrans" cxnId="{940BCB54-867C-437C-93BE-306BE78F7C4F}">
      <dgm:prSet/>
      <dgm:spPr/>
      <dgm:t>
        <a:bodyPr/>
        <a:lstStyle/>
        <a:p>
          <a:endParaRPr lang="en-US"/>
        </a:p>
      </dgm:t>
    </dgm:pt>
    <dgm:pt modelId="{619F6AAE-259A-4C71-B839-5BCF4BC80CA9}" type="pres">
      <dgm:prSet presAssocID="{5E32F8B1-1072-4212-AD7F-637DC4BD5AD2}" presName="CompostProcess" presStyleCnt="0">
        <dgm:presLayoutVars>
          <dgm:dir/>
          <dgm:resizeHandles val="exact"/>
        </dgm:presLayoutVars>
      </dgm:prSet>
      <dgm:spPr/>
    </dgm:pt>
    <dgm:pt modelId="{3BF6287B-0376-4537-B8DD-8DAAF374B982}" type="pres">
      <dgm:prSet presAssocID="{5E32F8B1-1072-4212-AD7F-637DC4BD5AD2}" presName="arrow" presStyleLbl="bgShp" presStyleIdx="0" presStyleCnt="1" custLinFactNeighborX="-370" custLinFactNeighborY="-155"/>
      <dgm:spPr/>
    </dgm:pt>
    <dgm:pt modelId="{7D42596C-692B-4372-90DA-B1BEDF8A82E8}" type="pres">
      <dgm:prSet presAssocID="{5E32F8B1-1072-4212-AD7F-637DC4BD5AD2}" presName="linearProcess" presStyleCnt="0"/>
      <dgm:spPr/>
    </dgm:pt>
    <dgm:pt modelId="{2AFC7F17-E1B9-4BF9-9B36-1BCD585B949F}" type="pres">
      <dgm:prSet presAssocID="{5CEDD41C-A431-4E33-903E-9F3DFF005B30}" presName="textNode" presStyleLbl="node1" presStyleIdx="0" presStyleCnt="5">
        <dgm:presLayoutVars>
          <dgm:bulletEnabled val="1"/>
        </dgm:presLayoutVars>
      </dgm:prSet>
      <dgm:spPr/>
      <dgm:t>
        <a:bodyPr/>
        <a:lstStyle/>
        <a:p>
          <a:endParaRPr lang="en-US"/>
        </a:p>
      </dgm:t>
    </dgm:pt>
    <dgm:pt modelId="{21F7A2C7-FE88-4D1C-AAEC-29901DF6452F}" type="pres">
      <dgm:prSet presAssocID="{478B3F5D-F9CC-4514-B8AD-2A77A7EB4EB8}" presName="sibTrans" presStyleCnt="0"/>
      <dgm:spPr/>
    </dgm:pt>
    <dgm:pt modelId="{8B0E18F5-8A0E-4693-961F-7D495EDE0CA7}" type="pres">
      <dgm:prSet presAssocID="{4D5AC7D9-6D8A-494C-A083-AA4886BB591A}" presName="textNode" presStyleLbl="node1" presStyleIdx="1" presStyleCnt="5">
        <dgm:presLayoutVars>
          <dgm:bulletEnabled val="1"/>
        </dgm:presLayoutVars>
      </dgm:prSet>
      <dgm:spPr/>
      <dgm:t>
        <a:bodyPr/>
        <a:lstStyle/>
        <a:p>
          <a:endParaRPr lang="en-US"/>
        </a:p>
      </dgm:t>
    </dgm:pt>
    <dgm:pt modelId="{6EF83622-C45E-4E76-A23E-2C4265F841DD}" type="pres">
      <dgm:prSet presAssocID="{73EC4557-1312-42E5-AAD7-34E1D6447244}" presName="sibTrans" presStyleCnt="0"/>
      <dgm:spPr/>
    </dgm:pt>
    <dgm:pt modelId="{0BEE3B37-A08B-43FB-8EAA-AEF665B0D328}" type="pres">
      <dgm:prSet presAssocID="{104446E0-96BF-4AA3-9F97-8340DE2A48F5}" presName="textNode" presStyleLbl="node1" presStyleIdx="2" presStyleCnt="5">
        <dgm:presLayoutVars>
          <dgm:bulletEnabled val="1"/>
        </dgm:presLayoutVars>
      </dgm:prSet>
      <dgm:spPr/>
      <dgm:t>
        <a:bodyPr/>
        <a:lstStyle/>
        <a:p>
          <a:endParaRPr lang="en-US"/>
        </a:p>
      </dgm:t>
    </dgm:pt>
    <dgm:pt modelId="{BDB617D3-C119-44E3-AABB-1068BE1E83F2}" type="pres">
      <dgm:prSet presAssocID="{C1CD738C-C09A-46A6-A439-1855AF391E52}" presName="sibTrans" presStyleCnt="0"/>
      <dgm:spPr/>
    </dgm:pt>
    <dgm:pt modelId="{B6409418-81E0-4A21-AB62-39E27F4C324C}" type="pres">
      <dgm:prSet presAssocID="{294B6255-2935-400E-9806-3F9F195E8B50}" presName="textNode" presStyleLbl="node1" presStyleIdx="3" presStyleCnt="5">
        <dgm:presLayoutVars>
          <dgm:bulletEnabled val="1"/>
        </dgm:presLayoutVars>
      </dgm:prSet>
      <dgm:spPr/>
      <dgm:t>
        <a:bodyPr/>
        <a:lstStyle/>
        <a:p>
          <a:endParaRPr lang="en-US"/>
        </a:p>
      </dgm:t>
    </dgm:pt>
    <dgm:pt modelId="{78CBA6FA-EF40-4D0C-9977-81CF45B01DAE}" type="pres">
      <dgm:prSet presAssocID="{BC550CE9-4B40-49A1-A2C2-FE4BED4E9893}" presName="sibTrans" presStyleCnt="0"/>
      <dgm:spPr/>
    </dgm:pt>
    <dgm:pt modelId="{2EB3EF35-DDFE-4D42-A6B9-B89F7D0B5F3A}" type="pres">
      <dgm:prSet presAssocID="{98FB2754-7829-4889-9F31-610CFE08C3B0}" presName="textNode" presStyleLbl="node1" presStyleIdx="4" presStyleCnt="5">
        <dgm:presLayoutVars>
          <dgm:bulletEnabled val="1"/>
        </dgm:presLayoutVars>
      </dgm:prSet>
      <dgm:spPr/>
      <dgm:t>
        <a:bodyPr/>
        <a:lstStyle/>
        <a:p>
          <a:endParaRPr lang="en-US"/>
        </a:p>
      </dgm:t>
    </dgm:pt>
  </dgm:ptLst>
  <dgm:cxnLst>
    <dgm:cxn modelId="{A7E5C4E7-CA24-4CB5-9D6D-7D1C15945D2F}" type="presOf" srcId="{294B6255-2935-400E-9806-3F9F195E8B50}" destId="{B6409418-81E0-4A21-AB62-39E27F4C324C}" srcOrd="0" destOrd="0" presId="urn:microsoft.com/office/officeart/2005/8/layout/hProcess9"/>
    <dgm:cxn modelId="{D5FE5364-5CF1-41C1-9438-2035B4A3CD1C}" type="presOf" srcId="{5CEDD41C-A431-4E33-903E-9F3DFF005B30}" destId="{2AFC7F17-E1B9-4BF9-9B36-1BCD585B949F}" srcOrd="0" destOrd="0" presId="urn:microsoft.com/office/officeart/2005/8/layout/hProcess9"/>
    <dgm:cxn modelId="{940BCB54-867C-437C-93BE-306BE78F7C4F}" srcId="{5E32F8B1-1072-4212-AD7F-637DC4BD5AD2}" destId="{98FB2754-7829-4889-9F31-610CFE08C3B0}" srcOrd="4" destOrd="0" parTransId="{6A007175-6CCE-40A6-862D-CAC927749751}" sibTransId="{E346901E-BA12-4C43-9C97-7D918D5FC0C0}"/>
    <dgm:cxn modelId="{57E25FC0-CCD4-4DC7-A7B7-49D826BB5376}" type="presOf" srcId="{5E32F8B1-1072-4212-AD7F-637DC4BD5AD2}" destId="{619F6AAE-259A-4C71-B839-5BCF4BC80CA9}" srcOrd="0" destOrd="0" presId="urn:microsoft.com/office/officeart/2005/8/layout/hProcess9"/>
    <dgm:cxn modelId="{6D022B39-0CCA-47BC-AE05-78FAB55C2EE6}" srcId="{5E32F8B1-1072-4212-AD7F-637DC4BD5AD2}" destId="{294B6255-2935-400E-9806-3F9F195E8B50}" srcOrd="3" destOrd="0" parTransId="{75C366FB-E557-473E-9F84-042FFD84B346}" sibTransId="{BC550CE9-4B40-49A1-A2C2-FE4BED4E9893}"/>
    <dgm:cxn modelId="{B7FD5D96-ADE4-4164-8B1C-D55BD473656F}" srcId="{5E32F8B1-1072-4212-AD7F-637DC4BD5AD2}" destId="{104446E0-96BF-4AA3-9F97-8340DE2A48F5}" srcOrd="2" destOrd="0" parTransId="{2B4B1632-F1AE-49C7-8A97-B43437FA2D06}" sibTransId="{C1CD738C-C09A-46A6-A439-1855AF391E52}"/>
    <dgm:cxn modelId="{0740AFC9-9319-4A54-AE0B-4E560B712797}" type="presOf" srcId="{98FB2754-7829-4889-9F31-610CFE08C3B0}" destId="{2EB3EF35-DDFE-4D42-A6B9-B89F7D0B5F3A}" srcOrd="0" destOrd="0" presId="urn:microsoft.com/office/officeart/2005/8/layout/hProcess9"/>
    <dgm:cxn modelId="{3E0AE119-33B8-4450-BFB7-2F5684A8B8B1}" srcId="{5E32F8B1-1072-4212-AD7F-637DC4BD5AD2}" destId="{5CEDD41C-A431-4E33-903E-9F3DFF005B30}" srcOrd="0" destOrd="0" parTransId="{2D8AB2FC-5210-469E-A15D-FB58465DACBE}" sibTransId="{478B3F5D-F9CC-4514-B8AD-2A77A7EB4EB8}"/>
    <dgm:cxn modelId="{C1758F64-9A9B-4191-90B8-7F1DCC27167C}" type="presOf" srcId="{4D5AC7D9-6D8A-494C-A083-AA4886BB591A}" destId="{8B0E18F5-8A0E-4693-961F-7D495EDE0CA7}" srcOrd="0" destOrd="0" presId="urn:microsoft.com/office/officeart/2005/8/layout/hProcess9"/>
    <dgm:cxn modelId="{4C0BF3BD-EB90-4CC9-BD4B-64258A1D9B98}" type="presOf" srcId="{104446E0-96BF-4AA3-9F97-8340DE2A48F5}" destId="{0BEE3B37-A08B-43FB-8EAA-AEF665B0D328}" srcOrd="0" destOrd="0" presId="urn:microsoft.com/office/officeart/2005/8/layout/hProcess9"/>
    <dgm:cxn modelId="{4F2DCA67-E2F2-47FC-AE6E-586C5443DC07}" srcId="{5E32F8B1-1072-4212-AD7F-637DC4BD5AD2}" destId="{4D5AC7D9-6D8A-494C-A083-AA4886BB591A}" srcOrd="1" destOrd="0" parTransId="{596A724B-344E-4B22-AA7D-1BFFA21FEA26}" sibTransId="{73EC4557-1312-42E5-AAD7-34E1D6447244}"/>
    <dgm:cxn modelId="{A2EAFBB8-ABA8-4C77-A1B4-93F308B11B4F}" type="presParOf" srcId="{619F6AAE-259A-4C71-B839-5BCF4BC80CA9}" destId="{3BF6287B-0376-4537-B8DD-8DAAF374B982}" srcOrd="0" destOrd="0" presId="urn:microsoft.com/office/officeart/2005/8/layout/hProcess9"/>
    <dgm:cxn modelId="{F2925769-6404-44BE-8CCB-F0A20260D3B4}" type="presParOf" srcId="{619F6AAE-259A-4C71-B839-5BCF4BC80CA9}" destId="{7D42596C-692B-4372-90DA-B1BEDF8A82E8}" srcOrd="1" destOrd="0" presId="urn:microsoft.com/office/officeart/2005/8/layout/hProcess9"/>
    <dgm:cxn modelId="{C6072E17-86B0-42EE-A1D1-4846B277E24A}" type="presParOf" srcId="{7D42596C-692B-4372-90DA-B1BEDF8A82E8}" destId="{2AFC7F17-E1B9-4BF9-9B36-1BCD585B949F}" srcOrd="0" destOrd="0" presId="urn:microsoft.com/office/officeart/2005/8/layout/hProcess9"/>
    <dgm:cxn modelId="{EC8D5DD9-DAB6-4EC0-B837-3A24FF78F074}" type="presParOf" srcId="{7D42596C-692B-4372-90DA-B1BEDF8A82E8}" destId="{21F7A2C7-FE88-4D1C-AAEC-29901DF6452F}" srcOrd="1" destOrd="0" presId="urn:microsoft.com/office/officeart/2005/8/layout/hProcess9"/>
    <dgm:cxn modelId="{F5F3A6C8-B46F-4505-B99E-DCE311111EF3}" type="presParOf" srcId="{7D42596C-692B-4372-90DA-B1BEDF8A82E8}" destId="{8B0E18F5-8A0E-4693-961F-7D495EDE0CA7}" srcOrd="2" destOrd="0" presId="urn:microsoft.com/office/officeart/2005/8/layout/hProcess9"/>
    <dgm:cxn modelId="{696DB783-48B9-4592-B932-532B7762814F}" type="presParOf" srcId="{7D42596C-692B-4372-90DA-B1BEDF8A82E8}" destId="{6EF83622-C45E-4E76-A23E-2C4265F841DD}" srcOrd="3" destOrd="0" presId="urn:microsoft.com/office/officeart/2005/8/layout/hProcess9"/>
    <dgm:cxn modelId="{06FCEF29-80F6-4A81-AFE3-F9895344C655}" type="presParOf" srcId="{7D42596C-692B-4372-90DA-B1BEDF8A82E8}" destId="{0BEE3B37-A08B-43FB-8EAA-AEF665B0D328}" srcOrd="4" destOrd="0" presId="urn:microsoft.com/office/officeart/2005/8/layout/hProcess9"/>
    <dgm:cxn modelId="{FD7B6DAD-4AEE-4E06-A936-A08CB35969F4}" type="presParOf" srcId="{7D42596C-692B-4372-90DA-B1BEDF8A82E8}" destId="{BDB617D3-C119-44E3-AABB-1068BE1E83F2}" srcOrd="5" destOrd="0" presId="urn:microsoft.com/office/officeart/2005/8/layout/hProcess9"/>
    <dgm:cxn modelId="{95A8B693-C912-40E7-B95D-AD616204681E}" type="presParOf" srcId="{7D42596C-692B-4372-90DA-B1BEDF8A82E8}" destId="{B6409418-81E0-4A21-AB62-39E27F4C324C}" srcOrd="6" destOrd="0" presId="urn:microsoft.com/office/officeart/2005/8/layout/hProcess9"/>
    <dgm:cxn modelId="{0C1B5C82-EE02-46AA-BE68-A7C76F6F30C7}" type="presParOf" srcId="{7D42596C-692B-4372-90DA-B1BEDF8A82E8}" destId="{78CBA6FA-EF40-4D0C-9977-81CF45B01DAE}" srcOrd="7" destOrd="0" presId="urn:microsoft.com/office/officeart/2005/8/layout/hProcess9"/>
    <dgm:cxn modelId="{37BBA5A5-9237-4952-9148-FE58F4E03DC2}" type="presParOf" srcId="{7D42596C-692B-4372-90DA-B1BEDF8A82E8}" destId="{2EB3EF35-DDFE-4D42-A6B9-B89F7D0B5F3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922748-E748-437F-BAA6-D6BB554BB631}" type="datetimeFigureOut">
              <a:rPr lang="en-US" smtClean="0"/>
              <a:t>5/9/2017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2930CA-CE8E-41D0-AA8C-1E84E500B278}" type="slidenum">
              <a:rPr lang="en-US" smtClean="0"/>
              <a:t>‹#›</a:t>
            </a:fld>
            <a:endParaRPr lang="en-US"/>
          </a:p>
        </p:txBody>
      </p:sp>
    </p:spTree>
    <p:extLst>
      <p:ext uri="{BB962C8B-B14F-4D97-AF65-F5344CB8AC3E}">
        <p14:creationId xmlns:p14="http://schemas.microsoft.com/office/powerpoint/2010/main" val="7965487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63A87-C098-4E18-A625-B639B59AB40A}" type="datetimeFigureOut">
              <a:rPr lang="en-US" smtClean="0"/>
              <a:t>5/9/2017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75779-F5F7-4D45-89BC-5EBA57D03BD7}" type="slidenum">
              <a:rPr lang="en-US" smtClean="0"/>
              <a:t>‹#›</a:t>
            </a:fld>
            <a:endParaRPr lang="en-US"/>
          </a:p>
        </p:txBody>
      </p:sp>
    </p:spTree>
    <p:extLst>
      <p:ext uri="{BB962C8B-B14F-4D97-AF65-F5344CB8AC3E}">
        <p14:creationId xmlns:p14="http://schemas.microsoft.com/office/powerpoint/2010/main" val="4915638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779-F5F7-4D45-89BC-5EBA57D03BD7}" type="slidenum">
              <a:rPr lang="en-US" smtClean="0"/>
              <a:t>1</a:t>
            </a:fld>
            <a:endParaRPr lang="en-US"/>
          </a:p>
        </p:txBody>
      </p:sp>
    </p:spTree>
    <p:extLst>
      <p:ext uri="{BB962C8B-B14F-4D97-AF65-F5344CB8AC3E}">
        <p14:creationId xmlns:p14="http://schemas.microsoft.com/office/powerpoint/2010/main" val="128030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0" dirty="0" smtClean="0"/>
              <a:t>15288</a:t>
            </a:r>
          </a:p>
          <a:p>
            <a:pPr lvl="1"/>
            <a:r>
              <a:rPr lang="en-US" sz="2000" b="0" dirty="0" smtClean="0"/>
              <a:t>“Defined set of processes to facilitate communication among acquirers, suppliers and other stakeholders in the life cycle of a system.”</a:t>
            </a:r>
          </a:p>
          <a:p>
            <a:pPr lvl="1"/>
            <a:r>
              <a:rPr lang="en-US" sz="2000" b="0" dirty="0" smtClean="0"/>
              <a:t>“Applies to the full life cycle of systems, including conception, development, production, utilization, support and retirement of systems”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779-F5F7-4D45-89BC-5EBA57D03BD7}" type="slidenum">
              <a:rPr lang="en-US" smtClean="0"/>
              <a:t>5</a:t>
            </a:fld>
            <a:endParaRPr lang="en-US"/>
          </a:p>
        </p:txBody>
      </p:sp>
    </p:spTree>
    <p:extLst>
      <p:ext uri="{BB962C8B-B14F-4D97-AF65-F5344CB8AC3E}">
        <p14:creationId xmlns:p14="http://schemas.microsoft.com/office/powerpoint/2010/main" val="33775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ISO</a:t>
            </a:r>
            <a:r>
              <a:rPr lang="en-US" sz="1200" b="1" kern="1200" baseline="0" dirty="0" smtClean="0">
                <a:solidFill>
                  <a:schemeClr val="tx1"/>
                </a:solidFill>
                <a:effectLst/>
                <a:latin typeface="+mn-lt"/>
                <a:ea typeface="+mn-ea"/>
                <a:cs typeface="+mn-cs"/>
              </a:rPr>
              <a:t> 15288 </a:t>
            </a:r>
            <a:r>
              <a:rPr lang="en-US" sz="1200" b="1" kern="1200" dirty="0" smtClean="0">
                <a:solidFill>
                  <a:schemeClr val="tx1"/>
                </a:solidFill>
                <a:effectLst/>
                <a:latin typeface="+mn-lt"/>
                <a:ea typeface="+mn-ea"/>
                <a:cs typeface="+mn-cs"/>
              </a:rPr>
              <a:t>does not prescribe any particular life cycle model</a:t>
            </a:r>
            <a:r>
              <a:rPr lang="en-US" sz="1200" kern="1200" dirty="0" smtClean="0">
                <a:solidFill>
                  <a:schemeClr val="tx1"/>
                </a:solidFill>
                <a:effectLst/>
                <a:latin typeface="+mn-lt"/>
                <a:ea typeface="+mn-ea"/>
                <a:cs typeface="+mn-cs"/>
              </a:rPr>
              <a:t>. Instead it defines a set of processes, termed life cycle processes, that can be used in the definition of the system's life cycle. Also, this International Standard does not prescribe any particular sequence of processes within the life cycle model. The sequence of the processes is determined by project objectives and by selection of the system life cycle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 ISO/IEC TR 24748-1 the typical system life cycle stages include concept, development, production, utilization, support, and 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3FF819-DA28-4833-BCB6-9DA68E5D85D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1295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FF819-DA28-4833-BCB6-9DA68E5D85D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626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779-F5F7-4D45-89BC-5EBA57D03BD7}" type="slidenum">
              <a:rPr lang="en-US" smtClean="0"/>
              <a:t>11</a:t>
            </a:fld>
            <a:endParaRPr lang="en-US"/>
          </a:p>
        </p:txBody>
      </p:sp>
    </p:spTree>
    <p:extLst>
      <p:ext uri="{BB962C8B-B14F-4D97-AF65-F5344CB8AC3E}">
        <p14:creationId xmlns:p14="http://schemas.microsoft.com/office/powerpoint/2010/main" val="18917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participants to talk to their companies</a:t>
            </a:r>
            <a:r>
              <a:rPr lang="en-US" baseline="0" dirty="0" smtClean="0"/>
              <a:t> for obtaining a copy of the standard trough them. All LM </a:t>
            </a:r>
            <a:r>
              <a:rPr lang="en-US" baseline="0" dirty="0" err="1" smtClean="0"/>
              <a:t>peoplecan</a:t>
            </a:r>
            <a:r>
              <a:rPr lang="en-US" baseline="0" dirty="0" smtClean="0"/>
              <a:t> contact me and I can direct you where you can get a copy through our Network via the agreement with IEEE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5779-F5F7-4D45-89BC-5EBA57D03BD7}" type="slidenum">
              <a:rPr lang="en-US" smtClean="0"/>
              <a:t>21</a:t>
            </a:fld>
            <a:endParaRPr lang="en-US"/>
          </a:p>
        </p:txBody>
      </p:sp>
    </p:spTree>
    <p:extLst>
      <p:ext uri="{BB962C8B-B14F-4D97-AF65-F5344CB8AC3E}">
        <p14:creationId xmlns:p14="http://schemas.microsoft.com/office/powerpoint/2010/main" val="24541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615965" y="1752600"/>
            <a:ext cx="10979420" cy="1143000"/>
          </a:xfrm>
          <a:prstGeom prst="rect">
            <a:avLst/>
          </a:prstGeom>
        </p:spPr>
        <p:txBody>
          <a:bodyPr anchor="ctr"/>
          <a:lstStyle>
            <a:lvl1pPr algn="ctr" defTabSz="876998">
              <a:defRPr sz="4400">
                <a:ln>
                  <a:noFill/>
                </a:ln>
                <a:solidFill>
                  <a:sysClr val="windowText" lastClr="000000"/>
                </a:solidFill>
              </a:defRPr>
            </a:lvl1pPr>
          </a:lstStyle>
          <a:p>
            <a:r>
              <a:rPr lang="en-US" dirty="0"/>
              <a:t>Click to edit Master title style</a:t>
            </a:r>
          </a:p>
        </p:txBody>
      </p:sp>
      <p:sp>
        <p:nvSpPr>
          <p:cNvPr id="7173" name="Rectangle 5"/>
          <p:cNvSpPr>
            <a:spLocks noGrp="1" noChangeArrowheads="1"/>
          </p:cNvSpPr>
          <p:nvPr>
            <p:ph type="subTitle" idx="1"/>
          </p:nvPr>
        </p:nvSpPr>
        <p:spPr>
          <a:xfrm>
            <a:off x="736488" y="3186559"/>
            <a:ext cx="10719024" cy="492443"/>
          </a:xfrm>
        </p:spPr>
        <p:txBody>
          <a:bodyPr anchor="ctr"/>
          <a:lstStyle>
            <a:lvl1pPr marL="0" indent="0" algn="ctr">
              <a:spcBef>
                <a:spcPts val="0"/>
              </a:spcBef>
              <a:buFontTx/>
              <a:buNone/>
              <a:defRPr sz="3200">
                <a:effectLst/>
              </a:defRPr>
            </a:lvl1pPr>
          </a:lstStyle>
          <a:p>
            <a:r>
              <a:rPr lang="en-US" dirty="0"/>
              <a:t>Click to edit Master subtitle style</a:t>
            </a:r>
          </a:p>
        </p:txBody>
      </p:sp>
      <p:sp>
        <p:nvSpPr>
          <p:cNvPr id="22" name="Text Placeholder 21"/>
          <p:cNvSpPr>
            <a:spLocks noGrp="1"/>
          </p:cNvSpPr>
          <p:nvPr>
            <p:ph type="body" sz="quarter" idx="10"/>
          </p:nvPr>
        </p:nvSpPr>
        <p:spPr>
          <a:xfrm>
            <a:off x="6737034" y="5370968"/>
            <a:ext cx="5056717" cy="282956"/>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dirty="0"/>
              <a:t>Click to edit Master text styles</a:t>
            </a:r>
          </a:p>
        </p:txBody>
      </p:sp>
      <p:sp>
        <p:nvSpPr>
          <p:cNvPr id="23" name="Text Placeholder 21"/>
          <p:cNvSpPr>
            <a:spLocks noGrp="1"/>
          </p:cNvSpPr>
          <p:nvPr>
            <p:ph type="body" sz="quarter" idx="11"/>
          </p:nvPr>
        </p:nvSpPr>
        <p:spPr>
          <a:xfrm>
            <a:off x="6737034" y="5652193"/>
            <a:ext cx="5056717" cy="253171"/>
          </a:xfrm>
        </p:spPr>
        <p:txBody>
          <a:bodyPr/>
          <a:lstStyle>
            <a:lvl1pPr marL="0" indent="0">
              <a:buNone/>
              <a:defRPr sz="1600"/>
            </a:lvl1pPr>
            <a:lvl2pPr marL="0" indent="0">
              <a:buNone/>
              <a:defRPr sz="1800"/>
            </a:lvl2pPr>
            <a:lvl3pPr marL="0" indent="0">
              <a:buNone/>
              <a:defRPr sz="1800"/>
            </a:lvl3pPr>
            <a:lvl4pPr marL="0" indent="0">
              <a:buNone/>
              <a:defRPr sz="1800"/>
            </a:lvl4pPr>
            <a:lvl5pPr marL="0" indent="0">
              <a:buNone/>
              <a:defRPr sz="1800"/>
            </a:lvl5pPr>
          </a:lstStyle>
          <a:p>
            <a:pPr lvl="0"/>
            <a:r>
              <a:rPr lang="en-US" dirty="0"/>
              <a:t>Click to edit Master text styles</a:t>
            </a:r>
          </a:p>
        </p:txBody>
      </p:sp>
      <p:sp>
        <p:nvSpPr>
          <p:cNvPr id="24" name="Text Placeholder 21"/>
          <p:cNvSpPr>
            <a:spLocks noGrp="1"/>
          </p:cNvSpPr>
          <p:nvPr>
            <p:ph type="body" sz="quarter" idx="12"/>
          </p:nvPr>
        </p:nvSpPr>
        <p:spPr>
          <a:xfrm>
            <a:off x="3817592" y="3992110"/>
            <a:ext cx="4561051" cy="369332"/>
          </a:xfrm>
        </p:spPr>
        <p:txBody>
          <a:bodyPr/>
          <a:lstStyle>
            <a:lvl1pPr marL="0" indent="0" algn="ctr">
              <a:spcBef>
                <a:spcPts val="0"/>
              </a:spcBef>
              <a:buNone/>
              <a:defRPr sz="2400"/>
            </a:lvl1pPr>
            <a:lvl2pPr marL="0" indent="0">
              <a:buNone/>
              <a:defRPr sz="1800"/>
            </a:lvl2pPr>
            <a:lvl3pPr marL="0" indent="0">
              <a:buNone/>
              <a:defRPr sz="1800"/>
            </a:lvl3pPr>
            <a:lvl4pPr marL="0" indent="0">
              <a:buNone/>
              <a:defRPr sz="1800"/>
            </a:lvl4pPr>
            <a:lvl5pPr marL="0" indent="0">
              <a:buNone/>
              <a:defRPr sz="1800"/>
            </a:lvl5pPr>
          </a:lstStyle>
          <a:p>
            <a:pPr lvl="0"/>
            <a:r>
              <a:rPr lang="en-US" dirty="0"/>
              <a:t>Click to edit Master text styles</a:t>
            </a:r>
          </a:p>
        </p:txBody>
      </p:sp>
    </p:spTree>
    <p:extLst>
      <p:ext uri="{BB962C8B-B14F-4D97-AF65-F5344CB8AC3E}">
        <p14:creationId xmlns:p14="http://schemas.microsoft.com/office/powerpoint/2010/main" val="17922695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0966449" cy="1181862"/>
          </a:xfrm>
        </p:spPr>
        <p:txBody>
          <a:bodyPr/>
          <a:lstStyle>
            <a:lvl1pPr>
              <a:defRPr>
                <a:effectLst/>
              </a:defRPr>
            </a:lvl1pPr>
            <a:lvl2pPr>
              <a:defRPr sz="2200">
                <a:effectLst/>
              </a:defRPr>
            </a:lvl2pPr>
            <a:lvl3pPr>
              <a:buSzPct val="80000"/>
              <a:defRPr sz="2000">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p:txBody>
      </p:sp>
      <p:sp>
        <p:nvSpPr>
          <p:cNvPr id="6" name="Title 5"/>
          <p:cNvSpPr>
            <a:spLocks noGrp="1"/>
          </p:cNvSpPr>
          <p:nvPr>
            <p:ph type="title"/>
          </p:nvPr>
        </p:nvSpPr>
        <p:spPr>
          <a:xfrm>
            <a:off x="2377440" y="70251"/>
            <a:ext cx="9266903" cy="531812"/>
          </a:xfrm>
          <a:prstGeom prst="rect">
            <a:avLst/>
          </a:prstGeom>
        </p:spPr>
        <p:txBody>
          <a:bodyPr/>
          <a:lstStyle>
            <a:lvl1pPr>
              <a:defRPr sz="3600">
                <a:ln>
                  <a:noFill/>
                </a:ln>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0268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2571" y="2620690"/>
            <a:ext cx="10978880" cy="738664"/>
          </a:xfrm>
          <a:prstGeom prst="rect">
            <a:avLst/>
          </a:prstGeom>
        </p:spPr>
        <p:txBody>
          <a:bodyPr anchor="ctr">
            <a:spAutoFit/>
          </a:bodyPr>
          <a:lstStyle>
            <a:lvl1pPr algn="ctr">
              <a:defRPr sz="4800">
                <a:ln>
                  <a:noFill/>
                </a:ln>
                <a:solidFill>
                  <a:schemeClr val="tx1"/>
                </a:solidFill>
                <a:effectLst/>
              </a:defRPr>
            </a:lvl1pPr>
          </a:lstStyle>
          <a:p>
            <a:r>
              <a:rPr lang="en-US" dirty="0"/>
              <a:t>Click to edit Master title style</a:t>
            </a:r>
          </a:p>
        </p:txBody>
      </p:sp>
    </p:spTree>
    <p:extLst>
      <p:ext uri="{BB962C8B-B14F-4D97-AF65-F5344CB8AC3E}">
        <p14:creationId xmlns:p14="http://schemas.microsoft.com/office/powerpoint/2010/main" val="223937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77440" y="70251"/>
            <a:ext cx="9266903" cy="531812"/>
          </a:xfrm>
          <a:prstGeom prst="rect">
            <a:avLst/>
          </a:prstGeom>
        </p:spPr>
        <p:txBody>
          <a:bodyPr/>
          <a:lstStyle>
            <a:lvl1pPr>
              <a:defRPr>
                <a:ln>
                  <a:noFill/>
                </a:ln>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060451" y="1128871"/>
            <a:ext cx="4933949" cy="17727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2" y="1128871"/>
            <a:ext cx="4933951" cy="17727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115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5"/>
          <p:cNvSpPr>
            <a:spLocks noGrp="1"/>
          </p:cNvSpPr>
          <p:nvPr>
            <p:ph type="title"/>
          </p:nvPr>
        </p:nvSpPr>
        <p:spPr>
          <a:xfrm>
            <a:off x="2377441" y="70251"/>
            <a:ext cx="9219828" cy="531812"/>
          </a:xfrm>
          <a:prstGeom prst="rect">
            <a:avLst/>
          </a:prstGeom>
        </p:spPr>
        <p:txBody>
          <a:bodyPr/>
          <a:lstStyle>
            <a:lvl1pPr>
              <a:defRPr sz="3600">
                <a:ln>
                  <a:noFill/>
                </a:ln>
                <a:solidFill>
                  <a:schemeClr val="tx1"/>
                </a:solidFill>
                <a:effectLst/>
              </a:defRPr>
            </a:lvl1pPr>
          </a:lstStyle>
          <a:p>
            <a:r>
              <a:rPr lang="en-US" dirty="0"/>
              <a:t>Click to edit Master title style</a:t>
            </a:r>
          </a:p>
        </p:txBody>
      </p:sp>
    </p:spTree>
    <p:extLst>
      <p:ext uri="{BB962C8B-B14F-4D97-AF65-F5344CB8AC3E}">
        <p14:creationId xmlns:p14="http://schemas.microsoft.com/office/powerpoint/2010/main" val="914390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E65CA9-1D0A-4B1B-AF22-D9CC5C4D289F}" type="datetimeFigureOut">
              <a:rPr lang="en-US" smtClean="0"/>
              <a:t>5/9/2017</a:t>
            </a:fld>
            <a:endParaRPr lang="en-US"/>
          </a:p>
        </p:txBody>
      </p:sp>
      <p:sp>
        <p:nvSpPr>
          <p:cNvPr id="5" name="Footer Placeholder 4"/>
          <p:cNvSpPr>
            <a:spLocks noGrp="1"/>
          </p:cNvSpPr>
          <p:nvPr>
            <p:ph type="ftr" sz="quarter" idx="11"/>
          </p:nvPr>
        </p:nvSpPr>
        <p:spPr>
          <a:xfrm>
            <a:off x="6003634" y="6530201"/>
            <a:ext cx="184731" cy="276999"/>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DB50A6-94F4-4FE1-9DB3-F09425545FA1}" type="slidenum">
              <a:rPr lang="en-US" smtClean="0"/>
              <a:t>‹#›</a:t>
            </a:fld>
            <a:endParaRPr lang="en-US"/>
          </a:p>
        </p:txBody>
      </p:sp>
    </p:spTree>
    <p:extLst>
      <p:ext uri="{BB962C8B-B14F-4D97-AF65-F5344CB8AC3E}">
        <p14:creationId xmlns:p14="http://schemas.microsoft.com/office/powerpoint/2010/main" val="595387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userDrawn="1"/>
        </p:nvSpPr>
        <p:spPr>
          <a:xfrm>
            <a:off x="0" y="6680887"/>
            <a:ext cx="12189618" cy="177113"/>
          </a:xfrm>
          <a:prstGeom prst="rect">
            <a:avLst/>
          </a:prstGeom>
          <a:solidFill>
            <a:srgbClr val="629DD1"/>
          </a:solidFill>
          <a:ln w="15875" cap="flat" cmpd="sng" algn="ctr">
            <a:noFill/>
            <a:prstDash val="solid"/>
          </a:ln>
          <a:effectLst/>
        </p:spPr>
      </p:sp>
      <p:sp>
        <p:nvSpPr>
          <p:cNvPr id="6147" name="Rectangle 5"/>
          <p:cNvSpPr>
            <a:spLocks noGrp="1" noChangeArrowheads="1"/>
          </p:cNvSpPr>
          <p:nvPr>
            <p:ph type="body" idx="1"/>
          </p:nvPr>
        </p:nvSpPr>
        <p:spPr bwMode="auto">
          <a:xfrm>
            <a:off x="457200" y="1143000"/>
            <a:ext cx="10979149"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9" name="Date Placeholder 3"/>
          <p:cNvSpPr txBox="1">
            <a:spLocks/>
          </p:cNvSpPr>
          <p:nvPr userDrawn="1"/>
        </p:nvSpPr>
        <p:spPr>
          <a:xfrm>
            <a:off x="0" y="6680887"/>
            <a:ext cx="1351005" cy="174069"/>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675" b="1" kern="1200">
                <a:solidFill>
                  <a:srgbClr val="FFFFFF"/>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pPr>
              <a:defRPr/>
            </a:pPr>
            <a:fld id="{A1B5E0AE-1633-40CC-A615-8B381B77D02F}" type="datetimeFigureOut">
              <a:rPr lang="en-US" sz="800" smtClean="0"/>
              <a:pPr>
                <a:defRPr/>
              </a:pPr>
              <a:t>5/9/2017</a:t>
            </a:fld>
            <a:endParaRPr lang="en-US" sz="800" dirty="0"/>
          </a:p>
        </p:txBody>
      </p:sp>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43232" cy="602063"/>
          </a:xfrm>
          <a:prstGeom prst="rect">
            <a:avLst/>
          </a:prstGeom>
        </p:spPr>
      </p:pic>
      <p:sp>
        <p:nvSpPr>
          <p:cNvPr id="6" name="Rectangle 2"/>
          <p:cNvSpPr>
            <a:spLocks noChangeArrowheads="1"/>
          </p:cNvSpPr>
          <p:nvPr userDrawn="1"/>
        </p:nvSpPr>
        <p:spPr bwMode="auto">
          <a:xfrm>
            <a:off x="8714689" y="6665401"/>
            <a:ext cx="3386667" cy="212792"/>
          </a:xfrm>
          <a:prstGeom prst="rect">
            <a:avLst/>
          </a:prstGeom>
          <a:extLst/>
        </p:spPr>
        <p:txBody>
          <a:bodyPr vert="horz" lIns="91440" tIns="45720" rIns="91440" bIns="45720" rtlCol="0" anchor="ctr"/>
          <a:lstStyle/>
          <a:p>
            <a:pPr lvl="0" algn="r" eaLnBrk="0" fontAlgn="base" hangingPunct="0">
              <a:spcBef>
                <a:spcPct val="0"/>
              </a:spcBef>
              <a:spcAft>
                <a:spcPct val="0"/>
              </a:spcAft>
            </a:pPr>
            <a:r>
              <a:rPr lang="en-US" altLang="en-US" sz="800" b="1" dirty="0">
                <a:solidFill>
                  <a:srgbClr val="FFFFFF"/>
                </a:solidFill>
                <a:latin typeface="Arial" charset="0"/>
                <a:ea typeface="ＭＳ Ｐゴシック" pitchFamily="-112" charset="-128"/>
              </a:rPr>
              <a:t> </a:t>
            </a:r>
            <a:fld id="{F898AC35-F173-42FE-A366-0726CC2E41D6}" type="slidenum">
              <a:rPr lang="en-US" altLang="en-US" sz="800" b="1" smtClean="0">
                <a:solidFill>
                  <a:srgbClr val="FFFFFF"/>
                </a:solidFill>
                <a:latin typeface="Arial" charset="0"/>
                <a:ea typeface="ＭＳ Ｐゴシック" pitchFamily="-112" charset="-128"/>
              </a:rPr>
              <a:pPr lvl="0" algn="r" eaLnBrk="0" fontAlgn="base" hangingPunct="0">
                <a:spcBef>
                  <a:spcPct val="0"/>
                </a:spcBef>
                <a:spcAft>
                  <a:spcPct val="0"/>
                </a:spcAft>
              </a:pPr>
              <a:t>‹#›</a:t>
            </a:fld>
            <a:endParaRPr lang="en-US" altLang="en-US" sz="800" b="1" dirty="0">
              <a:solidFill>
                <a:srgbClr val="FFFFFF"/>
              </a:solidFill>
              <a:latin typeface="Arial" charset="0"/>
              <a:ea typeface="ＭＳ Ｐゴシック" pitchFamily="-112" charset="-128"/>
            </a:endParaRPr>
          </a:p>
        </p:txBody>
      </p:sp>
    </p:spTree>
    <p:extLst>
      <p:ext uri="{BB962C8B-B14F-4D97-AF65-F5344CB8AC3E}">
        <p14:creationId xmlns:p14="http://schemas.microsoft.com/office/powerpoint/2010/main" val="2466461643"/>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timing>
    <p:tnLst>
      <p:par>
        <p:cTn id="1" dur="indefinite" restart="never" nodeType="tmRoot"/>
      </p:par>
    </p:tnLst>
  </p:timing>
  <p:hf hdr="0" ftr="0" dt="0"/>
  <p:txStyles>
    <p:titleStyle>
      <a:lvl1pPr algn="l" defTabSz="886513" rtl="0" eaLnBrk="0" fontAlgn="base" hangingPunct="0">
        <a:spcBef>
          <a:spcPct val="0"/>
        </a:spcBef>
        <a:spcAft>
          <a:spcPct val="0"/>
        </a:spcAft>
        <a:defRPr lang="en-US" sz="3600" b="1" baseline="0" smtClean="0">
          <a:ln>
            <a:noFill/>
          </a:ln>
          <a:solidFill>
            <a:schemeClr val="bg2"/>
          </a:solidFill>
          <a:effectLst/>
          <a:latin typeface="Calibri" panose="020F0502020204030204"/>
          <a:ea typeface="ＭＳ Ｐゴシック" pitchFamily="-112" charset="-128"/>
          <a:cs typeface="ＭＳ Ｐゴシック" pitchFamily="-112" charset="-128"/>
        </a:defRPr>
      </a:lvl1pPr>
      <a:lvl2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2pPr>
      <a:lvl3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3pPr>
      <a:lvl4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4pPr>
      <a:lvl5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5pPr>
      <a:lvl6pPr marL="456735"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3468"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0201"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6936"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p:titleStyle>
    <p:bodyStyle>
      <a:lvl1pPr marL="222025" indent="-222025" algn="l" defTabSz="886513" rtl="0" eaLnBrk="0" fontAlgn="base" hangingPunct="0">
        <a:spcBef>
          <a:spcPct val="20000"/>
        </a:spcBef>
        <a:spcAft>
          <a:spcPct val="0"/>
        </a:spcAft>
        <a:buSzPct val="100000"/>
        <a:buChar char="•"/>
        <a:defRPr sz="2400" b="1">
          <a:solidFill>
            <a:schemeClr val="bg2"/>
          </a:solidFill>
          <a:latin typeface="+mn-lt"/>
          <a:ea typeface="MS PGothic" pitchFamily="34" charset="-128"/>
          <a:cs typeface="ＭＳ Ｐゴシック" pitchFamily="-112" charset="-128"/>
        </a:defRPr>
      </a:lvl1pPr>
      <a:lvl2pPr marL="615324" indent="-279115" algn="l" defTabSz="886513" rtl="0" eaLnBrk="0" fontAlgn="base" hangingPunct="0">
        <a:spcBef>
          <a:spcPct val="20000"/>
        </a:spcBef>
        <a:spcAft>
          <a:spcPct val="0"/>
        </a:spcAft>
        <a:buSzPct val="100000"/>
        <a:buChar char="–"/>
        <a:defRPr sz="2400" b="1">
          <a:solidFill>
            <a:schemeClr val="bg2"/>
          </a:solidFill>
          <a:latin typeface="+mn-lt"/>
          <a:ea typeface="MS PGothic" pitchFamily="34" charset="-128"/>
          <a:cs typeface="ＭＳ Ｐゴシック"/>
        </a:defRPr>
      </a:lvl2pPr>
      <a:lvl3pPr marL="997520" indent="-268014" algn="l" defTabSz="886513" rtl="0" eaLnBrk="0" fontAlgn="base" hangingPunct="0">
        <a:spcBef>
          <a:spcPct val="20000"/>
        </a:spcBef>
        <a:spcAft>
          <a:spcPct val="0"/>
        </a:spcAft>
        <a:buSzPct val="80000"/>
        <a:buChar char="•"/>
        <a:defRPr sz="2400" b="1">
          <a:solidFill>
            <a:schemeClr val="bg2"/>
          </a:solidFill>
          <a:latin typeface="+mn-lt"/>
          <a:ea typeface="MS PGothic" pitchFamily="34" charset="-128"/>
          <a:cs typeface="ＭＳ Ｐゴシック"/>
        </a:defRPr>
      </a:lvl3pPr>
      <a:lvl4pPr marL="1549408" indent="-222025" algn="l" defTabSz="886513" rtl="0" eaLnBrk="0" fontAlgn="base" hangingPunct="0">
        <a:spcBef>
          <a:spcPct val="20000"/>
        </a:spcBef>
        <a:spcAft>
          <a:spcPct val="0"/>
        </a:spcAft>
        <a:buChar char="–"/>
        <a:defRPr sz="2000" b="1">
          <a:solidFill>
            <a:schemeClr val="bg2"/>
          </a:solidFill>
          <a:latin typeface="+mn-lt"/>
          <a:ea typeface="MS PGothic" pitchFamily="34" charset="-128"/>
          <a:cs typeface="ＭＳ Ｐゴシック"/>
        </a:defRPr>
      </a:lvl4pPr>
      <a:lvl5pPr marL="1991867" indent="-222025" algn="l" defTabSz="886513" rtl="0" eaLnBrk="0" fontAlgn="base" hangingPunct="0">
        <a:spcBef>
          <a:spcPct val="20000"/>
        </a:spcBef>
        <a:spcAft>
          <a:spcPct val="0"/>
        </a:spcAft>
        <a:buChar char="»"/>
        <a:defRPr sz="2000" b="1">
          <a:solidFill>
            <a:schemeClr val="bg2"/>
          </a:solidFill>
          <a:latin typeface="+mn-lt"/>
          <a:ea typeface="MS PGothic" pitchFamily="34" charset="-128"/>
          <a:cs typeface="ＭＳ Ｐゴシック"/>
        </a:defRPr>
      </a:lvl5pPr>
      <a:lvl6pPr marL="2448602" indent="-222025" algn="l" defTabSz="8865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6pPr>
      <a:lvl7pPr marL="2905340" indent="-222025" algn="l" defTabSz="8865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7pPr>
      <a:lvl8pPr marL="3362069" indent="-222025" algn="l" defTabSz="8865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8pPr>
      <a:lvl9pPr marL="3818803" indent="-222025" algn="l" defTabSz="886513" rtl="0" eaLnBrk="1" fontAlgn="base" hangingPunct="1">
        <a:spcBef>
          <a:spcPct val="20000"/>
        </a:spcBef>
        <a:spcAft>
          <a:spcPct val="0"/>
        </a:spcAft>
        <a:buChar char="»"/>
        <a:defRPr sz="2000" b="1">
          <a:solidFill>
            <a:srgbClr val="FAFD00"/>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6735" rtl="0" eaLnBrk="1" latinLnBrk="0" hangingPunct="1">
        <a:defRPr sz="1800" kern="1200">
          <a:solidFill>
            <a:schemeClr val="tx1"/>
          </a:solidFill>
          <a:latin typeface="+mn-lt"/>
          <a:ea typeface="+mn-ea"/>
          <a:cs typeface="+mn-cs"/>
        </a:defRPr>
      </a:lvl1pPr>
      <a:lvl2pPr marL="456735" algn="l" defTabSz="456735" rtl="0" eaLnBrk="1" latinLnBrk="0" hangingPunct="1">
        <a:defRPr sz="1800" kern="1200">
          <a:solidFill>
            <a:schemeClr val="tx1"/>
          </a:solidFill>
          <a:latin typeface="+mn-lt"/>
          <a:ea typeface="+mn-ea"/>
          <a:cs typeface="+mn-cs"/>
        </a:defRPr>
      </a:lvl2pPr>
      <a:lvl3pPr marL="913468" algn="l" defTabSz="456735" rtl="0" eaLnBrk="1" latinLnBrk="0" hangingPunct="1">
        <a:defRPr sz="1800" kern="1200">
          <a:solidFill>
            <a:schemeClr val="tx1"/>
          </a:solidFill>
          <a:latin typeface="+mn-lt"/>
          <a:ea typeface="+mn-ea"/>
          <a:cs typeface="+mn-cs"/>
        </a:defRPr>
      </a:lvl3pPr>
      <a:lvl4pPr marL="1370201" algn="l" defTabSz="456735" rtl="0" eaLnBrk="1" latinLnBrk="0" hangingPunct="1">
        <a:defRPr sz="1800" kern="1200">
          <a:solidFill>
            <a:schemeClr val="tx1"/>
          </a:solidFill>
          <a:latin typeface="+mn-lt"/>
          <a:ea typeface="+mn-ea"/>
          <a:cs typeface="+mn-cs"/>
        </a:defRPr>
      </a:lvl4pPr>
      <a:lvl5pPr marL="1826936" algn="l" defTabSz="456735" rtl="0" eaLnBrk="1" latinLnBrk="0" hangingPunct="1">
        <a:defRPr sz="1800" kern="1200">
          <a:solidFill>
            <a:schemeClr val="tx1"/>
          </a:solidFill>
          <a:latin typeface="+mn-lt"/>
          <a:ea typeface="+mn-ea"/>
          <a:cs typeface="+mn-cs"/>
        </a:defRPr>
      </a:lvl5pPr>
      <a:lvl6pPr marL="2283669" algn="l" defTabSz="456735" rtl="0" eaLnBrk="1" latinLnBrk="0" hangingPunct="1">
        <a:defRPr sz="1800" kern="1200">
          <a:solidFill>
            <a:schemeClr val="tx1"/>
          </a:solidFill>
          <a:latin typeface="+mn-lt"/>
          <a:ea typeface="+mn-ea"/>
          <a:cs typeface="+mn-cs"/>
        </a:defRPr>
      </a:lvl6pPr>
      <a:lvl7pPr marL="2740403" algn="l" defTabSz="456735" rtl="0" eaLnBrk="1" latinLnBrk="0" hangingPunct="1">
        <a:defRPr sz="1800" kern="1200">
          <a:solidFill>
            <a:schemeClr val="tx1"/>
          </a:solidFill>
          <a:latin typeface="+mn-lt"/>
          <a:ea typeface="+mn-ea"/>
          <a:cs typeface="+mn-cs"/>
        </a:defRPr>
      </a:lvl7pPr>
      <a:lvl8pPr marL="3197132" algn="l" defTabSz="456735" rtl="0" eaLnBrk="1" latinLnBrk="0" hangingPunct="1">
        <a:defRPr sz="1800" kern="1200">
          <a:solidFill>
            <a:schemeClr val="tx1"/>
          </a:solidFill>
          <a:latin typeface="+mn-lt"/>
          <a:ea typeface="+mn-ea"/>
          <a:cs typeface="+mn-cs"/>
        </a:defRPr>
      </a:lvl8pPr>
      <a:lvl9pPr marL="3653871" algn="l" defTabSz="4567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003634" y="6437868"/>
            <a:ext cx="184731" cy="369332"/>
          </a:xfrm>
        </p:spPr>
        <p:txBody>
          <a:bodyPr wrap="none" anchor="b" anchorCtr="1">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19" y="70609"/>
            <a:ext cx="10174165" cy="6590654"/>
          </a:xfrm>
          <a:prstGeom prst="rect">
            <a:avLst/>
          </a:prstGeom>
        </p:spPr>
      </p:pic>
      <p:sp>
        <p:nvSpPr>
          <p:cNvPr id="5" name="TextBox 4"/>
          <p:cNvSpPr txBox="1"/>
          <p:nvPr/>
        </p:nvSpPr>
        <p:spPr>
          <a:xfrm>
            <a:off x="8334375" y="5422205"/>
            <a:ext cx="3933825" cy="1200329"/>
          </a:xfrm>
          <a:prstGeom prst="rect">
            <a:avLst/>
          </a:prstGeom>
          <a:noFill/>
        </p:spPr>
        <p:txBody>
          <a:bodyPr wrap="square" rtlCol="0">
            <a:spAutoFit/>
          </a:bodyPr>
          <a:lstStyle/>
          <a:p>
            <a:r>
              <a:rPr lang="en-US" b="1" dirty="0" smtClean="0"/>
              <a:t>INCOSE – North Texas Chapter</a:t>
            </a:r>
          </a:p>
          <a:p>
            <a:r>
              <a:rPr lang="en-US" i="1" dirty="0" smtClean="0"/>
              <a:t>May 9</a:t>
            </a:r>
            <a:r>
              <a:rPr lang="en-US" i="1" baseline="30000" dirty="0" smtClean="0"/>
              <a:t>th</a:t>
            </a:r>
            <a:r>
              <a:rPr lang="en-US" i="1" dirty="0" smtClean="0"/>
              <a:t> 2017</a:t>
            </a:r>
          </a:p>
          <a:p>
            <a:r>
              <a:rPr lang="en-US" b="1" dirty="0" smtClean="0"/>
              <a:t>Overview of ISO/IEC/IEEE 15288</a:t>
            </a:r>
          </a:p>
          <a:p>
            <a:r>
              <a:rPr lang="en-US" i="1" dirty="0" smtClean="0"/>
              <a:t>Octavio Castellanos, CSEP</a:t>
            </a:r>
            <a:endParaRPr lang="en-US" i="1" dirty="0"/>
          </a:p>
        </p:txBody>
      </p:sp>
    </p:spTree>
    <p:extLst>
      <p:ext uri="{BB962C8B-B14F-4D97-AF65-F5344CB8AC3E}">
        <p14:creationId xmlns:p14="http://schemas.microsoft.com/office/powerpoint/2010/main" val="341485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5" y="1655461"/>
            <a:ext cx="10966449" cy="1698927"/>
          </a:xfrm>
        </p:spPr>
        <p:txBody>
          <a:bodyPr/>
          <a:lstStyle/>
          <a:p>
            <a:r>
              <a:rPr lang="en-US" b="0" dirty="0" smtClean="0"/>
              <a:t>Purpose</a:t>
            </a:r>
          </a:p>
          <a:p>
            <a:r>
              <a:rPr lang="en-US" b="0" dirty="0" smtClean="0"/>
              <a:t>Outcomes</a:t>
            </a:r>
          </a:p>
          <a:p>
            <a:r>
              <a:rPr lang="en-US" b="0" dirty="0" smtClean="0"/>
              <a:t>Activities and tasks</a:t>
            </a:r>
          </a:p>
          <a:p>
            <a:endParaRPr lang="en-US" dirty="0"/>
          </a:p>
        </p:txBody>
      </p:sp>
      <p:sp>
        <p:nvSpPr>
          <p:cNvPr id="2" name="Title 1"/>
          <p:cNvSpPr>
            <a:spLocks noGrp="1"/>
          </p:cNvSpPr>
          <p:nvPr>
            <p:ph type="title"/>
          </p:nvPr>
        </p:nvSpPr>
        <p:spPr>
          <a:xfrm>
            <a:off x="986790" y="317355"/>
            <a:ext cx="9266903" cy="531812"/>
          </a:xfrm>
        </p:spPr>
        <p:txBody>
          <a:bodyPr/>
          <a:lstStyle/>
          <a:p>
            <a:r>
              <a:rPr lang="en-US" sz="3200" dirty="0" smtClean="0"/>
              <a:t>Typical Outline of a Process</a:t>
            </a:r>
            <a:endParaRPr lang="en-US" sz="3200" dirty="0"/>
          </a:p>
        </p:txBody>
      </p:sp>
      <p:pic>
        <p:nvPicPr>
          <p:cNvPr id="4" name="Picture 3"/>
          <p:cNvPicPr>
            <a:picLocks noChangeAspect="1"/>
          </p:cNvPicPr>
          <p:nvPr/>
        </p:nvPicPr>
        <p:blipFill>
          <a:blip r:embed="rId2"/>
          <a:stretch>
            <a:fillRect/>
          </a:stretch>
        </p:blipFill>
        <p:spPr>
          <a:xfrm>
            <a:off x="6041658" y="23522"/>
            <a:ext cx="6045567" cy="6661733"/>
          </a:xfrm>
          <a:prstGeom prst="rect">
            <a:avLst/>
          </a:prstGeom>
          <a:ln>
            <a:noFill/>
          </a:ln>
          <a:effectLst>
            <a:outerShdw blurRad="190500" sx="102000" sy="102000" algn="tl" rotWithShape="0">
              <a:srgbClr val="000000">
                <a:alpha val="70000"/>
              </a:srgbClr>
            </a:outerShdw>
          </a:effectLst>
        </p:spPr>
      </p:pic>
    </p:spTree>
    <p:extLst>
      <p:ext uri="{BB962C8B-B14F-4D97-AF65-F5344CB8AC3E}">
        <p14:creationId xmlns:p14="http://schemas.microsoft.com/office/powerpoint/2010/main" val="796557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1229975" cy="5109091"/>
          </a:xfrm>
        </p:spPr>
        <p:txBody>
          <a:bodyPr/>
          <a:lstStyle/>
          <a:p>
            <a:pPr marL="0" indent="0">
              <a:buNone/>
            </a:pPr>
            <a:r>
              <a:rPr lang="en-US" sz="2000" dirty="0" smtClean="0"/>
              <a:t>15288.1   IEEE </a:t>
            </a:r>
            <a:r>
              <a:rPr lang="en-US" sz="2000" dirty="0"/>
              <a:t>Standard for Application of  Systems Engineering on Defense  </a:t>
            </a:r>
            <a:r>
              <a:rPr lang="en-US" sz="2000" dirty="0" smtClean="0"/>
              <a:t>Programs</a:t>
            </a:r>
          </a:p>
          <a:p>
            <a:pPr marL="0" indent="0">
              <a:buNone/>
            </a:pPr>
            <a:endParaRPr lang="en-US" sz="2000" dirty="0"/>
          </a:p>
          <a:p>
            <a:pPr marL="0" indent="0">
              <a:buNone/>
            </a:pPr>
            <a:r>
              <a:rPr lang="en-US" sz="1600" u="sng" dirty="0" smtClean="0"/>
              <a:t>Scope</a:t>
            </a:r>
            <a:r>
              <a:rPr lang="en-US" sz="1600" b="0" dirty="0" smtClean="0"/>
              <a:t> </a:t>
            </a:r>
            <a:endParaRPr lang="en-US" sz="1600" b="0" dirty="0"/>
          </a:p>
          <a:p>
            <a:pPr marL="0" indent="0" algn="just">
              <a:buNone/>
            </a:pPr>
            <a:r>
              <a:rPr lang="en-US" sz="1600" b="0" dirty="0"/>
              <a:t>This standard </a:t>
            </a:r>
            <a:r>
              <a:rPr lang="en-US" sz="1600" b="0" dirty="0">
                <a:solidFill>
                  <a:srgbClr val="0000FF"/>
                </a:solidFill>
              </a:rPr>
              <a:t>establishes the requirements for systems engineering activities to be performed on projects of the United States (US) Department of Defense (DoD) and other defense agencies across the entire system life cycle</a:t>
            </a:r>
            <a:r>
              <a:rPr lang="en-US" sz="1600" b="0" dirty="0"/>
              <a:t>, including the planning, acquisition, modification, and sustainment of defense systems. It provides the foundation for systems engineering within the context of ISO/IEC/IEEE 152881 and the acquisition environment of DoD and other defense agencies at all levels of system hierarchy. This standard provides detailed requirements for the application of the life cycle processes, activities, and tasks of ISO/IEC/IEEE 15288 for use on any defense system and includes the effective integration of agreement processes, technical processes, technical management processes, and essential specialty engineering requirements. </a:t>
            </a:r>
          </a:p>
          <a:p>
            <a:pPr marL="0" indent="0">
              <a:buNone/>
            </a:pPr>
            <a:endParaRPr lang="en-US" sz="1600" b="0" dirty="0"/>
          </a:p>
          <a:p>
            <a:pPr marL="0" indent="0">
              <a:buNone/>
            </a:pPr>
            <a:r>
              <a:rPr lang="en-US" sz="1600" u="sng" dirty="0" smtClean="0"/>
              <a:t>Purpose </a:t>
            </a:r>
            <a:endParaRPr lang="en-US" sz="1600" u="sng" dirty="0"/>
          </a:p>
          <a:p>
            <a:pPr marL="0" indent="0" algn="just">
              <a:buNone/>
            </a:pPr>
            <a:r>
              <a:rPr lang="en-US" sz="1600" b="0" dirty="0"/>
              <a:t>This standard provides requirements for the application of ISO/IEC/IEEE 15288 for defense systems engineering needs. This standard implements ISO/IEC/IEEE 15288 for use by DoD organizations and other defense agencies in acquiring systems or systems engineering support. While </a:t>
            </a:r>
            <a:r>
              <a:rPr lang="en-US" sz="1600" b="0" dirty="0">
                <a:solidFill>
                  <a:srgbClr val="0000FF"/>
                </a:solidFill>
              </a:rPr>
              <a:t>primarily supporting the acquirer-supplier agreement mode</a:t>
            </a:r>
            <a:r>
              <a:rPr lang="en-US" sz="1600" b="0" dirty="0"/>
              <a:t>, this standard also can be used to support the other modes: use by organizations, projects, and process assessors. T</a:t>
            </a:r>
            <a:r>
              <a:rPr lang="en-US" sz="1600" b="0" dirty="0">
                <a:solidFill>
                  <a:srgbClr val="0000FF"/>
                </a:solidFill>
              </a:rPr>
              <a:t>his standard provides the basis for selection, negotiation, agreement, and performance of necessary systems engineering activities and delivery of products</a:t>
            </a:r>
            <a:r>
              <a:rPr lang="en-US" sz="1600" b="0" dirty="0"/>
              <a:t>, while allowing flexibility for both innovative implementation and tailoring of the specific systems engineering process(</a:t>
            </a:r>
            <a:r>
              <a:rPr lang="en-US" sz="1600" b="0" dirty="0" err="1"/>
              <a:t>es</a:t>
            </a:r>
            <a:r>
              <a:rPr lang="en-US" sz="1600" b="0" dirty="0"/>
              <a:t>) to be used by system suppliers, either contractors or government system developers, integrators, maintainers, or sustainers. </a:t>
            </a:r>
          </a:p>
        </p:txBody>
      </p:sp>
      <p:sp>
        <p:nvSpPr>
          <p:cNvPr id="2" name="Title 1"/>
          <p:cNvSpPr>
            <a:spLocks noGrp="1"/>
          </p:cNvSpPr>
          <p:nvPr>
            <p:ph type="title"/>
          </p:nvPr>
        </p:nvSpPr>
        <p:spPr>
          <a:xfrm>
            <a:off x="1306972" y="117876"/>
            <a:ext cx="9266903" cy="531812"/>
          </a:xfrm>
        </p:spPr>
        <p:txBody>
          <a:bodyPr/>
          <a:lstStyle/>
          <a:p>
            <a:r>
              <a:rPr lang="en-US" dirty="0" smtClean="0"/>
              <a:t>15288</a:t>
            </a:r>
            <a:r>
              <a:rPr lang="en-US" dirty="0" smtClean="0">
                <a:solidFill>
                  <a:srgbClr val="0000FF"/>
                </a:solidFill>
              </a:rPr>
              <a:t>.1</a:t>
            </a:r>
            <a:r>
              <a:rPr lang="en-US" dirty="0" smtClean="0"/>
              <a:t> </a:t>
            </a:r>
            <a:r>
              <a:rPr lang="en-US" dirty="0"/>
              <a:t>E</a:t>
            </a:r>
            <a:r>
              <a:rPr lang="en-US" dirty="0" smtClean="0"/>
              <a:t>xtension</a:t>
            </a:r>
            <a:endParaRPr lang="en-US" dirty="0"/>
          </a:p>
        </p:txBody>
      </p:sp>
    </p:spTree>
    <p:extLst>
      <p:ext uri="{BB962C8B-B14F-4D97-AF65-F5344CB8AC3E}">
        <p14:creationId xmlns:p14="http://schemas.microsoft.com/office/powerpoint/2010/main" val="2677965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0966449" cy="2142125"/>
          </a:xfrm>
        </p:spPr>
        <p:txBody>
          <a:bodyPr/>
          <a:lstStyle/>
          <a:p>
            <a:r>
              <a:rPr lang="en-US" b="0" dirty="0" smtClean="0"/>
              <a:t>Only </a:t>
            </a:r>
            <a:r>
              <a:rPr lang="en-US" b="0" dirty="0"/>
              <a:t>references changes </a:t>
            </a:r>
            <a:r>
              <a:rPr lang="en-US" b="0" dirty="0" smtClean="0"/>
              <a:t>to 15288 </a:t>
            </a:r>
          </a:p>
          <a:p>
            <a:pPr marL="0" indent="0">
              <a:buNone/>
            </a:pPr>
            <a:r>
              <a:rPr lang="en-US" b="0" dirty="0" smtClean="0"/>
              <a:t>   as required per </a:t>
            </a:r>
            <a:r>
              <a:rPr lang="en-US" b="0" dirty="0"/>
              <a:t>DoD </a:t>
            </a:r>
            <a:r>
              <a:rPr lang="en-US" b="0" dirty="0" smtClean="0"/>
              <a:t>programs</a:t>
            </a:r>
          </a:p>
          <a:p>
            <a:pPr marL="0" indent="0">
              <a:buNone/>
            </a:pPr>
            <a:endParaRPr lang="en-US" b="0" dirty="0"/>
          </a:p>
          <a:p>
            <a:pPr marL="0" indent="0">
              <a:buNone/>
            </a:pPr>
            <a:endParaRPr lang="en-US" b="0" dirty="0" smtClean="0"/>
          </a:p>
          <a:p>
            <a:pPr marL="0" indent="0">
              <a:buNone/>
            </a:pPr>
            <a:r>
              <a:rPr lang="en-US" dirty="0" smtClean="0">
                <a:solidFill>
                  <a:srgbClr val="0000FF"/>
                </a:solidFill>
              </a:rPr>
              <a:t>Example</a:t>
            </a:r>
            <a:r>
              <a:rPr lang="en-US" b="0" dirty="0" smtClean="0">
                <a:solidFill>
                  <a:srgbClr val="0000FF"/>
                </a:solidFill>
              </a:rPr>
              <a:t> (Verification Process)   </a:t>
            </a:r>
            <a:endParaRPr lang="en-US" b="0" dirty="0">
              <a:solidFill>
                <a:srgbClr val="0000FF"/>
              </a:solidFill>
            </a:endParaRPr>
          </a:p>
        </p:txBody>
      </p:sp>
      <p:sp>
        <p:nvSpPr>
          <p:cNvPr id="2" name="Title 1"/>
          <p:cNvSpPr>
            <a:spLocks noGrp="1"/>
          </p:cNvSpPr>
          <p:nvPr>
            <p:ph type="title"/>
          </p:nvPr>
        </p:nvSpPr>
        <p:spPr>
          <a:xfrm>
            <a:off x="834390" y="298057"/>
            <a:ext cx="11081385" cy="531812"/>
          </a:xfrm>
        </p:spPr>
        <p:txBody>
          <a:bodyPr/>
          <a:lstStyle/>
          <a:p>
            <a:r>
              <a:rPr lang="en-US" dirty="0"/>
              <a:t>.1 extension </a:t>
            </a:r>
            <a:r>
              <a:rPr lang="en-US" i="1" dirty="0"/>
              <a:t>(continued)</a:t>
            </a:r>
          </a:p>
        </p:txBody>
      </p:sp>
      <p:pic>
        <p:nvPicPr>
          <p:cNvPr id="4" name="Picture 3"/>
          <p:cNvPicPr>
            <a:picLocks noChangeAspect="1"/>
          </p:cNvPicPr>
          <p:nvPr/>
        </p:nvPicPr>
        <p:blipFill>
          <a:blip r:embed="rId2"/>
          <a:stretch>
            <a:fillRect/>
          </a:stretch>
        </p:blipFill>
        <p:spPr>
          <a:xfrm>
            <a:off x="5680196" y="298057"/>
            <a:ext cx="6435603" cy="6102906"/>
          </a:xfrm>
          <a:prstGeom prst="rect">
            <a:avLst/>
          </a:prstGeom>
          <a:ln>
            <a:noFill/>
          </a:ln>
          <a:effectLst>
            <a:outerShdw blurRad="190500" sx="103000" sy="103000" algn="tl" rotWithShape="0">
              <a:srgbClr val="000000">
                <a:alpha val="70000"/>
              </a:srgbClr>
            </a:outerShdw>
          </a:effectLst>
        </p:spPr>
      </p:pic>
      <p:sp>
        <p:nvSpPr>
          <p:cNvPr id="5" name="Right Arrow 4"/>
          <p:cNvSpPr/>
          <p:nvPr/>
        </p:nvSpPr>
        <p:spPr bwMode="auto">
          <a:xfrm>
            <a:off x="4762500" y="2859790"/>
            <a:ext cx="847725" cy="463435"/>
          </a:xfrm>
          <a:prstGeom prst="rightArrow">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extLst>
      <p:ext uri="{BB962C8B-B14F-4D97-AF65-F5344CB8AC3E}">
        <p14:creationId xmlns:p14="http://schemas.microsoft.com/office/powerpoint/2010/main" val="466105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525" y="-9525"/>
            <a:ext cx="12258675" cy="69342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pic>
        <p:nvPicPr>
          <p:cNvPr id="4" name="Picture 3"/>
          <p:cNvPicPr>
            <a:picLocks noChangeAspect="1"/>
          </p:cNvPicPr>
          <p:nvPr/>
        </p:nvPicPr>
        <p:blipFill>
          <a:blip r:embed="rId2"/>
          <a:stretch>
            <a:fillRect/>
          </a:stretch>
        </p:blipFill>
        <p:spPr>
          <a:xfrm>
            <a:off x="2383967" y="-9525"/>
            <a:ext cx="7807783" cy="6858000"/>
          </a:xfrm>
          <a:prstGeom prst="rect">
            <a:avLst/>
          </a:prstGeom>
          <a:ln>
            <a:noFill/>
          </a:ln>
          <a:effectLst>
            <a:outerShdw blurRad="190500" sx="103000" sy="103000" algn="tl" rotWithShape="0">
              <a:srgbClr val="000000">
                <a:alpha val="70000"/>
              </a:srgbClr>
            </a:outerShdw>
          </a:effectLst>
        </p:spPr>
      </p:pic>
    </p:spTree>
    <p:extLst>
      <p:ext uri="{BB962C8B-B14F-4D97-AF65-F5344CB8AC3E}">
        <p14:creationId xmlns:p14="http://schemas.microsoft.com/office/powerpoint/2010/main" val="222459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1077575" cy="4259628"/>
          </a:xfrm>
        </p:spPr>
        <p:txBody>
          <a:bodyPr/>
          <a:lstStyle/>
          <a:p>
            <a:pPr marL="0" indent="0">
              <a:buNone/>
            </a:pPr>
            <a:r>
              <a:rPr lang="en-US" sz="2000" dirty="0" smtClean="0"/>
              <a:t>15288.2 IEEE </a:t>
            </a:r>
            <a:r>
              <a:rPr lang="en-US" sz="2000" dirty="0"/>
              <a:t>Standard for Technical Reviews and Audits on Defense Programs </a:t>
            </a:r>
            <a:endParaRPr lang="en-US" sz="1200" dirty="0"/>
          </a:p>
          <a:p>
            <a:pPr marL="0" indent="0">
              <a:buNone/>
            </a:pPr>
            <a:endParaRPr lang="en-US" sz="1400" dirty="0"/>
          </a:p>
          <a:p>
            <a:pPr marL="0" indent="0" algn="just">
              <a:buNone/>
            </a:pPr>
            <a:r>
              <a:rPr lang="en-US" sz="1600" u="sng" dirty="0" smtClean="0"/>
              <a:t>Scope</a:t>
            </a:r>
            <a:r>
              <a:rPr lang="en-US" sz="1600" dirty="0" smtClean="0"/>
              <a:t> </a:t>
            </a:r>
            <a:endParaRPr lang="en-US" sz="1600" dirty="0"/>
          </a:p>
          <a:p>
            <a:pPr marL="0" indent="0" algn="just">
              <a:buNone/>
            </a:pPr>
            <a:r>
              <a:rPr lang="en-US" sz="1600" b="0" dirty="0"/>
              <a:t>This standard establishes the requirements for technical reviews and audits to be performed throughout the acquisition life cycle for the US Department of Defense (DoD) and other defense agencies. This </a:t>
            </a:r>
            <a:r>
              <a:rPr lang="en-US" sz="1600" b="0" dirty="0">
                <a:solidFill>
                  <a:srgbClr val="0000FF"/>
                </a:solidFill>
              </a:rPr>
              <a:t>standard provides the definition, description, and intent, as well as the entry, exit and success criteria, for each technical review and audit. </a:t>
            </a:r>
            <a:r>
              <a:rPr lang="en-US" sz="1600" b="0" dirty="0"/>
              <a:t>It is to be used to establish agreement between acquirers and suppliers on the technical reviews and audits that are needed for the project, as well as the focus and expectations of each technical review and audit. </a:t>
            </a:r>
            <a:endParaRPr lang="en-US" sz="1600" b="0" dirty="0" smtClean="0"/>
          </a:p>
          <a:p>
            <a:pPr marL="0" indent="0" algn="just">
              <a:buNone/>
            </a:pPr>
            <a:endParaRPr lang="en-US" sz="1600" b="0" dirty="0"/>
          </a:p>
          <a:p>
            <a:pPr marL="0" indent="0" algn="just">
              <a:buNone/>
            </a:pPr>
            <a:r>
              <a:rPr lang="en-US" sz="1600" u="sng" dirty="0" smtClean="0"/>
              <a:t>Purpose</a:t>
            </a:r>
            <a:r>
              <a:rPr lang="en-US" sz="1600" b="0" dirty="0" smtClean="0"/>
              <a:t> </a:t>
            </a:r>
            <a:endParaRPr lang="en-US" sz="1600" b="0" dirty="0"/>
          </a:p>
          <a:p>
            <a:pPr marL="0" indent="0" algn="just">
              <a:buNone/>
            </a:pPr>
            <a:r>
              <a:rPr lang="en-US" sz="1600" b="0" dirty="0"/>
              <a:t>This standard is intended to elaborate the technical review and audit clause of ISO/IEC/IEEE 15288, System life-cycle processes, for use by the DoD and other defense agencies in acquiring systems (and parts thereof) or services. </a:t>
            </a:r>
            <a:r>
              <a:rPr lang="en-US" sz="1600" b="0" dirty="0">
                <a:solidFill>
                  <a:srgbClr val="0000FF"/>
                </a:solidFill>
              </a:rPr>
              <a:t>It amplifies ISO/IEC/IEEE 15288, </a:t>
            </a:r>
            <a:r>
              <a:rPr lang="en-US" sz="1600" b="0" dirty="0" err="1">
                <a:solidFill>
                  <a:srgbClr val="0000FF"/>
                </a:solidFill>
              </a:rPr>
              <a:t>subclause</a:t>
            </a:r>
            <a:r>
              <a:rPr lang="en-US" sz="1600" b="0" dirty="0">
                <a:solidFill>
                  <a:srgbClr val="0000FF"/>
                </a:solidFill>
              </a:rPr>
              <a:t> 6.3.2.3.a, for selection, negotiation, agreement, and performance of the necessary technical reviews and audits</a:t>
            </a:r>
            <a:r>
              <a:rPr lang="en-US" sz="1600" b="0" dirty="0"/>
              <a:t>, while allowing tailoring flexibility for the variety of acquisition situations/environments when the technical reviews or audits are conducted. While primarily supporting the acquirer-supplier agreement mode, this standard also can be used to support the other modes such as use by organizations, projects, and process assessors. </a:t>
            </a:r>
          </a:p>
        </p:txBody>
      </p:sp>
      <p:sp>
        <p:nvSpPr>
          <p:cNvPr id="2" name="Title 1"/>
          <p:cNvSpPr>
            <a:spLocks noGrp="1"/>
          </p:cNvSpPr>
          <p:nvPr>
            <p:ph type="title"/>
          </p:nvPr>
        </p:nvSpPr>
        <p:spPr>
          <a:xfrm>
            <a:off x="1306972" y="136926"/>
            <a:ext cx="9266903" cy="531812"/>
          </a:xfrm>
        </p:spPr>
        <p:txBody>
          <a:bodyPr/>
          <a:lstStyle/>
          <a:p>
            <a:r>
              <a:rPr lang="en-US" dirty="0" smtClean="0"/>
              <a:t>15288</a:t>
            </a:r>
            <a:r>
              <a:rPr lang="en-US" dirty="0" smtClean="0">
                <a:solidFill>
                  <a:srgbClr val="0000FF"/>
                </a:solidFill>
              </a:rPr>
              <a:t>.2</a:t>
            </a:r>
            <a:r>
              <a:rPr lang="en-US" dirty="0" smtClean="0"/>
              <a:t> </a:t>
            </a:r>
            <a:r>
              <a:rPr lang="en-US" dirty="0"/>
              <a:t>E</a:t>
            </a:r>
            <a:r>
              <a:rPr lang="en-US" dirty="0" smtClean="0"/>
              <a:t>xtension</a:t>
            </a:r>
            <a:endParaRPr lang="en-US" dirty="0"/>
          </a:p>
        </p:txBody>
      </p:sp>
    </p:spTree>
    <p:extLst>
      <p:ext uri="{BB962C8B-B14F-4D97-AF65-F5344CB8AC3E}">
        <p14:creationId xmlns:p14="http://schemas.microsoft.com/office/powerpoint/2010/main" val="2564264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6340" y="213126"/>
            <a:ext cx="9266903" cy="531812"/>
          </a:xfrm>
        </p:spPr>
        <p:txBody>
          <a:bodyPr/>
          <a:lstStyle/>
          <a:p>
            <a:r>
              <a:rPr lang="en-US" dirty="0" smtClean="0"/>
              <a:t>15288</a:t>
            </a:r>
            <a:r>
              <a:rPr lang="en-US" dirty="0" smtClean="0">
                <a:solidFill>
                  <a:srgbClr val="0000FF"/>
                </a:solidFill>
              </a:rPr>
              <a:t>.2</a:t>
            </a:r>
            <a:r>
              <a:rPr lang="en-US" dirty="0" smtClean="0"/>
              <a:t>   Technical Reviews and Audits</a:t>
            </a:r>
            <a:endParaRPr lang="en-US" dirty="0"/>
          </a:p>
        </p:txBody>
      </p:sp>
      <p:sp>
        <p:nvSpPr>
          <p:cNvPr id="4" name="Rectangle 3"/>
          <p:cNvSpPr/>
          <p:nvPr/>
        </p:nvSpPr>
        <p:spPr>
          <a:xfrm>
            <a:off x="819150" y="1274028"/>
            <a:ext cx="4419600" cy="4524315"/>
          </a:xfrm>
          <a:prstGeom prst="rect">
            <a:avLst/>
          </a:prstGeom>
        </p:spPr>
        <p:txBody>
          <a:bodyPr wrap="square">
            <a:spAutoFit/>
          </a:bodyPr>
          <a:lstStyle/>
          <a:p>
            <a:r>
              <a:rPr lang="en-US" b="1" u="sng" dirty="0" smtClean="0"/>
              <a:t>General Technical Reviews and Audits </a:t>
            </a:r>
          </a:p>
          <a:p>
            <a:pPr marL="285750" indent="-285750">
              <a:lnSpc>
                <a:spcPct val="150000"/>
              </a:lnSpc>
              <a:buFont typeface="Arial" panose="020B0604020202020204" pitchFamily="34" charset="0"/>
              <a:buChar char="•"/>
            </a:pPr>
            <a:r>
              <a:rPr lang="en-US" dirty="0" smtClean="0"/>
              <a:t>Alternative Systems Review </a:t>
            </a:r>
          </a:p>
          <a:p>
            <a:pPr marL="285750" indent="-285750">
              <a:lnSpc>
                <a:spcPct val="150000"/>
              </a:lnSpc>
              <a:buFont typeface="Arial" panose="020B0604020202020204" pitchFamily="34" charset="0"/>
              <a:buChar char="•"/>
            </a:pPr>
            <a:r>
              <a:rPr lang="en-US" dirty="0" smtClean="0"/>
              <a:t>System Requirements Review </a:t>
            </a:r>
          </a:p>
          <a:p>
            <a:pPr marL="285750" indent="-285750">
              <a:lnSpc>
                <a:spcPct val="150000"/>
              </a:lnSpc>
              <a:buFont typeface="Arial" panose="020B0604020202020204" pitchFamily="34" charset="0"/>
              <a:buChar char="•"/>
            </a:pPr>
            <a:r>
              <a:rPr lang="en-US" dirty="0" smtClean="0"/>
              <a:t>System Functional Review </a:t>
            </a:r>
          </a:p>
          <a:p>
            <a:pPr marL="285750" indent="-285750">
              <a:lnSpc>
                <a:spcPct val="150000"/>
              </a:lnSpc>
              <a:buFont typeface="Arial" panose="020B0604020202020204" pitchFamily="34" charset="0"/>
              <a:buChar char="•"/>
            </a:pPr>
            <a:r>
              <a:rPr lang="en-US" dirty="0" smtClean="0"/>
              <a:t>Preliminary Design Review </a:t>
            </a:r>
          </a:p>
          <a:p>
            <a:pPr marL="285750" indent="-285750">
              <a:lnSpc>
                <a:spcPct val="150000"/>
              </a:lnSpc>
              <a:buFont typeface="Arial" panose="020B0604020202020204" pitchFamily="34" charset="0"/>
              <a:buChar char="•"/>
            </a:pPr>
            <a:r>
              <a:rPr lang="en-US" dirty="0" smtClean="0"/>
              <a:t>Critical Design Review </a:t>
            </a:r>
          </a:p>
          <a:p>
            <a:pPr marL="285750" indent="-285750">
              <a:lnSpc>
                <a:spcPct val="150000"/>
              </a:lnSpc>
              <a:buFont typeface="Arial" panose="020B0604020202020204" pitchFamily="34" charset="0"/>
              <a:buChar char="•"/>
            </a:pPr>
            <a:r>
              <a:rPr lang="en-US" dirty="0" smtClean="0"/>
              <a:t>Test Readiness Review </a:t>
            </a:r>
          </a:p>
          <a:p>
            <a:pPr marL="285750" indent="-285750">
              <a:lnSpc>
                <a:spcPct val="150000"/>
              </a:lnSpc>
              <a:buFont typeface="Arial" panose="020B0604020202020204" pitchFamily="34" charset="0"/>
              <a:buChar char="•"/>
            </a:pPr>
            <a:r>
              <a:rPr lang="en-US" dirty="0" smtClean="0"/>
              <a:t>Functional Configuration Audit </a:t>
            </a:r>
          </a:p>
          <a:p>
            <a:pPr marL="285750" indent="-285750">
              <a:lnSpc>
                <a:spcPct val="150000"/>
              </a:lnSpc>
              <a:buFont typeface="Arial" panose="020B0604020202020204" pitchFamily="34" charset="0"/>
              <a:buChar char="•"/>
            </a:pPr>
            <a:r>
              <a:rPr lang="en-US" dirty="0" smtClean="0"/>
              <a:t>System Verification Review </a:t>
            </a:r>
          </a:p>
          <a:p>
            <a:pPr marL="285750" indent="-285750">
              <a:lnSpc>
                <a:spcPct val="150000"/>
              </a:lnSpc>
              <a:buFont typeface="Arial" panose="020B0604020202020204" pitchFamily="34" charset="0"/>
              <a:buChar char="•"/>
            </a:pPr>
            <a:r>
              <a:rPr lang="en-US" dirty="0" smtClean="0"/>
              <a:t>Production Readiness Review </a:t>
            </a:r>
          </a:p>
          <a:p>
            <a:pPr marL="285750" indent="-285750">
              <a:lnSpc>
                <a:spcPct val="150000"/>
              </a:lnSpc>
              <a:buFont typeface="Arial" panose="020B0604020202020204" pitchFamily="34" charset="0"/>
              <a:buChar char="•"/>
            </a:pPr>
            <a:r>
              <a:rPr lang="en-US" dirty="0" smtClean="0"/>
              <a:t>Physical Configuration Audit </a:t>
            </a:r>
          </a:p>
        </p:txBody>
      </p:sp>
      <p:sp>
        <p:nvSpPr>
          <p:cNvPr id="5" name="Rectangle 4"/>
          <p:cNvSpPr/>
          <p:nvPr/>
        </p:nvSpPr>
        <p:spPr>
          <a:xfrm>
            <a:off x="6096000" y="1366361"/>
            <a:ext cx="6096000" cy="2031325"/>
          </a:xfrm>
          <a:prstGeom prst="rect">
            <a:avLst/>
          </a:prstGeom>
        </p:spPr>
        <p:txBody>
          <a:bodyPr>
            <a:spAutoFit/>
          </a:bodyPr>
          <a:lstStyle/>
          <a:p>
            <a:r>
              <a:rPr lang="en-US" b="1" u="sng" dirty="0" smtClean="0"/>
              <a:t>Domain-Specific Technical Reviews and Audits </a:t>
            </a:r>
          </a:p>
          <a:p>
            <a:pPr marL="285750" indent="-285750">
              <a:lnSpc>
                <a:spcPct val="150000"/>
              </a:lnSpc>
              <a:buFont typeface="Arial" panose="020B0604020202020204" pitchFamily="34" charset="0"/>
              <a:buChar char="•"/>
            </a:pPr>
            <a:r>
              <a:rPr lang="en-US" dirty="0" smtClean="0"/>
              <a:t>Software Requirements and Architecture Review </a:t>
            </a:r>
          </a:p>
          <a:p>
            <a:pPr marL="285750" indent="-285750">
              <a:lnSpc>
                <a:spcPct val="150000"/>
              </a:lnSpc>
              <a:buFont typeface="Arial" panose="020B0604020202020204" pitchFamily="34" charset="0"/>
              <a:buChar char="•"/>
            </a:pPr>
            <a:r>
              <a:rPr lang="en-US" dirty="0" smtClean="0"/>
              <a:t>Software Specification Review </a:t>
            </a:r>
          </a:p>
          <a:p>
            <a:pPr marL="285750" indent="-285750">
              <a:lnSpc>
                <a:spcPct val="150000"/>
              </a:lnSpc>
              <a:buFont typeface="Arial" panose="020B0604020202020204" pitchFamily="34" charset="0"/>
              <a:buChar char="•"/>
            </a:pPr>
            <a:r>
              <a:rPr lang="en-US" dirty="0" smtClean="0"/>
              <a:t>Integration Readiness Review </a:t>
            </a:r>
          </a:p>
          <a:p>
            <a:pPr marL="285750" indent="-285750">
              <a:lnSpc>
                <a:spcPct val="150000"/>
              </a:lnSpc>
              <a:buFont typeface="Arial" panose="020B0604020202020204" pitchFamily="34" charset="0"/>
              <a:buChar char="•"/>
            </a:pPr>
            <a:r>
              <a:rPr lang="en-US" dirty="0" smtClean="0"/>
              <a:t>Flight Readiness Review</a:t>
            </a:r>
            <a:endParaRPr lang="en-US" dirty="0"/>
          </a:p>
        </p:txBody>
      </p:sp>
    </p:spTree>
    <p:extLst>
      <p:ext uri="{BB962C8B-B14F-4D97-AF65-F5344CB8AC3E}">
        <p14:creationId xmlns:p14="http://schemas.microsoft.com/office/powerpoint/2010/main" val="2392381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9525" y="-9525"/>
            <a:ext cx="12258675" cy="6934200"/>
          </a:xfrm>
          <a:prstGeom prst="rect">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Arial" pitchFamily="-112" charset="0"/>
            </a:endParaRPr>
          </a:p>
        </p:txBody>
      </p:sp>
      <p:pic>
        <p:nvPicPr>
          <p:cNvPr id="5" name="Picture 4"/>
          <p:cNvPicPr>
            <a:picLocks noChangeAspect="1"/>
          </p:cNvPicPr>
          <p:nvPr/>
        </p:nvPicPr>
        <p:blipFill>
          <a:blip r:embed="rId2"/>
          <a:stretch>
            <a:fillRect/>
          </a:stretch>
        </p:blipFill>
        <p:spPr>
          <a:xfrm>
            <a:off x="61159" y="764876"/>
            <a:ext cx="8139866" cy="5385398"/>
          </a:xfrm>
          <a:prstGeom prst="rect">
            <a:avLst/>
          </a:prstGeom>
        </p:spPr>
      </p:pic>
      <p:sp>
        <p:nvSpPr>
          <p:cNvPr id="2" name="TextBox 1"/>
          <p:cNvSpPr txBox="1"/>
          <p:nvPr/>
        </p:nvSpPr>
        <p:spPr>
          <a:xfrm>
            <a:off x="8229600" y="683389"/>
            <a:ext cx="3990975" cy="5770811"/>
          </a:xfrm>
          <a:prstGeom prst="rect">
            <a:avLst/>
          </a:prstGeom>
          <a:noFill/>
        </p:spPr>
        <p:txBody>
          <a:bodyPr wrap="square" rtlCol="0">
            <a:spAutoFit/>
          </a:bodyPr>
          <a:lstStyle/>
          <a:p>
            <a:pPr algn="ctr">
              <a:lnSpc>
                <a:spcPct val="150000"/>
              </a:lnSpc>
            </a:pPr>
            <a:r>
              <a:rPr lang="en-US" b="1" u="sng" dirty="0" smtClean="0">
                <a:solidFill>
                  <a:schemeClr val="tx2"/>
                </a:solidFill>
              </a:rPr>
              <a:t>TR ACRONYMS</a:t>
            </a:r>
          </a:p>
          <a:p>
            <a:pPr algn="ctr">
              <a:lnSpc>
                <a:spcPct val="150000"/>
              </a:lnSpc>
            </a:pPr>
            <a:endParaRPr lang="en-US" b="1" u="sng" dirty="0" smtClean="0">
              <a:solidFill>
                <a:schemeClr val="tx2"/>
              </a:solidFill>
            </a:endParaRPr>
          </a:p>
          <a:p>
            <a:pPr>
              <a:lnSpc>
                <a:spcPct val="150000"/>
              </a:lnSpc>
            </a:pPr>
            <a:r>
              <a:rPr lang="en-US" dirty="0" smtClean="0">
                <a:solidFill>
                  <a:schemeClr val="tx2"/>
                </a:solidFill>
              </a:rPr>
              <a:t>TR – Technical Review</a:t>
            </a:r>
            <a:endParaRPr lang="en-US" dirty="0">
              <a:solidFill>
                <a:schemeClr val="tx2"/>
              </a:solidFill>
            </a:endParaRPr>
          </a:p>
          <a:p>
            <a:pPr>
              <a:lnSpc>
                <a:spcPct val="150000"/>
              </a:lnSpc>
            </a:pPr>
            <a:r>
              <a:rPr lang="en-US" dirty="0" smtClean="0">
                <a:solidFill>
                  <a:schemeClr val="tx2"/>
                </a:solidFill>
              </a:rPr>
              <a:t>ASR – Alternative Systems Review</a:t>
            </a:r>
          </a:p>
          <a:p>
            <a:pPr>
              <a:lnSpc>
                <a:spcPct val="150000"/>
              </a:lnSpc>
            </a:pPr>
            <a:r>
              <a:rPr lang="en-US" dirty="0" smtClean="0">
                <a:solidFill>
                  <a:schemeClr val="tx2"/>
                </a:solidFill>
              </a:rPr>
              <a:t>SRR – System Requirements Review</a:t>
            </a:r>
          </a:p>
          <a:p>
            <a:pPr>
              <a:lnSpc>
                <a:spcPct val="150000"/>
              </a:lnSpc>
            </a:pPr>
            <a:r>
              <a:rPr lang="en-US" dirty="0" smtClean="0">
                <a:solidFill>
                  <a:schemeClr val="tx2"/>
                </a:solidFill>
              </a:rPr>
              <a:t>SFR – System Functional Review</a:t>
            </a:r>
          </a:p>
          <a:p>
            <a:pPr>
              <a:lnSpc>
                <a:spcPct val="150000"/>
              </a:lnSpc>
            </a:pPr>
            <a:r>
              <a:rPr lang="en-US" dirty="0" smtClean="0">
                <a:solidFill>
                  <a:schemeClr val="tx2"/>
                </a:solidFill>
              </a:rPr>
              <a:t>PDR – Preliminary Design Review</a:t>
            </a:r>
          </a:p>
          <a:p>
            <a:pPr>
              <a:lnSpc>
                <a:spcPct val="150000"/>
              </a:lnSpc>
            </a:pPr>
            <a:r>
              <a:rPr lang="en-US" dirty="0" smtClean="0">
                <a:solidFill>
                  <a:schemeClr val="tx2"/>
                </a:solidFill>
              </a:rPr>
              <a:t>CDR – Critical Design Review</a:t>
            </a:r>
          </a:p>
          <a:p>
            <a:pPr>
              <a:lnSpc>
                <a:spcPct val="150000"/>
              </a:lnSpc>
            </a:pPr>
            <a:r>
              <a:rPr lang="en-US" dirty="0" smtClean="0">
                <a:solidFill>
                  <a:schemeClr val="tx2"/>
                </a:solidFill>
              </a:rPr>
              <a:t>TRR – Test </a:t>
            </a:r>
            <a:r>
              <a:rPr lang="en-US" dirty="0">
                <a:solidFill>
                  <a:schemeClr val="tx2"/>
                </a:solidFill>
              </a:rPr>
              <a:t>R</a:t>
            </a:r>
            <a:r>
              <a:rPr lang="en-US" dirty="0" smtClean="0">
                <a:solidFill>
                  <a:schemeClr val="tx2"/>
                </a:solidFill>
              </a:rPr>
              <a:t>eadiness Review</a:t>
            </a:r>
          </a:p>
          <a:p>
            <a:pPr>
              <a:lnSpc>
                <a:spcPct val="150000"/>
              </a:lnSpc>
            </a:pPr>
            <a:r>
              <a:rPr lang="en-US" dirty="0" smtClean="0">
                <a:solidFill>
                  <a:schemeClr val="tx2"/>
                </a:solidFill>
              </a:rPr>
              <a:t>SVR – System Verification Review</a:t>
            </a:r>
          </a:p>
          <a:p>
            <a:pPr>
              <a:lnSpc>
                <a:spcPct val="150000"/>
              </a:lnSpc>
            </a:pPr>
            <a:r>
              <a:rPr lang="en-US" dirty="0" smtClean="0">
                <a:solidFill>
                  <a:schemeClr val="tx2"/>
                </a:solidFill>
              </a:rPr>
              <a:t>FCA – Functional Configuration Audit</a:t>
            </a:r>
          </a:p>
          <a:p>
            <a:pPr>
              <a:lnSpc>
                <a:spcPct val="150000"/>
              </a:lnSpc>
            </a:pPr>
            <a:r>
              <a:rPr lang="en-US" dirty="0" smtClean="0">
                <a:solidFill>
                  <a:schemeClr val="tx2"/>
                </a:solidFill>
              </a:rPr>
              <a:t>PRR – Production readiness Review</a:t>
            </a:r>
          </a:p>
          <a:p>
            <a:pPr>
              <a:lnSpc>
                <a:spcPct val="150000"/>
              </a:lnSpc>
            </a:pPr>
            <a:r>
              <a:rPr lang="en-US" dirty="0" smtClean="0">
                <a:solidFill>
                  <a:schemeClr val="tx2"/>
                </a:solidFill>
              </a:rPr>
              <a:t>PCA – Physical Configuration Audit</a:t>
            </a:r>
          </a:p>
          <a:p>
            <a:endParaRPr lang="en-US" dirty="0" smtClean="0">
              <a:solidFill>
                <a:schemeClr val="tx2"/>
              </a:solidFill>
            </a:endParaRPr>
          </a:p>
        </p:txBody>
      </p:sp>
    </p:spTree>
    <p:extLst>
      <p:ext uri="{BB962C8B-B14F-4D97-AF65-F5344CB8AC3E}">
        <p14:creationId xmlns:p14="http://schemas.microsoft.com/office/powerpoint/2010/main" val="377758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159" y="1837430"/>
            <a:ext cx="5361006" cy="2831544"/>
          </a:xfrm>
        </p:spPr>
        <p:txBody>
          <a:bodyPr/>
          <a:lstStyle/>
          <a:p>
            <a:pPr marL="0" indent="0">
              <a:buNone/>
            </a:pPr>
            <a:r>
              <a:rPr lang="en-US" sz="2000" dirty="0">
                <a:solidFill>
                  <a:srgbClr val="0000FF"/>
                </a:solidFill>
              </a:rPr>
              <a:t>SRR </a:t>
            </a:r>
            <a:r>
              <a:rPr lang="en-US" sz="2000" dirty="0" smtClean="0">
                <a:solidFill>
                  <a:srgbClr val="0000FF"/>
                </a:solidFill>
              </a:rPr>
              <a:t>Technical Review Products Acceptability </a:t>
            </a:r>
            <a:r>
              <a:rPr lang="en-US" sz="2000" dirty="0">
                <a:solidFill>
                  <a:srgbClr val="0000FF"/>
                </a:solidFill>
              </a:rPr>
              <a:t>C</a:t>
            </a:r>
            <a:r>
              <a:rPr lang="en-US" sz="2000" dirty="0" smtClean="0">
                <a:solidFill>
                  <a:srgbClr val="0000FF"/>
                </a:solidFill>
              </a:rPr>
              <a:t>riteria</a:t>
            </a:r>
          </a:p>
          <a:p>
            <a:endParaRPr lang="en-US" sz="2000" dirty="0" smtClean="0">
              <a:solidFill>
                <a:srgbClr val="0000FF"/>
              </a:solidFill>
            </a:endParaRPr>
          </a:p>
          <a:p>
            <a:pPr marL="0" indent="0">
              <a:buNone/>
            </a:pPr>
            <a:r>
              <a:rPr lang="en-US" sz="2000" dirty="0">
                <a:solidFill>
                  <a:srgbClr val="0000FF"/>
                </a:solidFill>
              </a:rPr>
              <a:t>SRR </a:t>
            </a:r>
            <a:r>
              <a:rPr lang="en-US" sz="2000" dirty="0" smtClean="0">
                <a:solidFill>
                  <a:srgbClr val="0000FF"/>
                </a:solidFill>
              </a:rPr>
              <a:t>Technical </a:t>
            </a:r>
            <a:r>
              <a:rPr lang="en-US" sz="2000" dirty="0">
                <a:solidFill>
                  <a:srgbClr val="0000FF"/>
                </a:solidFill>
              </a:rPr>
              <a:t>R</a:t>
            </a:r>
            <a:r>
              <a:rPr lang="en-US" sz="2000" dirty="0" smtClean="0">
                <a:solidFill>
                  <a:srgbClr val="0000FF"/>
                </a:solidFill>
              </a:rPr>
              <a:t>eview </a:t>
            </a:r>
            <a:r>
              <a:rPr lang="en-US" sz="2000" dirty="0">
                <a:solidFill>
                  <a:srgbClr val="0000FF"/>
                </a:solidFill>
              </a:rPr>
              <a:t>P</a:t>
            </a:r>
            <a:r>
              <a:rPr lang="en-US" sz="2000" dirty="0" smtClean="0">
                <a:solidFill>
                  <a:srgbClr val="0000FF"/>
                </a:solidFill>
              </a:rPr>
              <a:t>reparation Actions </a:t>
            </a:r>
          </a:p>
          <a:p>
            <a:endParaRPr lang="en-US" sz="2000" dirty="0" smtClean="0">
              <a:solidFill>
                <a:srgbClr val="0000FF"/>
              </a:solidFill>
            </a:endParaRPr>
          </a:p>
          <a:p>
            <a:pPr marL="0" indent="0">
              <a:buNone/>
            </a:pPr>
            <a:r>
              <a:rPr lang="en-US" sz="2000" dirty="0">
                <a:solidFill>
                  <a:srgbClr val="0000FF"/>
                </a:solidFill>
              </a:rPr>
              <a:t>SRR </a:t>
            </a:r>
            <a:r>
              <a:rPr lang="en-US" sz="2000" dirty="0" smtClean="0">
                <a:solidFill>
                  <a:srgbClr val="0000FF"/>
                </a:solidFill>
              </a:rPr>
              <a:t>Conduct </a:t>
            </a:r>
            <a:r>
              <a:rPr lang="en-US" sz="2000" dirty="0">
                <a:solidFill>
                  <a:srgbClr val="0000FF"/>
                </a:solidFill>
              </a:rPr>
              <a:t>E</a:t>
            </a:r>
            <a:r>
              <a:rPr lang="en-US" sz="2000" dirty="0" smtClean="0">
                <a:solidFill>
                  <a:srgbClr val="0000FF"/>
                </a:solidFill>
              </a:rPr>
              <a:t>lements</a:t>
            </a:r>
          </a:p>
          <a:p>
            <a:endParaRPr lang="en-US" sz="2000" dirty="0" smtClean="0">
              <a:solidFill>
                <a:srgbClr val="0000FF"/>
              </a:solidFill>
            </a:endParaRPr>
          </a:p>
          <a:p>
            <a:pPr marL="0" indent="0">
              <a:buNone/>
            </a:pPr>
            <a:r>
              <a:rPr lang="en-US" sz="2000" dirty="0">
                <a:solidFill>
                  <a:srgbClr val="0000FF"/>
                </a:solidFill>
              </a:rPr>
              <a:t>SRR </a:t>
            </a:r>
            <a:r>
              <a:rPr lang="en-US" sz="2000" dirty="0" smtClean="0">
                <a:solidFill>
                  <a:srgbClr val="0000FF"/>
                </a:solidFill>
              </a:rPr>
              <a:t>Closure Actions </a:t>
            </a:r>
            <a:endParaRPr lang="en-US" sz="2000" dirty="0">
              <a:solidFill>
                <a:srgbClr val="0000FF"/>
              </a:solidFill>
            </a:endParaRPr>
          </a:p>
        </p:txBody>
      </p:sp>
      <p:sp>
        <p:nvSpPr>
          <p:cNvPr id="2" name="Title 1"/>
          <p:cNvSpPr>
            <a:spLocks noGrp="1"/>
          </p:cNvSpPr>
          <p:nvPr>
            <p:ph type="title"/>
          </p:nvPr>
        </p:nvSpPr>
        <p:spPr>
          <a:xfrm>
            <a:off x="1028701" y="209020"/>
            <a:ext cx="5400674" cy="1006540"/>
          </a:xfrm>
        </p:spPr>
        <p:txBody>
          <a:bodyPr/>
          <a:lstStyle/>
          <a:p>
            <a:r>
              <a:rPr lang="en-US" sz="3200" dirty="0" smtClean="0"/>
              <a:t>Technical Review Guidelines</a:t>
            </a:r>
            <a:r>
              <a:rPr lang="en-US" sz="3200" dirty="0"/>
              <a:t/>
            </a:r>
            <a:br>
              <a:rPr lang="en-US" sz="3200" dirty="0"/>
            </a:br>
            <a:r>
              <a:rPr lang="en-US" sz="3200" dirty="0" smtClean="0"/>
              <a:t>Examples:</a:t>
            </a:r>
            <a:endParaRPr lang="en-US" sz="3200" dirty="0"/>
          </a:p>
        </p:txBody>
      </p:sp>
      <p:pic>
        <p:nvPicPr>
          <p:cNvPr id="7" name="Picture 6"/>
          <p:cNvPicPr>
            <a:picLocks noChangeAspect="1"/>
          </p:cNvPicPr>
          <p:nvPr/>
        </p:nvPicPr>
        <p:blipFill>
          <a:blip r:embed="rId2"/>
          <a:stretch>
            <a:fillRect/>
          </a:stretch>
        </p:blipFill>
        <p:spPr>
          <a:xfrm>
            <a:off x="6281225" y="154615"/>
            <a:ext cx="5715000" cy="672465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6005165" y="1049965"/>
            <a:ext cx="5800725" cy="493395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4090112" y="830890"/>
            <a:ext cx="5657850" cy="604837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3624262" y="2057222"/>
            <a:ext cx="5610225" cy="4524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863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
                                            <p:txEl>
                                              <p:pRg st="6" end="6"/>
                                            </p:txEl>
                                          </p:spTgt>
                                        </p:tgtEl>
                                      </p:cBhvr>
                                    </p:animEffect>
                                    <p:set>
                                      <p:cBhvr>
                                        <p:cTn id="63" dur="1" fill="hold">
                                          <p:stCondLst>
                                            <p:cond delay="499"/>
                                          </p:stCondLst>
                                        </p:cTn>
                                        <p:tgtEl>
                                          <p:spTgt spid="3">
                                            <p:txEl>
                                              <p:pRg st="6" end="6"/>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30" y="260995"/>
            <a:ext cx="9266903" cy="531812"/>
          </a:xfrm>
        </p:spPr>
        <p:txBody>
          <a:bodyPr/>
          <a:lstStyle/>
          <a:p>
            <a:r>
              <a:rPr lang="en-US" dirty="0">
                <a:solidFill>
                  <a:schemeClr val="bg2"/>
                </a:solidFill>
              </a:rPr>
              <a:t>Benefits of Using </a:t>
            </a:r>
            <a:r>
              <a:rPr lang="en-US" dirty="0" smtClean="0">
                <a:solidFill>
                  <a:schemeClr val="bg2"/>
                </a:solidFill>
              </a:rPr>
              <a:t>ISO/IEC/IEEE 15288</a:t>
            </a:r>
            <a:endParaRPr lang="en-US" dirty="0"/>
          </a:p>
        </p:txBody>
      </p:sp>
      <p:sp>
        <p:nvSpPr>
          <p:cNvPr id="4" name="Rectangle 3"/>
          <p:cNvSpPr/>
          <p:nvPr/>
        </p:nvSpPr>
        <p:spPr>
          <a:xfrm>
            <a:off x="658202" y="1292683"/>
            <a:ext cx="10722708" cy="3785652"/>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2"/>
                </a:solidFill>
                <a:effectLst/>
              </a:rPr>
              <a:t>Defines the process that a reasonable professional Systems Engineer would expect an organization to use in producing a quality system product.</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endParaRPr lang="en-US" sz="2000" dirty="0" smtClean="0">
              <a:solidFill>
                <a:schemeClr val="bg2"/>
              </a:solidFill>
              <a:effectLst/>
            </a:endParaRPr>
          </a:p>
          <a:p>
            <a:pPr marL="342900" indent="-342900">
              <a:buFont typeface="Arial" panose="020B0604020202020204" pitchFamily="34" charset="0"/>
              <a:buChar char="•"/>
            </a:pPr>
            <a:r>
              <a:rPr lang="en-US" sz="2000" dirty="0" smtClean="0">
                <a:solidFill>
                  <a:schemeClr val="bg2"/>
                </a:solidFill>
                <a:effectLst/>
              </a:rPr>
              <a:t>Provides:</a:t>
            </a:r>
          </a:p>
          <a:p>
            <a:pPr marL="1200150" lvl="2" indent="-285750">
              <a:buFont typeface="Arial" panose="020B0604020202020204" pitchFamily="34" charset="0"/>
              <a:buChar char="•"/>
            </a:pPr>
            <a:r>
              <a:rPr lang="en-US" sz="2000" dirty="0" smtClean="0">
                <a:solidFill>
                  <a:schemeClr val="bg2"/>
                </a:solidFill>
                <a:effectLst/>
              </a:rPr>
              <a:t>a life cycle framework to perform systems and software tasks/activities in an organized disciplined manner</a:t>
            </a:r>
          </a:p>
          <a:p>
            <a:pPr marL="1200150" lvl="2" indent="-285750">
              <a:buFont typeface="Arial" panose="020B0604020202020204" pitchFamily="34" charset="0"/>
              <a:buChar char="•"/>
            </a:pPr>
            <a:r>
              <a:rPr lang="en-US" sz="2000" dirty="0" smtClean="0">
                <a:solidFill>
                  <a:schemeClr val="bg2"/>
                </a:solidFill>
                <a:effectLst/>
              </a:rPr>
              <a:t>a process framework that can be tailored to suit</a:t>
            </a:r>
          </a:p>
          <a:p>
            <a:pPr marL="1200150" lvl="2" indent="-285750">
              <a:buFont typeface="Arial" panose="020B0604020202020204" pitchFamily="34" charset="0"/>
              <a:buChar char="•"/>
            </a:pPr>
            <a:r>
              <a:rPr lang="en-US" sz="2000" dirty="0" smtClean="0">
                <a:solidFill>
                  <a:schemeClr val="bg2"/>
                </a:solidFill>
                <a:effectLst/>
              </a:rPr>
              <a:t>a framework that can reduce risk</a:t>
            </a:r>
          </a:p>
          <a:p>
            <a:pPr marL="1200150" lvl="2" indent="-285750">
              <a:buFont typeface="Arial" panose="020B0604020202020204" pitchFamily="34" charset="0"/>
              <a:buChar char="•"/>
            </a:pPr>
            <a:r>
              <a:rPr lang="en-US" sz="2000" dirty="0" smtClean="0">
                <a:solidFill>
                  <a:schemeClr val="bg2"/>
                </a:solidFill>
                <a:effectLst/>
              </a:rPr>
              <a:t>a framework for achieving customer expectations</a:t>
            </a:r>
          </a:p>
          <a:p>
            <a:pPr marL="1200150" lvl="2" indent="-285750">
              <a:buFont typeface="Arial" panose="020B0604020202020204" pitchFamily="34" charset="0"/>
              <a:buChar char="•"/>
            </a:pPr>
            <a:r>
              <a:rPr lang="en-US" sz="2000" dirty="0" smtClean="0">
                <a:solidFill>
                  <a:schemeClr val="bg2"/>
                </a:solidFill>
                <a:effectLst/>
              </a:rPr>
              <a:t>a basis for communications</a:t>
            </a:r>
          </a:p>
          <a:p>
            <a:pPr marL="1200150" lvl="2" indent="-285750">
              <a:buFont typeface="Arial" panose="020B0604020202020204" pitchFamily="34" charset="0"/>
              <a:buChar char="•"/>
            </a:pPr>
            <a:r>
              <a:rPr lang="en-US" sz="2000" dirty="0" smtClean="0">
                <a:solidFill>
                  <a:schemeClr val="bg2"/>
                </a:solidFill>
                <a:effectLst/>
              </a:rPr>
              <a:t>a basis for coordinating work.</a:t>
            </a:r>
            <a:endParaRPr lang="en-US" sz="2000" dirty="0">
              <a:solidFill>
                <a:schemeClr val="bg2"/>
              </a:solidFill>
              <a:effectLst/>
            </a:endParaRPr>
          </a:p>
        </p:txBody>
      </p:sp>
    </p:spTree>
    <p:extLst>
      <p:ext uri="{BB962C8B-B14F-4D97-AF65-F5344CB8AC3E}">
        <p14:creationId xmlns:p14="http://schemas.microsoft.com/office/powerpoint/2010/main" val="170996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48" y="232176"/>
            <a:ext cx="9266903" cy="531812"/>
          </a:xfrm>
        </p:spPr>
        <p:txBody>
          <a:bodyPr/>
          <a:lstStyle/>
          <a:p>
            <a:r>
              <a:rPr lang="en-US" dirty="0" smtClean="0"/>
              <a:t>Adoption Drivers</a:t>
            </a:r>
            <a:endParaRPr lang="en-US" dirty="0"/>
          </a:p>
        </p:txBody>
      </p:sp>
      <p:sp>
        <p:nvSpPr>
          <p:cNvPr id="3" name="Content Placeholder 2"/>
          <p:cNvSpPr>
            <a:spLocks noGrp="1"/>
          </p:cNvSpPr>
          <p:nvPr>
            <p:ph sz="half" idx="1"/>
          </p:nvPr>
        </p:nvSpPr>
        <p:spPr>
          <a:xfrm>
            <a:off x="1060451" y="1547971"/>
            <a:ext cx="4933949" cy="2265236"/>
          </a:xfrm>
        </p:spPr>
        <p:txBody>
          <a:bodyPr/>
          <a:lstStyle/>
          <a:p>
            <a:r>
              <a:rPr lang="en-US" dirty="0" smtClean="0"/>
              <a:t>Customer Alignment</a:t>
            </a:r>
          </a:p>
          <a:p>
            <a:pPr lvl="1"/>
            <a:r>
              <a:rPr lang="en-US" b="0" dirty="0" smtClean="0"/>
              <a:t>Already adopted by DoD</a:t>
            </a:r>
          </a:p>
          <a:p>
            <a:pPr lvl="1"/>
            <a:r>
              <a:rPr lang="en-US" b="0" dirty="0" smtClean="0"/>
              <a:t>Expected on future programs/ contracts</a:t>
            </a:r>
          </a:p>
          <a:p>
            <a:pPr lvl="1"/>
            <a:r>
              <a:rPr lang="en-US" b="0" dirty="0" smtClean="0"/>
              <a:t>Potential discriminator in proposals</a:t>
            </a:r>
            <a:endParaRPr lang="en-US" dirty="0" smtClean="0"/>
          </a:p>
        </p:txBody>
      </p:sp>
      <p:sp>
        <p:nvSpPr>
          <p:cNvPr id="12" name="Content Placeholder 11"/>
          <p:cNvSpPr>
            <a:spLocks noGrp="1"/>
          </p:cNvSpPr>
          <p:nvPr>
            <p:ph sz="half" idx="2"/>
          </p:nvPr>
        </p:nvSpPr>
        <p:spPr>
          <a:xfrm>
            <a:off x="6235702" y="1547971"/>
            <a:ext cx="4933951" cy="1858970"/>
          </a:xfrm>
        </p:spPr>
        <p:txBody>
          <a:bodyPr/>
          <a:lstStyle/>
          <a:p>
            <a:r>
              <a:rPr lang="en-US" dirty="0" smtClean="0"/>
              <a:t>Best Practices</a:t>
            </a:r>
          </a:p>
          <a:p>
            <a:pPr lvl="1"/>
            <a:r>
              <a:rPr lang="en-US" b="0" dirty="0" smtClean="0"/>
              <a:t>Leading indicators of program health</a:t>
            </a:r>
          </a:p>
          <a:p>
            <a:pPr lvl="1"/>
            <a:r>
              <a:rPr lang="en-US" b="0" dirty="0" smtClean="0"/>
              <a:t>Detailed success criteria for planning and execution</a:t>
            </a:r>
            <a:endParaRPr lang="en-US" b="0" dirty="0"/>
          </a:p>
        </p:txBody>
      </p:sp>
    </p:spTree>
    <p:extLst>
      <p:ext uri="{BB962C8B-B14F-4D97-AF65-F5344CB8AC3E}">
        <p14:creationId xmlns:p14="http://schemas.microsoft.com/office/powerpoint/2010/main" val="53938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9975" y="942975"/>
            <a:ext cx="4381328" cy="563231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dirty="0" smtClean="0"/>
              <a:t>15288 Background</a:t>
            </a:r>
          </a:p>
          <a:p>
            <a:pPr marL="342900" indent="-342900">
              <a:lnSpc>
                <a:spcPct val="150000"/>
              </a:lnSpc>
              <a:buFont typeface="Arial" panose="020B0604020202020204" pitchFamily="34" charset="0"/>
              <a:buChar char="•"/>
            </a:pPr>
            <a:r>
              <a:rPr lang="en-US" sz="2400" dirty="0" smtClean="0"/>
              <a:t>Life Cycle Process</a:t>
            </a:r>
          </a:p>
          <a:p>
            <a:pPr marL="342900" indent="-342900">
              <a:lnSpc>
                <a:spcPct val="150000"/>
              </a:lnSpc>
              <a:buFont typeface="Arial" panose="020B0604020202020204" pitchFamily="34" charset="0"/>
              <a:buChar char="•"/>
            </a:pPr>
            <a:r>
              <a:rPr lang="en-US" sz="2400" dirty="0" smtClean="0"/>
              <a:t>15288-INCOSE Alignment</a:t>
            </a:r>
          </a:p>
          <a:p>
            <a:pPr marL="342900" indent="-342900">
              <a:lnSpc>
                <a:spcPct val="150000"/>
              </a:lnSpc>
              <a:buFont typeface="Arial" panose="020B0604020202020204" pitchFamily="34" charset="0"/>
              <a:buChar char="•"/>
            </a:pPr>
            <a:r>
              <a:rPr lang="en-US" sz="2400" dirty="0" smtClean="0"/>
              <a:t>SE Process Groups</a:t>
            </a:r>
          </a:p>
          <a:p>
            <a:pPr marL="342900" indent="-342900">
              <a:lnSpc>
                <a:spcPct val="150000"/>
              </a:lnSpc>
              <a:buFont typeface="Arial" panose="020B0604020202020204" pitchFamily="34" charset="0"/>
              <a:buChar char="•"/>
            </a:pPr>
            <a:r>
              <a:rPr lang="en-US" sz="2400" dirty="0" smtClean="0"/>
              <a:t>Typical Process Content</a:t>
            </a:r>
          </a:p>
          <a:p>
            <a:pPr marL="342900" indent="-342900">
              <a:lnSpc>
                <a:spcPct val="150000"/>
              </a:lnSpc>
              <a:buFont typeface="Arial" panose="020B0604020202020204" pitchFamily="34" charset="0"/>
              <a:buChar char="•"/>
            </a:pPr>
            <a:r>
              <a:rPr lang="en-US" sz="2400" dirty="0" smtClean="0"/>
              <a:t>Extension 15288.1</a:t>
            </a:r>
          </a:p>
          <a:p>
            <a:pPr marL="342900" indent="-342900">
              <a:lnSpc>
                <a:spcPct val="150000"/>
              </a:lnSpc>
              <a:buFont typeface="Arial" panose="020B0604020202020204" pitchFamily="34" charset="0"/>
              <a:buChar char="•"/>
            </a:pPr>
            <a:r>
              <a:rPr lang="en-US" sz="2400" dirty="0" smtClean="0"/>
              <a:t>Extension 15288.2</a:t>
            </a:r>
          </a:p>
          <a:p>
            <a:pPr marL="342900" indent="-342900">
              <a:lnSpc>
                <a:spcPct val="150000"/>
              </a:lnSpc>
              <a:buFont typeface="Arial" panose="020B0604020202020204" pitchFamily="34" charset="0"/>
              <a:buChar char="•"/>
            </a:pPr>
            <a:r>
              <a:rPr lang="en-US" sz="2400" dirty="0" smtClean="0"/>
              <a:t>Benefits of 15288</a:t>
            </a:r>
          </a:p>
          <a:p>
            <a:pPr marL="342900" indent="-342900">
              <a:lnSpc>
                <a:spcPct val="150000"/>
              </a:lnSpc>
              <a:buFont typeface="Arial" panose="020B0604020202020204" pitchFamily="34" charset="0"/>
              <a:buChar char="•"/>
            </a:pPr>
            <a:r>
              <a:rPr lang="en-US" sz="2400" dirty="0" smtClean="0"/>
              <a:t>Adoption Drivers</a:t>
            </a:r>
          </a:p>
          <a:p>
            <a:pPr marL="342900" indent="-342900">
              <a:lnSpc>
                <a:spcPct val="150000"/>
              </a:lnSpc>
              <a:buFont typeface="Arial" panose="020B0604020202020204" pitchFamily="34" charset="0"/>
              <a:buChar char="•"/>
            </a:pPr>
            <a:r>
              <a:rPr lang="en-US" sz="2400" dirty="0" smtClean="0"/>
              <a:t>5 Steps to Implement 15288</a:t>
            </a:r>
          </a:p>
        </p:txBody>
      </p:sp>
      <p:sp>
        <p:nvSpPr>
          <p:cNvPr id="6" name="Title 3"/>
          <p:cNvSpPr txBox="1">
            <a:spLocks/>
          </p:cNvSpPr>
          <p:nvPr/>
        </p:nvSpPr>
        <p:spPr>
          <a:xfrm>
            <a:off x="1167187" y="336157"/>
            <a:ext cx="9266903" cy="531812"/>
          </a:xfrm>
          <a:prstGeom prst="rect">
            <a:avLst/>
          </a:prstGeom>
        </p:spPr>
        <p:txBody>
          <a:bodyPr anchor="b"/>
          <a:lstStyle>
            <a:lvl1pPr algn="ctr" defTabSz="886513" rtl="0" eaLnBrk="0" fontAlgn="base" hangingPunct="0">
              <a:spcBef>
                <a:spcPct val="0"/>
              </a:spcBef>
              <a:spcAft>
                <a:spcPct val="0"/>
              </a:spcAft>
              <a:defRPr lang="en-US" sz="6000" b="1" baseline="0">
                <a:ln>
                  <a:noFill/>
                </a:ln>
                <a:solidFill>
                  <a:schemeClr val="bg2"/>
                </a:solidFill>
                <a:effectLst/>
                <a:latin typeface="Calibri" panose="020F0502020204030204"/>
                <a:ea typeface="ＭＳ Ｐゴシック" pitchFamily="-112" charset="-128"/>
                <a:cs typeface="ＭＳ Ｐゴシック" pitchFamily="-112" charset="-128"/>
              </a:defRPr>
            </a:lvl1pPr>
            <a:lvl2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2pPr>
            <a:lvl3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3pPr>
            <a:lvl4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4pPr>
            <a:lvl5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5pPr>
            <a:lvl6pPr marL="456735"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3468"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0201"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6936"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l"/>
            <a:r>
              <a:rPr lang="en-US" sz="3600" kern="0" dirty="0" smtClean="0"/>
              <a:t>Agenda</a:t>
            </a:r>
            <a:endParaRPr lang="en-US" sz="3600" kern="0" dirty="0"/>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6482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10966449" cy="4333494"/>
          </a:xfrm>
        </p:spPr>
        <p:txBody>
          <a:bodyPr/>
          <a:lstStyle/>
          <a:p>
            <a:r>
              <a:rPr lang="en-US" dirty="0" smtClean="0"/>
              <a:t>Two criteria for claiming full conformance</a:t>
            </a:r>
          </a:p>
          <a:p>
            <a:pPr lvl="1"/>
            <a:r>
              <a:rPr lang="en-US" dirty="0" smtClean="0"/>
              <a:t>“Full conformance to tasks” </a:t>
            </a:r>
          </a:p>
          <a:p>
            <a:pPr lvl="2"/>
            <a:r>
              <a:rPr lang="en-US" b="0" dirty="0" smtClean="0"/>
              <a:t>Asserts that all of the requirements of the </a:t>
            </a:r>
            <a:r>
              <a:rPr lang="en-US" b="0" i="1" dirty="0" smtClean="0"/>
              <a:t>activities and tasks </a:t>
            </a:r>
            <a:r>
              <a:rPr lang="en-US" b="0" dirty="0" smtClean="0"/>
              <a:t>of the declared set of processes are achieved</a:t>
            </a:r>
          </a:p>
          <a:p>
            <a:pPr lvl="1"/>
            <a:r>
              <a:rPr lang="en-US" dirty="0" smtClean="0"/>
              <a:t>“Full conformance to outcomes”</a:t>
            </a:r>
          </a:p>
          <a:p>
            <a:pPr lvl="2"/>
            <a:r>
              <a:rPr lang="en-US" b="0" dirty="0" smtClean="0"/>
              <a:t>Asserts that all of the required </a:t>
            </a:r>
            <a:r>
              <a:rPr lang="en-US" b="0" i="1" dirty="0" smtClean="0"/>
              <a:t>outcomes</a:t>
            </a:r>
            <a:r>
              <a:rPr lang="en-US" b="0" dirty="0" smtClean="0"/>
              <a:t> of the declared set of processes are achieved</a:t>
            </a:r>
          </a:p>
          <a:p>
            <a:pPr marL="729506" lvl="2" indent="0">
              <a:buNone/>
            </a:pPr>
            <a:endParaRPr lang="en-US" b="0" dirty="0" smtClean="0"/>
          </a:p>
          <a:p>
            <a:pPr marL="0" indent="0">
              <a:buNone/>
            </a:pPr>
            <a:endParaRPr lang="en-US" dirty="0" smtClean="0"/>
          </a:p>
          <a:p>
            <a:pPr marL="0" indent="0">
              <a:buNone/>
            </a:pPr>
            <a:endParaRPr lang="en-US" dirty="0"/>
          </a:p>
          <a:p>
            <a:pPr marL="0" indent="0">
              <a:buNone/>
            </a:pPr>
            <a:r>
              <a:rPr lang="en-US" dirty="0" smtClean="0"/>
              <a:t>      </a:t>
            </a:r>
            <a:r>
              <a:rPr lang="en-US" dirty="0" smtClean="0">
                <a:solidFill>
                  <a:srgbClr val="0000FF"/>
                </a:solidFill>
              </a:rPr>
              <a:t>Conformance to outcomes permits greater freedom in implementation</a:t>
            </a:r>
          </a:p>
          <a:p>
            <a:pPr marL="336209" lvl="1" indent="0">
              <a:buNone/>
            </a:pPr>
            <a:endParaRPr lang="en-US" b="0" dirty="0" smtClean="0"/>
          </a:p>
        </p:txBody>
      </p:sp>
      <p:sp>
        <p:nvSpPr>
          <p:cNvPr id="2" name="Title 1"/>
          <p:cNvSpPr>
            <a:spLocks noGrp="1"/>
          </p:cNvSpPr>
          <p:nvPr>
            <p:ph type="title"/>
          </p:nvPr>
        </p:nvSpPr>
        <p:spPr>
          <a:xfrm>
            <a:off x="1167765" y="251226"/>
            <a:ext cx="9266903" cy="531812"/>
          </a:xfrm>
        </p:spPr>
        <p:txBody>
          <a:bodyPr/>
          <a:lstStyle/>
          <a:p>
            <a:r>
              <a:rPr lang="en-US" dirty="0" smtClean="0"/>
              <a:t>What does Conformance to 15288 Look Like?</a:t>
            </a:r>
            <a:endParaRPr lang="en-US" dirty="0"/>
          </a:p>
        </p:txBody>
      </p:sp>
      <p:sp>
        <p:nvSpPr>
          <p:cNvPr id="4" name="TextBox 3"/>
          <p:cNvSpPr txBox="1"/>
          <p:nvPr/>
        </p:nvSpPr>
        <p:spPr>
          <a:xfrm>
            <a:off x="8939186" y="6204536"/>
            <a:ext cx="3252814" cy="307777"/>
          </a:xfrm>
          <a:prstGeom prst="rect">
            <a:avLst/>
          </a:prstGeom>
          <a:noFill/>
        </p:spPr>
        <p:txBody>
          <a:bodyPr wrap="none" rtlCol="0">
            <a:spAutoFit/>
          </a:bodyPr>
          <a:lstStyle/>
          <a:p>
            <a:pPr algn="r"/>
            <a:r>
              <a:rPr lang="en-US" sz="1400" dirty="0">
                <a:solidFill>
                  <a:schemeClr val="bg1"/>
                </a:solidFill>
              </a:rPr>
              <a:t>ISO/IEC/IEEE 15288:2015, Clause 2.1</a:t>
            </a:r>
          </a:p>
        </p:txBody>
      </p:sp>
    </p:spTree>
    <p:extLst>
      <p:ext uri="{BB962C8B-B14F-4D97-AF65-F5344CB8AC3E}">
        <p14:creationId xmlns:p14="http://schemas.microsoft.com/office/powerpoint/2010/main" val="2208377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35900119"/>
              </p:ext>
            </p:extLst>
          </p:nvPr>
        </p:nvGraphicFramePr>
        <p:xfrm>
          <a:off x="561975" y="300567"/>
          <a:ext cx="10639425" cy="507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8625" y="4140994"/>
            <a:ext cx="2177199" cy="2585323"/>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Identify gaps and </a:t>
            </a:r>
          </a:p>
          <a:p>
            <a:r>
              <a:rPr lang="en-US" sz="1200" dirty="0" smtClean="0"/>
              <a:t>      non-complaint activities </a:t>
            </a:r>
          </a:p>
          <a:p>
            <a:r>
              <a:rPr lang="en-US" sz="1200" dirty="0" smtClean="0"/>
              <a:t>      via mapping of activities </a:t>
            </a:r>
          </a:p>
          <a:p>
            <a:r>
              <a:rPr lang="en-US" sz="1200" dirty="0" smtClean="0"/>
              <a:t>      to current process</a:t>
            </a:r>
          </a:p>
          <a:p>
            <a:pPr marL="285750" indent="-285750">
              <a:buFont typeface="Arial" panose="020B0604020202020204" pitchFamily="34" charset="0"/>
              <a:buChar char="•"/>
            </a:pPr>
            <a:r>
              <a:rPr lang="en-US" sz="1200" dirty="0" smtClean="0">
                <a:solidFill>
                  <a:schemeClr val="tx1"/>
                </a:solidFill>
              </a:rPr>
              <a:t>Determine the 15288 </a:t>
            </a:r>
          </a:p>
          <a:p>
            <a:r>
              <a:rPr lang="en-US" sz="1200" dirty="0" smtClean="0">
                <a:solidFill>
                  <a:schemeClr val="tx1"/>
                </a:solidFill>
              </a:rPr>
              <a:t>      activities and tasks </a:t>
            </a:r>
          </a:p>
          <a:p>
            <a:r>
              <a:rPr lang="en-US" sz="1200" dirty="0" smtClean="0">
                <a:solidFill>
                  <a:schemeClr val="tx1"/>
                </a:solidFill>
              </a:rPr>
              <a:t>      necessary to satisfy the </a:t>
            </a:r>
          </a:p>
          <a:p>
            <a:r>
              <a:rPr lang="en-US" sz="1200" dirty="0"/>
              <a:t> </a:t>
            </a:r>
            <a:r>
              <a:rPr lang="en-US" sz="1200" dirty="0" smtClean="0"/>
              <a:t>     </a:t>
            </a:r>
            <a:r>
              <a:rPr lang="en-US" sz="1200" dirty="0" smtClean="0">
                <a:solidFill>
                  <a:schemeClr val="tx1"/>
                </a:solidFill>
              </a:rPr>
              <a:t>needs of the organization</a:t>
            </a:r>
          </a:p>
          <a:p>
            <a:pPr marL="171450" indent="-171450">
              <a:buFont typeface="Arial" panose="020B0604020202020204" pitchFamily="34" charset="0"/>
              <a:buChar char="•"/>
            </a:pPr>
            <a:r>
              <a:rPr lang="en-US" sz="1200" dirty="0" smtClean="0"/>
              <a:t>  Determine required </a:t>
            </a:r>
          </a:p>
          <a:p>
            <a:r>
              <a:rPr lang="en-US" sz="1200" dirty="0" smtClean="0"/>
              <a:t>      Process &amp; Organizational</a:t>
            </a:r>
          </a:p>
          <a:p>
            <a:r>
              <a:rPr lang="en-US" sz="1200" dirty="0" smtClean="0"/>
              <a:t>      change</a:t>
            </a:r>
          </a:p>
          <a:p>
            <a:pPr marL="171450" indent="-171450">
              <a:buFont typeface="Arial" panose="020B0604020202020204" pitchFamily="34" charset="0"/>
              <a:buChar char="•"/>
            </a:pPr>
            <a:r>
              <a:rPr lang="en-US" sz="1200" dirty="0" smtClean="0"/>
              <a:t>  Obtain leadership buy-in </a:t>
            </a:r>
            <a:endParaRPr lang="en-US" sz="1200" dirty="0" smtClean="0">
              <a:solidFill>
                <a:schemeClr val="tx1"/>
              </a:solidFill>
            </a:endParaRPr>
          </a:p>
          <a:p>
            <a:pPr marL="285750" indent="-285750">
              <a:buFont typeface="Arial" panose="020B0604020202020204" pitchFamily="34" charset="0"/>
              <a:buChar char="•"/>
            </a:pPr>
            <a:endParaRPr lang="en-US" dirty="0" err="1" smtClean="0">
              <a:solidFill>
                <a:schemeClr val="tx1"/>
              </a:solidFill>
            </a:endParaRPr>
          </a:p>
        </p:txBody>
      </p:sp>
      <p:sp>
        <p:nvSpPr>
          <p:cNvPr id="7" name="TextBox 6"/>
          <p:cNvSpPr txBox="1"/>
          <p:nvPr/>
        </p:nvSpPr>
        <p:spPr>
          <a:xfrm>
            <a:off x="2720124" y="4140993"/>
            <a:ext cx="2178802" cy="1569660"/>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Appoint a 15288 </a:t>
            </a:r>
          </a:p>
          <a:p>
            <a:r>
              <a:rPr lang="en-US" sz="1200" dirty="0"/>
              <a:t> </a:t>
            </a:r>
            <a:r>
              <a:rPr lang="en-US" sz="1200" dirty="0" smtClean="0"/>
              <a:t>     implementation manager</a:t>
            </a:r>
          </a:p>
          <a:p>
            <a:pPr marL="285750" indent="-285750">
              <a:buFont typeface="Arial" panose="020B0604020202020204" pitchFamily="34" charset="0"/>
              <a:buChar char="•"/>
            </a:pPr>
            <a:r>
              <a:rPr lang="en-US" sz="1200" dirty="0" smtClean="0">
                <a:solidFill>
                  <a:schemeClr val="tx1"/>
                </a:solidFill>
              </a:rPr>
              <a:t>Draft Resource plan and </a:t>
            </a:r>
          </a:p>
          <a:p>
            <a:r>
              <a:rPr lang="en-US" sz="1200" dirty="0" smtClean="0"/>
              <a:t>      </a:t>
            </a:r>
            <a:r>
              <a:rPr lang="en-US" sz="1200" dirty="0" smtClean="0">
                <a:solidFill>
                  <a:schemeClr val="tx1"/>
                </a:solidFill>
              </a:rPr>
              <a:t>Schedule for 15288 </a:t>
            </a:r>
          </a:p>
          <a:p>
            <a:r>
              <a:rPr lang="en-US" sz="1200" dirty="0" smtClean="0"/>
              <a:t>      </a:t>
            </a:r>
            <a:r>
              <a:rPr lang="en-US" sz="1200" dirty="0" smtClean="0">
                <a:solidFill>
                  <a:schemeClr val="tx1"/>
                </a:solidFill>
              </a:rPr>
              <a:t>implementation</a:t>
            </a:r>
          </a:p>
          <a:p>
            <a:pPr marL="171450" indent="-171450">
              <a:buFont typeface="Arial" panose="020B0604020202020204" pitchFamily="34" charset="0"/>
              <a:buChar char="•"/>
            </a:pPr>
            <a:r>
              <a:rPr lang="en-US" sz="1200" dirty="0" smtClean="0"/>
              <a:t> Obtain leadership </a:t>
            </a:r>
          </a:p>
          <a:p>
            <a:r>
              <a:rPr lang="en-US" sz="1200" dirty="0" smtClean="0"/>
              <a:t>     concurrence on funding </a:t>
            </a:r>
          </a:p>
          <a:p>
            <a:r>
              <a:rPr lang="en-US" sz="1200" dirty="0" smtClean="0"/>
              <a:t>     and schedule</a:t>
            </a:r>
            <a:endParaRPr lang="en-US" dirty="0"/>
          </a:p>
        </p:txBody>
      </p:sp>
      <p:sp>
        <p:nvSpPr>
          <p:cNvPr id="8" name="TextBox 7"/>
          <p:cNvSpPr txBox="1"/>
          <p:nvPr/>
        </p:nvSpPr>
        <p:spPr>
          <a:xfrm>
            <a:off x="4792286" y="4140993"/>
            <a:ext cx="2100255" cy="1569660"/>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Draft Communication &amp;</a:t>
            </a:r>
          </a:p>
          <a:p>
            <a:r>
              <a:rPr lang="en-US" sz="1200" dirty="0">
                <a:solidFill>
                  <a:schemeClr val="tx1"/>
                </a:solidFill>
              </a:rPr>
              <a:t> </a:t>
            </a:r>
            <a:r>
              <a:rPr lang="en-US" sz="1200" dirty="0" smtClean="0">
                <a:solidFill>
                  <a:schemeClr val="tx1"/>
                </a:solidFill>
              </a:rPr>
              <a:t>      Training Plan</a:t>
            </a:r>
          </a:p>
          <a:p>
            <a:pPr marL="171450" indent="-171450">
              <a:buFont typeface="Arial" panose="020B0604020202020204" pitchFamily="34" charset="0"/>
              <a:buChar char="•"/>
            </a:pPr>
            <a:r>
              <a:rPr lang="en-US" sz="1200" dirty="0" smtClean="0"/>
              <a:t>   Update organizational </a:t>
            </a:r>
          </a:p>
          <a:p>
            <a:r>
              <a:rPr lang="en-US" sz="1200" dirty="0">
                <a:solidFill>
                  <a:schemeClr val="tx1"/>
                </a:solidFill>
              </a:rPr>
              <a:t> </a:t>
            </a:r>
            <a:r>
              <a:rPr lang="en-US" sz="1200" dirty="0" smtClean="0">
                <a:solidFill>
                  <a:schemeClr val="tx1"/>
                </a:solidFill>
              </a:rPr>
              <a:t>      Policies, Procedures,</a:t>
            </a:r>
          </a:p>
          <a:p>
            <a:r>
              <a:rPr lang="en-US" sz="1200" dirty="0" smtClean="0"/>
              <a:t>       and work instructions to</a:t>
            </a:r>
          </a:p>
          <a:p>
            <a:r>
              <a:rPr lang="en-US" sz="1200" dirty="0">
                <a:solidFill>
                  <a:schemeClr val="tx1"/>
                </a:solidFill>
              </a:rPr>
              <a:t> </a:t>
            </a:r>
            <a:r>
              <a:rPr lang="en-US" sz="1200" dirty="0" smtClean="0">
                <a:solidFill>
                  <a:schemeClr val="tx1"/>
                </a:solidFill>
              </a:rPr>
              <a:t>      reflect new tasks</a:t>
            </a:r>
          </a:p>
          <a:p>
            <a:pPr marL="171450" indent="-171450">
              <a:buFont typeface="Arial" panose="020B0604020202020204" pitchFamily="34" charset="0"/>
              <a:buChar char="•"/>
            </a:pPr>
            <a:r>
              <a:rPr lang="en-US" sz="1200" dirty="0" smtClean="0"/>
              <a:t>  Train all levels of the </a:t>
            </a:r>
          </a:p>
          <a:p>
            <a:r>
              <a:rPr lang="en-US" sz="1200" dirty="0" smtClean="0"/>
              <a:t>       organization</a:t>
            </a:r>
            <a:endParaRPr lang="en-US" dirty="0"/>
          </a:p>
        </p:txBody>
      </p:sp>
      <p:sp>
        <p:nvSpPr>
          <p:cNvPr id="9" name="TextBox 8"/>
          <p:cNvSpPr txBox="1"/>
          <p:nvPr/>
        </p:nvSpPr>
        <p:spPr>
          <a:xfrm>
            <a:off x="6967529" y="4140993"/>
            <a:ext cx="2217274" cy="830997"/>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Implement one action/</a:t>
            </a:r>
          </a:p>
          <a:p>
            <a:r>
              <a:rPr lang="en-US" sz="1200" dirty="0"/>
              <a:t> </a:t>
            </a:r>
            <a:r>
              <a:rPr lang="en-US" sz="1200" dirty="0" smtClean="0"/>
              <a:t>      item at a time</a:t>
            </a:r>
          </a:p>
          <a:p>
            <a:pPr marL="285750" indent="-285750">
              <a:buFont typeface="Arial" panose="020B0604020202020204" pitchFamily="34" charset="0"/>
              <a:buChar char="•"/>
            </a:pPr>
            <a:r>
              <a:rPr lang="en-US" sz="1200" dirty="0" smtClean="0"/>
              <a:t>Perform audits during </a:t>
            </a:r>
          </a:p>
          <a:p>
            <a:r>
              <a:rPr lang="en-US" sz="1200" dirty="0"/>
              <a:t> </a:t>
            </a:r>
            <a:r>
              <a:rPr lang="en-US" sz="1200" dirty="0" smtClean="0"/>
              <a:t>      a reasonable time period </a:t>
            </a:r>
            <a:endParaRPr lang="en-US" dirty="0"/>
          </a:p>
        </p:txBody>
      </p:sp>
      <p:sp>
        <p:nvSpPr>
          <p:cNvPr id="10" name="TextBox 9"/>
          <p:cNvSpPr txBox="1"/>
          <p:nvPr/>
        </p:nvSpPr>
        <p:spPr>
          <a:xfrm>
            <a:off x="9098426" y="4140993"/>
            <a:ext cx="2640466" cy="1015663"/>
          </a:xfrm>
          <a:prstGeom prst="rect">
            <a:avLst/>
          </a:prstGeom>
          <a:noFill/>
        </p:spPr>
        <p:txBody>
          <a:bodyPr wrap="none" rtlCol="0">
            <a:spAutoFit/>
          </a:bodyPr>
          <a:lstStyle/>
          <a:p>
            <a:pPr marL="285750" indent="-285750">
              <a:buFont typeface="Arial" panose="020B0604020202020204" pitchFamily="34" charset="0"/>
              <a:buChar char="•"/>
            </a:pPr>
            <a:r>
              <a:rPr lang="en-US" sz="1200" dirty="0" smtClean="0"/>
              <a:t>Schedule Management </a:t>
            </a:r>
          </a:p>
          <a:p>
            <a:r>
              <a:rPr lang="en-US" sz="1200" dirty="0"/>
              <a:t> </a:t>
            </a:r>
            <a:r>
              <a:rPr lang="en-US" sz="1200" dirty="0" smtClean="0"/>
              <a:t>      Implementation reviews</a:t>
            </a:r>
          </a:p>
          <a:p>
            <a:r>
              <a:rPr lang="en-US" sz="1200" dirty="0"/>
              <a:t> </a:t>
            </a:r>
            <a:r>
              <a:rPr lang="en-US" sz="1200" dirty="0" smtClean="0"/>
              <a:t>      of new 15288 task</a:t>
            </a:r>
          </a:p>
          <a:p>
            <a:pPr marL="285750" indent="-285750">
              <a:buFont typeface="Arial" panose="020B0604020202020204" pitchFamily="34" charset="0"/>
              <a:buChar char="•"/>
            </a:pPr>
            <a:r>
              <a:rPr lang="en-US" sz="1200" dirty="0" smtClean="0"/>
              <a:t>Inform the organization of/upon </a:t>
            </a:r>
          </a:p>
          <a:p>
            <a:r>
              <a:rPr lang="en-US" sz="1200" dirty="0"/>
              <a:t> </a:t>
            </a:r>
            <a:r>
              <a:rPr lang="en-US" sz="1200" dirty="0" smtClean="0"/>
              <a:t>      project completion</a:t>
            </a:r>
            <a:endParaRPr lang="en-US" dirty="0"/>
          </a:p>
        </p:txBody>
      </p:sp>
      <p:sp>
        <p:nvSpPr>
          <p:cNvPr id="11" name="TextBox 10"/>
          <p:cNvSpPr txBox="1"/>
          <p:nvPr/>
        </p:nvSpPr>
        <p:spPr>
          <a:xfrm>
            <a:off x="11524927" y="1893991"/>
            <a:ext cx="485518" cy="1884683"/>
          </a:xfrm>
          <a:prstGeom prst="rect">
            <a:avLst/>
          </a:prstGeom>
          <a:noFill/>
        </p:spPr>
        <p:txBody>
          <a:bodyPr vert="wordArtVert" wrap="none" rtlCol="0">
            <a:spAutoFit/>
          </a:bodyPr>
          <a:lstStyle/>
          <a:p>
            <a:r>
              <a:rPr lang="en-US" b="1" dirty="0" smtClean="0">
                <a:ln w="22225">
                  <a:noFill/>
                  <a:prstDash val="solid"/>
                </a:ln>
                <a:solidFill>
                  <a:srgbClr val="00B050"/>
                </a:solidFill>
              </a:rPr>
              <a:t>REWARD</a:t>
            </a:r>
          </a:p>
        </p:txBody>
      </p:sp>
      <p:sp>
        <p:nvSpPr>
          <p:cNvPr id="12" name="Title 1"/>
          <p:cNvSpPr>
            <a:spLocks noGrp="1"/>
          </p:cNvSpPr>
          <p:nvPr>
            <p:ph type="title"/>
          </p:nvPr>
        </p:nvSpPr>
        <p:spPr>
          <a:xfrm>
            <a:off x="1028700" y="209020"/>
            <a:ext cx="9525000" cy="1006540"/>
          </a:xfrm>
        </p:spPr>
        <p:txBody>
          <a:bodyPr/>
          <a:lstStyle/>
          <a:p>
            <a:r>
              <a:rPr lang="en-US" sz="3200" dirty="0" smtClean="0"/>
              <a:t>5 Steps to Implement ISO 15288: A Simple Approach</a:t>
            </a:r>
            <a:r>
              <a:rPr lang="en-US" sz="3200" dirty="0"/>
              <a:t/>
            </a:r>
            <a:br>
              <a:rPr lang="en-US" sz="3200" dirty="0"/>
            </a:br>
            <a:endParaRPr lang="en-US" sz="3200" dirty="0"/>
          </a:p>
        </p:txBody>
      </p:sp>
    </p:spTree>
    <p:extLst>
      <p:ext uri="{BB962C8B-B14F-4D97-AF65-F5344CB8AC3E}">
        <p14:creationId xmlns:p14="http://schemas.microsoft.com/office/powerpoint/2010/main" val="358878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5365" y="194076"/>
            <a:ext cx="9266903" cy="531812"/>
          </a:xfrm>
        </p:spPr>
        <p:txBody>
          <a:bodyPr/>
          <a:lstStyle/>
          <a:p>
            <a:r>
              <a:rPr lang="en-US" dirty="0" smtClean="0"/>
              <a:t>References</a:t>
            </a:r>
            <a:endParaRPr lang="en-US" dirty="0"/>
          </a:p>
        </p:txBody>
      </p:sp>
      <p:sp>
        <p:nvSpPr>
          <p:cNvPr id="4" name="Content Placeholder 3"/>
          <p:cNvSpPr>
            <a:spLocks noGrp="1"/>
          </p:cNvSpPr>
          <p:nvPr>
            <p:ph idx="1"/>
          </p:nvPr>
        </p:nvSpPr>
        <p:spPr>
          <a:xfrm>
            <a:off x="295275" y="1181100"/>
            <a:ext cx="10966449" cy="3422475"/>
          </a:xfrm>
          <a:prstGeom prst="rect">
            <a:avLst/>
          </a:prstGeom>
        </p:spPr>
        <p:txBody>
          <a:bodyPr wrap="square">
            <a:spAutoFit/>
          </a:bodyPr>
          <a:lstStyle/>
          <a:p>
            <a:pPr marL="0" indent="0">
              <a:lnSpc>
                <a:spcPct val="200000"/>
              </a:lnSpc>
              <a:buNone/>
            </a:pPr>
            <a:r>
              <a:rPr lang="en-US" sz="1600" dirty="0" smtClean="0">
                <a:solidFill>
                  <a:schemeClr val="bg2"/>
                </a:solidFill>
              </a:rPr>
              <a:t>[1] </a:t>
            </a:r>
            <a:r>
              <a:rPr lang="en-US" sz="1600" b="0" dirty="0" smtClean="0">
                <a:solidFill>
                  <a:schemeClr val="bg2"/>
                </a:solidFill>
              </a:rPr>
              <a:t>ISO/IEC/IEE 15288:2015</a:t>
            </a:r>
            <a:r>
              <a:rPr lang="en-US" sz="1600" b="0" i="1" dirty="0" smtClean="0">
                <a:solidFill>
                  <a:schemeClr val="bg2"/>
                </a:solidFill>
              </a:rPr>
              <a:t>, Systems and Software Engineering – System Life Cycle Processes</a:t>
            </a:r>
            <a:endParaRPr lang="en-US" sz="1600" b="0" i="1" dirty="0" smtClean="0">
              <a:solidFill>
                <a:srgbClr val="FF0000"/>
              </a:solidFill>
            </a:endParaRPr>
          </a:p>
          <a:p>
            <a:pPr marL="0" indent="0">
              <a:lnSpc>
                <a:spcPct val="200000"/>
              </a:lnSpc>
              <a:buNone/>
            </a:pPr>
            <a:r>
              <a:rPr lang="en-US" sz="1600" dirty="0" smtClean="0"/>
              <a:t>[2] </a:t>
            </a:r>
            <a:r>
              <a:rPr lang="en-US" sz="1600" b="0" dirty="0" smtClean="0"/>
              <a:t>IEE 15288.1:2014</a:t>
            </a:r>
            <a:r>
              <a:rPr lang="en-US" sz="1600" b="0" i="1" dirty="0" smtClean="0"/>
              <a:t>, IEEE Standard for Application of Systems Engineering on Defense  Programs </a:t>
            </a:r>
          </a:p>
          <a:p>
            <a:pPr marL="0" indent="0">
              <a:lnSpc>
                <a:spcPct val="200000"/>
              </a:lnSpc>
              <a:buNone/>
            </a:pPr>
            <a:r>
              <a:rPr lang="en-US" sz="1600" dirty="0" smtClean="0"/>
              <a:t>[3] </a:t>
            </a:r>
            <a:r>
              <a:rPr lang="en-US" sz="1600" b="0" dirty="0" smtClean="0"/>
              <a:t>IEE 15288.2:2014</a:t>
            </a:r>
            <a:r>
              <a:rPr lang="en-US" sz="1600" b="0" i="1" dirty="0" smtClean="0"/>
              <a:t>, IEEE </a:t>
            </a:r>
            <a:r>
              <a:rPr lang="en-US" sz="1600" b="0" i="1" dirty="0"/>
              <a:t>Standard for Technical Reviews and Audits on Defense Programs </a:t>
            </a:r>
            <a:endParaRPr lang="en-US" sz="1600" b="0" i="1" dirty="0" smtClean="0"/>
          </a:p>
          <a:p>
            <a:pPr marL="0" indent="0">
              <a:lnSpc>
                <a:spcPct val="200000"/>
              </a:lnSpc>
              <a:buNone/>
            </a:pPr>
            <a:r>
              <a:rPr lang="en-US" sz="1600" dirty="0"/>
              <a:t>[4] </a:t>
            </a:r>
            <a:r>
              <a:rPr lang="en-US" sz="1600" b="0" dirty="0"/>
              <a:t>International Council on Systems Engineering (INCOSE</a:t>
            </a:r>
            <a:r>
              <a:rPr lang="en-US" sz="1600" b="0" dirty="0" smtClean="0"/>
              <a:t>), </a:t>
            </a:r>
            <a:r>
              <a:rPr lang="en-US" sz="1600" b="0" i="1" dirty="0" smtClean="0"/>
              <a:t>SE </a:t>
            </a:r>
            <a:r>
              <a:rPr lang="en-US" sz="1600" b="0" i="1" dirty="0"/>
              <a:t>Handbook, </a:t>
            </a:r>
            <a:r>
              <a:rPr lang="en-US" sz="1600" b="0" i="1" dirty="0" smtClean="0"/>
              <a:t>v4</a:t>
            </a:r>
            <a:r>
              <a:rPr lang="en-US" sz="1600" b="0" dirty="0" smtClean="0"/>
              <a:t>. 2015</a:t>
            </a:r>
            <a:endParaRPr lang="en-US" sz="1600" b="0" i="1" dirty="0" smtClean="0"/>
          </a:p>
          <a:p>
            <a:pPr marL="0" indent="0">
              <a:lnSpc>
                <a:spcPct val="200000"/>
              </a:lnSpc>
              <a:buNone/>
            </a:pPr>
            <a:r>
              <a:rPr lang="en-US" sz="1600" dirty="0" smtClean="0"/>
              <a:t>[5] </a:t>
            </a:r>
            <a:r>
              <a:rPr lang="en-US" sz="1600" b="0" dirty="0" err="1"/>
              <a:t>Syntell</a:t>
            </a:r>
            <a:r>
              <a:rPr lang="en-US" sz="1600" b="0" dirty="0"/>
              <a:t> </a:t>
            </a:r>
            <a:r>
              <a:rPr lang="en-US" sz="1600" b="0" dirty="0" smtClean="0"/>
              <a:t>AB, </a:t>
            </a:r>
            <a:r>
              <a:rPr lang="en-US" sz="1600" b="0" i="1" dirty="0"/>
              <a:t>http://</a:t>
            </a:r>
            <a:r>
              <a:rPr lang="en-US" sz="1600" b="0" i="1" dirty="0" smtClean="0"/>
              <a:t>www.15288.com/five_steps.php</a:t>
            </a:r>
          </a:p>
          <a:p>
            <a:pPr marL="0" indent="0">
              <a:lnSpc>
                <a:spcPct val="200000"/>
              </a:lnSpc>
              <a:buNone/>
            </a:pPr>
            <a:r>
              <a:rPr lang="en-US" sz="1600" dirty="0"/>
              <a:t>[6] </a:t>
            </a:r>
            <a:r>
              <a:rPr lang="en-US" sz="1600" b="0" dirty="0"/>
              <a:t>International Organization for Standardization, </a:t>
            </a:r>
            <a:r>
              <a:rPr lang="en-US" sz="1600" b="0" i="1" dirty="0" smtClean="0"/>
              <a:t>https</a:t>
            </a:r>
            <a:r>
              <a:rPr lang="en-US" sz="1600" b="0" i="1" dirty="0"/>
              <a:t>://www.iso.org/standard/63711.html</a:t>
            </a:r>
          </a:p>
          <a:p>
            <a:endParaRPr lang="en-US" sz="1200" i="1" dirty="0">
              <a:solidFill>
                <a:srgbClr val="FF0000"/>
              </a:solidFill>
            </a:endParaRPr>
          </a:p>
        </p:txBody>
      </p:sp>
    </p:spTree>
    <p:extLst>
      <p:ext uri="{BB962C8B-B14F-4D97-AF65-F5344CB8AC3E}">
        <p14:creationId xmlns:p14="http://schemas.microsoft.com/office/powerpoint/2010/main" val="226551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9725" y="451833"/>
            <a:ext cx="8848725" cy="5863242"/>
          </a:xfrm>
          <a:prstGeom prst="rect">
            <a:avLst/>
          </a:prstGeom>
        </p:spPr>
      </p:pic>
      <p:sp>
        <p:nvSpPr>
          <p:cNvPr id="5" name="Right Arrow 4"/>
          <p:cNvSpPr/>
          <p:nvPr/>
        </p:nvSpPr>
        <p:spPr bwMode="auto">
          <a:xfrm rot="7847141">
            <a:off x="9151750" y="4726058"/>
            <a:ext cx="1566339" cy="762000"/>
          </a:xfrm>
          <a:prstGeom prst="rightArrow">
            <a:avLst>
              <a:gd name="adj1" fmla="val 42948"/>
              <a:gd name="adj2" fmla="val 74385"/>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extLst>
      <p:ext uri="{BB962C8B-B14F-4D97-AF65-F5344CB8AC3E}">
        <p14:creationId xmlns:p14="http://schemas.microsoft.com/office/powerpoint/2010/main" val="2220643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5" y="2035272"/>
            <a:ext cx="3305176" cy="2109687"/>
          </a:xfrm>
          <a:prstGeom prst="rect">
            <a:avLst/>
          </a:prstGeom>
        </p:spPr>
      </p:pic>
    </p:spTree>
    <p:extLst>
      <p:ext uri="{BB962C8B-B14F-4D97-AF65-F5344CB8AC3E}">
        <p14:creationId xmlns:p14="http://schemas.microsoft.com/office/powerpoint/2010/main" val="3051050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5862" y="923925"/>
            <a:ext cx="9820275" cy="5010150"/>
          </a:xfrm>
          <a:prstGeom prst="rect">
            <a:avLst/>
          </a:prstGeom>
        </p:spPr>
      </p:pic>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910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262" y="1292225"/>
            <a:ext cx="7690338" cy="4789003"/>
          </a:xfrm>
        </p:spPr>
        <p:txBody>
          <a:bodyPr/>
          <a:lstStyle/>
          <a:p>
            <a:r>
              <a:rPr lang="en-US" sz="2000" dirty="0"/>
              <a:t>International Council on Systems Engineering (INCOSE)</a:t>
            </a:r>
          </a:p>
          <a:p>
            <a:pPr lvl="1"/>
            <a:r>
              <a:rPr lang="en-US" sz="2000" b="0" dirty="0"/>
              <a:t>SE Handbook, v4 </a:t>
            </a:r>
            <a:endParaRPr lang="en-US" sz="2000" b="0" dirty="0" smtClean="0"/>
          </a:p>
          <a:p>
            <a:pPr lvl="1"/>
            <a:r>
              <a:rPr lang="en-US" sz="2000" b="0" dirty="0" smtClean="0"/>
              <a:t>SE </a:t>
            </a:r>
            <a:r>
              <a:rPr lang="en-US" sz="2000" b="0" dirty="0"/>
              <a:t>Body of Knowledge (</a:t>
            </a:r>
            <a:r>
              <a:rPr lang="en-US" sz="2000" b="0" dirty="0" err="1"/>
              <a:t>SEBoK</a:t>
            </a:r>
            <a:r>
              <a:rPr lang="en-US" sz="2000" b="0" dirty="0" smtClean="0"/>
              <a:t>)</a:t>
            </a:r>
          </a:p>
          <a:p>
            <a:pPr lvl="1"/>
            <a:endParaRPr lang="en-US" sz="2000" i="1" dirty="0" smtClean="0"/>
          </a:p>
          <a:p>
            <a:pPr lvl="1"/>
            <a:endParaRPr lang="en-US" sz="2000" i="1" dirty="0"/>
          </a:p>
          <a:p>
            <a:r>
              <a:rPr lang="en-US" sz="2000" dirty="0"/>
              <a:t>ISO/IEC/IEEE </a:t>
            </a:r>
            <a:r>
              <a:rPr lang="en-US" sz="2000" dirty="0" smtClean="0"/>
              <a:t>42010:2011 </a:t>
            </a:r>
            <a:r>
              <a:rPr lang="en-US" sz="2000" b="0" dirty="0" smtClean="0"/>
              <a:t>- </a:t>
            </a:r>
            <a:r>
              <a:rPr lang="en-US" sz="2000" b="0" i="1" dirty="0" smtClean="0"/>
              <a:t>Systems </a:t>
            </a:r>
            <a:r>
              <a:rPr lang="en-US" sz="2000" b="0" i="1" dirty="0"/>
              <a:t>and Software Engineering - Architecture Description</a:t>
            </a:r>
          </a:p>
          <a:p>
            <a:pPr marL="336209" lvl="1" indent="0">
              <a:buNone/>
            </a:pPr>
            <a:endParaRPr lang="en-US" sz="2000" dirty="0" smtClean="0"/>
          </a:p>
          <a:p>
            <a:pPr marL="336209" lvl="1" indent="0">
              <a:buNone/>
            </a:pPr>
            <a:endParaRPr lang="en-US" sz="2000" dirty="0"/>
          </a:p>
          <a:p>
            <a:r>
              <a:rPr lang="en-US" sz="2000" dirty="0" smtClean="0"/>
              <a:t>ISO/IEC/IEEE 15288:2015 </a:t>
            </a:r>
            <a:r>
              <a:rPr lang="en-US" sz="2000" b="0" i="1" dirty="0" smtClean="0"/>
              <a:t>- System </a:t>
            </a:r>
            <a:r>
              <a:rPr lang="en-US" sz="2000" b="0" i="1" dirty="0"/>
              <a:t>Life Cycle Processes </a:t>
            </a:r>
          </a:p>
          <a:p>
            <a:pPr lvl="1"/>
            <a:r>
              <a:rPr lang="en-US" sz="1800" i="1" dirty="0"/>
              <a:t>IEEE </a:t>
            </a:r>
            <a:r>
              <a:rPr lang="en-US" sz="1800" i="1" dirty="0" smtClean="0"/>
              <a:t>15288.1:2014 </a:t>
            </a:r>
            <a:r>
              <a:rPr lang="en-US" sz="1800" b="0" i="1" dirty="0" smtClean="0"/>
              <a:t>- Standard </a:t>
            </a:r>
            <a:r>
              <a:rPr lang="en-US" sz="1800" b="0" i="1" dirty="0"/>
              <a:t>for the Application of Systems Engineering on Defense Programs</a:t>
            </a:r>
          </a:p>
          <a:p>
            <a:pPr lvl="1"/>
            <a:r>
              <a:rPr lang="en-US" sz="1800" i="1" dirty="0"/>
              <a:t>IEEE </a:t>
            </a:r>
            <a:r>
              <a:rPr lang="en-US" sz="1800" i="1" dirty="0" smtClean="0"/>
              <a:t>15288.2:2014 </a:t>
            </a:r>
            <a:r>
              <a:rPr lang="en-US" sz="1800" b="0" i="1" dirty="0" smtClean="0"/>
              <a:t>- Standard </a:t>
            </a:r>
            <a:r>
              <a:rPr lang="en-US" sz="1800" b="0" i="1" dirty="0"/>
              <a:t>for the Application of Technical Reviews and Audits on Defense </a:t>
            </a:r>
            <a:r>
              <a:rPr lang="en-US" sz="1800" b="0" i="1" dirty="0" smtClean="0"/>
              <a:t>Programs</a:t>
            </a:r>
            <a:endParaRPr lang="en-US" sz="1800" b="0" i="1" dirty="0"/>
          </a:p>
        </p:txBody>
      </p:sp>
      <p:sp>
        <p:nvSpPr>
          <p:cNvPr id="4" name="Title 3"/>
          <p:cNvSpPr>
            <a:spLocks noGrp="1"/>
          </p:cNvSpPr>
          <p:nvPr>
            <p:ph type="title"/>
          </p:nvPr>
        </p:nvSpPr>
        <p:spPr>
          <a:xfrm>
            <a:off x="958215" y="336157"/>
            <a:ext cx="9266903" cy="531812"/>
          </a:xfrm>
        </p:spPr>
        <p:txBody>
          <a:bodyPr/>
          <a:lstStyle/>
          <a:p>
            <a:r>
              <a:rPr lang="en-US" dirty="0" smtClean="0"/>
              <a:t>Systems Engineering Discipline</a:t>
            </a:r>
            <a:endParaRPr lang="en-US" dirty="0"/>
          </a:p>
        </p:txBody>
      </p:sp>
      <p:pic>
        <p:nvPicPr>
          <p:cNvPr id="2" name="Picture 1"/>
          <p:cNvPicPr>
            <a:picLocks noChangeAspect="1"/>
          </p:cNvPicPr>
          <p:nvPr/>
        </p:nvPicPr>
        <p:blipFill>
          <a:blip r:embed="rId2"/>
          <a:stretch>
            <a:fillRect/>
          </a:stretch>
        </p:blipFill>
        <p:spPr>
          <a:xfrm>
            <a:off x="8852553" y="336157"/>
            <a:ext cx="2085398" cy="2590800"/>
          </a:xfrm>
          <a:prstGeom prst="rect">
            <a:avLst/>
          </a:prstGeom>
          <a:ln>
            <a:solidFill>
              <a:schemeClr val="bg2"/>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3"/>
          <a:srcRect l="35951" b="54071"/>
          <a:stretch/>
        </p:blipFill>
        <p:spPr>
          <a:xfrm>
            <a:off x="8852553" y="3070715"/>
            <a:ext cx="3052247" cy="3119069"/>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450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55" y="299185"/>
            <a:ext cx="10515600" cy="603983"/>
          </a:xfrm>
        </p:spPr>
        <p:txBody>
          <a:bodyPr/>
          <a:lstStyle/>
          <a:p>
            <a:r>
              <a:rPr lang="en-US" dirty="0"/>
              <a:t>B</a:t>
            </a:r>
            <a:r>
              <a:rPr lang="en-US" dirty="0" smtClean="0"/>
              <a:t>ackground</a:t>
            </a:r>
            <a:endParaRPr lang="en-US" dirty="0"/>
          </a:p>
        </p:txBody>
      </p:sp>
      <p:sp>
        <p:nvSpPr>
          <p:cNvPr id="4" name="Rectangle 3"/>
          <p:cNvSpPr/>
          <p:nvPr/>
        </p:nvSpPr>
        <p:spPr>
          <a:xfrm>
            <a:off x="765908" y="1148238"/>
            <a:ext cx="9244867" cy="923330"/>
          </a:xfrm>
          <a:prstGeom prst="rect">
            <a:avLst/>
          </a:prstGeom>
        </p:spPr>
        <p:txBody>
          <a:bodyPr wrap="square">
            <a:spAutoFit/>
          </a:bodyPr>
          <a:lstStyle/>
          <a:p>
            <a:pPr algn="just"/>
            <a:r>
              <a:rPr lang="en-US" dirty="0" smtClean="0"/>
              <a:t>The application of systems engineering (SE) processes and practices throughout the system life cycle has been shown to improve project performance, as measured by satisfaction of technical requirements within cost and schedule constraints</a:t>
            </a:r>
            <a:endParaRPr lang="en-US" dirty="0"/>
          </a:p>
        </p:txBody>
      </p:sp>
      <p:sp>
        <p:nvSpPr>
          <p:cNvPr id="5" name="Rectangle 4"/>
          <p:cNvSpPr/>
          <p:nvPr/>
        </p:nvSpPr>
        <p:spPr>
          <a:xfrm>
            <a:off x="765908" y="2320547"/>
            <a:ext cx="9244867" cy="3416320"/>
          </a:xfrm>
          <a:prstGeom prst="rect">
            <a:avLst/>
          </a:prstGeom>
        </p:spPr>
        <p:txBody>
          <a:bodyPr wrap="square">
            <a:spAutoFit/>
          </a:bodyPr>
          <a:lstStyle/>
          <a:p>
            <a:pPr algn="just"/>
            <a:r>
              <a:rPr lang="en-US" b="1" dirty="0" smtClean="0"/>
              <a:t>ISO/IEC/IEEE 15288 </a:t>
            </a:r>
            <a:r>
              <a:rPr lang="en-US" dirty="0" smtClean="0"/>
              <a:t>is a systems engineering standard developed by the consensus of SE experts from government, industry, and academia. It is recognized by both industry and the Department of Defense (DoD) as being a common process framework for the performance of effective systems engineering throughout the system life cycle. </a:t>
            </a:r>
          </a:p>
          <a:p>
            <a:pPr algn="just"/>
            <a:endParaRPr lang="en-US" dirty="0" smtClean="0"/>
          </a:p>
          <a:p>
            <a:pPr lvl="2" algn="just"/>
            <a:r>
              <a:rPr lang="en-US" b="1" dirty="0" smtClean="0"/>
              <a:t>IEEE 15288.1 </a:t>
            </a:r>
            <a:r>
              <a:rPr lang="en-US" dirty="0" smtClean="0"/>
              <a:t>expands on the SE life cycle processes in ISO/IEC/IEEE 15288 with the outcomes, activities, and outputs applicable to DoD projects. </a:t>
            </a:r>
          </a:p>
          <a:p>
            <a:pPr lvl="2" algn="just"/>
            <a:endParaRPr lang="en-US" dirty="0" smtClean="0"/>
          </a:p>
          <a:p>
            <a:pPr lvl="2" algn="just"/>
            <a:r>
              <a:rPr lang="en-US" b="1" dirty="0" smtClean="0"/>
              <a:t>IEEE 15288.2 </a:t>
            </a:r>
            <a:r>
              <a:rPr lang="en-US" dirty="0" smtClean="0"/>
              <a:t>defines a set of technical reviews and audits that may be conducted for a DoD project and specifies the timing, inputs, review criteria, and outputs for those reviews. </a:t>
            </a:r>
          </a:p>
          <a:p>
            <a:endParaRPr lang="en-US" dirty="0"/>
          </a:p>
        </p:txBody>
      </p:sp>
      <p:pic>
        <p:nvPicPr>
          <p:cNvPr id="6" name="Picture 5"/>
          <p:cNvPicPr>
            <a:picLocks noChangeAspect="1"/>
          </p:cNvPicPr>
          <p:nvPr/>
        </p:nvPicPr>
        <p:blipFill>
          <a:blip r:embed="rId3"/>
          <a:stretch>
            <a:fillRect/>
          </a:stretch>
        </p:blipFill>
        <p:spPr>
          <a:xfrm>
            <a:off x="10700246" y="1266699"/>
            <a:ext cx="1246909" cy="1016983"/>
          </a:xfrm>
          <a:prstGeom prst="rect">
            <a:avLst/>
          </a:prstGeom>
        </p:spPr>
      </p:pic>
      <p:pic>
        <p:nvPicPr>
          <p:cNvPr id="7" name="Picture 6"/>
          <p:cNvPicPr>
            <a:picLocks noChangeAspect="1"/>
          </p:cNvPicPr>
          <p:nvPr/>
        </p:nvPicPr>
        <p:blipFill>
          <a:blip r:embed="rId4"/>
          <a:stretch>
            <a:fillRect/>
          </a:stretch>
        </p:blipFill>
        <p:spPr>
          <a:xfrm>
            <a:off x="10575555" y="2799544"/>
            <a:ext cx="1371600" cy="1371600"/>
          </a:xfrm>
          <a:prstGeom prst="rect">
            <a:avLst/>
          </a:prstGeom>
        </p:spPr>
      </p:pic>
      <p:pic>
        <p:nvPicPr>
          <p:cNvPr id="8" name="Picture 7"/>
          <p:cNvPicPr>
            <a:picLocks noChangeAspect="1"/>
          </p:cNvPicPr>
          <p:nvPr/>
        </p:nvPicPr>
        <p:blipFill>
          <a:blip r:embed="rId5"/>
          <a:stretch>
            <a:fillRect/>
          </a:stretch>
        </p:blipFill>
        <p:spPr>
          <a:xfrm>
            <a:off x="10118355" y="4687006"/>
            <a:ext cx="1828800" cy="613571"/>
          </a:xfrm>
          <a:prstGeom prst="rect">
            <a:avLst/>
          </a:prstGeom>
        </p:spPr>
      </p:pic>
      <p:sp>
        <p:nvSpPr>
          <p:cNvPr id="9" name="TextBox 8"/>
          <p:cNvSpPr txBox="1"/>
          <p:nvPr/>
        </p:nvSpPr>
        <p:spPr>
          <a:xfrm>
            <a:off x="7979402" y="5846885"/>
            <a:ext cx="3967753" cy="738664"/>
          </a:xfrm>
          <a:prstGeom prst="rect">
            <a:avLst/>
          </a:prstGeom>
          <a:noFill/>
        </p:spPr>
        <p:txBody>
          <a:bodyPr wrap="none" rtlCol="0">
            <a:spAutoFit/>
          </a:bodyPr>
          <a:lstStyle/>
          <a:p>
            <a:pPr algn="r"/>
            <a:r>
              <a:rPr lang="en-US" sz="1400" dirty="0">
                <a:solidFill>
                  <a:schemeClr val="bg1"/>
                </a:solidFill>
              </a:rPr>
              <a:t>International Organization for Standardization</a:t>
            </a:r>
          </a:p>
          <a:p>
            <a:pPr algn="r"/>
            <a:r>
              <a:rPr lang="en-US" sz="1400" dirty="0">
                <a:solidFill>
                  <a:schemeClr val="bg1"/>
                </a:solidFill>
              </a:rPr>
              <a:t>International </a:t>
            </a:r>
            <a:r>
              <a:rPr lang="en-US" sz="1400" dirty="0" err="1">
                <a:solidFill>
                  <a:schemeClr val="bg1"/>
                </a:solidFill>
              </a:rPr>
              <a:t>Electrotechnical</a:t>
            </a:r>
            <a:r>
              <a:rPr lang="en-US" sz="1400" dirty="0">
                <a:solidFill>
                  <a:schemeClr val="bg1"/>
                </a:solidFill>
              </a:rPr>
              <a:t> Commission</a:t>
            </a:r>
          </a:p>
          <a:p>
            <a:pPr algn="r"/>
            <a:r>
              <a:rPr lang="en-US" sz="1400" dirty="0">
                <a:solidFill>
                  <a:schemeClr val="bg1"/>
                </a:solidFill>
              </a:rPr>
              <a:t>Institute of Electrical and Electronics Engineers</a:t>
            </a:r>
          </a:p>
        </p:txBody>
      </p:sp>
      <p:sp>
        <p:nvSpPr>
          <p:cNvPr id="3" name="Rectangle 2"/>
          <p:cNvSpPr/>
          <p:nvPr/>
        </p:nvSpPr>
        <p:spPr>
          <a:xfrm>
            <a:off x="669332" y="5985846"/>
            <a:ext cx="7310070" cy="369332"/>
          </a:xfrm>
          <a:prstGeom prst="rect">
            <a:avLst/>
          </a:prstGeom>
        </p:spPr>
        <p:txBody>
          <a:bodyPr wrap="square">
            <a:spAutoFit/>
          </a:bodyPr>
          <a:lstStyle/>
          <a:p>
            <a:r>
              <a:rPr lang="en-US" dirty="0"/>
              <a:t>Adopted on 07 Jul 2015 for use by the Department of Defense (DoD</a:t>
            </a:r>
            <a:r>
              <a:rPr lang="en-US" dirty="0" smtClean="0"/>
              <a:t>)</a:t>
            </a:r>
            <a:endParaRPr lang="en-US" dirty="0"/>
          </a:p>
        </p:txBody>
      </p:sp>
    </p:spTree>
    <p:extLst>
      <p:ext uri="{BB962C8B-B14F-4D97-AF65-F5344CB8AC3E}">
        <p14:creationId xmlns:p14="http://schemas.microsoft.com/office/powerpoint/2010/main" val="50580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bwMode="auto">
          <a:xfrm>
            <a:off x="2180982" y="1701213"/>
            <a:ext cx="7672145" cy="1550147"/>
          </a:xfrm>
          <a:prstGeom prst="rightArrow">
            <a:avLst>
              <a:gd name="adj1" fmla="val 59631"/>
              <a:gd name="adj2" fmla="val 50000"/>
            </a:avLst>
          </a:prstGeom>
          <a:solidFill>
            <a:schemeClr val="tx2">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2" name="Title 1"/>
          <p:cNvSpPr>
            <a:spLocks noGrp="1"/>
          </p:cNvSpPr>
          <p:nvPr>
            <p:ph type="title"/>
          </p:nvPr>
        </p:nvSpPr>
        <p:spPr>
          <a:xfrm>
            <a:off x="1153061" y="181988"/>
            <a:ext cx="7700144" cy="531813"/>
          </a:xfrm>
        </p:spPr>
        <p:txBody>
          <a:bodyPr/>
          <a:lstStyle/>
          <a:p>
            <a:r>
              <a:rPr lang="en-US" dirty="0" smtClean="0"/>
              <a:t>SE </a:t>
            </a:r>
            <a:r>
              <a:rPr lang="en-US" dirty="0"/>
              <a:t>Process Life Cycle </a:t>
            </a:r>
          </a:p>
        </p:txBody>
      </p:sp>
      <p:cxnSp>
        <p:nvCxnSpPr>
          <p:cNvPr id="21" name="Straight Connector 20"/>
          <p:cNvCxnSpPr/>
          <p:nvPr/>
        </p:nvCxnSpPr>
        <p:spPr bwMode="auto">
          <a:xfrm>
            <a:off x="3521299" y="2019077"/>
            <a:ext cx="0" cy="899316"/>
          </a:xfrm>
          <a:prstGeom prst="line">
            <a:avLst/>
          </a:prstGeom>
          <a:noFill/>
          <a:ln w="12700" cap="flat" cmpd="sng" algn="ctr">
            <a:solidFill>
              <a:schemeClr val="bg2"/>
            </a:solidFill>
            <a:prstDash val="solid"/>
            <a:round/>
            <a:headEnd type="none" w="med" len="med"/>
            <a:tailEnd type="none" w="med" len="med"/>
          </a:ln>
          <a:effectLst/>
        </p:spPr>
      </p:cxnSp>
      <p:cxnSp>
        <p:nvCxnSpPr>
          <p:cNvPr id="26" name="Straight Connector 25"/>
          <p:cNvCxnSpPr/>
          <p:nvPr/>
        </p:nvCxnSpPr>
        <p:spPr bwMode="auto">
          <a:xfrm>
            <a:off x="6878621" y="2026629"/>
            <a:ext cx="0" cy="899316"/>
          </a:xfrm>
          <a:prstGeom prst="line">
            <a:avLst/>
          </a:prstGeom>
          <a:noFill/>
          <a:ln w="12700" cap="flat" cmpd="sng" algn="ctr">
            <a:solidFill>
              <a:schemeClr val="bg2"/>
            </a:solidFill>
            <a:prstDash val="solid"/>
            <a:round/>
            <a:headEnd type="none" w="med" len="med"/>
            <a:tailEnd type="none" w="med" len="med"/>
          </a:ln>
          <a:effectLst/>
        </p:spPr>
      </p:cxnSp>
      <p:cxnSp>
        <p:nvCxnSpPr>
          <p:cNvPr id="27" name="Straight Connector 26"/>
          <p:cNvCxnSpPr/>
          <p:nvPr/>
        </p:nvCxnSpPr>
        <p:spPr bwMode="auto">
          <a:xfrm>
            <a:off x="8035974" y="2034173"/>
            <a:ext cx="0" cy="899316"/>
          </a:xfrm>
          <a:prstGeom prst="line">
            <a:avLst/>
          </a:prstGeom>
          <a:noFill/>
          <a:ln w="12700" cap="flat" cmpd="sng" algn="ctr">
            <a:solidFill>
              <a:schemeClr val="bg2"/>
            </a:solidFill>
            <a:prstDash val="solid"/>
            <a:round/>
            <a:headEnd type="none" w="med" len="med"/>
            <a:tailEnd type="none" w="med" len="med"/>
          </a:ln>
          <a:effectLst/>
        </p:spPr>
      </p:cxnSp>
      <p:sp>
        <p:nvSpPr>
          <p:cNvPr id="29" name="TextBox 28"/>
          <p:cNvSpPr txBox="1"/>
          <p:nvPr/>
        </p:nvSpPr>
        <p:spPr>
          <a:xfrm>
            <a:off x="2444934" y="2318194"/>
            <a:ext cx="947695" cy="338554"/>
          </a:xfrm>
          <a:prstGeom prst="rect">
            <a:avLst/>
          </a:prstGeom>
          <a:noFill/>
        </p:spPr>
        <p:txBody>
          <a:bodyPr wrap="none" rtlCol="0">
            <a:spAutoFit/>
          </a:bodyPr>
          <a:lstStyle/>
          <a:p>
            <a:r>
              <a:rPr lang="en-US" sz="1600" dirty="0">
                <a:solidFill>
                  <a:srgbClr val="000000"/>
                </a:solidFill>
              </a:rPr>
              <a:t>Concept</a:t>
            </a:r>
          </a:p>
        </p:txBody>
      </p:sp>
      <p:sp>
        <p:nvSpPr>
          <p:cNvPr id="30" name="TextBox 29"/>
          <p:cNvSpPr txBox="1"/>
          <p:nvPr/>
        </p:nvSpPr>
        <p:spPr>
          <a:xfrm>
            <a:off x="4587127" y="2318194"/>
            <a:ext cx="1573479" cy="338554"/>
          </a:xfrm>
          <a:prstGeom prst="rect">
            <a:avLst/>
          </a:prstGeom>
          <a:noFill/>
        </p:spPr>
        <p:txBody>
          <a:bodyPr wrap="square" rtlCol="0">
            <a:spAutoFit/>
          </a:bodyPr>
          <a:lstStyle/>
          <a:p>
            <a:r>
              <a:rPr lang="en-US" sz="1600" dirty="0">
                <a:solidFill>
                  <a:srgbClr val="000000"/>
                </a:solidFill>
              </a:rPr>
              <a:t>Development</a:t>
            </a:r>
          </a:p>
        </p:txBody>
      </p:sp>
      <p:sp>
        <p:nvSpPr>
          <p:cNvPr id="31" name="TextBox 30"/>
          <p:cNvSpPr txBox="1"/>
          <p:nvPr/>
        </p:nvSpPr>
        <p:spPr>
          <a:xfrm>
            <a:off x="6898104" y="2299456"/>
            <a:ext cx="1164101" cy="338554"/>
          </a:xfrm>
          <a:prstGeom prst="rect">
            <a:avLst/>
          </a:prstGeom>
          <a:noFill/>
        </p:spPr>
        <p:txBody>
          <a:bodyPr wrap="none" rtlCol="0">
            <a:spAutoFit/>
          </a:bodyPr>
          <a:lstStyle/>
          <a:p>
            <a:r>
              <a:rPr lang="en-US" sz="1600" dirty="0">
                <a:solidFill>
                  <a:srgbClr val="000000"/>
                </a:solidFill>
              </a:rPr>
              <a:t>Production</a:t>
            </a:r>
          </a:p>
        </p:txBody>
      </p:sp>
      <p:sp>
        <p:nvSpPr>
          <p:cNvPr id="32" name="TextBox 31"/>
          <p:cNvSpPr txBox="1"/>
          <p:nvPr/>
        </p:nvSpPr>
        <p:spPr>
          <a:xfrm>
            <a:off x="8035975" y="2183900"/>
            <a:ext cx="1096775" cy="584775"/>
          </a:xfrm>
          <a:prstGeom prst="rect">
            <a:avLst/>
          </a:prstGeom>
          <a:noFill/>
        </p:spPr>
        <p:txBody>
          <a:bodyPr wrap="none" rtlCol="0">
            <a:spAutoFit/>
          </a:bodyPr>
          <a:lstStyle/>
          <a:p>
            <a:r>
              <a:rPr lang="en-US" sz="1600" dirty="0">
                <a:solidFill>
                  <a:srgbClr val="000000"/>
                </a:solidFill>
              </a:rPr>
              <a:t>Utilization</a:t>
            </a:r>
          </a:p>
          <a:p>
            <a:r>
              <a:rPr lang="en-US" sz="1600" dirty="0">
                <a:solidFill>
                  <a:srgbClr val="000000"/>
                </a:solidFill>
              </a:rPr>
              <a:t>&amp; Support</a:t>
            </a:r>
          </a:p>
        </p:txBody>
      </p:sp>
      <p:sp>
        <p:nvSpPr>
          <p:cNvPr id="35" name="Rectangle 34"/>
          <p:cNvSpPr/>
          <p:nvPr/>
        </p:nvSpPr>
        <p:spPr>
          <a:xfrm>
            <a:off x="1216478" y="1286569"/>
            <a:ext cx="6819496" cy="461665"/>
          </a:xfrm>
          <a:prstGeom prst="rect">
            <a:avLst/>
          </a:prstGeom>
        </p:spPr>
        <p:txBody>
          <a:bodyPr wrap="none">
            <a:spAutoFit/>
          </a:bodyPr>
          <a:lstStyle/>
          <a:p>
            <a:r>
              <a:rPr lang="en-US" sz="2400" b="1" dirty="0">
                <a:solidFill>
                  <a:srgbClr val="000000"/>
                </a:solidFill>
              </a:rPr>
              <a:t>ISO/IEC TR 24748-1  System Life Cycle (SLC) </a:t>
            </a:r>
          </a:p>
        </p:txBody>
      </p:sp>
      <p:sp>
        <p:nvSpPr>
          <p:cNvPr id="3" name="Rectangle 2"/>
          <p:cNvSpPr/>
          <p:nvPr/>
        </p:nvSpPr>
        <p:spPr>
          <a:xfrm>
            <a:off x="972785" y="3441437"/>
            <a:ext cx="10375641" cy="2031325"/>
          </a:xfrm>
          <a:prstGeom prst="rect">
            <a:avLst/>
          </a:prstGeom>
        </p:spPr>
        <p:txBody>
          <a:bodyPr wrap="square">
            <a:spAutoFit/>
          </a:bodyPr>
          <a:lstStyle/>
          <a:p>
            <a:pPr algn="just"/>
            <a:r>
              <a:rPr lang="en-US" dirty="0" smtClean="0">
                <a:solidFill>
                  <a:schemeClr val="bg2"/>
                </a:solidFill>
                <a:effectLst/>
              </a:rPr>
              <a:t>15288 does not prescribe a specific life cycle model, but rather provides a process for defining, approving, and managing a life cycle model or models. This is described in Section 6.2.1 of 15288. Other 15288 processes take place within the context of an organization's approved life cycle model.</a:t>
            </a:r>
          </a:p>
          <a:p>
            <a:pPr algn="just"/>
            <a:r>
              <a:rPr lang="en-US" dirty="0" smtClean="0">
                <a:solidFill>
                  <a:schemeClr val="bg2"/>
                </a:solidFill>
                <a:effectLst/>
              </a:rPr>
              <a:t> </a:t>
            </a:r>
          </a:p>
          <a:p>
            <a:pPr algn="just"/>
            <a:r>
              <a:rPr lang="en-US" dirty="0" smtClean="0">
                <a:solidFill>
                  <a:schemeClr val="bg2"/>
                </a:solidFill>
              </a:rPr>
              <a:t>ISO/IEC TR 24748-1:2010 provides </a:t>
            </a:r>
            <a:r>
              <a:rPr lang="en-US" dirty="0" smtClean="0">
                <a:solidFill>
                  <a:schemeClr val="bg2"/>
                </a:solidFill>
                <a:effectLst/>
              </a:rPr>
              <a:t>information on life cycle concepts and provides life cycle models that can be used within the frameworks of 15288 and/or 12207. It also provides guidance for tailoring your life cycle based on unique organizational requirements. </a:t>
            </a:r>
            <a:endParaRPr lang="en-US" dirty="0">
              <a:solidFill>
                <a:schemeClr val="bg2"/>
              </a:solidFill>
              <a:effectLst/>
            </a:endParaRPr>
          </a:p>
        </p:txBody>
      </p:sp>
      <p:sp>
        <p:nvSpPr>
          <p:cNvPr id="17" name="Rectangle 16"/>
          <p:cNvSpPr/>
          <p:nvPr/>
        </p:nvSpPr>
        <p:spPr bwMode="auto">
          <a:xfrm>
            <a:off x="1777368" y="1948522"/>
            <a:ext cx="104546" cy="984641"/>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38" name="Rectangle 37"/>
          <p:cNvSpPr/>
          <p:nvPr/>
        </p:nvSpPr>
        <p:spPr bwMode="auto">
          <a:xfrm>
            <a:off x="10026015" y="1933752"/>
            <a:ext cx="104546" cy="984641"/>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18" name="TextBox 17"/>
          <p:cNvSpPr txBox="1"/>
          <p:nvPr/>
        </p:nvSpPr>
        <p:spPr>
          <a:xfrm>
            <a:off x="1789726" y="1923159"/>
            <a:ext cx="418641" cy="1028230"/>
          </a:xfrm>
          <a:prstGeom prst="rect">
            <a:avLst/>
          </a:prstGeom>
          <a:noFill/>
        </p:spPr>
        <p:txBody>
          <a:bodyPr vert="wordArtVert" wrap="none" rtlCol="0">
            <a:spAutoFit/>
          </a:bodyPr>
          <a:lstStyle/>
          <a:p>
            <a:r>
              <a:rPr lang="en-US" sz="1400" dirty="0" smtClean="0">
                <a:solidFill>
                  <a:schemeClr val="tx1"/>
                </a:solidFill>
              </a:rPr>
              <a:t>NEED</a:t>
            </a:r>
          </a:p>
        </p:txBody>
      </p:sp>
      <p:sp>
        <p:nvSpPr>
          <p:cNvPr id="45" name="TextBox 44"/>
          <p:cNvSpPr txBox="1"/>
          <p:nvPr/>
        </p:nvSpPr>
        <p:spPr>
          <a:xfrm>
            <a:off x="9767993" y="1923159"/>
            <a:ext cx="301621" cy="1027974"/>
          </a:xfrm>
          <a:prstGeom prst="rect">
            <a:avLst/>
          </a:prstGeom>
          <a:noFill/>
        </p:spPr>
        <p:txBody>
          <a:bodyPr vert="wordArtVert" wrap="none" rtlCol="0">
            <a:spAutoFit/>
          </a:bodyPr>
          <a:lstStyle/>
          <a:p>
            <a:r>
              <a:rPr lang="en-US" sz="700" b="1" dirty="0" smtClean="0">
                <a:solidFill>
                  <a:schemeClr val="tx1"/>
                </a:solidFill>
              </a:rPr>
              <a:t>DISPOSAL</a:t>
            </a:r>
          </a:p>
        </p:txBody>
      </p:sp>
    </p:spTree>
    <p:extLst>
      <p:ext uri="{BB962C8B-B14F-4D97-AF65-F5344CB8AC3E}">
        <p14:creationId xmlns:p14="http://schemas.microsoft.com/office/powerpoint/2010/main" val="1296314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176" y="1672337"/>
            <a:ext cx="11122089" cy="2585323"/>
          </a:xfrm>
          <a:prstGeom prst="rect">
            <a:avLst/>
          </a:prstGeom>
        </p:spPr>
        <p:txBody>
          <a:bodyPr wrap="square">
            <a:spAutoFit/>
          </a:bodyPr>
          <a:lstStyle/>
          <a:p>
            <a:r>
              <a:rPr lang="en-US" b="1" dirty="0" smtClean="0"/>
              <a:t>What is Systems Engineering?</a:t>
            </a:r>
          </a:p>
          <a:p>
            <a:endParaRPr lang="en-US" dirty="0" smtClean="0"/>
          </a:p>
          <a:p>
            <a:endParaRPr lang="en-US" dirty="0"/>
          </a:p>
          <a:p>
            <a:pPr lvl="1"/>
            <a:r>
              <a:rPr lang="en-US" dirty="0" smtClean="0"/>
              <a:t>“</a:t>
            </a:r>
            <a:r>
              <a:rPr lang="en-US" dirty="0"/>
              <a:t>Interdisciplinary approach and means to enable the realization of successful systems.” </a:t>
            </a:r>
            <a:r>
              <a:rPr lang="en-US" b="1" dirty="0"/>
              <a:t>(INCOSE)</a:t>
            </a:r>
          </a:p>
          <a:p>
            <a:pPr lvl="1"/>
            <a:endParaRPr lang="en-US" dirty="0" smtClean="0"/>
          </a:p>
          <a:p>
            <a:pPr lvl="1"/>
            <a:endParaRPr lang="en-US" dirty="0"/>
          </a:p>
          <a:p>
            <a:pPr lvl="1"/>
            <a:r>
              <a:rPr lang="en-US" dirty="0"/>
              <a:t>“Interdisciplinary approach governing the total technical and managerial effort required to transform a </a:t>
            </a:r>
            <a:r>
              <a:rPr lang="en-US" dirty="0" smtClean="0"/>
              <a:t> </a:t>
            </a:r>
          </a:p>
          <a:p>
            <a:pPr lvl="1"/>
            <a:r>
              <a:rPr lang="en-US" dirty="0"/>
              <a:t> </a:t>
            </a:r>
            <a:r>
              <a:rPr lang="en-US" dirty="0" smtClean="0"/>
              <a:t>set </a:t>
            </a:r>
            <a:r>
              <a:rPr lang="en-US" dirty="0"/>
              <a:t>of stakeholder needs, expectations, and constraints into a solution and to support that solution </a:t>
            </a:r>
            <a:endParaRPr lang="en-US" dirty="0" smtClean="0"/>
          </a:p>
          <a:p>
            <a:pPr lvl="1"/>
            <a:r>
              <a:rPr lang="en-US" dirty="0"/>
              <a:t> </a:t>
            </a:r>
            <a:r>
              <a:rPr lang="en-US" dirty="0" smtClean="0"/>
              <a:t>throughout </a:t>
            </a:r>
            <a:r>
              <a:rPr lang="en-US" dirty="0"/>
              <a:t>its life” </a:t>
            </a:r>
            <a:r>
              <a:rPr lang="en-US" b="1" dirty="0"/>
              <a:t>(ISO/IEC/IEEE 15288:2015)</a:t>
            </a:r>
          </a:p>
        </p:txBody>
      </p:sp>
      <p:sp>
        <p:nvSpPr>
          <p:cNvPr id="8" name="Title 1"/>
          <p:cNvSpPr txBox="1">
            <a:spLocks/>
          </p:cNvSpPr>
          <p:nvPr/>
        </p:nvSpPr>
        <p:spPr>
          <a:xfrm>
            <a:off x="1304680" y="266194"/>
            <a:ext cx="9266903" cy="531812"/>
          </a:xfrm>
          <a:prstGeom prst="rect">
            <a:avLst/>
          </a:prstGeom>
        </p:spPr>
        <p:txBody>
          <a:bodyPr anchor="b"/>
          <a:lstStyle>
            <a:lvl1pPr algn="ctr" defTabSz="886513" rtl="0" eaLnBrk="0" fontAlgn="base" hangingPunct="0">
              <a:spcBef>
                <a:spcPct val="0"/>
              </a:spcBef>
              <a:spcAft>
                <a:spcPct val="0"/>
              </a:spcAft>
              <a:defRPr lang="en-US" sz="6000" b="1" baseline="0" smtClean="0">
                <a:ln>
                  <a:noFill/>
                </a:ln>
                <a:solidFill>
                  <a:schemeClr val="bg2"/>
                </a:solidFill>
                <a:effectLst/>
                <a:latin typeface="Calibri" panose="020F0502020204030204"/>
                <a:ea typeface="ＭＳ Ｐゴシック" pitchFamily="-112" charset="-128"/>
                <a:cs typeface="ＭＳ Ｐゴシック" pitchFamily="-112" charset="-128"/>
              </a:defRPr>
            </a:lvl1pPr>
            <a:lvl2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2pPr>
            <a:lvl3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3pPr>
            <a:lvl4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4pPr>
            <a:lvl5pPr algn="l" defTabSz="886513"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pitchFamily="-112" charset="0"/>
                <a:ea typeface="MS PGothic" pitchFamily="34" charset="-128"/>
                <a:cs typeface="ＭＳ Ｐゴシック" pitchFamily="-112" charset="-128"/>
              </a:defRPr>
            </a:lvl5pPr>
            <a:lvl6pPr marL="456735"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3468"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0201"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6936" algn="l" defTabSz="8865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l"/>
            <a:r>
              <a:rPr lang="en-US" sz="3600" kern="0" dirty="0" smtClean="0"/>
              <a:t>Aligned… yet, different</a:t>
            </a:r>
            <a:endParaRPr lang="en-US" sz="3600" kern="0" dirty="0"/>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685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2511"/>
            <a:ext cx="10966449" cy="1415772"/>
          </a:xfrm>
        </p:spPr>
        <p:txBody>
          <a:bodyPr/>
          <a:lstStyle/>
          <a:p>
            <a:r>
              <a:rPr lang="en-US" sz="2000" b="0" dirty="0" smtClean="0"/>
              <a:t>Agreement</a:t>
            </a:r>
          </a:p>
          <a:p>
            <a:r>
              <a:rPr lang="en-US" sz="2000" b="0" dirty="0" smtClean="0"/>
              <a:t>Organizational Project-Enabling</a:t>
            </a:r>
          </a:p>
          <a:p>
            <a:r>
              <a:rPr lang="en-US" sz="2000" b="0" dirty="0" smtClean="0"/>
              <a:t>Technical Management</a:t>
            </a:r>
          </a:p>
          <a:p>
            <a:r>
              <a:rPr lang="en-US" sz="2000" b="0" dirty="0" smtClean="0"/>
              <a:t>Technical Processes</a:t>
            </a:r>
            <a:endParaRPr lang="en-US" sz="2000" b="0" dirty="0"/>
          </a:p>
        </p:txBody>
      </p:sp>
      <p:sp>
        <p:nvSpPr>
          <p:cNvPr id="2" name="Title 1"/>
          <p:cNvSpPr>
            <a:spLocks noGrp="1"/>
          </p:cNvSpPr>
          <p:nvPr>
            <p:ph type="title"/>
          </p:nvPr>
        </p:nvSpPr>
        <p:spPr>
          <a:xfrm>
            <a:off x="1176318" y="210210"/>
            <a:ext cx="9266903" cy="531812"/>
          </a:xfrm>
        </p:spPr>
        <p:txBody>
          <a:bodyPr/>
          <a:lstStyle/>
          <a:p>
            <a:r>
              <a:rPr lang="en-US" dirty="0" smtClean="0"/>
              <a:t>SE Process Groups</a:t>
            </a:r>
            <a:endParaRPr lang="en-US" dirty="0"/>
          </a:p>
        </p:txBody>
      </p:sp>
      <p:pic>
        <p:nvPicPr>
          <p:cNvPr id="6" name="Picture 5"/>
          <p:cNvPicPr>
            <a:picLocks noChangeAspect="1"/>
          </p:cNvPicPr>
          <p:nvPr/>
        </p:nvPicPr>
        <p:blipFill>
          <a:blip r:embed="rId2"/>
          <a:stretch>
            <a:fillRect/>
          </a:stretch>
        </p:blipFill>
        <p:spPr>
          <a:xfrm>
            <a:off x="7054849" y="64925"/>
            <a:ext cx="4592295" cy="6559421"/>
          </a:xfrm>
          <a:prstGeom prst="rect">
            <a:avLst/>
          </a:prstGeom>
          <a:ln>
            <a:solidFill>
              <a:schemeClr val="bg2"/>
            </a:solidFill>
          </a:ln>
          <a:effectLst>
            <a:outerShdw blurRad="203200" sx="104000" sy="104000" algn="tl" rotWithShape="0">
              <a:srgbClr val="000000">
                <a:alpha val="70000"/>
              </a:srgbClr>
            </a:outerShdw>
          </a:effectLst>
        </p:spPr>
      </p:pic>
      <p:pic>
        <p:nvPicPr>
          <p:cNvPr id="10" name="Picture 9"/>
          <p:cNvPicPr>
            <a:picLocks noChangeAspect="1"/>
          </p:cNvPicPr>
          <p:nvPr/>
        </p:nvPicPr>
        <p:blipFill>
          <a:blip r:embed="rId3"/>
          <a:stretch>
            <a:fillRect/>
          </a:stretch>
        </p:blipFill>
        <p:spPr>
          <a:xfrm>
            <a:off x="228600" y="2428875"/>
            <a:ext cx="6544032" cy="4242155"/>
          </a:xfrm>
          <a:prstGeom prst="rect">
            <a:avLst/>
          </a:prstGeom>
        </p:spPr>
      </p:pic>
    </p:spTree>
    <p:extLst>
      <p:ext uri="{BB962C8B-B14F-4D97-AF65-F5344CB8AC3E}">
        <p14:creationId xmlns:p14="http://schemas.microsoft.com/office/powerpoint/2010/main" val="11350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95" y="234992"/>
            <a:ext cx="9266903" cy="531812"/>
          </a:xfrm>
        </p:spPr>
        <p:txBody>
          <a:bodyPr/>
          <a:lstStyle/>
          <a:p>
            <a:r>
              <a:rPr lang="en-US" dirty="0" smtClean="0"/>
              <a:t>ISO/IEC 15288 </a:t>
            </a:r>
            <a:r>
              <a:rPr lang="en-US" dirty="0"/>
              <a:t>to INCOSE </a:t>
            </a:r>
            <a:r>
              <a:rPr lang="en-US" dirty="0" smtClean="0"/>
              <a:t>Alignment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4311733"/>
              </p:ext>
            </p:extLst>
          </p:nvPr>
        </p:nvGraphicFramePr>
        <p:xfrm>
          <a:off x="2618281" y="993140"/>
          <a:ext cx="6858000" cy="5455920"/>
        </p:xfrm>
        <a:graphic>
          <a:graphicData uri="http://schemas.openxmlformats.org/drawingml/2006/table">
            <a:tbl>
              <a:tblPr firstRow="1" bandRow="1">
                <a:tableStyleId>{5C22544A-7EE6-4342-B048-85BDC9FD1C3A}</a:tableStyleId>
              </a:tblPr>
              <a:tblGrid>
                <a:gridCol w="3419871"/>
                <a:gridCol w="3438129"/>
              </a:tblGrid>
              <a:tr h="628673">
                <a:tc>
                  <a:txBody>
                    <a:bodyPr/>
                    <a:lstStyle/>
                    <a:p>
                      <a:r>
                        <a:rPr lang="en-US" sz="1800" dirty="0" smtClean="0">
                          <a:solidFill>
                            <a:schemeClr val="tx2"/>
                          </a:solidFill>
                        </a:rPr>
                        <a:t>ISO/IEC</a:t>
                      </a:r>
                      <a:r>
                        <a:rPr lang="en-US" sz="1800" baseline="0" dirty="0" smtClean="0">
                          <a:solidFill>
                            <a:schemeClr val="tx2"/>
                          </a:solidFill>
                        </a:rPr>
                        <a:t> 15288:2008 </a:t>
                      </a:r>
                    </a:p>
                    <a:p>
                      <a:r>
                        <a:rPr lang="en-US" sz="1800" baseline="0" dirty="0" smtClean="0">
                          <a:solidFill>
                            <a:schemeClr val="tx2"/>
                          </a:solidFill>
                        </a:rPr>
                        <a:t>System Life Cycle Process</a:t>
                      </a:r>
                      <a:endParaRPr lang="en-US" sz="1800" dirty="0">
                        <a:solidFill>
                          <a:schemeClr val="tx2"/>
                        </a:solidFill>
                      </a:endParaRPr>
                    </a:p>
                  </a:txBody>
                  <a:tcP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r>
                        <a:rPr lang="en-US" sz="1800" dirty="0" smtClean="0">
                          <a:solidFill>
                            <a:schemeClr val="tx2"/>
                          </a:solidFill>
                        </a:rPr>
                        <a:t>INCOSE SE Handbook v4e</a:t>
                      </a:r>
                      <a:r>
                        <a:rPr lang="en-US" sz="1800" baseline="0" dirty="0" smtClean="0">
                          <a:solidFill>
                            <a:schemeClr val="tx2"/>
                          </a:solidFill>
                        </a:rPr>
                        <a:t>  </a:t>
                      </a:r>
                    </a:p>
                    <a:p>
                      <a:r>
                        <a:rPr lang="en-US" sz="1800" baseline="0" dirty="0" smtClean="0">
                          <a:solidFill>
                            <a:schemeClr val="tx2"/>
                          </a:solidFill>
                        </a:rPr>
                        <a:t>Section 4.0</a:t>
                      </a:r>
                      <a:endParaRPr lang="en-US" sz="1800" dirty="0">
                        <a:solidFill>
                          <a:schemeClr val="tx2"/>
                        </a:solidFill>
                      </a:endParaRPr>
                    </a:p>
                  </a:txBody>
                  <a:tcP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329305">
                <a:tc>
                  <a:txBody>
                    <a:bodyPr/>
                    <a:lstStyle/>
                    <a:p>
                      <a:pPr algn="ctr"/>
                      <a:r>
                        <a:rPr lang="en-US" sz="1600" b="1" i="1" dirty="0" smtClean="0">
                          <a:solidFill>
                            <a:schemeClr val="bg2"/>
                          </a:solidFill>
                        </a:rPr>
                        <a:t>6.4 Technical Processes</a:t>
                      </a:r>
                      <a:endParaRPr lang="en-US" sz="1600" b="1" i="1" dirty="0">
                        <a:solidFill>
                          <a:schemeClr val="bg2"/>
                        </a:solidFill>
                      </a:endParaRPr>
                    </a:p>
                  </a:txBody>
                  <a:tcP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1" dirty="0" smtClean="0">
                          <a:solidFill>
                            <a:schemeClr val="bg2"/>
                          </a:solidFill>
                        </a:rPr>
                        <a:t>4.0</a:t>
                      </a:r>
                      <a:r>
                        <a:rPr lang="en-US" sz="1600" b="1" i="1" baseline="0" dirty="0" smtClean="0">
                          <a:solidFill>
                            <a:schemeClr val="bg2"/>
                          </a:solidFill>
                        </a:rPr>
                        <a:t> Technical Processes</a:t>
                      </a:r>
                      <a:endParaRPr lang="en-US" sz="1600" b="1" i="1" dirty="0">
                        <a:solidFill>
                          <a:schemeClr val="bg2"/>
                        </a:solidFill>
                      </a:endParaRPr>
                    </a:p>
                  </a:txBody>
                  <a:tcP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r>
                        <a:rPr lang="en-US" sz="1400" dirty="0" smtClean="0">
                          <a:solidFill>
                            <a:schemeClr val="bg2"/>
                          </a:solidFill>
                        </a:rPr>
                        <a:t>6.4.1 Business or Mission Analysis</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bg2"/>
                          </a:solidFill>
                        </a:rPr>
                        <a:t>4.1 Business or Mission Analysis</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r>
                        <a:rPr lang="en-US" sz="1400" dirty="0" smtClean="0">
                          <a:solidFill>
                            <a:schemeClr val="bg2"/>
                          </a:solidFill>
                        </a:rPr>
                        <a:t>6.4.2</a:t>
                      </a:r>
                      <a:r>
                        <a:rPr lang="en-US" sz="1400" baseline="0" dirty="0" smtClean="0">
                          <a:solidFill>
                            <a:schemeClr val="bg2"/>
                          </a:solidFill>
                        </a:rPr>
                        <a:t> </a:t>
                      </a:r>
                      <a:r>
                        <a:rPr lang="en-US" sz="1400" dirty="0" smtClean="0">
                          <a:solidFill>
                            <a:schemeClr val="bg2"/>
                          </a:solidFill>
                        </a:rPr>
                        <a:t>Stakeholder Needs and  </a:t>
                      </a:r>
                    </a:p>
                    <a:p>
                      <a:r>
                        <a:rPr lang="en-US" sz="1400" dirty="0" smtClean="0">
                          <a:solidFill>
                            <a:schemeClr val="bg2"/>
                          </a:solidFill>
                        </a:rPr>
                        <a:t>         Requirements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bg2"/>
                          </a:solidFill>
                        </a:rPr>
                        <a:t>4.2</a:t>
                      </a:r>
                      <a:r>
                        <a:rPr lang="en-US" sz="1400" baseline="0" dirty="0" smtClean="0">
                          <a:solidFill>
                            <a:schemeClr val="bg2"/>
                          </a:solidFill>
                        </a:rPr>
                        <a:t> </a:t>
                      </a:r>
                      <a:r>
                        <a:rPr lang="en-US" sz="1400" dirty="0" smtClean="0">
                          <a:solidFill>
                            <a:schemeClr val="bg2"/>
                          </a:solidFill>
                        </a:rPr>
                        <a:t>Stakeholder Needs and </a:t>
                      </a:r>
                    </a:p>
                    <a:p>
                      <a:r>
                        <a:rPr lang="en-US" sz="1400" dirty="0" smtClean="0">
                          <a:solidFill>
                            <a:schemeClr val="bg2"/>
                          </a:solidFill>
                        </a:rPr>
                        <a:t>      Requirements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r>
                        <a:rPr lang="en-US" sz="1400" dirty="0" smtClean="0">
                          <a:solidFill>
                            <a:schemeClr val="bg2"/>
                          </a:solidFill>
                        </a:rPr>
                        <a:t>6.4.3 Systems Requirements Definition </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bg2"/>
                          </a:solidFill>
                        </a:rPr>
                        <a:t>4.3 Systems Requirements Definition </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r>
                        <a:rPr lang="en-US" sz="1400" dirty="0" smtClean="0">
                          <a:solidFill>
                            <a:schemeClr val="bg2"/>
                          </a:solidFill>
                        </a:rPr>
                        <a:t>6.4.4 Architectural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bg2"/>
                          </a:solidFill>
                        </a:rPr>
                        <a:t>4.4 Architectural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r>
                        <a:rPr lang="en-US" sz="1400" dirty="0" smtClean="0">
                          <a:solidFill>
                            <a:schemeClr val="bg2"/>
                          </a:solidFill>
                        </a:rPr>
                        <a:t>6.4.5 Design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smtClean="0">
                          <a:solidFill>
                            <a:schemeClr val="bg2"/>
                          </a:solidFill>
                        </a:rPr>
                        <a:t>4.5 Design Definition</a:t>
                      </a:r>
                      <a:endParaRPr lang="en-US" sz="1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6.4.6 System Analysis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4.6 System Analysis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6.4.7 Implementation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4.7 Implementation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6.4.8 Integration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4.8 Integration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2"/>
                          </a:solidFill>
                          <a:latin typeface="+mn-lt"/>
                          <a:ea typeface="+mn-ea"/>
                          <a:cs typeface="+mn-cs"/>
                        </a:rPr>
                        <a:t>6.4.9 Verification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2"/>
                          </a:solidFill>
                          <a:latin typeface="+mn-lt"/>
                          <a:ea typeface="+mn-ea"/>
                          <a:cs typeface="+mn-cs"/>
                        </a:rPr>
                        <a:t>4.9 Verification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6.4.10 Transition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4.10 Transition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2"/>
                          </a:solidFill>
                          <a:latin typeface="+mn-lt"/>
                          <a:ea typeface="+mn-ea"/>
                          <a:cs typeface="+mn-cs"/>
                        </a:rPr>
                        <a:t>6.4.11 Validation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2"/>
                          </a:solidFill>
                          <a:latin typeface="+mn-lt"/>
                          <a:ea typeface="+mn-ea"/>
                          <a:cs typeface="+mn-cs"/>
                        </a:rPr>
                        <a:t>4.11 Validation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6.4.12 Operation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4.12 Operation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6.4.13 Maintenance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4.13 Maintenance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03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6.4.14 Disposal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4.14 Disposal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ight Arrow 3"/>
          <p:cNvSpPr/>
          <p:nvPr/>
        </p:nvSpPr>
        <p:spPr bwMode="auto">
          <a:xfrm>
            <a:off x="5658338" y="2818574"/>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9" name="Right Arrow 8"/>
          <p:cNvSpPr/>
          <p:nvPr/>
        </p:nvSpPr>
        <p:spPr bwMode="auto">
          <a:xfrm>
            <a:off x="5658346" y="1998448"/>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0" name="Right Arrow 9"/>
          <p:cNvSpPr/>
          <p:nvPr/>
        </p:nvSpPr>
        <p:spPr bwMode="auto">
          <a:xfrm>
            <a:off x="5658338" y="2408511"/>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1" name="Right Arrow 10"/>
          <p:cNvSpPr/>
          <p:nvPr/>
        </p:nvSpPr>
        <p:spPr bwMode="auto">
          <a:xfrm>
            <a:off x="5658338" y="3131204"/>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2" name="Right Arrow 11"/>
          <p:cNvSpPr/>
          <p:nvPr/>
        </p:nvSpPr>
        <p:spPr bwMode="auto">
          <a:xfrm>
            <a:off x="5658342" y="3430179"/>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3" name="Right Arrow 12"/>
          <p:cNvSpPr/>
          <p:nvPr/>
        </p:nvSpPr>
        <p:spPr bwMode="auto">
          <a:xfrm>
            <a:off x="5658341" y="3734416"/>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4" name="Right Arrow 13"/>
          <p:cNvSpPr/>
          <p:nvPr/>
        </p:nvSpPr>
        <p:spPr bwMode="auto">
          <a:xfrm>
            <a:off x="5658340" y="4038653"/>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5" name="Right Arrow 14"/>
          <p:cNvSpPr/>
          <p:nvPr/>
        </p:nvSpPr>
        <p:spPr bwMode="auto">
          <a:xfrm>
            <a:off x="5658339" y="4347461"/>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6" name="Right Arrow 15"/>
          <p:cNvSpPr/>
          <p:nvPr/>
        </p:nvSpPr>
        <p:spPr bwMode="auto">
          <a:xfrm>
            <a:off x="5658338" y="4662044"/>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7" name="Right Arrow 16"/>
          <p:cNvSpPr/>
          <p:nvPr/>
        </p:nvSpPr>
        <p:spPr bwMode="auto">
          <a:xfrm>
            <a:off x="5658338" y="4972059"/>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8" name="Right Arrow 17"/>
          <p:cNvSpPr/>
          <p:nvPr/>
        </p:nvSpPr>
        <p:spPr bwMode="auto">
          <a:xfrm>
            <a:off x="5658338" y="5281692"/>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19" name="Right Arrow 18"/>
          <p:cNvSpPr/>
          <p:nvPr/>
        </p:nvSpPr>
        <p:spPr bwMode="auto">
          <a:xfrm>
            <a:off x="5658337" y="5563718"/>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20" name="Right Arrow 19"/>
          <p:cNvSpPr/>
          <p:nvPr/>
        </p:nvSpPr>
        <p:spPr bwMode="auto">
          <a:xfrm>
            <a:off x="5658337" y="5874558"/>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
        <p:nvSpPr>
          <p:cNvPr id="21" name="Right Arrow 20"/>
          <p:cNvSpPr/>
          <p:nvPr/>
        </p:nvSpPr>
        <p:spPr bwMode="auto">
          <a:xfrm>
            <a:off x="5658337" y="6173097"/>
            <a:ext cx="427152" cy="236888"/>
          </a:xfrm>
          <a:prstGeom prst="rightArrow">
            <a:avLst>
              <a:gd name="adj1" fmla="val 35013"/>
              <a:gd name="adj2" fmla="val 67245"/>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en-US" sz="1000">
              <a:solidFill>
                <a:srgbClr val="FFFFFF"/>
              </a:solidFill>
            </a:endParaRPr>
          </a:p>
        </p:txBody>
      </p:sp>
    </p:spTree>
    <p:extLst>
      <p:ext uri="{BB962C8B-B14F-4D97-AF65-F5344CB8AC3E}">
        <p14:creationId xmlns:p14="http://schemas.microsoft.com/office/powerpoint/2010/main" val="446199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_LM White">
  <a:themeElements>
    <a:clrScheme name="Custom 28">
      <a:dk1>
        <a:srgbClr val="000000"/>
      </a:dk1>
      <a:lt1>
        <a:srgbClr val="000000"/>
      </a:lt1>
      <a:dk2>
        <a:srgbClr val="003399"/>
      </a:dk2>
      <a:lt2>
        <a:srgbClr val="FFFFFF"/>
      </a:lt2>
      <a:accent1>
        <a:srgbClr val="3366CC"/>
      </a:accent1>
      <a:accent2>
        <a:srgbClr val="6EB82D"/>
      </a:accent2>
      <a:accent3>
        <a:srgbClr val="E5642D"/>
      </a:accent3>
      <a:accent4>
        <a:srgbClr val="0097BE"/>
      </a:accent4>
      <a:accent5>
        <a:srgbClr val="9933FF"/>
      </a:accent5>
      <a:accent6>
        <a:srgbClr val="009945"/>
      </a:accent6>
      <a:hlink>
        <a:srgbClr val="92002B"/>
      </a:hlink>
      <a:folHlink>
        <a:srgbClr val="33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defRPr>
        </a:defPPr>
      </a:lstStyle>
    </a:lnDef>
    <a:txDef>
      <a:spPr>
        <a:noFill/>
      </a:spPr>
      <a:bodyPr wrap="square" rtlCol="0">
        <a:spAutoFit/>
      </a:bodyPr>
      <a:lstStyle>
        <a:defPPr>
          <a:defRPr dirty="0" err="1"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6004</TotalTime>
  <Words>1880</Words>
  <Application>Microsoft Office PowerPoint</Application>
  <PresentationFormat>Widescreen</PresentationFormat>
  <Paragraphs>260</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MS PGothic</vt:lpstr>
      <vt:lpstr>MS PGothic</vt:lpstr>
      <vt:lpstr>Arial</vt:lpstr>
      <vt:lpstr>Calibri</vt:lpstr>
      <vt:lpstr>5_LM White</vt:lpstr>
      <vt:lpstr>PowerPoint Presentation</vt:lpstr>
      <vt:lpstr>PowerPoint Presentation</vt:lpstr>
      <vt:lpstr>PowerPoint Presentation</vt:lpstr>
      <vt:lpstr>Systems Engineering Discipline</vt:lpstr>
      <vt:lpstr>Background</vt:lpstr>
      <vt:lpstr>SE Process Life Cycle </vt:lpstr>
      <vt:lpstr>PowerPoint Presentation</vt:lpstr>
      <vt:lpstr>SE Process Groups</vt:lpstr>
      <vt:lpstr>ISO/IEC 15288 to INCOSE Alignment</vt:lpstr>
      <vt:lpstr>Typical Outline of a Process</vt:lpstr>
      <vt:lpstr>15288.1 Extension</vt:lpstr>
      <vt:lpstr>.1 extension (continued)</vt:lpstr>
      <vt:lpstr>PowerPoint Presentation</vt:lpstr>
      <vt:lpstr>15288.2 Extension</vt:lpstr>
      <vt:lpstr>15288.2   Technical Reviews and Audits</vt:lpstr>
      <vt:lpstr>PowerPoint Presentation</vt:lpstr>
      <vt:lpstr>Technical Review Guidelines Examples:</vt:lpstr>
      <vt:lpstr>Benefits of Using ISO/IEC/IEEE 15288</vt:lpstr>
      <vt:lpstr>Adoption Drivers</vt:lpstr>
      <vt:lpstr>What does Conformance to 15288 Look Like?</vt:lpstr>
      <vt:lpstr>5 Steps to Implement ISO 15288: A Simple Approach </vt:lpstr>
      <vt:lpstr>References</vt:lpstr>
      <vt:lpstr>PowerPoint Presentation</vt:lpstr>
      <vt:lpstr>PowerPoint Presentation</vt:lpstr>
    </vt:vector>
  </TitlesOfParts>
  <Company>Lockheed Martin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Octavio Castellanos</dc:creator>
  <cp:keywords/>
  <cp:lastModifiedBy>Yvonne Bijan</cp:lastModifiedBy>
  <cp:revision>54</cp:revision>
  <dcterms:created xsi:type="dcterms:W3CDTF">2017-05-04T20:39:52Z</dcterms:created>
  <dcterms:modified xsi:type="dcterms:W3CDTF">2017-05-09T19:08:48Z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LFWC\casteoo</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