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63" r:id="rId3"/>
    <p:sldId id="257" r:id="rId4"/>
    <p:sldId id="259" r:id="rId5"/>
    <p:sldId id="262" r:id="rId6"/>
    <p:sldId id="264" r:id="rId7"/>
    <p:sldId id="265" r:id="rId8"/>
    <p:sldId id="266" r:id="rId9"/>
    <p:sldId id="267" r:id="rId10"/>
    <p:sldId id="261" r:id="rId11"/>
    <p:sldId id="26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1" autoAdjust="0"/>
    <p:restoredTop sz="94660"/>
  </p:normalViewPr>
  <p:slideViewPr>
    <p:cSldViewPr snapToGrid="0">
      <p:cViewPr varScale="1">
        <p:scale>
          <a:sx n="93" d="100"/>
          <a:sy n="93" d="100"/>
        </p:scale>
        <p:origin x="11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0C1C9C0-758D-41D5-8736-7038696FFB5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1D5E5C3-1AFB-48A6-8C8A-F6DD356EEE6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7E662F4-BA3F-4D76-BA18-02FE96782808}" type="datetimeFigureOut">
              <a:rPr lang="en-US" smtClean="0"/>
              <a:t>12/11/2018</a:t>
            </a:fld>
            <a:endParaRPr lang="en-US"/>
          </a:p>
        </p:txBody>
      </p:sp>
      <p:sp>
        <p:nvSpPr>
          <p:cNvPr id="4" name="Footer Placeholder 3">
            <a:extLst>
              <a:ext uri="{FF2B5EF4-FFF2-40B4-BE49-F238E27FC236}">
                <a16:creationId xmlns:a16="http://schemas.microsoft.com/office/drawing/2014/main" id="{E71C6BD6-8F94-4223-BA2C-889A57329FB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89F7ECF-24D4-413C-A458-5D934773E1B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57B872-5785-4B9D-ADCE-A95834F42D42}" type="slidenum">
              <a:rPr lang="en-US" smtClean="0"/>
              <a:t>‹#›</a:t>
            </a:fld>
            <a:endParaRPr lang="en-US"/>
          </a:p>
        </p:txBody>
      </p:sp>
    </p:spTree>
    <p:extLst>
      <p:ext uri="{BB962C8B-B14F-4D97-AF65-F5344CB8AC3E}">
        <p14:creationId xmlns:p14="http://schemas.microsoft.com/office/powerpoint/2010/main" val="3559479808"/>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75CEDD-60F5-4611-B6AF-71D637A8E6F9}" type="datetimeFigureOut">
              <a:rPr lang="en-US" smtClean="0"/>
              <a:t>12/11/2018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4138BE-46A0-4BB6-B1DA-C47322DEE04F}" type="slidenum">
              <a:rPr lang="en-US" smtClean="0"/>
              <a:t>‹#›</a:t>
            </a:fld>
            <a:endParaRPr lang="en-US"/>
          </a:p>
        </p:txBody>
      </p:sp>
    </p:spTree>
    <p:extLst>
      <p:ext uri="{BB962C8B-B14F-4D97-AF65-F5344CB8AC3E}">
        <p14:creationId xmlns:p14="http://schemas.microsoft.com/office/powerpoint/2010/main" val="1464256315"/>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4F060E3-153E-4097-A13B-A1F9614B51C2}" type="datetimeFigureOut">
              <a:rPr lang="en-US" smtClean="0"/>
              <a:t>12/11/2018</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9D799A45-0620-45E9-B1D0-FED6DEAF74FD}" type="slidenum">
              <a:rPr lang="en-US" smtClean="0"/>
              <a:t>‹#›</a:t>
            </a:fld>
            <a:endParaRPr lang="en-US"/>
          </a:p>
        </p:txBody>
      </p:sp>
    </p:spTree>
    <p:extLst>
      <p:ext uri="{BB962C8B-B14F-4D97-AF65-F5344CB8AC3E}">
        <p14:creationId xmlns:p14="http://schemas.microsoft.com/office/powerpoint/2010/main" val="3931769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4F060E3-153E-4097-A13B-A1F9614B51C2}" type="datetimeFigureOut">
              <a:rPr lang="en-US" smtClean="0"/>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799A45-0620-45E9-B1D0-FED6DEAF74FD}" type="slidenum">
              <a:rPr lang="en-US" smtClean="0"/>
              <a:t>‹#›</a:t>
            </a:fld>
            <a:endParaRPr lang="en-US"/>
          </a:p>
        </p:txBody>
      </p:sp>
    </p:spTree>
    <p:extLst>
      <p:ext uri="{BB962C8B-B14F-4D97-AF65-F5344CB8AC3E}">
        <p14:creationId xmlns:p14="http://schemas.microsoft.com/office/powerpoint/2010/main" val="2065889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F060E3-153E-4097-A13B-A1F9614B51C2}"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99A45-0620-45E9-B1D0-FED6DEAF74FD}" type="slidenum">
              <a:rPr lang="en-US" smtClean="0"/>
              <a:t>‹#›</a:t>
            </a:fld>
            <a:endParaRPr lang="en-US"/>
          </a:p>
        </p:txBody>
      </p:sp>
    </p:spTree>
    <p:extLst>
      <p:ext uri="{BB962C8B-B14F-4D97-AF65-F5344CB8AC3E}">
        <p14:creationId xmlns:p14="http://schemas.microsoft.com/office/powerpoint/2010/main" val="597579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F060E3-153E-4097-A13B-A1F9614B51C2}"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99A45-0620-45E9-B1D0-FED6DEAF74FD}" type="slidenum">
              <a:rPr lang="en-US" smtClean="0"/>
              <a:t>‹#›</a:t>
            </a:fld>
            <a:endParaRPr lang="en-US"/>
          </a:p>
        </p:txBody>
      </p:sp>
    </p:spTree>
    <p:extLst>
      <p:ext uri="{BB962C8B-B14F-4D97-AF65-F5344CB8AC3E}">
        <p14:creationId xmlns:p14="http://schemas.microsoft.com/office/powerpoint/2010/main" val="469814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F060E3-153E-4097-A13B-A1F9614B51C2}"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99A45-0620-45E9-B1D0-FED6DEAF74FD}" type="slidenum">
              <a:rPr lang="en-US" smtClean="0"/>
              <a:t>‹#›</a:t>
            </a:fld>
            <a:endParaRPr lang="en-US"/>
          </a:p>
        </p:txBody>
      </p:sp>
    </p:spTree>
    <p:extLst>
      <p:ext uri="{BB962C8B-B14F-4D97-AF65-F5344CB8AC3E}">
        <p14:creationId xmlns:p14="http://schemas.microsoft.com/office/powerpoint/2010/main" val="2161895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F060E3-153E-4097-A13B-A1F9614B51C2}"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99A45-0620-45E9-B1D0-FED6DEAF74FD}" type="slidenum">
              <a:rPr lang="en-US" smtClean="0"/>
              <a:t>‹#›</a:t>
            </a:fld>
            <a:endParaRPr lang="en-US"/>
          </a:p>
        </p:txBody>
      </p:sp>
    </p:spTree>
    <p:extLst>
      <p:ext uri="{BB962C8B-B14F-4D97-AF65-F5344CB8AC3E}">
        <p14:creationId xmlns:p14="http://schemas.microsoft.com/office/powerpoint/2010/main" val="39790222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F060E3-153E-4097-A13B-A1F9614B51C2}"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99A45-0620-45E9-B1D0-FED6DEAF74FD}" type="slidenum">
              <a:rPr lang="en-US" smtClean="0"/>
              <a:t>‹#›</a:t>
            </a:fld>
            <a:endParaRPr lang="en-US"/>
          </a:p>
        </p:txBody>
      </p:sp>
    </p:spTree>
    <p:extLst>
      <p:ext uri="{BB962C8B-B14F-4D97-AF65-F5344CB8AC3E}">
        <p14:creationId xmlns:p14="http://schemas.microsoft.com/office/powerpoint/2010/main" val="36716642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F060E3-153E-4097-A13B-A1F9614B51C2}"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99A45-0620-45E9-B1D0-FED6DEAF74FD}" type="slidenum">
              <a:rPr lang="en-US" smtClean="0"/>
              <a:t>‹#›</a:t>
            </a:fld>
            <a:endParaRPr lang="en-US"/>
          </a:p>
        </p:txBody>
      </p:sp>
    </p:spTree>
    <p:extLst>
      <p:ext uri="{BB962C8B-B14F-4D97-AF65-F5344CB8AC3E}">
        <p14:creationId xmlns:p14="http://schemas.microsoft.com/office/powerpoint/2010/main" val="3899797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F060E3-153E-4097-A13B-A1F9614B51C2}"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99A45-0620-45E9-B1D0-FED6DEAF74FD}" type="slidenum">
              <a:rPr lang="en-US" smtClean="0"/>
              <a:t>‹#›</a:t>
            </a:fld>
            <a:endParaRPr lang="en-US"/>
          </a:p>
        </p:txBody>
      </p:sp>
    </p:spTree>
    <p:extLst>
      <p:ext uri="{BB962C8B-B14F-4D97-AF65-F5344CB8AC3E}">
        <p14:creationId xmlns:p14="http://schemas.microsoft.com/office/powerpoint/2010/main" val="1214773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F060E3-153E-4097-A13B-A1F9614B51C2}"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9D799A45-0620-45E9-B1D0-FED6DEAF74FD}" type="slidenum">
              <a:rPr lang="en-US" smtClean="0"/>
              <a:t>‹#›</a:t>
            </a:fld>
            <a:endParaRPr lang="en-US"/>
          </a:p>
        </p:txBody>
      </p:sp>
    </p:spTree>
    <p:extLst>
      <p:ext uri="{BB962C8B-B14F-4D97-AF65-F5344CB8AC3E}">
        <p14:creationId xmlns:p14="http://schemas.microsoft.com/office/powerpoint/2010/main" val="660295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F060E3-153E-4097-A13B-A1F9614B51C2}"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99A45-0620-45E9-B1D0-FED6DEAF74FD}" type="slidenum">
              <a:rPr lang="en-US" smtClean="0"/>
              <a:t>‹#›</a:t>
            </a:fld>
            <a:endParaRPr lang="en-US"/>
          </a:p>
        </p:txBody>
      </p:sp>
    </p:spTree>
    <p:extLst>
      <p:ext uri="{BB962C8B-B14F-4D97-AF65-F5344CB8AC3E}">
        <p14:creationId xmlns:p14="http://schemas.microsoft.com/office/powerpoint/2010/main" val="2182986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F060E3-153E-4097-A13B-A1F9614B51C2}" type="datetimeFigureOut">
              <a:rPr lang="en-US" smtClean="0"/>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799A45-0620-45E9-B1D0-FED6DEAF74FD}" type="slidenum">
              <a:rPr lang="en-US" smtClean="0"/>
              <a:t>‹#›</a:t>
            </a:fld>
            <a:endParaRPr lang="en-US"/>
          </a:p>
        </p:txBody>
      </p:sp>
    </p:spTree>
    <p:extLst>
      <p:ext uri="{BB962C8B-B14F-4D97-AF65-F5344CB8AC3E}">
        <p14:creationId xmlns:p14="http://schemas.microsoft.com/office/powerpoint/2010/main" val="1781850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F060E3-153E-4097-A13B-A1F9614B51C2}" type="datetimeFigureOut">
              <a:rPr lang="en-US" smtClean="0"/>
              <a:t>12/11/2018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799A45-0620-45E9-B1D0-FED6DEAF74FD}" type="slidenum">
              <a:rPr lang="en-US" smtClean="0"/>
              <a:t>‹#›</a:t>
            </a:fld>
            <a:endParaRPr lang="en-US"/>
          </a:p>
        </p:txBody>
      </p:sp>
    </p:spTree>
    <p:extLst>
      <p:ext uri="{BB962C8B-B14F-4D97-AF65-F5344CB8AC3E}">
        <p14:creationId xmlns:p14="http://schemas.microsoft.com/office/powerpoint/2010/main" val="265939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F060E3-153E-4097-A13B-A1F9614B51C2}" type="datetimeFigureOut">
              <a:rPr lang="en-US" smtClean="0"/>
              <a:t>12/11/2018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799A45-0620-45E9-B1D0-FED6DEAF74FD}" type="slidenum">
              <a:rPr lang="en-US" smtClean="0"/>
              <a:t>‹#›</a:t>
            </a:fld>
            <a:endParaRPr lang="en-US"/>
          </a:p>
        </p:txBody>
      </p:sp>
    </p:spTree>
    <p:extLst>
      <p:ext uri="{BB962C8B-B14F-4D97-AF65-F5344CB8AC3E}">
        <p14:creationId xmlns:p14="http://schemas.microsoft.com/office/powerpoint/2010/main" val="839389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F060E3-153E-4097-A13B-A1F9614B51C2}" type="datetimeFigureOut">
              <a:rPr lang="en-US" smtClean="0"/>
              <a:t>12/11/2018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799A45-0620-45E9-B1D0-FED6DEAF74FD}" type="slidenum">
              <a:rPr lang="en-US" smtClean="0"/>
              <a:t>‹#›</a:t>
            </a:fld>
            <a:endParaRPr lang="en-US"/>
          </a:p>
        </p:txBody>
      </p:sp>
    </p:spTree>
    <p:extLst>
      <p:ext uri="{BB962C8B-B14F-4D97-AF65-F5344CB8AC3E}">
        <p14:creationId xmlns:p14="http://schemas.microsoft.com/office/powerpoint/2010/main" val="3359877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4F060E3-153E-4097-A13B-A1F9614B51C2}" type="datetimeFigureOut">
              <a:rPr lang="en-US" smtClean="0"/>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799A45-0620-45E9-B1D0-FED6DEAF74FD}" type="slidenum">
              <a:rPr lang="en-US" smtClean="0"/>
              <a:t>‹#›</a:t>
            </a:fld>
            <a:endParaRPr lang="en-US"/>
          </a:p>
        </p:txBody>
      </p:sp>
    </p:spTree>
    <p:extLst>
      <p:ext uri="{BB962C8B-B14F-4D97-AF65-F5344CB8AC3E}">
        <p14:creationId xmlns:p14="http://schemas.microsoft.com/office/powerpoint/2010/main" val="1778617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4F060E3-153E-4097-A13B-A1F9614B51C2}" type="datetimeFigureOut">
              <a:rPr lang="en-US" smtClean="0"/>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799A45-0620-45E9-B1D0-FED6DEAF74FD}" type="slidenum">
              <a:rPr lang="en-US" smtClean="0"/>
              <a:t>‹#›</a:t>
            </a:fld>
            <a:endParaRPr lang="en-US"/>
          </a:p>
        </p:txBody>
      </p:sp>
    </p:spTree>
    <p:extLst>
      <p:ext uri="{BB962C8B-B14F-4D97-AF65-F5344CB8AC3E}">
        <p14:creationId xmlns:p14="http://schemas.microsoft.com/office/powerpoint/2010/main" val="1704587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6003634" y="6560979"/>
            <a:ext cx="184731" cy="246221"/>
          </a:xfrm>
          <a:prstGeom prst="rect">
            <a:avLst/>
          </a:prstGeom>
        </p:spPr>
        <p:txBody>
          <a:bodyPr vert="horz" wrap="none" lIns="91440" tIns="45720" rIns="91440" bIns="45720" rtlCol="0" anchor="b" anchorCtr="1">
            <a:spAutoFit/>
          </a:bodyPr>
          <a:lstStyle>
            <a:lvl1pPr algn="l">
              <a:defRPr sz="1000" b="0" i="0">
                <a:solidFill>
                  <a:schemeClr val="tx1"/>
                </a:solidFill>
                <a:effectLst/>
                <a:latin typeface="+mn-lt"/>
              </a:defRPr>
            </a:lvl1pPr>
          </a:lstStyle>
          <a:p>
            <a:endParaRPr lang="en-US"/>
          </a:p>
        </p:txBody>
      </p:sp>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4F060E3-153E-4097-A13B-A1F9614B51C2}" type="datetimeFigureOut">
              <a:rPr lang="en-US" smtClean="0"/>
              <a:t>12/11/2018</a:t>
            </a:fld>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D799A45-0620-45E9-B1D0-FED6DEAF74FD}" type="slidenum">
              <a:rPr lang="en-US" smtClean="0"/>
              <a:t>‹#›</a:t>
            </a:fld>
            <a:endParaRPr lang="en-US"/>
          </a:p>
        </p:txBody>
      </p:sp>
    </p:spTree>
    <p:extLst>
      <p:ext uri="{BB962C8B-B14F-4D97-AF65-F5344CB8AC3E}">
        <p14:creationId xmlns:p14="http://schemas.microsoft.com/office/powerpoint/2010/main" val="19831791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linkedin.com/in/darrenmccarley"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developer.ibm.com/blockchain/" TargetMode="External"/><Relationship Id="rId3" Type="http://schemas.openxmlformats.org/officeDocument/2006/relationships/hyperlink" Target="https://anders.com/blockchain/blockchain.html" TargetMode="External"/><Relationship Id="rId7" Type="http://schemas.openxmlformats.org/officeDocument/2006/relationships/hyperlink" Target="https://www.hyperledger.org/" TargetMode="External"/><Relationship Id="rId2" Type="http://schemas.openxmlformats.org/officeDocument/2006/relationships/hyperlink" Target="http://satoshinakamoto.me/whitepaper/" TargetMode="External"/><Relationship Id="rId1" Type="http://schemas.openxmlformats.org/officeDocument/2006/relationships/slideLayout" Target="../slideLayouts/slideLayout2.xml"/><Relationship Id="rId6" Type="http://schemas.openxmlformats.org/officeDocument/2006/relationships/hyperlink" Target="https://guardtime.com/" TargetMode="External"/><Relationship Id="rId5" Type="http://schemas.openxmlformats.org/officeDocument/2006/relationships/hyperlink" Target="https://github.com/ethereum/wiki/wiki/White-Paper" TargetMode="External"/><Relationship Id="rId10" Type="http://schemas.openxmlformats.org/officeDocument/2006/relationships/hyperlink" Target="https://developer.ibm.com/courses/all/ibm-blockchain-foundation-developer/" TargetMode="External"/><Relationship Id="rId4" Type="http://schemas.openxmlformats.org/officeDocument/2006/relationships/hyperlink" Target="https://www.edx.org/course/blockchain-business-introduction-linuxfoundationx-lfs171x" TargetMode="External"/><Relationship Id="rId9" Type="http://schemas.openxmlformats.org/officeDocument/2006/relationships/hyperlink" Target="https://developer.ibm.com/courses/all/blockchain-essential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tdhpYQCWnCw" TargetMode="External"/><Relationship Id="rId2" Type="http://schemas.openxmlformats.org/officeDocument/2006/relationships/hyperlink" Target="https://www.tradelens.com/" TargetMode="External"/><Relationship Id="rId1" Type="http://schemas.openxmlformats.org/officeDocument/2006/relationships/slideLayout" Target="../slideLayouts/slideLayout2.xml"/><Relationship Id="rId6" Type="http://schemas.openxmlformats.org/officeDocument/2006/relationships/hyperlink" Target="https://slate.com/technology/2018/09/west-virginia-blockchain-voting-app-midterm-elections.html" TargetMode="External"/><Relationship Id="rId5" Type="http://schemas.openxmlformats.org/officeDocument/2006/relationships/hyperlink" Target="https://www.youtube.com/watch?v=CYJILzRKJmQ" TargetMode="External"/><Relationship Id="rId4" Type="http://schemas.openxmlformats.org/officeDocument/2006/relationships/hyperlink" Target="https://www.youtube.com/watch?v=SV0KXBxSoio&amp;index=2&amp;list=PL7LSy0eQMvjsw61oRY2IUC2Ws33aMl8Jf"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azure.microsoft.com/en-us/solutions/blockchain/" TargetMode="External"/><Relationship Id="rId3" Type="http://schemas.openxmlformats.org/officeDocument/2006/relationships/hyperlink" Target="https://techcrunch.com/2017/11/29/dont-expect-aws-to-launch-a-blockchain-service-anytime-soon/" TargetMode="External"/><Relationship Id="rId7" Type="http://schemas.openxmlformats.org/officeDocument/2006/relationships/hyperlink" Target="https://www.ibm.com/blockchain" TargetMode="External"/><Relationship Id="rId2" Type="http://schemas.openxmlformats.org/officeDocument/2006/relationships/hyperlink" Target="https://finance.yahoo.com/news/aws-announces-amazon-quantum-ledger-184800908.html" TargetMode="External"/><Relationship Id="rId1" Type="http://schemas.openxmlformats.org/officeDocument/2006/relationships/slideLayout" Target="../slideLayouts/slideLayout2.xml"/><Relationship Id="rId6" Type="http://schemas.openxmlformats.org/officeDocument/2006/relationships/hyperlink" Target="https://www.blog.google/products/google-cloud/building-a-better-cloud-with-our-partners-at-next-18/" TargetMode="External"/><Relationship Id="rId5" Type="http://schemas.openxmlformats.org/officeDocument/2006/relationships/hyperlink" Target="https://www.hyperledger.org/members" TargetMode="External"/><Relationship Id="rId10" Type="http://schemas.openxmlformats.org/officeDocument/2006/relationships/hyperlink" Target="https://www.sap.com/products/leonardo/blockchain.html" TargetMode="External"/><Relationship Id="rId4" Type="http://schemas.openxmlformats.org/officeDocument/2006/relationships/hyperlink" Target="http://www.supplychain247.com/article/fedex_joins_hyperledger_blockchain_hub" TargetMode="External"/><Relationship Id="rId9" Type="http://schemas.openxmlformats.org/officeDocument/2006/relationships/hyperlink" Target="https://www.oracle.com/cloud/blockchain/"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72006743-8424-49D4-BF56-AEDF19080D5E}"/>
              </a:ext>
            </a:extLst>
          </p:cNvPr>
          <p:cNvSpPr>
            <a:spLocks noGrp="1"/>
          </p:cNvSpPr>
          <p:nvPr>
            <p:ph type="ftr" sz="quarter" idx="11"/>
          </p:nvPr>
        </p:nvSpPr>
        <p:spPr>
          <a:xfrm>
            <a:off x="6003634" y="6560979"/>
            <a:ext cx="184731" cy="246221"/>
          </a:xfrm>
        </p:spPr>
        <p:txBody>
          <a:bodyPr wrap="none" anchor="b" anchorCtr="1">
            <a:spAutoFit/>
          </a:bodyPr>
          <a:lstStyle/>
          <a:p>
            <a:endParaRPr lang="en-US"/>
          </a:p>
        </p:txBody>
      </p:sp>
      <p:sp>
        <p:nvSpPr>
          <p:cNvPr id="2" name="Title 1">
            <a:extLst>
              <a:ext uri="{FF2B5EF4-FFF2-40B4-BE49-F238E27FC236}">
                <a16:creationId xmlns:a16="http://schemas.microsoft.com/office/drawing/2014/main" id="{62BF61C3-9B4F-4934-8362-EC71806ACF1C}"/>
              </a:ext>
            </a:extLst>
          </p:cNvPr>
          <p:cNvSpPr>
            <a:spLocks noGrp="1"/>
          </p:cNvSpPr>
          <p:nvPr>
            <p:ph type="ctrTitle"/>
          </p:nvPr>
        </p:nvSpPr>
        <p:spPr/>
        <p:txBody>
          <a:bodyPr/>
          <a:lstStyle/>
          <a:p>
            <a:pPr algn="l"/>
            <a:r>
              <a:rPr lang="en-US" dirty="0"/>
              <a:t>Blockchain State of the Industry 2018</a:t>
            </a:r>
          </a:p>
        </p:txBody>
      </p:sp>
      <p:sp>
        <p:nvSpPr>
          <p:cNvPr id="5" name="Text Placeholder 4">
            <a:extLst>
              <a:ext uri="{FF2B5EF4-FFF2-40B4-BE49-F238E27FC236}">
                <a16:creationId xmlns:a16="http://schemas.microsoft.com/office/drawing/2014/main" id="{CED52B9F-B665-4778-B641-5133698B670B}"/>
              </a:ext>
            </a:extLst>
          </p:cNvPr>
          <p:cNvSpPr txBox="1">
            <a:spLocks/>
          </p:cNvSpPr>
          <p:nvPr/>
        </p:nvSpPr>
        <p:spPr>
          <a:xfrm>
            <a:off x="7730673" y="4575263"/>
            <a:ext cx="3638788" cy="276999"/>
          </a:xfrm>
          <a:prstGeom prst="rect">
            <a:avLst/>
          </a:prstGeom>
        </p:spPr>
        <p:txBody>
          <a:bodyPr vert="horz" lIns="91440" tIns="45720" rIns="91440" bIns="45720" rtlCol="0" anchor="ctr">
            <a:noAutofit/>
          </a:bodyPr>
          <a:lstStyle>
            <a:defPPr>
              <a:defRPr lang="en-US"/>
            </a:defPPr>
            <a:lvl1pPr marL="0" algn="r"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sz="1400" b="1" dirty="0"/>
              <a:t>Author: Darren McCarley</a:t>
            </a:r>
          </a:p>
        </p:txBody>
      </p:sp>
      <p:sp>
        <p:nvSpPr>
          <p:cNvPr id="6" name="Text Placeholder 4">
            <a:extLst>
              <a:ext uri="{FF2B5EF4-FFF2-40B4-BE49-F238E27FC236}">
                <a16:creationId xmlns:a16="http://schemas.microsoft.com/office/drawing/2014/main" id="{1673FC64-EE58-4CB3-9024-8A99C8A8CB44}"/>
              </a:ext>
            </a:extLst>
          </p:cNvPr>
          <p:cNvSpPr txBox="1">
            <a:spLocks/>
          </p:cNvSpPr>
          <p:nvPr/>
        </p:nvSpPr>
        <p:spPr bwMode="auto">
          <a:xfrm>
            <a:off x="7730673" y="4894138"/>
            <a:ext cx="36387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rmAutofit/>
          </a:bodyPr>
          <a:lstStyle>
            <a:lvl1pPr marL="0" indent="0" algn="l" defTabSz="887413" rtl="0" eaLnBrk="1" fontAlgn="base" hangingPunct="1">
              <a:spcBef>
                <a:spcPts val="600"/>
              </a:spcBef>
              <a:spcAft>
                <a:spcPct val="0"/>
              </a:spcAft>
              <a:buSzPct val="100000"/>
              <a:buNone/>
              <a:defRPr sz="1800" b="1">
                <a:solidFill>
                  <a:schemeClr val="bg2"/>
                </a:solidFill>
                <a:latin typeface="Arial"/>
                <a:ea typeface="ＭＳ Ｐゴシック" pitchFamily="-112" charset="-128"/>
                <a:cs typeface="Arial"/>
              </a:defRPr>
            </a:lvl1pPr>
            <a:lvl2pPr marL="0" indent="0" algn="l" defTabSz="887413" rtl="0" eaLnBrk="1" fontAlgn="base" hangingPunct="1">
              <a:spcBef>
                <a:spcPts val="600"/>
              </a:spcBef>
              <a:spcAft>
                <a:spcPct val="0"/>
              </a:spcAft>
              <a:buSzPct val="100000"/>
              <a:buNone/>
              <a:defRPr sz="1800" b="1">
                <a:solidFill>
                  <a:schemeClr val="bg2"/>
                </a:solidFill>
                <a:latin typeface="Arial"/>
                <a:ea typeface="ＭＳ Ｐゴシック" pitchFamily="-112" charset="-128"/>
                <a:cs typeface="Arial"/>
              </a:defRPr>
            </a:lvl2pPr>
            <a:lvl3pPr marL="0" indent="0" algn="l" defTabSz="887413" rtl="0" eaLnBrk="1" fontAlgn="base" hangingPunct="1">
              <a:spcBef>
                <a:spcPts val="600"/>
              </a:spcBef>
              <a:spcAft>
                <a:spcPct val="0"/>
              </a:spcAft>
              <a:buSzPct val="80000"/>
              <a:buNone/>
              <a:defRPr sz="1800" b="1">
                <a:solidFill>
                  <a:schemeClr val="bg2"/>
                </a:solidFill>
                <a:latin typeface="Arial"/>
                <a:ea typeface="ＭＳ Ｐゴシック" pitchFamily="-112" charset="-128"/>
                <a:cs typeface="Arial"/>
              </a:defRPr>
            </a:lvl3pPr>
            <a:lvl4pPr marL="0" indent="0" algn="l" defTabSz="887413" rtl="0" eaLnBrk="1" fontAlgn="base" hangingPunct="1">
              <a:spcBef>
                <a:spcPct val="20000"/>
              </a:spcBef>
              <a:spcAft>
                <a:spcPct val="0"/>
              </a:spcAft>
              <a:buSzPct val="80000"/>
              <a:buFont typeface="Arial" charset="0"/>
              <a:buNone/>
              <a:defRPr sz="1800" b="1">
                <a:solidFill>
                  <a:schemeClr val="bg2"/>
                </a:solidFill>
                <a:latin typeface="+mn-lt"/>
                <a:ea typeface="ＭＳ Ｐゴシック" pitchFamily="-112" charset="-128"/>
              </a:defRPr>
            </a:lvl4pPr>
            <a:lvl5pPr marL="0" indent="0" algn="l" defTabSz="887413" rtl="0" eaLnBrk="1" fontAlgn="base" hangingPunct="1">
              <a:spcBef>
                <a:spcPct val="20000"/>
              </a:spcBef>
              <a:spcAft>
                <a:spcPct val="0"/>
              </a:spcAft>
              <a:buSzPct val="80000"/>
              <a:buFont typeface="Arial" charset="0"/>
              <a:buNone/>
              <a:defRPr sz="1800" b="1">
                <a:solidFill>
                  <a:schemeClr val="bg2"/>
                </a:solidFill>
                <a:latin typeface="+mn-lt"/>
                <a:ea typeface="ＭＳ Ｐゴシック" pitchFamily="-112" charset="-128"/>
              </a:defRPr>
            </a:lvl5pPr>
            <a:lvl6pPr marL="24511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6pPr>
            <a:lvl7pPr marL="29083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7pPr>
            <a:lvl8pPr marL="33655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8pPr>
            <a:lvl9pPr marL="38227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9pPr>
          </a:lstStyle>
          <a:p>
            <a:r>
              <a:rPr lang="en-US" sz="1400" kern="0" dirty="0">
                <a:solidFill>
                  <a:schemeClr val="tx1"/>
                </a:solidFill>
              </a:rPr>
              <a:t>Date: 12/10/2018</a:t>
            </a:r>
          </a:p>
        </p:txBody>
      </p:sp>
      <p:sp>
        <p:nvSpPr>
          <p:cNvPr id="7" name="Text Placeholder 4">
            <a:extLst>
              <a:ext uri="{FF2B5EF4-FFF2-40B4-BE49-F238E27FC236}">
                <a16:creationId xmlns:a16="http://schemas.microsoft.com/office/drawing/2014/main" id="{8F78A049-103D-463B-BA75-F8A708102776}"/>
              </a:ext>
            </a:extLst>
          </p:cNvPr>
          <p:cNvSpPr txBox="1">
            <a:spLocks/>
          </p:cNvSpPr>
          <p:nvPr/>
        </p:nvSpPr>
        <p:spPr bwMode="auto">
          <a:xfrm>
            <a:off x="7756989" y="5213013"/>
            <a:ext cx="37460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Autofit/>
          </a:bodyPr>
          <a:lstStyle>
            <a:lvl1pPr marL="0" indent="0" algn="l" defTabSz="887413" rtl="0" eaLnBrk="1" fontAlgn="base" hangingPunct="1">
              <a:spcBef>
                <a:spcPts val="600"/>
              </a:spcBef>
              <a:spcAft>
                <a:spcPct val="0"/>
              </a:spcAft>
              <a:buSzPct val="100000"/>
              <a:buNone/>
              <a:defRPr sz="1800" b="1">
                <a:solidFill>
                  <a:schemeClr val="bg2"/>
                </a:solidFill>
                <a:latin typeface="Arial"/>
                <a:ea typeface="ＭＳ Ｐゴシック" pitchFamily="-112" charset="-128"/>
                <a:cs typeface="Arial"/>
              </a:defRPr>
            </a:lvl1pPr>
            <a:lvl2pPr marL="0" indent="0" algn="l" defTabSz="887413" rtl="0" eaLnBrk="1" fontAlgn="base" hangingPunct="1">
              <a:spcBef>
                <a:spcPts val="600"/>
              </a:spcBef>
              <a:spcAft>
                <a:spcPct val="0"/>
              </a:spcAft>
              <a:buSzPct val="100000"/>
              <a:buNone/>
              <a:defRPr sz="1800" b="1">
                <a:solidFill>
                  <a:schemeClr val="bg2"/>
                </a:solidFill>
                <a:latin typeface="Arial"/>
                <a:ea typeface="ＭＳ Ｐゴシック" pitchFamily="-112" charset="-128"/>
                <a:cs typeface="Arial"/>
              </a:defRPr>
            </a:lvl2pPr>
            <a:lvl3pPr marL="0" indent="0" algn="l" defTabSz="887413" rtl="0" eaLnBrk="1" fontAlgn="base" hangingPunct="1">
              <a:spcBef>
                <a:spcPts val="600"/>
              </a:spcBef>
              <a:spcAft>
                <a:spcPct val="0"/>
              </a:spcAft>
              <a:buSzPct val="80000"/>
              <a:buNone/>
              <a:defRPr sz="1800" b="1">
                <a:solidFill>
                  <a:schemeClr val="bg2"/>
                </a:solidFill>
                <a:latin typeface="Arial"/>
                <a:ea typeface="ＭＳ Ｐゴシック" pitchFamily="-112" charset="-128"/>
                <a:cs typeface="Arial"/>
              </a:defRPr>
            </a:lvl3pPr>
            <a:lvl4pPr marL="0" indent="0" algn="l" defTabSz="887413" rtl="0" eaLnBrk="1" fontAlgn="base" hangingPunct="1">
              <a:spcBef>
                <a:spcPct val="20000"/>
              </a:spcBef>
              <a:spcAft>
                <a:spcPct val="0"/>
              </a:spcAft>
              <a:buSzPct val="80000"/>
              <a:buFont typeface="Arial" charset="0"/>
              <a:buNone/>
              <a:defRPr sz="1800" b="1">
                <a:solidFill>
                  <a:schemeClr val="bg2"/>
                </a:solidFill>
                <a:latin typeface="+mn-lt"/>
                <a:ea typeface="ＭＳ Ｐゴシック" pitchFamily="-112" charset="-128"/>
              </a:defRPr>
            </a:lvl4pPr>
            <a:lvl5pPr marL="0" indent="0" algn="l" defTabSz="887413" rtl="0" eaLnBrk="1" fontAlgn="base" hangingPunct="1">
              <a:spcBef>
                <a:spcPct val="20000"/>
              </a:spcBef>
              <a:spcAft>
                <a:spcPct val="0"/>
              </a:spcAft>
              <a:buSzPct val="80000"/>
              <a:buFont typeface="Arial" charset="0"/>
              <a:buNone/>
              <a:defRPr sz="1800" b="1">
                <a:solidFill>
                  <a:schemeClr val="bg2"/>
                </a:solidFill>
                <a:latin typeface="+mn-lt"/>
                <a:ea typeface="ＭＳ Ｐゴシック" pitchFamily="-112" charset="-128"/>
              </a:defRPr>
            </a:lvl5pPr>
            <a:lvl6pPr marL="24511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6pPr>
            <a:lvl7pPr marL="29083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7pPr>
            <a:lvl8pPr marL="33655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8pPr>
            <a:lvl9pPr marL="38227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9pPr>
          </a:lstStyle>
          <a:p>
            <a:r>
              <a:rPr lang="en-US" sz="1400" kern="0" dirty="0">
                <a:solidFill>
                  <a:schemeClr val="tx1"/>
                </a:solidFill>
                <a:hlinkClick r:id="rId2">
                  <a:extLst>
                    <a:ext uri="{A12FA001-AC4F-418D-AE19-62706E023703}">
                      <ahyp:hlinkClr xmlns:ahyp="http://schemas.microsoft.com/office/drawing/2018/hyperlinkcolor" val="tx"/>
                    </a:ext>
                  </a:extLst>
                </a:hlinkClick>
              </a:rPr>
              <a:t>https://www.linkedin.com/in/darrenmccarley</a:t>
            </a:r>
            <a:endParaRPr lang="en-US" sz="1400" kern="0" dirty="0">
              <a:solidFill>
                <a:schemeClr val="tx1"/>
              </a:solidFill>
            </a:endParaRPr>
          </a:p>
          <a:p>
            <a:endParaRPr lang="en-US" sz="1400" kern="0" dirty="0">
              <a:solidFill>
                <a:schemeClr val="tx1"/>
              </a:solidFill>
            </a:endParaRPr>
          </a:p>
        </p:txBody>
      </p:sp>
    </p:spTree>
    <p:extLst>
      <p:ext uri="{BB962C8B-B14F-4D97-AF65-F5344CB8AC3E}">
        <p14:creationId xmlns:p14="http://schemas.microsoft.com/office/powerpoint/2010/main" val="142061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0F8C3-8C35-4A68-8D06-A3D0DC9B2BD3}"/>
              </a:ext>
            </a:extLst>
          </p:cNvPr>
          <p:cNvSpPr>
            <a:spLocks noGrp="1"/>
          </p:cNvSpPr>
          <p:nvPr>
            <p:ph type="title"/>
          </p:nvPr>
        </p:nvSpPr>
        <p:spPr>
          <a:xfrm>
            <a:off x="1484311" y="685801"/>
            <a:ext cx="10018713" cy="732034"/>
          </a:xfrm>
        </p:spPr>
        <p:txBody>
          <a:bodyPr/>
          <a:lstStyle/>
          <a:p>
            <a:r>
              <a:rPr lang="en-US" dirty="0"/>
              <a:t>Conclusion</a:t>
            </a:r>
          </a:p>
        </p:txBody>
      </p:sp>
      <p:sp>
        <p:nvSpPr>
          <p:cNvPr id="3" name="Content Placeholder 2">
            <a:extLst>
              <a:ext uri="{FF2B5EF4-FFF2-40B4-BE49-F238E27FC236}">
                <a16:creationId xmlns:a16="http://schemas.microsoft.com/office/drawing/2014/main" id="{8245855E-6087-4F61-828B-E64A855C576B}"/>
              </a:ext>
            </a:extLst>
          </p:cNvPr>
          <p:cNvSpPr>
            <a:spLocks noGrp="1"/>
          </p:cNvSpPr>
          <p:nvPr>
            <p:ph idx="1"/>
          </p:nvPr>
        </p:nvSpPr>
        <p:spPr/>
        <p:txBody>
          <a:bodyPr>
            <a:normAutofit fontScale="92500" lnSpcReduction="20000"/>
          </a:bodyPr>
          <a:lstStyle/>
          <a:p>
            <a:r>
              <a:rPr lang="en-US" dirty="0"/>
              <a:t>Cryptocurrency </a:t>
            </a:r>
          </a:p>
          <a:p>
            <a:pPr lvl="1"/>
            <a:r>
              <a:rPr lang="en-US" dirty="0"/>
              <a:t>Hype seems to be normalizing</a:t>
            </a:r>
          </a:p>
          <a:p>
            <a:r>
              <a:rPr lang="en-US" dirty="0"/>
              <a:t>Blockchain for Industry</a:t>
            </a:r>
          </a:p>
          <a:p>
            <a:pPr lvl="1"/>
            <a:r>
              <a:rPr lang="en-US" dirty="0"/>
              <a:t>Education amongst “late comers” continues</a:t>
            </a:r>
          </a:p>
          <a:p>
            <a:pPr lvl="1"/>
            <a:r>
              <a:rPr lang="en-US" dirty="0"/>
              <a:t>Jobs continue to demand high salaries (supply vs demand)</a:t>
            </a:r>
          </a:p>
          <a:p>
            <a:pPr lvl="1"/>
            <a:r>
              <a:rPr lang="en-US" dirty="0"/>
              <a:t>Use cases continue to surface</a:t>
            </a:r>
          </a:p>
          <a:p>
            <a:pPr lvl="1"/>
            <a:r>
              <a:rPr lang="en-US" dirty="0"/>
              <a:t>Consortiums increasing</a:t>
            </a:r>
          </a:p>
          <a:p>
            <a:pPr lvl="1"/>
            <a:r>
              <a:rPr lang="en-US" dirty="0"/>
              <a:t>Blue Chip player count continues to rise</a:t>
            </a:r>
          </a:p>
          <a:p>
            <a:pPr lvl="1"/>
            <a:endParaRPr lang="en-US" dirty="0"/>
          </a:p>
          <a:p>
            <a:endParaRPr lang="en-US" dirty="0"/>
          </a:p>
        </p:txBody>
      </p:sp>
      <p:sp>
        <p:nvSpPr>
          <p:cNvPr id="4" name="Footer Placeholder 3">
            <a:extLst>
              <a:ext uri="{FF2B5EF4-FFF2-40B4-BE49-F238E27FC236}">
                <a16:creationId xmlns:a16="http://schemas.microsoft.com/office/drawing/2014/main" id="{3B2FAC9B-AAA4-4943-880D-301EE3F5E399}"/>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79249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AB241-6532-4BC2-AD51-F57061747ECC}"/>
              </a:ext>
            </a:extLst>
          </p:cNvPr>
          <p:cNvSpPr>
            <a:spLocks noGrp="1"/>
          </p:cNvSpPr>
          <p:nvPr>
            <p:ph type="title"/>
          </p:nvPr>
        </p:nvSpPr>
        <p:spPr>
          <a:xfrm>
            <a:off x="1484311" y="685800"/>
            <a:ext cx="10018713" cy="567647"/>
          </a:xfrm>
        </p:spPr>
        <p:txBody>
          <a:bodyPr>
            <a:normAutofit fontScale="90000"/>
          </a:bodyPr>
          <a:lstStyle/>
          <a:p>
            <a:r>
              <a:rPr lang="en-US" dirty="0"/>
              <a:t>Resources</a:t>
            </a:r>
          </a:p>
        </p:txBody>
      </p:sp>
      <p:sp>
        <p:nvSpPr>
          <p:cNvPr id="3" name="Content Placeholder 2">
            <a:extLst>
              <a:ext uri="{FF2B5EF4-FFF2-40B4-BE49-F238E27FC236}">
                <a16:creationId xmlns:a16="http://schemas.microsoft.com/office/drawing/2014/main" id="{35C68DCD-EA45-4D04-BC72-3571C11C0AAD}"/>
              </a:ext>
            </a:extLst>
          </p:cNvPr>
          <p:cNvSpPr>
            <a:spLocks noGrp="1"/>
          </p:cNvSpPr>
          <p:nvPr>
            <p:ph idx="1"/>
          </p:nvPr>
        </p:nvSpPr>
        <p:spPr>
          <a:xfrm>
            <a:off x="1484310" y="1253447"/>
            <a:ext cx="10018713" cy="4537753"/>
          </a:xfrm>
        </p:spPr>
        <p:txBody>
          <a:bodyPr>
            <a:normAutofit fontScale="92500" lnSpcReduction="10000"/>
          </a:bodyPr>
          <a:lstStyle/>
          <a:p>
            <a:r>
              <a:rPr lang="en-US" dirty="0">
                <a:hlinkClick r:id="rId2"/>
              </a:rPr>
              <a:t>Bitcoin White Paper</a:t>
            </a:r>
            <a:r>
              <a:rPr lang="en-US" dirty="0"/>
              <a:t> – Satoshi Nakamoto</a:t>
            </a:r>
            <a:endParaRPr lang="en-US" dirty="0">
              <a:hlinkClick r:id="rId3"/>
            </a:endParaRPr>
          </a:p>
          <a:p>
            <a:r>
              <a:rPr lang="en-US" dirty="0">
                <a:hlinkClick r:id="rId3"/>
              </a:rPr>
              <a:t>Blockchain Demo</a:t>
            </a:r>
            <a:r>
              <a:rPr lang="en-US" dirty="0"/>
              <a:t> – Anders </a:t>
            </a:r>
            <a:r>
              <a:rPr lang="en-US" dirty="0" err="1"/>
              <a:t>Brownworth</a:t>
            </a:r>
            <a:endParaRPr lang="en-US" dirty="0"/>
          </a:p>
          <a:p>
            <a:pPr lvl="1"/>
            <a:r>
              <a:rPr lang="en-US" dirty="0">
                <a:hlinkClick r:id="rId3"/>
              </a:rPr>
              <a:t>Videos</a:t>
            </a:r>
            <a:endParaRPr lang="en-US" dirty="0"/>
          </a:p>
          <a:p>
            <a:r>
              <a:rPr lang="en-US" dirty="0">
                <a:hlinkClick r:id="rId4"/>
              </a:rPr>
              <a:t>Blockchain for Business - An Introduction to Hyperledger Technologies</a:t>
            </a:r>
            <a:r>
              <a:rPr lang="en-US" dirty="0"/>
              <a:t> - edX.org</a:t>
            </a:r>
          </a:p>
          <a:p>
            <a:r>
              <a:rPr lang="en-US" dirty="0">
                <a:hlinkClick r:id="rId5"/>
              </a:rPr>
              <a:t>Ethereum White Paper</a:t>
            </a:r>
            <a:endParaRPr lang="en-US" dirty="0"/>
          </a:p>
          <a:p>
            <a:r>
              <a:rPr lang="en-US" dirty="0" err="1">
                <a:hlinkClick r:id="rId6"/>
              </a:rPr>
              <a:t>Guardtime</a:t>
            </a:r>
            <a:r>
              <a:rPr lang="en-US" dirty="0"/>
              <a:t> – Blockchain </a:t>
            </a:r>
            <a:r>
              <a:rPr lang="en-US" i="1" dirty="0"/>
              <a:t>like</a:t>
            </a:r>
            <a:r>
              <a:rPr lang="en-US" dirty="0"/>
              <a:t> official site</a:t>
            </a:r>
          </a:p>
          <a:p>
            <a:r>
              <a:rPr lang="en-US" dirty="0">
                <a:hlinkClick r:id="rId7"/>
              </a:rPr>
              <a:t>Hyperledger official site</a:t>
            </a:r>
            <a:r>
              <a:rPr lang="en-US" dirty="0"/>
              <a:t> - Linux Foundation</a:t>
            </a:r>
          </a:p>
          <a:p>
            <a:r>
              <a:rPr lang="en-US" dirty="0">
                <a:hlinkClick r:id="rId8"/>
              </a:rPr>
              <a:t>IBM Blockchain for Business</a:t>
            </a:r>
            <a:r>
              <a:rPr lang="en-US" dirty="0"/>
              <a:t> – IBM Dev Center</a:t>
            </a:r>
          </a:p>
          <a:p>
            <a:r>
              <a:rPr lang="en-US" dirty="0">
                <a:hlinkClick r:id="rId9"/>
              </a:rPr>
              <a:t>IBM Blockchain Essentials Course</a:t>
            </a:r>
            <a:r>
              <a:rPr lang="en-US" dirty="0"/>
              <a:t> – IBM Dev Center</a:t>
            </a:r>
          </a:p>
          <a:p>
            <a:r>
              <a:rPr lang="en-US" dirty="0">
                <a:hlinkClick r:id="rId10"/>
              </a:rPr>
              <a:t>IBM Blockchain Foundation Developer</a:t>
            </a:r>
            <a:r>
              <a:rPr lang="en-US" dirty="0"/>
              <a:t> – IBM Dev Center</a:t>
            </a:r>
          </a:p>
          <a:p>
            <a:endParaRPr lang="en-US" dirty="0"/>
          </a:p>
        </p:txBody>
      </p:sp>
      <p:sp>
        <p:nvSpPr>
          <p:cNvPr id="4" name="Footer Placeholder 3">
            <a:extLst>
              <a:ext uri="{FF2B5EF4-FFF2-40B4-BE49-F238E27FC236}">
                <a16:creationId xmlns:a16="http://schemas.microsoft.com/office/drawing/2014/main" id="{67FF0C4C-1881-4373-8952-6FA6794BF334}"/>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70563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8BE10-1358-425A-9EF1-2903CE8447E1}"/>
              </a:ext>
            </a:extLst>
          </p:cNvPr>
          <p:cNvSpPr>
            <a:spLocks noGrp="1"/>
          </p:cNvSpPr>
          <p:nvPr>
            <p:ph type="title"/>
          </p:nvPr>
        </p:nvSpPr>
        <p:spPr>
          <a:xfrm>
            <a:off x="1484310" y="655833"/>
            <a:ext cx="10018713" cy="821933"/>
          </a:xfrm>
        </p:spPr>
        <p:txBody>
          <a:bodyPr/>
          <a:lstStyle/>
          <a:p>
            <a:r>
              <a:rPr lang="en-US" dirty="0"/>
              <a:t>Disclaimer</a:t>
            </a:r>
          </a:p>
        </p:txBody>
      </p:sp>
      <p:sp>
        <p:nvSpPr>
          <p:cNvPr id="4" name="Content Placeholder 3">
            <a:extLst>
              <a:ext uri="{FF2B5EF4-FFF2-40B4-BE49-F238E27FC236}">
                <a16:creationId xmlns:a16="http://schemas.microsoft.com/office/drawing/2014/main" id="{B46D9163-EE82-4052-B1CB-F41C72075B1A}"/>
              </a:ext>
            </a:extLst>
          </p:cNvPr>
          <p:cNvSpPr>
            <a:spLocks noGrp="1" noChangeArrowheads="1"/>
          </p:cNvSpPr>
          <p:nvPr>
            <p:ph idx="1"/>
          </p:nvPr>
        </p:nvSpPr>
        <p:spPr bwMode="auto">
          <a:xfrm>
            <a:off x="1484310" y="1662244"/>
            <a:ext cx="10018713" cy="513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90000"/>
              </a:lnSpc>
              <a:spcBef>
                <a:spcPct val="0"/>
              </a:spcBef>
              <a:buClrTx/>
              <a:buFontTx/>
              <a:buNone/>
            </a:pPr>
            <a:r>
              <a:rPr lang="en-US" altLang="en-US" sz="2800" dirty="0">
                <a:solidFill>
                  <a:srgbClr val="FF0000"/>
                </a:solidFill>
              </a:rPr>
              <a:t>The presentation today contains original and publicly available content. While the original content was created by me, on my own time, I recognize that I am a Lockheed Martin employee. Therefore it is important to understand that all words, opinions, answers to questions and any and all statements made by me today are purely my own and do not reflect in any way any one in the Lockheed Martin family, including but not limited to Bethesda, Fort Worth, or Washington, D.C.</a:t>
            </a:r>
            <a:br>
              <a:rPr lang="en-US" altLang="en-US" sz="2800" dirty="0">
                <a:solidFill>
                  <a:srgbClr val="FF0000"/>
                </a:solidFill>
              </a:rPr>
            </a:br>
            <a:br>
              <a:rPr lang="en-US" altLang="en-US" sz="2800" dirty="0">
                <a:solidFill>
                  <a:srgbClr val="FF0000"/>
                </a:solidFill>
              </a:rPr>
            </a:br>
            <a:r>
              <a:rPr lang="en-US" altLang="en-US" sz="2800" dirty="0">
                <a:solidFill>
                  <a:srgbClr val="FF0000"/>
                </a:solidFill>
              </a:rPr>
              <a:t>All opinions are uniquely mine and do not reflect anyone else’s opinion other than my own.</a:t>
            </a:r>
            <a:br>
              <a:rPr lang="en-US" altLang="en-US" sz="2800" dirty="0">
                <a:solidFill>
                  <a:srgbClr val="FF0000"/>
                </a:solidFill>
              </a:rPr>
            </a:br>
            <a:br>
              <a:rPr lang="en-US" altLang="en-US" sz="2800" dirty="0">
                <a:solidFill>
                  <a:srgbClr val="FF0000"/>
                </a:solidFill>
              </a:rPr>
            </a:br>
            <a:endParaRPr lang="en-US" altLang="en-US" sz="2800" dirty="0">
              <a:solidFill>
                <a:srgbClr val="FF0000"/>
              </a:solidFill>
            </a:endParaRPr>
          </a:p>
        </p:txBody>
      </p:sp>
      <p:sp>
        <p:nvSpPr>
          <p:cNvPr id="5" name="Footer Placeholder 4">
            <a:extLst>
              <a:ext uri="{FF2B5EF4-FFF2-40B4-BE49-F238E27FC236}">
                <a16:creationId xmlns:a16="http://schemas.microsoft.com/office/drawing/2014/main" id="{BBC77213-D894-426D-A1AD-14BF296535AC}"/>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274565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FCE2BA32-F9C5-45CF-A691-44880CC9D42F}"/>
              </a:ext>
            </a:extLst>
          </p:cNvPr>
          <p:cNvPicPr>
            <a:picLocks noGrp="1" noChangeAspect="1"/>
          </p:cNvPicPr>
          <p:nvPr>
            <p:ph idx="1"/>
          </p:nvPr>
        </p:nvPicPr>
        <p:blipFill>
          <a:blip r:embed="rId2"/>
          <a:stretch>
            <a:fillRect/>
          </a:stretch>
        </p:blipFill>
        <p:spPr>
          <a:xfrm>
            <a:off x="3208772" y="1484229"/>
            <a:ext cx="5774456" cy="4937348"/>
          </a:xfrm>
          <a:prstGeom prst="rect">
            <a:avLst/>
          </a:prstGeom>
        </p:spPr>
      </p:pic>
      <p:sp>
        <p:nvSpPr>
          <p:cNvPr id="5" name="Footer Placeholder 4">
            <a:extLst>
              <a:ext uri="{FF2B5EF4-FFF2-40B4-BE49-F238E27FC236}">
                <a16:creationId xmlns:a16="http://schemas.microsoft.com/office/drawing/2014/main" id="{BDFD117C-98CB-4DA7-B77F-4C3ADADBAA41}"/>
              </a:ext>
            </a:extLst>
          </p:cNvPr>
          <p:cNvSpPr>
            <a:spLocks noGrp="1"/>
          </p:cNvSpPr>
          <p:nvPr>
            <p:ph type="ftr" sz="quarter" idx="11"/>
          </p:nvPr>
        </p:nvSpPr>
        <p:spPr/>
        <p:txBody>
          <a:bodyPr/>
          <a:lstStyle/>
          <a:p>
            <a:endParaRPr lang="en-US"/>
          </a:p>
        </p:txBody>
      </p:sp>
      <p:sp>
        <p:nvSpPr>
          <p:cNvPr id="6" name="Title 1">
            <a:extLst>
              <a:ext uri="{FF2B5EF4-FFF2-40B4-BE49-F238E27FC236}">
                <a16:creationId xmlns:a16="http://schemas.microsoft.com/office/drawing/2014/main" id="{9A1AB2C6-4E2A-440A-8EA2-8FED62D077A2}"/>
              </a:ext>
            </a:extLst>
          </p:cNvPr>
          <p:cNvSpPr>
            <a:spLocks noGrp="1"/>
          </p:cNvSpPr>
          <p:nvPr>
            <p:ph type="title"/>
          </p:nvPr>
        </p:nvSpPr>
        <p:spPr>
          <a:xfrm>
            <a:off x="1179008" y="130996"/>
            <a:ext cx="10018713" cy="1752599"/>
          </a:xfrm>
        </p:spPr>
        <p:txBody>
          <a:bodyPr/>
          <a:lstStyle/>
          <a:p>
            <a:r>
              <a:rPr lang="en-US" dirty="0"/>
              <a:t>Crypto</a:t>
            </a:r>
          </a:p>
        </p:txBody>
      </p:sp>
    </p:spTree>
    <p:extLst>
      <p:ext uri="{BB962C8B-B14F-4D97-AF65-F5344CB8AC3E}">
        <p14:creationId xmlns:p14="http://schemas.microsoft.com/office/powerpoint/2010/main" val="1832994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3">
            <a:extLst>
              <a:ext uri="{FF2B5EF4-FFF2-40B4-BE49-F238E27FC236}">
                <a16:creationId xmlns:a16="http://schemas.microsoft.com/office/drawing/2014/main" id="{52AF2529-8D41-4DA5-8762-FC0207BC68D8}"/>
              </a:ext>
            </a:extLst>
          </p:cNvPr>
          <p:cNvPicPr>
            <a:picLocks noGrp="1" noChangeAspect="1"/>
          </p:cNvPicPr>
          <p:nvPr>
            <p:ph idx="1"/>
          </p:nvPr>
        </p:nvPicPr>
        <p:blipFill>
          <a:blip r:embed="rId2">
            <a:alphaModFix/>
          </a:blip>
          <a:stretch>
            <a:fillRect/>
          </a:stretch>
        </p:blipFill>
        <p:spPr>
          <a:xfrm>
            <a:off x="2918241" y="932929"/>
            <a:ext cx="6431242" cy="5498922"/>
          </a:xfrm>
          <a:prstGeom prst="rect">
            <a:avLst/>
          </a:prstGeom>
        </p:spPr>
      </p:pic>
      <p:pic>
        <p:nvPicPr>
          <p:cNvPr id="7" name="Picture 6">
            <a:extLst>
              <a:ext uri="{FF2B5EF4-FFF2-40B4-BE49-F238E27FC236}">
                <a16:creationId xmlns:a16="http://schemas.microsoft.com/office/drawing/2014/main" id="{57BEAF15-BB48-4C54-9B9D-4F1ADF206235}"/>
              </a:ext>
            </a:extLst>
          </p:cNvPr>
          <p:cNvPicPr>
            <a:picLocks noChangeAspect="1"/>
          </p:cNvPicPr>
          <p:nvPr/>
        </p:nvPicPr>
        <p:blipFill>
          <a:blip r:embed="rId3">
            <a:alphaModFix amt="75000"/>
          </a:blip>
          <a:stretch>
            <a:fillRect/>
          </a:stretch>
        </p:blipFill>
        <p:spPr>
          <a:xfrm>
            <a:off x="2014008" y="932929"/>
            <a:ext cx="4023062" cy="5498922"/>
          </a:xfrm>
          <a:prstGeom prst="rect">
            <a:avLst/>
          </a:prstGeom>
        </p:spPr>
      </p:pic>
      <p:sp>
        <p:nvSpPr>
          <p:cNvPr id="8" name="Footer Placeholder 7">
            <a:extLst>
              <a:ext uri="{FF2B5EF4-FFF2-40B4-BE49-F238E27FC236}">
                <a16:creationId xmlns:a16="http://schemas.microsoft.com/office/drawing/2014/main" id="{4B8D8EC8-A709-4455-88D7-CAE842D68537}"/>
              </a:ext>
            </a:extLst>
          </p:cNvPr>
          <p:cNvSpPr>
            <a:spLocks noGrp="1"/>
          </p:cNvSpPr>
          <p:nvPr>
            <p:ph type="ftr" sz="quarter" idx="11"/>
          </p:nvPr>
        </p:nvSpPr>
        <p:spPr/>
        <p:txBody>
          <a:bodyPr/>
          <a:lstStyle/>
          <a:p>
            <a:endParaRPr lang="en-US"/>
          </a:p>
        </p:txBody>
      </p:sp>
      <p:sp>
        <p:nvSpPr>
          <p:cNvPr id="5" name="Title 1">
            <a:extLst>
              <a:ext uri="{FF2B5EF4-FFF2-40B4-BE49-F238E27FC236}">
                <a16:creationId xmlns:a16="http://schemas.microsoft.com/office/drawing/2014/main" id="{1C0D7DE2-BD16-4972-9297-497147BD5105}"/>
              </a:ext>
            </a:extLst>
          </p:cNvPr>
          <p:cNvSpPr>
            <a:spLocks noGrp="1"/>
          </p:cNvSpPr>
          <p:nvPr>
            <p:ph type="title"/>
          </p:nvPr>
        </p:nvSpPr>
        <p:spPr>
          <a:xfrm>
            <a:off x="1179008" y="130997"/>
            <a:ext cx="10018713" cy="692408"/>
          </a:xfrm>
        </p:spPr>
        <p:txBody>
          <a:bodyPr>
            <a:normAutofit fontScale="90000"/>
          </a:bodyPr>
          <a:lstStyle/>
          <a:p>
            <a:r>
              <a:rPr lang="en-US" dirty="0"/>
              <a:t>Crypto</a:t>
            </a:r>
          </a:p>
        </p:txBody>
      </p:sp>
    </p:spTree>
    <p:extLst>
      <p:ext uri="{BB962C8B-B14F-4D97-AF65-F5344CB8AC3E}">
        <p14:creationId xmlns:p14="http://schemas.microsoft.com/office/powerpoint/2010/main" val="2477243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5CCCC-57AA-406E-A42C-77785566E385}"/>
              </a:ext>
            </a:extLst>
          </p:cNvPr>
          <p:cNvSpPr>
            <a:spLocks noGrp="1"/>
          </p:cNvSpPr>
          <p:nvPr>
            <p:ph type="title"/>
          </p:nvPr>
        </p:nvSpPr>
        <p:spPr>
          <a:xfrm>
            <a:off x="1484311" y="685801"/>
            <a:ext cx="10018713" cy="732034"/>
          </a:xfrm>
        </p:spPr>
        <p:txBody>
          <a:bodyPr>
            <a:normAutofit fontScale="90000"/>
          </a:bodyPr>
          <a:lstStyle/>
          <a:p>
            <a:r>
              <a:rPr lang="en-US" dirty="0"/>
              <a:t>Blockchain Use Cases </a:t>
            </a:r>
            <a:br>
              <a:rPr lang="en-US" dirty="0"/>
            </a:br>
            <a:endParaRPr lang="en-US" dirty="0"/>
          </a:p>
        </p:txBody>
      </p:sp>
      <p:sp>
        <p:nvSpPr>
          <p:cNvPr id="3" name="Content Placeholder 2">
            <a:extLst>
              <a:ext uri="{FF2B5EF4-FFF2-40B4-BE49-F238E27FC236}">
                <a16:creationId xmlns:a16="http://schemas.microsoft.com/office/drawing/2014/main" id="{BC11594B-CF51-4966-8D4B-D56E6F38CFD6}"/>
              </a:ext>
            </a:extLst>
          </p:cNvPr>
          <p:cNvSpPr>
            <a:spLocks noGrp="1"/>
          </p:cNvSpPr>
          <p:nvPr>
            <p:ph idx="1"/>
          </p:nvPr>
        </p:nvSpPr>
        <p:spPr>
          <a:xfrm>
            <a:off x="1484310" y="1181529"/>
            <a:ext cx="10018713" cy="4609672"/>
          </a:xfrm>
        </p:spPr>
        <p:txBody>
          <a:bodyPr>
            <a:normAutofit fontScale="85000" lnSpcReduction="20000"/>
          </a:bodyPr>
          <a:lstStyle/>
          <a:p>
            <a:r>
              <a:rPr lang="en-US" dirty="0"/>
              <a:t>Industry continues to document new use cases for Blockchain.</a:t>
            </a:r>
          </a:p>
          <a:p>
            <a:pPr lvl="1"/>
            <a:r>
              <a:rPr lang="en-US" dirty="0"/>
              <a:t>Digital Identity</a:t>
            </a:r>
          </a:p>
          <a:p>
            <a:pPr lvl="1"/>
            <a:r>
              <a:rPr lang="en-US" dirty="0"/>
              <a:t>Voting</a:t>
            </a:r>
          </a:p>
          <a:p>
            <a:pPr lvl="1"/>
            <a:r>
              <a:rPr lang="en-US" dirty="0"/>
              <a:t>Conflict Minerals</a:t>
            </a:r>
          </a:p>
          <a:p>
            <a:pPr lvl="1"/>
            <a:r>
              <a:rPr lang="en-US" dirty="0"/>
              <a:t>Land registration</a:t>
            </a:r>
          </a:p>
          <a:p>
            <a:pPr lvl="1"/>
            <a:r>
              <a:rPr lang="en-US" dirty="0"/>
              <a:t>Supply Chain</a:t>
            </a:r>
          </a:p>
          <a:p>
            <a:pPr lvl="2"/>
            <a:r>
              <a:rPr lang="en-US" dirty="0"/>
              <a:t>N Sub Tiers in complex Supply Chains</a:t>
            </a:r>
          </a:p>
          <a:p>
            <a:pPr lvl="1"/>
            <a:r>
              <a:rPr lang="en-US" dirty="0"/>
              <a:t>Distributed Storage</a:t>
            </a:r>
          </a:p>
          <a:p>
            <a:pPr lvl="2"/>
            <a:r>
              <a:rPr lang="en-US" dirty="0"/>
              <a:t>Box, </a:t>
            </a:r>
            <a:r>
              <a:rPr lang="en-US" dirty="0" err="1"/>
              <a:t>GoogleDrive</a:t>
            </a:r>
            <a:r>
              <a:rPr lang="en-US" dirty="0"/>
              <a:t>, etc</a:t>
            </a:r>
          </a:p>
          <a:p>
            <a:pPr lvl="1"/>
            <a:r>
              <a:rPr lang="en-US" dirty="0"/>
              <a:t>Medical records</a:t>
            </a:r>
          </a:p>
          <a:p>
            <a:pPr lvl="1"/>
            <a:r>
              <a:rPr lang="en-US" dirty="0"/>
              <a:t>Ticket Sales</a:t>
            </a:r>
          </a:p>
          <a:p>
            <a:pPr lvl="2"/>
            <a:r>
              <a:rPr lang="en-US" dirty="0"/>
              <a:t>To mitigate Scalpers</a:t>
            </a:r>
          </a:p>
          <a:p>
            <a:pPr lvl="1"/>
            <a:r>
              <a:rPr lang="en-US" dirty="0"/>
              <a:t>Google “Blockchain use cases”</a:t>
            </a:r>
          </a:p>
          <a:p>
            <a:pPr lvl="1"/>
            <a:endParaRPr lang="en-US" dirty="0"/>
          </a:p>
        </p:txBody>
      </p:sp>
      <p:sp>
        <p:nvSpPr>
          <p:cNvPr id="4" name="Footer Placeholder 3">
            <a:extLst>
              <a:ext uri="{FF2B5EF4-FFF2-40B4-BE49-F238E27FC236}">
                <a16:creationId xmlns:a16="http://schemas.microsoft.com/office/drawing/2014/main" id="{BE92530A-473B-41C5-938A-7F14D6D3075D}"/>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2208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1A441-14E8-4BDF-AA73-3F29226EC654}"/>
              </a:ext>
            </a:extLst>
          </p:cNvPr>
          <p:cNvSpPr>
            <a:spLocks noGrp="1"/>
          </p:cNvSpPr>
          <p:nvPr>
            <p:ph type="title"/>
          </p:nvPr>
        </p:nvSpPr>
        <p:spPr>
          <a:xfrm>
            <a:off x="1484311" y="685800"/>
            <a:ext cx="10018713" cy="660115"/>
          </a:xfrm>
        </p:spPr>
        <p:txBody>
          <a:bodyPr>
            <a:normAutofit fontScale="90000"/>
          </a:bodyPr>
          <a:lstStyle/>
          <a:p>
            <a:r>
              <a:rPr lang="en-US" dirty="0"/>
              <a:t>Use case MVP results</a:t>
            </a:r>
          </a:p>
        </p:txBody>
      </p:sp>
      <p:sp>
        <p:nvSpPr>
          <p:cNvPr id="3" name="Content Placeholder 2">
            <a:extLst>
              <a:ext uri="{FF2B5EF4-FFF2-40B4-BE49-F238E27FC236}">
                <a16:creationId xmlns:a16="http://schemas.microsoft.com/office/drawing/2014/main" id="{E170F347-EAA4-44E6-9B8A-B0F24D981651}"/>
              </a:ext>
            </a:extLst>
          </p:cNvPr>
          <p:cNvSpPr>
            <a:spLocks noGrp="1"/>
          </p:cNvSpPr>
          <p:nvPr>
            <p:ph idx="1"/>
          </p:nvPr>
        </p:nvSpPr>
        <p:spPr>
          <a:xfrm>
            <a:off x="1484310" y="1571947"/>
            <a:ext cx="10018713" cy="4219254"/>
          </a:xfrm>
        </p:spPr>
        <p:txBody>
          <a:bodyPr/>
          <a:lstStyle/>
          <a:p>
            <a:r>
              <a:rPr lang="en-US" dirty="0"/>
              <a:t>Most of Blockchain industry is using the “Minimum Viable Product” (MVP) concept prior to “Pilot” or even Proof of Concept (</a:t>
            </a:r>
            <a:r>
              <a:rPr lang="en-US" dirty="0" err="1"/>
              <a:t>PoC</a:t>
            </a:r>
            <a:r>
              <a:rPr lang="en-US" dirty="0"/>
              <a:t>) to keep costs down</a:t>
            </a:r>
          </a:p>
          <a:p>
            <a:r>
              <a:rPr lang="en-US" dirty="0"/>
              <a:t>It is generally accepted that 90% of MVP’s fail</a:t>
            </a:r>
          </a:p>
          <a:p>
            <a:pPr lvl="1"/>
            <a:r>
              <a:rPr lang="en-US" dirty="0"/>
              <a:t>This is generally seen as beneficial</a:t>
            </a:r>
          </a:p>
          <a:p>
            <a:pPr lvl="2"/>
            <a:r>
              <a:rPr lang="en-US" dirty="0"/>
              <a:t>Technical teams “learn through doing”</a:t>
            </a:r>
          </a:p>
          <a:p>
            <a:pPr lvl="2"/>
            <a:r>
              <a:rPr lang="en-US" dirty="0"/>
              <a:t>Financially mitigates investment</a:t>
            </a:r>
          </a:p>
          <a:p>
            <a:pPr lvl="1"/>
            <a:r>
              <a:rPr lang="en-US" dirty="0"/>
              <a:t>If 90% fail, that means 10% are successful!</a:t>
            </a:r>
          </a:p>
        </p:txBody>
      </p:sp>
      <p:sp>
        <p:nvSpPr>
          <p:cNvPr id="4" name="Footer Placeholder 3">
            <a:extLst>
              <a:ext uri="{FF2B5EF4-FFF2-40B4-BE49-F238E27FC236}">
                <a16:creationId xmlns:a16="http://schemas.microsoft.com/office/drawing/2014/main" id="{E99B6108-ACFA-4D6A-A7AE-4A4C77F6B3E0}"/>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003015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E15FA-AFD0-465D-BB8D-1FA270F7F9CE}"/>
              </a:ext>
            </a:extLst>
          </p:cNvPr>
          <p:cNvSpPr>
            <a:spLocks noGrp="1"/>
          </p:cNvSpPr>
          <p:nvPr>
            <p:ph type="title"/>
          </p:nvPr>
        </p:nvSpPr>
        <p:spPr>
          <a:xfrm>
            <a:off x="1484311" y="685801"/>
            <a:ext cx="10018713" cy="742308"/>
          </a:xfrm>
        </p:spPr>
        <p:txBody>
          <a:bodyPr/>
          <a:lstStyle/>
          <a:p>
            <a:r>
              <a:rPr lang="en-US" dirty="0"/>
              <a:t>Use case MVP results</a:t>
            </a:r>
          </a:p>
        </p:txBody>
      </p:sp>
      <p:sp>
        <p:nvSpPr>
          <p:cNvPr id="3" name="Content Placeholder 2">
            <a:extLst>
              <a:ext uri="{FF2B5EF4-FFF2-40B4-BE49-F238E27FC236}">
                <a16:creationId xmlns:a16="http://schemas.microsoft.com/office/drawing/2014/main" id="{6EFB496A-3BFA-4EF0-9252-25E644764C81}"/>
              </a:ext>
            </a:extLst>
          </p:cNvPr>
          <p:cNvSpPr>
            <a:spLocks noGrp="1"/>
          </p:cNvSpPr>
          <p:nvPr>
            <p:ph idx="1"/>
          </p:nvPr>
        </p:nvSpPr>
        <p:spPr>
          <a:xfrm>
            <a:off x="1484310" y="1654139"/>
            <a:ext cx="10018713" cy="4137061"/>
          </a:xfrm>
        </p:spPr>
        <p:txBody>
          <a:bodyPr>
            <a:normAutofit fontScale="92500" lnSpcReduction="20000"/>
          </a:bodyPr>
          <a:lstStyle/>
          <a:p>
            <a:r>
              <a:rPr lang="en-US" dirty="0"/>
              <a:t>Successful MVP’s moving into production</a:t>
            </a:r>
          </a:p>
          <a:p>
            <a:pPr lvl="1"/>
            <a:r>
              <a:rPr lang="en-US" u="sng" dirty="0" err="1">
                <a:hlinkClick r:id="rId2"/>
              </a:rPr>
              <a:t>TradesLens</a:t>
            </a:r>
            <a:r>
              <a:rPr lang="en-US" dirty="0"/>
              <a:t> – Generally accepted as the front runner of Blockchain in Production</a:t>
            </a:r>
          </a:p>
          <a:p>
            <a:pPr lvl="2"/>
            <a:r>
              <a:rPr lang="en-US" dirty="0"/>
              <a:t>Spin off company between Maersk and IBM</a:t>
            </a:r>
          </a:p>
          <a:p>
            <a:pPr lvl="2"/>
            <a:r>
              <a:rPr lang="en-US" dirty="0"/>
              <a:t>IBM and Maersk </a:t>
            </a:r>
            <a:r>
              <a:rPr lang="en-US" u="sng" dirty="0">
                <a:hlinkClick r:id="rId3"/>
              </a:rPr>
              <a:t>video</a:t>
            </a:r>
            <a:endParaRPr lang="en-US" u="sng" dirty="0"/>
          </a:p>
          <a:p>
            <a:pPr lvl="2"/>
            <a:r>
              <a:rPr lang="en-US" dirty="0"/>
              <a:t>Note the real time transactions on the </a:t>
            </a:r>
            <a:r>
              <a:rPr lang="en-US" dirty="0" err="1"/>
              <a:t>TradeLens</a:t>
            </a:r>
            <a:r>
              <a:rPr lang="en-US" dirty="0"/>
              <a:t> site</a:t>
            </a:r>
          </a:p>
          <a:p>
            <a:pPr lvl="1"/>
            <a:r>
              <a:rPr lang="en-US" dirty="0" err="1"/>
              <a:t>FoodTrust</a:t>
            </a:r>
            <a:r>
              <a:rPr lang="en-US" dirty="0"/>
              <a:t>  - Protection from food borne illnesses</a:t>
            </a:r>
          </a:p>
          <a:p>
            <a:pPr lvl="2"/>
            <a:r>
              <a:rPr lang="en-US" dirty="0"/>
              <a:t>Walmart, along  with 8 other companies and IBM </a:t>
            </a:r>
            <a:r>
              <a:rPr lang="en-US" u="sng" dirty="0">
                <a:hlinkClick r:id="rId4"/>
              </a:rPr>
              <a:t>video</a:t>
            </a:r>
            <a:endParaRPr lang="en-US" u="sng" dirty="0"/>
          </a:p>
          <a:p>
            <a:pPr lvl="2"/>
            <a:r>
              <a:rPr lang="en-US" dirty="0"/>
              <a:t>September 24, 2018 Walmart announces Food Suppliers will be required to sign up for </a:t>
            </a:r>
            <a:r>
              <a:rPr lang="en-US" dirty="0" err="1"/>
              <a:t>FoodTrust</a:t>
            </a:r>
            <a:r>
              <a:rPr lang="en-US" dirty="0"/>
              <a:t> by January 31, 2019 </a:t>
            </a:r>
            <a:r>
              <a:rPr lang="en-US" dirty="0">
                <a:hlinkClick r:id="rId5"/>
              </a:rPr>
              <a:t>video</a:t>
            </a:r>
            <a:endParaRPr lang="en-US" dirty="0"/>
          </a:p>
          <a:p>
            <a:pPr lvl="2"/>
            <a:r>
              <a:rPr lang="en-US" dirty="0"/>
              <a:t>This in response to the E. coli outbreak</a:t>
            </a:r>
          </a:p>
          <a:p>
            <a:pPr lvl="1"/>
            <a:r>
              <a:rPr lang="en-US" dirty="0"/>
              <a:t>West Virginia Voting - Sept 25, 2018 West Virginia allows over-seas voting by military </a:t>
            </a:r>
            <a:r>
              <a:rPr lang="en-US" u="sng" dirty="0">
                <a:hlinkClick r:id="rId6"/>
              </a:rPr>
              <a:t>via Blockchain</a:t>
            </a:r>
            <a:r>
              <a:rPr lang="en-US" dirty="0"/>
              <a:t> for midterms and extends to November</a:t>
            </a:r>
          </a:p>
          <a:p>
            <a:pPr lvl="2"/>
            <a:endParaRPr lang="en-US" dirty="0"/>
          </a:p>
        </p:txBody>
      </p:sp>
      <p:sp>
        <p:nvSpPr>
          <p:cNvPr id="4" name="Footer Placeholder 3">
            <a:extLst>
              <a:ext uri="{FF2B5EF4-FFF2-40B4-BE49-F238E27FC236}">
                <a16:creationId xmlns:a16="http://schemas.microsoft.com/office/drawing/2014/main" id="{B117B68A-C1EF-4462-B302-CC835F698EAA}"/>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63303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13679-1323-4C23-8FBC-5F273BB8F726}"/>
              </a:ext>
            </a:extLst>
          </p:cNvPr>
          <p:cNvSpPr>
            <a:spLocks noGrp="1"/>
          </p:cNvSpPr>
          <p:nvPr>
            <p:ph type="title"/>
          </p:nvPr>
        </p:nvSpPr>
        <p:spPr/>
        <p:txBody>
          <a:bodyPr/>
          <a:lstStyle/>
          <a:p>
            <a:r>
              <a:rPr lang="en-US" dirty="0"/>
              <a:t>Technology Partners of Interest</a:t>
            </a:r>
          </a:p>
        </p:txBody>
      </p:sp>
      <p:sp>
        <p:nvSpPr>
          <p:cNvPr id="3" name="Content Placeholder 2">
            <a:extLst>
              <a:ext uri="{FF2B5EF4-FFF2-40B4-BE49-F238E27FC236}">
                <a16:creationId xmlns:a16="http://schemas.microsoft.com/office/drawing/2014/main" id="{8DCF3B80-7EC5-4930-AFA5-C62D274FB268}"/>
              </a:ext>
            </a:extLst>
          </p:cNvPr>
          <p:cNvSpPr>
            <a:spLocks noGrp="1"/>
          </p:cNvSpPr>
          <p:nvPr>
            <p:ph idx="1"/>
          </p:nvPr>
        </p:nvSpPr>
        <p:spPr>
          <a:xfrm>
            <a:off x="1484310" y="2438399"/>
            <a:ext cx="10018713" cy="4167884"/>
          </a:xfrm>
        </p:spPr>
        <p:txBody>
          <a:bodyPr>
            <a:normAutofit fontScale="77500" lnSpcReduction="20000"/>
          </a:bodyPr>
          <a:lstStyle/>
          <a:p>
            <a:r>
              <a:rPr lang="en-US" dirty="0"/>
              <a:t>Amazon –  </a:t>
            </a:r>
            <a:r>
              <a:rPr lang="en-US" u="sng" dirty="0">
                <a:hlinkClick r:id="rId2"/>
              </a:rPr>
              <a:t>Quantum Ledger Database</a:t>
            </a:r>
            <a:endParaRPr lang="en-US" u="sng" dirty="0"/>
          </a:p>
          <a:p>
            <a:pPr lvl="1"/>
            <a:r>
              <a:rPr lang="en-US" dirty="0"/>
              <a:t>After </a:t>
            </a:r>
            <a:r>
              <a:rPr lang="en-US" u="sng" dirty="0">
                <a:hlinkClick r:id="rId3"/>
              </a:rPr>
              <a:t>denouncing blockchain</a:t>
            </a:r>
            <a:r>
              <a:rPr lang="en-US" dirty="0"/>
              <a:t> in 2017, on Nov 28, 2018, during AWS </a:t>
            </a:r>
            <a:r>
              <a:rPr lang="en-US" dirty="0" err="1"/>
              <a:t>re:Invent</a:t>
            </a:r>
            <a:r>
              <a:rPr lang="en-US" dirty="0"/>
              <a:t>, Amazon announced QLDB </a:t>
            </a:r>
          </a:p>
          <a:p>
            <a:r>
              <a:rPr lang="en-US" dirty="0"/>
              <a:t>FedEx joins Linux Foundation’s Hyperledger – </a:t>
            </a:r>
          </a:p>
          <a:p>
            <a:pPr lvl="1"/>
            <a:r>
              <a:rPr lang="en-US" dirty="0"/>
              <a:t>Sept 26, 2018 FedEx </a:t>
            </a:r>
            <a:r>
              <a:rPr lang="en-US" u="sng" dirty="0">
                <a:hlinkClick r:id="rId4"/>
              </a:rPr>
              <a:t>announces</a:t>
            </a:r>
            <a:r>
              <a:rPr lang="en-US" dirty="0"/>
              <a:t> joining of The Linux Foundation’s Hyper Ledger Project </a:t>
            </a:r>
          </a:p>
          <a:p>
            <a:pPr lvl="1"/>
            <a:r>
              <a:rPr lang="en-US" dirty="0"/>
              <a:t>Other Hyperledger </a:t>
            </a:r>
            <a:r>
              <a:rPr lang="en-US" u="sng" dirty="0">
                <a:hlinkClick r:id="rId5"/>
              </a:rPr>
              <a:t>members</a:t>
            </a:r>
            <a:endParaRPr lang="en-US" u="sng" dirty="0"/>
          </a:p>
          <a:p>
            <a:r>
              <a:rPr lang="en-US" dirty="0"/>
              <a:t>Google – </a:t>
            </a:r>
            <a:r>
              <a:rPr lang="en-US" dirty="0">
                <a:hlinkClick r:id="rId6"/>
              </a:rPr>
              <a:t>Google Cloud Platform (GCP)</a:t>
            </a:r>
            <a:endParaRPr lang="en-US" dirty="0"/>
          </a:p>
          <a:p>
            <a:pPr lvl="1"/>
            <a:r>
              <a:rPr lang="en-US" dirty="0"/>
              <a:t> Digital Asset, and </a:t>
            </a:r>
            <a:r>
              <a:rPr lang="en-US" dirty="0" err="1"/>
              <a:t>BlockApps</a:t>
            </a:r>
            <a:r>
              <a:rPr lang="en-US" dirty="0"/>
              <a:t> partner for distributed ledger technology (DLT) frameworks on GCP</a:t>
            </a:r>
          </a:p>
          <a:p>
            <a:r>
              <a:rPr lang="en-US" dirty="0"/>
              <a:t>IBM – </a:t>
            </a:r>
            <a:r>
              <a:rPr lang="en-US" dirty="0">
                <a:hlinkClick r:id="rId7"/>
              </a:rPr>
              <a:t>Blockchain Services</a:t>
            </a:r>
            <a:endParaRPr lang="en-US" dirty="0"/>
          </a:p>
          <a:p>
            <a:r>
              <a:rPr lang="en-US" dirty="0"/>
              <a:t>Microsoft – </a:t>
            </a:r>
            <a:r>
              <a:rPr lang="en-US" dirty="0">
                <a:hlinkClick r:id="rId8"/>
              </a:rPr>
              <a:t>Azure Blockchain Workbench</a:t>
            </a:r>
            <a:endParaRPr lang="en-US" dirty="0"/>
          </a:p>
          <a:p>
            <a:r>
              <a:rPr lang="en-US" dirty="0"/>
              <a:t>Oracle – </a:t>
            </a:r>
            <a:r>
              <a:rPr lang="en-US" dirty="0">
                <a:hlinkClick r:id="rId9"/>
              </a:rPr>
              <a:t>Blockchain Applications Cloud</a:t>
            </a:r>
            <a:endParaRPr lang="en-US" dirty="0"/>
          </a:p>
          <a:p>
            <a:r>
              <a:rPr lang="en-US" dirty="0"/>
              <a:t>SAP – </a:t>
            </a:r>
            <a:r>
              <a:rPr lang="en-US" dirty="0">
                <a:hlinkClick r:id="rId10"/>
              </a:rPr>
              <a:t>Leonardo</a:t>
            </a:r>
            <a:endParaRPr lang="en-US" dirty="0"/>
          </a:p>
          <a:p>
            <a:pPr marL="0" indent="0">
              <a:buNone/>
            </a:pPr>
            <a:endParaRPr lang="en-US" dirty="0"/>
          </a:p>
          <a:p>
            <a:pPr marL="0" indent="0">
              <a:buNone/>
            </a:pPr>
            <a:endParaRPr lang="en-US" dirty="0"/>
          </a:p>
        </p:txBody>
      </p:sp>
      <p:sp>
        <p:nvSpPr>
          <p:cNvPr id="4" name="Footer Placeholder 3">
            <a:extLst>
              <a:ext uri="{FF2B5EF4-FFF2-40B4-BE49-F238E27FC236}">
                <a16:creationId xmlns:a16="http://schemas.microsoft.com/office/drawing/2014/main" id="{3461563E-8F44-4723-A071-1F21C1F4E4F5}"/>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546461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2D58B-914F-469E-AA81-7CB213ED76CE}"/>
              </a:ext>
            </a:extLst>
          </p:cNvPr>
          <p:cNvSpPr>
            <a:spLocks noGrp="1"/>
          </p:cNvSpPr>
          <p:nvPr>
            <p:ph type="title"/>
          </p:nvPr>
        </p:nvSpPr>
        <p:spPr>
          <a:xfrm>
            <a:off x="1484309" y="133565"/>
            <a:ext cx="10018713" cy="1154129"/>
          </a:xfrm>
        </p:spPr>
        <p:txBody>
          <a:bodyPr/>
          <a:lstStyle/>
          <a:p>
            <a:r>
              <a:rPr lang="en-US" dirty="0"/>
              <a:t>Primary Blockchain Challenges</a:t>
            </a:r>
          </a:p>
        </p:txBody>
      </p:sp>
      <p:sp>
        <p:nvSpPr>
          <p:cNvPr id="3" name="Content Placeholder 2">
            <a:extLst>
              <a:ext uri="{FF2B5EF4-FFF2-40B4-BE49-F238E27FC236}">
                <a16:creationId xmlns:a16="http://schemas.microsoft.com/office/drawing/2014/main" id="{95380C7E-1819-444E-BB7F-A6F328B31EF3}"/>
              </a:ext>
            </a:extLst>
          </p:cNvPr>
          <p:cNvSpPr>
            <a:spLocks noGrp="1"/>
          </p:cNvSpPr>
          <p:nvPr>
            <p:ph idx="1"/>
          </p:nvPr>
        </p:nvSpPr>
        <p:spPr>
          <a:xfrm>
            <a:off x="1484310" y="1571947"/>
            <a:ext cx="10018713" cy="4654192"/>
          </a:xfrm>
        </p:spPr>
        <p:txBody>
          <a:bodyPr>
            <a:normAutofit fontScale="85000" lnSpcReduction="20000"/>
          </a:bodyPr>
          <a:lstStyle/>
          <a:p>
            <a:r>
              <a:rPr lang="en-US" dirty="0"/>
              <a:t>Interoperability</a:t>
            </a:r>
          </a:p>
          <a:p>
            <a:pPr lvl="1"/>
            <a:r>
              <a:rPr lang="en-US" dirty="0"/>
              <a:t>In the past, this was true. Today, it is not.</a:t>
            </a:r>
          </a:p>
          <a:p>
            <a:r>
              <a:rPr lang="en-US" dirty="0"/>
              <a:t>Performance</a:t>
            </a:r>
          </a:p>
          <a:p>
            <a:pPr lvl="1"/>
            <a:r>
              <a:rPr lang="en-US" dirty="0"/>
              <a:t>Continues to be a challenge for very high transaction rates (1k/second)</a:t>
            </a:r>
          </a:p>
          <a:p>
            <a:r>
              <a:rPr lang="en-US" dirty="0"/>
              <a:t>Storage</a:t>
            </a:r>
          </a:p>
          <a:p>
            <a:pPr lvl="1"/>
            <a:r>
              <a:rPr lang="en-US" dirty="0"/>
              <a:t>Continues to be recognized as a potential challenge. At least a financial one relative to Cloud storage. </a:t>
            </a:r>
          </a:p>
          <a:p>
            <a:pPr lvl="1"/>
            <a:r>
              <a:rPr lang="en-US" dirty="0"/>
              <a:t>How long does it take for a Blockchain has to fill a 1 terabyte drive? Years? Depends on volume of the network.</a:t>
            </a:r>
          </a:p>
          <a:p>
            <a:r>
              <a:rPr lang="en-US" dirty="0"/>
              <a:t>Complexity</a:t>
            </a:r>
          </a:p>
          <a:p>
            <a:pPr lvl="1"/>
            <a:r>
              <a:rPr lang="en-US" dirty="0"/>
              <a:t>True with ALL budding technologies. There is a learning curve. </a:t>
            </a:r>
          </a:p>
          <a:p>
            <a:pPr lvl="1"/>
            <a:r>
              <a:rPr lang="en-US" dirty="0"/>
              <a:t>New and affordable/free classes all the time</a:t>
            </a:r>
          </a:p>
          <a:p>
            <a:r>
              <a:rPr lang="en-US" dirty="0"/>
              <a:t>Ignorance</a:t>
            </a:r>
          </a:p>
          <a:p>
            <a:pPr lvl="1"/>
            <a:r>
              <a:rPr lang="en-US" dirty="0"/>
              <a:t>Many still believe Blockchain is Bitcoin</a:t>
            </a:r>
          </a:p>
          <a:p>
            <a:endParaRPr lang="en-US" dirty="0"/>
          </a:p>
        </p:txBody>
      </p:sp>
      <p:sp>
        <p:nvSpPr>
          <p:cNvPr id="4" name="Footer Placeholder 3">
            <a:extLst>
              <a:ext uri="{FF2B5EF4-FFF2-40B4-BE49-F238E27FC236}">
                <a16:creationId xmlns:a16="http://schemas.microsoft.com/office/drawing/2014/main" id="{E03157B1-6262-4B9A-948C-E4FD7FCCB7B5}"/>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1694017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702</TotalTime>
  <Words>667</Words>
  <Application>Microsoft Office PowerPoint</Application>
  <PresentationFormat>Widescreen</PresentationFormat>
  <Paragraphs>85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ＭＳ Ｐゴシック</vt:lpstr>
      <vt:lpstr>Arial</vt:lpstr>
      <vt:lpstr>Calibri</vt:lpstr>
      <vt:lpstr>Corbel</vt:lpstr>
      <vt:lpstr>Parallax</vt:lpstr>
      <vt:lpstr>Blockchain State of the Industry 2018</vt:lpstr>
      <vt:lpstr>Disclaimer</vt:lpstr>
      <vt:lpstr>Crypto</vt:lpstr>
      <vt:lpstr>Crypto</vt:lpstr>
      <vt:lpstr>Blockchain Use Cases  </vt:lpstr>
      <vt:lpstr>Use case MVP results</vt:lpstr>
      <vt:lpstr>Use case MVP results</vt:lpstr>
      <vt:lpstr>Technology Partners of Interest</vt:lpstr>
      <vt:lpstr>Primary Blockchain Challenges</vt:lpstr>
      <vt:lpstr>Conclusion</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State of the Industry</dc:title>
  <dc:creator>Darren M</dc:creator>
  <cp:keywords/>
  <cp:lastModifiedBy>Darren McCarley</cp:lastModifiedBy>
  <cp:revision>24</cp:revision>
  <dcterms:created xsi:type="dcterms:W3CDTF">2018-12-09T20:48:07Z</dcterms:created>
  <dcterms:modified xsi:type="dcterms:W3CDTF">2018-12-11T22:49:47Z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M SIP Document Sensitivity">
    <vt:lpwstr/>
  </property>
  <property fmtid="{D5CDD505-2E9C-101B-9397-08002B2CF9AE}" pid="3" name="Document Author">
    <vt:lpwstr>LFWC\mccardd</vt:lpwstr>
  </property>
  <property fmtid="{D5CDD505-2E9C-101B-9397-08002B2CF9AE}" pid="4" name="Document Sensitivity">
    <vt:lpwstr>1</vt:lpwstr>
  </property>
  <property fmtid="{D5CDD505-2E9C-101B-9397-08002B2CF9AE}" pid="5" name="ThirdParty">
    <vt:lpwstr/>
  </property>
  <property fmtid="{D5CDD505-2E9C-101B-9397-08002B2CF9AE}" pid="6" name="OCI Restriction">
    <vt:bool>false</vt:bool>
  </property>
  <property fmtid="{D5CDD505-2E9C-101B-9397-08002B2CF9AE}" pid="7" name="OCI Additional Info">
    <vt:lpwstr/>
  </property>
  <property fmtid="{D5CDD505-2E9C-101B-9397-08002B2CF9AE}" pid="8" name="Allow Header Overwrite">
    <vt:bool>true</vt:bool>
  </property>
  <property fmtid="{D5CDD505-2E9C-101B-9397-08002B2CF9AE}" pid="9" name="Allow Footer Overwrite">
    <vt:bool>true</vt:bool>
  </property>
  <property fmtid="{D5CDD505-2E9C-101B-9397-08002B2CF9AE}" pid="10" name="Multiple Selected">
    <vt:lpwstr>-1</vt:lpwstr>
  </property>
  <property fmtid="{D5CDD505-2E9C-101B-9397-08002B2CF9AE}" pid="11" name="SIPLongWording">
    <vt:lpwstr/>
  </property>
  <property fmtid="{D5CDD505-2E9C-101B-9397-08002B2CF9AE}" pid="12" name="checkedProgramsCount">
    <vt:i4>0</vt:i4>
  </property>
  <property fmtid="{D5CDD505-2E9C-101B-9397-08002B2CF9AE}" pid="13" name="ExpCountry">
    <vt:lpwstr/>
  </property>
</Properties>
</file>