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712" r:id="rId2"/>
    <p:sldId id="648" r:id="rId3"/>
    <p:sldId id="669" r:id="rId4"/>
    <p:sldId id="661" r:id="rId5"/>
    <p:sldId id="717" r:id="rId6"/>
    <p:sldId id="722" r:id="rId7"/>
    <p:sldId id="703" r:id="rId8"/>
    <p:sldId id="704" r:id="rId9"/>
    <p:sldId id="652" r:id="rId10"/>
    <p:sldId id="716" r:id="rId11"/>
    <p:sldId id="710" r:id="rId12"/>
    <p:sldId id="702" r:id="rId13"/>
    <p:sldId id="653" r:id="rId14"/>
    <p:sldId id="663" r:id="rId15"/>
    <p:sldId id="655" r:id="rId16"/>
    <p:sldId id="723" r:id="rId17"/>
    <p:sldId id="713" r:id="rId18"/>
    <p:sldId id="658" r:id="rId19"/>
    <p:sldId id="660" r:id="rId20"/>
    <p:sldId id="711" r:id="rId21"/>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MT"/>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MT"/>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MT"/>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MT"/>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MT"/>
        <a:ea typeface="+mn-ea"/>
        <a:cs typeface="Arial" panose="020B0604020202020204" pitchFamily="34" charset="0"/>
      </a:defRPr>
    </a:lvl5pPr>
    <a:lvl6pPr marL="2286000" algn="l" defTabSz="914400" rtl="0" eaLnBrk="1" latinLnBrk="0" hangingPunct="1">
      <a:defRPr sz="2400" kern="1200">
        <a:solidFill>
          <a:schemeClr val="tx1"/>
        </a:solidFill>
        <a:latin typeface="Arial MT"/>
        <a:ea typeface="+mn-ea"/>
        <a:cs typeface="Arial" panose="020B0604020202020204" pitchFamily="34" charset="0"/>
      </a:defRPr>
    </a:lvl6pPr>
    <a:lvl7pPr marL="2743200" algn="l" defTabSz="914400" rtl="0" eaLnBrk="1" latinLnBrk="0" hangingPunct="1">
      <a:defRPr sz="2400" kern="1200">
        <a:solidFill>
          <a:schemeClr val="tx1"/>
        </a:solidFill>
        <a:latin typeface="Arial MT"/>
        <a:ea typeface="+mn-ea"/>
        <a:cs typeface="Arial" panose="020B0604020202020204" pitchFamily="34" charset="0"/>
      </a:defRPr>
    </a:lvl7pPr>
    <a:lvl8pPr marL="3200400" algn="l" defTabSz="914400" rtl="0" eaLnBrk="1" latinLnBrk="0" hangingPunct="1">
      <a:defRPr sz="2400" kern="1200">
        <a:solidFill>
          <a:schemeClr val="tx1"/>
        </a:solidFill>
        <a:latin typeface="Arial MT"/>
        <a:ea typeface="+mn-ea"/>
        <a:cs typeface="Arial" panose="020B0604020202020204" pitchFamily="34" charset="0"/>
      </a:defRPr>
    </a:lvl8pPr>
    <a:lvl9pPr marL="3657600" algn="l" defTabSz="914400" rtl="0" eaLnBrk="1" latinLnBrk="0" hangingPunct="1">
      <a:defRPr sz="2400" kern="1200">
        <a:solidFill>
          <a:schemeClr val="tx1"/>
        </a:solidFill>
        <a:latin typeface="Arial MT"/>
        <a:ea typeface="+mn-ea"/>
        <a:cs typeface="Arial" panose="020B0604020202020204" pitchFamily="34" charset="0"/>
      </a:defRPr>
    </a:lvl9pPr>
  </p:defaultTextStyle>
  <p:extLst>
    <p:ext uri="{EFAFB233-063F-42B5-8137-9DF3F51BA10A}">
      <p15:sldGuideLst xmlns:p15="http://schemas.microsoft.com/office/powerpoint/2012/main">
        <p15:guide id="1" orient="horz" pos="8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009900"/>
    <a:srgbClr val="003399"/>
    <a:srgbClr val="0033CC"/>
    <a:srgbClr val="3366FF"/>
    <a:srgbClr val="24DC5D"/>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1" autoAdjust="0"/>
    <p:restoredTop sz="88481" autoAdjust="0"/>
  </p:normalViewPr>
  <p:slideViewPr>
    <p:cSldViewPr>
      <p:cViewPr>
        <p:scale>
          <a:sx n="80" d="100"/>
          <a:sy n="80" d="100"/>
        </p:scale>
        <p:origin x="730" y="53"/>
      </p:cViewPr>
      <p:guideLst>
        <p:guide orient="horz" pos="8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634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634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defRPr>
            </a:lvl1pPr>
          </a:lstStyle>
          <a:p>
            <a:fld id="{CD652E5B-4AF8-4F0A-8D23-C8D6A74EF5B0}" type="slidenum">
              <a:rPr lang="en-US" altLang="en-US"/>
              <a:pPr/>
              <a:t>‹#›</a:t>
            </a:fld>
            <a:endParaRPr lang="en-US" altLang="en-US"/>
          </a:p>
        </p:txBody>
      </p:sp>
    </p:spTree>
    <p:extLst>
      <p:ext uri="{BB962C8B-B14F-4D97-AF65-F5344CB8AC3E}">
        <p14:creationId xmlns:p14="http://schemas.microsoft.com/office/powerpoint/2010/main" val="83606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MT"/>
                <a:cs typeface="Arial" panose="020B0604020202020204" pitchFamily="34" charset="0"/>
              </a:defRPr>
            </a:lvl1pPr>
            <a:lvl2pPr marL="742950" indent="-285750" defTabSz="966788">
              <a:defRPr sz="2400">
                <a:solidFill>
                  <a:schemeClr val="tx1"/>
                </a:solidFill>
                <a:latin typeface="Arial MT"/>
                <a:cs typeface="Arial" panose="020B0604020202020204" pitchFamily="34" charset="0"/>
              </a:defRPr>
            </a:lvl2pPr>
            <a:lvl3pPr marL="1143000" indent="-228600" defTabSz="966788">
              <a:defRPr sz="2400">
                <a:solidFill>
                  <a:schemeClr val="tx1"/>
                </a:solidFill>
                <a:latin typeface="Arial MT"/>
                <a:cs typeface="Arial" panose="020B0604020202020204" pitchFamily="34" charset="0"/>
              </a:defRPr>
            </a:lvl3pPr>
            <a:lvl4pPr marL="1600200" indent="-228600" defTabSz="966788">
              <a:defRPr sz="2400">
                <a:solidFill>
                  <a:schemeClr val="tx1"/>
                </a:solidFill>
                <a:latin typeface="Arial MT"/>
                <a:cs typeface="Arial" panose="020B0604020202020204" pitchFamily="34" charset="0"/>
              </a:defRPr>
            </a:lvl4pPr>
            <a:lvl5pPr marL="2057400" indent="-228600" defTabSz="966788">
              <a:defRPr sz="2400">
                <a:solidFill>
                  <a:schemeClr val="tx1"/>
                </a:solidFill>
                <a:latin typeface="Arial MT"/>
                <a:cs typeface="Arial" panose="020B0604020202020204" pitchFamily="34" charset="0"/>
              </a:defRPr>
            </a:lvl5pPr>
            <a:lvl6pPr marL="2514600" indent="-228600" defTabSz="966788" fontAlgn="base">
              <a:spcBef>
                <a:spcPct val="0"/>
              </a:spcBef>
              <a:spcAft>
                <a:spcPct val="0"/>
              </a:spcAft>
              <a:defRPr sz="2400">
                <a:solidFill>
                  <a:schemeClr val="tx1"/>
                </a:solidFill>
                <a:latin typeface="Arial MT"/>
                <a:cs typeface="Arial" panose="020B0604020202020204" pitchFamily="34" charset="0"/>
              </a:defRPr>
            </a:lvl6pPr>
            <a:lvl7pPr marL="2971800" indent="-228600" defTabSz="966788" fontAlgn="base">
              <a:spcBef>
                <a:spcPct val="0"/>
              </a:spcBef>
              <a:spcAft>
                <a:spcPct val="0"/>
              </a:spcAft>
              <a:defRPr sz="2400">
                <a:solidFill>
                  <a:schemeClr val="tx1"/>
                </a:solidFill>
                <a:latin typeface="Arial MT"/>
                <a:cs typeface="Arial" panose="020B0604020202020204" pitchFamily="34" charset="0"/>
              </a:defRPr>
            </a:lvl7pPr>
            <a:lvl8pPr marL="3429000" indent="-228600" defTabSz="966788" fontAlgn="base">
              <a:spcBef>
                <a:spcPct val="0"/>
              </a:spcBef>
              <a:spcAft>
                <a:spcPct val="0"/>
              </a:spcAft>
              <a:defRPr sz="2400">
                <a:solidFill>
                  <a:schemeClr val="tx1"/>
                </a:solidFill>
                <a:latin typeface="Arial MT"/>
                <a:cs typeface="Arial" panose="020B0604020202020204" pitchFamily="34" charset="0"/>
              </a:defRPr>
            </a:lvl8pPr>
            <a:lvl9pPr marL="3886200" indent="-228600" defTabSz="966788" fontAlgn="base">
              <a:spcBef>
                <a:spcPct val="0"/>
              </a:spcBef>
              <a:spcAft>
                <a:spcPct val="0"/>
              </a:spcAft>
              <a:defRPr sz="2400">
                <a:solidFill>
                  <a:schemeClr val="tx1"/>
                </a:solidFill>
                <a:latin typeface="Arial MT"/>
                <a:cs typeface="Arial" panose="020B0604020202020204" pitchFamily="34" charset="0"/>
              </a:defRPr>
            </a:lvl9pPr>
          </a:lstStyle>
          <a:p>
            <a:fld id="{B081C18B-5F11-4E8E-9B59-C8EC0C312E55}" type="slidenum">
              <a:rPr lang="en-US" altLang="en-US" sz="1300">
                <a:latin typeface="Times" panose="02020603050405020304" pitchFamily="18" charset="0"/>
              </a:rPr>
              <a:pPr/>
              <a:t>14</a:t>
            </a:fld>
            <a:endParaRPr lang="en-US" altLang="en-US" sz="1300">
              <a:latin typeface="Times" panose="02020603050405020304" pitchFamily="18" charset="0"/>
            </a:endParaRPr>
          </a:p>
        </p:txBody>
      </p:sp>
    </p:spTree>
    <p:extLst>
      <p:ext uri="{BB962C8B-B14F-4D97-AF65-F5344CB8AC3E}">
        <p14:creationId xmlns:p14="http://schemas.microsoft.com/office/powerpoint/2010/main" val="40855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MT"/>
                <a:cs typeface="Arial" panose="020B0604020202020204" pitchFamily="34" charset="0"/>
              </a:defRPr>
            </a:lvl1pPr>
            <a:lvl2pPr marL="742950" indent="-285750" defTabSz="966788">
              <a:defRPr sz="2400">
                <a:solidFill>
                  <a:schemeClr val="tx1"/>
                </a:solidFill>
                <a:latin typeface="Arial MT"/>
                <a:cs typeface="Arial" panose="020B0604020202020204" pitchFamily="34" charset="0"/>
              </a:defRPr>
            </a:lvl2pPr>
            <a:lvl3pPr marL="1143000" indent="-228600" defTabSz="966788">
              <a:defRPr sz="2400">
                <a:solidFill>
                  <a:schemeClr val="tx1"/>
                </a:solidFill>
                <a:latin typeface="Arial MT"/>
                <a:cs typeface="Arial" panose="020B0604020202020204" pitchFamily="34" charset="0"/>
              </a:defRPr>
            </a:lvl3pPr>
            <a:lvl4pPr marL="1600200" indent="-228600" defTabSz="966788">
              <a:defRPr sz="2400">
                <a:solidFill>
                  <a:schemeClr val="tx1"/>
                </a:solidFill>
                <a:latin typeface="Arial MT"/>
                <a:cs typeface="Arial" panose="020B0604020202020204" pitchFamily="34" charset="0"/>
              </a:defRPr>
            </a:lvl4pPr>
            <a:lvl5pPr marL="2057400" indent="-228600" defTabSz="966788">
              <a:defRPr sz="2400">
                <a:solidFill>
                  <a:schemeClr val="tx1"/>
                </a:solidFill>
                <a:latin typeface="Arial MT"/>
                <a:cs typeface="Arial" panose="020B0604020202020204" pitchFamily="34" charset="0"/>
              </a:defRPr>
            </a:lvl5pPr>
            <a:lvl6pPr marL="2514600" indent="-228600" defTabSz="966788" fontAlgn="base">
              <a:spcBef>
                <a:spcPct val="0"/>
              </a:spcBef>
              <a:spcAft>
                <a:spcPct val="0"/>
              </a:spcAft>
              <a:defRPr sz="2400">
                <a:solidFill>
                  <a:schemeClr val="tx1"/>
                </a:solidFill>
                <a:latin typeface="Arial MT"/>
                <a:cs typeface="Arial" panose="020B0604020202020204" pitchFamily="34" charset="0"/>
              </a:defRPr>
            </a:lvl6pPr>
            <a:lvl7pPr marL="2971800" indent="-228600" defTabSz="966788" fontAlgn="base">
              <a:spcBef>
                <a:spcPct val="0"/>
              </a:spcBef>
              <a:spcAft>
                <a:spcPct val="0"/>
              </a:spcAft>
              <a:defRPr sz="2400">
                <a:solidFill>
                  <a:schemeClr val="tx1"/>
                </a:solidFill>
                <a:latin typeface="Arial MT"/>
                <a:cs typeface="Arial" panose="020B0604020202020204" pitchFamily="34" charset="0"/>
              </a:defRPr>
            </a:lvl7pPr>
            <a:lvl8pPr marL="3429000" indent="-228600" defTabSz="966788" fontAlgn="base">
              <a:spcBef>
                <a:spcPct val="0"/>
              </a:spcBef>
              <a:spcAft>
                <a:spcPct val="0"/>
              </a:spcAft>
              <a:defRPr sz="2400">
                <a:solidFill>
                  <a:schemeClr val="tx1"/>
                </a:solidFill>
                <a:latin typeface="Arial MT"/>
                <a:cs typeface="Arial" panose="020B0604020202020204" pitchFamily="34" charset="0"/>
              </a:defRPr>
            </a:lvl8pPr>
            <a:lvl9pPr marL="3886200" indent="-228600" defTabSz="966788" fontAlgn="base">
              <a:spcBef>
                <a:spcPct val="0"/>
              </a:spcBef>
              <a:spcAft>
                <a:spcPct val="0"/>
              </a:spcAft>
              <a:defRPr sz="2400">
                <a:solidFill>
                  <a:schemeClr val="tx1"/>
                </a:solidFill>
                <a:latin typeface="Arial MT"/>
                <a:cs typeface="Arial" panose="020B0604020202020204" pitchFamily="34" charset="0"/>
              </a:defRPr>
            </a:lvl9pPr>
          </a:lstStyle>
          <a:p>
            <a:fld id="{84C6055F-9A1C-44C4-A665-509EB6F64BD1}" type="slidenum">
              <a:rPr lang="en-US" altLang="en-US" sz="1300">
                <a:latin typeface="Times" panose="02020603050405020304" pitchFamily="18" charset="0"/>
              </a:rPr>
              <a:pPr/>
              <a:t>18</a:t>
            </a:fld>
            <a:endParaRPr lang="en-US" altLang="en-US" sz="1300">
              <a:latin typeface="Times" panose="02020603050405020304" pitchFamily="18" charset="0"/>
            </a:endParaRPr>
          </a:p>
        </p:txBody>
      </p:sp>
    </p:spTree>
    <p:extLst>
      <p:ext uri="{BB962C8B-B14F-4D97-AF65-F5344CB8AC3E}">
        <p14:creationId xmlns:p14="http://schemas.microsoft.com/office/powerpoint/2010/main" val="414901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Christopher Jones has served as Senior Systems Engineer for both Motorola and Continental Automotive, experiencing firsthand the transformation of the Systems role from “the guy who writes the requirements” to a formal engineering discipline that  leads rather than follows development.  He is a member of INCOSE, and has contributed systems expertise to a number of Telematics projects, including GM OnStar, Ford Telematics, and  ERA-GLONASS compliant systems for automotive OEMs operating in Russia.  In the fall of 2016, Chris joined the systems team at Shure, Inc. in Niles, IL, with the goal of demonstrating and promoting the benefits of MBSE for a global leader to address the growing complexities of audio products.</a:t>
            </a:r>
            <a:endParaRPr lang="en-CA" sz="1200" dirty="0"/>
          </a:p>
          <a:p>
            <a:endParaRPr lang="en-US" dirty="0"/>
          </a:p>
        </p:txBody>
      </p:sp>
      <p:sp>
        <p:nvSpPr>
          <p:cNvPr id="4" name="Slide Number Placeholder 3"/>
          <p:cNvSpPr>
            <a:spLocks noGrp="1"/>
          </p:cNvSpPr>
          <p:nvPr>
            <p:ph type="sldNum" sz="quarter" idx="10"/>
          </p:nvPr>
        </p:nvSpPr>
        <p:spPr/>
        <p:txBody>
          <a:bodyPr/>
          <a:lstStyle/>
          <a:p>
            <a:fld id="{CD652E5B-4AF8-4F0A-8D23-C8D6A74EF5B0}" type="slidenum">
              <a:rPr lang="en-US" altLang="en-US" smtClean="0"/>
              <a:pPr/>
              <a:t>20</a:t>
            </a:fld>
            <a:endParaRPr lang="en-US" altLang="en-US"/>
          </a:p>
        </p:txBody>
      </p:sp>
    </p:spTree>
    <p:extLst>
      <p:ext uri="{BB962C8B-B14F-4D97-AF65-F5344CB8AC3E}">
        <p14:creationId xmlns:p14="http://schemas.microsoft.com/office/powerpoint/2010/main" val="114804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0490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9AD8C01A-8992-4F3A-BE49-C1FB098B6904}" type="slidenum">
              <a:rPr lang="en-US" altLang="en-US"/>
              <a:pPr/>
              <a:t>‹#›</a:t>
            </a:fld>
            <a:endParaRPr lang="en-US" altLang="en-US"/>
          </a:p>
        </p:txBody>
      </p:sp>
    </p:spTree>
    <p:extLst>
      <p:ext uri="{BB962C8B-B14F-4D97-AF65-F5344CB8AC3E}">
        <p14:creationId xmlns:p14="http://schemas.microsoft.com/office/powerpoint/2010/main" val="377274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58800"/>
            <a:ext cx="2114550" cy="544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58800"/>
            <a:ext cx="6191250"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6CD85021-D68B-4C1C-A351-385AE857B95A}" type="slidenum">
              <a:rPr lang="en-US" altLang="en-US"/>
              <a:pPr/>
              <a:t>‹#›</a:t>
            </a:fld>
            <a:endParaRPr lang="en-US" altLang="en-US"/>
          </a:p>
        </p:txBody>
      </p:sp>
    </p:spTree>
    <p:extLst>
      <p:ext uri="{BB962C8B-B14F-4D97-AF65-F5344CB8AC3E}">
        <p14:creationId xmlns:p14="http://schemas.microsoft.com/office/powerpoint/2010/main" val="24691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58800"/>
            <a:ext cx="7696200" cy="762000"/>
          </a:xfrm>
        </p:spPr>
        <p:txBody>
          <a:bodyPr/>
          <a:lstStyle/>
          <a:p>
            <a:r>
              <a:rPr lang="en-US"/>
              <a:t>Click to edit Master title style</a:t>
            </a:r>
          </a:p>
        </p:txBody>
      </p:sp>
      <p:sp>
        <p:nvSpPr>
          <p:cNvPr id="3" name="Text Placeholder 2"/>
          <p:cNvSpPr>
            <a:spLocks noGrp="1"/>
          </p:cNvSpPr>
          <p:nvPr>
            <p:ph type="body" sz="half" idx="1"/>
          </p:nvPr>
        </p:nvSpPr>
        <p:spPr>
          <a:xfrm>
            <a:off x="533400" y="18859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8859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5CA14612-2CAC-45C9-9CC3-7EEB571CA661}" type="slidenum">
              <a:rPr lang="en-US" altLang="en-US"/>
              <a:pPr/>
              <a:t>‹#›</a:t>
            </a:fld>
            <a:endParaRPr lang="en-US" altLang="en-US"/>
          </a:p>
        </p:txBody>
      </p:sp>
    </p:spTree>
    <p:extLst>
      <p:ext uri="{BB962C8B-B14F-4D97-AF65-F5344CB8AC3E}">
        <p14:creationId xmlns:p14="http://schemas.microsoft.com/office/powerpoint/2010/main" val="31020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558800"/>
            <a:ext cx="861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2D6F9B88-4F79-4A9D-BCFF-59801098EBBF}" type="slidenum">
              <a:rPr lang="en-US" altLang="en-US"/>
              <a:pPr/>
              <a:t>‹#›</a:t>
            </a:fld>
            <a:endParaRPr lang="en-US" altLang="en-US"/>
          </a:p>
        </p:txBody>
      </p:sp>
    </p:spTree>
    <p:extLst>
      <p:ext uri="{BB962C8B-B14F-4D97-AF65-F5344CB8AC3E}">
        <p14:creationId xmlns:p14="http://schemas.microsoft.com/office/powerpoint/2010/main" val="26673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41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r="2766"/>
          <a:stretch>
            <a:fillRect/>
          </a:stretch>
        </p:blipFill>
        <p:spPr bwMode="auto">
          <a:xfrm>
            <a:off x="1611313" y="0"/>
            <a:ext cx="5584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200148"/>
            <a:ext cx="7696200" cy="7620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33400" y="1981200"/>
            <a:ext cx="8001000" cy="44196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8"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6B067BE3-8FE5-416D-9F00-7BFD6CD06A13}" type="slidenum">
              <a:rPr lang="en-US" altLang="en-US"/>
              <a:pPr/>
              <a:t>‹#›</a:t>
            </a:fld>
            <a:endParaRPr lang="en-US" altLang="en-US"/>
          </a:p>
        </p:txBody>
      </p:sp>
    </p:spTree>
    <p:extLst>
      <p:ext uri="{BB962C8B-B14F-4D97-AF65-F5344CB8AC3E}">
        <p14:creationId xmlns:p14="http://schemas.microsoft.com/office/powerpoint/2010/main" val="27679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34C33844-4F6F-431D-AD35-78903B938004}" type="slidenum">
              <a:rPr lang="en-US" altLang="en-US"/>
              <a:pPr/>
              <a:t>‹#›</a:t>
            </a:fld>
            <a:endParaRPr lang="en-US" altLang="en-US"/>
          </a:p>
        </p:txBody>
      </p:sp>
    </p:spTree>
    <p:extLst>
      <p:ext uri="{BB962C8B-B14F-4D97-AF65-F5344CB8AC3E}">
        <p14:creationId xmlns:p14="http://schemas.microsoft.com/office/powerpoint/2010/main" val="257152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762000"/>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533400" y="2057400"/>
            <a:ext cx="38100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2057400"/>
            <a:ext cx="38100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E1A02C18-8B36-456F-93E0-62DA6A5B6B4E}" type="slidenum">
              <a:rPr lang="en-US" altLang="en-US"/>
              <a:pPr/>
              <a:t>‹#›</a:t>
            </a:fld>
            <a:endParaRPr lang="en-US" altLang="en-US"/>
          </a:p>
        </p:txBody>
      </p:sp>
    </p:spTree>
    <p:extLst>
      <p:ext uri="{BB962C8B-B14F-4D97-AF65-F5344CB8AC3E}">
        <p14:creationId xmlns:p14="http://schemas.microsoft.com/office/powerpoint/2010/main" val="40130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946275"/>
            <a:ext cx="4040188" cy="492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946275"/>
            <a:ext cx="4041775" cy="492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8"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ABFAFFCA-5BB4-47B4-9E41-3ABE0E73475C}" type="slidenum">
              <a:rPr lang="en-US" altLang="en-US"/>
              <a:pPr/>
              <a:t>‹#›</a:t>
            </a:fld>
            <a:endParaRPr lang="en-US" altLang="en-US"/>
          </a:p>
        </p:txBody>
      </p:sp>
    </p:spTree>
    <p:extLst>
      <p:ext uri="{BB962C8B-B14F-4D97-AF65-F5344CB8AC3E}">
        <p14:creationId xmlns:p14="http://schemas.microsoft.com/office/powerpoint/2010/main" val="37131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696200" cy="762000"/>
          </a:xfrm>
        </p:spPr>
        <p:txBody>
          <a:bodyPr/>
          <a:lstStyle>
            <a:lvl1pPr algn="ctr">
              <a:defRPr/>
            </a:lvl1p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11782BCE-ECE4-47EA-A46A-CC0E3A715858}" type="slidenum">
              <a:rPr lang="en-US" altLang="en-US"/>
              <a:pPr/>
              <a:t>‹#›</a:t>
            </a:fld>
            <a:endParaRPr lang="en-US" altLang="en-US"/>
          </a:p>
        </p:txBody>
      </p:sp>
    </p:spTree>
    <p:extLst>
      <p:ext uri="{BB962C8B-B14F-4D97-AF65-F5344CB8AC3E}">
        <p14:creationId xmlns:p14="http://schemas.microsoft.com/office/powerpoint/2010/main" val="414304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3"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75027DCE-179C-4A21-A744-7D06C122318A}" type="slidenum">
              <a:rPr lang="en-US" altLang="en-US"/>
              <a:pPr/>
              <a:t>‹#›</a:t>
            </a:fld>
            <a:endParaRPr lang="en-US" altLang="en-US"/>
          </a:p>
        </p:txBody>
      </p:sp>
    </p:spTree>
    <p:extLst>
      <p:ext uri="{BB962C8B-B14F-4D97-AF65-F5344CB8AC3E}">
        <p14:creationId xmlns:p14="http://schemas.microsoft.com/office/powerpoint/2010/main" val="104883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45FA2D09-CCED-4DDA-92E5-10EB81FEC554}" type="slidenum">
              <a:rPr lang="en-US" altLang="en-US"/>
              <a:pPr/>
              <a:t>‹#›</a:t>
            </a:fld>
            <a:endParaRPr lang="en-US" altLang="en-US"/>
          </a:p>
        </p:txBody>
      </p:sp>
    </p:spTree>
    <p:extLst>
      <p:ext uri="{BB962C8B-B14F-4D97-AF65-F5344CB8AC3E}">
        <p14:creationId xmlns:p14="http://schemas.microsoft.com/office/powerpoint/2010/main" val="218980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817CD74D-B3C3-49A4-8427-4F19BE95A453}" type="slidenum">
              <a:rPr lang="en-US" altLang="en-US"/>
              <a:pPr/>
              <a:t>‹#›</a:t>
            </a:fld>
            <a:endParaRPr lang="en-US" altLang="en-US"/>
          </a:p>
        </p:txBody>
      </p:sp>
    </p:spTree>
    <p:extLst>
      <p:ext uri="{BB962C8B-B14F-4D97-AF65-F5344CB8AC3E}">
        <p14:creationId xmlns:p14="http://schemas.microsoft.com/office/powerpoint/2010/main" val="330218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2"/>
          <p:cNvSpPr txBox="1">
            <a:spLocks noChangeArrowheads="1"/>
          </p:cNvSpPr>
          <p:nvPr userDrawn="1"/>
        </p:nvSpPr>
        <p:spPr bwMode="auto">
          <a:xfrm>
            <a:off x="0" y="0"/>
            <a:ext cx="9144000" cy="1152525"/>
          </a:xfrm>
          <a:prstGeom prst="rect">
            <a:avLst/>
          </a:prstGeom>
          <a:solidFill>
            <a:schemeClr val="bg1">
              <a:alpha val="20000"/>
            </a:schemeClr>
          </a:solidFill>
          <a:ln w="9525">
            <a:noFill/>
            <a:miter lim="800000"/>
            <a:headEnd/>
            <a:tailEnd/>
          </a:ln>
        </p:spPr>
        <p:txBody>
          <a:bodyPr anchor="ctr"/>
          <a:lstStyle/>
          <a:p>
            <a:pPr eaLnBrk="0" hangingPunct="0">
              <a:defRPr/>
            </a:pPr>
            <a:endParaRPr lang="en-US" sz="2800" kern="0" dirty="0">
              <a:solidFill>
                <a:srgbClr val="234D7D"/>
              </a:solidFill>
              <a:latin typeface="+mj-lt"/>
              <a:ea typeface="+mj-ea"/>
              <a:cs typeface="+mj-cs"/>
            </a:endParaRPr>
          </a:p>
        </p:txBody>
      </p:sp>
      <p:sp>
        <p:nvSpPr>
          <p:cNvPr id="1027" name="Rectangle 3"/>
          <p:cNvSpPr>
            <a:spLocks noGrp="1" noChangeArrowheads="1"/>
          </p:cNvSpPr>
          <p:nvPr>
            <p:ph type="body" idx="1"/>
          </p:nvPr>
        </p:nvSpPr>
        <p:spPr bwMode="auto">
          <a:xfrm>
            <a:off x="533400" y="19812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ChangeArrowheads="1"/>
          </p:cNvSpPr>
          <p:nvPr/>
        </p:nvSpPr>
        <p:spPr bwMode="auto">
          <a:xfrm>
            <a:off x="533400" y="6496050"/>
            <a:ext cx="7883525" cy="228600"/>
          </a:xfrm>
          <a:prstGeom prst="rect">
            <a:avLst/>
          </a:prstGeom>
          <a:noFill/>
          <a:ln w="9525">
            <a:noFill/>
            <a:miter lim="800000"/>
            <a:headEnd/>
            <a:tailEnd/>
          </a:ln>
          <a:effectLst/>
        </p:spPr>
        <p:txBody>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eaLnBrk="0" hangingPunct="0"/>
            <a:r>
              <a:rPr lang="en-US" altLang="en-US" sz="1000"/>
              <a:t>© 2017, INCOSE Chicagoland Chapter						 </a:t>
            </a:r>
            <a:fld id="{A07C76C8-20FF-415C-8270-2A6D689C65D2}" type="slidenum">
              <a:rPr lang="en-US" altLang="en-US" sz="1000"/>
              <a:pPr eaLnBrk="0" hangingPunct="0"/>
              <a:t>‹#›</a:t>
            </a:fld>
            <a:endParaRPr lang="en-US" altLang="en-US" sz="1000"/>
          </a:p>
        </p:txBody>
      </p:sp>
      <p:sp>
        <p:nvSpPr>
          <p:cNvPr id="1040" name="Line 16"/>
          <p:cNvSpPr>
            <a:spLocks noChangeShapeType="1"/>
          </p:cNvSpPr>
          <p:nvPr/>
        </p:nvSpPr>
        <p:spPr bwMode="auto">
          <a:xfrm>
            <a:off x="0" y="1219200"/>
            <a:ext cx="8534400" cy="0"/>
          </a:xfrm>
          <a:prstGeom prst="line">
            <a:avLst/>
          </a:prstGeom>
          <a:noFill/>
          <a:ln w="38100">
            <a:solidFill>
              <a:schemeClr val="bg1"/>
            </a:solidFill>
            <a:round/>
            <a:headEnd/>
            <a:tailEnd/>
          </a:ln>
          <a:effectLst/>
        </p:spPr>
        <p:txBody>
          <a:bodyPr/>
          <a:lstStyle/>
          <a:p>
            <a:pPr algn="ctr" eaLnBrk="0" hangingPunct="0">
              <a:defRPr/>
            </a:pPr>
            <a:endParaRPr lang="en-US" dirty="0">
              <a:latin typeface="Times" pitchFamily="18" charset="0"/>
              <a:cs typeface="+mn-cs"/>
            </a:endParaRPr>
          </a:p>
        </p:txBody>
      </p:sp>
      <p:sp>
        <p:nvSpPr>
          <p:cNvPr id="1030" name="Rectangle 2"/>
          <p:cNvSpPr>
            <a:spLocks noGrp="1" noChangeArrowheads="1"/>
          </p:cNvSpPr>
          <p:nvPr>
            <p:ph type="title"/>
          </p:nvPr>
        </p:nvSpPr>
        <p:spPr bwMode="auto">
          <a:xfrm>
            <a:off x="1104900" y="12192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9" name="Line 15"/>
          <p:cNvSpPr>
            <a:spLocks noChangeShapeType="1"/>
          </p:cNvSpPr>
          <p:nvPr userDrawn="1"/>
        </p:nvSpPr>
        <p:spPr bwMode="auto">
          <a:xfrm>
            <a:off x="0" y="1177925"/>
            <a:ext cx="9144000" cy="0"/>
          </a:xfrm>
          <a:prstGeom prst="line">
            <a:avLst/>
          </a:prstGeom>
          <a:noFill/>
          <a:ln w="38100">
            <a:solidFill>
              <a:srgbClr val="234D7E"/>
            </a:solidFill>
            <a:round/>
            <a:headEnd/>
            <a:tailEnd/>
          </a:ln>
          <a:effectLst/>
        </p:spPr>
        <p:txBody>
          <a:bodyPr wrap="none" anchor="ctr"/>
          <a:lstStyle/>
          <a:p>
            <a:pPr algn="ctr" eaLnBrk="0" hangingPunct="0">
              <a:defRPr/>
            </a:pPr>
            <a:endParaRPr lang="en-US" dirty="0">
              <a:latin typeface="Times" pitchFamily="18" charset="0"/>
              <a:cs typeface="+mn-cs"/>
            </a:endParaRPr>
          </a:p>
        </p:txBody>
      </p:sp>
      <p:pic>
        <p:nvPicPr>
          <p:cNvPr id="1032" name="Picture 1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68325" y="0"/>
            <a:ext cx="1641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1"/>
          <p:cNvPicPr>
            <a:picLocks noChangeAspect="1"/>
          </p:cNvPicPr>
          <p:nvPr userDrawn="1"/>
        </p:nvPicPr>
        <p:blipFill>
          <a:blip r:embed="rId16">
            <a:extLst>
              <a:ext uri="{28A0092B-C50C-407E-A947-70E740481C1C}">
                <a14:useLocalDpi xmlns:a14="http://schemas.microsoft.com/office/drawing/2010/main" val="0"/>
              </a:ext>
            </a:extLst>
          </a:blip>
          <a:srcRect r="2766"/>
          <a:stretch>
            <a:fillRect/>
          </a:stretch>
        </p:blipFill>
        <p:spPr bwMode="auto">
          <a:xfrm>
            <a:off x="2830513" y="0"/>
            <a:ext cx="5586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2800" b="1">
          <a:solidFill>
            <a:srgbClr val="222268"/>
          </a:solidFill>
          <a:latin typeface="+mj-lt"/>
          <a:ea typeface="+mj-ea"/>
          <a:cs typeface="+mj-cs"/>
        </a:defRPr>
      </a:lvl1pPr>
      <a:lvl2pPr algn="ctr" rtl="0" eaLnBrk="0" fontAlgn="base" hangingPunct="0">
        <a:spcBef>
          <a:spcPct val="0"/>
        </a:spcBef>
        <a:spcAft>
          <a:spcPct val="0"/>
        </a:spcAft>
        <a:defRPr sz="2800" b="1">
          <a:solidFill>
            <a:srgbClr val="222268"/>
          </a:solidFill>
          <a:latin typeface="Arial MT" charset="0"/>
        </a:defRPr>
      </a:lvl2pPr>
      <a:lvl3pPr algn="ctr" rtl="0" eaLnBrk="0" fontAlgn="base" hangingPunct="0">
        <a:spcBef>
          <a:spcPct val="0"/>
        </a:spcBef>
        <a:spcAft>
          <a:spcPct val="0"/>
        </a:spcAft>
        <a:defRPr sz="2800" b="1">
          <a:solidFill>
            <a:srgbClr val="222268"/>
          </a:solidFill>
          <a:latin typeface="Arial MT" charset="0"/>
        </a:defRPr>
      </a:lvl3pPr>
      <a:lvl4pPr algn="ctr" rtl="0" eaLnBrk="0" fontAlgn="base" hangingPunct="0">
        <a:spcBef>
          <a:spcPct val="0"/>
        </a:spcBef>
        <a:spcAft>
          <a:spcPct val="0"/>
        </a:spcAft>
        <a:defRPr sz="2800" b="1">
          <a:solidFill>
            <a:srgbClr val="222268"/>
          </a:solidFill>
          <a:latin typeface="Arial MT" charset="0"/>
        </a:defRPr>
      </a:lvl4pPr>
      <a:lvl5pPr algn="ctr" rtl="0" eaLnBrk="0" fontAlgn="base" hangingPunct="0">
        <a:spcBef>
          <a:spcPct val="0"/>
        </a:spcBef>
        <a:spcAft>
          <a:spcPct val="0"/>
        </a:spcAft>
        <a:defRPr sz="2800" b="1">
          <a:solidFill>
            <a:srgbClr val="222268"/>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p:titleStyle>
    <p:bodyStyle>
      <a:lvl1pPr marL="342900" indent="-342900" algn="l" rtl="0" eaLnBrk="0" fontAlgn="base" hangingPunct="0">
        <a:lnSpc>
          <a:spcPts val="2600"/>
        </a:lnSpc>
        <a:spcBef>
          <a:spcPts val="900"/>
        </a:spcBef>
        <a:spcAft>
          <a:spcPct val="0"/>
        </a:spcAft>
        <a:defRPr sz="2000">
          <a:solidFill>
            <a:schemeClr val="tx1"/>
          </a:solidFill>
          <a:latin typeface="+mn-lt"/>
          <a:ea typeface="+mn-ea"/>
          <a:cs typeface="+mn-cs"/>
        </a:defRPr>
      </a:lvl1pPr>
      <a:lvl2pPr marL="342900" indent="-341313" algn="l" rtl="0" eaLnBrk="0" fontAlgn="base" hangingPunct="0">
        <a:spcBef>
          <a:spcPts val="900"/>
        </a:spcBef>
        <a:spcAft>
          <a:spcPct val="0"/>
        </a:spcAft>
        <a:buFont typeface="Wingdings" panose="05000000000000000000" pitchFamily="2" charset="2"/>
        <a:buChar char="§"/>
        <a:defRPr sz="2000">
          <a:solidFill>
            <a:schemeClr val="tx1"/>
          </a:solidFill>
          <a:latin typeface="+mn-lt"/>
        </a:defRPr>
      </a:lvl2pPr>
      <a:lvl3pPr marL="566738" indent="-222250" algn="l" rtl="0" eaLnBrk="0" fontAlgn="base" hangingPunct="0">
        <a:spcBef>
          <a:spcPct val="20000"/>
        </a:spcBef>
        <a:spcAft>
          <a:spcPct val="0"/>
        </a:spcAft>
        <a:buChar char="•"/>
        <a:defRPr sz="2000">
          <a:solidFill>
            <a:schemeClr val="tx1"/>
          </a:solidFill>
          <a:latin typeface="+mn-lt"/>
        </a:defRPr>
      </a:lvl3pPr>
      <a:lvl4pPr marL="912813" indent="-344488" algn="l" rtl="0" eaLnBrk="0" fontAlgn="base" hangingPunct="0">
        <a:spcBef>
          <a:spcPct val="20000"/>
        </a:spcBef>
        <a:spcAft>
          <a:spcPct val="0"/>
        </a:spcAft>
        <a:buChar char="–"/>
        <a:defRPr sz="2000">
          <a:solidFill>
            <a:schemeClr val="tx1"/>
          </a:solidFill>
          <a:latin typeface="+mn-lt"/>
        </a:defRPr>
      </a:lvl4pPr>
      <a:lvl5pPr marL="1201738" indent="-287338" algn="l" rtl="0" eaLnBrk="0" fontAlgn="base" hangingPunct="0">
        <a:spcBef>
          <a:spcPct val="20000"/>
        </a:spcBef>
        <a:spcAft>
          <a:spcPct val="0"/>
        </a:spcAft>
        <a:buChar char="›"/>
        <a:defRPr sz="2000">
          <a:solidFill>
            <a:schemeClr val="tx1"/>
          </a:solidFill>
          <a:latin typeface="+mn-lt"/>
        </a:defRPr>
      </a:lvl5pPr>
      <a:lvl6pPr marL="1658938" indent="-287338" algn="l" rtl="0" fontAlgn="base">
        <a:spcBef>
          <a:spcPct val="20000"/>
        </a:spcBef>
        <a:spcAft>
          <a:spcPct val="0"/>
        </a:spcAft>
        <a:buChar char="›"/>
        <a:defRPr sz="2000">
          <a:solidFill>
            <a:schemeClr val="tx1"/>
          </a:solidFill>
          <a:latin typeface="+mn-lt"/>
        </a:defRPr>
      </a:lvl6pPr>
      <a:lvl7pPr marL="2116138" indent="-287338" algn="l" rtl="0" fontAlgn="base">
        <a:spcBef>
          <a:spcPct val="20000"/>
        </a:spcBef>
        <a:spcAft>
          <a:spcPct val="0"/>
        </a:spcAft>
        <a:buChar char="›"/>
        <a:defRPr sz="2000">
          <a:solidFill>
            <a:schemeClr val="tx1"/>
          </a:solidFill>
          <a:latin typeface="+mn-lt"/>
        </a:defRPr>
      </a:lvl7pPr>
      <a:lvl8pPr marL="2573338" indent="-287338" algn="l" rtl="0" fontAlgn="base">
        <a:spcBef>
          <a:spcPct val="20000"/>
        </a:spcBef>
        <a:spcAft>
          <a:spcPct val="0"/>
        </a:spcAft>
        <a:buChar char="›"/>
        <a:defRPr sz="2000">
          <a:solidFill>
            <a:schemeClr val="tx1"/>
          </a:solidFill>
          <a:latin typeface="+mn-lt"/>
        </a:defRPr>
      </a:lvl8pPr>
      <a:lvl9pPr marL="3030538" indent="-28733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ncose.careerwebsit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atrick.gustafson@scientificgames.com" TargetMode="External"/><Relationship Id="rId2" Type="http://schemas.openxmlformats.org/officeDocument/2006/relationships/hyperlink" Target="http://www.incos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cfreund7@g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chindel@ict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oswaldgary33@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MHSabry@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104900" y="2286000"/>
            <a:ext cx="6934200" cy="1447800"/>
          </a:xfrm>
        </p:spPr>
        <p:txBody>
          <a:bodyPr/>
          <a:lstStyle/>
          <a:p>
            <a:r>
              <a:rPr lang="en-US" altLang="en-US" sz="3600" dirty="0"/>
              <a:t>INCOSE Chicagoland Chapter </a:t>
            </a:r>
            <a:br>
              <a:rPr lang="en-US" altLang="en-US" sz="3600" dirty="0"/>
            </a:br>
            <a:r>
              <a:rPr lang="en-US" altLang="en-US" sz="3600" dirty="0"/>
              <a:t>Meeting Agenda</a:t>
            </a:r>
          </a:p>
        </p:txBody>
      </p:sp>
      <p:sp>
        <p:nvSpPr>
          <p:cNvPr id="16386" name="Rectangle 3"/>
          <p:cNvSpPr>
            <a:spLocks noGrp="1" noChangeArrowheads="1"/>
          </p:cNvSpPr>
          <p:nvPr>
            <p:ph type="body" idx="4294967295"/>
          </p:nvPr>
        </p:nvSpPr>
        <p:spPr>
          <a:xfrm>
            <a:off x="609600" y="3733800"/>
            <a:ext cx="7848600" cy="2286000"/>
          </a:xfrm>
        </p:spPr>
        <p:txBody>
          <a:bodyPr/>
          <a:lstStyle/>
          <a:p>
            <a:pPr algn="ctr"/>
            <a:r>
              <a:rPr lang="en-US" altLang="en-US" sz="2800" dirty="0" smtClean="0">
                <a:solidFill>
                  <a:srgbClr val="003399"/>
                </a:solidFill>
              </a:rPr>
              <a:t>January, 2018 </a:t>
            </a:r>
            <a:endParaRPr lang="en-US" altLang="en-US" sz="2800" dirty="0">
              <a:solidFill>
                <a:srgbClr val="003399"/>
              </a:solidFill>
            </a:endParaRPr>
          </a:p>
          <a:p>
            <a:pPr algn="ctr"/>
            <a:endParaRPr lang="en-US" altLang="en-US" sz="2800" dirty="0">
              <a:solidFill>
                <a:srgbClr val="003399"/>
              </a:solidFill>
            </a:endParaRPr>
          </a:p>
          <a:p>
            <a:pPr algn="ctr"/>
            <a:endParaRPr lang="en-US" altLang="en-US" sz="2800" dirty="0"/>
          </a:p>
          <a:p>
            <a:pPr algn="ctr"/>
            <a:r>
              <a:rPr lang="en-US" altLang="en-US" dirty="0">
                <a:solidFill>
                  <a:srgbClr val="24DC5D"/>
                </a:solidFill>
              </a:rPr>
              <a:t>Please sign the attendance list and </a:t>
            </a:r>
          </a:p>
          <a:p>
            <a:pPr algn="ctr"/>
            <a:r>
              <a:rPr lang="en-US" altLang="en-US" dirty="0">
                <a:solidFill>
                  <a:srgbClr val="24DC5D"/>
                </a:solidFill>
              </a:rPr>
              <a:t>verify that your contact information is current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5" name="TextBox 4"/>
          <p:cNvSpPr txBox="1"/>
          <p:nvPr/>
        </p:nvSpPr>
        <p:spPr>
          <a:xfrm>
            <a:off x="549275" y="2111375"/>
            <a:ext cx="7985125" cy="3838575"/>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8"/>
              <a:defRPr/>
            </a:pPr>
            <a:r>
              <a:rPr lang="en-US" sz="1800" dirty="0">
                <a:latin typeface="Arial MT" charset="0"/>
                <a:cs typeface="+mn-cs"/>
              </a:rPr>
              <a:t>Access to Tweets on </a:t>
            </a:r>
            <a:r>
              <a:rPr lang="en-US" sz="1800" b="1" dirty="0">
                <a:latin typeface="Arial MT" charset="0"/>
                <a:cs typeface="+mn-cs"/>
              </a:rPr>
              <a:t>new job leads</a:t>
            </a:r>
            <a:r>
              <a:rPr lang="en-US" sz="1800" dirty="0">
                <a:latin typeface="Arial MT" charset="0"/>
                <a:cs typeface="+mn-cs"/>
              </a:rPr>
              <a:t>:</a:t>
            </a: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24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24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r>
              <a:rPr lang="en-US" sz="1800" dirty="0">
                <a:latin typeface="Arial MT" charset="0"/>
                <a:cs typeface="+mn-cs"/>
              </a:rPr>
              <a:t>Access to INCOSE’s </a:t>
            </a:r>
            <a:r>
              <a:rPr lang="en-US" sz="1800" b="1" dirty="0">
                <a:latin typeface="Arial MT" charset="0"/>
                <a:cs typeface="+mn-cs"/>
              </a:rPr>
              <a:t>System Engineering Job Board</a:t>
            </a:r>
            <a:r>
              <a:rPr lang="en-US" sz="1800" dirty="0">
                <a:latin typeface="Arial MT" charset="0"/>
                <a:cs typeface="+mn-cs"/>
              </a:rPr>
              <a:t>:  				</a:t>
            </a:r>
            <a:r>
              <a:rPr lang="en-US" sz="1800" u="sng" dirty="0">
                <a:hlinkClick r:id="rId2"/>
              </a:rPr>
              <a:t>http://incose.careerwebsite.com/</a:t>
            </a: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t="8000"/>
          <a:stretch>
            <a:fillRect/>
          </a:stretch>
        </p:blipFill>
        <p:spPr bwMode="auto">
          <a:xfrm>
            <a:off x="2438400" y="2819400"/>
            <a:ext cx="502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5" name="TextBox 4"/>
          <p:cNvSpPr txBox="1"/>
          <p:nvPr/>
        </p:nvSpPr>
        <p:spPr>
          <a:xfrm>
            <a:off x="533400" y="1919288"/>
            <a:ext cx="7772400" cy="2673350"/>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Networking Opportunities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11,000+ INCOSE members worldwide</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Networking for yourself and for employees!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Before and after Chapter events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Supporting your Chapter</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Supporting a Working Group</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Workshops/Symposiums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Share SE Job postings at meetings &amp; in members-only e-mail</a:t>
            </a:r>
          </a:p>
        </p:txBody>
      </p:sp>
      <p:sp>
        <p:nvSpPr>
          <p:cNvPr id="26627" name="TextBox 5"/>
          <p:cNvSpPr txBox="1">
            <a:spLocks noChangeArrowheads="1"/>
          </p:cNvSpPr>
          <p:nvPr/>
        </p:nvSpPr>
        <p:spPr bwMode="auto">
          <a:xfrm>
            <a:off x="533400" y="4662488"/>
            <a:ext cx="85344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Leadership Opportunities</a:t>
            </a:r>
          </a:p>
          <a:p>
            <a:pPr>
              <a:lnSpc>
                <a:spcPct val="80000"/>
              </a:lnSpc>
              <a:spcBef>
                <a:spcPts val="900"/>
              </a:spcBef>
              <a:buFont typeface="Arial" panose="020B0604020202020204" pitchFamily="34" charset="0"/>
              <a:buChar char="•"/>
            </a:pPr>
            <a:r>
              <a:rPr lang="en-US" altLang="en-US" sz="1800" dirty="0"/>
              <a:t>Chapter board of directors (listed on chapter website, under ‘About This Chapter’)</a:t>
            </a:r>
            <a:endParaRPr lang="en-US" altLang="en-US" sz="1800" dirty="0">
              <a:solidFill>
                <a:srgbClr val="FF0000"/>
              </a:solidFill>
            </a:endParaRPr>
          </a:p>
          <a:p>
            <a:pPr>
              <a:lnSpc>
                <a:spcPct val="80000"/>
              </a:lnSpc>
              <a:spcBef>
                <a:spcPts val="900"/>
              </a:spcBef>
              <a:buFont typeface="Arial" panose="020B0604020202020204" pitchFamily="34" charset="0"/>
              <a:buChar char="•"/>
            </a:pPr>
            <a:r>
              <a:rPr lang="en-US" altLang="en-US" sz="1800" dirty="0"/>
              <a:t>Chapter Committee participation </a:t>
            </a:r>
          </a:p>
          <a:p>
            <a:pPr lvl="1">
              <a:lnSpc>
                <a:spcPct val="80000"/>
              </a:lnSpc>
              <a:spcBef>
                <a:spcPts val="900"/>
              </a:spcBef>
              <a:buFont typeface="Arial" panose="020B0604020202020204" pitchFamily="34" charset="0"/>
              <a:buChar char="•"/>
            </a:pPr>
            <a:r>
              <a:rPr lang="en-US" altLang="en-US" sz="1800" dirty="0">
                <a:solidFill>
                  <a:srgbClr val="FF0000"/>
                </a:solidFill>
              </a:rPr>
              <a:t>Micro-volunteering Roles Available </a:t>
            </a:r>
            <a:br>
              <a:rPr lang="en-US" altLang="en-US" sz="1800" dirty="0">
                <a:solidFill>
                  <a:srgbClr val="FF0000"/>
                </a:solidFill>
              </a:rPr>
            </a:br>
            <a:r>
              <a:rPr lang="en-US" altLang="en-US" sz="1800" dirty="0"/>
              <a:t>(Roles as small as data entry or company networking)</a:t>
            </a:r>
          </a:p>
          <a:p>
            <a:pPr>
              <a:lnSpc>
                <a:spcPct val="80000"/>
              </a:lnSpc>
              <a:spcBef>
                <a:spcPts val="900"/>
              </a:spcBef>
              <a:buFont typeface="Arial" panose="020B0604020202020204" pitchFamily="34" charset="0"/>
              <a:buChar char="•"/>
            </a:pPr>
            <a:r>
              <a:rPr lang="en-US" altLang="en-US" sz="1800" dirty="0"/>
              <a:t>Working Group participation (Two board members co-chair working groups!)</a:t>
            </a:r>
            <a:endParaRPr lang="en-US" altLang="en-US"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1212850"/>
            <a:ext cx="7696200" cy="762000"/>
          </a:xfrm>
        </p:spPr>
        <p:txBody>
          <a:bodyPr/>
          <a:lstStyle/>
          <a:p>
            <a:r>
              <a:rPr lang="en-US" altLang="en-US"/>
              <a:t>Benefits of INCOSE Membership (Cont.)</a:t>
            </a:r>
          </a:p>
        </p:txBody>
      </p:sp>
      <p:sp>
        <p:nvSpPr>
          <p:cNvPr id="5" name="TextBox 4"/>
          <p:cNvSpPr txBox="1"/>
          <p:nvPr/>
        </p:nvSpPr>
        <p:spPr>
          <a:xfrm>
            <a:off x="762000" y="2051050"/>
            <a:ext cx="7239000" cy="2673350"/>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Help Others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Share SE knowledge/experience with:</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New SEs</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Professional Societies </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K-12, college students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Advance the art/profession of System Engineering</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Establish your brand</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“Pay It Forward”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1200150"/>
            <a:ext cx="7696200" cy="762000"/>
          </a:xfrm>
        </p:spPr>
        <p:txBody>
          <a:bodyPr/>
          <a:lstStyle/>
          <a:p>
            <a:r>
              <a:rPr lang="en-US" altLang="en-US"/>
              <a:t>How to Join INCOSE</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a:t>Go to the INCOSE Website – </a:t>
            </a:r>
            <a:r>
              <a:rPr lang="en-US" dirty="0">
                <a:hlinkClick r:id="rId2"/>
              </a:rPr>
              <a:t>www.incose.org</a:t>
            </a:r>
            <a:endParaRPr lang="en-US" dirty="0"/>
          </a:p>
          <a:p>
            <a:pPr marL="457200" indent="-457200">
              <a:buFont typeface="+mj-lt"/>
              <a:buAutoNum type="arabicPeriod"/>
              <a:defRPr/>
            </a:pPr>
            <a:r>
              <a:rPr lang="en-US" dirty="0"/>
              <a:t>Click on “Join INCOSE”</a:t>
            </a:r>
          </a:p>
          <a:p>
            <a:pPr marL="457200" indent="-457200">
              <a:buFont typeface="+mj-lt"/>
              <a:buAutoNum type="arabicPeriod"/>
              <a:defRPr/>
            </a:pPr>
            <a:r>
              <a:rPr lang="en-US" dirty="0"/>
              <a:t>Provide information</a:t>
            </a:r>
          </a:p>
          <a:p>
            <a:pPr marL="457200" indent="-457200">
              <a:buFont typeface="+mj-lt"/>
              <a:buAutoNum type="arabicPeriod"/>
              <a:defRPr/>
            </a:pPr>
            <a:r>
              <a:rPr lang="en-US" dirty="0">
                <a:solidFill>
                  <a:srgbClr val="0000FF"/>
                </a:solidFill>
              </a:rPr>
              <a:t>Select chapter affiliation – “Chicagoland”</a:t>
            </a:r>
          </a:p>
          <a:p>
            <a:pPr marL="457200" indent="-457200">
              <a:buFont typeface="+mj-lt"/>
              <a:buAutoNum type="arabicPeriod"/>
              <a:defRPr/>
            </a:pPr>
            <a:r>
              <a:rPr lang="en-US" dirty="0"/>
              <a:t>Pay $145 for 1-year membership (or select a longer term at a lower rate)</a:t>
            </a:r>
          </a:p>
          <a:p>
            <a:pPr marL="0" indent="0">
              <a:defRPr/>
            </a:pPr>
            <a:endParaRPr lang="en-US" dirty="0"/>
          </a:p>
          <a:p>
            <a:pPr marL="0" indent="0">
              <a:defRPr/>
            </a:pPr>
            <a:r>
              <a:rPr lang="en-US" dirty="0"/>
              <a:t>Refer a new member?  Get an Amazon gift card!  </a:t>
            </a:r>
          </a:p>
          <a:p>
            <a:pPr marL="0" indent="0">
              <a:lnSpc>
                <a:spcPts val="2100"/>
              </a:lnSpc>
              <a:defRPr/>
            </a:pPr>
            <a:r>
              <a:rPr lang="en-US" sz="2000" dirty="0"/>
              <a:t>     Email </a:t>
            </a:r>
            <a:r>
              <a:rPr lang="en-US" sz="2000" dirty="0" smtClean="0"/>
              <a:t>Patrick Gustafson </a:t>
            </a:r>
            <a:r>
              <a:rPr lang="en-US" sz="2000" u="sng" dirty="0" smtClean="0">
                <a:hlinkClick r:id="rId3"/>
              </a:rPr>
              <a:t>patrick.gustafson@scientificgames.com</a:t>
            </a:r>
            <a:endParaRPr lang="en-US" sz="2000" u="sng"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1200150"/>
            <a:ext cx="7696200" cy="762000"/>
          </a:xfrm>
        </p:spPr>
        <p:txBody>
          <a:bodyPr/>
          <a:lstStyle/>
          <a:p>
            <a:r>
              <a:rPr lang="en-US" altLang="en-US"/>
              <a:t>Circle Awards Program</a:t>
            </a:r>
          </a:p>
        </p:txBody>
      </p:sp>
      <p:sp>
        <p:nvSpPr>
          <p:cNvPr id="30722" name="Content Placeholder 2"/>
          <p:cNvSpPr>
            <a:spLocks noGrp="1"/>
          </p:cNvSpPr>
          <p:nvPr>
            <p:ph idx="1"/>
          </p:nvPr>
        </p:nvSpPr>
        <p:spPr/>
        <p:txBody>
          <a:bodyPr/>
          <a:lstStyle/>
          <a:p>
            <a:pPr>
              <a:buFontTx/>
              <a:buChar char="•"/>
            </a:pPr>
            <a:r>
              <a:rPr lang="en-US" altLang="en-US" dirty="0"/>
              <a:t>Incentive program to encourage chapter activities that support the objectives of INCOSE</a:t>
            </a:r>
          </a:p>
          <a:p>
            <a:pPr>
              <a:buFontTx/>
              <a:buChar char="•"/>
            </a:pPr>
            <a:r>
              <a:rPr lang="en-US" altLang="en-US" dirty="0"/>
              <a:t>Chapter history:  </a:t>
            </a:r>
            <a:r>
              <a:rPr lang="en-US" altLang="en-US" dirty="0" smtClean="0"/>
              <a:t>Gold every year since 2012</a:t>
            </a: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r>
              <a:rPr lang="en-US" altLang="en-US" dirty="0"/>
              <a:t>2017 </a:t>
            </a:r>
            <a:r>
              <a:rPr lang="en-US" altLang="en-US" dirty="0" smtClean="0"/>
              <a:t>Submitted for </a:t>
            </a:r>
            <a:r>
              <a:rPr lang="en-US" altLang="en-US" dirty="0"/>
              <a:t>Platinum Circle Award</a:t>
            </a:r>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3429000"/>
            <a:ext cx="8953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1200150"/>
            <a:ext cx="7696200" cy="762000"/>
          </a:xfrm>
        </p:spPr>
        <p:txBody>
          <a:bodyPr/>
          <a:lstStyle/>
          <a:p>
            <a:r>
              <a:rPr lang="en-US" altLang="en-US"/>
              <a:t>Circle Awards Program (Cont.)</a:t>
            </a:r>
          </a:p>
        </p:txBody>
      </p:sp>
      <p:sp>
        <p:nvSpPr>
          <p:cNvPr id="32770" name="Content Placeholder 2"/>
          <p:cNvSpPr>
            <a:spLocks noGrp="1"/>
          </p:cNvSpPr>
          <p:nvPr>
            <p:ph idx="1"/>
          </p:nvPr>
        </p:nvSpPr>
        <p:spPr>
          <a:xfrm>
            <a:off x="152400" y="1981200"/>
            <a:ext cx="8839200" cy="4419600"/>
          </a:xfrm>
        </p:spPr>
        <p:txBody>
          <a:bodyPr/>
          <a:lstStyle/>
          <a:p>
            <a:pPr marL="0" indent="0" algn="ctr"/>
            <a:r>
              <a:rPr lang="en-US" altLang="en-US" b="1" dirty="0"/>
              <a:t>Keep us informed of your System Engr. activities!</a:t>
            </a:r>
          </a:p>
          <a:p>
            <a:pPr marL="0" indent="0" algn="ctr">
              <a:lnSpc>
                <a:spcPts val="1800"/>
              </a:lnSpc>
            </a:pPr>
            <a:r>
              <a:rPr lang="en-US" altLang="en-US" sz="400" dirty="0"/>
              <a:t> </a:t>
            </a:r>
          </a:p>
          <a:p>
            <a:pPr marL="0" indent="0">
              <a:spcBef>
                <a:spcPts val="600"/>
              </a:spcBef>
              <a:spcAft>
                <a:spcPts val="600"/>
              </a:spcAft>
              <a:buFontTx/>
              <a:buChar char="•"/>
            </a:pPr>
            <a:r>
              <a:rPr lang="en-US" altLang="en-US" dirty="0"/>
              <a:t> GLRC (Great Lakes Regional Conference) participation</a:t>
            </a:r>
          </a:p>
          <a:p>
            <a:pPr marL="0" indent="0">
              <a:spcBef>
                <a:spcPts val="600"/>
              </a:spcBef>
              <a:spcAft>
                <a:spcPts val="600"/>
              </a:spcAft>
              <a:buFontTx/>
              <a:buChar char="•"/>
            </a:pPr>
            <a:r>
              <a:rPr lang="en-US" altLang="en-US" dirty="0"/>
              <a:t> INCOSE Working Group participation </a:t>
            </a:r>
          </a:p>
          <a:p>
            <a:pPr marL="0" indent="0">
              <a:spcBef>
                <a:spcPts val="600"/>
              </a:spcBef>
              <a:spcAft>
                <a:spcPts val="600"/>
              </a:spcAft>
              <a:buFontTx/>
              <a:buChar char="•"/>
            </a:pPr>
            <a:r>
              <a:rPr lang="en-US" altLang="en-US" dirty="0"/>
              <a:t> Published papers</a:t>
            </a:r>
          </a:p>
          <a:p>
            <a:pPr marL="0" indent="0">
              <a:spcBef>
                <a:spcPts val="600"/>
              </a:spcBef>
              <a:spcAft>
                <a:spcPts val="600"/>
              </a:spcAft>
              <a:buFontTx/>
              <a:buChar char="•"/>
            </a:pPr>
            <a:r>
              <a:rPr lang="en-US" altLang="en-US" dirty="0"/>
              <a:t> Presentations given at schools, professional societies, etc.</a:t>
            </a:r>
          </a:p>
          <a:p>
            <a:pPr marL="0" indent="0">
              <a:spcBef>
                <a:spcPts val="600"/>
              </a:spcBef>
              <a:spcAft>
                <a:spcPts val="600"/>
              </a:spcAft>
              <a:buFontTx/>
              <a:buChar char="•"/>
            </a:pPr>
            <a:r>
              <a:rPr lang="en-US" altLang="en-US" dirty="0"/>
              <a:t> IS/IW participation, including paper reviews</a:t>
            </a:r>
          </a:p>
          <a:p>
            <a:pPr marL="0" indent="0">
              <a:spcBef>
                <a:spcPts val="600"/>
              </a:spcBef>
              <a:spcAft>
                <a:spcPts val="600"/>
              </a:spcAft>
              <a:buFontTx/>
              <a:buChar char="•"/>
            </a:pPr>
            <a:r>
              <a:rPr lang="en-US" altLang="en-US" dirty="0"/>
              <a:t> SEP certification: Goal of 5 new </a:t>
            </a:r>
            <a:r>
              <a:rPr lang="en-US" altLang="en-US" dirty="0" err="1"/>
              <a:t>xSEPs</a:t>
            </a:r>
            <a:endParaRPr lang="en-US" altLang="en-US" dirty="0"/>
          </a:p>
          <a:p>
            <a:pPr marL="0" indent="0" algn="ctr">
              <a:spcBef>
                <a:spcPct val="0"/>
              </a:spcBef>
            </a:pPr>
            <a:endParaRPr lang="en-US" altLang="en-US" dirty="0"/>
          </a:p>
          <a:p>
            <a:pPr marL="0" indent="0" algn="ctr">
              <a:spcBef>
                <a:spcPct val="0"/>
              </a:spcBef>
            </a:pPr>
            <a:r>
              <a:rPr lang="en-US" altLang="en-US" dirty="0"/>
              <a:t>E-mail </a:t>
            </a:r>
            <a:r>
              <a:rPr lang="en-US" altLang="en-US" dirty="0" smtClean="0"/>
              <a:t>Chris Freund </a:t>
            </a:r>
            <a:r>
              <a:rPr lang="en-US" altLang="en-US" dirty="0" smtClean="0">
                <a:hlinkClick r:id="rId2"/>
              </a:rPr>
              <a:t>cfreund7@gmail.com</a:t>
            </a:r>
            <a:r>
              <a:rPr lang="en-US" altLang="en-US" dirty="0" smtClean="0"/>
              <a:t> </a:t>
            </a:r>
            <a:r>
              <a:rPr lang="en-US" altLang="en-US" dirty="0" smtClean="0"/>
              <a:t>with </a:t>
            </a:r>
            <a:r>
              <a:rPr lang="en-US" altLang="en-US" dirty="0"/>
              <a:t>evidence</a:t>
            </a:r>
          </a:p>
          <a:p>
            <a:pPr marL="0" indent="0">
              <a:buFontTx/>
              <a:buChar char="•"/>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8382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smtClean="0">
                <a:solidFill>
                  <a:srgbClr val="222268"/>
                </a:solidFill>
              </a:rPr>
              <a:t>Great Lakes Regional Conference 2018</a:t>
            </a:r>
            <a:endParaRPr lang="en-US" altLang="en-US" sz="2800" b="1" dirty="0">
              <a:solidFill>
                <a:srgbClr val="222268"/>
              </a:solidFill>
            </a:endParaRPr>
          </a:p>
        </p:txBody>
      </p:sp>
      <p:sp>
        <p:nvSpPr>
          <p:cNvPr id="33794" name="Content Placeholder 2"/>
          <p:cNvSpPr>
            <a:spLocks/>
          </p:cNvSpPr>
          <p:nvPr/>
        </p:nvSpPr>
        <p:spPr bwMode="auto">
          <a:xfrm>
            <a:off x="152400" y="1828800"/>
            <a:ext cx="883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r>
              <a:rPr lang="en-US" altLang="en-US" dirty="0" smtClean="0"/>
              <a:t>The </a:t>
            </a:r>
            <a:r>
              <a:rPr lang="en-US" altLang="en-US" dirty="0"/>
              <a:t>Crossroads of America Chapter is </a:t>
            </a:r>
            <a:r>
              <a:rPr lang="en-US" altLang="en-US" dirty="0" smtClean="0"/>
              <a:t>hosting:</a:t>
            </a:r>
          </a:p>
          <a:p>
            <a:pPr algn="ctr"/>
            <a:r>
              <a:rPr lang="en-US" altLang="en-US" b="1" dirty="0" smtClean="0"/>
              <a:t>Systems </a:t>
            </a:r>
            <a:r>
              <a:rPr lang="en-US" altLang="en-US" b="1" dirty="0"/>
              <a:t>at the Crossroads: </a:t>
            </a:r>
            <a:r>
              <a:rPr lang="en-US" altLang="en-US" b="1" dirty="0" smtClean="0"/>
              <a:t>GLRC2018</a:t>
            </a:r>
          </a:p>
          <a:p>
            <a:pPr algn="ctr"/>
            <a:r>
              <a:rPr lang="en-US" altLang="en-US" dirty="0" smtClean="0"/>
              <a:t>in </a:t>
            </a:r>
            <a:r>
              <a:rPr lang="en-US" altLang="en-US" dirty="0"/>
              <a:t>Indiana this </a:t>
            </a:r>
            <a:r>
              <a:rPr lang="en-US" altLang="en-US" dirty="0" smtClean="0"/>
              <a:t>fall</a:t>
            </a:r>
          </a:p>
          <a:p>
            <a:pPr algn="ctr"/>
            <a:endParaRPr lang="en-US" altLang="en-US" b="1" dirty="0" smtClean="0"/>
          </a:p>
          <a:p>
            <a:r>
              <a:rPr lang="en-US" altLang="en-US" dirty="0"/>
              <a:t>The leading regional conference in INCOSE</a:t>
            </a:r>
          </a:p>
          <a:p>
            <a:pPr>
              <a:buFont typeface="Arial" panose="020B0604020202020204" pitchFamily="34" charset="0"/>
              <a:buChar char="•"/>
            </a:pPr>
            <a:r>
              <a:rPr lang="en-US" altLang="en-US" dirty="0" smtClean="0"/>
              <a:t>Team </a:t>
            </a:r>
            <a:r>
              <a:rPr lang="en-US" altLang="en-US" dirty="0"/>
              <a:t>chairs of the sub-committees planning this conference have just gotten underway in </a:t>
            </a:r>
            <a:r>
              <a:rPr lang="en-US" altLang="en-US" dirty="0" smtClean="0"/>
              <a:t>December</a:t>
            </a:r>
          </a:p>
          <a:p>
            <a:pPr>
              <a:buFont typeface="Arial" panose="020B0604020202020204" pitchFamily="34" charset="0"/>
              <a:buChar char="•"/>
            </a:pPr>
            <a:r>
              <a:rPr lang="en-US" altLang="en-US" dirty="0" smtClean="0"/>
              <a:t>Now inviting </a:t>
            </a:r>
            <a:r>
              <a:rPr lang="en-US" altLang="en-US" dirty="0"/>
              <a:t>our neighbor Great Lakes chapters to join these planning </a:t>
            </a:r>
            <a:r>
              <a:rPr lang="en-US" altLang="en-US" dirty="0" smtClean="0"/>
              <a:t>sub-committees.</a:t>
            </a:r>
            <a:endParaRPr lang="en-US" altLang="en-US" dirty="0"/>
          </a:p>
          <a:p>
            <a:pPr eaLnBrk="0" hangingPunct="0">
              <a:lnSpc>
                <a:spcPts val="2600"/>
              </a:lnSpc>
            </a:pPr>
            <a:endParaRPr lang="en-US" altLang="en-US" sz="2200" dirty="0" smtClean="0"/>
          </a:p>
          <a:p>
            <a:pPr eaLnBrk="0" hangingPunct="0">
              <a:lnSpc>
                <a:spcPts val="2600"/>
              </a:lnSpc>
            </a:pPr>
            <a:r>
              <a:rPr lang="en-US" altLang="en-US" sz="2200" dirty="0" smtClean="0"/>
              <a:t>If interested in volunteering with the GLRC planning </a:t>
            </a:r>
            <a:r>
              <a:rPr lang="en-US" altLang="en-US" sz="2200" dirty="0"/>
              <a:t>committees contact: General Chair: Bill </a:t>
            </a:r>
            <a:r>
              <a:rPr lang="en-US" altLang="en-US" sz="2200" dirty="0" err="1"/>
              <a:t>Schindel</a:t>
            </a:r>
            <a:r>
              <a:rPr lang="en-US" altLang="en-US" sz="2200" dirty="0"/>
              <a:t>  </a:t>
            </a:r>
            <a:r>
              <a:rPr lang="en-US" altLang="en-US" sz="2200" dirty="0" smtClean="0">
                <a:hlinkClick r:id="rId2"/>
              </a:rPr>
              <a:t>schindel@ictt.com</a:t>
            </a:r>
            <a:endParaRPr lang="en-US" altLang="en-US" sz="2200" dirty="0" smtClean="0"/>
          </a:p>
          <a:p>
            <a:pPr eaLnBrk="0" hangingPunct="0">
              <a:lnSpc>
                <a:spcPts val="2600"/>
              </a:lnSpc>
            </a:pPr>
            <a:endParaRPr lang="en-US" altLang="en-US" sz="2200" dirty="0"/>
          </a:p>
          <a:p>
            <a:pPr eaLnBrk="0" hangingPunct="0">
              <a:lnSpc>
                <a:spcPts val="2600"/>
              </a:lnSpc>
            </a:pPr>
            <a:endParaRPr lang="en-US" altLang="en-US" sz="2200" dirty="0"/>
          </a:p>
        </p:txBody>
      </p:sp>
    </p:spTree>
    <p:extLst>
      <p:ext uri="{BB962C8B-B14F-4D97-AF65-F5344CB8AC3E}">
        <p14:creationId xmlns:p14="http://schemas.microsoft.com/office/powerpoint/2010/main" val="294619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752475"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a:solidFill>
                  <a:srgbClr val="222268"/>
                </a:solidFill>
              </a:rPr>
              <a:t>Upcoming Chapter </a:t>
            </a:r>
            <a:r>
              <a:rPr lang="en-US" altLang="en-US" sz="2800" b="1" dirty="0" smtClean="0">
                <a:solidFill>
                  <a:srgbClr val="222268"/>
                </a:solidFill>
              </a:rPr>
              <a:t>Meetings &amp; Events</a:t>
            </a:r>
            <a:endParaRPr lang="en-US" altLang="en-US" sz="2800" b="1" dirty="0">
              <a:solidFill>
                <a:srgbClr val="222268"/>
              </a:solidFill>
            </a:endParaRPr>
          </a:p>
        </p:txBody>
      </p:sp>
      <p:sp>
        <p:nvSpPr>
          <p:cNvPr id="33794" name="Content Placeholder 2"/>
          <p:cNvSpPr>
            <a:spLocks/>
          </p:cNvSpPr>
          <p:nvPr/>
        </p:nvSpPr>
        <p:spPr bwMode="auto">
          <a:xfrm>
            <a:off x="533400" y="18288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lnSpc>
                <a:spcPts val="2600"/>
              </a:lnSpc>
            </a:pPr>
            <a:r>
              <a:rPr lang="en-US" altLang="en-US" b="1" dirty="0"/>
              <a:t>Third Thursday of the Month @ 6:30 PM CT </a:t>
            </a:r>
          </a:p>
          <a:p>
            <a:endParaRPr lang="en-US" altLang="en-US" sz="1200" b="1" dirty="0"/>
          </a:p>
          <a:p>
            <a:pPr eaLnBrk="0" hangingPunct="0">
              <a:lnSpc>
                <a:spcPts val="2600"/>
              </a:lnSpc>
            </a:pPr>
            <a:r>
              <a:rPr lang="en-US" altLang="en-US" sz="2200" b="1" dirty="0" smtClean="0"/>
              <a:t>February 15</a:t>
            </a:r>
            <a:r>
              <a:rPr lang="en-US" altLang="en-US" sz="2200" dirty="0" smtClean="0"/>
              <a:t>: Ron Carson, Topic: </a:t>
            </a:r>
            <a:r>
              <a:rPr lang="en-US" altLang="en-US" sz="2200" b="1" dirty="0" smtClean="0"/>
              <a:t>Modeling</a:t>
            </a:r>
          </a:p>
          <a:p>
            <a:pPr eaLnBrk="0" hangingPunct="0">
              <a:lnSpc>
                <a:spcPts val="2600"/>
              </a:lnSpc>
            </a:pPr>
            <a:endParaRPr lang="en-US" altLang="en-US" sz="2200" dirty="0"/>
          </a:p>
          <a:p>
            <a:pPr eaLnBrk="0" hangingPunct="0">
              <a:lnSpc>
                <a:spcPts val="2600"/>
              </a:lnSpc>
            </a:pPr>
            <a:r>
              <a:rPr lang="en-US" altLang="en-US" sz="2200" b="1" dirty="0" smtClean="0"/>
              <a:t>March 15</a:t>
            </a:r>
            <a:r>
              <a:rPr lang="en-US" altLang="en-US" sz="2200" dirty="0" smtClean="0"/>
              <a:t>: David Long, Topic: </a:t>
            </a:r>
            <a:r>
              <a:rPr lang="en-US" altLang="en-US" sz="2200" b="1" dirty="0" smtClean="0"/>
              <a:t>2025 Vision</a:t>
            </a:r>
          </a:p>
          <a:p>
            <a:pPr eaLnBrk="0" hangingPunct="0">
              <a:lnSpc>
                <a:spcPts val="2600"/>
              </a:lnSpc>
            </a:pPr>
            <a:endParaRPr lang="en-US" altLang="en-US" sz="2200" dirty="0" smtClean="0"/>
          </a:p>
          <a:p>
            <a:pPr eaLnBrk="0" hangingPunct="0">
              <a:lnSpc>
                <a:spcPts val="2600"/>
              </a:lnSpc>
            </a:pPr>
            <a:endParaRPr lang="en-US" altLang="en-US" sz="2200" dirty="0"/>
          </a:p>
          <a:p>
            <a:pPr eaLnBrk="0" hangingPunct="0">
              <a:lnSpc>
                <a:spcPts val="2600"/>
              </a:lnSpc>
            </a:pPr>
            <a:endParaRPr lang="en-US" altLang="en-US" sz="2200" dirty="0" smtClean="0"/>
          </a:p>
          <a:p>
            <a:pPr eaLnBrk="0" hangingPunct="0">
              <a:lnSpc>
                <a:spcPts val="2600"/>
              </a:lnSpc>
            </a:pPr>
            <a:endParaRPr lang="en-US" altLang="en-US" sz="2200" dirty="0"/>
          </a:p>
          <a:p>
            <a:pPr eaLnBrk="0" hangingPunct="0">
              <a:lnSpc>
                <a:spcPts val="2600"/>
              </a:lnSpc>
            </a:pPr>
            <a:r>
              <a:rPr lang="en-US" altLang="en-US" sz="2200" b="1" dirty="0" smtClean="0"/>
              <a:t>Spring Seminar</a:t>
            </a:r>
            <a:r>
              <a:rPr lang="en-US" altLang="en-US" sz="2200" dirty="0" smtClean="0"/>
              <a:t>: SE Basics – More information to follow</a:t>
            </a:r>
          </a:p>
          <a:p>
            <a:pPr eaLnBrk="0" hangingPunct="0">
              <a:lnSpc>
                <a:spcPts val="2600"/>
              </a:lnSpc>
            </a:pPr>
            <a:endParaRPr lang="en-US" altLang="en-US" sz="2200" dirty="0" smtClean="0"/>
          </a:p>
          <a:p>
            <a:pPr eaLnBrk="0" hangingPunct="0">
              <a:lnSpc>
                <a:spcPts val="2600"/>
              </a:lnSpc>
            </a:pPr>
            <a:r>
              <a:rPr lang="en-US" altLang="en-US" sz="2200" dirty="0" smtClean="0"/>
              <a:t>Meeting </a:t>
            </a:r>
            <a:r>
              <a:rPr lang="en-US" altLang="en-US" sz="2200" dirty="0"/>
              <a:t>ideas are always welcome.  </a:t>
            </a:r>
          </a:p>
          <a:p>
            <a:pPr eaLnBrk="0" hangingPunct="0">
              <a:lnSpc>
                <a:spcPts val="2600"/>
              </a:lnSpc>
            </a:pPr>
            <a:r>
              <a:rPr lang="en-US" altLang="en-US" sz="2200" dirty="0"/>
              <a:t>Please send suggestions for topics, speakers, meeting formats to Gary Oswald  (</a:t>
            </a:r>
            <a:r>
              <a:rPr lang="en-US" altLang="en-US" sz="2200" dirty="0">
                <a:hlinkClick r:id="rId2"/>
              </a:rPr>
              <a:t>oswaldgary33@gmail.com</a:t>
            </a:r>
            <a:r>
              <a:rPr lang="en-US" altLang="en-US" sz="2200" dirty="0"/>
              <a:t>)</a:t>
            </a:r>
          </a:p>
        </p:txBody>
      </p:sp>
      <p:pic>
        <p:nvPicPr>
          <p:cNvPr id="3" name="Picture 2"/>
          <p:cNvPicPr>
            <a:picLocks noChangeAspect="1"/>
          </p:cNvPicPr>
          <p:nvPr/>
        </p:nvPicPr>
        <p:blipFill rotWithShape="1">
          <a:blip r:embed="rId3"/>
          <a:srcRect t="34790"/>
          <a:stretch/>
        </p:blipFill>
        <p:spPr>
          <a:xfrm>
            <a:off x="2895600" y="3429000"/>
            <a:ext cx="5915025" cy="11434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200150"/>
            <a:ext cx="7696200" cy="762000"/>
          </a:xfrm>
        </p:spPr>
        <p:txBody>
          <a:bodyPr/>
          <a:lstStyle/>
          <a:p>
            <a:r>
              <a:rPr lang="en-US" altLang="en-US"/>
              <a:t>Upcoming Board Meeting</a:t>
            </a:r>
          </a:p>
        </p:txBody>
      </p:sp>
      <p:sp>
        <p:nvSpPr>
          <p:cNvPr id="33794" name="Content Placeholder 2"/>
          <p:cNvSpPr>
            <a:spLocks noGrp="1"/>
          </p:cNvSpPr>
          <p:nvPr>
            <p:ph idx="1"/>
          </p:nvPr>
        </p:nvSpPr>
        <p:spPr/>
        <p:txBody>
          <a:bodyPr/>
          <a:lstStyle/>
          <a:p>
            <a:pPr algn="ctr">
              <a:defRPr/>
            </a:pPr>
            <a:r>
              <a:rPr lang="en-US" altLang="en-US" b="1" dirty="0"/>
              <a:t>Board Meetings on the first Thursday of each month</a:t>
            </a:r>
            <a:endParaRPr lang="en-US" altLang="en-US" sz="900" b="1" dirty="0"/>
          </a:p>
          <a:p>
            <a:pPr>
              <a:lnSpc>
                <a:spcPct val="100000"/>
              </a:lnSpc>
              <a:spcBef>
                <a:spcPct val="0"/>
              </a:spcBef>
              <a:buSzPct val="110000"/>
              <a:buFontTx/>
              <a:buChar char="•"/>
              <a:defRPr/>
            </a:pPr>
            <a:endParaRPr lang="en-US" altLang="en-US" dirty="0"/>
          </a:p>
          <a:p>
            <a:pPr>
              <a:lnSpc>
                <a:spcPct val="100000"/>
              </a:lnSpc>
              <a:spcBef>
                <a:spcPct val="0"/>
              </a:spcBef>
              <a:buSzPct val="110000"/>
              <a:buFontTx/>
              <a:buChar char="•"/>
              <a:defRPr/>
            </a:pPr>
            <a:r>
              <a:rPr lang="en-US" altLang="en-US" dirty="0"/>
              <a:t>Meetings are open to all members</a:t>
            </a:r>
          </a:p>
          <a:p>
            <a:pPr marL="0" indent="0">
              <a:lnSpc>
                <a:spcPct val="100000"/>
              </a:lnSpc>
              <a:spcBef>
                <a:spcPct val="0"/>
              </a:spcBef>
              <a:buSzPct val="110000"/>
              <a:defRPr/>
            </a:pPr>
            <a:endParaRPr lang="en-US" altLang="en-US" sz="1200" dirty="0"/>
          </a:p>
          <a:p>
            <a:pPr>
              <a:lnSpc>
                <a:spcPct val="100000"/>
              </a:lnSpc>
              <a:spcBef>
                <a:spcPct val="0"/>
              </a:spcBef>
              <a:buSzPct val="110000"/>
              <a:buFontTx/>
              <a:buChar char="•"/>
              <a:defRPr/>
            </a:pPr>
            <a:r>
              <a:rPr lang="en-US" altLang="en-US" dirty="0"/>
              <a:t>Next </a:t>
            </a:r>
            <a:r>
              <a:rPr lang="en-US" altLang="en-US" dirty="0" smtClean="0"/>
              <a:t>meeting: Thursday, Feb.1, </a:t>
            </a:r>
            <a:r>
              <a:rPr lang="en-US" altLang="en-US" dirty="0"/>
              <a:t>7:00 – 9:00 PM CT </a:t>
            </a:r>
          </a:p>
          <a:p>
            <a:pPr marL="0" indent="0">
              <a:lnSpc>
                <a:spcPct val="100000"/>
              </a:lnSpc>
              <a:spcBef>
                <a:spcPct val="0"/>
              </a:spcBef>
              <a:buSzPct val="110000"/>
              <a:defRPr/>
            </a:pPr>
            <a:r>
              <a:rPr lang="en-US" altLang="en-US" dirty="0"/>
              <a:t>			via web conference</a:t>
            </a:r>
          </a:p>
          <a:p>
            <a:pPr>
              <a:lnSpc>
                <a:spcPct val="100000"/>
              </a:lnSpc>
              <a:buSzPct val="110000"/>
              <a:buFontTx/>
              <a:buChar char="•"/>
              <a:defRPr/>
            </a:pPr>
            <a:r>
              <a:rPr lang="en-US" altLang="en-US" dirty="0"/>
              <a:t>Plenty of opportunities to get involved!</a:t>
            </a:r>
          </a:p>
          <a:p>
            <a:pPr lvl="3">
              <a:spcBef>
                <a:spcPct val="0"/>
              </a:spcBef>
              <a:buSzPct val="110000"/>
              <a:buFont typeface="Arial" panose="020B0604020202020204" pitchFamily="34" charset="0"/>
              <a:buChar char="•"/>
              <a:defRPr/>
            </a:pPr>
            <a:r>
              <a:rPr lang="en-US" altLang="en-US" dirty="0"/>
              <a:t>Leadership and contributor opportunities available</a:t>
            </a:r>
          </a:p>
          <a:p>
            <a:pPr lvl="3">
              <a:spcBef>
                <a:spcPct val="0"/>
              </a:spcBef>
              <a:buSzPct val="110000"/>
              <a:buFont typeface="Arial" panose="020B0604020202020204" pitchFamily="34" charset="0"/>
              <a:buChar char="•"/>
              <a:defRPr/>
            </a:pPr>
            <a:r>
              <a:rPr lang="en-US" altLang="en-US" dirty="0"/>
              <a:t>Grow your networking</a:t>
            </a:r>
            <a:r>
              <a:rPr lang="en-US" altLang="en-US" dirty="0" smtClean="0"/>
              <a:t>!</a:t>
            </a:r>
          </a:p>
          <a:p>
            <a:pPr lvl="3">
              <a:spcBef>
                <a:spcPct val="0"/>
              </a:spcBef>
              <a:buSzPct val="110000"/>
              <a:buFont typeface="Arial" panose="020B0604020202020204" pitchFamily="34" charset="0"/>
              <a:buChar char="•"/>
              <a:defRPr/>
            </a:pPr>
            <a:endParaRPr lang="en-US" altLang="en-US" dirty="0"/>
          </a:p>
          <a:p>
            <a:pPr algn="ctr">
              <a:lnSpc>
                <a:spcPct val="80000"/>
              </a:lnSpc>
            </a:pPr>
            <a:r>
              <a:rPr lang="en-US" altLang="en-US" dirty="0"/>
              <a:t>Interested in helping? </a:t>
            </a:r>
          </a:p>
          <a:p>
            <a:pPr algn="ctr">
              <a:lnSpc>
                <a:spcPct val="80000"/>
              </a:lnSpc>
            </a:pPr>
            <a:r>
              <a:rPr lang="en-US" altLang="en-US" dirty="0" smtClean="0"/>
              <a:t>Contact:  gary.houchin.miller@gmail.com</a:t>
            </a:r>
            <a:endParaRPr lang="en-US" altLang="en-US" dirty="0"/>
          </a:p>
          <a:p>
            <a:pPr marL="222250" lvl="2" indent="0" algn="ctr">
              <a:spcBef>
                <a:spcPct val="0"/>
              </a:spcBef>
              <a:buSzPct val="110000"/>
              <a:buNone/>
              <a:defRPr/>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1200150"/>
            <a:ext cx="7696200" cy="762000"/>
          </a:xfrm>
        </p:spPr>
        <p:txBody>
          <a:bodyPr/>
          <a:lstStyle/>
          <a:p>
            <a:r>
              <a:rPr lang="en-US" altLang="en-US"/>
              <a:t>Introductions</a:t>
            </a:r>
          </a:p>
        </p:txBody>
      </p:sp>
      <p:sp>
        <p:nvSpPr>
          <p:cNvPr id="3" name="Content Placeholder 2"/>
          <p:cNvSpPr>
            <a:spLocks noGrp="1"/>
          </p:cNvSpPr>
          <p:nvPr>
            <p:ph idx="1"/>
          </p:nvPr>
        </p:nvSpPr>
        <p:spPr>
          <a:ln>
            <a:miter lim="800000"/>
            <a:headEnd/>
            <a:tailEnd/>
          </a:ln>
          <a:extLst/>
        </p:spPr>
        <p:txBody>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a:solidFill>
                  <a:srgbClr val="0D0D0D"/>
                </a:solidFill>
              </a:rPr>
              <a:t>Please introduce yourself (within each location):</a:t>
            </a:r>
          </a:p>
          <a:p>
            <a:pPr eaLnBrk="1" fontAlgn="auto" hangingPunct="1">
              <a:spcAft>
                <a:spcPts val="0"/>
              </a:spcAft>
              <a:buFont typeface="Arial" panose="020B0604020202020204" pitchFamily="34" charset="0"/>
              <a:buChar char="•"/>
              <a:defRPr/>
            </a:pPr>
            <a:r>
              <a:rPr lang="en-US" dirty="0">
                <a:solidFill>
                  <a:srgbClr val="0D0D0D"/>
                </a:solidFill>
              </a:rPr>
              <a:t>Name</a:t>
            </a:r>
            <a:endParaRPr lang="en-US" sz="1650" dirty="0">
              <a:solidFill>
                <a:srgbClr val="0D0D0D"/>
              </a:solidFill>
            </a:endParaRPr>
          </a:p>
          <a:p>
            <a:pPr eaLnBrk="1" fontAlgn="auto" hangingPunct="1">
              <a:spcAft>
                <a:spcPts val="0"/>
              </a:spcAft>
              <a:buFont typeface="Arial" panose="020B0604020202020204" pitchFamily="34" charset="0"/>
              <a:buChar char="•"/>
              <a:defRPr/>
            </a:pPr>
            <a:r>
              <a:rPr lang="en-US" dirty="0">
                <a:solidFill>
                  <a:srgbClr val="0D0D0D"/>
                </a:solidFill>
              </a:rPr>
              <a:t>Title &amp; What do you Do (30 seconds)</a:t>
            </a:r>
            <a:endParaRPr lang="en-US" sz="1650" dirty="0">
              <a:solidFill>
                <a:srgbClr val="0D0D0D"/>
              </a:solidFill>
            </a:endParaRPr>
          </a:p>
          <a:p>
            <a:pPr eaLnBrk="1" fontAlgn="auto" hangingPunct="1">
              <a:spcAft>
                <a:spcPts val="0"/>
              </a:spcAft>
              <a:buFont typeface="Arial" panose="020B0604020202020204" pitchFamily="34" charset="0"/>
              <a:buChar char="•"/>
              <a:defRPr/>
            </a:pPr>
            <a:r>
              <a:rPr lang="en-US" dirty="0">
                <a:solidFill>
                  <a:srgbClr val="0D0D0D"/>
                </a:solidFill>
              </a:rPr>
              <a:t>How long have you been a member of INCOSE?</a:t>
            </a:r>
          </a:p>
          <a:p>
            <a:pPr eaLnBrk="1" fontAlgn="auto" hangingPunct="1">
              <a:spcAft>
                <a:spcPts val="0"/>
              </a:spcAft>
              <a:buFont typeface="Arial" panose="020B0604020202020204" pitchFamily="34" charset="0"/>
              <a:buChar char="•"/>
              <a:defRPr/>
            </a:pPr>
            <a:r>
              <a:rPr lang="en-US" dirty="0">
                <a:solidFill>
                  <a:srgbClr val="0D0D0D"/>
                </a:solidFill>
              </a:rPr>
              <a:t>Company</a:t>
            </a:r>
          </a:p>
          <a:p>
            <a:pPr eaLnBrk="1" fontAlgn="auto" hangingPunct="1">
              <a:spcAft>
                <a:spcPts val="0"/>
              </a:spcAft>
              <a:buFont typeface="Arial" panose="020B0604020202020204" pitchFamily="34" charset="0"/>
              <a:buChar char="•"/>
              <a:defRPr/>
            </a:pPr>
            <a:r>
              <a:rPr lang="en-US" dirty="0">
                <a:solidFill>
                  <a:srgbClr val="0D0D0D"/>
                </a:solidFill>
              </a:rPr>
              <a:t>Announce job opportunities at your company, if any, or announce if you are looking for an opportunity</a:t>
            </a:r>
            <a:endParaRPr lang="en-US" sz="1650" dirty="0">
              <a:solidFill>
                <a:srgbClr val="0D0D0D"/>
              </a:solidFill>
            </a:endParaRPr>
          </a:p>
          <a:p>
            <a:pPr>
              <a:defRPr/>
            </a:pPr>
            <a:endParaRPr lang="en-US" dirty="0">
              <a:solidFill>
                <a:srgbClr val="00B050"/>
              </a:solidFill>
            </a:endParaRPr>
          </a:p>
          <a:p>
            <a:pPr lvl="5">
              <a:defRPr/>
            </a:pPr>
            <a:r>
              <a:rPr lang="en-US" dirty="0" smtClean="0">
                <a:solidFill>
                  <a:srgbClr val="00B050"/>
                </a:solidFill>
              </a:rPr>
              <a:t>Sign </a:t>
            </a:r>
            <a:r>
              <a:rPr lang="en-US" dirty="0">
                <a:solidFill>
                  <a:srgbClr val="00B050"/>
                </a:solidFill>
              </a:rPr>
              <a:t>the attendance list</a:t>
            </a:r>
          </a:p>
          <a:p>
            <a:pPr lvl="5">
              <a:defRPr/>
            </a:pPr>
            <a:r>
              <a:rPr lang="en-US" dirty="0">
                <a:solidFill>
                  <a:srgbClr val="00B050"/>
                </a:solidFill>
              </a:rPr>
              <a:t>Verify your contact information is current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1200150"/>
            <a:ext cx="7696200" cy="762000"/>
          </a:xfrm>
        </p:spPr>
        <p:txBody>
          <a:bodyPr/>
          <a:lstStyle/>
          <a:p>
            <a:r>
              <a:rPr lang="en-US" altLang="en-US"/>
              <a:t>Agenda</a:t>
            </a:r>
          </a:p>
        </p:txBody>
      </p:sp>
      <p:sp>
        <p:nvSpPr>
          <p:cNvPr id="17410" name="Content Placeholder 2"/>
          <p:cNvSpPr>
            <a:spLocks noGrp="1"/>
          </p:cNvSpPr>
          <p:nvPr>
            <p:ph idx="1"/>
          </p:nvPr>
        </p:nvSpPr>
        <p:spPr>
          <a:xfrm>
            <a:off x="533400" y="1981200"/>
            <a:ext cx="8229600" cy="4419600"/>
          </a:xfrm>
        </p:spPr>
        <p:txBody>
          <a:bodyPr/>
          <a:lstStyle/>
          <a:p>
            <a:pPr eaLnBrk="1" hangingPunct="1">
              <a:buFontTx/>
              <a:buChar char="•"/>
            </a:pPr>
            <a:r>
              <a:rPr lang="en-US" altLang="en-US" b="1" dirty="0">
                <a:solidFill>
                  <a:srgbClr val="0D0D0D"/>
                </a:solidFill>
              </a:rPr>
              <a:t>6:00 – 6:30</a:t>
            </a:r>
            <a:r>
              <a:rPr lang="en-US" altLang="en-US" dirty="0">
                <a:solidFill>
                  <a:srgbClr val="0D0D0D"/>
                </a:solidFill>
              </a:rPr>
              <a:t> </a:t>
            </a:r>
            <a:r>
              <a:rPr lang="en-US" altLang="en-US" b="1" dirty="0">
                <a:solidFill>
                  <a:srgbClr val="0D0D0D"/>
                </a:solidFill>
              </a:rPr>
              <a:t>PM CT</a:t>
            </a:r>
            <a:r>
              <a:rPr lang="en-US" altLang="en-US" dirty="0">
                <a:solidFill>
                  <a:srgbClr val="0D0D0D"/>
                </a:solidFill>
              </a:rPr>
              <a:t> – Networking and Dinner</a:t>
            </a:r>
          </a:p>
          <a:p>
            <a:pPr eaLnBrk="1" hangingPunct="1">
              <a:buFontTx/>
              <a:buChar char="•"/>
            </a:pPr>
            <a:r>
              <a:rPr lang="en-US" altLang="en-US" b="1" dirty="0">
                <a:solidFill>
                  <a:srgbClr val="0D0D0D"/>
                </a:solidFill>
              </a:rPr>
              <a:t>6:30 – 6:50 PM CT </a:t>
            </a:r>
            <a:r>
              <a:rPr lang="en-US" altLang="en-US" dirty="0">
                <a:solidFill>
                  <a:srgbClr val="0D0D0D"/>
                </a:solidFill>
              </a:rPr>
              <a:t>– Welcome, Announcements, Intros</a:t>
            </a:r>
            <a:endParaRPr lang="en-US" altLang="en-US" b="1" dirty="0">
              <a:solidFill>
                <a:srgbClr val="0D0D0D"/>
              </a:solidFill>
            </a:endParaRPr>
          </a:p>
          <a:p>
            <a:pPr eaLnBrk="1" hangingPunct="1">
              <a:buFontTx/>
              <a:buChar char="•"/>
            </a:pPr>
            <a:r>
              <a:rPr lang="en-US" altLang="en-US" b="1" dirty="0">
                <a:solidFill>
                  <a:srgbClr val="0D0D0D"/>
                </a:solidFill>
              </a:rPr>
              <a:t>6:50 – 8:00</a:t>
            </a:r>
            <a:r>
              <a:rPr lang="en-US" altLang="en-US" dirty="0">
                <a:solidFill>
                  <a:srgbClr val="0D0D0D"/>
                </a:solidFill>
              </a:rPr>
              <a:t> </a:t>
            </a:r>
            <a:r>
              <a:rPr lang="en-US" altLang="en-US" b="1" dirty="0">
                <a:solidFill>
                  <a:srgbClr val="0D0D0D"/>
                </a:solidFill>
              </a:rPr>
              <a:t>PM</a:t>
            </a:r>
            <a:r>
              <a:rPr lang="en-US" altLang="en-US" dirty="0">
                <a:solidFill>
                  <a:srgbClr val="0D0D0D"/>
                </a:solidFill>
              </a:rPr>
              <a:t> </a:t>
            </a:r>
            <a:r>
              <a:rPr lang="en-US" altLang="en-US" b="1" dirty="0">
                <a:solidFill>
                  <a:srgbClr val="0D0D0D"/>
                </a:solidFill>
              </a:rPr>
              <a:t>CT</a:t>
            </a:r>
            <a:r>
              <a:rPr lang="en-US" altLang="en-US" dirty="0">
                <a:solidFill>
                  <a:srgbClr val="0D0D0D"/>
                </a:solidFill>
              </a:rPr>
              <a:t> – Meeting Presentation</a:t>
            </a:r>
          </a:p>
          <a:p>
            <a:pPr eaLnBrk="1" hangingPunct="1">
              <a:buFontTx/>
              <a:buChar char="•"/>
            </a:pPr>
            <a:r>
              <a:rPr lang="en-US" altLang="en-US" b="1" dirty="0">
                <a:solidFill>
                  <a:srgbClr val="0D0D0D"/>
                </a:solidFill>
              </a:rPr>
              <a:t>8:00 – ???              </a:t>
            </a:r>
            <a:r>
              <a:rPr lang="en-US" altLang="en-US" dirty="0">
                <a:solidFill>
                  <a:srgbClr val="0D0D0D"/>
                </a:solidFill>
              </a:rPr>
              <a:t>– Networking</a:t>
            </a:r>
          </a:p>
          <a:p>
            <a:pPr eaLnBrk="1" hangingPunct="1">
              <a:buFontTx/>
              <a:buChar char="•"/>
            </a:pPr>
            <a:endParaRPr lang="en-US" altLang="en-US" sz="1400" dirty="0">
              <a:solidFill>
                <a:srgbClr val="0D0D0D"/>
              </a:solidFill>
            </a:endParaRPr>
          </a:p>
          <a:p>
            <a:pPr eaLnBrk="1" hangingPunct="1">
              <a:buFontTx/>
              <a:buChar char="•"/>
            </a:pPr>
            <a:endParaRPr lang="en-US" altLang="en-US" sz="1400" dirty="0">
              <a:solidFill>
                <a:srgbClr val="0D0D0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838200" y="12192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a:solidFill>
                  <a:srgbClr val="222268"/>
                </a:solidFill>
              </a:rPr>
              <a:t>Tonight’s Presentation</a:t>
            </a:r>
          </a:p>
        </p:txBody>
      </p:sp>
      <p:sp>
        <p:nvSpPr>
          <p:cNvPr id="6" name="TextBox 5"/>
          <p:cNvSpPr txBox="1"/>
          <p:nvPr/>
        </p:nvSpPr>
        <p:spPr>
          <a:xfrm>
            <a:off x="457200" y="6032500"/>
            <a:ext cx="8534400" cy="749300"/>
          </a:xfrm>
          <a:prstGeom prst="rect">
            <a:avLst/>
          </a:prstGeom>
          <a:noFill/>
        </p:spPr>
        <p:txBody>
          <a:bodyPr>
            <a:spAutoFit/>
          </a:bodyPr>
          <a:lstStyle/>
          <a:p>
            <a:pPr marL="0" lvl="2">
              <a:defRPr/>
            </a:pPr>
            <a:r>
              <a:rPr lang="en-US" sz="1600" dirty="0">
                <a:latin typeface="Arial MT" charset="0"/>
                <a:cs typeface="+mn-cs"/>
              </a:rPr>
              <a:t>[Transfer Screen to Presenter - Wait for Starting Slide, Introduce Speaker, Start recording]</a:t>
            </a:r>
          </a:p>
          <a:p>
            <a:pPr>
              <a:lnSpc>
                <a:spcPct val="80000"/>
              </a:lnSpc>
              <a:spcBef>
                <a:spcPts val="900"/>
              </a:spcBef>
              <a:buFont typeface="Wingdings" pitchFamily="2" charset="2"/>
              <a:buNone/>
              <a:defRPr/>
            </a:pPr>
            <a:endParaRPr lang="en-US" dirty="0">
              <a:latin typeface="Arial MT" charset="0"/>
              <a:cs typeface="+mn-cs"/>
            </a:endParaRPr>
          </a:p>
        </p:txBody>
      </p:sp>
      <p:sp>
        <p:nvSpPr>
          <p:cNvPr id="39939" name="Content Placeholder 2"/>
          <p:cNvSpPr>
            <a:spLocks/>
          </p:cNvSpPr>
          <p:nvPr/>
        </p:nvSpPr>
        <p:spPr bwMode="auto">
          <a:xfrm>
            <a:off x="152400" y="2514600"/>
            <a:ext cx="883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lnSpc>
                <a:spcPts val="2600"/>
              </a:lnSpc>
            </a:pPr>
            <a:r>
              <a:rPr lang="en-US" altLang="en-US" sz="2800" b="1" dirty="0"/>
              <a:t>Board of Directors Annual Planning Outputs</a:t>
            </a:r>
            <a:endParaRPr lang="en-US" altLang="en-US" sz="2800" b="1" dirty="0" smtClean="0"/>
          </a:p>
          <a:p>
            <a:pPr algn="ctr" eaLnBrk="0" hangingPunct="0">
              <a:lnSpc>
                <a:spcPts val="2600"/>
              </a:lnSpc>
            </a:pPr>
            <a:endParaRPr lang="en-US" altLang="en-US" sz="2800" b="1" dirty="0"/>
          </a:p>
          <a:p>
            <a:pPr algn="ctr" eaLnBrk="0" hangingPunct="0">
              <a:lnSpc>
                <a:spcPts val="2600"/>
              </a:lnSpc>
            </a:pPr>
            <a:endParaRPr lang="en-US" altLang="en-US" sz="2800" b="1" dirty="0"/>
          </a:p>
          <a:p>
            <a:pPr algn="ctr" eaLnBrk="0" hangingPunct="0">
              <a:lnSpc>
                <a:spcPts val="2600"/>
              </a:lnSpc>
            </a:pPr>
            <a:r>
              <a:rPr lang="en-US" altLang="en-US" sz="2800" b="1" dirty="0" smtClean="0"/>
              <a:t>INCOSE Chicagoland 2018 Board</a:t>
            </a:r>
            <a:endParaRPr lang="en-US" altLang="en-US" sz="2800" b="1" dirty="0"/>
          </a:p>
          <a:p>
            <a:pPr algn="ctr" eaLnBrk="0" hangingPunct="0">
              <a:lnSpc>
                <a:spcPts val="3400"/>
              </a:lnSpc>
            </a:pPr>
            <a:r>
              <a:rPr lang="en-US" alt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6" descr="Map.png"/>
          <p:cNvPicPr>
            <a:picLocks noChangeAspect="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568575" y="2257425"/>
            <a:ext cx="29384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a:xfrm>
            <a:off x="685800" y="1200150"/>
            <a:ext cx="7696200" cy="762000"/>
          </a:xfrm>
        </p:spPr>
        <p:txBody>
          <a:bodyPr/>
          <a:lstStyle/>
          <a:p>
            <a:r>
              <a:rPr lang="en-US" altLang="en-US"/>
              <a:t>Welcome All Sites</a:t>
            </a:r>
          </a:p>
        </p:txBody>
      </p:sp>
      <p:sp>
        <p:nvSpPr>
          <p:cNvPr id="5" name="Oval 4"/>
          <p:cNvSpPr/>
          <p:nvPr/>
        </p:nvSpPr>
        <p:spPr>
          <a:xfrm>
            <a:off x="4432268" y="5512645"/>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8" name="Oval 7"/>
          <p:cNvSpPr/>
          <p:nvPr/>
        </p:nvSpPr>
        <p:spPr>
          <a:xfrm>
            <a:off x="2941638" y="3954463"/>
            <a:ext cx="131762" cy="131762"/>
          </a:xfrm>
          <a:prstGeom prst="ellipse">
            <a:avLst/>
          </a:prstGeom>
          <a:solidFill>
            <a:srgbClr val="FF00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18438" name="Rectangle 8"/>
          <p:cNvSpPr>
            <a:spLocks noChangeArrowheads="1"/>
          </p:cNvSpPr>
          <p:nvPr/>
        </p:nvSpPr>
        <p:spPr bwMode="auto">
          <a:xfrm>
            <a:off x="76200" y="2673350"/>
            <a:ext cx="18954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a:t>bb7</a:t>
            </a:r>
          </a:p>
          <a:p>
            <a:pPr algn="ctr">
              <a:lnSpc>
                <a:spcPct val="80000"/>
              </a:lnSpc>
              <a:spcBef>
                <a:spcPts val="900"/>
              </a:spcBef>
              <a:buFont typeface="Wingdings" panose="05000000000000000000" pitchFamily="2" charset="2"/>
              <a:buNone/>
            </a:pPr>
            <a:r>
              <a:rPr lang="en-US" altLang="en-US"/>
              <a:t>Madison, WI</a:t>
            </a:r>
          </a:p>
        </p:txBody>
      </p:sp>
      <p:sp>
        <p:nvSpPr>
          <p:cNvPr id="18439" name="Rectangle 10"/>
          <p:cNvSpPr>
            <a:spLocks noChangeArrowheads="1"/>
          </p:cNvSpPr>
          <p:nvPr/>
        </p:nvSpPr>
        <p:spPr bwMode="auto">
          <a:xfrm>
            <a:off x="5738561" y="2309529"/>
            <a:ext cx="2153154"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dirty="0"/>
              <a:t>Oshkosh </a:t>
            </a:r>
            <a:r>
              <a:rPr lang="en-US" dirty="0" smtClean="0"/>
              <a:t>Corp</a:t>
            </a:r>
          </a:p>
          <a:p>
            <a:pPr algn="ctr">
              <a:lnSpc>
                <a:spcPct val="80000"/>
              </a:lnSpc>
              <a:spcBef>
                <a:spcPts val="900"/>
              </a:spcBef>
              <a:buFont typeface="Wingdings" panose="05000000000000000000" pitchFamily="2" charset="2"/>
              <a:buNone/>
            </a:pPr>
            <a:r>
              <a:rPr lang="en-US" altLang="en-US" dirty="0" smtClean="0"/>
              <a:t>Oshkosh, </a:t>
            </a:r>
            <a:r>
              <a:rPr lang="en-US" altLang="en-US" dirty="0"/>
              <a:t>WI</a:t>
            </a:r>
          </a:p>
        </p:txBody>
      </p:sp>
      <p:sp>
        <p:nvSpPr>
          <p:cNvPr id="18440" name="Rectangle 11"/>
          <p:cNvSpPr>
            <a:spLocks noChangeArrowheads="1"/>
          </p:cNvSpPr>
          <p:nvPr/>
        </p:nvSpPr>
        <p:spPr bwMode="auto">
          <a:xfrm>
            <a:off x="5507038" y="4467335"/>
            <a:ext cx="281400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a:t>IBM</a:t>
            </a:r>
          </a:p>
          <a:p>
            <a:pPr algn="ctr">
              <a:lnSpc>
                <a:spcPct val="80000"/>
              </a:lnSpc>
              <a:spcBef>
                <a:spcPts val="900"/>
              </a:spcBef>
              <a:buFont typeface="Wingdings" panose="05000000000000000000" pitchFamily="2" charset="2"/>
              <a:buNone/>
            </a:pPr>
            <a:r>
              <a:rPr lang="en-US" altLang="en-US" dirty="0"/>
              <a:t>Schaumburg, IL</a:t>
            </a:r>
          </a:p>
        </p:txBody>
      </p:sp>
      <p:cxnSp>
        <p:nvCxnSpPr>
          <p:cNvPr id="13" name="Straight Connector 12"/>
          <p:cNvCxnSpPr>
            <a:stCxn id="18438" idx="3"/>
            <a:endCxn id="8" idx="1"/>
          </p:cNvCxnSpPr>
          <p:nvPr/>
        </p:nvCxnSpPr>
        <p:spPr>
          <a:xfrm>
            <a:off x="1971675" y="3071813"/>
            <a:ext cx="990600" cy="9032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41002" y="2385617"/>
            <a:ext cx="1850198" cy="2051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7"/>
          </p:cNvCxnSpPr>
          <p:nvPr/>
        </p:nvCxnSpPr>
        <p:spPr>
          <a:xfrm flipV="1">
            <a:off x="4543379" y="4963713"/>
            <a:ext cx="1238012" cy="5679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955256" y="5759466"/>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cxnSp>
        <p:nvCxnSpPr>
          <p:cNvPr id="18" name="Straight Connector 17"/>
          <p:cNvCxnSpPr>
            <a:stCxn id="17" idx="6"/>
          </p:cNvCxnSpPr>
          <p:nvPr/>
        </p:nvCxnSpPr>
        <p:spPr>
          <a:xfrm flipV="1">
            <a:off x="5085431" y="5792261"/>
            <a:ext cx="695960" cy="322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3864802" y="2320527"/>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21" name="Rectangle 11"/>
          <p:cNvSpPr>
            <a:spLocks noChangeArrowheads="1"/>
          </p:cNvSpPr>
          <p:nvPr/>
        </p:nvSpPr>
        <p:spPr bwMode="auto">
          <a:xfrm>
            <a:off x="5618879" y="5447828"/>
            <a:ext cx="266160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smtClean="0"/>
              <a:t>Design Integrity</a:t>
            </a:r>
            <a:endParaRPr lang="en-US" altLang="en-US" dirty="0"/>
          </a:p>
          <a:p>
            <a:pPr algn="ctr">
              <a:lnSpc>
                <a:spcPct val="80000"/>
              </a:lnSpc>
              <a:spcBef>
                <a:spcPts val="900"/>
              </a:spcBef>
              <a:buFont typeface="Wingdings" panose="05000000000000000000" pitchFamily="2" charset="2"/>
              <a:buNone/>
            </a:pPr>
            <a:r>
              <a:rPr lang="en-US" altLang="en-US" dirty="0" smtClean="0"/>
              <a:t>Chicago, </a:t>
            </a:r>
            <a:r>
              <a:rPr lang="en-US" altLang="en-US" dirty="0"/>
              <a:t>IL</a:t>
            </a:r>
          </a:p>
        </p:txBody>
      </p:sp>
      <p:sp>
        <p:nvSpPr>
          <p:cNvPr id="28" name="Rectangle 11"/>
          <p:cNvSpPr>
            <a:spLocks noChangeArrowheads="1"/>
          </p:cNvSpPr>
          <p:nvPr/>
        </p:nvSpPr>
        <p:spPr bwMode="auto">
          <a:xfrm>
            <a:off x="5433411" y="3471863"/>
            <a:ext cx="31289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r>
              <a:rPr lang="en-US" dirty="0"/>
              <a:t>AbbVie </a:t>
            </a:r>
            <a:r>
              <a:rPr lang="en-US" dirty="0" smtClean="0"/>
              <a:t>Inc.</a:t>
            </a:r>
          </a:p>
          <a:p>
            <a:pPr algn="ctr"/>
            <a:r>
              <a:rPr lang="en-US" altLang="en-US" dirty="0" smtClean="0"/>
              <a:t>North Chicago, </a:t>
            </a:r>
            <a:r>
              <a:rPr lang="en-US" altLang="en-US" dirty="0"/>
              <a:t>IL</a:t>
            </a:r>
          </a:p>
        </p:txBody>
      </p:sp>
      <p:sp>
        <p:nvSpPr>
          <p:cNvPr id="29" name="Oval 28"/>
          <p:cNvSpPr/>
          <p:nvPr/>
        </p:nvSpPr>
        <p:spPr>
          <a:xfrm>
            <a:off x="4691894" y="5143849"/>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cxnSp>
        <p:nvCxnSpPr>
          <p:cNvPr id="30" name="Straight Connector 29"/>
          <p:cNvCxnSpPr>
            <a:stCxn id="29" idx="7"/>
          </p:cNvCxnSpPr>
          <p:nvPr/>
        </p:nvCxnSpPr>
        <p:spPr>
          <a:xfrm flipV="1">
            <a:off x="4803005" y="4045549"/>
            <a:ext cx="909571" cy="11173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1066800"/>
            <a:ext cx="7696200" cy="762000"/>
          </a:xfrm>
        </p:spPr>
        <p:txBody>
          <a:bodyPr/>
          <a:lstStyle/>
          <a:p>
            <a:r>
              <a:rPr lang="en-US" altLang="en-US"/>
              <a:t>Welcome All Sites</a:t>
            </a:r>
          </a:p>
        </p:txBody>
      </p:sp>
      <p:sp>
        <p:nvSpPr>
          <p:cNvPr id="19458" name="Content Placeholder 2"/>
          <p:cNvSpPr>
            <a:spLocks noGrp="1"/>
          </p:cNvSpPr>
          <p:nvPr>
            <p:ph idx="1"/>
          </p:nvPr>
        </p:nvSpPr>
        <p:spPr>
          <a:xfrm>
            <a:off x="533400" y="1600200"/>
            <a:ext cx="8305800" cy="4419600"/>
          </a:xfrm>
        </p:spPr>
        <p:txBody>
          <a:bodyPr/>
          <a:lstStyle/>
          <a:p>
            <a:pPr>
              <a:buFontTx/>
              <a:buChar char="•"/>
            </a:pPr>
            <a:r>
              <a:rPr lang="en-US" altLang="en-US" dirty="0"/>
              <a:t>Many individuals joining remotely from IL, WI, and beyond</a:t>
            </a:r>
          </a:p>
          <a:p>
            <a:pPr>
              <a:buFontTx/>
              <a:buChar char="•"/>
            </a:pPr>
            <a:r>
              <a:rPr lang="en-US" altLang="en-US" dirty="0" smtClean="0"/>
              <a:t>Do </a:t>
            </a:r>
            <a:r>
              <a:rPr lang="en-US" altLang="en-US" dirty="0"/>
              <a:t>several people from your office attend? </a:t>
            </a:r>
            <a:br>
              <a:rPr lang="en-US" altLang="en-US" dirty="0"/>
            </a:br>
            <a:r>
              <a:rPr lang="en-US" altLang="en-US" dirty="0"/>
              <a:t>If so, consider establishing a remote site to build interest and networking opportunities: </a:t>
            </a:r>
          </a:p>
          <a:p>
            <a:pPr lvl="2">
              <a:buFontTx/>
              <a:buChar char="−"/>
            </a:pPr>
            <a:r>
              <a:rPr lang="en-US" altLang="en-US" sz="1800" dirty="0"/>
              <a:t>Start out as a “closed” site for employees only</a:t>
            </a:r>
          </a:p>
          <a:p>
            <a:pPr lvl="2">
              <a:buFontTx/>
              <a:buChar char="−"/>
            </a:pPr>
            <a:r>
              <a:rPr lang="en-US" altLang="en-US" sz="1800" dirty="0"/>
              <a:t>Could open up to general membership later</a:t>
            </a:r>
          </a:p>
          <a:p>
            <a:pPr lvl="2">
              <a:buFontTx/>
              <a:buChar char="−"/>
            </a:pPr>
            <a:r>
              <a:rPr lang="en-US" altLang="en-US" sz="1800" dirty="0"/>
              <a:t>Opportunity for ambassadorship</a:t>
            </a:r>
          </a:p>
          <a:p>
            <a:pPr>
              <a:spcBef>
                <a:spcPts val="1200"/>
              </a:spcBef>
              <a:buFontTx/>
              <a:buChar char="•"/>
            </a:pPr>
            <a:r>
              <a:rPr lang="en-US" altLang="en-US" dirty="0"/>
              <a:t>Interested in becoming an ambassador?</a:t>
            </a:r>
          </a:p>
          <a:p>
            <a:pPr lvl="2">
              <a:buFontTx/>
              <a:buChar char="−"/>
            </a:pPr>
            <a:r>
              <a:rPr lang="en-US" altLang="en-US" sz="2000" dirty="0"/>
              <a:t>Be the liaison between INCOSE and your organization </a:t>
            </a:r>
          </a:p>
          <a:p>
            <a:pPr lvl="2">
              <a:buFontTx/>
              <a:buChar char="−"/>
            </a:pPr>
            <a:r>
              <a:rPr lang="en-US" altLang="en-US" sz="1900" dirty="0" smtClean="0"/>
              <a:t>Contact Mohamed Zaher </a:t>
            </a:r>
            <a:r>
              <a:rPr lang="en-US" altLang="en-US" sz="1900" dirty="0" smtClean="0">
                <a:hlinkClick r:id="rId2"/>
              </a:rPr>
              <a:t>MHSabry@gmail.com</a:t>
            </a:r>
            <a:endParaRPr lang="en-US" altLang="en-US" sz="1900" dirty="0" smtClean="0"/>
          </a:p>
          <a:p>
            <a:pPr marL="344488" lvl="2" indent="0">
              <a:buNone/>
            </a:pPr>
            <a:endParaRPr lang="en-US"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a:t>Renewing Members</a:t>
            </a:r>
          </a:p>
        </p:txBody>
      </p:sp>
      <p:sp>
        <p:nvSpPr>
          <p:cNvPr id="4" name="TextBox 4"/>
          <p:cNvSpPr txBox="1">
            <a:spLocks noChangeArrowheads="1"/>
          </p:cNvSpPr>
          <p:nvPr/>
        </p:nvSpPr>
        <p:spPr bwMode="auto">
          <a:xfrm>
            <a:off x="685800" y="1981200"/>
            <a:ext cx="3276600" cy="3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marL="342900" indent="-342900" fontAlgn="ctr">
              <a:lnSpc>
                <a:spcPct val="110000"/>
              </a:lnSpc>
              <a:spcAft>
                <a:spcPts val="600"/>
              </a:spcAft>
              <a:buFont typeface="Wingdings" panose="05000000000000000000" pitchFamily="2" charset="2"/>
              <a:buChar char="§"/>
            </a:pPr>
            <a:r>
              <a:rPr lang="en-US" altLang="en-US" dirty="0" smtClean="0"/>
              <a:t>Patrick Gustafson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Alan Mindlin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Malcolm Lunn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Paul Sorensen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Bradley Lyon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Justin Schmidt</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John </a:t>
            </a:r>
            <a:r>
              <a:rPr lang="en-US" altLang="en-US" dirty="0" err="1" smtClean="0"/>
              <a:t>Vittallo</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Matt </a:t>
            </a:r>
            <a:r>
              <a:rPr lang="en-US" altLang="en-US" dirty="0" err="1" smtClean="0"/>
              <a:t>Beneke</a:t>
            </a:r>
            <a:endParaRPr lang="en-US" altLang="en-US" dirty="0"/>
          </a:p>
        </p:txBody>
      </p:sp>
      <p:sp>
        <p:nvSpPr>
          <p:cNvPr id="5" name="TextBox 4"/>
          <p:cNvSpPr txBox="1">
            <a:spLocks noChangeArrowheads="1"/>
          </p:cNvSpPr>
          <p:nvPr/>
        </p:nvSpPr>
        <p:spPr bwMode="auto">
          <a:xfrm>
            <a:off x="4552950" y="1981200"/>
            <a:ext cx="3609975" cy="3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marL="342900" indent="-342900" fontAlgn="ctr">
              <a:lnSpc>
                <a:spcPct val="110000"/>
              </a:lnSpc>
              <a:spcAft>
                <a:spcPts val="600"/>
              </a:spcAft>
              <a:buFont typeface="Wingdings" panose="05000000000000000000" pitchFamily="2" charset="2"/>
              <a:buChar char="§"/>
            </a:pPr>
            <a:r>
              <a:rPr lang="en-US" altLang="en-US" dirty="0" smtClean="0"/>
              <a:t>Jonathan </a:t>
            </a:r>
            <a:r>
              <a:rPr lang="en-US" altLang="en-US" dirty="0" err="1" smtClean="0"/>
              <a:t>Lenius</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Robert Parro</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Gary Houchin-Miller</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Jeff </a:t>
            </a:r>
            <a:r>
              <a:rPr lang="en-US" altLang="en-US" dirty="0" err="1" smtClean="0"/>
              <a:t>Kitcheos</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John Collins</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Philip Santoro</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Suresh </a:t>
            </a:r>
            <a:r>
              <a:rPr lang="en-US" altLang="en-US" dirty="0" err="1" smtClean="0"/>
              <a:t>Putta</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Daniela </a:t>
            </a:r>
            <a:r>
              <a:rPr lang="en-US" altLang="en-US" dirty="0" err="1" smtClean="0"/>
              <a:t>Popovic</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dirty="0" smtClean="0"/>
              <a:t>New </a:t>
            </a:r>
            <a:r>
              <a:rPr lang="en-US" altLang="en-US" dirty="0"/>
              <a:t>Members</a:t>
            </a:r>
          </a:p>
        </p:txBody>
      </p:sp>
      <p:sp>
        <p:nvSpPr>
          <p:cNvPr id="4" name="TextBox 4"/>
          <p:cNvSpPr txBox="1">
            <a:spLocks noChangeArrowheads="1"/>
          </p:cNvSpPr>
          <p:nvPr/>
        </p:nvSpPr>
        <p:spPr bwMode="auto">
          <a:xfrm>
            <a:off x="596900" y="2057400"/>
            <a:ext cx="8242300"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fontAlgn="ctr">
              <a:lnSpc>
                <a:spcPct val="110000"/>
              </a:lnSpc>
              <a:spcAft>
                <a:spcPts val="1200"/>
              </a:spcAft>
              <a:buFont typeface="Wingdings" panose="05000000000000000000" pitchFamily="2" charset="2"/>
              <a:buChar char="§"/>
            </a:pPr>
            <a:r>
              <a:rPr lang="en-US" altLang="en-US" dirty="0" smtClean="0"/>
              <a:t>Koye Oyesiku		River North Solutions</a:t>
            </a:r>
          </a:p>
          <a:p>
            <a:pPr fontAlgn="ctr">
              <a:lnSpc>
                <a:spcPct val="110000"/>
              </a:lnSpc>
              <a:spcAft>
                <a:spcPts val="1200"/>
              </a:spcAft>
              <a:buFont typeface="Wingdings" panose="05000000000000000000" pitchFamily="2" charset="2"/>
              <a:buChar char="§"/>
            </a:pPr>
            <a:r>
              <a:rPr lang="en-US" altLang="en-US" dirty="0" smtClean="0"/>
              <a:t>Denis Pinha</a:t>
            </a:r>
            <a:r>
              <a:rPr lang="en-US" altLang="en-US" dirty="0"/>
              <a:t>	</a:t>
            </a:r>
            <a:r>
              <a:rPr lang="en-US" altLang="en-US" dirty="0" smtClean="0"/>
              <a:t>		Valid USA</a:t>
            </a:r>
          </a:p>
          <a:p>
            <a:pPr fontAlgn="ctr">
              <a:lnSpc>
                <a:spcPct val="110000"/>
              </a:lnSpc>
              <a:spcAft>
                <a:spcPts val="1200"/>
              </a:spcAft>
              <a:buFont typeface="Wingdings" panose="05000000000000000000" pitchFamily="2" charset="2"/>
              <a:buChar char="§"/>
            </a:pPr>
            <a:r>
              <a:rPr lang="en-US" altLang="en-US" dirty="0" smtClean="0"/>
              <a:t>Andy Argersinger		Baxter Healthcare</a:t>
            </a:r>
          </a:p>
          <a:p>
            <a:pPr fontAlgn="ctr">
              <a:lnSpc>
                <a:spcPct val="110000"/>
              </a:lnSpc>
              <a:spcAft>
                <a:spcPts val="1200"/>
              </a:spcAft>
              <a:buFont typeface="Wingdings" panose="05000000000000000000" pitchFamily="2" charset="2"/>
              <a:buChar char="§"/>
            </a:pPr>
            <a:r>
              <a:rPr lang="en-US" altLang="en-US" dirty="0" smtClean="0"/>
              <a:t>Aditya Shah			John Deere</a:t>
            </a:r>
          </a:p>
          <a:p>
            <a:pPr fontAlgn="ctr">
              <a:lnSpc>
                <a:spcPct val="110000"/>
              </a:lnSpc>
              <a:spcAft>
                <a:spcPts val="1200"/>
              </a:spcAft>
              <a:buFont typeface="Wingdings" panose="05000000000000000000" pitchFamily="2" charset="2"/>
              <a:buChar char="§"/>
            </a:pPr>
            <a:r>
              <a:rPr lang="en-US" altLang="en-US" dirty="0" smtClean="0"/>
              <a:t>David Wyant		Sierra Nevada Corporation</a:t>
            </a:r>
          </a:p>
          <a:p>
            <a:pPr fontAlgn="ctr">
              <a:lnSpc>
                <a:spcPct val="110000"/>
              </a:lnSpc>
              <a:spcAft>
                <a:spcPts val="1200"/>
              </a:spcAft>
              <a:buFont typeface="Wingdings" panose="05000000000000000000" pitchFamily="2" charset="2"/>
              <a:buChar char="§"/>
            </a:pPr>
            <a:r>
              <a:rPr lang="en-US" altLang="en-US" dirty="0" smtClean="0"/>
              <a:t>Matthew Woods		Northrop Grumman</a:t>
            </a:r>
          </a:p>
          <a:p>
            <a:pPr fontAlgn="ctr">
              <a:lnSpc>
                <a:spcPct val="110000"/>
              </a:lnSpc>
              <a:spcAft>
                <a:spcPts val="1200"/>
              </a:spcAft>
              <a:buFont typeface="Wingdings" panose="05000000000000000000" pitchFamily="2" charset="2"/>
              <a:buChar char="§"/>
            </a:pPr>
            <a:r>
              <a:rPr lang="en-US" altLang="en-US" dirty="0" smtClean="0"/>
              <a:t>Jason Duerr			Chicago Industrial Solutions</a:t>
            </a:r>
          </a:p>
        </p:txBody>
      </p:sp>
    </p:spTree>
    <p:extLst>
      <p:ext uri="{BB962C8B-B14F-4D97-AF65-F5344CB8AC3E}">
        <p14:creationId xmlns:p14="http://schemas.microsoft.com/office/powerpoint/2010/main" val="339695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a:t>
            </a:r>
          </a:p>
        </p:txBody>
      </p:sp>
      <p:sp>
        <p:nvSpPr>
          <p:cNvPr id="22530" name="TextBox 4"/>
          <p:cNvSpPr txBox="1">
            <a:spLocks noChangeArrowheads="1"/>
          </p:cNvSpPr>
          <p:nvPr/>
        </p:nvSpPr>
        <p:spPr bwMode="auto">
          <a:xfrm>
            <a:off x="549275" y="1978025"/>
            <a:ext cx="798512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Professional Development</a:t>
            </a:r>
          </a:p>
          <a:p>
            <a:pPr>
              <a:lnSpc>
                <a:spcPct val="80000"/>
              </a:lnSpc>
              <a:spcBef>
                <a:spcPts val="900"/>
              </a:spcBef>
              <a:buClr>
                <a:srgbClr val="00B050"/>
              </a:buClr>
              <a:buFont typeface="Arial MT"/>
              <a:buAutoNum type="arabicPeriod"/>
            </a:pPr>
            <a:r>
              <a:rPr lang="en-US" altLang="en-US" sz="1800" b="1" dirty="0"/>
              <a:t>Monthly speakers </a:t>
            </a:r>
            <a:r>
              <a:rPr lang="en-US" altLang="en-US" sz="1800" dirty="0"/>
              <a:t>on topics relevant to System Engineering</a:t>
            </a:r>
            <a:br>
              <a:rPr lang="en-US" altLang="en-US" sz="1800" dirty="0"/>
            </a:br>
            <a:r>
              <a:rPr lang="en-US" altLang="en-US" sz="1800" dirty="0"/>
              <a:t>(Later in this meeting)</a:t>
            </a:r>
          </a:p>
          <a:p>
            <a:pPr>
              <a:lnSpc>
                <a:spcPct val="80000"/>
              </a:lnSpc>
              <a:spcBef>
                <a:spcPts val="1200"/>
              </a:spcBef>
              <a:buClr>
                <a:srgbClr val="009900"/>
              </a:buClr>
              <a:buFont typeface="Arial MT"/>
              <a:buAutoNum type="arabicPeriod"/>
            </a:pPr>
            <a:r>
              <a:rPr lang="en-US" altLang="en-US" sz="1800" b="1" dirty="0"/>
              <a:t>Recordings of speakers </a:t>
            </a:r>
            <a:r>
              <a:rPr lang="en-US" altLang="en-US" sz="1800" dirty="0"/>
              <a:t>from previous months</a:t>
            </a:r>
            <a:br>
              <a:rPr lang="en-US" altLang="en-US" sz="1800" dirty="0"/>
            </a:br>
            <a:r>
              <a:rPr lang="en-US" altLang="en-US" sz="1800" dirty="0"/>
              <a:t>(Click on the ‘Library and Resources’ tab of our home page.)</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endParaRPr lang="en-US" altLang="en-US" sz="1800" dirty="0"/>
          </a:p>
          <a:p>
            <a:pPr>
              <a:lnSpc>
                <a:spcPct val="80000"/>
              </a:lnSpc>
              <a:spcBef>
                <a:spcPts val="900"/>
              </a:spcBef>
              <a:buClr>
                <a:srgbClr val="009900"/>
              </a:buClr>
              <a:buFont typeface="Arial MT"/>
              <a:buAutoNum type="arabicPeriod"/>
            </a:pPr>
            <a:r>
              <a:rPr lang="en-US" altLang="en-US" sz="1800" dirty="0"/>
              <a:t>Access to the output of over </a:t>
            </a:r>
            <a:r>
              <a:rPr lang="en-US" altLang="en-US" sz="1800" b="1" dirty="0"/>
              <a:t>40 INCOSE Working Groups</a:t>
            </a:r>
            <a:r>
              <a:rPr lang="en-US" altLang="en-US" sz="1800" dirty="0"/>
              <a:t/>
            </a:r>
            <a:br>
              <a:rPr lang="en-US" altLang="en-US" sz="1800" dirty="0"/>
            </a:br>
            <a:r>
              <a:rPr lang="en-US" altLang="en-US" sz="1800" dirty="0"/>
              <a:t>(Google “INCOSE Working Group”): </a:t>
            </a:r>
            <a:r>
              <a:rPr lang="en-US" altLang="en-US" sz="900" dirty="0"/>
              <a:t/>
            </a:r>
            <a:br>
              <a:rPr lang="en-US" altLang="en-US" sz="900" dirty="0"/>
            </a:br>
            <a:r>
              <a:rPr lang="en-US" altLang="en-US" sz="900" dirty="0"/>
              <a:t> </a:t>
            </a:r>
            <a:r>
              <a:rPr lang="en-US" altLang="en-US" sz="1800" dirty="0"/>
              <a:t/>
            </a:r>
            <a:br>
              <a:rPr lang="en-US" altLang="en-US" sz="1800" dirty="0"/>
            </a:br>
            <a:r>
              <a:rPr lang="en-US" altLang="en-US" sz="1800" dirty="0"/>
              <a:t>A sample of the working groups includes: Decision Analysis; Defense Systems; Enterprise Systems; Global Earth Observation System of Systems; Healthcare; Human Systems Integration; Infrastructure; etc. </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465513"/>
            <a:ext cx="46863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 (Cont.)</a:t>
            </a:r>
          </a:p>
        </p:txBody>
      </p:sp>
      <p:sp>
        <p:nvSpPr>
          <p:cNvPr id="7" name="TextBox 6"/>
          <p:cNvSpPr txBox="1"/>
          <p:nvPr/>
        </p:nvSpPr>
        <p:spPr>
          <a:xfrm>
            <a:off x="549275" y="1978025"/>
            <a:ext cx="7985125" cy="2982913"/>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4"/>
              <a:defRPr/>
            </a:pPr>
            <a:r>
              <a:rPr lang="en-US" sz="1800" b="1" dirty="0">
                <a:latin typeface="Arial MT" charset="0"/>
                <a:cs typeface="+mn-cs"/>
              </a:rPr>
              <a:t>INCOSE Connect: </a:t>
            </a:r>
            <a:r>
              <a:rPr lang="en-US" sz="1800" dirty="0">
                <a:latin typeface="Arial MT" charset="0"/>
                <a:cs typeface="+mn-cs"/>
              </a:rPr>
              <a:t>content developed by chapters and working groups</a:t>
            </a:r>
            <a:br>
              <a:rPr lang="en-US" sz="1800" dirty="0">
                <a:latin typeface="Arial MT" charset="0"/>
                <a:cs typeface="+mn-cs"/>
              </a:rPr>
            </a:br>
            <a:r>
              <a:rPr lang="en-US" sz="1800" dirty="0">
                <a:latin typeface="Arial MT" charset="0"/>
                <a:cs typeface="+mn-cs"/>
              </a:rPr>
              <a:t>(Click on “INCOSE CONNECT” on the chapter’s home page)</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4"/>
              <a:defRPr/>
            </a:pPr>
            <a:r>
              <a:rPr lang="en-US" sz="1800" b="1" dirty="0">
                <a:latin typeface="Arial MT" charset="0"/>
                <a:cs typeface="+mn-cs"/>
              </a:rPr>
              <a:t>System Engineering Certification </a:t>
            </a:r>
            <a:r>
              <a:rPr lang="en-US" sz="1800" dirty="0">
                <a:latin typeface="Arial MT" charset="0"/>
                <a:cs typeface="+mn-cs"/>
              </a:rPr>
              <a:t>(ASEP, CSEP, ESEP)</a:t>
            </a:r>
            <a:br>
              <a:rPr lang="en-US" sz="1800" dirty="0">
                <a:latin typeface="Arial MT" charset="0"/>
                <a:cs typeface="+mn-cs"/>
              </a:rPr>
            </a:br>
            <a:r>
              <a:rPr lang="en-US" sz="1800" dirty="0">
                <a:latin typeface="Arial MT" charset="0"/>
                <a:cs typeface="+mn-cs"/>
              </a:rPr>
              <a:t>(Click on “The Certification Process” on the chapter’s home page)</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819400"/>
            <a:ext cx="4816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67288"/>
            <a:ext cx="4197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94000"/>
            <a:ext cx="15462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902200"/>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10" name="TextBox 9"/>
          <p:cNvSpPr txBox="1"/>
          <p:nvPr/>
        </p:nvSpPr>
        <p:spPr>
          <a:xfrm>
            <a:off x="549275" y="2111375"/>
            <a:ext cx="7985125" cy="3559175"/>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6"/>
              <a:defRPr/>
            </a:pPr>
            <a:r>
              <a:rPr lang="en-US" sz="1800" b="1" dirty="0">
                <a:latin typeface="Arial MT" charset="0"/>
                <a:cs typeface="+mn-cs"/>
              </a:rPr>
              <a:t>Access to a forum </a:t>
            </a:r>
            <a:r>
              <a:rPr lang="en-US" sz="1800" dirty="0">
                <a:latin typeface="Arial MT" charset="0"/>
                <a:cs typeface="+mn-cs"/>
              </a:rPr>
              <a:t>on handling System Engineering issues</a:t>
            </a:r>
            <a:br>
              <a:rPr lang="en-US" sz="1800" dirty="0">
                <a:latin typeface="Arial MT" charset="0"/>
                <a:cs typeface="+mn-cs"/>
              </a:rPr>
            </a:br>
            <a:r>
              <a:rPr lang="en-US" sz="1800" dirty="0">
                <a:latin typeface="Arial MT" charset="0"/>
                <a:cs typeface="+mn-cs"/>
              </a:rPr>
              <a:t>(Click on ‘Reddit’ on the chapter’s home page)</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r>
              <a:rPr lang="en-US" sz="1800" dirty="0">
                <a:latin typeface="Arial MT" charset="0"/>
                <a:cs typeface="+mn-cs"/>
              </a:rPr>
              <a:t>Access list of </a:t>
            </a:r>
            <a:r>
              <a:rPr lang="en-US" sz="1800" u="sng" dirty="0">
                <a:latin typeface="Arial MT" charset="0"/>
                <a:cs typeface="+mn-cs"/>
              </a:rPr>
              <a:t>over 30 Activities Across INCOSE</a:t>
            </a:r>
            <a:r>
              <a:rPr lang="en-US" sz="1800" dirty="0">
                <a:latin typeface="Arial MT" charset="0"/>
                <a:cs typeface="+mn-cs"/>
              </a:rPr>
              <a:t>:</a:t>
            </a: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a:lnSpc>
                <a:spcPct val="80000"/>
              </a:lnSpc>
              <a:spcBef>
                <a:spcPts val="900"/>
              </a:spcBef>
              <a:buClr>
                <a:srgbClr val="009900"/>
              </a:buClr>
              <a:defRPr/>
            </a:pP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81325"/>
            <a:ext cx="402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51363"/>
            <a:ext cx="52578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82941</TotalTime>
  <Words>784</Words>
  <Application>Microsoft Office PowerPoint</Application>
  <PresentationFormat>On-screen Show (4:3)</PresentationFormat>
  <Paragraphs>195</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MT</vt:lpstr>
      <vt:lpstr>Courier New</vt:lpstr>
      <vt:lpstr>Times</vt:lpstr>
      <vt:lpstr>Wingdings</vt:lpstr>
      <vt:lpstr>Wingdings 2</vt:lpstr>
      <vt:lpstr>Blank Presentation</vt:lpstr>
      <vt:lpstr>INCOSE Chicagoland Chapter  Meeting Agenda</vt:lpstr>
      <vt:lpstr>Agenda</vt:lpstr>
      <vt:lpstr>Welcome All Sites</vt:lpstr>
      <vt:lpstr>Welcome All Sites</vt:lpstr>
      <vt:lpstr>Renewing Members</vt:lpstr>
      <vt:lpstr>New Members</vt:lpstr>
      <vt:lpstr>PowerPoint Presentation</vt:lpstr>
      <vt:lpstr>PowerPoint Presentation</vt:lpstr>
      <vt:lpstr>Benefits of INCOSE Membership (Cont.)</vt:lpstr>
      <vt:lpstr>Benefits of INCOSE Membership (Cont.)</vt:lpstr>
      <vt:lpstr>Benefits of INCOSE Membership (Cont.)</vt:lpstr>
      <vt:lpstr>Benefits of INCOSE Membership (Cont.)</vt:lpstr>
      <vt:lpstr>How to Join INCOSE</vt:lpstr>
      <vt:lpstr>Circle Awards Program</vt:lpstr>
      <vt:lpstr>Circle Awards Program (Cont.)</vt:lpstr>
      <vt:lpstr>PowerPoint Presentation</vt:lpstr>
      <vt:lpstr>PowerPoint Presentation</vt:lpstr>
      <vt:lpstr>Upcoming Board Meeting</vt:lpstr>
      <vt:lpstr>Introductions</vt:lpstr>
      <vt:lpstr>PowerPoint Presentation</vt:lpstr>
    </vt:vector>
  </TitlesOfParts>
  <Company>River North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Baxter International Inc.</dc:title>
  <dc:creator>Bob Parro</dc:creator>
  <cp:lastModifiedBy>Gary P Houchin-Miller</cp:lastModifiedBy>
  <cp:revision>2788</cp:revision>
  <dcterms:created xsi:type="dcterms:W3CDTF">2004-10-26T15:37:58Z</dcterms:created>
  <dcterms:modified xsi:type="dcterms:W3CDTF">2018-01-18T16:42:07Z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7e39e4d-11d6-4652-bc7c-e1571f69ea88_Enabled">
    <vt:lpwstr>True</vt:lpwstr>
  </property>
  <property fmtid="{D5CDD505-2E9C-101B-9397-08002B2CF9AE}" pid="3" name="MSIP_Label_c7e39e4d-11d6-4652-bc7c-e1571f69ea88_SiteId">
    <vt:lpwstr>a1f1e214-7ded-45b6-81a1-9e8ae3459641</vt:lpwstr>
  </property>
  <property fmtid="{D5CDD505-2E9C-101B-9397-08002B2CF9AE}" pid="4" name="MSIP_Label_c7e39e4d-11d6-4652-bc7c-e1571f69ea88_Ref">
    <vt:lpwstr>https://api.informationprotection.azure.com/api/a1f1e214-7ded-45b6-81a1-9e8ae3459641</vt:lpwstr>
  </property>
  <property fmtid="{D5CDD505-2E9C-101B-9397-08002B2CF9AE}" pid="5" name="MSIP_Label_c7e39e4d-11d6-4652-bc7c-e1571f69ea88_SetBy">
    <vt:lpwstr>bhouchg@jci.com</vt:lpwstr>
  </property>
  <property fmtid="{D5CDD505-2E9C-101B-9397-08002B2CF9AE}" pid="6" name="MSIP_Label_c7e39e4d-11d6-4652-bc7c-e1571f69ea88_SetDate">
    <vt:lpwstr>2017-06-15T13:10:03.4915684-05:00</vt:lpwstr>
  </property>
  <property fmtid="{D5CDD505-2E9C-101B-9397-08002B2CF9AE}" pid="7" name="MSIP_Label_c7e39e4d-11d6-4652-bc7c-e1571f69ea88_Name">
    <vt:lpwstr>Public</vt:lpwstr>
  </property>
  <property fmtid="{D5CDD505-2E9C-101B-9397-08002B2CF9AE}" pid="8" name="MSIP_Label_c7e39e4d-11d6-4652-bc7c-e1571f69ea88_Application">
    <vt:lpwstr>Microsoft Azure Information Protection</vt:lpwstr>
  </property>
  <property fmtid="{D5CDD505-2E9C-101B-9397-08002B2CF9AE}" pid="9" name="MSIP_Label_c7e39e4d-11d6-4652-bc7c-e1571f69ea88_Extended_MSFT_Method">
    <vt:lpwstr>Manual</vt:lpwstr>
  </property>
  <property fmtid="{D5CDD505-2E9C-101B-9397-08002B2CF9AE}" pid="10" name="Information Classification">
    <vt:lpwstr>Public</vt:lpwstr>
  </property>
</Properties>
</file>