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7"/>
  </p:notesMasterIdLst>
  <p:sldIdLst>
    <p:sldId id="256" r:id="rId5"/>
    <p:sldId id="328" r:id="rId6"/>
    <p:sldId id="263" r:id="rId7"/>
    <p:sldId id="323" r:id="rId8"/>
    <p:sldId id="324" r:id="rId9"/>
    <p:sldId id="325" r:id="rId10"/>
    <p:sldId id="330" r:id="rId11"/>
    <p:sldId id="326" r:id="rId12"/>
    <p:sldId id="327" r:id="rId13"/>
    <p:sldId id="272" r:id="rId14"/>
    <p:sldId id="273" r:id="rId15"/>
    <p:sldId id="275" r:id="rId16"/>
    <p:sldId id="317" r:id="rId17"/>
    <p:sldId id="282" r:id="rId18"/>
    <p:sldId id="322" r:id="rId19"/>
    <p:sldId id="283" r:id="rId20"/>
    <p:sldId id="321" r:id="rId21"/>
    <p:sldId id="318" r:id="rId22"/>
    <p:sldId id="286" r:id="rId23"/>
    <p:sldId id="287" r:id="rId24"/>
    <p:sldId id="288" r:id="rId25"/>
    <p:sldId id="289" r:id="rId26"/>
    <p:sldId id="301" r:id="rId27"/>
    <p:sldId id="319" r:id="rId28"/>
    <p:sldId id="303" r:id="rId29"/>
    <p:sldId id="304" r:id="rId30"/>
    <p:sldId id="305" r:id="rId31"/>
    <p:sldId id="291" r:id="rId32"/>
    <p:sldId id="294" r:id="rId33"/>
    <p:sldId id="295" r:id="rId34"/>
    <p:sldId id="296" r:id="rId35"/>
    <p:sldId id="297" r:id="rId36"/>
    <p:sldId id="298" r:id="rId37"/>
    <p:sldId id="299" r:id="rId38"/>
    <p:sldId id="306" r:id="rId39"/>
    <p:sldId id="320" r:id="rId40"/>
    <p:sldId id="308" r:id="rId41"/>
    <p:sldId id="309" r:id="rId42"/>
    <p:sldId id="310" r:id="rId43"/>
    <p:sldId id="312" r:id="rId44"/>
    <p:sldId id="313" r:id="rId45"/>
    <p:sldId id="3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94"/>
  </p:normalViewPr>
  <p:slideViewPr>
    <p:cSldViewPr snapToGrid="0" snapToObjects="1">
      <p:cViewPr varScale="1">
        <p:scale>
          <a:sx n="78" d="100"/>
          <a:sy n="78" d="100"/>
        </p:scale>
        <p:origin x="12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89F94-2366-42B1-BD34-0AA4E3D72D49}" type="datetimeFigureOut">
              <a:rPr lang="en-US" smtClean="0"/>
              <a:t>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D1F99-826B-41AF-B843-AE625B6D7D45}" type="slidenum">
              <a:rPr lang="en-US" smtClean="0"/>
              <a:t>‹#›</a:t>
            </a:fld>
            <a:endParaRPr lang="en-US"/>
          </a:p>
        </p:txBody>
      </p:sp>
    </p:spTree>
    <p:extLst>
      <p:ext uri="{BB962C8B-B14F-4D97-AF65-F5344CB8AC3E}">
        <p14:creationId xmlns:p14="http://schemas.microsoft.com/office/powerpoint/2010/main" val="169529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82">
              <a:defRPr>
                <a:solidFill>
                  <a:schemeClr val="tx1"/>
                </a:solidFill>
                <a:latin typeface="Arial" charset="0"/>
              </a:defRPr>
            </a:lvl1pPr>
            <a:lvl2pPr marL="702756" indent="-270291" defTabSz="911482">
              <a:defRPr>
                <a:solidFill>
                  <a:schemeClr val="tx1"/>
                </a:solidFill>
                <a:latin typeface="Arial" charset="0"/>
              </a:defRPr>
            </a:lvl2pPr>
            <a:lvl3pPr marL="1081164" indent="-216233" defTabSz="911482">
              <a:defRPr>
                <a:solidFill>
                  <a:schemeClr val="tx1"/>
                </a:solidFill>
                <a:latin typeface="Arial" charset="0"/>
              </a:defRPr>
            </a:lvl3pPr>
            <a:lvl4pPr marL="1513629" indent="-216233" defTabSz="911482">
              <a:defRPr>
                <a:solidFill>
                  <a:schemeClr val="tx1"/>
                </a:solidFill>
                <a:latin typeface="Arial" charset="0"/>
              </a:defRPr>
            </a:lvl4pPr>
            <a:lvl5pPr marL="1946095" indent="-216233" defTabSz="911482">
              <a:defRPr>
                <a:solidFill>
                  <a:schemeClr val="tx1"/>
                </a:solidFill>
                <a:latin typeface="Arial" charset="0"/>
              </a:defRPr>
            </a:lvl5pPr>
            <a:lvl6pPr marL="2378560" indent="-216233" defTabSz="911482" eaLnBrk="0" fontAlgn="base" hangingPunct="0">
              <a:spcBef>
                <a:spcPct val="0"/>
              </a:spcBef>
              <a:spcAft>
                <a:spcPct val="0"/>
              </a:spcAft>
              <a:defRPr>
                <a:solidFill>
                  <a:schemeClr val="tx1"/>
                </a:solidFill>
                <a:latin typeface="Arial" charset="0"/>
              </a:defRPr>
            </a:lvl6pPr>
            <a:lvl7pPr marL="2811026" indent="-216233" defTabSz="911482" eaLnBrk="0" fontAlgn="base" hangingPunct="0">
              <a:spcBef>
                <a:spcPct val="0"/>
              </a:spcBef>
              <a:spcAft>
                <a:spcPct val="0"/>
              </a:spcAft>
              <a:defRPr>
                <a:solidFill>
                  <a:schemeClr val="tx1"/>
                </a:solidFill>
                <a:latin typeface="Arial" charset="0"/>
              </a:defRPr>
            </a:lvl7pPr>
            <a:lvl8pPr marL="3243491" indent="-216233" defTabSz="911482" eaLnBrk="0" fontAlgn="base" hangingPunct="0">
              <a:spcBef>
                <a:spcPct val="0"/>
              </a:spcBef>
              <a:spcAft>
                <a:spcPct val="0"/>
              </a:spcAft>
              <a:defRPr>
                <a:solidFill>
                  <a:schemeClr val="tx1"/>
                </a:solidFill>
                <a:latin typeface="Arial" charset="0"/>
              </a:defRPr>
            </a:lvl8pPr>
            <a:lvl9pPr marL="3675957" indent="-216233" defTabSz="911482" eaLnBrk="0" fontAlgn="base" hangingPunct="0">
              <a:spcBef>
                <a:spcPct val="0"/>
              </a:spcBef>
              <a:spcAft>
                <a:spcPct val="0"/>
              </a:spcAft>
              <a:defRPr>
                <a:solidFill>
                  <a:schemeClr val="tx1"/>
                </a:solidFill>
                <a:latin typeface="Arial" charset="0"/>
              </a:defRPr>
            </a:lvl9pPr>
          </a:lstStyle>
          <a:p>
            <a:fld id="{74B0B7F3-E08F-4475-BF4B-8618E6539422}" type="slidenum">
              <a:rPr lang="en-US" smtClean="0"/>
              <a:pPr/>
              <a:t>3</a:t>
            </a:fld>
            <a:endParaRPr lang="en-US" dirty="0"/>
          </a:p>
        </p:txBody>
      </p:sp>
    </p:spTree>
    <p:extLst>
      <p:ext uri="{BB962C8B-B14F-4D97-AF65-F5344CB8AC3E}">
        <p14:creationId xmlns:p14="http://schemas.microsoft.com/office/powerpoint/2010/main" val="1559278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13</a:t>
            </a:fld>
            <a:endParaRPr lang="en-US" dirty="0"/>
          </a:p>
        </p:txBody>
      </p:sp>
    </p:spTree>
    <p:extLst>
      <p:ext uri="{BB962C8B-B14F-4D97-AF65-F5344CB8AC3E}">
        <p14:creationId xmlns:p14="http://schemas.microsoft.com/office/powerpoint/2010/main" val="207357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363">
              <a:defRPr>
                <a:solidFill>
                  <a:schemeClr val="tx1"/>
                </a:solidFill>
                <a:latin typeface="Arial" charset="0"/>
              </a:defRPr>
            </a:lvl1pPr>
            <a:lvl2pPr marL="736852" indent="-283404" defTabSz="927363">
              <a:defRPr>
                <a:solidFill>
                  <a:schemeClr val="tx1"/>
                </a:solidFill>
                <a:latin typeface="Arial" charset="0"/>
              </a:defRPr>
            </a:lvl2pPr>
            <a:lvl3pPr marL="1133619" indent="-226723" defTabSz="927363">
              <a:defRPr>
                <a:solidFill>
                  <a:schemeClr val="tx1"/>
                </a:solidFill>
                <a:latin typeface="Arial" charset="0"/>
              </a:defRPr>
            </a:lvl3pPr>
            <a:lvl4pPr marL="1587067" indent="-226723" defTabSz="927363">
              <a:defRPr>
                <a:solidFill>
                  <a:schemeClr val="tx1"/>
                </a:solidFill>
                <a:latin typeface="Arial" charset="0"/>
              </a:defRPr>
            </a:lvl4pPr>
            <a:lvl5pPr marL="2040514" indent="-226723" defTabSz="927363">
              <a:defRPr>
                <a:solidFill>
                  <a:schemeClr val="tx1"/>
                </a:solidFill>
                <a:latin typeface="Arial" charset="0"/>
              </a:defRPr>
            </a:lvl5pPr>
            <a:lvl6pPr marL="2493962" indent="-226723" defTabSz="927363" eaLnBrk="0" fontAlgn="base" hangingPunct="0">
              <a:spcBef>
                <a:spcPct val="0"/>
              </a:spcBef>
              <a:spcAft>
                <a:spcPct val="0"/>
              </a:spcAft>
              <a:defRPr>
                <a:solidFill>
                  <a:schemeClr val="tx1"/>
                </a:solidFill>
                <a:latin typeface="Arial" charset="0"/>
              </a:defRPr>
            </a:lvl6pPr>
            <a:lvl7pPr marL="2947410" indent="-226723" defTabSz="927363" eaLnBrk="0" fontAlgn="base" hangingPunct="0">
              <a:spcBef>
                <a:spcPct val="0"/>
              </a:spcBef>
              <a:spcAft>
                <a:spcPct val="0"/>
              </a:spcAft>
              <a:defRPr>
                <a:solidFill>
                  <a:schemeClr val="tx1"/>
                </a:solidFill>
                <a:latin typeface="Arial" charset="0"/>
              </a:defRPr>
            </a:lvl7pPr>
            <a:lvl8pPr marL="3400857" indent="-226723" defTabSz="927363" eaLnBrk="0" fontAlgn="base" hangingPunct="0">
              <a:spcBef>
                <a:spcPct val="0"/>
              </a:spcBef>
              <a:spcAft>
                <a:spcPct val="0"/>
              </a:spcAft>
              <a:defRPr>
                <a:solidFill>
                  <a:schemeClr val="tx1"/>
                </a:solidFill>
                <a:latin typeface="Arial" charset="0"/>
              </a:defRPr>
            </a:lvl8pPr>
            <a:lvl9pPr marL="3854304" indent="-226723" defTabSz="927363" eaLnBrk="0" fontAlgn="base" hangingPunct="0">
              <a:spcBef>
                <a:spcPct val="0"/>
              </a:spcBef>
              <a:spcAft>
                <a:spcPct val="0"/>
              </a:spcAft>
              <a:defRPr>
                <a:solidFill>
                  <a:schemeClr val="tx1"/>
                </a:solidFill>
                <a:latin typeface="Arial" charset="0"/>
              </a:defRPr>
            </a:lvl9pPr>
          </a:lstStyle>
          <a:p>
            <a:fld id="{B5379281-9438-4C1F-AD9C-D3DA5AD308E0}" type="slidenum">
              <a:rPr lang="en-US" smtClean="0"/>
              <a:pPr/>
              <a:t>14</a:t>
            </a:fld>
            <a:endParaRPr lang="en-US" dirty="0"/>
          </a:p>
        </p:txBody>
      </p:sp>
    </p:spTree>
    <p:extLst>
      <p:ext uri="{BB962C8B-B14F-4D97-AF65-F5344CB8AC3E}">
        <p14:creationId xmlns:p14="http://schemas.microsoft.com/office/powerpoint/2010/main" val="71995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18</a:t>
            </a:fld>
            <a:endParaRPr lang="en-US" dirty="0"/>
          </a:p>
        </p:txBody>
      </p:sp>
    </p:spTree>
    <p:extLst>
      <p:ext uri="{BB962C8B-B14F-4D97-AF65-F5344CB8AC3E}">
        <p14:creationId xmlns:p14="http://schemas.microsoft.com/office/powerpoint/2010/main" val="2915834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2608D2B-8B20-47B9-B7D6-E189DE2225E1}" type="slidenum">
              <a:rPr lang="en-US" smtClean="0"/>
              <a:pPr/>
              <a:t>20</a:t>
            </a:fld>
            <a:endParaRPr lang="en-US" dirty="0"/>
          </a:p>
        </p:txBody>
      </p:sp>
    </p:spTree>
    <p:extLst>
      <p:ext uri="{BB962C8B-B14F-4D97-AF65-F5344CB8AC3E}">
        <p14:creationId xmlns:p14="http://schemas.microsoft.com/office/powerpoint/2010/main" val="521334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B4D37789-5626-49A0-B28C-25E8682D94D0}" type="slidenum">
              <a:rPr lang="en-US" smtClean="0"/>
              <a:pPr/>
              <a:t>21</a:t>
            </a:fld>
            <a:endParaRPr lang="en-US" dirty="0"/>
          </a:p>
        </p:txBody>
      </p:sp>
    </p:spTree>
    <p:extLst>
      <p:ext uri="{BB962C8B-B14F-4D97-AF65-F5344CB8AC3E}">
        <p14:creationId xmlns:p14="http://schemas.microsoft.com/office/powerpoint/2010/main" val="3328935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CCA1A747-5F07-413F-AF9C-BD7C175B9B2A}" type="slidenum">
              <a:rPr lang="en-US" smtClean="0"/>
              <a:pPr/>
              <a:t>22</a:t>
            </a:fld>
            <a:endParaRPr lang="en-US" dirty="0"/>
          </a:p>
        </p:txBody>
      </p:sp>
    </p:spTree>
    <p:extLst>
      <p:ext uri="{BB962C8B-B14F-4D97-AF65-F5344CB8AC3E}">
        <p14:creationId xmlns:p14="http://schemas.microsoft.com/office/powerpoint/2010/main" val="1752945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EEBD52C-0D0E-4218-A7D2-B35CE50F0034}" type="slidenum">
              <a:rPr lang="en-US" smtClean="0"/>
              <a:pPr/>
              <a:t>23</a:t>
            </a:fld>
            <a:endParaRPr lang="en-US" dirty="0"/>
          </a:p>
        </p:txBody>
      </p:sp>
    </p:spTree>
    <p:extLst>
      <p:ext uri="{BB962C8B-B14F-4D97-AF65-F5344CB8AC3E}">
        <p14:creationId xmlns:p14="http://schemas.microsoft.com/office/powerpoint/2010/main" val="193708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24</a:t>
            </a:fld>
            <a:endParaRPr lang="en-US" dirty="0"/>
          </a:p>
        </p:txBody>
      </p:sp>
    </p:spTree>
    <p:extLst>
      <p:ext uri="{BB962C8B-B14F-4D97-AF65-F5344CB8AC3E}">
        <p14:creationId xmlns:p14="http://schemas.microsoft.com/office/powerpoint/2010/main" val="2037559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92B6126F-F906-422D-AA26-D5EEBCD690D3}" type="slidenum">
              <a:rPr lang="en-US" smtClean="0"/>
              <a:pPr/>
              <a:t>25</a:t>
            </a:fld>
            <a:endParaRPr lang="en-US" dirty="0"/>
          </a:p>
        </p:txBody>
      </p:sp>
      <p:sp>
        <p:nvSpPr>
          <p:cNvPr id="131075" name="Rectangle 2"/>
          <p:cNvSpPr>
            <a:spLocks noGrp="1" noRot="1" noChangeAspect="1" noChangeArrowheads="1" noTextEdit="1"/>
          </p:cNvSpPr>
          <p:nvPr>
            <p:ph type="sldImg"/>
          </p:nvPr>
        </p:nvSpPr>
        <p:spPr>
          <a:xfrm>
            <a:off x="422275" y="433388"/>
            <a:ext cx="6202363" cy="3489325"/>
          </a:xfrm>
          <a:ln/>
        </p:spPr>
      </p:sp>
      <p:sp>
        <p:nvSpPr>
          <p:cNvPr id="131076"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135570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0040D6DB-6C0D-4EDC-84EC-03BF3FA3CD60}" type="slidenum">
              <a:rPr lang="en-US" smtClean="0"/>
              <a:pPr/>
              <a:t>26</a:t>
            </a:fld>
            <a:endParaRPr lang="en-US" dirty="0"/>
          </a:p>
        </p:txBody>
      </p:sp>
      <p:sp>
        <p:nvSpPr>
          <p:cNvPr id="133123" name="Rectangle 2"/>
          <p:cNvSpPr>
            <a:spLocks noGrp="1" noRot="1" noChangeAspect="1" noChangeArrowheads="1" noTextEdit="1"/>
          </p:cNvSpPr>
          <p:nvPr>
            <p:ph type="sldImg"/>
          </p:nvPr>
        </p:nvSpPr>
        <p:spPr>
          <a:xfrm>
            <a:off x="422275" y="433388"/>
            <a:ext cx="6202363" cy="3489325"/>
          </a:xfrm>
          <a:ln/>
        </p:spPr>
      </p:sp>
      <p:sp>
        <p:nvSpPr>
          <p:cNvPr id="133124"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33952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85">
              <a:defRPr>
                <a:solidFill>
                  <a:schemeClr val="tx1"/>
                </a:solidFill>
                <a:latin typeface="Arial" charset="0"/>
              </a:defRPr>
            </a:lvl1pPr>
            <a:lvl2pPr marL="702683" indent="-270263" defTabSz="911385">
              <a:defRPr>
                <a:solidFill>
                  <a:schemeClr val="tx1"/>
                </a:solidFill>
                <a:latin typeface="Arial" charset="0"/>
              </a:defRPr>
            </a:lvl2pPr>
            <a:lvl3pPr marL="1081050" indent="-216210" defTabSz="911385">
              <a:defRPr>
                <a:solidFill>
                  <a:schemeClr val="tx1"/>
                </a:solidFill>
                <a:latin typeface="Arial" charset="0"/>
              </a:defRPr>
            </a:lvl3pPr>
            <a:lvl4pPr marL="1513471" indent="-216210" defTabSz="911385">
              <a:defRPr>
                <a:solidFill>
                  <a:schemeClr val="tx1"/>
                </a:solidFill>
                <a:latin typeface="Arial" charset="0"/>
              </a:defRPr>
            </a:lvl4pPr>
            <a:lvl5pPr marL="1945890" indent="-216210" defTabSz="911385">
              <a:defRPr>
                <a:solidFill>
                  <a:schemeClr val="tx1"/>
                </a:solidFill>
                <a:latin typeface="Arial" charset="0"/>
              </a:defRPr>
            </a:lvl5pPr>
            <a:lvl6pPr marL="2378310" indent="-216210" defTabSz="911385" eaLnBrk="0" fontAlgn="base" hangingPunct="0">
              <a:spcBef>
                <a:spcPct val="0"/>
              </a:spcBef>
              <a:spcAft>
                <a:spcPct val="0"/>
              </a:spcAft>
              <a:defRPr>
                <a:solidFill>
                  <a:schemeClr val="tx1"/>
                </a:solidFill>
                <a:latin typeface="Arial" charset="0"/>
              </a:defRPr>
            </a:lvl6pPr>
            <a:lvl7pPr marL="2810731" indent="-216210" defTabSz="911385" eaLnBrk="0" fontAlgn="base" hangingPunct="0">
              <a:spcBef>
                <a:spcPct val="0"/>
              </a:spcBef>
              <a:spcAft>
                <a:spcPct val="0"/>
              </a:spcAft>
              <a:defRPr>
                <a:solidFill>
                  <a:schemeClr val="tx1"/>
                </a:solidFill>
                <a:latin typeface="Arial" charset="0"/>
              </a:defRPr>
            </a:lvl7pPr>
            <a:lvl8pPr marL="3243150" indent="-216210" defTabSz="911385" eaLnBrk="0" fontAlgn="base" hangingPunct="0">
              <a:spcBef>
                <a:spcPct val="0"/>
              </a:spcBef>
              <a:spcAft>
                <a:spcPct val="0"/>
              </a:spcAft>
              <a:defRPr>
                <a:solidFill>
                  <a:schemeClr val="tx1"/>
                </a:solidFill>
                <a:latin typeface="Arial" charset="0"/>
              </a:defRPr>
            </a:lvl8pPr>
            <a:lvl9pPr marL="3675571" indent="-216210" defTabSz="911385" eaLnBrk="0" fontAlgn="base" hangingPunct="0">
              <a:spcBef>
                <a:spcPct val="0"/>
              </a:spcBef>
              <a:spcAft>
                <a:spcPct val="0"/>
              </a:spcAft>
              <a:defRPr>
                <a:solidFill>
                  <a:schemeClr val="tx1"/>
                </a:solidFill>
                <a:latin typeface="Arial" charset="0"/>
              </a:defRPr>
            </a:lvl9pPr>
          </a:lstStyle>
          <a:p>
            <a:fld id="{C75E19EE-E701-49A6-A95E-8B7A8F15DE0C}" type="slidenum">
              <a:rPr lang="en-US" smtClean="0"/>
              <a:pPr/>
              <a:t>4</a:t>
            </a:fld>
            <a:endParaRPr lang="en-US" dirty="0"/>
          </a:p>
        </p:txBody>
      </p:sp>
    </p:spTree>
    <p:extLst>
      <p:ext uri="{BB962C8B-B14F-4D97-AF65-F5344CB8AC3E}">
        <p14:creationId xmlns:p14="http://schemas.microsoft.com/office/powerpoint/2010/main" val="1231804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017344D-9D7A-413A-BDB5-C4889286E1BB}" type="slidenum">
              <a:rPr lang="en-US" smtClean="0"/>
              <a:pPr/>
              <a:t>27</a:t>
            </a:fld>
            <a:endParaRPr lang="en-US" dirty="0"/>
          </a:p>
        </p:txBody>
      </p:sp>
      <p:sp>
        <p:nvSpPr>
          <p:cNvPr id="134147" name="Rectangle 2"/>
          <p:cNvSpPr>
            <a:spLocks noGrp="1" noRot="1" noChangeAspect="1" noChangeArrowheads="1" noTextEdit="1"/>
          </p:cNvSpPr>
          <p:nvPr>
            <p:ph type="sldImg"/>
          </p:nvPr>
        </p:nvSpPr>
        <p:spPr>
          <a:xfrm>
            <a:off x="422275" y="433388"/>
            <a:ext cx="6202363" cy="3489325"/>
          </a:xfrm>
          <a:ln/>
        </p:spPr>
      </p:sp>
      <p:sp>
        <p:nvSpPr>
          <p:cNvPr id="134148" name="Rectangle 3"/>
          <p:cNvSpPr>
            <a:spLocks noGrp="1" noChangeArrowheads="1"/>
          </p:cNvSpPr>
          <p:nvPr>
            <p:ph type="body" idx="1"/>
          </p:nvPr>
        </p:nvSpPr>
        <p:spPr>
          <a:xfrm>
            <a:off x="527911" y="3810480"/>
            <a:ext cx="6132578" cy="52907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992" indent="-227992">
              <a:lnSpc>
                <a:spcPct val="90000"/>
              </a:lnSpc>
            </a:pPr>
            <a:endParaRPr lang="en-US" sz="900" dirty="0"/>
          </a:p>
        </p:txBody>
      </p:sp>
    </p:spTree>
    <p:extLst>
      <p:ext uri="{BB962C8B-B14F-4D97-AF65-F5344CB8AC3E}">
        <p14:creationId xmlns:p14="http://schemas.microsoft.com/office/powerpoint/2010/main" val="89138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9D67E6E-D36B-418C-863C-7D1D05109C3E}" type="slidenum">
              <a:rPr lang="en-US" smtClean="0"/>
              <a:pPr/>
              <a:t>28</a:t>
            </a:fld>
            <a:endParaRPr lang="en-US" dirty="0"/>
          </a:p>
        </p:txBody>
      </p:sp>
    </p:spTree>
    <p:extLst>
      <p:ext uri="{BB962C8B-B14F-4D97-AF65-F5344CB8AC3E}">
        <p14:creationId xmlns:p14="http://schemas.microsoft.com/office/powerpoint/2010/main" val="2537233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30433C4D-188B-4CC7-A202-064D796A0B48}" type="slidenum">
              <a:rPr lang="en-US" smtClean="0"/>
              <a:pPr/>
              <a:t>29</a:t>
            </a:fld>
            <a:endParaRPr lang="en-US" dirty="0"/>
          </a:p>
        </p:txBody>
      </p:sp>
    </p:spTree>
    <p:extLst>
      <p:ext uri="{BB962C8B-B14F-4D97-AF65-F5344CB8AC3E}">
        <p14:creationId xmlns:p14="http://schemas.microsoft.com/office/powerpoint/2010/main" val="664741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AF62BD0-0E82-47A4-879E-4EDF6AD52C93}" type="slidenum">
              <a:rPr lang="en-US" smtClean="0"/>
              <a:pPr/>
              <a:t>30</a:t>
            </a:fld>
            <a:endParaRPr lang="en-US" dirty="0"/>
          </a:p>
        </p:txBody>
      </p:sp>
    </p:spTree>
    <p:extLst>
      <p:ext uri="{BB962C8B-B14F-4D97-AF65-F5344CB8AC3E}">
        <p14:creationId xmlns:p14="http://schemas.microsoft.com/office/powerpoint/2010/main" val="25161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421B5DD0-E4B5-45D8-9CB3-1AD962B9FCF2}" type="slidenum">
              <a:rPr lang="en-US" smtClean="0"/>
              <a:pPr/>
              <a:t>31</a:t>
            </a:fld>
            <a:endParaRPr lang="en-US" dirty="0"/>
          </a:p>
        </p:txBody>
      </p:sp>
    </p:spTree>
    <p:extLst>
      <p:ext uri="{BB962C8B-B14F-4D97-AF65-F5344CB8AC3E}">
        <p14:creationId xmlns:p14="http://schemas.microsoft.com/office/powerpoint/2010/main" val="1498618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421B5DD0-E4B5-45D8-9CB3-1AD962B9FCF2}" type="slidenum">
              <a:rPr lang="en-US" smtClean="0"/>
              <a:pPr/>
              <a:t>32</a:t>
            </a:fld>
            <a:endParaRPr lang="en-US" dirty="0"/>
          </a:p>
        </p:txBody>
      </p:sp>
    </p:spTree>
    <p:extLst>
      <p:ext uri="{BB962C8B-B14F-4D97-AF65-F5344CB8AC3E}">
        <p14:creationId xmlns:p14="http://schemas.microsoft.com/office/powerpoint/2010/main" val="169657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118078FD-AEE4-4324-BAEF-9B554990FF4F}" type="slidenum">
              <a:rPr lang="en-US" smtClean="0"/>
              <a:pPr/>
              <a:t>33</a:t>
            </a:fld>
            <a:endParaRPr lang="en-US" dirty="0"/>
          </a:p>
        </p:txBody>
      </p:sp>
    </p:spTree>
    <p:extLst>
      <p:ext uri="{BB962C8B-B14F-4D97-AF65-F5344CB8AC3E}">
        <p14:creationId xmlns:p14="http://schemas.microsoft.com/office/powerpoint/2010/main" val="4088715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A1A6ABA7-ADD0-4718-9760-B4E1054CFFAF}" type="slidenum">
              <a:rPr lang="en-US" smtClean="0"/>
              <a:pPr/>
              <a:t>34</a:t>
            </a:fld>
            <a:endParaRPr lang="en-US" dirty="0"/>
          </a:p>
        </p:txBody>
      </p:sp>
    </p:spTree>
    <p:extLst>
      <p:ext uri="{BB962C8B-B14F-4D97-AF65-F5344CB8AC3E}">
        <p14:creationId xmlns:p14="http://schemas.microsoft.com/office/powerpoint/2010/main" val="1963027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C4161425-79AF-4431-B535-A84CAB4BACF5}" type="slidenum">
              <a:rPr lang="en-US" smtClean="0"/>
              <a:pPr/>
              <a:t>35</a:t>
            </a:fld>
            <a:endParaRPr lang="en-US" dirty="0"/>
          </a:p>
        </p:txBody>
      </p:sp>
      <p:sp>
        <p:nvSpPr>
          <p:cNvPr id="136195" name="Rectangle 2"/>
          <p:cNvSpPr>
            <a:spLocks noGrp="1" noRot="1" noChangeAspect="1" noChangeArrowheads="1" noTextEdit="1"/>
          </p:cNvSpPr>
          <p:nvPr>
            <p:ph type="sldImg"/>
          </p:nvPr>
        </p:nvSpPr>
        <p:spPr>
          <a:xfrm>
            <a:off x="407988" y="693738"/>
            <a:ext cx="6196012" cy="3486150"/>
          </a:xfrm>
          <a:ln/>
        </p:spPr>
      </p:sp>
      <p:sp>
        <p:nvSpPr>
          <p:cNvPr id="45059" name="Rectangle 3"/>
          <p:cNvSpPr>
            <a:spLocks noGrp="1" noChangeArrowheads="1"/>
          </p:cNvSpPr>
          <p:nvPr>
            <p:ph type="body" idx="1"/>
          </p:nvPr>
        </p:nvSpPr>
        <p:spPr>
          <a:xfrm>
            <a:off x="255587" y="4413025"/>
            <a:ext cx="6403380" cy="4188606"/>
          </a:xfrm>
        </p:spPr>
        <p:txBody>
          <a:bodyPr/>
          <a:lstStyle/>
          <a:p>
            <a:pPr eaLnBrk="1" hangingPunct="1">
              <a:defRPr/>
            </a:pPr>
            <a:endParaRPr lang="en-US" sz="2000" b="1" i="1" dirty="0">
              <a:solidFill>
                <a:srgbClr val="FF0000"/>
              </a:solidFill>
              <a:effectLst>
                <a:outerShdw blurRad="38100" dist="38100" dir="2700000" algn="tl">
                  <a:srgbClr val="C0C0C0"/>
                </a:outerShdw>
              </a:effectLst>
            </a:endParaRPr>
          </a:p>
        </p:txBody>
      </p:sp>
    </p:spTree>
    <p:extLst>
      <p:ext uri="{BB962C8B-B14F-4D97-AF65-F5344CB8AC3E}">
        <p14:creationId xmlns:p14="http://schemas.microsoft.com/office/powerpoint/2010/main" val="1379589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36</a:t>
            </a:fld>
            <a:endParaRPr lang="en-US" dirty="0"/>
          </a:p>
        </p:txBody>
      </p:sp>
    </p:spTree>
    <p:extLst>
      <p:ext uri="{BB962C8B-B14F-4D97-AF65-F5344CB8AC3E}">
        <p14:creationId xmlns:p14="http://schemas.microsoft.com/office/powerpoint/2010/main" val="4158301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36">
              <a:defRPr>
                <a:solidFill>
                  <a:schemeClr val="tx1"/>
                </a:solidFill>
                <a:latin typeface="Arial" charset="0"/>
              </a:defRPr>
            </a:lvl1pPr>
            <a:lvl2pPr marL="702722" indent="-270278" defTabSz="911436">
              <a:defRPr>
                <a:solidFill>
                  <a:schemeClr val="tx1"/>
                </a:solidFill>
                <a:latin typeface="Arial" charset="0"/>
              </a:defRPr>
            </a:lvl2pPr>
            <a:lvl3pPr marL="1081110" indent="-216222" defTabSz="911436">
              <a:defRPr>
                <a:solidFill>
                  <a:schemeClr val="tx1"/>
                </a:solidFill>
                <a:latin typeface="Arial" charset="0"/>
              </a:defRPr>
            </a:lvl3pPr>
            <a:lvl4pPr marL="1513554" indent="-216222" defTabSz="911436">
              <a:defRPr>
                <a:solidFill>
                  <a:schemeClr val="tx1"/>
                </a:solidFill>
                <a:latin typeface="Arial" charset="0"/>
              </a:defRPr>
            </a:lvl4pPr>
            <a:lvl5pPr marL="1945998" indent="-216222" defTabSz="911436">
              <a:defRPr>
                <a:solidFill>
                  <a:schemeClr val="tx1"/>
                </a:solidFill>
                <a:latin typeface="Arial" charset="0"/>
              </a:defRPr>
            </a:lvl5pPr>
            <a:lvl6pPr marL="2378442" indent="-216222" defTabSz="911436" eaLnBrk="0" fontAlgn="base" hangingPunct="0">
              <a:spcBef>
                <a:spcPct val="0"/>
              </a:spcBef>
              <a:spcAft>
                <a:spcPct val="0"/>
              </a:spcAft>
              <a:defRPr>
                <a:solidFill>
                  <a:schemeClr val="tx1"/>
                </a:solidFill>
                <a:latin typeface="Arial" charset="0"/>
              </a:defRPr>
            </a:lvl6pPr>
            <a:lvl7pPr marL="2810886" indent="-216222" defTabSz="911436" eaLnBrk="0" fontAlgn="base" hangingPunct="0">
              <a:spcBef>
                <a:spcPct val="0"/>
              </a:spcBef>
              <a:spcAft>
                <a:spcPct val="0"/>
              </a:spcAft>
              <a:defRPr>
                <a:solidFill>
                  <a:schemeClr val="tx1"/>
                </a:solidFill>
                <a:latin typeface="Arial" charset="0"/>
              </a:defRPr>
            </a:lvl7pPr>
            <a:lvl8pPr marL="3243330" indent="-216222" defTabSz="911436" eaLnBrk="0" fontAlgn="base" hangingPunct="0">
              <a:spcBef>
                <a:spcPct val="0"/>
              </a:spcBef>
              <a:spcAft>
                <a:spcPct val="0"/>
              </a:spcAft>
              <a:defRPr>
                <a:solidFill>
                  <a:schemeClr val="tx1"/>
                </a:solidFill>
                <a:latin typeface="Arial" charset="0"/>
              </a:defRPr>
            </a:lvl8pPr>
            <a:lvl9pPr marL="3675774" indent="-216222" defTabSz="911436" eaLnBrk="0" fontAlgn="base" hangingPunct="0">
              <a:spcBef>
                <a:spcPct val="0"/>
              </a:spcBef>
              <a:spcAft>
                <a:spcPct val="0"/>
              </a:spcAft>
              <a:defRPr>
                <a:solidFill>
                  <a:schemeClr val="tx1"/>
                </a:solidFill>
                <a:latin typeface="Arial" charset="0"/>
              </a:defRPr>
            </a:lvl9pPr>
          </a:lstStyle>
          <a:p>
            <a:fld id="{01E0A7DA-2F72-4FDD-8E35-6821C0D4A583}" type="slidenum">
              <a:rPr lang="en-US" smtClean="0"/>
              <a:pPr/>
              <a:t>5</a:t>
            </a:fld>
            <a:endParaRPr lang="en-US" dirty="0"/>
          </a:p>
        </p:txBody>
      </p:sp>
    </p:spTree>
    <p:extLst>
      <p:ext uri="{BB962C8B-B14F-4D97-AF65-F5344CB8AC3E}">
        <p14:creationId xmlns:p14="http://schemas.microsoft.com/office/powerpoint/2010/main" val="1704122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72531E3B-0703-4C53-A760-8044537D79C7}" type="slidenum">
              <a:rPr lang="en-US" smtClean="0"/>
              <a:pPr/>
              <a:t>37</a:t>
            </a:fld>
            <a:endParaRPr lang="en-US" dirty="0"/>
          </a:p>
        </p:txBody>
      </p:sp>
    </p:spTree>
    <p:extLst>
      <p:ext uri="{BB962C8B-B14F-4D97-AF65-F5344CB8AC3E}">
        <p14:creationId xmlns:p14="http://schemas.microsoft.com/office/powerpoint/2010/main" val="3729781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54C4C7A9-D498-430B-809E-FE3D2F59F7D9}" type="slidenum">
              <a:rPr lang="en-US" smtClean="0"/>
              <a:pPr/>
              <a:t>38</a:t>
            </a:fld>
            <a:endParaRPr lang="en-US" dirty="0"/>
          </a:p>
        </p:txBody>
      </p:sp>
      <p:sp>
        <p:nvSpPr>
          <p:cNvPr id="139267" name="Rectangle 2"/>
          <p:cNvSpPr>
            <a:spLocks noGrp="1" noRot="1" noChangeAspect="1" noChangeArrowheads="1" noTextEdit="1"/>
          </p:cNvSpPr>
          <p:nvPr>
            <p:ph type="sldImg"/>
          </p:nvPr>
        </p:nvSpPr>
        <p:spPr>
          <a:xfrm>
            <a:off x="407988" y="693738"/>
            <a:ext cx="6196012" cy="3486150"/>
          </a:xfrm>
          <a:ln/>
        </p:spPr>
      </p:sp>
      <p:sp>
        <p:nvSpPr>
          <p:cNvPr id="139268" name="Rectangle 3"/>
          <p:cNvSpPr>
            <a:spLocks noGrp="1" noChangeArrowheads="1"/>
          </p:cNvSpPr>
          <p:nvPr>
            <p:ph type="body" idx="1"/>
          </p:nvPr>
        </p:nvSpPr>
        <p:spPr>
          <a:xfrm>
            <a:off x="366648" y="4413025"/>
            <a:ext cx="6324269"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Highlight that this table identifies ways for earning continuing education credits.</a:t>
            </a:r>
          </a:p>
          <a:p>
            <a:pPr eaLnBrk="1" hangingPunct="1"/>
            <a:r>
              <a:rPr lang="en-US" sz="2000" dirty="0"/>
              <a:t>Point out that these credits may be earned over a three year time period, and that as many as 30 PDUs may be carried forward.</a:t>
            </a:r>
          </a:p>
        </p:txBody>
      </p:sp>
    </p:spTree>
    <p:extLst>
      <p:ext uri="{BB962C8B-B14F-4D97-AF65-F5344CB8AC3E}">
        <p14:creationId xmlns:p14="http://schemas.microsoft.com/office/powerpoint/2010/main" val="3579053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54C4C7A9-D498-430B-809E-FE3D2F59F7D9}" type="slidenum">
              <a:rPr lang="en-US" smtClean="0"/>
              <a:pPr/>
              <a:t>39</a:t>
            </a:fld>
            <a:endParaRPr lang="en-US" dirty="0"/>
          </a:p>
        </p:txBody>
      </p:sp>
      <p:sp>
        <p:nvSpPr>
          <p:cNvPr id="139267" name="Rectangle 2"/>
          <p:cNvSpPr>
            <a:spLocks noGrp="1" noRot="1" noChangeAspect="1" noChangeArrowheads="1" noTextEdit="1"/>
          </p:cNvSpPr>
          <p:nvPr>
            <p:ph type="sldImg"/>
          </p:nvPr>
        </p:nvSpPr>
        <p:spPr>
          <a:xfrm>
            <a:off x="407988" y="693738"/>
            <a:ext cx="6196012" cy="3486150"/>
          </a:xfrm>
          <a:ln/>
        </p:spPr>
      </p:sp>
      <p:sp>
        <p:nvSpPr>
          <p:cNvPr id="139268" name="Rectangle 3"/>
          <p:cNvSpPr>
            <a:spLocks noGrp="1" noChangeArrowheads="1"/>
          </p:cNvSpPr>
          <p:nvPr>
            <p:ph type="body" idx="1"/>
          </p:nvPr>
        </p:nvSpPr>
        <p:spPr>
          <a:xfrm>
            <a:off x="366648" y="4413025"/>
            <a:ext cx="6324269"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a:t>Highlight that this table identifies ways for earning continuing education credits.</a:t>
            </a:r>
          </a:p>
          <a:p>
            <a:pPr eaLnBrk="1" hangingPunct="1"/>
            <a:r>
              <a:rPr lang="en-US" sz="2000" dirty="0"/>
              <a:t>Point out that these credits may be earned over a three year time period, and that as many as 30 PDUs may be carried forward.</a:t>
            </a:r>
          </a:p>
        </p:txBody>
      </p:sp>
    </p:spTree>
    <p:extLst>
      <p:ext uri="{BB962C8B-B14F-4D97-AF65-F5344CB8AC3E}">
        <p14:creationId xmlns:p14="http://schemas.microsoft.com/office/powerpoint/2010/main" val="477097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45">
              <a:defRPr>
                <a:solidFill>
                  <a:schemeClr val="tx1"/>
                </a:solidFill>
                <a:latin typeface="Arial" charset="0"/>
              </a:defRPr>
            </a:lvl1pPr>
            <a:lvl2pPr marL="716065" indent="-275410" defTabSz="928745">
              <a:defRPr>
                <a:solidFill>
                  <a:schemeClr val="tx1"/>
                </a:solidFill>
                <a:latin typeface="Arial" charset="0"/>
              </a:defRPr>
            </a:lvl2pPr>
            <a:lvl3pPr marL="1101639" indent="-220328" defTabSz="928745">
              <a:defRPr>
                <a:solidFill>
                  <a:schemeClr val="tx1"/>
                </a:solidFill>
                <a:latin typeface="Arial" charset="0"/>
              </a:defRPr>
            </a:lvl3pPr>
            <a:lvl4pPr marL="1542295" indent="-220328" defTabSz="928745">
              <a:defRPr>
                <a:solidFill>
                  <a:schemeClr val="tx1"/>
                </a:solidFill>
                <a:latin typeface="Arial" charset="0"/>
              </a:defRPr>
            </a:lvl4pPr>
            <a:lvl5pPr marL="1982951" indent="-220328" defTabSz="928745">
              <a:defRPr>
                <a:solidFill>
                  <a:schemeClr val="tx1"/>
                </a:solidFill>
                <a:latin typeface="Arial" charset="0"/>
              </a:defRPr>
            </a:lvl5pPr>
            <a:lvl6pPr marL="2423607" indent="-220328" defTabSz="928745" eaLnBrk="0" fontAlgn="base" hangingPunct="0">
              <a:spcBef>
                <a:spcPct val="0"/>
              </a:spcBef>
              <a:spcAft>
                <a:spcPct val="0"/>
              </a:spcAft>
              <a:defRPr>
                <a:solidFill>
                  <a:schemeClr val="tx1"/>
                </a:solidFill>
                <a:latin typeface="Arial" charset="0"/>
              </a:defRPr>
            </a:lvl6pPr>
            <a:lvl7pPr marL="2864264" indent="-220328" defTabSz="928745" eaLnBrk="0" fontAlgn="base" hangingPunct="0">
              <a:spcBef>
                <a:spcPct val="0"/>
              </a:spcBef>
              <a:spcAft>
                <a:spcPct val="0"/>
              </a:spcAft>
              <a:defRPr>
                <a:solidFill>
                  <a:schemeClr val="tx1"/>
                </a:solidFill>
                <a:latin typeface="Arial" charset="0"/>
              </a:defRPr>
            </a:lvl7pPr>
            <a:lvl8pPr marL="3304918" indent="-220328" defTabSz="928745" eaLnBrk="0" fontAlgn="base" hangingPunct="0">
              <a:spcBef>
                <a:spcPct val="0"/>
              </a:spcBef>
              <a:spcAft>
                <a:spcPct val="0"/>
              </a:spcAft>
              <a:defRPr>
                <a:solidFill>
                  <a:schemeClr val="tx1"/>
                </a:solidFill>
                <a:latin typeface="Arial" charset="0"/>
              </a:defRPr>
            </a:lvl8pPr>
            <a:lvl9pPr marL="3745575" indent="-220328" defTabSz="928745" eaLnBrk="0" fontAlgn="base" hangingPunct="0">
              <a:spcBef>
                <a:spcPct val="0"/>
              </a:spcBef>
              <a:spcAft>
                <a:spcPct val="0"/>
              </a:spcAft>
              <a:defRPr>
                <a:solidFill>
                  <a:schemeClr val="tx1"/>
                </a:solidFill>
                <a:latin typeface="Arial" charset="0"/>
              </a:defRPr>
            </a:lvl9pPr>
          </a:lstStyle>
          <a:p>
            <a:fld id="{407B8833-DD9D-4D6E-AE4E-FA90D6967DB1}" type="slidenum">
              <a:rPr lang="en-US" smtClean="0"/>
              <a:pPr/>
              <a:t>40</a:t>
            </a:fld>
            <a:endParaRPr lang="en-US" dirty="0"/>
          </a:p>
        </p:txBody>
      </p:sp>
      <p:sp>
        <p:nvSpPr>
          <p:cNvPr id="146435" name="Rectangle 2"/>
          <p:cNvSpPr>
            <a:spLocks noGrp="1" noRot="1" noChangeAspect="1" noChangeArrowheads="1" noTextEdit="1"/>
          </p:cNvSpPr>
          <p:nvPr>
            <p:ph type="sldImg"/>
          </p:nvPr>
        </p:nvSpPr>
        <p:spPr>
          <a:xfrm>
            <a:off x="407988" y="693738"/>
            <a:ext cx="6196012" cy="3486150"/>
          </a:xfrm>
          <a:ln/>
        </p:spPr>
      </p:sp>
      <p:sp>
        <p:nvSpPr>
          <p:cNvPr id="146436" name="Rectangle 3"/>
          <p:cNvSpPr>
            <a:spLocks noGrp="1" noChangeArrowheads="1"/>
          </p:cNvSpPr>
          <p:nvPr>
            <p:ph type="body" idx="1"/>
          </p:nvPr>
        </p:nvSpPr>
        <p:spPr>
          <a:xfrm>
            <a:off x="701346" y="4413025"/>
            <a:ext cx="5607711" cy="41886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6651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B16A1708-9582-4202-B16D-3E72F47FE0B4}" type="slidenum">
              <a:rPr lang="en-US" smtClean="0"/>
              <a:pPr/>
              <a:t>41</a:t>
            </a:fld>
            <a:endParaRPr 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This presentation was extracted and updated from:</a:t>
            </a:r>
          </a:p>
          <a:p>
            <a:pPr eaLnBrk="1" hangingPunct="1">
              <a:spcBef>
                <a:spcPct val="0"/>
              </a:spcBef>
              <a:buFontTx/>
              <a:buChar char="•"/>
            </a:pPr>
            <a:r>
              <a:rPr lang="en-US" sz="1000" dirty="0"/>
              <a:t>The INCOSE Certification web site: http://www.incose.org/educationcareers/certification/</a:t>
            </a:r>
          </a:p>
          <a:p>
            <a:pPr eaLnBrk="1" hangingPunct="1">
              <a:spcBef>
                <a:spcPct val="0"/>
              </a:spcBef>
              <a:buFontTx/>
              <a:buChar char="•"/>
            </a:pPr>
            <a:r>
              <a:rPr lang="en-US" sz="1000" i="1" dirty="0"/>
              <a:t>Certification Status Report, </a:t>
            </a:r>
            <a:r>
              <a:rPr lang="en-US" sz="1000" dirty="0"/>
              <a:t>INCOSE IW &amp; IS, Certification Program Manager, January/February &amp; June/July 2006, 2007, 2008, 2009, 2010, 2011</a:t>
            </a:r>
          </a:p>
          <a:p>
            <a:pPr defTabSz="931774">
              <a:spcBef>
                <a:spcPct val="0"/>
              </a:spcBef>
              <a:buFontTx/>
              <a:buChar char="•"/>
              <a:defRPr/>
            </a:pPr>
            <a:r>
              <a:rPr lang="en-US" sz="1000" i="1" dirty="0"/>
              <a:t>Associate Systems Engineering Professional (ASEP) Certification: A Credential Tailored for Students and Junior Engineers</a:t>
            </a:r>
            <a:r>
              <a:rPr lang="en-US" sz="1000" dirty="0"/>
              <a:t>, Steven Walter, CSEP &amp; David Walden, CSEP </a:t>
            </a:r>
            <a:r>
              <a:rPr lang="en-US" sz="1000" dirty="0">
                <a:solidFill>
                  <a:schemeClr val="bg1"/>
                </a:solidFill>
              </a:rPr>
              <a:t>2010 Annual ASEE Conference &amp; Exposition in Louisville, KY </a:t>
            </a:r>
            <a:r>
              <a:rPr lang="en-US" sz="1000" dirty="0"/>
              <a:t>, June 2010</a:t>
            </a:r>
          </a:p>
          <a:p>
            <a:pPr eaLnBrk="1" hangingPunct="1">
              <a:spcBef>
                <a:spcPct val="0"/>
              </a:spcBef>
              <a:buFontTx/>
              <a:buChar char="•"/>
            </a:pPr>
            <a:r>
              <a:rPr lang="en-US" sz="1000" i="1" dirty="0"/>
              <a:t>Leveraging Certification: Individually and for Your Organization</a:t>
            </a:r>
            <a:r>
              <a:rPr lang="en-US" sz="1000" dirty="0"/>
              <a:t>, David Walden, CSEP, INCOSE North Star Chapter Presentation, January 2010</a:t>
            </a:r>
          </a:p>
          <a:p>
            <a:pPr eaLnBrk="1" hangingPunct="1">
              <a:spcBef>
                <a:spcPct val="0"/>
              </a:spcBef>
              <a:buFontTx/>
              <a:buChar char="•"/>
            </a:pPr>
            <a:r>
              <a:rPr lang="en-US" sz="1000" i="1" dirty="0"/>
              <a:t>Certification of Systems Engineers</a:t>
            </a:r>
            <a:r>
              <a:rPr lang="en-US" sz="1000" dirty="0"/>
              <a:t>, </a:t>
            </a:r>
            <a:r>
              <a:rPr lang="en-US" sz="600" dirty="0">
                <a:solidFill>
                  <a:srgbClr val="003399"/>
                </a:solidFill>
              </a:rPr>
              <a:t>INCOSE-TD-2006-001-01,</a:t>
            </a:r>
            <a:r>
              <a:rPr lang="en-US" sz="1000" dirty="0"/>
              <a:t> John Clark, CSEP and Karl Geist, CSEP, August 2007</a:t>
            </a:r>
          </a:p>
          <a:p>
            <a:pPr eaLnBrk="1" hangingPunct="1">
              <a:spcBef>
                <a:spcPct val="0"/>
              </a:spcBef>
              <a:buFontTx/>
              <a:buChar char="•"/>
            </a:pPr>
            <a:r>
              <a:rPr lang="en-US" sz="1000" i="1" dirty="0"/>
              <a:t>INCOSE Certification of Systems Engineers, Certification Program Briefing for Chapters</a:t>
            </a:r>
            <a:r>
              <a:rPr lang="en-US" sz="1000" dirty="0"/>
              <a:t>, CB0104, Karl C. Geist, CSEP, 9 Nov 2005 and CB0607, Karl C. Geist, CSEP, 6 Jun 2007</a:t>
            </a:r>
          </a:p>
          <a:p>
            <a:pPr eaLnBrk="1" hangingPunct="1">
              <a:spcBef>
                <a:spcPct val="0"/>
              </a:spcBef>
              <a:buFontTx/>
              <a:buChar char="•"/>
            </a:pPr>
            <a:r>
              <a:rPr lang="en-US" sz="1000" i="1" dirty="0"/>
              <a:t>INCOSE Certification of Systems Engineers Program, Program Status Report</a:t>
            </a:r>
            <a:r>
              <a:rPr lang="en-US" sz="1000" dirty="0"/>
              <a:t>, John Muehlbauer, CSEP, January 2007</a:t>
            </a:r>
          </a:p>
          <a:p>
            <a:pPr eaLnBrk="1" hangingPunct="1">
              <a:spcBef>
                <a:spcPct val="0"/>
              </a:spcBef>
              <a:buFontTx/>
              <a:buChar char="•"/>
            </a:pPr>
            <a:r>
              <a:rPr lang="en-US" sz="1000" i="1" dirty="0"/>
              <a:t>New Member Introduction &amp; Orientation</a:t>
            </a:r>
            <a:r>
              <a:rPr lang="en-US" sz="1000" dirty="0"/>
              <a:t>, INCOSE IS 2006, Bruce Shelton, CSEP, 10 July 2006</a:t>
            </a:r>
          </a:p>
          <a:p>
            <a:pPr eaLnBrk="1" hangingPunct="1">
              <a:spcBef>
                <a:spcPct val="0"/>
              </a:spcBef>
              <a:buFontTx/>
              <a:buChar char="•"/>
            </a:pPr>
            <a:r>
              <a:rPr lang="en-US" sz="1000" i="1" dirty="0"/>
              <a:t>Presentation to INCOSE IW06, </a:t>
            </a:r>
            <a:r>
              <a:rPr lang="en-US" sz="1000" dirty="0"/>
              <a:t>Kenneth J. Kepchar, CSEP, 28 Jan 2006</a:t>
            </a:r>
          </a:p>
          <a:p>
            <a:pPr eaLnBrk="1" hangingPunct="1"/>
            <a:endParaRPr lang="en-US" dirty="0"/>
          </a:p>
        </p:txBody>
      </p:sp>
    </p:spTree>
    <p:extLst>
      <p:ext uri="{BB962C8B-B14F-4D97-AF65-F5344CB8AC3E}">
        <p14:creationId xmlns:p14="http://schemas.microsoft.com/office/powerpoint/2010/main" val="218339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7D1F99-826B-41AF-B843-AE625B6D7D45}" type="slidenum">
              <a:rPr lang="en-US" smtClean="0"/>
              <a:t>42</a:t>
            </a:fld>
            <a:endParaRPr lang="en-US"/>
          </a:p>
        </p:txBody>
      </p:sp>
    </p:spTree>
    <p:extLst>
      <p:ext uri="{BB962C8B-B14F-4D97-AF65-F5344CB8AC3E}">
        <p14:creationId xmlns:p14="http://schemas.microsoft.com/office/powerpoint/2010/main" val="4282175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36">
              <a:defRPr>
                <a:solidFill>
                  <a:schemeClr val="tx1"/>
                </a:solidFill>
                <a:latin typeface="Arial" charset="0"/>
              </a:defRPr>
            </a:lvl1pPr>
            <a:lvl2pPr marL="702722" indent="-270278" defTabSz="911436">
              <a:defRPr>
                <a:solidFill>
                  <a:schemeClr val="tx1"/>
                </a:solidFill>
                <a:latin typeface="Arial" charset="0"/>
              </a:defRPr>
            </a:lvl2pPr>
            <a:lvl3pPr marL="1081110" indent="-216222" defTabSz="911436">
              <a:defRPr>
                <a:solidFill>
                  <a:schemeClr val="tx1"/>
                </a:solidFill>
                <a:latin typeface="Arial" charset="0"/>
              </a:defRPr>
            </a:lvl3pPr>
            <a:lvl4pPr marL="1513554" indent="-216222" defTabSz="911436">
              <a:defRPr>
                <a:solidFill>
                  <a:schemeClr val="tx1"/>
                </a:solidFill>
                <a:latin typeface="Arial" charset="0"/>
              </a:defRPr>
            </a:lvl4pPr>
            <a:lvl5pPr marL="1945998" indent="-216222" defTabSz="911436">
              <a:defRPr>
                <a:solidFill>
                  <a:schemeClr val="tx1"/>
                </a:solidFill>
                <a:latin typeface="Arial" charset="0"/>
              </a:defRPr>
            </a:lvl5pPr>
            <a:lvl6pPr marL="2378442" indent="-216222" defTabSz="911436" eaLnBrk="0" fontAlgn="base" hangingPunct="0">
              <a:spcBef>
                <a:spcPct val="0"/>
              </a:spcBef>
              <a:spcAft>
                <a:spcPct val="0"/>
              </a:spcAft>
              <a:defRPr>
                <a:solidFill>
                  <a:schemeClr val="tx1"/>
                </a:solidFill>
                <a:latin typeface="Arial" charset="0"/>
              </a:defRPr>
            </a:lvl6pPr>
            <a:lvl7pPr marL="2810886" indent="-216222" defTabSz="911436" eaLnBrk="0" fontAlgn="base" hangingPunct="0">
              <a:spcBef>
                <a:spcPct val="0"/>
              </a:spcBef>
              <a:spcAft>
                <a:spcPct val="0"/>
              </a:spcAft>
              <a:defRPr>
                <a:solidFill>
                  <a:schemeClr val="tx1"/>
                </a:solidFill>
                <a:latin typeface="Arial" charset="0"/>
              </a:defRPr>
            </a:lvl7pPr>
            <a:lvl8pPr marL="3243330" indent="-216222" defTabSz="911436" eaLnBrk="0" fontAlgn="base" hangingPunct="0">
              <a:spcBef>
                <a:spcPct val="0"/>
              </a:spcBef>
              <a:spcAft>
                <a:spcPct val="0"/>
              </a:spcAft>
              <a:defRPr>
                <a:solidFill>
                  <a:schemeClr val="tx1"/>
                </a:solidFill>
                <a:latin typeface="Arial" charset="0"/>
              </a:defRPr>
            </a:lvl8pPr>
            <a:lvl9pPr marL="3675774" indent="-216222" defTabSz="911436" eaLnBrk="0" fontAlgn="base" hangingPunct="0">
              <a:spcBef>
                <a:spcPct val="0"/>
              </a:spcBef>
              <a:spcAft>
                <a:spcPct val="0"/>
              </a:spcAft>
              <a:defRPr>
                <a:solidFill>
                  <a:schemeClr val="tx1"/>
                </a:solidFill>
                <a:latin typeface="Arial" charset="0"/>
              </a:defRPr>
            </a:lvl9pPr>
          </a:lstStyle>
          <a:p>
            <a:fld id="{A1EC2413-DC32-41CE-9882-704696BBE764}" type="slidenum">
              <a:rPr lang="en-US" smtClean="0"/>
              <a:pPr/>
              <a:t>6</a:t>
            </a:fld>
            <a:endParaRPr lang="en-US" dirty="0"/>
          </a:p>
        </p:txBody>
      </p:sp>
    </p:spTree>
    <p:extLst>
      <p:ext uri="{BB962C8B-B14F-4D97-AF65-F5344CB8AC3E}">
        <p14:creationId xmlns:p14="http://schemas.microsoft.com/office/powerpoint/2010/main" val="418187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436">
              <a:defRPr>
                <a:solidFill>
                  <a:schemeClr val="tx1"/>
                </a:solidFill>
                <a:latin typeface="Arial" charset="0"/>
              </a:defRPr>
            </a:lvl1pPr>
            <a:lvl2pPr marL="702722" indent="-270278" defTabSz="911436">
              <a:defRPr>
                <a:solidFill>
                  <a:schemeClr val="tx1"/>
                </a:solidFill>
                <a:latin typeface="Arial" charset="0"/>
              </a:defRPr>
            </a:lvl2pPr>
            <a:lvl3pPr marL="1081110" indent="-216222" defTabSz="911436">
              <a:defRPr>
                <a:solidFill>
                  <a:schemeClr val="tx1"/>
                </a:solidFill>
                <a:latin typeface="Arial" charset="0"/>
              </a:defRPr>
            </a:lvl3pPr>
            <a:lvl4pPr marL="1513554" indent="-216222" defTabSz="911436">
              <a:defRPr>
                <a:solidFill>
                  <a:schemeClr val="tx1"/>
                </a:solidFill>
                <a:latin typeface="Arial" charset="0"/>
              </a:defRPr>
            </a:lvl4pPr>
            <a:lvl5pPr marL="1945998" indent="-216222" defTabSz="911436">
              <a:defRPr>
                <a:solidFill>
                  <a:schemeClr val="tx1"/>
                </a:solidFill>
                <a:latin typeface="Arial" charset="0"/>
              </a:defRPr>
            </a:lvl5pPr>
            <a:lvl6pPr marL="2378442" indent="-216222" defTabSz="911436" eaLnBrk="0" fontAlgn="base" hangingPunct="0">
              <a:spcBef>
                <a:spcPct val="0"/>
              </a:spcBef>
              <a:spcAft>
                <a:spcPct val="0"/>
              </a:spcAft>
              <a:defRPr>
                <a:solidFill>
                  <a:schemeClr val="tx1"/>
                </a:solidFill>
                <a:latin typeface="Arial" charset="0"/>
              </a:defRPr>
            </a:lvl6pPr>
            <a:lvl7pPr marL="2810886" indent="-216222" defTabSz="911436" eaLnBrk="0" fontAlgn="base" hangingPunct="0">
              <a:spcBef>
                <a:spcPct val="0"/>
              </a:spcBef>
              <a:spcAft>
                <a:spcPct val="0"/>
              </a:spcAft>
              <a:defRPr>
                <a:solidFill>
                  <a:schemeClr val="tx1"/>
                </a:solidFill>
                <a:latin typeface="Arial" charset="0"/>
              </a:defRPr>
            </a:lvl7pPr>
            <a:lvl8pPr marL="3243330" indent="-216222" defTabSz="911436" eaLnBrk="0" fontAlgn="base" hangingPunct="0">
              <a:spcBef>
                <a:spcPct val="0"/>
              </a:spcBef>
              <a:spcAft>
                <a:spcPct val="0"/>
              </a:spcAft>
              <a:defRPr>
                <a:solidFill>
                  <a:schemeClr val="tx1"/>
                </a:solidFill>
                <a:latin typeface="Arial" charset="0"/>
              </a:defRPr>
            </a:lvl8pPr>
            <a:lvl9pPr marL="3675774" indent="-216222" defTabSz="911436" eaLnBrk="0" fontAlgn="base" hangingPunct="0">
              <a:spcBef>
                <a:spcPct val="0"/>
              </a:spcBef>
              <a:spcAft>
                <a:spcPct val="0"/>
              </a:spcAft>
              <a:defRPr>
                <a:solidFill>
                  <a:schemeClr val="tx1"/>
                </a:solidFill>
                <a:latin typeface="Arial" charset="0"/>
              </a:defRPr>
            </a:lvl9pPr>
          </a:lstStyle>
          <a:p>
            <a:fld id="{16DBF18D-34CA-455E-A6F6-35713739ED90}" type="slidenum">
              <a:rPr lang="en-US" smtClean="0"/>
              <a:pPr/>
              <a:t>8</a:t>
            </a:fld>
            <a:endParaRPr lang="en-US" dirty="0"/>
          </a:p>
        </p:txBody>
      </p:sp>
    </p:spTree>
    <p:extLst>
      <p:ext uri="{BB962C8B-B14F-4D97-AF65-F5344CB8AC3E}">
        <p14:creationId xmlns:p14="http://schemas.microsoft.com/office/powerpoint/2010/main" val="373142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85">
              <a:defRPr>
                <a:solidFill>
                  <a:schemeClr val="tx1"/>
                </a:solidFill>
                <a:latin typeface="Arial" charset="0"/>
              </a:defRPr>
            </a:lvl1pPr>
            <a:lvl2pPr marL="702683" indent="-270263" defTabSz="911385">
              <a:defRPr>
                <a:solidFill>
                  <a:schemeClr val="tx1"/>
                </a:solidFill>
                <a:latin typeface="Arial" charset="0"/>
              </a:defRPr>
            </a:lvl2pPr>
            <a:lvl3pPr marL="1081050" indent="-216210" defTabSz="911385">
              <a:defRPr>
                <a:solidFill>
                  <a:schemeClr val="tx1"/>
                </a:solidFill>
                <a:latin typeface="Arial" charset="0"/>
              </a:defRPr>
            </a:lvl3pPr>
            <a:lvl4pPr marL="1513471" indent="-216210" defTabSz="911385">
              <a:defRPr>
                <a:solidFill>
                  <a:schemeClr val="tx1"/>
                </a:solidFill>
                <a:latin typeface="Arial" charset="0"/>
              </a:defRPr>
            </a:lvl4pPr>
            <a:lvl5pPr marL="1945890" indent="-216210" defTabSz="911385">
              <a:defRPr>
                <a:solidFill>
                  <a:schemeClr val="tx1"/>
                </a:solidFill>
                <a:latin typeface="Arial" charset="0"/>
              </a:defRPr>
            </a:lvl5pPr>
            <a:lvl6pPr marL="2378310" indent="-216210" defTabSz="911385" eaLnBrk="0" fontAlgn="base" hangingPunct="0">
              <a:spcBef>
                <a:spcPct val="0"/>
              </a:spcBef>
              <a:spcAft>
                <a:spcPct val="0"/>
              </a:spcAft>
              <a:defRPr>
                <a:solidFill>
                  <a:schemeClr val="tx1"/>
                </a:solidFill>
                <a:latin typeface="Arial" charset="0"/>
              </a:defRPr>
            </a:lvl6pPr>
            <a:lvl7pPr marL="2810731" indent="-216210" defTabSz="911385" eaLnBrk="0" fontAlgn="base" hangingPunct="0">
              <a:spcBef>
                <a:spcPct val="0"/>
              </a:spcBef>
              <a:spcAft>
                <a:spcPct val="0"/>
              </a:spcAft>
              <a:defRPr>
                <a:solidFill>
                  <a:schemeClr val="tx1"/>
                </a:solidFill>
                <a:latin typeface="Arial" charset="0"/>
              </a:defRPr>
            </a:lvl7pPr>
            <a:lvl8pPr marL="3243150" indent="-216210" defTabSz="911385" eaLnBrk="0" fontAlgn="base" hangingPunct="0">
              <a:spcBef>
                <a:spcPct val="0"/>
              </a:spcBef>
              <a:spcAft>
                <a:spcPct val="0"/>
              </a:spcAft>
              <a:defRPr>
                <a:solidFill>
                  <a:schemeClr val="tx1"/>
                </a:solidFill>
                <a:latin typeface="Arial" charset="0"/>
              </a:defRPr>
            </a:lvl8pPr>
            <a:lvl9pPr marL="3675571" indent="-216210" defTabSz="911385" eaLnBrk="0" fontAlgn="base" hangingPunct="0">
              <a:spcBef>
                <a:spcPct val="0"/>
              </a:spcBef>
              <a:spcAft>
                <a:spcPct val="0"/>
              </a:spcAft>
              <a:defRPr>
                <a:solidFill>
                  <a:schemeClr val="tx1"/>
                </a:solidFill>
                <a:latin typeface="Arial" charset="0"/>
              </a:defRPr>
            </a:lvl9pPr>
          </a:lstStyle>
          <a:p>
            <a:fld id="{878B59FA-739C-4D00-AC07-C35BFE805B29}" type="slidenum">
              <a:rPr lang="en-US" smtClean="0"/>
              <a:pPr/>
              <a:t>9</a:t>
            </a:fld>
            <a:endParaRPr lang="en-US" dirty="0"/>
          </a:p>
        </p:txBody>
      </p:sp>
    </p:spTree>
    <p:extLst>
      <p:ext uri="{BB962C8B-B14F-4D97-AF65-F5344CB8AC3E}">
        <p14:creationId xmlns:p14="http://schemas.microsoft.com/office/powerpoint/2010/main" val="364901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407988" y="696913"/>
            <a:ext cx="6194425" cy="3484562"/>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E3261A72-AC7B-4042-ACE0-5D08C182A5D7}" type="slidenum">
              <a:rPr lang="nl-NL" smtClean="0"/>
              <a:pPr/>
              <a:t>10</a:t>
            </a:fld>
            <a:endParaRPr lang="nl-NL"/>
          </a:p>
        </p:txBody>
      </p:sp>
    </p:spTree>
    <p:extLst>
      <p:ext uri="{BB962C8B-B14F-4D97-AF65-F5344CB8AC3E}">
        <p14:creationId xmlns:p14="http://schemas.microsoft.com/office/powerpoint/2010/main" val="9328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00">
              <a:defRPr>
                <a:solidFill>
                  <a:schemeClr val="tx1"/>
                </a:solidFill>
                <a:latin typeface="Arial" charset="0"/>
              </a:defRPr>
            </a:lvl1pPr>
            <a:lvl2pPr marL="716108" indent="-275427" defTabSz="928800">
              <a:defRPr>
                <a:solidFill>
                  <a:schemeClr val="tx1"/>
                </a:solidFill>
                <a:latin typeface="Arial" charset="0"/>
              </a:defRPr>
            </a:lvl2pPr>
            <a:lvl3pPr marL="1101706" indent="-220341" defTabSz="928800">
              <a:defRPr>
                <a:solidFill>
                  <a:schemeClr val="tx1"/>
                </a:solidFill>
                <a:latin typeface="Arial" charset="0"/>
              </a:defRPr>
            </a:lvl3pPr>
            <a:lvl4pPr marL="1542388" indent="-220341" defTabSz="928800">
              <a:defRPr>
                <a:solidFill>
                  <a:schemeClr val="tx1"/>
                </a:solidFill>
                <a:latin typeface="Arial" charset="0"/>
              </a:defRPr>
            </a:lvl4pPr>
            <a:lvl5pPr marL="1983071" indent="-220341" defTabSz="928800">
              <a:defRPr>
                <a:solidFill>
                  <a:schemeClr val="tx1"/>
                </a:solidFill>
                <a:latin typeface="Arial" charset="0"/>
              </a:defRPr>
            </a:lvl5pPr>
            <a:lvl6pPr marL="2423753" indent="-220341" defTabSz="928800" eaLnBrk="0" fontAlgn="base" hangingPunct="0">
              <a:spcBef>
                <a:spcPct val="0"/>
              </a:spcBef>
              <a:spcAft>
                <a:spcPct val="0"/>
              </a:spcAft>
              <a:defRPr>
                <a:solidFill>
                  <a:schemeClr val="tx1"/>
                </a:solidFill>
                <a:latin typeface="Arial" charset="0"/>
              </a:defRPr>
            </a:lvl6pPr>
            <a:lvl7pPr marL="2864435" indent="-220341" defTabSz="928800" eaLnBrk="0" fontAlgn="base" hangingPunct="0">
              <a:spcBef>
                <a:spcPct val="0"/>
              </a:spcBef>
              <a:spcAft>
                <a:spcPct val="0"/>
              </a:spcAft>
              <a:defRPr>
                <a:solidFill>
                  <a:schemeClr val="tx1"/>
                </a:solidFill>
                <a:latin typeface="Arial" charset="0"/>
              </a:defRPr>
            </a:lvl7pPr>
            <a:lvl8pPr marL="3305117" indent="-220341" defTabSz="928800" eaLnBrk="0" fontAlgn="base" hangingPunct="0">
              <a:spcBef>
                <a:spcPct val="0"/>
              </a:spcBef>
              <a:spcAft>
                <a:spcPct val="0"/>
              </a:spcAft>
              <a:defRPr>
                <a:solidFill>
                  <a:schemeClr val="tx1"/>
                </a:solidFill>
                <a:latin typeface="Arial" charset="0"/>
              </a:defRPr>
            </a:lvl8pPr>
            <a:lvl9pPr marL="3745800" indent="-220341" defTabSz="928800" eaLnBrk="0" fontAlgn="base" hangingPunct="0">
              <a:spcBef>
                <a:spcPct val="0"/>
              </a:spcBef>
              <a:spcAft>
                <a:spcPct val="0"/>
              </a:spcAft>
              <a:defRPr>
                <a:solidFill>
                  <a:schemeClr val="tx1"/>
                </a:solidFill>
                <a:latin typeface="Arial" charset="0"/>
              </a:defRPr>
            </a:lvl9pPr>
          </a:lstStyle>
          <a:p>
            <a:fld id="{2CD57534-CA8F-4DF0-92E5-9F28C3CFCA8A}" type="slidenum">
              <a:rPr lang="en-US" smtClean="0"/>
              <a:pPr/>
              <a:t>11</a:t>
            </a:fld>
            <a:endParaRPr lang="en-US" dirty="0"/>
          </a:p>
        </p:txBody>
      </p:sp>
    </p:spTree>
    <p:extLst>
      <p:ext uri="{BB962C8B-B14F-4D97-AF65-F5344CB8AC3E}">
        <p14:creationId xmlns:p14="http://schemas.microsoft.com/office/powerpoint/2010/main" val="60030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0900" name="Slide Number Placeholder 3"/>
          <p:cNvSpPr txBox="1">
            <a:spLocks noGrp="1"/>
          </p:cNvSpPr>
          <p:nvPr/>
        </p:nvSpPr>
        <p:spPr bwMode="auto">
          <a:xfrm>
            <a:off x="3973778" y="8830658"/>
            <a:ext cx="3036623"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2" rIns="93159" bIns="46582" anchor="b"/>
          <a:lstStyle>
            <a:lvl1pPr defTabSz="963613">
              <a:defRPr>
                <a:solidFill>
                  <a:schemeClr val="tx1"/>
                </a:solidFill>
                <a:latin typeface="Arial" charset="0"/>
              </a:defRPr>
            </a:lvl1pPr>
            <a:lvl2pPr marL="742950" indent="-285750" defTabSz="963613">
              <a:defRPr>
                <a:solidFill>
                  <a:schemeClr val="tx1"/>
                </a:solidFill>
                <a:latin typeface="Arial" charset="0"/>
              </a:defRPr>
            </a:lvl2pPr>
            <a:lvl3pPr marL="1143000" indent="-228600" defTabSz="963613">
              <a:defRPr>
                <a:solidFill>
                  <a:schemeClr val="tx1"/>
                </a:solidFill>
                <a:latin typeface="Arial" charset="0"/>
              </a:defRPr>
            </a:lvl3pPr>
            <a:lvl4pPr marL="1600200" indent="-228600" defTabSz="963613">
              <a:defRPr>
                <a:solidFill>
                  <a:schemeClr val="tx1"/>
                </a:solidFill>
                <a:latin typeface="Arial" charset="0"/>
              </a:defRPr>
            </a:lvl4pPr>
            <a:lvl5pPr marL="2057400" indent="-228600" defTabSz="963613">
              <a:defRPr>
                <a:solidFill>
                  <a:schemeClr val="tx1"/>
                </a:solidFill>
                <a:latin typeface="Arial" charset="0"/>
              </a:defRPr>
            </a:lvl5pPr>
            <a:lvl6pPr marL="2514600" indent="-228600" defTabSz="963613" eaLnBrk="0" fontAlgn="base" hangingPunct="0">
              <a:spcBef>
                <a:spcPct val="0"/>
              </a:spcBef>
              <a:spcAft>
                <a:spcPct val="0"/>
              </a:spcAft>
              <a:defRPr>
                <a:solidFill>
                  <a:schemeClr val="tx1"/>
                </a:solidFill>
                <a:latin typeface="Arial" charset="0"/>
              </a:defRPr>
            </a:lvl6pPr>
            <a:lvl7pPr marL="2971800" indent="-228600" defTabSz="963613" eaLnBrk="0" fontAlgn="base" hangingPunct="0">
              <a:spcBef>
                <a:spcPct val="0"/>
              </a:spcBef>
              <a:spcAft>
                <a:spcPct val="0"/>
              </a:spcAft>
              <a:defRPr>
                <a:solidFill>
                  <a:schemeClr val="tx1"/>
                </a:solidFill>
                <a:latin typeface="Arial" charset="0"/>
              </a:defRPr>
            </a:lvl7pPr>
            <a:lvl8pPr marL="3429000" indent="-228600" defTabSz="963613" eaLnBrk="0" fontAlgn="base" hangingPunct="0">
              <a:spcBef>
                <a:spcPct val="0"/>
              </a:spcBef>
              <a:spcAft>
                <a:spcPct val="0"/>
              </a:spcAft>
              <a:defRPr>
                <a:solidFill>
                  <a:schemeClr val="tx1"/>
                </a:solidFill>
                <a:latin typeface="Arial" charset="0"/>
              </a:defRPr>
            </a:lvl8pPr>
            <a:lvl9pPr marL="3886200" indent="-228600" defTabSz="963613" eaLnBrk="0" fontAlgn="base" hangingPunct="0">
              <a:spcBef>
                <a:spcPct val="0"/>
              </a:spcBef>
              <a:spcAft>
                <a:spcPct val="0"/>
              </a:spcAft>
              <a:defRPr>
                <a:solidFill>
                  <a:schemeClr val="tx1"/>
                </a:solidFill>
                <a:latin typeface="Arial" charset="0"/>
              </a:defRPr>
            </a:lvl9pPr>
          </a:lstStyle>
          <a:p>
            <a:pPr algn="r"/>
            <a:fld id="{13A63A5B-7EB9-4536-8C2F-DB9BE45CD102}" type="slidenum">
              <a:rPr lang="en-US" sz="1100"/>
              <a:pPr algn="r"/>
              <a:t>12</a:t>
            </a:fld>
            <a:endParaRPr lang="en-US" sz="1100" dirty="0"/>
          </a:p>
        </p:txBody>
      </p:sp>
    </p:spTree>
    <p:extLst>
      <p:ext uri="{BB962C8B-B14F-4D97-AF65-F5344CB8AC3E}">
        <p14:creationId xmlns:p14="http://schemas.microsoft.com/office/powerpoint/2010/main" val="2417478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3E5011-7E46-46F1-A80A-92E187A2DF7A}" type="datetime1">
              <a:rPr lang="en-US" smtClean="0"/>
              <a:t>8/10/2020</a:t>
            </a:fld>
            <a:endParaRPr lang="en-US"/>
          </a:p>
        </p:txBody>
      </p:sp>
      <p:sp>
        <p:nvSpPr>
          <p:cNvPr id="5" name="Footer Placeholder 4"/>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00438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29E645-195B-480B-AC87-97694E8054AA}" type="datetime1">
              <a:rPr lang="en-US" smtClean="0"/>
              <a:t>8/10/2020</a:t>
            </a:fld>
            <a:endParaRPr lang="en-US"/>
          </a:p>
        </p:txBody>
      </p:sp>
      <p:sp>
        <p:nvSpPr>
          <p:cNvPr id="5" name="Footer Placeholder 4"/>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26582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22190-7B47-4DA6-BABD-124099725EC6}" type="datetime1">
              <a:rPr lang="en-US" smtClean="0"/>
              <a:t>8/10/2020</a:t>
            </a:fld>
            <a:endParaRPr lang="en-US"/>
          </a:p>
        </p:txBody>
      </p:sp>
      <p:sp>
        <p:nvSpPr>
          <p:cNvPr id="5" name="Footer Placeholder 4"/>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75405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Last P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761785" y="1247782"/>
            <a:ext cx="4669545" cy="2398781"/>
          </a:xfrm>
          <a:prstGeom prst="rect">
            <a:avLst/>
          </a:prstGeom>
        </p:spPr>
      </p:pic>
      <p:sp>
        <p:nvSpPr>
          <p:cNvPr id="6" name="Sous-titre 2"/>
          <p:cNvSpPr txBox="1">
            <a:spLocks/>
          </p:cNvSpPr>
          <p:nvPr userDrawn="1"/>
        </p:nvSpPr>
        <p:spPr>
          <a:xfrm>
            <a:off x="0" y="3788437"/>
            <a:ext cx="12185653" cy="422753"/>
          </a:xfrm>
          <a:prstGeom prst="rect">
            <a:avLst/>
          </a:prstGeom>
          <a:noFill/>
          <a:ln>
            <a:noFill/>
          </a:ln>
        </p:spPr>
        <p:txBody>
          <a:bodyPr vert="horz" lIns="68544" tIns="34272" rIns="68544" bIns="34272"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fr-FR" sz="1499" dirty="0" err="1">
                <a:solidFill>
                  <a:srgbClr val="414042"/>
                </a:solidFill>
                <a:latin typeface="Open Sans Light"/>
                <a:cs typeface="Open Sans Light"/>
              </a:rPr>
              <a:t>www.incose.org</a:t>
            </a:r>
            <a:endParaRPr lang="fr-FR" sz="1499" dirty="0">
              <a:solidFill>
                <a:srgbClr val="414042"/>
              </a:solidFill>
              <a:latin typeface="Open Sans Light"/>
              <a:cs typeface="Open Sans Light"/>
            </a:endParaRPr>
          </a:p>
        </p:txBody>
      </p:sp>
    </p:spTree>
    <p:extLst>
      <p:ext uri="{BB962C8B-B14F-4D97-AF65-F5344CB8AC3E}">
        <p14:creationId xmlns:p14="http://schemas.microsoft.com/office/powerpoint/2010/main" val="18368953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A4B2A-EE77-419C-AE0E-636A7423D620}" type="datetime1">
              <a:rPr lang="en-US" smtClean="0"/>
              <a:t>8/10/2020</a:t>
            </a:fld>
            <a:endParaRPr lang="en-US"/>
          </a:p>
        </p:txBody>
      </p:sp>
      <p:sp>
        <p:nvSpPr>
          <p:cNvPr id="5" name="Footer Placeholder 4"/>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39474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A17E7-54AA-47DA-92F7-4ABE03CE0316}" type="datetime1">
              <a:rPr lang="en-US" smtClean="0"/>
              <a:t>8/10/2020</a:t>
            </a:fld>
            <a:endParaRPr lang="en-US"/>
          </a:p>
        </p:txBody>
      </p:sp>
      <p:sp>
        <p:nvSpPr>
          <p:cNvPr id="5" name="Footer Placeholder 4"/>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62502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50BD8-CF21-42C8-A67B-61766DF4C166}" type="datetime1">
              <a:rPr lang="en-US" smtClean="0"/>
              <a:t>8/10/2020</a:t>
            </a:fld>
            <a:endParaRPr lang="en-US"/>
          </a:p>
        </p:txBody>
      </p:sp>
      <p:sp>
        <p:nvSpPr>
          <p:cNvPr id="6" name="Footer Placeholder 5"/>
          <p:cNvSpPr>
            <a:spLocks noGrp="1"/>
          </p:cNvSpPr>
          <p:nvPr>
            <p:ph type="ftr" sz="quarter" idx="11"/>
          </p:nvPr>
        </p:nvSpPr>
        <p:spPr/>
        <p:txBody>
          <a:bodyPr/>
          <a:lstStyle/>
          <a:p>
            <a:r>
              <a:rPr lang="en-US"/>
              <a:t>INCOSE SEP Program Overview</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4710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44A949-97D3-441D-8D04-CCE95DC66979}" type="datetime1">
              <a:rPr lang="en-US" smtClean="0"/>
              <a:t>8/10/2020</a:t>
            </a:fld>
            <a:endParaRPr lang="en-US"/>
          </a:p>
        </p:txBody>
      </p:sp>
      <p:sp>
        <p:nvSpPr>
          <p:cNvPr id="8" name="Footer Placeholder 7"/>
          <p:cNvSpPr>
            <a:spLocks noGrp="1"/>
          </p:cNvSpPr>
          <p:nvPr>
            <p:ph type="ftr" sz="quarter" idx="11"/>
          </p:nvPr>
        </p:nvSpPr>
        <p:spPr/>
        <p:txBody>
          <a:bodyPr/>
          <a:lstStyle/>
          <a:p>
            <a:r>
              <a:rPr lang="en-US"/>
              <a:t>INCOSE SEP Program Overview</a:t>
            </a:r>
          </a:p>
        </p:txBody>
      </p:sp>
      <p:sp>
        <p:nvSpPr>
          <p:cNvPr id="9" name="Slide Number Placeholder 8"/>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49698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76E88-518B-4CE1-B53D-A1757C9AE81A}" type="datetime1">
              <a:rPr lang="en-US" smtClean="0"/>
              <a:t>8/10/2020</a:t>
            </a:fld>
            <a:endParaRPr lang="en-US"/>
          </a:p>
        </p:txBody>
      </p:sp>
      <p:sp>
        <p:nvSpPr>
          <p:cNvPr id="4" name="Footer Placeholder 3"/>
          <p:cNvSpPr>
            <a:spLocks noGrp="1"/>
          </p:cNvSpPr>
          <p:nvPr>
            <p:ph type="ftr" sz="quarter" idx="11"/>
          </p:nvPr>
        </p:nvSpPr>
        <p:spPr/>
        <p:txBody>
          <a:bodyPr/>
          <a:lstStyle/>
          <a:p>
            <a:r>
              <a:rPr lang="en-US"/>
              <a:t>INCOSE SEP Program Overview</a:t>
            </a:r>
          </a:p>
        </p:txBody>
      </p:sp>
      <p:sp>
        <p:nvSpPr>
          <p:cNvPr id="5" name="Slide Number Placeholder 4"/>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98990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DF182-104E-4863-8888-5E2CE69AC30D}" type="datetime1">
              <a:rPr lang="en-US" smtClean="0"/>
              <a:t>8/10/2020</a:t>
            </a:fld>
            <a:endParaRPr lang="en-US"/>
          </a:p>
        </p:txBody>
      </p:sp>
      <p:sp>
        <p:nvSpPr>
          <p:cNvPr id="3" name="Footer Placeholder 2"/>
          <p:cNvSpPr>
            <a:spLocks noGrp="1"/>
          </p:cNvSpPr>
          <p:nvPr>
            <p:ph type="ftr" sz="quarter" idx="11"/>
          </p:nvPr>
        </p:nvSpPr>
        <p:spPr/>
        <p:txBody>
          <a:bodyPr/>
          <a:lstStyle/>
          <a:p>
            <a:r>
              <a:rPr lang="en-US"/>
              <a:t>INCOSE SEP Program Overview</a:t>
            </a:r>
          </a:p>
        </p:txBody>
      </p:sp>
      <p:sp>
        <p:nvSpPr>
          <p:cNvPr id="4" name="Slide Number Placeholder 3"/>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5213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87E3E-2C7C-474E-B58E-E7F2FE3B6CF9}" type="datetime1">
              <a:rPr lang="en-US" smtClean="0"/>
              <a:t>8/10/2020</a:t>
            </a:fld>
            <a:endParaRPr lang="en-US"/>
          </a:p>
        </p:txBody>
      </p:sp>
      <p:sp>
        <p:nvSpPr>
          <p:cNvPr id="6" name="Footer Placeholder 5"/>
          <p:cNvSpPr>
            <a:spLocks noGrp="1"/>
          </p:cNvSpPr>
          <p:nvPr>
            <p:ph type="ftr" sz="quarter" idx="11"/>
          </p:nvPr>
        </p:nvSpPr>
        <p:spPr/>
        <p:txBody>
          <a:bodyPr/>
          <a:lstStyle/>
          <a:p>
            <a:r>
              <a:rPr lang="en-US"/>
              <a:t>INCOSE SEP Program Overview</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206504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AD38AC-CB5B-4E50-AC64-F9C2D4585EBA}" type="datetime1">
              <a:rPr lang="en-US" smtClean="0"/>
              <a:t>8/10/2020</a:t>
            </a:fld>
            <a:endParaRPr lang="en-US"/>
          </a:p>
        </p:txBody>
      </p:sp>
      <p:sp>
        <p:nvSpPr>
          <p:cNvPr id="6" name="Footer Placeholder 5"/>
          <p:cNvSpPr>
            <a:spLocks noGrp="1"/>
          </p:cNvSpPr>
          <p:nvPr>
            <p:ph type="ftr" sz="quarter" idx="11"/>
          </p:nvPr>
        </p:nvSpPr>
        <p:spPr/>
        <p:txBody>
          <a:bodyPr/>
          <a:lstStyle/>
          <a:p>
            <a:r>
              <a:rPr lang="en-US"/>
              <a:t>INCOSE SEP Program Overview</a:t>
            </a:r>
          </a:p>
        </p:txBody>
      </p:sp>
      <p:sp>
        <p:nvSpPr>
          <p:cNvPr id="7" name="Slide Number Placeholder 6"/>
          <p:cNvSpPr>
            <a:spLocks noGrp="1"/>
          </p:cNvSpPr>
          <p:nvPr>
            <p:ph type="sldNum" sz="quarter" idx="12"/>
          </p:nvPr>
        </p:nvSpPr>
        <p:spPr/>
        <p:txBody>
          <a:bodyPr/>
          <a:lstStyle/>
          <a:p>
            <a:fld id="{0A41724D-AC68-E844-9254-CBB0734E74A2}" type="slidenum">
              <a:rPr lang="en-US" smtClean="0"/>
              <a:t>‹#›</a:t>
            </a:fld>
            <a:endParaRPr lang="en-US"/>
          </a:p>
        </p:txBody>
      </p:sp>
    </p:spTree>
    <p:extLst>
      <p:ext uri="{BB962C8B-B14F-4D97-AF65-F5344CB8AC3E}">
        <p14:creationId xmlns:p14="http://schemas.microsoft.com/office/powerpoint/2010/main" val="168310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14"/>
          <a:srcRect l="25880" t="20983" r="20007" b="35194"/>
          <a:stretch/>
        </p:blipFill>
        <p:spPr>
          <a:xfrm>
            <a:off x="1" y="-1"/>
            <a:ext cx="12192000" cy="6858001"/>
          </a:xfrm>
          <a:prstGeom prst="rect">
            <a:avLst/>
          </a:prstGeom>
          <a:noFill/>
          <a:ln>
            <a:noFill/>
          </a:ln>
        </p:spPr>
      </p:pic>
      <p:sp>
        <p:nvSpPr>
          <p:cNvPr id="2" name="Title Placeholder 1"/>
          <p:cNvSpPr>
            <a:spLocks noGrp="1"/>
          </p:cNvSpPr>
          <p:nvPr>
            <p:ph type="title"/>
          </p:nvPr>
        </p:nvSpPr>
        <p:spPr>
          <a:xfrm>
            <a:off x="2176272" y="365125"/>
            <a:ext cx="917752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D57D3-A43D-40B6-BFDA-CA54E9B9FA2A}" type="datetime1">
              <a:rPr lang="en-US" smtClean="0"/>
              <a:t>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INCOSE SEP Program Overview</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1724D-AC68-E844-9254-CBB0734E74A2}" type="slidenum">
              <a:rPr lang="en-US" smtClean="0"/>
              <a:t>‹#›</a:t>
            </a:fld>
            <a:endParaRPr lang="en-US"/>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7472" y="73882"/>
            <a:ext cx="1908048" cy="1908048"/>
          </a:xfrm>
          <a:prstGeom prst="rect">
            <a:avLst/>
          </a:prstGeom>
        </p:spPr>
      </p:pic>
    </p:spTree>
    <p:extLst>
      <p:ext uri="{BB962C8B-B14F-4D97-AF65-F5344CB8AC3E}">
        <p14:creationId xmlns:p14="http://schemas.microsoft.com/office/powerpoint/2010/main" val="116343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000" kern="1200">
          <a:solidFill>
            <a:srgbClr val="2971A9"/>
          </a:solidFill>
          <a:latin typeface="Optima" charset="0"/>
          <a:ea typeface="Optima" charset="0"/>
          <a:cs typeface="Optim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9.xml"/><Relationship Id="rId7" Type="http://schemas.openxmlformats.org/officeDocument/2006/relationships/image" Target="../media/image24.wmf"/><Relationship Id="rId12"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23.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image" Target="../media/image19.gif"/><Relationship Id="rId9" Type="http://schemas.openxmlformats.org/officeDocument/2006/relationships/image" Target="../media/image21.jpeg"/></Relationships>
</file>

<file path=ppt/slides/_rels/slide2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20.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26.wmf"/><Relationship Id="rId5" Type="http://schemas.openxmlformats.org/officeDocument/2006/relationships/image" Target="../media/image24.wmf"/><Relationship Id="rId10" Type="http://schemas.openxmlformats.org/officeDocument/2006/relationships/image" Target="../media/image18.jpeg"/><Relationship Id="rId4" Type="http://schemas.openxmlformats.org/officeDocument/2006/relationships/image" Target="../media/image23.wmf"/><Relationship Id="rId9" Type="http://schemas.openxmlformats.org/officeDocument/2006/relationships/image" Target="../media/image27.emf"/></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Courtney.Wright@incose.or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incose.org/certificatio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certification@incos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INCOSE </a:t>
            </a:r>
            <a:br>
              <a:rPr lang="en-US" dirty="0"/>
            </a:br>
            <a:r>
              <a:rPr lang="en-US" dirty="0"/>
              <a:t>Systems Engineering Professional (SEP) </a:t>
            </a:r>
            <a:br>
              <a:rPr lang="en-US" dirty="0"/>
            </a:br>
            <a:r>
              <a:rPr lang="en-US" dirty="0"/>
              <a:t>Certification Program</a:t>
            </a:r>
          </a:p>
        </p:txBody>
      </p:sp>
      <p:sp>
        <p:nvSpPr>
          <p:cNvPr id="3" name="Subtitle 2"/>
          <p:cNvSpPr>
            <a:spLocks noGrp="1"/>
          </p:cNvSpPr>
          <p:nvPr>
            <p:ph type="subTitle" idx="1"/>
          </p:nvPr>
        </p:nvSpPr>
        <p:spPr>
          <a:xfrm>
            <a:off x="1524000" y="3602038"/>
            <a:ext cx="9144000" cy="2576340"/>
          </a:xfrm>
        </p:spPr>
        <p:txBody>
          <a:bodyPr>
            <a:normAutofit lnSpcReduction="10000"/>
          </a:bodyPr>
          <a:lstStyle/>
          <a:p>
            <a:r>
              <a:rPr lang="en-US" dirty="0" smtClean="0"/>
              <a:t>Program Summary</a:t>
            </a:r>
          </a:p>
          <a:p>
            <a:r>
              <a:rPr lang="en-US" dirty="0" smtClean="0"/>
              <a:t>February 2020</a:t>
            </a:r>
          </a:p>
          <a:p>
            <a:endParaRPr lang="en-US" dirty="0"/>
          </a:p>
          <a:p>
            <a:pPr algn="l"/>
            <a:r>
              <a:rPr lang="en-US" dirty="0" smtClean="0"/>
              <a:t>Tony Lindeman, ESEP-</a:t>
            </a:r>
            <a:r>
              <a:rPr lang="en-US" dirty="0" err="1" smtClean="0"/>
              <a:t>Acq</a:t>
            </a:r>
            <a:r>
              <a:rPr lang="en-US" dirty="0" smtClean="0"/>
              <a:t>, PMP, CBAP</a:t>
            </a:r>
          </a:p>
          <a:p>
            <a:pPr algn="l"/>
            <a:r>
              <a:rPr lang="en-US" dirty="0" smtClean="0"/>
              <a:t>INCOSE-HRC</a:t>
            </a:r>
          </a:p>
          <a:p>
            <a:pPr algn="l"/>
            <a:r>
              <a:rPr lang="en-US" dirty="0" smtClean="0"/>
              <a:t>August 20, 2020</a:t>
            </a:r>
            <a:endParaRPr lang="en-US" dirty="0"/>
          </a:p>
          <a:p>
            <a:pPr algn="l"/>
            <a:endParaRPr lang="en-US" dirty="0"/>
          </a:p>
        </p:txBody>
      </p:sp>
    </p:spTree>
    <p:extLst>
      <p:ext uri="{BB962C8B-B14F-4D97-AF65-F5344CB8AC3E}">
        <p14:creationId xmlns:p14="http://schemas.microsoft.com/office/powerpoint/2010/main" val="187143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INCOSE SEP Program Purpose and Benefits</a:t>
            </a:r>
          </a:p>
        </p:txBody>
      </p:sp>
      <p:sp>
        <p:nvSpPr>
          <p:cNvPr id="3" name="Content Placeholder 2"/>
          <p:cNvSpPr>
            <a:spLocks noGrp="1"/>
          </p:cNvSpPr>
          <p:nvPr>
            <p:ph idx="1"/>
          </p:nvPr>
        </p:nvSpPr>
        <p:spPr/>
        <p:txBody>
          <a:bodyPr>
            <a:normAutofit fontScale="92500" lnSpcReduction="20000"/>
          </a:bodyPr>
          <a:lstStyle/>
          <a:p>
            <a:r>
              <a:rPr lang="en-US" dirty="0"/>
              <a:t>The INCOSE SEP program offers independent assessment of system engineering professionals benefiting:</a:t>
            </a:r>
          </a:p>
          <a:p>
            <a:r>
              <a:rPr lang="en-US" dirty="0"/>
              <a:t>Systems engineering community: </a:t>
            </a:r>
          </a:p>
          <a:p>
            <a:pPr lvl="1"/>
            <a:r>
              <a:rPr lang="en-US" sz="2000" dirty="0"/>
              <a:t>Creates the standard to identify and develop systems engineering professionals.</a:t>
            </a:r>
          </a:p>
          <a:p>
            <a:pPr lvl="1"/>
            <a:r>
              <a:rPr lang="en-US" sz="2000" dirty="0"/>
              <a:t>Establishes a formal, recognized body of knowledge for the systems engineering community.</a:t>
            </a:r>
          </a:p>
          <a:p>
            <a:r>
              <a:rPr lang="en-US" dirty="0"/>
              <a:t>System engineering professionals:  </a:t>
            </a:r>
          </a:p>
          <a:p>
            <a:pPr lvl="1"/>
            <a:r>
              <a:rPr lang="en-US" sz="2000" dirty="0"/>
              <a:t>Provides a portable standard of recognition for attainment of knowledge, education, and experience. </a:t>
            </a:r>
          </a:p>
          <a:p>
            <a:pPr lvl="1"/>
            <a:r>
              <a:rPr lang="en-US" sz="2000" dirty="0"/>
              <a:t>Serves as a mechanism for continued professional development through recertification requirements. </a:t>
            </a:r>
          </a:p>
          <a:p>
            <a:r>
              <a:rPr lang="en-US" dirty="0"/>
              <a:t>Organizations/institutions:  </a:t>
            </a:r>
          </a:p>
          <a:p>
            <a:pPr lvl="1"/>
            <a:r>
              <a:rPr lang="en-US" sz="2000" dirty="0"/>
              <a:t>Offers a universal, industry-approved measure of a professional’s knowledge –achieved through the independent evaluation of relevant tasks, projects, and programs.</a:t>
            </a:r>
          </a:p>
        </p:txBody>
      </p:sp>
      <p:sp>
        <p:nvSpPr>
          <p:cNvPr id="2" name="Footer Placeholder 1"/>
          <p:cNvSpPr>
            <a:spLocks noGrp="1"/>
          </p:cNvSpPr>
          <p:nvPr>
            <p:ph type="ftr" sz="quarter" idx="11"/>
          </p:nvPr>
        </p:nvSpPr>
        <p:spPr/>
        <p:txBody>
          <a:bodyPr/>
          <a:lstStyle/>
          <a:p>
            <a:r>
              <a:rPr lang="en-US"/>
              <a:t>INCOSE SEP Program Overview</a:t>
            </a:r>
          </a:p>
        </p:txBody>
      </p:sp>
      <p:sp>
        <p:nvSpPr>
          <p:cNvPr id="5124" name="Slide Number Placeholder 4"/>
          <p:cNvSpPr>
            <a:spLocks noGrp="1"/>
          </p:cNvSpPr>
          <p:nvPr>
            <p:ph type="sldNum" sz="quarter" idx="12"/>
          </p:nvPr>
        </p:nvSpPr>
        <p:spPr>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3D8F03-A66A-46AD-ABE3-2A8E0DA08D32}" type="slidenum">
              <a:rPr lang="en-US" smtClean="0"/>
              <a:pPr/>
              <a:t>10</a:t>
            </a:fld>
            <a:endParaRPr lang="en-US" dirty="0"/>
          </a:p>
        </p:txBody>
      </p:sp>
    </p:spTree>
    <p:extLst>
      <p:ext uri="{BB962C8B-B14F-4D97-AF65-F5344CB8AC3E}">
        <p14:creationId xmlns:p14="http://schemas.microsoft.com/office/powerpoint/2010/main" val="144800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82546" y="1828800"/>
            <a:ext cx="3400128" cy="3657600"/>
          </a:xfrm>
        </p:spPr>
      </p:pic>
      <p:sp>
        <p:nvSpPr>
          <p:cNvPr id="614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11</a:t>
            </a:fld>
            <a:endParaRPr lang="en-US" dirty="0"/>
          </a:p>
        </p:txBody>
      </p:sp>
      <p:sp>
        <p:nvSpPr>
          <p:cNvPr id="6147" name="Rectangle 3"/>
          <p:cNvSpPr>
            <a:spLocks noGrp="1" noChangeArrowheads="1"/>
          </p:cNvSpPr>
          <p:nvPr>
            <p:ph sz="quarter" idx="4294967295"/>
          </p:nvPr>
        </p:nvSpPr>
        <p:spPr>
          <a:xfrm>
            <a:off x="1889760" y="1600200"/>
            <a:ext cx="4041648" cy="4526280"/>
          </a:xfrm>
          <a:prstGeom prst="rect">
            <a:avLst/>
          </a:prstGeom>
        </p:spPr>
        <p:txBody>
          <a:bodyPr>
            <a:normAutofit lnSpcReduction="10000"/>
          </a:bodyPr>
          <a:lstStyle/>
          <a:p>
            <a:r>
              <a:rPr lang="en-US" dirty="0"/>
              <a:t>What is INCOSE?</a:t>
            </a:r>
          </a:p>
          <a:p>
            <a:r>
              <a:rPr lang="en-US" dirty="0"/>
              <a:t>Who is recognizing and supporting INCOSE certification?</a:t>
            </a:r>
          </a:p>
          <a:p>
            <a:r>
              <a:rPr lang="en-US" dirty="0"/>
              <a:t>What are the levels of certification?</a:t>
            </a:r>
          </a:p>
          <a:p>
            <a:r>
              <a:rPr lang="en-US" dirty="0"/>
              <a:t>What is the application process for certification?</a:t>
            </a:r>
          </a:p>
          <a:p>
            <a:r>
              <a:rPr lang="en-US" dirty="0"/>
              <a:t>How is certification renewed?</a:t>
            </a:r>
          </a:p>
        </p:txBody>
      </p:sp>
      <p:sp>
        <p:nvSpPr>
          <p:cNvPr id="2" name="Footer Placeholder 1"/>
          <p:cNvSpPr>
            <a:spLocks noGrp="1"/>
          </p:cNvSpPr>
          <p:nvPr>
            <p:ph type="ftr" sz="quarter" idx="11"/>
          </p:nvPr>
        </p:nvSpPr>
        <p:spPr/>
        <p:txBody>
          <a:bodyPr/>
          <a:lstStyle/>
          <a:p>
            <a:r>
              <a:rPr lang="en-US"/>
              <a:t>INCOSE SEP Program Overview</a:t>
            </a:r>
          </a:p>
        </p:txBody>
      </p:sp>
      <p:sp>
        <p:nvSpPr>
          <p:cNvPr id="3" name="Arrow: Right 2">
            <a:extLst>
              <a:ext uri="{FF2B5EF4-FFF2-40B4-BE49-F238E27FC236}">
                <a16:creationId xmlns:a16="http://schemas.microsoft.com/office/drawing/2014/main" id="{25DA6ABB-E1F8-4229-91AE-8161E10DAE74}"/>
              </a:ext>
            </a:extLst>
          </p:cNvPr>
          <p:cNvSpPr/>
          <p:nvPr/>
        </p:nvSpPr>
        <p:spPr>
          <a:xfrm>
            <a:off x="900545" y="1635272"/>
            <a:ext cx="872837" cy="3112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251570"/>
      </p:ext>
    </p:extLst>
  </p:cSld>
  <p:clrMapOvr>
    <a:masterClrMapping/>
  </p:clrMapOvr>
  <p:transition advTm="489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What is INCOSE?</a:t>
            </a:r>
          </a:p>
        </p:txBody>
      </p:sp>
      <p:sp>
        <p:nvSpPr>
          <p:cNvPr id="8195" name="Content Placeholder 2"/>
          <p:cNvSpPr>
            <a:spLocks noGrp="1"/>
          </p:cNvSpPr>
          <p:nvPr>
            <p:ph idx="1"/>
          </p:nvPr>
        </p:nvSpPr>
        <p:spPr>
          <a:xfrm>
            <a:off x="1981200" y="1600201"/>
            <a:ext cx="8229600" cy="3856038"/>
          </a:xfrm>
        </p:spPr>
        <p:txBody>
          <a:bodyPr>
            <a:normAutofit fontScale="85000" lnSpcReduction="20000"/>
          </a:bodyPr>
          <a:lstStyle/>
          <a:p>
            <a:r>
              <a:rPr lang="en-US" dirty="0"/>
              <a:t>The International Council on Systems Engineering (INCOSE) is a not-for-profit membership organization founded in 1990 to develop and disseminate the interdisciplinary principles and practices that enable the realization of successful systems.</a:t>
            </a:r>
            <a:br>
              <a:rPr lang="en-US" dirty="0"/>
            </a:br>
            <a:endParaRPr lang="en-US" dirty="0"/>
          </a:p>
          <a:p>
            <a:r>
              <a:rPr lang="en-US" dirty="0">
                <a:solidFill>
                  <a:schemeClr val="tx2"/>
                </a:solidFill>
                <a:effectLst>
                  <a:outerShdw blurRad="38100" dist="38100" dir="2700000" algn="tl">
                    <a:srgbClr val="000000">
                      <a:alpha val="43137"/>
                    </a:srgbClr>
                  </a:outerShdw>
                </a:effectLst>
              </a:rPr>
              <a:t>Mission</a:t>
            </a:r>
            <a:r>
              <a:rPr lang="en-US" dirty="0"/>
              <a:t/>
            </a:r>
            <a:br>
              <a:rPr lang="en-US" dirty="0"/>
            </a:br>
            <a:r>
              <a:rPr lang="en-US" dirty="0"/>
              <a:t>Share, promote and advance the best of systems engineering from across the globe for the benefit of humanity and the planet.</a:t>
            </a:r>
          </a:p>
          <a:p>
            <a:r>
              <a:rPr lang="en-US" dirty="0">
                <a:solidFill>
                  <a:schemeClr val="tx2"/>
                </a:solidFill>
                <a:effectLst>
                  <a:outerShdw blurRad="38100" dist="38100" dir="2700000" algn="tl">
                    <a:srgbClr val="000000">
                      <a:alpha val="43137"/>
                    </a:srgbClr>
                  </a:outerShdw>
                </a:effectLst>
              </a:rPr>
              <a:t>Vision</a:t>
            </a:r>
            <a:r>
              <a:rPr lang="en-US" dirty="0"/>
              <a:t/>
            </a:r>
            <a:br>
              <a:rPr lang="en-US" dirty="0"/>
            </a:br>
            <a:r>
              <a:rPr lang="en-US" dirty="0"/>
              <a:t>The world's authority on Systems Engineering.</a:t>
            </a:r>
          </a:p>
        </p:txBody>
      </p:sp>
      <p:sp>
        <p:nvSpPr>
          <p:cNvPr id="8200" name="Slide Number Placeholder 7"/>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FE7BCD-17CD-4F93-A6D1-8EDBFDB2416C}" type="slidenum">
              <a:rPr lang="en-US" smtClean="0"/>
              <a:pPr/>
              <a:t>12</a:t>
            </a:fld>
            <a:endParaRPr lang="en-US" dirty="0"/>
          </a:p>
        </p:txBody>
      </p:sp>
      <p:sp>
        <p:nvSpPr>
          <p:cNvPr id="8199" name="Text Box 12"/>
          <p:cNvSpPr txBox="1">
            <a:spLocks noChangeArrowheads="1"/>
          </p:cNvSpPr>
          <p:nvPr/>
        </p:nvSpPr>
        <p:spPr bwMode="auto">
          <a:xfrm>
            <a:off x="2808289" y="5562601"/>
            <a:ext cx="6829425" cy="830997"/>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bg1"/>
                </a:solidFill>
              </a:rPr>
              <a:t>Certification is just </a:t>
            </a:r>
            <a:r>
              <a:rPr lang="en-US" sz="2400" b="1" u="sng" dirty="0">
                <a:solidFill>
                  <a:schemeClr val="bg1"/>
                </a:solidFill>
              </a:rPr>
              <a:t>one of many</a:t>
            </a:r>
            <a:r>
              <a:rPr lang="en-US" sz="2400" b="1" dirty="0">
                <a:solidFill>
                  <a:schemeClr val="bg1"/>
                </a:solidFill>
              </a:rPr>
              <a:t> INCOSE products and offerings.</a:t>
            </a:r>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22515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82546" y="1828800"/>
            <a:ext cx="3400128" cy="3657600"/>
          </a:xfrm>
        </p:spPr>
      </p:pic>
      <p:sp>
        <p:nvSpPr>
          <p:cNvPr id="614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13</a:t>
            </a:fld>
            <a:endParaRPr lang="en-US" dirty="0"/>
          </a:p>
        </p:txBody>
      </p:sp>
      <p:sp>
        <p:nvSpPr>
          <p:cNvPr id="6147" name="Rectangle 3"/>
          <p:cNvSpPr>
            <a:spLocks noGrp="1" noChangeArrowheads="1"/>
          </p:cNvSpPr>
          <p:nvPr>
            <p:ph sz="quarter" idx="4294967295"/>
          </p:nvPr>
        </p:nvSpPr>
        <p:spPr>
          <a:xfrm>
            <a:off x="1889760" y="1600200"/>
            <a:ext cx="4041648" cy="4526280"/>
          </a:xfrm>
          <a:prstGeom prst="rect">
            <a:avLst/>
          </a:prstGeom>
        </p:spPr>
        <p:txBody>
          <a:bodyPr>
            <a:normAutofit lnSpcReduction="10000"/>
          </a:bodyPr>
          <a:lstStyle/>
          <a:p>
            <a:r>
              <a:rPr lang="en-US" dirty="0"/>
              <a:t>What is INCOSE?</a:t>
            </a:r>
          </a:p>
          <a:p>
            <a:r>
              <a:rPr lang="en-US" dirty="0"/>
              <a:t>Who is recognizing and supporting INCOSE certification?</a:t>
            </a:r>
          </a:p>
          <a:p>
            <a:r>
              <a:rPr lang="en-US" dirty="0"/>
              <a:t>What are the levels of certification?</a:t>
            </a:r>
          </a:p>
          <a:p>
            <a:r>
              <a:rPr lang="en-US" dirty="0"/>
              <a:t>What is the application process for certification?</a:t>
            </a:r>
          </a:p>
          <a:p>
            <a:r>
              <a:rPr lang="en-US" dirty="0"/>
              <a:t>How is certification renewed?</a:t>
            </a:r>
          </a:p>
        </p:txBody>
      </p:sp>
      <p:sp>
        <p:nvSpPr>
          <p:cNvPr id="2" name="Footer Placeholder 1"/>
          <p:cNvSpPr>
            <a:spLocks noGrp="1"/>
          </p:cNvSpPr>
          <p:nvPr>
            <p:ph type="ftr" sz="quarter" idx="11"/>
          </p:nvPr>
        </p:nvSpPr>
        <p:spPr/>
        <p:txBody>
          <a:bodyPr/>
          <a:lstStyle/>
          <a:p>
            <a:r>
              <a:rPr lang="en-US"/>
              <a:t>INCOSE SEP Program Overview</a:t>
            </a:r>
          </a:p>
        </p:txBody>
      </p:sp>
      <p:sp>
        <p:nvSpPr>
          <p:cNvPr id="7" name="Arrow: Right 6">
            <a:extLst>
              <a:ext uri="{FF2B5EF4-FFF2-40B4-BE49-F238E27FC236}">
                <a16:creationId xmlns:a16="http://schemas.microsoft.com/office/drawing/2014/main" id="{B07ED182-24FA-4582-8963-8961C65562F5}"/>
              </a:ext>
            </a:extLst>
          </p:cNvPr>
          <p:cNvSpPr/>
          <p:nvPr/>
        </p:nvSpPr>
        <p:spPr>
          <a:xfrm>
            <a:off x="900545" y="2085545"/>
            <a:ext cx="872837" cy="3112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526602"/>
      </p:ext>
    </p:extLst>
  </p:cSld>
  <p:clrMapOvr>
    <a:masterClrMapping/>
  </p:clrMapOvr>
  <p:transition advTm="489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2"/>
          <p:cNvSpPr>
            <a:spLocks noGrp="1"/>
          </p:cNvSpPr>
          <p:nvPr>
            <p:ph sz="half" idx="2"/>
          </p:nvPr>
        </p:nvSpPr>
        <p:spPr/>
        <p:txBody>
          <a:bodyPr>
            <a:normAutofit fontScale="62500" lnSpcReduction="20000"/>
          </a:bodyPr>
          <a:lstStyle/>
          <a:p>
            <a:r>
              <a:rPr lang="en-US"/>
              <a:t>Lockheed Martin</a:t>
            </a:r>
          </a:p>
          <a:p>
            <a:r>
              <a:rPr lang="en-US"/>
              <a:t>Logistics Management Institute</a:t>
            </a:r>
          </a:p>
          <a:p>
            <a:r>
              <a:rPr lang="en-US"/>
              <a:t>The Mitre Corporation</a:t>
            </a:r>
          </a:p>
          <a:p>
            <a:r>
              <a:rPr lang="en-US"/>
              <a:t>National Geospatial-Intelligence Agency</a:t>
            </a:r>
          </a:p>
          <a:p>
            <a:r>
              <a:rPr lang="en-US"/>
              <a:t>Newbrook</a:t>
            </a:r>
          </a:p>
          <a:p>
            <a:r>
              <a:rPr lang="en-US"/>
              <a:t>Noblis</a:t>
            </a:r>
          </a:p>
          <a:p>
            <a:r>
              <a:rPr lang="en-US"/>
              <a:t>Northrop Grumman Corporation</a:t>
            </a:r>
          </a:p>
          <a:p>
            <a:r>
              <a:rPr lang="en-US"/>
              <a:t>Oceaneering</a:t>
            </a:r>
          </a:p>
          <a:p>
            <a:r>
              <a:rPr lang="en-US"/>
              <a:t>OG Systems</a:t>
            </a:r>
          </a:p>
          <a:p>
            <a:r>
              <a:rPr lang="en-US"/>
              <a:t>Raytheon</a:t>
            </a:r>
          </a:p>
          <a:p>
            <a:r>
              <a:rPr lang="en-US"/>
              <a:t>SAIC</a:t>
            </a:r>
          </a:p>
          <a:p>
            <a:r>
              <a:rPr lang="en-US"/>
              <a:t>Sanmina Corporation</a:t>
            </a:r>
          </a:p>
          <a:p>
            <a:r>
              <a:rPr lang="en-US"/>
              <a:t>Vencore</a:t>
            </a:r>
          </a:p>
        </p:txBody>
      </p:sp>
      <p:sp>
        <p:nvSpPr>
          <p:cNvPr id="11273"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51F02-0331-48D5-84C3-C1331A804A91}" type="slidenum">
              <a:rPr lang="en-US" smtClean="0"/>
              <a:pPr/>
              <a:t>14</a:t>
            </a:fld>
            <a:endParaRPr lang="en-US" dirty="0"/>
          </a:p>
        </p:txBody>
      </p:sp>
      <p:sp>
        <p:nvSpPr>
          <p:cNvPr id="2" name="Content Placeholder 1"/>
          <p:cNvSpPr>
            <a:spLocks noGrp="1"/>
          </p:cNvSpPr>
          <p:nvPr>
            <p:ph sz="quarter" idx="4294967295"/>
          </p:nvPr>
        </p:nvSpPr>
        <p:spPr>
          <a:xfrm>
            <a:off x="1889760" y="1600200"/>
            <a:ext cx="4041648" cy="4526280"/>
          </a:xfrm>
          <a:prstGeom prst="rect">
            <a:avLst/>
          </a:prstGeom>
        </p:spPr>
        <p:txBody>
          <a:bodyPr>
            <a:normAutofit fontScale="62500" lnSpcReduction="20000"/>
          </a:bodyPr>
          <a:lstStyle/>
          <a:p>
            <a:r>
              <a:rPr lang="en-US"/>
              <a:t>Aspiration Software</a:t>
            </a:r>
          </a:p>
          <a:p>
            <a:r>
              <a:rPr lang="en-US"/>
              <a:t>Barrios</a:t>
            </a:r>
          </a:p>
          <a:p>
            <a:r>
              <a:rPr lang="en-US"/>
              <a:t>Belcan Government Services</a:t>
            </a:r>
          </a:p>
          <a:p>
            <a:r>
              <a:rPr lang="en-US"/>
              <a:t>Booz Allen Hamilton</a:t>
            </a:r>
          </a:p>
          <a:p>
            <a:r>
              <a:rPr lang="en-US"/>
              <a:t>Central Intelligence Agency</a:t>
            </a:r>
          </a:p>
          <a:p>
            <a:r>
              <a:rPr lang="en-US"/>
              <a:t>ClearMotion</a:t>
            </a:r>
          </a:p>
          <a:p>
            <a:r>
              <a:rPr lang="en-US"/>
              <a:t>DRS Technologies</a:t>
            </a:r>
          </a:p>
          <a:p>
            <a:r>
              <a:rPr lang="en-US"/>
              <a:t>Engility</a:t>
            </a:r>
          </a:p>
          <a:p>
            <a:r>
              <a:rPr lang="en-US"/>
              <a:t>Georgia Tech Research Institute</a:t>
            </a:r>
          </a:p>
          <a:p>
            <a:r>
              <a:rPr lang="en-US"/>
              <a:t>IDEMIA</a:t>
            </a:r>
          </a:p>
          <a:p>
            <a:r>
              <a:rPr lang="en-US"/>
              <a:t>INNOVIM</a:t>
            </a:r>
          </a:p>
          <a:p>
            <a:r>
              <a:rPr lang="en-US"/>
              <a:t>JB Management</a:t>
            </a:r>
          </a:p>
          <a:p>
            <a:r>
              <a:rPr lang="en-US"/>
              <a:t>KBRWyle</a:t>
            </a:r>
          </a:p>
          <a:p>
            <a:r>
              <a:rPr lang="en-US"/>
              <a:t>Leidos</a:t>
            </a:r>
          </a:p>
        </p:txBody>
      </p:sp>
      <p:sp>
        <p:nvSpPr>
          <p:cNvPr id="4" name="Title 3"/>
          <p:cNvSpPr>
            <a:spLocks noGrp="1"/>
          </p:cNvSpPr>
          <p:nvPr>
            <p:ph type="title"/>
          </p:nvPr>
        </p:nvSpPr>
        <p:spPr/>
        <p:txBody>
          <a:bodyPr/>
          <a:lstStyle/>
          <a:p>
            <a:r>
              <a:rPr lang="en-US" dirty="0"/>
              <a:t>Job Postings ask for SEP</a:t>
            </a:r>
          </a:p>
        </p:txBody>
      </p:sp>
      <p:sp>
        <p:nvSpPr>
          <p:cNvPr id="5" name="Footer Placeholder 4"/>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07259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Agreements</a:t>
            </a:r>
            <a:r>
              <a:rPr lang="en-US"/>
              <a:t>: Industry</a:t>
            </a:r>
            <a:endParaRPr lang="en-US" dirty="0"/>
          </a:p>
        </p:txBody>
      </p:sp>
      <p:sp>
        <p:nvSpPr>
          <p:cNvPr id="6" name="Slide Number Placeholder 5"/>
          <p:cNvSpPr>
            <a:spLocks noGrp="1"/>
          </p:cNvSpPr>
          <p:nvPr>
            <p:ph type="sldNum" sz="quarter" idx="4294967295"/>
          </p:nvPr>
        </p:nvSpPr>
        <p:spPr>
          <a:xfrm>
            <a:off x="10067279" y="6356351"/>
            <a:ext cx="561975" cy="365125"/>
          </a:xfrm>
          <a:prstGeom prst="rect">
            <a:avLst/>
          </a:prstGeom>
        </p:spPr>
        <p:txBody>
          <a:bodyPr/>
          <a:lstStyle/>
          <a:p>
            <a:fld id="{86CDFC0E-BEE5-499B-99D5-E0F77EE2B038}" type="slidenum">
              <a:rPr lang="fr-FR" smtClean="0"/>
              <a:pPr/>
              <a:t>15</a:t>
            </a:fld>
            <a:endParaRPr lang="fr-FR" dirty="0"/>
          </a:p>
        </p:txBody>
      </p:sp>
      <p:sp>
        <p:nvSpPr>
          <p:cNvPr id="3" name="Content Placeholder 2"/>
          <p:cNvSpPr>
            <a:spLocks noGrp="1"/>
          </p:cNvSpPr>
          <p:nvPr>
            <p:ph sz="quarter" idx="4294967295"/>
          </p:nvPr>
        </p:nvSpPr>
        <p:spPr>
          <a:xfrm>
            <a:off x="1364673" y="1600200"/>
            <a:ext cx="4566735" cy="4526280"/>
          </a:xfrm>
          <a:prstGeom prst="rect">
            <a:avLst/>
          </a:prstGeom>
        </p:spPr>
        <p:txBody>
          <a:bodyPr>
            <a:normAutofit lnSpcReduction="10000"/>
          </a:bodyPr>
          <a:lstStyle/>
          <a:p>
            <a:r>
              <a:rPr lang="en-US" dirty="0"/>
              <a:t>The Airbus Group</a:t>
            </a:r>
          </a:p>
          <a:p>
            <a:r>
              <a:rPr lang="en-US" dirty="0"/>
              <a:t>ASTER Technology &amp; Engineering</a:t>
            </a:r>
          </a:p>
          <a:p>
            <a:r>
              <a:rPr lang="en-US" dirty="0"/>
              <a:t>AVICIT</a:t>
            </a:r>
          </a:p>
          <a:p>
            <a:r>
              <a:rPr lang="en-US" dirty="0"/>
              <a:t>BAE Systems</a:t>
            </a:r>
          </a:p>
          <a:p>
            <a:r>
              <a:rPr lang="en-GB" dirty="0"/>
              <a:t>Booz Allen Hamilton</a:t>
            </a:r>
          </a:p>
          <a:p>
            <a:r>
              <a:rPr lang="en-US" dirty="0"/>
              <a:t>Cummins</a:t>
            </a:r>
          </a:p>
          <a:p>
            <a:r>
              <a:rPr lang="en-US" dirty="0"/>
              <a:t>Engility</a:t>
            </a:r>
          </a:p>
          <a:p>
            <a:r>
              <a:rPr lang="en-US" dirty="0"/>
              <a:t>Jacobs Technology</a:t>
            </a:r>
          </a:p>
          <a:p>
            <a:r>
              <a:rPr lang="en-US" dirty="0"/>
              <a:t>KBR Wyle</a:t>
            </a:r>
          </a:p>
          <a:p>
            <a:endParaRPr lang="en-US" dirty="0"/>
          </a:p>
        </p:txBody>
      </p:sp>
      <p:sp>
        <p:nvSpPr>
          <p:cNvPr id="7" name="Footer Placeholder 6"/>
          <p:cNvSpPr>
            <a:spLocks noGrp="1"/>
          </p:cNvSpPr>
          <p:nvPr>
            <p:ph type="ftr" sz="quarter" idx="11"/>
          </p:nvPr>
        </p:nvSpPr>
        <p:spPr/>
        <p:txBody>
          <a:bodyPr/>
          <a:lstStyle/>
          <a:p>
            <a:r>
              <a:rPr lang="en-US"/>
              <a:t>INCOSE SEP Program Overview</a:t>
            </a:r>
          </a:p>
        </p:txBody>
      </p:sp>
      <p:sp>
        <p:nvSpPr>
          <p:cNvPr id="8" name="Content Placeholder 7">
            <a:extLst>
              <a:ext uri="{FF2B5EF4-FFF2-40B4-BE49-F238E27FC236}">
                <a16:creationId xmlns:a16="http://schemas.microsoft.com/office/drawing/2014/main" id="{74442151-5A1D-45EC-865C-D7389F8A9DE5}"/>
              </a:ext>
            </a:extLst>
          </p:cNvPr>
          <p:cNvSpPr>
            <a:spLocks noGrp="1"/>
          </p:cNvSpPr>
          <p:nvPr>
            <p:ph sz="half" idx="2"/>
          </p:nvPr>
        </p:nvSpPr>
        <p:spPr>
          <a:xfrm>
            <a:off x="6172200" y="1600200"/>
            <a:ext cx="5181600" cy="4576763"/>
          </a:xfrm>
        </p:spPr>
        <p:txBody>
          <a:bodyPr>
            <a:normAutofit/>
          </a:bodyPr>
          <a:lstStyle/>
          <a:p>
            <a:r>
              <a:rPr lang="en-US" dirty="0"/>
              <a:t>Lockheed Martin</a:t>
            </a:r>
          </a:p>
          <a:p>
            <a:r>
              <a:rPr lang="en-US" dirty="0" err="1"/>
              <a:t>LinQuest</a:t>
            </a:r>
            <a:endParaRPr lang="en-US" dirty="0"/>
          </a:p>
          <a:p>
            <a:r>
              <a:rPr lang="en-US" dirty="0"/>
              <a:t>L-3 Communications</a:t>
            </a:r>
          </a:p>
          <a:p>
            <a:r>
              <a:rPr lang="en-US" dirty="0"/>
              <a:t>ManTech</a:t>
            </a:r>
          </a:p>
          <a:p>
            <a:r>
              <a:rPr lang="en-US" dirty="0"/>
              <a:t>MITRE</a:t>
            </a:r>
          </a:p>
          <a:p>
            <a:r>
              <a:rPr lang="en-US" dirty="0"/>
              <a:t>OPS Consulting</a:t>
            </a:r>
          </a:p>
          <a:p>
            <a:r>
              <a:rPr lang="en-US" dirty="0" err="1"/>
              <a:t>Perspecta</a:t>
            </a:r>
            <a:endParaRPr lang="en-US" dirty="0"/>
          </a:p>
          <a:p>
            <a:r>
              <a:rPr lang="en-US" dirty="0"/>
              <a:t>Roche</a:t>
            </a:r>
          </a:p>
          <a:p>
            <a:r>
              <a:rPr lang="en-US" dirty="0"/>
              <a:t>Thales</a:t>
            </a:r>
          </a:p>
        </p:txBody>
      </p:sp>
    </p:spTree>
    <p:extLst>
      <p:ext uri="{BB962C8B-B14F-4D97-AF65-F5344CB8AC3E}">
        <p14:creationId xmlns:p14="http://schemas.microsoft.com/office/powerpoint/2010/main" val="31197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Agreements: University</a:t>
            </a:r>
          </a:p>
        </p:txBody>
      </p:sp>
      <p:sp>
        <p:nvSpPr>
          <p:cNvPr id="5" name="Content Placeholder 4">
            <a:extLst>
              <a:ext uri="{FF2B5EF4-FFF2-40B4-BE49-F238E27FC236}">
                <a16:creationId xmlns:a16="http://schemas.microsoft.com/office/drawing/2014/main" id="{D43FAAD1-E3E6-4AE0-8792-89F5F7FA2C32}"/>
              </a:ext>
            </a:extLst>
          </p:cNvPr>
          <p:cNvSpPr>
            <a:spLocks noGrp="1"/>
          </p:cNvSpPr>
          <p:nvPr>
            <p:ph sz="half" idx="1"/>
          </p:nvPr>
        </p:nvSpPr>
        <p:spPr/>
        <p:txBody>
          <a:bodyPr>
            <a:normAutofit/>
          </a:bodyPr>
          <a:lstStyle/>
          <a:p>
            <a:r>
              <a:rPr lang="en-US" dirty="0"/>
              <a:t>Streamlined Process</a:t>
            </a:r>
          </a:p>
          <a:p>
            <a:pPr lvl="1"/>
            <a:r>
              <a:rPr lang="en-US" dirty="0"/>
              <a:t>Stevens Institute of Technology</a:t>
            </a:r>
          </a:p>
          <a:p>
            <a:pPr lvl="1"/>
            <a:r>
              <a:rPr lang="en-US" dirty="0"/>
              <a:t>University of Texas – El Paso</a:t>
            </a:r>
          </a:p>
          <a:p>
            <a:pPr lvl="1"/>
            <a:r>
              <a:rPr lang="en-US" dirty="0"/>
              <a:t>École Polytechnique</a:t>
            </a:r>
          </a:p>
          <a:p>
            <a:pPr lvl="1"/>
            <a:r>
              <a:rPr lang="en-US" dirty="0"/>
              <a:t>ISAE/</a:t>
            </a:r>
            <a:r>
              <a:rPr lang="en-US" dirty="0" err="1"/>
              <a:t>Supaero</a:t>
            </a:r>
            <a:endParaRPr lang="en-US" dirty="0"/>
          </a:p>
          <a:p>
            <a:pPr lvl="1"/>
            <a:r>
              <a:rPr lang="en-US" dirty="0"/>
              <a:t>University of New South Wales</a:t>
            </a:r>
          </a:p>
          <a:p>
            <a:pPr lvl="1"/>
            <a:r>
              <a:rPr lang="en-US" dirty="0"/>
              <a:t>Worcester Polytechnic Institute</a:t>
            </a:r>
          </a:p>
          <a:p>
            <a:pPr lvl="1"/>
            <a:r>
              <a:rPr lang="en-US" dirty="0"/>
              <a:t>Drexel University</a:t>
            </a:r>
          </a:p>
        </p:txBody>
      </p:sp>
      <p:sp>
        <p:nvSpPr>
          <p:cNvPr id="4" name="Content Placeholder 3"/>
          <p:cNvSpPr>
            <a:spLocks noGrp="1"/>
          </p:cNvSpPr>
          <p:nvPr>
            <p:ph sz="half" idx="2"/>
          </p:nvPr>
        </p:nvSpPr>
        <p:spPr/>
        <p:txBody>
          <a:bodyPr>
            <a:normAutofit/>
          </a:bodyPr>
          <a:lstStyle/>
          <a:p>
            <a:r>
              <a:rPr lang="en-US" dirty="0"/>
              <a:t>Academic Equivalency</a:t>
            </a:r>
            <a:endParaRPr lang="en-GB" dirty="0"/>
          </a:p>
          <a:p>
            <a:pPr lvl="1"/>
            <a:r>
              <a:rPr lang="en-US" dirty="0"/>
              <a:t>Cornell University</a:t>
            </a:r>
          </a:p>
          <a:p>
            <a:pPr lvl="1"/>
            <a:r>
              <a:rPr lang="en-US" dirty="0"/>
              <a:t>University of Detroit – Mercy</a:t>
            </a:r>
          </a:p>
          <a:p>
            <a:pPr lvl="1"/>
            <a:r>
              <a:rPr lang="en-US" dirty="0"/>
              <a:t>Drexel University</a:t>
            </a:r>
          </a:p>
          <a:p>
            <a:pPr lvl="1"/>
            <a:r>
              <a:rPr lang="en-US" dirty="0"/>
              <a:t>Missouri S&amp;T</a:t>
            </a:r>
          </a:p>
          <a:p>
            <a:pPr lvl="1"/>
            <a:r>
              <a:rPr lang="en-US" dirty="0"/>
              <a:t>University of New South Wales</a:t>
            </a:r>
          </a:p>
          <a:p>
            <a:pPr lvl="1"/>
            <a:r>
              <a:rPr lang="en-US" dirty="0"/>
              <a:t>Worcester Polytechnic Institute</a:t>
            </a:r>
          </a:p>
          <a:p>
            <a:endParaRPr lang="en-US" dirty="0"/>
          </a:p>
        </p:txBody>
      </p:sp>
      <p:sp>
        <p:nvSpPr>
          <p:cNvPr id="7" name="Footer Placeholder 6"/>
          <p:cNvSpPr>
            <a:spLocks noGrp="1"/>
          </p:cNvSpPr>
          <p:nvPr>
            <p:ph type="ftr" sz="quarter" idx="11"/>
          </p:nvPr>
        </p:nvSpPr>
        <p:spPr/>
        <p:txBody>
          <a:bodyPr/>
          <a:lstStyle/>
          <a:p>
            <a:r>
              <a:rPr lang="en-US"/>
              <a:t>INCOSE SEP Program Overview</a:t>
            </a:r>
          </a:p>
        </p:txBody>
      </p:sp>
      <p:sp>
        <p:nvSpPr>
          <p:cNvPr id="6" name="Slide Number Placeholder 5"/>
          <p:cNvSpPr>
            <a:spLocks noGrp="1"/>
          </p:cNvSpPr>
          <p:nvPr>
            <p:ph type="sldNum" sz="quarter" idx="12"/>
          </p:nvPr>
        </p:nvSpPr>
        <p:spPr>
          <a:prstGeom prst="rect">
            <a:avLst/>
          </a:prstGeom>
        </p:spPr>
        <p:txBody>
          <a:bodyPr/>
          <a:lstStyle/>
          <a:p>
            <a:fld id="{86CDFC0E-BEE5-499B-99D5-E0F77EE2B038}" type="slidenum">
              <a:rPr lang="fr-FR" smtClean="0"/>
              <a:pPr/>
              <a:t>16</a:t>
            </a:fld>
            <a:endParaRPr lang="fr-FR" dirty="0"/>
          </a:p>
        </p:txBody>
      </p:sp>
    </p:spTree>
    <p:extLst>
      <p:ext uri="{BB962C8B-B14F-4D97-AF65-F5344CB8AC3E}">
        <p14:creationId xmlns:p14="http://schemas.microsoft.com/office/powerpoint/2010/main" val="280059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BBEB-154B-43A1-9FEE-448F5FA5BEF1}"/>
              </a:ext>
            </a:extLst>
          </p:cNvPr>
          <p:cNvSpPr>
            <a:spLocks noGrp="1"/>
          </p:cNvSpPr>
          <p:nvPr>
            <p:ph type="title"/>
          </p:nvPr>
        </p:nvSpPr>
        <p:spPr/>
        <p:txBody>
          <a:bodyPr/>
          <a:lstStyle/>
          <a:p>
            <a:r>
              <a:rPr lang="en-US" dirty="0"/>
              <a:t>Certification Agreements: Other</a:t>
            </a:r>
          </a:p>
        </p:txBody>
      </p:sp>
      <p:sp>
        <p:nvSpPr>
          <p:cNvPr id="3" name="Content Placeholder 2">
            <a:extLst>
              <a:ext uri="{FF2B5EF4-FFF2-40B4-BE49-F238E27FC236}">
                <a16:creationId xmlns:a16="http://schemas.microsoft.com/office/drawing/2014/main" id="{D8F9C76E-463C-4955-8B8B-44D762D5615D}"/>
              </a:ext>
            </a:extLst>
          </p:cNvPr>
          <p:cNvSpPr>
            <a:spLocks noGrp="1"/>
          </p:cNvSpPr>
          <p:nvPr>
            <p:ph idx="1"/>
          </p:nvPr>
        </p:nvSpPr>
        <p:spPr/>
        <p:txBody>
          <a:bodyPr>
            <a:normAutofit/>
          </a:bodyPr>
          <a:lstStyle/>
          <a:p>
            <a:r>
              <a:rPr lang="en-US" dirty="0"/>
              <a:t>Object Management Group (OMG) OCSMP</a:t>
            </a:r>
          </a:p>
          <a:p>
            <a:r>
              <a:rPr lang="en-US" dirty="0"/>
              <a:t>GfSE (Germany)</a:t>
            </a:r>
          </a:p>
          <a:p>
            <a:r>
              <a:rPr lang="en-US" dirty="0"/>
              <a:t>SESA (Australia)</a:t>
            </a:r>
          </a:p>
          <a:p>
            <a:r>
              <a:rPr lang="en-US" dirty="0"/>
              <a:t>INCOSE UK Chapter</a:t>
            </a:r>
          </a:p>
          <a:p>
            <a:r>
              <a:rPr lang="en-US" dirty="0"/>
              <a:t>US Defense Acquisition University (DAU)</a:t>
            </a:r>
          </a:p>
        </p:txBody>
      </p:sp>
      <p:sp>
        <p:nvSpPr>
          <p:cNvPr id="4" name="Footer Placeholder 3">
            <a:extLst>
              <a:ext uri="{FF2B5EF4-FFF2-40B4-BE49-F238E27FC236}">
                <a16:creationId xmlns:a16="http://schemas.microsoft.com/office/drawing/2014/main" id="{9242A965-B63A-4259-AA8B-D71F6889F216}"/>
              </a:ext>
            </a:extLst>
          </p:cNvPr>
          <p:cNvSpPr>
            <a:spLocks noGrp="1"/>
          </p:cNvSpPr>
          <p:nvPr>
            <p:ph type="ftr" sz="quarter" idx="11"/>
          </p:nvPr>
        </p:nvSpPr>
        <p:spPr/>
        <p:txBody>
          <a:bodyPr/>
          <a:lstStyle/>
          <a:p>
            <a:r>
              <a:rPr lang="en-US"/>
              <a:t>INCOSE SEP Program Overview</a:t>
            </a:r>
          </a:p>
        </p:txBody>
      </p:sp>
      <p:sp>
        <p:nvSpPr>
          <p:cNvPr id="5" name="Slide Number Placeholder 4">
            <a:extLst>
              <a:ext uri="{FF2B5EF4-FFF2-40B4-BE49-F238E27FC236}">
                <a16:creationId xmlns:a16="http://schemas.microsoft.com/office/drawing/2014/main" id="{90D8A010-E3C0-44A8-9FC0-F0714C0A6878}"/>
              </a:ext>
            </a:extLst>
          </p:cNvPr>
          <p:cNvSpPr>
            <a:spLocks noGrp="1"/>
          </p:cNvSpPr>
          <p:nvPr>
            <p:ph type="sldNum" sz="quarter" idx="12"/>
          </p:nvPr>
        </p:nvSpPr>
        <p:spPr/>
        <p:txBody>
          <a:bodyPr/>
          <a:lstStyle/>
          <a:p>
            <a:fld id="{0A41724D-AC68-E844-9254-CBB0734E74A2}" type="slidenum">
              <a:rPr lang="en-US" smtClean="0"/>
              <a:t>17</a:t>
            </a:fld>
            <a:endParaRPr lang="en-US"/>
          </a:p>
        </p:txBody>
      </p:sp>
    </p:spTree>
    <p:extLst>
      <p:ext uri="{BB962C8B-B14F-4D97-AF65-F5344CB8AC3E}">
        <p14:creationId xmlns:p14="http://schemas.microsoft.com/office/powerpoint/2010/main" val="2169327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82546" y="1828800"/>
            <a:ext cx="3400128" cy="3657600"/>
          </a:xfrm>
        </p:spPr>
      </p:pic>
      <p:sp>
        <p:nvSpPr>
          <p:cNvPr id="614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18</a:t>
            </a:fld>
            <a:endParaRPr lang="en-US" dirty="0"/>
          </a:p>
        </p:txBody>
      </p:sp>
      <p:sp>
        <p:nvSpPr>
          <p:cNvPr id="6147" name="Rectangle 3"/>
          <p:cNvSpPr>
            <a:spLocks noGrp="1" noChangeArrowheads="1"/>
          </p:cNvSpPr>
          <p:nvPr>
            <p:ph sz="quarter" idx="4294967295"/>
          </p:nvPr>
        </p:nvSpPr>
        <p:spPr>
          <a:xfrm>
            <a:off x="1889760" y="1600200"/>
            <a:ext cx="4041648" cy="4526280"/>
          </a:xfrm>
          <a:prstGeom prst="rect">
            <a:avLst/>
          </a:prstGeom>
        </p:spPr>
        <p:txBody>
          <a:bodyPr>
            <a:normAutofit lnSpcReduction="10000"/>
          </a:bodyPr>
          <a:lstStyle/>
          <a:p>
            <a:r>
              <a:rPr lang="en-US" dirty="0"/>
              <a:t>What is INCOSE?</a:t>
            </a:r>
          </a:p>
          <a:p>
            <a:r>
              <a:rPr lang="en-US" dirty="0"/>
              <a:t>Who is recognizing and supporting INCOSE certification?</a:t>
            </a:r>
          </a:p>
          <a:p>
            <a:r>
              <a:rPr lang="en-US" dirty="0"/>
              <a:t>What are the levels of certification?</a:t>
            </a:r>
          </a:p>
          <a:p>
            <a:r>
              <a:rPr lang="en-US" dirty="0"/>
              <a:t>What is the application process for certification?</a:t>
            </a:r>
          </a:p>
          <a:p>
            <a:r>
              <a:rPr lang="en-US" dirty="0"/>
              <a:t>How is certification renewed?</a:t>
            </a:r>
          </a:p>
        </p:txBody>
      </p:sp>
      <p:sp>
        <p:nvSpPr>
          <p:cNvPr id="2" name="Footer Placeholder 1"/>
          <p:cNvSpPr>
            <a:spLocks noGrp="1"/>
          </p:cNvSpPr>
          <p:nvPr>
            <p:ph type="ftr" sz="quarter" idx="11"/>
          </p:nvPr>
        </p:nvSpPr>
        <p:spPr/>
        <p:txBody>
          <a:bodyPr/>
          <a:lstStyle/>
          <a:p>
            <a:r>
              <a:rPr lang="en-US"/>
              <a:t>INCOSE SEP Program Overview</a:t>
            </a:r>
          </a:p>
        </p:txBody>
      </p:sp>
      <p:sp>
        <p:nvSpPr>
          <p:cNvPr id="7" name="Arrow: Right 6">
            <a:extLst>
              <a:ext uri="{FF2B5EF4-FFF2-40B4-BE49-F238E27FC236}">
                <a16:creationId xmlns:a16="http://schemas.microsoft.com/office/drawing/2014/main" id="{C26FAFD5-43DD-4D5C-8039-0CDDF736C87F}"/>
              </a:ext>
            </a:extLst>
          </p:cNvPr>
          <p:cNvSpPr/>
          <p:nvPr/>
        </p:nvSpPr>
        <p:spPr>
          <a:xfrm>
            <a:off x="900545" y="3235470"/>
            <a:ext cx="872837" cy="3112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012533"/>
      </p:ext>
    </p:extLst>
  </p:cSld>
  <p:clrMapOvr>
    <a:masterClrMapping/>
  </p:clrMapOvr>
  <p:transition advTm="489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67279" y="6356351"/>
            <a:ext cx="561975" cy="365125"/>
          </a:xfrm>
          <a:prstGeom prst="rect">
            <a:avLst/>
          </a:prstGeom>
        </p:spPr>
        <p:txBody>
          <a:bodyPr/>
          <a:lstStyle/>
          <a:p>
            <a:fld id="{DE1C0AE3-323A-46BD-A42E-CB72F2967116}" type="slidenum">
              <a:rPr lang="en-US" smtClean="0"/>
              <a:pPr/>
              <a:t>19</a:t>
            </a:fld>
            <a:endParaRPr lang="en-US" dirty="0"/>
          </a:p>
        </p:txBody>
      </p:sp>
      <p:sp>
        <p:nvSpPr>
          <p:cNvPr id="8" name="Rounded Rectangle 7"/>
          <p:cNvSpPr/>
          <p:nvPr/>
        </p:nvSpPr>
        <p:spPr>
          <a:xfrm>
            <a:off x="7848600" y="1611313"/>
            <a:ext cx="25908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INCOSE ESEP</a:t>
            </a:r>
          </a:p>
        </p:txBody>
      </p:sp>
      <p:sp>
        <p:nvSpPr>
          <p:cNvPr id="9" name="Rounded Rectangle 8"/>
          <p:cNvSpPr/>
          <p:nvPr/>
        </p:nvSpPr>
        <p:spPr>
          <a:xfrm>
            <a:off x="5791200" y="2716213"/>
            <a:ext cx="2590800" cy="6096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INCOSE CSEP</a:t>
            </a:r>
          </a:p>
        </p:txBody>
      </p:sp>
      <p:sp>
        <p:nvSpPr>
          <p:cNvPr id="10" name="Rounded Rectangle 9"/>
          <p:cNvSpPr/>
          <p:nvPr/>
        </p:nvSpPr>
        <p:spPr>
          <a:xfrm>
            <a:off x="3733800" y="3821113"/>
            <a:ext cx="2590800"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INCOSE ASEP</a:t>
            </a:r>
          </a:p>
        </p:txBody>
      </p:sp>
      <p:sp>
        <p:nvSpPr>
          <p:cNvPr id="11" name="Text Box 6"/>
          <p:cNvSpPr txBox="1">
            <a:spLocks noChangeArrowheads="1"/>
          </p:cNvSpPr>
          <p:nvPr/>
        </p:nvSpPr>
        <p:spPr bwMode="auto">
          <a:xfrm>
            <a:off x="2771776" y="2609851"/>
            <a:ext cx="2943225" cy="830262"/>
          </a:xfrm>
          <a:prstGeom prst="rect">
            <a:avLst/>
          </a:prstGeom>
          <a:noFill/>
          <a:ln w="9525">
            <a:noFill/>
            <a:miter lim="800000"/>
            <a:headEnd/>
            <a:tailEnd/>
          </a:ln>
        </p:spPr>
        <p:txBody>
          <a:bodyPr>
            <a:spAutoFit/>
          </a:bodyPr>
          <a:lstStyle/>
          <a:p>
            <a:pPr>
              <a:defRPr/>
            </a:pPr>
            <a:r>
              <a:rPr lang="en-US" sz="1600" b="1" i="1" kern="0" dirty="0">
                <a:solidFill>
                  <a:srgbClr val="7030A0"/>
                </a:solidFill>
              </a:rPr>
              <a:t>CSEP focused on:</a:t>
            </a:r>
          </a:p>
          <a:p>
            <a:pPr>
              <a:defRPr/>
            </a:pPr>
            <a:r>
              <a:rPr lang="en-US" sz="1600" b="1" i="1" kern="0" dirty="0">
                <a:solidFill>
                  <a:srgbClr val="7030A0"/>
                </a:solidFill>
              </a:rPr>
              <a:t>- SE EXPERIENCE</a:t>
            </a:r>
          </a:p>
          <a:p>
            <a:pPr>
              <a:defRPr/>
            </a:pPr>
            <a:r>
              <a:rPr lang="en-US" sz="1600" b="1" i="1" kern="0" dirty="0">
                <a:solidFill>
                  <a:srgbClr val="7030A0"/>
                </a:solidFill>
              </a:rPr>
              <a:t>- APPLIED SE KNOWLEDGE </a:t>
            </a:r>
          </a:p>
        </p:txBody>
      </p:sp>
      <p:sp>
        <p:nvSpPr>
          <p:cNvPr id="12" name="Text Box 21"/>
          <p:cNvSpPr txBox="1">
            <a:spLocks noChangeArrowheads="1"/>
          </p:cNvSpPr>
          <p:nvPr/>
        </p:nvSpPr>
        <p:spPr bwMode="auto">
          <a:xfrm>
            <a:off x="4419600" y="1371601"/>
            <a:ext cx="3309938" cy="1077913"/>
          </a:xfrm>
          <a:prstGeom prst="rect">
            <a:avLst/>
          </a:prstGeom>
          <a:noFill/>
          <a:ln w="9525">
            <a:noFill/>
            <a:miter lim="800000"/>
            <a:headEnd/>
            <a:tailEnd/>
          </a:ln>
        </p:spPr>
        <p:txBody>
          <a:bodyPr>
            <a:spAutoFit/>
          </a:bodyPr>
          <a:lstStyle/>
          <a:p>
            <a:pPr>
              <a:defRPr/>
            </a:pPr>
            <a:r>
              <a:rPr lang="en-US" sz="1600" b="1" i="1" kern="0" dirty="0">
                <a:solidFill>
                  <a:srgbClr val="FFC000"/>
                </a:solidFill>
              </a:rPr>
              <a:t>ESEP focused on: </a:t>
            </a:r>
          </a:p>
          <a:p>
            <a:pPr>
              <a:defRPr/>
            </a:pPr>
            <a:r>
              <a:rPr lang="en-US" sz="1600" b="1" i="1" kern="0" dirty="0">
                <a:solidFill>
                  <a:srgbClr val="FFC000"/>
                </a:solidFill>
              </a:rPr>
              <a:t>- LEADERSHIP</a:t>
            </a:r>
          </a:p>
          <a:p>
            <a:pPr>
              <a:defRPr/>
            </a:pPr>
            <a:r>
              <a:rPr lang="en-US" sz="1600" b="1" i="1" kern="0" dirty="0">
                <a:solidFill>
                  <a:srgbClr val="FFC000"/>
                </a:solidFill>
              </a:rPr>
              <a:t>- SE ACCOMPLISHMENTS</a:t>
            </a:r>
          </a:p>
          <a:p>
            <a:pPr>
              <a:defRPr/>
            </a:pPr>
            <a:r>
              <a:rPr lang="en-US" sz="1600" b="1" i="1" kern="0" dirty="0">
                <a:solidFill>
                  <a:srgbClr val="FFC000"/>
                </a:solidFill>
              </a:rPr>
              <a:t>- SIGNIFICANT SE EXPERIENCE</a:t>
            </a:r>
          </a:p>
        </p:txBody>
      </p:sp>
      <p:sp>
        <p:nvSpPr>
          <p:cNvPr id="13" name="Text Box 23"/>
          <p:cNvSpPr txBox="1">
            <a:spLocks noChangeArrowheads="1"/>
          </p:cNvSpPr>
          <p:nvPr/>
        </p:nvSpPr>
        <p:spPr bwMode="auto">
          <a:xfrm>
            <a:off x="1600201" y="3846513"/>
            <a:ext cx="2066925" cy="584200"/>
          </a:xfrm>
          <a:prstGeom prst="rect">
            <a:avLst/>
          </a:prstGeom>
          <a:noFill/>
          <a:ln w="9525">
            <a:noFill/>
            <a:miter lim="800000"/>
            <a:headEnd/>
            <a:tailEnd/>
          </a:ln>
        </p:spPr>
        <p:txBody>
          <a:bodyPr>
            <a:spAutoFit/>
          </a:bodyPr>
          <a:lstStyle/>
          <a:p>
            <a:pPr>
              <a:defRPr/>
            </a:pPr>
            <a:r>
              <a:rPr lang="en-US" sz="1600" b="1" i="1" kern="0" dirty="0">
                <a:solidFill>
                  <a:schemeClr val="accent5"/>
                </a:solidFill>
              </a:rPr>
              <a:t> ASEP focused on:</a:t>
            </a:r>
          </a:p>
          <a:p>
            <a:pPr>
              <a:defRPr/>
            </a:pPr>
            <a:r>
              <a:rPr lang="en-US" sz="1600" b="1" i="1" kern="0" dirty="0">
                <a:solidFill>
                  <a:schemeClr val="accent5"/>
                </a:solidFill>
              </a:rPr>
              <a:t>- SE KNOWLEDGE</a:t>
            </a:r>
          </a:p>
        </p:txBody>
      </p:sp>
      <p:sp>
        <p:nvSpPr>
          <p:cNvPr id="14" name="Rounded Rectangle 13"/>
          <p:cNvSpPr/>
          <p:nvPr/>
        </p:nvSpPr>
        <p:spPr>
          <a:xfrm>
            <a:off x="3733800" y="4724400"/>
            <a:ext cx="67056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SEP Candidates</a:t>
            </a:r>
          </a:p>
        </p:txBody>
      </p:sp>
      <p:cxnSp>
        <p:nvCxnSpPr>
          <p:cNvPr id="16" name="Straight Arrow Connector 15"/>
          <p:cNvCxnSpPr/>
          <p:nvPr/>
        </p:nvCxnSpPr>
        <p:spPr>
          <a:xfrm flipV="1">
            <a:off x="5029200" y="4430713"/>
            <a:ext cx="0" cy="5334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086600" y="3325813"/>
            <a:ext cx="0" cy="16383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144000" y="2220913"/>
            <a:ext cx="0" cy="2743200"/>
          </a:xfrm>
          <a:prstGeom prst="straightConnector1">
            <a:avLst/>
          </a:prstGeom>
          <a:ln w="38100">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059821" y="3313113"/>
            <a:ext cx="0" cy="533400"/>
          </a:xfrm>
          <a:prstGeom prst="straightConnector1">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153400" y="2220913"/>
            <a:ext cx="0" cy="533400"/>
          </a:xfrm>
          <a:prstGeom prst="straightConnector1">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 Box 5"/>
          <p:cNvSpPr txBox="1">
            <a:spLocks noChangeArrowheads="1"/>
          </p:cNvSpPr>
          <p:nvPr/>
        </p:nvSpPr>
        <p:spPr bwMode="auto">
          <a:xfrm>
            <a:off x="2625726" y="5562600"/>
            <a:ext cx="7051675" cy="707886"/>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000" b="1" dirty="0">
                <a:solidFill>
                  <a:schemeClr val="bg1"/>
                </a:solidFill>
              </a:rPr>
              <a:t>You can enter at whatever SEP level is appropriate and can seamlessly transition between levels when ready.</a:t>
            </a:r>
          </a:p>
        </p:txBody>
      </p:sp>
      <p:sp>
        <p:nvSpPr>
          <p:cNvPr id="6" name="Title 5"/>
          <p:cNvSpPr>
            <a:spLocks noGrp="1"/>
          </p:cNvSpPr>
          <p:nvPr>
            <p:ph type="title"/>
          </p:nvPr>
        </p:nvSpPr>
        <p:spPr/>
        <p:txBody>
          <a:bodyPr/>
          <a:lstStyle/>
          <a:p>
            <a:r>
              <a:rPr lang="en-US" dirty="0"/>
              <a:t>SEP Describes Career Path</a:t>
            </a:r>
          </a:p>
        </p:txBody>
      </p:sp>
      <p:sp>
        <p:nvSpPr>
          <p:cNvPr id="2" name="Footer Placeholder 1"/>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96045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511114" y="1690688"/>
            <a:ext cx="6231924" cy="3968420"/>
          </a:xfrm>
          <a:prstGeom prst="rect">
            <a:avLst/>
          </a:prstGeom>
        </p:spPr>
      </p:pic>
      <p:sp>
        <p:nvSpPr>
          <p:cNvPr id="2" name="Title 1"/>
          <p:cNvSpPr>
            <a:spLocks noGrp="1"/>
          </p:cNvSpPr>
          <p:nvPr>
            <p:ph type="title"/>
          </p:nvPr>
        </p:nvSpPr>
        <p:spPr/>
        <p:txBody>
          <a:bodyPr/>
          <a:lstStyle/>
          <a:p>
            <a:r>
              <a:rPr lang="en-US" dirty="0" smtClean="0"/>
              <a:t>Why certification is important</a:t>
            </a:r>
            <a:endParaRPr lang="en-US" dirty="0"/>
          </a:p>
        </p:txBody>
      </p:sp>
      <p:sp>
        <p:nvSpPr>
          <p:cNvPr id="3" name="Content Placeholder 2"/>
          <p:cNvSpPr>
            <a:spLocks noGrp="1"/>
          </p:cNvSpPr>
          <p:nvPr>
            <p:ph idx="1"/>
          </p:nvPr>
        </p:nvSpPr>
        <p:spPr>
          <a:xfrm>
            <a:off x="838200" y="1825625"/>
            <a:ext cx="4672914" cy="4351338"/>
          </a:xfrm>
        </p:spPr>
        <p:txBody>
          <a:bodyPr/>
          <a:lstStyle/>
          <a:p>
            <a:r>
              <a:rPr lang="en-US" dirty="0"/>
              <a:t>Organizational Capability</a:t>
            </a:r>
          </a:p>
          <a:p>
            <a:pPr lvl="1"/>
            <a:r>
              <a:rPr lang="en-US" dirty="0"/>
              <a:t>Processes</a:t>
            </a:r>
          </a:p>
          <a:p>
            <a:pPr lvl="1"/>
            <a:r>
              <a:rPr lang="en-US" dirty="0"/>
              <a:t>People</a:t>
            </a:r>
          </a:p>
          <a:p>
            <a:pPr lvl="1"/>
            <a:r>
              <a:rPr lang="en-US" dirty="0" smtClean="0"/>
              <a:t>Tools</a:t>
            </a:r>
          </a:p>
          <a:p>
            <a:r>
              <a:rPr lang="en-US" dirty="0" smtClean="0"/>
              <a:t>Translates to…</a:t>
            </a:r>
          </a:p>
          <a:p>
            <a:pPr lvl="1"/>
            <a:r>
              <a:rPr lang="en-US" dirty="0" smtClean="0"/>
              <a:t>Documented processes</a:t>
            </a:r>
          </a:p>
          <a:p>
            <a:pPr lvl="1"/>
            <a:r>
              <a:rPr lang="en-US" dirty="0" smtClean="0"/>
              <a:t>Qualified, experienced, proficient, and competent workforce</a:t>
            </a:r>
          </a:p>
          <a:p>
            <a:pPr lvl="1"/>
            <a:r>
              <a:rPr lang="en-US" dirty="0" smtClean="0"/>
              <a:t>Process-enabling tools</a:t>
            </a:r>
            <a:endParaRPr lang="en-US" dirty="0"/>
          </a:p>
        </p:txBody>
      </p:sp>
      <p:sp>
        <p:nvSpPr>
          <p:cNvPr id="4" name="Footer Placeholder 3"/>
          <p:cNvSpPr>
            <a:spLocks noGrp="1"/>
          </p:cNvSpPr>
          <p:nvPr>
            <p:ph type="ftr" sz="quarter" idx="11"/>
          </p:nvPr>
        </p:nvSpPr>
        <p:spPr/>
        <p:txBody>
          <a:bodyPr/>
          <a:lstStyle/>
          <a:p>
            <a:r>
              <a:rPr lang="en-US" smtClean="0"/>
              <a:t>INCOSE SEP Program Overview</a:t>
            </a:r>
            <a:endParaRPr lang="en-US"/>
          </a:p>
        </p:txBody>
      </p:sp>
      <p:sp>
        <p:nvSpPr>
          <p:cNvPr id="5" name="Slide Number Placeholder 4"/>
          <p:cNvSpPr>
            <a:spLocks noGrp="1"/>
          </p:cNvSpPr>
          <p:nvPr>
            <p:ph type="sldNum" sz="quarter" idx="12"/>
          </p:nvPr>
        </p:nvSpPr>
        <p:spPr/>
        <p:txBody>
          <a:bodyPr/>
          <a:lstStyle/>
          <a:p>
            <a:fld id="{0A41724D-AC68-E844-9254-CBB0734E74A2}" type="slidenum">
              <a:rPr lang="en-US" smtClean="0"/>
              <a:t>2</a:t>
            </a:fld>
            <a:endParaRPr lang="en-US"/>
          </a:p>
        </p:txBody>
      </p:sp>
      <p:sp>
        <p:nvSpPr>
          <p:cNvPr id="7" name="TextBox 6"/>
          <p:cNvSpPr txBox="1"/>
          <p:nvPr/>
        </p:nvSpPr>
        <p:spPr>
          <a:xfrm>
            <a:off x="838200" y="5911921"/>
            <a:ext cx="9809019" cy="276999"/>
          </a:xfrm>
          <a:prstGeom prst="rect">
            <a:avLst/>
          </a:prstGeom>
          <a:noFill/>
        </p:spPr>
        <p:txBody>
          <a:bodyPr wrap="square" rtlCol="0">
            <a:spAutoFit/>
          </a:bodyPr>
          <a:lstStyle/>
          <a:p>
            <a:r>
              <a:rPr lang="en-US" sz="1200" dirty="0" smtClean="0"/>
              <a:t>Reference: CMMI</a:t>
            </a:r>
            <a:r>
              <a:rPr lang="en-US" sz="1200" dirty="0"/>
              <a:t>® for Development, Version </a:t>
            </a:r>
            <a:r>
              <a:rPr lang="en-US" sz="1200" dirty="0" smtClean="0"/>
              <a:t>1.3, </a:t>
            </a:r>
            <a:r>
              <a:rPr lang="en-US" sz="1200" b="1" dirty="0" smtClean="0"/>
              <a:t>CMU/SEI-2010-TR-033</a:t>
            </a:r>
            <a:r>
              <a:rPr lang="en-US" sz="1200" dirty="0" smtClean="0"/>
              <a:t>; Software Engineering Institute; November 2010</a:t>
            </a:r>
            <a:endParaRPr lang="en-US" sz="1200" dirty="0"/>
          </a:p>
        </p:txBody>
      </p:sp>
    </p:spTree>
    <p:extLst>
      <p:ext uri="{BB962C8B-B14F-4D97-AF65-F5344CB8AC3E}">
        <p14:creationId xmlns:p14="http://schemas.microsoft.com/office/powerpoint/2010/main" val="311084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dirty="0">
                <a:solidFill>
                  <a:schemeClr val="accent5"/>
                </a:solidFill>
              </a:rPr>
              <a:t>Knowledge Level: Associate Systems Engineering Professional</a:t>
            </a:r>
          </a:p>
        </p:txBody>
      </p:sp>
      <p:sp>
        <p:nvSpPr>
          <p:cNvPr id="33795" name="Rectangle 5"/>
          <p:cNvSpPr>
            <a:spLocks noGrp="1" noChangeArrowheads="1"/>
          </p:cNvSpPr>
          <p:nvPr>
            <p:ph idx="1"/>
          </p:nvPr>
        </p:nvSpPr>
        <p:spPr/>
        <p:txBody>
          <a:bodyPr>
            <a:normAutofit fontScale="92500"/>
          </a:bodyPr>
          <a:lstStyle/>
          <a:p>
            <a:r>
              <a:rPr lang="en-US" dirty="0"/>
              <a:t>Targeted towards junior/maturing systems engineers and recent college graduates with limited systems engineering work experience</a:t>
            </a:r>
          </a:p>
          <a:p>
            <a:r>
              <a:rPr lang="en-US" dirty="0"/>
              <a:t>ASEPs are certified against knowledge requirements</a:t>
            </a:r>
          </a:p>
          <a:p>
            <a:r>
              <a:rPr lang="en-US" dirty="0"/>
              <a:t>Knowledge confirmed through an exam based on the INCOSE SE Handbook</a:t>
            </a:r>
          </a:p>
          <a:p>
            <a:r>
              <a:rPr lang="en-US" dirty="0"/>
              <a:t>ASEPs must be, and remain, INCOSE members</a:t>
            </a:r>
          </a:p>
          <a:p>
            <a:r>
              <a:rPr lang="en-US" dirty="0"/>
              <a:t>Renewal every 5 years through ongoing professional development, maximum </a:t>
            </a:r>
            <a:br>
              <a:rPr lang="en-US" dirty="0"/>
            </a:br>
            <a:r>
              <a:rPr lang="en-US" dirty="0"/>
              <a:t>duration of 15 years </a:t>
            </a:r>
          </a:p>
          <a:p>
            <a:r>
              <a:rPr lang="en-US" dirty="0"/>
              <a:t>Available since 2008</a:t>
            </a:r>
          </a:p>
        </p:txBody>
      </p:sp>
      <p:sp>
        <p:nvSpPr>
          <p:cNvPr id="3379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9C72F2-E9E4-4C13-8030-EFD92FB001C9}" type="slidenum">
              <a:rPr lang="en-US" smtClean="0"/>
              <a:pPr/>
              <a:t>20</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931" y="4876800"/>
            <a:ext cx="1377339" cy="1371600"/>
          </a:xfrm>
          <a:prstGeom prst="rect">
            <a:avLst/>
          </a:prstGeom>
        </p:spPr>
      </p:pic>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361723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solidFill>
                  <a:srgbClr val="7030A0"/>
                </a:solidFill>
              </a:rPr>
              <a:t>Foundation Level: Certified Systems Engineering Professional</a:t>
            </a:r>
          </a:p>
        </p:txBody>
      </p:sp>
      <p:sp>
        <p:nvSpPr>
          <p:cNvPr id="34819" name="Rectangle 3"/>
          <p:cNvSpPr>
            <a:spLocks noGrp="1" noChangeArrowheads="1"/>
          </p:cNvSpPr>
          <p:nvPr>
            <p:ph idx="1"/>
          </p:nvPr>
        </p:nvSpPr>
        <p:spPr/>
        <p:txBody>
          <a:bodyPr>
            <a:normAutofit fontScale="85000" lnSpcReduction="20000"/>
          </a:bodyPr>
          <a:lstStyle/>
          <a:p>
            <a:r>
              <a:rPr lang="en-US" dirty="0"/>
              <a:t>Targeted towards systems engineers with five or more years of systems engineering work experience</a:t>
            </a:r>
          </a:p>
          <a:p>
            <a:r>
              <a:rPr lang="en-US" dirty="0"/>
              <a:t>CSEPs are certified against substantiated experience, education, and knowledge requirements</a:t>
            </a:r>
          </a:p>
          <a:p>
            <a:r>
              <a:rPr lang="en-US" dirty="0"/>
              <a:t>Experience must be substantiated by 3-5 work-related references</a:t>
            </a:r>
          </a:p>
          <a:p>
            <a:r>
              <a:rPr lang="en-US" dirty="0"/>
              <a:t>Knowledge confirmed through an exam based on the INCOSE SE Handbook</a:t>
            </a:r>
          </a:p>
          <a:p>
            <a:r>
              <a:rPr lang="en-US" dirty="0"/>
              <a:t>CSEPs must be, and remain, INCOSE members</a:t>
            </a:r>
          </a:p>
          <a:p>
            <a:pPr lvl="1"/>
            <a:r>
              <a:rPr lang="en-US" dirty="0"/>
              <a:t>Does not apply to those who applied in 2015 or earlier</a:t>
            </a:r>
          </a:p>
          <a:p>
            <a:r>
              <a:rPr lang="en-US" dirty="0"/>
              <a:t>Renewal every 3 years through ongoing </a:t>
            </a:r>
            <a:br>
              <a:rPr lang="en-US" dirty="0"/>
            </a:br>
            <a:r>
              <a:rPr lang="en-US" dirty="0"/>
              <a:t>professional development</a:t>
            </a:r>
          </a:p>
          <a:p>
            <a:r>
              <a:rPr lang="en-US" dirty="0"/>
              <a:t>Available since 2004</a:t>
            </a:r>
          </a:p>
        </p:txBody>
      </p:sp>
      <p:sp>
        <p:nvSpPr>
          <p:cNvPr id="34823"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C1B4B3-F1D5-40BB-82BC-D3B996056FF4}" type="slidenum">
              <a:rPr lang="en-US" smtClean="0"/>
              <a:pPr/>
              <a:t>21</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1" y="4876800"/>
            <a:ext cx="1377339" cy="1371600"/>
          </a:xfrm>
          <a:prstGeom prst="rect">
            <a:avLst/>
          </a:prstGeom>
        </p:spPr>
      </p:pic>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34693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a:solidFill>
                  <a:srgbClr val="FFC000"/>
                </a:solidFill>
              </a:rPr>
              <a:t>Senior Level: Expert Systems </a:t>
            </a:r>
            <a:br>
              <a:rPr lang="en-US" dirty="0">
                <a:solidFill>
                  <a:srgbClr val="FFC000"/>
                </a:solidFill>
              </a:rPr>
            </a:br>
            <a:r>
              <a:rPr lang="en-US" dirty="0">
                <a:solidFill>
                  <a:srgbClr val="FFC000"/>
                </a:solidFill>
              </a:rPr>
              <a:t>Engineering Professional</a:t>
            </a:r>
          </a:p>
        </p:txBody>
      </p:sp>
      <p:sp>
        <p:nvSpPr>
          <p:cNvPr id="35844" name="Rectangle 3"/>
          <p:cNvSpPr>
            <a:spLocks noGrp="1" noChangeArrowheads="1"/>
          </p:cNvSpPr>
          <p:nvPr>
            <p:ph idx="1"/>
          </p:nvPr>
        </p:nvSpPr>
        <p:spPr/>
        <p:txBody>
          <a:bodyPr>
            <a:normAutofit fontScale="85000" lnSpcReduction="20000"/>
          </a:bodyPr>
          <a:lstStyle/>
          <a:p>
            <a:r>
              <a:rPr lang="en-US" dirty="0"/>
              <a:t>Targeted towards senior systems engineering leaders with recognized systems accomplishments, who have many years of systems engineering work experience</a:t>
            </a:r>
          </a:p>
          <a:p>
            <a:r>
              <a:rPr lang="en-US" dirty="0"/>
              <a:t>ESEPs are certified against substantiated professional leadership, systems engineering accomplishments, experience, and education requirements</a:t>
            </a:r>
          </a:p>
          <a:p>
            <a:r>
              <a:rPr lang="en-US" dirty="0"/>
              <a:t>At least 10 years of experience must be substantiated by 3-5 work-related references</a:t>
            </a:r>
          </a:p>
          <a:p>
            <a:r>
              <a:rPr lang="en-US" dirty="0"/>
              <a:t>Interviews used to validate leadership and significant systems accomplishments</a:t>
            </a:r>
          </a:p>
          <a:p>
            <a:r>
              <a:rPr lang="en-US" dirty="0"/>
              <a:t>ESEPs must be, and remain, INCOSE members</a:t>
            </a:r>
          </a:p>
          <a:p>
            <a:r>
              <a:rPr lang="en-US" dirty="0"/>
              <a:t>No renewal requirements other than INCOSE membership</a:t>
            </a:r>
          </a:p>
          <a:p>
            <a:r>
              <a:rPr lang="en-US" dirty="0"/>
              <a:t>Available since 2010</a:t>
            </a:r>
          </a:p>
        </p:txBody>
      </p:sp>
      <p:sp>
        <p:nvSpPr>
          <p:cNvPr id="35847"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8AF565-4CC3-43AD-9D4A-4F2D3A9449A0}" type="slidenum">
              <a:rPr lang="en-US" smtClean="0"/>
              <a:pPr/>
              <a:t>22</a:t>
            </a:fld>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7801" y="4876800"/>
            <a:ext cx="1377339" cy="1371600"/>
          </a:xfrm>
          <a:prstGeom prst="rect">
            <a:avLst/>
          </a:prstGeom>
        </p:spPr>
      </p:pic>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97496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4"/>
          <p:cNvSpPr>
            <a:spLocks noGrp="1"/>
          </p:cNvSpPr>
          <p:nvPr>
            <p:ph type="title"/>
          </p:nvPr>
        </p:nvSpPr>
        <p:spPr/>
        <p:txBody>
          <a:bodyPr/>
          <a:lstStyle/>
          <a:p>
            <a:r>
              <a:rPr lang="en-US" dirty="0"/>
              <a:t>What Certification is Right for You?</a:t>
            </a:r>
          </a:p>
        </p:txBody>
      </p:sp>
      <p:sp>
        <p:nvSpPr>
          <p:cNvPr id="56323" name="Content Placeholder 5"/>
          <p:cNvSpPr>
            <a:spLocks noGrp="1"/>
          </p:cNvSpPr>
          <p:nvPr>
            <p:ph idx="1"/>
          </p:nvPr>
        </p:nvSpPr>
        <p:spPr>
          <a:xfrm>
            <a:off x="1981200" y="1600201"/>
            <a:ext cx="6781800" cy="4525963"/>
          </a:xfrm>
        </p:spPr>
        <p:txBody>
          <a:bodyPr>
            <a:normAutofit fontScale="85000" lnSpcReduction="20000"/>
          </a:bodyPr>
          <a:lstStyle/>
          <a:p>
            <a:r>
              <a:rPr lang="en-US" dirty="0"/>
              <a:t>If you have just started (or plan to start) practicing systems engineering or have recently graduated and are interested in systems engineering</a:t>
            </a:r>
            <a:br>
              <a:rPr lang="en-US" dirty="0"/>
            </a:br>
            <a:endParaRPr lang="en-US" dirty="0"/>
          </a:p>
          <a:p>
            <a:endParaRPr lang="en-US" dirty="0"/>
          </a:p>
          <a:p>
            <a:r>
              <a:rPr lang="en-US" dirty="0"/>
              <a:t>If you are a practicing Systems Engineer with more than five years of systems engineering professional work experience</a:t>
            </a:r>
            <a:br>
              <a:rPr lang="en-US" dirty="0"/>
            </a:br>
            <a:endParaRPr lang="en-US" dirty="0"/>
          </a:p>
          <a:p>
            <a:endParaRPr lang="en-US" dirty="0"/>
          </a:p>
          <a:p>
            <a:r>
              <a:rPr lang="en-US" dirty="0"/>
              <a:t>If you are a systems engineering leader with recognized systems accomplishments and have many years of systems engineering professional work experience</a:t>
            </a:r>
          </a:p>
        </p:txBody>
      </p:sp>
      <p:sp>
        <p:nvSpPr>
          <p:cNvPr id="56325"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92221C-325A-4538-8EF6-00D287E2EE69}" type="slidenum">
              <a:rPr lang="en-US" smtClean="0"/>
              <a:pPr/>
              <a:t>23</a:t>
            </a:fld>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529" y="1600200"/>
            <a:ext cx="918226" cy="914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4529" y="3200400"/>
            <a:ext cx="918226" cy="914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64529" y="4953000"/>
            <a:ext cx="918226" cy="914400"/>
          </a:xfrm>
          <a:prstGeom prst="rect">
            <a:avLst/>
          </a:prstGeom>
        </p:spPr>
      </p:pic>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47087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82546" y="1828800"/>
            <a:ext cx="3400128" cy="3657600"/>
          </a:xfrm>
        </p:spPr>
      </p:pic>
      <p:sp>
        <p:nvSpPr>
          <p:cNvPr id="614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24</a:t>
            </a:fld>
            <a:endParaRPr lang="en-US" dirty="0"/>
          </a:p>
        </p:txBody>
      </p:sp>
      <p:sp>
        <p:nvSpPr>
          <p:cNvPr id="6147" name="Rectangle 3"/>
          <p:cNvSpPr>
            <a:spLocks noGrp="1" noChangeArrowheads="1"/>
          </p:cNvSpPr>
          <p:nvPr>
            <p:ph sz="quarter" idx="4294967295"/>
          </p:nvPr>
        </p:nvSpPr>
        <p:spPr>
          <a:xfrm>
            <a:off x="1889760" y="1600200"/>
            <a:ext cx="4041648" cy="4526280"/>
          </a:xfrm>
          <a:prstGeom prst="rect">
            <a:avLst/>
          </a:prstGeom>
        </p:spPr>
        <p:txBody>
          <a:bodyPr>
            <a:normAutofit lnSpcReduction="10000"/>
          </a:bodyPr>
          <a:lstStyle/>
          <a:p>
            <a:r>
              <a:rPr lang="en-US" dirty="0"/>
              <a:t>What is INCOSE?</a:t>
            </a:r>
          </a:p>
          <a:p>
            <a:r>
              <a:rPr lang="en-US" dirty="0"/>
              <a:t>Who is recognizing and supporting INCOSE certification?</a:t>
            </a:r>
          </a:p>
          <a:p>
            <a:r>
              <a:rPr lang="en-US" dirty="0"/>
              <a:t>What are the levels of certification?</a:t>
            </a:r>
          </a:p>
          <a:p>
            <a:r>
              <a:rPr lang="en-US" dirty="0"/>
              <a:t>What is the application process for certification?</a:t>
            </a:r>
          </a:p>
          <a:p>
            <a:r>
              <a:rPr lang="en-US" dirty="0"/>
              <a:t>How is certification renewed?</a:t>
            </a:r>
          </a:p>
        </p:txBody>
      </p:sp>
      <p:sp>
        <p:nvSpPr>
          <p:cNvPr id="2" name="Footer Placeholder 1"/>
          <p:cNvSpPr>
            <a:spLocks noGrp="1"/>
          </p:cNvSpPr>
          <p:nvPr>
            <p:ph type="ftr" sz="quarter" idx="11"/>
          </p:nvPr>
        </p:nvSpPr>
        <p:spPr/>
        <p:txBody>
          <a:bodyPr/>
          <a:lstStyle/>
          <a:p>
            <a:r>
              <a:rPr lang="en-US"/>
              <a:t>INCOSE SEP Program Overview</a:t>
            </a:r>
          </a:p>
        </p:txBody>
      </p:sp>
      <p:sp>
        <p:nvSpPr>
          <p:cNvPr id="7" name="Arrow: Right 6">
            <a:extLst>
              <a:ext uri="{FF2B5EF4-FFF2-40B4-BE49-F238E27FC236}">
                <a16:creationId xmlns:a16="http://schemas.microsoft.com/office/drawing/2014/main" id="{6888D487-B6FD-4AB6-A11D-B46FB6661D3A}"/>
              </a:ext>
            </a:extLst>
          </p:cNvPr>
          <p:cNvSpPr/>
          <p:nvPr/>
        </p:nvSpPr>
        <p:spPr>
          <a:xfrm>
            <a:off x="900545" y="4059818"/>
            <a:ext cx="872837" cy="3112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278014"/>
      </p:ext>
    </p:extLst>
  </p:cSld>
  <p:clrMapOvr>
    <a:masterClrMapping/>
  </p:clrMapOvr>
  <p:transition advTm="489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a:bodyPr>
          <a:lstStyle/>
          <a:p>
            <a:r>
              <a:rPr lang="en-US" dirty="0"/>
              <a:t>ASEP Application Process</a:t>
            </a:r>
          </a:p>
        </p:txBody>
      </p:sp>
      <p:sp>
        <p:nvSpPr>
          <p:cNvPr id="58371"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54B81C-F756-48B2-A24C-7DD3E6A3E236}" type="slidenum">
              <a:rPr lang="en-US" smtClean="0"/>
              <a:pPr/>
              <a:t>25</a:t>
            </a:fld>
            <a:endParaRPr lang="en-US" dirty="0"/>
          </a:p>
        </p:txBody>
      </p:sp>
      <p:grpSp>
        <p:nvGrpSpPr>
          <p:cNvPr id="58373" name="Group 80"/>
          <p:cNvGrpSpPr>
            <a:grpSpLocks/>
          </p:cNvGrpSpPr>
          <p:nvPr/>
        </p:nvGrpSpPr>
        <p:grpSpPr bwMode="auto">
          <a:xfrm>
            <a:off x="2105025" y="1295401"/>
            <a:ext cx="3659188" cy="1319213"/>
            <a:chOff x="1401342" y="715854"/>
            <a:chExt cx="3659390" cy="1319212"/>
          </a:xfrm>
        </p:grpSpPr>
        <p:sp>
          <p:nvSpPr>
            <p:cNvPr id="58408" name="Oval 4"/>
            <p:cNvSpPr>
              <a:spLocks noChangeArrowheads="1"/>
            </p:cNvSpPr>
            <p:nvPr/>
          </p:nvSpPr>
          <p:spPr bwMode="auto">
            <a:xfrm>
              <a:off x="1401342" y="715854"/>
              <a:ext cx="3659390" cy="1319212"/>
            </a:xfrm>
            <a:prstGeom prst="ellipse">
              <a:avLst/>
            </a:prstGeom>
            <a:solidFill>
              <a:schemeClr val="accent5"/>
            </a:solidFill>
            <a:ln w="12700">
              <a:solidFill>
                <a:schemeClr val="tx1"/>
              </a:solidFill>
              <a:round/>
              <a:headEnd/>
              <a:tailEnd/>
            </a:ln>
          </p:spPr>
          <p:txBody>
            <a:bodyPr wrap="none" anchor="ctr"/>
            <a:lstStyle/>
            <a:p>
              <a:endParaRPr lang="en-US" dirty="0"/>
            </a:p>
          </p:txBody>
        </p:sp>
        <p:sp>
          <p:nvSpPr>
            <p:cNvPr id="58409" name="Text Box 5"/>
            <p:cNvSpPr txBox="1">
              <a:spLocks noChangeArrowheads="1"/>
            </p:cNvSpPr>
            <p:nvPr/>
          </p:nvSpPr>
          <p:spPr bwMode="auto">
            <a:xfrm>
              <a:off x="3019848" y="1530350"/>
              <a:ext cx="1941513"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 SE Handbook</a:t>
              </a:r>
            </a:p>
          </p:txBody>
        </p:sp>
        <p:pic>
          <p:nvPicPr>
            <p:cNvPr id="58410" name="Picture 6" descr="MMj030346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4337" y="1154610"/>
              <a:ext cx="7731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1" name="AutoShape 7"/>
            <p:cNvSpPr>
              <a:spLocks noChangeArrowheads="1"/>
            </p:cNvSpPr>
            <p:nvPr/>
          </p:nvSpPr>
          <p:spPr bwMode="auto">
            <a:xfrm rot="11333844" flipH="1">
              <a:off x="3045091" y="1308707"/>
              <a:ext cx="414338" cy="255587"/>
            </a:xfrm>
            <a:prstGeom prst="rightArrow">
              <a:avLst>
                <a:gd name="adj1" fmla="val 56389"/>
                <a:gd name="adj2" fmla="val 28790"/>
              </a:avLst>
            </a:prstGeom>
            <a:solidFill>
              <a:schemeClr val="accent1"/>
            </a:solidFill>
            <a:ln w="9525">
              <a:solidFill>
                <a:schemeClr val="tx1"/>
              </a:solidFill>
              <a:miter lim="800000"/>
              <a:headEnd/>
              <a:tailEnd/>
            </a:ln>
          </p:spPr>
          <p:txBody>
            <a:bodyPr wrap="none" anchor="ctr"/>
            <a:lstStyle/>
            <a:p>
              <a:endParaRPr lang="en-US" dirty="0"/>
            </a:p>
          </p:txBody>
        </p:sp>
        <p:pic>
          <p:nvPicPr>
            <p:cNvPr id="58412" name="Picture 8" descr="MCj023416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85" y="1063625"/>
              <a:ext cx="7921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13" name="Text Box 9"/>
            <p:cNvSpPr txBox="1">
              <a:spLocks noChangeArrowheads="1"/>
            </p:cNvSpPr>
            <p:nvPr/>
          </p:nvSpPr>
          <p:spPr bwMode="auto">
            <a:xfrm>
              <a:off x="2062490" y="884844"/>
              <a:ext cx="608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Study</a:t>
              </a:r>
            </a:p>
          </p:txBody>
        </p:sp>
      </p:grpSp>
      <p:grpSp>
        <p:nvGrpSpPr>
          <p:cNvPr id="58374" name="Group 66"/>
          <p:cNvGrpSpPr>
            <a:grpSpLocks/>
          </p:cNvGrpSpPr>
          <p:nvPr/>
        </p:nvGrpSpPr>
        <p:grpSpPr bwMode="auto">
          <a:xfrm>
            <a:off x="1858964" y="2563814"/>
            <a:ext cx="1849437" cy="2770187"/>
            <a:chOff x="211" y="1250"/>
            <a:chExt cx="1165" cy="1745"/>
          </a:xfrm>
        </p:grpSpPr>
        <p:sp>
          <p:nvSpPr>
            <p:cNvPr id="58404" name="Oval 39"/>
            <p:cNvSpPr>
              <a:spLocks noChangeArrowheads="1"/>
            </p:cNvSpPr>
            <p:nvPr/>
          </p:nvSpPr>
          <p:spPr bwMode="auto">
            <a:xfrm rot="1254581">
              <a:off x="211" y="1250"/>
              <a:ext cx="1165" cy="1745"/>
            </a:xfrm>
            <a:prstGeom prst="ellipse">
              <a:avLst/>
            </a:prstGeom>
            <a:solidFill>
              <a:schemeClr val="accent5"/>
            </a:solidFill>
            <a:ln w="12700">
              <a:solidFill>
                <a:schemeClr val="tx1"/>
              </a:solidFill>
              <a:round/>
              <a:headEnd/>
              <a:tailEnd/>
            </a:ln>
          </p:spPr>
          <p:txBody>
            <a:bodyPr wrap="none" anchor="ctr"/>
            <a:lstStyle/>
            <a:p>
              <a:endParaRPr lang="en-US" dirty="0"/>
            </a:p>
          </p:txBody>
        </p:sp>
        <p:sp>
          <p:nvSpPr>
            <p:cNvPr id="58405" name="Text Box 40"/>
            <p:cNvSpPr txBox="1">
              <a:spLocks noChangeArrowheads="1"/>
            </p:cNvSpPr>
            <p:nvPr/>
          </p:nvSpPr>
          <p:spPr bwMode="auto">
            <a:xfrm>
              <a:off x="592" y="14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t>Application </a:t>
              </a:r>
            </a:p>
            <a:p>
              <a:pPr algn="ctr" eaLnBrk="1" hangingPunct="1"/>
              <a:r>
                <a:rPr lang="en-US" sz="1200" b="1" dirty="0"/>
                <a:t>Development</a:t>
              </a:r>
            </a:p>
          </p:txBody>
        </p:sp>
        <p:sp>
          <p:nvSpPr>
            <p:cNvPr id="58406" name="Text Box 43"/>
            <p:cNvSpPr txBox="1">
              <a:spLocks noChangeArrowheads="1"/>
            </p:cNvSpPr>
            <p:nvPr/>
          </p:nvSpPr>
          <p:spPr bwMode="auto">
            <a:xfrm>
              <a:off x="228" y="2223"/>
              <a:ext cx="62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marL="228600" indent="-2286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Tx/>
                <a:buAutoNum type="arabicPeriod"/>
              </a:pPr>
              <a:r>
                <a:rPr lang="en-US" sz="900" dirty="0"/>
                <a:t>Applicant</a:t>
              </a:r>
              <a:br>
                <a:rPr lang="en-US" sz="900" dirty="0"/>
              </a:br>
              <a:r>
                <a:rPr lang="en-US" sz="900" dirty="0"/>
                <a:t>Information</a:t>
              </a:r>
            </a:p>
          </p:txBody>
        </p:sp>
        <p:pic>
          <p:nvPicPr>
            <p:cNvPr id="58407" name="Picture 46" descr="MCj0387150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 y="1700"/>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5" name="Text Box 47"/>
          <p:cNvSpPr txBox="1">
            <a:spLocks noChangeArrowheads="1"/>
          </p:cNvSpPr>
          <p:nvPr/>
        </p:nvSpPr>
        <p:spPr bwMode="auto">
          <a:xfrm>
            <a:off x="2136775" y="5375275"/>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nvGrpSpPr>
          <p:cNvPr id="58376" name="Group 48"/>
          <p:cNvGrpSpPr>
            <a:grpSpLocks/>
          </p:cNvGrpSpPr>
          <p:nvPr/>
        </p:nvGrpSpPr>
        <p:grpSpPr bwMode="auto">
          <a:xfrm>
            <a:off x="3246438" y="6051550"/>
            <a:ext cx="6164262" cy="336550"/>
            <a:chOff x="1085" y="3741"/>
            <a:chExt cx="3883" cy="212"/>
          </a:xfrm>
        </p:grpSpPr>
        <p:sp>
          <p:nvSpPr>
            <p:cNvPr id="58402"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8403" name="Text Box 50"/>
            <p:cNvSpPr txBox="1">
              <a:spLocks noChangeArrowheads="1"/>
            </p:cNvSpPr>
            <p:nvPr/>
          </p:nvSpPr>
          <p:spPr bwMode="auto">
            <a:xfrm>
              <a:off x="1781" y="3741"/>
              <a:ext cx="747"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nvGrpSpPr>
          <p:cNvPr id="5" name="Group 95"/>
          <p:cNvGrpSpPr>
            <a:grpSpLocks/>
          </p:cNvGrpSpPr>
          <p:nvPr/>
        </p:nvGrpSpPr>
        <p:grpSpPr bwMode="auto">
          <a:xfrm>
            <a:off x="5278439" y="3224214"/>
            <a:ext cx="1722437" cy="1805215"/>
            <a:chOff x="3754941" y="1741521"/>
            <a:chExt cx="1722437" cy="1805153"/>
          </a:xfrm>
        </p:grpSpPr>
        <p:pic>
          <p:nvPicPr>
            <p:cNvPr id="58399" name="Picture 62" descr="MCj0089038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3572" y="1741521"/>
              <a:ext cx="924660" cy="8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0" name="Text Box 63"/>
            <p:cNvSpPr txBox="1">
              <a:spLocks noChangeArrowheads="1"/>
            </p:cNvSpPr>
            <p:nvPr/>
          </p:nvSpPr>
          <p:spPr bwMode="auto">
            <a:xfrm>
              <a:off x="3754941" y="2520687"/>
              <a:ext cx="1722437" cy="54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Pay test fee</a:t>
              </a:r>
            </a:p>
            <a:p>
              <a:pPr algn="ctr" eaLnBrk="1" hangingPunct="1"/>
              <a:r>
                <a:rPr lang="en-US" sz="1000" dirty="0"/>
                <a:t>Schedule &amp; Take Exam</a:t>
              </a:r>
            </a:p>
            <a:p>
              <a:pPr algn="ctr" eaLnBrk="1" hangingPunct="1"/>
              <a:r>
                <a:rPr lang="en-US" sz="1000" dirty="0"/>
                <a:t>  (Prometric Test Center)</a:t>
              </a:r>
            </a:p>
          </p:txBody>
        </p:sp>
        <p:sp>
          <p:nvSpPr>
            <p:cNvPr id="58401" name="Text Box 64"/>
            <p:cNvSpPr txBox="1">
              <a:spLocks noChangeArrowheads="1"/>
            </p:cNvSpPr>
            <p:nvPr/>
          </p:nvSpPr>
          <p:spPr bwMode="auto">
            <a:xfrm>
              <a:off x="4054940" y="3089262"/>
              <a:ext cx="1018236" cy="4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6" name="Group 94"/>
          <p:cNvGrpSpPr>
            <a:grpSpLocks/>
          </p:cNvGrpSpPr>
          <p:nvPr/>
        </p:nvGrpSpPr>
        <p:grpSpPr bwMode="auto">
          <a:xfrm>
            <a:off x="3579814" y="3101976"/>
            <a:ext cx="1641475" cy="1806575"/>
            <a:chOff x="2055657" y="2106561"/>
            <a:chExt cx="1641264" cy="1807166"/>
          </a:xfrm>
        </p:grpSpPr>
        <p:sp>
          <p:nvSpPr>
            <p:cNvPr id="58392" name="Text Box 11"/>
            <p:cNvSpPr txBox="1">
              <a:spLocks noChangeArrowheads="1"/>
            </p:cNvSpPr>
            <p:nvPr/>
          </p:nvSpPr>
          <p:spPr bwMode="auto">
            <a:xfrm>
              <a:off x="2928553" y="2362685"/>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58393" name="Line 12"/>
            <p:cNvSpPr>
              <a:spLocks noChangeShapeType="1"/>
            </p:cNvSpPr>
            <p:nvPr/>
          </p:nvSpPr>
          <p:spPr bwMode="auto">
            <a:xfrm>
              <a:off x="2929657" y="210656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94" name="Text Box 13"/>
            <p:cNvSpPr txBox="1">
              <a:spLocks noChangeArrowheads="1"/>
            </p:cNvSpPr>
            <p:nvPr/>
          </p:nvSpPr>
          <p:spPr bwMode="auto">
            <a:xfrm>
              <a:off x="3012212" y="2985504"/>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58395" name="Text Box 17"/>
            <p:cNvSpPr txBox="1">
              <a:spLocks noChangeArrowheads="1"/>
            </p:cNvSpPr>
            <p:nvPr/>
          </p:nvSpPr>
          <p:spPr bwMode="auto">
            <a:xfrm>
              <a:off x="2402168" y="3546704"/>
              <a:ext cx="311150" cy="3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58396" name="Text Box 18"/>
            <p:cNvSpPr txBox="1">
              <a:spLocks noChangeArrowheads="1"/>
            </p:cNvSpPr>
            <p:nvPr/>
          </p:nvSpPr>
          <p:spPr bwMode="auto">
            <a:xfrm>
              <a:off x="2055657" y="2906890"/>
              <a:ext cx="1057275" cy="7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58397" name="AutoShape 19"/>
            <p:cNvSpPr>
              <a:spLocks noChangeArrowheads="1"/>
            </p:cNvSpPr>
            <p:nvPr/>
          </p:nvSpPr>
          <p:spPr bwMode="auto">
            <a:xfrm>
              <a:off x="2334233" y="253620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58398" name="Line 12"/>
            <p:cNvSpPr>
              <a:spLocks noChangeShapeType="1"/>
            </p:cNvSpPr>
            <p:nvPr/>
          </p:nvSpPr>
          <p:spPr bwMode="auto">
            <a:xfrm>
              <a:off x="3696921" y="214861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7" name="Group 98"/>
          <p:cNvGrpSpPr>
            <a:grpSpLocks/>
          </p:cNvGrpSpPr>
          <p:nvPr/>
        </p:nvGrpSpPr>
        <p:grpSpPr bwMode="auto">
          <a:xfrm>
            <a:off x="6916738" y="3387726"/>
            <a:ext cx="538162" cy="593725"/>
            <a:chOff x="5393175" y="1905605"/>
            <a:chExt cx="538162" cy="593514"/>
          </a:xfrm>
        </p:grpSpPr>
        <p:sp>
          <p:nvSpPr>
            <p:cNvPr id="58390" name="Text Box 54"/>
            <p:cNvSpPr txBox="1">
              <a:spLocks noChangeArrowheads="1"/>
            </p:cNvSpPr>
            <p:nvPr/>
          </p:nvSpPr>
          <p:spPr bwMode="auto">
            <a:xfrm>
              <a:off x="5393175" y="1905605"/>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58391" name="AutoShape 19"/>
            <p:cNvSpPr>
              <a:spLocks noChangeArrowheads="1"/>
            </p:cNvSpPr>
            <p:nvPr/>
          </p:nvSpPr>
          <p:spPr bwMode="auto">
            <a:xfrm rot="20823040">
              <a:off x="5470971" y="2157518"/>
              <a:ext cx="406400" cy="341601"/>
            </a:xfrm>
            <a:prstGeom prst="rightArrow">
              <a:avLst>
                <a:gd name="adj1" fmla="val 49213"/>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8" name="Group 99"/>
          <p:cNvGrpSpPr>
            <a:grpSpLocks/>
          </p:cNvGrpSpPr>
          <p:nvPr/>
        </p:nvGrpSpPr>
        <p:grpSpPr bwMode="auto">
          <a:xfrm>
            <a:off x="7631115" y="2607549"/>
            <a:ext cx="2346351" cy="1659650"/>
            <a:chOff x="6454774" y="1403297"/>
            <a:chExt cx="2346544" cy="1659100"/>
          </a:xfrm>
        </p:grpSpPr>
        <p:sp>
          <p:nvSpPr>
            <p:cNvPr id="58383" name="Text Box 56"/>
            <p:cNvSpPr txBox="1">
              <a:spLocks noChangeArrowheads="1"/>
            </p:cNvSpPr>
            <p:nvPr/>
          </p:nvSpPr>
          <p:spPr bwMode="auto">
            <a:xfrm>
              <a:off x="7877393" y="1949408"/>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5 year</a:t>
              </a:r>
            </a:p>
            <a:p>
              <a:pPr algn="ctr" eaLnBrk="1" hangingPunct="1"/>
              <a:r>
                <a:rPr lang="en-US" sz="1000" b="1" dirty="0"/>
                <a:t>Certification</a:t>
              </a:r>
            </a:p>
          </p:txBody>
        </p:sp>
        <p:sp>
          <p:nvSpPr>
            <p:cNvPr id="58385" name="AutoShape 58"/>
            <p:cNvSpPr>
              <a:spLocks noChangeArrowheads="1"/>
            </p:cNvSpPr>
            <p:nvPr/>
          </p:nvSpPr>
          <p:spPr bwMode="auto">
            <a:xfrm>
              <a:off x="7292045" y="1403297"/>
              <a:ext cx="1181100" cy="425450"/>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58386" name="Text Box 11"/>
            <p:cNvSpPr txBox="1">
              <a:spLocks noChangeArrowheads="1"/>
            </p:cNvSpPr>
            <p:nvPr/>
          </p:nvSpPr>
          <p:spPr bwMode="auto">
            <a:xfrm>
              <a:off x="6454774" y="1915427"/>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58387" name="Line 12"/>
            <p:cNvSpPr>
              <a:spLocks noChangeShapeType="1"/>
            </p:cNvSpPr>
            <p:nvPr/>
          </p:nvSpPr>
          <p:spPr bwMode="auto">
            <a:xfrm>
              <a:off x="6455878" y="1659303"/>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8388" name="Text Box 13"/>
            <p:cNvSpPr txBox="1">
              <a:spLocks noChangeArrowheads="1"/>
            </p:cNvSpPr>
            <p:nvPr/>
          </p:nvSpPr>
          <p:spPr bwMode="auto">
            <a:xfrm>
              <a:off x="6538433" y="2538246"/>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58389" name="Line 12"/>
            <p:cNvSpPr>
              <a:spLocks noChangeShapeType="1"/>
            </p:cNvSpPr>
            <p:nvPr/>
          </p:nvSpPr>
          <p:spPr bwMode="auto">
            <a:xfrm>
              <a:off x="7223142" y="1701353"/>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76" name="Rectangle 35"/>
          <p:cNvSpPr>
            <a:spLocks noChangeArrowheads="1"/>
          </p:cNvSpPr>
          <p:nvPr/>
        </p:nvSpPr>
        <p:spPr bwMode="auto">
          <a:xfrm>
            <a:off x="8172450" y="5105400"/>
            <a:ext cx="203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pass the test. </a:t>
            </a:r>
            <a:r>
              <a:rPr lang="en-US" sz="1200" b="1" u="sng" dirty="0"/>
              <a:t>Test is scheduled directly</a:t>
            </a:r>
            <a:r>
              <a:rPr lang="en-US" sz="1200" dirty="0"/>
              <a:t> with Prometric.</a:t>
            </a:r>
          </a:p>
        </p:txBody>
      </p:sp>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0" y="3581400"/>
            <a:ext cx="918226" cy="914400"/>
          </a:xfrm>
          <a:prstGeom prst="rect">
            <a:avLst/>
          </a:prstGeom>
        </p:spPr>
      </p:pic>
      <p:sp>
        <p:nvSpPr>
          <p:cNvPr id="3" name="Footer Placeholder 2"/>
          <p:cNvSpPr>
            <a:spLocks noGrp="1"/>
          </p:cNvSpPr>
          <p:nvPr>
            <p:ph type="ftr" sz="quarter" idx="11"/>
          </p:nvPr>
        </p:nvSpPr>
        <p:spPr/>
        <p:txBody>
          <a:bodyPr/>
          <a:lstStyle/>
          <a:p>
            <a:r>
              <a:rPr lang="en-US"/>
              <a:t>INCOSE SEP Program Overview</a:t>
            </a:r>
          </a:p>
        </p:txBody>
      </p:sp>
    </p:spTree>
    <p:custDataLst>
      <p:tags r:id="rId1"/>
    </p:custDataLst>
    <p:extLst>
      <p:ext uri="{BB962C8B-B14F-4D97-AF65-F5344CB8AC3E}">
        <p14:creationId xmlns:p14="http://schemas.microsoft.com/office/powerpoint/2010/main" val="2226804621"/>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normAutofit/>
          </a:bodyPr>
          <a:lstStyle/>
          <a:p>
            <a:r>
              <a:rPr lang="en-US" dirty="0"/>
              <a:t>CSEP Application Process</a:t>
            </a:r>
          </a:p>
        </p:txBody>
      </p:sp>
      <p:sp>
        <p:nvSpPr>
          <p:cNvPr id="60419"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C76D9B-6CD0-41D9-AADD-DCC830B25E35}" type="slidenum">
              <a:rPr lang="en-US" smtClean="0"/>
              <a:pPr/>
              <a:t>26</a:t>
            </a:fld>
            <a:endParaRPr lang="en-US" dirty="0"/>
          </a:p>
        </p:txBody>
      </p:sp>
      <p:grpSp>
        <p:nvGrpSpPr>
          <p:cNvPr id="60421" name="Group 80"/>
          <p:cNvGrpSpPr>
            <a:grpSpLocks/>
          </p:cNvGrpSpPr>
          <p:nvPr/>
        </p:nvGrpSpPr>
        <p:grpSpPr bwMode="auto">
          <a:xfrm>
            <a:off x="2105025" y="1169988"/>
            <a:ext cx="3659188" cy="1319212"/>
            <a:chOff x="1401342" y="715854"/>
            <a:chExt cx="3659390" cy="1319212"/>
          </a:xfrm>
        </p:grpSpPr>
        <p:sp>
          <p:nvSpPr>
            <p:cNvPr id="60487" name="Oval 4"/>
            <p:cNvSpPr>
              <a:spLocks noChangeArrowheads="1"/>
            </p:cNvSpPr>
            <p:nvPr/>
          </p:nvSpPr>
          <p:spPr bwMode="auto">
            <a:xfrm>
              <a:off x="1401342" y="715854"/>
              <a:ext cx="3659390" cy="1319212"/>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88" name="Text Box 5"/>
            <p:cNvSpPr txBox="1">
              <a:spLocks noChangeArrowheads="1"/>
            </p:cNvSpPr>
            <p:nvPr/>
          </p:nvSpPr>
          <p:spPr bwMode="auto">
            <a:xfrm>
              <a:off x="3019848" y="1530350"/>
              <a:ext cx="1941513" cy="24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INCOSE SE Handbook</a:t>
              </a:r>
            </a:p>
          </p:txBody>
        </p:sp>
        <p:pic>
          <p:nvPicPr>
            <p:cNvPr id="60489" name="Picture 6" descr="MMj030346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4337" y="1154610"/>
              <a:ext cx="7731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0" name="AutoShape 7"/>
            <p:cNvSpPr>
              <a:spLocks noChangeArrowheads="1"/>
            </p:cNvSpPr>
            <p:nvPr/>
          </p:nvSpPr>
          <p:spPr bwMode="auto">
            <a:xfrm rot="11333844" flipH="1">
              <a:off x="3045091" y="1308707"/>
              <a:ext cx="414338" cy="255587"/>
            </a:xfrm>
            <a:prstGeom prst="rightArrow">
              <a:avLst>
                <a:gd name="adj1" fmla="val 56389"/>
                <a:gd name="adj2" fmla="val 28790"/>
              </a:avLst>
            </a:prstGeom>
            <a:solidFill>
              <a:schemeClr val="accent1"/>
            </a:solidFill>
            <a:ln w="9525">
              <a:solidFill>
                <a:schemeClr val="tx1"/>
              </a:solidFill>
              <a:miter lim="800000"/>
              <a:headEnd/>
              <a:tailEnd/>
            </a:ln>
          </p:spPr>
          <p:txBody>
            <a:bodyPr wrap="none" anchor="ctr"/>
            <a:lstStyle/>
            <a:p>
              <a:endParaRPr lang="en-US" dirty="0"/>
            </a:p>
          </p:txBody>
        </p:sp>
        <p:pic>
          <p:nvPicPr>
            <p:cNvPr id="60491" name="Picture 8" descr="MCj023416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485" y="1063625"/>
              <a:ext cx="7921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92" name="Text Box 9"/>
            <p:cNvSpPr txBox="1">
              <a:spLocks noChangeArrowheads="1"/>
            </p:cNvSpPr>
            <p:nvPr/>
          </p:nvSpPr>
          <p:spPr bwMode="auto">
            <a:xfrm>
              <a:off x="2062490" y="884844"/>
              <a:ext cx="608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solidFill>
                    <a:schemeClr val="bg1"/>
                  </a:solidFill>
                </a:rPr>
                <a:t>Study</a:t>
              </a:r>
            </a:p>
          </p:txBody>
        </p:sp>
      </p:grpSp>
      <p:grpSp>
        <p:nvGrpSpPr>
          <p:cNvPr id="3" name="Group 97"/>
          <p:cNvGrpSpPr>
            <a:grpSpLocks/>
          </p:cNvGrpSpPr>
          <p:nvPr/>
        </p:nvGrpSpPr>
        <p:grpSpPr bwMode="auto">
          <a:xfrm>
            <a:off x="6359526" y="3200399"/>
            <a:ext cx="2574925" cy="3074392"/>
            <a:chOff x="4835090" y="3200402"/>
            <a:chExt cx="2574705" cy="3074006"/>
          </a:xfrm>
        </p:grpSpPr>
        <p:grpSp>
          <p:nvGrpSpPr>
            <p:cNvPr id="60471" name="Group 20"/>
            <p:cNvGrpSpPr>
              <a:grpSpLocks/>
            </p:cNvGrpSpPr>
            <p:nvPr/>
          </p:nvGrpSpPr>
          <p:grpSpPr bwMode="auto">
            <a:xfrm>
              <a:off x="5262344" y="3200402"/>
              <a:ext cx="2147451" cy="3074006"/>
              <a:chOff x="1639" y="1345"/>
              <a:chExt cx="1313" cy="2443"/>
            </a:xfrm>
          </p:grpSpPr>
          <p:grpSp>
            <p:nvGrpSpPr>
              <p:cNvPr id="60473" name="Group 21"/>
              <p:cNvGrpSpPr>
                <a:grpSpLocks/>
              </p:cNvGrpSpPr>
              <p:nvPr/>
            </p:nvGrpSpPr>
            <p:grpSpPr bwMode="auto">
              <a:xfrm>
                <a:off x="1639" y="1345"/>
                <a:ext cx="1313" cy="1933"/>
                <a:chOff x="1639" y="1153"/>
                <a:chExt cx="1313" cy="1933"/>
              </a:xfrm>
            </p:grpSpPr>
            <p:sp>
              <p:nvSpPr>
                <p:cNvPr id="60479" name="Oval 22"/>
                <p:cNvSpPr>
                  <a:spLocks noChangeArrowheads="1"/>
                </p:cNvSpPr>
                <p:nvPr/>
              </p:nvSpPr>
              <p:spPr bwMode="auto">
                <a:xfrm>
                  <a:off x="1639" y="1153"/>
                  <a:ext cx="1313" cy="1933"/>
                </a:xfrm>
                <a:prstGeom prst="ellipse">
                  <a:avLst/>
                </a:prstGeom>
                <a:solidFill>
                  <a:srgbClr val="9999FF"/>
                </a:solidFill>
                <a:ln w="12700">
                  <a:solidFill>
                    <a:schemeClr val="tx1"/>
                  </a:solidFill>
                  <a:round/>
                  <a:headEnd/>
                  <a:tailEnd/>
                </a:ln>
              </p:spPr>
              <p:txBody>
                <a:bodyPr wrap="none" anchor="ctr"/>
                <a:lstStyle/>
                <a:p>
                  <a:endParaRPr lang="en-US" dirty="0"/>
                </a:p>
              </p:txBody>
            </p:sp>
            <p:pic>
              <p:nvPicPr>
                <p:cNvPr id="60480" name="Picture 23" descr="j02054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2" y="1498"/>
                  <a:ext cx="44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1" name="AutoShape 24"/>
                <p:cNvSpPr>
                  <a:spLocks noChangeArrowheads="1"/>
                </p:cNvSpPr>
                <p:nvPr/>
              </p:nvSpPr>
              <p:spPr bwMode="auto">
                <a:xfrm rot="2493815">
                  <a:off x="2003" y="2042"/>
                  <a:ext cx="171" cy="157"/>
                </a:xfrm>
                <a:prstGeom prst="rightArrow">
                  <a:avLst>
                    <a:gd name="adj1" fmla="val 50000"/>
                    <a:gd name="adj2" fmla="val 27229"/>
                  </a:avLst>
                </a:prstGeom>
                <a:solidFill>
                  <a:schemeClr val="accent1"/>
                </a:solidFill>
                <a:ln w="9525">
                  <a:solidFill>
                    <a:schemeClr val="tx1"/>
                  </a:solidFill>
                  <a:miter lim="800000"/>
                  <a:headEnd/>
                  <a:tailEnd/>
                </a:ln>
              </p:spPr>
              <p:txBody>
                <a:bodyPr wrap="none" anchor="ctr"/>
                <a:lstStyle/>
                <a:p>
                  <a:endParaRPr lang="en-US" dirty="0"/>
                </a:p>
              </p:txBody>
            </p:sp>
            <p:sp>
              <p:nvSpPr>
                <p:cNvPr id="60482" name="Text Box 25"/>
                <p:cNvSpPr txBox="1">
                  <a:spLocks noChangeArrowheads="1"/>
                </p:cNvSpPr>
                <p:nvPr/>
              </p:nvSpPr>
              <p:spPr bwMode="auto">
                <a:xfrm>
                  <a:off x="2082" y="1251"/>
                  <a:ext cx="539"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INCOSE</a:t>
                  </a:r>
                </a:p>
                <a:p>
                  <a:pPr algn="ctr" eaLnBrk="1" hangingPunct="1"/>
                  <a:r>
                    <a:rPr lang="en-US" sz="1000" b="1" dirty="0"/>
                    <a:t>Application</a:t>
                  </a:r>
                </a:p>
                <a:p>
                  <a:pPr algn="ctr" eaLnBrk="1" hangingPunct="1"/>
                  <a:r>
                    <a:rPr lang="en-US" sz="1000" b="1" dirty="0"/>
                    <a:t>Center</a:t>
                  </a:r>
                </a:p>
              </p:txBody>
            </p:sp>
            <p:sp>
              <p:nvSpPr>
                <p:cNvPr id="60483" name="Text Box 26"/>
                <p:cNvSpPr txBox="1">
                  <a:spLocks noChangeArrowheads="1"/>
                </p:cNvSpPr>
                <p:nvPr/>
              </p:nvSpPr>
              <p:spPr bwMode="auto">
                <a:xfrm>
                  <a:off x="1976" y="2627"/>
                  <a:ext cx="476"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a:t>
                  </a:r>
                </a:p>
                <a:p>
                  <a:pPr algn="ctr" eaLnBrk="1" hangingPunct="1"/>
                  <a:r>
                    <a:rPr lang="en-US" sz="1000" dirty="0"/>
                    <a:t>Evaluation</a:t>
                  </a:r>
                </a:p>
              </p:txBody>
            </p:sp>
            <p:pic>
              <p:nvPicPr>
                <p:cNvPr id="60484" name="Picture 27" descr="MCj017435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 y="2137"/>
                  <a:ext cx="47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5" name="AutoShape 28"/>
                <p:cNvSpPr>
                  <a:spLocks noChangeArrowheads="1"/>
                </p:cNvSpPr>
                <p:nvPr/>
              </p:nvSpPr>
              <p:spPr bwMode="auto">
                <a:xfrm rot="-2794115">
                  <a:off x="2403" y="2036"/>
                  <a:ext cx="200" cy="134"/>
                </a:xfrm>
                <a:prstGeom prst="rightArrow">
                  <a:avLst>
                    <a:gd name="adj1" fmla="val 50000"/>
                    <a:gd name="adj2" fmla="val 37313"/>
                  </a:avLst>
                </a:prstGeom>
                <a:solidFill>
                  <a:schemeClr val="accent1"/>
                </a:solidFill>
                <a:ln w="9525">
                  <a:solidFill>
                    <a:schemeClr val="tx1"/>
                  </a:solidFill>
                  <a:miter lim="800000"/>
                  <a:headEnd/>
                  <a:tailEnd/>
                </a:ln>
              </p:spPr>
              <p:txBody>
                <a:bodyPr wrap="none" anchor="ctr"/>
                <a:lstStyle/>
                <a:p>
                  <a:endParaRPr lang="en-US" dirty="0"/>
                </a:p>
              </p:txBody>
            </p:sp>
            <p:pic>
              <p:nvPicPr>
                <p:cNvPr id="60486" name="Picture 29" descr="j02054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 y="1530"/>
                  <a:ext cx="441"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74" name="Line 30"/>
              <p:cNvSpPr>
                <a:spLocks noChangeShapeType="1"/>
              </p:cNvSpPr>
              <p:nvPr/>
            </p:nvSpPr>
            <p:spPr bwMode="auto">
              <a:xfrm>
                <a:off x="1664" y="2788"/>
                <a:ext cx="0" cy="8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75" name="Line 31"/>
              <p:cNvSpPr>
                <a:spLocks noChangeShapeType="1"/>
              </p:cNvSpPr>
              <p:nvPr/>
            </p:nvSpPr>
            <p:spPr bwMode="auto">
              <a:xfrm>
                <a:off x="2939" y="2809"/>
                <a:ext cx="0" cy="8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76" name="Text Box 32"/>
              <p:cNvSpPr txBox="1">
                <a:spLocks noChangeArrowheads="1"/>
              </p:cNvSpPr>
              <p:nvPr/>
            </p:nvSpPr>
            <p:spPr bwMode="auto">
              <a:xfrm>
                <a:off x="2047" y="3421"/>
                <a:ext cx="568"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Four to six weeks</a:t>
                </a:r>
              </a:p>
            </p:txBody>
          </p:sp>
          <p:sp>
            <p:nvSpPr>
              <p:cNvPr id="60477" name="Line 33"/>
              <p:cNvSpPr>
                <a:spLocks noChangeShapeType="1"/>
              </p:cNvSpPr>
              <p:nvPr/>
            </p:nvSpPr>
            <p:spPr bwMode="auto">
              <a:xfrm flipH="1">
                <a:off x="1673" y="3565"/>
                <a:ext cx="37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78" name="Line 34"/>
              <p:cNvSpPr>
                <a:spLocks noChangeShapeType="1"/>
              </p:cNvSpPr>
              <p:nvPr/>
            </p:nvSpPr>
            <p:spPr bwMode="auto">
              <a:xfrm>
                <a:off x="2602" y="3565"/>
                <a:ext cx="3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60472" name="AutoShape 19"/>
            <p:cNvSpPr>
              <a:spLocks noChangeArrowheads="1"/>
            </p:cNvSpPr>
            <p:nvPr/>
          </p:nvSpPr>
          <p:spPr bwMode="auto">
            <a:xfrm>
              <a:off x="4835090" y="434368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60423" name="Group 66"/>
          <p:cNvGrpSpPr>
            <a:grpSpLocks/>
          </p:cNvGrpSpPr>
          <p:nvPr/>
        </p:nvGrpSpPr>
        <p:grpSpPr bwMode="auto">
          <a:xfrm>
            <a:off x="1858964" y="2438400"/>
            <a:ext cx="1849437" cy="2770188"/>
            <a:chOff x="211" y="1250"/>
            <a:chExt cx="1165" cy="1745"/>
          </a:xfrm>
        </p:grpSpPr>
        <p:sp>
          <p:nvSpPr>
            <p:cNvPr id="60465" name="Oval 39"/>
            <p:cNvSpPr>
              <a:spLocks noChangeArrowheads="1"/>
            </p:cNvSpPr>
            <p:nvPr/>
          </p:nvSpPr>
          <p:spPr bwMode="auto">
            <a:xfrm rot="1254581">
              <a:off x="211" y="1250"/>
              <a:ext cx="1165" cy="1745"/>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66" name="Text Box 40"/>
            <p:cNvSpPr txBox="1">
              <a:spLocks noChangeArrowheads="1"/>
            </p:cNvSpPr>
            <p:nvPr/>
          </p:nvSpPr>
          <p:spPr bwMode="auto">
            <a:xfrm>
              <a:off x="592" y="1404"/>
              <a:ext cx="7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solidFill>
                    <a:schemeClr val="bg1"/>
                  </a:solidFill>
                </a:rPr>
                <a:t>Application </a:t>
              </a:r>
            </a:p>
            <a:p>
              <a:pPr algn="ctr" eaLnBrk="1" hangingPunct="1"/>
              <a:r>
                <a:rPr lang="en-US" sz="1200" b="1" dirty="0">
                  <a:solidFill>
                    <a:schemeClr val="bg1"/>
                  </a:solidFill>
                </a:rPr>
                <a:t>Development</a:t>
              </a:r>
            </a:p>
          </p:txBody>
        </p:sp>
        <p:pic>
          <p:nvPicPr>
            <p:cNvPr id="60467" name="Picture 42" descr="MCj02381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4" y="2222"/>
              <a:ext cx="35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8" name="Text Box 43"/>
            <p:cNvSpPr txBox="1">
              <a:spLocks noChangeArrowheads="1"/>
            </p:cNvSpPr>
            <p:nvPr/>
          </p:nvSpPr>
          <p:spPr bwMode="auto">
            <a:xfrm>
              <a:off x="289" y="2223"/>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1. </a:t>
              </a:r>
              <a:r>
                <a:rPr lang="en-US" sz="900" dirty="0">
                  <a:solidFill>
                    <a:schemeClr val="bg1"/>
                  </a:solidFill>
                </a:rPr>
                <a:t>Verifiable</a:t>
              </a:r>
            </a:p>
            <a:p>
              <a:pPr algn="ctr" eaLnBrk="1" hangingPunct="1"/>
              <a:r>
                <a:rPr lang="en-US" sz="900" dirty="0">
                  <a:solidFill>
                    <a:schemeClr val="bg1"/>
                  </a:solidFill>
                </a:rPr>
                <a:t>Education</a:t>
              </a:r>
            </a:p>
          </p:txBody>
        </p:sp>
        <p:sp>
          <p:nvSpPr>
            <p:cNvPr id="60469" name="Text Box 44"/>
            <p:cNvSpPr txBox="1">
              <a:spLocks noChangeArrowheads="1"/>
            </p:cNvSpPr>
            <p:nvPr/>
          </p:nvSpPr>
          <p:spPr bwMode="auto">
            <a:xfrm>
              <a:off x="289" y="2507"/>
              <a:ext cx="5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2. </a:t>
              </a:r>
              <a:r>
                <a:rPr lang="en-US" sz="900" dirty="0">
                  <a:solidFill>
                    <a:schemeClr val="bg1"/>
                  </a:solidFill>
                </a:rPr>
                <a:t>Verifiable</a:t>
              </a:r>
            </a:p>
            <a:p>
              <a:pPr algn="ctr" eaLnBrk="1" hangingPunct="1"/>
              <a:r>
                <a:rPr lang="en-US" sz="900" dirty="0">
                  <a:solidFill>
                    <a:schemeClr val="bg1"/>
                  </a:solidFill>
                </a:rPr>
                <a:t>Experience</a:t>
              </a:r>
            </a:p>
          </p:txBody>
        </p:sp>
        <p:pic>
          <p:nvPicPr>
            <p:cNvPr id="60470" name="Picture 46" descr="MCj0387150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 y="1700"/>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4" name="Text Box 47"/>
          <p:cNvSpPr txBox="1">
            <a:spLocks noChangeArrowheads="1"/>
          </p:cNvSpPr>
          <p:nvPr/>
        </p:nvSpPr>
        <p:spPr bwMode="auto">
          <a:xfrm>
            <a:off x="2136775" y="5249863"/>
            <a:ext cx="1017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nvGrpSpPr>
          <p:cNvPr id="60425" name="Group 48"/>
          <p:cNvGrpSpPr>
            <a:grpSpLocks/>
          </p:cNvGrpSpPr>
          <p:nvPr/>
        </p:nvGrpSpPr>
        <p:grpSpPr bwMode="auto">
          <a:xfrm>
            <a:off x="3246438" y="6248400"/>
            <a:ext cx="6164262" cy="336550"/>
            <a:chOff x="1085" y="3741"/>
            <a:chExt cx="3883" cy="212"/>
          </a:xfrm>
        </p:grpSpPr>
        <p:sp>
          <p:nvSpPr>
            <p:cNvPr id="60463"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0464" name="Text Box 50"/>
            <p:cNvSpPr txBox="1">
              <a:spLocks noChangeArrowheads="1"/>
            </p:cNvSpPr>
            <p:nvPr/>
          </p:nvSpPr>
          <p:spPr bwMode="auto">
            <a:xfrm>
              <a:off x="1781" y="3741"/>
              <a:ext cx="747" cy="2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nvGrpSpPr>
          <p:cNvPr id="8" name="Group 95"/>
          <p:cNvGrpSpPr>
            <a:grpSpLocks/>
          </p:cNvGrpSpPr>
          <p:nvPr/>
        </p:nvGrpSpPr>
        <p:grpSpPr bwMode="auto">
          <a:xfrm>
            <a:off x="5278439" y="2057402"/>
            <a:ext cx="1722437" cy="1829027"/>
            <a:chOff x="3754941" y="1603413"/>
            <a:chExt cx="1722437" cy="1828964"/>
          </a:xfrm>
        </p:grpSpPr>
        <p:pic>
          <p:nvPicPr>
            <p:cNvPr id="60460" name="Picture 62" descr="MCj0089038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63572" y="1603413"/>
              <a:ext cx="924660" cy="8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61" name="Text Box 63"/>
            <p:cNvSpPr txBox="1">
              <a:spLocks noChangeArrowheads="1"/>
            </p:cNvSpPr>
            <p:nvPr/>
          </p:nvSpPr>
          <p:spPr bwMode="auto">
            <a:xfrm>
              <a:off x="3754941" y="2441583"/>
              <a:ext cx="1722437" cy="54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Pay test fee</a:t>
              </a:r>
            </a:p>
            <a:p>
              <a:pPr algn="ctr" eaLnBrk="1" hangingPunct="1"/>
              <a:r>
                <a:rPr lang="en-US" sz="1000" dirty="0"/>
                <a:t>Schedule &amp; Take Exam</a:t>
              </a:r>
            </a:p>
            <a:p>
              <a:pPr algn="ctr" eaLnBrk="1" hangingPunct="1"/>
              <a:r>
                <a:rPr lang="en-US" sz="1000" dirty="0"/>
                <a:t>  (Prometric Test Center)</a:t>
              </a:r>
            </a:p>
          </p:txBody>
        </p:sp>
        <p:sp>
          <p:nvSpPr>
            <p:cNvPr id="60462" name="Text Box 64"/>
            <p:cNvSpPr txBox="1">
              <a:spLocks noChangeArrowheads="1"/>
            </p:cNvSpPr>
            <p:nvPr/>
          </p:nvSpPr>
          <p:spPr bwMode="auto">
            <a:xfrm>
              <a:off x="4054940" y="2974965"/>
              <a:ext cx="1018236" cy="4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9" name="Group 94"/>
          <p:cNvGrpSpPr>
            <a:grpSpLocks/>
          </p:cNvGrpSpPr>
          <p:nvPr/>
        </p:nvGrpSpPr>
        <p:grpSpPr bwMode="auto">
          <a:xfrm>
            <a:off x="3579814" y="2560639"/>
            <a:ext cx="1641475" cy="1806575"/>
            <a:chOff x="2055657" y="2106561"/>
            <a:chExt cx="1641264" cy="1807166"/>
          </a:xfrm>
        </p:grpSpPr>
        <p:sp>
          <p:nvSpPr>
            <p:cNvPr id="60453" name="Text Box 11"/>
            <p:cNvSpPr txBox="1">
              <a:spLocks noChangeArrowheads="1"/>
            </p:cNvSpPr>
            <p:nvPr/>
          </p:nvSpPr>
          <p:spPr bwMode="auto">
            <a:xfrm>
              <a:off x="2928553" y="2362685"/>
              <a:ext cx="761175" cy="3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0454" name="Line 12"/>
            <p:cNvSpPr>
              <a:spLocks noChangeShapeType="1"/>
            </p:cNvSpPr>
            <p:nvPr/>
          </p:nvSpPr>
          <p:spPr bwMode="auto">
            <a:xfrm>
              <a:off x="2929657" y="210656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55" name="Text Box 13"/>
            <p:cNvSpPr txBox="1">
              <a:spLocks noChangeArrowheads="1"/>
            </p:cNvSpPr>
            <p:nvPr/>
          </p:nvSpPr>
          <p:spPr bwMode="auto">
            <a:xfrm>
              <a:off x="3012212" y="2985504"/>
              <a:ext cx="669007" cy="4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0456" name="Text Box 17"/>
            <p:cNvSpPr txBox="1">
              <a:spLocks noChangeArrowheads="1"/>
            </p:cNvSpPr>
            <p:nvPr/>
          </p:nvSpPr>
          <p:spPr bwMode="auto">
            <a:xfrm>
              <a:off x="2402168" y="3546704"/>
              <a:ext cx="311150" cy="3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60457" name="Text Box 18"/>
            <p:cNvSpPr txBox="1">
              <a:spLocks noChangeArrowheads="1"/>
            </p:cNvSpPr>
            <p:nvPr/>
          </p:nvSpPr>
          <p:spPr bwMode="auto">
            <a:xfrm>
              <a:off x="2055657" y="2906890"/>
              <a:ext cx="1057275" cy="70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60458" name="AutoShape 19"/>
            <p:cNvSpPr>
              <a:spLocks noChangeArrowheads="1"/>
            </p:cNvSpPr>
            <p:nvPr/>
          </p:nvSpPr>
          <p:spPr bwMode="auto">
            <a:xfrm>
              <a:off x="2334233" y="253620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59" name="Line 12"/>
            <p:cNvSpPr>
              <a:spLocks noChangeShapeType="1"/>
            </p:cNvSpPr>
            <p:nvPr/>
          </p:nvSpPr>
          <p:spPr bwMode="auto">
            <a:xfrm>
              <a:off x="3696921" y="2148611"/>
              <a:ext cx="0" cy="13610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10" name="Group 96"/>
          <p:cNvGrpSpPr>
            <a:grpSpLocks/>
          </p:cNvGrpSpPr>
          <p:nvPr/>
        </p:nvGrpSpPr>
        <p:grpSpPr bwMode="auto">
          <a:xfrm>
            <a:off x="4257675" y="3962401"/>
            <a:ext cx="2103438" cy="2384425"/>
            <a:chOff x="2733023" y="3655641"/>
            <a:chExt cx="2104637" cy="2384375"/>
          </a:xfrm>
        </p:grpSpPr>
        <p:grpSp>
          <p:nvGrpSpPr>
            <p:cNvPr id="60445" name="Group 83"/>
            <p:cNvGrpSpPr>
              <a:grpSpLocks/>
            </p:cNvGrpSpPr>
            <p:nvPr/>
          </p:nvGrpSpPr>
          <p:grpSpPr bwMode="auto">
            <a:xfrm>
              <a:off x="3197772" y="3655641"/>
              <a:ext cx="1639888" cy="2384375"/>
              <a:chOff x="3087413" y="3718703"/>
              <a:chExt cx="1639888" cy="2384375"/>
            </a:xfrm>
          </p:grpSpPr>
          <p:grpSp>
            <p:nvGrpSpPr>
              <p:cNvPr id="60447" name="Group 66"/>
              <p:cNvGrpSpPr>
                <a:grpSpLocks/>
              </p:cNvGrpSpPr>
              <p:nvPr/>
            </p:nvGrpSpPr>
            <p:grpSpPr bwMode="auto">
              <a:xfrm>
                <a:off x="3087413" y="3718703"/>
                <a:ext cx="1639888" cy="1939294"/>
                <a:chOff x="230" y="2228"/>
                <a:chExt cx="1033" cy="1283"/>
              </a:xfrm>
            </p:grpSpPr>
            <p:sp>
              <p:nvSpPr>
                <p:cNvPr id="60449" name="Oval 39"/>
                <p:cNvSpPr>
                  <a:spLocks noChangeArrowheads="1"/>
                </p:cNvSpPr>
                <p:nvPr/>
              </p:nvSpPr>
              <p:spPr bwMode="auto">
                <a:xfrm rot="1254581">
                  <a:off x="230" y="2228"/>
                  <a:ext cx="1002" cy="1283"/>
                </a:xfrm>
                <a:prstGeom prst="ellipse">
                  <a:avLst/>
                </a:prstGeom>
                <a:solidFill>
                  <a:srgbClr val="7030A0"/>
                </a:solidFill>
                <a:ln w="12700">
                  <a:solidFill>
                    <a:schemeClr val="tx1"/>
                  </a:solidFill>
                  <a:round/>
                  <a:headEnd/>
                  <a:tailEnd/>
                </a:ln>
              </p:spPr>
              <p:txBody>
                <a:bodyPr wrap="none" anchor="ctr"/>
                <a:lstStyle/>
                <a:p>
                  <a:endParaRPr lang="en-US" dirty="0"/>
                </a:p>
              </p:txBody>
            </p:sp>
            <p:sp>
              <p:nvSpPr>
                <p:cNvPr id="60450" name="Text Box 40"/>
                <p:cNvSpPr txBox="1">
                  <a:spLocks noChangeArrowheads="1"/>
                </p:cNvSpPr>
                <p:nvPr/>
              </p:nvSpPr>
              <p:spPr bwMode="auto">
                <a:xfrm>
                  <a:off x="493" y="2374"/>
                  <a:ext cx="583"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solidFill>
                        <a:schemeClr val="bg1"/>
                      </a:solidFill>
                    </a:rPr>
                    <a:t>Reference</a:t>
                  </a:r>
                </a:p>
                <a:p>
                  <a:pPr algn="ctr" eaLnBrk="1" hangingPunct="1"/>
                  <a:r>
                    <a:rPr lang="en-US" sz="1200" b="1" dirty="0">
                      <a:solidFill>
                        <a:schemeClr val="bg1"/>
                      </a:solidFill>
                    </a:rPr>
                    <a:t>Submittal</a:t>
                  </a:r>
                </a:p>
              </p:txBody>
            </p:sp>
            <p:pic>
              <p:nvPicPr>
                <p:cNvPr id="60451" name="Picture 41" descr="MCj0287440000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 y="3056"/>
                  <a:ext cx="42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52" name="Text Box 45"/>
                <p:cNvSpPr txBox="1">
                  <a:spLocks noChangeArrowheads="1"/>
                </p:cNvSpPr>
                <p:nvPr/>
              </p:nvSpPr>
              <p:spPr bwMode="auto">
                <a:xfrm>
                  <a:off x="238" y="2706"/>
                  <a:ext cx="102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solidFill>
                        <a:schemeClr val="bg1"/>
                      </a:solidFill>
                    </a:rPr>
                    <a:t>3. </a:t>
                  </a:r>
                  <a:r>
                    <a:rPr lang="en-US" sz="900" dirty="0">
                      <a:solidFill>
                        <a:schemeClr val="bg1"/>
                      </a:solidFill>
                    </a:rPr>
                    <a:t>Applicant’s</a:t>
                  </a:r>
                </a:p>
                <a:p>
                  <a:pPr algn="ctr" eaLnBrk="1" hangingPunct="1"/>
                  <a:r>
                    <a:rPr lang="en-US" sz="900" dirty="0">
                      <a:solidFill>
                        <a:schemeClr val="bg1"/>
                      </a:solidFill>
                    </a:rPr>
                    <a:t>Advocates (three references knowledgeable about SE)</a:t>
                  </a:r>
                </a:p>
              </p:txBody>
            </p:sp>
          </p:grpSp>
          <p:sp>
            <p:nvSpPr>
              <p:cNvPr id="60448" name="Text Box 47"/>
              <p:cNvSpPr txBox="1">
                <a:spLocks noChangeArrowheads="1"/>
              </p:cNvSpPr>
              <p:nvPr/>
            </p:nvSpPr>
            <p:spPr bwMode="auto">
              <a:xfrm>
                <a:off x="3271630" y="5641425"/>
                <a:ext cx="1017587"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References’ own pace</a:t>
                </a:r>
              </a:p>
            </p:txBody>
          </p:sp>
        </p:grpSp>
        <p:sp>
          <p:nvSpPr>
            <p:cNvPr id="60446" name="AutoShape 19"/>
            <p:cNvSpPr>
              <a:spLocks noChangeArrowheads="1"/>
            </p:cNvSpPr>
            <p:nvPr/>
          </p:nvSpPr>
          <p:spPr bwMode="auto">
            <a:xfrm rot="1185807">
              <a:off x="2733023" y="4196527"/>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13" name="Group 98"/>
          <p:cNvGrpSpPr>
            <a:grpSpLocks/>
          </p:cNvGrpSpPr>
          <p:nvPr/>
        </p:nvGrpSpPr>
        <p:grpSpPr bwMode="auto">
          <a:xfrm>
            <a:off x="6916739" y="2359025"/>
            <a:ext cx="1550987" cy="896355"/>
            <a:chOff x="5393175" y="1905605"/>
            <a:chExt cx="1550125" cy="895525"/>
          </a:xfrm>
        </p:grpSpPr>
        <p:sp>
          <p:nvSpPr>
            <p:cNvPr id="60441" name="Text Box 54"/>
            <p:cNvSpPr txBox="1">
              <a:spLocks noChangeArrowheads="1"/>
            </p:cNvSpPr>
            <p:nvPr/>
          </p:nvSpPr>
          <p:spPr bwMode="auto">
            <a:xfrm>
              <a:off x="5393175" y="1905605"/>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60442" name="AutoShape 19"/>
            <p:cNvSpPr>
              <a:spLocks noChangeArrowheads="1"/>
            </p:cNvSpPr>
            <p:nvPr/>
          </p:nvSpPr>
          <p:spPr bwMode="auto">
            <a:xfrm rot="400615">
              <a:off x="5470968" y="2157520"/>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43" name="AutoShape 19"/>
            <p:cNvSpPr>
              <a:spLocks noChangeArrowheads="1"/>
            </p:cNvSpPr>
            <p:nvPr/>
          </p:nvSpPr>
          <p:spPr bwMode="auto">
            <a:xfrm rot="16868865">
              <a:off x="6569300" y="2427129"/>
              <a:ext cx="406400" cy="341601"/>
            </a:xfrm>
            <a:prstGeom prst="rightArrow">
              <a:avLst>
                <a:gd name="adj1" fmla="val 50000"/>
                <a:gd name="adj2" fmla="val 29764"/>
              </a:avLst>
            </a:prstGeom>
            <a:solidFill>
              <a:schemeClr val="accent1"/>
            </a:solidFill>
            <a:ln w="9525">
              <a:solidFill>
                <a:schemeClr val="tx1"/>
              </a:solidFill>
              <a:miter lim="800000"/>
              <a:headEnd/>
              <a:tailEnd/>
            </a:ln>
          </p:spPr>
          <p:txBody>
            <a:bodyPr wrap="none" anchor="ctr"/>
            <a:lstStyle/>
            <a:p>
              <a:endParaRPr lang="en-US" dirty="0"/>
            </a:p>
          </p:txBody>
        </p:sp>
        <p:sp>
          <p:nvSpPr>
            <p:cNvPr id="60444" name="Text Box 54"/>
            <p:cNvSpPr txBox="1">
              <a:spLocks noChangeArrowheads="1"/>
            </p:cNvSpPr>
            <p:nvPr/>
          </p:nvSpPr>
          <p:spPr bwMode="auto">
            <a:xfrm>
              <a:off x="6167146" y="2471564"/>
              <a:ext cx="538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grpSp>
      <p:sp>
        <p:nvSpPr>
          <p:cNvPr id="76" name="Rectangle 35"/>
          <p:cNvSpPr>
            <a:spLocks noChangeArrowheads="1"/>
          </p:cNvSpPr>
          <p:nvPr/>
        </p:nvSpPr>
        <p:spPr bwMode="auto">
          <a:xfrm>
            <a:off x="9090026" y="4800600"/>
            <a:ext cx="157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pass the test. </a:t>
            </a:r>
            <a:r>
              <a:rPr lang="en-US" sz="1200" b="1" u="sng" dirty="0"/>
              <a:t>Test is scheduled directly</a:t>
            </a:r>
            <a:r>
              <a:rPr lang="en-US" sz="1200" dirty="0"/>
              <a:t> with Prometric.</a:t>
            </a:r>
          </a:p>
        </p:txBody>
      </p:sp>
      <p:pic>
        <p:nvPicPr>
          <p:cNvPr id="77" name="Picture 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48800" y="2895600"/>
            <a:ext cx="918226" cy="914400"/>
          </a:xfrm>
          <a:prstGeom prst="rect">
            <a:avLst/>
          </a:prstGeom>
        </p:spPr>
      </p:pic>
      <p:grpSp>
        <p:nvGrpSpPr>
          <p:cNvPr id="5" name="Group 4"/>
          <p:cNvGrpSpPr/>
          <p:nvPr/>
        </p:nvGrpSpPr>
        <p:grpSpPr>
          <a:xfrm>
            <a:off x="7978776" y="1687514"/>
            <a:ext cx="2384424" cy="1403559"/>
            <a:chOff x="6454776" y="1687513"/>
            <a:chExt cx="2384424" cy="1403559"/>
          </a:xfrm>
        </p:grpSpPr>
        <p:sp>
          <p:nvSpPr>
            <p:cNvPr id="60434" name="Text Box 56"/>
            <p:cNvSpPr txBox="1">
              <a:spLocks noChangeArrowheads="1"/>
            </p:cNvSpPr>
            <p:nvPr/>
          </p:nvSpPr>
          <p:spPr bwMode="auto">
            <a:xfrm>
              <a:off x="7877278" y="2402955"/>
              <a:ext cx="923849" cy="39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chemeClr val="bg1"/>
                  </a:solidFill>
                </a:rPr>
                <a:t>3 year</a:t>
              </a:r>
            </a:p>
            <a:p>
              <a:pPr algn="ctr" eaLnBrk="1" hangingPunct="1"/>
              <a:r>
                <a:rPr lang="en-US" sz="1000" b="1" dirty="0">
                  <a:solidFill>
                    <a:schemeClr val="bg1"/>
                  </a:solidFill>
                </a:rPr>
                <a:t>Certification</a:t>
              </a:r>
            </a:p>
          </p:txBody>
        </p:sp>
        <p:sp>
          <p:nvSpPr>
            <p:cNvPr id="60436" name="AutoShape 58"/>
            <p:cNvSpPr>
              <a:spLocks noChangeArrowheads="1"/>
            </p:cNvSpPr>
            <p:nvPr/>
          </p:nvSpPr>
          <p:spPr bwMode="auto">
            <a:xfrm>
              <a:off x="7291978" y="1856663"/>
              <a:ext cx="1181003" cy="425591"/>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60437" name="Text Box 11"/>
            <p:cNvSpPr txBox="1">
              <a:spLocks noChangeArrowheads="1"/>
            </p:cNvSpPr>
            <p:nvPr/>
          </p:nvSpPr>
          <p:spPr bwMode="auto">
            <a:xfrm>
              <a:off x="6454776" y="1943722"/>
              <a:ext cx="761112" cy="3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0438" name="Line 12"/>
            <p:cNvSpPr>
              <a:spLocks noChangeShapeType="1"/>
            </p:cNvSpPr>
            <p:nvPr/>
          </p:nvSpPr>
          <p:spPr bwMode="auto">
            <a:xfrm>
              <a:off x="6455880" y="1687513"/>
              <a:ext cx="0" cy="13614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0439" name="Text Box 13"/>
            <p:cNvSpPr txBox="1">
              <a:spLocks noChangeArrowheads="1"/>
            </p:cNvSpPr>
            <p:nvPr/>
          </p:nvSpPr>
          <p:spPr bwMode="auto">
            <a:xfrm>
              <a:off x="6538428" y="2438400"/>
              <a:ext cx="668952" cy="45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0440" name="Line 12"/>
            <p:cNvSpPr>
              <a:spLocks noChangeShapeType="1"/>
            </p:cNvSpPr>
            <p:nvPr/>
          </p:nvSpPr>
          <p:spPr bwMode="auto">
            <a:xfrm>
              <a:off x="7223081" y="1729577"/>
              <a:ext cx="0" cy="136149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8" name="Text Box 56"/>
            <p:cNvSpPr txBox="1">
              <a:spLocks noChangeArrowheads="1"/>
            </p:cNvSpPr>
            <p:nvPr/>
          </p:nvSpPr>
          <p:spPr bwMode="auto">
            <a:xfrm>
              <a:off x="7915351" y="2438400"/>
              <a:ext cx="923849" cy="39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3 year</a:t>
              </a:r>
            </a:p>
            <a:p>
              <a:pPr algn="ctr" eaLnBrk="1" hangingPunct="1"/>
              <a:r>
                <a:rPr lang="en-US" sz="1000" b="1" dirty="0"/>
                <a:t>Certification</a:t>
              </a:r>
            </a:p>
          </p:txBody>
        </p:sp>
      </p:grpSp>
      <p:sp>
        <p:nvSpPr>
          <p:cNvPr id="4" name="Footer Placeholder 3"/>
          <p:cNvSpPr>
            <a:spLocks noGrp="1"/>
          </p:cNvSpPr>
          <p:nvPr>
            <p:ph type="ftr" sz="quarter" idx="11"/>
          </p:nvPr>
        </p:nvSpPr>
        <p:spPr/>
        <p:txBody>
          <a:bodyPr/>
          <a:lstStyle/>
          <a:p>
            <a:r>
              <a:rPr lang="en-US"/>
              <a:t>INCOSE SEP Program Overview</a:t>
            </a:r>
          </a:p>
        </p:txBody>
      </p:sp>
    </p:spTree>
    <p:custDataLst>
      <p:tags r:id="rId1"/>
    </p:custDataLst>
    <p:extLst>
      <p:ext uri="{BB962C8B-B14F-4D97-AF65-F5344CB8AC3E}">
        <p14:creationId xmlns:p14="http://schemas.microsoft.com/office/powerpoint/2010/main" val="1644824469"/>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ormAutofit/>
          </a:bodyPr>
          <a:lstStyle/>
          <a:p>
            <a:r>
              <a:rPr lang="en-US" dirty="0"/>
              <a:t>ESEP Application Process</a:t>
            </a:r>
          </a:p>
        </p:txBody>
      </p:sp>
      <p:sp>
        <p:nvSpPr>
          <p:cNvPr id="61443"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A8F3A0-1702-445E-8C0B-ECAFFC863C0D}" type="slidenum">
              <a:rPr lang="en-US" smtClean="0"/>
              <a:pPr/>
              <a:t>27</a:t>
            </a:fld>
            <a:endParaRPr lang="en-US" dirty="0"/>
          </a:p>
        </p:txBody>
      </p:sp>
      <p:grpSp>
        <p:nvGrpSpPr>
          <p:cNvPr id="2" name="Group 10"/>
          <p:cNvGrpSpPr>
            <a:grpSpLocks/>
          </p:cNvGrpSpPr>
          <p:nvPr/>
        </p:nvGrpSpPr>
        <p:grpSpPr bwMode="auto">
          <a:xfrm>
            <a:off x="5983288" y="1703388"/>
            <a:ext cx="1585913" cy="3878262"/>
            <a:chOff x="2732" y="1275"/>
            <a:chExt cx="998" cy="2442"/>
          </a:xfrm>
        </p:grpSpPr>
        <p:sp>
          <p:nvSpPr>
            <p:cNvPr id="61497" name="Text Box 11"/>
            <p:cNvSpPr txBox="1">
              <a:spLocks noChangeArrowheads="1"/>
            </p:cNvSpPr>
            <p:nvPr/>
          </p:nvSpPr>
          <p:spPr bwMode="auto">
            <a:xfrm>
              <a:off x="2937" y="1518"/>
              <a:ext cx="4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sp>
          <p:nvSpPr>
            <p:cNvPr id="61498" name="Line 12"/>
            <p:cNvSpPr>
              <a:spLocks noChangeShapeType="1"/>
            </p:cNvSpPr>
            <p:nvPr/>
          </p:nvSpPr>
          <p:spPr bwMode="auto">
            <a:xfrm>
              <a:off x="3523" y="2816"/>
              <a:ext cx="0" cy="8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9" name="Text Box 13"/>
            <p:cNvSpPr txBox="1">
              <a:spLocks noChangeArrowheads="1"/>
            </p:cNvSpPr>
            <p:nvPr/>
          </p:nvSpPr>
          <p:spPr bwMode="auto">
            <a:xfrm>
              <a:off x="2940" y="3429"/>
              <a:ext cx="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Two weeks</a:t>
              </a:r>
            </a:p>
          </p:txBody>
        </p:sp>
        <p:sp>
          <p:nvSpPr>
            <p:cNvPr id="61500" name="AutoShape 14"/>
            <p:cNvSpPr>
              <a:spLocks noChangeArrowheads="1"/>
            </p:cNvSpPr>
            <p:nvPr/>
          </p:nvSpPr>
          <p:spPr bwMode="auto">
            <a:xfrm>
              <a:off x="2732" y="1275"/>
              <a:ext cx="998" cy="303"/>
            </a:xfrm>
            <a:prstGeom prst="curvedDownArrow">
              <a:avLst>
                <a:gd name="adj1" fmla="val 65875"/>
                <a:gd name="adj2" fmla="val 131749"/>
                <a:gd name="adj3" fmla="val 33333"/>
              </a:avLst>
            </a:prstGeom>
            <a:solidFill>
              <a:schemeClr val="accent1"/>
            </a:solidFill>
            <a:ln w="12700">
              <a:solidFill>
                <a:schemeClr val="tx1"/>
              </a:solidFill>
              <a:miter lim="800000"/>
              <a:headEnd/>
              <a:tailEnd/>
            </a:ln>
          </p:spPr>
          <p:txBody>
            <a:bodyPr wrap="none" anchor="ctr"/>
            <a:lstStyle/>
            <a:p>
              <a:endParaRPr lang="en-US" dirty="0"/>
            </a:p>
          </p:txBody>
        </p:sp>
      </p:grpSp>
      <p:grpSp>
        <p:nvGrpSpPr>
          <p:cNvPr id="3" name="Group 15"/>
          <p:cNvGrpSpPr>
            <a:grpSpLocks/>
          </p:cNvGrpSpPr>
          <p:nvPr/>
        </p:nvGrpSpPr>
        <p:grpSpPr bwMode="auto">
          <a:xfrm>
            <a:off x="3414713" y="1814514"/>
            <a:ext cx="2917825" cy="3756025"/>
            <a:chOff x="1114" y="1345"/>
            <a:chExt cx="1838" cy="2364"/>
          </a:xfrm>
        </p:grpSpPr>
        <p:grpSp>
          <p:nvGrpSpPr>
            <p:cNvPr id="61478" name="Group 16"/>
            <p:cNvGrpSpPr>
              <a:grpSpLocks/>
            </p:cNvGrpSpPr>
            <p:nvPr/>
          </p:nvGrpSpPr>
          <p:grpSpPr bwMode="auto">
            <a:xfrm>
              <a:off x="1114" y="2163"/>
              <a:ext cx="666" cy="1166"/>
              <a:chOff x="1124" y="3314"/>
              <a:chExt cx="666" cy="1166"/>
            </a:xfrm>
          </p:grpSpPr>
          <p:sp>
            <p:nvSpPr>
              <p:cNvPr id="61494" name="Text Box 17"/>
              <p:cNvSpPr txBox="1">
                <a:spLocks noChangeArrowheads="1"/>
              </p:cNvSpPr>
              <p:nvPr/>
            </p:nvSpPr>
            <p:spPr bwMode="auto">
              <a:xfrm>
                <a:off x="1382" y="42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a:t>
                </a:r>
              </a:p>
            </p:txBody>
          </p:sp>
          <p:sp>
            <p:nvSpPr>
              <p:cNvPr id="61495" name="Text Box 18"/>
              <p:cNvSpPr txBox="1">
                <a:spLocks noChangeArrowheads="1"/>
              </p:cNvSpPr>
              <p:nvPr/>
            </p:nvSpPr>
            <p:spPr bwMode="auto">
              <a:xfrm>
                <a:off x="1124" y="3886"/>
                <a:ext cx="66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Submit Completed</a:t>
                </a:r>
              </a:p>
              <a:p>
                <a:pPr algn="ctr" eaLnBrk="1" hangingPunct="1"/>
                <a:r>
                  <a:rPr lang="en-US" sz="1000" dirty="0"/>
                  <a:t>Application</a:t>
                </a:r>
              </a:p>
              <a:p>
                <a:pPr algn="ctr" eaLnBrk="1" hangingPunct="1"/>
                <a:r>
                  <a:rPr lang="en-US" sz="1000" dirty="0"/>
                  <a:t>And Fee</a:t>
                </a:r>
              </a:p>
            </p:txBody>
          </p:sp>
          <p:sp>
            <p:nvSpPr>
              <p:cNvPr id="61496" name="AutoShape 19"/>
              <p:cNvSpPr>
                <a:spLocks noChangeArrowheads="1"/>
              </p:cNvSpPr>
              <p:nvPr/>
            </p:nvSpPr>
            <p:spPr bwMode="auto">
              <a:xfrm>
                <a:off x="1391" y="3314"/>
                <a:ext cx="256" cy="215"/>
              </a:xfrm>
              <a:prstGeom prst="rightArrow">
                <a:avLst>
                  <a:gd name="adj1" fmla="val 50000"/>
                  <a:gd name="adj2" fmla="val 29767"/>
                </a:avLst>
              </a:prstGeom>
              <a:solidFill>
                <a:schemeClr val="accent1"/>
              </a:solidFill>
              <a:ln w="9525">
                <a:solidFill>
                  <a:schemeClr val="tx1"/>
                </a:solidFill>
                <a:miter lim="800000"/>
                <a:headEnd/>
                <a:tailEnd/>
              </a:ln>
            </p:spPr>
            <p:txBody>
              <a:bodyPr wrap="none" anchor="ctr"/>
              <a:lstStyle/>
              <a:p>
                <a:endParaRPr lang="en-US" dirty="0"/>
              </a:p>
            </p:txBody>
          </p:sp>
        </p:grpSp>
        <p:grpSp>
          <p:nvGrpSpPr>
            <p:cNvPr id="61479" name="Group 20"/>
            <p:cNvGrpSpPr>
              <a:grpSpLocks/>
            </p:cNvGrpSpPr>
            <p:nvPr/>
          </p:nvGrpSpPr>
          <p:grpSpPr bwMode="auto">
            <a:xfrm>
              <a:off x="1639" y="1345"/>
              <a:ext cx="1313" cy="2364"/>
              <a:chOff x="1639" y="1345"/>
              <a:chExt cx="1313" cy="2364"/>
            </a:xfrm>
          </p:grpSpPr>
          <p:grpSp>
            <p:nvGrpSpPr>
              <p:cNvPr id="61480" name="Group 21"/>
              <p:cNvGrpSpPr>
                <a:grpSpLocks/>
              </p:cNvGrpSpPr>
              <p:nvPr/>
            </p:nvGrpSpPr>
            <p:grpSpPr bwMode="auto">
              <a:xfrm>
                <a:off x="1639" y="1345"/>
                <a:ext cx="1313" cy="1933"/>
                <a:chOff x="1639" y="1153"/>
                <a:chExt cx="1313" cy="1933"/>
              </a:xfrm>
            </p:grpSpPr>
            <p:sp>
              <p:nvSpPr>
                <p:cNvPr id="61486" name="Oval 22"/>
                <p:cNvSpPr>
                  <a:spLocks noChangeArrowheads="1"/>
                </p:cNvSpPr>
                <p:nvPr/>
              </p:nvSpPr>
              <p:spPr bwMode="auto">
                <a:xfrm>
                  <a:off x="1639" y="1153"/>
                  <a:ext cx="1313" cy="1933"/>
                </a:xfrm>
                <a:prstGeom prst="ellipse">
                  <a:avLst/>
                </a:prstGeom>
                <a:solidFill>
                  <a:srgbClr val="9999FF"/>
                </a:solidFill>
                <a:ln w="12700">
                  <a:solidFill>
                    <a:schemeClr val="tx1"/>
                  </a:solidFill>
                  <a:round/>
                  <a:headEnd/>
                  <a:tailEnd/>
                </a:ln>
              </p:spPr>
              <p:txBody>
                <a:bodyPr wrap="none" anchor="ctr"/>
                <a:lstStyle/>
                <a:p>
                  <a:endParaRPr lang="en-US" dirty="0"/>
                </a:p>
              </p:txBody>
            </p:sp>
            <p:pic>
              <p:nvPicPr>
                <p:cNvPr id="61487" name="Picture 23"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2" y="1498"/>
                  <a:ext cx="44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8" name="AutoShape 24"/>
                <p:cNvSpPr>
                  <a:spLocks noChangeArrowheads="1"/>
                </p:cNvSpPr>
                <p:nvPr/>
              </p:nvSpPr>
              <p:spPr bwMode="auto">
                <a:xfrm rot="2493815">
                  <a:off x="2003" y="2042"/>
                  <a:ext cx="171" cy="157"/>
                </a:xfrm>
                <a:prstGeom prst="rightArrow">
                  <a:avLst>
                    <a:gd name="adj1" fmla="val 50000"/>
                    <a:gd name="adj2" fmla="val 27229"/>
                  </a:avLst>
                </a:prstGeom>
                <a:solidFill>
                  <a:schemeClr val="accent1"/>
                </a:solidFill>
                <a:ln w="9525">
                  <a:solidFill>
                    <a:schemeClr val="tx1"/>
                  </a:solidFill>
                  <a:miter lim="800000"/>
                  <a:headEnd/>
                  <a:tailEnd/>
                </a:ln>
              </p:spPr>
              <p:txBody>
                <a:bodyPr wrap="none" anchor="ctr"/>
                <a:lstStyle/>
                <a:p>
                  <a:endParaRPr lang="en-US" dirty="0"/>
                </a:p>
              </p:txBody>
            </p:sp>
            <p:sp>
              <p:nvSpPr>
                <p:cNvPr id="61489" name="Text Box 25"/>
                <p:cNvSpPr txBox="1">
                  <a:spLocks noChangeArrowheads="1"/>
                </p:cNvSpPr>
                <p:nvPr/>
              </p:nvSpPr>
              <p:spPr bwMode="auto">
                <a:xfrm>
                  <a:off x="2076" y="1251"/>
                  <a:ext cx="55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INCOSE</a:t>
                  </a:r>
                </a:p>
                <a:p>
                  <a:pPr algn="ctr" eaLnBrk="1" hangingPunct="1"/>
                  <a:r>
                    <a:rPr lang="en-US" sz="1000" b="1" dirty="0"/>
                    <a:t>Application</a:t>
                  </a:r>
                </a:p>
                <a:p>
                  <a:pPr algn="ctr" eaLnBrk="1" hangingPunct="1"/>
                  <a:r>
                    <a:rPr lang="en-US" sz="1000" b="1" dirty="0"/>
                    <a:t>Center</a:t>
                  </a:r>
                </a:p>
              </p:txBody>
            </p:sp>
            <p:sp>
              <p:nvSpPr>
                <p:cNvPr id="61490" name="Text Box 26"/>
                <p:cNvSpPr txBox="1">
                  <a:spLocks noChangeArrowheads="1"/>
                </p:cNvSpPr>
                <p:nvPr/>
              </p:nvSpPr>
              <p:spPr bwMode="auto">
                <a:xfrm>
                  <a:off x="1971" y="2627"/>
                  <a:ext cx="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INCOSE</a:t>
                  </a:r>
                </a:p>
                <a:p>
                  <a:pPr algn="ctr" eaLnBrk="1" hangingPunct="1"/>
                  <a:r>
                    <a:rPr lang="en-US" sz="1000" dirty="0"/>
                    <a:t>Evaluation</a:t>
                  </a:r>
                </a:p>
              </p:txBody>
            </p:sp>
            <p:pic>
              <p:nvPicPr>
                <p:cNvPr id="61491" name="Picture 27" descr="MCj0174351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7" y="2137"/>
                  <a:ext cx="471"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2" name="AutoShape 28"/>
                <p:cNvSpPr>
                  <a:spLocks noChangeArrowheads="1"/>
                </p:cNvSpPr>
                <p:nvPr/>
              </p:nvSpPr>
              <p:spPr bwMode="auto">
                <a:xfrm rot="-2794115">
                  <a:off x="2403" y="2036"/>
                  <a:ext cx="200" cy="134"/>
                </a:xfrm>
                <a:prstGeom prst="rightArrow">
                  <a:avLst>
                    <a:gd name="adj1" fmla="val 50000"/>
                    <a:gd name="adj2" fmla="val 37313"/>
                  </a:avLst>
                </a:prstGeom>
                <a:solidFill>
                  <a:schemeClr val="accent1"/>
                </a:solidFill>
                <a:ln w="9525">
                  <a:solidFill>
                    <a:schemeClr val="tx1"/>
                  </a:solidFill>
                  <a:miter lim="800000"/>
                  <a:headEnd/>
                  <a:tailEnd/>
                </a:ln>
              </p:spPr>
              <p:txBody>
                <a:bodyPr wrap="none" anchor="ctr"/>
                <a:lstStyle/>
                <a:p>
                  <a:endParaRPr lang="en-US" dirty="0"/>
                </a:p>
              </p:txBody>
            </p:sp>
            <p:pic>
              <p:nvPicPr>
                <p:cNvPr id="61493" name="Picture 29" descr="j02054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1530"/>
                  <a:ext cx="441"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1" name="Line 30"/>
              <p:cNvSpPr>
                <a:spLocks noChangeShapeType="1"/>
              </p:cNvSpPr>
              <p:nvPr/>
            </p:nvSpPr>
            <p:spPr bwMode="auto">
              <a:xfrm>
                <a:off x="1664" y="2788"/>
                <a:ext cx="0" cy="8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2" name="Line 31"/>
              <p:cNvSpPr>
                <a:spLocks noChangeShapeType="1"/>
              </p:cNvSpPr>
              <p:nvPr/>
            </p:nvSpPr>
            <p:spPr bwMode="auto">
              <a:xfrm>
                <a:off x="2939" y="2809"/>
                <a:ext cx="0" cy="8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3" name="Text Box 32"/>
              <p:cNvSpPr txBox="1">
                <a:spLocks noChangeArrowheads="1"/>
              </p:cNvSpPr>
              <p:nvPr/>
            </p:nvSpPr>
            <p:spPr bwMode="auto">
              <a:xfrm>
                <a:off x="2047" y="3421"/>
                <a:ext cx="5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Four to six weeks</a:t>
                </a:r>
              </a:p>
            </p:txBody>
          </p:sp>
          <p:sp>
            <p:nvSpPr>
              <p:cNvPr id="61484" name="Line 33"/>
              <p:cNvSpPr>
                <a:spLocks noChangeShapeType="1"/>
              </p:cNvSpPr>
              <p:nvPr/>
            </p:nvSpPr>
            <p:spPr bwMode="auto">
              <a:xfrm flipH="1">
                <a:off x="1673" y="3565"/>
                <a:ext cx="37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85" name="Line 34"/>
              <p:cNvSpPr>
                <a:spLocks noChangeShapeType="1"/>
              </p:cNvSpPr>
              <p:nvPr/>
            </p:nvSpPr>
            <p:spPr bwMode="auto">
              <a:xfrm>
                <a:off x="2602" y="3565"/>
                <a:ext cx="32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sp>
        <p:nvSpPr>
          <p:cNvPr id="42019" name="Rectangle 35"/>
          <p:cNvSpPr>
            <a:spLocks noChangeArrowheads="1"/>
          </p:cNvSpPr>
          <p:nvPr/>
        </p:nvSpPr>
        <p:spPr bwMode="auto">
          <a:xfrm>
            <a:off x="8553450" y="4724400"/>
            <a:ext cx="203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p>
            <a:pPr eaLnBrk="1" hangingPunct="1"/>
            <a:r>
              <a:rPr lang="en-US" sz="1200" dirty="0"/>
              <a:t>Applicant has </a:t>
            </a:r>
            <a:r>
              <a:rPr lang="en-US" sz="1200" b="1" u="sng" dirty="0"/>
              <a:t>up to one year</a:t>
            </a:r>
            <a:r>
              <a:rPr lang="en-US" sz="1200" dirty="0"/>
              <a:t> to complete the entire process.</a:t>
            </a:r>
          </a:p>
        </p:txBody>
      </p:sp>
      <p:grpSp>
        <p:nvGrpSpPr>
          <p:cNvPr id="61448" name="Group 68"/>
          <p:cNvGrpSpPr>
            <a:grpSpLocks/>
          </p:cNvGrpSpPr>
          <p:nvPr/>
        </p:nvGrpSpPr>
        <p:grpSpPr bwMode="auto">
          <a:xfrm>
            <a:off x="1831975" y="1147764"/>
            <a:ext cx="7700962" cy="5281915"/>
            <a:chOff x="117" y="1026"/>
            <a:chExt cx="4851" cy="2902"/>
          </a:xfrm>
        </p:grpSpPr>
        <p:grpSp>
          <p:nvGrpSpPr>
            <p:cNvPr id="61463" name="Group 67"/>
            <p:cNvGrpSpPr>
              <a:grpSpLocks/>
            </p:cNvGrpSpPr>
            <p:nvPr/>
          </p:nvGrpSpPr>
          <p:grpSpPr bwMode="auto">
            <a:xfrm>
              <a:off x="117" y="1026"/>
              <a:ext cx="1396" cy="2649"/>
              <a:chOff x="117" y="1026"/>
              <a:chExt cx="1396" cy="2649"/>
            </a:xfrm>
          </p:grpSpPr>
          <p:grpSp>
            <p:nvGrpSpPr>
              <p:cNvPr id="61467" name="Group 66"/>
              <p:cNvGrpSpPr>
                <a:grpSpLocks/>
              </p:cNvGrpSpPr>
              <p:nvPr/>
            </p:nvGrpSpPr>
            <p:grpSpPr bwMode="auto">
              <a:xfrm>
                <a:off x="117" y="1026"/>
                <a:ext cx="1396" cy="2649"/>
                <a:chOff x="117" y="1026"/>
                <a:chExt cx="1396" cy="2649"/>
              </a:xfrm>
            </p:grpSpPr>
            <p:sp>
              <p:nvSpPr>
                <p:cNvPr id="61469" name="Oval 39"/>
                <p:cNvSpPr>
                  <a:spLocks noChangeArrowheads="1"/>
                </p:cNvSpPr>
                <p:nvPr/>
              </p:nvSpPr>
              <p:spPr bwMode="auto">
                <a:xfrm rot="1254581">
                  <a:off x="205" y="1026"/>
                  <a:ext cx="1165" cy="2649"/>
                </a:xfrm>
                <a:prstGeom prst="ellipse">
                  <a:avLst/>
                </a:prstGeom>
                <a:solidFill>
                  <a:srgbClr val="FFC000"/>
                </a:solidFill>
                <a:ln w="12700">
                  <a:solidFill>
                    <a:schemeClr val="tx1"/>
                  </a:solidFill>
                  <a:round/>
                  <a:headEnd/>
                  <a:tailEnd/>
                </a:ln>
              </p:spPr>
              <p:txBody>
                <a:bodyPr wrap="none" anchor="ctr"/>
                <a:lstStyle/>
                <a:p>
                  <a:endParaRPr lang="en-US" dirty="0"/>
                </a:p>
              </p:txBody>
            </p:sp>
            <p:sp>
              <p:nvSpPr>
                <p:cNvPr id="61470" name="Text Box 40"/>
                <p:cNvSpPr txBox="1">
                  <a:spLocks noChangeArrowheads="1"/>
                </p:cNvSpPr>
                <p:nvPr/>
              </p:nvSpPr>
              <p:spPr bwMode="auto">
                <a:xfrm>
                  <a:off x="789" y="1258"/>
                  <a:ext cx="72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a:t>Application </a:t>
                  </a:r>
                </a:p>
                <a:p>
                  <a:pPr algn="ctr" eaLnBrk="1" hangingPunct="1"/>
                  <a:r>
                    <a:rPr lang="en-US" sz="1200" b="1" dirty="0"/>
                    <a:t>Development</a:t>
                  </a:r>
                </a:p>
              </p:txBody>
            </p:sp>
            <p:pic>
              <p:nvPicPr>
                <p:cNvPr id="61471" name="Picture 41" descr="MCj028744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 y="2719"/>
                  <a:ext cx="42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2" name="Picture 42" descr="MCj023810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 y="1987"/>
                  <a:ext cx="35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3" name="Text Box 43"/>
                <p:cNvSpPr txBox="1">
                  <a:spLocks noChangeArrowheads="1"/>
                </p:cNvSpPr>
                <p:nvPr/>
              </p:nvSpPr>
              <p:spPr bwMode="auto">
                <a:xfrm>
                  <a:off x="345" y="1962"/>
                  <a:ext cx="5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1. </a:t>
                  </a:r>
                  <a:r>
                    <a:rPr lang="en-US" sz="900" dirty="0"/>
                    <a:t>Verifiable</a:t>
                  </a:r>
                </a:p>
                <a:p>
                  <a:pPr algn="ctr" eaLnBrk="1" hangingPunct="1"/>
                  <a:r>
                    <a:rPr lang="en-US" sz="900" dirty="0"/>
                    <a:t>Education</a:t>
                  </a:r>
                </a:p>
              </p:txBody>
            </p:sp>
            <p:sp>
              <p:nvSpPr>
                <p:cNvPr id="61474" name="Text Box 44"/>
                <p:cNvSpPr txBox="1">
                  <a:spLocks noChangeArrowheads="1"/>
                </p:cNvSpPr>
                <p:nvPr/>
              </p:nvSpPr>
              <p:spPr bwMode="auto">
                <a:xfrm>
                  <a:off x="294" y="2214"/>
                  <a:ext cx="50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2. </a:t>
                  </a:r>
                  <a:r>
                    <a:rPr lang="en-US" sz="900" dirty="0"/>
                    <a:t>Verifiable</a:t>
                  </a:r>
                </a:p>
                <a:p>
                  <a:pPr algn="ctr" eaLnBrk="1" hangingPunct="1"/>
                  <a:r>
                    <a:rPr lang="en-US" sz="900" dirty="0"/>
                    <a:t>Experience</a:t>
                  </a:r>
                </a:p>
              </p:txBody>
            </p:sp>
            <p:sp>
              <p:nvSpPr>
                <p:cNvPr id="61475" name="Text Box 45"/>
                <p:cNvSpPr txBox="1">
                  <a:spLocks noChangeArrowheads="1"/>
                </p:cNvSpPr>
                <p:nvPr/>
              </p:nvSpPr>
              <p:spPr bwMode="auto">
                <a:xfrm>
                  <a:off x="131" y="2452"/>
                  <a:ext cx="1025"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3. </a:t>
                  </a:r>
                  <a:r>
                    <a:rPr lang="en-US" sz="900" dirty="0"/>
                    <a:t>Applicant’s</a:t>
                  </a:r>
                </a:p>
                <a:p>
                  <a:pPr algn="ctr" eaLnBrk="1" hangingPunct="1"/>
                  <a:r>
                    <a:rPr lang="en-US" sz="900" dirty="0"/>
                    <a:t>Advocates (three references knowledgeable about SE)</a:t>
                  </a:r>
                </a:p>
              </p:txBody>
            </p:sp>
            <p:pic>
              <p:nvPicPr>
                <p:cNvPr id="61476" name="Picture 46" descr="MCj0387150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 y="1498"/>
                  <a:ext cx="468"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7" name="Text Box 43"/>
                <p:cNvSpPr txBox="1">
                  <a:spLocks noChangeArrowheads="1"/>
                </p:cNvSpPr>
                <p:nvPr/>
              </p:nvSpPr>
              <p:spPr bwMode="auto">
                <a:xfrm>
                  <a:off x="117" y="3133"/>
                  <a:ext cx="54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4. </a:t>
                  </a:r>
                  <a:r>
                    <a:rPr lang="en-US" sz="900" dirty="0"/>
                    <a:t>Verifiable</a:t>
                  </a:r>
                </a:p>
                <a:p>
                  <a:pPr algn="ctr" eaLnBrk="1" hangingPunct="1"/>
                  <a:r>
                    <a:rPr lang="en-US" sz="900" dirty="0"/>
                    <a:t>Professional</a:t>
                  </a:r>
                  <a:br>
                    <a:rPr lang="en-US" sz="900" dirty="0"/>
                  </a:br>
                  <a:r>
                    <a:rPr lang="en-US" sz="900" dirty="0"/>
                    <a:t>Development</a:t>
                  </a:r>
                </a:p>
              </p:txBody>
            </p:sp>
          </p:grpSp>
          <p:sp>
            <p:nvSpPr>
              <p:cNvPr id="61468" name="Text Box 47"/>
              <p:cNvSpPr txBox="1">
                <a:spLocks noChangeArrowheads="1"/>
              </p:cNvSpPr>
              <p:nvPr/>
            </p:nvSpPr>
            <p:spPr bwMode="auto">
              <a:xfrm>
                <a:off x="783" y="3408"/>
                <a:ext cx="64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1200" dirty="0"/>
                  <a:t>Applicant’s own pace</a:t>
                </a:r>
              </a:p>
            </p:txBody>
          </p:sp>
        </p:grpSp>
        <p:grpSp>
          <p:nvGrpSpPr>
            <p:cNvPr id="61464" name="Group 48"/>
            <p:cNvGrpSpPr>
              <a:grpSpLocks/>
            </p:cNvGrpSpPr>
            <p:nvPr/>
          </p:nvGrpSpPr>
          <p:grpSpPr bwMode="auto">
            <a:xfrm>
              <a:off x="1085" y="3742"/>
              <a:ext cx="3883" cy="186"/>
              <a:chOff x="1085" y="3741"/>
              <a:chExt cx="3883" cy="186"/>
            </a:xfrm>
          </p:grpSpPr>
          <p:sp>
            <p:nvSpPr>
              <p:cNvPr id="61465" name="Line 49"/>
              <p:cNvSpPr>
                <a:spLocks noChangeShapeType="1"/>
              </p:cNvSpPr>
              <p:nvPr/>
            </p:nvSpPr>
            <p:spPr bwMode="auto">
              <a:xfrm>
                <a:off x="1085" y="3855"/>
                <a:ext cx="3883" cy="7"/>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466" name="Text Box 50"/>
              <p:cNvSpPr txBox="1">
                <a:spLocks noChangeArrowheads="1"/>
              </p:cNvSpPr>
              <p:nvPr/>
            </p:nvSpPr>
            <p:spPr bwMode="auto">
              <a:xfrm>
                <a:off x="1781" y="3741"/>
                <a:ext cx="747" cy="18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i="1" dirty="0"/>
                  <a:t>Timeline</a:t>
                </a:r>
              </a:p>
            </p:txBody>
          </p:sp>
        </p:grpSp>
      </p:grpSp>
      <p:grpSp>
        <p:nvGrpSpPr>
          <p:cNvPr id="11" name="Group 51"/>
          <p:cNvGrpSpPr>
            <a:grpSpLocks/>
          </p:cNvGrpSpPr>
          <p:nvPr/>
        </p:nvGrpSpPr>
        <p:grpSpPr bwMode="auto">
          <a:xfrm>
            <a:off x="8005763" y="1473201"/>
            <a:ext cx="2211387" cy="1195387"/>
            <a:chOff x="4006" y="1130"/>
            <a:chExt cx="1393" cy="753"/>
          </a:xfrm>
        </p:grpSpPr>
        <p:grpSp>
          <p:nvGrpSpPr>
            <p:cNvPr id="61458" name="Group 53"/>
            <p:cNvGrpSpPr>
              <a:grpSpLocks/>
            </p:cNvGrpSpPr>
            <p:nvPr/>
          </p:nvGrpSpPr>
          <p:grpSpPr bwMode="auto">
            <a:xfrm>
              <a:off x="4006" y="1130"/>
              <a:ext cx="1393" cy="753"/>
              <a:chOff x="4006" y="1130"/>
              <a:chExt cx="1393" cy="753"/>
            </a:xfrm>
          </p:grpSpPr>
          <p:sp>
            <p:nvSpPr>
              <p:cNvPr id="61460" name="Text Box 54"/>
              <p:cNvSpPr txBox="1">
                <a:spLocks noChangeArrowheads="1"/>
              </p:cNvSpPr>
              <p:nvPr/>
            </p:nvSpPr>
            <p:spPr bwMode="auto">
              <a:xfrm>
                <a:off x="4006" y="1130"/>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t>Pass</a:t>
                </a:r>
              </a:p>
            </p:txBody>
          </p:sp>
          <p:sp>
            <p:nvSpPr>
              <p:cNvPr id="61462" name="Text Box 56"/>
              <p:cNvSpPr txBox="1">
                <a:spLocks noChangeArrowheads="1"/>
              </p:cNvSpPr>
              <p:nvPr/>
            </p:nvSpPr>
            <p:spPr bwMode="auto">
              <a:xfrm>
                <a:off x="4812" y="1728"/>
                <a:ext cx="58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Certification</a:t>
                </a:r>
              </a:p>
            </p:txBody>
          </p:sp>
        </p:grpSp>
        <p:sp>
          <p:nvSpPr>
            <p:cNvPr id="61456" name="AutoShape 58"/>
            <p:cNvSpPr>
              <a:spLocks noChangeArrowheads="1"/>
            </p:cNvSpPr>
            <p:nvPr/>
          </p:nvSpPr>
          <p:spPr bwMode="auto">
            <a:xfrm>
              <a:off x="4077" y="1311"/>
              <a:ext cx="744" cy="268"/>
            </a:xfrm>
            <a:prstGeom prst="curvedDownArrow">
              <a:avLst>
                <a:gd name="adj1" fmla="val 55522"/>
                <a:gd name="adj2" fmla="val 111045"/>
                <a:gd name="adj3" fmla="val 33333"/>
              </a:avLst>
            </a:prstGeom>
            <a:solidFill>
              <a:schemeClr val="accent1"/>
            </a:solidFill>
            <a:ln w="12700">
              <a:solidFill>
                <a:schemeClr val="tx1"/>
              </a:solidFill>
              <a:miter lim="800000"/>
              <a:headEnd/>
              <a:tailEnd/>
            </a:ln>
          </p:spPr>
          <p:txBody>
            <a:bodyPr wrap="none" anchor="ctr"/>
            <a:lstStyle/>
            <a:p>
              <a:endParaRPr lang="en-US" dirty="0"/>
            </a:p>
          </p:txBody>
        </p:sp>
        <p:sp>
          <p:nvSpPr>
            <p:cNvPr id="61457" name="Text Box 59"/>
            <p:cNvSpPr txBox="1">
              <a:spLocks noChangeArrowheads="1"/>
            </p:cNvSpPr>
            <p:nvPr/>
          </p:nvSpPr>
          <p:spPr bwMode="auto">
            <a:xfrm>
              <a:off x="4176" y="1528"/>
              <a:ext cx="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t>Notify</a:t>
              </a:r>
            </a:p>
            <a:p>
              <a:pPr algn="ctr" eaLnBrk="1" hangingPunct="1"/>
              <a:r>
                <a:rPr lang="en-US" sz="1000" b="1" dirty="0"/>
                <a:t>Applicant</a:t>
              </a:r>
            </a:p>
          </p:txBody>
        </p:sp>
      </p:grpSp>
      <p:grpSp>
        <p:nvGrpSpPr>
          <p:cNvPr id="14" name="Group 70"/>
          <p:cNvGrpSpPr>
            <a:grpSpLocks/>
          </p:cNvGrpSpPr>
          <p:nvPr/>
        </p:nvGrpSpPr>
        <p:grpSpPr bwMode="auto">
          <a:xfrm>
            <a:off x="6851651" y="2236788"/>
            <a:ext cx="1722437" cy="3314700"/>
            <a:chOff x="5205413" y="2037144"/>
            <a:chExt cx="1722437" cy="3313622"/>
          </a:xfrm>
        </p:grpSpPr>
        <p:grpSp>
          <p:nvGrpSpPr>
            <p:cNvPr id="61451" name="Group 69"/>
            <p:cNvGrpSpPr>
              <a:grpSpLocks/>
            </p:cNvGrpSpPr>
            <p:nvPr/>
          </p:nvGrpSpPr>
          <p:grpSpPr bwMode="auto">
            <a:xfrm>
              <a:off x="5205413" y="2819644"/>
              <a:ext cx="1722437" cy="2531122"/>
              <a:chOff x="5205413" y="2819644"/>
              <a:chExt cx="1722437" cy="2531122"/>
            </a:xfrm>
          </p:grpSpPr>
          <p:sp>
            <p:nvSpPr>
              <p:cNvPr id="61453" name="Text Box 63"/>
              <p:cNvSpPr txBox="1">
                <a:spLocks noChangeArrowheads="1"/>
              </p:cNvSpPr>
              <p:nvPr/>
            </p:nvSpPr>
            <p:spPr bwMode="auto">
              <a:xfrm>
                <a:off x="5205413" y="2819644"/>
                <a:ext cx="1722437" cy="70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dirty="0"/>
                  <a:t>Conduct Oral Review</a:t>
                </a:r>
              </a:p>
              <a:p>
                <a:pPr algn="ctr" eaLnBrk="1" hangingPunct="1"/>
                <a:r>
                  <a:rPr lang="en-US" sz="1000" dirty="0"/>
                  <a:t>  with Applicant and </a:t>
                </a:r>
              </a:p>
              <a:p>
                <a:pPr algn="ctr" eaLnBrk="1" hangingPunct="1"/>
                <a:r>
                  <a:rPr lang="en-US" sz="1000" dirty="0"/>
                  <a:t>Up to  Two References</a:t>
                </a:r>
              </a:p>
              <a:p>
                <a:pPr algn="ctr" eaLnBrk="1" hangingPunct="1"/>
                <a:r>
                  <a:rPr lang="en-US" sz="1000" dirty="0"/>
                  <a:t>(Via telephone conference)</a:t>
                </a:r>
              </a:p>
            </p:txBody>
          </p:sp>
          <p:sp>
            <p:nvSpPr>
              <p:cNvPr id="61454" name="Text Box 64"/>
              <p:cNvSpPr txBox="1">
                <a:spLocks noChangeArrowheads="1"/>
              </p:cNvSpPr>
              <p:nvPr/>
            </p:nvSpPr>
            <p:spPr bwMode="auto">
              <a:xfrm>
                <a:off x="5536895" y="4889113"/>
                <a:ext cx="1018236"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dirty="0"/>
                  <a:t>Mutual</a:t>
                </a:r>
                <a:br>
                  <a:rPr lang="en-US" sz="1200" dirty="0"/>
                </a:br>
                <a:r>
                  <a:rPr lang="en-US" sz="1200" dirty="0"/>
                  <a:t>Agreement</a:t>
                </a:r>
              </a:p>
            </p:txBody>
          </p:sp>
        </p:grpSp>
        <p:pic>
          <p:nvPicPr>
            <p:cNvPr id="6145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17" y="2037144"/>
              <a:ext cx="1259326" cy="78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96400" y="2895600"/>
            <a:ext cx="918226" cy="914400"/>
          </a:xfrm>
          <a:prstGeom prst="rect">
            <a:avLst/>
          </a:prstGeom>
        </p:spPr>
      </p:pic>
      <p:sp>
        <p:nvSpPr>
          <p:cNvPr id="5" name="Footer Placeholder 4"/>
          <p:cNvSpPr>
            <a:spLocks noGrp="1"/>
          </p:cNvSpPr>
          <p:nvPr>
            <p:ph type="ftr" sz="quarter" idx="11"/>
          </p:nvPr>
        </p:nvSpPr>
        <p:spPr/>
        <p:txBody>
          <a:bodyPr/>
          <a:lstStyle/>
          <a:p>
            <a:r>
              <a:rPr lang="en-US"/>
              <a:t>INCOSE SEP Program Overview</a:t>
            </a:r>
          </a:p>
        </p:txBody>
      </p:sp>
    </p:spTree>
    <p:custDataLst>
      <p:tags r:id="rId1"/>
    </p:custDataLst>
    <p:extLst>
      <p:ext uri="{BB962C8B-B14F-4D97-AF65-F5344CB8AC3E}">
        <p14:creationId xmlns:p14="http://schemas.microsoft.com/office/powerpoint/2010/main" val="3104920291"/>
      </p:ext>
    </p:extLst>
  </p:cSld>
  <p:clrMapOvr>
    <a:masterClrMapping/>
  </p:clrMapOvr>
  <p:transition advTm="18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a:bodyPr>
          <a:lstStyle/>
          <a:p>
            <a:r>
              <a:rPr lang="en-US" dirty="0"/>
              <a:t>Knowledge verified by exam</a:t>
            </a:r>
          </a:p>
        </p:txBody>
      </p:sp>
      <p:sp>
        <p:nvSpPr>
          <p:cNvPr id="48133" name="Rectangle 5"/>
          <p:cNvSpPr>
            <a:spLocks noGrp="1" noChangeArrowheads="1"/>
          </p:cNvSpPr>
          <p:nvPr>
            <p:ph idx="1"/>
          </p:nvPr>
        </p:nvSpPr>
        <p:spPr/>
        <p:txBody>
          <a:bodyPr>
            <a:normAutofit/>
          </a:bodyPr>
          <a:lstStyle/>
          <a:p>
            <a:r>
              <a:rPr lang="en-US" dirty="0"/>
              <a:t>CSEP/ASEP Exam Basis</a:t>
            </a:r>
          </a:p>
          <a:p>
            <a:pPr lvl="1"/>
            <a:r>
              <a:rPr lang="en-US" dirty="0"/>
              <a:t>INCOSE Systems Engineering Handbook v4</a:t>
            </a:r>
          </a:p>
          <a:p>
            <a:r>
              <a:rPr lang="en-US" dirty="0"/>
              <a:t>Exam is</a:t>
            </a:r>
          </a:p>
          <a:p>
            <a:pPr lvl="1"/>
            <a:r>
              <a:rPr lang="en-US" dirty="0"/>
              <a:t>100 or 120 questions, 100 or 120 minutes long</a:t>
            </a:r>
          </a:p>
          <a:p>
            <a:pPr lvl="1"/>
            <a:r>
              <a:rPr lang="en-US" dirty="0"/>
              <a:t>Administered electronically at world-wide </a:t>
            </a:r>
            <a:r>
              <a:rPr lang="en-US" dirty="0" err="1"/>
              <a:t>Prometric</a:t>
            </a:r>
            <a:r>
              <a:rPr lang="en-US" dirty="0"/>
              <a:t> locations</a:t>
            </a:r>
          </a:p>
          <a:p>
            <a:pPr lvl="1"/>
            <a:r>
              <a:rPr lang="en-US" dirty="0"/>
              <a:t>Offered as a pencil-and-paper test at many INCOSE events</a:t>
            </a:r>
          </a:p>
          <a:p>
            <a:r>
              <a:rPr lang="en-US" dirty="0"/>
              <a:t>Candidates are eligible for three attempts within one year</a:t>
            </a:r>
          </a:p>
        </p:txBody>
      </p:sp>
      <p:sp>
        <p:nvSpPr>
          <p:cNvPr id="48131"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E7C59A-FFF4-4077-8F2D-C795DC65C74D}" type="slidenum">
              <a:rPr lang="en-US" smtClean="0"/>
              <a:pPr/>
              <a:t>28</a:t>
            </a:fld>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667" t="12508" r="14687" b="5979"/>
          <a:stretch/>
        </p:blipFill>
        <p:spPr>
          <a:xfrm rot="1112602">
            <a:off x="9517451" y="1326725"/>
            <a:ext cx="1508622" cy="2284982"/>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726569672"/>
      </p:ext>
    </p:extLst>
  </p:cSld>
  <p:clrMapOvr>
    <a:masterClrMapping/>
  </p:clrMapOvr>
  <p:transition advTm="1576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a:t>Education verified by diploma</a:t>
            </a:r>
          </a:p>
        </p:txBody>
      </p:sp>
      <p:sp>
        <p:nvSpPr>
          <p:cNvPr id="47107" name="Rectangle 3"/>
          <p:cNvSpPr>
            <a:spLocks noGrp="1" noChangeArrowheads="1"/>
          </p:cNvSpPr>
          <p:nvPr>
            <p:ph idx="1"/>
          </p:nvPr>
        </p:nvSpPr>
        <p:spPr/>
        <p:txBody>
          <a:bodyPr>
            <a:normAutofit fontScale="70000" lnSpcReduction="20000"/>
          </a:bodyPr>
          <a:lstStyle/>
          <a:p>
            <a:r>
              <a:rPr lang="en-US" dirty="0"/>
              <a:t>Education</a:t>
            </a:r>
          </a:p>
          <a:p>
            <a:pPr lvl="1"/>
            <a:r>
              <a:rPr lang="en-US" dirty="0"/>
              <a:t>Qualifying Bachelor’s Degree (or international equivalent)</a:t>
            </a:r>
          </a:p>
          <a:p>
            <a:pPr lvl="2"/>
            <a:r>
              <a:rPr lang="en-US" dirty="0"/>
              <a:t>Acceptable engineering fields of study include: aeronautics, biomedical, chemical, civil, computer, electrical, environmental, industrial, mechanical, nuclear, software, systems</a:t>
            </a:r>
          </a:p>
          <a:p>
            <a:pPr lvl="2"/>
            <a:r>
              <a:rPr lang="en-US" dirty="0"/>
              <a:t>Other acceptable fields of study include: chemistry, computer science, mathematics, physics</a:t>
            </a:r>
          </a:p>
          <a:p>
            <a:pPr lvl="2"/>
            <a:r>
              <a:rPr lang="en-US" dirty="0"/>
              <a:t>If the Bachelor’s degree does not come from the above fields, then a Masters or Doctorate degree (or international equivalent) in those fields is acceptable</a:t>
            </a:r>
          </a:p>
          <a:p>
            <a:pPr lvl="2"/>
            <a:r>
              <a:rPr lang="en-US" dirty="0"/>
              <a:t>INCOSE is the final authority on degree applicability</a:t>
            </a:r>
          </a:p>
          <a:p>
            <a:r>
              <a:rPr lang="en-US" dirty="0"/>
              <a:t>Additional Experience Can be Substituted</a:t>
            </a:r>
          </a:p>
          <a:p>
            <a:pPr lvl="1"/>
            <a:r>
              <a:rPr lang="en-US" dirty="0"/>
              <a:t>Minimum of 5 additional years of general engineering experience for non-technical Bachelor’s degree</a:t>
            </a:r>
          </a:p>
          <a:p>
            <a:pPr lvl="2"/>
            <a:r>
              <a:rPr lang="en-US" dirty="0"/>
              <a:t>Minimum of 10 years (with at least 5 in SE) for CSEP</a:t>
            </a:r>
          </a:p>
          <a:p>
            <a:pPr lvl="2"/>
            <a:r>
              <a:rPr lang="en-US" dirty="0"/>
              <a:t>Minimum of 25 years (with at least 20 in SE) for ESEP w/ CSEP</a:t>
            </a:r>
          </a:p>
          <a:p>
            <a:pPr lvl="2"/>
            <a:r>
              <a:rPr lang="en-US" dirty="0"/>
              <a:t>Minimum of 30 years (with at least 25 in SE) for ESEP w/o CSEP</a:t>
            </a:r>
          </a:p>
          <a:p>
            <a:pPr lvl="1"/>
            <a:r>
              <a:rPr lang="en-US" dirty="0"/>
              <a:t>Minimum of 10 additional years of general engineering experience if no Bachelor’s degree</a:t>
            </a:r>
          </a:p>
          <a:p>
            <a:pPr lvl="2"/>
            <a:r>
              <a:rPr lang="en-US" dirty="0"/>
              <a:t>Minimum of 15 years (with at least 5 in SE) for CSEP</a:t>
            </a:r>
          </a:p>
          <a:p>
            <a:pPr lvl="2"/>
            <a:r>
              <a:rPr lang="en-US" dirty="0"/>
              <a:t>Minimum of 30 years (with at least 20 in SE) for ESEP w/ CSEP</a:t>
            </a:r>
          </a:p>
          <a:p>
            <a:pPr lvl="2"/>
            <a:r>
              <a:rPr lang="en-US" dirty="0"/>
              <a:t>Minimum of 35 years (with at least 25 in SE) for ESEP w/o CSEP</a:t>
            </a:r>
          </a:p>
        </p:txBody>
      </p:sp>
      <p:sp>
        <p:nvSpPr>
          <p:cNvPr id="4710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384608-F7DE-4036-A020-6D7B9CA4BAC4}" type="slidenum">
              <a:rPr lang="en-US" smtClean="0"/>
              <a:pPr/>
              <a:t>29</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927966346"/>
      </p:ext>
    </p:extLst>
  </p:cSld>
  <p:clrMapOvr>
    <a:masterClrMapping/>
  </p:clrMapOvr>
  <p:transition advTm="731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Autofit/>
          </a:bodyPr>
          <a:lstStyle/>
          <a:p>
            <a:r>
              <a:rPr lang="en-US" sz="3200" dirty="0"/>
              <a:t>INCOSE SEP Architecture</a:t>
            </a:r>
            <a:br>
              <a:rPr lang="en-US" sz="3200" dirty="0"/>
            </a:br>
            <a:r>
              <a:rPr lang="en-US" sz="2800" i="1" dirty="0"/>
              <a:t> For wherever you are in your career</a:t>
            </a:r>
            <a:endParaRPr lang="en-US" sz="3200" i="1" dirty="0"/>
          </a:p>
        </p:txBody>
      </p:sp>
      <p:sp>
        <p:nvSpPr>
          <p:cNvPr id="31749" name="Slide Number Placeholder 17"/>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1BFCE2-E313-4817-9321-D6595351FC97}" type="slidenum">
              <a:rPr lang="en-US" smtClean="0"/>
              <a:pPr/>
              <a:t>3</a:t>
            </a:fld>
            <a:endParaRPr lang="en-US" dirty="0"/>
          </a:p>
        </p:txBody>
      </p:sp>
      <p:sp>
        <p:nvSpPr>
          <p:cNvPr id="34" name="Text Box 76"/>
          <p:cNvSpPr txBox="1">
            <a:spLocks noChangeAspect="1" noChangeArrowheads="1"/>
          </p:cNvSpPr>
          <p:nvPr/>
        </p:nvSpPr>
        <p:spPr bwMode="auto">
          <a:xfrm>
            <a:off x="1828802" y="1770222"/>
            <a:ext cx="43749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tx2"/>
                </a:solidFill>
              </a:rPr>
              <a:t>Multi-Level Base Credentials</a:t>
            </a:r>
          </a:p>
        </p:txBody>
      </p:sp>
      <p:sp>
        <p:nvSpPr>
          <p:cNvPr id="12" name="TextBox 11"/>
          <p:cNvSpPr txBox="1"/>
          <p:nvPr/>
        </p:nvSpPr>
        <p:spPr>
          <a:xfrm>
            <a:off x="1828801" y="2123182"/>
            <a:ext cx="4191001" cy="1077218"/>
          </a:xfrm>
          <a:prstGeom prst="rect">
            <a:avLst/>
          </a:prstGeom>
          <a:noFill/>
        </p:spPr>
        <p:txBody>
          <a:bodyPr wrap="square" rtlCol="0">
            <a:spAutoFit/>
          </a:bodyPr>
          <a:lstStyle/>
          <a:p>
            <a:r>
              <a:rPr lang="en-US" sz="1600" i="1" dirty="0">
                <a:solidFill>
                  <a:schemeClr val="tx2"/>
                </a:solidFill>
              </a:rPr>
              <a:t>The base ASEP, CSEP, and ESEP credentials cover the breadth of systems engineering at increasing levels of leadership, accomplishments, and experience.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982" y="1149982"/>
            <a:ext cx="3207867" cy="5714999"/>
          </a:xfrm>
          <a:prstGeom prst="rect">
            <a:avLst/>
          </a:prstGeom>
        </p:spPr>
      </p:pic>
      <p:sp>
        <p:nvSpPr>
          <p:cNvPr id="2" name="Footer Placeholder 1"/>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3125760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normAutofit/>
          </a:bodyPr>
          <a:lstStyle/>
          <a:p>
            <a:r>
              <a:rPr lang="en-US" dirty="0"/>
              <a:t>Experience documented across specific areas</a:t>
            </a:r>
          </a:p>
        </p:txBody>
      </p:sp>
      <p:sp>
        <p:nvSpPr>
          <p:cNvPr id="39942" name="Rectangle 5"/>
          <p:cNvSpPr>
            <a:spLocks noGrp="1" noChangeArrowheads="1"/>
          </p:cNvSpPr>
          <p:nvPr>
            <p:ph sz="half" idx="2"/>
          </p:nvPr>
        </p:nvSpPr>
        <p:spPr>
          <a:xfrm>
            <a:off x="6187440" y="1600201"/>
            <a:ext cx="4038600" cy="4525963"/>
          </a:xfrm>
        </p:spPr>
        <p:txBody>
          <a:bodyPr/>
          <a:lstStyle/>
          <a:p>
            <a:r>
              <a:rPr lang="en-US" sz="2000" dirty="0"/>
              <a:t>Information Management and Configuration Control</a:t>
            </a:r>
          </a:p>
          <a:p>
            <a:r>
              <a:rPr lang="en-US" sz="2000" dirty="0"/>
              <a:t>Risk and Opportunity Management</a:t>
            </a:r>
          </a:p>
          <a:p>
            <a:r>
              <a:rPr lang="en-US" sz="2000" dirty="0"/>
              <a:t>Process and Lifecycle Definition </a:t>
            </a:r>
          </a:p>
          <a:p>
            <a:r>
              <a:rPr lang="en-US" sz="2000" dirty="0"/>
              <a:t>Specialty Engineering</a:t>
            </a:r>
          </a:p>
          <a:p>
            <a:r>
              <a:rPr lang="en-US" sz="2000" dirty="0"/>
              <a:t>Organizational Project Enabling Activities</a:t>
            </a:r>
          </a:p>
          <a:p>
            <a:r>
              <a:rPr lang="en-US" sz="2000" dirty="0"/>
              <a:t>Other</a:t>
            </a:r>
          </a:p>
          <a:p>
            <a:endParaRPr lang="en-US" sz="2000" dirty="0"/>
          </a:p>
        </p:txBody>
      </p:sp>
      <p:sp>
        <p:nvSpPr>
          <p:cNvPr id="39939" name="Slide Number Placeholder 5"/>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FDE798-7AD1-47F8-9BF6-8C32116CF9D2}" type="slidenum">
              <a:rPr lang="en-US" smtClean="0"/>
              <a:pPr/>
              <a:t>30</a:t>
            </a:fld>
            <a:endParaRPr lang="en-US" dirty="0"/>
          </a:p>
        </p:txBody>
      </p:sp>
      <p:sp>
        <p:nvSpPr>
          <p:cNvPr id="39941" name="Rectangle 4"/>
          <p:cNvSpPr>
            <a:spLocks noGrp="1" noChangeArrowheads="1"/>
          </p:cNvSpPr>
          <p:nvPr>
            <p:ph sz="quarter" idx="4294967295"/>
          </p:nvPr>
        </p:nvSpPr>
        <p:spPr>
          <a:xfrm>
            <a:off x="1905000" y="1600200"/>
            <a:ext cx="4041648" cy="4526280"/>
          </a:xfrm>
          <a:prstGeom prst="rect">
            <a:avLst/>
          </a:prstGeom>
        </p:spPr>
        <p:txBody>
          <a:bodyPr>
            <a:normAutofit/>
          </a:bodyPr>
          <a:lstStyle/>
          <a:p>
            <a:r>
              <a:rPr lang="en-US" sz="2000" dirty="0"/>
              <a:t>Requirements Engineering</a:t>
            </a:r>
          </a:p>
          <a:p>
            <a:r>
              <a:rPr lang="en-US" sz="2000" dirty="0"/>
              <a:t>Architecture / Design Development</a:t>
            </a:r>
          </a:p>
          <a:p>
            <a:r>
              <a:rPr lang="en-US" sz="2000" dirty="0"/>
              <a:t>System Integration</a:t>
            </a:r>
          </a:p>
          <a:p>
            <a:r>
              <a:rPr lang="en-US" sz="2000" dirty="0"/>
              <a:t>Verification and Validation</a:t>
            </a:r>
          </a:p>
          <a:p>
            <a:r>
              <a:rPr lang="en-US" sz="2000" dirty="0"/>
              <a:t>Technical Planning</a:t>
            </a:r>
          </a:p>
          <a:p>
            <a:r>
              <a:rPr lang="en-US" sz="2000" dirty="0"/>
              <a:t>Technical Monitoring and Control</a:t>
            </a:r>
          </a:p>
          <a:p>
            <a:r>
              <a:rPr lang="en-US" sz="2000" dirty="0"/>
              <a:t>Acquisition and Supply</a:t>
            </a:r>
          </a:p>
        </p:txBody>
      </p:sp>
      <p:sp>
        <p:nvSpPr>
          <p:cNvPr id="39943" name="Text Box 6"/>
          <p:cNvSpPr txBox="1">
            <a:spLocks noChangeArrowheads="1"/>
          </p:cNvSpPr>
          <p:nvPr/>
        </p:nvSpPr>
        <p:spPr bwMode="auto">
          <a:xfrm>
            <a:off x="2838451" y="5522913"/>
            <a:ext cx="6829425" cy="830262"/>
          </a:xfrm>
          <a:prstGeom prst="rect">
            <a:avLst/>
          </a:prstGeom>
          <a:solidFill>
            <a:schemeClr val="tx2"/>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dirty="0">
                <a:solidFill>
                  <a:schemeClr val="bg1"/>
                </a:solidFill>
              </a:rPr>
              <a:t>Successful candidates must have balanced experience across multiple areas</a:t>
            </a:r>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157460643"/>
      </p:ext>
    </p:extLst>
  </p:cSld>
  <p:clrMapOvr>
    <a:masterClrMapping/>
  </p:clrMapOvr>
  <p:transition advTm="10156"/>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n-US" dirty="0"/>
              <a:t>CSEP Certification Experience Requirements</a:t>
            </a:r>
          </a:p>
        </p:txBody>
      </p:sp>
      <p:sp>
        <p:nvSpPr>
          <p:cNvPr id="40965" name="Rectangle 3"/>
          <p:cNvSpPr>
            <a:spLocks noGrp="1" noChangeArrowheads="1"/>
          </p:cNvSpPr>
          <p:nvPr>
            <p:ph idx="1"/>
          </p:nvPr>
        </p:nvSpPr>
        <p:spPr/>
        <p:txBody>
          <a:bodyPr>
            <a:normAutofit fontScale="92500" lnSpcReduction="20000"/>
          </a:bodyPr>
          <a:lstStyle/>
          <a:p>
            <a:r>
              <a:rPr lang="en-US" dirty="0"/>
              <a:t>CSEP Systems Engineering Experience</a:t>
            </a:r>
          </a:p>
          <a:p>
            <a:pPr lvl="1"/>
            <a:r>
              <a:rPr lang="en-US" dirty="0">
                <a:solidFill>
                  <a:schemeClr val="tx2"/>
                </a:solidFill>
                <a:effectLst>
                  <a:outerShdw blurRad="38100" dist="38100" dir="2700000" algn="tl">
                    <a:srgbClr val="000000">
                      <a:alpha val="43137"/>
                    </a:srgbClr>
                  </a:outerShdw>
                </a:effectLst>
              </a:rPr>
              <a:t>Minimum 5 years of professional level experience </a:t>
            </a:r>
            <a:r>
              <a:rPr lang="en-US" dirty="0"/>
              <a:t>in multiple SE functional areas (and any additional general years of experience necessary due to education status)</a:t>
            </a:r>
          </a:p>
          <a:p>
            <a:pPr lvl="1"/>
            <a:r>
              <a:rPr lang="en-US" dirty="0"/>
              <a:t>Minimum of </a:t>
            </a:r>
            <a:r>
              <a:rPr lang="en-US" dirty="0">
                <a:solidFill>
                  <a:schemeClr val="tx2"/>
                </a:solidFill>
                <a:effectLst>
                  <a:outerShdw blurRad="38100" dist="38100" dir="2700000" algn="tl">
                    <a:srgbClr val="000000">
                      <a:alpha val="43137"/>
                    </a:srgbClr>
                  </a:outerShdw>
                </a:effectLst>
              </a:rPr>
              <a:t>at least 1 year </a:t>
            </a:r>
            <a:r>
              <a:rPr lang="en-US" dirty="0"/>
              <a:t>of professional level SE experience in each of </a:t>
            </a:r>
            <a:r>
              <a:rPr lang="en-US" dirty="0">
                <a:solidFill>
                  <a:schemeClr val="tx2"/>
                </a:solidFill>
                <a:effectLst>
                  <a:outerShdw blurRad="38100" dist="38100" dir="2700000" algn="tl">
                    <a:srgbClr val="000000">
                      <a:alpha val="43137"/>
                    </a:srgbClr>
                  </a:outerShdw>
                </a:effectLst>
              </a:rPr>
              <a:t>3 or more</a:t>
            </a:r>
            <a:r>
              <a:rPr lang="en-US" dirty="0"/>
              <a:t> of the SE experience areas </a:t>
            </a:r>
          </a:p>
          <a:p>
            <a:pPr lvl="1"/>
            <a:r>
              <a:rPr lang="en-US" dirty="0"/>
              <a:t>Must be documented on the INCOSE application form</a:t>
            </a:r>
          </a:p>
          <a:p>
            <a:r>
              <a:rPr lang="en-US" dirty="0"/>
              <a:t>Experience Confirmation</a:t>
            </a:r>
          </a:p>
          <a:p>
            <a:pPr lvl="1"/>
            <a:r>
              <a:rPr lang="en-US" dirty="0"/>
              <a:t>Recommendations from </a:t>
            </a:r>
            <a:r>
              <a:rPr lang="en-US" dirty="0">
                <a:solidFill>
                  <a:schemeClr val="tx2"/>
                </a:solidFill>
                <a:effectLst>
                  <a:outerShdw blurRad="38100" dist="38100" dir="2700000" algn="tl">
                    <a:srgbClr val="000000">
                      <a:alpha val="43137"/>
                    </a:srgbClr>
                  </a:outerShdw>
                </a:effectLst>
              </a:rPr>
              <a:t>at least 3 </a:t>
            </a:r>
            <a:r>
              <a:rPr lang="en-US" dirty="0"/>
              <a:t>colleagues / peers / managers </a:t>
            </a:r>
          </a:p>
          <a:p>
            <a:pPr lvl="1"/>
            <a:r>
              <a:rPr lang="en-US" dirty="0"/>
              <a:t>References must cover </a:t>
            </a:r>
            <a:r>
              <a:rPr lang="en-US" dirty="0">
                <a:solidFill>
                  <a:schemeClr val="tx2"/>
                </a:solidFill>
                <a:effectLst>
                  <a:outerShdw blurRad="38100" dist="38100" dir="2700000" algn="tl">
                    <a:srgbClr val="000000">
                      <a:alpha val="43137"/>
                    </a:srgbClr>
                  </a:outerShdw>
                </a:effectLst>
              </a:rPr>
              <a:t>at least 5 years and 3 areas </a:t>
            </a:r>
            <a:r>
              <a:rPr lang="en-US" dirty="0"/>
              <a:t>of SE experience claimed by the applicant (including any additional years)</a:t>
            </a:r>
          </a:p>
          <a:p>
            <a:pPr lvl="1"/>
            <a:r>
              <a:rPr lang="en-US" dirty="0"/>
              <a:t>References must </a:t>
            </a:r>
            <a:r>
              <a:rPr lang="en-US" dirty="0">
                <a:solidFill>
                  <a:schemeClr val="tx2"/>
                </a:solidFill>
                <a:effectLst>
                  <a:outerShdw blurRad="38100" dist="38100" dir="2700000" algn="tl">
                    <a:srgbClr val="000000">
                      <a:alpha val="43137"/>
                    </a:srgbClr>
                  </a:outerShdw>
                </a:effectLst>
              </a:rPr>
              <a:t>be knowledgeable in Systems Engineering </a:t>
            </a:r>
            <a:r>
              <a:rPr lang="en-US" dirty="0"/>
              <a:t>(or general engineering for any additional years) and have at least five years of relevant experience</a:t>
            </a:r>
          </a:p>
          <a:p>
            <a:pPr lvl="1"/>
            <a:r>
              <a:rPr lang="en-US" dirty="0"/>
              <a:t>Must be documented on the INCOSE reference form</a:t>
            </a:r>
          </a:p>
        </p:txBody>
      </p:sp>
      <p:sp>
        <p:nvSpPr>
          <p:cNvPr id="40963"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44563-81D9-420D-9172-0413558D8709}" type="slidenum">
              <a:rPr lang="en-US" smtClean="0"/>
              <a:pPr/>
              <a:t>31</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573059364"/>
      </p:ext>
    </p:extLst>
  </p:cSld>
  <p:clrMapOvr>
    <a:masterClrMapping/>
  </p:clrMapOvr>
  <p:transition advTm="782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en-US" dirty="0"/>
              <a:t>ESEP Certification Experience Requirements</a:t>
            </a:r>
          </a:p>
        </p:txBody>
      </p:sp>
      <p:sp>
        <p:nvSpPr>
          <p:cNvPr id="40965" name="Rectangle 3"/>
          <p:cNvSpPr>
            <a:spLocks noGrp="1" noChangeArrowheads="1"/>
          </p:cNvSpPr>
          <p:nvPr>
            <p:ph idx="1"/>
          </p:nvPr>
        </p:nvSpPr>
        <p:spPr/>
        <p:txBody>
          <a:bodyPr>
            <a:normAutofit fontScale="92500" lnSpcReduction="20000"/>
          </a:bodyPr>
          <a:lstStyle/>
          <a:p>
            <a:r>
              <a:rPr lang="en-US" dirty="0"/>
              <a:t>ESEP Systems Engineering Experience</a:t>
            </a:r>
          </a:p>
          <a:p>
            <a:pPr lvl="1"/>
            <a:r>
              <a:rPr lang="en-US" dirty="0">
                <a:solidFill>
                  <a:schemeClr val="tx2"/>
                </a:solidFill>
                <a:effectLst>
                  <a:outerShdw blurRad="38100" dist="38100" dir="2700000" algn="tl">
                    <a:srgbClr val="000000">
                      <a:alpha val="43137"/>
                    </a:srgbClr>
                  </a:outerShdw>
                </a:effectLst>
              </a:rPr>
              <a:t>Minimum 25 years (20 if already a CSEP) of professional level experience </a:t>
            </a:r>
            <a:r>
              <a:rPr lang="en-US" dirty="0"/>
              <a:t>in multiple SE functional areas (and any additional general years of experience necessary due to education status)</a:t>
            </a:r>
          </a:p>
          <a:p>
            <a:pPr lvl="1"/>
            <a:r>
              <a:rPr lang="en-US" dirty="0"/>
              <a:t>Minimum of </a:t>
            </a:r>
            <a:r>
              <a:rPr lang="en-US" dirty="0">
                <a:solidFill>
                  <a:schemeClr val="tx2"/>
                </a:solidFill>
                <a:effectLst>
                  <a:outerShdw blurRad="38100" dist="38100" dir="2700000" algn="tl">
                    <a:srgbClr val="000000">
                      <a:alpha val="43137"/>
                    </a:srgbClr>
                  </a:outerShdw>
                </a:effectLst>
              </a:rPr>
              <a:t>at least 2 years </a:t>
            </a:r>
            <a:r>
              <a:rPr lang="en-US" dirty="0"/>
              <a:t>of professional level SE experience in each of </a:t>
            </a:r>
            <a:r>
              <a:rPr lang="en-US" dirty="0">
                <a:solidFill>
                  <a:schemeClr val="tx2"/>
                </a:solidFill>
                <a:effectLst>
                  <a:outerShdw blurRad="38100" dist="38100" dir="2700000" algn="tl">
                    <a:srgbClr val="000000">
                      <a:alpha val="43137"/>
                    </a:srgbClr>
                  </a:outerShdw>
                </a:effectLst>
              </a:rPr>
              <a:t>6 or more</a:t>
            </a:r>
            <a:r>
              <a:rPr lang="en-US" dirty="0"/>
              <a:t> of the SE experience areas </a:t>
            </a:r>
          </a:p>
          <a:p>
            <a:pPr lvl="1"/>
            <a:r>
              <a:rPr lang="en-US" dirty="0"/>
              <a:t>Must be documented on the INCOSE application form</a:t>
            </a:r>
          </a:p>
          <a:p>
            <a:r>
              <a:rPr lang="en-US" dirty="0"/>
              <a:t>Experience Confirmation</a:t>
            </a:r>
          </a:p>
          <a:p>
            <a:pPr lvl="1"/>
            <a:r>
              <a:rPr lang="en-US" dirty="0"/>
              <a:t>Recommendations from </a:t>
            </a:r>
            <a:r>
              <a:rPr lang="en-US" dirty="0">
                <a:solidFill>
                  <a:schemeClr val="tx2"/>
                </a:solidFill>
                <a:effectLst>
                  <a:outerShdw blurRad="38100" dist="38100" dir="2700000" algn="tl">
                    <a:srgbClr val="000000">
                      <a:alpha val="43137"/>
                    </a:srgbClr>
                  </a:outerShdw>
                </a:effectLst>
              </a:rPr>
              <a:t>at least 3 </a:t>
            </a:r>
            <a:r>
              <a:rPr lang="en-US" dirty="0"/>
              <a:t>colleagues / peers / managers </a:t>
            </a:r>
          </a:p>
          <a:p>
            <a:pPr lvl="1"/>
            <a:r>
              <a:rPr lang="en-US" dirty="0"/>
              <a:t>References must cover </a:t>
            </a:r>
            <a:r>
              <a:rPr lang="en-US" dirty="0">
                <a:solidFill>
                  <a:schemeClr val="tx2"/>
                </a:solidFill>
                <a:effectLst>
                  <a:outerShdw blurRad="38100" dist="38100" dir="2700000" algn="tl">
                    <a:srgbClr val="000000">
                      <a:alpha val="43137"/>
                    </a:srgbClr>
                  </a:outerShdw>
                </a:effectLst>
              </a:rPr>
              <a:t>at least 10 years</a:t>
            </a:r>
            <a:r>
              <a:rPr lang="en-US" dirty="0"/>
              <a:t> of SE experience claimed by the applicant</a:t>
            </a:r>
          </a:p>
          <a:p>
            <a:pPr lvl="1"/>
            <a:r>
              <a:rPr lang="en-US" dirty="0"/>
              <a:t>References must </a:t>
            </a:r>
            <a:r>
              <a:rPr lang="en-US" dirty="0">
                <a:solidFill>
                  <a:schemeClr val="tx2"/>
                </a:solidFill>
                <a:effectLst>
                  <a:outerShdw blurRad="38100" dist="38100" dir="2700000" algn="tl">
                    <a:srgbClr val="000000">
                      <a:alpha val="43137"/>
                    </a:srgbClr>
                  </a:outerShdw>
                </a:effectLst>
              </a:rPr>
              <a:t>be knowledgeable in Systems Engineering </a:t>
            </a:r>
            <a:r>
              <a:rPr lang="en-US" dirty="0"/>
              <a:t>and have at least five years of relevant experience</a:t>
            </a:r>
            <a:endParaRPr lang="en-US" dirty="0">
              <a:effectLst>
                <a:outerShdw blurRad="38100" dist="38100" dir="2700000" algn="tl">
                  <a:srgbClr val="000000">
                    <a:alpha val="43137"/>
                  </a:srgbClr>
                </a:outerShdw>
              </a:effectLst>
            </a:endParaRPr>
          </a:p>
          <a:p>
            <a:pPr lvl="1"/>
            <a:r>
              <a:rPr lang="en-US" dirty="0"/>
              <a:t>Must be documented on the INCOSE reference form</a:t>
            </a:r>
          </a:p>
        </p:txBody>
      </p:sp>
      <p:sp>
        <p:nvSpPr>
          <p:cNvPr id="40963"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044563-81D9-420D-9172-0413558D8709}" type="slidenum">
              <a:rPr lang="en-US" smtClean="0"/>
              <a:pPr/>
              <a:t>32</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013036260"/>
      </p:ext>
    </p:extLst>
  </p:cSld>
  <p:clrMapOvr>
    <a:masterClrMapping/>
  </p:clrMapOvr>
  <p:transition advTm="782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9"/>
          <p:cNvSpPr>
            <a:spLocks noGrp="1"/>
          </p:cNvSpPr>
          <p:nvPr>
            <p:ph type="title"/>
          </p:nvPr>
        </p:nvSpPr>
        <p:spPr/>
        <p:txBody>
          <a:bodyPr>
            <a:normAutofit/>
          </a:bodyPr>
          <a:lstStyle/>
          <a:p>
            <a:r>
              <a:rPr lang="en-US" dirty="0"/>
              <a:t>ESEP Professional Leadership Requirements</a:t>
            </a:r>
          </a:p>
        </p:txBody>
      </p:sp>
      <p:sp>
        <p:nvSpPr>
          <p:cNvPr id="45059" name="Content Placeholder 5"/>
          <p:cNvSpPr>
            <a:spLocks noGrp="1"/>
          </p:cNvSpPr>
          <p:nvPr>
            <p:ph idx="1"/>
          </p:nvPr>
        </p:nvSpPr>
        <p:spPr/>
        <p:txBody>
          <a:bodyPr>
            <a:normAutofit fontScale="77500" lnSpcReduction="20000"/>
          </a:bodyPr>
          <a:lstStyle/>
          <a:p>
            <a:r>
              <a:rPr lang="en-US" dirty="0"/>
              <a:t>Minimum of </a:t>
            </a:r>
            <a:r>
              <a:rPr lang="en-US" dirty="0">
                <a:solidFill>
                  <a:schemeClr val="tx2"/>
                </a:solidFill>
                <a:effectLst>
                  <a:outerShdw blurRad="38100" dist="38100" dir="2700000" algn="tl">
                    <a:srgbClr val="000000">
                      <a:alpha val="43137"/>
                    </a:srgbClr>
                  </a:outerShdw>
                </a:effectLst>
              </a:rPr>
              <a:t>5 years </a:t>
            </a:r>
            <a:r>
              <a:rPr lang="en-US" dirty="0"/>
              <a:t>of professional leadership. </a:t>
            </a:r>
          </a:p>
          <a:p>
            <a:pPr lvl="1"/>
            <a:r>
              <a:rPr lang="en-US" dirty="0">
                <a:solidFill>
                  <a:schemeClr val="tx2"/>
                </a:solidFill>
                <a:effectLst>
                  <a:outerShdw blurRad="38100" dist="38100" dir="2700000" algn="tl">
                    <a:srgbClr val="000000">
                      <a:alpha val="43137"/>
                    </a:srgbClr>
                  </a:outerShdw>
                </a:effectLst>
              </a:rPr>
              <a:t>Product Development Leadership </a:t>
            </a:r>
            <a:r>
              <a:rPr lang="en-US" dirty="0"/>
              <a:t>Years</a:t>
            </a:r>
          </a:p>
          <a:p>
            <a:pPr lvl="2"/>
            <a:r>
              <a:rPr lang="en-US" dirty="0"/>
              <a:t>Years of leadership in a product development position, such as chief engineer or development team lead</a:t>
            </a:r>
          </a:p>
          <a:p>
            <a:pPr lvl="2"/>
            <a:r>
              <a:rPr lang="en-US" dirty="0"/>
              <a:t>1 year credit for each year in a leadership position - no limit</a:t>
            </a:r>
          </a:p>
          <a:p>
            <a:pPr lvl="1"/>
            <a:r>
              <a:rPr lang="en-US" dirty="0">
                <a:solidFill>
                  <a:schemeClr val="tx2"/>
                </a:solidFill>
                <a:effectLst>
                  <a:outerShdw blurRad="38100" dist="38100" dir="2700000" algn="tl">
                    <a:srgbClr val="000000">
                      <a:alpha val="43137"/>
                    </a:srgbClr>
                  </a:outerShdw>
                </a:effectLst>
              </a:rPr>
              <a:t>Technical Society Leadership </a:t>
            </a:r>
            <a:r>
              <a:rPr lang="en-US" dirty="0"/>
              <a:t>Years</a:t>
            </a:r>
          </a:p>
          <a:p>
            <a:pPr lvl="2"/>
            <a:r>
              <a:rPr lang="en-US" dirty="0"/>
              <a:t>Leadership of a professional technical society, such as elected officer, appointed committee chair, editor, or thought leader</a:t>
            </a:r>
          </a:p>
          <a:p>
            <a:pPr lvl="2"/>
            <a:r>
              <a:rPr lang="en-US" dirty="0"/>
              <a:t>0.5 year credit for each year of service – no limit</a:t>
            </a:r>
          </a:p>
          <a:p>
            <a:pPr lvl="1"/>
            <a:r>
              <a:rPr lang="en-US" dirty="0">
                <a:solidFill>
                  <a:schemeClr val="tx2"/>
                </a:solidFill>
                <a:effectLst>
                  <a:outerShdw blurRad="38100" dist="38100" dir="2700000" algn="tl">
                    <a:srgbClr val="000000">
                      <a:alpha val="43137"/>
                    </a:srgbClr>
                  </a:outerShdw>
                </a:effectLst>
              </a:rPr>
              <a:t>Advanced Academics </a:t>
            </a:r>
            <a:r>
              <a:rPr lang="en-US" dirty="0"/>
              <a:t>Years</a:t>
            </a:r>
          </a:p>
          <a:p>
            <a:pPr lvl="2"/>
            <a:r>
              <a:rPr lang="en-US" dirty="0"/>
              <a:t>Technical Master’s degree (or international equivalent)</a:t>
            </a:r>
          </a:p>
          <a:p>
            <a:pPr lvl="3"/>
            <a:r>
              <a:rPr lang="en-US" dirty="0"/>
              <a:t>1 year credit</a:t>
            </a:r>
          </a:p>
          <a:p>
            <a:pPr lvl="2"/>
            <a:r>
              <a:rPr lang="en-US" dirty="0"/>
              <a:t>Technical Doctoral degree (or international equivalent)</a:t>
            </a:r>
          </a:p>
          <a:p>
            <a:pPr lvl="3"/>
            <a:r>
              <a:rPr lang="en-US" dirty="0"/>
              <a:t>2 years credit if separate credit is given for a Master’s degree</a:t>
            </a:r>
          </a:p>
          <a:p>
            <a:pPr lvl="3"/>
            <a:r>
              <a:rPr lang="en-US" dirty="0"/>
              <a:t>3 years credit if separate credit is not given for a Master’s degree</a:t>
            </a:r>
          </a:p>
          <a:p>
            <a:pPr lvl="2"/>
            <a:r>
              <a:rPr lang="en-US" dirty="0"/>
              <a:t>Systems engineering graduate-level teaching</a:t>
            </a:r>
          </a:p>
          <a:p>
            <a:pPr lvl="3"/>
            <a:r>
              <a:rPr lang="en-US" dirty="0"/>
              <a:t>1 year of credit for each 500 hours of classroom instruction spread over a 3 year time period, limited to a maximum of 3 years</a:t>
            </a:r>
          </a:p>
          <a:p>
            <a:pPr lvl="2"/>
            <a:r>
              <a:rPr lang="en-US" dirty="0"/>
              <a:t>Category limited to a maximum of 4 years credit</a:t>
            </a:r>
          </a:p>
        </p:txBody>
      </p:sp>
      <p:sp>
        <p:nvSpPr>
          <p:cNvPr id="45060"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7BB288B-76B0-4DF5-ADA8-42D5D17E084E}" type="slidenum">
              <a:rPr lang="en-US" smtClean="0"/>
              <a:pPr/>
              <a:t>33</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336823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ESEP leadership verified by oral review</a:t>
            </a:r>
          </a:p>
        </p:txBody>
      </p:sp>
      <p:sp>
        <p:nvSpPr>
          <p:cNvPr id="46083" name="Rectangle 3"/>
          <p:cNvSpPr>
            <a:spLocks noGrp="1" noChangeArrowheads="1"/>
          </p:cNvSpPr>
          <p:nvPr>
            <p:ph idx="1"/>
          </p:nvPr>
        </p:nvSpPr>
        <p:spPr/>
        <p:txBody>
          <a:bodyPr>
            <a:normAutofit fontScale="85000" lnSpcReduction="20000"/>
          </a:bodyPr>
          <a:lstStyle/>
          <a:p>
            <a:r>
              <a:rPr lang="en-US" dirty="0"/>
              <a:t>Applicant must be willing to participate in an oral review</a:t>
            </a:r>
          </a:p>
          <a:p>
            <a:pPr lvl="1"/>
            <a:r>
              <a:rPr lang="en-US" dirty="0"/>
              <a:t>Purpose of the oral review is to confirm the applicant is a Systems Engineering leader and to verify the applicant’s accomplishments and experience</a:t>
            </a:r>
          </a:p>
          <a:p>
            <a:pPr lvl="1"/>
            <a:r>
              <a:rPr lang="en-US" dirty="0"/>
              <a:t>The oral review questions are in behavior-based format</a:t>
            </a:r>
          </a:p>
          <a:p>
            <a:r>
              <a:rPr lang="en-US" dirty="0"/>
              <a:t>At least two (2) of the references must be willing to participate in an oral review (if required)</a:t>
            </a:r>
          </a:p>
          <a:p>
            <a:pPr lvl="1"/>
            <a:r>
              <a:rPr lang="en-US" dirty="0"/>
              <a:t>Purpose of the reference oral review(s) is to confirm/supplement the applicant’s information</a:t>
            </a:r>
          </a:p>
          <a:p>
            <a:r>
              <a:rPr lang="en-US" dirty="0"/>
              <a:t>The oral reviews</a:t>
            </a:r>
          </a:p>
          <a:p>
            <a:pPr lvl="1"/>
            <a:r>
              <a:rPr lang="en-US" dirty="0"/>
              <a:t>Are done via phone</a:t>
            </a:r>
          </a:p>
          <a:p>
            <a:pPr lvl="1"/>
            <a:r>
              <a:rPr lang="en-US" dirty="0"/>
              <a:t>Typically do not exceeding 60 minutes (30 minutes for references)</a:t>
            </a:r>
          </a:p>
          <a:p>
            <a:pPr lvl="1"/>
            <a:r>
              <a:rPr lang="en-US" dirty="0"/>
              <a:t>Are in the English language </a:t>
            </a:r>
          </a:p>
          <a:p>
            <a:pPr lvl="1"/>
            <a:r>
              <a:rPr lang="en-US" dirty="0"/>
              <a:t>Are conducted by an evaluation panel consisting of INCOSE ESEPs trained as Certification Application Reviewers (CARs)</a:t>
            </a:r>
          </a:p>
        </p:txBody>
      </p:sp>
      <p:sp>
        <p:nvSpPr>
          <p:cNvPr id="46084"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BC3FCC-5BA1-4325-ABCC-C2DDC68BF88B}" type="slidenum">
              <a:rPr lang="en-US" smtClean="0"/>
              <a:pPr/>
              <a:t>34</a:t>
            </a:fld>
            <a:endParaRPr lang="en-US" dirty="0"/>
          </a:p>
        </p:txBody>
      </p:sp>
      <p:sp>
        <p:nvSpPr>
          <p:cNvPr id="12" name="Text Box 6"/>
          <p:cNvSpPr txBox="1">
            <a:spLocks noChangeArrowheads="1"/>
          </p:cNvSpPr>
          <p:nvPr/>
        </p:nvSpPr>
        <p:spPr bwMode="auto">
          <a:xfrm>
            <a:off x="3124200" y="5791201"/>
            <a:ext cx="6324600" cy="646331"/>
          </a:xfrm>
          <a:prstGeom prst="rect">
            <a:avLst/>
          </a:prstGeom>
          <a:solidFill>
            <a:schemeClr val="tx2"/>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a:solidFill>
                  <a:schemeClr val="bg1"/>
                </a:solidFill>
              </a:rPr>
              <a:t>The oral reviews focus on verifying the applicant’s leadership, accomplishments, and experience.</a:t>
            </a:r>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019079486"/>
      </p:ext>
    </p:extLst>
  </p:cSld>
  <p:clrMapOvr>
    <a:masterClrMapping/>
  </p:clrMapOvr>
  <p:transition advTm="782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0" name="Rectangle 38"/>
          <p:cNvSpPr>
            <a:spLocks noGrp="1" noChangeArrowheads="1"/>
          </p:cNvSpPr>
          <p:nvPr>
            <p:ph type="title"/>
          </p:nvPr>
        </p:nvSpPr>
        <p:spPr>
          <a:xfrm>
            <a:off x="2895600" y="-228600"/>
            <a:ext cx="6400800" cy="1600200"/>
          </a:xfrm>
        </p:spPr>
        <p:txBody>
          <a:bodyPr>
            <a:normAutofit/>
          </a:bodyPr>
          <a:lstStyle/>
          <a:p>
            <a:r>
              <a:rPr lang="en-US" sz="2400" dirty="0"/>
              <a:t>How Long Will It Take to Get CSEP?</a:t>
            </a:r>
          </a:p>
        </p:txBody>
      </p:sp>
      <p:sp>
        <p:nvSpPr>
          <p:cNvPr id="63491"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52073C-F3EC-4888-AB9A-1ED2ACA376DF}" type="slidenum">
              <a:rPr lang="en-US" smtClean="0"/>
              <a:pPr/>
              <a:t>35</a:t>
            </a:fld>
            <a:endParaRPr lang="en-US" dirty="0"/>
          </a:p>
        </p:txBody>
      </p:sp>
      <p:grpSp>
        <p:nvGrpSpPr>
          <p:cNvPr id="63492" name="Group 39"/>
          <p:cNvGrpSpPr>
            <a:grpSpLocks/>
          </p:cNvGrpSpPr>
          <p:nvPr/>
        </p:nvGrpSpPr>
        <p:grpSpPr bwMode="auto">
          <a:xfrm>
            <a:off x="1619250" y="685801"/>
            <a:ext cx="8915400" cy="3097213"/>
            <a:chOff x="130" y="432"/>
            <a:chExt cx="5616" cy="1951"/>
          </a:xfrm>
        </p:grpSpPr>
        <p:sp>
          <p:nvSpPr>
            <p:cNvPr id="63522" name="Text Box 4"/>
            <p:cNvSpPr txBox="1">
              <a:spLocks noChangeArrowheads="1"/>
            </p:cNvSpPr>
            <p:nvPr/>
          </p:nvSpPr>
          <p:spPr bwMode="auto">
            <a:xfrm>
              <a:off x="1030" y="432"/>
              <a:ext cx="39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1429" tIns="45714" rIns="91429" bIns="45714">
              <a:spAutoFit/>
            </a:bodyPr>
            <a:lstStyle>
              <a:lvl1pPr marL="233363" indent="-233363">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ct val="20000"/>
                </a:spcAft>
              </a:pPr>
              <a:r>
                <a:rPr lang="en-US" sz="2000" b="1" dirty="0">
                  <a:latin typeface="Times New Roman" pitchFamily="18" charset="0"/>
                </a:rPr>
                <a:t>There is no one answer.  Much depends on the applicant.</a:t>
              </a:r>
            </a:p>
          </p:txBody>
        </p:sp>
        <p:grpSp>
          <p:nvGrpSpPr>
            <p:cNvPr id="63523" name="Group 5"/>
            <p:cNvGrpSpPr>
              <a:grpSpLocks/>
            </p:cNvGrpSpPr>
            <p:nvPr/>
          </p:nvGrpSpPr>
          <p:grpSpPr bwMode="auto">
            <a:xfrm>
              <a:off x="130" y="2133"/>
              <a:ext cx="5616" cy="250"/>
              <a:chOff x="0" y="2253"/>
              <a:chExt cx="5616" cy="250"/>
            </a:xfrm>
          </p:grpSpPr>
          <p:sp>
            <p:nvSpPr>
              <p:cNvPr id="63524" name="Line 6"/>
              <p:cNvSpPr>
                <a:spLocks noChangeShapeType="1"/>
              </p:cNvSpPr>
              <p:nvPr/>
            </p:nvSpPr>
            <p:spPr bwMode="auto">
              <a:xfrm>
                <a:off x="470" y="2413"/>
                <a:ext cx="5146" cy="21"/>
              </a:xfrm>
              <a:prstGeom prst="line">
                <a:avLst/>
              </a:prstGeom>
              <a:noFill/>
              <a:ln w="5715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dirty="0"/>
              </a:p>
            </p:txBody>
          </p:sp>
          <p:sp>
            <p:nvSpPr>
              <p:cNvPr id="63525" name="Text Box 7"/>
              <p:cNvSpPr txBox="1">
                <a:spLocks noChangeArrowheads="1"/>
              </p:cNvSpPr>
              <p:nvPr/>
            </p:nvSpPr>
            <p:spPr bwMode="auto">
              <a:xfrm>
                <a:off x="0" y="2253"/>
                <a:ext cx="47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dirty="0">
                    <a:latin typeface="Times New Roman" pitchFamily="18" charset="0"/>
                  </a:rPr>
                  <a:t>Time</a:t>
                </a:r>
              </a:p>
            </p:txBody>
          </p:sp>
        </p:grpSp>
      </p:grpSp>
      <p:grpSp>
        <p:nvGrpSpPr>
          <p:cNvPr id="4" name="Group 8"/>
          <p:cNvGrpSpPr>
            <a:grpSpLocks/>
          </p:cNvGrpSpPr>
          <p:nvPr/>
        </p:nvGrpSpPr>
        <p:grpSpPr bwMode="auto">
          <a:xfrm>
            <a:off x="2362730" y="1219200"/>
            <a:ext cx="2649009" cy="2390774"/>
            <a:chOff x="465" y="888"/>
            <a:chExt cx="1515" cy="1506"/>
          </a:xfrm>
        </p:grpSpPr>
        <p:sp>
          <p:nvSpPr>
            <p:cNvPr id="63518" name="Text Box 9"/>
            <p:cNvSpPr txBox="1">
              <a:spLocks noChangeArrowheads="1"/>
            </p:cNvSpPr>
            <p:nvPr/>
          </p:nvSpPr>
          <p:spPr bwMode="auto">
            <a:xfrm>
              <a:off x="486" y="888"/>
              <a:ext cx="1494" cy="1144"/>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20650" indent="-1206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Applicant</a:t>
              </a:r>
            </a:p>
            <a:p>
              <a:pPr eaLnBrk="1" hangingPunct="1">
                <a:buFontTx/>
                <a:buChar char="•"/>
              </a:pPr>
              <a:r>
                <a:rPr lang="en-US" sz="1600" dirty="0">
                  <a:latin typeface="Times New Roman" pitchFamily="18" charset="0"/>
                </a:rPr>
                <a:t>Downloads information from INCOSE web page</a:t>
              </a:r>
            </a:p>
            <a:p>
              <a:pPr eaLnBrk="1" hangingPunct="1">
                <a:buFontTx/>
                <a:buChar char="•"/>
              </a:pPr>
              <a:r>
                <a:rPr lang="en-US" sz="1600" dirty="0">
                  <a:latin typeface="Times New Roman" pitchFamily="18" charset="0"/>
                </a:rPr>
                <a:t>Collects information</a:t>
              </a:r>
            </a:p>
            <a:p>
              <a:pPr eaLnBrk="1" hangingPunct="1">
                <a:buFontTx/>
                <a:buChar char="•"/>
              </a:pPr>
              <a:r>
                <a:rPr lang="en-US" sz="1600" dirty="0">
                  <a:latin typeface="Times New Roman" pitchFamily="18" charset="0"/>
                </a:rPr>
                <a:t>Fills out and submits forms via e-mail</a:t>
              </a:r>
            </a:p>
            <a:p>
              <a:pPr eaLnBrk="1" hangingPunct="1">
                <a:buFontTx/>
                <a:buChar char="•"/>
              </a:pPr>
              <a:r>
                <a:rPr lang="en-US" sz="1600" dirty="0">
                  <a:latin typeface="Times New Roman" pitchFamily="18" charset="0"/>
                </a:rPr>
                <a:t>Pays fee on-line</a:t>
              </a:r>
            </a:p>
          </p:txBody>
        </p:sp>
        <p:grpSp>
          <p:nvGrpSpPr>
            <p:cNvPr id="63519" name="Group 10"/>
            <p:cNvGrpSpPr>
              <a:grpSpLocks/>
            </p:cNvGrpSpPr>
            <p:nvPr/>
          </p:nvGrpSpPr>
          <p:grpSpPr bwMode="auto">
            <a:xfrm>
              <a:off x="465" y="2055"/>
              <a:ext cx="924" cy="339"/>
              <a:chOff x="465" y="2055"/>
              <a:chExt cx="924" cy="339"/>
            </a:xfrm>
          </p:grpSpPr>
          <p:sp>
            <p:nvSpPr>
              <p:cNvPr id="63520" name="AutoShape 11"/>
              <p:cNvSpPr>
                <a:spLocks/>
              </p:cNvSpPr>
              <p:nvPr/>
            </p:nvSpPr>
            <p:spPr bwMode="auto">
              <a:xfrm rot="5400000">
                <a:off x="822" y="1698"/>
                <a:ext cx="210" cy="924"/>
              </a:xfrm>
              <a:prstGeom prst="leftBrace">
                <a:avLst>
                  <a:gd name="adj1" fmla="val 36667"/>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21" name="Text Box 12"/>
              <p:cNvSpPr txBox="1">
                <a:spLocks noChangeArrowheads="1"/>
              </p:cNvSpPr>
              <p:nvPr/>
            </p:nvSpPr>
            <p:spPr bwMode="auto">
              <a:xfrm>
                <a:off x="629" y="2163"/>
                <a:ext cx="65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A. ??????</a:t>
                </a:r>
              </a:p>
            </p:txBody>
          </p:sp>
        </p:grpSp>
      </p:grpSp>
      <p:grpSp>
        <p:nvGrpSpPr>
          <p:cNvPr id="6" name="Group 13"/>
          <p:cNvGrpSpPr>
            <a:grpSpLocks/>
          </p:cNvGrpSpPr>
          <p:nvPr/>
        </p:nvGrpSpPr>
        <p:grpSpPr bwMode="auto">
          <a:xfrm>
            <a:off x="1827214" y="3698875"/>
            <a:ext cx="3227387" cy="2089150"/>
            <a:chOff x="131" y="2450"/>
            <a:chExt cx="2033" cy="1315"/>
          </a:xfrm>
        </p:grpSpPr>
        <p:sp>
          <p:nvSpPr>
            <p:cNvPr id="63514" name="Text Box 14"/>
            <p:cNvSpPr txBox="1">
              <a:spLocks noChangeArrowheads="1"/>
            </p:cNvSpPr>
            <p:nvPr/>
          </p:nvSpPr>
          <p:spPr bwMode="auto">
            <a:xfrm>
              <a:off x="131" y="2776"/>
              <a:ext cx="2033" cy="989"/>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p>
            <a:p>
              <a:pPr eaLnBrk="1" hangingPunct="1">
                <a:buFontTx/>
                <a:buChar char="•"/>
              </a:pPr>
              <a:r>
                <a:rPr lang="en-US" sz="1600" dirty="0">
                  <a:latin typeface="Times New Roman" pitchFamily="18" charset="0"/>
                </a:rPr>
                <a:t>Receives application &amp; fee</a:t>
              </a:r>
            </a:p>
            <a:p>
              <a:pPr eaLnBrk="1" hangingPunct="1">
                <a:buFontTx/>
                <a:buChar char="•"/>
              </a:pPr>
              <a:r>
                <a:rPr lang="en-US" sz="1600" dirty="0">
                  <a:latin typeface="Times New Roman" pitchFamily="18" charset="0"/>
                </a:rPr>
                <a:t>Checks completeness of submittal</a:t>
              </a:r>
            </a:p>
            <a:p>
              <a:pPr eaLnBrk="1" hangingPunct="1">
                <a:buFontTx/>
                <a:buChar char="•"/>
              </a:pPr>
              <a:r>
                <a:rPr lang="en-US" sz="1600" dirty="0">
                  <a:latin typeface="Times New Roman" pitchFamily="18" charset="0"/>
                </a:rPr>
                <a:t>Notifies applicant by e-mail that application was received and is complete or has missing material</a:t>
              </a:r>
              <a:endParaRPr lang="en-US" sz="2400" dirty="0">
                <a:latin typeface="Times New Roman" pitchFamily="18" charset="0"/>
              </a:endParaRPr>
            </a:p>
          </p:txBody>
        </p:sp>
        <p:grpSp>
          <p:nvGrpSpPr>
            <p:cNvPr id="63515" name="Group 15"/>
            <p:cNvGrpSpPr>
              <a:grpSpLocks/>
            </p:cNvGrpSpPr>
            <p:nvPr/>
          </p:nvGrpSpPr>
          <p:grpSpPr bwMode="auto">
            <a:xfrm>
              <a:off x="1058" y="2450"/>
              <a:ext cx="882" cy="296"/>
              <a:chOff x="1242" y="2450"/>
              <a:chExt cx="729" cy="296"/>
            </a:xfrm>
          </p:grpSpPr>
          <p:sp>
            <p:nvSpPr>
              <p:cNvPr id="63516" name="AutoShape 16"/>
              <p:cNvSpPr>
                <a:spLocks/>
              </p:cNvSpPr>
              <p:nvPr/>
            </p:nvSpPr>
            <p:spPr bwMode="auto">
              <a:xfrm rot="-5400000">
                <a:off x="1524" y="2299"/>
                <a:ext cx="165" cy="729"/>
              </a:xfrm>
              <a:prstGeom prst="leftBrace">
                <a:avLst>
                  <a:gd name="adj1" fmla="val 36818"/>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17" name="Text Box 17"/>
              <p:cNvSpPr txBox="1">
                <a:spLocks noChangeArrowheads="1"/>
              </p:cNvSpPr>
              <p:nvPr/>
            </p:nvSpPr>
            <p:spPr bwMode="auto">
              <a:xfrm>
                <a:off x="1243" y="2450"/>
                <a:ext cx="72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B. &lt;</a:t>
                </a:r>
                <a:r>
                  <a:rPr lang="en-US" dirty="0">
                    <a:latin typeface="Times New Roman" pitchFamily="18" charset="0"/>
                  </a:rPr>
                  <a:t> </a:t>
                </a:r>
                <a:r>
                  <a:rPr lang="en-US" b="1" dirty="0">
                    <a:latin typeface="Times New Roman" pitchFamily="18" charset="0"/>
                  </a:rPr>
                  <a:t>2 weeks</a:t>
                </a:r>
              </a:p>
            </p:txBody>
          </p:sp>
        </p:grpSp>
      </p:grpSp>
      <p:grpSp>
        <p:nvGrpSpPr>
          <p:cNvPr id="8" name="Group 18"/>
          <p:cNvGrpSpPr>
            <a:grpSpLocks/>
          </p:cNvGrpSpPr>
          <p:nvPr/>
        </p:nvGrpSpPr>
        <p:grpSpPr bwMode="auto">
          <a:xfrm>
            <a:off x="5099051" y="1644600"/>
            <a:ext cx="2386013" cy="1912988"/>
            <a:chOff x="2192" y="1156"/>
            <a:chExt cx="1503" cy="1204"/>
          </a:xfrm>
        </p:grpSpPr>
        <p:sp>
          <p:nvSpPr>
            <p:cNvPr id="63511" name="Text Box 19"/>
            <p:cNvSpPr txBox="1">
              <a:spLocks noChangeArrowheads="1"/>
            </p:cNvSpPr>
            <p:nvPr/>
          </p:nvSpPr>
          <p:spPr bwMode="auto">
            <a:xfrm>
              <a:off x="2333" y="1156"/>
              <a:ext cx="1255" cy="835"/>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References</a:t>
              </a:r>
              <a:r>
                <a:rPr lang="en-US" sz="1600" dirty="0">
                  <a:latin typeface="Times New Roman" pitchFamily="18" charset="0"/>
                </a:rPr>
                <a:t> submit recommendations via e-mail to INCOSE. </a:t>
              </a:r>
              <a:r>
                <a:rPr lang="en-US" sz="1600" b="1" dirty="0">
                  <a:latin typeface="Times New Roman" pitchFamily="18" charset="0"/>
                </a:rPr>
                <a:t>Applicant</a:t>
              </a:r>
              <a:r>
                <a:rPr lang="en-US" sz="1600" dirty="0">
                  <a:latin typeface="Times New Roman" pitchFamily="18" charset="0"/>
                </a:rPr>
                <a:t> submits missing material. </a:t>
              </a:r>
              <a:endParaRPr lang="en-US" sz="2400" dirty="0">
                <a:latin typeface="Times New Roman" pitchFamily="18" charset="0"/>
              </a:endParaRPr>
            </a:p>
          </p:txBody>
        </p:sp>
        <p:sp>
          <p:nvSpPr>
            <p:cNvPr id="63512" name="Text Box 20"/>
            <p:cNvSpPr txBox="1">
              <a:spLocks noChangeArrowheads="1"/>
            </p:cNvSpPr>
            <p:nvPr/>
          </p:nvSpPr>
          <p:spPr bwMode="auto">
            <a:xfrm>
              <a:off x="2267" y="2129"/>
              <a:ext cx="14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C. Averaging 50 days</a:t>
              </a:r>
            </a:p>
          </p:txBody>
        </p:sp>
        <p:sp>
          <p:nvSpPr>
            <p:cNvPr id="63513" name="AutoShape 21"/>
            <p:cNvSpPr>
              <a:spLocks/>
            </p:cNvSpPr>
            <p:nvPr/>
          </p:nvSpPr>
          <p:spPr bwMode="auto">
            <a:xfrm rot="5400000">
              <a:off x="2820" y="1395"/>
              <a:ext cx="210" cy="1466"/>
            </a:xfrm>
            <a:prstGeom prst="leftBrace">
              <a:avLst>
                <a:gd name="adj1" fmla="val 58175"/>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9" name="Group 22"/>
          <p:cNvGrpSpPr>
            <a:grpSpLocks/>
          </p:cNvGrpSpPr>
          <p:nvPr/>
        </p:nvGrpSpPr>
        <p:grpSpPr bwMode="auto">
          <a:xfrm>
            <a:off x="8856663" y="3698875"/>
            <a:ext cx="1687512" cy="1600200"/>
            <a:chOff x="4559" y="2450"/>
            <a:chExt cx="1062" cy="1008"/>
          </a:xfrm>
        </p:grpSpPr>
        <p:sp>
          <p:nvSpPr>
            <p:cNvPr id="63507" name="Text Box 23"/>
            <p:cNvSpPr txBox="1">
              <a:spLocks noChangeArrowheads="1"/>
            </p:cNvSpPr>
            <p:nvPr/>
          </p:nvSpPr>
          <p:spPr bwMode="auto">
            <a:xfrm>
              <a:off x="4586" y="2776"/>
              <a:ext cx="1035" cy="682"/>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r>
                <a:rPr lang="en-US" sz="1600" dirty="0">
                  <a:latin typeface="Times New Roman" pitchFamily="18" charset="0"/>
                </a:rPr>
                <a:t> sends CSEP certificate via postal mail to applicant  </a:t>
              </a:r>
              <a:endParaRPr lang="en-US" sz="2400" dirty="0">
                <a:latin typeface="Times New Roman" pitchFamily="18" charset="0"/>
              </a:endParaRPr>
            </a:p>
          </p:txBody>
        </p:sp>
        <p:grpSp>
          <p:nvGrpSpPr>
            <p:cNvPr id="63508" name="Group 24"/>
            <p:cNvGrpSpPr>
              <a:grpSpLocks/>
            </p:cNvGrpSpPr>
            <p:nvPr/>
          </p:nvGrpSpPr>
          <p:grpSpPr bwMode="auto">
            <a:xfrm>
              <a:off x="4559" y="2450"/>
              <a:ext cx="980" cy="296"/>
              <a:chOff x="4799" y="2450"/>
              <a:chExt cx="777" cy="296"/>
            </a:xfrm>
          </p:grpSpPr>
          <p:sp>
            <p:nvSpPr>
              <p:cNvPr id="63509" name="AutoShape 25"/>
              <p:cNvSpPr>
                <a:spLocks/>
              </p:cNvSpPr>
              <p:nvPr/>
            </p:nvSpPr>
            <p:spPr bwMode="auto">
              <a:xfrm rot="-5400000">
                <a:off x="5100" y="2270"/>
                <a:ext cx="175" cy="777"/>
              </a:xfrm>
              <a:prstGeom prst="leftBrace">
                <a:avLst>
                  <a:gd name="adj1" fmla="val 37000"/>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10" name="Text Box 26"/>
              <p:cNvSpPr txBox="1">
                <a:spLocks noChangeArrowheads="1"/>
              </p:cNvSpPr>
              <p:nvPr/>
            </p:nvSpPr>
            <p:spPr bwMode="auto">
              <a:xfrm>
                <a:off x="4847" y="2450"/>
                <a:ext cx="6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F. &lt; 2 weeks</a:t>
                </a:r>
              </a:p>
            </p:txBody>
          </p:sp>
        </p:grpSp>
      </p:grpSp>
      <p:grpSp>
        <p:nvGrpSpPr>
          <p:cNvPr id="11" name="Group 27"/>
          <p:cNvGrpSpPr>
            <a:grpSpLocks/>
          </p:cNvGrpSpPr>
          <p:nvPr/>
        </p:nvGrpSpPr>
        <p:grpSpPr bwMode="auto">
          <a:xfrm>
            <a:off x="7543802" y="1447801"/>
            <a:ext cx="2865437" cy="2133599"/>
            <a:chOff x="3732" y="1032"/>
            <a:chExt cx="1805" cy="1344"/>
          </a:xfrm>
        </p:grpSpPr>
        <p:sp>
          <p:nvSpPr>
            <p:cNvPr id="63504" name="Text Box 28"/>
            <p:cNvSpPr txBox="1">
              <a:spLocks noChangeArrowheads="1"/>
            </p:cNvSpPr>
            <p:nvPr/>
          </p:nvSpPr>
          <p:spPr bwMode="auto">
            <a:xfrm>
              <a:off x="3732" y="1032"/>
              <a:ext cx="1805" cy="989"/>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Applicant</a:t>
              </a:r>
            </a:p>
            <a:p>
              <a:pPr eaLnBrk="1" hangingPunct="1">
                <a:buFontTx/>
                <a:buChar char="•"/>
              </a:pPr>
              <a:r>
                <a:rPr lang="en-US" sz="1600" dirty="0">
                  <a:latin typeface="Times New Roman" pitchFamily="18" charset="0"/>
                </a:rPr>
                <a:t>Schedules exam with test organization</a:t>
              </a:r>
            </a:p>
            <a:p>
              <a:pPr eaLnBrk="1" hangingPunct="1">
                <a:buFontTx/>
                <a:buChar char="•"/>
              </a:pPr>
              <a:r>
                <a:rPr lang="en-US" sz="1600" dirty="0">
                  <a:latin typeface="Times New Roman" pitchFamily="18" charset="0"/>
                </a:rPr>
                <a:t>Takes exam at test site</a:t>
              </a:r>
            </a:p>
            <a:p>
              <a:pPr eaLnBrk="1" hangingPunct="1">
                <a:buFontTx/>
                <a:buChar char="•"/>
              </a:pPr>
              <a:r>
                <a:rPr lang="en-US" sz="1600" dirty="0">
                  <a:latin typeface="Times New Roman" pitchFamily="18" charset="0"/>
                </a:rPr>
                <a:t>Receives results immediately</a:t>
              </a:r>
            </a:p>
            <a:p>
              <a:pPr eaLnBrk="1" hangingPunct="1">
                <a:buFontTx/>
                <a:buChar char="•"/>
              </a:pPr>
              <a:r>
                <a:rPr lang="en-US" sz="1600" dirty="0">
                  <a:latin typeface="Times New Roman" pitchFamily="18" charset="0"/>
                </a:rPr>
                <a:t>Schedules exam, if needed </a:t>
              </a:r>
            </a:p>
          </p:txBody>
        </p:sp>
        <p:sp>
          <p:nvSpPr>
            <p:cNvPr id="63505" name="AutoShape 29"/>
            <p:cNvSpPr>
              <a:spLocks/>
            </p:cNvSpPr>
            <p:nvPr/>
          </p:nvSpPr>
          <p:spPr bwMode="auto">
            <a:xfrm rot="5400000">
              <a:off x="4513" y="1422"/>
              <a:ext cx="217" cy="1483"/>
            </a:xfrm>
            <a:prstGeom prst="leftBrace">
              <a:avLst>
                <a:gd name="adj1" fmla="val 56951"/>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06" name="Text Box 30"/>
            <p:cNvSpPr txBox="1">
              <a:spLocks noChangeArrowheads="1"/>
            </p:cNvSpPr>
            <p:nvPr/>
          </p:nvSpPr>
          <p:spPr bwMode="auto">
            <a:xfrm>
              <a:off x="3976" y="2145"/>
              <a:ext cx="1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E. Averaging 62 days</a:t>
              </a:r>
            </a:p>
          </p:txBody>
        </p:sp>
      </p:grpSp>
      <p:grpSp>
        <p:nvGrpSpPr>
          <p:cNvPr id="12" name="Group 31"/>
          <p:cNvGrpSpPr>
            <a:grpSpLocks/>
          </p:cNvGrpSpPr>
          <p:nvPr/>
        </p:nvGrpSpPr>
        <p:grpSpPr bwMode="auto">
          <a:xfrm>
            <a:off x="5356191" y="3684588"/>
            <a:ext cx="3330575" cy="2347912"/>
            <a:chOff x="2353" y="2441"/>
            <a:chExt cx="2099" cy="1477"/>
          </a:xfrm>
        </p:grpSpPr>
        <p:sp>
          <p:nvSpPr>
            <p:cNvPr id="63501" name="Text Box 32"/>
            <p:cNvSpPr txBox="1">
              <a:spLocks noChangeArrowheads="1"/>
            </p:cNvSpPr>
            <p:nvPr/>
          </p:nvSpPr>
          <p:spPr bwMode="auto">
            <a:xfrm>
              <a:off x="2353" y="2776"/>
              <a:ext cx="2099" cy="1142"/>
            </a:xfrm>
            <a:prstGeom prst="rect">
              <a:avLst/>
            </a:prstGeom>
            <a:solidFill>
              <a:schemeClr val="bg1"/>
            </a:solidFill>
            <a:ln w="12700" cap="sq">
              <a:solidFill>
                <a:schemeClr val="tx1"/>
              </a:solidFill>
              <a:miter lim="800000"/>
              <a:headEnd type="none" w="sm" len="sm"/>
              <a:tailEnd type="none" w="sm" len="sm"/>
            </a:ln>
          </p:spPr>
          <p:txBody>
            <a:bodyPr lIns="91429" tIns="45714" rIns="91429" bIns="45714">
              <a:spAutoFit/>
            </a:bodyPr>
            <a:lstStyle>
              <a:lvl1pPr marL="173038" indent="-1730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b="1" dirty="0">
                  <a:latin typeface="Times New Roman" pitchFamily="18" charset="0"/>
                </a:rPr>
                <a:t>INCOSE</a:t>
              </a:r>
            </a:p>
            <a:p>
              <a:pPr eaLnBrk="1" hangingPunct="1">
                <a:buFontTx/>
                <a:buChar char="•"/>
              </a:pPr>
              <a:r>
                <a:rPr lang="en-US" sz="1600" dirty="0">
                  <a:latin typeface="Times New Roman" pitchFamily="18" charset="0"/>
                </a:rPr>
                <a:t>Receives recommendations from references and missing information </a:t>
              </a:r>
            </a:p>
            <a:p>
              <a:pPr eaLnBrk="1" hangingPunct="1">
                <a:buFontTx/>
                <a:buChar char="•"/>
              </a:pPr>
              <a:r>
                <a:rPr lang="en-US" sz="1600" dirty="0">
                  <a:latin typeface="Times New Roman" pitchFamily="18" charset="0"/>
                </a:rPr>
                <a:t>Evaluates education and experience</a:t>
              </a:r>
            </a:p>
            <a:p>
              <a:pPr eaLnBrk="1" hangingPunct="1">
                <a:buFontTx/>
                <a:buChar char="•"/>
              </a:pPr>
              <a:r>
                <a:rPr lang="en-US" sz="1600" dirty="0">
                  <a:latin typeface="Times New Roman" pitchFamily="18" charset="0"/>
                </a:rPr>
                <a:t>Notifies applicant of evaluation results. If minimum requirements are met, authorizes exam</a:t>
              </a:r>
            </a:p>
          </p:txBody>
        </p:sp>
        <p:sp>
          <p:nvSpPr>
            <p:cNvPr id="63502" name="AutoShape 33"/>
            <p:cNvSpPr>
              <a:spLocks/>
            </p:cNvSpPr>
            <p:nvPr/>
          </p:nvSpPr>
          <p:spPr bwMode="auto">
            <a:xfrm rot="-5400000">
              <a:off x="3426" y="1885"/>
              <a:ext cx="174" cy="1545"/>
            </a:xfrm>
            <a:prstGeom prst="leftBrace">
              <a:avLst>
                <a:gd name="adj1" fmla="val 73994"/>
                <a:gd name="adj2" fmla="val 50000"/>
              </a:avLst>
            </a:prstGeom>
            <a:noFill/>
            <a:ln w="381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3503" name="Text Box 34"/>
            <p:cNvSpPr txBox="1">
              <a:spLocks noChangeArrowheads="1"/>
            </p:cNvSpPr>
            <p:nvPr/>
          </p:nvSpPr>
          <p:spPr bwMode="auto">
            <a:xfrm>
              <a:off x="2831" y="2441"/>
              <a:ext cx="129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Times New Roman" pitchFamily="18" charset="0"/>
                </a:rPr>
                <a:t>D. Approx. 30 days</a:t>
              </a:r>
            </a:p>
          </p:txBody>
        </p:sp>
      </p:grpSp>
      <p:sp>
        <p:nvSpPr>
          <p:cNvPr id="44067" name="Rectangle 35"/>
          <p:cNvSpPr>
            <a:spLocks noChangeArrowheads="1"/>
          </p:cNvSpPr>
          <p:nvPr/>
        </p:nvSpPr>
        <p:spPr bwMode="auto">
          <a:xfrm>
            <a:off x="2133600" y="6096001"/>
            <a:ext cx="7954962" cy="346075"/>
          </a:xfrm>
          <a:prstGeom prst="rect">
            <a:avLst/>
          </a:prstGeom>
          <a:solidFill>
            <a:schemeClr val="tx2"/>
          </a:solidFill>
          <a:ln>
            <a:noFill/>
          </a:ln>
          <a:effectLst/>
        </p:spPr>
        <p:txBody>
          <a:bodyPr lIns="91429" tIns="45714" rIns="91429" bIns="45714" anchor="ctr"/>
          <a:lstStyle/>
          <a:p>
            <a:pPr algn="ctr" eaLnBrk="1" hangingPunct="1">
              <a:lnSpc>
                <a:spcPct val="80000"/>
              </a:lnSpc>
              <a:spcBef>
                <a:spcPct val="20000"/>
              </a:spcBef>
              <a:buClr>
                <a:schemeClr val="tx2"/>
              </a:buClr>
              <a:buSzPct val="70000"/>
              <a:buFont typeface="Wingdings" pitchFamily="2" charset="2"/>
              <a:buNone/>
            </a:pPr>
            <a:r>
              <a:rPr lang="en-US" sz="2400" b="1" i="1" dirty="0">
                <a:solidFill>
                  <a:schemeClr val="bg1"/>
                </a:solidFill>
                <a:latin typeface="Times New Roman" pitchFamily="18" charset="0"/>
              </a:rPr>
              <a:t>While the times vary, the average time for CSEP is ~200 days. </a:t>
            </a:r>
            <a:endParaRPr lang="en-US" sz="2400" dirty="0">
              <a:solidFill>
                <a:schemeClr val="bg1"/>
              </a:solidFill>
              <a:latin typeface="Times New Roman" pitchFamily="18" charset="0"/>
            </a:endParaRPr>
          </a:p>
        </p:txBody>
      </p:sp>
      <p:sp>
        <p:nvSpPr>
          <p:cNvPr id="3" name="Footer Placeholder 2"/>
          <p:cNvSpPr>
            <a:spLocks noGrp="1"/>
          </p:cNvSpPr>
          <p:nvPr>
            <p:ph type="ftr" sz="quarter" idx="11"/>
          </p:nvPr>
        </p:nvSpPr>
        <p:spPr/>
        <p:txBody>
          <a:bodyPr/>
          <a:lstStyle/>
          <a:p>
            <a:r>
              <a:rPr lang="en-US"/>
              <a:t>INCOSE SEP Program Overview</a:t>
            </a:r>
          </a:p>
        </p:txBody>
      </p:sp>
    </p:spTree>
    <p:custDataLst>
      <p:tags r:id="rId1"/>
    </p:custDataLst>
    <p:extLst>
      <p:ext uri="{BB962C8B-B14F-4D97-AF65-F5344CB8AC3E}">
        <p14:creationId xmlns:p14="http://schemas.microsoft.com/office/powerpoint/2010/main" val="3478669296"/>
      </p:ext>
    </p:extLst>
  </p:cSld>
  <p:clrMapOvr>
    <a:masterClrMapping/>
  </p:clrMapOvr>
  <p:transition advTm="28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67"/>
                                        </p:tgtEl>
                                        <p:attrNameLst>
                                          <p:attrName>style.visibility</p:attrName>
                                        </p:attrNameLst>
                                      </p:cBhvr>
                                      <p:to>
                                        <p:strVal val="visible"/>
                                      </p:to>
                                    </p:set>
                                    <p:anim calcmode="lin" valueType="num">
                                      <p:cBhvr additive="base">
                                        <p:cTn id="31" dur="500" fill="hold"/>
                                        <p:tgtEl>
                                          <p:spTgt spid="44067"/>
                                        </p:tgtEl>
                                        <p:attrNameLst>
                                          <p:attrName>ppt_x</p:attrName>
                                        </p:attrNameLst>
                                      </p:cBhvr>
                                      <p:tavLst>
                                        <p:tav tm="0">
                                          <p:val>
                                            <p:strVal val="#ppt_x"/>
                                          </p:val>
                                        </p:tav>
                                        <p:tav tm="100000">
                                          <p:val>
                                            <p:strVal val="#ppt_x"/>
                                          </p:val>
                                        </p:tav>
                                      </p:tavLst>
                                    </p:anim>
                                    <p:anim calcmode="lin" valueType="num">
                                      <p:cBhvr additive="base">
                                        <p:cTn id="32" dur="500" fill="hold"/>
                                        <p:tgtEl>
                                          <p:spTgt spid="44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Topics</a:t>
            </a:r>
          </a:p>
        </p:txBody>
      </p:sp>
      <p:pic>
        <p:nvPicPr>
          <p:cNvPr id="6150" name="Picture 6" descr="MCj0412614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82546" y="1828800"/>
            <a:ext cx="3400128" cy="3657600"/>
          </a:xfrm>
        </p:spPr>
      </p:pic>
      <p:sp>
        <p:nvSpPr>
          <p:cNvPr id="614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C3D5B9-F66D-48E3-995F-B7D1A4055A07}" type="slidenum">
              <a:rPr lang="en-US" smtClean="0"/>
              <a:pPr/>
              <a:t>36</a:t>
            </a:fld>
            <a:endParaRPr lang="en-US" dirty="0"/>
          </a:p>
        </p:txBody>
      </p:sp>
      <p:sp>
        <p:nvSpPr>
          <p:cNvPr id="6147" name="Rectangle 3"/>
          <p:cNvSpPr>
            <a:spLocks noGrp="1" noChangeArrowheads="1"/>
          </p:cNvSpPr>
          <p:nvPr>
            <p:ph sz="quarter" idx="4294967295"/>
          </p:nvPr>
        </p:nvSpPr>
        <p:spPr>
          <a:xfrm>
            <a:off x="1889760" y="1600200"/>
            <a:ext cx="4041648" cy="4526280"/>
          </a:xfrm>
          <a:prstGeom prst="rect">
            <a:avLst/>
          </a:prstGeom>
        </p:spPr>
        <p:txBody>
          <a:bodyPr>
            <a:normAutofit lnSpcReduction="10000"/>
          </a:bodyPr>
          <a:lstStyle/>
          <a:p>
            <a:r>
              <a:rPr lang="en-US" dirty="0"/>
              <a:t>What is INCOSE?</a:t>
            </a:r>
          </a:p>
          <a:p>
            <a:r>
              <a:rPr lang="en-US" dirty="0"/>
              <a:t>Who is recognizing and supporting INCOSE certification?</a:t>
            </a:r>
          </a:p>
          <a:p>
            <a:r>
              <a:rPr lang="en-US" dirty="0"/>
              <a:t>What are the levels of certification?</a:t>
            </a:r>
          </a:p>
          <a:p>
            <a:r>
              <a:rPr lang="en-US" dirty="0"/>
              <a:t>What is the application process for certification?</a:t>
            </a:r>
          </a:p>
          <a:p>
            <a:r>
              <a:rPr lang="en-US" dirty="0"/>
              <a:t>How is certification renewed?</a:t>
            </a:r>
          </a:p>
        </p:txBody>
      </p:sp>
      <p:sp>
        <p:nvSpPr>
          <p:cNvPr id="2" name="Footer Placeholder 1"/>
          <p:cNvSpPr>
            <a:spLocks noGrp="1"/>
          </p:cNvSpPr>
          <p:nvPr>
            <p:ph type="ftr" sz="quarter" idx="11"/>
          </p:nvPr>
        </p:nvSpPr>
        <p:spPr/>
        <p:txBody>
          <a:bodyPr/>
          <a:lstStyle/>
          <a:p>
            <a:r>
              <a:rPr lang="en-US"/>
              <a:t>INCOSE SEP Program Overview</a:t>
            </a:r>
          </a:p>
        </p:txBody>
      </p:sp>
      <p:sp>
        <p:nvSpPr>
          <p:cNvPr id="7" name="Arrow: Right 6">
            <a:extLst>
              <a:ext uri="{FF2B5EF4-FFF2-40B4-BE49-F238E27FC236}">
                <a16:creationId xmlns:a16="http://schemas.microsoft.com/office/drawing/2014/main" id="{2A77A3E7-F5A0-4EF4-BD6B-EEC607E43446}"/>
              </a:ext>
            </a:extLst>
          </p:cNvPr>
          <p:cNvSpPr/>
          <p:nvPr/>
        </p:nvSpPr>
        <p:spPr>
          <a:xfrm>
            <a:off x="900545" y="5202828"/>
            <a:ext cx="872837" cy="3112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657534"/>
      </p:ext>
    </p:extLst>
  </p:cSld>
  <p:clrMapOvr>
    <a:masterClrMapping/>
  </p:clrMapOvr>
  <p:transition advTm="489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5"/>
          <p:cNvSpPr>
            <a:spLocks noGrp="1" noChangeArrowheads="1"/>
          </p:cNvSpPr>
          <p:nvPr>
            <p:ph type="title"/>
          </p:nvPr>
        </p:nvSpPr>
        <p:spPr/>
        <p:txBody>
          <a:bodyPr/>
          <a:lstStyle/>
          <a:p>
            <a:r>
              <a:rPr lang="en-US" dirty="0"/>
              <a:t>Certification maintained through continuing education or re-test</a:t>
            </a:r>
          </a:p>
        </p:txBody>
      </p:sp>
      <p:sp>
        <p:nvSpPr>
          <p:cNvPr id="65541" name="Rectangle 6"/>
          <p:cNvSpPr>
            <a:spLocks noGrp="1" noChangeArrowheads="1"/>
          </p:cNvSpPr>
          <p:nvPr>
            <p:ph idx="1"/>
          </p:nvPr>
        </p:nvSpPr>
        <p:spPr/>
        <p:txBody>
          <a:bodyPr>
            <a:normAutofit/>
          </a:bodyPr>
          <a:lstStyle/>
          <a:p>
            <a:r>
              <a:rPr lang="en-US" dirty="0"/>
              <a:t>Certification is Valid for </a:t>
            </a:r>
          </a:p>
          <a:p>
            <a:pPr lvl="1"/>
            <a:r>
              <a:rPr lang="en-US" dirty="0"/>
              <a:t>3 Years for CSEP, and must maintain INCOSE membership</a:t>
            </a:r>
          </a:p>
          <a:p>
            <a:pPr lvl="1"/>
            <a:r>
              <a:rPr lang="en-US" dirty="0"/>
              <a:t>5 Years for ASEP and must maintain INCOSE membership</a:t>
            </a:r>
          </a:p>
          <a:p>
            <a:pPr lvl="1"/>
            <a:r>
              <a:rPr lang="en-US" dirty="0"/>
              <a:t>Indefinite for ESEP, must maintain INCOSE membership</a:t>
            </a:r>
          </a:p>
          <a:p>
            <a:pPr lvl="1"/>
            <a:r>
              <a:rPr lang="en-US" dirty="0"/>
              <a:t>Extensions (e.g., Acq) are renewed concurrent with the base certification, regardless of when earned</a:t>
            </a:r>
          </a:p>
          <a:p>
            <a:r>
              <a:rPr lang="en-US" dirty="0"/>
              <a:t>Certification renewal requires</a:t>
            </a:r>
          </a:p>
          <a:p>
            <a:pPr lvl="1"/>
            <a:r>
              <a:rPr lang="en-US" dirty="0"/>
              <a:t>Minimum of 120 Professional Development Units (PDUs)</a:t>
            </a:r>
          </a:p>
          <a:p>
            <a:pPr lvl="1"/>
            <a:r>
              <a:rPr lang="en-US" dirty="0"/>
              <a:t>Or, pass knowledge exam again once certification expires</a:t>
            </a:r>
          </a:p>
        </p:txBody>
      </p:sp>
      <p:sp>
        <p:nvSpPr>
          <p:cNvPr id="65539" name="Slide Number Placeholder 4"/>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F6DCC-8D61-4976-ADC7-C9B5AB575EEC}" type="slidenum">
              <a:rPr lang="en-US" smtClean="0"/>
              <a:pPr/>
              <a:t>37</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592713742"/>
      </p:ext>
    </p:extLst>
  </p:cSld>
  <p:clrMapOvr>
    <a:masterClrMapping/>
  </p:clrMapOvr>
  <p:transition advTm="10125"/>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8"/>
          <p:cNvSpPr>
            <a:spLocks noGrp="1" noChangeArrowheads="1"/>
          </p:cNvSpPr>
          <p:nvPr>
            <p:ph type="title"/>
          </p:nvPr>
        </p:nvSpPr>
        <p:spPr/>
        <p:txBody>
          <a:bodyPr/>
          <a:lstStyle/>
          <a:p>
            <a:r>
              <a:rPr lang="en-US" dirty="0"/>
              <a:t>PDUs for Certification Renewal (1 of 2)</a:t>
            </a:r>
          </a:p>
        </p:txBody>
      </p:sp>
      <p:sp>
        <p:nvSpPr>
          <p:cNvPr id="66563"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FC7832-5779-4DEB-BD2F-9F832571ED0E}" type="slidenum">
              <a:rPr lang="en-US" smtClean="0"/>
              <a:pPr/>
              <a:t>38</a:t>
            </a:fld>
            <a:endParaRPr lang="en-US" dirty="0"/>
          </a:p>
        </p:txBody>
      </p:sp>
      <p:graphicFrame>
        <p:nvGraphicFramePr>
          <p:cNvPr id="10" name="Group 2"/>
          <p:cNvGraphicFramePr>
            <a:graphicFrameLocks noGrp="1"/>
          </p:cNvGraphicFramePr>
          <p:nvPr/>
        </p:nvGraphicFramePr>
        <p:xfrm>
          <a:off x="2057400" y="1491725"/>
          <a:ext cx="8286750" cy="4401985"/>
        </p:xfrm>
        <a:graphic>
          <a:graphicData uri="http://schemas.openxmlformats.org/drawingml/2006/table">
            <a:tbl>
              <a:tblPr/>
              <a:tblGrid>
                <a:gridCol w="4743450">
                  <a:extLst>
                    <a:ext uri="{9D8B030D-6E8A-4147-A177-3AD203B41FA5}">
                      <a16:colId xmlns:a16="http://schemas.microsoft.com/office/drawing/2014/main" val="20000"/>
                    </a:ext>
                  </a:extLst>
                </a:gridCol>
                <a:gridCol w="2515782">
                  <a:extLst>
                    <a:ext uri="{9D8B030D-6E8A-4147-A177-3AD203B41FA5}">
                      <a16:colId xmlns:a16="http://schemas.microsoft.com/office/drawing/2014/main" val="20001"/>
                    </a:ext>
                  </a:extLst>
                </a:gridCol>
                <a:gridCol w="1027518">
                  <a:extLst>
                    <a:ext uri="{9D8B030D-6E8A-4147-A177-3AD203B41FA5}">
                      <a16:colId xmlns:a16="http://schemas.microsoft.com/office/drawing/2014/main" val="20002"/>
                    </a:ext>
                  </a:extLst>
                </a:gridCol>
              </a:tblGrid>
              <a:tr h="44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22E9C"/>
                          </a:solidFill>
                          <a:effectLst/>
                          <a:latin typeface="Times New Roman" pitchFamily="18" charset="0"/>
                          <a:cs typeface="Times New Roman" pitchFamily="18" charset="0"/>
                        </a:rPr>
                        <a:t>Professional Development Activities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(All must be relevant to the practice of systems engineering)</a:t>
                      </a:r>
                      <a:endParaRPr kumimoji="0" lang="en-US" sz="1200" b="0" i="0" u="none" strike="noStrike" cap="none" normalizeH="0" baseline="0" dirty="0">
                        <a:ln>
                          <a:noFill/>
                        </a:ln>
                        <a:solidFill>
                          <a:schemeClr val="tx1"/>
                        </a:solidFill>
                        <a:effectLst/>
                        <a:latin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222E9C"/>
                          </a:solidFill>
                          <a:effectLst/>
                          <a:latin typeface="Times New Roman" pitchFamily="18" charset="0"/>
                          <a:ea typeface="+mn-ea"/>
                          <a:cs typeface="Times New Roman" pitchFamily="18" charset="0"/>
                        </a:rPr>
                        <a:t>Credit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222E9C"/>
                          </a:solidFill>
                          <a:effectLst/>
                          <a:latin typeface="Times New Roman" pitchFamily="18" charset="0"/>
                          <a:ea typeface="+mn-ea"/>
                          <a:cs typeface="Times New Roman" pitchFamily="18" charset="0"/>
                        </a:rPr>
                        <a:t>3/5 Year Limit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Times New Roman" pitchFamily="18" charset="0"/>
                          <a:ea typeface="+mn-ea"/>
                          <a:cs typeface="Times New Roman" pitchFamily="18" charset="0"/>
                        </a:rPr>
                        <a:t>Technical Society Participation Category</a:t>
                      </a:r>
                      <a:endPar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992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Be an INCOSE individual, senior, or student member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78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Attend professional technical society local event/chapter presentation/exhibit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786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Attend professional technical society conference/symposium</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72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Participate on professional technical society working groups, committees, etc.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Perform leadership role in professional technical society at local, national or international level</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Volunteer activities with youth in schools or community related to science, technology, engineering, and math (STEM)</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72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Volunteer activities with community, school, or non-profit organizations that help them accomplish their technical needs</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8"/>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Earn an SE-relevant, exam-based, professional certification other than INCOSE SEP</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5 PDU/certification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(Up to 2 per renewal period)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1376516105"/>
      </p:ext>
    </p:extLst>
  </p:cSld>
  <p:clrMapOvr>
    <a:masterClrMapping/>
  </p:clrMapOvr>
  <p:transition advTm="11453"/>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8"/>
          <p:cNvSpPr>
            <a:spLocks noGrp="1" noChangeArrowheads="1"/>
          </p:cNvSpPr>
          <p:nvPr>
            <p:ph type="title"/>
          </p:nvPr>
        </p:nvSpPr>
        <p:spPr/>
        <p:txBody>
          <a:bodyPr/>
          <a:lstStyle/>
          <a:p>
            <a:r>
              <a:rPr lang="en-US" dirty="0"/>
              <a:t>PDUs for Certification Renewal (2 of 2)</a:t>
            </a:r>
          </a:p>
        </p:txBody>
      </p:sp>
      <p:sp>
        <p:nvSpPr>
          <p:cNvPr id="66563"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FC7832-5779-4DEB-BD2F-9F832571ED0E}" type="slidenum">
              <a:rPr lang="en-US" smtClean="0"/>
              <a:pPr/>
              <a:t>39</a:t>
            </a:fld>
            <a:endParaRPr lang="en-US" dirty="0"/>
          </a:p>
        </p:txBody>
      </p:sp>
      <p:graphicFrame>
        <p:nvGraphicFramePr>
          <p:cNvPr id="10" name="Group 2"/>
          <p:cNvGraphicFramePr>
            <a:graphicFrameLocks noGrp="1"/>
          </p:cNvGraphicFramePr>
          <p:nvPr/>
        </p:nvGraphicFramePr>
        <p:xfrm>
          <a:off x="2057400" y="1491725"/>
          <a:ext cx="8286750" cy="4478403"/>
        </p:xfrm>
        <a:graphic>
          <a:graphicData uri="http://schemas.openxmlformats.org/drawingml/2006/table">
            <a:tbl>
              <a:tblPr/>
              <a:tblGrid>
                <a:gridCol w="4743450">
                  <a:extLst>
                    <a:ext uri="{9D8B030D-6E8A-4147-A177-3AD203B41FA5}">
                      <a16:colId xmlns:a16="http://schemas.microsoft.com/office/drawing/2014/main" val="20000"/>
                    </a:ext>
                  </a:extLst>
                </a:gridCol>
                <a:gridCol w="2515782">
                  <a:extLst>
                    <a:ext uri="{9D8B030D-6E8A-4147-A177-3AD203B41FA5}">
                      <a16:colId xmlns:a16="http://schemas.microsoft.com/office/drawing/2014/main" val="20001"/>
                    </a:ext>
                  </a:extLst>
                </a:gridCol>
                <a:gridCol w="1027518">
                  <a:extLst>
                    <a:ext uri="{9D8B030D-6E8A-4147-A177-3AD203B41FA5}">
                      <a16:colId xmlns:a16="http://schemas.microsoft.com/office/drawing/2014/main" val="20002"/>
                    </a:ext>
                  </a:extLst>
                </a:gridCol>
              </a:tblGrid>
              <a:tr h="4472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222E9C"/>
                          </a:solidFill>
                          <a:effectLst/>
                          <a:latin typeface="Times New Roman" pitchFamily="18" charset="0"/>
                          <a:cs typeface="Times New Roman" pitchFamily="18" charset="0"/>
                        </a:rPr>
                        <a:t>Professional Development Activities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(All must be relevant to the practice of systems engineering)</a:t>
                      </a:r>
                      <a:endParaRPr kumimoji="0" lang="en-US" sz="1200" b="0" i="0" u="none" strike="noStrike" cap="none" normalizeH="0" baseline="0" dirty="0">
                        <a:ln>
                          <a:noFill/>
                        </a:ln>
                        <a:solidFill>
                          <a:schemeClr val="tx1"/>
                        </a:solidFill>
                        <a:effectLst/>
                        <a:latin typeface="Times New Roman" pitchFamily="18" charset="0"/>
                      </a:endParaRP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222E9C"/>
                          </a:solidFill>
                          <a:effectLst/>
                          <a:latin typeface="Times New Roman" pitchFamily="18" charset="0"/>
                          <a:ea typeface="+mn-ea"/>
                          <a:cs typeface="Times New Roman" pitchFamily="18" charset="0"/>
                        </a:rPr>
                        <a:t>Credit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222E9C"/>
                          </a:solidFill>
                          <a:effectLst/>
                          <a:latin typeface="Times New Roman" pitchFamily="18" charset="0"/>
                          <a:ea typeface="+mn-ea"/>
                          <a:cs typeface="Times New Roman" pitchFamily="18" charset="0"/>
                        </a:rPr>
                        <a:t>3/5 Year Limit</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Times New Roman" pitchFamily="18" charset="0"/>
                          <a:ea typeface="+mn-ea"/>
                          <a:cs typeface="Times New Roman" pitchFamily="18" charset="0"/>
                        </a:rPr>
                        <a:t>SE Course Work &amp; Publication Category</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Complete a technical graduate level course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2 PDU/class hour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173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Attend educational course, tutorial, or seminar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Teach professional development coursework, including presentations not part of job function.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2 PDU/hour (prep)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(teach)</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40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173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Write &amp; publish SE article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5 PDU/article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4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Write &amp; publish SE book</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30 PDU (primary author)/book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10 PDU (contrib. author)/book</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Attend vendor presentation with educational value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attendance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259681">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kern="1200" dirty="0">
                          <a:solidFill>
                            <a:schemeClr val="tx1"/>
                          </a:solidFill>
                          <a:latin typeface="Times New Roman" pitchFamily="18" charset="0"/>
                          <a:ea typeface="+mn-ea"/>
                          <a:cs typeface="Times New Roman" pitchFamily="18" charset="0"/>
                        </a:rPr>
                        <a:t>SE Job Function Participation Category</a:t>
                      </a:r>
                    </a:p>
                  </a:txBody>
                  <a:tcPr marL="91429" marR="91429" marT="45707" marB="45707"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6">
                        <a:lumMod val="20000"/>
                        <a:lumOff val="80000"/>
                      </a:schemeClr>
                    </a:solidFill>
                  </a:tcPr>
                </a:tc>
                <a:tc hMerge="1">
                  <a:txBody>
                    <a:bodyPr/>
                    <a:lstStyle/>
                    <a:p>
                      <a:endParaRPr lang="en-US" dirty="0"/>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cap="none" normalizeH="0" baseline="0" dirty="0">
                        <a:ln>
                          <a:noFill/>
                        </a:ln>
                        <a:solidFill>
                          <a:schemeClr val="tx1"/>
                        </a:solidFill>
                        <a:effectLst/>
                        <a:latin typeface="Times New Roman" pitchFamily="18" charset="0"/>
                      </a:endParaRPr>
                    </a:p>
                  </a:txBody>
                  <a:tcPr marL="91429" marR="91429" marT="45714" marB="45714"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20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Receive patent award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10 PDU/award</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No limit</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9"/>
                  </a:ext>
                </a:extLst>
              </a:tr>
              <a:tr h="360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Serve as designated lead systems engineer for a system, product or service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45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0"/>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Lead organization to increase INCOSE systems engineering certifications</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5 PDU/year</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15 PDU</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1"/>
                  </a:ext>
                </a:extLst>
              </a:tr>
              <a:tr h="357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Volunteer (i.e., non-compensated) activities within your organization related to engineering and science</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1 PDU/hour of effort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chemeClr val="tx1"/>
                          </a:solidFill>
                          <a:effectLst/>
                          <a:latin typeface="Times New Roman" pitchFamily="18" charset="0"/>
                          <a:ea typeface="+mn-ea"/>
                          <a:cs typeface="Times New Roman" pitchFamily="18" charset="0"/>
                        </a:rPr>
                        <a:t>30 PDU </a:t>
                      </a:r>
                    </a:p>
                  </a:txBody>
                  <a:tcPr marL="68580" marR="68580" marT="0" marB="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320696541"/>
      </p:ext>
    </p:extLst>
  </p:cSld>
  <p:clrMapOvr>
    <a:masterClrMapping/>
  </p:clrMapOvr>
  <p:transition advTm="1145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B97344-36C3-42AF-910B-F83F337E17ED}"/>
              </a:ext>
            </a:extLst>
          </p:cNvPr>
          <p:cNvPicPr>
            <a:picLocks noChangeAspect="1"/>
          </p:cNvPicPr>
          <p:nvPr/>
        </p:nvPicPr>
        <p:blipFill>
          <a:blip r:embed="rId3"/>
          <a:stretch>
            <a:fillRect/>
          </a:stretch>
        </p:blipFill>
        <p:spPr>
          <a:xfrm>
            <a:off x="219024" y="1423450"/>
            <a:ext cx="11339646" cy="4974767"/>
          </a:xfrm>
          <a:prstGeom prst="rect">
            <a:avLst/>
          </a:prstGeom>
        </p:spPr>
      </p:pic>
      <p:sp>
        <p:nvSpPr>
          <p:cNvPr id="4100" name="Footer Placeholder 3"/>
          <p:cNvSpPr>
            <a:spLocks noGrp="1"/>
          </p:cNvSpPr>
          <p:nvPr>
            <p:ph type="ftr" sz="quarter" idx="11"/>
          </p:nvPr>
        </p:nvSpPr>
        <p:spPr>
          <a:xfrm>
            <a:off x="4038600" y="6356350"/>
            <a:ext cx="4114800" cy="365125"/>
          </a:xfr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SEP Program Statistics</a:t>
            </a:r>
          </a:p>
        </p:txBody>
      </p:sp>
      <p:sp>
        <p:nvSpPr>
          <p:cNvPr id="4101"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836D84-9D17-4E29-AD8B-0EA65A2F1A43}" type="slidenum">
              <a:rPr lang="en-US" smtClean="0"/>
              <a:pPr/>
              <a:t>4</a:t>
            </a:fld>
            <a:endParaRPr lang="en-US" dirty="0"/>
          </a:p>
        </p:txBody>
      </p:sp>
      <p:sp>
        <p:nvSpPr>
          <p:cNvPr id="11" name="Text Box 7"/>
          <p:cNvSpPr txBox="1">
            <a:spLocks noChangeArrowheads="1"/>
          </p:cNvSpPr>
          <p:nvPr/>
        </p:nvSpPr>
        <p:spPr bwMode="auto">
          <a:xfrm>
            <a:off x="2618508" y="2473036"/>
            <a:ext cx="2819400" cy="1569660"/>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30 June 2020:</a:t>
            </a:r>
          </a:p>
          <a:p>
            <a:pPr algn="ctr"/>
            <a:endParaRPr lang="en-US" sz="1600" b="1" u="sng" dirty="0"/>
          </a:p>
          <a:p>
            <a:pPr algn="ctr"/>
            <a:r>
              <a:rPr lang="en-US" sz="1600" b="1" u="sng" dirty="0"/>
              <a:t>3679 Total SEPs</a:t>
            </a:r>
          </a:p>
          <a:p>
            <a:pPr algn="ctr"/>
            <a:r>
              <a:rPr lang="en-US" sz="1600" b="1" dirty="0"/>
              <a:t>1109 ASEPs</a:t>
            </a:r>
          </a:p>
          <a:p>
            <a:pPr algn="ctr"/>
            <a:r>
              <a:rPr lang="en-US" sz="1600" b="1" dirty="0"/>
              <a:t>2244 CSEPs</a:t>
            </a:r>
          </a:p>
          <a:p>
            <a:pPr algn="ctr"/>
            <a:r>
              <a:rPr lang="en-US" sz="1600" b="1" dirty="0"/>
              <a:t>  326 ESEPs</a:t>
            </a:r>
          </a:p>
        </p:txBody>
      </p:sp>
      <p:grpSp>
        <p:nvGrpSpPr>
          <p:cNvPr id="6" name="Group 5">
            <a:extLst>
              <a:ext uri="{FF2B5EF4-FFF2-40B4-BE49-F238E27FC236}">
                <a16:creationId xmlns:a16="http://schemas.microsoft.com/office/drawing/2014/main" id="{24AAEC9C-A1BF-42E5-A018-66962B3096D5}"/>
              </a:ext>
            </a:extLst>
          </p:cNvPr>
          <p:cNvGrpSpPr/>
          <p:nvPr/>
        </p:nvGrpSpPr>
        <p:grpSpPr>
          <a:xfrm>
            <a:off x="3539833" y="2957948"/>
            <a:ext cx="5618017" cy="2500743"/>
            <a:chOff x="3280179" y="2805456"/>
            <a:chExt cx="5618017" cy="2500743"/>
          </a:xfrm>
        </p:grpSpPr>
        <p:grpSp>
          <p:nvGrpSpPr>
            <p:cNvPr id="4" name="Group 3"/>
            <p:cNvGrpSpPr/>
            <p:nvPr/>
          </p:nvGrpSpPr>
          <p:grpSpPr>
            <a:xfrm>
              <a:off x="3280179" y="3068782"/>
              <a:ext cx="4978743" cy="2237417"/>
              <a:chOff x="3891719" y="2812381"/>
              <a:chExt cx="4978743" cy="2237417"/>
            </a:xfrm>
          </p:grpSpPr>
          <p:sp>
            <p:nvSpPr>
              <p:cNvPr id="17" name="TextBox 16"/>
              <p:cNvSpPr txBox="1"/>
              <p:nvPr/>
            </p:nvSpPr>
            <p:spPr>
              <a:xfrm>
                <a:off x="5755155" y="4066401"/>
                <a:ext cx="541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1093</a:t>
                </a:r>
              </a:p>
            </p:txBody>
          </p:sp>
          <p:sp>
            <p:nvSpPr>
              <p:cNvPr id="18" name="TextBox 17"/>
              <p:cNvSpPr txBox="1"/>
              <p:nvPr/>
            </p:nvSpPr>
            <p:spPr>
              <a:xfrm>
                <a:off x="6385538" y="3685401"/>
                <a:ext cx="541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1476</a:t>
                </a:r>
              </a:p>
            </p:txBody>
          </p:sp>
          <p:sp>
            <p:nvSpPr>
              <p:cNvPr id="20" name="TextBox 19"/>
              <p:cNvSpPr txBox="1"/>
              <p:nvPr/>
            </p:nvSpPr>
            <p:spPr>
              <a:xfrm>
                <a:off x="3891719" y="4772799"/>
                <a:ext cx="45362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331</a:t>
                </a:r>
              </a:p>
            </p:txBody>
          </p:sp>
          <p:sp>
            <p:nvSpPr>
              <p:cNvPr id="13" name="TextBox 12"/>
              <p:cNvSpPr txBox="1"/>
              <p:nvPr/>
            </p:nvSpPr>
            <p:spPr>
              <a:xfrm>
                <a:off x="7701721" y="3013275"/>
                <a:ext cx="54130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2180</a:t>
                </a:r>
              </a:p>
            </p:txBody>
          </p:sp>
          <p:sp>
            <p:nvSpPr>
              <p:cNvPr id="14" name="TextBox 13"/>
              <p:cNvSpPr txBox="1"/>
              <p:nvPr/>
            </p:nvSpPr>
            <p:spPr>
              <a:xfrm>
                <a:off x="8345959" y="2812381"/>
                <a:ext cx="52450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2436</a:t>
                </a:r>
              </a:p>
            </p:txBody>
          </p:sp>
          <p:sp>
            <p:nvSpPr>
              <p:cNvPr id="7" name="TextBox 6"/>
              <p:cNvSpPr txBox="1"/>
              <p:nvPr/>
            </p:nvSpPr>
            <p:spPr>
              <a:xfrm>
                <a:off x="7057485" y="3324999"/>
                <a:ext cx="55048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1887</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200975" y="4363998"/>
                <a:ext cx="550483"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788</a:t>
                </a:r>
              </a:p>
            </p:txBody>
          </p:sp>
        </p:grpSp>
        <p:sp>
          <p:nvSpPr>
            <p:cNvPr id="22" name="TextBox 21"/>
            <p:cNvSpPr txBox="1"/>
            <p:nvPr/>
          </p:nvSpPr>
          <p:spPr>
            <a:xfrm>
              <a:off x="8373693" y="2805456"/>
              <a:ext cx="52450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2700</a:t>
              </a:r>
            </a:p>
          </p:txBody>
        </p:sp>
      </p:grpSp>
      <p:sp>
        <p:nvSpPr>
          <p:cNvPr id="19" name="TextBox 18"/>
          <p:cNvSpPr txBox="1"/>
          <p:nvPr/>
        </p:nvSpPr>
        <p:spPr>
          <a:xfrm>
            <a:off x="4153232" y="5029293"/>
            <a:ext cx="439544"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487</a:t>
            </a:r>
          </a:p>
        </p:txBody>
      </p:sp>
      <p:sp>
        <p:nvSpPr>
          <p:cNvPr id="23" name="TextBox 22"/>
          <p:cNvSpPr txBox="1"/>
          <p:nvPr/>
        </p:nvSpPr>
        <p:spPr>
          <a:xfrm>
            <a:off x="9317178" y="2805639"/>
            <a:ext cx="52450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2882</a:t>
            </a:r>
          </a:p>
        </p:txBody>
      </p:sp>
      <p:sp>
        <p:nvSpPr>
          <p:cNvPr id="2" name="Title 1"/>
          <p:cNvSpPr>
            <a:spLocks noGrp="1"/>
          </p:cNvSpPr>
          <p:nvPr>
            <p:ph type="title"/>
          </p:nvPr>
        </p:nvSpPr>
        <p:spPr/>
        <p:txBody>
          <a:bodyPr/>
          <a:lstStyle/>
          <a:p>
            <a:r>
              <a:rPr lang="en-US" dirty="0"/>
              <a:t>Total SEPs since 2004</a:t>
            </a:r>
          </a:p>
        </p:txBody>
      </p:sp>
      <p:sp>
        <p:nvSpPr>
          <p:cNvPr id="25" name="TextBox 24">
            <a:extLst>
              <a:ext uri="{FF2B5EF4-FFF2-40B4-BE49-F238E27FC236}">
                <a16:creationId xmlns:a16="http://schemas.microsoft.com/office/drawing/2014/main" id="{5A7FADDB-D9D6-4E41-BA3D-F983CF700BD9}"/>
              </a:ext>
            </a:extLst>
          </p:cNvPr>
          <p:cNvSpPr txBox="1"/>
          <p:nvPr/>
        </p:nvSpPr>
        <p:spPr>
          <a:xfrm>
            <a:off x="9933703" y="2369217"/>
            <a:ext cx="52450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3195</a:t>
            </a:r>
          </a:p>
        </p:txBody>
      </p:sp>
    </p:spTree>
    <p:extLst>
      <p:ext uri="{BB962C8B-B14F-4D97-AF65-F5344CB8AC3E}">
        <p14:creationId xmlns:p14="http://schemas.microsoft.com/office/powerpoint/2010/main" val="3328611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r>
              <a:rPr lang="en-US" dirty="0"/>
              <a:t>Any Questions?</a:t>
            </a:r>
          </a:p>
        </p:txBody>
      </p:sp>
      <p:sp>
        <p:nvSpPr>
          <p:cNvPr id="73731" name="Slide Number Placeholder 3"/>
          <p:cNvSpPr>
            <a:spLocks noGrp="1"/>
          </p:cNvSpPr>
          <p:nvPr>
            <p:ph type="sldNum" sz="quarter" idx="4294967295"/>
          </p:nvPr>
        </p:nvSpPr>
        <p:spPr>
          <a:xfrm>
            <a:off x="10067279" y="6356351"/>
            <a:ext cx="561975" cy="365125"/>
          </a:xfrm>
          <a:prstGeom prst="rect">
            <a:avLst/>
          </a:prstGeom>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F2813F-AA56-4D69-94CA-E15106366D15}" type="slidenum">
              <a:rPr lang="en-US" smtClean="0"/>
              <a:pPr/>
              <a:t>40</a:t>
            </a:fld>
            <a:endParaRPr lang="en-US" dirty="0"/>
          </a:p>
        </p:txBody>
      </p:sp>
      <p:sp>
        <p:nvSpPr>
          <p:cNvPr id="73733" name="Text Box 3"/>
          <p:cNvSpPr txBox="1">
            <a:spLocks noChangeArrowheads="1"/>
          </p:cNvSpPr>
          <p:nvPr/>
        </p:nvSpPr>
        <p:spPr bwMode="auto">
          <a:xfrm>
            <a:off x="2071688" y="1184276"/>
            <a:ext cx="8020050" cy="304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9" tIns="45714" rIns="91429" bIns="4571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400" b="1" dirty="0">
              <a:latin typeface="Times New Roman" pitchFamily="18" charset="0"/>
            </a:endParaRPr>
          </a:p>
          <a:p>
            <a:pPr eaLnBrk="1" hangingPunct="1"/>
            <a:r>
              <a:rPr lang="en-US" sz="2400" b="1" dirty="0">
                <a:latin typeface="Times New Roman" pitchFamily="18" charset="0"/>
              </a:rPr>
              <a:t>Certification Office:</a:t>
            </a:r>
          </a:p>
          <a:p>
            <a:pPr eaLnBrk="1" hangingPunct="1"/>
            <a:r>
              <a:rPr lang="en-US" sz="2400" b="1" dirty="0">
                <a:latin typeface="Times New Roman" pitchFamily="18" charset="0"/>
              </a:rPr>
              <a:t>	</a:t>
            </a:r>
            <a:r>
              <a:rPr lang="en-US" sz="2400" b="1" u="sng" dirty="0">
                <a:solidFill>
                  <a:srgbClr val="222E9C"/>
                </a:solidFill>
                <a:latin typeface="Times New Roman" pitchFamily="18" charset="0"/>
              </a:rPr>
              <a:t>certification@incose.org</a:t>
            </a:r>
            <a:r>
              <a:rPr lang="en-US" sz="2400" dirty="0">
                <a:latin typeface="Times New Roman" pitchFamily="18" charset="0"/>
              </a:rPr>
              <a:t> </a:t>
            </a:r>
          </a:p>
          <a:p>
            <a:pPr eaLnBrk="1" hangingPunct="1"/>
            <a:endParaRPr lang="en-US" sz="2400" b="1" dirty="0">
              <a:latin typeface="Times New Roman" pitchFamily="18" charset="0"/>
            </a:endParaRPr>
          </a:p>
          <a:p>
            <a:endParaRPr lang="en-US" sz="2400" b="1" dirty="0">
              <a:latin typeface="Times New Roman" pitchFamily="18" charset="0"/>
            </a:endParaRPr>
          </a:p>
          <a:p>
            <a:r>
              <a:rPr lang="en-US" sz="2400" b="1" dirty="0">
                <a:latin typeface="Times New Roman" pitchFamily="18" charset="0"/>
              </a:rPr>
              <a:t>Courtney Wright, CSEP</a:t>
            </a:r>
          </a:p>
          <a:p>
            <a:r>
              <a:rPr lang="en-US" sz="2400" b="1" dirty="0">
                <a:latin typeface="Times New Roman" pitchFamily="18" charset="0"/>
              </a:rPr>
              <a:t>Certification Program Manager:</a:t>
            </a:r>
          </a:p>
          <a:p>
            <a:r>
              <a:rPr lang="en-US" sz="2400" b="1" dirty="0">
                <a:latin typeface="Times New Roman" pitchFamily="18" charset="0"/>
              </a:rPr>
              <a:t>	</a:t>
            </a:r>
            <a:r>
              <a:rPr lang="en-US" sz="2400" b="1" u="sng" dirty="0">
                <a:solidFill>
                  <a:srgbClr val="222E9C"/>
                </a:solidFill>
                <a:latin typeface="Times New Roman" pitchFamily="18" charset="0"/>
                <a:hlinkClick r:id="rId3"/>
              </a:rPr>
              <a:t>Courtney.Wright@incose.org</a:t>
            </a:r>
            <a:endParaRPr lang="en-US" sz="2400" b="1" u="sng" dirty="0">
              <a:solidFill>
                <a:srgbClr val="222E9C"/>
              </a:solidFill>
              <a:latin typeface="Times New Roman" pitchFamily="18" charset="0"/>
            </a:endParaRPr>
          </a:p>
        </p:txBody>
      </p:sp>
      <p:sp>
        <p:nvSpPr>
          <p:cNvPr id="73734" name="Rectangle 7"/>
          <p:cNvSpPr>
            <a:spLocks noChangeArrowheads="1"/>
          </p:cNvSpPr>
          <p:nvPr/>
        </p:nvSpPr>
        <p:spPr bwMode="auto">
          <a:xfrm>
            <a:off x="2306639" y="5422901"/>
            <a:ext cx="7462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400" dirty="0"/>
              <a:t>For more information visit:</a:t>
            </a:r>
          </a:p>
          <a:p>
            <a:pPr algn="ctr"/>
            <a:r>
              <a:rPr lang="en-US" sz="2400" b="1" dirty="0">
                <a:solidFill>
                  <a:schemeClr val="accent2"/>
                </a:solidFill>
                <a:hlinkClick r:id="rId4"/>
              </a:rPr>
              <a:t>www.incose.org/certification/</a:t>
            </a:r>
            <a:endParaRPr lang="en-US" sz="2400" b="1" dirty="0">
              <a:solidFill>
                <a:schemeClr val="accent2"/>
              </a:solidFill>
            </a:endParaRPr>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2201176441"/>
      </p:ext>
    </p:extLst>
  </p:cSld>
  <p:clrMapOvr>
    <a:masterClrMapping/>
  </p:clrMapOvr>
  <p:transition advTm="6453"/>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eaLnBrk="1" hangingPunct="1"/>
            <a:r>
              <a:rPr lang="en-US" dirty="0"/>
              <a:t>INCOSE Copyright Notice</a:t>
            </a:r>
          </a:p>
        </p:txBody>
      </p:sp>
      <p:sp>
        <p:nvSpPr>
          <p:cNvPr id="74757" name="Rectangle 3"/>
          <p:cNvSpPr>
            <a:spLocks noGrp="1" noChangeArrowheads="1"/>
          </p:cNvSpPr>
          <p:nvPr>
            <p:ph idx="1"/>
          </p:nvPr>
        </p:nvSpPr>
        <p:spPr/>
        <p:txBody>
          <a:bodyPr>
            <a:normAutofit/>
          </a:bodyPr>
          <a:lstStyle/>
          <a:p>
            <a:pPr eaLnBrk="1" hangingPunct="1">
              <a:lnSpc>
                <a:spcPct val="80000"/>
              </a:lnSpc>
            </a:pPr>
            <a:r>
              <a:rPr lang="en-US" sz="1500" b="1" dirty="0"/>
              <a:t>Copyright © 2006-2020 by INCOSE, subject to the following restrictions: </a:t>
            </a:r>
          </a:p>
          <a:p>
            <a:pPr lvl="1" eaLnBrk="1" hangingPunct="1">
              <a:lnSpc>
                <a:spcPct val="80000"/>
              </a:lnSpc>
            </a:pPr>
            <a:r>
              <a:rPr lang="en-US" sz="1300" b="1" u="sng" dirty="0"/>
              <a:t>Author Use</a:t>
            </a:r>
            <a:r>
              <a:rPr lang="en-US" sz="1300" b="1" dirty="0"/>
              <a:t>.  Authors have full rights to use their contributions in a totally unfettered way.  Abstraction is permitted with credit to the source. </a:t>
            </a:r>
          </a:p>
          <a:p>
            <a:pPr lvl="1" eaLnBrk="1" hangingPunct="1">
              <a:lnSpc>
                <a:spcPct val="80000"/>
              </a:lnSpc>
            </a:pPr>
            <a:r>
              <a:rPr lang="en-US" sz="1300" b="1" u="sng" dirty="0"/>
              <a:t>INCOSE Use</a:t>
            </a:r>
            <a:r>
              <a:rPr lang="en-US" sz="1300" b="1" dirty="0"/>
              <a:t>.  Permission to reproduce and use this document or parts thereof by members of INCOSE and to prepare derivative works from this document for INCOSE use is granted, with attribution to INCOSE and the original author(s) where practical, provided this copyright notice is included with all reproductions and derivative works.</a:t>
            </a:r>
          </a:p>
          <a:p>
            <a:pPr lvl="1" eaLnBrk="1" hangingPunct="1">
              <a:lnSpc>
                <a:spcPct val="80000"/>
              </a:lnSpc>
            </a:pPr>
            <a:r>
              <a:rPr lang="en-US" sz="1300" b="1" u="sng" dirty="0"/>
              <a:t>External Use</a:t>
            </a:r>
            <a:r>
              <a:rPr lang="en-US" sz="1300" b="1" dirty="0"/>
              <a:t>.  This document may be shared or distributed to non-INCOSE third parties. Requests for permission to reproduce this document in whole are granted, provided it is not altered in any way.  Requests for permission to prepare derivative works of this document for external and/or commercial use will be denied unless covered by other formal agreements with INCOSE.  Copying, scanning, retyping, or any other form of reproduction of the content of whole pages or source documents is prohibited except as approved by the INCOSE Central Office, 7670 Opportunity Rd #220, San Diego, CA 92111.</a:t>
            </a:r>
          </a:p>
          <a:p>
            <a:pPr lvl="1" eaLnBrk="1" hangingPunct="1">
              <a:lnSpc>
                <a:spcPct val="80000"/>
              </a:lnSpc>
            </a:pPr>
            <a:r>
              <a:rPr lang="en-US" sz="1300" b="1" u="sng" dirty="0"/>
              <a:t>Electronic Version Use</a:t>
            </a:r>
            <a:r>
              <a:rPr lang="en-US" sz="1300" b="1" dirty="0"/>
              <a:t>.  Any electronic version of this document is to be used for personal use only and is not to be placed on a non-INCOSE sponsored server for general use.  Any additional use of these materials must have written approval from INCOSE Central.</a:t>
            </a:r>
          </a:p>
          <a:p>
            <a:pPr lvl="1" eaLnBrk="1" hangingPunct="1">
              <a:lnSpc>
                <a:spcPct val="80000"/>
              </a:lnSpc>
            </a:pPr>
            <a:r>
              <a:rPr lang="en-US" sz="1300" b="1" u="sng" dirty="0"/>
              <a:t>Permissions</a:t>
            </a:r>
            <a:r>
              <a:rPr lang="en-US" sz="1300" b="1" dirty="0"/>
              <a:t>.  INCOSE has granted permission to member companies of the INCOSE Corporate Advisory Board to post and use this document internally, subject to the external use restriction.</a:t>
            </a:r>
          </a:p>
          <a:p>
            <a:pPr lvl="1" eaLnBrk="1" hangingPunct="1">
              <a:lnSpc>
                <a:spcPct val="80000"/>
              </a:lnSpc>
            </a:pPr>
            <a:r>
              <a:rPr lang="en-US" sz="1300" b="1" u="sng" dirty="0"/>
              <a:t>Technical Data</a:t>
            </a:r>
            <a:r>
              <a:rPr lang="en-US" sz="1300" b="1" dirty="0"/>
              <a:t>.  This data was prepared by INCOSE for information only.  It has been released by INCOSE as Technical Data.  It is subject to change without notice and may not be referred to as an INCOSE Technical Product.  </a:t>
            </a:r>
          </a:p>
          <a:p>
            <a:pPr marL="0" lvl="1" indent="0">
              <a:lnSpc>
                <a:spcPct val="80000"/>
              </a:lnSpc>
              <a:buNone/>
            </a:pPr>
            <a:r>
              <a:rPr lang="en-US" sz="1400" b="1" i="1" dirty="0"/>
              <a:t>This briefing was created from information from various INCOSE sources as indicated in the Notes section of this slide.</a:t>
            </a:r>
            <a:r>
              <a:rPr lang="en-US" sz="1200" b="1" i="1" dirty="0"/>
              <a:t> Send comments to </a:t>
            </a:r>
            <a:r>
              <a:rPr lang="en-US" sz="1200" b="1" i="1" dirty="0">
                <a:solidFill>
                  <a:schemeClr val="accent2"/>
                </a:solidFill>
                <a:hlinkClick r:id="rId3"/>
              </a:rPr>
              <a:t>certification@incose.org</a:t>
            </a:r>
            <a:r>
              <a:rPr lang="en-US" sz="1200" b="1" i="1" dirty="0">
                <a:solidFill>
                  <a:schemeClr val="accent2"/>
                </a:solidFill>
              </a:rPr>
              <a:t>. </a:t>
            </a:r>
            <a:endParaRPr lang="en-US" sz="1200" b="1" i="1" dirty="0"/>
          </a:p>
        </p:txBody>
      </p:sp>
      <p:sp>
        <p:nvSpPr>
          <p:cNvPr id="74755" name="Slide Number Placeholder 4"/>
          <p:cNvSpPr>
            <a:spLocks noGrp="1"/>
          </p:cNvSpPr>
          <p:nvPr>
            <p:ph type="sldNum" sz="quarter" idx="4294967295"/>
          </p:nvPr>
        </p:nvSpPr>
        <p:spPr>
          <a:xfrm>
            <a:off x="10067279" y="6356351"/>
            <a:ext cx="561975"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4FE22F9-A250-4364-8D08-29A24F7A98B9}" type="slidenum">
              <a:rPr lang="en-US" smtClean="0"/>
              <a:pPr/>
              <a:t>41</a:t>
            </a:fld>
            <a:endParaRPr lang="en-US" dirty="0"/>
          </a:p>
        </p:txBody>
      </p:sp>
      <p:sp>
        <p:nvSpPr>
          <p:cNvPr id="3" name="Footer Placeholder 2"/>
          <p:cNvSpPr>
            <a:spLocks noGrp="1"/>
          </p:cNvSpPr>
          <p:nvPr>
            <p:ph type="ftr" sz="quarter" idx="11"/>
          </p:nvPr>
        </p:nvSpPr>
        <p:spPr/>
        <p:txBody>
          <a:bodyPr/>
          <a:lstStyle/>
          <a:p>
            <a:r>
              <a:rPr lang="en-US"/>
              <a:t>INCOSE SEP Program Overview</a:t>
            </a:r>
          </a:p>
        </p:txBody>
      </p:sp>
    </p:spTree>
    <p:extLst>
      <p:ext uri="{BB962C8B-B14F-4D97-AF65-F5344CB8AC3E}">
        <p14:creationId xmlns:p14="http://schemas.microsoft.com/office/powerpoint/2010/main" val="1903249663"/>
      </p:ext>
    </p:extLst>
  </p:cSld>
  <p:clrMapOvr>
    <a:masterClrMapping/>
  </p:clrMapOvr>
  <p:transition advTm="1985"/>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88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5D5CC9-17F2-492E-8E14-C0A9AB5B4014}"/>
              </a:ext>
            </a:extLst>
          </p:cNvPr>
          <p:cNvPicPr>
            <a:picLocks noChangeAspect="1"/>
          </p:cNvPicPr>
          <p:nvPr/>
        </p:nvPicPr>
        <p:blipFill>
          <a:blip r:embed="rId3"/>
          <a:stretch>
            <a:fillRect/>
          </a:stretch>
        </p:blipFill>
        <p:spPr>
          <a:xfrm>
            <a:off x="1593714" y="1335838"/>
            <a:ext cx="9004572" cy="4974767"/>
          </a:xfrm>
          <a:prstGeom prst="rect">
            <a:avLst/>
          </a:prstGeom>
        </p:spPr>
      </p:pic>
      <p:sp>
        <p:nvSpPr>
          <p:cNvPr id="6149" name="Footer Placeholder 3"/>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SEP Program Statistics</a:t>
            </a:r>
          </a:p>
        </p:txBody>
      </p:sp>
      <p:sp>
        <p:nvSpPr>
          <p:cNvPr id="6150"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CD7CCF-10AF-405C-A2A7-43545D63CA5E}" type="slidenum">
              <a:rPr lang="en-US" smtClean="0"/>
              <a:pPr/>
              <a:t>5</a:t>
            </a:fld>
            <a:endParaRPr lang="en-US" dirty="0"/>
          </a:p>
        </p:txBody>
      </p:sp>
      <p:sp>
        <p:nvSpPr>
          <p:cNvPr id="7" name="Text Box 7"/>
          <p:cNvSpPr txBox="1">
            <a:spLocks noChangeArrowheads="1"/>
          </p:cNvSpPr>
          <p:nvPr/>
        </p:nvSpPr>
        <p:spPr bwMode="auto">
          <a:xfrm>
            <a:off x="6477000" y="2251363"/>
            <a:ext cx="3229762" cy="2308324"/>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30 June 2020:</a:t>
            </a:r>
          </a:p>
          <a:p>
            <a:pPr algn="ctr"/>
            <a:endParaRPr lang="en-US" sz="1600" b="1" u="sng" dirty="0"/>
          </a:p>
          <a:p>
            <a:pPr algn="ctr"/>
            <a:r>
              <a:rPr lang="en-US" sz="1600" b="1" u="sng" dirty="0"/>
              <a:t>Top Countries w/ Active SEPs</a:t>
            </a:r>
          </a:p>
          <a:p>
            <a:r>
              <a:rPr lang="en-US" sz="1600" b="1" dirty="0"/>
              <a:t>USA	              2233 SEPs</a:t>
            </a:r>
          </a:p>
          <a:p>
            <a:r>
              <a:rPr lang="en-US" sz="1600" b="1" dirty="0"/>
              <a:t>UK	 	206 SEPs</a:t>
            </a:r>
          </a:p>
          <a:p>
            <a:r>
              <a:rPr lang="en-US" sz="1600" b="1" dirty="0"/>
              <a:t>Germany	 	175 SEPs</a:t>
            </a:r>
          </a:p>
          <a:p>
            <a:r>
              <a:rPr lang="en-US" sz="1600" b="1" dirty="0"/>
              <a:t>China	 	157 SEPs</a:t>
            </a:r>
          </a:p>
          <a:p>
            <a:r>
              <a:rPr lang="en-US" sz="1600" b="1" dirty="0"/>
              <a:t>Australia	 	133 SEPs</a:t>
            </a:r>
          </a:p>
          <a:p>
            <a:r>
              <a:rPr lang="en-US" sz="1600" b="1" dirty="0"/>
              <a:t>France	 	132 SEPs</a:t>
            </a:r>
          </a:p>
        </p:txBody>
      </p:sp>
      <p:sp>
        <p:nvSpPr>
          <p:cNvPr id="2" name="Title 1"/>
          <p:cNvSpPr>
            <a:spLocks noGrp="1"/>
          </p:cNvSpPr>
          <p:nvPr>
            <p:ph type="title"/>
          </p:nvPr>
        </p:nvSpPr>
        <p:spPr/>
        <p:txBody>
          <a:bodyPr/>
          <a:lstStyle/>
          <a:p>
            <a:r>
              <a:rPr lang="en-US" dirty="0"/>
              <a:t>SEPs by Country</a:t>
            </a:r>
          </a:p>
        </p:txBody>
      </p:sp>
    </p:spTree>
    <p:extLst>
      <p:ext uri="{BB962C8B-B14F-4D97-AF65-F5344CB8AC3E}">
        <p14:creationId xmlns:p14="http://schemas.microsoft.com/office/powerpoint/2010/main" val="412845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B078E-3BAC-4E1A-B6D4-63E9B0DAED85}"/>
              </a:ext>
            </a:extLst>
          </p:cNvPr>
          <p:cNvPicPr>
            <a:picLocks noChangeAspect="1"/>
          </p:cNvPicPr>
          <p:nvPr/>
        </p:nvPicPr>
        <p:blipFill>
          <a:blip r:embed="rId3"/>
          <a:stretch>
            <a:fillRect/>
          </a:stretch>
        </p:blipFill>
        <p:spPr>
          <a:xfrm>
            <a:off x="1590665" y="1355951"/>
            <a:ext cx="9010669" cy="4956478"/>
          </a:xfrm>
          <a:prstGeom prst="rect">
            <a:avLst/>
          </a:prstGeom>
        </p:spPr>
      </p:pic>
      <p:sp>
        <p:nvSpPr>
          <p:cNvPr id="8195" name="Footer Placeholder 3"/>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SEP Program Statistics</a:t>
            </a:r>
          </a:p>
        </p:txBody>
      </p:sp>
      <p:sp>
        <p:nvSpPr>
          <p:cNvPr id="8196"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FD046E-3434-461F-A9D7-90C1FD815274}" type="slidenum">
              <a:rPr lang="en-US" smtClean="0"/>
              <a:pPr/>
              <a:t>6</a:t>
            </a:fld>
            <a:endParaRPr lang="en-US" dirty="0"/>
          </a:p>
        </p:txBody>
      </p:sp>
      <p:sp>
        <p:nvSpPr>
          <p:cNvPr id="7" name="Text Box 7"/>
          <p:cNvSpPr txBox="1">
            <a:spLocks noChangeArrowheads="1"/>
          </p:cNvSpPr>
          <p:nvPr/>
        </p:nvSpPr>
        <p:spPr bwMode="auto">
          <a:xfrm>
            <a:off x="6705600" y="2057401"/>
            <a:ext cx="3124200" cy="1969770"/>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i="1" dirty="0"/>
              <a:t>As of 30 June 2020:</a:t>
            </a:r>
          </a:p>
          <a:p>
            <a:pPr algn="ctr"/>
            <a:endParaRPr lang="en-US" sz="1400" b="1" i="1" dirty="0"/>
          </a:p>
          <a:p>
            <a:pPr algn="ctr"/>
            <a:r>
              <a:rPr lang="en-US" sz="1400" b="1" u="sng" dirty="0"/>
              <a:t>Top Chapters w/ Active SEPs</a:t>
            </a:r>
          </a:p>
          <a:p>
            <a:r>
              <a:rPr lang="en-US" sz="1600" b="1" dirty="0"/>
              <a:t>Washington Metro	  446 SEPs</a:t>
            </a:r>
          </a:p>
          <a:p>
            <a:r>
              <a:rPr lang="en-US" sz="1600" b="1" dirty="0"/>
              <a:t>United Kingdom	  205 SEPs</a:t>
            </a:r>
          </a:p>
          <a:p>
            <a:r>
              <a:rPr lang="en-US" sz="1600" b="1" dirty="0"/>
              <a:t>Chesapeake	  188 SEPs</a:t>
            </a:r>
          </a:p>
          <a:p>
            <a:r>
              <a:rPr lang="en-US" sz="1600" b="1" dirty="0"/>
              <a:t>Beijing		  150 SEPs</a:t>
            </a:r>
          </a:p>
          <a:p>
            <a:r>
              <a:rPr lang="en-US" sz="1600" b="1" dirty="0"/>
              <a:t>Los Angeles	  133 SEPs</a:t>
            </a:r>
          </a:p>
        </p:txBody>
      </p:sp>
      <p:sp>
        <p:nvSpPr>
          <p:cNvPr id="3" name="Title 2"/>
          <p:cNvSpPr>
            <a:spLocks noGrp="1"/>
          </p:cNvSpPr>
          <p:nvPr>
            <p:ph type="title"/>
          </p:nvPr>
        </p:nvSpPr>
        <p:spPr/>
        <p:txBody>
          <a:bodyPr/>
          <a:lstStyle/>
          <a:p>
            <a:r>
              <a:rPr lang="en-US" dirty="0"/>
              <a:t>SEPs by </a:t>
            </a:r>
            <a:r>
              <a:rPr lang="en-US" dirty="0" smtClean="0"/>
              <a:t>Chapter – June 2020</a:t>
            </a:r>
            <a:endParaRPr lang="en-US" dirty="0"/>
          </a:p>
        </p:txBody>
      </p:sp>
    </p:spTree>
    <p:extLst>
      <p:ext uri="{BB962C8B-B14F-4D97-AF65-F5344CB8AC3E}">
        <p14:creationId xmlns:p14="http://schemas.microsoft.com/office/powerpoint/2010/main" val="362223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72" y="365125"/>
            <a:ext cx="9177528" cy="1120691"/>
          </a:xfrm>
        </p:spPr>
        <p:txBody>
          <a:bodyPr/>
          <a:lstStyle/>
          <a:p>
            <a:r>
              <a:rPr lang="en-US" dirty="0" smtClean="0"/>
              <a:t>SEPs by U.S. State – July 2016</a:t>
            </a:r>
            <a:endParaRPr lang="en-US" dirty="0"/>
          </a:p>
        </p:txBody>
      </p:sp>
      <p:sp>
        <p:nvSpPr>
          <p:cNvPr id="3" name="Footer Placeholder 2"/>
          <p:cNvSpPr>
            <a:spLocks noGrp="1"/>
          </p:cNvSpPr>
          <p:nvPr>
            <p:ph type="ftr" sz="quarter" idx="11"/>
          </p:nvPr>
        </p:nvSpPr>
        <p:spPr/>
        <p:txBody>
          <a:bodyPr/>
          <a:lstStyle/>
          <a:p>
            <a:r>
              <a:rPr lang="en-US" smtClean="0"/>
              <a:t>INCOSE SEP Program Overview</a:t>
            </a:r>
            <a:endParaRPr lang="en-US"/>
          </a:p>
        </p:txBody>
      </p:sp>
      <p:sp>
        <p:nvSpPr>
          <p:cNvPr id="4" name="Slide Number Placeholder 3"/>
          <p:cNvSpPr>
            <a:spLocks noGrp="1"/>
          </p:cNvSpPr>
          <p:nvPr>
            <p:ph type="sldNum" sz="quarter" idx="12"/>
          </p:nvPr>
        </p:nvSpPr>
        <p:spPr/>
        <p:txBody>
          <a:bodyPr/>
          <a:lstStyle/>
          <a:p>
            <a:fld id="{0A41724D-AC68-E844-9254-CBB0734E74A2}" type="slidenum">
              <a:rPr lang="en-US" smtClean="0"/>
              <a:t>7</a:t>
            </a:fld>
            <a:endParaRPr lang="en-US"/>
          </a:p>
        </p:txBody>
      </p:sp>
      <p:pic>
        <p:nvPicPr>
          <p:cNvPr id="5" name="Picture 4"/>
          <p:cNvPicPr>
            <a:picLocks noChangeAspect="1"/>
          </p:cNvPicPr>
          <p:nvPr/>
        </p:nvPicPr>
        <p:blipFill rotWithShape="1">
          <a:blip r:embed="rId2"/>
          <a:srcRect t="21062"/>
          <a:stretch/>
        </p:blipFill>
        <p:spPr>
          <a:xfrm>
            <a:off x="2036598" y="1389564"/>
            <a:ext cx="9144000" cy="5053096"/>
          </a:xfrm>
          <a:prstGeom prst="rect">
            <a:avLst/>
          </a:prstGeom>
        </p:spPr>
      </p:pic>
    </p:spTree>
    <p:extLst>
      <p:ext uri="{BB962C8B-B14F-4D97-AF65-F5344CB8AC3E}">
        <p14:creationId xmlns:p14="http://schemas.microsoft.com/office/powerpoint/2010/main" val="2986165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E82FF-FB7A-4264-85E0-52867D7EF174}"/>
              </a:ext>
            </a:extLst>
          </p:cNvPr>
          <p:cNvPicPr>
            <a:picLocks noChangeAspect="1"/>
          </p:cNvPicPr>
          <p:nvPr/>
        </p:nvPicPr>
        <p:blipFill>
          <a:blip r:embed="rId3"/>
          <a:stretch>
            <a:fillRect/>
          </a:stretch>
        </p:blipFill>
        <p:spPr>
          <a:xfrm>
            <a:off x="1596762" y="1325508"/>
            <a:ext cx="8998476" cy="4962574"/>
          </a:xfrm>
          <a:prstGeom prst="rect">
            <a:avLst/>
          </a:prstGeom>
        </p:spPr>
      </p:pic>
      <p:sp>
        <p:nvSpPr>
          <p:cNvPr id="9221" name="Footer Placeholder 3"/>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SEP Program Statistics</a:t>
            </a:r>
          </a:p>
        </p:txBody>
      </p:sp>
      <p:sp>
        <p:nvSpPr>
          <p:cNvPr id="9222"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62DF42-736F-4D67-9724-733D9AAC60A6}" type="slidenum">
              <a:rPr lang="en-US" smtClean="0"/>
              <a:pPr/>
              <a:t>8</a:t>
            </a:fld>
            <a:endParaRPr lang="en-US" dirty="0"/>
          </a:p>
        </p:txBody>
      </p:sp>
      <p:grpSp>
        <p:nvGrpSpPr>
          <p:cNvPr id="9220" name="Group 54"/>
          <p:cNvGrpSpPr>
            <a:grpSpLocks/>
          </p:cNvGrpSpPr>
          <p:nvPr/>
        </p:nvGrpSpPr>
        <p:grpSpPr bwMode="auto">
          <a:xfrm>
            <a:off x="8839201" y="1492250"/>
            <a:ext cx="1508125" cy="869950"/>
            <a:chOff x="694" y="950"/>
            <a:chExt cx="4714" cy="2608"/>
          </a:xfrm>
        </p:grpSpPr>
        <p:sp>
          <p:nvSpPr>
            <p:cNvPr id="9223" name="Freeform 4"/>
            <p:cNvSpPr>
              <a:spLocks/>
            </p:cNvSpPr>
            <p:nvPr/>
          </p:nvSpPr>
          <p:spPr bwMode="gray">
            <a:xfrm>
              <a:off x="3980" y="2094"/>
              <a:ext cx="704" cy="264"/>
            </a:xfrm>
            <a:custGeom>
              <a:avLst/>
              <a:gdLst>
                <a:gd name="T0" fmla="*/ 0 w 616"/>
                <a:gd name="T1" fmla="*/ 13943 h 222"/>
                <a:gd name="T2" fmla="*/ 450 w 616"/>
                <a:gd name="T3" fmla="*/ 12697 h 222"/>
                <a:gd name="T4" fmla="*/ 3857 w 616"/>
                <a:gd name="T5" fmla="*/ 8628 h 222"/>
                <a:gd name="T6" fmla="*/ 6841 w 616"/>
                <a:gd name="T7" fmla="*/ 9813 h 222"/>
                <a:gd name="T8" fmla="*/ 7610 w 616"/>
                <a:gd name="T9" fmla="*/ 8291 h 222"/>
                <a:gd name="T10" fmla="*/ 8515 w 616"/>
                <a:gd name="T11" fmla="*/ 3686 h 222"/>
                <a:gd name="T12" fmla="*/ 12553 w 616"/>
                <a:gd name="T13" fmla="*/ 0 h 222"/>
                <a:gd name="T14" fmla="*/ 13263 w 616"/>
                <a:gd name="T15" fmla="*/ 6256 h 222"/>
                <a:gd name="T16" fmla="*/ 15162 w 616"/>
                <a:gd name="T17" fmla="*/ 7507 h 222"/>
                <a:gd name="T18" fmla="*/ 14175 w 616"/>
                <a:gd name="T19" fmla="*/ 10499 h 222"/>
                <a:gd name="T20" fmla="*/ 14803 w 616"/>
                <a:gd name="T21" fmla="*/ 14157 h 222"/>
                <a:gd name="T22" fmla="*/ 0 w 616"/>
                <a:gd name="T23" fmla="*/ 13943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6"/>
                <a:gd name="T37" fmla="*/ 0 h 222"/>
                <a:gd name="T38" fmla="*/ 616 w 616"/>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6" h="222">
                  <a:moveTo>
                    <a:pt x="0" y="219"/>
                  </a:moveTo>
                  <a:lnTo>
                    <a:pt x="18" y="199"/>
                  </a:lnTo>
                  <a:lnTo>
                    <a:pt x="157" y="135"/>
                  </a:lnTo>
                  <a:lnTo>
                    <a:pt x="277" y="154"/>
                  </a:lnTo>
                  <a:lnTo>
                    <a:pt x="309" y="130"/>
                  </a:lnTo>
                  <a:lnTo>
                    <a:pt x="346" y="57"/>
                  </a:lnTo>
                  <a:lnTo>
                    <a:pt x="509" y="0"/>
                  </a:lnTo>
                  <a:lnTo>
                    <a:pt x="537" y="98"/>
                  </a:lnTo>
                  <a:lnTo>
                    <a:pt x="615" y="118"/>
                  </a:lnTo>
                  <a:lnTo>
                    <a:pt x="575" y="164"/>
                  </a:lnTo>
                  <a:lnTo>
                    <a:pt x="601" y="221"/>
                  </a:lnTo>
                  <a:lnTo>
                    <a:pt x="0" y="219"/>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4" name="Freeform 5"/>
            <p:cNvSpPr>
              <a:spLocks/>
            </p:cNvSpPr>
            <p:nvPr/>
          </p:nvSpPr>
          <p:spPr bwMode="gray">
            <a:xfrm>
              <a:off x="4649" y="1973"/>
              <a:ext cx="95" cy="172"/>
            </a:xfrm>
            <a:custGeom>
              <a:avLst/>
              <a:gdLst>
                <a:gd name="T0" fmla="*/ 1757 w 83"/>
                <a:gd name="T1" fmla="*/ 0 h 145"/>
                <a:gd name="T2" fmla="*/ 0 w 83"/>
                <a:gd name="T3" fmla="*/ 0 h 145"/>
                <a:gd name="T4" fmla="*/ 0 w 83"/>
                <a:gd name="T5" fmla="*/ 8691 h 145"/>
                <a:gd name="T6" fmla="*/ 1729 w 83"/>
                <a:gd name="T7" fmla="*/ 8691 h 145"/>
                <a:gd name="T8" fmla="*/ 2117 w 83"/>
                <a:gd name="T9" fmla="*/ 7327 h 145"/>
                <a:gd name="T10" fmla="*/ 1196 w 83"/>
                <a:gd name="T11" fmla="*/ 4579 h 145"/>
                <a:gd name="T12" fmla="*/ 1234 w 83"/>
                <a:gd name="T13" fmla="*/ 2243 h 145"/>
                <a:gd name="T14" fmla="*/ 1757 w 83"/>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145"/>
                <a:gd name="T26" fmla="*/ 83 w 83"/>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145">
                  <a:moveTo>
                    <a:pt x="69" y="0"/>
                  </a:moveTo>
                  <a:lnTo>
                    <a:pt x="0" y="0"/>
                  </a:lnTo>
                  <a:lnTo>
                    <a:pt x="0" y="144"/>
                  </a:lnTo>
                  <a:lnTo>
                    <a:pt x="67" y="144"/>
                  </a:lnTo>
                  <a:lnTo>
                    <a:pt x="82" y="121"/>
                  </a:lnTo>
                  <a:lnTo>
                    <a:pt x="47" y="76"/>
                  </a:lnTo>
                  <a:lnTo>
                    <a:pt x="48" y="37"/>
                  </a:lnTo>
                  <a:lnTo>
                    <a:pt x="69"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5" name="Freeform 6"/>
            <p:cNvSpPr>
              <a:spLocks/>
            </p:cNvSpPr>
            <p:nvPr/>
          </p:nvSpPr>
          <p:spPr bwMode="gray">
            <a:xfrm>
              <a:off x="4301" y="1705"/>
              <a:ext cx="458" cy="294"/>
            </a:xfrm>
            <a:custGeom>
              <a:avLst/>
              <a:gdLst>
                <a:gd name="T0" fmla="*/ 0 w 401"/>
                <a:gd name="T1" fmla="*/ 3008 h 247"/>
                <a:gd name="T2" fmla="*/ 1356 w 401"/>
                <a:gd name="T3" fmla="*/ 0 h 247"/>
                <a:gd name="T4" fmla="*/ 1356 w 401"/>
                <a:gd name="T5" fmla="*/ 2880 h 247"/>
                <a:gd name="T6" fmla="*/ 8627 w 401"/>
                <a:gd name="T7" fmla="*/ 2880 h 247"/>
                <a:gd name="T8" fmla="*/ 9719 w 401"/>
                <a:gd name="T9" fmla="*/ 7595 h 247"/>
                <a:gd name="T10" fmla="*/ 9055 w 401"/>
                <a:gd name="T11" fmla="*/ 9040 h 247"/>
                <a:gd name="T12" fmla="*/ 9616 w 401"/>
                <a:gd name="T13" fmla="*/ 13060 h 247"/>
                <a:gd name="T14" fmla="*/ 9078 w 401"/>
                <a:gd name="T15" fmla="*/ 14762 h 247"/>
                <a:gd name="T16" fmla="*/ 7370 w 401"/>
                <a:gd name="T17" fmla="*/ 14762 h 247"/>
                <a:gd name="T18" fmla="*/ 7370 w 401"/>
                <a:gd name="T19" fmla="*/ 16112 h 247"/>
                <a:gd name="T20" fmla="*/ 0 w 401"/>
                <a:gd name="T21" fmla="*/ 16112 h 247"/>
                <a:gd name="T22" fmla="*/ 0 w 401"/>
                <a:gd name="T23" fmla="*/ 3008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1"/>
                <a:gd name="T37" fmla="*/ 0 h 247"/>
                <a:gd name="T38" fmla="*/ 401 w 401"/>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1" h="247">
                  <a:moveTo>
                    <a:pt x="0" y="46"/>
                  </a:moveTo>
                  <a:lnTo>
                    <a:pt x="56" y="0"/>
                  </a:lnTo>
                  <a:lnTo>
                    <a:pt x="56" y="44"/>
                  </a:lnTo>
                  <a:lnTo>
                    <a:pt x="355" y="44"/>
                  </a:lnTo>
                  <a:lnTo>
                    <a:pt x="400" y="117"/>
                  </a:lnTo>
                  <a:lnTo>
                    <a:pt x="373" y="139"/>
                  </a:lnTo>
                  <a:lnTo>
                    <a:pt x="397" y="200"/>
                  </a:lnTo>
                  <a:lnTo>
                    <a:pt x="374" y="226"/>
                  </a:lnTo>
                  <a:lnTo>
                    <a:pt x="304" y="226"/>
                  </a:lnTo>
                  <a:lnTo>
                    <a:pt x="304" y="246"/>
                  </a:lnTo>
                  <a:lnTo>
                    <a:pt x="0" y="246"/>
                  </a:lnTo>
                  <a:lnTo>
                    <a:pt x="0" y="46"/>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6" name="Freeform 7"/>
            <p:cNvSpPr>
              <a:spLocks/>
            </p:cNvSpPr>
            <p:nvPr/>
          </p:nvSpPr>
          <p:spPr bwMode="gray">
            <a:xfrm>
              <a:off x="4366" y="1406"/>
              <a:ext cx="515" cy="475"/>
            </a:xfrm>
            <a:custGeom>
              <a:avLst/>
              <a:gdLst>
                <a:gd name="T0" fmla="*/ 0 w 451"/>
                <a:gd name="T1" fmla="*/ 15528 h 400"/>
                <a:gd name="T2" fmla="*/ 0 w 451"/>
                <a:gd name="T3" fmla="*/ 18160 h 400"/>
                <a:gd name="T4" fmla="*/ 7127 w 451"/>
                <a:gd name="T5" fmla="*/ 18160 h 400"/>
                <a:gd name="T6" fmla="*/ 8254 w 451"/>
                <a:gd name="T7" fmla="*/ 22669 h 400"/>
                <a:gd name="T8" fmla="*/ 9610 w 451"/>
                <a:gd name="T9" fmla="*/ 23361 h 400"/>
                <a:gd name="T10" fmla="*/ 9674 w 451"/>
                <a:gd name="T11" fmla="*/ 24693 h 400"/>
                <a:gd name="T12" fmla="*/ 10598 w 451"/>
                <a:gd name="T13" fmla="*/ 22768 h 400"/>
                <a:gd name="T14" fmla="*/ 10884 w 451"/>
                <a:gd name="T15" fmla="*/ 14547 h 400"/>
                <a:gd name="T16" fmla="*/ 10884 w 451"/>
                <a:gd name="T17" fmla="*/ 8834 h 400"/>
                <a:gd name="T18" fmla="*/ 10431 w 451"/>
                <a:gd name="T19" fmla="*/ 7936 h 400"/>
                <a:gd name="T20" fmla="*/ 10612 w 451"/>
                <a:gd name="T21" fmla="*/ 0 h 400"/>
                <a:gd name="T22" fmla="*/ 8314 w 451"/>
                <a:gd name="T23" fmla="*/ 0 h 400"/>
                <a:gd name="T24" fmla="*/ 5824 w 451"/>
                <a:gd name="T25" fmla="*/ 6325 h 400"/>
                <a:gd name="T26" fmla="*/ 6241 w 451"/>
                <a:gd name="T27" fmla="*/ 8434 h 400"/>
                <a:gd name="T28" fmla="*/ 4707 w 451"/>
                <a:gd name="T29" fmla="*/ 11296 h 400"/>
                <a:gd name="T30" fmla="*/ 2745 w 451"/>
                <a:gd name="T31" fmla="*/ 10602 h 400"/>
                <a:gd name="T32" fmla="*/ 1071 w 451"/>
                <a:gd name="T33" fmla="*/ 10602 h 400"/>
                <a:gd name="T34" fmla="*/ 719 w 451"/>
                <a:gd name="T35" fmla="*/ 13554 h 400"/>
                <a:gd name="T36" fmla="*/ 0 w 451"/>
                <a:gd name="T37" fmla="*/ 15528 h 4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1"/>
                <a:gd name="T58" fmla="*/ 0 h 400"/>
                <a:gd name="T59" fmla="*/ 451 w 451"/>
                <a:gd name="T60" fmla="*/ 400 h 4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1" h="400">
                  <a:moveTo>
                    <a:pt x="0" y="251"/>
                  </a:moveTo>
                  <a:lnTo>
                    <a:pt x="0" y="294"/>
                  </a:lnTo>
                  <a:lnTo>
                    <a:pt x="295" y="294"/>
                  </a:lnTo>
                  <a:lnTo>
                    <a:pt x="342" y="366"/>
                  </a:lnTo>
                  <a:lnTo>
                    <a:pt x="398" y="377"/>
                  </a:lnTo>
                  <a:lnTo>
                    <a:pt x="400" y="399"/>
                  </a:lnTo>
                  <a:lnTo>
                    <a:pt x="438" y="368"/>
                  </a:lnTo>
                  <a:lnTo>
                    <a:pt x="450" y="235"/>
                  </a:lnTo>
                  <a:lnTo>
                    <a:pt x="450" y="143"/>
                  </a:lnTo>
                  <a:lnTo>
                    <a:pt x="432" y="128"/>
                  </a:lnTo>
                  <a:lnTo>
                    <a:pt x="440" y="0"/>
                  </a:lnTo>
                  <a:lnTo>
                    <a:pt x="344" y="0"/>
                  </a:lnTo>
                  <a:lnTo>
                    <a:pt x="241" y="102"/>
                  </a:lnTo>
                  <a:lnTo>
                    <a:pt x="258" y="136"/>
                  </a:lnTo>
                  <a:lnTo>
                    <a:pt x="195" y="183"/>
                  </a:lnTo>
                  <a:lnTo>
                    <a:pt x="114" y="172"/>
                  </a:lnTo>
                  <a:lnTo>
                    <a:pt x="45" y="172"/>
                  </a:lnTo>
                  <a:lnTo>
                    <a:pt x="30" y="219"/>
                  </a:lnTo>
                  <a:lnTo>
                    <a:pt x="0" y="251"/>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7" name="Freeform 8"/>
            <p:cNvSpPr>
              <a:spLocks/>
            </p:cNvSpPr>
            <p:nvPr/>
          </p:nvSpPr>
          <p:spPr bwMode="gray">
            <a:xfrm>
              <a:off x="4857" y="1411"/>
              <a:ext cx="193" cy="242"/>
            </a:xfrm>
            <a:custGeom>
              <a:avLst/>
              <a:gdLst>
                <a:gd name="T0" fmla="*/ 239 w 169"/>
                <a:gd name="T1" fmla="*/ 0 h 204"/>
                <a:gd name="T2" fmla="*/ 4068 w 169"/>
                <a:gd name="T3" fmla="*/ 0 h 204"/>
                <a:gd name="T4" fmla="*/ 3906 w 169"/>
                <a:gd name="T5" fmla="*/ 2930 h 204"/>
                <a:gd name="T6" fmla="*/ 3236 w 169"/>
                <a:gd name="T7" fmla="*/ 3555 h 204"/>
                <a:gd name="T8" fmla="*/ 2137 w 169"/>
                <a:gd name="T9" fmla="*/ 12257 h 204"/>
                <a:gd name="T10" fmla="*/ 465 w 169"/>
                <a:gd name="T11" fmla="*/ 12257 h 204"/>
                <a:gd name="T12" fmla="*/ 465 w 169"/>
                <a:gd name="T13" fmla="*/ 8408 h 204"/>
                <a:gd name="T14" fmla="*/ 0 w 169"/>
                <a:gd name="T15" fmla="*/ 7431 h 204"/>
                <a:gd name="T16" fmla="*/ 239 w 169"/>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204"/>
                <a:gd name="T29" fmla="*/ 169 w 169"/>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204">
                  <a:moveTo>
                    <a:pt x="10" y="0"/>
                  </a:moveTo>
                  <a:lnTo>
                    <a:pt x="168" y="0"/>
                  </a:lnTo>
                  <a:lnTo>
                    <a:pt x="161" y="49"/>
                  </a:lnTo>
                  <a:lnTo>
                    <a:pt x="133" y="59"/>
                  </a:lnTo>
                  <a:lnTo>
                    <a:pt x="89" y="203"/>
                  </a:lnTo>
                  <a:lnTo>
                    <a:pt x="19" y="203"/>
                  </a:lnTo>
                  <a:lnTo>
                    <a:pt x="19" y="139"/>
                  </a:lnTo>
                  <a:lnTo>
                    <a:pt x="0" y="124"/>
                  </a:lnTo>
                  <a:lnTo>
                    <a:pt x="1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8" name="Freeform 9"/>
            <p:cNvSpPr>
              <a:spLocks/>
            </p:cNvSpPr>
            <p:nvPr/>
          </p:nvSpPr>
          <p:spPr bwMode="gray">
            <a:xfrm>
              <a:off x="4959" y="1324"/>
              <a:ext cx="144" cy="329"/>
            </a:xfrm>
            <a:custGeom>
              <a:avLst/>
              <a:gdLst>
                <a:gd name="T0" fmla="*/ 1889 w 126"/>
                <a:gd name="T1" fmla="*/ 4492 h 277"/>
                <a:gd name="T2" fmla="*/ 3071 w 126"/>
                <a:gd name="T3" fmla="*/ 0 h 277"/>
                <a:gd name="T4" fmla="*/ 3071 w 126"/>
                <a:gd name="T5" fmla="*/ 15652 h 277"/>
                <a:gd name="T6" fmla="*/ 1950 w 126"/>
                <a:gd name="T7" fmla="*/ 17172 h 277"/>
                <a:gd name="T8" fmla="*/ 0 w 126"/>
                <a:gd name="T9" fmla="*/ 16960 h 277"/>
                <a:gd name="T10" fmla="*/ 1055 w 126"/>
                <a:gd name="T11" fmla="*/ 8286 h 277"/>
                <a:gd name="T12" fmla="*/ 1800 w 126"/>
                <a:gd name="T13" fmla="*/ 7527 h 277"/>
                <a:gd name="T14" fmla="*/ 1889 w 126"/>
                <a:gd name="T15" fmla="*/ 4492 h 27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277"/>
                <a:gd name="T26" fmla="*/ 126 w 126"/>
                <a:gd name="T27" fmla="*/ 277 h 2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277">
                  <a:moveTo>
                    <a:pt x="77" y="72"/>
                  </a:moveTo>
                  <a:lnTo>
                    <a:pt x="125" y="0"/>
                  </a:lnTo>
                  <a:lnTo>
                    <a:pt x="125" y="252"/>
                  </a:lnTo>
                  <a:lnTo>
                    <a:pt x="79" y="276"/>
                  </a:lnTo>
                  <a:lnTo>
                    <a:pt x="0" y="273"/>
                  </a:lnTo>
                  <a:lnTo>
                    <a:pt x="43" y="134"/>
                  </a:lnTo>
                  <a:lnTo>
                    <a:pt x="73" y="121"/>
                  </a:lnTo>
                  <a:lnTo>
                    <a:pt x="77" y="72"/>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29" name="Freeform 10"/>
            <p:cNvSpPr>
              <a:spLocks/>
            </p:cNvSpPr>
            <p:nvPr/>
          </p:nvSpPr>
          <p:spPr bwMode="gray">
            <a:xfrm>
              <a:off x="5103" y="1143"/>
              <a:ext cx="305" cy="480"/>
            </a:xfrm>
            <a:custGeom>
              <a:avLst/>
              <a:gdLst>
                <a:gd name="T0" fmla="*/ 0 w 267"/>
                <a:gd name="T1" fmla="*/ 9733 h 404"/>
                <a:gd name="T2" fmla="*/ 0 w 267"/>
                <a:gd name="T3" fmla="*/ 25213 h 404"/>
                <a:gd name="T4" fmla="*/ 1552 w 267"/>
                <a:gd name="T5" fmla="*/ 22932 h 404"/>
                <a:gd name="T6" fmla="*/ 1672 w 267"/>
                <a:gd name="T7" fmla="*/ 20944 h 404"/>
                <a:gd name="T8" fmla="*/ 6462 w 267"/>
                <a:gd name="T9" fmla="*/ 11936 h 404"/>
                <a:gd name="T10" fmla="*/ 6188 w 267"/>
                <a:gd name="T11" fmla="*/ 8534 h 404"/>
                <a:gd name="T12" fmla="*/ 5373 w 267"/>
                <a:gd name="T13" fmla="*/ 7603 h 404"/>
                <a:gd name="T14" fmla="*/ 4790 w 267"/>
                <a:gd name="T15" fmla="*/ 380 h 404"/>
                <a:gd name="T16" fmla="*/ 3448 w 267"/>
                <a:gd name="T17" fmla="*/ 1349 h 404"/>
                <a:gd name="T18" fmla="*/ 2788 w 267"/>
                <a:gd name="T19" fmla="*/ 0 h 404"/>
                <a:gd name="T20" fmla="*/ 1552 w 267"/>
                <a:gd name="T21" fmla="*/ 2530 h 404"/>
                <a:gd name="T22" fmla="*/ 0 w 267"/>
                <a:gd name="T23" fmla="*/ 9733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7"/>
                <a:gd name="T37" fmla="*/ 0 h 404"/>
                <a:gd name="T38" fmla="*/ 267 w 267"/>
                <a:gd name="T39" fmla="*/ 404 h 4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7" h="404">
                  <a:moveTo>
                    <a:pt x="0" y="156"/>
                  </a:moveTo>
                  <a:lnTo>
                    <a:pt x="0" y="403"/>
                  </a:lnTo>
                  <a:lnTo>
                    <a:pt x="64" y="366"/>
                  </a:lnTo>
                  <a:lnTo>
                    <a:pt x="68" y="334"/>
                  </a:lnTo>
                  <a:lnTo>
                    <a:pt x="266" y="190"/>
                  </a:lnTo>
                  <a:lnTo>
                    <a:pt x="254" y="136"/>
                  </a:lnTo>
                  <a:lnTo>
                    <a:pt x="220" y="122"/>
                  </a:lnTo>
                  <a:lnTo>
                    <a:pt x="196" y="6"/>
                  </a:lnTo>
                  <a:lnTo>
                    <a:pt x="143" y="21"/>
                  </a:lnTo>
                  <a:lnTo>
                    <a:pt x="115" y="0"/>
                  </a:lnTo>
                  <a:lnTo>
                    <a:pt x="64" y="40"/>
                  </a:lnTo>
                  <a:lnTo>
                    <a:pt x="0" y="156"/>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0" name="Freeform 11"/>
            <p:cNvSpPr>
              <a:spLocks/>
            </p:cNvSpPr>
            <p:nvPr/>
          </p:nvSpPr>
          <p:spPr bwMode="gray">
            <a:xfrm>
              <a:off x="4873" y="1630"/>
              <a:ext cx="295" cy="178"/>
            </a:xfrm>
            <a:custGeom>
              <a:avLst/>
              <a:gdLst>
                <a:gd name="T0" fmla="*/ 164 w 258"/>
                <a:gd name="T1" fmla="*/ 1244 h 149"/>
                <a:gd name="T2" fmla="*/ 3829 w 258"/>
                <a:gd name="T3" fmla="*/ 1244 h 149"/>
                <a:gd name="T4" fmla="*/ 4746 w 258"/>
                <a:gd name="T5" fmla="*/ 0 h 149"/>
                <a:gd name="T6" fmla="*/ 5219 w 258"/>
                <a:gd name="T7" fmla="*/ 2825 h 149"/>
                <a:gd name="T8" fmla="*/ 4629 w 258"/>
                <a:gd name="T9" fmla="*/ 4354 h 149"/>
                <a:gd name="T10" fmla="*/ 5455 w 258"/>
                <a:gd name="T11" fmla="*/ 9009 h 149"/>
                <a:gd name="T12" fmla="*/ 6402 w 258"/>
                <a:gd name="T13" fmla="*/ 9009 h 149"/>
                <a:gd name="T14" fmla="*/ 5045 w 258"/>
                <a:gd name="T15" fmla="*/ 10583 h 149"/>
                <a:gd name="T16" fmla="*/ 3805 w 258"/>
                <a:gd name="T17" fmla="*/ 6947 h 149"/>
                <a:gd name="T18" fmla="*/ 0 w 258"/>
                <a:gd name="T19" fmla="*/ 6947 h 149"/>
                <a:gd name="T20" fmla="*/ 164 w 258"/>
                <a:gd name="T21" fmla="*/ 1244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8"/>
                <a:gd name="T34" fmla="*/ 0 h 149"/>
                <a:gd name="T35" fmla="*/ 258 w 258"/>
                <a:gd name="T36" fmla="*/ 149 h 1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8" h="149">
                  <a:moveTo>
                    <a:pt x="7" y="17"/>
                  </a:moveTo>
                  <a:lnTo>
                    <a:pt x="154" y="17"/>
                  </a:lnTo>
                  <a:lnTo>
                    <a:pt x="191" y="0"/>
                  </a:lnTo>
                  <a:lnTo>
                    <a:pt x="209" y="39"/>
                  </a:lnTo>
                  <a:lnTo>
                    <a:pt x="185" y="62"/>
                  </a:lnTo>
                  <a:lnTo>
                    <a:pt x="219" y="126"/>
                  </a:lnTo>
                  <a:lnTo>
                    <a:pt x="257" y="126"/>
                  </a:lnTo>
                  <a:lnTo>
                    <a:pt x="202" y="148"/>
                  </a:lnTo>
                  <a:lnTo>
                    <a:pt x="152" y="97"/>
                  </a:lnTo>
                  <a:lnTo>
                    <a:pt x="0" y="97"/>
                  </a:lnTo>
                  <a:lnTo>
                    <a:pt x="7" y="17"/>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1" name="Freeform 12"/>
            <p:cNvSpPr>
              <a:spLocks/>
            </p:cNvSpPr>
            <p:nvPr/>
          </p:nvSpPr>
          <p:spPr bwMode="gray">
            <a:xfrm>
              <a:off x="5009" y="1747"/>
              <a:ext cx="60" cy="77"/>
            </a:xfrm>
            <a:custGeom>
              <a:avLst/>
              <a:gdLst>
                <a:gd name="T0" fmla="*/ 0 w 52"/>
                <a:gd name="T1" fmla="*/ 0 h 65"/>
                <a:gd name="T2" fmla="*/ 1014 w 52"/>
                <a:gd name="T3" fmla="*/ 0 h 65"/>
                <a:gd name="T4" fmla="*/ 1558 w 52"/>
                <a:gd name="T5" fmla="*/ 1070 h 65"/>
                <a:gd name="T6" fmla="*/ 954 w 52"/>
                <a:gd name="T7" fmla="*/ 3424 h 65"/>
                <a:gd name="T8" fmla="*/ 0 w 52"/>
                <a:gd name="T9" fmla="*/ 3764 h 65"/>
                <a:gd name="T10" fmla="*/ 0 w 52"/>
                <a:gd name="T11" fmla="*/ 0 h 65"/>
                <a:gd name="T12" fmla="*/ 0 60000 65536"/>
                <a:gd name="T13" fmla="*/ 0 60000 65536"/>
                <a:gd name="T14" fmla="*/ 0 60000 65536"/>
                <a:gd name="T15" fmla="*/ 0 60000 65536"/>
                <a:gd name="T16" fmla="*/ 0 60000 65536"/>
                <a:gd name="T17" fmla="*/ 0 60000 65536"/>
                <a:gd name="T18" fmla="*/ 0 w 52"/>
                <a:gd name="T19" fmla="*/ 0 h 65"/>
                <a:gd name="T20" fmla="*/ 52 w 5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52" h="65">
                  <a:moveTo>
                    <a:pt x="0" y="0"/>
                  </a:moveTo>
                  <a:lnTo>
                    <a:pt x="33" y="0"/>
                  </a:lnTo>
                  <a:lnTo>
                    <a:pt x="51" y="18"/>
                  </a:lnTo>
                  <a:lnTo>
                    <a:pt x="31" y="59"/>
                  </a:lnTo>
                  <a:lnTo>
                    <a:pt x="0" y="64"/>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2" name="Freeform 13"/>
            <p:cNvSpPr>
              <a:spLocks/>
            </p:cNvSpPr>
            <p:nvPr/>
          </p:nvSpPr>
          <p:spPr bwMode="gray">
            <a:xfrm>
              <a:off x="4866" y="1747"/>
              <a:ext cx="144" cy="100"/>
            </a:xfrm>
            <a:custGeom>
              <a:avLst/>
              <a:gdLst>
                <a:gd name="T0" fmla="*/ 143 w 126"/>
                <a:gd name="T1" fmla="*/ 0 h 84"/>
                <a:gd name="T2" fmla="*/ 3071 w 126"/>
                <a:gd name="T3" fmla="*/ 0 h 84"/>
                <a:gd name="T4" fmla="*/ 3071 w 126"/>
                <a:gd name="T5" fmla="*/ 4288 h 84"/>
                <a:gd name="T6" fmla="*/ 0 w 126"/>
                <a:gd name="T7" fmla="*/ 5470 h 84"/>
                <a:gd name="T8" fmla="*/ 143 w 126"/>
                <a:gd name="T9" fmla="*/ 0 h 84"/>
                <a:gd name="T10" fmla="*/ 0 60000 65536"/>
                <a:gd name="T11" fmla="*/ 0 60000 65536"/>
                <a:gd name="T12" fmla="*/ 0 60000 65536"/>
                <a:gd name="T13" fmla="*/ 0 60000 65536"/>
                <a:gd name="T14" fmla="*/ 0 60000 65536"/>
                <a:gd name="T15" fmla="*/ 0 w 126"/>
                <a:gd name="T16" fmla="*/ 0 h 84"/>
                <a:gd name="T17" fmla="*/ 126 w 126"/>
                <a:gd name="T18" fmla="*/ 84 h 84"/>
              </a:gdLst>
              <a:ahLst/>
              <a:cxnLst>
                <a:cxn ang="T10">
                  <a:pos x="T0" y="T1"/>
                </a:cxn>
                <a:cxn ang="T11">
                  <a:pos x="T2" y="T3"/>
                </a:cxn>
                <a:cxn ang="T12">
                  <a:pos x="T4" y="T5"/>
                </a:cxn>
                <a:cxn ang="T13">
                  <a:pos x="T6" y="T7"/>
                </a:cxn>
                <a:cxn ang="T14">
                  <a:pos x="T8" y="T9"/>
                </a:cxn>
              </a:cxnLst>
              <a:rect l="T15" t="T16" r="T17" b="T18"/>
              <a:pathLst>
                <a:path w="126" h="84">
                  <a:moveTo>
                    <a:pt x="6" y="0"/>
                  </a:moveTo>
                  <a:lnTo>
                    <a:pt x="125" y="0"/>
                  </a:lnTo>
                  <a:lnTo>
                    <a:pt x="125" y="65"/>
                  </a:lnTo>
                  <a:lnTo>
                    <a:pt x="0" y="83"/>
                  </a:lnTo>
                  <a:lnTo>
                    <a:pt x="6"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3" name="Freeform 14"/>
            <p:cNvSpPr>
              <a:spLocks/>
            </p:cNvSpPr>
            <p:nvPr/>
          </p:nvSpPr>
          <p:spPr bwMode="gray">
            <a:xfrm>
              <a:off x="4702" y="1844"/>
              <a:ext cx="125" cy="247"/>
            </a:xfrm>
            <a:custGeom>
              <a:avLst/>
              <a:gdLst>
                <a:gd name="T0" fmla="*/ 1283 w 109"/>
                <a:gd name="T1" fmla="*/ 0 h 207"/>
                <a:gd name="T2" fmla="*/ 589 w 109"/>
                <a:gd name="T3" fmla="*/ 1493 h 207"/>
                <a:gd name="T4" fmla="*/ 1211 w 109"/>
                <a:gd name="T5" fmla="*/ 5705 h 207"/>
                <a:gd name="T6" fmla="*/ 589 w 109"/>
                <a:gd name="T7" fmla="*/ 7599 h 207"/>
                <a:gd name="T8" fmla="*/ 0 w 109"/>
                <a:gd name="T9" fmla="*/ 9839 h 207"/>
                <a:gd name="T10" fmla="*/ 1211 w 109"/>
                <a:gd name="T11" fmla="*/ 14355 h 207"/>
                <a:gd name="T12" fmla="*/ 2500 w 109"/>
                <a:gd name="T13" fmla="*/ 9839 h 207"/>
                <a:gd name="T14" fmla="*/ 2877 w 109"/>
                <a:gd name="T15" fmla="*/ 4781 h 207"/>
                <a:gd name="T16" fmla="*/ 2392 w 109"/>
                <a:gd name="T17" fmla="*/ 4598 h 207"/>
                <a:gd name="T18" fmla="*/ 2866 w 109"/>
                <a:gd name="T19" fmla="*/ 2069 h 207"/>
                <a:gd name="T20" fmla="*/ 2743 w 109"/>
                <a:gd name="T21" fmla="*/ 601 h 207"/>
                <a:gd name="T22" fmla="*/ 1283 w 109"/>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207"/>
                <a:gd name="T38" fmla="*/ 109 w 10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207">
                  <a:moveTo>
                    <a:pt x="48" y="0"/>
                  </a:moveTo>
                  <a:lnTo>
                    <a:pt x="22" y="22"/>
                  </a:lnTo>
                  <a:lnTo>
                    <a:pt x="45" y="82"/>
                  </a:lnTo>
                  <a:lnTo>
                    <a:pt x="22" y="110"/>
                  </a:lnTo>
                  <a:lnTo>
                    <a:pt x="0" y="142"/>
                  </a:lnTo>
                  <a:lnTo>
                    <a:pt x="45" y="206"/>
                  </a:lnTo>
                  <a:lnTo>
                    <a:pt x="93" y="142"/>
                  </a:lnTo>
                  <a:lnTo>
                    <a:pt x="108" y="69"/>
                  </a:lnTo>
                  <a:lnTo>
                    <a:pt x="90" y="66"/>
                  </a:lnTo>
                  <a:lnTo>
                    <a:pt x="106" y="29"/>
                  </a:lnTo>
                  <a:lnTo>
                    <a:pt x="103" y="8"/>
                  </a:lnTo>
                  <a:lnTo>
                    <a:pt x="48"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4" name="Freeform 15"/>
            <p:cNvSpPr>
              <a:spLocks/>
            </p:cNvSpPr>
            <p:nvPr/>
          </p:nvSpPr>
          <p:spPr bwMode="gray">
            <a:xfrm>
              <a:off x="4375" y="1999"/>
              <a:ext cx="356" cy="239"/>
            </a:xfrm>
            <a:custGeom>
              <a:avLst/>
              <a:gdLst>
                <a:gd name="T0" fmla="*/ 0 w 311"/>
                <a:gd name="T1" fmla="*/ 0 h 201"/>
                <a:gd name="T2" fmla="*/ 6193 w 311"/>
                <a:gd name="T3" fmla="*/ 0 h 201"/>
                <a:gd name="T4" fmla="*/ 6193 w 311"/>
                <a:gd name="T5" fmla="*/ 7897 h 201"/>
                <a:gd name="T6" fmla="*/ 7932 w 311"/>
                <a:gd name="T7" fmla="*/ 7897 h 201"/>
                <a:gd name="T8" fmla="*/ 6929 w 311"/>
                <a:gd name="T9" fmla="*/ 12784 h 201"/>
                <a:gd name="T10" fmla="*/ 4829 w 311"/>
                <a:gd name="T11" fmla="*/ 11365 h 201"/>
                <a:gd name="T12" fmla="*/ 4135 w 311"/>
                <a:gd name="T13" fmla="*/ 5018 h 201"/>
                <a:gd name="T14" fmla="*/ 3891 w 311"/>
                <a:gd name="T15" fmla="*/ 3411 h 201"/>
                <a:gd name="T16" fmla="*/ 2364 w 311"/>
                <a:gd name="T17" fmla="*/ 2366 h 201"/>
                <a:gd name="T18" fmla="*/ 0 w 311"/>
                <a:gd name="T19" fmla="*/ 5083 h 201"/>
                <a:gd name="T20" fmla="*/ 0 w 311"/>
                <a:gd name="T21" fmla="*/ 0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1"/>
                <a:gd name="T34" fmla="*/ 0 h 201"/>
                <a:gd name="T35" fmla="*/ 311 w 311"/>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1" h="201">
                  <a:moveTo>
                    <a:pt x="0" y="0"/>
                  </a:moveTo>
                  <a:lnTo>
                    <a:pt x="241" y="0"/>
                  </a:lnTo>
                  <a:lnTo>
                    <a:pt x="241" y="124"/>
                  </a:lnTo>
                  <a:lnTo>
                    <a:pt x="310" y="124"/>
                  </a:lnTo>
                  <a:lnTo>
                    <a:pt x="271" y="200"/>
                  </a:lnTo>
                  <a:lnTo>
                    <a:pt x="189" y="178"/>
                  </a:lnTo>
                  <a:lnTo>
                    <a:pt x="162" y="78"/>
                  </a:lnTo>
                  <a:lnTo>
                    <a:pt x="152" y="54"/>
                  </a:lnTo>
                  <a:lnTo>
                    <a:pt x="93" y="37"/>
                  </a:lnTo>
                  <a:lnTo>
                    <a:pt x="0" y="80"/>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5" name="Freeform 16"/>
            <p:cNvSpPr>
              <a:spLocks/>
            </p:cNvSpPr>
            <p:nvPr/>
          </p:nvSpPr>
          <p:spPr bwMode="gray">
            <a:xfrm>
              <a:off x="2510" y="1978"/>
              <a:ext cx="598" cy="324"/>
            </a:xfrm>
            <a:custGeom>
              <a:avLst/>
              <a:gdLst>
                <a:gd name="T0" fmla="*/ 0 w 524"/>
                <a:gd name="T1" fmla="*/ 0 h 273"/>
                <a:gd name="T2" fmla="*/ 11784 w 524"/>
                <a:gd name="T3" fmla="*/ 0 h 273"/>
                <a:gd name="T4" fmla="*/ 12121 w 524"/>
                <a:gd name="T5" fmla="*/ 1169 h 273"/>
                <a:gd name="T6" fmla="*/ 11610 w 524"/>
                <a:gd name="T7" fmla="*/ 2632 h 273"/>
                <a:gd name="T8" fmla="*/ 12447 w 524"/>
                <a:gd name="T9" fmla="*/ 4599 h 273"/>
                <a:gd name="T10" fmla="*/ 12447 w 524"/>
                <a:gd name="T11" fmla="*/ 16609 h 273"/>
                <a:gd name="T12" fmla="*/ 0 w 524"/>
                <a:gd name="T13" fmla="*/ 16609 h 273"/>
                <a:gd name="T14" fmla="*/ 0 w 524"/>
                <a:gd name="T15" fmla="*/ 0 h 273"/>
                <a:gd name="T16" fmla="*/ 0 60000 65536"/>
                <a:gd name="T17" fmla="*/ 0 60000 65536"/>
                <a:gd name="T18" fmla="*/ 0 60000 65536"/>
                <a:gd name="T19" fmla="*/ 0 60000 65536"/>
                <a:gd name="T20" fmla="*/ 0 60000 65536"/>
                <a:gd name="T21" fmla="*/ 0 60000 65536"/>
                <a:gd name="T22" fmla="*/ 0 60000 65536"/>
                <a:gd name="T23" fmla="*/ 0 60000 65536"/>
                <a:gd name="T24" fmla="*/ 0 w 524"/>
                <a:gd name="T25" fmla="*/ 0 h 273"/>
                <a:gd name="T26" fmla="*/ 524 w 524"/>
                <a:gd name="T27" fmla="*/ 273 h 2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4" h="273">
                  <a:moveTo>
                    <a:pt x="0" y="0"/>
                  </a:moveTo>
                  <a:lnTo>
                    <a:pt x="495" y="0"/>
                  </a:lnTo>
                  <a:lnTo>
                    <a:pt x="509" y="19"/>
                  </a:lnTo>
                  <a:lnTo>
                    <a:pt x="487" y="43"/>
                  </a:lnTo>
                  <a:lnTo>
                    <a:pt x="523" y="75"/>
                  </a:lnTo>
                  <a:lnTo>
                    <a:pt x="523" y="272"/>
                  </a:lnTo>
                  <a:lnTo>
                    <a:pt x="0" y="272"/>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6" name="Freeform 17"/>
            <p:cNvSpPr>
              <a:spLocks/>
            </p:cNvSpPr>
            <p:nvPr/>
          </p:nvSpPr>
          <p:spPr bwMode="gray">
            <a:xfrm>
              <a:off x="2356" y="1290"/>
              <a:ext cx="624" cy="410"/>
            </a:xfrm>
            <a:custGeom>
              <a:avLst/>
              <a:gdLst>
                <a:gd name="T0" fmla="*/ 0 w 547"/>
                <a:gd name="T1" fmla="*/ 0 h 345"/>
                <a:gd name="T2" fmla="*/ 12623 w 547"/>
                <a:gd name="T3" fmla="*/ 0 h 345"/>
                <a:gd name="T4" fmla="*/ 12623 w 547"/>
                <a:gd name="T5" fmla="*/ 1672 h 345"/>
                <a:gd name="T6" fmla="*/ 12072 w 547"/>
                <a:gd name="T7" fmla="*/ 3374 h 345"/>
                <a:gd name="T8" fmla="*/ 12877 w 547"/>
                <a:gd name="T9" fmla="*/ 6022 h 345"/>
                <a:gd name="T10" fmla="*/ 12877 w 547"/>
                <a:gd name="T11" fmla="*/ 15411 h 345"/>
                <a:gd name="T12" fmla="*/ 12310 w 547"/>
                <a:gd name="T13" fmla="*/ 15411 h 345"/>
                <a:gd name="T14" fmla="*/ 12310 w 547"/>
                <a:gd name="T15" fmla="*/ 21685 h 345"/>
                <a:gd name="T16" fmla="*/ 10129 w 547"/>
                <a:gd name="T17" fmla="*/ 19706 h 345"/>
                <a:gd name="T18" fmla="*/ 9220 w 547"/>
                <a:gd name="T19" fmla="*/ 18315 h 345"/>
                <a:gd name="T20" fmla="*/ 0 w 547"/>
                <a:gd name="T21" fmla="*/ 18315 h 345"/>
                <a:gd name="T22" fmla="*/ 0 w 547"/>
                <a:gd name="T23" fmla="*/ 0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7"/>
                <a:gd name="T37" fmla="*/ 0 h 345"/>
                <a:gd name="T38" fmla="*/ 547 w 547"/>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7" h="345">
                  <a:moveTo>
                    <a:pt x="0" y="0"/>
                  </a:moveTo>
                  <a:lnTo>
                    <a:pt x="535" y="0"/>
                  </a:lnTo>
                  <a:lnTo>
                    <a:pt x="535" y="26"/>
                  </a:lnTo>
                  <a:lnTo>
                    <a:pt x="511" y="54"/>
                  </a:lnTo>
                  <a:lnTo>
                    <a:pt x="546" y="96"/>
                  </a:lnTo>
                  <a:lnTo>
                    <a:pt x="546" y="245"/>
                  </a:lnTo>
                  <a:lnTo>
                    <a:pt x="522" y="245"/>
                  </a:lnTo>
                  <a:lnTo>
                    <a:pt x="522" y="344"/>
                  </a:lnTo>
                  <a:lnTo>
                    <a:pt x="429" y="313"/>
                  </a:lnTo>
                  <a:lnTo>
                    <a:pt x="391" y="291"/>
                  </a:lnTo>
                  <a:lnTo>
                    <a:pt x="0" y="291"/>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7" name="Freeform 18"/>
            <p:cNvSpPr>
              <a:spLocks/>
            </p:cNvSpPr>
            <p:nvPr/>
          </p:nvSpPr>
          <p:spPr bwMode="gray">
            <a:xfrm>
              <a:off x="2952" y="1584"/>
              <a:ext cx="542" cy="320"/>
            </a:xfrm>
            <a:custGeom>
              <a:avLst/>
              <a:gdLst>
                <a:gd name="T0" fmla="*/ 0 w 475"/>
                <a:gd name="T1" fmla="*/ 0 h 269"/>
                <a:gd name="T2" fmla="*/ 9546 w 475"/>
                <a:gd name="T3" fmla="*/ 0 h 269"/>
                <a:gd name="T4" fmla="*/ 9901 w 475"/>
                <a:gd name="T5" fmla="*/ 2015 h 269"/>
                <a:gd name="T6" fmla="*/ 9842 w 475"/>
                <a:gd name="T7" fmla="*/ 4309 h 269"/>
                <a:gd name="T8" fmla="*/ 10753 w 475"/>
                <a:gd name="T9" fmla="*/ 6686 h 269"/>
                <a:gd name="T10" fmla="*/ 11230 w 475"/>
                <a:gd name="T11" fmla="*/ 9477 h 269"/>
                <a:gd name="T12" fmla="*/ 9901 w 475"/>
                <a:gd name="T13" fmla="*/ 12284 h 269"/>
                <a:gd name="T14" fmla="*/ 10119 w 475"/>
                <a:gd name="T15" fmla="*/ 14009 h 269"/>
                <a:gd name="T16" fmla="*/ 8993 w 475"/>
                <a:gd name="T17" fmla="*/ 17280 h 269"/>
                <a:gd name="T18" fmla="*/ 1326 w 475"/>
                <a:gd name="T19" fmla="*/ 17280 h 269"/>
                <a:gd name="T20" fmla="*/ 0 w 475"/>
                <a:gd name="T21" fmla="*/ 6261 h 269"/>
                <a:gd name="T22" fmla="*/ 0 w 475"/>
                <a:gd name="T23" fmla="*/ 0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5"/>
                <a:gd name="T37" fmla="*/ 0 h 269"/>
                <a:gd name="T38" fmla="*/ 475 w 475"/>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5" h="269">
                  <a:moveTo>
                    <a:pt x="0" y="0"/>
                  </a:moveTo>
                  <a:lnTo>
                    <a:pt x="403" y="0"/>
                  </a:lnTo>
                  <a:lnTo>
                    <a:pt x="417" y="31"/>
                  </a:lnTo>
                  <a:lnTo>
                    <a:pt x="415" y="67"/>
                  </a:lnTo>
                  <a:lnTo>
                    <a:pt x="453" y="103"/>
                  </a:lnTo>
                  <a:lnTo>
                    <a:pt x="474" y="147"/>
                  </a:lnTo>
                  <a:lnTo>
                    <a:pt x="417" y="190"/>
                  </a:lnTo>
                  <a:lnTo>
                    <a:pt x="427" y="218"/>
                  </a:lnTo>
                  <a:lnTo>
                    <a:pt x="379" y="268"/>
                  </a:lnTo>
                  <a:lnTo>
                    <a:pt x="56" y="268"/>
                  </a:lnTo>
                  <a:lnTo>
                    <a:pt x="0" y="97"/>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8" name="Freeform 19"/>
            <p:cNvSpPr>
              <a:spLocks/>
            </p:cNvSpPr>
            <p:nvPr/>
          </p:nvSpPr>
          <p:spPr bwMode="gray">
            <a:xfrm>
              <a:off x="2906" y="951"/>
              <a:ext cx="556" cy="635"/>
            </a:xfrm>
            <a:custGeom>
              <a:avLst/>
              <a:gdLst>
                <a:gd name="T0" fmla="*/ 0 w 487"/>
                <a:gd name="T1" fmla="*/ 0 h 534"/>
                <a:gd name="T2" fmla="*/ 3887 w 487"/>
                <a:gd name="T3" fmla="*/ 0 h 534"/>
                <a:gd name="T4" fmla="*/ 11702 w 487"/>
                <a:gd name="T5" fmla="*/ 4061 h 534"/>
                <a:gd name="T6" fmla="*/ 9008 w 487"/>
                <a:gd name="T7" fmla="*/ 10761 h 534"/>
                <a:gd name="T8" fmla="*/ 7864 w 487"/>
                <a:gd name="T9" fmla="*/ 20922 h 534"/>
                <a:gd name="T10" fmla="*/ 7864 w 487"/>
                <a:gd name="T11" fmla="*/ 26274 h 534"/>
                <a:gd name="T12" fmla="*/ 10516 w 487"/>
                <a:gd name="T13" fmla="*/ 31453 h 534"/>
                <a:gd name="T14" fmla="*/ 10678 w 487"/>
                <a:gd name="T15" fmla="*/ 34083 h 534"/>
                <a:gd name="T16" fmla="*/ 1531 w 487"/>
                <a:gd name="T17" fmla="*/ 34083 h 534"/>
                <a:gd name="T18" fmla="*/ 1531 w 487"/>
                <a:gd name="T19" fmla="*/ 24140 h 534"/>
                <a:gd name="T20" fmla="*/ 781 w 487"/>
                <a:gd name="T21" fmla="*/ 21709 h 534"/>
                <a:gd name="T22" fmla="*/ 1298 w 487"/>
                <a:gd name="T23" fmla="*/ 20211 h 534"/>
                <a:gd name="T24" fmla="*/ 1298 w 487"/>
                <a:gd name="T25" fmla="*/ 18094 h 534"/>
                <a:gd name="T26" fmla="*/ 996 w 487"/>
                <a:gd name="T27" fmla="*/ 12172 h 534"/>
                <a:gd name="T28" fmla="*/ 0 w 487"/>
                <a:gd name="T29" fmla="*/ 0 h 5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534"/>
                <a:gd name="T47" fmla="*/ 487 w 487"/>
                <a:gd name="T48" fmla="*/ 534 h 5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534">
                  <a:moveTo>
                    <a:pt x="0" y="0"/>
                  </a:moveTo>
                  <a:lnTo>
                    <a:pt x="162" y="0"/>
                  </a:lnTo>
                  <a:lnTo>
                    <a:pt x="486" y="64"/>
                  </a:lnTo>
                  <a:lnTo>
                    <a:pt x="375" y="168"/>
                  </a:lnTo>
                  <a:lnTo>
                    <a:pt x="327" y="327"/>
                  </a:lnTo>
                  <a:lnTo>
                    <a:pt x="327" y="411"/>
                  </a:lnTo>
                  <a:lnTo>
                    <a:pt x="438" y="492"/>
                  </a:lnTo>
                  <a:lnTo>
                    <a:pt x="444" y="533"/>
                  </a:lnTo>
                  <a:lnTo>
                    <a:pt x="64" y="533"/>
                  </a:lnTo>
                  <a:lnTo>
                    <a:pt x="64" y="378"/>
                  </a:lnTo>
                  <a:lnTo>
                    <a:pt x="32" y="340"/>
                  </a:lnTo>
                  <a:lnTo>
                    <a:pt x="53" y="316"/>
                  </a:lnTo>
                  <a:lnTo>
                    <a:pt x="53" y="283"/>
                  </a:lnTo>
                  <a:lnTo>
                    <a:pt x="40" y="190"/>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39" name="Freeform 20"/>
            <p:cNvSpPr>
              <a:spLocks/>
            </p:cNvSpPr>
            <p:nvPr/>
          </p:nvSpPr>
          <p:spPr bwMode="gray">
            <a:xfrm>
              <a:off x="3281" y="1187"/>
              <a:ext cx="484" cy="517"/>
            </a:xfrm>
            <a:custGeom>
              <a:avLst/>
              <a:gdLst>
                <a:gd name="T0" fmla="*/ 628 w 424"/>
                <a:gd name="T1" fmla="*/ 2063 h 435"/>
                <a:gd name="T2" fmla="*/ 3217 w 424"/>
                <a:gd name="T3" fmla="*/ 0 h 435"/>
                <a:gd name="T4" fmla="*/ 3749 w 424"/>
                <a:gd name="T5" fmla="*/ 2595 h 435"/>
                <a:gd name="T6" fmla="*/ 7172 w 424"/>
                <a:gd name="T7" fmla="*/ 7092 h 435"/>
                <a:gd name="T8" fmla="*/ 8024 w 424"/>
                <a:gd name="T9" fmla="*/ 9613 h 435"/>
                <a:gd name="T10" fmla="*/ 8287 w 424"/>
                <a:gd name="T11" fmla="*/ 12277 h 435"/>
                <a:gd name="T12" fmla="*/ 9610 w 424"/>
                <a:gd name="T13" fmla="*/ 11601 h 435"/>
                <a:gd name="T14" fmla="*/ 10140 w 424"/>
                <a:gd name="T15" fmla="*/ 12727 h 435"/>
                <a:gd name="T16" fmla="*/ 8989 w 424"/>
                <a:gd name="T17" fmla="*/ 17093 h 435"/>
                <a:gd name="T18" fmla="*/ 8419 w 424"/>
                <a:gd name="T19" fmla="*/ 27387 h 435"/>
                <a:gd name="T20" fmla="*/ 3910 w 424"/>
                <a:gd name="T21" fmla="*/ 27387 h 435"/>
                <a:gd name="T22" fmla="*/ 3073 w 424"/>
                <a:gd name="T23" fmla="*/ 25453 h 435"/>
                <a:gd name="T24" fmla="*/ 3111 w 424"/>
                <a:gd name="T25" fmla="*/ 23043 h 435"/>
                <a:gd name="T26" fmla="*/ 2725 w 424"/>
                <a:gd name="T27" fmla="*/ 20780 h 435"/>
                <a:gd name="T28" fmla="*/ 2628 w 424"/>
                <a:gd name="T29" fmla="*/ 18496 h 435"/>
                <a:gd name="T30" fmla="*/ 0 w 424"/>
                <a:gd name="T31" fmla="*/ 13432 h 435"/>
                <a:gd name="T32" fmla="*/ 0 w 424"/>
                <a:gd name="T33" fmla="*/ 8391 h 435"/>
                <a:gd name="T34" fmla="*/ 628 w 424"/>
                <a:gd name="T35" fmla="*/ 2063 h 4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4"/>
                <a:gd name="T55" fmla="*/ 0 h 435"/>
                <a:gd name="T56" fmla="*/ 424 w 424"/>
                <a:gd name="T57" fmla="*/ 435 h 4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4" h="435">
                  <a:moveTo>
                    <a:pt x="26" y="33"/>
                  </a:moveTo>
                  <a:lnTo>
                    <a:pt x="134" y="0"/>
                  </a:lnTo>
                  <a:lnTo>
                    <a:pt x="156" y="41"/>
                  </a:lnTo>
                  <a:lnTo>
                    <a:pt x="300" y="113"/>
                  </a:lnTo>
                  <a:lnTo>
                    <a:pt x="335" y="153"/>
                  </a:lnTo>
                  <a:lnTo>
                    <a:pt x="345" y="194"/>
                  </a:lnTo>
                  <a:lnTo>
                    <a:pt x="401" y="184"/>
                  </a:lnTo>
                  <a:lnTo>
                    <a:pt x="423" y="202"/>
                  </a:lnTo>
                  <a:lnTo>
                    <a:pt x="375" y="271"/>
                  </a:lnTo>
                  <a:lnTo>
                    <a:pt x="351" y="434"/>
                  </a:lnTo>
                  <a:lnTo>
                    <a:pt x="164" y="434"/>
                  </a:lnTo>
                  <a:lnTo>
                    <a:pt x="128" y="404"/>
                  </a:lnTo>
                  <a:lnTo>
                    <a:pt x="130" y="365"/>
                  </a:lnTo>
                  <a:lnTo>
                    <a:pt x="114" y="329"/>
                  </a:lnTo>
                  <a:lnTo>
                    <a:pt x="110" y="293"/>
                  </a:lnTo>
                  <a:lnTo>
                    <a:pt x="0" y="213"/>
                  </a:lnTo>
                  <a:lnTo>
                    <a:pt x="0" y="133"/>
                  </a:lnTo>
                  <a:lnTo>
                    <a:pt x="26" y="33"/>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0" name="Freeform 21"/>
            <p:cNvSpPr>
              <a:spLocks/>
            </p:cNvSpPr>
            <p:nvPr/>
          </p:nvSpPr>
          <p:spPr bwMode="gray">
            <a:xfrm>
              <a:off x="3457" y="1133"/>
              <a:ext cx="559" cy="283"/>
            </a:xfrm>
            <a:custGeom>
              <a:avLst/>
              <a:gdLst>
                <a:gd name="T0" fmla="*/ 0 w 490"/>
                <a:gd name="T1" fmla="*/ 5158 h 238"/>
                <a:gd name="T2" fmla="*/ 3580 w 490"/>
                <a:gd name="T3" fmla="*/ 10312 h 238"/>
                <a:gd name="T4" fmla="*/ 4258 w 490"/>
                <a:gd name="T5" fmla="*/ 12786 h 238"/>
                <a:gd name="T6" fmla="*/ 4519 w 490"/>
                <a:gd name="T7" fmla="*/ 15070 h 238"/>
                <a:gd name="T8" fmla="*/ 6527 w 490"/>
                <a:gd name="T9" fmla="*/ 9809 h 238"/>
                <a:gd name="T10" fmla="*/ 11556 w 490"/>
                <a:gd name="T11" fmla="*/ 7690 h 238"/>
                <a:gd name="T12" fmla="*/ 9286 w 490"/>
                <a:gd name="T13" fmla="*/ 3980 h 238"/>
                <a:gd name="T14" fmla="*/ 6327 w 490"/>
                <a:gd name="T15" fmla="*/ 7404 h 238"/>
                <a:gd name="T16" fmla="*/ 3503 w 490"/>
                <a:gd name="T17" fmla="*/ 4338 h 238"/>
                <a:gd name="T18" fmla="*/ 5177 w 490"/>
                <a:gd name="T19" fmla="*/ 646 h 238"/>
                <a:gd name="T20" fmla="*/ 3732 w 490"/>
                <a:gd name="T21" fmla="*/ 0 h 238"/>
                <a:gd name="T22" fmla="*/ 0 w 490"/>
                <a:gd name="T23" fmla="*/ 5158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0"/>
                <a:gd name="T37" fmla="*/ 0 h 238"/>
                <a:gd name="T38" fmla="*/ 490 w 490"/>
                <a:gd name="T39" fmla="*/ 238 h 2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0" h="238">
                  <a:moveTo>
                    <a:pt x="0" y="81"/>
                  </a:moveTo>
                  <a:lnTo>
                    <a:pt x="151" y="162"/>
                  </a:lnTo>
                  <a:lnTo>
                    <a:pt x="180" y="200"/>
                  </a:lnTo>
                  <a:lnTo>
                    <a:pt x="191" y="237"/>
                  </a:lnTo>
                  <a:lnTo>
                    <a:pt x="276" y="154"/>
                  </a:lnTo>
                  <a:lnTo>
                    <a:pt x="489" y="121"/>
                  </a:lnTo>
                  <a:lnTo>
                    <a:pt x="394" y="62"/>
                  </a:lnTo>
                  <a:lnTo>
                    <a:pt x="268" y="116"/>
                  </a:lnTo>
                  <a:lnTo>
                    <a:pt x="149" y="68"/>
                  </a:lnTo>
                  <a:lnTo>
                    <a:pt x="219" y="10"/>
                  </a:lnTo>
                  <a:lnTo>
                    <a:pt x="158" y="0"/>
                  </a:lnTo>
                  <a:lnTo>
                    <a:pt x="0" y="81"/>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1" name="Freeform 22"/>
            <p:cNvSpPr>
              <a:spLocks/>
            </p:cNvSpPr>
            <p:nvPr/>
          </p:nvSpPr>
          <p:spPr bwMode="gray">
            <a:xfrm>
              <a:off x="3775" y="1346"/>
              <a:ext cx="365" cy="439"/>
            </a:xfrm>
            <a:custGeom>
              <a:avLst/>
              <a:gdLst>
                <a:gd name="T0" fmla="*/ 3848 w 319"/>
                <a:gd name="T1" fmla="*/ 0 h 369"/>
                <a:gd name="T2" fmla="*/ 6430 w 319"/>
                <a:gd name="T3" fmla="*/ 1905 h 369"/>
                <a:gd name="T4" fmla="*/ 6956 w 319"/>
                <a:gd name="T5" fmla="*/ 6560 h 369"/>
                <a:gd name="T6" fmla="*/ 5448 w 319"/>
                <a:gd name="T7" fmla="*/ 10542 h 369"/>
                <a:gd name="T8" fmla="*/ 5823 w 319"/>
                <a:gd name="T9" fmla="*/ 12291 h 369"/>
                <a:gd name="T10" fmla="*/ 7265 w 319"/>
                <a:gd name="T11" fmla="*/ 10198 h 369"/>
                <a:gd name="T12" fmla="*/ 7901 w 319"/>
                <a:gd name="T13" fmla="*/ 10580 h 369"/>
                <a:gd name="T14" fmla="*/ 8070 w 319"/>
                <a:gd name="T15" fmla="*/ 17051 h 369"/>
                <a:gd name="T16" fmla="*/ 6458 w 319"/>
                <a:gd name="T17" fmla="*/ 22429 h 369"/>
                <a:gd name="T18" fmla="*/ 6458 w 319"/>
                <a:gd name="T19" fmla="*/ 23831 h 369"/>
                <a:gd name="T20" fmla="*/ 0 w 319"/>
                <a:gd name="T21" fmla="*/ 23831 h 369"/>
                <a:gd name="T22" fmla="*/ 913 w 319"/>
                <a:gd name="T23" fmla="*/ 17051 h 369"/>
                <a:gd name="T24" fmla="*/ 405 w 319"/>
                <a:gd name="T25" fmla="*/ 11912 h 369"/>
                <a:gd name="T26" fmla="*/ 1249 w 319"/>
                <a:gd name="T27" fmla="*/ 6266 h 369"/>
                <a:gd name="T28" fmla="*/ 3848 w 319"/>
                <a:gd name="T29" fmla="*/ 0 h 3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9"/>
                <a:gd name="T46" fmla="*/ 0 h 369"/>
                <a:gd name="T47" fmla="*/ 319 w 319"/>
                <a:gd name="T48" fmla="*/ 369 h 3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9" h="369">
                  <a:moveTo>
                    <a:pt x="152" y="0"/>
                  </a:moveTo>
                  <a:lnTo>
                    <a:pt x="253" y="29"/>
                  </a:lnTo>
                  <a:lnTo>
                    <a:pt x="274" y="102"/>
                  </a:lnTo>
                  <a:lnTo>
                    <a:pt x="215" y="162"/>
                  </a:lnTo>
                  <a:lnTo>
                    <a:pt x="230" y="190"/>
                  </a:lnTo>
                  <a:lnTo>
                    <a:pt x="287" y="158"/>
                  </a:lnTo>
                  <a:lnTo>
                    <a:pt x="311" y="164"/>
                  </a:lnTo>
                  <a:lnTo>
                    <a:pt x="318" y="264"/>
                  </a:lnTo>
                  <a:lnTo>
                    <a:pt x="255" y="347"/>
                  </a:lnTo>
                  <a:lnTo>
                    <a:pt x="255" y="368"/>
                  </a:lnTo>
                  <a:lnTo>
                    <a:pt x="0" y="368"/>
                  </a:lnTo>
                  <a:lnTo>
                    <a:pt x="36" y="264"/>
                  </a:lnTo>
                  <a:lnTo>
                    <a:pt x="16" y="184"/>
                  </a:lnTo>
                  <a:lnTo>
                    <a:pt x="50" y="97"/>
                  </a:lnTo>
                  <a:lnTo>
                    <a:pt x="152"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2" name="Freeform 23"/>
            <p:cNvSpPr>
              <a:spLocks/>
            </p:cNvSpPr>
            <p:nvPr/>
          </p:nvSpPr>
          <p:spPr bwMode="gray">
            <a:xfrm>
              <a:off x="3386" y="1703"/>
              <a:ext cx="332" cy="589"/>
            </a:xfrm>
            <a:custGeom>
              <a:avLst/>
              <a:gdLst>
                <a:gd name="T0" fmla="*/ 1725 w 291"/>
                <a:gd name="T1" fmla="*/ 0 h 495"/>
                <a:gd name="T2" fmla="*/ 6233 w 291"/>
                <a:gd name="T3" fmla="*/ 0 h 495"/>
                <a:gd name="T4" fmla="*/ 6780 w 291"/>
                <a:gd name="T5" fmla="*/ 4785 h 495"/>
                <a:gd name="T6" fmla="*/ 6780 w 291"/>
                <a:gd name="T7" fmla="*/ 21249 h 495"/>
                <a:gd name="T8" fmla="*/ 6862 w 291"/>
                <a:gd name="T9" fmla="*/ 22682 h 495"/>
                <a:gd name="T10" fmla="*/ 5966 w 291"/>
                <a:gd name="T11" fmla="*/ 25527 h 495"/>
                <a:gd name="T12" fmla="*/ 5754 w 291"/>
                <a:gd name="T13" fmla="*/ 28937 h 495"/>
                <a:gd name="T14" fmla="*/ 4117 w 291"/>
                <a:gd name="T15" fmla="*/ 32073 h 495"/>
                <a:gd name="T16" fmla="*/ 3351 w 291"/>
                <a:gd name="T17" fmla="*/ 31312 h 495"/>
                <a:gd name="T18" fmla="*/ 1655 w 291"/>
                <a:gd name="T19" fmla="*/ 24567 h 495"/>
                <a:gd name="T20" fmla="*/ 2154 w 291"/>
                <a:gd name="T21" fmla="*/ 22451 h 495"/>
                <a:gd name="T22" fmla="*/ 1453 w 291"/>
                <a:gd name="T23" fmla="*/ 21079 h 495"/>
                <a:gd name="T24" fmla="*/ 0 w 291"/>
                <a:gd name="T25" fmla="*/ 14649 h 495"/>
                <a:gd name="T26" fmla="*/ 123 w 291"/>
                <a:gd name="T27" fmla="*/ 10617 h 495"/>
                <a:gd name="T28" fmla="*/ 1129 w 291"/>
                <a:gd name="T29" fmla="*/ 7456 h 495"/>
                <a:gd name="T30" fmla="*/ 878 w 291"/>
                <a:gd name="T31" fmla="*/ 5531 h 495"/>
                <a:gd name="T32" fmla="*/ 2181 w 291"/>
                <a:gd name="T33" fmla="*/ 2985 h 495"/>
                <a:gd name="T34" fmla="*/ 1725 w 291"/>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495"/>
                <a:gd name="T56" fmla="*/ 291 w 291"/>
                <a:gd name="T57" fmla="*/ 495 h 4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495">
                  <a:moveTo>
                    <a:pt x="73" y="0"/>
                  </a:moveTo>
                  <a:lnTo>
                    <a:pt x="264" y="0"/>
                  </a:lnTo>
                  <a:lnTo>
                    <a:pt x="287" y="73"/>
                  </a:lnTo>
                  <a:lnTo>
                    <a:pt x="287" y="327"/>
                  </a:lnTo>
                  <a:lnTo>
                    <a:pt x="290" y="350"/>
                  </a:lnTo>
                  <a:lnTo>
                    <a:pt x="252" y="393"/>
                  </a:lnTo>
                  <a:lnTo>
                    <a:pt x="244" y="445"/>
                  </a:lnTo>
                  <a:lnTo>
                    <a:pt x="174" y="494"/>
                  </a:lnTo>
                  <a:lnTo>
                    <a:pt x="141" y="482"/>
                  </a:lnTo>
                  <a:lnTo>
                    <a:pt x="69" y="378"/>
                  </a:lnTo>
                  <a:lnTo>
                    <a:pt x="90" y="345"/>
                  </a:lnTo>
                  <a:lnTo>
                    <a:pt x="61" y="325"/>
                  </a:lnTo>
                  <a:lnTo>
                    <a:pt x="0" y="225"/>
                  </a:lnTo>
                  <a:lnTo>
                    <a:pt x="5" y="164"/>
                  </a:lnTo>
                  <a:lnTo>
                    <a:pt x="47" y="114"/>
                  </a:lnTo>
                  <a:lnTo>
                    <a:pt x="37" y="86"/>
                  </a:lnTo>
                  <a:lnTo>
                    <a:pt x="92" y="46"/>
                  </a:lnTo>
                  <a:lnTo>
                    <a:pt x="73"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3" name="Freeform 24"/>
            <p:cNvSpPr>
              <a:spLocks/>
            </p:cNvSpPr>
            <p:nvPr/>
          </p:nvSpPr>
          <p:spPr bwMode="gray">
            <a:xfrm>
              <a:off x="3017" y="1901"/>
              <a:ext cx="569" cy="513"/>
            </a:xfrm>
            <a:custGeom>
              <a:avLst/>
              <a:gdLst>
                <a:gd name="T0" fmla="*/ 0 w 498"/>
                <a:gd name="T1" fmla="*/ 0 h 431"/>
                <a:gd name="T2" fmla="*/ 8041 w 498"/>
                <a:gd name="T3" fmla="*/ 0 h 431"/>
                <a:gd name="T4" fmla="*/ 7929 w 498"/>
                <a:gd name="T5" fmla="*/ 3652 h 431"/>
                <a:gd name="T6" fmla="*/ 9441 w 498"/>
                <a:gd name="T7" fmla="*/ 10412 h 431"/>
                <a:gd name="T8" fmla="*/ 10116 w 498"/>
                <a:gd name="T9" fmla="*/ 11631 h 431"/>
                <a:gd name="T10" fmla="*/ 9650 w 498"/>
                <a:gd name="T11" fmla="*/ 13628 h 431"/>
                <a:gd name="T12" fmla="*/ 11375 w 498"/>
                <a:gd name="T13" fmla="*/ 20575 h 431"/>
                <a:gd name="T14" fmla="*/ 12186 w 498"/>
                <a:gd name="T15" fmla="*/ 21341 h 431"/>
                <a:gd name="T16" fmla="*/ 11101 w 498"/>
                <a:gd name="T17" fmla="*/ 28090 h 431"/>
                <a:gd name="T18" fmla="*/ 10097 w 498"/>
                <a:gd name="T19" fmla="*/ 28090 h 431"/>
                <a:gd name="T20" fmla="*/ 10362 w 498"/>
                <a:gd name="T21" fmla="*/ 25052 h 431"/>
                <a:gd name="T22" fmla="*/ 2283 w 498"/>
                <a:gd name="T23" fmla="*/ 25052 h 431"/>
                <a:gd name="T24" fmla="*/ 1876 w 498"/>
                <a:gd name="T25" fmla="*/ 21989 h 431"/>
                <a:gd name="T26" fmla="*/ 1876 w 498"/>
                <a:gd name="T27" fmla="*/ 8933 h 431"/>
                <a:gd name="T28" fmla="*/ 1033 w 498"/>
                <a:gd name="T29" fmla="*/ 6811 h 431"/>
                <a:gd name="T30" fmla="*/ 1573 w 498"/>
                <a:gd name="T31" fmla="*/ 5174 h 431"/>
                <a:gd name="T32" fmla="*/ 0 w 498"/>
                <a:gd name="T33" fmla="*/ 0 h 4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8"/>
                <a:gd name="T52" fmla="*/ 0 h 431"/>
                <a:gd name="T53" fmla="*/ 498 w 498"/>
                <a:gd name="T54" fmla="*/ 431 h 4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8" h="431">
                  <a:moveTo>
                    <a:pt x="0" y="0"/>
                  </a:moveTo>
                  <a:lnTo>
                    <a:pt x="328" y="0"/>
                  </a:lnTo>
                  <a:lnTo>
                    <a:pt x="323" y="56"/>
                  </a:lnTo>
                  <a:lnTo>
                    <a:pt x="384" y="160"/>
                  </a:lnTo>
                  <a:lnTo>
                    <a:pt x="413" y="178"/>
                  </a:lnTo>
                  <a:lnTo>
                    <a:pt x="394" y="208"/>
                  </a:lnTo>
                  <a:lnTo>
                    <a:pt x="464" y="315"/>
                  </a:lnTo>
                  <a:lnTo>
                    <a:pt x="497" y="326"/>
                  </a:lnTo>
                  <a:lnTo>
                    <a:pt x="453" y="430"/>
                  </a:lnTo>
                  <a:lnTo>
                    <a:pt x="411" y="430"/>
                  </a:lnTo>
                  <a:lnTo>
                    <a:pt x="423" y="384"/>
                  </a:lnTo>
                  <a:lnTo>
                    <a:pt x="93" y="384"/>
                  </a:lnTo>
                  <a:lnTo>
                    <a:pt x="77" y="336"/>
                  </a:lnTo>
                  <a:lnTo>
                    <a:pt x="77" y="136"/>
                  </a:lnTo>
                  <a:lnTo>
                    <a:pt x="42" y="104"/>
                  </a:lnTo>
                  <a:lnTo>
                    <a:pt x="64" y="80"/>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4" name="Freeform 25"/>
            <p:cNvSpPr>
              <a:spLocks/>
            </p:cNvSpPr>
            <p:nvPr/>
          </p:nvSpPr>
          <p:spPr bwMode="gray">
            <a:xfrm>
              <a:off x="3665" y="1784"/>
              <a:ext cx="268" cy="455"/>
            </a:xfrm>
            <a:custGeom>
              <a:avLst/>
              <a:gdLst>
                <a:gd name="T0" fmla="*/ 1002 w 235"/>
                <a:gd name="T1" fmla="*/ 0 h 383"/>
                <a:gd name="T2" fmla="*/ 1460 w 235"/>
                <a:gd name="T3" fmla="*/ 752 h 383"/>
                <a:gd name="T4" fmla="*/ 2206 w 235"/>
                <a:gd name="T5" fmla="*/ 2 h 383"/>
                <a:gd name="T6" fmla="*/ 5480 w 235"/>
                <a:gd name="T7" fmla="*/ 2 h 383"/>
                <a:gd name="T8" fmla="*/ 5480 w 235"/>
                <a:gd name="T9" fmla="*/ 14300 h 383"/>
                <a:gd name="T10" fmla="*/ 3477 w 235"/>
                <a:gd name="T11" fmla="*/ 21638 h 383"/>
                <a:gd name="T12" fmla="*/ 0 w 235"/>
                <a:gd name="T13" fmla="*/ 23841 h 383"/>
                <a:gd name="T14" fmla="*/ 237 w 235"/>
                <a:gd name="T15" fmla="*/ 20353 h 383"/>
                <a:gd name="T16" fmla="*/ 1002 w 235"/>
                <a:gd name="T17" fmla="*/ 17689 h 383"/>
                <a:gd name="T18" fmla="*/ 1002 w 235"/>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383"/>
                <a:gd name="T32" fmla="*/ 235 w 235"/>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383">
                  <a:moveTo>
                    <a:pt x="43" y="0"/>
                  </a:moveTo>
                  <a:lnTo>
                    <a:pt x="62" y="12"/>
                  </a:lnTo>
                  <a:lnTo>
                    <a:pt x="95" y="2"/>
                  </a:lnTo>
                  <a:lnTo>
                    <a:pt x="234" y="2"/>
                  </a:lnTo>
                  <a:lnTo>
                    <a:pt x="234" y="229"/>
                  </a:lnTo>
                  <a:lnTo>
                    <a:pt x="148" y="347"/>
                  </a:lnTo>
                  <a:lnTo>
                    <a:pt x="0" y="382"/>
                  </a:lnTo>
                  <a:lnTo>
                    <a:pt x="10" y="326"/>
                  </a:lnTo>
                  <a:lnTo>
                    <a:pt x="43" y="284"/>
                  </a:lnTo>
                  <a:lnTo>
                    <a:pt x="43"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5" name="Freeform 26"/>
            <p:cNvSpPr>
              <a:spLocks/>
            </p:cNvSpPr>
            <p:nvPr/>
          </p:nvSpPr>
          <p:spPr bwMode="gray">
            <a:xfrm>
              <a:off x="3933" y="1755"/>
              <a:ext cx="370" cy="391"/>
            </a:xfrm>
            <a:custGeom>
              <a:avLst/>
              <a:gdLst>
                <a:gd name="T0" fmla="*/ 0 w 324"/>
                <a:gd name="T1" fmla="*/ 1407 h 329"/>
                <a:gd name="T2" fmla="*/ 2925 w 324"/>
                <a:gd name="T3" fmla="*/ 1407 h 329"/>
                <a:gd name="T4" fmla="*/ 4021 w 324"/>
                <a:gd name="T5" fmla="*/ 2806 h 329"/>
                <a:gd name="T6" fmla="*/ 5637 w 324"/>
                <a:gd name="T7" fmla="*/ 2806 h 329"/>
                <a:gd name="T8" fmla="*/ 7810 w 324"/>
                <a:gd name="T9" fmla="*/ 0 h 329"/>
                <a:gd name="T10" fmla="*/ 7810 w 324"/>
                <a:gd name="T11" fmla="*/ 9006 h 329"/>
                <a:gd name="T12" fmla="*/ 7471 w 324"/>
                <a:gd name="T13" fmla="*/ 9397 h 329"/>
                <a:gd name="T14" fmla="*/ 6441 w 324"/>
                <a:gd name="T15" fmla="*/ 14803 h 329"/>
                <a:gd name="T16" fmla="*/ 5846 w 324"/>
                <a:gd name="T17" fmla="*/ 14803 h 329"/>
                <a:gd name="T18" fmla="*/ 3974 w 324"/>
                <a:gd name="T19" fmla="*/ 20659 h 329"/>
                <a:gd name="T20" fmla="*/ 3340 w 324"/>
                <a:gd name="T21" fmla="*/ 19152 h 329"/>
                <a:gd name="T22" fmla="*/ 2375 w 324"/>
                <a:gd name="T23" fmla="*/ 19747 h 329"/>
                <a:gd name="T24" fmla="*/ 0 w 324"/>
                <a:gd name="T25" fmla="*/ 14704 h 329"/>
                <a:gd name="T26" fmla="*/ 0 w 324"/>
                <a:gd name="T27" fmla="*/ 1407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4"/>
                <a:gd name="T43" fmla="*/ 0 h 329"/>
                <a:gd name="T44" fmla="*/ 324 w 324"/>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4" h="329">
                  <a:moveTo>
                    <a:pt x="0" y="22"/>
                  </a:moveTo>
                  <a:lnTo>
                    <a:pt x="121" y="22"/>
                  </a:lnTo>
                  <a:lnTo>
                    <a:pt x="166" y="44"/>
                  </a:lnTo>
                  <a:lnTo>
                    <a:pt x="233" y="44"/>
                  </a:lnTo>
                  <a:lnTo>
                    <a:pt x="323" y="0"/>
                  </a:lnTo>
                  <a:lnTo>
                    <a:pt x="323" y="143"/>
                  </a:lnTo>
                  <a:lnTo>
                    <a:pt x="309" y="149"/>
                  </a:lnTo>
                  <a:lnTo>
                    <a:pt x="267" y="235"/>
                  </a:lnTo>
                  <a:lnTo>
                    <a:pt x="243" y="235"/>
                  </a:lnTo>
                  <a:lnTo>
                    <a:pt x="164" y="328"/>
                  </a:lnTo>
                  <a:lnTo>
                    <a:pt x="138" y="304"/>
                  </a:lnTo>
                  <a:lnTo>
                    <a:pt x="98" y="314"/>
                  </a:lnTo>
                  <a:lnTo>
                    <a:pt x="0" y="233"/>
                  </a:lnTo>
                  <a:lnTo>
                    <a:pt x="0" y="22"/>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6" name="Freeform 27"/>
            <p:cNvSpPr>
              <a:spLocks/>
            </p:cNvSpPr>
            <p:nvPr/>
          </p:nvSpPr>
          <p:spPr bwMode="gray">
            <a:xfrm>
              <a:off x="1370" y="950"/>
              <a:ext cx="987" cy="530"/>
            </a:xfrm>
            <a:custGeom>
              <a:avLst/>
              <a:gdLst>
                <a:gd name="T0" fmla="*/ 2 w 864"/>
                <a:gd name="T1" fmla="*/ 0 h 446"/>
                <a:gd name="T2" fmla="*/ 21046 w 864"/>
                <a:gd name="T3" fmla="*/ 0 h 446"/>
                <a:gd name="T4" fmla="*/ 21046 w 864"/>
                <a:gd name="T5" fmla="*/ 24279 h 446"/>
                <a:gd name="T6" fmla="*/ 8636 w 864"/>
                <a:gd name="T7" fmla="*/ 24279 h 446"/>
                <a:gd name="T8" fmla="*/ 8636 w 864"/>
                <a:gd name="T9" fmla="*/ 25753 h 446"/>
                <a:gd name="T10" fmla="*/ 5656 w 864"/>
                <a:gd name="T11" fmla="*/ 28004 h 446"/>
                <a:gd name="T12" fmla="*/ 3913 w 864"/>
                <a:gd name="T13" fmla="*/ 20129 h 446"/>
                <a:gd name="T14" fmla="*/ 2850 w 864"/>
                <a:gd name="T15" fmla="*/ 21265 h 446"/>
                <a:gd name="T16" fmla="*/ 2579 w 864"/>
                <a:gd name="T17" fmla="*/ 19721 h 446"/>
                <a:gd name="T18" fmla="*/ 3215 w 864"/>
                <a:gd name="T19" fmla="*/ 15628 h 446"/>
                <a:gd name="T20" fmla="*/ 0 w 864"/>
                <a:gd name="T21" fmla="*/ 7003 h 446"/>
                <a:gd name="T22" fmla="*/ 2 w 864"/>
                <a:gd name="T23" fmla="*/ 0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4"/>
                <a:gd name="T37" fmla="*/ 0 h 446"/>
                <a:gd name="T38" fmla="*/ 864 w 86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4" h="446">
                  <a:moveTo>
                    <a:pt x="2" y="0"/>
                  </a:moveTo>
                  <a:lnTo>
                    <a:pt x="863" y="0"/>
                  </a:lnTo>
                  <a:lnTo>
                    <a:pt x="863" y="386"/>
                  </a:lnTo>
                  <a:lnTo>
                    <a:pt x="354" y="386"/>
                  </a:lnTo>
                  <a:lnTo>
                    <a:pt x="354" y="409"/>
                  </a:lnTo>
                  <a:lnTo>
                    <a:pt x="232" y="445"/>
                  </a:lnTo>
                  <a:lnTo>
                    <a:pt x="160" y="320"/>
                  </a:lnTo>
                  <a:lnTo>
                    <a:pt x="117" y="338"/>
                  </a:lnTo>
                  <a:lnTo>
                    <a:pt x="106" y="314"/>
                  </a:lnTo>
                  <a:lnTo>
                    <a:pt x="132" y="248"/>
                  </a:lnTo>
                  <a:lnTo>
                    <a:pt x="0" y="111"/>
                  </a:lnTo>
                  <a:lnTo>
                    <a:pt x="2"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7" name="Freeform 28"/>
            <p:cNvSpPr>
              <a:spLocks/>
            </p:cNvSpPr>
            <p:nvPr/>
          </p:nvSpPr>
          <p:spPr bwMode="gray">
            <a:xfrm>
              <a:off x="1777" y="1414"/>
              <a:ext cx="581" cy="451"/>
            </a:xfrm>
            <a:custGeom>
              <a:avLst/>
              <a:gdLst>
                <a:gd name="T0" fmla="*/ 0 w 509"/>
                <a:gd name="T1" fmla="*/ 0 h 379"/>
                <a:gd name="T2" fmla="*/ 12160 w 509"/>
                <a:gd name="T3" fmla="*/ 0 h 379"/>
                <a:gd name="T4" fmla="*/ 12160 w 509"/>
                <a:gd name="T5" fmla="*/ 24578 h 379"/>
                <a:gd name="T6" fmla="*/ 0 w 509"/>
                <a:gd name="T7" fmla="*/ 24578 h 379"/>
                <a:gd name="T8" fmla="*/ 0 w 509"/>
                <a:gd name="T9" fmla="*/ 0 h 379"/>
                <a:gd name="T10" fmla="*/ 0 60000 65536"/>
                <a:gd name="T11" fmla="*/ 0 60000 65536"/>
                <a:gd name="T12" fmla="*/ 0 60000 65536"/>
                <a:gd name="T13" fmla="*/ 0 60000 65536"/>
                <a:gd name="T14" fmla="*/ 0 60000 65536"/>
                <a:gd name="T15" fmla="*/ 0 w 509"/>
                <a:gd name="T16" fmla="*/ 0 h 379"/>
                <a:gd name="T17" fmla="*/ 509 w 509"/>
                <a:gd name="T18" fmla="*/ 379 h 379"/>
              </a:gdLst>
              <a:ahLst/>
              <a:cxnLst>
                <a:cxn ang="T10">
                  <a:pos x="T0" y="T1"/>
                </a:cxn>
                <a:cxn ang="T11">
                  <a:pos x="T2" y="T3"/>
                </a:cxn>
                <a:cxn ang="T12">
                  <a:pos x="T4" y="T5"/>
                </a:cxn>
                <a:cxn ang="T13">
                  <a:pos x="T6" y="T7"/>
                </a:cxn>
                <a:cxn ang="T14">
                  <a:pos x="T8" y="T9"/>
                </a:cxn>
              </a:cxnLst>
              <a:rect l="T15" t="T16" r="T17" b="T18"/>
              <a:pathLst>
                <a:path w="509" h="379">
                  <a:moveTo>
                    <a:pt x="0" y="0"/>
                  </a:moveTo>
                  <a:lnTo>
                    <a:pt x="508" y="0"/>
                  </a:lnTo>
                  <a:lnTo>
                    <a:pt x="508" y="378"/>
                  </a:lnTo>
                  <a:lnTo>
                    <a:pt x="0" y="378"/>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8" name="Freeform 29"/>
            <p:cNvSpPr>
              <a:spLocks/>
            </p:cNvSpPr>
            <p:nvPr/>
          </p:nvSpPr>
          <p:spPr bwMode="gray">
            <a:xfrm>
              <a:off x="2355" y="950"/>
              <a:ext cx="613" cy="340"/>
            </a:xfrm>
            <a:custGeom>
              <a:avLst/>
              <a:gdLst>
                <a:gd name="T0" fmla="*/ 0 w 537"/>
                <a:gd name="T1" fmla="*/ 0 h 286"/>
                <a:gd name="T2" fmla="*/ 11544 w 537"/>
                <a:gd name="T3" fmla="*/ 0 h 286"/>
                <a:gd name="T4" fmla="*/ 12647 w 537"/>
                <a:gd name="T5" fmla="*/ 13547 h 286"/>
                <a:gd name="T6" fmla="*/ 12862 w 537"/>
                <a:gd name="T7" fmla="*/ 18100 h 286"/>
                <a:gd name="T8" fmla="*/ 2 w 537"/>
                <a:gd name="T9" fmla="*/ 18100 h 286"/>
                <a:gd name="T10" fmla="*/ 0 w 537"/>
                <a:gd name="T11" fmla="*/ 0 h 286"/>
                <a:gd name="T12" fmla="*/ 0 60000 65536"/>
                <a:gd name="T13" fmla="*/ 0 60000 65536"/>
                <a:gd name="T14" fmla="*/ 0 60000 65536"/>
                <a:gd name="T15" fmla="*/ 0 60000 65536"/>
                <a:gd name="T16" fmla="*/ 0 60000 65536"/>
                <a:gd name="T17" fmla="*/ 0 60000 65536"/>
                <a:gd name="T18" fmla="*/ 0 w 537"/>
                <a:gd name="T19" fmla="*/ 0 h 286"/>
                <a:gd name="T20" fmla="*/ 537 w 537"/>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537" h="286">
                  <a:moveTo>
                    <a:pt x="0" y="0"/>
                  </a:moveTo>
                  <a:lnTo>
                    <a:pt x="482" y="0"/>
                  </a:lnTo>
                  <a:lnTo>
                    <a:pt x="527" y="213"/>
                  </a:lnTo>
                  <a:lnTo>
                    <a:pt x="536" y="285"/>
                  </a:lnTo>
                  <a:lnTo>
                    <a:pt x="2" y="285"/>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49" name="Freeform 30"/>
            <p:cNvSpPr>
              <a:spLocks/>
            </p:cNvSpPr>
            <p:nvPr/>
          </p:nvSpPr>
          <p:spPr bwMode="gray">
            <a:xfrm>
              <a:off x="2357" y="1636"/>
              <a:ext cx="719" cy="339"/>
            </a:xfrm>
            <a:custGeom>
              <a:avLst/>
              <a:gdLst>
                <a:gd name="T0" fmla="*/ 0 w 630"/>
                <a:gd name="T1" fmla="*/ 0 h 285"/>
                <a:gd name="T2" fmla="*/ 9320 w 630"/>
                <a:gd name="T3" fmla="*/ 0 h 285"/>
                <a:gd name="T4" fmla="*/ 10325 w 630"/>
                <a:gd name="T5" fmla="*/ 1398 h 285"/>
                <a:gd name="T6" fmla="*/ 12441 w 630"/>
                <a:gd name="T7" fmla="*/ 3195 h 285"/>
                <a:gd name="T8" fmla="*/ 13855 w 630"/>
                <a:gd name="T9" fmla="*/ 14657 h 285"/>
                <a:gd name="T10" fmla="*/ 14995 w 630"/>
                <a:gd name="T11" fmla="*/ 18314 h 285"/>
                <a:gd name="T12" fmla="*/ 3207 w 630"/>
                <a:gd name="T13" fmla="*/ 18314 h 285"/>
                <a:gd name="T14" fmla="*/ 3207 w 630"/>
                <a:gd name="T15" fmla="*/ 11926 h 285"/>
                <a:gd name="T16" fmla="*/ 0 w 630"/>
                <a:gd name="T17" fmla="*/ 11926 h 285"/>
                <a:gd name="T18" fmla="*/ 0 w 630"/>
                <a:gd name="T19" fmla="*/ 0 h 2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0"/>
                <a:gd name="T31" fmla="*/ 0 h 285"/>
                <a:gd name="T32" fmla="*/ 630 w 630"/>
                <a:gd name="T33" fmla="*/ 285 h 2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0" h="285">
                  <a:moveTo>
                    <a:pt x="0" y="0"/>
                  </a:moveTo>
                  <a:lnTo>
                    <a:pt x="391" y="0"/>
                  </a:lnTo>
                  <a:lnTo>
                    <a:pt x="433" y="21"/>
                  </a:lnTo>
                  <a:lnTo>
                    <a:pt x="522" y="50"/>
                  </a:lnTo>
                  <a:lnTo>
                    <a:pt x="581" y="228"/>
                  </a:lnTo>
                  <a:lnTo>
                    <a:pt x="629" y="284"/>
                  </a:lnTo>
                  <a:lnTo>
                    <a:pt x="134" y="284"/>
                  </a:lnTo>
                  <a:lnTo>
                    <a:pt x="134" y="185"/>
                  </a:lnTo>
                  <a:lnTo>
                    <a:pt x="0" y="185"/>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0" name="Freeform 31"/>
            <p:cNvSpPr>
              <a:spLocks/>
            </p:cNvSpPr>
            <p:nvPr/>
          </p:nvSpPr>
          <p:spPr bwMode="gray">
            <a:xfrm>
              <a:off x="1944" y="1863"/>
              <a:ext cx="562" cy="436"/>
            </a:xfrm>
            <a:custGeom>
              <a:avLst/>
              <a:gdLst>
                <a:gd name="T0" fmla="*/ 0 w 492"/>
                <a:gd name="T1" fmla="*/ 0 h 366"/>
                <a:gd name="T2" fmla="*/ 11956 w 492"/>
                <a:gd name="T3" fmla="*/ 0 h 366"/>
                <a:gd name="T4" fmla="*/ 11956 w 492"/>
                <a:gd name="T5" fmla="*/ 24372 h 366"/>
                <a:gd name="T6" fmla="*/ 0 w 492"/>
                <a:gd name="T7" fmla="*/ 24372 h 366"/>
                <a:gd name="T8" fmla="*/ 0 w 492"/>
                <a:gd name="T9" fmla="*/ 0 h 366"/>
                <a:gd name="T10" fmla="*/ 0 60000 65536"/>
                <a:gd name="T11" fmla="*/ 0 60000 65536"/>
                <a:gd name="T12" fmla="*/ 0 60000 65536"/>
                <a:gd name="T13" fmla="*/ 0 60000 65536"/>
                <a:gd name="T14" fmla="*/ 0 60000 65536"/>
                <a:gd name="T15" fmla="*/ 0 w 492"/>
                <a:gd name="T16" fmla="*/ 0 h 366"/>
                <a:gd name="T17" fmla="*/ 492 w 492"/>
                <a:gd name="T18" fmla="*/ 366 h 366"/>
              </a:gdLst>
              <a:ahLst/>
              <a:cxnLst>
                <a:cxn ang="T10">
                  <a:pos x="T0" y="T1"/>
                </a:cxn>
                <a:cxn ang="T11">
                  <a:pos x="T2" y="T3"/>
                </a:cxn>
                <a:cxn ang="T12">
                  <a:pos x="T4" y="T5"/>
                </a:cxn>
                <a:cxn ang="T13">
                  <a:pos x="T6" y="T7"/>
                </a:cxn>
                <a:cxn ang="T14">
                  <a:pos x="T8" y="T9"/>
                </a:cxn>
              </a:cxnLst>
              <a:rect l="T15" t="T16" r="T17" b="T18"/>
              <a:pathLst>
                <a:path w="492" h="366">
                  <a:moveTo>
                    <a:pt x="0" y="0"/>
                  </a:moveTo>
                  <a:lnTo>
                    <a:pt x="491" y="0"/>
                  </a:lnTo>
                  <a:lnTo>
                    <a:pt x="491" y="365"/>
                  </a:lnTo>
                  <a:lnTo>
                    <a:pt x="0" y="365"/>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1" name="Freeform 32"/>
            <p:cNvSpPr>
              <a:spLocks/>
            </p:cNvSpPr>
            <p:nvPr/>
          </p:nvSpPr>
          <p:spPr bwMode="gray">
            <a:xfrm>
              <a:off x="4121" y="1931"/>
              <a:ext cx="441" cy="347"/>
            </a:xfrm>
            <a:custGeom>
              <a:avLst/>
              <a:gdLst>
                <a:gd name="T0" fmla="*/ 3863 w 386"/>
                <a:gd name="T1" fmla="*/ 0 h 292"/>
                <a:gd name="T2" fmla="*/ 3565 w 386"/>
                <a:gd name="T3" fmla="*/ 0 h 292"/>
                <a:gd name="T4" fmla="*/ 2499 w 386"/>
                <a:gd name="T5" fmla="*/ 5590 h 292"/>
                <a:gd name="T6" fmla="*/ 1853 w 386"/>
                <a:gd name="T7" fmla="*/ 5590 h 292"/>
                <a:gd name="T8" fmla="*/ 0 w 386"/>
                <a:gd name="T9" fmla="*/ 11172 h 292"/>
                <a:gd name="T10" fmla="*/ 808 w 386"/>
                <a:gd name="T11" fmla="*/ 17079 h 292"/>
                <a:gd name="T12" fmla="*/ 3719 w 386"/>
                <a:gd name="T13" fmla="*/ 18299 h 292"/>
                <a:gd name="T14" fmla="*/ 4476 w 386"/>
                <a:gd name="T15" fmla="*/ 16762 h 292"/>
                <a:gd name="T16" fmla="*/ 5313 w 386"/>
                <a:gd name="T17" fmla="*/ 12503 h 292"/>
                <a:gd name="T18" fmla="*/ 5524 w 386"/>
                <a:gd name="T19" fmla="*/ 12080 h 292"/>
                <a:gd name="T20" fmla="*/ 9438 w 386"/>
                <a:gd name="T21" fmla="*/ 8564 h 292"/>
                <a:gd name="T22" fmla="*/ 9109 w 386"/>
                <a:gd name="T23" fmla="*/ 6907 h 292"/>
                <a:gd name="T24" fmla="*/ 7627 w 386"/>
                <a:gd name="T25" fmla="*/ 5654 h 292"/>
                <a:gd name="T26" fmla="*/ 5444 w 386"/>
                <a:gd name="T27" fmla="*/ 8564 h 292"/>
                <a:gd name="T28" fmla="*/ 5444 w 386"/>
                <a:gd name="T29" fmla="*/ 3440 h 292"/>
                <a:gd name="T30" fmla="*/ 3863 w 386"/>
                <a:gd name="T31" fmla="*/ 3440 h 292"/>
                <a:gd name="T32" fmla="*/ 3863 w 386"/>
                <a:gd name="T33" fmla="*/ 0 h 2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6"/>
                <a:gd name="T52" fmla="*/ 0 h 292"/>
                <a:gd name="T53" fmla="*/ 386 w 386"/>
                <a:gd name="T54" fmla="*/ 292 h 2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6" h="292">
                  <a:moveTo>
                    <a:pt x="158" y="0"/>
                  </a:moveTo>
                  <a:lnTo>
                    <a:pt x="146" y="0"/>
                  </a:lnTo>
                  <a:lnTo>
                    <a:pt x="102" y="88"/>
                  </a:lnTo>
                  <a:lnTo>
                    <a:pt x="76" y="88"/>
                  </a:lnTo>
                  <a:lnTo>
                    <a:pt x="0" y="178"/>
                  </a:lnTo>
                  <a:lnTo>
                    <a:pt x="33" y="272"/>
                  </a:lnTo>
                  <a:lnTo>
                    <a:pt x="152" y="291"/>
                  </a:lnTo>
                  <a:lnTo>
                    <a:pt x="183" y="267"/>
                  </a:lnTo>
                  <a:lnTo>
                    <a:pt x="217" y="199"/>
                  </a:lnTo>
                  <a:lnTo>
                    <a:pt x="225" y="192"/>
                  </a:lnTo>
                  <a:lnTo>
                    <a:pt x="385" y="136"/>
                  </a:lnTo>
                  <a:lnTo>
                    <a:pt x="373" y="110"/>
                  </a:lnTo>
                  <a:lnTo>
                    <a:pt x="312" y="90"/>
                  </a:lnTo>
                  <a:lnTo>
                    <a:pt x="223" y="136"/>
                  </a:lnTo>
                  <a:lnTo>
                    <a:pt x="223" y="55"/>
                  </a:lnTo>
                  <a:lnTo>
                    <a:pt x="158" y="55"/>
                  </a:lnTo>
                  <a:lnTo>
                    <a:pt x="158"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2" name="Freeform 33"/>
            <p:cNvSpPr>
              <a:spLocks/>
            </p:cNvSpPr>
            <p:nvPr/>
          </p:nvSpPr>
          <p:spPr bwMode="gray">
            <a:xfrm>
              <a:off x="3550" y="2037"/>
              <a:ext cx="607" cy="344"/>
            </a:xfrm>
            <a:custGeom>
              <a:avLst/>
              <a:gdLst>
                <a:gd name="T0" fmla="*/ 0 w 532"/>
                <a:gd name="T1" fmla="*/ 18859 h 289"/>
                <a:gd name="T2" fmla="*/ 698 w 532"/>
                <a:gd name="T3" fmla="*/ 13853 h 289"/>
                <a:gd name="T4" fmla="*/ 2357 w 532"/>
                <a:gd name="T5" fmla="*/ 10760 h 289"/>
                <a:gd name="T6" fmla="*/ 5842 w 532"/>
                <a:gd name="T7" fmla="*/ 8906 h 289"/>
                <a:gd name="T8" fmla="*/ 7913 w 532"/>
                <a:gd name="T9" fmla="*/ 1226 h 289"/>
                <a:gd name="T10" fmla="*/ 7913 w 532"/>
                <a:gd name="T11" fmla="*/ 0 h 289"/>
                <a:gd name="T12" fmla="*/ 10244 w 532"/>
                <a:gd name="T13" fmla="*/ 5108 h 289"/>
                <a:gd name="T14" fmla="*/ 11195 w 532"/>
                <a:gd name="T15" fmla="*/ 4343 h 289"/>
                <a:gd name="T16" fmla="*/ 11741 w 532"/>
                <a:gd name="T17" fmla="*/ 5884 h 289"/>
                <a:gd name="T18" fmla="*/ 12570 w 532"/>
                <a:gd name="T19" fmla="*/ 11971 h 289"/>
                <a:gd name="T20" fmla="*/ 9317 w 532"/>
                <a:gd name="T21" fmla="*/ 16113 h 289"/>
                <a:gd name="T22" fmla="*/ 8894 w 532"/>
                <a:gd name="T23" fmla="*/ 17545 h 289"/>
                <a:gd name="T24" fmla="*/ 2609 w 532"/>
                <a:gd name="T25" fmla="*/ 17545 h 289"/>
                <a:gd name="T26" fmla="*/ 2609 w 532"/>
                <a:gd name="T27" fmla="*/ 18859 h 289"/>
                <a:gd name="T28" fmla="*/ 0 w 532"/>
                <a:gd name="T29" fmla="*/ 18859 h 2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2"/>
                <a:gd name="T46" fmla="*/ 0 h 289"/>
                <a:gd name="T47" fmla="*/ 532 w 532"/>
                <a:gd name="T48" fmla="*/ 289 h 2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2" h="289">
                  <a:moveTo>
                    <a:pt x="0" y="288"/>
                  </a:moveTo>
                  <a:lnTo>
                    <a:pt x="30" y="212"/>
                  </a:lnTo>
                  <a:lnTo>
                    <a:pt x="100" y="165"/>
                  </a:lnTo>
                  <a:lnTo>
                    <a:pt x="246" y="135"/>
                  </a:lnTo>
                  <a:lnTo>
                    <a:pt x="334" y="19"/>
                  </a:lnTo>
                  <a:lnTo>
                    <a:pt x="334" y="0"/>
                  </a:lnTo>
                  <a:lnTo>
                    <a:pt x="432" y="78"/>
                  </a:lnTo>
                  <a:lnTo>
                    <a:pt x="472" y="66"/>
                  </a:lnTo>
                  <a:lnTo>
                    <a:pt x="495" y="90"/>
                  </a:lnTo>
                  <a:lnTo>
                    <a:pt x="531" y="183"/>
                  </a:lnTo>
                  <a:lnTo>
                    <a:pt x="394" y="246"/>
                  </a:lnTo>
                  <a:lnTo>
                    <a:pt x="375" y="268"/>
                  </a:lnTo>
                  <a:lnTo>
                    <a:pt x="110" y="268"/>
                  </a:lnTo>
                  <a:lnTo>
                    <a:pt x="110" y="288"/>
                  </a:lnTo>
                  <a:lnTo>
                    <a:pt x="0" y="288"/>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3" name="Freeform 34"/>
            <p:cNvSpPr>
              <a:spLocks/>
            </p:cNvSpPr>
            <p:nvPr/>
          </p:nvSpPr>
          <p:spPr bwMode="gray">
            <a:xfrm>
              <a:off x="3123" y="2358"/>
              <a:ext cx="419" cy="390"/>
            </a:xfrm>
            <a:custGeom>
              <a:avLst/>
              <a:gdLst>
                <a:gd name="T0" fmla="*/ 0 w 367"/>
                <a:gd name="T1" fmla="*/ 0 h 328"/>
                <a:gd name="T2" fmla="*/ 7904 w 367"/>
                <a:gd name="T3" fmla="*/ 0 h 328"/>
                <a:gd name="T4" fmla="*/ 7623 w 367"/>
                <a:gd name="T5" fmla="*/ 2750 h 328"/>
                <a:gd name="T6" fmla="*/ 8805 w 367"/>
                <a:gd name="T7" fmla="*/ 2867 h 328"/>
                <a:gd name="T8" fmla="*/ 7674 w 367"/>
                <a:gd name="T9" fmla="*/ 10079 h 328"/>
                <a:gd name="T10" fmla="*/ 6512 w 367"/>
                <a:gd name="T11" fmla="*/ 13866 h 328"/>
                <a:gd name="T12" fmla="*/ 5764 w 367"/>
                <a:gd name="T13" fmla="*/ 20884 h 328"/>
                <a:gd name="T14" fmla="*/ 1162 w 367"/>
                <a:gd name="T15" fmla="*/ 20884 h 328"/>
                <a:gd name="T16" fmla="*/ 1162 w 367"/>
                <a:gd name="T17" fmla="*/ 17665 h 328"/>
                <a:gd name="T18" fmla="*/ 312 w 367"/>
                <a:gd name="T19" fmla="*/ 17071 h 328"/>
                <a:gd name="T20" fmla="*/ 312 w 367"/>
                <a:gd name="T21" fmla="*/ 4273 h 328"/>
                <a:gd name="T22" fmla="*/ 0 w 367"/>
                <a:gd name="T23" fmla="*/ 0 h 3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7"/>
                <a:gd name="T37" fmla="*/ 0 h 328"/>
                <a:gd name="T38" fmla="*/ 367 w 367"/>
                <a:gd name="T39" fmla="*/ 328 h 3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7" h="328">
                  <a:moveTo>
                    <a:pt x="0" y="0"/>
                  </a:moveTo>
                  <a:lnTo>
                    <a:pt x="329" y="0"/>
                  </a:lnTo>
                  <a:lnTo>
                    <a:pt x="317" y="43"/>
                  </a:lnTo>
                  <a:lnTo>
                    <a:pt x="366" y="45"/>
                  </a:lnTo>
                  <a:lnTo>
                    <a:pt x="319" y="158"/>
                  </a:lnTo>
                  <a:lnTo>
                    <a:pt x="271" y="219"/>
                  </a:lnTo>
                  <a:lnTo>
                    <a:pt x="239" y="327"/>
                  </a:lnTo>
                  <a:lnTo>
                    <a:pt x="48" y="327"/>
                  </a:lnTo>
                  <a:lnTo>
                    <a:pt x="48" y="277"/>
                  </a:lnTo>
                  <a:lnTo>
                    <a:pt x="13" y="268"/>
                  </a:lnTo>
                  <a:lnTo>
                    <a:pt x="13" y="67"/>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4" name="Freeform 35"/>
            <p:cNvSpPr>
              <a:spLocks/>
            </p:cNvSpPr>
            <p:nvPr/>
          </p:nvSpPr>
          <p:spPr bwMode="gray">
            <a:xfrm>
              <a:off x="3491" y="2358"/>
              <a:ext cx="709" cy="189"/>
            </a:xfrm>
            <a:custGeom>
              <a:avLst/>
              <a:gdLst>
                <a:gd name="T0" fmla="*/ 1303 w 621"/>
                <a:gd name="T1" fmla="*/ 1083 h 159"/>
                <a:gd name="T2" fmla="*/ 3888 w 621"/>
                <a:gd name="T3" fmla="*/ 1083 h 159"/>
                <a:gd name="T4" fmla="*/ 3888 w 621"/>
                <a:gd name="T5" fmla="*/ 0 h 159"/>
                <a:gd name="T6" fmla="*/ 14894 w 621"/>
                <a:gd name="T7" fmla="*/ 0 h 159"/>
                <a:gd name="T8" fmla="*/ 14707 w 621"/>
                <a:gd name="T9" fmla="*/ 2162 h 159"/>
                <a:gd name="T10" fmla="*/ 10284 w 621"/>
                <a:gd name="T11" fmla="*/ 7074 h 159"/>
                <a:gd name="T12" fmla="*/ 9879 w 621"/>
                <a:gd name="T13" fmla="*/ 9996 h 159"/>
                <a:gd name="T14" fmla="*/ 0 w 621"/>
                <a:gd name="T15" fmla="*/ 9996 h 159"/>
                <a:gd name="T16" fmla="*/ 1303 w 621"/>
                <a:gd name="T17" fmla="*/ 1083 h 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1"/>
                <a:gd name="T28" fmla="*/ 0 h 159"/>
                <a:gd name="T29" fmla="*/ 621 w 621"/>
                <a:gd name="T30" fmla="*/ 159 h 1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1" h="159">
                  <a:moveTo>
                    <a:pt x="54" y="17"/>
                  </a:moveTo>
                  <a:lnTo>
                    <a:pt x="162" y="17"/>
                  </a:lnTo>
                  <a:lnTo>
                    <a:pt x="162" y="0"/>
                  </a:lnTo>
                  <a:lnTo>
                    <a:pt x="620" y="0"/>
                  </a:lnTo>
                  <a:lnTo>
                    <a:pt x="611" y="34"/>
                  </a:lnTo>
                  <a:lnTo>
                    <a:pt x="428" y="112"/>
                  </a:lnTo>
                  <a:lnTo>
                    <a:pt x="410" y="158"/>
                  </a:lnTo>
                  <a:lnTo>
                    <a:pt x="0" y="158"/>
                  </a:lnTo>
                  <a:lnTo>
                    <a:pt x="54" y="17"/>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5" name="Freeform 36"/>
            <p:cNvSpPr>
              <a:spLocks/>
            </p:cNvSpPr>
            <p:nvPr/>
          </p:nvSpPr>
          <p:spPr bwMode="gray">
            <a:xfrm>
              <a:off x="3961" y="2358"/>
              <a:ext cx="740" cy="301"/>
            </a:xfrm>
            <a:custGeom>
              <a:avLst/>
              <a:gdLst>
                <a:gd name="T0" fmla="*/ 5052 w 648"/>
                <a:gd name="T1" fmla="*/ 0 h 253"/>
                <a:gd name="T2" fmla="*/ 14988 w 648"/>
                <a:gd name="T3" fmla="*/ 0 h 253"/>
                <a:gd name="T4" fmla="*/ 15664 w 648"/>
                <a:gd name="T5" fmla="*/ 4998 h 253"/>
                <a:gd name="T6" fmla="*/ 13937 w 648"/>
                <a:gd name="T7" fmla="*/ 9883 h 253"/>
                <a:gd name="T8" fmla="*/ 11467 w 648"/>
                <a:gd name="T9" fmla="*/ 11998 h 253"/>
                <a:gd name="T10" fmla="*/ 10441 w 648"/>
                <a:gd name="T11" fmla="*/ 16329 h 253"/>
                <a:gd name="T12" fmla="*/ 8006 w 648"/>
                <a:gd name="T13" fmla="*/ 9231 h 253"/>
                <a:gd name="T14" fmla="*/ 6135 w 648"/>
                <a:gd name="T15" fmla="*/ 9231 h 253"/>
                <a:gd name="T16" fmla="*/ 5769 w 648"/>
                <a:gd name="T17" fmla="*/ 7805 h 253"/>
                <a:gd name="T18" fmla="*/ 3161 w 648"/>
                <a:gd name="T19" fmla="*/ 7805 h 253"/>
                <a:gd name="T20" fmla="*/ 2206 w 648"/>
                <a:gd name="T21" fmla="*/ 10200 h 253"/>
                <a:gd name="T22" fmla="*/ 0 w 648"/>
                <a:gd name="T23" fmla="*/ 10200 h 253"/>
                <a:gd name="T24" fmla="*/ 407 w 648"/>
                <a:gd name="T25" fmla="*/ 7156 h 253"/>
                <a:gd name="T26" fmla="*/ 4829 w 648"/>
                <a:gd name="T27" fmla="*/ 2377 h 253"/>
                <a:gd name="T28" fmla="*/ 5052 w 648"/>
                <a:gd name="T29" fmla="*/ 0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8"/>
                <a:gd name="T46" fmla="*/ 0 h 253"/>
                <a:gd name="T47" fmla="*/ 648 w 648"/>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8" h="253">
                  <a:moveTo>
                    <a:pt x="208" y="0"/>
                  </a:moveTo>
                  <a:lnTo>
                    <a:pt x="619" y="0"/>
                  </a:lnTo>
                  <a:lnTo>
                    <a:pt x="647" y="77"/>
                  </a:lnTo>
                  <a:lnTo>
                    <a:pt x="576" y="153"/>
                  </a:lnTo>
                  <a:lnTo>
                    <a:pt x="474" y="185"/>
                  </a:lnTo>
                  <a:lnTo>
                    <a:pt x="433" y="252"/>
                  </a:lnTo>
                  <a:lnTo>
                    <a:pt x="332" y="143"/>
                  </a:lnTo>
                  <a:lnTo>
                    <a:pt x="253" y="143"/>
                  </a:lnTo>
                  <a:lnTo>
                    <a:pt x="238" y="121"/>
                  </a:lnTo>
                  <a:lnTo>
                    <a:pt x="131" y="121"/>
                  </a:lnTo>
                  <a:lnTo>
                    <a:pt x="91" y="158"/>
                  </a:lnTo>
                  <a:lnTo>
                    <a:pt x="0" y="158"/>
                  </a:lnTo>
                  <a:lnTo>
                    <a:pt x="17" y="111"/>
                  </a:lnTo>
                  <a:lnTo>
                    <a:pt x="200" y="36"/>
                  </a:lnTo>
                  <a:lnTo>
                    <a:pt x="208"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6" name="Freeform 37"/>
            <p:cNvSpPr>
              <a:spLocks/>
            </p:cNvSpPr>
            <p:nvPr/>
          </p:nvSpPr>
          <p:spPr bwMode="gray">
            <a:xfrm>
              <a:off x="4054" y="2503"/>
              <a:ext cx="403" cy="364"/>
            </a:xfrm>
            <a:custGeom>
              <a:avLst/>
              <a:gdLst>
                <a:gd name="T0" fmla="*/ 344 w 353"/>
                <a:gd name="T1" fmla="*/ 2354 h 306"/>
                <a:gd name="T2" fmla="*/ 1188 w 353"/>
                <a:gd name="T3" fmla="*/ 0 h 306"/>
                <a:gd name="T4" fmla="*/ 3764 w 353"/>
                <a:gd name="T5" fmla="*/ 0 h 306"/>
                <a:gd name="T6" fmla="*/ 4069 w 353"/>
                <a:gd name="T7" fmla="*/ 1399 h 306"/>
                <a:gd name="T8" fmla="*/ 6037 w 353"/>
                <a:gd name="T9" fmla="*/ 1399 h 306"/>
                <a:gd name="T10" fmla="*/ 8458 w 353"/>
                <a:gd name="T11" fmla="*/ 8398 h 306"/>
                <a:gd name="T12" fmla="*/ 6270 w 353"/>
                <a:gd name="T13" fmla="*/ 14565 h 306"/>
                <a:gd name="T14" fmla="*/ 4601 w 353"/>
                <a:gd name="T15" fmla="*/ 16102 h 306"/>
                <a:gd name="T16" fmla="*/ 4372 w 353"/>
                <a:gd name="T17" fmla="*/ 19662 h 306"/>
                <a:gd name="T18" fmla="*/ 3530 w 353"/>
                <a:gd name="T19" fmla="*/ 15416 h 306"/>
                <a:gd name="T20" fmla="*/ 0 w 353"/>
                <a:gd name="T21" fmla="*/ 4272 h 306"/>
                <a:gd name="T22" fmla="*/ 344 w 353"/>
                <a:gd name="T23" fmla="*/ 2354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3"/>
                <a:gd name="T37" fmla="*/ 0 h 306"/>
                <a:gd name="T38" fmla="*/ 353 w 353"/>
                <a:gd name="T39" fmla="*/ 306 h 3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3" h="306">
                  <a:moveTo>
                    <a:pt x="14" y="36"/>
                  </a:moveTo>
                  <a:lnTo>
                    <a:pt x="50" y="0"/>
                  </a:lnTo>
                  <a:lnTo>
                    <a:pt x="157" y="0"/>
                  </a:lnTo>
                  <a:lnTo>
                    <a:pt x="170" y="21"/>
                  </a:lnTo>
                  <a:lnTo>
                    <a:pt x="251" y="21"/>
                  </a:lnTo>
                  <a:lnTo>
                    <a:pt x="352" y="130"/>
                  </a:lnTo>
                  <a:lnTo>
                    <a:pt x="260" y="226"/>
                  </a:lnTo>
                  <a:lnTo>
                    <a:pt x="192" y="250"/>
                  </a:lnTo>
                  <a:lnTo>
                    <a:pt x="182" y="305"/>
                  </a:lnTo>
                  <a:lnTo>
                    <a:pt x="147" y="240"/>
                  </a:lnTo>
                  <a:lnTo>
                    <a:pt x="0" y="66"/>
                  </a:lnTo>
                  <a:lnTo>
                    <a:pt x="14" y="36"/>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7" name="Freeform 38"/>
            <p:cNvSpPr>
              <a:spLocks/>
            </p:cNvSpPr>
            <p:nvPr/>
          </p:nvSpPr>
          <p:spPr bwMode="gray">
            <a:xfrm>
              <a:off x="3872" y="2546"/>
              <a:ext cx="390" cy="455"/>
            </a:xfrm>
            <a:custGeom>
              <a:avLst/>
              <a:gdLst>
                <a:gd name="T0" fmla="*/ 0 w 342"/>
                <a:gd name="T1" fmla="*/ 0 h 383"/>
                <a:gd name="T2" fmla="*/ 4029 w 342"/>
                <a:gd name="T3" fmla="*/ 0 h 383"/>
                <a:gd name="T4" fmla="*/ 3681 w 342"/>
                <a:gd name="T5" fmla="*/ 1778 h 383"/>
                <a:gd name="T6" fmla="*/ 7157 w 342"/>
                <a:gd name="T7" fmla="*/ 12681 h 383"/>
                <a:gd name="T8" fmla="*/ 7972 w 342"/>
                <a:gd name="T9" fmla="*/ 16690 h 383"/>
                <a:gd name="T10" fmla="*/ 6969 w 342"/>
                <a:gd name="T11" fmla="*/ 23841 h 383"/>
                <a:gd name="T12" fmla="*/ 1446 w 342"/>
                <a:gd name="T13" fmla="*/ 23841 h 383"/>
                <a:gd name="T14" fmla="*/ 879 w 342"/>
                <a:gd name="T15" fmla="*/ 20879 h 383"/>
                <a:gd name="T16" fmla="*/ 550 w 342"/>
                <a:gd name="T17" fmla="*/ 17132 h 383"/>
                <a:gd name="T18" fmla="*/ 1140 w 342"/>
                <a:gd name="T19" fmla="*/ 15033 h 383"/>
                <a:gd name="T20" fmla="*/ 0 w 342"/>
                <a:gd name="T21" fmla="*/ 0 h 3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383"/>
                <a:gd name="T35" fmla="*/ 342 w 342"/>
                <a:gd name="T36" fmla="*/ 383 h 3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383">
                  <a:moveTo>
                    <a:pt x="0" y="0"/>
                  </a:moveTo>
                  <a:lnTo>
                    <a:pt x="172" y="0"/>
                  </a:lnTo>
                  <a:lnTo>
                    <a:pt x="157" y="29"/>
                  </a:lnTo>
                  <a:lnTo>
                    <a:pt x="305" y="204"/>
                  </a:lnTo>
                  <a:lnTo>
                    <a:pt x="341" y="268"/>
                  </a:lnTo>
                  <a:lnTo>
                    <a:pt x="297" y="382"/>
                  </a:lnTo>
                  <a:lnTo>
                    <a:pt x="61" y="382"/>
                  </a:lnTo>
                  <a:lnTo>
                    <a:pt x="38" y="334"/>
                  </a:lnTo>
                  <a:lnTo>
                    <a:pt x="24" y="274"/>
                  </a:lnTo>
                  <a:lnTo>
                    <a:pt x="48" y="241"/>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8" name="Freeform 39"/>
            <p:cNvSpPr>
              <a:spLocks/>
            </p:cNvSpPr>
            <p:nvPr/>
          </p:nvSpPr>
          <p:spPr bwMode="gray">
            <a:xfrm>
              <a:off x="3614" y="2545"/>
              <a:ext cx="315" cy="478"/>
            </a:xfrm>
            <a:custGeom>
              <a:avLst/>
              <a:gdLst>
                <a:gd name="T0" fmla="*/ 1309 w 276"/>
                <a:gd name="T1" fmla="*/ 0 h 402"/>
                <a:gd name="T2" fmla="*/ 5441 w 276"/>
                <a:gd name="T3" fmla="*/ 0 h 402"/>
                <a:gd name="T4" fmla="*/ 6565 w 276"/>
                <a:gd name="T5" fmla="*/ 15605 h 402"/>
                <a:gd name="T6" fmla="*/ 6020 w 276"/>
                <a:gd name="T7" fmla="*/ 17667 h 402"/>
                <a:gd name="T8" fmla="*/ 6259 w 276"/>
                <a:gd name="T9" fmla="*/ 21285 h 402"/>
                <a:gd name="T10" fmla="*/ 1690 w 276"/>
                <a:gd name="T11" fmla="*/ 21285 h 402"/>
                <a:gd name="T12" fmla="*/ 1629 w 276"/>
                <a:gd name="T13" fmla="*/ 24873 h 402"/>
                <a:gd name="T14" fmla="*/ 0 w 276"/>
                <a:gd name="T15" fmla="*/ 25555 h 402"/>
                <a:gd name="T16" fmla="*/ 2 w 276"/>
                <a:gd name="T17" fmla="*/ 18397 h 402"/>
                <a:gd name="T18" fmla="*/ 1309 w 276"/>
                <a:gd name="T19" fmla="*/ 0 h 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6"/>
                <a:gd name="T31" fmla="*/ 0 h 402"/>
                <a:gd name="T32" fmla="*/ 276 w 276"/>
                <a:gd name="T33" fmla="*/ 402 h 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6" h="402">
                  <a:moveTo>
                    <a:pt x="55" y="0"/>
                  </a:moveTo>
                  <a:lnTo>
                    <a:pt x="228" y="0"/>
                  </a:lnTo>
                  <a:lnTo>
                    <a:pt x="275" y="245"/>
                  </a:lnTo>
                  <a:lnTo>
                    <a:pt x="252" y="277"/>
                  </a:lnTo>
                  <a:lnTo>
                    <a:pt x="262" y="334"/>
                  </a:lnTo>
                  <a:lnTo>
                    <a:pt x="71" y="334"/>
                  </a:lnTo>
                  <a:lnTo>
                    <a:pt x="68" y="390"/>
                  </a:lnTo>
                  <a:lnTo>
                    <a:pt x="0" y="401"/>
                  </a:lnTo>
                  <a:lnTo>
                    <a:pt x="2" y="288"/>
                  </a:lnTo>
                  <a:lnTo>
                    <a:pt x="55"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59" name="Freeform 40"/>
            <p:cNvSpPr>
              <a:spLocks/>
            </p:cNvSpPr>
            <p:nvPr/>
          </p:nvSpPr>
          <p:spPr bwMode="gray">
            <a:xfrm>
              <a:off x="3397" y="2545"/>
              <a:ext cx="281" cy="515"/>
            </a:xfrm>
            <a:custGeom>
              <a:avLst/>
              <a:gdLst>
                <a:gd name="T0" fmla="*/ 2000 w 246"/>
                <a:gd name="T1" fmla="*/ 0 h 433"/>
                <a:gd name="T2" fmla="*/ 5981 w 246"/>
                <a:gd name="T3" fmla="*/ 0 h 433"/>
                <a:gd name="T4" fmla="*/ 4674 w 246"/>
                <a:gd name="T5" fmla="*/ 18435 h 433"/>
                <a:gd name="T6" fmla="*/ 4606 w 246"/>
                <a:gd name="T7" fmla="*/ 25637 h 433"/>
                <a:gd name="T8" fmla="*/ 3405 w 246"/>
                <a:gd name="T9" fmla="*/ 27776 h 433"/>
                <a:gd name="T10" fmla="*/ 2745 w 246"/>
                <a:gd name="T11" fmla="*/ 22940 h 433"/>
                <a:gd name="T12" fmla="*/ 0 w 246"/>
                <a:gd name="T13" fmla="*/ 22940 h 433"/>
                <a:gd name="T14" fmla="*/ 875 w 246"/>
                <a:gd name="T15" fmla="*/ 14933 h 433"/>
                <a:gd name="T16" fmla="*/ 1 w 246"/>
                <a:gd name="T17" fmla="*/ 10848 h 433"/>
                <a:gd name="T18" fmla="*/ 798 w 246"/>
                <a:gd name="T19" fmla="*/ 4182 h 433"/>
                <a:gd name="T20" fmla="*/ 2000 w 246"/>
                <a:gd name="T21" fmla="*/ 0 h 4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433"/>
                <a:gd name="T35" fmla="*/ 246 w 246"/>
                <a:gd name="T36" fmla="*/ 433 h 4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433">
                  <a:moveTo>
                    <a:pt x="82" y="0"/>
                  </a:moveTo>
                  <a:lnTo>
                    <a:pt x="245" y="0"/>
                  </a:lnTo>
                  <a:lnTo>
                    <a:pt x="192" y="287"/>
                  </a:lnTo>
                  <a:lnTo>
                    <a:pt x="189" y="399"/>
                  </a:lnTo>
                  <a:lnTo>
                    <a:pt x="139" y="432"/>
                  </a:lnTo>
                  <a:lnTo>
                    <a:pt x="113" y="357"/>
                  </a:lnTo>
                  <a:lnTo>
                    <a:pt x="0" y="357"/>
                  </a:lnTo>
                  <a:lnTo>
                    <a:pt x="35" y="233"/>
                  </a:lnTo>
                  <a:lnTo>
                    <a:pt x="1" y="169"/>
                  </a:lnTo>
                  <a:lnTo>
                    <a:pt x="33" y="65"/>
                  </a:lnTo>
                  <a:lnTo>
                    <a:pt x="82"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0" name="Freeform 41"/>
            <p:cNvSpPr>
              <a:spLocks/>
            </p:cNvSpPr>
            <p:nvPr/>
          </p:nvSpPr>
          <p:spPr bwMode="gray">
            <a:xfrm>
              <a:off x="3692" y="2943"/>
              <a:ext cx="674" cy="615"/>
            </a:xfrm>
            <a:custGeom>
              <a:avLst/>
              <a:gdLst>
                <a:gd name="T0" fmla="*/ 2 w 591"/>
                <a:gd name="T1" fmla="*/ 0 h 517"/>
                <a:gd name="T2" fmla="*/ 4604 w 591"/>
                <a:gd name="T3" fmla="*/ 0 h 517"/>
                <a:gd name="T4" fmla="*/ 5203 w 591"/>
                <a:gd name="T5" fmla="*/ 3331 h 517"/>
                <a:gd name="T6" fmla="*/ 10687 w 591"/>
                <a:gd name="T7" fmla="*/ 3331 h 517"/>
                <a:gd name="T8" fmla="*/ 10843 w 591"/>
                <a:gd name="T9" fmla="*/ 6261 h 517"/>
                <a:gd name="T10" fmla="*/ 12815 w 591"/>
                <a:gd name="T11" fmla="*/ 15951 h 517"/>
                <a:gd name="T12" fmla="*/ 13575 w 591"/>
                <a:gd name="T13" fmla="*/ 22887 h 517"/>
                <a:gd name="T14" fmla="*/ 13823 w 591"/>
                <a:gd name="T15" fmla="*/ 27831 h 517"/>
                <a:gd name="T16" fmla="*/ 11903 w 591"/>
                <a:gd name="T17" fmla="*/ 32785 h 517"/>
                <a:gd name="T18" fmla="*/ 10274 w 591"/>
                <a:gd name="T19" fmla="*/ 33254 h 517"/>
                <a:gd name="T20" fmla="*/ 9853 w 591"/>
                <a:gd name="T21" fmla="*/ 23080 h 517"/>
                <a:gd name="T22" fmla="*/ 9333 w 591"/>
                <a:gd name="T23" fmla="*/ 23169 h 517"/>
                <a:gd name="T24" fmla="*/ 7788 w 591"/>
                <a:gd name="T25" fmla="*/ 17132 h 517"/>
                <a:gd name="T26" fmla="*/ 8109 w 591"/>
                <a:gd name="T27" fmla="*/ 12034 h 517"/>
                <a:gd name="T28" fmla="*/ 6318 w 591"/>
                <a:gd name="T29" fmla="*/ 6474 h 517"/>
                <a:gd name="T30" fmla="*/ 4037 w 591"/>
                <a:gd name="T31" fmla="*/ 8144 h 517"/>
                <a:gd name="T32" fmla="*/ 2238 w 591"/>
                <a:gd name="T33" fmla="*/ 3809 h 517"/>
                <a:gd name="T34" fmla="*/ 0 w 591"/>
                <a:gd name="T35" fmla="*/ 3526 h 517"/>
                <a:gd name="T36" fmla="*/ 2 w 591"/>
                <a:gd name="T37" fmla="*/ 0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1"/>
                <a:gd name="T58" fmla="*/ 0 h 517"/>
                <a:gd name="T59" fmla="*/ 591 w 591"/>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1" h="517">
                  <a:moveTo>
                    <a:pt x="2" y="0"/>
                  </a:moveTo>
                  <a:lnTo>
                    <a:pt x="196" y="0"/>
                  </a:lnTo>
                  <a:lnTo>
                    <a:pt x="222" y="51"/>
                  </a:lnTo>
                  <a:lnTo>
                    <a:pt x="457" y="51"/>
                  </a:lnTo>
                  <a:lnTo>
                    <a:pt x="463" y="97"/>
                  </a:lnTo>
                  <a:lnTo>
                    <a:pt x="546" y="247"/>
                  </a:lnTo>
                  <a:lnTo>
                    <a:pt x="579" y="356"/>
                  </a:lnTo>
                  <a:lnTo>
                    <a:pt x="590" y="432"/>
                  </a:lnTo>
                  <a:lnTo>
                    <a:pt x="508" y="509"/>
                  </a:lnTo>
                  <a:lnTo>
                    <a:pt x="439" y="516"/>
                  </a:lnTo>
                  <a:lnTo>
                    <a:pt x="420" y="358"/>
                  </a:lnTo>
                  <a:lnTo>
                    <a:pt x="398" y="360"/>
                  </a:lnTo>
                  <a:lnTo>
                    <a:pt x="332" y="266"/>
                  </a:lnTo>
                  <a:lnTo>
                    <a:pt x="346" y="187"/>
                  </a:lnTo>
                  <a:lnTo>
                    <a:pt x="271" y="101"/>
                  </a:lnTo>
                  <a:lnTo>
                    <a:pt x="172" y="126"/>
                  </a:lnTo>
                  <a:lnTo>
                    <a:pt x="96" y="59"/>
                  </a:lnTo>
                  <a:lnTo>
                    <a:pt x="0" y="55"/>
                  </a:lnTo>
                  <a:lnTo>
                    <a:pt x="2"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1" name="Freeform 42"/>
            <p:cNvSpPr>
              <a:spLocks/>
            </p:cNvSpPr>
            <p:nvPr/>
          </p:nvSpPr>
          <p:spPr bwMode="gray">
            <a:xfrm>
              <a:off x="3175" y="2736"/>
              <a:ext cx="413" cy="415"/>
            </a:xfrm>
            <a:custGeom>
              <a:avLst/>
              <a:gdLst>
                <a:gd name="T0" fmla="*/ 3 w 361"/>
                <a:gd name="T1" fmla="*/ 0 h 349"/>
                <a:gd name="T2" fmla="*/ 4935 w 361"/>
                <a:gd name="T3" fmla="*/ 0 h 349"/>
                <a:gd name="T4" fmla="*/ 5790 w 361"/>
                <a:gd name="T5" fmla="*/ 4277 h 349"/>
                <a:gd name="T6" fmla="*/ 4915 w 361"/>
                <a:gd name="T7" fmla="*/ 12224 h 349"/>
                <a:gd name="T8" fmla="*/ 7778 w 361"/>
                <a:gd name="T9" fmla="*/ 12224 h 349"/>
                <a:gd name="T10" fmla="*/ 8420 w 361"/>
                <a:gd name="T11" fmla="*/ 17210 h 349"/>
                <a:gd name="T12" fmla="*/ 9099 w 361"/>
                <a:gd name="T13" fmla="*/ 22242 h 349"/>
                <a:gd name="T14" fmla="*/ 5221 w 361"/>
                <a:gd name="T15" fmla="*/ 21632 h 349"/>
                <a:gd name="T16" fmla="*/ 606 w 361"/>
                <a:gd name="T17" fmla="*/ 17247 h 349"/>
                <a:gd name="T18" fmla="*/ 1188 w 361"/>
                <a:gd name="T19" fmla="*/ 13853 h 349"/>
                <a:gd name="T20" fmla="*/ 0 w 361"/>
                <a:gd name="T21" fmla="*/ 6828 h 349"/>
                <a:gd name="T22" fmla="*/ 3 w 361"/>
                <a:gd name="T23" fmla="*/ 0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1"/>
                <a:gd name="T37" fmla="*/ 0 h 349"/>
                <a:gd name="T38" fmla="*/ 361 w 361"/>
                <a:gd name="T39" fmla="*/ 349 h 3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1" h="349">
                  <a:moveTo>
                    <a:pt x="3" y="0"/>
                  </a:moveTo>
                  <a:lnTo>
                    <a:pt x="196" y="0"/>
                  </a:lnTo>
                  <a:lnTo>
                    <a:pt x="229" y="67"/>
                  </a:lnTo>
                  <a:lnTo>
                    <a:pt x="194" y="192"/>
                  </a:lnTo>
                  <a:lnTo>
                    <a:pt x="307" y="192"/>
                  </a:lnTo>
                  <a:lnTo>
                    <a:pt x="333" y="269"/>
                  </a:lnTo>
                  <a:lnTo>
                    <a:pt x="360" y="348"/>
                  </a:lnTo>
                  <a:lnTo>
                    <a:pt x="207" y="339"/>
                  </a:lnTo>
                  <a:lnTo>
                    <a:pt x="24" y="270"/>
                  </a:lnTo>
                  <a:lnTo>
                    <a:pt x="46" y="216"/>
                  </a:lnTo>
                  <a:lnTo>
                    <a:pt x="0" y="107"/>
                  </a:lnTo>
                  <a:lnTo>
                    <a:pt x="3"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2" name="Freeform 43"/>
            <p:cNvSpPr>
              <a:spLocks/>
            </p:cNvSpPr>
            <p:nvPr/>
          </p:nvSpPr>
          <p:spPr bwMode="gray">
            <a:xfrm>
              <a:off x="2426" y="2300"/>
              <a:ext cx="712" cy="381"/>
            </a:xfrm>
            <a:custGeom>
              <a:avLst/>
              <a:gdLst>
                <a:gd name="T0" fmla="*/ 0 w 623"/>
                <a:gd name="T1" fmla="*/ 0 h 321"/>
                <a:gd name="T2" fmla="*/ 14693 w 623"/>
                <a:gd name="T3" fmla="*/ 0 h 321"/>
                <a:gd name="T4" fmla="*/ 15061 w 623"/>
                <a:gd name="T5" fmla="*/ 3499 h 321"/>
                <a:gd name="T6" fmla="*/ 15336 w 623"/>
                <a:gd name="T7" fmla="*/ 7478 h 321"/>
                <a:gd name="T8" fmla="*/ 15336 w 623"/>
                <a:gd name="T9" fmla="*/ 19563 h 321"/>
                <a:gd name="T10" fmla="*/ 12801 w 623"/>
                <a:gd name="T11" fmla="*/ 17931 h 321"/>
                <a:gd name="T12" fmla="*/ 11672 w 623"/>
                <a:gd name="T13" fmla="*/ 18434 h 321"/>
                <a:gd name="T14" fmla="*/ 5239 w 623"/>
                <a:gd name="T15" fmla="*/ 15107 h 321"/>
                <a:gd name="T16" fmla="*/ 5239 w 623"/>
                <a:gd name="T17" fmla="*/ 5809 h 321"/>
                <a:gd name="T18" fmla="*/ 0 w 623"/>
                <a:gd name="T19" fmla="*/ 5606 h 321"/>
                <a:gd name="T20" fmla="*/ 0 w 623"/>
                <a:gd name="T21" fmla="*/ 0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321"/>
                <a:gd name="T35" fmla="*/ 623 w 623"/>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321">
                  <a:moveTo>
                    <a:pt x="0" y="0"/>
                  </a:moveTo>
                  <a:lnTo>
                    <a:pt x="597" y="0"/>
                  </a:lnTo>
                  <a:lnTo>
                    <a:pt x="612" y="57"/>
                  </a:lnTo>
                  <a:lnTo>
                    <a:pt x="622" y="123"/>
                  </a:lnTo>
                  <a:lnTo>
                    <a:pt x="622" y="320"/>
                  </a:lnTo>
                  <a:lnTo>
                    <a:pt x="519" y="294"/>
                  </a:lnTo>
                  <a:lnTo>
                    <a:pt x="474" y="302"/>
                  </a:lnTo>
                  <a:lnTo>
                    <a:pt x="213" y="248"/>
                  </a:lnTo>
                  <a:lnTo>
                    <a:pt x="213" y="94"/>
                  </a:lnTo>
                  <a:lnTo>
                    <a:pt x="0" y="92"/>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3" name="Freeform 44"/>
            <p:cNvSpPr>
              <a:spLocks/>
            </p:cNvSpPr>
            <p:nvPr/>
          </p:nvSpPr>
          <p:spPr bwMode="gray">
            <a:xfrm>
              <a:off x="2116" y="2411"/>
              <a:ext cx="1115" cy="1030"/>
            </a:xfrm>
            <a:custGeom>
              <a:avLst/>
              <a:gdLst>
                <a:gd name="T0" fmla="*/ 6471 w 977"/>
                <a:gd name="T1" fmla="*/ 0 h 866"/>
                <a:gd name="T2" fmla="*/ 11527 w 977"/>
                <a:gd name="T3" fmla="*/ 0 h 866"/>
                <a:gd name="T4" fmla="*/ 11527 w 977"/>
                <a:gd name="T5" fmla="*/ 9855 h 866"/>
                <a:gd name="T6" fmla="*/ 17741 w 977"/>
                <a:gd name="T7" fmla="*/ 13426 h 866"/>
                <a:gd name="T8" fmla="*/ 18804 w 977"/>
                <a:gd name="T9" fmla="*/ 12944 h 866"/>
                <a:gd name="T10" fmla="*/ 21290 w 977"/>
                <a:gd name="T11" fmla="*/ 14590 h 866"/>
                <a:gd name="T12" fmla="*/ 22154 w 977"/>
                <a:gd name="T13" fmla="*/ 14933 h 866"/>
                <a:gd name="T14" fmla="*/ 22131 w 977"/>
                <a:gd name="T15" fmla="*/ 24895 h 866"/>
                <a:gd name="T16" fmla="*/ 23267 w 977"/>
                <a:gd name="T17" fmla="*/ 31838 h 866"/>
                <a:gd name="T18" fmla="*/ 22592 w 977"/>
                <a:gd name="T19" fmla="*/ 35217 h 866"/>
                <a:gd name="T20" fmla="*/ 20461 w 977"/>
                <a:gd name="T21" fmla="*/ 36640 h 866"/>
                <a:gd name="T22" fmla="*/ 17250 w 977"/>
                <a:gd name="T23" fmla="*/ 43704 h 866"/>
                <a:gd name="T24" fmla="*/ 16477 w 977"/>
                <a:gd name="T25" fmla="*/ 49377 h 866"/>
                <a:gd name="T26" fmla="*/ 16835 w 977"/>
                <a:gd name="T27" fmla="*/ 55583 h 866"/>
                <a:gd name="T28" fmla="*/ 12706 w 977"/>
                <a:gd name="T29" fmla="*/ 51380 h 866"/>
                <a:gd name="T30" fmla="*/ 9980 w 977"/>
                <a:gd name="T31" fmla="*/ 39292 h 866"/>
                <a:gd name="T32" fmla="*/ 7865 w 977"/>
                <a:gd name="T33" fmla="*/ 37430 h 866"/>
                <a:gd name="T34" fmla="*/ 6693 w 977"/>
                <a:gd name="T35" fmla="*/ 40764 h 866"/>
                <a:gd name="T36" fmla="*/ 5006 w 977"/>
                <a:gd name="T37" fmla="*/ 38086 h 866"/>
                <a:gd name="T38" fmla="*/ 3458 w 977"/>
                <a:gd name="T39" fmla="*/ 30492 h 866"/>
                <a:gd name="T40" fmla="*/ 0 w 977"/>
                <a:gd name="T41" fmla="*/ 22761 h 866"/>
                <a:gd name="T42" fmla="*/ 6471 w 977"/>
                <a:gd name="T43" fmla="*/ 22761 h 866"/>
                <a:gd name="T44" fmla="*/ 6471 w 977"/>
                <a:gd name="T45" fmla="*/ 0 h 8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7"/>
                <a:gd name="T70" fmla="*/ 0 h 866"/>
                <a:gd name="T71" fmla="*/ 977 w 977"/>
                <a:gd name="T72" fmla="*/ 866 h 8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7" h="866">
                  <a:moveTo>
                    <a:pt x="271" y="0"/>
                  </a:moveTo>
                  <a:lnTo>
                    <a:pt x="484" y="0"/>
                  </a:lnTo>
                  <a:lnTo>
                    <a:pt x="484" y="154"/>
                  </a:lnTo>
                  <a:lnTo>
                    <a:pt x="745" y="209"/>
                  </a:lnTo>
                  <a:lnTo>
                    <a:pt x="789" y="202"/>
                  </a:lnTo>
                  <a:lnTo>
                    <a:pt x="894" y="227"/>
                  </a:lnTo>
                  <a:lnTo>
                    <a:pt x="930" y="233"/>
                  </a:lnTo>
                  <a:lnTo>
                    <a:pt x="928" y="388"/>
                  </a:lnTo>
                  <a:lnTo>
                    <a:pt x="976" y="495"/>
                  </a:lnTo>
                  <a:lnTo>
                    <a:pt x="948" y="548"/>
                  </a:lnTo>
                  <a:lnTo>
                    <a:pt x="859" y="570"/>
                  </a:lnTo>
                  <a:lnTo>
                    <a:pt x="724" y="680"/>
                  </a:lnTo>
                  <a:lnTo>
                    <a:pt x="691" y="769"/>
                  </a:lnTo>
                  <a:lnTo>
                    <a:pt x="707" y="865"/>
                  </a:lnTo>
                  <a:lnTo>
                    <a:pt x="533" y="800"/>
                  </a:lnTo>
                  <a:lnTo>
                    <a:pt x="419" y="611"/>
                  </a:lnTo>
                  <a:lnTo>
                    <a:pt x="330" y="583"/>
                  </a:lnTo>
                  <a:lnTo>
                    <a:pt x="280" y="635"/>
                  </a:lnTo>
                  <a:lnTo>
                    <a:pt x="210" y="593"/>
                  </a:lnTo>
                  <a:lnTo>
                    <a:pt x="145" y="475"/>
                  </a:lnTo>
                  <a:lnTo>
                    <a:pt x="0" y="354"/>
                  </a:lnTo>
                  <a:lnTo>
                    <a:pt x="271" y="354"/>
                  </a:lnTo>
                  <a:lnTo>
                    <a:pt x="271"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4" name="Freeform 45"/>
            <p:cNvSpPr>
              <a:spLocks/>
            </p:cNvSpPr>
            <p:nvPr/>
          </p:nvSpPr>
          <p:spPr bwMode="gray">
            <a:xfrm>
              <a:off x="1950" y="2297"/>
              <a:ext cx="478" cy="625"/>
            </a:xfrm>
            <a:custGeom>
              <a:avLst/>
              <a:gdLst>
                <a:gd name="T0" fmla="*/ 0 w 419"/>
                <a:gd name="T1" fmla="*/ 0 h 525"/>
                <a:gd name="T2" fmla="*/ 9879 w 419"/>
                <a:gd name="T3" fmla="*/ 0 h 525"/>
                <a:gd name="T4" fmla="*/ 9879 w 419"/>
                <a:gd name="T5" fmla="*/ 29661 h 525"/>
                <a:gd name="T6" fmla="*/ 3471 w 419"/>
                <a:gd name="T7" fmla="*/ 29661 h 525"/>
                <a:gd name="T8" fmla="*/ 1655 w 419"/>
                <a:gd name="T9" fmla="*/ 29661 h 525"/>
                <a:gd name="T10" fmla="*/ 1655 w 419"/>
                <a:gd name="T11" fmla="*/ 34467 h 525"/>
                <a:gd name="T12" fmla="*/ 0 w 419"/>
                <a:gd name="T13" fmla="*/ 34467 h 525"/>
                <a:gd name="T14" fmla="*/ 0 w 419"/>
                <a:gd name="T15" fmla="*/ 0 h 525"/>
                <a:gd name="T16" fmla="*/ 0 60000 65536"/>
                <a:gd name="T17" fmla="*/ 0 60000 65536"/>
                <a:gd name="T18" fmla="*/ 0 60000 65536"/>
                <a:gd name="T19" fmla="*/ 0 60000 65536"/>
                <a:gd name="T20" fmla="*/ 0 60000 65536"/>
                <a:gd name="T21" fmla="*/ 0 60000 65536"/>
                <a:gd name="T22" fmla="*/ 0 60000 65536"/>
                <a:gd name="T23" fmla="*/ 0 60000 65536"/>
                <a:gd name="T24" fmla="*/ 0 w 419"/>
                <a:gd name="T25" fmla="*/ 0 h 525"/>
                <a:gd name="T26" fmla="*/ 419 w 419"/>
                <a:gd name="T27" fmla="*/ 525 h 5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9" h="525">
                  <a:moveTo>
                    <a:pt x="0" y="0"/>
                  </a:moveTo>
                  <a:lnTo>
                    <a:pt x="418" y="0"/>
                  </a:lnTo>
                  <a:lnTo>
                    <a:pt x="418" y="452"/>
                  </a:lnTo>
                  <a:lnTo>
                    <a:pt x="146" y="452"/>
                  </a:lnTo>
                  <a:lnTo>
                    <a:pt x="69" y="452"/>
                  </a:lnTo>
                  <a:lnTo>
                    <a:pt x="69" y="524"/>
                  </a:lnTo>
                  <a:lnTo>
                    <a:pt x="0" y="524"/>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grpSp>
          <p:nvGrpSpPr>
            <p:cNvPr id="9265" name="Group 46"/>
            <p:cNvGrpSpPr>
              <a:grpSpLocks/>
            </p:cNvGrpSpPr>
            <p:nvPr/>
          </p:nvGrpSpPr>
          <p:grpSpPr bwMode="auto">
            <a:xfrm>
              <a:off x="684" y="959"/>
              <a:ext cx="1256" cy="1974"/>
              <a:chOff x="1332" y="1846"/>
              <a:chExt cx="1100" cy="1661"/>
            </a:xfrm>
          </p:grpSpPr>
          <p:sp>
            <p:nvSpPr>
              <p:cNvPr id="9266" name="Freeform 47"/>
              <p:cNvSpPr>
                <a:spLocks/>
              </p:cNvSpPr>
              <p:nvPr/>
            </p:nvSpPr>
            <p:spPr bwMode="gray">
              <a:xfrm>
                <a:off x="2070" y="2525"/>
                <a:ext cx="359" cy="460"/>
              </a:xfrm>
              <a:custGeom>
                <a:avLst/>
                <a:gdLst>
                  <a:gd name="T0" fmla="*/ 210 w 359"/>
                  <a:gd name="T1" fmla="*/ 87 h 460"/>
                  <a:gd name="T2" fmla="*/ 358 w 359"/>
                  <a:gd name="T3" fmla="*/ 87 h 460"/>
                  <a:gd name="T4" fmla="*/ 358 w 359"/>
                  <a:gd name="T5" fmla="*/ 459 h 460"/>
                  <a:gd name="T6" fmla="*/ 0 w 359"/>
                  <a:gd name="T7" fmla="*/ 459 h 460"/>
                  <a:gd name="T8" fmla="*/ 0 w 359"/>
                  <a:gd name="T9" fmla="*/ 0 h 460"/>
                  <a:gd name="T10" fmla="*/ 210 w 359"/>
                  <a:gd name="T11" fmla="*/ 0 h 460"/>
                  <a:gd name="T12" fmla="*/ 210 w 359"/>
                  <a:gd name="T13" fmla="*/ 87 h 460"/>
                  <a:gd name="T14" fmla="*/ 0 60000 65536"/>
                  <a:gd name="T15" fmla="*/ 0 60000 65536"/>
                  <a:gd name="T16" fmla="*/ 0 60000 65536"/>
                  <a:gd name="T17" fmla="*/ 0 60000 65536"/>
                  <a:gd name="T18" fmla="*/ 0 60000 65536"/>
                  <a:gd name="T19" fmla="*/ 0 60000 65536"/>
                  <a:gd name="T20" fmla="*/ 0 60000 65536"/>
                  <a:gd name="T21" fmla="*/ 0 w 359"/>
                  <a:gd name="T22" fmla="*/ 0 h 460"/>
                  <a:gd name="T23" fmla="*/ 359 w 359"/>
                  <a:gd name="T24" fmla="*/ 460 h 4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460">
                    <a:moveTo>
                      <a:pt x="210" y="87"/>
                    </a:moveTo>
                    <a:lnTo>
                      <a:pt x="358" y="87"/>
                    </a:lnTo>
                    <a:lnTo>
                      <a:pt x="358" y="459"/>
                    </a:lnTo>
                    <a:lnTo>
                      <a:pt x="0" y="459"/>
                    </a:lnTo>
                    <a:lnTo>
                      <a:pt x="0" y="0"/>
                    </a:lnTo>
                    <a:lnTo>
                      <a:pt x="210" y="0"/>
                    </a:lnTo>
                    <a:lnTo>
                      <a:pt x="210" y="87"/>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7" name="Freeform 48"/>
              <p:cNvSpPr>
                <a:spLocks/>
              </p:cNvSpPr>
              <p:nvPr/>
            </p:nvSpPr>
            <p:spPr bwMode="gray">
              <a:xfrm>
                <a:off x="1334" y="1847"/>
                <a:ext cx="517" cy="321"/>
              </a:xfrm>
              <a:custGeom>
                <a:avLst/>
                <a:gdLst>
                  <a:gd name="T0" fmla="*/ 114 w 517"/>
                  <a:gd name="T1" fmla="*/ 0 h 321"/>
                  <a:gd name="T2" fmla="*/ 134 w 517"/>
                  <a:gd name="T3" fmla="*/ 93 h 321"/>
                  <a:gd name="T4" fmla="*/ 124 w 517"/>
                  <a:gd name="T5" fmla="*/ 115 h 321"/>
                  <a:gd name="T6" fmla="*/ 0 w 517"/>
                  <a:gd name="T7" fmla="*/ 96 h 321"/>
                  <a:gd name="T8" fmla="*/ 38 w 517"/>
                  <a:gd name="T9" fmla="*/ 265 h 321"/>
                  <a:gd name="T10" fmla="*/ 97 w 517"/>
                  <a:gd name="T11" fmla="*/ 269 h 321"/>
                  <a:gd name="T12" fmla="*/ 108 w 517"/>
                  <a:gd name="T13" fmla="*/ 320 h 321"/>
                  <a:gd name="T14" fmla="*/ 344 w 517"/>
                  <a:gd name="T15" fmla="*/ 273 h 321"/>
                  <a:gd name="T16" fmla="*/ 516 w 517"/>
                  <a:gd name="T17" fmla="*/ 273 h 321"/>
                  <a:gd name="T18" fmla="*/ 516 w 517"/>
                  <a:gd name="T19" fmla="*/ 2 h 321"/>
                  <a:gd name="T20" fmla="*/ 114 w 517"/>
                  <a:gd name="T21" fmla="*/ 0 h 3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321"/>
                  <a:gd name="T35" fmla="*/ 517 w 517"/>
                  <a:gd name="T36" fmla="*/ 321 h 3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321">
                    <a:moveTo>
                      <a:pt x="114" y="0"/>
                    </a:moveTo>
                    <a:lnTo>
                      <a:pt x="134" y="93"/>
                    </a:lnTo>
                    <a:lnTo>
                      <a:pt x="124" y="115"/>
                    </a:lnTo>
                    <a:lnTo>
                      <a:pt x="0" y="96"/>
                    </a:lnTo>
                    <a:lnTo>
                      <a:pt x="38" y="265"/>
                    </a:lnTo>
                    <a:lnTo>
                      <a:pt x="97" y="269"/>
                    </a:lnTo>
                    <a:lnTo>
                      <a:pt x="108" y="320"/>
                    </a:lnTo>
                    <a:lnTo>
                      <a:pt x="344" y="273"/>
                    </a:lnTo>
                    <a:lnTo>
                      <a:pt x="516" y="273"/>
                    </a:lnTo>
                    <a:lnTo>
                      <a:pt x="516" y="2"/>
                    </a:lnTo>
                    <a:lnTo>
                      <a:pt x="114"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8" name="Freeform 49"/>
              <p:cNvSpPr>
                <a:spLocks/>
              </p:cNvSpPr>
              <p:nvPr/>
            </p:nvSpPr>
            <p:spPr bwMode="gray">
              <a:xfrm>
                <a:off x="1334" y="2112"/>
                <a:ext cx="542" cy="413"/>
              </a:xfrm>
              <a:custGeom>
                <a:avLst/>
                <a:gdLst>
                  <a:gd name="T0" fmla="*/ 34 w 542"/>
                  <a:gd name="T1" fmla="*/ 0 h 413"/>
                  <a:gd name="T2" fmla="*/ 95 w 542"/>
                  <a:gd name="T3" fmla="*/ 2 h 413"/>
                  <a:gd name="T4" fmla="*/ 108 w 542"/>
                  <a:gd name="T5" fmla="*/ 55 h 413"/>
                  <a:gd name="T6" fmla="*/ 338 w 542"/>
                  <a:gd name="T7" fmla="*/ 8 h 413"/>
                  <a:gd name="T8" fmla="*/ 515 w 542"/>
                  <a:gd name="T9" fmla="*/ 8 h 413"/>
                  <a:gd name="T10" fmla="*/ 541 w 542"/>
                  <a:gd name="T11" fmla="*/ 50 h 413"/>
                  <a:gd name="T12" fmla="*/ 504 w 542"/>
                  <a:gd name="T13" fmla="*/ 205 h 413"/>
                  <a:gd name="T14" fmla="*/ 528 w 542"/>
                  <a:gd name="T15" fmla="*/ 211 h 413"/>
                  <a:gd name="T16" fmla="*/ 528 w 542"/>
                  <a:gd name="T17" fmla="*/ 412 h 413"/>
                  <a:gd name="T18" fmla="*/ 15 w 542"/>
                  <a:gd name="T19" fmla="*/ 412 h 413"/>
                  <a:gd name="T20" fmla="*/ 0 w 542"/>
                  <a:gd name="T21" fmla="*/ 323 h 413"/>
                  <a:gd name="T22" fmla="*/ 34 w 542"/>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2"/>
                  <a:gd name="T37" fmla="*/ 0 h 413"/>
                  <a:gd name="T38" fmla="*/ 542 w 542"/>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2" h="413">
                    <a:moveTo>
                      <a:pt x="34" y="0"/>
                    </a:moveTo>
                    <a:lnTo>
                      <a:pt x="95" y="2"/>
                    </a:lnTo>
                    <a:lnTo>
                      <a:pt x="108" y="55"/>
                    </a:lnTo>
                    <a:lnTo>
                      <a:pt x="338" y="8"/>
                    </a:lnTo>
                    <a:lnTo>
                      <a:pt x="515" y="8"/>
                    </a:lnTo>
                    <a:lnTo>
                      <a:pt x="541" y="50"/>
                    </a:lnTo>
                    <a:lnTo>
                      <a:pt x="504" y="205"/>
                    </a:lnTo>
                    <a:lnTo>
                      <a:pt x="528" y="211"/>
                    </a:lnTo>
                    <a:lnTo>
                      <a:pt x="528" y="412"/>
                    </a:lnTo>
                    <a:lnTo>
                      <a:pt x="15" y="412"/>
                    </a:lnTo>
                    <a:lnTo>
                      <a:pt x="0" y="323"/>
                    </a:lnTo>
                    <a:lnTo>
                      <a:pt x="34"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69" name="Freeform 50"/>
              <p:cNvSpPr>
                <a:spLocks/>
              </p:cNvSpPr>
              <p:nvPr/>
            </p:nvSpPr>
            <p:spPr bwMode="gray">
              <a:xfrm>
                <a:off x="1837" y="1846"/>
                <a:ext cx="443" cy="678"/>
              </a:xfrm>
              <a:custGeom>
                <a:avLst/>
                <a:gdLst>
                  <a:gd name="T0" fmla="*/ 12 w 443"/>
                  <a:gd name="T1" fmla="*/ 0 h 678"/>
                  <a:gd name="T2" fmla="*/ 90 w 443"/>
                  <a:gd name="T3" fmla="*/ 0 h 678"/>
                  <a:gd name="T4" fmla="*/ 90 w 443"/>
                  <a:gd name="T5" fmla="*/ 111 h 678"/>
                  <a:gd name="T6" fmla="*/ 220 w 443"/>
                  <a:gd name="T7" fmla="*/ 250 h 678"/>
                  <a:gd name="T8" fmla="*/ 193 w 443"/>
                  <a:gd name="T9" fmla="*/ 312 h 678"/>
                  <a:gd name="T10" fmla="*/ 204 w 443"/>
                  <a:gd name="T11" fmla="*/ 340 h 678"/>
                  <a:gd name="T12" fmla="*/ 253 w 443"/>
                  <a:gd name="T13" fmla="*/ 322 h 678"/>
                  <a:gd name="T14" fmla="*/ 321 w 443"/>
                  <a:gd name="T15" fmla="*/ 445 h 678"/>
                  <a:gd name="T16" fmla="*/ 442 w 443"/>
                  <a:gd name="T17" fmla="*/ 409 h 678"/>
                  <a:gd name="T18" fmla="*/ 442 w 443"/>
                  <a:gd name="T19" fmla="*/ 677 h 678"/>
                  <a:gd name="T20" fmla="*/ 227 w 443"/>
                  <a:gd name="T21" fmla="*/ 677 h 678"/>
                  <a:gd name="T22" fmla="*/ 25 w 443"/>
                  <a:gd name="T23" fmla="*/ 677 h 678"/>
                  <a:gd name="T24" fmla="*/ 25 w 443"/>
                  <a:gd name="T25" fmla="*/ 477 h 678"/>
                  <a:gd name="T26" fmla="*/ 0 w 443"/>
                  <a:gd name="T27" fmla="*/ 473 h 678"/>
                  <a:gd name="T28" fmla="*/ 38 w 443"/>
                  <a:gd name="T29" fmla="*/ 318 h 678"/>
                  <a:gd name="T30" fmla="*/ 12 w 443"/>
                  <a:gd name="T31" fmla="*/ 272 h 678"/>
                  <a:gd name="T32" fmla="*/ 12 w 443"/>
                  <a:gd name="T33" fmla="*/ 0 h 6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3"/>
                  <a:gd name="T52" fmla="*/ 0 h 678"/>
                  <a:gd name="T53" fmla="*/ 443 w 443"/>
                  <a:gd name="T54" fmla="*/ 678 h 6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3" h="678">
                    <a:moveTo>
                      <a:pt x="12" y="0"/>
                    </a:moveTo>
                    <a:lnTo>
                      <a:pt x="90" y="0"/>
                    </a:lnTo>
                    <a:lnTo>
                      <a:pt x="90" y="111"/>
                    </a:lnTo>
                    <a:lnTo>
                      <a:pt x="220" y="250"/>
                    </a:lnTo>
                    <a:lnTo>
                      <a:pt x="193" y="312"/>
                    </a:lnTo>
                    <a:lnTo>
                      <a:pt x="204" y="340"/>
                    </a:lnTo>
                    <a:lnTo>
                      <a:pt x="253" y="322"/>
                    </a:lnTo>
                    <a:lnTo>
                      <a:pt x="321" y="445"/>
                    </a:lnTo>
                    <a:lnTo>
                      <a:pt x="442" y="409"/>
                    </a:lnTo>
                    <a:lnTo>
                      <a:pt x="442" y="677"/>
                    </a:lnTo>
                    <a:lnTo>
                      <a:pt x="227" y="677"/>
                    </a:lnTo>
                    <a:lnTo>
                      <a:pt x="25" y="677"/>
                    </a:lnTo>
                    <a:lnTo>
                      <a:pt x="25" y="477"/>
                    </a:lnTo>
                    <a:lnTo>
                      <a:pt x="0" y="473"/>
                    </a:lnTo>
                    <a:lnTo>
                      <a:pt x="38" y="318"/>
                    </a:lnTo>
                    <a:lnTo>
                      <a:pt x="12" y="272"/>
                    </a:lnTo>
                    <a:lnTo>
                      <a:pt x="12"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70" name="Freeform 51"/>
              <p:cNvSpPr>
                <a:spLocks/>
              </p:cNvSpPr>
              <p:nvPr/>
            </p:nvSpPr>
            <p:spPr bwMode="gray">
              <a:xfrm>
                <a:off x="1652" y="2525"/>
                <a:ext cx="419" cy="673"/>
              </a:xfrm>
              <a:custGeom>
                <a:avLst/>
                <a:gdLst>
                  <a:gd name="T0" fmla="*/ 0 w 419"/>
                  <a:gd name="T1" fmla="*/ 0 h 673"/>
                  <a:gd name="T2" fmla="*/ 418 w 419"/>
                  <a:gd name="T3" fmla="*/ 0 h 673"/>
                  <a:gd name="T4" fmla="*/ 418 w 419"/>
                  <a:gd name="T5" fmla="*/ 457 h 673"/>
                  <a:gd name="T6" fmla="*/ 418 w 419"/>
                  <a:gd name="T7" fmla="*/ 560 h 673"/>
                  <a:gd name="T8" fmla="*/ 371 w 419"/>
                  <a:gd name="T9" fmla="*/ 549 h 673"/>
                  <a:gd name="T10" fmla="*/ 393 w 419"/>
                  <a:gd name="T11" fmla="*/ 672 h 673"/>
                  <a:gd name="T12" fmla="*/ 0 w 419"/>
                  <a:gd name="T13" fmla="*/ 283 h 673"/>
                  <a:gd name="T14" fmla="*/ 0 w 419"/>
                  <a:gd name="T15" fmla="*/ 0 h 673"/>
                  <a:gd name="T16" fmla="*/ 0 60000 65536"/>
                  <a:gd name="T17" fmla="*/ 0 60000 65536"/>
                  <a:gd name="T18" fmla="*/ 0 60000 65536"/>
                  <a:gd name="T19" fmla="*/ 0 60000 65536"/>
                  <a:gd name="T20" fmla="*/ 0 60000 65536"/>
                  <a:gd name="T21" fmla="*/ 0 60000 65536"/>
                  <a:gd name="T22" fmla="*/ 0 60000 65536"/>
                  <a:gd name="T23" fmla="*/ 0 60000 65536"/>
                  <a:gd name="T24" fmla="*/ 0 w 419"/>
                  <a:gd name="T25" fmla="*/ 0 h 673"/>
                  <a:gd name="T26" fmla="*/ 419 w 419"/>
                  <a:gd name="T27" fmla="*/ 673 h 6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9" h="673">
                    <a:moveTo>
                      <a:pt x="0" y="0"/>
                    </a:moveTo>
                    <a:lnTo>
                      <a:pt x="418" y="0"/>
                    </a:lnTo>
                    <a:lnTo>
                      <a:pt x="418" y="457"/>
                    </a:lnTo>
                    <a:lnTo>
                      <a:pt x="418" y="560"/>
                    </a:lnTo>
                    <a:lnTo>
                      <a:pt x="371" y="549"/>
                    </a:lnTo>
                    <a:lnTo>
                      <a:pt x="393" y="672"/>
                    </a:lnTo>
                    <a:lnTo>
                      <a:pt x="0" y="283"/>
                    </a:lnTo>
                    <a:lnTo>
                      <a:pt x="0"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71" name="Freeform 52"/>
              <p:cNvSpPr>
                <a:spLocks/>
              </p:cNvSpPr>
              <p:nvPr/>
            </p:nvSpPr>
            <p:spPr bwMode="gray">
              <a:xfrm>
                <a:off x="2024" y="2984"/>
                <a:ext cx="408" cy="523"/>
              </a:xfrm>
              <a:custGeom>
                <a:avLst/>
                <a:gdLst>
                  <a:gd name="T0" fmla="*/ 44 w 408"/>
                  <a:gd name="T1" fmla="*/ 0 h 523"/>
                  <a:gd name="T2" fmla="*/ 407 w 408"/>
                  <a:gd name="T3" fmla="*/ 0 h 523"/>
                  <a:gd name="T4" fmla="*/ 407 w 408"/>
                  <a:gd name="T5" fmla="*/ 522 h 523"/>
                  <a:gd name="T6" fmla="*/ 280 w 408"/>
                  <a:gd name="T7" fmla="*/ 522 h 523"/>
                  <a:gd name="T8" fmla="*/ 40 w 408"/>
                  <a:gd name="T9" fmla="*/ 406 h 523"/>
                  <a:gd name="T10" fmla="*/ 40 w 408"/>
                  <a:gd name="T11" fmla="*/ 369 h 523"/>
                  <a:gd name="T12" fmla="*/ 54 w 408"/>
                  <a:gd name="T13" fmla="*/ 257 h 523"/>
                  <a:gd name="T14" fmla="*/ 17 w 408"/>
                  <a:gd name="T15" fmla="*/ 206 h 523"/>
                  <a:gd name="T16" fmla="*/ 0 w 408"/>
                  <a:gd name="T17" fmla="*/ 90 h 523"/>
                  <a:gd name="T18" fmla="*/ 44 w 408"/>
                  <a:gd name="T19" fmla="*/ 100 h 523"/>
                  <a:gd name="T20" fmla="*/ 44 w 408"/>
                  <a:gd name="T21" fmla="*/ 0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523"/>
                  <a:gd name="T35" fmla="*/ 408 w 408"/>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523">
                    <a:moveTo>
                      <a:pt x="44" y="0"/>
                    </a:moveTo>
                    <a:lnTo>
                      <a:pt x="407" y="0"/>
                    </a:lnTo>
                    <a:lnTo>
                      <a:pt x="407" y="522"/>
                    </a:lnTo>
                    <a:lnTo>
                      <a:pt x="280" y="522"/>
                    </a:lnTo>
                    <a:lnTo>
                      <a:pt x="40" y="406"/>
                    </a:lnTo>
                    <a:lnTo>
                      <a:pt x="40" y="369"/>
                    </a:lnTo>
                    <a:lnTo>
                      <a:pt x="54" y="257"/>
                    </a:lnTo>
                    <a:lnTo>
                      <a:pt x="17" y="206"/>
                    </a:lnTo>
                    <a:lnTo>
                      <a:pt x="0" y="90"/>
                    </a:lnTo>
                    <a:lnTo>
                      <a:pt x="44" y="100"/>
                    </a:lnTo>
                    <a:lnTo>
                      <a:pt x="44"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sp>
            <p:nvSpPr>
              <p:cNvPr id="9272" name="Freeform 53"/>
              <p:cNvSpPr>
                <a:spLocks/>
              </p:cNvSpPr>
              <p:nvPr/>
            </p:nvSpPr>
            <p:spPr bwMode="gray">
              <a:xfrm>
                <a:off x="1332" y="2523"/>
                <a:ext cx="748" cy="833"/>
              </a:xfrm>
              <a:custGeom>
                <a:avLst/>
                <a:gdLst>
                  <a:gd name="T0" fmla="*/ 17 w 748"/>
                  <a:gd name="T1" fmla="*/ 0 h 833"/>
                  <a:gd name="T2" fmla="*/ 321 w 748"/>
                  <a:gd name="T3" fmla="*/ 0 h 833"/>
                  <a:gd name="T4" fmla="*/ 321 w 748"/>
                  <a:gd name="T5" fmla="*/ 283 h 833"/>
                  <a:gd name="T6" fmla="*/ 712 w 748"/>
                  <a:gd name="T7" fmla="*/ 672 h 833"/>
                  <a:gd name="T8" fmla="*/ 747 w 748"/>
                  <a:gd name="T9" fmla="*/ 718 h 833"/>
                  <a:gd name="T10" fmla="*/ 730 w 748"/>
                  <a:gd name="T11" fmla="*/ 832 h 833"/>
                  <a:gd name="T12" fmla="*/ 533 w 748"/>
                  <a:gd name="T13" fmla="*/ 832 h 833"/>
                  <a:gd name="T14" fmla="*/ 360 w 748"/>
                  <a:gd name="T15" fmla="*/ 691 h 833"/>
                  <a:gd name="T16" fmla="*/ 299 w 748"/>
                  <a:gd name="T17" fmla="*/ 691 h 833"/>
                  <a:gd name="T18" fmla="*/ 151 w 748"/>
                  <a:gd name="T19" fmla="*/ 430 h 833"/>
                  <a:gd name="T20" fmla="*/ 47 w 748"/>
                  <a:gd name="T21" fmla="*/ 270 h 833"/>
                  <a:gd name="T22" fmla="*/ 60 w 748"/>
                  <a:gd name="T23" fmla="*/ 208 h 833"/>
                  <a:gd name="T24" fmla="*/ 0 w 748"/>
                  <a:gd name="T25" fmla="*/ 127 h 833"/>
                  <a:gd name="T26" fmla="*/ 17 w 748"/>
                  <a:gd name="T27" fmla="*/ 0 h 8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8"/>
                  <a:gd name="T43" fmla="*/ 0 h 833"/>
                  <a:gd name="T44" fmla="*/ 748 w 748"/>
                  <a:gd name="T45" fmla="*/ 833 h 8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8" h="833">
                    <a:moveTo>
                      <a:pt x="17" y="0"/>
                    </a:moveTo>
                    <a:lnTo>
                      <a:pt x="321" y="0"/>
                    </a:lnTo>
                    <a:lnTo>
                      <a:pt x="321" y="283"/>
                    </a:lnTo>
                    <a:lnTo>
                      <a:pt x="712" y="672"/>
                    </a:lnTo>
                    <a:lnTo>
                      <a:pt x="747" y="718"/>
                    </a:lnTo>
                    <a:lnTo>
                      <a:pt x="730" y="832"/>
                    </a:lnTo>
                    <a:lnTo>
                      <a:pt x="533" y="832"/>
                    </a:lnTo>
                    <a:lnTo>
                      <a:pt x="360" y="691"/>
                    </a:lnTo>
                    <a:lnTo>
                      <a:pt x="299" y="691"/>
                    </a:lnTo>
                    <a:lnTo>
                      <a:pt x="151" y="430"/>
                    </a:lnTo>
                    <a:lnTo>
                      <a:pt x="47" y="270"/>
                    </a:lnTo>
                    <a:lnTo>
                      <a:pt x="60" y="208"/>
                    </a:lnTo>
                    <a:lnTo>
                      <a:pt x="0" y="127"/>
                    </a:lnTo>
                    <a:lnTo>
                      <a:pt x="17" y="0"/>
                    </a:lnTo>
                  </a:path>
                </a:pathLst>
              </a:custGeom>
              <a:solidFill>
                <a:srgbClr val="84B5CE"/>
              </a:solidFill>
              <a:ln w="28575" cap="rnd">
                <a:solidFill>
                  <a:srgbClr val="CCECFF"/>
                </a:solidFill>
                <a:round/>
                <a:headEnd/>
                <a:tailEnd/>
              </a:ln>
            </p:spPr>
            <p:txBody>
              <a:bodyPr wrap="none" lIns="0" tIns="0" rIns="0" bIns="0" anchor="ctr"/>
              <a:lstStyle/>
              <a:p>
                <a:endParaRPr lang="en-US" dirty="0"/>
              </a:p>
            </p:txBody>
          </p:sp>
        </p:grpSp>
      </p:grpSp>
      <p:sp>
        <p:nvSpPr>
          <p:cNvPr id="57" name="Text Box 7"/>
          <p:cNvSpPr txBox="1">
            <a:spLocks noChangeArrowheads="1"/>
          </p:cNvSpPr>
          <p:nvPr/>
        </p:nvSpPr>
        <p:spPr bwMode="auto">
          <a:xfrm>
            <a:off x="6199920" y="2662297"/>
            <a:ext cx="3172680" cy="2308324"/>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30 June 2020:</a:t>
            </a:r>
          </a:p>
          <a:p>
            <a:pPr algn="ctr"/>
            <a:endParaRPr lang="en-US" sz="1600" b="1" u="sng" dirty="0"/>
          </a:p>
          <a:p>
            <a:pPr algn="ctr"/>
            <a:r>
              <a:rPr lang="en-US" sz="1600" b="1" u="sng" dirty="0"/>
              <a:t>Top US States w/ Active SEPs</a:t>
            </a:r>
          </a:p>
          <a:p>
            <a:r>
              <a:rPr lang="en-US" sz="1600" b="1" dirty="0"/>
              <a:t>Virginia		397 SEPs</a:t>
            </a:r>
          </a:p>
          <a:p>
            <a:r>
              <a:rPr lang="en-US" sz="1600" b="1" dirty="0"/>
              <a:t>Maryland		314 SEPs</a:t>
            </a:r>
          </a:p>
          <a:p>
            <a:r>
              <a:rPr lang="en-US" sz="1600" b="1" dirty="0"/>
              <a:t>California	296 SEPs</a:t>
            </a:r>
          </a:p>
          <a:p>
            <a:r>
              <a:rPr lang="en-US" sz="1600" b="1" dirty="0"/>
              <a:t>Texas		137 SEPs</a:t>
            </a:r>
          </a:p>
          <a:p>
            <a:r>
              <a:rPr lang="en-US" sz="1600" b="1" dirty="0"/>
              <a:t>Colorado		116 SEPs</a:t>
            </a:r>
          </a:p>
          <a:p>
            <a:r>
              <a:rPr lang="en-US" sz="1600" b="1" dirty="0"/>
              <a:t>Florida		106 SEPs</a:t>
            </a:r>
          </a:p>
        </p:txBody>
      </p:sp>
      <p:sp>
        <p:nvSpPr>
          <p:cNvPr id="3" name="Title 2"/>
          <p:cNvSpPr>
            <a:spLocks noGrp="1"/>
          </p:cNvSpPr>
          <p:nvPr>
            <p:ph type="title"/>
          </p:nvPr>
        </p:nvSpPr>
        <p:spPr/>
        <p:txBody>
          <a:bodyPr/>
          <a:lstStyle/>
          <a:p>
            <a:r>
              <a:rPr lang="en-US" dirty="0"/>
              <a:t>SEPs by </a:t>
            </a:r>
            <a:r>
              <a:rPr lang="en-US" dirty="0" smtClean="0"/>
              <a:t>U.S. State – June 2020</a:t>
            </a:r>
            <a:endParaRPr lang="en-US" dirty="0"/>
          </a:p>
        </p:txBody>
      </p:sp>
    </p:spTree>
    <p:extLst>
      <p:ext uri="{BB962C8B-B14F-4D97-AF65-F5344CB8AC3E}">
        <p14:creationId xmlns:p14="http://schemas.microsoft.com/office/powerpoint/2010/main" val="260125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FF76F-69EE-4F7E-B9F4-A72B21F6A24A}"/>
              </a:ext>
            </a:extLst>
          </p:cNvPr>
          <p:cNvPicPr>
            <a:picLocks noChangeAspect="1"/>
          </p:cNvPicPr>
          <p:nvPr/>
        </p:nvPicPr>
        <p:blipFill>
          <a:blip r:embed="rId3"/>
          <a:stretch>
            <a:fillRect/>
          </a:stretch>
        </p:blipFill>
        <p:spPr>
          <a:xfrm>
            <a:off x="364785" y="1621761"/>
            <a:ext cx="11391003" cy="4620251"/>
          </a:xfrm>
          <a:prstGeom prst="rect">
            <a:avLst/>
          </a:prstGeom>
        </p:spPr>
      </p:pic>
      <p:sp>
        <p:nvSpPr>
          <p:cNvPr id="10243" name="Footer Placeholder 3"/>
          <p:cNvSpPr>
            <a:spLocks noGrp="1"/>
          </p:cNvSpPr>
          <p:nvPr>
            <p:ph type="ftr" sz="quarter" idx="11"/>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SEP Program Statistics</a:t>
            </a:r>
          </a:p>
        </p:txBody>
      </p:sp>
      <p:sp>
        <p:nvSpPr>
          <p:cNvPr id="10244" name="Slide Number Placeholder 4"/>
          <p:cNvSpPr>
            <a:spLocks noGrp="1"/>
          </p:cNvSpPr>
          <p:nvPr>
            <p:ph type="sldNum" sz="quarter" idx="12"/>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6E52A8-8D23-4CC7-B257-C85EA400E1F1}" type="slidenum">
              <a:rPr lang="en-US" smtClean="0"/>
              <a:pPr/>
              <a:t>9</a:t>
            </a:fld>
            <a:endParaRPr lang="en-US" dirty="0"/>
          </a:p>
        </p:txBody>
      </p:sp>
      <p:sp>
        <p:nvSpPr>
          <p:cNvPr id="10" name="Text Box 7"/>
          <p:cNvSpPr txBox="1">
            <a:spLocks noChangeArrowheads="1"/>
          </p:cNvSpPr>
          <p:nvPr/>
        </p:nvSpPr>
        <p:spPr bwMode="auto">
          <a:xfrm>
            <a:off x="7772400" y="2057400"/>
            <a:ext cx="3505200" cy="1815882"/>
          </a:xfrm>
          <a:prstGeom prst="rect">
            <a:avLst/>
          </a:prstGeom>
          <a:solidFill>
            <a:schemeClr val="accent1">
              <a:lumMod val="20000"/>
              <a:lumOff val="80000"/>
            </a:schemeClr>
          </a:solidFill>
          <a:ln w="28575">
            <a:solidFill>
              <a:srgbClr val="0066CC"/>
            </a:solidFill>
          </a:ln>
          <a:effectLst>
            <a:innerShdw blurRad="63500" dist="50800" dir="18900000">
              <a:prstClr val="black">
                <a:alpha val="50000"/>
              </a:prstClr>
            </a:inn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i="1" dirty="0"/>
              <a:t>As of 30 June 2020:</a:t>
            </a:r>
          </a:p>
          <a:p>
            <a:pPr algn="ctr"/>
            <a:endParaRPr lang="en-US" sz="1600" b="1" u="sng" dirty="0"/>
          </a:p>
          <a:p>
            <a:pPr algn="ctr"/>
            <a:r>
              <a:rPr lang="en-US" sz="1600" b="1" u="sng" dirty="0"/>
              <a:t>Top Organizations w/ Active SEPs</a:t>
            </a:r>
          </a:p>
          <a:p>
            <a:r>
              <a:rPr lang="en-US" sz="1600" b="1" dirty="0"/>
              <a:t>Northrop Grumman   162 SEPs</a:t>
            </a:r>
          </a:p>
          <a:p>
            <a:r>
              <a:rPr lang="en-US" sz="1600" b="1" dirty="0"/>
              <a:t>Booz Allen Hamilton  135 SEPs</a:t>
            </a:r>
          </a:p>
          <a:p>
            <a:r>
              <a:rPr lang="en-US" sz="1600" b="1" dirty="0"/>
              <a:t>The Airbus Group 	    127 SEPs</a:t>
            </a:r>
          </a:p>
          <a:p>
            <a:r>
              <a:rPr lang="en-US" sz="1600" b="1" dirty="0"/>
              <a:t>Lockheed Martin        125 SEPs</a:t>
            </a:r>
          </a:p>
        </p:txBody>
      </p:sp>
      <p:sp>
        <p:nvSpPr>
          <p:cNvPr id="2" name="Title 1"/>
          <p:cNvSpPr>
            <a:spLocks noGrp="1"/>
          </p:cNvSpPr>
          <p:nvPr>
            <p:ph type="title"/>
          </p:nvPr>
        </p:nvSpPr>
        <p:spPr/>
        <p:txBody>
          <a:bodyPr/>
          <a:lstStyle/>
          <a:p>
            <a:r>
              <a:rPr lang="en-US" dirty="0"/>
              <a:t>SEPs by Organization</a:t>
            </a:r>
          </a:p>
        </p:txBody>
      </p:sp>
    </p:spTree>
    <p:extLst>
      <p:ext uri="{BB962C8B-B14F-4D97-AF65-F5344CB8AC3E}">
        <p14:creationId xmlns:p14="http://schemas.microsoft.com/office/powerpoint/2010/main" val="2575140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3.3|1.3|3.7|2.3"/>
</p:tagLst>
</file>

<file path=ppt/tags/tag2.xml><?xml version="1.0" encoding="utf-8"?>
<p:tagLst xmlns:a="http://schemas.openxmlformats.org/drawingml/2006/main" xmlns:r="http://schemas.openxmlformats.org/officeDocument/2006/relationships" xmlns:p="http://schemas.openxmlformats.org/presentationml/2006/main">
  <p:tag name="TIMING" val="|3.5|3.3|1.3|3.7|2.3"/>
</p:tagLst>
</file>

<file path=ppt/tags/tag3.xml><?xml version="1.0" encoding="utf-8"?>
<p:tagLst xmlns:a="http://schemas.openxmlformats.org/drawingml/2006/main" xmlns:r="http://schemas.openxmlformats.org/officeDocument/2006/relationships" xmlns:p="http://schemas.openxmlformats.org/presentationml/2006/main">
  <p:tag name="TIMING" val="|3.5|3.3|1.3|3.7|2.3"/>
</p:tagLst>
</file>

<file path=ppt/tags/tag4.xml><?xml version="1.0" encoding="utf-8"?>
<p:tagLst xmlns:a="http://schemas.openxmlformats.org/drawingml/2006/main" xmlns:r="http://schemas.openxmlformats.org/officeDocument/2006/relationships" xmlns:p="http://schemas.openxmlformats.org/presentationml/2006/main">
  <p:tag name="TIMING" val="|1.9|3.8|4.3|3.5|4.4|3|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bership Slide Deck" id="{49CBD01A-03BE-6741-8887-84F53DA99A92}" vid="{AA45A5CC-F469-1D41-B86C-24B64DDAD0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60C7C6182BF842B2C45FBDBF328783" ma:contentTypeVersion="27" ma:contentTypeDescription="Create a new document." ma:contentTypeScope="" ma:versionID="d5ab1e4dc7ce6b7a576f0f6fd109fe65">
  <xsd:schema xmlns:xsd="http://www.w3.org/2001/XMLSchema" xmlns:xs="http://www.w3.org/2001/XMLSchema" xmlns:p="http://schemas.microsoft.com/office/2006/metadata/properties" xmlns:ns2="07d0ccec-aae8-4814-a6d3-0c68dd73da2d" xmlns:ns3="9faeb335-af12-4888-a1e3-d4a8639b6f5f" xmlns:ns4="c4350312-9962-4734-8b89-bc083b93d4ff" targetNamespace="http://schemas.microsoft.com/office/2006/metadata/properties" ma:root="true" ma:fieldsID="a49b913f31c5b6409837dd15a19ae47f" ns2:_="" ns3:_="" ns4:_="">
    <xsd:import namespace="07d0ccec-aae8-4814-a6d3-0c68dd73da2d"/>
    <xsd:import namespace="9faeb335-af12-4888-a1e3-d4a8639b6f5f"/>
    <xsd:import namespace="c4350312-9962-4734-8b89-bc083b93d4ff"/>
    <xsd:element name="properties">
      <xsd:complexType>
        <xsd:sequence>
          <xsd:element name="documentManagement">
            <xsd:complexType>
              <xsd:all>
                <xsd:element ref="ns2:incoseDistribution" minOccurs="0"/>
                <xsd:element ref="ns2:df56f4c5a0be4550856ac6bd150af184" minOccurs="0"/>
                <xsd:element ref="ns2:TaxCatchAll" minOccurs="0"/>
                <xsd:element ref="ns2:TaxCatchAllLabel" minOccurs="0"/>
                <xsd:element ref="ns2:j6f62fd0e2284e44b1906b33aa785078" minOccurs="0"/>
                <xsd:element ref="ns2:o4d603b143c54403a43a44e339fe5e1a" minOccurs="0"/>
                <xsd:element ref="ns3:Author_x0028_s_x0029_"/>
                <xsd:element ref="ns3:Descriptive_x0020_Title"/>
                <xsd:element ref="ns3:Keywords0" minOccurs="0"/>
                <xsd:element ref="ns3:Publication_x0020_Date" minOccurs="0"/>
                <xsd:element ref="ns3:Short_x0020_Description"/>
                <xsd:element ref="ns3:Term"/>
                <xsd:element ref="ns2:fc73f2c3713f415c9afd0faf07c59adc"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d0ccec-aae8-4814-a6d3-0c68dd73da2d" elementFormDefault="qualified">
    <xsd:import namespace="http://schemas.microsoft.com/office/2006/documentManagement/types"/>
    <xsd:import namespace="http://schemas.microsoft.com/office/infopath/2007/PartnerControls"/>
    <xsd:element name="incoseDistribution" ma:index="10" nillable="true" ma:displayName="Distribution" ma:default="" ma:internalName="incoseDistribution">
      <xsd:simpleType>
        <xsd:restriction base="dms:Choice">
          <xsd:enumeration value="Open For Public Distribution"/>
          <xsd:enumeration value="Internal to INCOSE Members"/>
        </xsd:restriction>
      </xsd:simpleType>
    </xsd:element>
    <xsd:element name="df56f4c5a0be4550856ac6bd150af184" ma:index="11" nillable="true" ma:taxonomy="true" ma:internalName="df56f4c5a0be4550856ac6bd150af184" ma:taxonomyFieldName="incoseChapters" ma:displayName="Chapters" ma:default="" ma:fieldId="{df56f4c5-a0be-4550-856a-c6bd150af184}" ma:sspId="08fe2f84-03a1-48cf-9e03-1bf6c33fafbe" ma:termSetId="cfb95cbd-7a79-444e-88d9-ed9ec2f185f9"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2e79503-1a2b-4294-a229-384a0f52ada3}" ma:internalName="TaxCatchAll" ma:showField="CatchAllData"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2e79503-1a2b-4294-a229-384a0f52ada3}" ma:internalName="TaxCatchAllLabel" ma:readOnly="true" ma:showField="CatchAllDataLabel" ma:web="07d0ccec-aae8-4814-a6d3-0c68dd73da2d">
      <xsd:complexType>
        <xsd:complexContent>
          <xsd:extension base="dms:MultiChoiceLookup">
            <xsd:sequence>
              <xsd:element name="Value" type="dms:Lookup" maxOccurs="unbounded" minOccurs="0" nillable="true"/>
            </xsd:sequence>
          </xsd:extension>
        </xsd:complexContent>
      </xsd:complexType>
    </xsd:element>
    <xsd:element name="j6f62fd0e2284e44b1906b33aa785078" ma:index="15" nillable="true" ma:taxonomy="true" ma:internalName="j6f62fd0e2284e44b1906b33aa785078" ma:taxonomyFieldName="incoseWorkingGroup" ma:displayName="Working Groups" ma:default="" ma:fieldId="{36f62fd0-e228-4e44-b190-6b33aa785078}" ma:sspId="08fe2f84-03a1-48cf-9e03-1bf6c33fafbe" ma:termSetId="b4545d9d-43c2-43a5-b101-c26e148252f5" ma:anchorId="00000000-0000-0000-0000-000000000000" ma:open="false" ma:isKeyword="false">
      <xsd:complexType>
        <xsd:sequence>
          <xsd:element ref="pc:Terms" minOccurs="0" maxOccurs="1"/>
        </xsd:sequence>
      </xsd:complexType>
    </xsd:element>
    <xsd:element name="o4d603b143c54403a43a44e339fe5e1a" ma:index="17" nillable="true" ma:taxonomy="true" ma:internalName="o4d603b143c54403a43a44e339fe5e1a" ma:taxonomyFieldName="incoseOrganizations" ma:displayName="Organizations" ma:default="" ma:fieldId="{84d603b1-43c5-4403-a43a-44e339fe5e1a}" ma:sspId="08fe2f84-03a1-48cf-9e03-1bf6c33fafbe" ma:termSetId="48b99640-702e-422f-a11d-aec6d871b7cd" ma:anchorId="00000000-0000-0000-0000-000000000000" ma:open="false" ma:isKeyword="false">
      <xsd:complexType>
        <xsd:sequence>
          <xsd:element ref="pc:Terms" minOccurs="0" maxOccurs="1"/>
        </xsd:sequence>
      </xsd:complexType>
    </xsd:element>
    <xsd:element name="fc73f2c3713f415c9afd0faf07c59adc" ma:index="25" nillable="true" ma:taxonomy="true" ma:internalName="fc73f2c3713f415c9afd0faf07c59adc" ma:taxonomyFieldName="INCOSEProductValue" ma:displayName="Item Value" ma:default="45;#Local|254e409e-99ce-4994-8e1c-1a49057a5299" ma:fieldId="{fc73f2c3-713f-415c-9afd-0faf07c59adc}" ma:taxonomyMulti="true" ma:sspId="08fe2f84-03a1-48cf-9e03-1bf6c33fafbe" ma:termSetId="432b97d5-a841-4537-8786-65acc6747ba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aeb335-af12-4888-a1e3-d4a8639b6f5f" elementFormDefault="qualified">
    <xsd:import namespace="http://schemas.microsoft.com/office/2006/documentManagement/types"/>
    <xsd:import namespace="http://schemas.microsoft.com/office/infopath/2007/PartnerControls"/>
    <xsd:element name="Author_x0028_s_x0029_" ma:index="19" ma:displayName="Author(s)" ma:description="Enter the individual's name (Jane Doe), the group's name (Measurement Working Group), or N/A" ma:internalName="Author_x0028_s_x0029_0" ma:readOnly="false">
      <xsd:simpleType>
        <xsd:restriction base="dms:Text">
          <xsd:maxLength value="255"/>
        </xsd:restriction>
      </xsd:simpleType>
    </xsd:element>
    <xsd:element name="Descriptive_x0020_Title" ma:index="20" ma:displayName="Descriptive Title" ma:description="e.g. Metrics Primer v 1.0" ma:internalName="Descriptive_x0020_Title0" ma:readOnly="false">
      <xsd:simpleType>
        <xsd:restriction base="dms:Text">
          <xsd:maxLength value="255"/>
        </xsd:restriction>
      </xsd:simpleType>
    </xsd:element>
    <xsd:element name="Keywords0" ma:index="21" nillable="true" ma:displayName="Keywords" ma:description="e.g. metrics measurement primer" ma:internalName="Keywords00" ma:readOnly="false">
      <xsd:simpleType>
        <xsd:restriction base="dms:Text">
          <xsd:maxLength value="255"/>
        </xsd:restriction>
      </xsd:simpleType>
    </xsd:element>
    <xsd:element name="Publication_x0020_Date" ma:index="22" nillable="true" ma:displayName="Publication Date" ma:default="[today]" ma:format="DateOnly" ma:internalName="Publication_x0020_Date0" ma:readOnly="false">
      <xsd:simpleType>
        <xsd:restriction base="dms:DateTime"/>
      </xsd:simpleType>
    </xsd:element>
    <xsd:element name="Short_x0020_Description" ma:index="23" ma:displayName="Short Description" ma:description="e.g. The Metrics Primer defines the basic concepts behind measurement and provides the background knowledge needed to prepare you to set up a measurement program." ma:internalName="Short_x0020_Description0" ma:readOnly="false">
      <xsd:simpleType>
        <xsd:restriction base="dms:Note">
          <xsd:maxLength value="255"/>
        </xsd:restriction>
      </xsd:simpleType>
    </xsd:element>
    <xsd:element name="Term" ma:index="24" ma:displayName="Term" ma:internalName="Term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350312-9962-4734-8b89-bc083b93d4ff" elementFormDefault="qualified">
    <xsd:import namespace="http://schemas.microsoft.com/office/2006/documentManagement/types"/>
    <xsd:import namespace="http://schemas.microsoft.com/office/infopath/2007/PartnerControls"/>
    <xsd:element name="SharedWithUsers" ma:index="2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4d603b143c54403a43a44e339fe5e1a xmlns="07d0ccec-aae8-4814-a6d3-0c68dd73da2d">
      <Terms xmlns="http://schemas.microsoft.com/office/infopath/2007/PartnerControls"/>
    </o4d603b143c54403a43a44e339fe5e1a>
    <df56f4c5a0be4550856ac6bd150af184 xmlns="07d0ccec-aae8-4814-a6d3-0c68dd73da2d">
      <Terms xmlns="http://schemas.microsoft.com/office/infopath/2007/PartnerControls"/>
    </df56f4c5a0be4550856ac6bd150af184>
    <Keywords0 xmlns="9faeb335-af12-4888-a1e3-d4a8639b6f5f" xsi:nil="true"/>
    <Author_x0028_s_x0029_ xmlns="9faeb335-af12-4888-a1e3-d4a8639b6f5f">MarCom</Author_x0028_s_x0029_>
    <Short_x0020_Description xmlns="9faeb335-af12-4888-a1e3-d4a8639b6f5f">INCOSE Powerpoint Template - Membership</Short_x0020_Description>
    <Term xmlns="9faeb335-af12-4888-a1e3-d4a8639b6f5f">INCOSE Powerpoint Template - Membership</Term>
    <fc73f2c3713f415c9afd0faf07c59adc xmlns="07d0ccec-aae8-4814-a6d3-0c68dd73da2d">
      <Terms xmlns="http://schemas.microsoft.com/office/infopath/2007/PartnerControls">
        <TermInfo xmlns="http://schemas.microsoft.com/office/infopath/2007/PartnerControls">
          <TermName xmlns="http://schemas.microsoft.com/office/infopath/2007/PartnerControls">Local</TermName>
          <TermId xmlns="http://schemas.microsoft.com/office/infopath/2007/PartnerControls">254e409e-99ce-4994-8e1c-1a49057a5299</TermId>
        </TermInfo>
      </Terms>
    </fc73f2c3713f415c9afd0faf07c59adc>
    <Descriptive_x0020_Title xmlns="9faeb335-af12-4888-a1e3-d4a8639b6f5f">INCOSE Powerpoint Template - Membership</Descriptive_x0020_Title>
    <incoseDistribution xmlns="07d0ccec-aae8-4814-a6d3-0c68dd73da2d" xsi:nil="true"/>
    <Publication_x0020_Date xmlns="9faeb335-af12-4888-a1e3-d4a8639b6f5f">2019-04-27T07:00:00+00:00</Publication_x0020_Date>
    <TaxCatchAll xmlns="07d0ccec-aae8-4814-a6d3-0c68dd73da2d">
      <Value>45</Value>
    </TaxCatchAll>
    <j6f62fd0e2284e44b1906b33aa785078 xmlns="07d0ccec-aae8-4814-a6d3-0c68dd73da2d">
      <Terms xmlns="http://schemas.microsoft.com/office/infopath/2007/PartnerControls"/>
    </j6f62fd0e2284e44b1906b33aa785078>
  </documentManagement>
</p:properties>
</file>

<file path=customXml/itemProps1.xml><?xml version="1.0" encoding="utf-8"?>
<ds:datastoreItem xmlns:ds="http://schemas.openxmlformats.org/officeDocument/2006/customXml" ds:itemID="{5107E4E9-2DC1-4A53-BCF3-783A4FC47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d0ccec-aae8-4814-a6d3-0c68dd73da2d"/>
    <ds:schemaRef ds:uri="9faeb335-af12-4888-a1e3-d4a8639b6f5f"/>
    <ds:schemaRef ds:uri="c4350312-9962-4734-8b89-bc083b93d4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22276-2DC8-4B81-9E89-C10871C3C95B}">
  <ds:schemaRefs>
    <ds:schemaRef ds:uri="http://schemas.microsoft.com/sharepoint/v3/contenttype/forms"/>
  </ds:schemaRefs>
</ds:datastoreItem>
</file>

<file path=customXml/itemProps3.xml><?xml version="1.0" encoding="utf-8"?>
<ds:datastoreItem xmlns:ds="http://schemas.openxmlformats.org/officeDocument/2006/customXml" ds:itemID="{389CE24F-07C4-45AA-A989-ED4392E6447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faeb335-af12-4888-a1e3-d4a8639b6f5f"/>
    <ds:schemaRef ds:uri="c4350312-9962-4734-8b89-bc083b93d4ff"/>
    <ds:schemaRef ds:uri="07d0ccec-aae8-4814-a6d3-0c68dd73da2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Membership Slide Deck</Template>
  <TotalTime>3088</TotalTime>
  <Words>3882</Words>
  <Application>Microsoft Office PowerPoint</Application>
  <PresentationFormat>Widescreen</PresentationFormat>
  <Paragraphs>686</Paragraphs>
  <Slides>42</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Open Sans Light</vt:lpstr>
      <vt:lpstr>Optima</vt:lpstr>
      <vt:lpstr>Times New Roman</vt:lpstr>
      <vt:lpstr>Wingdings</vt:lpstr>
      <vt:lpstr>Office Theme</vt:lpstr>
      <vt:lpstr>INCOSE  Systems Engineering Professional (SEP)  Certification Program</vt:lpstr>
      <vt:lpstr>Why certification is important</vt:lpstr>
      <vt:lpstr>INCOSE SEP Architecture  For wherever you are in your career</vt:lpstr>
      <vt:lpstr>Total SEPs since 2004</vt:lpstr>
      <vt:lpstr>SEPs by Country</vt:lpstr>
      <vt:lpstr>SEPs by Chapter – June 2020</vt:lpstr>
      <vt:lpstr>SEPs by U.S. State – July 2016</vt:lpstr>
      <vt:lpstr>SEPs by U.S. State – June 2020</vt:lpstr>
      <vt:lpstr>SEPs by Organization</vt:lpstr>
      <vt:lpstr>INCOSE SEP Program Purpose and Benefits</vt:lpstr>
      <vt:lpstr>Topics</vt:lpstr>
      <vt:lpstr>What is INCOSE?</vt:lpstr>
      <vt:lpstr>Topics</vt:lpstr>
      <vt:lpstr>Job Postings ask for SEP</vt:lpstr>
      <vt:lpstr>Certification Agreements: Industry</vt:lpstr>
      <vt:lpstr>Certification Agreements: University</vt:lpstr>
      <vt:lpstr>Certification Agreements: Other</vt:lpstr>
      <vt:lpstr>Topics</vt:lpstr>
      <vt:lpstr>SEP Describes Career Path</vt:lpstr>
      <vt:lpstr>Knowledge Level: Associate Systems Engineering Professional</vt:lpstr>
      <vt:lpstr>Foundation Level: Certified Systems Engineering Professional</vt:lpstr>
      <vt:lpstr>Senior Level: Expert Systems  Engineering Professional</vt:lpstr>
      <vt:lpstr>What Certification is Right for You?</vt:lpstr>
      <vt:lpstr>Topics</vt:lpstr>
      <vt:lpstr>ASEP Application Process</vt:lpstr>
      <vt:lpstr>CSEP Application Process</vt:lpstr>
      <vt:lpstr>ESEP Application Process</vt:lpstr>
      <vt:lpstr>Knowledge verified by exam</vt:lpstr>
      <vt:lpstr>Education verified by diploma</vt:lpstr>
      <vt:lpstr>Experience documented across specific areas</vt:lpstr>
      <vt:lpstr>CSEP Certification Experience Requirements</vt:lpstr>
      <vt:lpstr>ESEP Certification Experience Requirements</vt:lpstr>
      <vt:lpstr>ESEP Professional Leadership Requirements</vt:lpstr>
      <vt:lpstr>ESEP leadership verified by oral review</vt:lpstr>
      <vt:lpstr>How Long Will It Take to Get CSEP?</vt:lpstr>
      <vt:lpstr>Topics</vt:lpstr>
      <vt:lpstr>Certification maintained through continuing education or re-test</vt:lpstr>
      <vt:lpstr>PDUs for Certification Renewal (1 of 2)</vt:lpstr>
      <vt:lpstr>PDUs for Certification Renewal (2 of 2)</vt:lpstr>
      <vt:lpstr>Any Questions?</vt:lpstr>
      <vt:lpstr>INCOSE 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Systems Engineering Professional (SEP) Program</dc:title>
  <dc:creator>Courtney Wright</dc:creator>
  <cp:lastModifiedBy>Lindeman, Tony</cp:lastModifiedBy>
  <cp:revision>20</cp:revision>
  <dcterms:created xsi:type="dcterms:W3CDTF">2019-08-19T14:52:08Z</dcterms:created>
  <dcterms:modified xsi:type="dcterms:W3CDTF">2020-08-10T14:49:33Z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0x0101002A60C7C6182BF842B2C45FBDBF328783</vt:lpwstr>
  </property>
  <property fmtid="{D5CDD505-2E9C-101B-9397-08002B2CF9AE}" pid="3" name="incoseWorkingGroup">
    <vt:lpwstr/>
  </property>
  <property fmtid="{D5CDD505-2E9C-101B-9397-08002B2CF9AE}" pid="4" name="INCOSEProductValue">
    <vt:lpwstr>45;#Local|254e409e-99ce-4994-8e1c-1a49057a5299</vt:lpwstr>
  </property>
  <property fmtid="{D5CDD505-2E9C-101B-9397-08002B2CF9AE}" pid="5" name="incoseChapters">
    <vt:lpwstr/>
  </property>
  <property fmtid="{D5CDD505-2E9C-101B-9397-08002B2CF9AE}" pid="6" name="incoseOrganizations">
    <vt:lpwstr/>
  </property>
</Properties>
</file>