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
  </p:notesMasterIdLst>
  <p:handoutMasterIdLst>
    <p:handoutMasterId r:id="rId9"/>
  </p:handoutMasterIdLst>
  <p:sldIdLst>
    <p:sldId id="259" r:id="rId6"/>
    <p:sldId id="257" r:id="rId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ich, Stephen H" initials="PS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43" autoAdjust="0"/>
    <p:restoredTop sz="94059" autoAdjust="0"/>
  </p:normalViewPr>
  <p:slideViewPr>
    <p:cSldViewPr snapToGrid="0" showGuides="1">
      <p:cViewPr>
        <p:scale>
          <a:sx n="200" d="100"/>
          <a:sy n="200" d="100"/>
        </p:scale>
        <p:origin x="-5274" y="-44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44CDBAA7-D01A-443A-849E-701148B9FFC4}" type="datetimeFigureOut">
              <a:rPr lang="en-US" smtClean="0"/>
              <a:pPr/>
              <a:t>2/7/2021</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21E5F63E-3883-4360-808E-ABB51B626D29}" type="slidenum">
              <a:rPr lang="en-US" smtClean="0"/>
              <a:pPr/>
              <a:t>‹#›</a:t>
            </a:fld>
            <a:endParaRPr lang="en-US"/>
          </a:p>
        </p:txBody>
      </p:sp>
    </p:spTree>
    <p:extLst>
      <p:ext uri="{BB962C8B-B14F-4D97-AF65-F5344CB8AC3E}">
        <p14:creationId xmlns:p14="http://schemas.microsoft.com/office/powerpoint/2010/main" val="174223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049" cy="464316"/>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84" y="0"/>
            <a:ext cx="3038049" cy="464316"/>
          </a:xfrm>
          <a:prstGeom prst="rect">
            <a:avLst/>
          </a:prstGeom>
        </p:spPr>
        <p:txBody>
          <a:bodyPr vert="horz" lIns="88139" tIns="44070" rIns="88139" bIns="44070" rtlCol="0"/>
          <a:lstStyle>
            <a:lvl1pPr algn="r">
              <a:defRPr sz="1200"/>
            </a:lvl1pPr>
          </a:lstStyle>
          <a:p>
            <a:fld id="{DEF99867-A5D2-4D04-8391-6AA9598EB83E}" type="datetimeFigureOut">
              <a:rPr lang="en-US" smtClean="0"/>
              <a:pPr/>
              <a:t>2/7/2021</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0727" y="4415322"/>
            <a:ext cx="5608947" cy="4183164"/>
          </a:xfrm>
          <a:prstGeom prst="rect">
            <a:avLst/>
          </a:prstGeom>
        </p:spPr>
        <p:txBody>
          <a:bodyPr vert="horz" lIns="88139" tIns="44070" rIns="88139" bIns="440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43"/>
            <a:ext cx="3038049" cy="464316"/>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84" y="8830643"/>
            <a:ext cx="3038049" cy="464316"/>
          </a:xfrm>
          <a:prstGeom prst="rect">
            <a:avLst/>
          </a:prstGeom>
        </p:spPr>
        <p:txBody>
          <a:bodyPr vert="horz" lIns="88139" tIns="44070" rIns="88139" bIns="44070" rtlCol="0" anchor="b"/>
          <a:lstStyle>
            <a:lvl1pPr algn="r">
              <a:defRPr sz="1200"/>
            </a:lvl1pPr>
          </a:lstStyle>
          <a:p>
            <a:fld id="{3582CBFD-3718-4F58-9DAC-6D62E569ABEC}" type="slidenum">
              <a:rPr lang="en-US" smtClean="0"/>
              <a:pPr/>
              <a:t>‹#›</a:t>
            </a:fld>
            <a:endParaRPr lang="en-US"/>
          </a:p>
        </p:txBody>
      </p:sp>
    </p:spTree>
    <p:extLst>
      <p:ext uri="{BB962C8B-B14F-4D97-AF65-F5344CB8AC3E}">
        <p14:creationId xmlns:p14="http://schemas.microsoft.com/office/powerpoint/2010/main" val="406923038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2CBFD-3718-4F58-9DAC-6D62E569ABEC}" type="slidenum">
              <a:rPr lang="en-US" smtClean="0"/>
              <a:pPr/>
              <a:t>1</a:t>
            </a:fld>
            <a:endParaRPr lang="en-US"/>
          </a:p>
        </p:txBody>
      </p:sp>
    </p:spTree>
    <p:extLst>
      <p:ext uri="{BB962C8B-B14F-4D97-AF65-F5344CB8AC3E}">
        <p14:creationId xmlns:p14="http://schemas.microsoft.com/office/powerpoint/2010/main" val="196686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2CBFD-3718-4F58-9DAC-6D62E569ABEC}" type="slidenum">
              <a:rPr lang="en-US" smtClean="0"/>
              <a:pPr/>
              <a:t>2</a:t>
            </a:fld>
            <a:endParaRPr lang="en-US"/>
          </a:p>
        </p:txBody>
      </p:sp>
    </p:spTree>
    <p:extLst>
      <p:ext uri="{BB962C8B-B14F-4D97-AF65-F5344CB8AC3E}">
        <p14:creationId xmlns:p14="http://schemas.microsoft.com/office/powerpoint/2010/main" val="387552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0905A2-7532-4DD1-B33B-77816A659C0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F16E99E-885A-4AE2-9FF4-EDA739E23A5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5"/>
            <a:ext cx="2057400" cy="58507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035"/>
            <a:ext cx="5969000" cy="58507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D6A9987-6B8B-4398-9E9F-03C3FF4D5A7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8392EB4-B035-41A5-ABB2-B436D3A48B2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9516085-E89E-4DC4-A9E0-345973C3B2E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CB7FCDF-1947-424A-8215-39A74863675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C45E5D8-79FB-4E7A-8423-122FA2DF043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194BAD6-C1D0-4934-B85C-7EAE3AEF4BE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ED0EB06-0706-40EA-A4B0-FD264C70E49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29919E-2EEE-4359-BD31-49C8AB376FD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3C70F4B-C7DE-4142-AF6B-77240913866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0D5A67E-29EE-4CF4-B85B-BAA2F1DC1C5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incose.org/Chicagoland/"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hyperlink" Target="https://incose.pgimeet.com/INCOSEResourceTwelve12" TargetMode="External"/><Relationship Id="rId10" Type="http://schemas.openxmlformats.org/officeDocument/2006/relationships/image" Target="../media/image8.png"/><Relationship Id="rId4" Type="http://schemas.openxmlformats.org/officeDocument/2006/relationships/hyperlink" Target="http://www.incose.org/Chicagoland/"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57552" y="1476980"/>
            <a:ext cx="816879" cy="381000"/>
          </a:xfrm>
        </p:spPr>
        <p:txBody>
          <a:bodyPr/>
          <a:lstStyle/>
          <a:p>
            <a:pPr algn="l" eaLnBrk="1" hangingPunct="1"/>
            <a:r>
              <a:rPr lang="en-US" sz="1400" u="sng" dirty="0">
                <a:solidFill>
                  <a:schemeClr val="accent2"/>
                </a:solidFill>
                <a:latin typeface="Arial Black" pitchFamily="34" charset="0"/>
              </a:rPr>
              <a:t>Topic</a:t>
            </a:r>
            <a:r>
              <a:rPr lang="en-US" sz="1400" dirty="0">
                <a:solidFill>
                  <a:schemeClr val="accent2"/>
                </a:solidFill>
                <a:latin typeface="Arial Black" pitchFamily="34" charset="0"/>
              </a:rPr>
              <a:t>:</a:t>
            </a:r>
          </a:p>
        </p:txBody>
      </p:sp>
      <p:sp>
        <p:nvSpPr>
          <p:cNvPr id="2051" name="Rectangle 3"/>
          <p:cNvSpPr>
            <a:spLocks noGrp="1" noChangeArrowheads="1"/>
          </p:cNvSpPr>
          <p:nvPr>
            <p:ph type="subTitle" idx="1"/>
          </p:nvPr>
        </p:nvSpPr>
        <p:spPr>
          <a:xfrm>
            <a:off x="1659301" y="1810269"/>
            <a:ext cx="7302839" cy="347921"/>
          </a:xfrm>
        </p:spPr>
        <p:txBody>
          <a:bodyPr/>
          <a:lstStyle/>
          <a:p>
            <a:pPr algn="l" eaLnBrk="1" hangingPunct="1">
              <a:lnSpc>
                <a:spcPct val="80000"/>
              </a:lnSpc>
            </a:pPr>
            <a:r>
              <a:rPr lang="en-US" sz="1400" u="sng" dirty="0">
                <a:solidFill>
                  <a:schemeClr val="accent2"/>
                </a:solidFill>
                <a:latin typeface="Arial Black" pitchFamily="34" charset="0"/>
              </a:rPr>
              <a:t>Presenter</a:t>
            </a:r>
            <a:r>
              <a:rPr lang="en-US" sz="1400" dirty="0">
                <a:solidFill>
                  <a:schemeClr val="accent2"/>
                </a:solidFill>
                <a:latin typeface="Arial Black" pitchFamily="34" charset="0"/>
              </a:rPr>
              <a:t>:  Mark E. Sampson, INCOSE MBSE Initiative Chair</a:t>
            </a:r>
          </a:p>
        </p:txBody>
      </p:sp>
      <p:sp>
        <p:nvSpPr>
          <p:cNvPr id="2055" name="Text Box 23"/>
          <p:cNvSpPr txBox="1">
            <a:spLocks noChangeArrowheads="1"/>
          </p:cNvSpPr>
          <p:nvPr/>
        </p:nvSpPr>
        <p:spPr bwMode="auto">
          <a:xfrm>
            <a:off x="3962399" y="40648"/>
            <a:ext cx="5058151" cy="461665"/>
          </a:xfrm>
          <a:prstGeom prst="rect">
            <a:avLst/>
          </a:prstGeom>
          <a:noFill/>
          <a:ln w="9525">
            <a:noFill/>
            <a:miter lim="800000"/>
            <a:headEnd/>
            <a:tailEnd/>
          </a:ln>
        </p:spPr>
        <p:txBody>
          <a:bodyPr wrap="square">
            <a:spAutoFit/>
          </a:bodyPr>
          <a:lstStyle/>
          <a:p>
            <a:pPr algn="ctr"/>
            <a:r>
              <a:rPr lang="en-US" sz="2400" b="1" dirty="0">
                <a:solidFill>
                  <a:schemeClr val="accent2"/>
                </a:solidFill>
              </a:rPr>
              <a:t>Chapter Meeting – February 2021</a:t>
            </a:r>
          </a:p>
        </p:txBody>
      </p:sp>
      <p:grpSp>
        <p:nvGrpSpPr>
          <p:cNvPr id="2057" name="Group 24"/>
          <p:cNvGrpSpPr>
            <a:grpSpLocks/>
          </p:cNvGrpSpPr>
          <p:nvPr/>
        </p:nvGrpSpPr>
        <p:grpSpPr bwMode="auto">
          <a:xfrm>
            <a:off x="1766759" y="2299105"/>
            <a:ext cx="6411096" cy="646331"/>
            <a:chOff x="1007089" y="2643984"/>
            <a:chExt cx="4710980" cy="646750"/>
          </a:xfrm>
        </p:grpSpPr>
        <p:sp>
          <p:nvSpPr>
            <p:cNvPr id="2072" name="Text Box 9"/>
            <p:cNvSpPr txBox="1">
              <a:spLocks noChangeArrowheads="1"/>
            </p:cNvSpPr>
            <p:nvPr/>
          </p:nvSpPr>
          <p:spPr bwMode="auto">
            <a:xfrm>
              <a:off x="1007089" y="2664247"/>
              <a:ext cx="914400" cy="461964"/>
            </a:xfrm>
            <a:prstGeom prst="rect">
              <a:avLst/>
            </a:prstGeom>
            <a:noFill/>
            <a:ln w="9525">
              <a:noFill/>
              <a:miter lim="800000"/>
              <a:headEnd/>
              <a:tailEnd/>
            </a:ln>
          </p:spPr>
          <p:txBody>
            <a:bodyPr>
              <a:spAutoFit/>
            </a:bodyPr>
            <a:lstStyle/>
            <a:p>
              <a:endParaRPr lang="en-US" sz="1200" u="sng" dirty="0"/>
            </a:p>
            <a:p>
              <a:r>
                <a:rPr lang="en-US" sz="1200" u="sng" dirty="0"/>
                <a:t>Agenda:</a:t>
              </a:r>
            </a:p>
          </p:txBody>
        </p:sp>
        <p:sp>
          <p:nvSpPr>
            <p:cNvPr id="2073" name="TextBox 11"/>
            <p:cNvSpPr txBox="1">
              <a:spLocks noChangeArrowheads="1"/>
            </p:cNvSpPr>
            <p:nvPr/>
          </p:nvSpPr>
          <p:spPr bwMode="auto">
            <a:xfrm>
              <a:off x="1660739" y="2643984"/>
              <a:ext cx="4057330" cy="646750"/>
            </a:xfrm>
            <a:prstGeom prst="rect">
              <a:avLst/>
            </a:prstGeom>
            <a:noFill/>
            <a:ln w="9525">
              <a:noFill/>
              <a:miter lim="800000"/>
              <a:headEnd/>
              <a:tailEnd/>
            </a:ln>
          </p:spPr>
          <p:txBody>
            <a:bodyPr wrap="square">
              <a:spAutoFit/>
            </a:bodyPr>
            <a:lstStyle/>
            <a:p>
              <a:endParaRPr lang="en-US" sz="1200" dirty="0"/>
            </a:p>
            <a:p>
              <a:r>
                <a:rPr lang="en-US" sz="1200" dirty="0"/>
                <a:t>6:30 - 7:00 PM CT – Announcements &amp; Introductions</a:t>
              </a:r>
            </a:p>
            <a:p>
              <a:r>
                <a:rPr lang="en-US" sz="1200" dirty="0"/>
                <a:t>7:00 - 8:15 PM CT – Feature Presentation and Q&amp;A</a:t>
              </a:r>
            </a:p>
          </p:txBody>
        </p:sp>
      </p:grpSp>
      <p:grpSp>
        <p:nvGrpSpPr>
          <p:cNvPr id="2058" name="Group 28"/>
          <p:cNvGrpSpPr>
            <a:grpSpLocks/>
          </p:cNvGrpSpPr>
          <p:nvPr/>
        </p:nvGrpSpPr>
        <p:grpSpPr bwMode="auto">
          <a:xfrm>
            <a:off x="1956427" y="2297087"/>
            <a:ext cx="3512706" cy="279400"/>
            <a:chOff x="4007" y="1602"/>
            <a:chExt cx="2292" cy="176"/>
          </a:xfrm>
        </p:grpSpPr>
        <p:sp>
          <p:nvSpPr>
            <p:cNvPr id="2070" name="Text Box 9"/>
            <p:cNvSpPr txBox="1">
              <a:spLocks noChangeArrowheads="1"/>
            </p:cNvSpPr>
            <p:nvPr/>
          </p:nvSpPr>
          <p:spPr bwMode="auto">
            <a:xfrm>
              <a:off x="4007" y="1604"/>
              <a:ext cx="384" cy="174"/>
            </a:xfrm>
            <a:prstGeom prst="rect">
              <a:avLst/>
            </a:prstGeom>
            <a:noFill/>
            <a:ln w="9525">
              <a:noFill/>
              <a:miter lim="800000"/>
              <a:headEnd/>
              <a:tailEnd/>
            </a:ln>
          </p:spPr>
          <p:txBody>
            <a:bodyPr>
              <a:spAutoFit/>
            </a:bodyPr>
            <a:lstStyle/>
            <a:p>
              <a:r>
                <a:rPr lang="en-US" sz="1200" u="sng" dirty="0"/>
                <a:t>Date:</a:t>
              </a:r>
            </a:p>
          </p:txBody>
        </p:sp>
        <p:sp>
          <p:nvSpPr>
            <p:cNvPr id="2071" name="TextBox 16"/>
            <p:cNvSpPr txBox="1">
              <a:spLocks noChangeArrowheads="1"/>
            </p:cNvSpPr>
            <p:nvPr/>
          </p:nvSpPr>
          <p:spPr bwMode="auto">
            <a:xfrm>
              <a:off x="4443" y="1602"/>
              <a:ext cx="1856" cy="174"/>
            </a:xfrm>
            <a:prstGeom prst="rect">
              <a:avLst/>
            </a:prstGeom>
            <a:noFill/>
            <a:ln w="9525">
              <a:noFill/>
              <a:miter lim="800000"/>
              <a:headEnd/>
              <a:tailEnd/>
            </a:ln>
          </p:spPr>
          <p:txBody>
            <a:bodyPr wrap="square">
              <a:spAutoFit/>
            </a:bodyPr>
            <a:lstStyle/>
            <a:p>
              <a:r>
                <a:rPr lang="en-US" sz="1200" dirty="0"/>
                <a:t>Thursday, February 18, 2021</a:t>
              </a:r>
            </a:p>
          </p:txBody>
        </p:sp>
      </p:grpSp>
      <p:sp>
        <p:nvSpPr>
          <p:cNvPr id="2060" name="Rectangle 18"/>
          <p:cNvSpPr>
            <a:spLocks noChangeArrowheads="1"/>
          </p:cNvSpPr>
          <p:nvPr/>
        </p:nvSpPr>
        <p:spPr bwMode="auto">
          <a:xfrm>
            <a:off x="4109884" y="2986142"/>
            <a:ext cx="5034116" cy="3677930"/>
          </a:xfrm>
          <a:prstGeom prst="rect">
            <a:avLst/>
          </a:prstGeom>
          <a:noFill/>
          <a:ln w="9525" algn="ctr">
            <a:noFill/>
            <a:miter lim="800000"/>
            <a:headEnd/>
            <a:tailEnd/>
          </a:ln>
        </p:spPr>
        <p:txBody>
          <a:bodyPr wrap="square" anchor="ctr">
            <a:spAutoFit/>
          </a:bodyPr>
          <a:lstStyle/>
          <a:p>
            <a:pPr algn="ctr">
              <a:spcAft>
                <a:spcPts val="0"/>
              </a:spcAft>
            </a:pPr>
            <a:r>
              <a:rPr lang="en-US" sz="1300" u="sng" dirty="0">
                <a:solidFill>
                  <a:srgbClr val="000000"/>
                </a:solidFill>
                <a:latin typeface="Arial Black" pitchFamily="34" charset="0"/>
                <a:cs typeface="Arial" charset="0"/>
              </a:rPr>
              <a:t>About Our Speaker</a:t>
            </a:r>
          </a:p>
          <a:p>
            <a:pPr>
              <a:spcAft>
                <a:spcPts val="0"/>
              </a:spcAft>
            </a:pPr>
            <a:endParaRPr lang="en-US" sz="1100" dirty="0"/>
          </a:p>
          <a:p>
            <a:pPr>
              <a:spcAft>
                <a:spcPts val="0"/>
              </a:spcAft>
            </a:pPr>
            <a:r>
              <a:rPr lang="en-US" sz="1100" dirty="0"/>
              <a:t>Mark Sampson is the Chair of the INCOSE MBSE Initiative pursuing systems engineering transformation to a model-based discipline. After graduating with a BS in Computer Engineering from BYU, Mark started his career at Texas Instruments where he quickly discovered how other domains effected his product’s success, prompting him to join a fledgling System Engineering Professional Society (INCOSE membership #950) and pursue a MS in Systems Engineering at USC and putting him on a career path around scaling systems engineering. Mark was a founding member of the INCOSE N. Texas Chapter, has served in a variety of local and international-level leadership roles including INCOSE Technical Board overseeing modeling and tools strategies including MBSE Initiative which covers SE data exchange standards, SysML system modeling languages, and continuing programs such as the popular annual INCOSE MBSE Workshops and the MBSE Lightning Rounds. Mark has published a number of articles on MBSE in various journals including INCOSE Symposia, Insight, IEEE Spectrum, and a number of blogs (google: Mark Sampson Siemens MBSE blog). In addition, Mark is an adjunct professor at SMU where he teaches graduate-level Systems Engineering courses. Mark lives outside Zion National Park in Southern Utah where he and his wife are experiencing raising a teenager.</a:t>
            </a:r>
          </a:p>
        </p:txBody>
      </p:sp>
      <p:pic>
        <p:nvPicPr>
          <p:cNvPr id="2062" name="Picture 1" descr="Description: Description: chicago_skyline_at_night"/>
          <p:cNvPicPr>
            <a:picLocks noChangeAspect="1" noChangeArrowheads="1"/>
          </p:cNvPicPr>
          <p:nvPr/>
        </p:nvPicPr>
        <p:blipFill>
          <a:blip r:embed="rId3" cstate="print"/>
          <a:srcRect/>
          <a:stretch>
            <a:fillRect/>
          </a:stretch>
        </p:blipFill>
        <p:spPr bwMode="auto">
          <a:xfrm>
            <a:off x="4264850" y="487361"/>
            <a:ext cx="4638675" cy="923097"/>
          </a:xfrm>
          <a:prstGeom prst="rect">
            <a:avLst/>
          </a:prstGeom>
          <a:noFill/>
          <a:ln w="9525">
            <a:noFill/>
            <a:miter lim="800000"/>
            <a:headEnd/>
            <a:tailEnd/>
          </a:ln>
        </p:spPr>
      </p:pic>
      <p:sp>
        <p:nvSpPr>
          <p:cNvPr id="2063" name="Line 20"/>
          <p:cNvSpPr>
            <a:spLocks noChangeShapeType="1"/>
          </p:cNvSpPr>
          <p:nvPr/>
        </p:nvSpPr>
        <p:spPr bwMode="auto">
          <a:xfrm>
            <a:off x="273866" y="2990601"/>
            <a:ext cx="8686799" cy="4914"/>
          </a:xfrm>
          <a:prstGeom prst="line">
            <a:avLst/>
          </a:prstGeom>
          <a:noFill/>
          <a:ln w="9525">
            <a:solidFill>
              <a:schemeClr val="tx1"/>
            </a:solidFill>
            <a:round/>
            <a:headEnd/>
            <a:tailEnd/>
          </a:ln>
        </p:spPr>
        <p:txBody>
          <a:bodyPr/>
          <a:lstStyle/>
          <a:p>
            <a:endParaRPr lang="en-US" dirty="0"/>
          </a:p>
        </p:txBody>
      </p:sp>
      <p:grpSp>
        <p:nvGrpSpPr>
          <p:cNvPr id="2064" name="Group 25"/>
          <p:cNvGrpSpPr>
            <a:grpSpLocks/>
          </p:cNvGrpSpPr>
          <p:nvPr/>
        </p:nvGrpSpPr>
        <p:grpSpPr bwMode="auto">
          <a:xfrm>
            <a:off x="1403350" y="6573407"/>
            <a:ext cx="6337300" cy="304800"/>
            <a:chOff x="850900" y="4114800"/>
            <a:chExt cx="6337300" cy="304800"/>
          </a:xfrm>
        </p:grpSpPr>
        <p:sp>
          <p:nvSpPr>
            <p:cNvPr id="2066" name="Text Box 9"/>
            <p:cNvSpPr txBox="1">
              <a:spLocks noChangeArrowheads="1"/>
            </p:cNvSpPr>
            <p:nvPr/>
          </p:nvSpPr>
          <p:spPr bwMode="auto">
            <a:xfrm>
              <a:off x="850900" y="4114800"/>
              <a:ext cx="1143000" cy="304800"/>
            </a:xfrm>
            <a:prstGeom prst="rect">
              <a:avLst/>
            </a:prstGeom>
            <a:noFill/>
            <a:ln w="9525">
              <a:noFill/>
              <a:miter lim="800000"/>
              <a:headEnd/>
              <a:tailEnd/>
            </a:ln>
          </p:spPr>
          <p:txBody>
            <a:bodyPr>
              <a:spAutoFit/>
            </a:bodyPr>
            <a:lstStyle/>
            <a:p>
              <a:r>
                <a:rPr lang="en-US" sz="1400" u="sng" dirty="0"/>
                <a:t>Questions?</a:t>
              </a:r>
            </a:p>
          </p:txBody>
        </p:sp>
        <p:sp>
          <p:nvSpPr>
            <p:cNvPr id="2067" name="TextBox 16"/>
            <p:cNvSpPr txBox="1">
              <a:spLocks noChangeArrowheads="1"/>
            </p:cNvSpPr>
            <p:nvPr/>
          </p:nvSpPr>
          <p:spPr bwMode="auto">
            <a:xfrm>
              <a:off x="1930400" y="4114800"/>
              <a:ext cx="5257800" cy="304800"/>
            </a:xfrm>
            <a:prstGeom prst="rect">
              <a:avLst/>
            </a:prstGeom>
            <a:noFill/>
            <a:ln w="9525">
              <a:noFill/>
              <a:miter lim="800000"/>
              <a:headEnd/>
              <a:tailEnd/>
            </a:ln>
          </p:spPr>
          <p:txBody>
            <a:bodyPr>
              <a:spAutoFit/>
            </a:bodyPr>
            <a:lstStyle/>
            <a:p>
              <a:r>
                <a:rPr lang="en-US" sz="1400" dirty="0">
                  <a:solidFill>
                    <a:srgbClr val="C00000"/>
                  </a:solidFill>
                </a:rPr>
                <a:t>For more information, go to </a:t>
              </a:r>
              <a:r>
                <a:rPr lang="en-US" sz="1400" dirty="0">
                  <a:solidFill>
                    <a:srgbClr val="C00000"/>
                  </a:solidFill>
                  <a:hlinkClick r:id="rId4"/>
                </a:rPr>
                <a:t>http://www.incose.org/Chicagoland/</a:t>
              </a:r>
              <a:r>
                <a:rPr lang="en-US" sz="1400" dirty="0">
                  <a:solidFill>
                    <a:srgbClr val="C00000"/>
                  </a:solidFill>
                </a:rPr>
                <a:t>.</a:t>
              </a:r>
            </a:p>
          </p:txBody>
        </p:sp>
      </p:grpSp>
      <p:sp>
        <p:nvSpPr>
          <p:cNvPr id="2065" name="Line 20"/>
          <p:cNvSpPr>
            <a:spLocks noChangeShapeType="1"/>
          </p:cNvSpPr>
          <p:nvPr/>
        </p:nvSpPr>
        <p:spPr bwMode="auto">
          <a:xfrm>
            <a:off x="228600" y="6618985"/>
            <a:ext cx="8686800" cy="0"/>
          </a:xfrm>
          <a:prstGeom prst="line">
            <a:avLst/>
          </a:prstGeom>
          <a:noFill/>
          <a:ln w="9525">
            <a:solidFill>
              <a:schemeClr val="tx1"/>
            </a:solidFill>
            <a:round/>
            <a:headEnd/>
            <a:tailEnd/>
          </a:ln>
        </p:spPr>
        <p:txBody>
          <a:bodyPr/>
          <a:lstStyle/>
          <a:p>
            <a:endParaRPr lang="en-US" dirty="0"/>
          </a:p>
        </p:txBody>
      </p:sp>
      <p:sp>
        <p:nvSpPr>
          <p:cNvPr id="29" name="TextBox 28"/>
          <p:cNvSpPr txBox="1"/>
          <p:nvPr/>
        </p:nvSpPr>
        <p:spPr>
          <a:xfrm>
            <a:off x="2340368" y="1500352"/>
            <a:ext cx="6698290" cy="307777"/>
          </a:xfrm>
          <a:prstGeom prst="rect">
            <a:avLst/>
          </a:prstGeom>
          <a:noFill/>
        </p:spPr>
        <p:txBody>
          <a:bodyPr wrap="square" rtlCol="0">
            <a:spAutoFit/>
          </a:bodyPr>
          <a:lstStyle>
            <a:defPPr>
              <a:defRPr lang="en-US"/>
            </a:defPPr>
            <a:lvl1pPr>
              <a:defRPr sz="1400"/>
            </a:lvl1pPr>
          </a:lstStyle>
          <a:p>
            <a:r>
              <a:rPr lang="en-US" b="1" dirty="0">
                <a:solidFill>
                  <a:schemeClr val="accent2"/>
                </a:solidFill>
                <a:latin typeface="Arial Black" panose="020B0A04020102020204" pitchFamily="34" charset="0"/>
              </a:rPr>
              <a:t>The MBSE Workshop Report from INCOSE’s IW January 2021</a:t>
            </a:r>
          </a:p>
        </p:txBody>
      </p:sp>
      <p:sp>
        <p:nvSpPr>
          <p:cNvPr id="31" name="Rectangle 3"/>
          <p:cNvSpPr txBox="1">
            <a:spLocks noChangeArrowheads="1"/>
          </p:cNvSpPr>
          <p:nvPr/>
        </p:nvSpPr>
        <p:spPr>
          <a:xfrm>
            <a:off x="2745226" y="1818643"/>
            <a:ext cx="6275326" cy="217595"/>
          </a:xfrm>
          <a:prstGeom prst="rect">
            <a:avLst/>
          </a:prstGeom>
        </p:spPr>
        <p:txBody>
          <a:bodyPr/>
          <a:lstStyle/>
          <a:p>
            <a:pPr>
              <a:lnSpc>
                <a:spcPct val="80000"/>
              </a:lnSpc>
              <a:spcBef>
                <a:spcPts val="400"/>
              </a:spcBef>
              <a:defRPr/>
            </a:pPr>
            <a:endParaRPr lang="en-US" sz="1400" kern="0" dirty="0">
              <a:solidFill>
                <a:schemeClr val="accent2"/>
              </a:solidFill>
            </a:endParaRPr>
          </a:p>
        </p:txBody>
      </p:sp>
      <p:sp>
        <p:nvSpPr>
          <p:cNvPr id="2" name="AutoShape 2" descr="Image result for Axel Reichwe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Axel Reichwe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Axel Reichwe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Line 19"/>
          <p:cNvSpPr>
            <a:spLocks noChangeShapeType="1"/>
          </p:cNvSpPr>
          <p:nvPr/>
        </p:nvSpPr>
        <p:spPr bwMode="auto">
          <a:xfrm>
            <a:off x="287215" y="1471936"/>
            <a:ext cx="8686800" cy="0"/>
          </a:xfrm>
          <a:prstGeom prst="line">
            <a:avLst/>
          </a:prstGeom>
          <a:noFill/>
          <a:ln w="9525">
            <a:solidFill>
              <a:schemeClr val="tx1"/>
            </a:solidFill>
            <a:round/>
            <a:headEnd/>
            <a:tailEnd/>
          </a:ln>
        </p:spPr>
        <p:txBody>
          <a:bodyPr/>
          <a:lstStyle/>
          <a:p>
            <a:endParaRPr lang="en-US" dirty="0"/>
          </a:p>
        </p:txBody>
      </p:sp>
      <p:sp>
        <p:nvSpPr>
          <p:cNvPr id="30" name="Rectangle 3">
            <a:extLst>
              <a:ext uri="{FF2B5EF4-FFF2-40B4-BE49-F238E27FC236}">
                <a16:creationId xmlns:a16="http://schemas.microsoft.com/office/drawing/2014/main" id="{B2FCAF3F-27E9-4F4C-B7E4-92E38B8BA90D}"/>
              </a:ext>
            </a:extLst>
          </p:cNvPr>
          <p:cNvSpPr txBox="1">
            <a:spLocks noChangeArrowheads="1"/>
          </p:cNvSpPr>
          <p:nvPr/>
        </p:nvSpPr>
        <p:spPr bwMode="auto">
          <a:xfrm>
            <a:off x="1659302" y="2051005"/>
            <a:ext cx="1946984" cy="2596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lnSpc>
                <a:spcPct val="80000"/>
              </a:lnSpc>
            </a:pPr>
            <a:r>
              <a:rPr lang="en-US" sz="1400" u="sng" kern="0" dirty="0">
                <a:solidFill>
                  <a:schemeClr val="accent2"/>
                </a:solidFill>
                <a:latin typeface="Arial Black" pitchFamily="34" charset="0"/>
              </a:rPr>
              <a:t>Presentation Site</a:t>
            </a:r>
            <a:r>
              <a:rPr lang="en-US" sz="1400" kern="0" dirty="0">
                <a:solidFill>
                  <a:schemeClr val="accent2"/>
                </a:solidFill>
                <a:latin typeface="Arial Black" pitchFamily="34" charset="0"/>
              </a:rPr>
              <a:t>:</a:t>
            </a:r>
          </a:p>
        </p:txBody>
      </p:sp>
      <p:sp>
        <p:nvSpPr>
          <p:cNvPr id="32" name="Rectangle 3">
            <a:extLst>
              <a:ext uri="{FF2B5EF4-FFF2-40B4-BE49-F238E27FC236}">
                <a16:creationId xmlns:a16="http://schemas.microsoft.com/office/drawing/2014/main" id="{382491CF-9BA5-457C-AE59-33C4A55FD727}"/>
              </a:ext>
            </a:extLst>
          </p:cNvPr>
          <p:cNvSpPr txBox="1">
            <a:spLocks noChangeArrowheads="1"/>
          </p:cNvSpPr>
          <p:nvPr/>
        </p:nvSpPr>
        <p:spPr>
          <a:xfrm>
            <a:off x="3520617" y="2052412"/>
            <a:ext cx="1016666" cy="237606"/>
          </a:xfrm>
          <a:prstGeom prst="rect">
            <a:avLst/>
          </a:prstGeom>
        </p:spPr>
        <p:txBody>
          <a:bodyPr/>
          <a:lstStyle/>
          <a:p>
            <a:pPr>
              <a:lnSpc>
                <a:spcPct val="80000"/>
              </a:lnSpc>
              <a:spcBef>
                <a:spcPct val="20000"/>
              </a:spcBef>
              <a:defRPr/>
            </a:pPr>
            <a:r>
              <a:rPr lang="en-US" sz="1400" kern="0" dirty="0">
                <a:solidFill>
                  <a:schemeClr val="accent2"/>
                </a:solidFill>
              </a:rPr>
              <a:t>Remote.  </a:t>
            </a:r>
          </a:p>
        </p:txBody>
      </p:sp>
      <p:sp>
        <p:nvSpPr>
          <p:cNvPr id="34" name="Rectangle 18"/>
          <p:cNvSpPr>
            <a:spLocks noChangeArrowheads="1"/>
          </p:cNvSpPr>
          <p:nvPr/>
        </p:nvSpPr>
        <p:spPr bwMode="auto">
          <a:xfrm>
            <a:off x="155576" y="3028549"/>
            <a:ext cx="3806824" cy="3847207"/>
          </a:xfrm>
          <a:prstGeom prst="rect">
            <a:avLst/>
          </a:prstGeom>
          <a:noFill/>
          <a:ln w="9525" algn="ctr">
            <a:noFill/>
            <a:miter lim="800000"/>
            <a:headEnd/>
            <a:tailEnd/>
          </a:ln>
        </p:spPr>
        <p:txBody>
          <a:bodyPr wrap="square" anchor="ctr">
            <a:spAutoFit/>
          </a:bodyPr>
          <a:lstStyle/>
          <a:p>
            <a:pPr algn="ctr">
              <a:spcAft>
                <a:spcPts val="0"/>
              </a:spcAft>
            </a:pPr>
            <a:r>
              <a:rPr lang="en-US" sz="1300" u="sng" dirty="0">
                <a:solidFill>
                  <a:srgbClr val="000000"/>
                </a:solidFill>
                <a:latin typeface="Arial Black" pitchFamily="34" charset="0"/>
                <a:cs typeface="Arial" charset="0"/>
              </a:rPr>
              <a:t>Abstract</a:t>
            </a:r>
          </a:p>
          <a:p>
            <a:pPr marL="0" marR="0">
              <a:spcBef>
                <a:spcPts val="0"/>
              </a:spcBef>
              <a:spcAft>
                <a:spcPts val="0"/>
              </a:spcAft>
            </a:pPr>
            <a:endParaRPr lang="en-US" sz="1100" dirty="0"/>
          </a:p>
          <a:p>
            <a:pPr marL="0" marR="0">
              <a:spcBef>
                <a:spcPts val="0"/>
              </a:spcBef>
              <a:spcAft>
                <a:spcPts val="0"/>
              </a:spcAft>
            </a:pPr>
            <a:r>
              <a:rPr lang="en-US" sz="1100" dirty="0"/>
              <a:t>This is the update on the MBSE Initiative Transformation from the annual INCOSE International Workshop, held January 29-31, 2021.</a:t>
            </a:r>
          </a:p>
          <a:p>
            <a:pPr marL="0" marR="0">
              <a:spcBef>
                <a:spcPts val="0"/>
              </a:spcBef>
              <a:spcAft>
                <a:spcPts val="0"/>
              </a:spcAft>
            </a:pPr>
            <a:endParaRPr lang="en-US" sz="1100" dirty="0"/>
          </a:p>
          <a:p>
            <a:pPr marL="0" marR="0">
              <a:spcBef>
                <a:spcPts val="0"/>
              </a:spcBef>
              <a:spcAft>
                <a:spcPts val="0"/>
              </a:spcAft>
            </a:pPr>
            <a:r>
              <a:rPr lang="en-US" sz="1100" dirty="0"/>
              <a:t>Model-Based Systems Engineering (MBSE) technology is accelerating while at the same time the organization and preparation to utilize the technology is falling behind. Document-oriented organization processes and behavior changes are required to take advantage of the productivity improvements available through models—but where do you start? Given, an organization is a complex system, we members of INCOSE should be able to apply our SE knowledge to implementing MBSE in organizations. </a:t>
            </a:r>
          </a:p>
          <a:p>
            <a:pPr marL="0" marR="0">
              <a:spcBef>
                <a:spcPts val="0"/>
              </a:spcBef>
              <a:spcAft>
                <a:spcPts val="0"/>
              </a:spcAft>
            </a:pPr>
            <a:endParaRPr lang="en-US" sz="1100" dirty="0"/>
          </a:p>
          <a:p>
            <a:pPr marL="0" marR="0">
              <a:spcBef>
                <a:spcPts val="0"/>
              </a:spcBef>
              <a:spcAft>
                <a:spcPts val="0"/>
              </a:spcAft>
            </a:pPr>
            <a:r>
              <a:rPr lang="en-US" sz="1100" dirty="0"/>
              <a:t>Mark Sampson (INCOSE MBSE Initiative Chair) will provide an update on the INCOSE MBSE Transformation progress along with advice on how organizations can align themselves with emerging MBSE technologies.</a:t>
            </a:r>
          </a:p>
          <a:p>
            <a:pPr marL="0" marR="0">
              <a:spcBef>
                <a:spcPts val="0"/>
              </a:spcBef>
              <a:spcAft>
                <a:spcPts val="0"/>
              </a:spcAft>
            </a:pPr>
            <a:endParaRPr lang="en-US" sz="1100" dirty="0"/>
          </a:p>
          <a:p>
            <a:pPr marL="0" marR="0">
              <a:spcBef>
                <a:spcPts val="0"/>
              </a:spcBef>
              <a:spcAft>
                <a:spcPts val="0"/>
              </a:spcAft>
            </a:pPr>
            <a:r>
              <a:rPr lang="en-US" sz="1100" dirty="0"/>
              <a:t> </a:t>
            </a:r>
          </a:p>
        </p:txBody>
      </p:sp>
      <p:sp>
        <p:nvSpPr>
          <p:cNvPr id="36" name="Rectangle 3">
            <a:extLst>
              <a:ext uri="{FF2B5EF4-FFF2-40B4-BE49-F238E27FC236}">
                <a16:creationId xmlns:a16="http://schemas.microsoft.com/office/drawing/2014/main" id="{2E354A2E-F4C4-45A0-8184-3D7B2950A3D1}"/>
              </a:ext>
            </a:extLst>
          </p:cNvPr>
          <p:cNvSpPr txBox="1">
            <a:spLocks noChangeArrowheads="1"/>
          </p:cNvSpPr>
          <p:nvPr/>
        </p:nvSpPr>
        <p:spPr>
          <a:xfrm>
            <a:off x="4572445" y="2063050"/>
            <a:ext cx="3757742" cy="237605"/>
          </a:xfrm>
          <a:prstGeom prst="rect">
            <a:avLst/>
          </a:prstGeom>
        </p:spPr>
        <p:txBody>
          <a:bodyPr/>
          <a:lstStyle/>
          <a:p>
            <a:pPr>
              <a:lnSpc>
                <a:spcPct val="80000"/>
              </a:lnSpc>
              <a:spcBef>
                <a:spcPct val="20000"/>
              </a:spcBef>
              <a:defRPr/>
            </a:pPr>
            <a:r>
              <a:rPr lang="en-US" sz="1400" kern="0" dirty="0">
                <a:solidFill>
                  <a:schemeClr val="accent2"/>
                </a:solidFill>
              </a:rPr>
              <a:t>Online attendance only due to COVID-19.  </a:t>
            </a:r>
          </a:p>
        </p:txBody>
      </p:sp>
      <p:pic>
        <p:nvPicPr>
          <p:cNvPr id="33" name="Picture 32">
            <a:extLst>
              <a:ext uri="{FF2B5EF4-FFF2-40B4-BE49-F238E27FC236}">
                <a16:creationId xmlns:a16="http://schemas.microsoft.com/office/drawing/2014/main" id="{7B50318C-4315-46E6-B9AC-5D5D9A96C3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55516"/>
            <a:ext cx="3436036" cy="1299002"/>
          </a:xfrm>
          <a:prstGeom prst="rect">
            <a:avLst/>
          </a:prstGeom>
        </p:spPr>
      </p:pic>
      <p:pic>
        <p:nvPicPr>
          <p:cNvPr id="5" name="Picture 4">
            <a:extLst>
              <a:ext uri="{FF2B5EF4-FFF2-40B4-BE49-F238E27FC236}">
                <a16:creationId xmlns:a16="http://schemas.microsoft.com/office/drawing/2014/main" id="{6968E056-3AB9-4038-B493-B4139F8ED652}"/>
              </a:ext>
            </a:extLst>
          </p:cNvPr>
          <p:cNvPicPr>
            <a:picLocks noChangeAspect="1"/>
          </p:cNvPicPr>
          <p:nvPr/>
        </p:nvPicPr>
        <p:blipFill>
          <a:blip r:embed="rId6"/>
          <a:stretch>
            <a:fillRect/>
          </a:stretch>
        </p:blipFill>
        <p:spPr>
          <a:xfrm>
            <a:off x="280816" y="1466893"/>
            <a:ext cx="1016499" cy="15166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 descr="Description: Description: chicago_skyline_at_night"/>
          <p:cNvPicPr>
            <a:picLocks noChangeAspect="1" noChangeArrowheads="1"/>
          </p:cNvPicPr>
          <p:nvPr/>
        </p:nvPicPr>
        <p:blipFill>
          <a:blip r:embed="rId3" cstate="print"/>
          <a:srcRect/>
          <a:stretch>
            <a:fillRect/>
          </a:stretch>
        </p:blipFill>
        <p:spPr bwMode="auto">
          <a:xfrm>
            <a:off x="4276725" y="488285"/>
            <a:ext cx="4638675" cy="923097"/>
          </a:xfrm>
          <a:prstGeom prst="rect">
            <a:avLst/>
          </a:prstGeom>
          <a:noFill/>
          <a:ln w="9525">
            <a:noFill/>
            <a:miter lim="800000"/>
            <a:headEnd/>
            <a:tailEnd/>
          </a:ln>
        </p:spPr>
      </p:pic>
      <p:grpSp>
        <p:nvGrpSpPr>
          <p:cNvPr id="2064" name="Group 25"/>
          <p:cNvGrpSpPr>
            <a:grpSpLocks/>
          </p:cNvGrpSpPr>
          <p:nvPr/>
        </p:nvGrpSpPr>
        <p:grpSpPr bwMode="auto">
          <a:xfrm>
            <a:off x="1403350" y="6522427"/>
            <a:ext cx="6337300" cy="307777"/>
            <a:chOff x="850900" y="4114800"/>
            <a:chExt cx="6337300" cy="307777"/>
          </a:xfrm>
        </p:grpSpPr>
        <p:sp>
          <p:nvSpPr>
            <p:cNvPr id="2066" name="Text Box 9"/>
            <p:cNvSpPr txBox="1">
              <a:spLocks noChangeArrowheads="1"/>
            </p:cNvSpPr>
            <p:nvPr/>
          </p:nvSpPr>
          <p:spPr bwMode="auto">
            <a:xfrm>
              <a:off x="850900" y="4114800"/>
              <a:ext cx="1143000" cy="304800"/>
            </a:xfrm>
            <a:prstGeom prst="rect">
              <a:avLst/>
            </a:prstGeom>
            <a:noFill/>
            <a:ln w="9525">
              <a:noFill/>
              <a:miter lim="800000"/>
              <a:headEnd/>
              <a:tailEnd/>
            </a:ln>
          </p:spPr>
          <p:txBody>
            <a:bodyPr>
              <a:spAutoFit/>
            </a:bodyPr>
            <a:lstStyle/>
            <a:p>
              <a:r>
                <a:rPr lang="en-US" sz="1400" u="sng" dirty="0"/>
                <a:t>Questions?</a:t>
              </a:r>
            </a:p>
          </p:txBody>
        </p:sp>
        <p:sp>
          <p:nvSpPr>
            <p:cNvPr id="2067" name="TextBox 16"/>
            <p:cNvSpPr txBox="1">
              <a:spLocks noChangeArrowheads="1"/>
            </p:cNvSpPr>
            <p:nvPr/>
          </p:nvSpPr>
          <p:spPr bwMode="auto">
            <a:xfrm>
              <a:off x="1930400" y="4114800"/>
              <a:ext cx="5257800" cy="307777"/>
            </a:xfrm>
            <a:prstGeom prst="rect">
              <a:avLst/>
            </a:prstGeom>
            <a:noFill/>
            <a:ln w="9525">
              <a:noFill/>
              <a:miter lim="800000"/>
              <a:headEnd/>
              <a:tailEnd/>
            </a:ln>
          </p:spPr>
          <p:txBody>
            <a:bodyPr>
              <a:spAutoFit/>
            </a:bodyPr>
            <a:lstStyle/>
            <a:p>
              <a:r>
                <a:rPr lang="en-US" sz="1400" dirty="0">
                  <a:solidFill>
                    <a:srgbClr val="C00000"/>
                  </a:solidFill>
                </a:rPr>
                <a:t>For more information, go to </a:t>
              </a:r>
              <a:r>
                <a:rPr lang="en-US" sz="1400" dirty="0">
                  <a:solidFill>
                    <a:srgbClr val="C00000"/>
                  </a:solidFill>
                  <a:hlinkClick r:id="rId4"/>
                </a:rPr>
                <a:t>http://www.incose.org/Chicagoland/</a:t>
              </a:r>
              <a:r>
                <a:rPr lang="en-US" sz="1400" dirty="0">
                  <a:solidFill>
                    <a:srgbClr val="C00000"/>
                  </a:solidFill>
                </a:rPr>
                <a:t>.</a:t>
              </a:r>
            </a:p>
          </p:txBody>
        </p:sp>
      </p:grpSp>
      <p:sp>
        <p:nvSpPr>
          <p:cNvPr id="2065" name="Line 20"/>
          <p:cNvSpPr>
            <a:spLocks noChangeShapeType="1"/>
          </p:cNvSpPr>
          <p:nvPr/>
        </p:nvSpPr>
        <p:spPr bwMode="auto">
          <a:xfrm>
            <a:off x="228600" y="6510704"/>
            <a:ext cx="8686800" cy="0"/>
          </a:xfrm>
          <a:prstGeom prst="line">
            <a:avLst/>
          </a:prstGeom>
          <a:noFill/>
          <a:ln w="9525">
            <a:solidFill>
              <a:schemeClr val="tx1"/>
            </a:solidFill>
            <a:round/>
            <a:headEnd/>
            <a:tailEnd/>
          </a:ln>
        </p:spPr>
        <p:txBody>
          <a:bodyPr/>
          <a:lstStyle/>
          <a:p>
            <a:endParaRPr lang="en-US" dirty="0"/>
          </a:p>
        </p:txBody>
      </p:sp>
      <p:sp>
        <p:nvSpPr>
          <p:cNvPr id="2" name="AutoShape 2" descr="Image result for Axel Reichwe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Axel Reichwe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Axel Reichwe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Line 19"/>
          <p:cNvSpPr>
            <a:spLocks noChangeShapeType="1"/>
          </p:cNvSpPr>
          <p:nvPr/>
        </p:nvSpPr>
        <p:spPr bwMode="auto">
          <a:xfrm>
            <a:off x="228600" y="1484621"/>
            <a:ext cx="8686800" cy="0"/>
          </a:xfrm>
          <a:prstGeom prst="line">
            <a:avLst/>
          </a:prstGeom>
          <a:noFill/>
          <a:ln w="9525">
            <a:solidFill>
              <a:schemeClr val="tx1"/>
            </a:solidFill>
            <a:round/>
            <a:headEnd/>
            <a:tailEnd/>
          </a:ln>
        </p:spPr>
        <p:txBody>
          <a:bodyPr/>
          <a:lstStyle/>
          <a:p>
            <a:endParaRPr lang="en-US" dirty="0"/>
          </a:p>
        </p:txBody>
      </p:sp>
      <p:sp>
        <p:nvSpPr>
          <p:cNvPr id="46" name="TextBox 45"/>
          <p:cNvSpPr txBox="1"/>
          <p:nvPr/>
        </p:nvSpPr>
        <p:spPr>
          <a:xfrm>
            <a:off x="2047848" y="3956321"/>
            <a:ext cx="2205235" cy="707886"/>
          </a:xfrm>
          <a:prstGeom prst="rect">
            <a:avLst/>
          </a:prstGeom>
          <a:noFill/>
        </p:spPr>
        <p:txBody>
          <a:bodyPr wrap="square" rtlCol="0">
            <a:spAutoFit/>
          </a:bodyPr>
          <a:lstStyle/>
          <a:p>
            <a:r>
              <a:rPr lang="en-US" sz="1000" dirty="0"/>
              <a:t>Aerotek / </a:t>
            </a:r>
            <a:r>
              <a:rPr lang="en-US" sz="1000" dirty="0" err="1"/>
              <a:t>EASi</a:t>
            </a:r>
            <a:r>
              <a:rPr lang="en-US" sz="1000" dirty="0"/>
              <a:t> offices</a:t>
            </a:r>
          </a:p>
          <a:p>
            <a:r>
              <a:rPr lang="en-US" sz="1000" dirty="0"/>
              <a:t>1501 E. Woodfield Rd. Suite </a:t>
            </a:r>
            <a:r>
              <a:rPr lang="en-US" sz="1000" dirty="0" err="1"/>
              <a:t>300N</a:t>
            </a:r>
            <a:r>
              <a:rPr lang="en-US" sz="1000" dirty="0"/>
              <a:t> </a:t>
            </a:r>
          </a:p>
          <a:p>
            <a:r>
              <a:rPr lang="en-US" sz="1000" dirty="0"/>
              <a:t>Schaumburg, IL  60173</a:t>
            </a:r>
          </a:p>
          <a:p>
            <a:r>
              <a:rPr lang="en-US" sz="1000" dirty="0"/>
              <a:t>3</a:t>
            </a:r>
            <a:r>
              <a:rPr lang="en-US" sz="1000" baseline="30000" dirty="0"/>
              <a:t>rd</a:t>
            </a:r>
            <a:r>
              <a:rPr lang="en-US" sz="1000" dirty="0"/>
              <a:t> Floor Conference Room</a:t>
            </a:r>
          </a:p>
        </p:txBody>
      </p:sp>
      <p:sp>
        <p:nvSpPr>
          <p:cNvPr id="50" name="Rectangle 49"/>
          <p:cNvSpPr/>
          <p:nvPr/>
        </p:nvSpPr>
        <p:spPr>
          <a:xfrm>
            <a:off x="260628" y="2889496"/>
            <a:ext cx="8667738" cy="35418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tx1"/>
                </a:solidFill>
              </a:rPr>
              <a:t>INCOSE Chicagoland Sites</a:t>
            </a:r>
          </a:p>
        </p:txBody>
      </p:sp>
      <p:sp>
        <p:nvSpPr>
          <p:cNvPr id="51" name="TextBox 50"/>
          <p:cNvSpPr txBox="1"/>
          <p:nvPr/>
        </p:nvSpPr>
        <p:spPr>
          <a:xfrm>
            <a:off x="6082554" y="4033265"/>
            <a:ext cx="1780667" cy="553998"/>
          </a:xfrm>
          <a:prstGeom prst="rect">
            <a:avLst/>
          </a:prstGeom>
          <a:noFill/>
        </p:spPr>
        <p:txBody>
          <a:bodyPr wrap="square" rtlCol="0">
            <a:spAutoFit/>
          </a:bodyPr>
          <a:lstStyle/>
          <a:p>
            <a:r>
              <a:rPr lang="en-US" sz="1000" dirty="0"/>
              <a:t>BB7, 5407 Fen Oak Dr.</a:t>
            </a:r>
          </a:p>
          <a:p>
            <a:r>
              <a:rPr lang="en-US" sz="1000" dirty="0"/>
              <a:t>Madison, WI  53718</a:t>
            </a:r>
          </a:p>
          <a:p>
            <a:r>
              <a:rPr lang="en-US" sz="1000" dirty="0"/>
              <a:t>Mendota Conference Room</a:t>
            </a:r>
          </a:p>
        </p:txBody>
      </p:sp>
      <p:sp>
        <p:nvSpPr>
          <p:cNvPr id="64" name="Rectangle 63"/>
          <p:cNvSpPr/>
          <p:nvPr/>
        </p:nvSpPr>
        <p:spPr>
          <a:xfrm>
            <a:off x="5162551" y="4821825"/>
            <a:ext cx="3576204" cy="1331985"/>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en-US" sz="1000" dirty="0">
                <a:solidFill>
                  <a:srgbClr val="3F3F3F"/>
                </a:solidFill>
                <a:latin typeface="Arial" panose="020B0604020202020204" pitchFamily="34" charset="0"/>
                <a:cs typeface="Arial" panose="020B0604020202020204" pitchFamily="34" charset="0"/>
              </a:rPr>
              <a:t>Attend live, on-line. Meeting begins at 6:30 PM CT.</a:t>
            </a:r>
          </a:p>
          <a:p>
            <a:endParaRPr lang="en-US" altLang="en-US" sz="1000" dirty="0">
              <a:solidFill>
                <a:srgbClr val="3F3F3F"/>
              </a:solidFill>
              <a:latin typeface="Arial" panose="020B0604020202020204" pitchFamily="34" charset="0"/>
              <a:cs typeface="Arial" panose="020B0604020202020204" pitchFamily="34" charset="0"/>
            </a:endParaRPr>
          </a:p>
          <a:p>
            <a:r>
              <a:rPr lang="en-US" altLang="en-US" sz="1000" dirty="0">
                <a:solidFill>
                  <a:srgbClr val="3F3F3F"/>
                </a:solidFill>
                <a:latin typeface="Arial" panose="020B0604020202020204" pitchFamily="34" charset="0"/>
                <a:cs typeface="Arial" panose="020B0604020202020204" pitchFamily="34" charset="0"/>
              </a:rPr>
              <a:t>Video URL:</a:t>
            </a:r>
          </a:p>
          <a:p>
            <a:pPr marL="114300"/>
            <a:r>
              <a:rPr lang="en-US" altLang="en-US" sz="1000" dirty="0">
                <a:solidFill>
                  <a:srgbClr val="0070C0"/>
                </a:solidFill>
                <a:latin typeface="Trebuchet MS" panose="020B0603020202020204" pitchFamily="34" charset="0"/>
                <a:hlinkClick r:id="rId5"/>
              </a:rPr>
              <a:t>https://incose.pgimeet.com/INCOSEResourceTwelve12</a:t>
            </a:r>
            <a:r>
              <a:rPr lang="en-US" altLang="en-US" sz="1000" dirty="0">
                <a:solidFill>
                  <a:srgbClr val="0070C0"/>
                </a:solidFill>
                <a:latin typeface="Trebuchet MS" panose="020B0603020202020204" pitchFamily="34" charset="0"/>
              </a:rPr>
              <a:t> </a:t>
            </a:r>
          </a:p>
          <a:p>
            <a:endParaRPr lang="en-US" altLang="en-US" sz="1000" dirty="0">
              <a:solidFill>
                <a:srgbClr val="3F3F3F"/>
              </a:solidFill>
            </a:endParaRPr>
          </a:p>
          <a:p>
            <a:r>
              <a:rPr lang="en-US" altLang="en-US" sz="1000" dirty="0">
                <a:solidFill>
                  <a:srgbClr val="3F3F3F"/>
                </a:solidFill>
              </a:rPr>
              <a:t>Audio Dial-In:</a:t>
            </a:r>
            <a:br>
              <a:rPr lang="en-US" altLang="en-US" sz="1000" dirty="0">
                <a:solidFill>
                  <a:srgbClr val="3F3F3F"/>
                </a:solidFill>
              </a:rPr>
            </a:br>
            <a:r>
              <a:rPr lang="en-US" altLang="en-US" sz="1000" dirty="0">
                <a:solidFill>
                  <a:srgbClr val="3F3F3F"/>
                </a:solidFill>
              </a:rPr>
              <a:t>    Access Number: 1-646-307-1479</a:t>
            </a:r>
            <a:br>
              <a:rPr lang="en-US" altLang="en-US" sz="1000" dirty="0">
                <a:solidFill>
                  <a:srgbClr val="3F3F3F"/>
                </a:solidFill>
              </a:rPr>
            </a:br>
            <a:r>
              <a:rPr lang="en-US" altLang="en-US" sz="1000" dirty="0">
                <a:solidFill>
                  <a:srgbClr val="3F3F3F"/>
                </a:solidFill>
              </a:rPr>
              <a:t>    Guest Passcode</a:t>
            </a:r>
            <a:r>
              <a:rPr lang="en-US" altLang="en-US" sz="1000">
                <a:solidFill>
                  <a:srgbClr val="3F3F3F"/>
                </a:solidFill>
              </a:rPr>
              <a:t>: 493 659 0982</a:t>
            </a:r>
            <a:endParaRPr lang="en-US" sz="1000" b="1" dirty="0">
              <a:solidFill>
                <a:schemeClr val="tx1"/>
              </a:solidFill>
            </a:endParaRPr>
          </a:p>
        </p:txBody>
      </p:sp>
      <p:pic>
        <p:nvPicPr>
          <p:cNvPr id="5" name="Picture 4"/>
          <p:cNvPicPr>
            <a:picLocks noChangeAspect="1"/>
          </p:cNvPicPr>
          <p:nvPr/>
        </p:nvPicPr>
        <p:blipFill>
          <a:blip r:embed="rId6"/>
          <a:stretch>
            <a:fillRect/>
          </a:stretch>
        </p:blipFill>
        <p:spPr>
          <a:xfrm>
            <a:off x="6823142" y="3201197"/>
            <a:ext cx="1439894" cy="800853"/>
          </a:xfrm>
          <a:prstGeom prst="rect">
            <a:avLst/>
          </a:prstGeom>
        </p:spPr>
      </p:pic>
      <p:pic>
        <p:nvPicPr>
          <p:cNvPr id="6" name="Picture 5"/>
          <p:cNvPicPr>
            <a:picLocks noChangeAspect="1"/>
          </p:cNvPicPr>
          <p:nvPr/>
        </p:nvPicPr>
        <p:blipFill>
          <a:blip r:embed="rId7"/>
          <a:stretch>
            <a:fillRect/>
          </a:stretch>
        </p:blipFill>
        <p:spPr>
          <a:xfrm>
            <a:off x="5643851" y="3197962"/>
            <a:ext cx="1172049" cy="810488"/>
          </a:xfrm>
          <a:prstGeom prst="rect">
            <a:avLst/>
          </a:prstGeom>
        </p:spPr>
      </p:pic>
      <p:pic>
        <p:nvPicPr>
          <p:cNvPr id="7" name="Picture 6"/>
          <p:cNvPicPr>
            <a:picLocks noChangeAspect="1"/>
          </p:cNvPicPr>
          <p:nvPr/>
        </p:nvPicPr>
        <p:blipFill rotWithShape="1">
          <a:blip r:embed="rId8"/>
          <a:srcRect l="13186" r="40955"/>
          <a:stretch/>
        </p:blipFill>
        <p:spPr>
          <a:xfrm>
            <a:off x="1758811" y="4683113"/>
            <a:ext cx="1175942" cy="934663"/>
          </a:xfrm>
          <a:prstGeom prst="rect">
            <a:avLst/>
          </a:prstGeom>
        </p:spPr>
      </p:pic>
      <p:sp>
        <p:nvSpPr>
          <p:cNvPr id="30" name="TextBox 29"/>
          <p:cNvSpPr txBox="1"/>
          <p:nvPr/>
        </p:nvSpPr>
        <p:spPr>
          <a:xfrm>
            <a:off x="1925991" y="5646443"/>
            <a:ext cx="2411788" cy="707886"/>
          </a:xfrm>
          <a:prstGeom prst="rect">
            <a:avLst/>
          </a:prstGeom>
          <a:noFill/>
        </p:spPr>
        <p:txBody>
          <a:bodyPr wrap="square" rtlCol="0">
            <a:spAutoFit/>
          </a:bodyPr>
          <a:lstStyle/>
          <a:p>
            <a:r>
              <a:rPr lang="en-US" sz="1000" dirty="0"/>
              <a:t>Oshkosh Corp </a:t>
            </a:r>
            <a:r>
              <a:rPr lang="en-US" sz="1000" b="1" i="1" dirty="0"/>
              <a:t>(Limited to Oshkosh Employees)</a:t>
            </a:r>
          </a:p>
          <a:p>
            <a:r>
              <a:rPr lang="en-US" sz="1000" dirty="0"/>
              <a:t>370 W. Waukau Ave</a:t>
            </a:r>
          </a:p>
          <a:p>
            <a:r>
              <a:rPr lang="en-US" sz="1000" dirty="0"/>
              <a:t>Oshkosh, WI  54902</a:t>
            </a:r>
          </a:p>
        </p:txBody>
      </p:sp>
      <p:pic>
        <p:nvPicPr>
          <p:cNvPr id="12" name="Picture 11">
            <a:extLst>
              <a:ext uri="{FF2B5EF4-FFF2-40B4-BE49-F238E27FC236}">
                <a16:creationId xmlns:a16="http://schemas.microsoft.com/office/drawing/2014/main" id="{2C776CD2-45FC-4E22-BA67-EA4B8BA8BEEA}"/>
              </a:ext>
            </a:extLst>
          </p:cNvPr>
          <p:cNvPicPr>
            <a:picLocks noChangeAspect="1"/>
          </p:cNvPicPr>
          <p:nvPr/>
        </p:nvPicPr>
        <p:blipFill>
          <a:blip r:embed="rId9"/>
          <a:stretch>
            <a:fillRect/>
          </a:stretch>
        </p:blipFill>
        <p:spPr>
          <a:xfrm>
            <a:off x="2951232" y="4681923"/>
            <a:ext cx="1301852" cy="921093"/>
          </a:xfrm>
          <a:prstGeom prst="rect">
            <a:avLst/>
          </a:prstGeom>
        </p:spPr>
      </p:pic>
      <p:sp>
        <p:nvSpPr>
          <p:cNvPr id="34" name="Text Box 23">
            <a:extLst>
              <a:ext uri="{FF2B5EF4-FFF2-40B4-BE49-F238E27FC236}">
                <a16:creationId xmlns:a16="http://schemas.microsoft.com/office/drawing/2014/main" id="{BB339B89-722C-4706-8646-0E73EA5A2275}"/>
              </a:ext>
            </a:extLst>
          </p:cNvPr>
          <p:cNvSpPr txBox="1">
            <a:spLocks noChangeArrowheads="1"/>
          </p:cNvSpPr>
          <p:nvPr/>
        </p:nvSpPr>
        <p:spPr bwMode="auto">
          <a:xfrm>
            <a:off x="3912433" y="40648"/>
            <a:ext cx="5235703" cy="461665"/>
          </a:xfrm>
          <a:prstGeom prst="rect">
            <a:avLst/>
          </a:prstGeom>
          <a:noFill/>
          <a:ln w="9525">
            <a:noFill/>
            <a:miter lim="800000"/>
            <a:headEnd/>
            <a:tailEnd/>
          </a:ln>
        </p:spPr>
        <p:txBody>
          <a:bodyPr wrap="square">
            <a:spAutoFit/>
          </a:bodyPr>
          <a:lstStyle/>
          <a:p>
            <a:pPr algn="ctr"/>
            <a:r>
              <a:rPr lang="en-US" sz="2400" b="1" dirty="0">
                <a:solidFill>
                  <a:schemeClr val="accent2"/>
                </a:solidFill>
              </a:rPr>
              <a:t>Chapter Meeting – February 2021</a:t>
            </a:r>
          </a:p>
        </p:txBody>
      </p:sp>
      <p:sp>
        <p:nvSpPr>
          <p:cNvPr id="39" name="Line 20"/>
          <p:cNvSpPr>
            <a:spLocks noChangeShapeType="1"/>
          </p:cNvSpPr>
          <p:nvPr/>
        </p:nvSpPr>
        <p:spPr bwMode="auto">
          <a:xfrm>
            <a:off x="262156" y="2839842"/>
            <a:ext cx="8686800" cy="0"/>
          </a:xfrm>
          <a:prstGeom prst="line">
            <a:avLst/>
          </a:prstGeom>
          <a:noFill/>
          <a:ln w="9525">
            <a:solidFill>
              <a:schemeClr val="tx1"/>
            </a:solidFill>
            <a:round/>
            <a:headEnd/>
            <a:tailEnd/>
          </a:ln>
        </p:spPr>
        <p:txBody>
          <a:bodyPr/>
          <a:lstStyle/>
          <a:p>
            <a:endParaRPr lang="en-US" dirty="0"/>
          </a:p>
        </p:txBody>
      </p:sp>
      <p:sp>
        <p:nvSpPr>
          <p:cNvPr id="54" name="Line 19"/>
          <p:cNvSpPr>
            <a:spLocks noChangeShapeType="1"/>
          </p:cNvSpPr>
          <p:nvPr/>
        </p:nvSpPr>
        <p:spPr bwMode="auto">
          <a:xfrm flipV="1">
            <a:off x="300238" y="1472761"/>
            <a:ext cx="8610635" cy="2855"/>
          </a:xfrm>
          <a:prstGeom prst="line">
            <a:avLst/>
          </a:prstGeom>
          <a:noFill/>
          <a:ln w="9525">
            <a:solidFill>
              <a:schemeClr val="tx1"/>
            </a:solidFill>
            <a:round/>
            <a:headEnd/>
            <a:tailEnd/>
          </a:ln>
        </p:spPr>
        <p:txBody>
          <a:bodyPr/>
          <a:lstStyle/>
          <a:p>
            <a:endParaRPr lang="en-US" dirty="0"/>
          </a:p>
        </p:txBody>
      </p:sp>
      <p:sp>
        <p:nvSpPr>
          <p:cNvPr id="36" name="Rectangle 2"/>
          <p:cNvSpPr>
            <a:spLocks noGrp="1" noChangeArrowheads="1"/>
          </p:cNvSpPr>
          <p:nvPr>
            <p:ph type="ctrTitle"/>
          </p:nvPr>
        </p:nvSpPr>
        <p:spPr>
          <a:xfrm>
            <a:off x="1247402" y="1547288"/>
            <a:ext cx="819871" cy="381000"/>
          </a:xfrm>
        </p:spPr>
        <p:txBody>
          <a:bodyPr/>
          <a:lstStyle/>
          <a:p>
            <a:pPr algn="l" eaLnBrk="1" hangingPunct="1"/>
            <a:r>
              <a:rPr lang="en-US" sz="1400" u="sng" dirty="0">
                <a:solidFill>
                  <a:schemeClr val="accent2"/>
                </a:solidFill>
                <a:latin typeface="Arial Black" pitchFamily="34" charset="0"/>
              </a:rPr>
              <a:t>Topic</a:t>
            </a:r>
            <a:r>
              <a:rPr lang="en-US" sz="1400" dirty="0">
                <a:solidFill>
                  <a:schemeClr val="accent2"/>
                </a:solidFill>
                <a:latin typeface="Arial Black" pitchFamily="34" charset="0"/>
              </a:rPr>
              <a:t>:</a:t>
            </a:r>
          </a:p>
        </p:txBody>
      </p:sp>
      <p:sp>
        <p:nvSpPr>
          <p:cNvPr id="38" name="TextBox 37"/>
          <p:cNvSpPr txBox="1"/>
          <p:nvPr/>
        </p:nvSpPr>
        <p:spPr>
          <a:xfrm>
            <a:off x="1946618" y="1572322"/>
            <a:ext cx="7036005" cy="523220"/>
          </a:xfrm>
          <a:prstGeom prst="rect">
            <a:avLst/>
          </a:prstGeom>
          <a:noFill/>
        </p:spPr>
        <p:txBody>
          <a:bodyPr wrap="square" rtlCol="0">
            <a:spAutoFit/>
          </a:bodyPr>
          <a:lstStyle>
            <a:defPPr>
              <a:defRPr lang="en-US"/>
            </a:defPPr>
            <a:lvl1pPr>
              <a:defRPr sz="1400"/>
            </a:lvl1pPr>
          </a:lstStyle>
          <a:p>
            <a:r>
              <a:rPr lang="en-US" b="1" dirty="0">
                <a:solidFill>
                  <a:schemeClr val="accent2"/>
                </a:solidFill>
                <a:latin typeface="Arial Black" panose="020B0A04020102020204" pitchFamily="34" charset="0"/>
              </a:rPr>
              <a:t>The MBSE Workshop Report from INCOSE’s IW January 2021</a:t>
            </a:r>
          </a:p>
          <a:p>
            <a:endParaRPr lang="en-US" b="1" dirty="0">
              <a:solidFill>
                <a:schemeClr val="accent2"/>
              </a:solidFill>
              <a:latin typeface="Arial Black" panose="020B0A04020102020204" pitchFamily="34" charset="0"/>
            </a:endParaRPr>
          </a:p>
        </p:txBody>
      </p:sp>
      <p:sp>
        <p:nvSpPr>
          <p:cNvPr id="32" name="Rectangle 3">
            <a:extLst>
              <a:ext uri="{FF2B5EF4-FFF2-40B4-BE49-F238E27FC236}">
                <a16:creationId xmlns:a16="http://schemas.microsoft.com/office/drawing/2014/main" id="{46EEA579-20EE-4387-AEF1-619FC17F9D02}"/>
              </a:ext>
            </a:extLst>
          </p:cNvPr>
          <p:cNvSpPr txBox="1">
            <a:spLocks noChangeArrowheads="1"/>
          </p:cNvSpPr>
          <p:nvPr/>
        </p:nvSpPr>
        <p:spPr bwMode="auto">
          <a:xfrm>
            <a:off x="1249798" y="1901075"/>
            <a:ext cx="7013238" cy="341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lnSpc>
                <a:spcPct val="80000"/>
              </a:lnSpc>
            </a:pPr>
            <a:r>
              <a:rPr lang="en-US" sz="1400" u="sng" kern="0" dirty="0">
                <a:solidFill>
                  <a:schemeClr val="accent2"/>
                </a:solidFill>
                <a:latin typeface="Arial Black" pitchFamily="34" charset="0"/>
              </a:rPr>
              <a:t>Presenter</a:t>
            </a:r>
            <a:r>
              <a:rPr lang="en-US" sz="1400" kern="0" dirty="0">
                <a:solidFill>
                  <a:schemeClr val="accent2"/>
                </a:solidFill>
                <a:latin typeface="Arial Black" pitchFamily="34" charset="0"/>
              </a:rPr>
              <a:t>:  </a:t>
            </a:r>
            <a:r>
              <a:rPr lang="en-US" sz="1400" dirty="0">
                <a:solidFill>
                  <a:schemeClr val="accent2"/>
                </a:solidFill>
                <a:latin typeface="Arial Black" pitchFamily="34" charset="0"/>
              </a:rPr>
              <a:t>Mark E. Sampson, INCOSE MBSE Initiative Chair</a:t>
            </a:r>
            <a:endParaRPr lang="en-US" sz="1400" kern="0" dirty="0">
              <a:solidFill>
                <a:schemeClr val="accent2"/>
              </a:solidFill>
              <a:latin typeface="Arial Black" pitchFamily="34" charset="0"/>
            </a:endParaRPr>
          </a:p>
        </p:txBody>
      </p:sp>
      <p:sp>
        <p:nvSpPr>
          <p:cNvPr id="33" name="Rectangle 3">
            <a:extLst>
              <a:ext uri="{FF2B5EF4-FFF2-40B4-BE49-F238E27FC236}">
                <a16:creationId xmlns:a16="http://schemas.microsoft.com/office/drawing/2014/main" id="{1D44054A-EA1F-469A-8407-FE3A502F1EB7}"/>
              </a:ext>
            </a:extLst>
          </p:cNvPr>
          <p:cNvSpPr txBox="1">
            <a:spLocks noChangeArrowheads="1"/>
          </p:cNvSpPr>
          <p:nvPr/>
        </p:nvSpPr>
        <p:spPr bwMode="auto">
          <a:xfrm>
            <a:off x="1242347" y="2429835"/>
            <a:ext cx="1385447" cy="2596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lnSpc>
                <a:spcPct val="80000"/>
              </a:lnSpc>
            </a:pPr>
            <a:r>
              <a:rPr lang="en-US" sz="1400" u="sng" kern="0" dirty="0">
                <a:solidFill>
                  <a:schemeClr val="accent2"/>
                </a:solidFill>
                <a:latin typeface="Arial Black" pitchFamily="34" charset="0"/>
              </a:rPr>
              <a:t>Attendance</a:t>
            </a:r>
            <a:r>
              <a:rPr lang="en-US" sz="1400" kern="0" dirty="0">
                <a:solidFill>
                  <a:schemeClr val="accent2"/>
                </a:solidFill>
                <a:latin typeface="Arial Black" pitchFamily="34" charset="0"/>
              </a:rPr>
              <a:t>:</a:t>
            </a:r>
          </a:p>
        </p:txBody>
      </p:sp>
      <p:sp>
        <p:nvSpPr>
          <p:cNvPr id="37" name="Rectangle 3">
            <a:extLst>
              <a:ext uri="{FF2B5EF4-FFF2-40B4-BE49-F238E27FC236}">
                <a16:creationId xmlns:a16="http://schemas.microsoft.com/office/drawing/2014/main" id="{7A87B8F0-2381-4D1F-ABEB-05358FF52440}"/>
              </a:ext>
            </a:extLst>
          </p:cNvPr>
          <p:cNvSpPr txBox="1">
            <a:spLocks noChangeArrowheads="1"/>
          </p:cNvSpPr>
          <p:nvPr/>
        </p:nvSpPr>
        <p:spPr>
          <a:xfrm>
            <a:off x="2530560" y="2429835"/>
            <a:ext cx="5007381" cy="247120"/>
          </a:xfrm>
          <a:prstGeom prst="rect">
            <a:avLst/>
          </a:prstGeom>
        </p:spPr>
        <p:txBody>
          <a:bodyPr/>
          <a:lstStyle/>
          <a:p>
            <a:pPr>
              <a:lnSpc>
                <a:spcPct val="80000"/>
              </a:lnSpc>
              <a:spcBef>
                <a:spcPct val="20000"/>
              </a:spcBef>
              <a:defRPr/>
            </a:pPr>
            <a:r>
              <a:rPr lang="en-US" sz="1400" kern="0" dirty="0">
                <a:solidFill>
                  <a:schemeClr val="accent2"/>
                </a:solidFill>
              </a:rPr>
              <a:t>Online attendance only due to COVID-19.  </a:t>
            </a:r>
          </a:p>
        </p:txBody>
      </p:sp>
      <p:sp>
        <p:nvSpPr>
          <p:cNvPr id="40" name="TextBox 8">
            <a:extLst>
              <a:ext uri="{FF2B5EF4-FFF2-40B4-BE49-F238E27FC236}">
                <a16:creationId xmlns:a16="http://schemas.microsoft.com/office/drawing/2014/main" id="{76CA75D8-ECE0-4EBA-8E20-84F6235DAAA5}"/>
              </a:ext>
            </a:extLst>
          </p:cNvPr>
          <p:cNvSpPr txBox="1"/>
          <p:nvPr/>
        </p:nvSpPr>
        <p:spPr>
          <a:xfrm rot="20366087">
            <a:off x="564016" y="4452280"/>
            <a:ext cx="8046032" cy="4616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ct val="80000"/>
              </a:lnSpc>
              <a:spcBef>
                <a:spcPct val="20000"/>
              </a:spcBef>
              <a:defRPr/>
            </a:pPr>
            <a:r>
              <a:rPr lang="en-US" sz="3000" b="1" kern="0" dirty="0">
                <a:solidFill>
                  <a:srgbClr val="FF0000"/>
                </a:solidFill>
              </a:rPr>
              <a:t>Online attendance only due to </a:t>
            </a:r>
            <a:r>
              <a:rPr lang="en-US" sz="3000" b="1" kern="0" dirty="0" err="1">
                <a:solidFill>
                  <a:srgbClr val="FF0000"/>
                </a:solidFill>
              </a:rPr>
              <a:t>COVID</a:t>
            </a:r>
            <a:r>
              <a:rPr lang="en-US" sz="3000" b="1" kern="0" dirty="0">
                <a:solidFill>
                  <a:srgbClr val="FF0000"/>
                </a:solidFill>
              </a:rPr>
              <a:t>-19.</a:t>
            </a:r>
          </a:p>
        </p:txBody>
      </p:sp>
      <p:pic>
        <p:nvPicPr>
          <p:cNvPr id="9" name="Picture 8">
            <a:extLst>
              <a:ext uri="{FF2B5EF4-FFF2-40B4-BE49-F238E27FC236}">
                <a16:creationId xmlns:a16="http://schemas.microsoft.com/office/drawing/2014/main" id="{C01E0C12-C893-4B4A-B491-FFF7D3266D0A}"/>
              </a:ext>
            </a:extLst>
          </p:cNvPr>
          <p:cNvPicPr>
            <a:picLocks noChangeAspect="1"/>
          </p:cNvPicPr>
          <p:nvPr/>
        </p:nvPicPr>
        <p:blipFill rotWithShape="1">
          <a:blip r:embed="rId10"/>
          <a:srcRect b="4290"/>
          <a:stretch/>
        </p:blipFill>
        <p:spPr>
          <a:xfrm>
            <a:off x="2989858" y="3232192"/>
            <a:ext cx="1273257" cy="733457"/>
          </a:xfrm>
          <a:prstGeom prst="rect">
            <a:avLst/>
          </a:prstGeom>
        </p:spPr>
      </p:pic>
      <p:pic>
        <p:nvPicPr>
          <p:cNvPr id="10" name="Picture 9">
            <a:extLst>
              <a:ext uri="{FF2B5EF4-FFF2-40B4-BE49-F238E27FC236}">
                <a16:creationId xmlns:a16="http://schemas.microsoft.com/office/drawing/2014/main" id="{9109F8FF-9BC0-4026-8AFA-890D7CACE550}"/>
              </a:ext>
            </a:extLst>
          </p:cNvPr>
          <p:cNvPicPr>
            <a:picLocks noChangeAspect="1"/>
          </p:cNvPicPr>
          <p:nvPr/>
        </p:nvPicPr>
        <p:blipFill>
          <a:blip r:embed="rId11"/>
          <a:stretch>
            <a:fillRect/>
          </a:stretch>
        </p:blipFill>
        <p:spPr>
          <a:xfrm>
            <a:off x="1403350" y="3234894"/>
            <a:ext cx="1572569" cy="733457"/>
          </a:xfrm>
          <a:prstGeom prst="rect">
            <a:avLst/>
          </a:prstGeom>
        </p:spPr>
      </p:pic>
      <p:pic>
        <p:nvPicPr>
          <p:cNvPr id="35" name="Picture 34">
            <a:extLst>
              <a:ext uri="{FF2B5EF4-FFF2-40B4-BE49-F238E27FC236}">
                <a16:creationId xmlns:a16="http://schemas.microsoft.com/office/drawing/2014/main" id="{4009D20A-AB8F-4686-A4F5-AB9A8AFD644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155516"/>
            <a:ext cx="3436036" cy="1299002"/>
          </a:xfrm>
          <a:prstGeom prst="rect">
            <a:avLst/>
          </a:prstGeom>
        </p:spPr>
      </p:pic>
      <p:pic>
        <p:nvPicPr>
          <p:cNvPr id="41" name="Picture 40">
            <a:extLst>
              <a:ext uri="{FF2B5EF4-FFF2-40B4-BE49-F238E27FC236}">
                <a16:creationId xmlns:a16="http://schemas.microsoft.com/office/drawing/2014/main" id="{F7ADBAE1-CB9F-441F-A195-BF4E4E141593}"/>
              </a:ext>
            </a:extLst>
          </p:cNvPr>
          <p:cNvPicPr>
            <a:picLocks noChangeAspect="1"/>
          </p:cNvPicPr>
          <p:nvPr/>
        </p:nvPicPr>
        <p:blipFill>
          <a:blip r:embed="rId13"/>
          <a:stretch>
            <a:fillRect/>
          </a:stretch>
        </p:blipFill>
        <p:spPr>
          <a:xfrm>
            <a:off x="307976" y="1505089"/>
            <a:ext cx="886482" cy="1313702"/>
          </a:xfrm>
          <a:prstGeom prst="rect">
            <a:avLst/>
          </a:prstGeom>
        </p:spPr>
      </p:pic>
    </p:spTree>
    <p:extLst>
      <p:ext uri="{BB962C8B-B14F-4D97-AF65-F5344CB8AC3E}">
        <p14:creationId xmlns:p14="http://schemas.microsoft.com/office/powerpoint/2010/main" val="238293513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18fbfd49-c8e6-4618-a77f-5ef25245836c">
  <element uid="1239ecc3-00e0-482b-a8a4-82e46943bfcc" value=""/>
</sisl>
</file>

<file path=customXml/item2.xml><?xml version="1.0" encoding="utf-8"?>
<ct:contentTypeSchema xmlns:ct="http://schemas.microsoft.com/office/2006/metadata/contentType" xmlns:ma="http://schemas.microsoft.com/office/2006/metadata/properties/metaAttributes" ct:_="" ma:_="" ma:contentTypeName="Document" ma:contentTypeID="0x010100F9D99EB3E2A7784C9C1D120DC1B1ED75" ma:contentTypeVersion="6" ma:contentTypeDescription="Create a new document." ma:contentTypeScope="" ma:versionID="4599e8aaa573e968fc30f683b5c6f40b">
  <xsd:schema xmlns:xsd="http://www.w3.org/2001/XMLSchema" xmlns:xs="http://www.w3.org/2001/XMLSchema" xmlns:p="http://schemas.microsoft.com/office/2006/metadata/properties" xmlns:ns1="http://schemas.microsoft.com/sharepoint/v3" xmlns:ns2="07d0ccec-aae8-4814-a6d3-0c68dd73da2d" xmlns:ns3="http://schemas.microsoft.com/sharepoint/v4" targetNamespace="http://schemas.microsoft.com/office/2006/metadata/properties" ma:root="true" ma:fieldsID="284dc9ff3eb64e76312e81d3d164986f" ns1:_="" ns2:_="" ns3:_="">
    <xsd:import namespace="http://schemas.microsoft.com/sharepoint/v3"/>
    <xsd:import namespace="07d0ccec-aae8-4814-a6d3-0c68dd73da2d"/>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ncoseDistribution" minOccurs="0"/>
                <xsd:element ref="ns2:df56f4c5a0be4550856ac6bd150af184" minOccurs="0"/>
                <xsd:element ref="ns2:TaxCatchAll" minOccurs="0"/>
                <xsd:element ref="ns2:TaxCatchAllLabel" minOccurs="0"/>
                <xsd:element ref="ns2:j6f62fd0e2284e44b1906b33aa785078" minOccurs="0"/>
                <xsd:element ref="ns2:o4d603b143c54403a43a44e339fe5e1a" minOccurs="0"/>
                <xsd:element ref="ns2:fc73f2c3713f415c9afd0faf07c59adc" minOccurs="0"/>
                <xsd:element ref="ns3:IconOverlay"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d0ccec-aae8-4814-a6d3-0c68dd73da2d" elementFormDefault="qualified">
    <xsd:import namespace="http://schemas.microsoft.com/office/2006/documentManagement/types"/>
    <xsd:import namespace="http://schemas.microsoft.com/office/infopath/2007/PartnerControls"/>
    <xsd:element name="incoseDistribution" ma:index="10" nillable="true" ma:displayName="Distribution" ma:default="" ma:internalName="incoseDistribution">
      <xsd:simpleType>
        <xsd:restriction base="dms:Choice">
          <xsd:enumeration value="Open For Public Distribution"/>
          <xsd:enumeration value="Internal to INCOSE Members"/>
        </xsd:restriction>
      </xsd:simpleType>
    </xsd:element>
    <xsd:element name="df56f4c5a0be4550856ac6bd150af184" ma:index="11" nillable="true" ma:taxonomy="true" ma:internalName="df56f4c5a0be4550856ac6bd150af184" ma:taxonomyFieldName="incoseChapters" ma:displayName="Chapters" ma:default="" ma:fieldId="{df56f4c5-a0be-4550-856a-c6bd150af184}" ma:sspId="08fe2f84-03a1-48cf-9e03-1bf6c33fafbe" ma:termSetId="cfb95cbd-7a79-444e-88d9-ed9ec2f185f9"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62e79503-1a2b-4294-a229-384a0f52ada3}" ma:internalName="TaxCatchAll" ma:showField="CatchAllData"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62e79503-1a2b-4294-a229-384a0f52ada3}" ma:internalName="TaxCatchAllLabel" ma:readOnly="true" ma:showField="CatchAllDataLabel"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j6f62fd0e2284e44b1906b33aa785078" ma:index="15" nillable="true" ma:taxonomy="true" ma:internalName="j6f62fd0e2284e44b1906b33aa785078" ma:taxonomyFieldName="incoseWorkingGroup" ma:displayName="Working Groups" ma:default="" ma:fieldId="{36f62fd0-e228-4e44-b190-6b33aa785078}" ma:sspId="08fe2f84-03a1-48cf-9e03-1bf6c33fafbe" ma:termSetId="b4545d9d-43c2-43a5-b101-c26e148252f5" ma:anchorId="00000000-0000-0000-0000-000000000000" ma:open="false" ma:isKeyword="false">
      <xsd:complexType>
        <xsd:sequence>
          <xsd:element ref="pc:Terms" minOccurs="0" maxOccurs="1"/>
        </xsd:sequence>
      </xsd:complexType>
    </xsd:element>
    <xsd:element name="o4d603b143c54403a43a44e339fe5e1a" ma:index="17" nillable="true" ma:taxonomy="true" ma:internalName="o4d603b143c54403a43a44e339fe5e1a" ma:taxonomyFieldName="incoseOrganizations" ma:displayName="Organizations" ma:default="" ma:fieldId="{84d603b1-43c5-4403-a43a-44e339fe5e1a}" ma:sspId="08fe2f84-03a1-48cf-9e03-1bf6c33fafbe" ma:termSetId="48b99640-702e-422f-a11d-aec6d871b7cd" ma:anchorId="00000000-0000-0000-0000-000000000000" ma:open="false" ma:isKeyword="false">
      <xsd:complexType>
        <xsd:sequence>
          <xsd:element ref="pc:Terms" minOccurs="0" maxOccurs="1"/>
        </xsd:sequence>
      </xsd:complexType>
    </xsd:element>
    <xsd:element name="fc73f2c3713f415c9afd0faf07c59adc" ma:index="19" nillable="true" ma:taxonomy="true" ma:internalName="fc73f2c3713f415c9afd0faf07c59adc" ma:taxonomyFieldName="INCOSEProductValue" ma:displayName="Item Value" ma:default="45;#Local|254e409e-99ce-4994-8e1c-1a49057a5299" ma:fieldId="{fc73f2c3-713f-415c-9afd-0faf07c59adc}" ma:taxonomyMulti="true" ma:sspId="08fe2f84-03a1-48cf-9e03-1bf6c33fafbe" ma:termSetId="432b97d5-a841-4537-8786-65acc6747ba1" ma:anchorId="00000000-0000-0000-0000-000000000000" ma:open="false" ma:isKeyword="false">
      <xsd:complexType>
        <xsd:sequence>
          <xsd:element ref="pc:Terms" minOccurs="0" maxOccurs="1"/>
        </xsd:sequence>
      </xsd:complexType>
    </xsd:element>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4d603b143c54403a43a44e339fe5e1a xmlns="07d0ccec-aae8-4814-a6d3-0c68dd73da2d">
      <Terms xmlns="http://schemas.microsoft.com/office/infopath/2007/PartnerControls"/>
    </o4d603b143c54403a43a44e339fe5e1a>
    <df56f4c5a0be4550856ac6bd150af184 xmlns="07d0ccec-aae8-4814-a6d3-0c68dd73da2d">
      <Terms xmlns="http://schemas.microsoft.com/office/infopath/2007/PartnerControls"/>
    </df56f4c5a0be4550856ac6bd150af184>
    <fc73f2c3713f415c9afd0faf07c59adc xmlns="07d0ccec-aae8-4814-a6d3-0c68dd73da2d">
      <Terms xmlns="http://schemas.microsoft.com/office/infopath/2007/PartnerControls">
        <TermInfo xmlns="http://schemas.microsoft.com/office/infopath/2007/PartnerControls">
          <TermName xmlns="http://schemas.microsoft.com/office/infopath/2007/PartnerControls">Local</TermName>
          <TermId xmlns="http://schemas.microsoft.com/office/infopath/2007/PartnerControls">254e409e-99ce-4994-8e1c-1a49057a5299</TermId>
        </TermInfo>
      </Terms>
    </fc73f2c3713f415c9afd0faf07c59adc>
    <IconOverlay xmlns="http://schemas.microsoft.com/sharepoint/v4" xsi:nil="true"/>
    <incoseDistribution xmlns="07d0ccec-aae8-4814-a6d3-0c68dd73da2d" xsi:nil="true"/>
    <PublishingExpirationDate xmlns="http://schemas.microsoft.com/sharepoint/v3" xsi:nil="true"/>
    <PublishingStartDate xmlns="http://schemas.microsoft.com/sharepoint/v3" xsi:nil="true"/>
    <TaxCatchAll xmlns="07d0ccec-aae8-4814-a6d3-0c68dd73da2d">
      <Value>45</Value>
    </TaxCatchAll>
    <j6f62fd0e2284e44b1906b33aa785078 xmlns="07d0ccec-aae8-4814-a6d3-0c68dd73da2d">
      <Terms xmlns="http://schemas.microsoft.com/office/infopath/2007/PartnerControls"/>
    </j6f62fd0e2284e44b1906b33aa785078>
  </documentManagement>
</p:properties>
</file>

<file path=customXml/itemProps1.xml><?xml version="1.0" encoding="utf-8"?>
<ds:datastoreItem xmlns:ds="http://schemas.openxmlformats.org/officeDocument/2006/customXml" ds:itemID="{3F4577AF-AA71-4F2D-8CE6-F26D3C579ACD}">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D4C4F041-DB16-418E-81CA-080B50CC30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d0ccec-aae8-4814-a6d3-0c68dd73da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D5EE12-0BE7-48A0-B80B-709E87137CA5}">
  <ds:schemaRefs>
    <ds:schemaRef ds:uri="http://schemas.microsoft.com/sharepoint/v3/contenttype/forms"/>
  </ds:schemaRefs>
</ds:datastoreItem>
</file>

<file path=customXml/itemProps4.xml><?xml version="1.0" encoding="utf-8"?>
<ds:datastoreItem xmlns:ds="http://schemas.openxmlformats.org/officeDocument/2006/customXml" ds:itemID="{449EAD39-74B8-470E-867C-C6BF65416CF6}">
  <ds:schemaRefs>
    <ds:schemaRef ds:uri="http://schemas.microsoft.com/sharepoint/v4"/>
    <ds:schemaRef ds:uri="http://schemas.microsoft.com/office/2006/documentManagement/types"/>
    <ds:schemaRef ds:uri="http://schemas.openxmlformats.org/package/2006/metadata/core-properties"/>
    <ds:schemaRef ds:uri="07d0ccec-aae8-4814-a6d3-0c68dd73da2d"/>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1654</TotalTime>
  <Words>613</Words>
  <Application>Microsoft Office PowerPoint</Application>
  <PresentationFormat>On-screen Show (4:3)</PresentationFormat>
  <Paragraphs>56</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Black</vt:lpstr>
      <vt:lpstr>Calibri</vt:lpstr>
      <vt:lpstr>Trebuchet MS</vt:lpstr>
      <vt:lpstr>Default Design</vt:lpstr>
      <vt:lpstr>Topic:</vt:lpstr>
      <vt:lpstr>Topic:</vt:lpstr>
    </vt:vector>
  </TitlesOfParts>
  <Company>L3 Communications 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Pablo White</dc:creator>
  <cp:lastModifiedBy>Mike Gut</cp:lastModifiedBy>
  <cp:revision>782</cp:revision>
  <cp:lastPrinted>2019-05-16T18:27:53Z</cp:lastPrinted>
  <dcterms:created xsi:type="dcterms:W3CDTF">2009-01-27T15:00:52Z</dcterms:created>
  <dcterms:modified xsi:type="dcterms:W3CDTF">2021-02-07T18:26:15Z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b6a3ecbc-6158-48f2-ad23-3fc68862f2d9</vt:lpwstr>
  </property>
  <property fmtid="{D5CDD505-2E9C-101B-9397-08002B2CF9AE}" pid="3" name="bjSaver">
    <vt:lpwstr>gFmFrWV3LS55LejXPK8L0CnU4nj89D99</vt:lpwstr>
  </property>
  <property fmtid="{D5CDD505-2E9C-101B-9397-08002B2CF9AE}" pid="4" name="bjDocumentLabelXML">
    <vt:lpwstr>&lt;?xml version="1.0" encoding="us-ascii"?&gt;&lt;sisl xmlns:xsi="http://www.w3.org/2001/XMLSchema-instance" xmlns:xsd="http://www.w3.org/2001/XMLSchema" sislVersion="0" policy="18fbfd49-c8e6-4618-a77f-5ef25245836c" xmlns="http://www.boldonjames.com/2008/01/sie/i</vt:lpwstr>
  </property>
  <property fmtid="{D5CDD505-2E9C-101B-9397-08002B2CF9AE}" pid="5" name="bjDocumentLabelXML-0">
    <vt:lpwstr>nternal/label"&gt;&lt;element uid="1239ecc3-00e0-482b-a8a4-82e46943bfcc" value="" /&gt;&lt;/sisl&gt;</vt:lpwstr>
  </property>
  <property fmtid="{D5CDD505-2E9C-101B-9397-08002B2CF9AE}" pid="6" name="bjDocumentSecurityLabel">
    <vt:lpwstr>CNH Industrial: PUBLIC [No prejudice to Company from disclosure.]</vt:lpwstr>
  </property>
  <property fmtid="{D5CDD505-2E9C-101B-9397-08002B2CF9AE}" pid="7" name="CNH-LabelledBy:">
    <vt:lpwstr>F22862A,3/28/2016 10:24:47 PM,PUBLIC</vt:lpwstr>
  </property>
  <property fmtid="{D5CDD505-2E9C-101B-9397-08002B2CF9AE}" pid="8" name="CNH-Classification">
    <vt:lpwstr>[PUBLIC]</vt:lpwstr>
  </property>
  <property fmtid="{D5CDD505-2E9C-101B-9397-08002B2CF9AE}" pid="9" name="_NewReviewCycle">
    <vt:lpwstr/>
  </property>
  <property fmtid="{D5CDD505-2E9C-101B-9397-08002B2CF9AE}" pid="10" name="ContentTypeId">
    <vt:lpwstr>0x010100F9D99EB3E2A7784C9C1D120DC1B1ED75</vt:lpwstr>
  </property>
</Properties>
</file>