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15"/>
  </p:notesMasterIdLst>
  <p:sldIdLst>
    <p:sldId id="256" r:id="rId6"/>
    <p:sldId id="257" r:id="rId7"/>
    <p:sldId id="258" r:id="rId8"/>
    <p:sldId id="259" r:id="rId9"/>
    <p:sldId id="260" r:id="rId10"/>
    <p:sldId id="261" r:id="rId11"/>
    <p:sldId id="263" r:id="rId12"/>
    <p:sldId id="262" r:id="rId13"/>
    <p:sldId id="264" r:id="rId1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81382" autoAdjust="0"/>
  </p:normalViewPr>
  <p:slideViewPr>
    <p:cSldViewPr snapToGrid="0">
      <p:cViewPr varScale="1">
        <p:scale>
          <a:sx n="39" d="100"/>
          <a:sy n="39" d="100"/>
        </p:scale>
        <p:origin x="21" y="1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C080841A-55C9-4CB9-BF39-10CBD830FF58}" type="datetimeFigureOut">
              <a:rPr lang="en-US" smtClean="0"/>
              <a:t>3/11/2020</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3C267679-5F33-418A-8777-9F241701AC39}" type="slidenum">
              <a:rPr lang="en-US" smtClean="0"/>
              <a:t>‹#›</a:t>
            </a:fld>
            <a:endParaRPr lang="en-US" dirty="0"/>
          </a:p>
        </p:txBody>
      </p:sp>
    </p:spTree>
    <p:extLst>
      <p:ext uri="{BB962C8B-B14F-4D97-AF65-F5344CB8AC3E}">
        <p14:creationId xmlns:p14="http://schemas.microsoft.com/office/powerpoint/2010/main" val="48788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architecture for an Angle Deception  Jammer is as shown.  Depicted is all the elements that compose an Angle Deception Jammer.  Notice the “/” preceding each of the value attributes.  This indicated that the value is calculated and not assigned.  We will address that later.</a:t>
            </a:r>
          </a:p>
        </p:txBody>
      </p:sp>
      <p:sp>
        <p:nvSpPr>
          <p:cNvPr id="4" name="Slide Number Placeholder 3"/>
          <p:cNvSpPr>
            <a:spLocks noGrp="1"/>
          </p:cNvSpPr>
          <p:nvPr>
            <p:ph type="sldNum" sz="quarter" idx="5"/>
          </p:nvPr>
        </p:nvSpPr>
        <p:spPr/>
        <p:txBody>
          <a:bodyPr/>
          <a:lstStyle/>
          <a:p>
            <a:fld id="{3C267679-5F33-418A-8777-9F241701AC39}" type="slidenum">
              <a:rPr lang="en-US" smtClean="0"/>
              <a:t>3</a:t>
            </a:fld>
            <a:endParaRPr lang="en-US" dirty="0"/>
          </a:p>
        </p:txBody>
      </p:sp>
    </p:spTree>
    <p:extLst>
      <p:ext uri="{BB962C8B-B14F-4D97-AF65-F5344CB8AC3E}">
        <p14:creationId xmlns:p14="http://schemas.microsoft.com/office/powerpoint/2010/main" val="37916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architecture for a Barrage Jammer is as shone. Depicted of all the elements that compose a Barrage Jammer.</a:t>
            </a:r>
          </a:p>
          <a:p>
            <a:endParaRPr lang="en-US" dirty="0"/>
          </a:p>
        </p:txBody>
      </p:sp>
      <p:sp>
        <p:nvSpPr>
          <p:cNvPr id="4" name="Slide Number Placeholder 3"/>
          <p:cNvSpPr>
            <a:spLocks noGrp="1"/>
          </p:cNvSpPr>
          <p:nvPr>
            <p:ph type="sldNum" sz="quarter" idx="5"/>
          </p:nvPr>
        </p:nvSpPr>
        <p:spPr/>
        <p:txBody>
          <a:bodyPr/>
          <a:lstStyle/>
          <a:p>
            <a:fld id="{3C267679-5F33-418A-8777-9F241701AC39}" type="slidenum">
              <a:rPr lang="en-US" smtClean="0"/>
              <a:t>4</a:t>
            </a:fld>
            <a:endParaRPr lang="en-US" dirty="0"/>
          </a:p>
        </p:txBody>
      </p:sp>
    </p:spTree>
    <p:extLst>
      <p:ext uri="{BB962C8B-B14F-4D97-AF65-F5344CB8AC3E}">
        <p14:creationId xmlns:p14="http://schemas.microsoft.com/office/powerpoint/2010/main" val="162532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element that composes the Angle Deception Jammer values for size, weight and power are established.</a:t>
            </a:r>
          </a:p>
        </p:txBody>
      </p:sp>
      <p:sp>
        <p:nvSpPr>
          <p:cNvPr id="4" name="Slide Number Placeholder 3"/>
          <p:cNvSpPr>
            <a:spLocks noGrp="1"/>
          </p:cNvSpPr>
          <p:nvPr>
            <p:ph type="sldNum" sz="quarter" idx="5"/>
          </p:nvPr>
        </p:nvSpPr>
        <p:spPr/>
        <p:txBody>
          <a:bodyPr/>
          <a:lstStyle/>
          <a:p>
            <a:fld id="{3C267679-5F33-418A-8777-9F241701AC39}" type="slidenum">
              <a:rPr lang="en-US" smtClean="0"/>
              <a:t>5</a:t>
            </a:fld>
            <a:endParaRPr lang="en-US" dirty="0"/>
          </a:p>
        </p:txBody>
      </p:sp>
    </p:spTree>
    <p:extLst>
      <p:ext uri="{BB962C8B-B14F-4D97-AF65-F5344CB8AC3E}">
        <p14:creationId xmlns:p14="http://schemas.microsoft.com/office/powerpoint/2010/main" val="128013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wise for the Barrage Jammer.</a:t>
            </a:r>
          </a:p>
        </p:txBody>
      </p:sp>
      <p:sp>
        <p:nvSpPr>
          <p:cNvPr id="4" name="Slide Number Placeholder 3"/>
          <p:cNvSpPr>
            <a:spLocks noGrp="1"/>
          </p:cNvSpPr>
          <p:nvPr>
            <p:ph type="sldNum" sz="quarter" idx="5"/>
          </p:nvPr>
        </p:nvSpPr>
        <p:spPr/>
        <p:txBody>
          <a:bodyPr/>
          <a:lstStyle/>
          <a:p>
            <a:fld id="{3C267679-5F33-418A-8777-9F241701AC39}" type="slidenum">
              <a:rPr lang="en-US" smtClean="0"/>
              <a:t>6</a:t>
            </a:fld>
            <a:endParaRPr lang="en-US" dirty="0"/>
          </a:p>
        </p:txBody>
      </p:sp>
    </p:spTree>
    <p:extLst>
      <p:ext uri="{BB962C8B-B14F-4D97-AF65-F5344CB8AC3E}">
        <p14:creationId xmlns:p14="http://schemas.microsoft.com/office/powerpoint/2010/main" val="264041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Constraint blocks for the size, weight and power are provided.  The Constraint blocks provides a formula for calculating the total weight of a Jamming system.</a:t>
            </a:r>
          </a:p>
          <a:p>
            <a:r>
              <a:rPr lang="en-US" dirty="0"/>
              <a:t>The calculation here is rather simplistic however the formula could be tied to external solvers such as Maple, Mathematica, </a:t>
            </a:r>
            <a:r>
              <a:rPr lang="en-US" dirty="0" err="1"/>
              <a:t>Matlab</a:t>
            </a:r>
            <a:r>
              <a:rPr lang="en-US" dirty="0"/>
              <a:t> or SQL.</a:t>
            </a:r>
          </a:p>
        </p:txBody>
      </p:sp>
      <p:sp>
        <p:nvSpPr>
          <p:cNvPr id="4" name="Slide Number Placeholder 3"/>
          <p:cNvSpPr>
            <a:spLocks noGrp="1"/>
          </p:cNvSpPr>
          <p:nvPr>
            <p:ph type="sldNum" sz="quarter" idx="5"/>
          </p:nvPr>
        </p:nvSpPr>
        <p:spPr/>
        <p:txBody>
          <a:bodyPr/>
          <a:lstStyle/>
          <a:p>
            <a:fld id="{3C267679-5F33-418A-8777-9F241701AC39}" type="slidenum">
              <a:rPr lang="en-US" smtClean="0"/>
              <a:t>7</a:t>
            </a:fld>
            <a:endParaRPr lang="en-US" dirty="0"/>
          </a:p>
        </p:txBody>
      </p:sp>
    </p:spTree>
    <p:extLst>
      <p:ext uri="{BB962C8B-B14F-4D97-AF65-F5344CB8AC3E}">
        <p14:creationId xmlns:p14="http://schemas.microsoft.com/office/powerpoint/2010/main" val="284216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Parametric Evaluation of the weigh values are performed and sets the value for the Jammer system.  Similar evaluations for size and power are performed.</a:t>
            </a:r>
          </a:p>
        </p:txBody>
      </p:sp>
      <p:sp>
        <p:nvSpPr>
          <p:cNvPr id="4" name="Slide Number Placeholder 3"/>
          <p:cNvSpPr>
            <a:spLocks noGrp="1"/>
          </p:cNvSpPr>
          <p:nvPr>
            <p:ph type="sldNum" sz="quarter" idx="5"/>
          </p:nvPr>
        </p:nvSpPr>
        <p:spPr/>
        <p:txBody>
          <a:bodyPr/>
          <a:lstStyle/>
          <a:p>
            <a:fld id="{3C267679-5F33-418A-8777-9F241701AC39}" type="slidenum">
              <a:rPr lang="en-US" smtClean="0"/>
              <a:t>8</a:t>
            </a:fld>
            <a:endParaRPr lang="en-US" dirty="0"/>
          </a:p>
        </p:txBody>
      </p:sp>
    </p:spTree>
    <p:extLst>
      <p:ext uri="{BB962C8B-B14F-4D97-AF65-F5344CB8AC3E}">
        <p14:creationId xmlns:p14="http://schemas.microsoft.com/office/powerpoint/2010/main" val="49443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Execution of the parametric evaluation shows the Barrage Jammer total power 546 watts, total weight of 1672.3 pounds and total size of 3028 cubic inches.  And the Angle Deception Jammer total power 643 watts, total weight 4312 pounds and  total size 4312 cubic inches.</a:t>
            </a:r>
          </a:p>
        </p:txBody>
      </p:sp>
      <p:sp>
        <p:nvSpPr>
          <p:cNvPr id="4" name="Slide Number Placeholder 3"/>
          <p:cNvSpPr>
            <a:spLocks noGrp="1"/>
          </p:cNvSpPr>
          <p:nvPr>
            <p:ph type="sldNum" sz="quarter" idx="5"/>
          </p:nvPr>
        </p:nvSpPr>
        <p:spPr/>
        <p:txBody>
          <a:bodyPr/>
          <a:lstStyle/>
          <a:p>
            <a:fld id="{3C267679-5F33-418A-8777-9F241701AC39}" type="slidenum">
              <a:rPr lang="en-US" smtClean="0"/>
              <a:t>9</a:t>
            </a:fld>
            <a:endParaRPr lang="en-US" dirty="0"/>
          </a:p>
        </p:txBody>
      </p:sp>
    </p:spTree>
    <p:extLst>
      <p:ext uri="{BB962C8B-B14F-4D97-AF65-F5344CB8AC3E}">
        <p14:creationId xmlns:p14="http://schemas.microsoft.com/office/powerpoint/2010/main" val="1430842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cxnSp>
        <p:nvCxnSpPr>
          <p:cNvPr id="15" name="Straight Connector 14"/>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22" name="Straight Connector 21"/>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1116457" y="6568103"/>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2018</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algn="l" defTabSz="1216185" rtl="0" eaLnBrk="1" latinLnBrk="0" hangingPunct="1">
              <a:spcBef>
                <a:spcPts val="0"/>
              </a:spcBef>
              <a:spcAft>
                <a:spcPts val="798"/>
              </a:spcAft>
              <a:buClr>
                <a:schemeClr val="tx2"/>
              </a:buClr>
              <a:defRPr lang="en-US" sz="2660" b="1" kern="1200" smtClean="0">
                <a:solidFill>
                  <a:schemeClr val="tx1"/>
                </a:solidFill>
                <a:latin typeface="Arial" pitchFamily="34" charset="0"/>
                <a:ea typeface="Verdana" pitchFamily="34" charset="0"/>
                <a:cs typeface="Arial"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616448" y="6521957"/>
            <a:ext cx="7536952" cy="239059"/>
          </a:xfr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1189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Arial" pitchFamily="34" charset="0"/>
                <a:cs typeface="Times New Roman" pitchFamily="18"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13" name="TextBox 12">
            <a:extLst>
              <a:ext uri="{FF2B5EF4-FFF2-40B4-BE49-F238E27FC236}">
                <a16:creationId xmlns:a16="http://schemas.microsoft.com/office/drawing/2014/main" id="{BF1D9E33-DF0A-4F22-A776-BD2A738E4ABE}"/>
              </a:ext>
            </a:extLst>
          </p:cNvPr>
          <p:cNvSpPr txBox="1"/>
          <p:nvPr userDrawn="1"/>
        </p:nvSpPr>
        <p:spPr>
          <a:xfrm>
            <a:off x="9841523"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4" name="Picture 13">
            <a:extLst>
              <a:ext uri="{FF2B5EF4-FFF2-40B4-BE49-F238E27FC236}">
                <a16:creationId xmlns:a16="http://schemas.microsoft.com/office/drawing/2014/main" id="{A241DE5F-970E-4BD9-80BB-E93A31140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664" y="6514043"/>
            <a:ext cx="670505" cy="24382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8" name="Footer Placeholder 4">
            <a:extLst>
              <a:ext uri="{FF2B5EF4-FFF2-40B4-BE49-F238E27FC236}">
                <a16:creationId xmlns:a16="http://schemas.microsoft.com/office/drawing/2014/main" id="{D9402E9C-BD42-4CBC-B8DB-6DD8E327B3E0}"/>
              </a:ext>
            </a:extLst>
          </p:cNvPr>
          <p:cNvSpPr>
            <a:spLocks noGrp="1"/>
          </p:cNvSpPr>
          <p:nvPr>
            <p:ph type="ftr" sz="quarter" idx="11"/>
          </p:nvPr>
        </p:nvSpPr>
        <p:spPr>
          <a:xfrm>
            <a:off x="616448" y="6521957"/>
            <a:ext cx="7536952" cy="239059"/>
          </a:xfr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AEDCC4-6D38-465B-B49A-7AF26D66809D}"/>
              </a:ext>
            </a:extLst>
          </p:cNvPr>
          <p:cNvSpPr>
            <a:spLocks noGrp="1"/>
          </p:cNvSpPr>
          <p:nvPr>
            <p:ph type="ftr" sz="quarter" idx="11"/>
          </p:nvPr>
        </p:nvSpPr>
        <p:spPr>
          <a:xfrm>
            <a:off x="616448" y="6521957"/>
            <a:ext cx="7536952" cy="239059"/>
          </a:xfr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Rectangle 2"/>
          <p:cNvSpPr/>
          <p:nvPr/>
        </p:nvSpPr>
        <p:spPr>
          <a:xfrm>
            <a:off x="457200" y="1162058"/>
            <a:ext cx="11391900" cy="24471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4" name="Footer Placeholder 4">
            <a:extLst>
              <a:ext uri="{FF2B5EF4-FFF2-40B4-BE49-F238E27FC236}">
                <a16:creationId xmlns:a16="http://schemas.microsoft.com/office/drawing/2014/main" id="{37372B85-3FD3-4851-8934-DDF405A5FEBD}"/>
              </a:ext>
            </a:extLst>
          </p:cNvPr>
          <p:cNvSpPr>
            <a:spLocks noGrp="1"/>
          </p:cNvSpPr>
          <p:nvPr>
            <p:ph type="ftr" sz="quarter" idx="11"/>
          </p:nvPr>
        </p:nvSpPr>
        <p:spPr>
          <a:xfrm>
            <a:off x="616448" y="6521957"/>
            <a:ext cx="7536952" cy="239059"/>
          </a:xfr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386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697079-05C2-487B-BD8F-373075246ED9}"/>
              </a:ext>
            </a:extLst>
          </p:cNvPr>
          <p:cNvSpPr txBox="1"/>
          <p:nvPr userDrawn="1"/>
        </p:nvSpPr>
        <p:spPr>
          <a:xfrm>
            <a:off x="10053053"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Tree>
    <p:extLst>
      <p:ext uri="{BB962C8B-B14F-4D97-AF65-F5344CB8AC3E}">
        <p14:creationId xmlns:p14="http://schemas.microsoft.com/office/powerpoint/2010/main" val="42341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Rectangle 2"/>
          <p:cNvSpPr/>
          <p:nvPr/>
        </p:nvSpPr>
        <p:spPr>
          <a:xfrm>
            <a:off x="515815" y="1162058"/>
            <a:ext cx="11333285" cy="30332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nvGrpSpPr>
          <p:cNvPr id="4" name="Group 3"/>
          <p:cNvGrpSpPr/>
          <p:nvPr/>
        </p:nvGrpSpPr>
        <p:grpSpPr>
          <a:xfrm>
            <a:off x="4180109" y="4759342"/>
            <a:ext cx="3732451" cy="687607"/>
            <a:chOff x="2659017" y="4816914"/>
            <a:chExt cx="3732451" cy="687607"/>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9" name="Picture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10" name="TextBox 9"/>
          <p:cNvSpPr txBox="1"/>
          <p:nvPr/>
        </p:nvSpPr>
        <p:spPr>
          <a:xfrm>
            <a:off x="3153845" y="2396381"/>
            <a:ext cx="5784978" cy="2277547"/>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dirty="0">
                <a:solidFill>
                  <a:schemeClr val="tx1">
                    <a:lumMod val="50000"/>
                    <a:lumOff val="50000"/>
                  </a:schemeClr>
                </a:solidFill>
              </a:rPr>
              <a:t>Learn and share more about MITRE, FFRDCs,</a:t>
            </a:r>
            <a:br>
              <a:rPr lang="en-US" dirty="0">
                <a:solidFill>
                  <a:schemeClr val="tx1">
                    <a:lumMod val="50000"/>
                    <a:lumOff val="50000"/>
                  </a:schemeClr>
                </a:solidFill>
              </a:rPr>
            </a:br>
            <a:r>
              <a:rPr lang="en-US" dirty="0">
                <a:solidFill>
                  <a:schemeClr val="tx1">
                    <a:lumMod val="50000"/>
                    <a:lumOff val="50000"/>
                  </a:schemeClr>
                </a:solidFill>
              </a:rPr>
              <a:t>and our unique value at </a:t>
            </a:r>
            <a:r>
              <a:rPr lang="en-US" u="sng" dirty="0">
                <a:solidFill>
                  <a:schemeClr val="tx1">
                    <a:lumMod val="50000"/>
                    <a:lumOff val="50000"/>
                  </a:schemeClr>
                </a:solidFill>
                <a:hlinkClick r:id="rId12"/>
              </a:rPr>
              <a:t>www.mitre.org</a:t>
            </a:r>
            <a:r>
              <a:rPr lang="en-US"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1600" y="1295400"/>
            <a:ext cx="1729468" cy="791415"/>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a:t>Third level</a:t>
            </a:r>
          </a:p>
          <a:p>
            <a:pPr marL="1451685" lvl="3" indent="-308269" defTabSz="1216185">
              <a:spcBef>
                <a:spcPts val="0"/>
              </a:spcBef>
              <a:spcAft>
                <a:spcPts val="798"/>
              </a:spcAft>
              <a:buClr>
                <a:schemeClr val="tx2"/>
              </a:buClr>
              <a:buSzPct val="110000"/>
              <a:buFont typeface="Wingdings" pitchFamily="2" charset="2"/>
              <a:buChar char="§"/>
            </a:pPr>
            <a:r>
              <a:rPr lang="en-US"/>
              <a:t>Fourth level</a:t>
            </a:r>
          </a:p>
          <a:p>
            <a:pPr marL="1908885" lvl="4" indent="-308269" defTabSz="1216185">
              <a:spcBef>
                <a:spcPts val="0"/>
              </a:spcBef>
              <a:spcAft>
                <a:spcPts val="798"/>
              </a:spcAft>
              <a:buClr>
                <a:schemeClr val="tx2"/>
              </a:buClr>
              <a:buSzPct val="110000"/>
              <a:buFont typeface="Wingdings" pitchFamily="2" charset="2"/>
              <a:buChar char="§"/>
            </a:pPr>
            <a:r>
              <a:rPr lang="en-US"/>
              <a:t>Fifth level</a:t>
            </a:r>
            <a:endParaRPr lang="en-US" dirty="0"/>
          </a:p>
        </p:txBody>
      </p:sp>
      <p:sp>
        <p:nvSpPr>
          <p:cNvPr id="5" name="Footer Placeholder 4">
            <a:extLst>
              <a:ext uri="{FF2B5EF4-FFF2-40B4-BE49-F238E27FC236}">
                <a16:creationId xmlns:a16="http://schemas.microsoft.com/office/drawing/2014/main" id="{0BFB014C-8519-4FF8-8586-D4137994061A}"/>
              </a:ext>
            </a:extLst>
          </p:cNvPr>
          <p:cNvSpPr>
            <a:spLocks noGrp="1"/>
          </p:cNvSpPr>
          <p:nvPr>
            <p:ph type="ftr" sz="quarter" idx="3"/>
          </p:nvPr>
        </p:nvSpPr>
        <p:spPr>
          <a:xfrm>
            <a:off x="616448" y="6561013"/>
            <a:ext cx="7536952" cy="196850"/>
          </a:xfrm>
          <a:prstGeom prst="rect">
            <a:avLst/>
          </a:prstGeom>
        </p:spPr>
        <p:txBody>
          <a:bodyPr vert="horz" lIns="0" tIns="0" rIns="0" bIns="0" rtlCol="0" anchor="ctr"/>
          <a:lstStyle>
            <a:lvl1pPr algn="ctr">
              <a:defRPr sz="800">
                <a:solidFill>
                  <a:schemeClr val="tx1">
                    <a:tint val="75000"/>
                  </a:schemeClr>
                </a:solidFill>
              </a:defRPr>
            </a:lvl1pPr>
          </a:lstStyle>
          <a:p>
            <a:pPr algn="l"/>
            <a:r>
              <a:rPr lang="en-US" altLang="en-US" dirty="0">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dirty="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dirty="0">
              <a:ln>
                <a:noFill/>
              </a:ln>
              <a:solidFill>
                <a:schemeClr val="tx2"/>
              </a:solidFill>
              <a:effectLst/>
              <a:latin typeface="Arial" charset="0"/>
            </a:endParaRPr>
          </a:p>
        </p:txBody>
      </p:sp>
      <p:cxnSp>
        <p:nvCxnSpPr>
          <p:cNvPr id="12" name="Straight Connector 11" descr="Artifact">
            <a:extLst>
              <a:ext uri="{FF2B5EF4-FFF2-40B4-BE49-F238E27FC236}">
                <a16:creationId xmlns:a16="http://schemas.microsoft.com/office/drawing/2014/main" id="{DC069472-29C7-4CEC-83B3-DFDBE2BD327E}"/>
              </a:ext>
            </a:extLst>
          </p:cNvPr>
          <p:cNvCxnSpPr>
            <a:cxnSpLocks/>
          </p:cNvCxnSpPr>
          <p:nvPr/>
        </p:nvCxnSpPr>
        <p:spPr bwMode="auto">
          <a:xfrm>
            <a:off x="616449"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dirty="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dirty="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FFD758E3-BDA8-483C-A1E5-AE458E56D991}"/>
              </a:ext>
            </a:extLst>
          </p:cNvPr>
          <p:cNvSpPr txBox="1"/>
          <p:nvPr userDrawn="1"/>
        </p:nvSpPr>
        <p:spPr>
          <a:xfrm>
            <a:off x="9947031"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9" name="Picture 18">
            <a:extLst>
              <a:ext uri="{FF2B5EF4-FFF2-40B4-BE49-F238E27FC236}">
                <a16:creationId xmlns:a16="http://schemas.microsoft.com/office/drawing/2014/main" id="{FB8B1C87-FCE4-4A98-A8B4-227FE8ABB3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82664" y="6514043"/>
            <a:ext cx="670505" cy="243820"/>
          </a:xfrm>
          <a:prstGeom prst="rect">
            <a:avLst/>
          </a:prstGeom>
        </p:spPr>
      </p:pic>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58" r:id="rId2"/>
    <p:sldLayoutId id="2147483665" r:id="rId3"/>
    <p:sldLayoutId id="2147483660" r:id="rId4"/>
    <p:sldLayoutId id="2147483661" r:id="rId5"/>
    <p:sldLayoutId id="2147483662" r:id="rId6"/>
    <p:sldLayoutId id="2147483663" r:id="rId7"/>
    <p:sldLayoutId id="2147483664" r:id="rId8"/>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3pPr>
      <a:lvl4pPr marL="1486316" indent="-3429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Analysis of Alternatives</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p:txBody>
          <a:bodyPr/>
          <a:lstStyle/>
          <a:p>
            <a:r>
              <a:rPr lang="en-US" dirty="0"/>
              <a:t>William Lozier</a:t>
            </a:r>
          </a:p>
        </p:txBody>
      </p:sp>
    </p:spTree>
    <p:extLst>
      <p:ext uri="{BB962C8B-B14F-4D97-AF65-F5344CB8AC3E}">
        <p14:creationId xmlns:p14="http://schemas.microsoft.com/office/powerpoint/2010/main" val="246246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9D05-E8EB-409A-AFFB-FD78F07D80E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23EC4E2-70B6-444F-B64B-244C698FF062}"/>
              </a:ext>
            </a:extLst>
          </p:cNvPr>
          <p:cNvSpPr>
            <a:spLocks noGrp="1"/>
          </p:cNvSpPr>
          <p:nvPr>
            <p:ph idx="1"/>
          </p:nvPr>
        </p:nvSpPr>
        <p:spPr/>
        <p:txBody>
          <a:bodyPr/>
          <a:lstStyle/>
          <a:p>
            <a:pPr marL="0" indent="0">
              <a:buNone/>
            </a:pPr>
            <a:r>
              <a:rPr lang="en-US" dirty="0"/>
              <a:t>This brief details the Analysis of Alternatives between an Angle Deception Jammer and Barrage Jammer.</a:t>
            </a:r>
          </a:p>
          <a:p>
            <a:pPr marL="0" indent="0">
              <a:buNone/>
            </a:pPr>
            <a:r>
              <a:rPr lang="en-US" dirty="0"/>
              <a:t>The architecture is taken from Air Force Pamphlet 51-3 Electronic Warfare Principles.</a:t>
            </a:r>
          </a:p>
          <a:p>
            <a:pPr marL="0" indent="0">
              <a:buNone/>
            </a:pPr>
            <a:r>
              <a:rPr lang="en-US" dirty="0"/>
              <a:t>However the values used in this example are entirely made up and in no way represents a real system.</a:t>
            </a:r>
          </a:p>
        </p:txBody>
      </p:sp>
      <p:sp>
        <p:nvSpPr>
          <p:cNvPr id="4" name="Footer Placeholder 3">
            <a:extLst>
              <a:ext uri="{FF2B5EF4-FFF2-40B4-BE49-F238E27FC236}">
                <a16:creationId xmlns:a16="http://schemas.microsoft.com/office/drawing/2014/main" id="{40CF0B71-2514-46FB-937D-8771476B164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2089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069E-F66B-44AA-8C7B-6E724C878095}"/>
              </a:ext>
            </a:extLst>
          </p:cNvPr>
          <p:cNvSpPr>
            <a:spLocks noGrp="1"/>
          </p:cNvSpPr>
          <p:nvPr>
            <p:ph type="title"/>
          </p:nvPr>
        </p:nvSpPr>
        <p:spPr/>
        <p:txBody>
          <a:bodyPr/>
          <a:lstStyle/>
          <a:p>
            <a:r>
              <a:rPr lang="en-US" dirty="0"/>
              <a:t>Angle Deception Jammer</a:t>
            </a:r>
          </a:p>
        </p:txBody>
      </p:sp>
      <p:sp>
        <p:nvSpPr>
          <p:cNvPr id="4" name="Footer Placeholder 3">
            <a:extLst>
              <a:ext uri="{FF2B5EF4-FFF2-40B4-BE49-F238E27FC236}">
                <a16:creationId xmlns:a16="http://schemas.microsoft.com/office/drawing/2014/main" id="{54540D42-983F-4EDB-BEC1-37938980892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pic>
        <p:nvPicPr>
          <p:cNvPr id="10" name="Content Placeholder 9">
            <a:extLst>
              <a:ext uri="{FF2B5EF4-FFF2-40B4-BE49-F238E27FC236}">
                <a16:creationId xmlns:a16="http://schemas.microsoft.com/office/drawing/2014/main" id="{FCE9DFF2-63E9-47AF-8B62-C9CEA05903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2847" y="1421860"/>
            <a:ext cx="9183921" cy="4794250"/>
          </a:xfrm>
        </p:spPr>
      </p:pic>
    </p:spTree>
    <p:extLst>
      <p:ext uri="{BB962C8B-B14F-4D97-AF65-F5344CB8AC3E}">
        <p14:creationId xmlns:p14="http://schemas.microsoft.com/office/powerpoint/2010/main" val="245308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FD9C-8654-49DB-880A-C4F2454FFCD4}"/>
              </a:ext>
            </a:extLst>
          </p:cNvPr>
          <p:cNvSpPr>
            <a:spLocks noGrp="1"/>
          </p:cNvSpPr>
          <p:nvPr>
            <p:ph type="title"/>
          </p:nvPr>
        </p:nvSpPr>
        <p:spPr/>
        <p:txBody>
          <a:bodyPr/>
          <a:lstStyle/>
          <a:p>
            <a:r>
              <a:rPr lang="en-US" dirty="0"/>
              <a:t>Barrage Jammer</a:t>
            </a:r>
          </a:p>
        </p:txBody>
      </p:sp>
      <p:pic>
        <p:nvPicPr>
          <p:cNvPr id="6" name="Content Placeholder 5">
            <a:extLst>
              <a:ext uri="{FF2B5EF4-FFF2-40B4-BE49-F238E27FC236}">
                <a16:creationId xmlns:a16="http://schemas.microsoft.com/office/drawing/2014/main" id="{7F3309FC-45C7-45F7-88A1-4C3571B3A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7936" y="1452931"/>
            <a:ext cx="6156128" cy="5039309"/>
          </a:xfrm>
        </p:spPr>
      </p:pic>
      <p:sp>
        <p:nvSpPr>
          <p:cNvPr id="4" name="Footer Placeholder 3">
            <a:extLst>
              <a:ext uri="{FF2B5EF4-FFF2-40B4-BE49-F238E27FC236}">
                <a16:creationId xmlns:a16="http://schemas.microsoft.com/office/drawing/2014/main" id="{624A1EA2-AAAD-4B18-B63B-89A3F164878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7294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C990-B86C-4EBE-AEF8-720C96D092DC}"/>
              </a:ext>
            </a:extLst>
          </p:cNvPr>
          <p:cNvSpPr>
            <a:spLocks noGrp="1"/>
          </p:cNvSpPr>
          <p:nvPr>
            <p:ph type="title"/>
          </p:nvPr>
        </p:nvSpPr>
        <p:spPr/>
        <p:txBody>
          <a:bodyPr/>
          <a:lstStyle/>
          <a:p>
            <a:r>
              <a:rPr lang="en-US" dirty="0"/>
              <a:t>Angle Deception Jammer</a:t>
            </a:r>
          </a:p>
        </p:txBody>
      </p:sp>
      <p:pic>
        <p:nvPicPr>
          <p:cNvPr id="6" name="Content Placeholder 5">
            <a:extLst>
              <a:ext uri="{FF2B5EF4-FFF2-40B4-BE49-F238E27FC236}">
                <a16:creationId xmlns:a16="http://schemas.microsoft.com/office/drawing/2014/main" id="{4FCA91BF-889C-42B1-A332-97CA15D7FB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5514" y="1371600"/>
            <a:ext cx="6040971" cy="5120640"/>
          </a:xfrm>
        </p:spPr>
      </p:pic>
      <p:sp>
        <p:nvSpPr>
          <p:cNvPr id="4" name="Footer Placeholder 3">
            <a:extLst>
              <a:ext uri="{FF2B5EF4-FFF2-40B4-BE49-F238E27FC236}">
                <a16:creationId xmlns:a16="http://schemas.microsoft.com/office/drawing/2014/main" id="{689D2B66-C8A3-4FED-864F-24F58BE2C8FE}"/>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2456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820B-7149-406F-9377-4C0136383933}"/>
              </a:ext>
            </a:extLst>
          </p:cNvPr>
          <p:cNvSpPr>
            <a:spLocks noGrp="1"/>
          </p:cNvSpPr>
          <p:nvPr>
            <p:ph type="title"/>
          </p:nvPr>
        </p:nvSpPr>
        <p:spPr/>
        <p:txBody>
          <a:bodyPr/>
          <a:lstStyle/>
          <a:p>
            <a:r>
              <a:rPr lang="en-US" dirty="0"/>
              <a:t>Barrage Jammer</a:t>
            </a:r>
          </a:p>
        </p:txBody>
      </p:sp>
      <p:pic>
        <p:nvPicPr>
          <p:cNvPr id="6" name="Content Placeholder 5">
            <a:extLst>
              <a:ext uri="{FF2B5EF4-FFF2-40B4-BE49-F238E27FC236}">
                <a16:creationId xmlns:a16="http://schemas.microsoft.com/office/drawing/2014/main" id="{C988A6D9-895D-485C-B5A3-46A097527F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6625" y="1371600"/>
            <a:ext cx="5876563" cy="4794250"/>
          </a:xfrm>
        </p:spPr>
      </p:pic>
      <p:sp>
        <p:nvSpPr>
          <p:cNvPr id="4" name="Footer Placeholder 3">
            <a:extLst>
              <a:ext uri="{FF2B5EF4-FFF2-40B4-BE49-F238E27FC236}">
                <a16:creationId xmlns:a16="http://schemas.microsoft.com/office/drawing/2014/main" id="{5DFFDCA0-017C-416A-B31E-62D98945129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2084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5AB9-21BD-46BF-80AC-0730F57BD8B1}"/>
              </a:ext>
            </a:extLst>
          </p:cNvPr>
          <p:cNvSpPr>
            <a:spLocks noGrp="1"/>
          </p:cNvSpPr>
          <p:nvPr>
            <p:ph type="title"/>
          </p:nvPr>
        </p:nvSpPr>
        <p:spPr/>
        <p:txBody>
          <a:bodyPr/>
          <a:lstStyle/>
          <a:p>
            <a:r>
              <a:rPr lang="en-US" dirty="0"/>
              <a:t>Weight Constraint</a:t>
            </a:r>
          </a:p>
        </p:txBody>
      </p:sp>
      <p:pic>
        <p:nvPicPr>
          <p:cNvPr id="6" name="Content Placeholder 5">
            <a:extLst>
              <a:ext uri="{FF2B5EF4-FFF2-40B4-BE49-F238E27FC236}">
                <a16:creationId xmlns:a16="http://schemas.microsoft.com/office/drawing/2014/main" id="{BBB7EB41-8269-49B2-B8A6-188A6E1359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0806" y="1939925"/>
            <a:ext cx="4648200" cy="3657600"/>
          </a:xfrm>
        </p:spPr>
      </p:pic>
      <p:sp>
        <p:nvSpPr>
          <p:cNvPr id="4" name="Footer Placeholder 3">
            <a:extLst>
              <a:ext uri="{FF2B5EF4-FFF2-40B4-BE49-F238E27FC236}">
                <a16:creationId xmlns:a16="http://schemas.microsoft.com/office/drawing/2014/main" id="{352338F9-D260-4622-8156-50027B5FA34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3339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B5A6-EDA0-4E31-8040-95D50B6CB7B1}"/>
              </a:ext>
            </a:extLst>
          </p:cNvPr>
          <p:cNvSpPr>
            <a:spLocks noGrp="1"/>
          </p:cNvSpPr>
          <p:nvPr>
            <p:ph type="title"/>
          </p:nvPr>
        </p:nvSpPr>
        <p:spPr/>
        <p:txBody>
          <a:bodyPr/>
          <a:lstStyle/>
          <a:p>
            <a:r>
              <a:rPr lang="en-US" dirty="0"/>
              <a:t>Parametric Evaluation</a:t>
            </a:r>
          </a:p>
        </p:txBody>
      </p:sp>
      <p:pic>
        <p:nvPicPr>
          <p:cNvPr id="6" name="Content Placeholder 5">
            <a:extLst>
              <a:ext uri="{FF2B5EF4-FFF2-40B4-BE49-F238E27FC236}">
                <a16:creationId xmlns:a16="http://schemas.microsoft.com/office/drawing/2014/main" id="{BE55C63D-BB19-492D-8A98-1CE6822F92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0373" y="1371600"/>
            <a:ext cx="7509066" cy="4794250"/>
          </a:xfrm>
        </p:spPr>
      </p:pic>
      <p:sp>
        <p:nvSpPr>
          <p:cNvPr id="4" name="Footer Placeholder 3">
            <a:extLst>
              <a:ext uri="{FF2B5EF4-FFF2-40B4-BE49-F238E27FC236}">
                <a16:creationId xmlns:a16="http://schemas.microsoft.com/office/drawing/2014/main" id="{AA8B59F7-DCC8-46B0-A8B5-8D97972F675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782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0D17-FA79-4F6E-814D-91CC60652D47}"/>
              </a:ext>
            </a:extLst>
          </p:cNvPr>
          <p:cNvSpPr>
            <a:spLocks noGrp="1"/>
          </p:cNvSpPr>
          <p:nvPr>
            <p:ph type="title"/>
          </p:nvPr>
        </p:nvSpPr>
        <p:spPr/>
        <p:txBody>
          <a:bodyPr/>
          <a:lstStyle/>
          <a:p>
            <a:r>
              <a:rPr lang="en-US" dirty="0"/>
              <a:t>Total size, weight and power Calculations </a:t>
            </a:r>
          </a:p>
        </p:txBody>
      </p:sp>
      <p:sp>
        <p:nvSpPr>
          <p:cNvPr id="3" name="Content Placeholder 2">
            <a:extLst>
              <a:ext uri="{FF2B5EF4-FFF2-40B4-BE49-F238E27FC236}">
                <a16:creationId xmlns:a16="http://schemas.microsoft.com/office/drawing/2014/main" id="{F65425FF-2E9D-4E4F-857A-73BEA36FA7A4}"/>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14C0325-4680-4866-9D9A-E1A25C7C48C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dirty="0">
              <a:solidFill>
                <a:schemeClr val="tx1">
                  <a:lumMod val="50000"/>
                  <a:lumOff val="50000"/>
                </a:schemeClr>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4EE7FA32-3504-4833-9370-EC95C59BD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30" y="2006618"/>
            <a:ext cx="5420812" cy="3182258"/>
          </a:xfrm>
          <a:prstGeom prst="rect">
            <a:avLst/>
          </a:prstGeom>
        </p:spPr>
      </p:pic>
      <p:pic>
        <p:nvPicPr>
          <p:cNvPr id="10" name="Picture 9">
            <a:extLst>
              <a:ext uri="{FF2B5EF4-FFF2-40B4-BE49-F238E27FC236}">
                <a16:creationId xmlns:a16="http://schemas.microsoft.com/office/drawing/2014/main" id="{F1433886-8F13-458D-B94D-9E18AEB31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346" y="2006618"/>
            <a:ext cx="5068431" cy="3182258"/>
          </a:xfrm>
          <a:prstGeom prst="rect">
            <a:avLst/>
          </a:prstGeom>
        </p:spPr>
      </p:pic>
    </p:spTree>
    <p:extLst>
      <p:ext uri="{BB962C8B-B14F-4D97-AF65-F5344CB8AC3E}">
        <p14:creationId xmlns:p14="http://schemas.microsoft.com/office/powerpoint/2010/main" val="2153819228"/>
      </p:ext>
    </p:extLst>
  </p:cSld>
  <p:clrMapOvr>
    <a:masterClrMapping/>
  </p:clrMapOvr>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iefing_Template16x9.potx [Read-Only]" id="{C5FF276D-66C1-4F7A-85EA-76136F8C8E35}" vid="{767656E5-0D08-4C89-93FF-F38F01BB7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ITRE Work" ma:contentTypeID="0x0101001EAE5F8AE92E0443B0635AEF5BFC9F76004C6CC03BF5DC804FBBC33E4E55C06EE9" ma:contentTypeVersion="6" ma:contentTypeDescription="Materials and documents that contain MITRE authored content and other content directly attributable to MITRE and its work" ma:contentTypeScope="" ma:versionID="e8429a4ef0cd6a0905ec9041da35bdd8">
  <xsd:schema xmlns:xsd="http://www.w3.org/2001/XMLSchema" xmlns:xs="http://www.w3.org/2001/XMLSchema" xmlns:p="http://schemas.microsoft.com/office/2006/metadata/properties" xmlns:ns1="http://schemas.microsoft.com/sharepoint/v3" xmlns:ns2="http://schemas.microsoft.com/sharepoint/v3/fields" xmlns:ns3="45d44e74-5c87-4253-a1a6-fb7a2a9835a8" xmlns:ns4="http://schemas.microsoft.com/sharepoint/v4" xmlns:ns5="d6dad062-3ecc-4c2a-98eb-3d03c2389ab6" targetNamespace="http://schemas.microsoft.com/office/2006/metadata/properties" ma:root="true" ma:fieldsID="d4be5a15e899d1941129a2c5e869f0c8" ns1:_="" ns2:_="" ns3:_="" ns4:_="" ns5:_="">
    <xsd:import namespace="http://schemas.microsoft.com/sharepoint/v3"/>
    <xsd:import namespace="http://schemas.microsoft.com/sharepoint/v3/fields"/>
    <xsd:import namespace="45d44e74-5c87-4253-a1a6-fb7a2a9835a8"/>
    <xsd:import namespace="http://schemas.microsoft.com/sharepoint/v4"/>
    <xsd:import namespace="d6dad062-3ecc-4c2a-98eb-3d03c2389ab6"/>
    <xsd:element name="properties">
      <xsd:complexType>
        <xsd:sequence>
          <xsd:element name="documentManagement">
            <xsd:complexType>
              <xsd:all>
                <xsd:element ref="ns2:_Contributor" minOccurs="0"/>
                <xsd:element ref="ns1:MITRE_x0020_Sensitivity"/>
                <xsd:element ref="ns1:Release_x0020_Statement"/>
                <xsd:element ref="ns3:DocType" minOccurs="0"/>
                <xsd:element ref="ns3:SortOrder" minOccurs="0"/>
                <xsd:element ref="ns3:Site_x0020_Page" minOccurs="0"/>
                <xsd:element ref="ns4:IconOverlay" minOccurs="0"/>
                <xsd:element ref="ns5:SharedWithUser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d44e74-5c87-4253-a1a6-fb7a2a9835a8" elementFormDefault="qualified">
    <xsd:import namespace="http://schemas.microsoft.com/office/2006/documentManagement/types"/>
    <xsd:import namespace="http://schemas.microsoft.com/office/infopath/2007/PartnerControls"/>
    <xsd:element name="DocType" ma:index="12" nillable="true" ma:displayName="DocType" ma:format="Dropdown" ma:internalName="DocType">
      <xsd:simpleType>
        <xsd:restriction base="dms:Choice">
          <xsd:enumeration value="Board of Trustee Bio"/>
          <xsd:enumeration value="Executive Bio"/>
          <xsd:enumeration value="Event Planning"/>
          <xsd:enumeration value="MPG Reference"/>
          <xsd:enumeration value="Template"/>
          <xsd:enumeration value="Other"/>
          <xsd:enumeration value="How-Tos"/>
          <xsd:enumeration value="BOT Program Highlights"/>
        </xsd:restriction>
      </xsd:simpleType>
    </xsd:element>
    <xsd:element name="SortOrder" ma:index="13" nillable="true" ma:displayName="SortOrder" ma:decimals="1" ma:internalName="SortOrder" ma:percentage="FALSE">
      <xsd:simpleType>
        <xsd:restriction base="dms:Number"/>
      </xsd:simpleType>
    </xsd:element>
    <xsd:element name="Site_x0020_Page" ma:index="14" nillable="true" ma:displayName="Site Pages" ma:description="On which pages of this site should this page appear as a &quot;related resource&quot; on the right." ma:list="{b7793db3-9feb-473e-8d7c-24c256e016ac}" ma:internalName="Site_x0020_Page" ma:showField="Title">
      <xsd:complexType>
        <xsd:complexContent>
          <xsd:extension base="dms:MultiChoiceLookup">
            <xsd:sequence>
              <xsd:element name="Value" type="dms:Lookup" maxOccurs="unbounded" minOccurs="0" nillable="true"/>
            </xsd:sequence>
          </xsd:extension>
        </xsd:complexContent>
      </xsd:complexType>
    </xsd:element>
    <xsd:element name="Date" ma:index="19" nillable="true" ma:displayName="Date" ma:description="Document date if applicabl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ad062-3ecc-4c2a-98eb-3d03c2389ab6" elementFormDefault="qualified">
    <xsd:import namespace="http://schemas.microsoft.com/office/2006/documentManagement/types"/>
    <xsd:import namespace="http://schemas.microsoft.com/office/infopath/2007/PartnerControls"/>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rtOrder xmlns="45d44e74-5c87-4253-a1a6-fb7a2a9835a8">2</SortOrder>
    <MITRE_x0020_Sensitivity xmlns="http://schemas.microsoft.com/sharepoint/v3">Internal MITRE Information</MITRE_x0020_Sensitivity>
    <_Contributor xmlns="http://schemas.microsoft.com/sharepoint/v3/fields" xsi:nil="true"/>
    <Release_x0020_Statement xmlns="http://schemas.microsoft.com/sharepoint/v3">For Internal MITRE Use</Release_x0020_Statement>
    <Site_x0020_Page xmlns="45d44e74-5c87-4253-a1a6-fb7a2a9835a8">
      <Value>47</Value>
    </Site_x0020_Page>
    <Date xmlns="45d44e74-5c87-4253-a1a6-fb7a2a9835a8">2017-01-01T05:00:00+00:00</Date>
    <IconOverlay xmlns="http://schemas.microsoft.com/sharepoint/v4" xsi:nil="true"/>
    <DocType xmlns="45d44e74-5c87-4253-a1a6-fb7a2a9835a8">Template</Doc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64552275-9FB4-497D-864E-F51948896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5d44e74-5c87-4253-a1a6-fb7a2a9835a8"/>
    <ds:schemaRef ds:uri="http://schemas.microsoft.com/sharepoint/v4"/>
    <ds:schemaRef ds:uri="d6dad062-3ecc-4c2a-98eb-3d03c2389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115952-705A-47C2-AF98-EE347D400751}">
  <ds:schemaRefs>
    <ds:schemaRef ds:uri="http://purl.org/dc/terms/"/>
    <ds:schemaRef ds:uri="45d44e74-5c87-4253-a1a6-fb7a2a9835a8"/>
    <ds:schemaRef ds:uri="http://schemas.microsoft.com/office/2006/documentManagement/types"/>
    <ds:schemaRef ds:uri="http://schemas.microsoft.com/office/infopath/2007/PartnerControls"/>
    <ds:schemaRef ds:uri="http://purl.org/dc/elements/1.1/"/>
    <ds:schemaRef ds:uri="d6dad062-3ecc-4c2a-98eb-3d03c2389ab6"/>
    <ds:schemaRef ds:uri="http://schemas.openxmlformats.org/package/2006/metadata/core-properties"/>
    <ds:schemaRef ds:uri="http://schemas.microsoft.com/sharepoint/v3"/>
    <ds:schemaRef ds:uri="http://schemas.microsoft.com/sharepoint/v4"/>
    <ds:schemaRef ds:uri="http://purl.org/dc/dcmitype/"/>
    <ds:schemaRef ds:uri="http://schemas.microsoft.com/sharepoint/v3/field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8763D85-0CBE-4A05-81D6-D1B370E3DC82}">
  <ds:schemaRefs>
    <ds:schemaRef ds:uri="http://schemas.microsoft.com/sharepoint/v3/contenttype/forms"/>
  </ds:schemaRefs>
</ds:datastoreItem>
</file>

<file path=customXml/itemProps4.xml><?xml version="1.0" encoding="utf-8"?>
<ds:datastoreItem xmlns:ds="http://schemas.openxmlformats.org/officeDocument/2006/customXml" ds:itemID="{8215F32F-6F57-464C-B053-7241A9938C29}">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PEO Aviation Framework</Template>
  <TotalTime>10630</TotalTime>
  <Words>388</Words>
  <Application>Microsoft Office PowerPoint</Application>
  <PresentationFormat>Widescreen</PresentationFormat>
  <Paragraphs>41</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mitre-2018</vt:lpstr>
      <vt:lpstr>Analysis of Alternatives</vt:lpstr>
      <vt:lpstr>Introduction</vt:lpstr>
      <vt:lpstr>Angle Deception Jammer</vt:lpstr>
      <vt:lpstr>Barrage Jammer</vt:lpstr>
      <vt:lpstr>Angle Deception Jammer</vt:lpstr>
      <vt:lpstr>Barrage Jammer</vt:lpstr>
      <vt:lpstr>Weight Constraint</vt:lpstr>
      <vt:lpstr>Parametric Evaluation</vt:lpstr>
      <vt:lpstr>Total size, weight and power Calculations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 Aviation Framework</dc:title>
  <dc:creator>Lozier, William A.</dc:creator>
  <cp:lastModifiedBy>Lozier, William A.</cp:lastModifiedBy>
  <cp:revision>90</cp:revision>
  <cp:lastPrinted>2019-07-25T17:51:48Z</cp:lastPrinted>
  <dcterms:created xsi:type="dcterms:W3CDTF">2018-09-28T18:32:58Z</dcterms:created>
  <dcterms:modified xsi:type="dcterms:W3CDTF">2020-03-11T13:07:16Z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28200</vt:r8>
  </property>
  <property fmtid="{D5CDD505-2E9C-101B-9397-08002B2CF9AE}" pid="3" name="URL">
    <vt:lpwstr/>
  </property>
  <property fmtid="{D5CDD505-2E9C-101B-9397-08002B2CF9AE}" pid="4" name="xd_ProgID">
    <vt:lpwstr/>
  </property>
  <property fmtid="{D5CDD505-2E9C-101B-9397-08002B2CF9AE}" pid="5" name="ContentTypeId">
    <vt:lpwstr>0x0101001EAE5F8AE92E0443B0635AEF5BFC9F76004C6CC03BF5DC804FBBC33E4E55C06EE9</vt:lpwstr>
  </property>
  <property fmtid="{D5CDD505-2E9C-101B-9397-08002B2CF9AE}" pid="6" name="Date0">
    <vt:filetime>2017-01-01T05:00:00Z</vt:filetime>
  </property>
  <property fmtid="{D5CDD505-2E9C-101B-9397-08002B2CF9AE}" pid="7" name="TemplateUrl">
    <vt:lpwstr/>
  </property>
</Properties>
</file>