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5"/>
  </p:sldMasterIdLst>
  <p:notesMasterIdLst>
    <p:notesMasterId r:id="rId218"/>
  </p:notesMasterIdLst>
  <p:sldIdLst>
    <p:sldId id="256" r:id="rId6"/>
    <p:sldId id="892" r:id="rId7"/>
    <p:sldId id="829" r:id="rId8"/>
    <p:sldId id="831" r:id="rId9"/>
    <p:sldId id="787" r:id="rId10"/>
    <p:sldId id="886" r:id="rId11"/>
    <p:sldId id="887" r:id="rId12"/>
    <p:sldId id="888" r:id="rId13"/>
    <p:sldId id="1022" r:id="rId14"/>
    <p:sldId id="1027" r:id="rId15"/>
    <p:sldId id="1028" r:id="rId16"/>
    <p:sldId id="1029" r:id="rId17"/>
    <p:sldId id="1030" r:id="rId18"/>
    <p:sldId id="1031" r:id="rId19"/>
    <p:sldId id="1032" r:id="rId20"/>
    <p:sldId id="290" r:id="rId21"/>
    <p:sldId id="1023" r:id="rId22"/>
    <p:sldId id="1024" r:id="rId23"/>
    <p:sldId id="1025" r:id="rId24"/>
    <p:sldId id="1026" r:id="rId25"/>
    <p:sldId id="786" r:id="rId26"/>
    <p:sldId id="981" r:id="rId27"/>
    <p:sldId id="889" r:id="rId28"/>
    <p:sldId id="1000" r:id="rId29"/>
    <p:sldId id="830" r:id="rId30"/>
    <p:sldId id="789" r:id="rId31"/>
    <p:sldId id="1037" r:id="rId32"/>
    <p:sldId id="890" r:id="rId33"/>
    <p:sldId id="983" r:id="rId34"/>
    <p:sldId id="836" r:id="rId35"/>
    <p:sldId id="837" r:id="rId36"/>
    <p:sldId id="843" r:id="rId37"/>
    <p:sldId id="844" r:id="rId38"/>
    <p:sldId id="845" r:id="rId39"/>
    <p:sldId id="846" r:id="rId40"/>
    <p:sldId id="838" r:id="rId41"/>
    <p:sldId id="839" r:id="rId42"/>
    <p:sldId id="840" r:id="rId43"/>
    <p:sldId id="841" r:id="rId44"/>
    <p:sldId id="828" r:id="rId45"/>
    <p:sldId id="847" r:id="rId46"/>
    <p:sldId id="873" r:id="rId47"/>
    <p:sldId id="891" r:id="rId48"/>
    <p:sldId id="1017" r:id="rId49"/>
    <p:sldId id="958" r:id="rId50"/>
    <p:sldId id="1033" r:id="rId51"/>
    <p:sldId id="995" r:id="rId52"/>
    <p:sldId id="959" r:id="rId53"/>
    <p:sldId id="960" r:id="rId54"/>
    <p:sldId id="961" r:id="rId55"/>
    <p:sldId id="964" r:id="rId56"/>
    <p:sldId id="962" r:id="rId57"/>
    <p:sldId id="965" r:id="rId58"/>
    <p:sldId id="963" r:id="rId59"/>
    <p:sldId id="966" r:id="rId60"/>
    <p:sldId id="998" r:id="rId61"/>
    <p:sldId id="999" r:id="rId62"/>
    <p:sldId id="893" r:id="rId63"/>
    <p:sldId id="1001" r:id="rId64"/>
    <p:sldId id="894" r:id="rId65"/>
    <p:sldId id="1018" r:id="rId66"/>
    <p:sldId id="895" r:id="rId67"/>
    <p:sldId id="896" r:id="rId68"/>
    <p:sldId id="897" r:id="rId69"/>
    <p:sldId id="898" r:id="rId70"/>
    <p:sldId id="900" r:id="rId71"/>
    <p:sldId id="899" r:id="rId72"/>
    <p:sldId id="901" r:id="rId73"/>
    <p:sldId id="902" r:id="rId74"/>
    <p:sldId id="903" r:id="rId75"/>
    <p:sldId id="904" r:id="rId76"/>
    <p:sldId id="996" r:id="rId77"/>
    <p:sldId id="997" r:id="rId78"/>
    <p:sldId id="905" r:id="rId79"/>
    <p:sldId id="912" r:id="rId80"/>
    <p:sldId id="913" r:id="rId81"/>
    <p:sldId id="914" r:id="rId82"/>
    <p:sldId id="925" r:id="rId83"/>
    <p:sldId id="908" r:id="rId84"/>
    <p:sldId id="909" r:id="rId85"/>
    <p:sldId id="910" r:id="rId86"/>
    <p:sldId id="911" r:id="rId87"/>
    <p:sldId id="915" r:id="rId88"/>
    <p:sldId id="916" r:id="rId89"/>
    <p:sldId id="917" r:id="rId90"/>
    <p:sldId id="918" r:id="rId91"/>
    <p:sldId id="919" r:id="rId92"/>
    <p:sldId id="1019" r:id="rId93"/>
    <p:sldId id="920" r:id="rId94"/>
    <p:sldId id="921" r:id="rId95"/>
    <p:sldId id="922" r:id="rId96"/>
    <p:sldId id="923" r:id="rId97"/>
    <p:sldId id="924" r:id="rId98"/>
    <p:sldId id="1003" r:id="rId99"/>
    <p:sldId id="1004" r:id="rId100"/>
    <p:sldId id="1005" r:id="rId101"/>
    <p:sldId id="1006" r:id="rId102"/>
    <p:sldId id="1007" r:id="rId103"/>
    <p:sldId id="1008" r:id="rId104"/>
    <p:sldId id="1009" r:id="rId105"/>
    <p:sldId id="1010" r:id="rId106"/>
    <p:sldId id="1011" r:id="rId107"/>
    <p:sldId id="1012" r:id="rId108"/>
    <p:sldId id="1013" r:id="rId109"/>
    <p:sldId id="1014" r:id="rId110"/>
    <p:sldId id="1015" r:id="rId111"/>
    <p:sldId id="1016" r:id="rId112"/>
    <p:sldId id="809" r:id="rId113"/>
    <p:sldId id="811" r:id="rId114"/>
    <p:sldId id="812" r:id="rId115"/>
    <p:sldId id="816" r:id="rId116"/>
    <p:sldId id="815" r:id="rId117"/>
    <p:sldId id="814" r:id="rId118"/>
    <p:sldId id="1020" r:id="rId119"/>
    <p:sldId id="926" r:id="rId120"/>
    <p:sldId id="927" r:id="rId121"/>
    <p:sldId id="928" r:id="rId122"/>
    <p:sldId id="929" r:id="rId123"/>
    <p:sldId id="930" r:id="rId124"/>
    <p:sldId id="931" r:id="rId125"/>
    <p:sldId id="932" r:id="rId126"/>
    <p:sldId id="933" r:id="rId127"/>
    <p:sldId id="934" r:id="rId128"/>
    <p:sldId id="935" r:id="rId129"/>
    <p:sldId id="936" r:id="rId130"/>
    <p:sldId id="937" r:id="rId131"/>
    <p:sldId id="938" r:id="rId132"/>
    <p:sldId id="939" r:id="rId133"/>
    <p:sldId id="940" r:id="rId134"/>
    <p:sldId id="1021" r:id="rId135"/>
    <p:sldId id="941" r:id="rId136"/>
    <p:sldId id="943" r:id="rId137"/>
    <p:sldId id="1035" r:id="rId138"/>
    <p:sldId id="942" r:id="rId139"/>
    <p:sldId id="944" r:id="rId140"/>
    <p:sldId id="945" r:id="rId141"/>
    <p:sldId id="994" r:id="rId142"/>
    <p:sldId id="946" r:id="rId143"/>
    <p:sldId id="948" r:id="rId144"/>
    <p:sldId id="949" r:id="rId145"/>
    <p:sldId id="950" r:id="rId146"/>
    <p:sldId id="951" r:id="rId147"/>
    <p:sldId id="952" r:id="rId148"/>
    <p:sldId id="953" r:id="rId149"/>
    <p:sldId id="954" r:id="rId150"/>
    <p:sldId id="955" r:id="rId151"/>
    <p:sldId id="956" r:id="rId152"/>
    <p:sldId id="957" r:id="rId153"/>
    <p:sldId id="947" r:id="rId154"/>
    <p:sldId id="993" r:id="rId155"/>
    <p:sldId id="842" r:id="rId156"/>
    <p:sldId id="849" r:id="rId157"/>
    <p:sldId id="850" r:id="rId158"/>
    <p:sldId id="851" r:id="rId159"/>
    <p:sldId id="852" r:id="rId160"/>
    <p:sldId id="853" r:id="rId161"/>
    <p:sldId id="854" r:id="rId162"/>
    <p:sldId id="855" r:id="rId163"/>
    <p:sldId id="858" r:id="rId164"/>
    <p:sldId id="985" r:id="rId165"/>
    <p:sldId id="984" r:id="rId166"/>
    <p:sldId id="986" r:id="rId167"/>
    <p:sldId id="987" r:id="rId168"/>
    <p:sldId id="427" r:id="rId169"/>
    <p:sldId id="1002" r:id="rId170"/>
    <p:sldId id="1034" r:id="rId171"/>
    <p:sldId id="428" r:id="rId172"/>
    <p:sldId id="848" r:id="rId173"/>
    <p:sldId id="871" r:id="rId174"/>
    <p:sldId id="860" r:id="rId175"/>
    <p:sldId id="872" r:id="rId176"/>
    <p:sldId id="862" r:id="rId177"/>
    <p:sldId id="861" r:id="rId178"/>
    <p:sldId id="863" r:id="rId179"/>
    <p:sldId id="864" r:id="rId180"/>
    <p:sldId id="870" r:id="rId181"/>
    <p:sldId id="865" r:id="rId182"/>
    <p:sldId id="1036" r:id="rId183"/>
    <p:sldId id="866" r:id="rId184"/>
    <p:sldId id="867" r:id="rId185"/>
    <p:sldId id="868" r:id="rId186"/>
    <p:sldId id="869" r:id="rId187"/>
    <p:sldId id="874" r:id="rId188"/>
    <p:sldId id="875" r:id="rId189"/>
    <p:sldId id="876" r:id="rId190"/>
    <p:sldId id="877" r:id="rId191"/>
    <p:sldId id="878" r:id="rId192"/>
    <p:sldId id="879" r:id="rId193"/>
    <p:sldId id="880" r:id="rId194"/>
    <p:sldId id="881" r:id="rId195"/>
    <p:sldId id="882" r:id="rId196"/>
    <p:sldId id="883" r:id="rId197"/>
    <p:sldId id="884" r:id="rId198"/>
    <p:sldId id="980" r:id="rId199"/>
    <p:sldId id="988" r:id="rId200"/>
    <p:sldId id="989" r:id="rId201"/>
    <p:sldId id="990" r:id="rId202"/>
    <p:sldId id="991" r:id="rId203"/>
    <p:sldId id="992" r:id="rId204"/>
    <p:sldId id="967" r:id="rId205"/>
    <p:sldId id="978" r:id="rId206"/>
    <p:sldId id="968" r:id="rId207"/>
    <p:sldId id="969" r:id="rId208"/>
    <p:sldId id="970" r:id="rId209"/>
    <p:sldId id="971" r:id="rId210"/>
    <p:sldId id="977" r:id="rId211"/>
    <p:sldId id="972" r:id="rId212"/>
    <p:sldId id="973" r:id="rId213"/>
    <p:sldId id="974" r:id="rId214"/>
    <p:sldId id="975" r:id="rId215"/>
    <p:sldId id="976" r:id="rId216"/>
    <p:sldId id="979" r:id="rId217"/>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0F4B82-82A7-4832-B40F-A6393DE81C6B}">
          <p14:sldIdLst>
            <p14:sldId id="256"/>
            <p14:sldId id="892"/>
            <p14:sldId id="829"/>
            <p14:sldId id="831"/>
            <p14:sldId id="787"/>
            <p14:sldId id="886"/>
            <p14:sldId id="887"/>
            <p14:sldId id="888"/>
            <p14:sldId id="1022"/>
            <p14:sldId id="1027"/>
            <p14:sldId id="1028"/>
            <p14:sldId id="1029"/>
            <p14:sldId id="1030"/>
            <p14:sldId id="1031"/>
            <p14:sldId id="1032"/>
            <p14:sldId id="290"/>
            <p14:sldId id="1023"/>
            <p14:sldId id="1024"/>
            <p14:sldId id="1025"/>
            <p14:sldId id="1026"/>
            <p14:sldId id="786"/>
            <p14:sldId id="981"/>
            <p14:sldId id="889"/>
            <p14:sldId id="1000"/>
            <p14:sldId id="830"/>
            <p14:sldId id="789"/>
            <p14:sldId id="1037"/>
            <p14:sldId id="890"/>
            <p14:sldId id="983"/>
            <p14:sldId id="836"/>
            <p14:sldId id="837"/>
            <p14:sldId id="843"/>
            <p14:sldId id="844"/>
            <p14:sldId id="845"/>
            <p14:sldId id="846"/>
            <p14:sldId id="838"/>
            <p14:sldId id="839"/>
            <p14:sldId id="840"/>
            <p14:sldId id="841"/>
            <p14:sldId id="828"/>
            <p14:sldId id="847"/>
            <p14:sldId id="873"/>
            <p14:sldId id="891"/>
            <p14:sldId id="1017"/>
            <p14:sldId id="958"/>
            <p14:sldId id="1033"/>
            <p14:sldId id="995"/>
            <p14:sldId id="959"/>
            <p14:sldId id="960"/>
            <p14:sldId id="961"/>
            <p14:sldId id="964"/>
            <p14:sldId id="962"/>
            <p14:sldId id="965"/>
            <p14:sldId id="963"/>
            <p14:sldId id="966"/>
            <p14:sldId id="998"/>
            <p14:sldId id="999"/>
            <p14:sldId id="893"/>
            <p14:sldId id="1001"/>
            <p14:sldId id="894"/>
            <p14:sldId id="1018"/>
            <p14:sldId id="895"/>
            <p14:sldId id="896"/>
            <p14:sldId id="897"/>
            <p14:sldId id="898"/>
            <p14:sldId id="900"/>
            <p14:sldId id="899"/>
            <p14:sldId id="901"/>
            <p14:sldId id="902"/>
            <p14:sldId id="903"/>
            <p14:sldId id="904"/>
            <p14:sldId id="996"/>
            <p14:sldId id="997"/>
            <p14:sldId id="905"/>
            <p14:sldId id="912"/>
            <p14:sldId id="913"/>
            <p14:sldId id="914"/>
            <p14:sldId id="925"/>
            <p14:sldId id="908"/>
            <p14:sldId id="909"/>
            <p14:sldId id="910"/>
            <p14:sldId id="911"/>
            <p14:sldId id="915"/>
            <p14:sldId id="916"/>
            <p14:sldId id="917"/>
            <p14:sldId id="918"/>
            <p14:sldId id="919"/>
            <p14:sldId id="1019"/>
            <p14:sldId id="920"/>
            <p14:sldId id="921"/>
            <p14:sldId id="922"/>
            <p14:sldId id="923"/>
            <p14:sldId id="924"/>
            <p14:sldId id="1003"/>
            <p14:sldId id="1004"/>
            <p14:sldId id="1005"/>
            <p14:sldId id="1006"/>
            <p14:sldId id="1007"/>
            <p14:sldId id="1008"/>
            <p14:sldId id="1009"/>
            <p14:sldId id="1010"/>
            <p14:sldId id="1011"/>
            <p14:sldId id="1012"/>
            <p14:sldId id="1013"/>
            <p14:sldId id="1014"/>
            <p14:sldId id="1015"/>
            <p14:sldId id="1016"/>
            <p14:sldId id="809"/>
            <p14:sldId id="811"/>
            <p14:sldId id="812"/>
            <p14:sldId id="816"/>
            <p14:sldId id="815"/>
            <p14:sldId id="814"/>
            <p14:sldId id="1020"/>
            <p14:sldId id="926"/>
            <p14:sldId id="927"/>
            <p14:sldId id="928"/>
            <p14:sldId id="929"/>
            <p14:sldId id="930"/>
            <p14:sldId id="931"/>
            <p14:sldId id="932"/>
            <p14:sldId id="933"/>
            <p14:sldId id="934"/>
            <p14:sldId id="935"/>
            <p14:sldId id="936"/>
            <p14:sldId id="937"/>
            <p14:sldId id="938"/>
            <p14:sldId id="939"/>
            <p14:sldId id="940"/>
            <p14:sldId id="1021"/>
            <p14:sldId id="941"/>
            <p14:sldId id="943"/>
            <p14:sldId id="1035"/>
            <p14:sldId id="942"/>
            <p14:sldId id="944"/>
            <p14:sldId id="945"/>
            <p14:sldId id="994"/>
            <p14:sldId id="946"/>
            <p14:sldId id="948"/>
            <p14:sldId id="949"/>
            <p14:sldId id="950"/>
            <p14:sldId id="951"/>
            <p14:sldId id="952"/>
            <p14:sldId id="953"/>
            <p14:sldId id="954"/>
            <p14:sldId id="955"/>
            <p14:sldId id="956"/>
            <p14:sldId id="957"/>
            <p14:sldId id="947"/>
            <p14:sldId id="993"/>
            <p14:sldId id="842"/>
            <p14:sldId id="849"/>
            <p14:sldId id="850"/>
            <p14:sldId id="851"/>
            <p14:sldId id="852"/>
            <p14:sldId id="853"/>
            <p14:sldId id="854"/>
            <p14:sldId id="855"/>
            <p14:sldId id="858"/>
            <p14:sldId id="985"/>
            <p14:sldId id="984"/>
            <p14:sldId id="986"/>
            <p14:sldId id="987"/>
            <p14:sldId id="427"/>
            <p14:sldId id="1002"/>
            <p14:sldId id="1034"/>
            <p14:sldId id="428"/>
            <p14:sldId id="848"/>
            <p14:sldId id="871"/>
            <p14:sldId id="860"/>
            <p14:sldId id="872"/>
            <p14:sldId id="862"/>
            <p14:sldId id="861"/>
            <p14:sldId id="863"/>
            <p14:sldId id="864"/>
            <p14:sldId id="870"/>
            <p14:sldId id="865"/>
            <p14:sldId id="1036"/>
            <p14:sldId id="866"/>
            <p14:sldId id="867"/>
            <p14:sldId id="868"/>
            <p14:sldId id="869"/>
            <p14:sldId id="874"/>
            <p14:sldId id="875"/>
            <p14:sldId id="876"/>
            <p14:sldId id="877"/>
            <p14:sldId id="878"/>
            <p14:sldId id="879"/>
            <p14:sldId id="880"/>
            <p14:sldId id="881"/>
            <p14:sldId id="882"/>
            <p14:sldId id="883"/>
            <p14:sldId id="884"/>
            <p14:sldId id="980"/>
            <p14:sldId id="988"/>
            <p14:sldId id="989"/>
            <p14:sldId id="990"/>
            <p14:sldId id="991"/>
            <p14:sldId id="992"/>
            <p14:sldId id="967"/>
            <p14:sldId id="978"/>
            <p14:sldId id="968"/>
            <p14:sldId id="969"/>
            <p14:sldId id="970"/>
            <p14:sldId id="971"/>
            <p14:sldId id="977"/>
            <p14:sldId id="972"/>
            <p14:sldId id="973"/>
            <p14:sldId id="974"/>
            <p14:sldId id="975"/>
            <p14:sldId id="976"/>
            <p14:sldId id="979"/>
          </p14:sldIdLst>
        </p14:section>
        <p14:section name="Untitled Section" id="{83E46F33-DA6A-46AA-B230-BCB271FAED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4" autoAdjust="0"/>
    <p:restoredTop sz="94632" autoAdjust="0"/>
  </p:normalViewPr>
  <p:slideViewPr>
    <p:cSldViewPr snapToGrid="0">
      <p:cViewPr varScale="1">
        <p:scale>
          <a:sx n="75" d="100"/>
          <a:sy n="75" d="100"/>
        </p:scale>
        <p:origin x="792"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11" Type="http://schemas.openxmlformats.org/officeDocument/2006/relationships/slide" Target="slides/slide206.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slide" Target="slides/slide201.xml"/><Relationship Id="rId201" Type="http://schemas.openxmlformats.org/officeDocument/2006/relationships/slide" Target="slides/slide196.xml"/><Relationship Id="rId222" Type="http://schemas.openxmlformats.org/officeDocument/2006/relationships/theme" Target="theme/theme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commentAuthors" Target="commentAuthors.xml"/><Relationship Id="rId3" Type="http://schemas.openxmlformats.org/officeDocument/2006/relationships/customXml" Target="../customXml/item3.xml"/><Relationship Id="rId214" Type="http://schemas.openxmlformats.org/officeDocument/2006/relationships/slide" Target="slides/slide209.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customXml" Target="../customXml/item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viewProps" Target="viewProp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C080841A-55C9-4CB9-BF39-10CBD830FF58}" type="datetimeFigureOut">
              <a:rPr lang="en-US" smtClean="0"/>
              <a:t>6/19/2020</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3C267679-5F33-418A-8777-9F241701AC39}" type="slidenum">
              <a:rPr lang="en-US" smtClean="0"/>
              <a:t>‹#›</a:t>
            </a:fld>
            <a:endParaRPr lang="en-US"/>
          </a:p>
        </p:txBody>
      </p:sp>
    </p:spTree>
    <p:extLst>
      <p:ext uri="{BB962C8B-B14F-4D97-AF65-F5344CB8AC3E}">
        <p14:creationId xmlns:p14="http://schemas.microsoft.com/office/powerpoint/2010/main" val="48788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SysML is a profile extension of UML.</a:t>
            </a:r>
          </a:p>
        </p:txBody>
      </p:sp>
      <p:sp>
        <p:nvSpPr>
          <p:cNvPr id="4" name="Slide Number Placeholder 3"/>
          <p:cNvSpPr>
            <a:spLocks noGrp="1"/>
          </p:cNvSpPr>
          <p:nvPr>
            <p:ph type="sldNum" sz="quarter" idx="10"/>
          </p:nvPr>
        </p:nvSpPr>
        <p:spPr/>
        <p:txBody>
          <a:bodyPr/>
          <a:lstStyle/>
          <a:p>
            <a:fld id="{4937C000-54A9-4759-A4DA-34E7C57A8A11}" type="slidenum">
              <a:rPr lang="en-US" smtClean="0"/>
              <a:t>16</a:t>
            </a:fld>
            <a:endParaRPr lang="en-US"/>
          </a:p>
        </p:txBody>
      </p:sp>
    </p:spTree>
    <p:extLst>
      <p:ext uri="{BB962C8B-B14F-4D97-AF65-F5344CB8AC3E}">
        <p14:creationId xmlns:p14="http://schemas.microsoft.com/office/powerpoint/2010/main" val="3839285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youtube.com/mitrecorp" TargetMode="Externa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www.mitre.org/" TargetMode="External"/><Relationship Id="rId2" Type="http://schemas.openxmlformats.org/officeDocument/2006/relationships/hyperlink" Target="http://twitter.com/MITREcorp" TargetMode="External"/><Relationship Id="rId1" Type="http://schemas.openxmlformats.org/officeDocument/2006/relationships/slideMaster" Target="../slideMasters/slideMaster1.xml"/><Relationship Id="rId6" Type="http://schemas.openxmlformats.org/officeDocument/2006/relationships/hyperlink" Target="http://www.linkedin.com/company/mitre" TargetMode="External"/><Relationship Id="rId11"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hyperlink" Target="https://plus.google.com/+MitreOrgFFRDCs/posts" TargetMode="External"/><Relationship Id="rId4" Type="http://schemas.openxmlformats.org/officeDocument/2006/relationships/hyperlink" Target="http://www.facebook.com/MITREcorp" TargetMode="External"/><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Arial" pitchFamily="34" charset="0"/>
                <a:cs typeface="Arial" pitchFamily="34" charset="0"/>
              </a:defRPr>
            </a:lvl1pPr>
          </a:lstStyle>
          <a:p>
            <a:r>
              <a:rPr lang="en-US" dirty="0"/>
              <a:t>Title here</a:t>
            </a:r>
          </a:p>
        </p:txBody>
      </p:sp>
      <p:cxnSp>
        <p:nvCxnSpPr>
          <p:cNvPr id="15" name="Straight Connector 14"/>
          <p:cNvCxnSpPr/>
          <p:nvPr/>
        </p:nvCxnSpPr>
        <p:spPr bwMode="auto">
          <a:xfrm>
            <a:off x="1098208"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16" name="Straight Connector 15"/>
          <p:cNvCxnSpPr/>
          <p:nvPr/>
        </p:nvCxnSpPr>
        <p:spPr bwMode="auto">
          <a:xfrm>
            <a:off x="1098208" y="6534227"/>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2848" y="6276196"/>
            <a:ext cx="670505" cy="243820"/>
          </a:xfrm>
          <a:prstGeom prst="rect">
            <a:avLst/>
          </a:prstGeom>
        </p:spPr>
      </p:pic>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22" name="Straight Connector 21"/>
          <p:cNvCxnSpPr/>
          <p:nvPr/>
        </p:nvCxnSpPr>
        <p:spPr bwMode="auto">
          <a:xfrm>
            <a:off x="1098208" y="6534227"/>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2848" y="6276196"/>
            <a:ext cx="670505" cy="243820"/>
          </a:xfrm>
          <a:prstGeom prst="rect">
            <a:avLst/>
          </a:prstGeom>
        </p:spPr>
      </p:pic>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24" name="Footer Placeholder 4">
            <a:extLst>
              <a:ext uri="{FF2B5EF4-FFF2-40B4-BE49-F238E27FC236}">
                <a16:creationId xmlns:a16="http://schemas.microsoft.com/office/drawing/2014/main" id="{A6F8C1D3-B223-45F7-8AB1-F8F23D05F8D9}"/>
              </a:ext>
            </a:extLst>
          </p:cNvPr>
          <p:cNvSpPr txBox="1">
            <a:spLocks/>
          </p:cNvSpPr>
          <p:nvPr userDrawn="1"/>
        </p:nvSpPr>
        <p:spPr>
          <a:xfrm>
            <a:off x="1116457" y="6568103"/>
            <a:ext cx="4382305" cy="149220"/>
          </a:xfrm>
          <a:prstGeom prst="rect">
            <a:avLst/>
          </a:prstGeom>
        </p:spPr>
        <p:txBody>
          <a:bodyPr vert="horz" lIns="0" tIns="0" rIns="0" bIns="0" rtlCol="0" anchor="ct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Aft>
                <a:spcPct val="0"/>
              </a:spcAft>
              <a:buClrTx/>
            </a:pPr>
            <a:r>
              <a:rPr lang="en-US" altLang="en-US" sz="800" b="0" dirty="0">
                <a:solidFill>
                  <a:schemeClr val="tx1">
                    <a:lumMod val="50000"/>
                    <a:lumOff val="50000"/>
                  </a:schemeClr>
                </a:solidFill>
                <a:latin typeface="Arial" pitchFamily="34" charset="0"/>
                <a:cs typeface="Arial" pitchFamily="34" charset="0"/>
              </a:rPr>
              <a:t>© 2018</a:t>
            </a:r>
            <a:r>
              <a:rPr lang="en-US" altLang="en-US" sz="800" b="0" baseline="0" dirty="0">
                <a:solidFill>
                  <a:schemeClr val="tx1">
                    <a:lumMod val="50000"/>
                    <a:lumOff val="50000"/>
                  </a:schemeClr>
                </a:solidFill>
                <a:latin typeface="Arial" pitchFamily="34" charset="0"/>
                <a:cs typeface="Arial" pitchFamily="34" charset="0"/>
              </a:rPr>
              <a:t> </a:t>
            </a:r>
            <a:r>
              <a:rPr lang="en-US" altLang="en-US" sz="800" b="0" dirty="0">
                <a:solidFill>
                  <a:schemeClr val="tx1">
                    <a:lumMod val="50000"/>
                    <a:lumOff val="50000"/>
                  </a:schemeClr>
                </a:solidFill>
                <a:latin typeface="Arial" pitchFamily="34" charset="0"/>
                <a:cs typeface="Arial" pitchFamily="34" charset="0"/>
              </a:rPr>
              <a:t>The MITRE Corporation. All rights reserved.</a:t>
            </a:r>
          </a:p>
        </p:txBody>
      </p:sp>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1AE-2D0B-4241-8DAC-76DB42568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DC7E0-961C-4A00-8B0B-83ECF8E3C463}"/>
              </a:ext>
            </a:extLst>
          </p:cNvPr>
          <p:cNvSpPr>
            <a:spLocks noGrp="1"/>
          </p:cNvSpPr>
          <p:nvPr>
            <p:ph idx="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Arial" pitchFamily="34" charset="0"/>
                <a:ea typeface="Verdana" pitchFamily="34" charset="0"/>
                <a:cs typeface="Arial"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Arial" pitchFamily="34" charset="0"/>
                <a:ea typeface="Verdana" pitchFamily="34" charset="0"/>
                <a:cs typeface="Arial"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000" kern="1200" smtClean="0">
                <a:solidFill>
                  <a:schemeClr val="tx1"/>
                </a:solidFill>
                <a:latin typeface="Arial" pitchFamily="34" charset="0"/>
                <a:ea typeface="Verdana" pitchFamily="34" charset="0"/>
                <a:cs typeface="Arial" pitchFamily="34" charset="0"/>
              </a:defRPr>
            </a:lvl3pPr>
            <a:lvl4pPr algn="l" defTabSz="1216185" rtl="0" eaLnBrk="1" latinLnBrk="0" hangingPunct="1">
              <a:spcBef>
                <a:spcPts val="0"/>
              </a:spcBef>
              <a:spcAft>
                <a:spcPts val="798"/>
              </a:spcAft>
              <a:buClr>
                <a:schemeClr val="tx2"/>
              </a:buClr>
              <a:defRPr lang="en-US" sz="2660" b="1" kern="1200" smtClean="0">
                <a:solidFill>
                  <a:schemeClr val="tx1"/>
                </a:solidFill>
                <a:latin typeface="Arial" pitchFamily="34" charset="0"/>
                <a:ea typeface="Verdana" pitchFamily="34" charset="0"/>
                <a:cs typeface="Arial"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5" name="Footer Placeholder 4">
            <a:extLst>
              <a:ext uri="{FF2B5EF4-FFF2-40B4-BE49-F238E27FC236}">
                <a16:creationId xmlns:a16="http://schemas.microsoft.com/office/drawing/2014/main" id="{23EC0F36-D4CB-468E-9966-B9986B20A44E}"/>
              </a:ext>
            </a:extLst>
          </p:cNvPr>
          <p:cNvSpPr>
            <a:spLocks noGrp="1"/>
          </p:cNvSpPr>
          <p:nvPr>
            <p:ph type="ftr" sz="quarter" idx="11"/>
          </p:nvPr>
        </p:nvSpPr>
        <p:spPr>
          <a:xfrm>
            <a:off x="616448" y="6521957"/>
            <a:ext cx="7536952" cy="239059"/>
          </a:xfrm>
        </p:spPr>
        <p:txBody>
          <a:bodyPr/>
          <a:lstStyle>
            <a:lvl1pPr algn="l">
              <a:defRPr/>
            </a:lvl1p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81189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Arial" pitchFamily="34" charset="0"/>
                <a:cs typeface="Times New Roman" pitchFamily="18"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3" name="TextBox 12">
            <a:extLst>
              <a:ext uri="{FF2B5EF4-FFF2-40B4-BE49-F238E27FC236}">
                <a16:creationId xmlns:a16="http://schemas.microsoft.com/office/drawing/2014/main" id="{BF1D9E33-DF0A-4F22-A776-BD2A738E4ABE}"/>
              </a:ext>
            </a:extLst>
          </p:cNvPr>
          <p:cNvSpPr txBox="1"/>
          <p:nvPr userDrawn="1"/>
        </p:nvSpPr>
        <p:spPr>
          <a:xfrm>
            <a:off x="9841523"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pic>
        <p:nvPicPr>
          <p:cNvPr id="14" name="Picture 13">
            <a:extLst>
              <a:ext uri="{FF2B5EF4-FFF2-40B4-BE49-F238E27FC236}">
                <a16:creationId xmlns:a16="http://schemas.microsoft.com/office/drawing/2014/main" id="{A241DE5F-970E-4BD9-80BB-E93A31140F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664" y="6514043"/>
            <a:ext cx="670505" cy="24382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825625"/>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825625"/>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8" name="Footer Placeholder 4">
            <a:extLst>
              <a:ext uri="{FF2B5EF4-FFF2-40B4-BE49-F238E27FC236}">
                <a16:creationId xmlns:a16="http://schemas.microsoft.com/office/drawing/2014/main" id="{D9402E9C-BD42-4CBC-B8DB-6DD8E327B3E0}"/>
              </a:ext>
            </a:extLst>
          </p:cNvPr>
          <p:cNvSpPr>
            <a:spLocks noGrp="1"/>
          </p:cNvSpPr>
          <p:nvPr>
            <p:ph type="ftr" sz="quarter" idx="11"/>
          </p:nvPr>
        </p:nvSpPr>
        <p:spPr>
          <a:xfrm>
            <a:off x="616448" y="6521957"/>
            <a:ext cx="7536952" cy="239059"/>
          </a:xfrm>
        </p:spPr>
        <p:txBody>
          <a:bodyPr/>
          <a:lstStyle>
            <a:lvl1pPr algn="l">
              <a:defRPr/>
            </a:lvl1p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AEDCC4-6D38-465B-B49A-7AF26D66809D}"/>
              </a:ext>
            </a:extLst>
          </p:cNvPr>
          <p:cNvSpPr>
            <a:spLocks noGrp="1"/>
          </p:cNvSpPr>
          <p:nvPr>
            <p:ph type="ftr" sz="quarter" idx="11"/>
          </p:nvPr>
        </p:nvSpPr>
        <p:spPr>
          <a:xfrm>
            <a:off x="616448" y="6521957"/>
            <a:ext cx="7536952" cy="239059"/>
          </a:xfrm>
        </p:spPr>
        <p:txBody>
          <a:bodyPr/>
          <a:lstStyle>
            <a:lvl1pPr algn="l">
              <a:defRPr/>
            </a:lvl1p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457200" y="1162058"/>
            <a:ext cx="11391900" cy="24471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 name="Footer Placeholder 4">
            <a:extLst>
              <a:ext uri="{FF2B5EF4-FFF2-40B4-BE49-F238E27FC236}">
                <a16:creationId xmlns:a16="http://schemas.microsoft.com/office/drawing/2014/main" id="{37372B85-3FD3-4851-8934-DDF405A5FEBD}"/>
              </a:ext>
            </a:extLst>
          </p:cNvPr>
          <p:cNvSpPr>
            <a:spLocks noGrp="1"/>
          </p:cNvSpPr>
          <p:nvPr>
            <p:ph type="ftr" sz="quarter" idx="11"/>
          </p:nvPr>
        </p:nvSpPr>
        <p:spPr>
          <a:xfrm>
            <a:off x="616448" y="6521957"/>
            <a:ext cx="7536952" cy="239059"/>
          </a:xfrm>
        </p:spPr>
        <p:txBody>
          <a:bodyPr/>
          <a:lstStyle>
            <a:lvl1pPr algn="l">
              <a:defRPr/>
            </a:lvl1p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83869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Slide - Large Imag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697079-05C2-487B-BD8F-373075246ED9}"/>
              </a:ext>
            </a:extLst>
          </p:cNvPr>
          <p:cNvSpPr txBox="1"/>
          <p:nvPr userDrawn="1"/>
        </p:nvSpPr>
        <p:spPr>
          <a:xfrm>
            <a:off x="10053053"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spTree>
    <p:extLst>
      <p:ext uri="{BB962C8B-B14F-4D97-AF65-F5344CB8AC3E}">
        <p14:creationId xmlns:p14="http://schemas.microsoft.com/office/powerpoint/2010/main" val="423412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15815" y="1162058"/>
            <a:ext cx="11333285" cy="30332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grpSp>
        <p:nvGrpSpPr>
          <p:cNvPr id="4" name="Group 3"/>
          <p:cNvGrpSpPr/>
          <p:nvPr/>
        </p:nvGrpSpPr>
        <p:grpSpPr>
          <a:xfrm>
            <a:off x="4180109" y="4759342"/>
            <a:ext cx="3732451" cy="687607"/>
            <a:chOff x="2659017" y="4816914"/>
            <a:chExt cx="3732451" cy="687607"/>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017" y="4940349"/>
              <a:ext cx="443605" cy="443605"/>
            </a:xfrm>
            <a:prstGeom prst="rect">
              <a:avLst/>
            </a:prstGeom>
          </p:spPr>
        </p:pic>
        <p:pic>
          <p:nvPicPr>
            <p:cNvPr id="6" name="Picture 5">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4271" y="4982267"/>
              <a:ext cx="377994" cy="377994"/>
            </a:xfrm>
            <a:prstGeom prst="rect">
              <a:avLst/>
            </a:prstGeom>
          </p:spPr>
        </p:pic>
        <p:pic>
          <p:nvPicPr>
            <p:cNvPr id="7" name="Picture 6">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0385" y="4959899"/>
              <a:ext cx="1114344" cy="413237"/>
            </a:xfrm>
            <a:prstGeom prst="rect">
              <a:avLst/>
            </a:prstGeom>
          </p:spPr>
        </p:pic>
        <p:pic>
          <p:nvPicPr>
            <p:cNvPr id="8" name="Picture 7">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1766" y="4816914"/>
              <a:ext cx="972527" cy="687607"/>
            </a:xfrm>
            <a:prstGeom prst="rect">
              <a:avLst/>
            </a:prstGeom>
          </p:spPr>
        </p:pic>
        <p:pic>
          <p:nvPicPr>
            <p:cNvPr id="9" name="Picture 8">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5535" y="4973550"/>
              <a:ext cx="385933" cy="385933"/>
            </a:xfrm>
            <a:prstGeom prst="rect">
              <a:avLst/>
            </a:prstGeom>
          </p:spPr>
        </p:pic>
      </p:grpSp>
      <p:sp>
        <p:nvSpPr>
          <p:cNvPr id="10" name="TextBox 9"/>
          <p:cNvSpPr txBox="1"/>
          <p:nvPr/>
        </p:nvSpPr>
        <p:spPr>
          <a:xfrm>
            <a:off x="3153845" y="2396381"/>
            <a:ext cx="5784978" cy="2277547"/>
          </a:xfrm>
          <a:prstGeom prst="rect">
            <a:avLst/>
          </a:prstGeom>
          <a:noFill/>
        </p:spPr>
        <p:txBody>
          <a:bodyPr wrap="square" rtlCol="0">
            <a:spAutoFit/>
          </a:bodyPr>
          <a:lstStyle/>
          <a:p>
            <a:pPr algn="ctr">
              <a:spcAft>
                <a:spcPts val="600"/>
              </a:spcAft>
            </a:pPr>
            <a:r>
              <a:rPr lang="en-US" sz="1600" dirty="0">
                <a:solidFill>
                  <a:schemeClr val="tx1">
                    <a:lumMod val="50000"/>
                    <a:lumOff val="50000"/>
                  </a:schemeClr>
                </a:solidFill>
              </a:rPr>
              <a:t>MITRE is a not-for-profit organization whose sole focus is to operate federally funded research and development centers, or FFRDCs. Independent and objective, we take on some of our nation's—and the world’s—most critical challenges and provide innovative, practical solutions.</a:t>
            </a:r>
          </a:p>
          <a:p>
            <a:pPr marL="0" lvl="1" algn="ctr">
              <a:spcAft>
                <a:spcPts val="600"/>
              </a:spcAft>
            </a:pPr>
            <a:r>
              <a:rPr lang="en-US" dirty="0">
                <a:solidFill>
                  <a:schemeClr val="tx1">
                    <a:lumMod val="50000"/>
                    <a:lumOff val="50000"/>
                  </a:schemeClr>
                </a:solidFill>
              </a:rPr>
              <a:t>Learn and share more about MITRE, FFRDCs,</a:t>
            </a:r>
            <a:br>
              <a:rPr lang="en-US" dirty="0">
                <a:solidFill>
                  <a:schemeClr val="tx1">
                    <a:lumMod val="50000"/>
                    <a:lumOff val="50000"/>
                  </a:schemeClr>
                </a:solidFill>
              </a:rPr>
            </a:br>
            <a:r>
              <a:rPr lang="en-US" dirty="0">
                <a:solidFill>
                  <a:schemeClr val="tx1">
                    <a:lumMod val="50000"/>
                    <a:lumOff val="50000"/>
                  </a:schemeClr>
                </a:solidFill>
              </a:rPr>
              <a:t>and our unique value at </a:t>
            </a:r>
            <a:r>
              <a:rPr lang="en-US" u="sng" dirty="0">
                <a:solidFill>
                  <a:schemeClr val="tx1">
                    <a:lumMod val="50000"/>
                    <a:lumOff val="50000"/>
                  </a:schemeClr>
                </a:solidFill>
                <a:hlinkClick r:id="rId12"/>
              </a:rPr>
              <a:t>www.mitre.org</a:t>
            </a:r>
            <a:r>
              <a:rPr lang="en-US" dirty="0">
                <a:solidFill>
                  <a:schemeClr val="tx1">
                    <a:lumMod val="50000"/>
                    <a:lumOff val="50000"/>
                  </a:schemeClr>
                </a:solidFill>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81600" y="1295400"/>
            <a:ext cx="1729468" cy="791415"/>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a:t>Third level</a:t>
            </a:r>
          </a:p>
          <a:p>
            <a:pPr marL="1451685" lvl="3" indent="-308269" defTabSz="1216185">
              <a:spcBef>
                <a:spcPts val="0"/>
              </a:spcBef>
              <a:spcAft>
                <a:spcPts val="798"/>
              </a:spcAft>
              <a:buClr>
                <a:schemeClr val="tx2"/>
              </a:buClr>
              <a:buSzPct val="110000"/>
              <a:buFont typeface="Wingdings" pitchFamily="2" charset="2"/>
              <a:buChar char="§"/>
            </a:pPr>
            <a:r>
              <a:rPr lang="en-US"/>
              <a:t>Fourth level</a:t>
            </a:r>
          </a:p>
          <a:p>
            <a:pPr marL="1908885" lvl="4" indent="-308269" defTabSz="1216185">
              <a:spcBef>
                <a:spcPts val="0"/>
              </a:spcBef>
              <a:spcAft>
                <a:spcPts val="798"/>
              </a:spcAft>
              <a:buClr>
                <a:schemeClr val="tx2"/>
              </a:buClr>
              <a:buSzPct val="110000"/>
              <a:buFont typeface="Wingdings" pitchFamily="2" charset="2"/>
              <a:buChar char="§"/>
            </a:pPr>
            <a:r>
              <a:rPr lang="en-US"/>
              <a:t>Fifth level</a:t>
            </a:r>
            <a:endParaRPr lang="en-US" dirty="0"/>
          </a:p>
        </p:txBody>
      </p:sp>
      <p:sp>
        <p:nvSpPr>
          <p:cNvPr id="5" name="Footer Placeholder 4">
            <a:extLst>
              <a:ext uri="{FF2B5EF4-FFF2-40B4-BE49-F238E27FC236}">
                <a16:creationId xmlns:a16="http://schemas.microsoft.com/office/drawing/2014/main" id="{0BFB014C-8519-4FF8-8586-D4137994061A}"/>
              </a:ext>
            </a:extLst>
          </p:cNvPr>
          <p:cNvSpPr>
            <a:spLocks noGrp="1"/>
          </p:cNvSpPr>
          <p:nvPr>
            <p:ph type="ftr" sz="quarter" idx="3"/>
          </p:nvPr>
        </p:nvSpPr>
        <p:spPr>
          <a:xfrm>
            <a:off x="616448" y="6561013"/>
            <a:ext cx="7536952" cy="196850"/>
          </a:xfrm>
          <a:prstGeom prst="rect">
            <a:avLst/>
          </a:prstGeom>
        </p:spPr>
        <p:txBody>
          <a:bodyPr vert="horz" lIns="0" tIns="0" rIns="0" bIns="0" rtlCol="0" anchor="ctr"/>
          <a:lstStyle>
            <a:lvl1pPr algn="ctr">
              <a:defRPr sz="800">
                <a:solidFill>
                  <a:schemeClr val="tx1">
                    <a:tint val="75000"/>
                  </a:schemeClr>
                </a:solidFill>
              </a:defRPr>
            </a:lvl1pPr>
          </a:lstStyle>
          <a:p>
            <a:pPr algn="l"/>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2" name="Straight Connector 11" descr="Artifact">
            <a:extLst>
              <a:ext uri="{FF2B5EF4-FFF2-40B4-BE49-F238E27FC236}">
                <a16:creationId xmlns:a16="http://schemas.microsoft.com/office/drawing/2014/main" id="{DC069472-29C7-4CEC-83B3-DFDBE2BD327E}"/>
              </a:ext>
            </a:extLst>
          </p:cNvPr>
          <p:cNvCxnSpPr>
            <a:cxnSpLocks/>
          </p:cNvCxnSpPr>
          <p:nvPr/>
        </p:nvCxnSpPr>
        <p:spPr bwMode="auto">
          <a:xfrm>
            <a:off x="616449" y="1242752"/>
            <a:ext cx="11236720"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FFD758E3-BDA8-483C-A1E5-AE458E56D991}"/>
              </a:ext>
            </a:extLst>
          </p:cNvPr>
          <p:cNvSpPr txBox="1"/>
          <p:nvPr userDrawn="1"/>
        </p:nvSpPr>
        <p:spPr>
          <a:xfrm>
            <a:off x="9947031"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pic>
        <p:nvPicPr>
          <p:cNvPr id="19" name="Picture 18">
            <a:extLst>
              <a:ext uri="{FF2B5EF4-FFF2-40B4-BE49-F238E27FC236}">
                <a16:creationId xmlns:a16="http://schemas.microsoft.com/office/drawing/2014/main" id="{FB8B1C87-FCE4-4A98-A8B4-227FE8ABB30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82664" y="6514043"/>
            <a:ext cx="670505" cy="243820"/>
          </a:xfrm>
          <a:prstGeom prst="rect">
            <a:avLst/>
          </a:prstGeom>
        </p:spPr>
      </p:pic>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58" r:id="rId2"/>
    <p:sldLayoutId id="2147483665" r:id="rId3"/>
    <p:sldLayoutId id="2147483660" r:id="rId4"/>
    <p:sldLayoutId id="2147483661" r:id="rId5"/>
    <p:sldLayoutId id="2147483662" r:id="rId6"/>
    <p:sldLayoutId id="2147483663" r:id="rId7"/>
    <p:sldLayoutId id="2147483664" r:id="rId8"/>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Arial" pitchFamily="34" charset="0"/>
          <a:ea typeface="Verdana" pitchFamily="34" charset="0"/>
          <a:cs typeface="Arial"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Arial" pitchFamily="34" charset="0"/>
          <a:ea typeface="+mn-ea"/>
          <a:cs typeface="Arial" pitchFamily="34" charset="0"/>
        </a:defRPr>
      </a:lvl3pPr>
      <a:lvl4pPr marL="1486316" indent="-3429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Wheeler@mitre.org" TargetMode="External"/><Relationship Id="rId2" Type="http://schemas.openxmlformats.org/officeDocument/2006/relationships/hyperlink" Target="mailto:WLozier@MITRE.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velocity.apache.org/engine/devel/user-guide.html" TargetMode="External"/><Relationship Id="rId2" Type="http://schemas.openxmlformats.org/officeDocument/2006/relationships/hyperlink" Target="https://en.wikipedia.org/wiki/Template_engine_(web)"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8hlw5fSnEa8" TargetMode="External"/><Relationship Id="rId7" Type="http://schemas.openxmlformats.org/officeDocument/2006/relationships/hyperlink" Target="https://docs.nomagic.com/display/MD190SP3/Case+Studies+for+Querying+the+Model" TargetMode="External"/><Relationship Id="rId2" Type="http://schemas.openxmlformats.org/officeDocument/2006/relationships/hyperlink" Target="https://www.youtube.com/watch?v=AaPdonhuQM4" TargetMode="External"/><Relationship Id="rId1" Type="http://schemas.openxmlformats.org/officeDocument/2006/relationships/slideLayout" Target="../slideLayouts/slideLayout2.xml"/><Relationship Id="rId6" Type="http://schemas.openxmlformats.org/officeDocument/2006/relationships/hyperlink" Target="https://docs.nomagic.com/display/MD190SP3/Specifying+criteria+for+querying+model" TargetMode="External"/><Relationship Id="rId5" Type="http://schemas.openxmlformats.org/officeDocument/2006/relationships/hyperlink" Target="https://www.nomagic.com/events/webinars/item/generating-reports-from-model-data?category_id=6" TargetMode="External"/><Relationship Id="rId4" Type="http://schemas.openxmlformats.org/officeDocument/2006/relationships/hyperlink" Target="https://www.youtube.com/watch?v=vapQ7nRiVAI"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slide" Target="slide200.xml"/><Relationship Id="rId3" Type="http://schemas.openxmlformats.org/officeDocument/2006/relationships/slide" Target="slide21.xml"/><Relationship Id="rId7" Type="http://schemas.openxmlformats.org/officeDocument/2006/relationships/slide" Target="slide16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51.xml"/><Relationship Id="rId5" Type="http://schemas.openxmlformats.org/officeDocument/2006/relationships/slide" Target="slide108.xml"/><Relationship Id="rId4" Type="http://schemas.openxmlformats.org/officeDocument/2006/relationships/slide" Target="slide5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Analysis of a SysML Model</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p:txBody>
          <a:bodyPr/>
          <a:lstStyle/>
          <a:p>
            <a:r>
              <a:rPr lang="en-US" dirty="0"/>
              <a:t>William Lozier</a:t>
            </a:r>
          </a:p>
          <a:p>
            <a:r>
              <a:rPr lang="en-US" dirty="0">
                <a:hlinkClick r:id="rId2"/>
              </a:rPr>
              <a:t>WLozier@MITRE.org</a:t>
            </a:r>
            <a:endParaRPr lang="en-US" dirty="0"/>
          </a:p>
          <a:p>
            <a:endParaRPr lang="en-US" dirty="0"/>
          </a:p>
          <a:p>
            <a:r>
              <a:rPr lang="en-US" dirty="0"/>
              <a:t>Rod Wheeler</a:t>
            </a:r>
          </a:p>
          <a:p>
            <a:r>
              <a:rPr lang="en-US" u="sng" dirty="0">
                <a:hlinkClick r:id="rId3"/>
              </a:rPr>
              <a:t>RWheeler@mitre.org</a:t>
            </a:r>
            <a:endParaRPr lang="en-US" dirty="0"/>
          </a:p>
          <a:p>
            <a:endParaRPr lang="en-US" dirty="0"/>
          </a:p>
        </p:txBody>
      </p:sp>
    </p:spTree>
    <p:extLst>
      <p:ext uri="{BB962C8B-B14F-4D97-AF65-F5344CB8AC3E}">
        <p14:creationId xmlns:p14="http://schemas.microsoft.com/office/powerpoint/2010/main" val="2462469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D5F7-7A88-480E-B2B7-7045CE868E91}"/>
              </a:ext>
            </a:extLst>
          </p:cNvPr>
          <p:cNvSpPr>
            <a:spLocks noGrp="1"/>
          </p:cNvSpPr>
          <p:nvPr>
            <p:ph type="title"/>
          </p:nvPr>
        </p:nvSpPr>
        <p:spPr/>
        <p:txBody>
          <a:bodyPr/>
          <a:lstStyle/>
          <a:p>
            <a:r>
              <a:rPr lang="en-US" dirty="0"/>
              <a:t>Meta Model Architecture</a:t>
            </a:r>
          </a:p>
        </p:txBody>
      </p:sp>
      <p:sp>
        <p:nvSpPr>
          <p:cNvPr id="3" name="Content Placeholder 2">
            <a:extLst>
              <a:ext uri="{FF2B5EF4-FFF2-40B4-BE49-F238E27FC236}">
                <a16:creationId xmlns:a16="http://schemas.microsoft.com/office/drawing/2014/main" id="{86C4BBB9-4D0C-4901-A552-8B3D774062AA}"/>
              </a:ext>
            </a:extLst>
          </p:cNvPr>
          <p:cNvSpPr>
            <a:spLocks noGrp="1"/>
          </p:cNvSpPr>
          <p:nvPr>
            <p:ph idx="1"/>
          </p:nvPr>
        </p:nvSpPr>
        <p:spPr/>
        <p:txBody>
          <a:bodyPr/>
          <a:lstStyle/>
          <a:p>
            <a:pPr marL="0" indent="0">
              <a:buNone/>
            </a:pPr>
            <a:r>
              <a:rPr lang="en-US" sz="4000" b="0" dirty="0"/>
              <a:t>All graphical languages  to some degree can be thought of as an instance of Graph Theory.</a:t>
            </a:r>
          </a:p>
          <a:p>
            <a:pPr marL="0" indent="0">
              <a:buNone/>
            </a:pPr>
            <a:r>
              <a:rPr lang="en-US" sz="4000" b="0" dirty="0"/>
              <a:t>Graph Theory concerns itself with two things:</a:t>
            </a:r>
          </a:p>
          <a:p>
            <a:pPr marL="0" indent="0">
              <a:buNone/>
            </a:pPr>
            <a:r>
              <a:rPr lang="en-US" sz="4000" b="0" dirty="0"/>
              <a:t>	Nodes, Vertices or Points; the endpoints of 		an Edge.</a:t>
            </a:r>
          </a:p>
          <a:p>
            <a:pPr marL="0" indent="0">
              <a:buNone/>
            </a:pPr>
            <a:r>
              <a:rPr lang="en-US" sz="4000" b="0" dirty="0"/>
              <a:t>	Edges, Links or Lines; defined by two 			Nodes.</a:t>
            </a:r>
          </a:p>
        </p:txBody>
      </p:sp>
      <p:sp>
        <p:nvSpPr>
          <p:cNvPr id="4" name="Footer Placeholder 3">
            <a:extLst>
              <a:ext uri="{FF2B5EF4-FFF2-40B4-BE49-F238E27FC236}">
                <a16:creationId xmlns:a16="http://schemas.microsoft.com/office/drawing/2014/main" id="{697F6B7A-8FC3-43A2-9973-20C8C86536A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9636364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D87B-1D8A-4576-957B-3415BA31B26A}"/>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E6C5E94C-DB32-43C8-9BE0-EB86052B0788}"/>
              </a:ext>
            </a:extLst>
          </p:cNvPr>
          <p:cNvPicPr>
            <a:picLocks noGrp="1" noChangeAspect="1"/>
          </p:cNvPicPr>
          <p:nvPr>
            <p:ph idx="1"/>
          </p:nvPr>
        </p:nvPicPr>
        <p:blipFill>
          <a:blip r:embed="rId2"/>
          <a:stretch>
            <a:fillRect/>
          </a:stretch>
        </p:blipFill>
        <p:spPr>
          <a:xfrm>
            <a:off x="5852419" y="1975897"/>
            <a:ext cx="6000750" cy="3686175"/>
          </a:xfrm>
          <a:prstGeom prst="rect">
            <a:avLst/>
          </a:prstGeom>
        </p:spPr>
      </p:pic>
      <p:sp>
        <p:nvSpPr>
          <p:cNvPr id="4" name="Footer Placeholder 3">
            <a:extLst>
              <a:ext uri="{FF2B5EF4-FFF2-40B4-BE49-F238E27FC236}">
                <a16:creationId xmlns:a16="http://schemas.microsoft.com/office/drawing/2014/main" id="{6AF020A8-2C7D-429B-B2BE-4A7483D79C6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0B7FCA55-9DD6-40BF-9045-01729A972440}"/>
              </a:ext>
            </a:extLst>
          </p:cNvPr>
          <p:cNvSpPr txBox="1"/>
          <p:nvPr/>
        </p:nvSpPr>
        <p:spPr>
          <a:xfrm>
            <a:off x="616447" y="1853980"/>
            <a:ext cx="4412753" cy="1938992"/>
          </a:xfrm>
          <a:prstGeom prst="rect">
            <a:avLst/>
          </a:prstGeom>
          <a:solidFill>
            <a:schemeClr val="bg1"/>
          </a:solidFill>
          <a:ln>
            <a:solidFill>
              <a:schemeClr val="tx1"/>
            </a:solidFill>
          </a:ln>
        </p:spPr>
        <p:txBody>
          <a:bodyPr wrap="square" rtlCol="0">
            <a:spAutoFit/>
          </a:bodyPr>
          <a:lstStyle/>
          <a:p>
            <a:r>
              <a:rPr lang="en-US" sz="4000" dirty="0"/>
              <a:t>Give the Find Operation a Name.  Select type</a:t>
            </a:r>
          </a:p>
        </p:txBody>
      </p:sp>
      <p:sp>
        <p:nvSpPr>
          <p:cNvPr id="7" name="Right Arrow 7">
            <a:extLst>
              <a:ext uri="{FF2B5EF4-FFF2-40B4-BE49-F238E27FC236}">
                <a16:creationId xmlns:a16="http://schemas.microsoft.com/office/drawing/2014/main" id="{A5B99AFC-C723-4074-B5C5-CA6864BCD6BA}"/>
              </a:ext>
            </a:extLst>
          </p:cNvPr>
          <p:cNvSpPr/>
          <p:nvPr/>
        </p:nvSpPr>
        <p:spPr>
          <a:xfrm rot="10800000">
            <a:off x="9755817" y="342900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C3CD460-EAB1-45A4-8C16-F3459E21D7A2}"/>
              </a:ext>
            </a:extLst>
          </p:cNvPr>
          <p:cNvSpPr/>
          <p:nvPr/>
        </p:nvSpPr>
        <p:spPr>
          <a:xfrm rot="16200000">
            <a:off x="11140117" y="430481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1883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95E3-6CC2-463C-A173-2592FE7FF0B3}"/>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E7C265ED-8EE1-4D8C-9E08-0AE88E9AC640}"/>
              </a:ext>
            </a:extLst>
          </p:cNvPr>
          <p:cNvPicPr>
            <a:picLocks noGrp="1" noChangeAspect="1"/>
          </p:cNvPicPr>
          <p:nvPr>
            <p:ph idx="1"/>
          </p:nvPr>
        </p:nvPicPr>
        <p:blipFill>
          <a:blip r:embed="rId2"/>
          <a:stretch>
            <a:fillRect/>
          </a:stretch>
        </p:blipFill>
        <p:spPr>
          <a:xfrm>
            <a:off x="7806531" y="2046287"/>
            <a:ext cx="2724150" cy="3876675"/>
          </a:xfrm>
          <a:prstGeom prst="rect">
            <a:avLst/>
          </a:prstGeom>
        </p:spPr>
      </p:pic>
      <p:sp>
        <p:nvSpPr>
          <p:cNvPr id="4" name="Footer Placeholder 3">
            <a:extLst>
              <a:ext uri="{FF2B5EF4-FFF2-40B4-BE49-F238E27FC236}">
                <a16:creationId xmlns:a16="http://schemas.microsoft.com/office/drawing/2014/main" id="{39731B3C-89DE-4C54-87C9-6BEB9AD1AD2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367A6C47-5B8B-4EE7-B0FF-4A08B8EC66BF}"/>
              </a:ext>
            </a:extLst>
          </p:cNvPr>
          <p:cNvSpPr/>
          <p:nvPr/>
        </p:nvSpPr>
        <p:spPr>
          <a:xfrm rot="10800000">
            <a:off x="9298617" y="483986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7">
            <a:extLst>
              <a:ext uri="{FF2B5EF4-FFF2-40B4-BE49-F238E27FC236}">
                <a16:creationId xmlns:a16="http://schemas.microsoft.com/office/drawing/2014/main" id="{3A14102E-21ED-4556-B7BF-58A9A5AA2530}"/>
              </a:ext>
            </a:extLst>
          </p:cNvPr>
          <p:cNvSpPr/>
          <p:nvPr/>
        </p:nvSpPr>
        <p:spPr>
          <a:xfrm rot="16200000">
            <a:off x="7614825" y="574680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C12AF1-0FB5-40D1-8A12-74348CC9B3C3}"/>
              </a:ext>
            </a:extLst>
          </p:cNvPr>
          <p:cNvSpPr txBox="1"/>
          <p:nvPr/>
        </p:nvSpPr>
        <p:spPr>
          <a:xfrm>
            <a:off x="616447" y="1853980"/>
            <a:ext cx="5797053" cy="1323439"/>
          </a:xfrm>
          <a:prstGeom prst="rect">
            <a:avLst/>
          </a:prstGeom>
          <a:solidFill>
            <a:schemeClr val="bg1"/>
          </a:solidFill>
          <a:ln>
            <a:solidFill>
              <a:schemeClr val="tx1"/>
            </a:solidFill>
          </a:ln>
        </p:spPr>
        <p:txBody>
          <a:bodyPr wrap="square" rtlCol="0">
            <a:spAutoFit/>
          </a:bodyPr>
          <a:lstStyle/>
          <a:p>
            <a:r>
              <a:rPr lang="en-US" sz="4000" dirty="0"/>
              <a:t>Select Requirement and Include Subtypes.</a:t>
            </a:r>
          </a:p>
        </p:txBody>
      </p:sp>
    </p:spTree>
    <p:extLst>
      <p:ext uri="{BB962C8B-B14F-4D97-AF65-F5344CB8AC3E}">
        <p14:creationId xmlns:p14="http://schemas.microsoft.com/office/powerpoint/2010/main" val="14769371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AFC084-02AB-4C3C-B63E-26CEA939F370}"/>
              </a:ext>
            </a:extLst>
          </p:cNvPr>
          <p:cNvPicPr>
            <a:picLocks noChangeAspect="1"/>
          </p:cNvPicPr>
          <p:nvPr/>
        </p:nvPicPr>
        <p:blipFill>
          <a:blip r:embed="rId2"/>
          <a:stretch>
            <a:fillRect/>
          </a:stretch>
        </p:blipFill>
        <p:spPr>
          <a:xfrm>
            <a:off x="5852419" y="1738312"/>
            <a:ext cx="6000750" cy="3686175"/>
          </a:xfrm>
          <a:prstGeom prst="rect">
            <a:avLst/>
          </a:prstGeom>
        </p:spPr>
      </p:pic>
      <p:sp>
        <p:nvSpPr>
          <p:cNvPr id="2" name="Title 1">
            <a:extLst>
              <a:ext uri="{FF2B5EF4-FFF2-40B4-BE49-F238E27FC236}">
                <a16:creationId xmlns:a16="http://schemas.microsoft.com/office/drawing/2014/main" id="{EDD1EA4F-EE3F-4ECF-8CB1-D12D46F5C096}"/>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DF24DEF6-6A66-483B-9937-FD1D6928C0C8}"/>
              </a:ext>
            </a:extLst>
          </p:cNvPr>
          <p:cNvSpPr>
            <a:spLocks noGrp="1"/>
          </p:cNvSpPr>
          <p:nvPr>
            <p:ph type="ftr" sz="quarter" idx="11"/>
          </p:nvPr>
        </p:nvSpPr>
        <p:spPr/>
        <p:txBody>
          <a:bodyPr/>
          <a:lstStyle/>
          <a:p>
            <a:r>
              <a:rPr lang="en-US" altLang="en-US" dirty="0">
                <a:solidFill>
                  <a:schemeClr val="tx1">
                    <a:lumMod val="50000"/>
                    <a:lumOff val="50000"/>
                  </a:schemeClr>
                </a:solidFill>
                <a:latin typeface="Arial" pitchFamily="34" charset="0"/>
                <a:cs typeface="Arial" pitchFamily="34" charset="0"/>
              </a:rPr>
              <a:t>© 2018 The MITRE Corporation. All rights reserved.</a:t>
            </a:r>
            <a:endParaRPr lang="en-US" dirty="0">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37F3BC9E-1974-420F-AED1-226DA7AF5F10}"/>
              </a:ext>
            </a:extLst>
          </p:cNvPr>
          <p:cNvSpPr txBox="1"/>
          <p:nvPr/>
        </p:nvSpPr>
        <p:spPr>
          <a:xfrm>
            <a:off x="616447" y="1853980"/>
            <a:ext cx="4539753" cy="707886"/>
          </a:xfrm>
          <a:prstGeom prst="rect">
            <a:avLst/>
          </a:prstGeom>
          <a:solidFill>
            <a:schemeClr val="bg1"/>
          </a:solidFill>
          <a:ln>
            <a:solidFill>
              <a:schemeClr val="tx1"/>
            </a:solidFill>
          </a:ln>
        </p:spPr>
        <p:txBody>
          <a:bodyPr wrap="square" rtlCol="0">
            <a:spAutoFit/>
          </a:bodyPr>
          <a:lstStyle/>
          <a:p>
            <a:r>
              <a:rPr lang="en-US" sz="4000" dirty="0"/>
              <a:t>Set the Scope.</a:t>
            </a:r>
          </a:p>
        </p:txBody>
      </p:sp>
      <p:sp>
        <p:nvSpPr>
          <p:cNvPr id="7" name="Right Arrow 7">
            <a:extLst>
              <a:ext uri="{FF2B5EF4-FFF2-40B4-BE49-F238E27FC236}">
                <a16:creationId xmlns:a16="http://schemas.microsoft.com/office/drawing/2014/main" id="{44FBBED5-7E46-4FCC-B32B-022F77AF8038}"/>
              </a:ext>
            </a:extLst>
          </p:cNvPr>
          <p:cNvSpPr/>
          <p:nvPr/>
        </p:nvSpPr>
        <p:spPr>
          <a:xfrm rot="16200000">
            <a:off x="11120025" y="434980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355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D679-C2BA-4B3A-AFDC-3732E376BA9E}"/>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E0BA4E5C-425C-4635-9FDB-3BC0917029D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144A3559-CEDB-4C9C-8F2D-F5A31212E9E5}"/>
              </a:ext>
            </a:extLst>
          </p:cNvPr>
          <p:cNvPicPr>
            <a:picLocks noChangeAspect="1"/>
          </p:cNvPicPr>
          <p:nvPr/>
        </p:nvPicPr>
        <p:blipFill>
          <a:blip r:embed="rId2"/>
          <a:stretch>
            <a:fillRect/>
          </a:stretch>
        </p:blipFill>
        <p:spPr>
          <a:xfrm>
            <a:off x="8307387" y="2016125"/>
            <a:ext cx="3095625" cy="4019550"/>
          </a:xfrm>
          <a:prstGeom prst="rect">
            <a:avLst/>
          </a:prstGeom>
        </p:spPr>
      </p:pic>
      <p:sp>
        <p:nvSpPr>
          <p:cNvPr id="6" name="Right Arrow 7">
            <a:extLst>
              <a:ext uri="{FF2B5EF4-FFF2-40B4-BE49-F238E27FC236}">
                <a16:creationId xmlns:a16="http://schemas.microsoft.com/office/drawing/2014/main" id="{C1C532C0-EAF6-45E5-AD26-5DC394EC4874}"/>
              </a:ext>
            </a:extLst>
          </p:cNvPr>
          <p:cNvSpPr/>
          <p:nvPr/>
        </p:nvSpPr>
        <p:spPr>
          <a:xfrm rot="10800000">
            <a:off x="10081702" y="447680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272E4F-B2FE-4133-B14E-E125886EA9C7}"/>
              </a:ext>
            </a:extLst>
          </p:cNvPr>
          <p:cNvSpPr txBox="1"/>
          <p:nvPr/>
        </p:nvSpPr>
        <p:spPr>
          <a:xfrm>
            <a:off x="616447" y="1853980"/>
            <a:ext cx="4539753" cy="707886"/>
          </a:xfrm>
          <a:prstGeom prst="rect">
            <a:avLst/>
          </a:prstGeom>
          <a:solidFill>
            <a:schemeClr val="bg1"/>
          </a:solidFill>
          <a:ln>
            <a:solidFill>
              <a:schemeClr val="tx1"/>
            </a:solidFill>
          </a:ln>
        </p:spPr>
        <p:txBody>
          <a:bodyPr wrap="square" rtlCol="0">
            <a:spAutoFit/>
          </a:bodyPr>
          <a:lstStyle/>
          <a:p>
            <a:r>
              <a:rPr lang="en-US" sz="4000" dirty="0"/>
              <a:t>Select Subsystem 2.</a:t>
            </a:r>
          </a:p>
        </p:txBody>
      </p:sp>
    </p:spTree>
    <p:extLst>
      <p:ext uri="{BB962C8B-B14F-4D97-AF65-F5344CB8AC3E}">
        <p14:creationId xmlns:p14="http://schemas.microsoft.com/office/powerpoint/2010/main" val="3037055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DD122-A69E-4E67-B827-93626CF3550F}"/>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5E0541DA-2040-4DD8-8910-245142B82C73}"/>
              </a:ext>
            </a:extLst>
          </p:cNvPr>
          <p:cNvPicPr>
            <a:picLocks noGrp="1" noChangeAspect="1"/>
          </p:cNvPicPr>
          <p:nvPr>
            <p:ph idx="1"/>
          </p:nvPr>
        </p:nvPicPr>
        <p:blipFill>
          <a:blip r:embed="rId2"/>
          <a:stretch>
            <a:fillRect/>
          </a:stretch>
        </p:blipFill>
        <p:spPr>
          <a:xfrm>
            <a:off x="5852419" y="1975897"/>
            <a:ext cx="6000750" cy="3686175"/>
          </a:xfrm>
          <a:prstGeom prst="rect">
            <a:avLst/>
          </a:prstGeom>
        </p:spPr>
      </p:pic>
      <p:sp>
        <p:nvSpPr>
          <p:cNvPr id="4" name="Footer Placeholder 3">
            <a:extLst>
              <a:ext uri="{FF2B5EF4-FFF2-40B4-BE49-F238E27FC236}">
                <a16:creationId xmlns:a16="http://schemas.microsoft.com/office/drawing/2014/main" id="{D6679C6E-B28E-4FB3-B5CF-155F129C3F6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0475DF76-0F97-486A-85EA-C39928B884FC}"/>
              </a:ext>
            </a:extLst>
          </p:cNvPr>
          <p:cNvSpPr txBox="1"/>
          <p:nvPr/>
        </p:nvSpPr>
        <p:spPr>
          <a:xfrm>
            <a:off x="616447" y="1853980"/>
            <a:ext cx="4539753" cy="707886"/>
          </a:xfrm>
          <a:prstGeom prst="rect">
            <a:avLst/>
          </a:prstGeom>
          <a:solidFill>
            <a:schemeClr val="bg1"/>
          </a:solidFill>
          <a:ln>
            <a:solidFill>
              <a:schemeClr val="tx1"/>
            </a:solidFill>
          </a:ln>
        </p:spPr>
        <p:txBody>
          <a:bodyPr wrap="square" rtlCol="0">
            <a:spAutoFit/>
          </a:bodyPr>
          <a:lstStyle/>
          <a:p>
            <a:r>
              <a:rPr lang="en-US" sz="4000" dirty="0"/>
              <a:t>Select Properties.</a:t>
            </a:r>
          </a:p>
        </p:txBody>
      </p:sp>
      <p:sp>
        <p:nvSpPr>
          <p:cNvPr id="7" name="Right Arrow 7">
            <a:extLst>
              <a:ext uri="{FF2B5EF4-FFF2-40B4-BE49-F238E27FC236}">
                <a16:creationId xmlns:a16="http://schemas.microsoft.com/office/drawing/2014/main" id="{BC6D8866-463F-4657-8050-3CA328F4A9C3}"/>
              </a:ext>
            </a:extLst>
          </p:cNvPr>
          <p:cNvSpPr/>
          <p:nvPr/>
        </p:nvSpPr>
        <p:spPr>
          <a:xfrm rot="16200000">
            <a:off x="11127645" y="468508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AA6F32-6E49-4230-B29C-235CDE3067A1}"/>
              </a:ext>
            </a:extLst>
          </p:cNvPr>
          <p:cNvSpPr txBox="1"/>
          <p:nvPr/>
        </p:nvSpPr>
        <p:spPr>
          <a:xfrm>
            <a:off x="616447" y="3111099"/>
            <a:ext cx="4539753" cy="2554545"/>
          </a:xfrm>
          <a:prstGeom prst="rect">
            <a:avLst/>
          </a:prstGeom>
          <a:solidFill>
            <a:schemeClr val="bg1"/>
          </a:solidFill>
          <a:ln>
            <a:solidFill>
              <a:schemeClr val="tx1"/>
            </a:solidFill>
          </a:ln>
        </p:spPr>
        <p:txBody>
          <a:bodyPr wrap="square" rtlCol="0">
            <a:spAutoFit/>
          </a:bodyPr>
          <a:lstStyle/>
          <a:p>
            <a:r>
              <a:rPr lang="en-US" sz="4000" dirty="0"/>
              <a:t>Properties of what?  Properties of the Requirements we set for Type.</a:t>
            </a:r>
          </a:p>
        </p:txBody>
      </p:sp>
      <p:sp>
        <p:nvSpPr>
          <p:cNvPr id="9" name="Right Arrow 7">
            <a:extLst>
              <a:ext uri="{FF2B5EF4-FFF2-40B4-BE49-F238E27FC236}">
                <a16:creationId xmlns:a16="http://schemas.microsoft.com/office/drawing/2014/main" id="{E6869B17-8652-4D98-9135-550ED89238E8}"/>
              </a:ext>
            </a:extLst>
          </p:cNvPr>
          <p:cNvSpPr/>
          <p:nvPr/>
        </p:nvSpPr>
        <p:spPr>
          <a:xfrm rot="10800000">
            <a:off x="9004159" y="381898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4642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BFC7-CD49-47CA-B596-E5945C227E57}"/>
              </a:ext>
            </a:extLst>
          </p:cNvPr>
          <p:cNvSpPr>
            <a:spLocks noGrp="1"/>
          </p:cNvSpPr>
          <p:nvPr>
            <p:ph type="title"/>
          </p:nvPr>
        </p:nvSpPr>
        <p:spPr/>
        <p:txBody>
          <a:bodyPr/>
          <a:lstStyle/>
          <a:p>
            <a:r>
              <a:rPr lang="en-US" dirty="0"/>
              <a:t>Smart Package</a:t>
            </a:r>
          </a:p>
        </p:txBody>
      </p:sp>
      <p:pic>
        <p:nvPicPr>
          <p:cNvPr id="6" name="Content Placeholder 5">
            <a:extLst>
              <a:ext uri="{FF2B5EF4-FFF2-40B4-BE49-F238E27FC236}">
                <a16:creationId xmlns:a16="http://schemas.microsoft.com/office/drawing/2014/main" id="{F132916B-2FD0-4FC2-91E8-9B9E8AFB2FFE}"/>
              </a:ext>
            </a:extLst>
          </p:cNvPr>
          <p:cNvPicPr>
            <a:picLocks noGrp="1" noChangeAspect="1"/>
          </p:cNvPicPr>
          <p:nvPr>
            <p:ph idx="1"/>
          </p:nvPr>
        </p:nvPicPr>
        <p:blipFill>
          <a:blip r:embed="rId2"/>
          <a:stretch>
            <a:fillRect/>
          </a:stretch>
        </p:blipFill>
        <p:spPr>
          <a:xfrm>
            <a:off x="6266892" y="1783013"/>
            <a:ext cx="2095500" cy="3562350"/>
          </a:xfrm>
          <a:prstGeom prst="rect">
            <a:avLst/>
          </a:prstGeom>
        </p:spPr>
      </p:pic>
      <p:sp>
        <p:nvSpPr>
          <p:cNvPr id="4" name="Footer Placeholder 3">
            <a:extLst>
              <a:ext uri="{FF2B5EF4-FFF2-40B4-BE49-F238E27FC236}">
                <a16:creationId xmlns:a16="http://schemas.microsoft.com/office/drawing/2014/main" id="{0216573B-C4F2-4483-A3C3-E3D40887AD8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A77B3C13-64BE-415A-BAF7-85552829AAEC}"/>
              </a:ext>
            </a:extLst>
          </p:cNvPr>
          <p:cNvSpPr txBox="1"/>
          <p:nvPr/>
        </p:nvSpPr>
        <p:spPr>
          <a:xfrm>
            <a:off x="781547" y="1783013"/>
            <a:ext cx="4539753" cy="3170099"/>
          </a:xfrm>
          <a:prstGeom prst="rect">
            <a:avLst/>
          </a:prstGeom>
          <a:solidFill>
            <a:schemeClr val="bg1"/>
          </a:solidFill>
          <a:ln>
            <a:solidFill>
              <a:schemeClr val="tx1"/>
            </a:solidFill>
          </a:ln>
        </p:spPr>
        <p:txBody>
          <a:bodyPr wrap="square" rtlCol="0">
            <a:spAutoFit/>
          </a:bodyPr>
          <a:lstStyle/>
          <a:p>
            <a:r>
              <a:rPr lang="en-US" sz="4000" dirty="0"/>
              <a:t>The Select properties has two columns, Name and Value.  For the Name select </a:t>
            </a:r>
            <a:r>
              <a:rPr lang="en-US" sz="4000" dirty="0" err="1"/>
              <a:t>verifyMethod</a:t>
            </a:r>
            <a:r>
              <a:rPr lang="en-US" sz="4000" dirty="0"/>
              <a:t>.</a:t>
            </a:r>
          </a:p>
        </p:txBody>
      </p:sp>
      <p:sp>
        <p:nvSpPr>
          <p:cNvPr id="8" name="Right Arrow 7">
            <a:extLst>
              <a:ext uri="{FF2B5EF4-FFF2-40B4-BE49-F238E27FC236}">
                <a16:creationId xmlns:a16="http://schemas.microsoft.com/office/drawing/2014/main" id="{B401BF21-9019-4034-9CD4-A75D108FBFFA}"/>
              </a:ext>
            </a:extLst>
          </p:cNvPr>
          <p:cNvSpPr/>
          <p:nvPr/>
        </p:nvSpPr>
        <p:spPr>
          <a:xfrm rot="16200000">
            <a:off x="6459125" y="325199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C4C5A7C6-2668-4D62-A2A2-C91A82278205}"/>
              </a:ext>
            </a:extLst>
          </p:cNvPr>
          <p:cNvSpPr/>
          <p:nvPr/>
        </p:nvSpPr>
        <p:spPr>
          <a:xfrm rot="16200000">
            <a:off x="7195376" y="320804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7">
            <a:extLst>
              <a:ext uri="{FF2B5EF4-FFF2-40B4-BE49-F238E27FC236}">
                <a16:creationId xmlns:a16="http://schemas.microsoft.com/office/drawing/2014/main" id="{F0761712-83BC-465F-AAC7-310E6F2D6399}"/>
              </a:ext>
            </a:extLst>
          </p:cNvPr>
          <p:cNvSpPr/>
          <p:nvPr/>
        </p:nvSpPr>
        <p:spPr>
          <a:xfrm rot="10800000">
            <a:off x="7371532" y="416420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4988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683B-5E36-43F4-87B5-01E930DFE0F5}"/>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470F942F-8C00-4273-B6B7-B69B80EC3C4A}"/>
              </a:ext>
            </a:extLst>
          </p:cNvPr>
          <p:cNvPicPr>
            <a:picLocks noGrp="1" noChangeAspect="1"/>
          </p:cNvPicPr>
          <p:nvPr>
            <p:ph idx="1"/>
          </p:nvPr>
        </p:nvPicPr>
        <p:blipFill>
          <a:blip r:embed="rId2"/>
          <a:stretch>
            <a:fillRect/>
          </a:stretch>
        </p:blipFill>
        <p:spPr>
          <a:xfrm>
            <a:off x="8933656" y="1822450"/>
            <a:ext cx="2095500" cy="3562350"/>
          </a:xfrm>
          <a:prstGeom prst="rect">
            <a:avLst/>
          </a:prstGeom>
        </p:spPr>
      </p:pic>
      <p:sp>
        <p:nvSpPr>
          <p:cNvPr id="4" name="Footer Placeholder 3">
            <a:extLst>
              <a:ext uri="{FF2B5EF4-FFF2-40B4-BE49-F238E27FC236}">
                <a16:creationId xmlns:a16="http://schemas.microsoft.com/office/drawing/2014/main" id="{572BD78D-814D-435F-AD25-06DAF9944AB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C0AD94E-A172-4999-AAA2-B6BD627CF1DF}"/>
              </a:ext>
            </a:extLst>
          </p:cNvPr>
          <p:cNvSpPr txBox="1"/>
          <p:nvPr/>
        </p:nvSpPr>
        <p:spPr>
          <a:xfrm>
            <a:off x="781547" y="1783013"/>
            <a:ext cx="4539753" cy="1938992"/>
          </a:xfrm>
          <a:prstGeom prst="rect">
            <a:avLst/>
          </a:prstGeom>
          <a:solidFill>
            <a:schemeClr val="bg1"/>
          </a:solidFill>
          <a:ln>
            <a:solidFill>
              <a:schemeClr val="tx1"/>
            </a:solidFill>
          </a:ln>
        </p:spPr>
        <p:txBody>
          <a:bodyPr wrap="square" rtlCol="0">
            <a:spAutoFit/>
          </a:bodyPr>
          <a:lstStyle/>
          <a:p>
            <a:r>
              <a:rPr lang="en-US" sz="4000" dirty="0"/>
              <a:t>For the Value select Test from the pulldown.  Then OK.</a:t>
            </a:r>
          </a:p>
        </p:txBody>
      </p:sp>
    </p:spTree>
    <p:extLst>
      <p:ext uri="{BB962C8B-B14F-4D97-AF65-F5344CB8AC3E}">
        <p14:creationId xmlns:p14="http://schemas.microsoft.com/office/powerpoint/2010/main" val="32839951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B843-6AAD-4F7D-9E87-319FECD76F80}"/>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E864014E-9411-45D8-A975-382FB2CA85C8}"/>
              </a:ext>
            </a:extLst>
          </p:cNvPr>
          <p:cNvPicPr>
            <a:picLocks noGrp="1" noChangeAspect="1"/>
          </p:cNvPicPr>
          <p:nvPr>
            <p:ph idx="1"/>
          </p:nvPr>
        </p:nvPicPr>
        <p:blipFill>
          <a:blip r:embed="rId2"/>
          <a:stretch>
            <a:fillRect/>
          </a:stretch>
        </p:blipFill>
        <p:spPr>
          <a:xfrm>
            <a:off x="7776703" y="1837785"/>
            <a:ext cx="3533775" cy="3962400"/>
          </a:xfrm>
          <a:prstGeom prst="rect">
            <a:avLst/>
          </a:prstGeom>
        </p:spPr>
      </p:pic>
      <p:sp>
        <p:nvSpPr>
          <p:cNvPr id="4" name="Footer Placeholder 3">
            <a:extLst>
              <a:ext uri="{FF2B5EF4-FFF2-40B4-BE49-F238E27FC236}">
                <a16:creationId xmlns:a16="http://schemas.microsoft.com/office/drawing/2014/main" id="{1DE774CF-4915-45C6-8934-087C8225676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39227A03-7939-4291-8225-2349DA12BD83}"/>
              </a:ext>
            </a:extLst>
          </p:cNvPr>
          <p:cNvSpPr txBox="1"/>
          <p:nvPr/>
        </p:nvSpPr>
        <p:spPr>
          <a:xfrm>
            <a:off x="781547" y="1783013"/>
            <a:ext cx="4539753" cy="1323439"/>
          </a:xfrm>
          <a:prstGeom prst="rect">
            <a:avLst/>
          </a:prstGeom>
          <a:solidFill>
            <a:schemeClr val="bg1"/>
          </a:solidFill>
          <a:ln>
            <a:solidFill>
              <a:schemeClr val="tx1"/>
            </a:solidFill>
          </a:ln>
        </p:spPr>
        <p:txBody>
          <a:bodyPr wrap="square" rtlCol="0">
            <a:spAutoFit/>
          </a:bodyPr>
          <a:lstStyle/>
          <a:p>
            <a:r>
              <a:rPr lang="en-US" sz="4000" dirty="0"/>
              <a:t>The results should look like this.</a:t>
            </a:r>
          </a:p>
        </p:txBody>
      </p:sp>
    </p:spTree>
    <p:extLst>
      <p:ext uri="{BB962C8B-B14F-4D97-AF65-F5344CB8AC3E}">
        <p14:creationId xmlns:p14="http://schemas.microsoft.com/office/powerpoint/2010/main" val="36093105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a:xfrm>
            <a:off x="619932" y="365127"/>
            <a:ext cx="9419418" cy="1325563"/>
          </a:xfrm>
        </p:spPr>
        <p:txBody>
          <a:bodyPr>
            <a:normAutofit/>
          </a:bodyPr>
          <a:lstStyle/>
          <a:p>
            <a:r>
              <a:rPr lang="en-US" dirty="0"/>
              <a:t>Metrics</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108</a:t>
            </a:fld>
            <a:endParaRPr lang="en-US"/>
          </a:p>
        </p:txBody>
      </p:sp>
      <p:sp>
        <p:nvSpPr>
          <p:cNvPr id="14" name="TextBox 13">
            <a:extLst>
              <a:ext uri="{FF2B5EF4-FFF2-40B4-BE49-F238E27FC236}">
                <a16:creationId xmlns:a16="http://schemas.microsoft.com/office/drawing/2014/main" id="{FF0CA015-5525-421D-B985-A8F668E71F57}"/>
              </a:ext>
            </a:extLst>
          </p:cNvPr>
          <p:cNvSpPr txBox="1"/>
          <p:nvPr/>
        </p:nvSpPr>
        <p:spPr>
          <a:xfrm>
            <a:off x="7689850" y="6171685"/>
            <a:ext cx="3276600" cy="369332"/>
          </a:xfrm>
          <a:prstGeom prst="rect">
            <a:avLst/>
          </a:prstGeom>
          <a:solidFill>
            <a:schemeClr val="bg1"/>
          </a:solidFill>
          <a:ln>
            <a:solidFill>
              <a:schemeClr val="tx1"/>
            </a:solidFill>
          </a:ln>
        </p:spPr>
        <p:txBody>
          <a:bodyPr wrap="square" rtlCol="0">
            <a:spAutoFit/>
          </a:bodyPr>
          <a:lstStyle/>
          <a:p>
            <a:r>
              <a:rPr lang="en-US" dirty="0"/>
              <a:t>MagicDraw 19.0 LTR User Guide</a:t>
            </a:r>
            <a:endParaRPr lang="en-US"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4C891E50-CA14-41C1-8AD2-3EDE1EE0804A}"/>
              </a:ext>
            </a:extLst>
          </p:cNvPr>
          <p:cNvSpPr>
            <a:spLocks noGrp="1"/>
          </p:cNvSpPr>
          <p:nvPr>
            <p:ph idx="1"/>
          </p:nvPr>
        </p:nvSpPr>
        <p:spPr>
          <a:xfrm>
            <a:off x="616449" y="1371601"/>
            <a:ext cx="11236720" cy="4794737"/>
          </a:xfrm>
        </p:spPr>
        <p:txBody>
          <a:bodyPr/>
          <a:lstStyle/>
          <a:p>
            <a:pPr marL="0" indent="0">
              <a:buNone/>
            </a:pPr>
            <a:r>
              <a:rPr lang="en-US" sz="4000" b="0" dirty="0"/>
              <a:t>A metric is the item of information about the specific aspect of a model. The collection of various metrics can be used to evaluate the current state of the model. Calculated at regular intervals they can help to track the evolution of model development</a:t>
            </a:r>
            <a:r>
              <a:rPr lang="en-US" b="0" dirty="0"/>
              <a:t>.</a:t>
            </a:r>
          </a:p>
          <a:p>
            <a:endParaRPr lang="en-US" dirty="0"/>
          </a:p>
        </p:txBody>
      </p:sp>
    </p:spTree>
    <p:extLst>
      <p:ext uri="{BB962C8B-B14F-4D97-AF65-F5344CB8AC3E}">
        <p14:creationId xmlns:p14="http://schemas.microsoft.com/office/powerpoint/2010/main" val="15805809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a:xfrm>
            <a:off x="681925" y="365127"/>
            <a:ext cx="9357425" cy="1325563"/>
          </a:xfrm>
        </p:spPr>
        <p:txBody>
          <a:bodyPr>
            <a:normAutofit/>
          </a:bodyPr>
          <a:lstStyle/>
          <a:p>
            <a:r>
              <a:rPr lang="en-US" dirty="0"/>
              <a:t>Metrics</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109</a:t>
            </a:fld>
            <a:endParaRPr lang="en-US"/>
          </a:p>
        </p:txBody>
      </p:sp>
      <p:sp>
        <p:nvSpPr>
          <p:cNvPr id="14" name="TextBox 13">
            <a:extLst>
              <a:ext uri="{FF2B5EF4-FFF2-40B4-BE49-F238E27FC236}">
                <a16:creationId xmlns:a16="http://schemas.microsoft.com/office/drawing/2014/main" id="{FF0CA015-5525-421D-B985-A8F668E71F57}"/>
              </a:ext>
            </a:extLst>
          </p:cNvPr>
          <p:cNvSpPr txBox="1"/>
          <p:nvPr/>
        </p:nvSpPr>
        <p:spPr>
          <a:xfrm>
            <a:off x="6248400" y="6326854"/>
            <a:ext cx="3276600" cy="369332"/>
          </a:xfrm>
          <a:prstGeom prst="rect">
            <a:avLst/>
          </a:prstGeom>
          <a:solidFill>
            <a:schemeClr val="bg1"/>
          </a:solidFill>
          <a:ln>
            <a:solidFill>
              <a:schemeClr val="tx1"/>
            </a:solidFill>
          </a:ln>
        </p:spPr>
        <p:txBody>
          <a:bodyPr wrap="square" rtlCol="0">
            <a:spAutoFit/>
          </a:bodyPr>
          <a:lstStyle/>
          <a:p>
            <a:r>
              <a:rPr lang="en-US" dirty="0"/>
              <a:t>MagicDraw 19.0 LTR User Guide</a:t>
            </a:r>
            <a:endParaRPr lang="en-US"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B95D1BD-1361-4878-85DA-2092751612D4}"/>
              </a:ext>
            </a:extLst>
          </p:cNvPr>
          <p:cNvGraphicFramePr>
            <a:graphicFrameLocks noGrp="1"/>
          </p:cNvGraphicFramePr>
          <p:nvPr/>
        </p:nvGraphicFramePr>
        <p:xfrm>
          <a:off x="2205037" y="1600200"/>
          <a:ext cx="7781926" cy="4302760"/>
        </p:xfrm>
        <a:graphic>
          <a:graphicData uri="http://schemas.openxmlformats.org/drawingml/2006/table">
            <a:tbl>
              <a:tblPr firstRow="1" bandRow="1">
                <a:tableStyleId>{5C22544A-7EE6-4342-B048-85BDC9FD1C3A}</a:tableStyleId>
              </a:tblPr>
              <a:tblGrid>
                <a:gridCol w="2266950">
                  <a:extLst>
                    <a:ext uri="{9D8B030D-6E8A-4147-A177-3AD203B41FA5}">
                      <a16:colId xmlns:a16="http://schemas.microsoft.com/office/drawing/2014/main" val="64006601"/>
                    </a:ext>
                  </a:extLst>
                </a:gridCol>
                <a:gridCol w="5514976">
                  <a:extLst>
                    <a:ext uri="{9D8B030D-6E8A-4147-A177-3AD203B41FA5}">
                      <a16:colId xmlns:a16="http://schemas.microsoft.com/office/drawing/2014/main" val="2932109621"/>
                    </a:ext>
                  </a:extLst>
                </a:gridCol>
              </a:tblGrid>
              <a:tr h="370840">
                <a:tc>
                  <a:txBody>
                    <a:bodyPr/>
                    <a:lstStyle/>
                    <a:p>
                      <a:r>
                        <a:rPr lang="en-US" dirty="0"/>
                        <a:t>Concept</a:t>
                      </a:r>
                    </a:p>
                  </a:txBody>
                  <a:tcPr/>
                </a:tc>
                <a:tc>
                  <a:txBody>
                    <a:bodyPr/>
                    <a:lstStyle/>
                    <a:p>
                      <a:r>
                        <a:rPr lang="en-US" dirty="0"/>
                        <a:t>Description</a:t>
                      </a:r>
                    </a:p>
                  </a:txBody>
                  <a:tcPr/>
                </a:tc>
                <a:extLst>
                  <a:ext uri="{0D108BD9-81ED-4DB2-BD59-A6C34878D82A}">
                    <a16:rowId xmlns:a16="http://schemas.microsoft.com/office/drawing/2014/main" val="3755742249"/>
                  </a:ext>
                </a:extLst>
              </a:tr>
              <a:tr h="370840">
                <a:tc>
                  <a:txBody>
                    <a:bodyPr/>
                    <a:lstStyle/>
                    <a:p>
                      <a:r>
                        <a:rPr lang="en-US" dirty="0"/>
                        <a:t>Metric Suite</a:t>
                      </a:r>
                    </a:p>
                  </a:txBody>
                  <a:tcPr/>
                </a:tc>
                <a:tc>
                  <a:txBody>
                    <a:bodyPr/>
                    <a:lstStyle/>
                    <a:p>
                      <a:r>
                        <a:rPr lang="en-US" sz="1800" b="0" i="0" u="none" strike="noStrike" kern="1200" baseline="0" dirty="0">
                          <a:solidFill>
                            <a:schemeClr val="dk1"/>
                          </a:solidFill>
                          <a:latin typeface="+mn-lt"/>
                          <a:ea typeface="+mn-ea"/>
                          <a:cs typeface="+mn-cs"/>
                        </a:rPr>
                        <a:t>A collection of parameter and metric definitions used to calculate the metrics that evaluate specific aspects of your model.</a:t>
                      </a:r>
                      <a:endParaRPr lang="en-US" dirty="0"/>
                    </a:p>
                  </a:txBody>
                  <a:tcPr/>
                </a:tc>
                <a:extLst>
                  <a:ext uri="{0D108BD9-81ED-4DB2-BD59-A6C34878D82A}">
                    <a16:rowId xmlns:a16="http://schemas.microsoft.com/office/drawing/2014/main" val="20926509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Metric Definition</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The formula for calculating metrics according to the parameter values.</a:t>
                      </a:r>
                      <a:endParaRPr lang="en-US" dirty="0"/>
                    </a:p>
                  </a:txBody>
                  <a:tcPr/>
                </a:tc>
                <a:extLst>
                  <a:ext uri="{0D108BD9-81ED-4DB2-BD59-A6C34878D82A}">
                    <a16:rowId xmlns:a16="http://schemas.microsoft.com/office/drawing/2014/main" val="2194823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Parameter Definition</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The variable that is used to calculate metrics. It can be an element type (including both relationship and DSL element types), particular element, data type, or data type value.</a:t>
                      </a:r>
                      <a:endParaRPr lang="en-US" dirty="0"/>
                    </a:p>
                  </a:txBody>
                  <a:tcPr/>
                </a:tc>
                <a:extLst>
                  <a:ext uri="{0D108BD9-81ED-4DB2-BD59-A6C34878D82A}">
                    <a16:rowId xmlns:a16="http://schemas.microsoft.com/office/drawing/2014/main" val="2306265228"/>
                  </a:ext>
                </a:extLst>
              </a:tr>
              <a:tr h="370840">
                <a:tc>
                  <a:txBody>
                    <a:bodyPr/>
                    <a:lstStyle/>
                    <a:p>
                      <a:r>
                        <a:rPr lang="en-US" dirty="0"/>
                        <a:t>Target</a:t>
                      </a:r>
                    </a:p>
                  </a:txBody>
                  <a:tcPr/>
                </a:tc>
                <a:tc>
                  <a:txBody>
                    <a:bodyPr/>
                    <a:lstStyle/>
                    <a:p>
                      <a:r>
                        <a:rPr lang="en-US" sz="1800" b="0" i="0" u="none" strike="noStrike" kern="1200" baseline="0" dirty="0">
                          <a:solidFill>
                            <a:schemeClr val="dk1"/>
                          </a:solidFill>
                          <a:latin typeface="+mn-lt"/>
                          <a:ea typeface="+mn-ea"/>
                          <a:cs typeface="+mn-cs"/>
                        </a:rPr>
                        <a:t>A target specifies model elements, for which metrics of</a:t>
                      </a:r>
                    </a:p>
                    <a:p>
                      <a:r>
                        <a:rPr lang="en-US" sz="1800" b="0" i="0" u="none" strike="noStrike" kern="1200" baseline="0" dirty="0">
                          <a:solidFill>
                            <a:schemeClr val="dk1"/>
                          </a:solidFill>
                          <a:latin typeface="+mn-lt"/>
                          <a:ea typeface="+mn-ea"/>
                          <a:cs typeface="+mn-cs"/>
                        </a:rPr>
                        <a:t>the particular metric suite can be calculated. The target value can be any type of elements or even a particular element of your model.</a:t>
                      </a:r>
                      <a:endParaRPr lang="en-US" dirty="0"/>
                    </a:p>
                  </a:txBody>
                  <a:tcPr/>
                </a:tc>
                <a:extLst>
                  <a:ext uri="{0D108BD9-81ED-4DB2-BD59-A6C34878D82A}">
                    <a16:rowId xmlns:a16="http://schemas.microsoft.com/office/drawing/2014/main" val="290565986"/>
                  </a:ext>
                </a:extLst>
              </a:tr>
            </a:tbl>
          </a:graphicData>
        </a:graphic>
      </p:graphicFrame>
    </p:spTree>
    <p:extLst>
      <p:ext uri="{BB962C8B-B14F-4D97-AF65-F5344CB8AC3E}">
        <p14:creationId xmlns:p14="http://schemas.microsoft.com/office/powerpoint/2010/main" val="169235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212B-B70B-4427-A6A3-A8ED956DC949}"/>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940867AE-A4E7-40B4-833D-E806FCEBEB5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18" name="TextBox 17">
            <a:extLst>
              <a:ext uri="{FF2B5EF4-FFF2-40B4-BE49-F238E27FC236}">
                <a16:creationId xmlns:a16="http://schemas.microsoft.com/office/drawing/2014/main" id="{18E4BF8E-9821-4BB3-A7B7-23BB18913786}"/>
              </a:ext>
            </a:extLst>
          </p:cNvPr>
          <p:cNvSpPr txBox="1"/>
          <p:nvPr/>
        </p:nvSpPr>
        <p:spPr>
          <a:xfrm>
            <a:off x="854979" y="1457184"/>
            <a:ext cx="10759657" cy="2308324"/>
          </a:xfrm>
          <a:prstGeom prst="rect">
            <a:avLst/>
          </a:prstGeom>
          <a:solidFill>
            <a:schemeClr val="bg1"/>
          </a:solidFill>
          <a:ln>
            <a:solidFill>
              <a:schemeClr val="tx1"/>
            </a:solidFill>
          </a:ln>
        </p:spPr>
        <p:txBody>
          <a:bodyPr wrap="square" rtlCol="0">
            <a:spAutoFit/>
          </a:bodyPr>
          <a:lstStyle/>
          <a:p>
            <a:r>
              <a:rPr lang="en-US" sz="3600" dirty="0"/>
              <a:t>A </a:t>
            </a:r>
            <a:r>
              <a:rPr lang="en-US" sz="3600"/>
              <a:t>SysML model </a:t>
            </a:r>
            <a:r>
              <a:rPr lang="en-US" sz="3600" dirty="0"/>
              <a:t>can be viewed as a collection of Nodes, or Model Elements and their relationships, or Edges.</a:t>
            </a:r>
          </a:p>
          <a:p>
            <a:r>
              <a:rPr lang="en-US" sz="3600" dirty="0"/>
              <a:t>In the example shown, a graph with three Nodes, (A, B and C) and three Edges ({A,B}, {A,C} and {C,B}). </a:t>
            </a:r>
          </a:p>
        </p:txBody>
      </p:sp>
      <p:grpSp>
        <p:nvGrpSpPr>
          <p:cNvPr id="24" name="Group 23">
            <a:extLst>
              <a:ext uri="{FF2B5EF4-FFF2-40B4-BE49-F238E27FC236}">
                <a16:creationId xmlns:a16="http://schemas.microsoft.com/office/drawing/2014/main" id="{A389DA76-B9E9-4766-AAAF-A706783DE706}"/>
              </a:ext>
            </a:extLst>
          </p:cNvPr>
          <p:cNvGrpSpPr/>
          <p:nvPr/>
        </p:nvGrpSpPr>
        <p:grpSpPr>
          <a:xfrm>
            <a:off x="7660200" y="3741060"/>
            <a:ext cx="4531800" cy="3019956"/>
            <a:chOff x="7079546" y="2996566"/>
            <a:chExt cx="4531800" cy="3019956"/>
          </a:xfrm>
        </p:grpSpPr>
        <p:grpSp>
          <p:nvGrpSpPr>
            <p:cNvPr id="23" name="Group 22">
              <a:extLst>
                <a:ext uri="{FF2B5EF4-FFF2-40B4-BE49-F238E27FC236}">
                  <a16:creationId xmlns:a16="http://schemas.microsoft.com/office/drawing/2014/main" id="{0AA8255B-0667-4165-A303-3571ABC09389}"/>
                </a:ext>
              </a:extLst>
            </p:cNvPr>
            <p:cNvGrpSpPr/>
            <p:nvPr/>
          </p:nvGrpSpPr>
          <p:grpSpPr>
            <a:xfrm>
              <a:off x="7079546" y="2996566"/>
              <a:ext cx="4531800" cy="2312070"/>
              <a:chOff x="3587794" y="3817683"/>
              <a:chExt cx="4531800" cy="2312070"/>
            </a:xfrm>
          </p:grpSpPr>
          <p:grpSp>
            <p:nvGrpSpPr>
              <p:cNvPr id="22" name="Group 21">
                <a:extLst>
                  <a:ext uri="{FF2B5EF4-FFF2-40B4-BE49-F238E27FC236}">
                    <a16:creationId xmlns:a16="http://schemas.microsoft.com/office/drawing/2014/main" id="{AB8476D2-BDBB-4CBD-8A2E-B84E3DC2CD93}"/>
                  </a:ext>
                </a:extLst>
              </p:cNvPr>
              <p:cNvGrpSpPr/>
              <p:nvPr/>
            </p:nvGrpSpPr>
            <p:grpSpPr>
              <a:xfrm>
                <a:off x="4398355" y="3993395"/>
                <a:ext cx="2910677" cy="2136358"/>
                <a:chOff x="4384924" y="3931402"/>
                <a:chExt cx="2910677" cy="2136358"/>
              </a:xfrm>
            </p:grpSpPr>
            <p:sp>
              <p:nvSpPr>
                <p:cNvPr id="5" name="Oval 4">
                  <a:extLst>
                    <a:ext uri="{FF2B5EF4-FFF2-40B4-BE49-F238E27FC236}">
                      <a16:creationId xmlns:a16="http://schemas.microsoft.com/office/drawing/2014/main" id="{079CD4DE-037A-4AEC-8B50-5406FC8C7021}"/>
                    </a:ext>
                  </a:extLst>
                </p:cNvPr>
                <p:cNvSpPr/>
                <p:nvPr/>
              </p:nvSpPr>
              <p:spPr>
                <a:xfrm>
                  <a:off x="4384924" y="3931402"/>
                  <a:ext cx="472698" cy="4804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F3DF1B6-8597-4522-84C8-0ED5DDD7C152}"/>
                    </a:ext>
                  </a:extLst>
                </p:cNvPr>
                <p:cNvSpPr/>
                <p:nvPr/>
              </p:nvSpPr>
              <p:spPr>
                <a:xfrm>
                  <a:off x="6822903" y="3931402"/>
                  <a:ext cx="472698" cy="4804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560EC-C421-4128-BACB-F25CEFF03095}"/>
                    </a:ext>
                  </a:extLst>
                </p:cNvPr>
                <p:cNvSpPr/>
                <p:nvPr/>
              </p:nvSpPr>
              <p:spPr>
                <a:xfrm>
                  <a:off x="5532896" y="5587312"/>
                  <a:ext cx="472698" cy="4804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7C661DF-06FE-4980-B2E5-245C2E4EE05A}"/>
                    </a:ext>
                  </a:extLst>
                </p:cNvPr>
                <p:cNvCxnSpPr>
                  <a:cxnSpLocks/>
                  <a:stCxn id="5" idx="6"/>
                  <a:endCxn id="6" idx="2"/>
                </p:cNvCxnSpPr>
                <p:nvPr/>
              </p:nvCxnSpPr>
              <p:spPr>
                <a:xfrm>
                  <a:off x="4857622" y="4171626"/>
                  <a:ext cx="19652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4B8484-4E07-4160-AF54-84A73889FBE1}"/>
                    </a:ext>
                  </a:extLst>
                </p:cNvPr>
                <p:cNvCxnSpPr>
                  <a:cxnSpLocks/>
                  <a:stCxn id="5" idx="5"/>
                  <a:endCxn id="7" idx="1"/>
                </p:cNvCxnSpPr>
                <p:nvPr/>
              </p:nvCxnSpPr>
              <p:spPr>
                <a:xfrm>
                  <a:off x="4788397" y="4341490"/>
                  <a:ext cx="813724" cy="13161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638FA8-B6CE-467F-8574-99004BCACB72}"/>
                    </a:ext>
                  </a:extLst>
                </p:cNvPr>
                <p:cNvCxnSpPr>
                  <a:cxnSpLocks/>
                  <a:stCxn id="7" idx="7"/>
                </p:cNvCxnSpPr>
                <p:nvPr/>
              </p:nvCxnSpPr>
              <p:spPr>
                <a:xfrm flipV="1">
                  <a:off x="5936369" y="4324026"/>
                  <a:ext cx="1038934" cy="13336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A69357B-E839-4291-8A52-FD70BF67AC18}"/>
                  </a:ext>
                </a:extLst>
              </p:cNvPr>
              <p:cNvSpPr txBox="1"/>
              <p:nvPr/>
            </p:nvSpPr>
            <p:spPr>
              <a:xfrm>
                <a:off x="3587794" y="3817683"/>
                <a:ext cx="515514" cy="707886"/>
              </a:xfrm>
              <a:prstGeom prst="rect">
                <a:avLst/>
              </a:prstGeom>
              <a:noFill/>
            </p:spPr>
            <p:txBody>
              <a:bodyPr wrap="square" rtlCol="0">
                <a:spAutoFit/>
              </a:bodyPr>
              <a:lstStyle/>
              <a:p>
                <a:r>
                  <a:rPr lang="en-US" sz="4000" dirty="0"/>
                  <a:t>A</a:t>
                </a:r>
              </a:p>
            </p:txBody>
          </p:sp>
          <p:sp>
            <p:nvSpPr>
              <p:cNvPr id="20" name="TextBox 19">
                <a:extLst>
                  <a:ext uri="{FF2B5EF4-FFF2-40B4-BE49-F238E27FC236}">
                    <a16:creationId xmlns:a16="http://schemas.microsoft.com/office/drawing/2014/main" id="{0FFD15E0-948E-4FF0-BA37-8E864D2AF47D}"/>
                  </a:ext>
                </a:extLst>
              </p:cNvPr>
              <p:cNvSpPr txBox="1"/>
              <p:nvPr/>
            </p:nvSpPr>
            <p:spPr>
              <a:xfrm>
                <a:off x="7604080" y="3817683"/>
                <a:ext cx="515514" cy="707886"/>
              </a:xfrm>
              <a:prstGeom prst="rect">
                <a:avLst/>
              </a:prstGeom>
              <a:noFill/>
            </p:spPr>
            <p:txBody>
              <a:bodyPr wrap="square" rtlCol="0">
                <a:spAutoFit/>
              </a:bodyPr>
              <a:lstStyle/>
              <a:p>
                <a:r>
                  <a:rPr lang="en-US" sz="4000" dirty="0"/>
                  <a:t>B</a:t>
                </a:r>
              </a:p>
            </p:txBody>
          </p:sp>
        </p:grpSp>
        <p:sp>
          <p:nvSpPr>
            <p:cNvPr id="21" name="TextBox 20">
              <a:extLst>
                <a:ext uri="{FF2B5EF4-FFF2-40B4-BE49-F238E27FC236}">
                  <a16:creationId xmlns:a16="http://schemas.microsoft.com/office/drawing/2014/main" id="{BE3649B9-86D8-4822-A062-DB257A2C1DDE}"/>
                </a:ext>
              </a:extLst>
            </p:cNvPr>
            <p:cNvSpPr txBox="1"/>
            <p:nvPr/>
          </p:nvSpPr>
          <p:spPr>
            <a:xfrm>
              <a:off x="9040129" y="5308636"/>
              <a:ext cx="515514" cy="707886"/>
            </a:xfrm>
            <a:prstGeom prst="rect">
              <a:avLst/>
            </a:prstGeom>
            <a:noFill/>
          </p:spPr>
          <p:txBody>
            <a:bodyPr wrap="square" rtlCol="0">
              <a:spAutoFit/>
            </a:bodyPr>
            <a:lstStyle/>
            <a:p>
              <a:r>
                <a:rPr lang="en-US" sz="4000" dirty="0"/>
                <a:t>C</a:t>
              </a:r>
            </a:p>
          </p:txBody>
        </p:sp>
      </p:grpSp>
    </p:spTree>
    <p:extLst>
      <p:ext uri="{BB962C8B-B14F-4D97-AF65-F5344CB8AC3E}">
        <p14:creationId xmlns:p14="http://schemas.microsoft.com/office/powerpoint/2010/main" val="40977284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a:xfrm>
            <a:off x="638697" y="365127"/>
            <a:ext cx="9400653" cy="1325563"/>
          </a:xfrm>
        </p:spPr>
        <p:txBody>
          <a:bodyPr>
            <a:normAutofit/>
          </a:bodyPr>
          <a:lstStyle/>
          <a:p>
            <a:r>
              <a:rPr lang="en-US" dirty="0"/>
              <a:t>Metrics</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110</a:t>
            </a:fld>
            <a:endParaRPr lang="en-US"/>
          </a:p>
        </p:txBody>
      </p:sp>
      <p:sp>
        <p:nvSpPr>
          <p:cNvPr id="10" name="TextBox 9">
            <a:extLst>
              <a:ext uri="{FF2B5EF4-FFF2-40B4-BE49-F238E27FC236}">
                <a16:creationId xmlns:a16="http://schemas.microsoft.com/office/drawing/2014/main" id="{3B284A74-92C6-4FC5-A964-FFFC26A2B079}"/>
              </a:ext>
            </a:extLst>
          </p:cNvPr>
          <p:cNvSpPr txBox="1"/>
          <p:nvPr/>
        </p:nvSpPr>
        <p:spPr>
          <a:xfrm>
            <a:off x="689097" y="1690690"/>
            <a:ext cx="4681097" cy="2554545"/>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A Metric Suite is a class of Applied Stereotype </a:t>
            </a:r>
            <a:r>
              <a:rPr lang="en-US" sz="4000" dirty="0" err="1">
                <a:cs typeface="Arial" panose="020B0604020202020204" pitchFamily="34" charset="0"/>
              </a:rPr>
              <a:t>MetricSuite</a:t>
            </a:r>
            <a:r>
              <a:rPr lang="en-US" sz="4000" dirty="0">
                <a:cs typeface="Arial" panose="020B0604020202020204" pitchFamily="34" charset="0"/>
              </a:rPr>
              <a:t>.</a:t>
            </a:r>
          </a:p>
        </p:txBody>
      </p:sp>
      <p:pic>
        <p:nvPicPr>
          <p:cNvPr id="6" name="Picture 5">
            <a:extLst>
              <a:ext uri="{FF2B5EF4-FFF2-40B4-BE49-F238E27FC236}">
                <a16:creationId xmlns:a16="http://schemas.microsoft.com/office/drawing/2014/main" id="{D7738F13-CC76-4506-AF71-0C5DE3DCA54B}"/>
              </a:ext>
            </a:extLst>
          </p:cNvPr>
          <p:cNvPicPr>
            <a:picLocks noChangeAspect="1"/>
          </p:cNvPicPr>
          <p:nvPr/>
        </p:nvPicPr>
        <p:blipFill>
          <a:blip r:embed="rId2"/>
          <a:stretch>
            <a:fillRect/>
          </a:stretch>
        </p:blipFill>
        <p:spPr>
          <a:xfrm>
            <a:off x="5705498" y="1715665"/>
            <a:ext cx="6178098" cy="3782940"/>
          </a:xfrm>
          <a:prstGeom prst="rect">
            <a:avLst/>
          </a:prstGeom>
        </p:spPr>
      </p:pic>
      <p:sp>
        <p:nvSpPr>
          <p:cNvPr id="12" name="Right Arrow 7">
            <a:extLst>
              <a:ext uri="{FF2B5EF4-FFF2-40B4-BE49-F238E27FC236}">
                <a16:creationId xmlns:a16="http://schemas.microsoft.com/office/drawing/2014/main" id="{E5C88C87-9D5A-48B4-89EE-291EDCDB8B8A}"/>
              </a:ext>
            </a:extLst>
          </p:cNvPr>
          <p:cNvSpPr/>
          <p:nvPr/>
        </p:nvSpPr>
        <p:spPr>
          <a:xfrm rot="10800000">
            <a:off x="6922607" y="170264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7">
            <a:extLst>
              <a:ext uri="{FF2B5EF4-FFF2-40B4-BE49-F238E27FC236}">
                <a16:creationId xmlns:a16="http://schemas.microsoft.com/office/drawing/2014/main" id="{2CDE3F56-2681-4D71-88F9-9C48C3458844}"/>
              </a:ext>
            </a:extLst>
          </p:cNvPr>
          <p:cNvSpPr/>
          <p:nvPr/>
        </p:nvSpPr>
        <p:spPr>
          <a:xfrm rot="10800000">
            <a:off x="8675207" y="302409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7">
            <a:extLst>
              <a:ext uri="{FF2B5EF4-FFF2-40B4-BE49-F238E27FC236}">
                <a16:creationId xmlns:a16="http://schemas.microsoft.com/office/drawing/2014/main" id="{2999F499-5FC4-4633-A026-B3021F69257D}"/>
              </a:ext>
            </a:extLst>
          </p:cNvPr>
          <p:cNvSpPr/>
          <p:nvPr/>
        </p:nvSpPr>
        <p:spPr>
          <a:xfrm rot="10800000">
            <a:off x="10961207" y="361866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E4A0C0-9E6D-46D6-9EC0-249962B5E5B5}"/>
              </a:ext>
            </a:extLst>
          </p:cNvPr>
          <p:cNvSpPr txBox="1"/>
          <p:nvPr/>
        </p:nvSpPr>
        <p:spPr>
          <a:xfrm>
            <a:off x="689097" y="4946399"/>
            <a:ext cx="7826253" cy="707886"/>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Metric Suites are defined in a Profile.</a:t>
            </a:r>
          </a:p>
        </p:txBody>
      </p:sp>
    </p:spTree>
    <p:extLst>
      <p:ext uri="{BB962C8B-B14F-4D97-AF65-F5344CB8AC3E}">
        <p14:creationId xmlns:p14="http://schemas.microsoft.com/office/powerpoint/2010/main" val="2545122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a:xfrm>
            <a:off x="616608" y="365127"/>
            <a:ext cx="9422742" cy="1325563"/>
          </a:xfrm>
        </p:spPr>
        <p:txBody>
          <a:bodyPr>
            <a:normAutofit/>
          </a:bodyPr>
          <a:lstStyle/>
          <a:p>
            <a:r>
              <a:rPr lang="en-US" dirty="0"/>
              <a:t>Metrics</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111</a:t>
            </a:fld>
            <a:endParaRPr lang="en-US"/>
          </a:p>
        </p:txBody>
      </p:sp>
      <p:sp>
        <p:nvSpPr>
          <p:cNvPr id="10" name="TextBox 9">
            <a:extLst>
              <a:ext uri="{FF2B5EF4-FFF2-40B4-BE49-F238E27FC236}">
                <a16:creationId xmlns:a16="http://schemas.microsoft.com/office/drawing/2014/main" id="{3B284A74-92C6-4FC5-A964-FFFC26A2B079}"/>
              </a:ext>
            </a:extLst>
          </p:cNvPr>
          <p:cNvSpPr txBox="1"/>
          <p:nvPr/>
        </p:nvSpPr>
        <p:spPr>
          <a:xfrm>
            <a:off x="616608" y="2150989"/>
            <a:ext cx="5479392" cy="1938992"/>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Parameter and Metric Definitions are attributes of a Metric Suite.</a:t>
            </a:r>
          </a:p>
        </p:txBody>
      </p:sp>
      <p:sp>
        <p:nvSpPr>
          <p:cNvPr id="12" name="Right Arrow 7">
            <a:extLst>
              <a:ext uri="{FF2B5EF4-FFF2-40B4-BE49-F238E27FC236}">
                <a16:creationId xmlns:a16="http://schemas.microsoft.com/office/drawing/2014/main" id="{E5C88C87-9D5A-48B4-89EE-291EDCDB8B8A}"/>
              </a:ext>
            </a:extLst>
          </p:cNvPr>
          <p:cNvSpPr/>
          <p:nvPr/>
        </p:nvSpPr>
        <p:spPr>
          <a:xfrm>
            <a:off x="6037034" y="570834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7">
            <a:extLst>
              <a:ext uri="{FF2B5EF4-FFF2-40B4-BE49-F238E27FC236}">
                <a16:creationId xmlns:a16="http://schemas.microsoft.com/office/drawing/2014/main" id="{2999F499-5FC4-4633-A026-B3021F69257D}"/>
              </a:ext>
            </a:extLst>
          </p:cNvPr>
          <p:cNvSpPr/>
          <p:nvPr/>
        </p:nvSpPr>
        <p:spPr>
          <a:xfrm>
            <a:off x="6037033" y="599880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DEF01E-4575-4E6B-B502-34250E0EB801}"/>
              </a:ext>
            </a:extLst>
          </p:cNvPr>
          <p:cNvPicPr>
            <a:picLocks noChangeAspect="1"/>
          </p:cNvPicPr>
          <p:nvPr/>
        </p:nvPicPr>
        <p:blipFill>
          <a:blip r:embed="rId2"/>
          <a:stretch>
            <a:fillRect/>
          </a:stretch>
        </p:blipFill>
        <p:spPr>
          <a:xfrm>
            <a:off x="6772760" y="5313001"/>
            <a:ext cx="5172075" cy="1143000"/>
          </a:xfrm>
          <a:prstGeom prst="rect">
            <a:avLst/>
          </a:prstGeom>
        </p:spPr>
      </p:pic>
      <p:pic>
        <p:nvPicPr>
          <p:cNvPr id="5" name="Picture 4">
            <a:extLst>
              <a:ext uri="{FF2B5EF4-FFF2-40B4-BE49-F238E27FC236}">
                <a16:creationId xmlns:a16="http://schemas.microsoft.com/office/drawing/2014/main" id="{BB4DC847-3CCE-4E80-B724-B28EC5BF910B}"/>
              </a:ext>
            </a:extLst>
          </p:cNvPr>
          <p:cNvPicPr>
            <a:picLocks noChangeAspect="1"/>
          </p:cNvPicPr>
          <p:nvPr/>
        </p:nvPicPr>
        <p:blipFill>
          <a:blip r:embed="rId3"/>
          <a:stretch>
            <a:fillRect/>
          </a:stretch>
        </p:blipFill>
        <p:spPr>
          <a:xfrm>
            <a:off x="6858486" y="2150989"/>
            <a:ext cx="4432725" cy="3149395"/>
          </a:xfrm>
          <a:prstGeom prst="rect">
            <a:avLst/>
          </a:prstGeom>
        </p:spPr>
      </p:pic>
      <p:sp>
        <p:nvSpPr>
          <p:cNvPr id="13" name="Right Arrow 7">
            <a:extLst>
              <a:ext uri="{FF2B5EF4-FFF2-40B4-BE49-F238E27FC236}">
                <a16:creationId xmlns:a16="http://schemas.microsoft.com/office/drawing/2014/main" id="{2CDE3F56-2681-4D71-88F9-9C48C3458844}"/>
              </a:ext>
            </a:extLst>
          </p:cNvPr>
          <p:cNvSpPr/>
          <p:nvPr/>
        </p:nvSpPr>
        <p:spPr>
          <a:xfrm>
            <a:off x="6325085" y="423032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9146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a:xfrm>
            <a:off x="601111" y="365127"/>
            <a:ext cx="9438239" cy="1325563"/>
          </a:xfrm>
        </p:spPr>
        <p:txBody>
          <a:bodyPr>
            <a:normAutofit/>
          </a:bodyPr>
          <a:lstStyle/>
          <a:p>
            <a:r>
              <a:rPr lang="en-US" dirty="0"/>
              <a:t>Metrics</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112</a:t>
            </a:fld>
            <a:endParaRPr lang="en-US"/>
          </a:p>
        </p:txBody>
      </p:sp>
      <p:sp>
        <p:nvSpPr>
          <p:cNvPr id="10" name="TextBox 9">
            <a:extLst>
              <a:ext uri="{FF2B5EF4-FFF2-40B4-BE49-F238E27FC236}">
                <a16:creationId xmlns:a16="http://schemas.microsoft.com/office/drawing/2014/main" id="{3B284A74-92C6-4FC5-A964-FFFC26A2B079}"/>
              </a:ext>
            </a:extLst>
          </p:cNvPr>
          <p:cNvSpPr txBox="1"/>
          <p:nvPr/>
        </p:nvSpPr>
        <p:spPr>
          <a:xfrm>
            <a:off x="601111" y="1580899"/>
            <a:ext cx="4319602" cy="2554545"/>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Metric Definitions are attributes of Applied Stereotype </a:t>
            </a:r>
            <a:r>
              <a:rPr lang="en-US" sz="4000" dirty="0" err="1">
                <a:cs typeface="Arial" panose="020B0604020202020204" pitchFamily="34" charset="0"/>
              </a:rPr>
              <a:t>MetricDefinition</a:t>
            </a:r>
            <a:r>
              <a:rPr lang="en-US" sz="4000" dirty="0">
                <a:cs typeface="Arial" panose="020B0604020202020204" pitchFamily="34" charset="0"/>
              </a:rPr>
              <a:t>.</a:t>
            </a:r>
          </a:p>
        </p:txBody>
      </p:sp>
      <p:pic>
        <p:nvPicPr>
          <p:cNvPr id="6" name="Picture 5">
            <a:extLst>
              <a:ext uri="{FF2B5EF4-FFF2-40B4-BE49-F238E27FC236}">
                <a16:creationId xmlns:a16="http://schemas.microsoft.com/office/drawing/2014/main" id="{772A8549-3B27-49CF-A4C8-142CE63FD5D6}"/>
              </a:ext>
            </a:extLst>
          </p:cNvPr>
          <p:cNvPicPr>
            <a:picLocks noChangeAspect="1"/>
          </p:cNvPicPr>
          <p:nvPr/>
        </p:nvPicPr>
        <p:blipFill>
          <a:blip r:embed="rId2"/>
          <a:stretch>
            <a:fillRect/>
          </a:stretch>
        </p:blipFill>
        <p:spPr>
          <a:xfrm>
            <a:off x="5190172" y="1984495"/>
            <a:ext cx="6650356" cy="4135598"/>
          </a:xfrm>
          <a:prstGeom prst="rect">
            <a:avLst/>
          </a:prstGeom>
        </p:spPr>
      </p:pic>
      <p:sp>
        <p:nvSpPr>
          <p:cNvPr id="13" name="Right Arrow 7">
            <a:extLst>
              <a:ext uri="{FF2B5EF4-FFF2-40B4-BE49-F238E27FC236}">
                <a16:creationId xmlns:a16="http://schemas.microsoft.com/office/drawing/2014/main" id="{2CDE3F56-2681-4D71-88F9-9C48C3458844}"/>
              </a:ext>
            </a:extLst>
          </p:cNvPr>
          <p:cNvSpPr/>
          <p:nvPr/>
        </p:nvSpPr>
        <p:spPr>
          <a:xfrm rot="10800000">
            <a:off x="10352722" y="387613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4330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a:xfrm>
            <a:off x="686351" y="365127"/>
            <a:ext cx="9352999" cy="1325563"/>
          </a:xfrm>
        </p:spPr>
        <p:txBody>
          <a:bodyPr>
            <a:normAutofit/>
          </a:bodyPr>
          <a:lstStyle/>
          <a:p>
            <a:r>
              <a:rPr lang="en-US" dirty="0"/>
              <a:t>Metrics</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113</a:t>
            </a:fld>
            <a:endParaRPr lang="en-US"/>
          </a:p>
        </p:txBody>
      </p:sp>
      <p:sp>
        <p:nvSpPr>
          <p:cNvPr id="10" name="TextBox 9">
            <a:extLst>
              <a:ext uri="{FF2B5EF4-FFF2-40B4-BE49-F238E27FC236}">
                <a16:creationId xmlns:a16="http://schemas.microsoft.com/office/drawing/2014/main" id="{3B284A74-92C6-4FC5-A964-FFFC26A2B079}"/>
              </a:ext>
            </a:extLst>
          </p:cNvPr>
          <p:cNvSpPr txBox="1"/>
          <p:nvPr/>
        </p:nvSpPr>
        <p:spPr>
          <a:xfrm>
            <a:off x="525600" y="1669832"/>
            <a:ext cx="4782569" cy="2554545"/>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Parameter Definitions are attributes of Applied Stereotype of </a:t>
            </a:r>
            <a:r>
              <a:rPr lang="en-US" sz="4000" dirty="0" err="1">
                <a:cs typeface="Arial" panose="020B0604020202020204" pitchFamily="34" charset="0"/>
              </a:rPr>
              <a:t>ParameterDefinition</a:t>
            </a:r>
            <a:r>
              <a:rPr lang="en-US" sz="4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8EC6DFEE-6B80-4A03-95F6-3627A34FEDE3}"/>
              </a:ext>
            </a:extLst>
          </p:cNvPr>
          <p:cNvPicPr>
            <a:picLocks noChangeAspect="1"/>
          </p:cNvPicPr>
          <p:nvPr/>
        </p:nvPicPr>
        <p:blipFill>
          <a:blip r:embed="rId2"/>
          <a:stretch>
            <a:fillRect/>
          </a:stretch>
        </p:blipFill>
        <p:spPr>
          <a:xfrm>
            <a:off x="5383079" y="2044018"/>
            <a:ext cx="6448425" cy="4010025"/>
          </a:xfrm>
          <a:prstGeom prst="rect">
            <a:avLst/>
          </a:prstGeom>
        </p:spPr>
      </p:pic>
      <p:sp>
        <p:nvSpPr>
          <p:cNvPr id="13" name="Right Arrow 7">
            <a:extLst>
              <a:ext uri="{FF2B5EF4-FFF2-40B4-BE49-F238E27FC236}">
                <a16:creationId xmlns:a16="http://schemas.microsoft.com/office/drawing/2014/main" id="{2CDE3F56-2681-4D71-88F9-9C48C3458844}"/>
              </a:ext>
            </a:extLst>
          </p:cNvPr>
          <p:cNvSpPr/>
          <p:nvPr/>
        </p:nvSpPr>
        <p:spPr>
          <a:xfrm rot="10800000">
            <a:off x="10673066" y="404902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3387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33B0-2D48-454B-9545-5D73A02C20AE}"/>
              </a:ext>
            </a:extLst>
          </p:cNvPr>
          <p:cNvSpPr>
            <a:spLocks noGrp="1"/>
          </p:cNvSpPr>
          <p:nvPr>
            <p:ph type="title"/>
          </p:nvPr>
        </p:nvSpPr>
        <p:spPr/>
        <p:txBody>
          <a:bodyPr/>
          <a:lstStyle/>
          <a:p>
            <a:r>
              <a:rPr lang="en-US" dirty="0"/>
              <a:t>Metrics</a:t>
            </a:r>
          </a:p>
        </p:txBody>
      </p:sp>
      <p:sp>
        <p:nvSpPr>
          <p:cNvPr id="3" name="Content Placeholder 2">
            <a:extLst>
              <a:ext uri="{FF2B5EF4-FFF2-40B4-BE49-F238E27FC236}">
                <a16:creationId xmlns:a16="http://schemas.microsoft.com/office/drawing/2014/main" id="{9D5A8AD1-A22D-47B0-90B4-E7C9844961CC}"/>
              </a:ext>
            </a:extLst>
          </p:cNvPr>
          <p:cNvSpPr>
            <a:spLocks noGrp="1"/>
          </p:cNvSpPr>
          <p:nvPr>
            <p:ph idx="1"/>
          </p:nvPr>
        </p:nvSpPr>
        <p:spPr/>
        <p:txBody>
          <a:bodyPr/>
          <a:lstStyle/>
          <a:p>
            <a:pPr marL="0" indent="0">
              <a:buNone/>
            </a:pPr>
            <a:r>
              <a:rPr lang="en-US" sz="4000" b="0" dirty="0"/>
              <a:t>Lets now build a simple Metric Table.</a:t>
            </a:r>
          </a:p>
        </p:txBody>
      </p:sp>
      <p:sp>
        <p:nvSpPr>
          <p:cNvPr id="4" name="Footer Placeholder 3">
            <a:extLst>
              <a:ext uri="{FF2B5EF4-FFF2-40B4-BE49-F238E27FC236}">
                <a16:creationId xmlns:a16="http://schemas.microsoft.com/office/drawing/2014/main" id="{2EF6E5F5-5746-4A2E-8D50-08F2A23B7BA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0568838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B7305-4B76-4310-B000-718F255F7306}"/>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84AE8786-4AF4-41AF-9A97-803682584A74}"/>
              </a:ext>
            </a:extLst>
          </p:cNvPr>
          <p:cNvPicPr>
            <a:picLocks noGrp="1" noChangeAspect="1"/>
          </p:cNvPicPr>
          <p:nvPr>
            <p:ph idx="1"/>
          </p:nvPr>
        </p:nvPicPr>
        <p:blipFill>
          <a:blip r:embed="rId2"/>
          <a:stretch>
            <a:fillRect/>
          </a:stretch>
        </p:blipFill>
        <p:spPr>
          <a:xfrm>
            <a:off x="5947669" y="1623472"/>
            <a:ext cx="5905500" cy="4391025"/>
          </a:xfrm>
          <a:prstGeom prst="rect">
            <a:avLst/>
          </a:prstGeom>
        </p:spPr>
      </p:pic>
      <p:sp>
        <p:nvSpPr>
          <p:cNvPr id="4" name="Footer Placeholder 3">
            <a:extLst>
              <a:ext uri="{FF2B5EF4-FFF2-40B4-BE49-F238E27FC236}">
                <a16:creationId xmlns:a16="http://schemas.microsoft.com/office/drawing/2014/main" id="{0B7895A9-2912-4E45-9C1F-500BC8A823F2}"/>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69AD596C-D753-4619-BE5B-20D158B93C56}"/>
              </a:ext>
            </a:extLst>
          </p:cNvPr>
          <p:cNvSpPr txBox="1"/>
          <p:nvPr/>
        </p:nvSpPr>
        <p:spPr>
          <a:xfrm>
            <a:off x="616447" y="1853980"/>
            <a:ext cx="5115486" cy="2554545"/>
          </a:xfrm>
          <a:prstGeom prst="rect">
            <a:avLst/>
          </a:prstGeom>
          <a:solidFill>
            <a:schemeClr val="bg1"/>
          </a:solidFill>
          <a:ln>
            <a:solidFill>
              <a:schemeClr val="tx1"/>
            </a:solidFill>
          </a:ln>
        </p:spPr>
        <p:txBody>
          <a:bodyPr wrap="square" rtlCol="0">
            <a:spAutoFit/>
          </a:bodyPr>
          <a:lstStyle/>
          <a:p>
            <a:r>
              <a:rPr lang="en-US" sz="4000" dirty="0"/>
              <a:t>In the Allocated Baseline Package create another Package, name it Analysis.</a:t>
            </a:r>
          </a:p>
        </p:txBody>
      </p:sp>
      <p:sp>
        <p:nvSpPr>
          <p:cNvPr id="7" name="Right Arrow 7">
            <a:extLst>
              <a:ext uri="{FF2B5EF4-FFF2-40B4-BE49-F238E27FC236}">
                <a16:creationId xmlns:a16="http://schemas.microsoft.com/office/drawing/2014/main" id="{165C42E7-221E-469A-B76C-BFA7E8157C48}"/>
              </a:ext>
            </a:extLst>
          </p:cNvPr>
          <p:cNvSpPr/>
          <p:nvPr/>
        </p:nvSpPr>
        <p:spPr>
          <a:xfrm rot="10800000">
            <a:off x="9149066" y="400264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4926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2881-B9DE-46E5-A3D9-AF9F5D57BBDD}"/>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BAEF9A02-CEDD-4B61-98BA-3236C05FB231}"/>
              </a:ext>
            </a:extLst>
          </p:cNvPr>
          <p:cNvPicPr>
            <a:picLocks noGrp="1" noChangeAspect="1"/>
          </p:cNvPicPr>
          <p:nvPr>
            <p:ph idx="1"/>
          </p:nvPr>
        </p:nvPicPr>
        <p:blipFill>
          <a:blip r:embed="rId2"/>
          <a:stretch>
            <a:fillRect/>
          </a:stretch>
        </p:blipFill>
        <p:spPr>
          <a:xfrm>
            <a:off x="8430268" y="1600200"/>
            <a:ext cx="3110742" cy="4794250"/>
          </a:xfrm>
          <a:prstGeom prst="rect">
            <a:avLst/>
          </a:prstGeom>
        </p:spPr>
      </p:pic>
      <p:sp>
        <p:nvSpPr>
          <p:cNvPr id="4" name="Footer Placeholder 3">
            <a:extLst>
              <a:ext uri="{FF2B5EF4-FFF2-40B4-BE49-F238E27FC236}">
                <a16:creationId xmlns:a16="http://schemas.microsoft.com/office/drawing/2014/main" id="{3298A825-36E6-4BC5-90CE-C37949AD342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BFB1DF73-7954-4D71-B042-9B070CEEE34E}"/>
              </a:ext>
            </a:extLst>
          </p:cNvPr>
          <p:cNvSpPr txBox="1"/>
          <p:nvPr/>
        </p:nvSpPr>
        <p:spPr>
          <a:xfrm>
            <a:off x="616447" y="1853980"/>
            <a:ext cx="6952753" cy="1938992"/>
          </a:xfrm>
          <a:prstGeom prst="rect">
            <a:avLst/>
          </a:prstGeom>
          <a:solidFill>
            <a:schemeClr val="bg1"/>
          </a:solidFill>
          <a:ln>
            <a:solidFill>
              <a:schemeClr val="tx1"/>
            </a:solidFill>
          </a:ln>
        </p:spPr>
        <p:txBody>
          <a:bodyPr wrap="square" rtlCol="0">
            <a:spAutoFit/>
          </a:bodyPr>
          <a:lstStyle/>
          <a:p>
            <a:r>
              <a:rPr lang="en-US" sz="4000" dirty="0"/>
              <a:t>In that Package create Metric Table.  It is listed in the Other Diagrams category.</a:t>
            </a:r>
          </a:p>
        </p:txBody>
      </p:sp>
      <p:sp>
        <p:nvSpPr>
          <p:cNvPr id="7" name="Right Arrow 7">
            <a:extLst>
              <a:ext uri="{FF2B5EF4-FFF2-40B4-BE49-F238E27FC236}">
                <a16:creationId xmlns:a16="http://schemas.microsoft.com/office/drawing/2014/main" id="{3EBD7F58-B597-4F8B-A685-F095E92B7FA8}"/>
              </a:ext>
            </a:extLst>
          </p:cNvPr>
          <p:cNvSpPr/>
          <p:nvPr/>
        </p:nvSpPr>
        <p:spPr>
          <a:xfrm>
            <a:off x="8774160" y="462605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9418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93D9-F59A-42F4-8376-E4EAADED7FC1}"/>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0B63455A-7C44-4017-9FBF-9427F5FBCC1B}"/>
              </a:ext>
            </a:extLst>
          </p:cNvPr>
          <p:cNvPicPr>
            <a:picLocks noGrp="1" noChangeAspect="1"/>
          </p:cNvPicPr>
          <p:nvPr>
            <p:ph idx="1"/>
          </p:nvPr>
        </p:nvPicPr>
        <p:blipFill>
          <a:blip r:embed="rId2"/>
          <a:stretch>
            <a:fillRect/>
          </a:stretch>
        </p:blipFill>
        <p:spPr>
          <a:xfrm>
            <a:off x="4557777" y="2641600"/>
            <a:ext cx="7295392" cy="3735916"/>
          </a:xfrm>
          <a:prstGeom prst="rect">
            <a:avLst/>
          </a:prstGeom>
        </p:spPr>
      </p:pic>
      <p:sp>
        <p:nvSpPr>
          <p:cNvPr id="4" name="Footer Placeholder 3">
            <a:extLst>
              <a:ext uri="{FF2B5EF4-FFF2-40B4-BE49-F238E27FC236}">
                <a16:creationId xmlns:a16="http://schemas.microsoft.com/office/drawing/2014/main" id="{91BE2FE0-D210-4B41-8513-65BCD8D93AC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5049D7B7-C5A6-47C8-B44E-E7F4DD290694}"/>
              </a:ext>
            </a:extLst>
          </p:cNvPr>
          <p:cNvSpPr/>
          <p:nvPr/>
        </p:nvSpPr>
        <p:spPr>
          <a:xfrm rot="16200000">
            <a:off x="6584751" y="327496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62DF4E-74EC-4004-AE22-18010641C9B4}"/>
              </a:ext>
            </a:extLst>
          </p:cNvPr>
          <p:cNvSpPr txBox="1"/>
          <p:nvPr/>
        </p:nvSpPr>
        <p:spPr>
          <a:xfrm>
            <a:off x="616448" y="1853980"/>
            <a:ext cx="3430620" cy="1323439"/>
          </a:xfrm>
          <a:prstGeom prst="rect">
            <a:avLst/>
          </a:prstGeom>
          <a:solidFill>
            <a:schemeClr val="bg1"/>
          </a:solidFill>
          <a:ln>
            <a:solidFill>
              <a:schemeClr val="tx1"/>
            </a:solidFill>
          </a:ln>
        </p:spPr>
        <p:txBody>
          <a:bodyPr wrap="square" rtlCol="0">
            <a:spAutoFit/>
          </a:bodyPr>
          <a:lstStyle/>
          <a:p>
            <a:r>
              <a:rPr lang="en-US" sz="4000" dirty="0"/>
              <a:t>Choose a Metric Suite.</a:t>
            </a:r>
          </a:p>
        </p:txBody>
      </p:sp>
    </p:spTree>
    <p:extLst>
      <p:ext uri="{BB962C8B-B14F-4D97-AF65-F5344CB8AC3E}">
        <p14:creationId xmlns:p14="http://schemas.microsoft.com/office/powerpoint/2010/main" val="29040238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34FEC8-6AD8-4CBD-9AE7-BA167BC7C3E4}"/>
              </a:ext>
            </a:extLst>
          </p:cNvPr>
          <p:cNvPicPr>
            <a:picLocks noChangeAspect="1"/>
          </p:cNvPicPr>
          <p:nvPr/>
        </p:nvPicPr>
        <p:blipFill>
          <a:blip r:embed="rId2"/>
          <a:stretch>
            <a:fillRect/>
          </a:stretch>
        </p:blipFill>
        <p:spPr>
          <a:xfrm>
            <a:off x="7399168" y="1557275"/>
            <a:ext cx="4176384" cy="4782157"/>
          </a:xfrm>
          <a:prstGeom prst="rect">
            <a:avLst/>
          </a:prstGeom>
        </p:spPr>
      </p:pic>
      <p:sp>
        <p:nvSpPr>
          <p:cNvPr id="2" name="Title 1">
            <a:extLst>
              <a:ext uri="{FF2B5EF4-FFF2-40B4-BE49-F238E27FC236}">
                <a16:creationId xmlns:a16="http://schemas.microsoft.com/office/drawing/2014/main" id="{142B28CF-A836-4E24-A576-395CFD7CB6DF}"/>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8DE31F74-540B-408D-86BC-FFE2DE1FE9D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67211BF6-00F3-4496-B9FA-FC8E33CB397F}"/>
              </a:ext>
            </a:extLst>
          </p:cNvPr>
          <p:cNvSpPr txBox="1"/>
          <p:nvPr/>
        </p:nvSpPr>
        <p:spPr>
          <a:xfrm>
            <a:off x="616448" y="1853980"/>
            <a:ext cx="5581152" cy="2554545"/>
          </a:xfrm>
          <a:prstGeom prst="rect">
            <a:avLst/>
          </a:prstGeom>
          <a:solidFill>
            <a:schemeClr val="bg1"/>
          </a:solidFill>
          <a:ln>
            <a:solidFill>
              <a:schemeClr val="tx1"/>
            </a:solidFill>
          </a:ln>
        </p:spPr>
        <p:txBody>
          <a:bodyPr wrap="square" rtlCol="0">
            <a:spAutoFit/>
          </a:bodyPr>
          <a:lstStyle/>
          <a:p>
            <a:r>
              <a:rPr lang="en-US" sz="4000" dirty="0"/>
              <a:t>The Select Metric Suite Pane appears.  Select the List Tab.  Select Requirement Coverage.</a:t>
            </a:r>
          </a:p>
        </p:txBody>
      </p:sp>
      <p:sp>
        <p:nvSpPr>
          <p:cNvPr id="7" name="Right Arrow 7">
            <a:extLst>
              <a:ext uri="{FF2B5EF4-FFF2-40B4-BE49-F238E27FC236}">
                <a16:creationId xmlns:a16="http://schemas.microsoft.com/office/drawing/2014/main" id="{AA04BD0B-045F-4A62-8B51-5E95F83102EB}"/>
              </a:ext>
            </a:extLst>
          </p:cNvPr>
          <p:cNvSpPr/>
          <p:nvPr/>
        </p:nvSpPr>
        <p:spPr>
          <a:xfrm rot="5400000">
            <a:off x="8127138" y="257223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7">
            <a:extLst>
              <a:ext uri="{FF2B5EF4-FFF2-40B4-BE49-F238E27FC236}">
                <a16:creationId xmlns:a16="http://schemas.microsoft.com/office/drawing/2014/main" id="{47BD69B4-08B2-491E-ABFA-972265770E3A}"/>
              </a:ext>
            </a:extLst>
          </p:cNvPr>
          <p:cNvSpPr/>
          <p:nvPr/>
        </p:nvSpPr>
        <p:spPr>
          <a:xfrm rot="10800000">
            <a:off x="11117445" y="388444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292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AE24-0288-4E2F-9AB8-A30DF8E43BE8}"/>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2081D54C-9045-4D62-95BB-9BA5C3827BE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4B269661-2DBE-42FF-80CF-2CF5D3DD7DFE}"/>
              </a:ext>
            </a:extLst>
          </p:cNvPr>
          <p:cNvPicPr>
            <a:picLocks noChangeAspect="1"/>
          </p:cNvPicPr>
          <p:nvPr/>
        </p:nvPicPr>
        <p:blipFill>
          <a:blip r:embed="rId2"/>
          <a:stretch>
            <a:fillRect/>
          </a:stretch>
        </p:blipFill>
        <p:spPr>
          <a:xfrm>
            <a:off x="3428836" y="1458468"/>
            <a:ext cx="8424333" cy="4721034"/>
          </a:xfrm>
          <a:prstGeom prst="rect">
            <a:avLst/>
          </a:prstGeom>
        </p:spPr>
      </p:pic>
      <p:sp>
        <p:nvSpPr>
          <p:cNvPr id="7" name="TextBox 6">
            <a:extLst>
              <a:ext uri="{FF2B5EF4-FFF2-40B4-BE49-F238E27FC236}">
                <a16:creationId xmlns:a16="http://schemas.microsoft.com/office/drawing/2014/main" id="{1CB355CA-6230-4D67-BB2C-18949C512017}"/>
              </a:ext>
            </a:extLst>
          </p:cNvPr>
          <p:cNvSpPr txBox="1"/>
          <p:nvPr/>
        </p:nvSpPr>
        <p:spPr>
          <a:xfrm>
            <a:off x="616448" y="1853980"/>
            <a:ext cx="2456952" cy="3170099"/>
          </a:xfrm>
          <a:prstGeom prst="rect">
            <a:avLst/>
          </a:prstGeom>
          <a:solidFill>
            <a:schemeClr val="bg1"/>
          </a:solidFill>
          <a:ln>
            <a:solidFill>
              <a:schemeClr val="tx1"/>
            </a:solidFill>
          </a:ln>
        </p:spPr>
        <p:txBody>
          <a:bodyPr wrap="square" rtlCol="0">
            <a:spAutoFit/>
          </a:bodyPr>
          <a:lstStyle/>
          <a:p>
            <a:r>
              <a:rPr lang="en-US" sz="4000" dirty="0"/>
              <a:t>Your Metric Table now looks like this.</a:t>
            </a:r>
          </a:p>
        </p:txBody>
      </p:sp>
    </p:spTree>
    <p:extLst>
      <p:ext uri="{BB962C8B-B14F-4D97-AF65-F5344CB8AC3E}">
        <p14:creationId xmlns:p14="http://schemas.microsoft.com/office/powerpoint/2010/main" val="4121312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AD2E-0AD7-45EE-A789-46F10BE4E602}"/>
              </a:ext>
            </a:extLst>
          </p:cNvPr>
          <p:cNvSpPr>
            <a:spLocks noGrp="1"/>
          </p:cNvSpPr>
          <p:nvPr>
            <p:ph type="title"/>
          </p:nvPr>
        </p:nvSpPr>
        <p:spPr/>
        <p:txBody>
          <a:bodyPr/>
          <a:lstStyle/>
          <a:p>
            <a:r>
              <a:rPr lang="en-US" dirty="0"/>
              <a:t>Meta Model Architecture</a:t>
            </a:r>
          </a:p>
        </p:txBody>
      </p:sp>
      <p:sp>
        <p:nvSpPr>
          <p:cNvPr id="3" name="Content Placeholder 2">
            <a:extLst>
              <a:ext uri="{FF2B5EF4-FFF2-40B4-BE49-F238E27FC236}">
                <a16:creationId xmlns:a16="http://schemas.microsoft.com/office/drawing/2014/main" id="{1AA34AEE-7DCA-4A8F-9DB6-D1D68A33E1FB}"/>
              </a:ext>
            </a:extLst>
          </p:cNvPr>
          <p:cNvSpPr>
            <a:spLocks noGrp="1"/>
          </p:cNvSpPr>
          <p:nvPr>
            <p:ph idx="1"/>
          </p:nvPr>
        </p:nvSpPr>
        <p:spPr>
          <a:xfrm>
            <a:off x="771431" y="1380832"/>
            <a:ext cx="11236720" cy="2231755"/>
          </a:xfrm>
        </p:spPr>
        <p:txBody>
          <a:bodyPr/>
          <a:lstStyle/>
          <a:p>
            <a:pPr marL="0" indent="0">
              <a:buNone/>
            </a:pPr>
            <a:r>
              <a:rPr lang="en-US" sz="4000" b="0" dirty="0"/>
              <a:t>If you think of a Node or model element as a collection of Nodes or Properties, each of these Properties having Edges, or Relationships to other Nodes.</a:t>
            </a:r>
          </a:p>
        </p:txBody>
      </p:sp>
      <p:sp>
        <p:nvSpPr>
          <p:cNvPr id="4" name="Footer Placeholder 3">
            <a:extLst>
              <a:ext uri="{FF2B5EF4-FFF2-40B4-BE49-F238E27FC236}">
                <a16:creationId xmlns:a16="http://schemas.microsoft.com/office/drawing/2014/main" id="{A4F1EC49-0573-49DE-B6B1-DBBD09B89791}"/>
              </a:ext>
            </a:extLst>
          </p:cNvPr>
          <p:cNvSpPr>
            <a:spLocks noGrp="1"/>
          </p:cNvSpPr>
          <p:nvPr>
            <p:ph type="ftr" sz="quarter" idx="11"/>
          </p:nvPr>
        </p:nvSpPr>
        <p:spPr>
          <a:xfrm>
            <a:off x="352977" y="6492240"/>
            <a:ext cx="7536952" cy="239059"/>
          </a:xfrm>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grpSp>
        <p:nvGrpSpPr>
          <p:cNvPr id="17" name="Group 16">
            <a:extLst>
              <a:ext uri="{FF2B5EF4-FFF2-40B4-BE49-F238E27FC236}">
                <a16:creationId xmlns:a16="http://schemas.microsoft.com/office/drawing/2014/main" id="{DD57251B-72FA-4A06-B44D-3E8B4DFCFF9A}"/>
              </a:ext>
            </a:extLst>
          </p:cNvPr>
          <p:cNvGrpSpPr/>
          <p:nvPr/>
        </p:nvGrpSpPr>
        <p:grpSpPr>
          <a:xfrm>
            <a:off x="1862771" y="3778219"/>
            <a:ext cx="9606367" cy="2596504"/>
            <a:chOff x="1204093" y="3537995"/>
            <a:chExt cx="9606367" cy="2596504"/>
          </a:xfrm>
        </p:grpSpPr>
        <p:sp>
          <p:nvSpPr>
            <p:cNvPr id="5" name="Oval 4">
              <a:extLst>
                <a:ext uri="{FF2B5EF4-FFF2-40B4-BE49-F238E27FC236}">
                  <a16:creationId xmlns:a16="http://schemas.microsoft.com/office/drawing/2014/main" id="{4A694A50-C2E1-4728-ABF6-A073B29F0C26}"/>
                </a:ext>
              </a:extLst>
            </p:cNvPr>
            <p:cNvSpPr/>
            <p:nvPr/>
          </p:nvSpPr>
          <p:spPr>
            <a:xfrm>
              <a:off x="1774557" y="3537995"/>
              <a:ext cx="2502976" cy="2425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45E2CE7-B39F-478C-A9AC-67DE6B28078C}"/>
                </a:ext>
              </a:extLst>
            </p:cNvPr>
            <p:cNvSpPr/>
            <p:nvPr/>
          </p:nvSpPr>
          <p:spPr>
            <a:xfrm>
              <a:off x="7273872" y="3709015"/>
              <a:ext cx="2502976" cy="2425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F4ADE7B-49EE-430C-8CB6-584E59176562}"/>
                </a:ext>
              </a:extLst>
            </p:cNvPr>
            <p:cNvGrpSpPr/>
            <p:nvPr/>
          </p:nvGrpSpPr>
          <p:grpSpPr>
            <a:xfrm>
              <a:off x="2540432" y="4312638"/>
              <a:ext cx="1441342" cy="369332"/>
              <a:chOff x="4252995" y="5792726"/>
              <a:chExt cx="1441342" cy="369332"/>
            </a:xfrm>
          </p:grpSpPr>
          <p:sp>
            <p:nvSpPr>
              <p:cNvPr id="7" name="Oval 6">
                <a:extLst>
                  <a:ext uri="{FF2B5EF4-FFF2-40B4-BE49-F238E27FC236}">
                    <a16:creationId xmlns:a16="http://schemas.microsoft.com/office/drawing/2014/main" id="{0FD762E3-5C7A-4131-B7EB-7659DD27D457}"/>
                  </a:ext>
                </a:extLst>
              </p:cNvPr>
              <p:cNvSpPr/>
              <p:nvPr/>
            </p:nvSpPr>
            <p:spPr>
              <a:xfrm>
                <a:off x="5426990" y="5839366"/>
                <a:ext cx="209227" cy="2390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0C9EA9-ED23-446E-A474-2405D6F5B1FB}"/>
                  </a:ext>
                </a:extLst>
              </p:cNvPr>
              <p:cNvSpPr txBox="1"/>
              <p:nvPr/>
            </p:nvSpPr>
            <p:spPr>
              <a:xfrm>
                <a:off x="4252995" y="5792726"/>
                <a:ext cx="1441342" cy="369332"/>
              </a:xfrm>
              <a:prstGeom prst="rect">
                <a:avLst/>
              </a:prstGeom>
              <a:noFill/>
            </p:spPr>
            <p:txBody>
              <a:bodyPr wrap="square" rtlCol="0">
                <a:spAutoFit/>
              </a:bodyPr>
              <a:lstStyle/>
              <a:p>
                <a:r>
                  <a:rPr lang="en-US" dirty="0"/>
                  <a:t>Property x</a:t>
                </a:r>
              </a:p>
            </p:txBody>
          </p:sp>
        </p:grpSp>
        <p:sp>
          <p:nvSpPr>
            <p:cNvPr id="13" name="TextBox 12">
              <a:extLst>
                <a:ext uri="{FF2B5EF4-FFF2-40B4-BE49-F238E27FC236}">
                  <a16:creationId xmlns:a16="http://schemas.microsoft.com/office/drawing/2014/main" id="{9DB427A3-A058-4D91-88DA-289D0E4F983B}"/>
                </a:ext>
              </a:extLst>
            </p:cNvPr>
            <p:cNvSpPr txBox="1"/>
            <p:nvPr/>
          </p:nvSpPr>
          <p:spPr>
            <a:xfrm>
              <a:off x="1204093" y="4429474"/>
              <a:ext cx="906651" cy="707886"/>
            </a:xfrm>
            <a:prstGeom prst="rect">
              <a:avLst/>
            </a:prstGeom>
            <a:noFill/>
          </p:spPr>
          <p:txBody>
            <a:bodyPr wrap="square" rtlCol="0">
              <a:spAutoFit/>
            </a:bodyPr>
            <a:lstStyle/>
            <a:p>
              <a:r>
                <a:rPr lang="en-US" sz="4000" dirty="0"/>
                <a:t>A</a:t>
              </a:r>
            </a:p>
          </p:txBody>
        </p:sp>
        <p:sp>
          <p:nvSpPr>
            <p:cNvPr id="14" name="TextBox 13">
              <a:extLst>
                <a:ext uri="{FF2B5EF4-FFF2-40B4-BE49-F238E27FC236}">
                  <a16:creationId xmlns:a16="http://schemas.microsoft.com/office/drawing/2014/main" id="{65BCC5B9-7C3E-4BF6-8146-B904BA653ECC}"/>
                </a:ext>
              </a:extLst>
            </p:cNvPr>
            <p:cNvSpPr txBox="1"/>
            <p:nvPr/>
          </p:nvSpPr>
          <p:spPr>
            <a:xfrm>
              <a:off x="9903809" y="4396794"/>
              <a:ext cx="906651" cy="707886"/>
            </a:xfrm>
            <a:prstGeom prst="rect">
              <a:avLst/>
            </a:prstGeom>
            <a:noFill/>
          </p:spPr>
          <p:txBody>
            <a:bodyPr wrap="square" rtlCol="0">
              <a:spAutoFit/>
            </a:bodyPr>
            <a:lstStyle/>
            <a:p>
              <a:r>
                <a:rPr lang="en-US" sz="4000" dirty="0"/>
                <a:t>B</a:t>
              </a:r>
            </a:p>
          </p:txBody>
        </p:sp>
        <p:cxnSp>
          <p:nvCxnSpPr>
            <p:cNvPr id="16" name="Straight Connector 15">
              <a:extLst>
                <a:ext uri="{FF2B5EF4-FFF2-40B4-BE49-F238E27FC236}">
                  <a16:creationId xmlns:a16="http://schemas.microsoft.com/office/drawing/2014/main" id="{1CA7FFCB-F63E-475F-B9EF-25974FA60C17}"/>
                </a:ext>
              </a:extLst>
            </p:cNvPr>
            <p:cNvCxnSpPr>
              <a:stCxn id="8" idx="3"/>
            </p:cNvCxnSpPr>
            <p:nvPr/>
          </p:nvCxnSpPr>
          <p:spPr>
            <a:xfrm>
              <a:off x="3981774" y="4497304"/>
              <a:ext cx="3292098" cy="1010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70200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58A3-918D-4593-92BD-B335FBB2074E}"/>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DE57AACD-BF41-4F49-94BA-5DA7DEAF29D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10" name="Content Placeholder 9">
            <a:extLst>
              <a:ext uri="{FF2B5EF4-FFF2-40B4-BE49-F238E27FC236}">
                <a16:creationId xmlns:a16="http://schemas.microsoft.com/office/drawing/2014/main" id="{FEC549EE-52DC-4435-925A-40659F7BF7A5}"/>
              </a:ext>
            </a:extLst>
          </p:cNvPr>
          <p:cNvPicPr>
            <a:picLocks noGrp="1" noChangeAspect="1"/>
          </p:cNvPicPr>
          <p:nvPr>
            <p:ph idx="1"/>
          </p:nvPr>
        </p:nvPicPr>
        <p:blipFill>
          <a:blip r:embed="rId2"/>
          <a:stretch>
            <a:fillRect/>
          </a:stretch>
        </p:blipFill>
        <p:spPr>
          <a:xfrm>
            <a:off x="7463149" y="1532467"/>
            <a:ext cx="4390020" cy="4794250"/>
          </a:xfrm>
          <a:prstGeom prst="rect">
            <a:avLst/>
          </a:prstGeom>
        </p:spPr>
      </p:pic>
      <p:sp>
        <p:nvSpPr>
          <p:cNvPr id="11" name="TextBox 10">
            <a:extLst>
              <a:ext uri="{FF2B5EF4-FFF2-40B4-BE49-F238E27FC236}">
                <a16:creationId xmlns:a16="http://schemas.microsoft.com/office/drawing/2014/main" id="{E754FB6E-FFF6-433E-A79D-D3619AFDE4E4}"/>
              </a:ext>
            </a:extLst>
          </p:cNvPr>
          <p:cNvSpPr txBox="1"/>
          <p:nvPr/>
        </p:nvSpPr>
        <p:spPr>
          <a:xfrm>
            <a:off x="616447" y="1853980"/>
            <a:ext cx="5767419" cy="3170099"/>
          </a:xfrm>
          <a:prstGeom prst="rect">
            <a:avLst/>
          </a:prstGeom>
          <a:solidFill>
            <a:schemeClr val="bg1"/>
          </a:solidFill>
          <a:ln>
            <a:solidFill>
              <a:schemeClr val="tx1"/>
            </a:solidFill>
          </a:ln>
        </p:spPr>
        <p:txBody>
          <a:bodyPr wrap="square" rtlCol="0">
            <a:spAutoFit/>
          </a:bodyPr>
          <a:lstStyle/>
          <a:p>
            <a:r>
              <a:rPr lang="en-US" sz="4000" dirty="0"/>
              <a:t>The Metric Suites resides here in the model.  As you can see it’s a MagicDraw Profile within the UML Profile.</a:t>
            </a:r>
          </a:p>
        </p:txBody>
      </p:sp>
      <p:sp>
        <p:nvSpPr>
          <p:cNvPr id="12" name="Right Arrow 7">
            <a:extLst>
              <a:ext uri="{FF2B5EF4-FFF2-40B4-BE49-F238E27FC236}">
                <a16:creationId xmlns:a16="http://schemas.microsoft.com/office/drawing/2014/main" id="{62C66D0B-3D4D-46AF-A85C-BED600316426}"/>
              </a:ext>
            </a:extLst>
          </p:cNvPr>
          <p:cNvSpPr/>
          <p:nvPr/>
        </p:nvSpPr>
        <p:spPr>
          <a:xfrm rot="10800000">
            <a:off x="9290297" y="375343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7">
            <a:extLst>
              <a:ext uri="{FF2B5EF4-FFF2-40B4-BE49-F238E27FC236}">
                <a16:creationId xmlns:a16="http://schemas.microsoft.com/office/drawing/2014/main" id="{21F4DC20-D88B-46EE-AA98-0A987FCB2E77}"/>
              </a:ext>
            </a:extLst>
          </p:cNvPr>
          <p:cNvSpPr/>
          <p:nvPr/>
        </p:nvSpPr>
        <p:spPr>
          <a:xfrm rot="10800000">
            <a:off x="9290297" y="229063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7954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694B-E4B9-4AB1-A551-39F6ECB9D379}"/>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79D3E07C-F62F-4739-B86C-55EC06AE99A0}"/>
              </a:ext>
            </a:extLst>
          </p:cNvPr>
          <p:cNvPicPr>
            <a:picLocks noGrp="1" noChangeAspect="1"/>
          </p:cNvPicPr>
          <p:nvPr>
            <p:ph idx="1"/>
          </p:nvPr>
        </p:nvPicPr>
        <p:blipFill>
          <a:blip r:embed="rId2"/>
          <a:stretch>
            <a:fillRect/>
          </a:stretch>
        </p:blipFill>
        <p:spPr>
          <a:xfrm>
            <a:off x="4384924" y="2061458"/>
            <a:ext cx="7688638" cy="3949593"/>
          </a:xfrm>
          <a:prstGeom prst="rect">
            <a:avLst/>
          </a:prstGeom>
        </p:spPr>
      </p:pic>
      <p:sp>
        <p:nvSpPr>
          <p:cNvPr id="4" name="Footer Placeholder 3">
            <a:extLst>
              <a:ext uri="{FF2B5EF4-FFF2-40B4-BE49-F238E27FC236}">
                <a16:creationId xmlns:a16="http://schemas.microsoft.com/office/drawing/2014/main" id="{1E259152-598E-4D08-ACA1-0C9C364B67E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8198A7D8-72D0-4471-A2C6-DAA9E2A26094}"/>
              </a:ext>
            </a:extLst>
          </p:cNvPr>
          <p:cNvSpPr txBox="1"/>
          <p:nvPr/>
        </p:nvSpPr>
        <p:spPr>
          <a:xfrm>
            <a:off x="616447" y="1853980"/>
            <a:ext cx="3552597" cy="3785652"/>
          </a:xfrm>
          <a:prstGeom prst="rect">
            <a:avLst/>
          </a:prstGeom>
          <a:solidFill>
            <a:schemeClr val="bg1"/>
          </a:solidFill>
          <a:ln>
            <a:solidFill>
              <a:schemeClr val="tx1"/>
            </a:solidFill>
          </a:ln>
        </p:spPr>
        <p:txBody>
          <a:bodyPr wrap="square" rtlCol="0">
            <a:spAutoFit/>
          </a:bodyPr>
          <a:lstStyle/>
          <a:p>
            <a:r>
              <a:rPr lang="en-US" sz="4000" dirty="0"/>
              <a:t>From the Calculate Metric pull down select Add New Metric with Different Parameters.</a:t>
            </a:r>
          </a:p>
        </p:txBody>
      </p:sp>
      <p:sp>
        <p:nvSpPr>
          <p:cNvPr id="7" name="Right Arrow 7">
            <a:extLst>
              <a:ext uri="{FF2B5EF4-FFF2-40B4-BE49-F238E27FC236}">
                <a16:creationId xmlns:a16="http://schemas.microsoft.com/office/drawing/2014/main" id="{73AFDDB0-287D-497F-B4B6-478AB199D94F}"/>
              </a:ext>
            </a:extLst>
          </p:cNvPr>
          <p:cNvSpPr/>
          <p:nvPr/>
        </p:nvSpPr>
        <p:spPr>
          <a:xfrm rot="10800000">
            <a:off x="7097287" y="266855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9826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6B61-7B41-4012-9E0B-5AEF204437BF}"/>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992A3D9A-BC30-402A-883E-851B9EFFA5FF}"/>
              </a:ext>
            </a:extLst>
          </p:cNvPr>
          <p:cNvPicPr>
            <a:picLocks noGrp="1" noChangeAspect="1"/>
          </p:cNvPicPr>
          <p:nvPr>
            <p:ph idx="1"/>
          </p:nvPr>
        </p:nvPicPr>
        <p:blipFill>
          <a:blip r:embed="rId2"/>
          <a:stretch>
            <a:fillRect/>
          </a:stretch>
        </p:blipFill>
        <p:spPr>
          <a:xfrm>
            <a:off x="3657453" y="1898543"/>
            <a:ext cx="8195716" cy="3895348"/>
          </a:xfrm>
          <a:prstGeom prst="rect">
            <a:avLst/>
          </a:prstGeom>
        </p:spPr>
      </p:pic>
      <p:sp>
        <p:nvSpPr>
          <p:cNvPr id="4" name="Footer Placeholder 3">
            <a:extLst>
              <a:ext uri="{FF2B5EF4-FFF2-40B4-BE49-F238E27FC236}">
                <a16:creationId xmlns:a16="http://schemas.microsoft.com/office/drawing/2014/main" id="{19B2DA40-72E0-4565-82D4-105BA7D6C51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67A89823-51B9-405B-9218-89B60D79F783}"/>
              </a:ext>
            </a:extLst>
          </p:cNvPr>
          <p:cNvSpPr txBox="1"/>
          <p:nvPr/>
        </p:nvSpPr>
        <p:spPr>
          <a:xfrm>
            <a:off x="616448" y="1853980"/>
            <a:ext cx="2886170" cy="1938992"/>
          </a:xfrm>
          <a:prstGeom prst="rect">
            <a:avLst/>
          </a:prstGeom>
          <a:solidFill>
            <a:schemeClr val="bg1"/>
          </a:solidFill>
          <a:ln>
            <a:solidFill>
              <a:schemeClr val="tx1"/>
            </a:solidFill>
          </a:ln>
        </p:spPr>
        <p:txBody>
          <a:bodyPr wrap="square" rtlCol="0">
            <a:spAutoFit/>
          </a:bodyPr>
          <a:lstStyle/>
          <a:p>
            <a:r>
              <a:rPr lang="en-US" sz="4000" dirty="0"/>
              <a:t>This will add a row to the table.</a:t>
            </a:r>
          </a:p>
        </p:txBody>
      </p:sp>
      <p:sp>
        <p:nvSpPr>
          <p:cNvPr id="7" name="Right Arrow 7">
            <a:extLst>
              <a:ext uri="{FF2B5EF4-FFF2-40B4-BE49-F238E27FC236}">
                <a16:creationId xmlns:a16="http://schemas.microsoft.com/office/drawing/2014/main" id="{317854E4-FCD1-46A6-85B7-210CBF3AB7BD}"/>
              </a:ext>
            </a:extLst>
          </p:cNvPr>
          <p:cNvSpPr/>
          <p:nvPr/>
        </p:nvSpPr>
        <p:spPr>
          <a:xfrm>
            <a:off x="2921729" y="312178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1380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9D69-6A8F-48A5-8B78-675178C45C63}"/>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927B74F7-F051-409F-9EEB-E0A63F96BC6C}"/>
              </a:ext>
            </a:extLst>
          </p:cNvPr>
          <p:cNvPicPr>
            <a:picLocks noGrp="1" noChangeAspect="1"/>
          </p:cNvPicPr>
          <p:nvPr>
            <p:ph idx="1"/>
          </p:nvPr>
        </p:nvPicPr>
        <p:blipFill>
          <a:blip r:embed="rId2"/>
          <a:stretch>
            <a:fillRect/>
          </a:stretch>
        </p:blipFill>
        <p:spPr>
          <a:xfrm>
            <a:off x="4324878" y="1936928"/>
            <a:ext cx="7528291" cy="3515639"/>
          </a:xfrm>
          <a:prstGeom prst="rect">
            <a:avLst/>
          </a:prstGeom>
        </p:spPr>
      </p:pic>
      <p:sp>
        <p:nvSpPr>
          <p:cNvPr id="4" name="Footer Placeholder 3">
            <a:extLst>
              <a:ext uri="{FF2B5EF4-FFF2-40B4-BE49-F238E27FC236}">
                <a16:creationId xmlns:a16="http://schemas.microsoft.com/office/drawing/2014/main" id="{941F7DE8-A589-4896-8010-BBAB3B60440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B4BE98B3-7C5F-4A44-88E1-132084F4933E}"/>
              </a:ext>
            </a:extLst>
          </p:cNvPr>
          <p:cNvSpPr txBox="1"/>
          <p:nvPr/>
        </p:nvSpPr>
        <p:spPr>
          <a:xfrm>
            <a:off x="616448" y="1853980"/>
            <a:ext cx="3366616" cy="3170099"/>
          </a:xfrm>
          <a:prstGeom prst="rect">
            <a:avLst/>
          </a:prstGeom>
          <a:solidFill>
            <a:schemeClr val="bg1"/>
          </a:solidFill>
          <a:ln>
            <a:solidFill>
              <a:schemeClr val="tx1"/>
            </a:solidFill>
          </a:ln>
        </p:spPr>
        <p:txBody>
          <a:bodyPr wrap="square" rtlCol="0">
            <a:spAutoFit/>
          </a:bodyPr>
          <a:lstStyle/>
          <a:p>
            <a:r>
              <a:rPr lang="en-US" sz="4000" dirty="0"/>
              <a:t>From the Columns pull down add scope and </a:t>
            </a:r>
            <a:r>
              <a:rPr lang="en-US" sz="4000" dirty="0" err="1"/>
              <a:t>coveringScope</a:t>
            </a:r>
            <a:r>
              <a:rPr lang="en-US" sz="4000" dirty="0"/>
              <a:t>.</a:t>
            </a:r>
          </a:p>
        </p:txBody>
      </p:sp>
      <p:sp>
        <p:nvSpPr>
          <p:cNvPr id="7" name="Right Arrow 7">
            <a:extLst>
              <a:ext uri="{FF2B5EF4-FFF2-40B4-BE49-F238E27FC236}">
                <a16:creationId xmlns:a16="http://schemas.microsoft.com/office/drawing/2014/main" id="{90B1E4E9-83E6-4037-9441-63B1B5FC12FC}"/>
              </a:ext>
            </a:extLst>
          </p:cNvPr>
          <p:cNvSpPr/>
          <p:nvPr/>
        </p:nvSpPr>
        <p:spPr>
          <a:xfrm rot="10800000">
            <a:off x="10264330" y="294548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7B7B4FA2-18A3-4FB6-800F-E7B81EEDB157}"/>
              </a:ext>
            </a:extLst>
          </p:cNvPr>
          <p:cNvSpPr/>
          <p:nvPr/>
        </p:nvSpPr>
        <p:spPr>
          <a:xfrm>
            <a:off x="8675491" y="312164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3718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F62E-50CB-4281-8DA4-61ED6D41A1F7}"/>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A94BF3D9-FCBF-44A5-829B-EB5CCD92DA8D}"/>
              </a:ext>
            </a:extLst>
          </p:cNvPr>
          <p:cNvPicPr>
            <a:picLocks noGrp="1" noChangeAspect="1"/>
          </p:cNvPicPr>
          <p:nvPr>
            <p:ph idx="1"/>
          </p:nvPr>
        </p:nvPicPr>
        <p:blipFill>
          <a:blip r:embed="rId2"/>
          <a:stretch>
            <a:fillRect/>
          </a:stretch>
        </p:blipFill>
        <p:spPr>
          <a:xfrm>
            <a:off x="3852896" y="1869874"/>
            <a:ext cx="8138423" cy="3868117"/>
          </a:xfrm>
          <a:prstGeom prst="rect">
            <a:avLst/>
          </a:prstGeom>
        </p:spPr>
      </p:pic>
      <p:sp>
        <p:nvSpPr>
          <p:cNvPr id="4" name="Footer Placeholder 3">
            <a:extLst>
              <a:ext uri="{FF2B5EF4-FFF2-40B4-BE49-F238E27FC236}">
                <a16:creationId xmlns:a16="http://schemas.microsoft.com/office/drawing/2014/main" id="{9A728B52-BC9C-4BEF-827A-B55EFE2155D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27415388-40A5-47D6-BCAB-39A890557C18}"/>
              </a:ext>
            </a:extLst>
          </p:cNvPr>
          <p:cNvSpPr txBox="1"/>
          <p:nvPr/>
        </p:nvSpPr>
        <p:spPr>
          <a:xfrm>
            <a:off x="616448" y="1853980"/>
            <a:ext cx="2731186" cy="3170099"/>
          </a:xfrm>
          <a:prstGeom prst="rect">
            <a:avLst/>
          </a:prstGeom>
          <a:solidFill>
            <a:schemeClr val="bg1"/>
          </a:solidFill>
          <a:ln>
            <a:solidFill>
              <a:schemeClr val="tx1"/>
            </a:solidFill>
          </a:ln>
        </p:spPr>
        <p:txBody>
          <a:bodyPr wrap="square" rtlCol="0">
            <a:spAutoFit/>
          </a:bodyPr>
          <a:lstStyle/>
          <a:p>
            <a:r>
              <a:rPr lang="en-US" sz="4000" dirty="0"/>
              <a:t>Double click on the Scope cell.  And then the ellipses.</a:t>
            </a:r>
          </a:p>
        </p:txBody>
      </p:sp>
      <p:sp>
        <p:nvSpPr>
          <p:cNvPr id="7" name="Right Arrow 7">
            <a:extLst>
              <a:ext uri="{FF2B5EF4-FFF2-40B4-BE49-F238E27FC236}">
                <a16:creationId xmlns:a16="http://schemas.microsoft.com/office/drawing/2014/main" id="{B0A12C6A-3BB9-44B2-A78D-12B6083FAA90}"/>
              </a:ext>
            </a:extLst>
          </p:cNvPr>
          <p:cNvSpPr/>
          <p:nvPr/>
        </p:nvSpPr>
        <p:spPr>
          <a:xfrm>
            <a:off x="4254583" y="325284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C2C4AE9A-1BF3-447B-84AD-E72C45CC5A4A}"/>
              </a:ext>
            </a:extLst>
          </p:cNvPr>
          <p:cNvSpPr/>
          <p:nvPr/>
        </p:nvSpPr>
        <p:spPr>
          <a:xfrm rot="10800000">
            <a:off x="5744554" y="318378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2187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F35D-68AB-4D2D-9CEE-7FD16C6BE914}"/>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A321D4BE-5134-468E-945A-163708C62796}"/>
              </a:ext>
            </a:extLst>
          </p:cNvPr>
          <p:cNvPicPr>
            <a:picLocks noGrp="1" noChangeAspect="1"/>
          </p:cNvPicPr>
          <p:nvPr>
            <p:ph idx="1"/>
          </p:nvPr>
        </p:nvPicPr>
        <p:blipFill>
          <a:blip r:embed="rId2"/>
          <a:stretch>
            <a:fillRect/>
          </a:stretch>
        </p:blipFill>
        <p:spPr>
          <a:xfrm>
            <a:off x="5654447" y="1588576"/>
            <a:ext cx="6198722" cy="4794250"/>
          </a:xfrm>
          <a:prstGeom prst="rect">
            <a:avLst/>
          </a:prstGeom>
        </p:spPr>
      </p:pic>
      <p:sp>
        <p:nvSpPr>
          <p:cNvPr id="4" name="Footer Placeholder 3">
            <a:extLst>
              <a:ext uri="{FF2B5EF4-FFF2-40B4-BE49-F238E27FC236}">
                <a16:creationId xmlns:a16="http://schemas.microsoft.com/office/drawing/2014/main" id="{B6A95622-8331-493F-9F56-C33A0B72648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BD5AFCF9-FC77-440B-91C1-8A2FD70F0E1D}"/>
              </a:ext>
            </a:extLst>
          </p:cNvPr>
          <p:cNvSpPr txBox="1"/>
          <p:nvPr/>
        </p:nvSpPr>
        <p:spPr>
          <a:xfrm>
            <a:off x="616448" y="1169545"/>
            <a:ext cx="4869952" cy="5632311"/>
          </a:xfrm>
          <a:prstGeom prst="rect">
            <a:avLst/>
          </a:prstGeom>
          <a:solidFill>
            <a:schemeClr val="bg1"/>
          </a:solidFill>
          <a:ln>
            <a:solidFill>
              <a:schemeClr val="tx1"/>
            </a:solidFill>
          </a:ln>
        </p:spPr>
        <p:txBody>
          <a:bodyPr wrap="square" rtlCol="0">
            <a:spAutoFit/>
          </a:bodyPr>
          <a:lstStyle/>
          <a:p>
            <a:r>
              <a:rPr lang="en-US" sz="4000" dirty="0"/>
              <a:t>Make sure it is in the Tree Tab. From the Select Package pop up select the Allocate Baseline Package.  Use the plus button to add it to the Selected Elements pane. Then OK.</a:t>
            </a:r>
          </a:p>
        </p:txBody>
      </p:sp>
      <p:sp>
        <p:nvSpPr>
          <p:cNvPr id="7" name="Right Arrow 7">
            <a:extLst>
              <a:ext uri="{FF2B5EF4-FFF2-40B4-BE49-F238E27FC236}">
                <a16:creationId xmlns:a16="http://schemas.microsoft.com/office/drawing/2014/main" id="{B9069F27-EE80-4C09-8368-28AA2AA89424}"/>
              </a:ext>
            </a:extLst>
          </p:cNvPr>
          <p:cNvSpPr/>
          <p:nvPr/>
        </p:nvSpPr>
        <p:spPr>
          <a:xfrm rot="10800000">
            <a:off x="7625465" y="423236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1749384B-FF8B-40E8-ABD0-A66C0E5B1EC1}"/>
              </a:ext>
            </a:extLst>
          </p:cNvPr>
          <p:cNvSpPr/>
          <p:nvPr/>
        </p:nvSpPr>
        <p:spPr>
          <a:xfrm rot="5400000">
            <a:off x="9857142" y="562408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8648B8D6-E0D7-40EE-872C-FE223571090A}"/>
              </a:ext>
            </a:extLst>
          </p:cNvPr>
          <p:cNvSpPr/>
          <p:nvPr/>
        </p:nvSpPr>
        <p:spPr>
          <a:xfrm rot="5400000">
            <a:off x="9451682" y="344168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7">
            <a:extLst>
              <a:ext uri="{FF2B5EF4-FFF2-40B4-BE49-F238E27FC236}">
                <a16:creationId xmlns:a16="http://schemas.microsoft.com/office/drawing/2014/main" id="{ADAEDFCA-6B72-4894-8383-F2B9EE7B8BF0}"/>
              </a:ext>
            </a:extLst>
          </p:cNvPr>
          <p:cNvSpPr/>
          <p:nvPr/>
        </p:nvSpPr>
        <p:spPr>
          <a:xfrm rot="5400000">
            <a:off x="5728138" y="270595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959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55D9-5C2F-4FBA-8D76-D053A89F0849}"/>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419F94DE-1A95-4B97-B591-E30BE994413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8BF46FB0-7A0F-4211-A853-E0F000A551E5}"/>
              </a:ext>
            </a:extLst>
          </p:cNvPr>
          <p:cNvSpPr txBox="1"/>
          <p:nvPr/>
        </p:nvSpPr>
        <p:spPr>
          <a:xfrm>
            <a:off x="616448" y="1366068"/>
            <a:ext cx="4505742" cy="2554545"/>
          </a:xfrm>
          <a:prstGeom prst="rect">
            <a:avLst/>
          </a:prstGeom>
          <a:solidFill>
            <a:schemeClr val="bg1"/>
          </a:solidFill>
          <a:ln>
            <a:solidFill>
              <a:schemeClr val="tx1"/>
            </a:solidFill>
          </a:ln>
        </p:spPr>
        <p:txBody>
          <a:bodyPr wrap="square" rtlCol="0">
            <a:spAutoFit/>
          </a:bodyPr>
          <a:lstStyle/>
          <a:p>
            <a:r>
              <a:rPr lang="en-US" sz="4000" dirty="0"/>
              <a:t>Repeat the process for Covering Scope, choose Model. Then OK</a:t>
            </a:r>
          </a:p>
        </p:txBody>
      </p:sp>
      <p:pic>
        <p:nvPicPr>
          <p:cNvPr id="6" name="Picture 5">
            <a:extLst>
              <a:ext uri="{FF2B5EF4-FFF2-40B4-BE49-F238E27FC236}">
                <a16:creationId xmlns:a16="http://schemas.microsoft.com/office/drawing/2014/main" id="{20DD75B2-C0D8-4AE9-8857-05B2C7F1A9C1}"/>
              </a:ext>
            </a:extLst>
          </p:cNvPr>
          <p:cNvPicPr>
            <a:picLocks noChangeAspect="1"/>
          </p:cNvPicPr>
          <p:nvPr/>
        </p:nvPicPr>
        <p:blipFill>
          <a:blip r:embed="rId2"/>
          <a:stretch>
            <a:fillRect/>
          </a:stretch>
        </p:blipFill>
        <p:spPr>
          <a:xfrm>
            <a:off x="6021092" y="1325106"/>
            <a:ext cx="5832077" cy="5086710"/>
          </a:xfrm>
          <a:prstGeom prst="rect">
            <a:avLst/>
          </a:prstGeom>
        </p:spPr>
      </p:pic>
      <p:sp>
        <p:nvSpPr>
          <p:cNvPr id="7" name="Right Arrow 7">
            <a:extLst>
              <a:ext uri="{FF2B5EF4-FFF2-40B4-BE49-F238E27FC236}">
                <a16:creationId xmlns:a16="http://schemas.microsoft.com/office/drawing/2014/main" id="{099C9E6B-5D8D-43A2-B208-4554CF425E7B}"/>
              </a:ext>
            </a:extLst>
          </p:cNvPr>
          <p:cNvSpPr/>
          <p:nvPr/>
        </p:nvSpPr>
        <p:spPr>
          <a:xfrm rot="10800000">
            <a:off x="7638344" y="364282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46227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5CE2-FA25-4C25-86FC-3AB6E09382CF}"/>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4BDFA524-3551-4083-932D-36C2BB474243}"/>
              </a:ext>
            </a:extLst>
          </p:cNvPr>
          <p:cNvPicPr>
            <a:picLocks noGrp="1" noChangeAspect="1"/>
          </p:cNvPicPr>
          <p:nvPr>
            <p:ph idx="1"/>
          </p:nvPr>
        </p:nvPicPr>
        <p:blipFill>
          <a:blip r:embed="rId2"/>
          <a:stretch>
            <a:fillRect/>
          </a:stretch>
        </p:blipFill>
        <p:spPr>
          <a:xfrm>
            <a:off x="4566159" y="2160666"/>
            <a:ext cx="7174482" cy="3316637"/>
          </a:xfrm>
          <a:prstGeom prst="rect">
            <a:avLst/>
          </a:prstGeom>
        </p:spPr>
      </p:pic>
      <p:sp>
        <p:nvSpPr>
          <p:cNvPr id="4" name="Footer Placeholder 3">
            <a:extLst>
              <a:ext uri="{FF2B5EF4-FFF2-40B4-BE49-F238E27FC236}">
                <a16:creationId xmlns:a16="http://schemas.microsoft.com/office/drawing/2014/main" id="{E1FAC5B4-666E-4396-98C0-37CA9C910A8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13A6966E-B8A1-48E3-94EE-EB37B4B4E40A}"/>
              </a:ext>
            </a:extLst>
          </p:cNvPr>
          <p:cNvSpPr txBox="1"/>
          <p:nvPr/>
        </p:nvSpPr>
        <p:spPr>
          <a:xfrm>
            <a:off x="616448" y="1831017"/>
            <a:ext cx="3792820" cy="2554545"/>
          </a:xfrm>
          <a:prstGeom prst="rect">
            <a:avLst/>
          </a:prstGeom>
          <a:solidFill>
            <a:schemeClr val="bg1"/>
          </a:solidFill>
          <a:ln>
            <a:solidFill>
              <a:schemeClr val="tx1"/>
            </a:solidFill>
          </a:ln>
        </p:spPr>
        <p:txBody>
          <a:bodyPr wrap="square" rtlCol="0">
            <a:spAutoFit/>
          </a:bodyPr>
          <a:lstStyle/>
          <a:p>
            <a:r>
              <a:rPr lang="en-US" sz="4000" dirty="0"/>
              <a:t>From the Calculate Metrics select Recalculate.</a:t>
            </a:r>
          </a:p>
        </p:txBody>
      </p:sp>
      <p:sp>
        <p:nvSpPr>
          <p:cNvPr id="7" name="Right Arrow 7">
            <a:extLst>
              <a:ext uri="{FF2B5EF4-FFF2-40B4-BE49-F238E27FC236}">
                <a16:creationId xmlns:a16="http://schemas.microsoft.com/office/drawing/2014/main" id="{A1EEEF28-D7FB-448E-93CC-7E6E51B3DA1B}"/>
              </a:ext>
            </a:extLst>
          </p:cNvPr>
          <p:cNvSpPr/>
          <p:nvPr/>
        </p:nvSpPr>
        <p:spPr>
          <a:xfrm rot="10800000">
            <a:off x="5989848" y="275597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591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0024-2C42-418A-9B08-0E2F9D897905}"/>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C41AB3AE-8ABC-4E80-88FE-778D7843E015}"/>
              </a:ext>
            </a:extLst>
          </p:cNvPr>
          <p:cNvPicPr>
            <a:picLocks noGrp="1" noChangeAspect="1"/>
          </p:cNvPicPr>
          <p:nvPr>
            <p:ph idx="1"/>
          </p:nvPr>
        </p:nvPicPr>
        <p:blipFill>
          <a:blip r:embed="rId2"/>
          <a:stretch>
            <a:fillRect/>
          </a:stretch>
        </p:blipFill>
        <p:spPr>
          <a:xfrm>
            <a:off x="615256" y="2867306"/>
            <a:ext cx="11237913" cy="3343061"/>
          </a:xfrm>
          <a:prstGeom prst="rect">
            <a:avLst/>
          </a:prstGeom>
        </p:spPr>
      </p:pic>
      <p:sp>
        <p:nvSpPr>
          <p:cNvPr id="4" name="Footer Placeholder 3">
            <a:extLst>
              <a:ext uri="{FF2B5EF4-FFF2-40B4-BE49-F238E27FC236}">
                <a16:creationId xmlns:a16="http://schemas.microsoft.com/office/drawing/2014/main" id="{0430B50C-1C22-4813-93AF-B2C51E638D1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7DDB26B9-6D67-48CB-BD41-F08CBDF56CA9}"/>
              </a:ext>
            </a:extLst>
          </p:cNvPr>
          <p:cNvSpPr txBox="1"/>
          <p:nvPr/>
        </p:nvSpPr>
        <p:spPr>
          <a:xfrm>
            <a:off x="892895" y="1658988"/>
            <a:ext cx="10554826" cy="707886"/>
          </a:xfrm>
          <a:prstGeom prst="rect">
            <a:avLst/>
          </a:prstGeom>
          <a:solidFill>
            <a:schemeClr val="bg1"/>
          </a:solidFill>
          <a:ln>
            <a:solidFill>
              <a:schemeClr val="tx1"/>
            </a:solidFill>
          </a:ln>
        </p:spPr>
        <p:txBody>
          <a:bodyPr wrap="square" rtlCol="0">
            <a:spAutoFit/>
          </a:bodyPr>
          <a:lstStyle/>
          <a:p>
            <a:r>
              <a:rPr lang="en-US" sz="4000" dirty="0"/>
              <a:t>Your Table should look something like this.</a:t>
            </a:r>
          </a:p>
        </p:txBody>
      </p:sp>
    </p:spTree>
    <p:extLst>
      <p:ext uri="{BB962C8B-B14F-4D97-AF65-F5344CB8AC3E}">
        <p14:creationId xmlns:p14="http://schemas.microsoft.com/office/powerpoint/2010/main" val="40508941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0A5E-B79D-48F7-993B-CC9FBEDCA6DC}"/>
              </a:ext>
            </a:extLst>
          </p:cNvPr>
          <p:cNvSpPr>
            <a:spLocks noGrp="1"/>
          </p:cNvSpPr>
          <p:nvPr>
            <p:ph type="title"/>
          </p:nvPr>
        </p:nvSpPr>
        <p:spPr/>
        <p:txBody>
          <a:bodyPr/>
          <a:lstStyle/>
          <a:p>
            <a:r>
              <a:rPr lang="en-US" dirty="0"/>
              <a:t>Metrics</a:t>
            </a:r>
          </a:p>
        </p:txBody>
      </p:sp>
      <p:pic>
        <p:nvPicPr>
          <p:cNvPr id="6" name="Content Placeholder 5">
            <a:extLst>
              <a:ext uri="{FF2B5EF4-FFF2-40B4-BE49-F238E27FC236}">
                <a16:creationId xmlns:a16="http://schemas.microsoft.com/office/drawing/2014/main" id="{95A8A681-6C8A-487B-8BC1-F1DB03177D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6474" y="1421860"/>
            <a:ext cx="4976695" cy="4794250"/>
          </a:xfrm>
        </p:spPr>
      </p:pic>
      <p:sp>
        <p:nvSpPr>
          <p:cNvPr id="4" name="Footer Placeholder 3">
            <a:extLst>
              <a:ext uri="{FF2B5EF4-FFF2-40B4-BE49-F238E27FC236}">
                <a16:creationId xmlns:a16="http://schemas.microsoft.com/office/drawing/2014/main" id="{79B8BBC3-3202-4301-9D6D-C01AFF6B77F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31EB2CC8-408F-4D1B-9A25-2C4B25698796}"/>
              </a:ext>
            </a:extLst>
          </p:cNvPr>
          <p:cNvSpPr txBox="1"/>
          <p:nvPr/>
        </p:nvSpPr>
        <p:spPr>
          <a:xfrm>
            <a:off x="601111" y="1580899"/>
            <a:ext cx="6210394" cy="4401205"/>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In the Metric Table we created we used the Metric Suite </a:t>
            </a:r>
            <a:r>
              <a:rPr lang="en-US" sz="4000" dirty="0"/>
              <a:t>Requirement Coverage (Treat Owner As Grouping Element). It uses inheritance to inherit all of the Attributes of a Basic Metric Suite.</a:t>
            </a:r>
            <a:endParaRPr lang="en-US" sz="4000" dirty="0">
              <a:cs typeface="Arial" panose="020B0604020202020204" pitchFamily="34" charset="0"/>
            </a:endParaRPr>
          </a:p>
        </p:txBody>
      </p:sp>
    </p:spTree>
    <p:extLst>
      <p:ext uri="{BB962C8B-B14F-4D97-AF65-F5344CB8AC3E}">
        <p14:creationId xmlns:p14="http://schemas.microsoft.com/office/powerpoint/2010/main" val="1165281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334D95-1EBE-4956-AC2B-11B6C9D73A36}"/>
              </a:ext>
            </a:extLst>
          </p:cNvPr>
          <p:cNvPicPr>
            <a:picLocks noChangeAspect="1"/>
          </p:cNvPicPr>
          <p:nvPr/>
        </p:nvPicPr>
        <p:blipFill>
          <a:blip r:embed="rId2"/>
          <a:stretch>
            <a:fillRect/>
          </a:stretch>
        </p:blipFill>
        <p:spPr>
          <a:xfrm>
            <a:off x="6414361" y="1601539"/>
            <a:ext cx="5226234" cy="2683742"/>
          </a:xfrm>
          <a:prstGeom prst="rect">
            <a:avLst/>
          </a:prstGeom>
        </p:spPr>
      </p:pic>
      <p:sp>
        <p:nvSpPr>
          <p:cNvPr id="2" name="Title 1">
            <a:extLst>
              <a:ext uri="{FF2B5EF4-FFF2-40B4-BE49-F238E27FC236}">
                <a16:creationId xmlns:a16="http://schemas.microsoft.com/office/drawing/2014/main" id="{50182691-CBDF-486A-B606-3660D9CA38CA}"/>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5E7B33CD-9206-416E-9CB7-265EE9D5F2F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210F7F4D-101E-4FC6-BF99-289203B79C7E}"/>
              </a:ext>
            </a:extLst>
          </p:cNvPr>
          <p:cNvSpPr txBox="1"/>
          <p:nvPr/>
        </p:nvSpPr>
        <p:spPr>
          <a:xfrm>
            <a:off x="616448" y="1418532"/>
            <a:ext cx="5412393" cy="3170099"/>
          </a:xfrm>
          <a:prstGeom prst="rect">
            <a:avLst/>
          </a:prstGeom>
          <a:solidFill>
            <a:schemeClr val="bg1"/>
          </a:solidFill>
          <a:ln>
            <a:solidFill>
              <a:schemeClr val="tx1"/>
            </a:solidFill>
          </a:ln>
        </p:spPr>
        <p:txBody>
          <a:bodyPr wrap="square" rtlCol="0">
            <a:spAutoFit/>
          </a:bodyPr>
          <a:lstStyle/>
          <a:p>
            <a:r>
              <a:rPr lang="en-US" sz="4000" dirty="0"/>
              <a:t>Ownership is a particular relationship in SysML.  In the example shown the Block System owns the State Machine  B.</a:t>
            </a:r>
            <a:endParaRPr lang="en-US" sz="4000" dirty="0">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260B2BBE-1033-483C-AA81-0408FCB9CF31}"/>
              </a:ext>
            </a:extLst>
          </p:cNvPr>
          <p:cNvSpPr/>
          <p:nvPr/>
        </p:nvSpPr>
        <p:spPr>
          <a:xfrm rot="10800000">
            <a:off x="9112078" y="250335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65F9BE6F-00F4-43B4-8F5E-32A13B825AAB}"/>
              </a:ext>
            </a:extLst>
          </p:cNvPr>
          <p:cNvSpPr/>
          <p:nvPr/>
        </p:nvSpPr>
        <p:spPr>
          <a:xfrm>
            <a:off x="6659634" y="276725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559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2277-6D36-424E-A192-286DCB28D3AD}"/>
              </a:ext>
            </a:extLst>
          </p:cNvPr>
          <p:cNvSpPr>
            <a:spLocks noGrp="1"/>
          </p:cNvSpPr>
          <p:nvPr>
            <p:ph type="title"/>
          </p:nvPr>
        </p:nvSpPr>
        <p:spPr/>
        <p:txBody>
          <a:bodyPr/>
          <a:lstStyle/>
          <a:p>
            <a:r>
              <a:rPr lang="en-US" dirty="0"/>
              <a:t>Metrics</a:t>
            </a:r>
          </a:p>
        </p:txBody>
      </p:sp>
      <p:sp>
        <p:nvSpPr>
          <p:cNvPr id="3" name="Content Placeholder 2">
            <a:extLst>
              <a:ext uri="{FF2B5EF4-FFF2-40B4-BE49-F238E27FC236}">
                <a16:creationId xmlns:a16="http://schemas.microsoft.com/office/drawing/2014/main" id="{79AFCE36-0659-4239-B8C1-DF32F231A9D5}"/>
              </a:ext>
            </a:extLst>
          </p:cNvPr>
          <p:cNvSpPr>
            <a:spLocks noGrp="1"/>
          </p:cNvSpPr>
          <p:nvPr>
            <p:ph idx="1"/>
          </p:nvPr>
        </p:nvSpPr>
        <p:spPr/>
        <p:txBody>
          <a:bodyPr/>
          <a:lstStyle/>
          <a:p>
            <a:pPr marL="0" indent="0">
              <a:buNone/>
            </a:pPr>
            <a:r>
              <a:rPr lang="en-US" sz="4000" b="0" dirty="0"/>
              <a:t>We will now build our own Metric Suite from scratch</a:t>
            </a:r>
            <a:r>
              <a:rPr lang="en-US" dirty="0"/>
              <a:t>.</a:t>
            </a:r>
          </a:p>
        </p:txBody>
      </p:sp>
      <p:sp>
        <p:nvSpPr>
          <p:cNvPr id="4" name="Footer Placeholder 3">
            <a:extLst>
              <a:ext uri="{FF2B5EF4-FFF2-40B4-BE49-F238E27FC236}">
                <a16:creationId xmlns:a16="http://schemas.microsoft.com/office/drawing/2014/main" id="{62035067-8BDE-4F1A-9B6B-D9128B9089D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2586590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8B4C-BCC9-44DE-92D5-3F32EB7D8613}"/>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5B8D17DF-C8DC-4867-B7D0-EE44C518043D}"/>
              </a:ext>
            </a:extLst>
          </p:cNvPr>
          <p:cNvPicPr>
            <a:picLocks noGrp="1" noChangeAspect="1"/>
          </p:cNvPicPr>
          <p:nvPr>
            <p:ph idx="1"/>
          </p:nvPr>
        </p:nvPicPr>
        <p:blipFill>
          <a:blip r:embed="rId2"/>
          <a:stretch>
            <a:fillRect/>
          </a:stretch>
        </p:blipFill>
        <p:spPr>
          <a:xfrm>
            <a:off x="7464433" y="1580899"/>
            <a:ext cx="2209800" cy="4029075"/>
          </a:xfrm>
          <a:prstGeom prst="rect">
            <a:avLst/>
          </a:prstGeom>
        </p:spPr>
      </p:pic>
      <p:sp>
        <p:nvSpPr>
          <p:cNvPr id="4" name="Footer Placeholder 3">
            <a:extLst>
              <a:ext uri="{FF2B5EF4-FFF2-40B4-BE49-F238E27FC236}">
                <a16:creationId xmlns:a16="http://schemas.microsoft.com/office/drawing/2014/main" id="{5EF5FE8E-D8D0-49D7-AC7F-911C9F0A25B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76CD3353-C752-47F9-B12F-503DEAB39171}"/>
              </a:ext>
            </a:extLst>
          </p:cNvPr>
          <p:cNvSpPr txBox="1"/>
          <p:nvPr/>
        </p:nvSpPr>
        <p:spPr>
          <a:xfrm>
            <a:off x="601111" y="1580899"/>
            <a:ext cx="6210394" cy="2554545"/>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Create a Profile Package</a:t>
            </a:r>
            <a:r>
              <a:rPr lang="en-US" sz="4000" dirty="0"/>
              <a:t>.  Let’s call it Metric Suite. </a:t>
            </a:r>
          </a:p>
          <a:p>
            <a:r>
              <a:rPr lang="en-US" sz="4000" dirty="0"/>
              <a:t>Remember a Profile is a UML entity not a SysML entity. </a:t>
            </a:r>
            <a:endParaRPr lang="en-US" sz="4000" dirty="0">
              <a:cs typeface="Arial" panose="020B0604020202020204" pitchFamily="34" charset="0"/>
            </a:endParaRPr>
          </a:p>
        </p:txBody>
      </p:sp>
      <p:sp>
        <p:nvSpPr>
          <p:cNvPr id="7" name="Right Arrow 7">
            <a:extLst>
              <a:ext uri="{FF2B5EF4-FFF2-40B4-BE49-F238E27FC236}">
                <a16:creationId xmlns:a16="http://schemas.microsoft.com/office/drawing/2014/main" id="{BD825603-6910-4CF2-B619-1C778768B638}"/>
              </a:ext>
            </a:extLst>
          </p:cNvPr>
          <p:cNvSpPr/>
          <p:nvPr/>
        </p:nvSpPr>
        <p:spPr>
          <a:xfrm>
            <a:off x="6669649" y="371999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0202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9E4A-60DC-4A90-A89D-C411C2299E99}"/>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54C281A5-5566-4AD1-A2A1-DC3E0C38BE42}"/>
              </a:ext>
            </a:extLst>
          </p:cNvPr>
          <p:cNvPicPr>
            <a:picLocks noGrp="1" noChangeAspect="1"/>
          </p:cNvPicPr>
          <p:nvPr>
            <p:ph idx="1"/>
          </p:nvPr>
        </p:nvPicPr>
        <p:blipFill>
          <a:blip r:embed="rId2"/>
          <a:stretch>
            <a:fillRect/>
          </a:stretch>
        </p:blipFill>
        <p:spPr>
          <a:xfrm>
            <a:off x="9498914" y="1421860"/>
            <a:ext cx="2289919" cy="4794250"/>
          </a:xfrm>
          <a:prstGeom prst="rect">
            <a:avLst/>
          </a:prstGeom>
        </p:spPr>
      </p:pic>
      <p:sp>
        <p:nvSpPr>
          <p:cNvPr id="4" name="Footer Placeholder 3">
            <a:extLst>
              <a:ext uri="{FF2B5EF4-FFF2-40B4-BE49-F238E27FC236}">
                <a16:creationId xmlns:a16="http://schemas.microsoft.com/office/drawing/2014/main" id="{550C4717-D608-4358-B045-E0EDA54B52E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CB5E59C6-B983-4AC2-8212-5D33175F124F}"/>
              </a:ext>
            </a:extLst>
          </p:cNvPr>
          <p:cNvSpPr txBox="1"/>
          <p:nvPr/>
        </p:nvSpPr>
        <p:spPr>
          <a:xfrm>
            <a:off x="601111" y="1580899"/>
            <a:ext cx="6210394" cy="1323439"/>
          </a:xfrm>
          <a:prstGeom prst="rect">
            <a:avLst/>
          </a:prstGeom>
          <a:solidFill>
            <a:schemeClr val="bg1"/>
          </a:solidFill>
          <a:ln>
            <a:solidFill>
              <a:schemeClr val="tx1"/>
            </a:solidFill>
          </a:ln>
        </p:spPr>
        <p:txBody>
          <a:bodyPr wrap="square" rtlCol="0">
            <a:spAutoFit/>
          </a:bodyPr>
          <a:lstStyle/>
          <a:p>
            <a:r>
              <a:rPr lang="en-US" sz="4000" dirty="0"/>
              <a:t>In that Package create a Profile Diagram.</a:t>
            </a:r>
            <a:endParaRPr lang="en-US" sz="4000" dirty="0">
              <a:cs typeface="Arial" panose="020B0604020202020204" pitchFamily="34" charset="0"/>
            </a:endParaRPr>
          </a:p>
        </p:txBody>
      </p:sp>
      <p:sp>
        <p:nvSpPr>
          <p:cNvPr id="7" name="Right Arrow 7">
            <a:extLst>
              <a:ext uri="{FF2B5EF4-FFF2-40B4-BE49-F238E27FC236}">
                <a16:creationId xmlns:a16="http://schemas.microsoft.com/office/drawing/2014/main" id="{C776378F-6467-46F4-AC92-B7C021E11850}"/>
              </a:ext>
            </a:extLst>
          </p:cNvPr>
          <p:cNvSpPr/>
          <p:nvPr/>
        </p:nvSpPr>
        <p:spPr>
          <a:xfrm>
            <a:off x="8763190" y="456356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8074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84DA-ABF5-4283-BEFB-51930D88281E}"/>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0769E74A-AA8D-4605-8608-8668EEE38F25}"/>
              </a:ext>
            </a:extLst>
          </p:cNvPr>
          <p:cNvPicPr>
            <a:picLocks noGrp="1" noChangeAspect="1"/>
          </p:cNvPicPr>
          <p:nvPr>
            <p:ph idx="1"/>
          </p:nvPr>
        </p:nvPicPr>
        <p:blipFill>
          <a:blip r:embed="rId2"/>
          <a:stretch>
            <a:fillRect/>
          </a:stretch>
        </p:blipFill>
        <p:spPr>
          <a:xfrm>
            <a:off x="7535673" y="1476939"/>
            <a:ext cx="4317496" cy="4730474"/>
          </a:xfrm>
          <a:prstGeom prst="rect">
            <a:avLst/>
          </a:prstGeom>
        </p:spPr>
      </p:pic>
      <p:sp>
        <p:nvSpPr>
          <p:cNvPr id="4" name="Footer Placeholder 3">
            <a:extLst>
              <a:ext uri="{FF2B5EF4-FFF2-40B4-BE49-F238E27FC236}">
                <a16:creationId xmlns:a16="http://schemas.microsoft.com/office/drawing/2014/main" id="{1E08D5AA-9CB6-4C05-AC8B-FEADE954784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56540B5E-FD17-4015-AF4B-82C5D77A3FA8}"/>
              </a:ext>
            </a:extLst>
          </p:cNvPr>
          <p:cNvSpPr/>
          <p:nvPr/>
        </p:nvSpPr>
        <p:spPr>
          <a:xfrm>
            <a:off x="7981312" y="492137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29E550-6947-4155-9D2F-2984C814029C}"/>
              </a:ext>
            </a:extLst>
          </p:cNvPr>
          <p:cNvSpPr txBox="1"/>
          <p:nvPr/>
        </p:nvSpPr>
        <p:spPr>
          <a:xfrm>
            <a:off x="736578" y="1521507"/>
            <a:ext cx="6326831" cy="1938992"/>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The Base Metric Suite is contained in the UML Standard Profile</a:t>
            </a:r>
            <a:r>
              <a:rPr lang="en-US" sz="4000" dirty="0"/>
              <a:t>.</a:t>
            </a:r>
            <a:endParaRPr lang="en-US" sz="4000" dirty="0">
              <a:cs typeface="Arial" panose="020B0604020202020204" pitchFamily="34" charset="0"/>
            </a:endParaRPr>
          </a:p>
        </p:txBody>
      </p:sp>
    </p:spTree>
    <p:extLst>
      <p:ext uri="{BB962C8B-B14F-4D97-AF65-F5344CB8AC3E}">
        <p14:creationId xmlns:p14="http://schemas.microsoft.com/office/powerpoint/2010/main" val="6252099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3FA9-3D2B-43AF-9B36-6D4171A9E1A5}"/>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67C5DB0C-2413-42E2-8390-A20C63CF8EA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08A9C037-8D42-45A5-AB55-68602B871750}"/>
              </a:ext>
            </a:extLst>
          </p:cNvPr>
          <p:cNvSpPr txBox="1"/>
          <p:nvPr/>
        </p:nvSpPr>
        <p:spPr>
          <a:xfrm>
            <a:off x="736578" y="1521507"/>
            <a:ext cx="10287976" cy="1938992"/>
          </a:xfrm>
          <a:prstGeom prst="rect">
            <a:avLst/>
          </a:prstGeom>
          <a:solidFill>
            <a:schemeClr val="bg1"/>
          </a:solidFill>
          <a:ln>
            <a:solidFill>
              <a:schemeClr val="tx1"/>
            </a:solidFill>
          </a:ln>
        </p:spPr>
        <p:txBody>
          <a:bodyPr wrap="square" rtlCol="0">
            <a:spAutoFit/>
          </a:bodyPr>
          <a:lstStyle/>
          <a:p>
            <a:r>
              <a:rPr lang="en-US" sz="4000" dirty="0">
                <a:cs typeface="Arial" panose="020B0604020202020204" pitchFamily="34" charset="0"/>
              </a:rPr>
              <a:t>Drag and drop the </a:t>
            </a:r>
            <a:r>
              <a:rPr lang="en-US" sz="4000" dirty="0" err="1">
                <a:cs typeface="Arial" panose="020B0604020202020204" pitchFamily="34" charset="0"/>
              </a:rPr>
              <a:t>BaseMetricSuite</a:t>
            </a:r>
            <a:r>
              <a:rPr lang="en-US" sz="4000" dirty="0">
                <a:cs typeface="Arial" panose="020B0604020202020204" pitchFamily="34" charset="0"/>
              </a:rPr>
              <a:t> from the containment tree into the View</a:t>
            </a:r>
            <a:r>
              <a:rPr lang="en-US" sz="4000" dirty="0"/>
              <a:t>.  Create a </a:t>
            </a:r>
            <a:r>
              <a:rPr lang="en-US" sz="4000" dirty="0" err="1"/>
              <a:t>MetricSuite</a:t>
            </a:r>
            <a:r>
              <a:rPr lang="en-US" sz="4000" dirty="0"/>
              <a:t> name it My Metric Suite.</a:t>
            </a:r>
            <a:endParaRPr lang="en-US" sz="4000" dirty="0">
              <a:cs typeface="Arial" panose="020B0604020202020204" pitchFamily="34" charset="0"/>
            </a:endParaRPr>
          </a:p>
        </p:txBody>
      </p:sp>
      <p:pic>
        <p:nvPicPr>
          <p:cNvPr id="7" name="Picture 6">
            <a:extLst>
              <a:ext uri="{FF2B5EF4-FFF2-40B4-BE49-F238E27FC236}">
                <a16:creationId xmlns:a16="http://schemas.microsoft.com/office/drawing/2014/main" id="{9FA55C3B-A196-4549-A6DD-1A533C695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507" y="3740001"/>
            <a:ext cx="7886700" cy="2641600"/>
          </a:xfrm>
          <a:prstGeom prst="rect">
            <a:avLst/>
          </a:prstGeom>
        </p:spPr>
      </p:pic>
    </p:spTree>
    <p:extLst>
      <p:ext uri="{BB962C8B-B14F-4D97-AF65-F5344CB8AC3E}">
        <p14:creationId xmlns:p14="http://schemas.microsoft.com/office/powerpoint/2010/main" val="11619035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93D4-9C8D-42D6-B397-67409CB1FF1F}"/>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B8B37707-BF73-4300-9D5E-4D82B33A926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BED92268-F762-4DEC-B423-2CCDB99BE1A0}"/>
              </a:ext>
            </a:extLst>
          </p:cNvPr>
          <p:cNvPicPr>
            <a:picLocks noChangeAspect="1"/>
          </p:cNvPicPr>
          <p:nvPr/>
        </p:nvPicPr>
        <p:blipFill>
          <a:blip r:embed="rId2"/>
          <a:stretch>
            <a:fillRect/>
          </a:stretch>
        </p:blipFill>
        <p:spPr>
          <a:xfrm>
            <a:off x="6411655" y="1843087"/>
            <a:ext cx="5334994" cy="3603556"/>
          </a:xfrm>
          <a:prstGeom prst="rect">
            <a:avLst/>
          </a:prstGeom>
        </p:spPr>
      </p:pic>
      <p:sp>
        <p:nvSpPr>
          <p:cNvPr id="6" name="TextBox 5">
            <a:extLst>
              <a:ext uri="{FF2B5EF4-FFF2-40B4-BE49-F238E27FC236}">
                <a16:creationId xmlns:a16="http://schemas.microsoft.com/office/drawing/2014/main" id="{98B709B4-C81B-4457-B950-F139240BD8CB}"/>
              </a:ext>
            </a:extLst>
          </p:cNvPr>
          <p:cNvSpPr txBox="1"/>
          <p:nvPr/>
        </p:nvSpPr>
        <p:spPr>
          <a:xfrm>
            <a:off x="635686" y="1866741"/>
            <a:ext cx="5256350" cy="1938992"/>
          </a:xfrm>
          <a:prstGeom prst="rect">
            <a:avLst/>
          </a:prstGeom>
          <a:solidFill>
            <a:schemeClr val="bg1"/>
          </a:solidFill>
          <a:ln>
            <a:solidFill>
              <a:schemeClr val="tx1"/>
            </a:solidFill>
          </a:ln>
        </p:spPr>
        <p:txBody>
          <a:bodyPr wrap="square" rtlCol="0">
            <a:spAutoFit/>
          </a:bodyPr>
          <a:lstStyle/>
          <a:p>
            <a:r>
              <a:rPr lang="en-US" sz="4000" dirty="0"/>
              <a:t>In the Specification of the Metric Suite, select the Target Property.</a:t>
            </a:r>
            <a:endParaRPr lang="en-US" sz="4000" dirty="0">
              <a:cs typeface="Arial" panose="020B0604020202020204" pitchFamily="34" charset="0"/>
            </a:endParaRPr>
          </a:p>
        </p:txBody>
      </p:sp>
      <p:sp>
        <p:nvSpPr>
          <p:cNvPr id="7" name="Right Arrow 7">
            <a:extLst>
              <a:ext uri="{FF2B5EF4-FFF2-40B4-BE49-F238E27FC236}">
                <a16:creationId xmlns:a16="http://schemas.microsoft.com/office/drawing/2014/main" id="{D561F02A-4CEA-4A31-AB46-7CB4D1DD5AAA}"/>
              </a:ext>
            </a:extLst>
          </p:cNvPr>
          <p:cNvSpPr/>
          <p:nvPr/>
        </p:nvSpPr>
        <p:spPr>
          <a:xfrm>
            <a:off x="10820590" y="370634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5645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8402-19A0-441D-A579-5D99F17A4CD2}"/>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8908817B-2CA4-4364-B95E-4D371F02D6F2}"/>
              </a:ext>
            </a:extLst>
          </p:cNvPr>
          <p:cNvPicPr>
            <a:picLocks noGrp="1" noChangeAspect="1"/>
          </p:cNvPicPr>
          <p:nvPr>
            <p:ph idx="1"/>
          </p:nvPr>
        </p:nvPicPr>
        <p:blipFill>
          <a:blip r:embed="rId2"/>
          <a:stretch>
            <a:fillRect/>
          </a:stretch>
        </p:blipFill>
        <p:spPr>
          <a:xfrm>
            <a:off x="6096000" y="1756822"/>
            <a:ext cx="5514975" cy="4124325"/>
          </a:xfrm>
          <a:prstGeom prst="rect">
            <a:avLst/>
          </a:prstGeom>
        </p:spPr>
      </p:pic>
      <p:sp>
        <p:nvSpPr>
          <p:cNvPr id="4" name="Footer Placeholder 3">
            <a:extLst>
              <a:ext uri="{FF2B5EF4-FFF2-40B4-BE49-F238E27FC236}">
                <a16:creationId xmlns:a16="http://schemas.microsoft.com/office/drawing/2014/main" id="{1DDD7647-FD7E-4C1E-86BF-25F02A5157E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34C7E39A-96FE-40A2-A337-375DD80D4483}"/>
              </a:ext>
            </a:extLst>
          </p:cNvPr>
          <p:cNvSpPr/>
          <p:nvPr/>
        </p:nvSpPr>
        <p:spPr>
          <a:xfrm rot="5202740">
            <a:off x="9728977" y="513131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7">
            <a:extLst>
              <a:ext uri="{FF2B5EF4-FFF2-40B4-BE49-F238E27FC236}">
                <a16:creationId xmlns:a16="http://schemas.microsoft.com/office/drawing/2014/main" id="{7B33088B-A7BE-4304-819B-5FB64FC50476}"/>
              </a:ext>
            </a:extLst>
          </p:cNvPr>
          <p:cNvSpPr/>
          <p:nvPr/>
        </p:nvSpPr>
        <p:spPr>
          <a:xfrm rot="5400000">
            <a:off x="9355857" y="327496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DD005760-02BF-40D4-A97C-5945C089AD04}"/>
              </a:ext>
            </a:extLst>
          </p:cNvPr>
          <p:cNvSpPr/>
          <p:nvPr/>
        </p:nvSpPr>
        <p:spPr>
          <a:xfrm rot="10800000">
            <a:off x="7540384" y="388730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F01923E-D33E-4DEE-8B76-14604CA3DE42}"/>
              </a:ext>
            </a:extLst>
          </p:cNvPr>
          <p:cNvSpPr txBox="1"/>
          <p:nvPr/>
        </p:nvSpPr>
        <p:spPr>
          <a:xfrm>
            <a:off x="601111" y="1580899"/>
            <a:ext cx="5071556" cy="707886"/>
          </a:xfrm>
          <a:prstGeom prst="rect">
            <a:avLst/>
          </a:prstGeom>
          <a:solidFill>
            <a:schemeClr val="bg1"/>
          </a:solidFill>
          <a:ln>
            <a:solidFill>
              <a:schemeClr val="tx1"/>
            </a:solidFill>
          </a:ln>
        </p:spPr>
        <p:txBody>
          <a:bodyPr wrap="square" rtlCol="0">
            <a:spAutoFit/>
          </a:bodyPr>
          <a:lstStyle/>
          <a:p>
            <a:r>
              <a:rPr lang="en-US" sz="4000" dirty="0"/>
              <a:t>Select Package.</a:t>
            </a:r>
            <a:endParaRPr lang="en-US" sz="4000" dirty="0">
              <a:cs typeface="Arial" panose="020B0604020202020204" pitchFamily="34" charset="0"/>
            </a:endParaRPr>
          </a:p>
        </p:txBody>
      </p:sp>
    </p:spTree>
    <p:extLst>
      <p:ext uri="{BB962C8B-B14F-4D97-AF65-F5344CB8AC3E}">
        <p14:creationId xmlns:p14="http://schemas.microsoft.com/office/powerpoint/2010/main" val="17067612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5CFA-9096-4203-9162-1E4FF1468E86}"/>
              </a:ext>
            </a:extLst>
          </p:cNvPr>
          <p:cNvSpPr>
            <a:spLocks noGrp="1"/>
          </p:cNvSpPr>
          <p:nvPr>
            <p:ph type="title"/>
          </p:nvPr>
        </p:nvSpPr>
        <p:spPr/>
        <p:txBody>
          <a:bodyPr/>
          <a:lstStyle/>
          <a:p>
            <a:r>
              <a:rPr lang="en-US" dirty="0"/>
              <a:t>Metrics</a:t>
            </a:r>
          </a:p>
        </p:txBody>
      </p:sp>
      <p:sp>
        <p:nvSpPr>
          <p:cNvPr id="3" name="Content Placeholder 2">
            <a:extLst>
              <a:ext uri="{FF2B5EF4-FFF2-40B4-BE49-F238E27FC236}">
                <a16:creationId xmlns:a16="http://schemas.microsoft.com/office/drawing/2014/main" id="{B6157250-F982-4C76-82B8-E81F4B63D841}"/>
              </a:ext>
            </a:extLst>
          </p:cNvPr>
          <p:cNvSpPr>
            <a:spLocks noGrp="1"/>
          </p:cNvSpPr>
          <p:nvPr>
            <p:ph idx="1"/>
          </p:nvPr>
        </p:nvSpPr>
        <p:spPr/>
        <p:txBody>
          <a:bodyPr/>
          <a:lstStyle/>
          <a:p>
            <a:pPr marL="0" indent="0">
              <a:buNone/>
            </a:pPr>
            <a:r>
              <a:rPr lang="en-US" sz="4000" b="0" dirty="0"/>
              <a:t>We will now create a Metric Suite to count the number of Requirements</a:t>
            </a:r>
            <a:r>
              <a:rPr lang="en-US" dirty="0"/>
              <a:t>.</a:t>
            </a:r>
          </a:p>
        </p:txBody>
      </p:sp>
      <p:sp>
        <p:nvSpPr>
          <p:cNvPr id="4" name="Footer Placeholder 3">
            <a:extLst>
              <a:ext uri="{FF2B5EF4-FFF2-40B4-BE49-F238E27FC236}">
                <a16:creationId xmlns:a16="http://schemas.microsoft.com/office/drawing/2014/main" id="{697444CD-CDB6-4F9E-ABBB-7885078BFD4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9658222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D8EE-B0F8-493F-B0D5-AA1EEA683763}"/>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D296AED6-3AE1-492E-B6E4-453D7EA6070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31FE3EE9-B956-46EA-9344-CC7A19BA4BA8}"/>
              </a:ext>
            </a:extLst>
          </p:cNvPr>
          <p:cNvPicPr>
            <a:picLocks noChangeAspect="1"/>
          </p:cNvPicPr>
          <p:nvPr/>
        </p:nvPicPr>
        <p:blipFill>
          <a:blip r:embed="rId2"/>
          <a:stretch>
            <a:fillRect/>
          </a:stretch>
        </p:blipFill>
        <p:spPr>
          <a:xfrm>
            <a:off x="1467545" y="3953138"/>
            <a:ext cx="9534525" cy="2419350"/>
          </a:xfrm>
          <a:prstGeom prst="rect">
            <a:avLst/>
          </a:prstGeom>
        </p:spPr>
      </p:pic>
      <p:sp>
        <p:nvSpPr>
          <p:cNvPr id="9" name="TextBox 8">
            <a:extLst>
              <a:ext uri="{FF2B5EF4-FFF2-40B4-BE49-F238E27FC236}">
                <a16:creationId xmlns:a16="http://schemas.microsoft.com/office/drawing/2014/main" id="{C684D770-C1A1-4849-8CF4-4D3E49D63ADC}"/>
              </a:ext>
            </a:extLst>
          </p:cNvPr>
          <p:cNvSpPr txBox="1"/>
          <p:nvPr/>
        </p:nvSpPr>
        <p:spPr>
          <a:xfrm>
            <a:off x="616448" y="1433790"/>
            <a:ext cx="10811956" cy="2369880"/>
          </a:xfrm>
          <a:prstGeom prst="rect">
            <a:avLst/>
          </a:prstGeom>
          <a:solidFill>
            <a:schemeClr val="bg1"/>
          </a:solidFill>
          <a:ln>
            <a:solidFill>
              <a:schemeClr val="tx1"/>
            </a:solidFill>
          </a:ln>
        </p:spPr>
        <p:txBody>
          <a:bodyPr wrap="square" rtlCol="0">
            <a:spAutoFit/>
          </a:bodyPr>
          <a:lstStyle/>
          <a:p>
            <a:r>
              <a:rPr lang="en-US" sz="3600" dirty="0"/>
              <a:t>Create a Metric Definition and name it Requirements make it of type Integer.  Use the UML Integer definition not the SysML definition.  Remember a Profile is a UML construct not a SysML</a:t>
            </a:r>
            <a:r>
              <a:rPr lang="en-US" sz="4000" dirty="0"/>
              <a:t>.</a:t>
            </a:r>
            <a:endParaRPr lang="en-US" sz="4000" dirty="0">
              <a:cs typeface="Arial" panose="020B0604020202020204" pitchFamily="34" charset="0"/>
            </a:endParaRPr>
          </a:p>
        </p:txBody>
      </p:sp>
    </p:spTree>
    <p:extLst>
      <p:ext uri="{BB962C8B-B14F-4D97-AF65-F5344CB8AC3E}">
        <p14:creationId xmlns:p14="http://schemas.microsoft.com/office/powerpoint/2010/main" val="27833938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8EA9-8D20-42DC-929E-84B691737024}"/>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2D031770-51D9-4C7B-90AE-1CBFD2C6B26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A17C6C5-1351-4612-B5FB-B05274D268D3}"/>
              </a:ext>
            </a:extLst>
          </p:cNvPr>
          <p:cNvPicPr>
            <a:picLocks noChangeAspect="1"/>
          </p:cNvPicPr>
          <p:nvPr/>
        </p:nvPicPr>
        <p:blipFill>
          <a:blip r:embed="rId2"/>
          <a:stretch>
            <a:fillRect/>
          </a:stretch>
        </p:blipFill>
        <p:spPr>
          <a:xfrm>
            <a:off x="4366519" y="1840417"/>
            <a:ext cx="7486650" cy="4476750"/>
          </a:xfrm>
          <a:prstGeom prst="rect">
            <a:avLst/>
          </a:prstGeom>
        </p:spPr>
      </p:pic>
      <p:sp>
        <p:nvSpPr>
          <p:cNvPr id="6" name="TextBox 5">
            <a:extLst>
              <a:ext uri="{FF2B5EF4-FFF2-40B4-BE49-F238E27FC236}">
                <a16:creationId xmlns:a16="http://schemas.microsoft.com/office/drawing/2014/main" id="{9370BB03-F893-4ACC-937F-B41DDF168C70}"/>
              </a:ext>
            </a:extLst>
          </p:cNvPr>
          <p:cNvSpPr txBox="1"/>
          <p:nvPr/>
        </p:nvSpPr>
        <p:spPr>
          <a:xfrm>
            <a:off x="616448" y="1341840"/>
            <a:ext cx="3581422" cy="4770537"/>
          </a:xfrm>
          <a:prstGeom prst="rect">
            <a:avLst/>
          </a:prstGeom>
          <a:solidFill>
            <a:schemeClr val="bg1"/>
          </a:solidFill>
          <a:ln>
            <a:solidFill>
              <a:schemeClr val="tx1"/>
            </a:solidFill>
          </a:ln>
        </p:spPr>
        <p:txBody>
          <a:bodyPr wrap="square" rtlCol="0">
            <a:spAutoFit/>
          </a:bodyPr>
          <a:lstStyle/>
          <a:p>
            <a:r>
              <a:rPr lang="en-US" sz="3800" dirty="0"/>
              <a:t>The value of the Metric is defined in the Default Value Property.  Select Value Specification then Opaque Expression.</a:t>
            </a:r>
            <a:endParaRPr lang="en-US" sz="3800" dirty="0">
              <a:cs typeface="Arial" panose="020B0604020202020204" pitchFamily="34" charset="0"/>
            </a:endParaRPr>
          </a:p>
        </p:txBody>
      </p:sp>
      <p:sp>
        <p:nvSpPr>
          <p:cNvPr id="7" name="Right Arrow 7">
            <a:extLst>
              <a:ext uri="{FF2B5EF4-FFF2-40B4-BE49-F238E27FC236}">
                <a16:creationId xmlns:a16="http://schemas.microsoft.com/office/drawing/2014/main" id="{BDD5272B-6FF9-49FB-840A-6C0B3BE557DB}"/>
              </a:ext>
            </a:extLst>
          </p:cNvPr>
          <p:cNvSpPr/>
          <p:nvPr/>
        </p:nvSpPr>
        <p:spPr>
          <a:xfrm>
            <a:off x="7986951" y="402907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38ED3A11-6F04-4355-812F-909A48069431}"/>
              </a:ext>
            </a:extLst>
          </p:cNvPr>
          <p:cNvSpPr/>
          <p:nvPr/>
        </p:nvSpPr>
        <p:spPr>
          <a:xfrm>
            <a:off x="9383360" y="606725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426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24673-6CE6-4DF3-B090-EBF6A92F1BB9}"/>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930F91B7-F3BA-4057-8041-7F90AA3B753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9EA2DE9-CF09-4733-9E82-7D2D2C3CE7BE}"/>
              </a:ext>
            </a:extLst>
          </p:cNvPr>
          <p:cNvPicPr>
            <a:picLocks noChangeAspect="1"/>
          </p:cNvPicPr>
          <p:nvPr/>
        </p:nvPicPr>
        <p:blipFill>
          <a:blip r:embed="rId2"/>
          <a:stretch>
            <a:fillRect/>
          </a:stretch>
        </p:blipFill>
        <p:spPr>
          <a:xfrm>
            <a:off x="5676439" y="1653500"/>
            <a:ext cx="5899113" cy="3029274"/>
          </a:xfrm>
          <a:prstGeom prst="rect">
            <a:avLst/>
          </a:prstGeom>
        </p:spPr>
      </p:pic>
      <p:sp>
        <p:nvSpPr>
          <p:cNvPr id="6" name="TextBox 5">
            <a:extLst>
              <a:ext uri="{FF2B5EF4-FFF2-40B4-BE49-F238E27FC236}">
                <a16:creationId xmlns:a16="http://schemas.microsoft.com/office/drawing/2014/main" id="{7DD4F54D-D328-45B1-9491-52599D3CB1D4}"/>
              </a:ext>
            </a:extLst>
          </p:cNvPr>
          <p:cNvSpPr txBox="1"/>
          <p:nvPr/>
        </p:nvSpPr>
        <p:spPr>
          <a:xfrm>
            <a:off x="616448" y="1418532"/>
            <a:ext cx="4699471" cy="2554545"/>
          </a:xfrm>
          <a:prstGeom prst="rect">
            <a:avLst/>
          </a:prstGeom>
          <a:solidFill>
            <a:schemeClr val="bg1"/>
          </a:solidFill>
          <a:ln>
            <a:solidFill>
              <a:schemeClr val="tx1"/>
            </a:solidFill>
          </a:ln>
        </p:spPr>
        <p:txBody>
          <a:bodyPr wrap="square" rtlCol="0">
            <a:spAutoFit/>
          </a:bodyPr>
          <a:lstStyle/>
          <a:p>
            <a:r>
              <a:rPr lang="en-US" sz="4000" dirty="0"/>
              <a:t>The State Machine System owns a State Machine Diagram and a Region.</a:t>
            </a:r>
            <a:endParaRPr lang="en-US" sz="4000" dirty="0">
              <a:latin typeface="Arial" panose="020B0604020202020204" pitchFamily="34" charset="0"/>
              <a:cs typeface="Arial" panose="020B0604020202020204" pitchFamily="34" charset="0"/>
            </a:endParaRPr>
          </a:p>
        </p:txBody>
      </p:sp>
      <p:sp>
        <p:nvSpPr>
          <p:cNvPr id="7" name="Right Arrow 7">
            <a:extLst>
              <a:ext uri="{FF2B5EF4-FFF2-40B4-BE49-F238E27FC236}">
                <a16:creationId xmlns:a16="http://schemas.microsoft.com/office/drawing/2014/main" id="{73EE7D90-73FB-4FB7-B86E-CCA0748DDC53}"/>
              </a:ext>
            </a:extLst>
          </p:cNvPr>
          <p:cNvSpPr/>
          <p:nvPr/>
        </p:nvSpPr>
        <p:spPr>
          <a:xfrm>
            <a:off x="6407563" y="355072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BBEAC218-CF94-4071-8DB7-A13769E84FA5}"/>
              </a:ext>
            </a:extLst>
          </p:cNvPr>
          <p:cNvSpPr/>
          <p:nvPr/>
        </p:nvSpPr>
        <p:spPr>
          <a:xfrm rot="10800000">
            <a:off x="8507644" y="329051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2891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1515-5C74-4F9B-9D4A-EF527D2B1317}"/>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88228AD6-B17C-4FC1-91F6-AEA5939BCD2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8B12CA19-759E-4E4F-9FF4-04FCA429BD80}"/>
              </a:ext>
            </a:extLst>
          </p:cNvPr>
          <p:cNvPicPr>
            <a:picLocks noChangeAspect="1"/>
          </p:cNvPicPr>
          <p:nvPr/>
        </p:nvPicPr>
        <p:blipFill>
          <a:blip r:embed="rId2"/>
          <a:stretch>
            <a:fillRect/>
          </a:stretch>
        </p:blipFill>
        <p:spPr>
          <a:xfrm>
            <a:off x="6462019" y="1926166"/>
            <a:ext cx="5391150" cy="4191000"/>
          </a:xfrm>
          <a:prstGeom prst="rect">
            <a:avLst/>
          </a:prstGeom>
        </p:spPr>
      </p:pic>
      <p:sp>
        <p:nvSpPr>
          <p:cNvPr id="6" name="TextBox 5">
            <a:extLst>
              <a:ext uri="{FF2B5EF4-FFF2-40B4-BE49-F238E27FC236}">
                <a16:creationId xmlns:a16="http://schemas.microsoft.com/office/drawing/2014/main" id="{59A17083-E8D0-4418-821B-A28014BCED2E}"/>
              </a:ext>
            </a:extLst>
          </p:cNvPr>
          <p:cNvSpPr txBox="1"/>
          <p:nvPr/>
        </p:nvSpPr>
        <p:spPr>
          <a:xfrm>
            <a:off x="601111" y="1580899"/>
            <a:ext cx="5071556" cy="2554545"/>
          </a:xfrm>
          <a:prstGeom prst="rect">
            <a:avLst/>
          </a:prstGeom>
          <a:solidFill>
            <a:schemeClr val="bg1"/>
          </a:solidFill>
          <a:ln>
            <a:solidFill>
              <a:schemeClr val="tx1"/>
            </a:solidFill>
          </a:ln>
        </p:spPr>
        <p:txBody>
          <a:bodyPr wrap="square" rtlCol="0">
            <a:spAutoFit/>
          </a:bodyPr>
          <a:lstStyle/>
          <a:p>
            <a:r>
              <a:rPr lang="en-US" sz="4000" dirty="0"/>
              <a:t>From the pop up for the Default Value select </a:t>
            </a:r>
            <a:r>
              <a:rPr lang="en-US" sz="4000" dirty="0" err="1"/>
              <a:t>StructuredExpression</a:t>
            </a:r>
            <a:r>
              <a:rPr lang="en-US" sz="4000" dirty="0"/>
              <a:t> as the Language.</a:t>
            </a:r>
            <a:endParaRPr lang="en-US" sz="4000" dirty="0">
              <a:cs typeface="Arial" panose="020B0604020202020204" pitchFamily="34" charset="0"/>
            </a:endParaRPr>
          </a:p>
        </p:txBody>
      </p:sp>
      <p:sp>
        <p:nvSpPr>
          <p:cNvPr id="7" name="TextBox 6">
            <a:extLst>
              <a:ext uri="{FF2B5EF4-FFF2-40B4-BE49-F238E27FC236}">
                <a16:creationId xmlns:a16="http://schemas.microsoft.com/office/drawing/2014/main" id="{B364355E-9F67-4969-B1B5-538CFFC1D724}"/>
              </a:ext>
            </a:extLst>
          </p:cNvPr>
          <p:cNvSpPr txBox="1"/>
          <p:nvPr/>
        </p:nvSpPr>
        <p:spPr>
          <a:xfrm>
            <a:off x="616448" y="5501478"/>
            <a:ext cx="4326613" cy="707886"/>
          </a:xfrm>
          <a:prstGeom prst="rect">
            <a:avLst/>
          </a:prstGeom>
          <a:solidFill>
            <a:schemeClr val="bg1"/>
          </a:solidFill>
          <a:ln>
            <a:solidFill>
              <a:schemeClr val="tx1"/>
            </a:solidFill>
          </a:ln>
        </p:spPr>
        <p:txBody>
          <a:bodyPr wrap="square" rtlCol="0">
            <a:spAutoFit/>
          </a:bodyPr>
          <a:lstStyle/>
          <a:p>
            <a:r>
              <a:rPr lang="en-US" sz="4000" dirty="0"/>
              <a:t>Set to Expert mode.</a:t>
            </a:r>
            <a:endParaRPr lang="en-US" sz="4000" dirty="0">
              <a:cs typeface="Arial" panose="020B0604020202020204" pitchFamily="34" charset="0"/>
            </a:endParaRPr>
          </a:p>
        </p:txBody>
      </p:sp>
      <p:sp>
        <p:nvSpPr>
          <p:cNvPr id="8" name="Right Arrow 7">
            <a:extLst>
              <a:ext uri="{FF2B5EF4-FFF2-40B4-BE49-F238E27FC236}">
                <a16:creationId xmlns:a16="http://schemas.microsoft.com/office/drawing/2014/main" id="{00BD85E7-737F-4A45-B759-A6507EA44B73}"/>
              </a:ext>
            </a:extLst>
          </p:cNvPr>
          <p:cNvSpPr/>
          <p:nvPr/>
        </p:nvSpPr>
        <p:spPr>
          <a:xfrm>
            <a:off x="5678065" y="579109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7646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45A8-BF52-4976-B3B3-45E8F950AD20}"/>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BABA5B27-6887-4E37-BFA6-31C7F45BB07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3DCFB8F2-E762-487D-8298-58E6D19AD968}"/>
              </a:ext>
            </a:extLst>
          </p:cNvPr>
          <p:cNvSpPr txBox="1"/>
          <p:nvPr/>
        </p:nvSpPr>
        <p:spPr>
          <a:xfrm>
            <a:off x="601111" y="1580899"/>
            <a:ext cx="5071556" cy="2554545"/>
          </a:xfrm>
          <a:prstGeom prst="rect">
            <a:avLst/>
          </a:prstGeom>
          <a:solidFill>
            <a:schemeClr val="bg1"/>
          </a:solidFill>
          <a:ln>
            <a:solidFill>
              <a:schemeClr val="tx1"/>
            </a:solidFill>
          </a:ln>
        </p:spPr>
        <p:txBody>
          <a:bodyPr wrap="square" rtlCol="0">
            <a:spAutoFit/>
          </a:bodyPr>
          <a:lstStyle/>
          <a:p>
            <a:r>
              <a:rPr lang="en-US" sz="4000" dirty="0"/>
              <a:t>We will use a Find to get a collection of all of the Requirements. Select Type.</a:t>
            </a:r>
            <a:endParaRPr lang="en-US" sz="4000" dirty="0">
              <a:cs typeface="Arial" panose="020B0604020202020204" pitchFamily="34" charset="0"/>
            </a:endParaRPr>
          </a:p>
        </p:txBody>
      </p:sp>
      <p:pic>
        <p:nvPicPr>
          <p:cNvPr id="6" name="Picture 5">
            <a:extLst>
              <a:ext uri="{FF2B5EF4-FFF2-40B4-BE49-F238E27FC236}">
                <a16:creationId xmlns:a16="http://schemas.microsoft.com/office/drawing/2014/main" id="{09141750-A07C-4F06-9E1B-583E5E06B781}"/>
              </a:ext>
            </a:extLst>
          </p:cNvPr>
          <p:cNvPicPr>
            <a:picLocks noChangeAspect="1"/>
          </p:cNvPicPr>
          <p:nvPr/>
        </p:nvPicPr>
        <p:blipFill>
          <a:blip r:embed="rId2"/>
          <a:stretch>
            <a:fillRect/>
          </a:stretch>
        </p:blipFill>
        <p:spPr>
          <a:xfrm>
            <a:off x="6462019" y="1876250"/>
            <a:ext cx="5391150" cy="4191000"/>
          </a:xfrm>
          <a:prstGeom prst="rect">
            <a:avLst/>
          </a:prstGeom>
        </p:spPr>
      </p:pic>
      <p:sp>
        <p:nvSpPr>
          <p:cNvPr id="7" name="Right Arrow 7">
            <a:extLst>
              <a:ext uri="{FF2B5EF4-FFF2-40B4-BE49-F238E27FC236}">
                <a16:creationId xmlns:a16="http://schemas.microsoft.com/office/drawing/2014/main" id="{34119B41-2B5F-4FFD-8749-DC3D6B143352}"/>
              </a:ext>
            </a:extLst>
          </p:cNvPr>
          <p:cNvSpPr/>
          <p:nvPr/>
        </p:nvSpPr>
        <p:spPr>
          <a:xfrm rot="10800000">
            <a:off x="7236508" y="385116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5294A2AC-7447-46EB-A1CE-3A011B810B2D}"/>
              </a:ext>
            </a:extLst>
          </p:cNvPr>
          <p:cNvSpPr/>
          <p:nvPr/>
        </p:nvSpPr>
        <p:spPr>
          <a:xfrm rot="5400000">
            <a:off x="11046871" y="379559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9941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EC09-1AED-4040-9948-C8AFFCBC7D71}"/>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F331F47D-575D-4643-95C8-532A88F12D6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BB60C17E-7111-4E5B-BEC4-5938BB90EDC1}"/>
              </a:ext>
            </a:extLst>
          </p:cNvPr>
          <p:cNvSpPr txBox="1"/>
          <p:nvPr/>
        </p:nvSpPr>
        <p:spPr>
          <a:xfrm>
            <a:off x="601111" y="1580899"/>
            <a:ext cx="5441880" cy="2606788"/>
          </a:xfrm>
          <a:prstGeom prst="rect">
            <a:avLst/>
          </a:prstGeom>
          <a:solidFill>
            <a:schemeClr val="bg1"/>
          </a:solidFill>
          <a:ln>
            <a:solidFill>
              <a:schemeClr val="tx1"/>
            </a:solidFill>
          </a:ln>
        </p:spPr>
        <p:txBody>
          <a:bodyPr wrap="square" rtlCol="0">
            <a:spAutoFit/>
          </a:bodyPr>
          <a:lstStyle/>
          <a:p>
            <a:r>
              <a:rPr lang="en-US" sz="4000" dirty="0"/>
              <a:t>From the pop up select Requirements, Include Subtypes.  Then select OK.</a:t>
            </a:r>
            <a:endParaRPr lang="en-US" sz="4000" dirty="0">
              <a:cs typeface="Arial" panose="020B0604020202020204" pitchFamily="34" charset="0"/>
            </a:endParaRPr>
          </a:p>
        </p:txBody>
      </p:sp>
      <p:pic>
        <p:nvPicPr>
          <p:cNvPr id="6" name="Picture 5">
            <a:extLst>
              <a:ext uri="{FF2B5EF4-FFF2-40B4-BE49-F238E27FC236}">
                <a16:creationId xmlns:a16="http://schemas.microsoft.com/office/drawing/2014/main" id="{ACE5D68D-953A-4563-B699-D33F9B6CB28A}"/>
              </a:ext>
            </a:extLst>
          </p:cNvPr>
          <p:cNvPicPr>
            <a:picLocks noChangeAspect="1"/>
          </p:cNvPicPr>
          <p:nvPr/>
        </p:nvPicPr>
        <p:blipFill>
          <a:blip r:embed="rId2"/>
          <a:stretch>
            <a:fillRect/>
          </a:stretch>
        </p:blipFill>
        <p:spPr>
          <a:xfrm>
            <a:off x="8797246" y="1428750"/>
            <a:ext cx="3055924" cy="4600316"/>
          </a:xfrm>
          <a:prstGeom prst="rect">
            <a:avLst/>
          </a:prstGeom>
        </p:spPr>
      </p:pic>
      <p:sp>
        <p:nvSpPr>
          <p:cNvPr id="7" name="Right Arrow 7">
            <a:extLst>
              <a:ext uri="{FF2B5EF4-FFF2-40B4-BE49-F238E27FC236}">
                <a16:creationId xmlns:a16="http://schemas.microsoft.com/office/drawing/2014/main" id="{D0AE32CE-9D31-4F22-8B41-1FE158C31375}"/>
              </a:ext>
            </a:extLst>
          </p:cNvPr>
          <p:cNvSpPr/>
          <p:nvPr/>
        </p:nvSpPr>
        <p:spPr>
          <a:xfrm>
            <a:off x="8429384" y="468698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92CBE0F0-305B-4414-AD88-BA409097334E}"/>
              </a:ext>
            </a:extLst>
          </p:cNvPr>
          <p:cNvSpPr/>
          <p:nvPr/>
        </p:nvSpPr>
        <p:spPr>
          <a:xfrm>
            <a:off x="8208065" y="542925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6EB7714C-0DB7-4714-AA38-005EE8A47B6A}"/>
              </a:ext>
            </a:extLst>
          </p:cNvPr>
          <p:cNvSpPr/>
          <p:nvPr/>
        </p:nvSpPr>
        <p:spPr>
          <a:xfrm rot="16200000">
            <a:off x="9860167" y="616564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2562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8A5C-B48A-48B1-9CB1-51120B7ABB5D}"/>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4EA5CBBC-F03C-47D2-B488-62D653EDBF5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5C35582A-D247-4A0B-B0C9-5273B8DCC87D}"/>
              </a:ext>
            </a:extLst>
          </p:cNvPr>
          <p:cNvSpPr txBox="1"/>
          <p:nvPr/>
        </p:nvSpPr>
        <p:spPr>
          <a:xfrm>
            <a:off x="601111" y="1580899"/>
            <a:ext cx="5071556" cy="3170099"/>
          </a:xfrm>
          <a:prstGeom prst="rect">
            <a:avLst/>
          </a:prstGeom>
          <a:solidFill>
            <a:schemeClr val="bg1"/>
          </a:solidFill>
          <a:ln>
            <a:solidFill>
              <a:schemeClr val="tx1"/>
            </a:solidFill>
          </a:ln>
        </p:spPr>
        <p:txBody>
          <a:bodyPr wrap="square" rtlCol="0">
            <a:spAutoFit/>
          </a:bodyPr>
          <a:lstStyle/>
          <a:p>
            <a:r>
              <a:rPr lang="en-US" sz="4000" dirty="0"/>
              <a:t>We will now set the Scope.  This will be where the Query will start looking for the Requirements.</a:t>
            </a:r>
            <a:endParaRPr lang="en-US" sz="4000" dirty="0">
              <a:cs typeface="Arial" panose="020B0604020202020204" pitchFamily="34" charset="0"/>
            </a:endParaRPr>
          </a:p>
        </p:txBody>
      </p:sp>
      <p:pic>
        <p:nvPicPr>
          <p:cNvPr id="6" name="Picture 5">
            <a:extLst>
              <a:ext uri="{FF2B5EF4-FFF2-40B4-BE49-F238E27FC236}">
                <a16:creationId xmlns:a16="http://schemas.microsoft.com/office/drawing/2014/main" id="{ED9F7B83-44E3-4397-8A41-8ECF85B368D6}"/>
              </a:ext>
            </a:extLst>
          </p:cNvPr>
          <p:cNvPicPr>
            <a:picLocks noChangeAspect="1"/>
          </p:cNvPicPr>
          <p:nvPr/>
        </p:nvPicPr>
        <p:blipFill>
          <a:blip r:embed="rId2"/>
          <a:stretch>
            <a:fillRect/>
          </a:stretch>
        </p:blipFill>
        <p:spPr>
          <a:xfrm>
            <a:off x="6462019" y="1929766"/>
            <a:ext cx="5391150" cy="4191000"/>
          </a:xfrm>
          <a:prstGeom prst="rect">
            <a:avLst/>
          </a:prstGeom>
        </p:spPr>
      </p:pic>
      <p:sp>
        <p:nvSpPr>
          <p:cNvPr id="7" name="Right Arrow 7">
            <a:extLst>
              <a:ext uri="{FF2B5EF4-FFF2-40B4-BE49-F238E27FC236}">
                <a16:creationId xmlns:a16="http://schemas.microsoft.com/office/drawing/2014/main" id="{BE9D9F72-1A23-4DF8-8D3D-8782BBE0C395}"/>
              </a:ext>
            </a:extLst>
          </p:cNvPr>
          <p:cNvSpPr/>
          <p:nvPr/>
        </p:nvSpPr>
        <p:spPr>
          <a:xfrm rot="5232994">
            <a:off x="11107271" y="411031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6389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56BC-4BEF-42B8-80A8-15E0D6D674A2}"/>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BD2A3A96-09E4-4F23-AC60-4C150EC987E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7E6A1E52-EEF7-4DDD-9D58-51FDF4789F20}"/>
              </a:ext>
            </a:extLst>
          </p:cNvPr>
          <p:cNvPicPr>
            <a:picLocks noChangeAspect="1"/>
          </p:cNvPicPr>
          <p:nvPr/>
        </p:nvPicPr>
        <p:blipFill>
          <a:blip r:embed="rId2"/>
          <a:stretch>
            <a:fillRect/>
          </a:stretch>
        </p:blipFill>
        <p:spPr>
          <a:xfrm>
            <a:off x="6338194" y="1875510"/>
            <a:ext cx="5514975" cy="4124325"/>
          </a:xfrm>
          <a:prstGeom prst="rect">
            <a:avLst/>
          </a:prstGeom>
        </p:spPr>
      </p:pic>
      <p:sp>
        <p:nvSpPr>
          <p:cNvPr id="6" name="TextBox 5">
            <a:extLst>
              <a:ext uri="{FF2B5EF4-FFF2-40B4-BE49-F238E27FC236}">
                <a16:creationId xmlns:a16="http://schemas.microsoft.com/office/drawing/2014/main" id="{0014C130-1E3F-4383-A772-D1FEA1C852BE}"/>
              </a:ext>
            </a:extLst>
          </p:cNvPr>
          <p:cNvSpPr txBox="1"/>
          <p:nvPr/>
        </p:nvSpPr>
        <p:spPr>
          <a:xfrm>
            <a:off x="601111" y="1580899"/>
            <a:ext cx="5071556" cy="3785652"/>
          </a:xfrm>
          <a:prstGeom prst="rect">
            <a:avLst/>
          </a:prstGeom>
          <a:solidFill>
            <a:schemeClr val="bg1"/>
          </a:solidFill>
          <a:ln>
            <a:solidFill>
              <a:schemeClr val="tx1"/>
            </a:solidFill>
          </a:ln>
        </p:spPr>
        <p:txBody>
          <a:bodyPr wrap="square" rtlCol="0">
            <a:spAutoFit/>
          </a:bodyPr>
          <a:lstStyle/>
          <a:p>
            <a:r>
              <a:rPr lang="en-US" sz="4000" dirty="0"/>
              <a:t>Select where the Query will start looking for Requirements.  Choose Model, Requirements or one of the sub Packages.</a:t>
            </a:r>
            <a:endParaRPr lang="en-US" sz="4000" dirty="0">
              <a:cs typeface="Arial" panose="020B0604020202020204" pitchFamily="34" charset="0"/>
            </a:endParaRPr>
          </a:p>
        </p:txBody>
      </p:sp>
    </p:spTree>
    <p:extLst>
      <p:ext uri="{BB962C8B-B14F-4D97-AF65-F5344CB8AC3E}">
        <p14:creationId xmlns:p14="http://schemas.microsoft.com/office/powerpoint/2010/main" val="8858507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FB82-16FC-4078-87E8-EE5138C2A599}"/>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ABDE7371-13C0-4369-A84D-28228DE8E7D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8F04AC90-BFAF-49AE-A6FC-D60334BC2DDB}"/>
              </a:ext>
            </a:extLst>
          </p:cNvPr>
          <p:cNvPicPr>
            <a:picLocks noChangeAspect="1"/>
          </p:cNvPicPr>
          <p:nvPr/>
        </p:nvPicPr>
        <p:blipFill>
          <a:blip r:embed="rId2"/>
          <a:stretch>
            <a:fillRect/>
          </a:stretch>
        </p:blipFill>
        <p:spPr>
          <a:xfrm>
            <a:off x="6462019" y="1672615"/>
            <a:ext cx="5391150" cy="4191000"/>
          </a:xfrm>
          <a:prstGeom prst="rect">
            <a:avLst/>
          </a:prstGeom>
        </p:spPr>
      </p:pic>
      <p:sp>
        <p:nvSpPr>
          <p:cNvPr id="6" name="TextBox 5">
            <a:extLst>
              <a:ext uri="{FF2B5EF4-FFF2-40B4-BE49-F238E27FC236}">
                <a16:creationId xmlns:a16="http://schemas.microsoft.com/office/drawing/2014/main" id="{67879C49-D62D-487B-93A5-B477F816ED25}"/>
              </a:ext>
            </a:extLst>
          </p:cNvPr>
          <p:cNvSpPr txBox="1"/>
          <p:nvPr/>
        </p:nvSpPr>
        <p:spPr>
          <a:xfrm>
            <a:off x="787185" y="4869347"/>
            <a:ext cx="5071556" cy="1323439"/>
          </a:xfrm>
          <a:prstGeom prst="rect">
            <a:avLst/>
          </a:prstGeom>
          <a:solidFill>
            <a:schemeClr val="bg1"/>
          </a:solidFill>
          <a:ln>
            <a:solidFill>
              <a:schemeClr val="tx1"/>
            </a:solidFill>
          </a:ln>
        </p:spPr>
        <p:txBody>
          <a:bodyPr wrap="square" rtlCol="0">
            <a:spAutoFit/>
          </a:bodyPr>
          <a:lstStyle/>
          <a:p>
            <a:r>
              <a:rPr lang="en-US" sz="4000" dirty="0"/>
              <a:t>We will now Create operation.</a:t>
            </a:r>
            <a:endParaRPr lang="en-US" sz="4000" dirty="0">
              <a:cs typeface="Arial" panose="020B0604020202020204" pitchFamily="34" charset="0"/>
            </a:endParaRPr>
          </a:p>
        </p:txBody>
      </p:sp>
      <p:sp>
        <p:nvSpPr>
          <p:cNvPr id="7" name="Right Arrow 7">
            <a:extLst>
              <a:ext uri="{FF2B5EF4-FFF2-40B4-BE49-F238E27FC236}">
                <a16:creationId xmlns:a16="http://schemas.microsoft.com/office/drawing/2014/main" id="{851719EB-EBF7-4BD4-A7F6-700E8013E7BF}"/>
              </a:ext>
            </a:extLst>
          </p:cNvPr>
          <p:cNvSpPr/>
          <p:nvPr/>
        </p:nvSpPr>
        <p:spPr>
          <a:xfrm rot="10800000">
            <a:off x="7668576" y="394585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545FEC-6441-471E-821B-D802CE176806}"/>
              </a:ext>
            </a:extLst>
          </p:cNvPr>
          <p:cNvSpPr txBox="1"/>
          <p:nvPr/>
        </p:nvSpPr>
        <p:spPr>
          <a:xfrm>
            <a:off x="787185" y="1774355"/>
            <a:ext cx="5071556" cy="2554545"/>
          </a:xfrm>
          <a:prstGeom prst="rect">
            <a:avLst/>
          </a:prstGeom>
          <a:solidFill>
            <a:schemeClr val="bg1"/>
          </a:solidFill>
          <a:ln>
            <a:solidFill>
              <a:schemeClr val="tx1"/>
            </a:solidFill>
          </a:ln>
        </p:spPr>
        <p:txBody>
          <a:bodyPr wrap="square" rtlCol="0">
            <a:spAutoFit/>
          </a:bodyPr>
          <a:lstStyle/>
          <a:p>
            <a:r>
              <a:rPr lang="en-US" sz="4000" dirty="0"/>
              <a:t>We have a list of requirements.  We will now need to convert that list into a number.</a:t>
            </a:r>
            <a:endParaRPr lang="en-US" sz="4000" dirty="0">
              <a:cs typeface="Arial" panose="020B0604020202020204" pitchFamily="34" charset="0"/>
            </a:endParaRPr>
          </a:p>
        </p:txBody>
      </p:sp>
    </p:spTree>
    <p:extLst>
      <p:ext uri="{BB962C8B-B14F-4D97-AF65-F5344CB8AC3E}">
        <p14:creationId xmlns:p14="http://schemas.microsoft.com/office/powerpoint/2010/main" val="27429570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4B02-601E-43C8-956F-6493002FA533}"/>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5B2AAEF5-D866-4259-9F2B-CBF88700C30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A8CBCD62-9983-43BD-AED8-34F05B850148}"/>
              </a:ext>
            </a:extLst>
          </p:cNvPr>
          <p:cNvPicPr>
            <a:picLocks noChangeAspect="1"/>
          </p:cNvPicPr>
          <p:nvPr/>
        </p:nvPicPr>
        <p:blipFill>
          <a:blip r:embed="rId2"/>
          <a:stretch>
            <a:fillRect/>
          </a:stretch>
        </p:blipFill>
        <p:spPr>
          <a:xfrm>
            <a:off x="6462019" y="1510192"/>
            <a:ext cx="5391150" cy="4800600"/>
          </a:xfrm>
          <a:prstGeom prst="rect">
            <a:avLst/>
          </a:prstGeom>
        </p:spPr>
      </p:pic>
      <p:sp>
        <p:nvSpPr>
          <p:cNvPr id="6" name="Right Arrow 7">
            <a:extLst>
              <a:ext uri="{FF2B5EF4-FFF2-40B4-BE49-F238E27FC236}">
                <a16:creationId xmlns:a16="http://schemas.microsoft.com/office/drawing/2014/main" id="{5596AB06-AFDE-4DAF-A8C2-8D3EBA1A844B}"/>
              </a:ext>
            </a:extLst>
          </p:cNvPr>
          <p:cNvSpPr/>
          <p:nvPr/>
        </p:nvSpPr>
        <p:spPr>
          <a:xfrm rot="5232994">
            <a:off x="9599419" y="479566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57BB7F-F614-49E4-B1B0-AB8D3DBBC656}"/>
              </a:ext>
            </a:extLst>
          </p:cNvPr>
          <p:cNvSpPr txBox="1"/>
          <p:nvPr/>
        </p:nvSpPr>
        <p:spPr>
          <a:xfrm>
            <a:off x="601111" y="1580899"/>
            <a:ext cx="5071556" cy="707886"/>
          </a:xfrm>
          <a:prstGeom prst="rect">
            <a:avLst/>
          </a:prstGeom>
          <a:solidFill>
            <a:schemeClr val="bg1"/>
          </a:solidFill>
          <a:ln>
            <a:solidFill>
              <a:schemeClr val="tx1"/>
            </a:solidFill>
          </a:ln>
        </p:spPr>
        <p:txBody>
          <a:bodyPr wrap="square" rtlCol="0">
            <a:spAutoFit/>
          </a:bodyPr>
          <a:lstStyle/>
          <a:p>
            <a:r>
              <a:rPr lang="en-US" sz="4000" dirty="0"/>
              <a:t>Select Script.</a:t>
            </a:r>
            <a:endParaRPr lang="en-US" sz="4000" dirty="0">
              <a:cs typeface="Arial" panose="020B0604020202020204" pitchFamily="34" charset="0"/>
            </a:endParaRPr>
          </a:p>
        </p:txBody>
      </p:sp>
    </p:spTree>
    <p:extLst>
      <p:ext uri="{BB962C8B-B14F-4D97-AF65-F5344CB8AC3E}">
        <p14:creationId xmlns:p14="http://schemas.microsoft.com/office/powerpoint/2010/main" val="21277010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4107-3690-421B-B9B1-E20AAA5E012F}"/>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F91B5E7F-762C-42D3-BB84-949672AB081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2F523AE-2746-4EE0-84AB-8BE2C44BDAB2}"/>
              </a:ext>
            </a:extLst>
          </p:cNvPr>
          <p:cNvPicPr>
            <a:picLocks noChangeAspect="1"/>
          </p:cNvPicPr>
          <p:nvPr/>
        </p:nvPicPr>
        <p:blipFill>
          <a:blip r:embed="rId2"/>
          <a:stretch>
            <a:fillRect/>
          </a:stretch>
        </p:blipFill>
        <p:spPr>
          <a:xfrm>
            <a:off x="6462019" y="1488928"/>
            <a:ext cx="5391150" cy="4800600"/>
          </a:xfrm>
          <a:prstGeom prst="rect">
            <a:avLst/>
          </a:prstGeom>
        </p:spPr>
      </p:pic>
      <p:sp>
        <p:nvSpPr>
          <p:cNvPr id="6" name="TextBox 5">
            <a:extLst>
              <a:ext uri="{FF2B5EF4-FFF2-40B4-BE49-F238E27FC236}">
                <a16:creationId xmlns:a16="http://schemas.microsoft.com/office/drawing/2014/main" id="{BB58E3D2-BE77-4595-8150-2AA797B817FA}"/>
              </a:ext>
            </a:extLst>
          </p:cNvPr>
          <p:cNvSpPr txBox="1"/>
          <p:nvPr/>
        </p:nvSpPr>
        <p:spPr>
          <a:xfrm>
            <a:off x="601111" y="1580899"/>
            <a:ext cx="5071556" cy="1323439"/>
          </a:xfrm>
          <a:prstGeom prst="rect">
            <a:avLst/>
          </a:prstGeom>
          <a:solidFill>
            <a:schemeClr val="bg1"/>
          </a:solidFill>
          <a:ln>
            <a:solidFill>
              <a:schemeClr val="tx1"/>
            </a:solidFill>
          </a:ln>
        </p:spPr>
        <p:txBody>
          <a:bodyPr wrap="square" rtlCol="0">
            <a:spAutoFit/>
          </a:bodyPr>
          <a:lstStyle/>
          <a:p>
            <a:r>
              <a:rPr lang="en-US" sz="4000" dirty="0"/>
              <a:t>Drag and drop the Find into the Script.</a:t>
            </a:r>
            <a:endParaRPr lang="en-US" sz="4000" dirty="0">
              <a:cs typeface="Arial" panose="020B0604020202020204" pitchFamily="34" charset="0"/>
            </a:endParaRPr>
          </a:p>
        </p:txBody>
      </p:sp>
      <p:sp>
        <p:nvSpPr>
          <p:cNvPr id="7" name="Right Arrow 7">
            <a:extLst>
              <a:ext uri="{FF2B5EF4-FFF2-40B4-BE49-F238E27FC236}">
                <a16:creationId xmlns:a16="http://schemas.microsoft.com/office/drawing/2014/main" id="{E74393BF-43BD-410F-980B-83F88728CD49}"/>
              </a:ext>
            </a:extLst>
          </p:cNvPr>
          <p:cNvSpPr/>
          <p:nvPr/>
        </p:nvSpPr>
        <p:spPr>
          <a:xfrm rot="10800000">
            <a:off x="7541408" y="346667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78ED6184-6B37-4F27-9037-FA0CDF075DA1}"/>
              </a:ext>
            </a:extLst>
          </p:cNvPr>
          <p:cNvSpPr/>
          <p:nvPr/>
        </p:nvSpPr>
        <p:spPr>
          <a:xfrm rot="10800000">
            <a:off x="7692799" y="401574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0511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57CE-2014-424C-BD95-8F9F85388392}"/>
              </a:ext>
            </a:extLst>
          </p:cNvPr>
          <p:cNvSpPr>
            <a:spLocks noGrp="1"/>
          </p:cNvSpPr>
          <p:nvPr>
            <p:ph type="title"/>
          </p:nvPr>
        </p:nvSpPr>
        <p:spPr/>
        <p:txBody>
          <a:bodyPr/>
          <a:lstStyle/>
          <a:p>
            <a:r>
              <a:rPr lang="en-US" dirty="0"/>
              <a:t>Metrics</a:t>
            </a:r>
          </a:p>
        </p:txBody>
      </p:sp>
      <p:pic>
        <p:nvPicPr>
          <p:cNvPr id="5" name="Content Placeholder 4">
            <a:extLst>
              <a:ext uri="{FF2B5EF4-FFF2-40B4-BE49-F238E27FC236}">
                <a16:creationId xmlns:a16="http://schemas.microsoft.com/office/drawing/2014/main" id="{25B3AE83-8F9F-4BD2-BCBD-D274E20DAAEF}"/>
              </a:ext>
            </a:extLst>
          </p:cNvPr>
          <p:cNvPicPr>
            <a:picLocks noGrp="1" noChangeAspect="1"/>
          </p:cNvPicPr>
          <p:nvPr>
            <p:ph idx="1"/>
          </p:nvPr>
        </p:nvPicPr>
        <p:blipFill>
          <a:blip r:embed="rId2"/>
          <a:stretch>
            <a:fillRect/>
          </a:stretch>
        </p:blipFill>
        <p:spPr>
          <a:xfrm>
            <a:off x="6357251" y="1505291"/>
            <a:ext cx="5384018" cy="4794250"/>
          </a:xfrm>
          <a:prstGeom prst="rect">
            <a:avLst/>
          </a:prstGeom>
        </p:spPr>
      </p:pic>
      <p:sp>
        <p:nvSpPr>
          <p:cNvPr id="4" name="Footer Placeholder 3">
            <a:extLst>
              <a:ext uri="{FF2B5EF4-FFF2-40B4-BE49-F238E27FC236}">
                <a16:creationId xmlns:a16="http://schemas.microsoft.com/office/drawing/2014/main" id="{9CDB8FB3-C03C-43FC-B5F5-D18B2352D58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A5C240E8-7020-45B0-8E18-49AF44D7FF6D}"/>
              </a:ext>
            </a:extLst>
          </p:cNvPr>
          <p:cNvSpPr txBox="1"/>
          <p:nvPr/>
        </p:nvSpPr>
        <p:spPr>
          <a:xfrm>
            <a:off x="616448" y="1505291"/>
            <a:ext cx="5011637" cy="4154984"/>
          </a:xfrm>
          <a:prstGeom prst="rect">
            <a:avLst/>
          </a:prstGeom>
          <a:solidFill>
            <a:schemeClr val="bg1"/>
          </a:solidFill>
          <a:ln>
            <a:solidFill>
              <a:schemeClr val="tx1"/>
            </a:solidFill>
          </a:ln>
        </p:spPr>
        <p:txBody>
          <a:bodyPr wrap="square" rtlCol="0">
            <a:spAutoFit/>
          </a:bodyPr>
          <a:lstStyle/>
          <a:p>
            <a:r>
              <a:rPr lang="en-US" sz="3300" dirty="0"/>
              <a:t>Select the Script set Language to JavaScript and enter the formula as shown.</a:t>
            </a:r>
          </a:p>
          <a:p>
            <a:r>
              <a:rPr lang="en-US" sz="3300" dirty="0">
                <a:cs typeface="Arial" panose="020B0604020202020204" pitchFamily="34" charset="0"/>
              </a:rPr>
              <a:t>This formula is using the results of the Find operation as an input argument, arg2 and calculates the size of the list, size().</a:t>
            </a:r>
          </a:p>
        </p:txBody>
      </p:sp>
      <p:sp>
        <p:nvSpPr>
          <p:cNvPr id="7" name="Right Arrow 7">
            <a:extLst>
              <a:ext uri="{FF2B5EF4-FFF2-40B4-BE49-F238E27FC236}">
                <a16:creationId xmlns:a16="http://schemas.microsoft.com/office/drawing/2014/main" id="{3A7EFFAA-62B3-4C7C-9C38-AF8E12EE0511}"/>
              </a:ext>
            </a:extLst>
          </p:cNvPr>
          <p:cNvSpPr/>
          <p:nvPr/>
        </p:nvSpPr>
        <p:spPr>
          <a:xfrm rot="5400000">
            <a:off x="6545171" y="339964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0C16206B-A963-4E8E-BA98-5C2C5CCCC9B2}"/>
              </a:ext>
            </a:extLst>
          </p:cNvPr>
          <p:cNvSpPr/>
          <p:nvPr/>
        </p:nvSpPr>
        <p:spPr>
          <a:xfrm rot="10800000">
            <a:off x="9049260" y="431446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491EAB0B-15A7-4B3E-8B29-7BABDDC16296}"/>
              </a:ext>
            </a:extLst>
          </p:cNvPr>
          <p:cNvSpPr/>
          <p:nvPr/>
        </p:nvSpPr>
        <p:spPr>
          <a:xfrm rot="10800000">
            <a:off x="8464047" y="376751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766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636B-71D6-4C77-A6A5-C7F729FC1BB7}"/>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A1A83CB6-F040-4D04-A86E-BBB8459D5F0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CDA014C1-AD9A-4ED6-B5CF-1FA827D0DC6F}"/>
              </a:ext>
            </a:extLst>
          </p:cNvPr>
          <p:cNvPicPr>
            <a:picLocks noChangeAspect="1"/>
          </p:cNvPicPr>
          <p:nvPr/>
        </p:nvPicPr>
        <p:blipFill>
          <a:blip r:embed="rId2"/>
          <a:stretch>
            <a:fillRect/>
          </a:stretch>
        </p:blipFill>
        <p:spPr>
          <a:xfrm>
            <a:off x="6462019" y="1858433"/>
            <a:ext cx="5391150" cy="4191000"/>
          </a:xfrm>
          <a:prstGeom prst="rect">
            <a:avLst/>
          </a:prstGeom>
        </p:spPr>
      </p:pic>
      <p:sp>
        <p:nvSpPr>
          <p:cNvPr id="6" name="TextBox 5">
            <a:extLst>
              <a:ext uri="{FF2B5EF4-FFF2-40B4-BE49-F238E27FC236}">
                <a16:creationId xmlns:a16="http://schemas.microsoft.com/office/drawing/2014/main" id="{4E5B9789-4584-4B24-8F13-318B80B2C422}"/>
              </a:ext>
            </a:extLst>
          </p:cNvPr>
          <p:cNvSpPr txBox="1"/>
          <p:nvPr/>
        </p:nvSpPr>
        <p:spPr>
          <a:xfrm>
            <a:off x="601111" y="1580899"/>
            <a:ext cx="5071556" cy="707886"/>
          </a:xfrm>
          <a:prstGeom prst="rect">
            <a:avLst/>
          </a:prstGeom>
          <a:solidFill>
            <a:schemeClr val="bg1"/>
          </a:solidFill>
          <a:ln>
            <a:solidFill>
              <a:schemeClr val="tx1"/>
            </a:solidFill>
          </a:ln>
        </p:spPr>
        <p:txBody>
          <a:bodyPr wrap="square" rtlCol="0">
            <a:spAutoFit/>
          </a:bodyPr>
          <a:lstStyle/>
          <a:p>
            <a:r>
              <a:rPr lang="en-US" sz="4000" dirty="0"/>
              <a:t>Give it a name.</a:t>
            </a:r>
            <a:endParaRPr lang="en-US" sz="4000" dirty="0">
              <a:cs typeface="Arial" panose="020B0604020202020204" pitchFamily="34" charset="0"/>
            </a:endParaRPr>
          </a:p>
        </p:txBody>
      </p:sp>
    </p:spTree>
    <p:extLst>
      <p:ext uri="{BB962C8B-B14F-4D97-AF65-F5344CB8AC3E}">
        <p14:creationId xmlns:p14="http://schemas.microsoft.com/office/powerpoint/2010/main" val="36263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1188-08E8-4D16-99EA-D1C8C783733D}"/>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450C0F77-AC72-4960-BA7B-3C1BEFC57FC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BA92AB36-56C5-4220-A896-2CE5208E77FA}"/>
              </a:ext>
            </a:extLst>
          </p:cNvPr>
          <p:cNvPicPr>
            <a:picLocks noChangeAspect="1"/>
          </p:cNvPicPr>
          <p:nvPr/>
        </p:nvPicPr>
        <p:blipFill>
          <a:blip r:embed="rId2"/>
          <a:stretch>
            <a:fillRect/>
          </a:stretch>
        </p:blipFill>
        <p:spPr>
          <a:xfrm>
            <a:off x="7135031" y="1660337"/>
            <a:ext cx="4626745" cy="4329758"/>
          </a:xfrm>
          <a:prstGeom prst="rect">
            <a:avLst/>
          </a:prstGeom>
        </p:spPr>
      </p:pic>
      <p:sp>
        <p:nvSpPr>
          <p:cNvPr id="6" name="TextBox 5">
            <a:extLst>
              <a:ext uri="{FF2B5EF4-FFF2-40B4-BE49-F238E27FC236}">
                <a16:creationId xmlns:a16="http://schemas.microsoft.com/office/drawing/2014/main" id="{5EF17044-3F0F-4C44-987B-B0A329A6F522}"/>
              </a:ext>
            </a:extLst>
          </p:cNvPr>
          <p:cNvSpPr txBox="1"/>
          <p:nvPr/>
        </p:nvSpPr>
        <p:spPr>
          <a:xfrm>
            <a:off x="430224" y="1660337"/>
            <a:ext cx="6518583" cy="4401205"/>
          </a:xfrm>
          <a:prstGeom prst="rect">
            <a:avLst/>
          </a:prstGeom>
          <a:solidFill>
            <a:schemeClr val="bg1"/>
          </a:solidFill>
          <a:ln>
            <a:solidFill>
              <a:schemeClr val="tx1"/>
            </a:solidFill>
          </a:ln>
        </p:spPr>
        <p:txBody>
          <a:bodyPr wrap="square" rtlCol="0">
            <a:spAutoFit/>
          </a:bodyPr>
          <a:lstStyle/>
          <a:p>
            <a:r>
              <a:rPr lang="en-US" sz="4000" dirty="0"/>
              <a:t>The Region contains States and Transitions.</a:t>
            </a:r>
          </a:p>
          <a:p>
            <a:r>
              <a:rPr lang="en-US" sz="4000" dirty="0">
                <a:latin typeface="Arial" panose="020B0604020202020204" pitchFamily="34" charset="0"/>
                <a:cs typeface="Arial" panose="020B0604020202020204" pitchFamily="34" charset="0"/>
              </a:rPr>
              <a:t>If you wish to have information about a Blocks State information, you have to transverse the relationships of ownership.</a:t>
            </a:r>
          </a:p>
        </p:txBody>
      </p:sp>
      <p:sp>
        <p:nvSpPr>
          <p:cNvPr id="7" name="Right Arrow 7">
            <a:extLst>
              <a:ext uri="{FF2B5EF4-FFF2-40B4-BE49-F238E27FC236}">
                <a16:creationId xmlns:a16="http://schemas.microsoft.com/office/drawing/2014/main" id="{419DF239-F9FE-48E5-829A-24BE02E7C922}"/>
              </a:ext>
            </a:extLst>
          </p:cNvPr>
          <p:cNvSpPr/>
          <p:nvPr/>
        </p:nvSpPr>
        <p:spPr>
          <a:xfrm>
            <a:off x="7564334" y="316513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62307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6E2A-B4CB-4C43-91E0-F57778D18C01}"/>
              </a:ext>
            </a:extLst>
          </p:cNvPr>
          <p:cNvSpPr>
            <a:spLocks noGrp="1"/>
          </p:cNvSpPr>
          <p:nvPr>
            <p:ph type="title"/>
          </p:nvPr>
        </p:nvSpPr>
        <p:spPr/>
        <p:txBody>
          <a:bodyPr/>
          <a:lstStyle/>
          <a:p>
            <a:r>
              <a:rPr lang="en-US" dirty="0"/>
              <a:t>Metrics</a:t>
            </a:r>
          </a:p>
        </p:txBody>
      </p:sp>
      <p:sp>
        <p:nvSpPr>
          <p:cNvPr id="4" name="Footer Placeholder 3">
            <a:extLst>
              <a:ext uri="{FF2B5EF4-FFF2-40B4-BE49-F238E27FC236}">
                <a16:creationId xmlns:a16="http://schemas.microsoft.com/office/drawing/2014/main" id="{41C176A7-9A83-43DF-A9F8-B9FE9864FDE2}"/>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3F3F60D7-0EEE-403E-96B1-48DD73F1D12A}"/>
              </a:ext>
            </a:extLst>
          </p:cNvPr>
          <p:cNvPicPr>
            <a:picLocks noChangeAspect="1"/>
          </p:cNvPicPr>
          <p:nvPr/>
        </p:nvPicPr>
        <p:blipFill>
          <a:blip r:embed="rId2"/>
          <a:stretch>
            <a:fillRect/>
          </a:stretch>
        </p:blipFill>
        <p:spPr>
          <a:xfrm>
            <a:off x="1840230" y="3257755"/>
            <a:ext cx="8849456" cy="2617445"/>
          </a:xfrm>
          <a:prstGeom prst="rect">
            <a:avLst/>
          </a:prstGeom>
        </p:spPr>
      </p:pic>
      <p:sp>
        <p:nvSpPr>
          <p:cNvPr id="6" name="TextBox 5">
            <a:extLst>
              <a:ext uri="{FF2B5EF4-FFF2-40B4-BE49-F238E27FC236}">
                <a16:creationId xmlns:a16="http://schemas.microsoft.com/office/drawing/2014/main" id="{D6263D4A-5090-4E05-BDCE-E6C7E92B7DB9}"/>
              </a:ext>
            </a:extLst>
          </p:cNvPr>
          <p:cNvSpPr txBox="1"/>
          <p:nvPr/>
        </p:nvSpPr>
        <p:spPr>
          <a:xfrm>
            <a:off x="601110" y="1580899"/>
            <a:ext cx="11106089" cy="1323439"/>
          </a:xfrm>
          <a:prstGeom prst="rect">
            <a:avLst/>
          </a:prstGeom>
          <a:solidFill>
            <a:schemeClr val="bg1"/>
          </a:solidFill>
          <a:ln>
            <a:solidFill>
              <a:schemeClr val="tx1"/>
            </a:solidFill>
          </a:ln>
        </p:spPr>
        <p:txBody>
          <a:bodyPr wrap="square" rtlCol="0">
            <a:spAutoFit/>
          </a:bodyPr>
          <a:lstStyle/>
          <a:p>
            <a:r>
              <a:rPr lang="en-US" sz="4000" dirty="0"/>
              <a:t>Build a Metric Table as before but use the Metric Suite you just built.</a:t>
            </a:r>
            <a:endParaRPr lang="en-US" sz="4000" dirty="0">
              <a:cs typeface="Arial" panose="020B0604020202020204" pitchFamily="34" charset="0"/>
            </a:endParaRPr>
          </a:p>
        </p:txBody>
      </p:sp>
    </p:spTree>
    <p:extLst>
      <p:ext uri="{BB962C8B-B14F-4D97-AF65-F5344CB8AC3E}">
        <p14:creationId xmlns:p14="http://schemas.microsoft.com/office/powerpoint/2010/main" val="1751125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3" name="Content Placeholder 2">
            <a:extLst>
              <a:ext uri="{FF2B5EF4-FFF2-40B4-BE49-F238E27FC236}">
                <a16:creationId xmlns:a16="http://schemas.microsoft.com/office/drawing/2014/main" id="{8B3BF99E-9A70-482F-AF1D-F996DD53DEA1}"/>
              </a:ext>
            </a:extLst>
          </p:cNvPr>
          <p:cNvSpPr>
            <a:spLocks noGrp="1"/>
          </p:cNvSpPr>
          <p:nvPr>
            <p:ph idx="1"/>
          </p:nvPr>
        </p:nvSpPr>
        <p:spPr/>
        <p:txBody>
          <a:bodyPr/>
          <a:lstStyle/>
          <a:p>
            <a:pPr marL="0" indent="0">
              <a:buNone/>
            </a:pPr>
            <a:r>
              <a:rPr lang="en-US" sz="4000" b="0" dirty="0"/>
              <a:t>Relation Maps are a quick way to visualize relationships between model elements.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6136999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0B7DF1E5-EA68-49A3-80C8-D999BC53E171}"/>
              </a:ext>
            </a:extLst>
          </p:cNvPr>
          <p:cNvPicPr>
            <a:picLocks noChangeAspect="1"/>
          </p:cNvPicPr>
          <p:nvPr/>
        </p:nvPicPr>
        <p:blipFill>
          <a:blip r:embed="rId2"/>
          <a:stretch>
            <a:fillRect/>
          </a:stretch>
        </p:blipFill>
        <p:spPr>
          <a:xfrm>
            <a:off x="8153400" y="1355016"/>
            <a:ext cx="2986454" cy="5268031"/>
          </a:xfrm>
          <a:prstGeom prst="rect">
            <a:avLst/>
          </a:prstGeom>
        </p:spPr>
      </p:pic>
      <p:sp>
        <p:nvSpPr>
          <p:cNvPr id="8" name="TextBox 7">
            <a:extLst>
              <a:ext uri="{FF2B5EF4-FFF2-40B4-BE49-F238E27FC236}">
                <a16:creationId xmlns:a16="http://schemas.microsoft.com/office/drawing/2014/main" id="{E84664C4-861F-40CC-B3B0-C01CD395F0A5}"/>
              </a:ext>
            </a:extLst>
          </p:cNvPr>
          <p:cNvSpPr txBox="1"/>
          <p:nvPr/>
        </p:nvSpPr>
        <p:spPr>
          <a:xfrm>
            <a:off x="540659" y="1458662"/>
            <a:ext cx="7312776" cy="3785652"/>
          </a:xfrm>
          <a:prstGeom prst="rect">
            <a:avLst/>
          </a:prstGeom>
          <a:solidFill>
            <a:schemeClr val="bg1"/>
          </a:solidFill>
          <a:ln>
            <a:solidFill>
              <a:schemeClr val="tx1"/>
            </a:solidFill>
          </a:ln>
        </p:spPr>
        <p:txBody>
          <a:bodyPr wrap="square" rtlCol="0">
            <a:spAutoFit/>
          </a:bodyPr>
          <a:lstStyle/>
          <a:p>
            <a:r>
              <a:rPr lang="en-US" sz="4000" dirty="0"/>
              <a:t>To create a Relation Map right click on the System Requirement in the containment tree select Create Diagram.  The Relation Map Diagram is found under Analysis Diagrams.</a:t>
            </a:r>
          </a:p>
        </p:txBody>
      </p:sp>
    </p:spTree>
    <p:extLst>
      <p:ext uri="{BB962C8B-B14F-4D97-AF65-F5344CB8AC3E}">
        <p14:creationId xmlns:p14="http://schemas.microsoft.com/office/powerpoint/2010/main" val="36401955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84664C4-861F-40CC-B3B0-C01CD395F0A5}"/>
              </a:ext>
            </a:extLst>
          </p:cNvPr>
          <p:cNvSpPr txBox="1"/>
          <p:nvPr/>
        </p:nvSpPr>
        <p:spPr>
          <a:xfrm>
            <a:off x="582265" y="1453775"/>
            <a:ext cx="3664420" cy="3970318"/>
          </a:xfrm>
          <a:prstGeom prst="rect">
            <a:avLst/>
          </a:prstGeom>
          <a:solidFill>
            <a:schemeClr val="bg1"/>
          </a:solidFill>
          <a:ln>
            <a:solidFill>
              <a:schemeClr val="tx1"/>
            </a:solidFill>
          </a:ln>
        </p:spPr>
        <p:txBody>
          <a:bodyPr wrap="square" rtlCol="0">
            <a:spAutoFit/>
          </a:bodyPr>
          <a:lstStyle/>
          <a:p>
            <a:r>
              <a:rPr lang="en-US" sz="3600" dirty="0"/>
              <a:t>A Relation Map will be generated with the Context set to System which is the name of the owning model element.</a:t>
            </a:r>
          </a:p>
        </p:txBody>
      </p:sp>
      <p:pic>
        <p:nvPicPr>
          <p:cNvPr id="3" name="Picture 2">
            <a:extLst>
              <a:ext uri="{FF2B5EF4-FFF2-40B4-BE49-F238E27FC236}">
                <a16:creationId xmlns:a16="http://schemas.microsoft.com/office/drawing/2014/main" id="{5428319E-630E-4D5D-AF65-B6E3553ECCB4}"/>
              </a:ext>
            </a:extLst>
          </p:cNvPr>
          <p:cNvPicPr>
            <a:picLocks noChangeAspect="1"/>
          </p:cNvPicPr>
          <p:nvPr/>
        </p:nvPicPr>
        <p:blipFill>
          <a:blip r:embed="rId2"/>
          <a:stretch>
            <a:fillRect/>
          </a:stretch>
        </p:blipFill>
        <p:spPr>
          <a:xfrm>
            <a:off x="4488836" y="1453775"/>
            <a:ext cx="7329128" cy="4730419"/>
          </a:xfrm>
          <a:prstGeom prst="rect">
            <a:avLst/>
          </a:prstGeom>
        </p:spPr>
      </p:pic>
      <p:sp>
        <p:nvSpPr>
          <p:cNvPr id="9" name="Right Arrow 7">
            <a:extLst>
              <a:ext uri="{FF2B5EF4-FFF2-40B4-BE49-F238E27FC236}">
                <a16:creationId xmlns:a16="http://schemas.microsoft.com/office/drawing/2014/main" id="{4B85F796-6C2B-4984-973D-B9E695F7F407}"/>
              </a:ext>
            </a:extLst>
          </p:cNvPr>
          <p:cNvSpPr/>
          <p:nvPr/>
        </p:nvSpPr>
        <p:spPr>
          <a:xfrm rot="10800000">
            <a:off x="6013422" y="186156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62164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84664C4-861F-40CC-B3B0-C01CD395F0A5}"/>
              </a:ext>
            </a:extLst>
          </p:cNvPr>
          <p:cNvSpPr txBox="1"/>
          <p:nvPr/>
        </p:nvSpPr>
        <p:spPr>
          <a:xfrm>
            <a:off x="582265" y="1453775"/>
            <a:ext cx="3664420" cy="3416320"/>
          </a:xfrm>
          <a:prstGeom prst="rect">
            <a:avLst/>
          </a:prstGeom>
          <a:solidFill>
            <a:schemeClr val="bg1"/>
          </a:solidFill>
          <a:ln>
            <a:solidFill>
              <a:schemeClr val="tx1"/>
            </a:solidFill>
          </a:ln>
        </p:spPr>
        <p:txBody>
          <a:bodyPr wrap="square" rtlCol="0">
            <a:spAutoFit/>
          </a:bodyPr>
          <a:lstStyle/>
          <a:p>
            <a:r>
              <a:rPr lang="en-US" sz="3600" dirty="0"/>
              <a:t>To start displaying related elements click on the ellipses for the Relation Criteria field.</a:t>
            </a:r>
          </a:p>
        </p:txBody>
      </p:sp>
      <p:pic>
        <p:nvPicPr>
          <p:cNvPr id="3" name="Picture 2">
            <a:extLst>
              <a:ext uri="{FF2B5EF4-FFF2-40B4-BE49-F238E27FC236}">
                <a16:creationId xmlns:a16="http://schemas.microsoft.com/office/drawing/2014/main" id="{5428319E-630E-4D5D-AF65-B6E3553ECCB4}"/>
              </a:ext>
            </a:extLst>
          </p:cNvPr>
          <p:cNvPicPr>
            <a:picLocks noChangeAspect="1"/>
          </p:cNvPicPr>
          <p:nvPr/>
        </p:nvPicPr>
        <p:blipFill>
          <a:blip r:embed="rId2"/>
          <a:stretch>
            <a:fillRect/>
          </a:stretch>
        </p:blipFill>
        <p:spPr>
          <a:xfrm>
            <a:off x="4488836" y="1453775"/>
            <a:ext cx="7329128" cy="4730419"/>
          </a:xfrm>
          <a:prstGeom prst="rect">
            <a:avLst/>
          </a:prstGeom>
        </p:spPr>
      </p:pic>
      <p:sp>
        <p:nvSpPr>
          <p:cNvPr id="9" name="Right Arrow 7">
            <a:extLst>
              <a:ext uri="{FF2B5EF4-FFF2-40B4-BE49-F238E27FC236}">
                <a16:creationId xmlns:a16="http://schemas.microsoft.com/office/drawing/2014/main" id="{4B85F796-6C2B-4984-973D-B9E695F7F407}"/>
              </a:ext>
            </a:extLst>
          </p:cNvPr>
          <p:cNvSpPr/>
          <p:nvPr/>
        </p:nvSpPr>
        <p:spPr>
          <a:xfrm rot="10800000">
            <a:off x="8153400" y="186156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8908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84664C4-861F-40CC-B3B0-C01CD395F0A5}"/>
              </a:ext>
            </a:extLst>
          </p:cNvPr>
          <p:cNvSpPr txBox="1"/>
          <p:nvPr/>
        </p:nvSpPr>
        <p:spPr>
          <a:xfrm>
            <a:off x="582265" y="1453775"/>
            <a:ext cx="3664420" cy="3416320"/>
          </a:xfrm>
          <a:prstGeom prst="rect">
            <a:avLst/>
          </a:prstGeom>
          <a:solidFill>
            <a:schemeClr val="bg1"/>
          </a:solidFill>
          <a:ln>
            <a:solidFill>
              <a:schemeClr val="tx1"/>
            </a:solidFill>
          </a:ln>
        </p:spPr>
        <p:txBody>
          <a:bodyPr wrap="square" rtlCol="0">
            <a:spAutoFit/>
          </a:bodyPr>
          <a:lstStyle/>
          <a:p>
            <a:r>
              <a:rPr lang="en-US" sz="3600" dirty="0"/>
              <a:t>When selected the Relation Criteria pop up appears, select the Owned Element.</a:t>
            </a:r>
          </a:p>
        </p:txBody>
      </p:sp>
      <p:sp>
        <p:nvSpPr>
          <p:cNvPr id="9" name="Right Arrow 7">
            <a:extLst>
              <a:ext uri="{FF2B5EF4-FFF2-40B4-BE49-F238E27FC236}">
                <a16:creationId xmlns:a16="http://schemas.microsoft.com/office/drawing/2014/main" id="{4B85F796-6C2B-4984-973D-B9E695F7F407}"/>
              </a:ext>
            </a:extLst>
          </p:cNvPr>
          <p:cNvSpPr/>
          <p:nvPr/>
        </p:nvSpPr>
        <p:spPr>
          <a:xfrm rot="10800000">
            <a:off x="8153400" y="186156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F05F599-14E2-47FC-879B-94F4394F8544}"/>
              </a:ext>
            </a:extLst>
          </p:cNvPr>
          <p:cNvPicPr>
            <a:picLocks noChangeAspect="1"/>
          </p:cNvPicPr>
          <p:nvPr/>
        </p:nvPicPr>
        <p:blipFill>
          <a:blip r:embed="rId2"/>
          <a:stretch>
            <a:fillRect/>
          </a:stretch>
        </p:blipFill>
        <p:spPr>
          <a:xfrm>
            <a:off x="4468470" y="1657814"/>
            <a:ext cx="7299783" cy="3940097"/>
          </a:xfrm>
          <a:prstGeom prst="rect">
            <a:avLst/>
          </a:prstGeom>
        </p:spPr>
      </p:pic>
    </p:spTree>
    <p:extLst>
      <p:ext uri="{BB962C8B-B14F-4D97-AF65-F5344CB8AC3E}">
        <p14:creationId xmlns:p14="http://schemas.microsoft.com/office/powerpoint/2010/main" val="15371864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F9702-B002-4DA9-A0BA-FE6196E44DCA}"/>
              </a:ext>
            </a:extLst>
          </p:cNvPr>
          <p:cNvPicPr>
            <a:picLocks noChangeAspect="1"/>
          </p:cNvPicPr>
          <p:nvPr/>
        </p:nvPicPr>
        <p:blipFill>
          <a:blip r:embed="rId2"/>
          <a:stretch>
            <a:fillRect/>
          </a:stretch>
        </p:blipFill>
        <p:spPr>
          <a:xfrm>
            <a:off x="4183412" y="1861565"/>
            <a:ext cx="7800432" cy="4210325"/>
          </a:xfrm>
          <a:prstGeom prst="rect">
            <a:avLst/>
          </a:prstGeom>
        </p:spPr>
      </p:pic>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84664C4-861F-40CC-B3B0-C01CD395F0A5}"/>
              </a:ext>
            </a:extLst>
          </p:cNvPr>
          <p:cNvSpPr txBox="1"/>
          <p:nvPr/>
        </p:nvSpPr>
        <p:spPr>
          <a:xfrm>
            <a:off x="683065" y="1861565"/>
            <a:ext cx="3291335" cy="1754326"/>
          </a:xfrm>
          <a:prstGeom prst="rect">
            <a:avLst/>
          </a:prstGeom>
          <a:solidFill>
            <a:schemeClr val="bg1"/>
          </a:solidFill>
          <a:ln>
            <a:solidFill>
              <a:schemeClr val="tx1"/>
            </a:solidFill>
          </a:ln>
        </p:spPr>
        <p:txBody>
          <a:bodyPr wrap="square" rtlCol="0">
            <a:spAutoFit/>
          </a:bodyPr>
          <a:lstStyle/>
          <a:p>
            <a:r>
              <a:rPr lang="en-US" sz="3600" dirty="0"/>
              <a:t>Click the Style and then the ellipses.</a:t>
            </a:r>
          </a:p>
        </p:txBody>
      </p:sp>
      <p:sp>
        <p:nvSpPr>
          <p:cNvPr id="9" name="Right Arrow 7">
            <a:extLst>
              <a:ext uri="{FF2B5EF4-FFF2-40B4-BE49-F238E27FC236}">
                <a16:creationId xmlns:a16="http://schemas.microsoft.com/office/drawing/2014/main" id="{4B85F796-6C2B-4984-973D-B9E695F7F407}"/>
              </a:ext>
            </a:extLst>
          </p:cNvPr>
          <p:cNvSpPr/>
          <p:nvPr/>
        </p:nvSpPr>
        <p:spPr>
          <a:xfrm rot="5400000">
            <a:off x="11241873" y="415843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3568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E5B356-951C-446B-9BB7-D76F90C35E09}"/>
              </a:ext>
            </a:extLst>
          </p:cNvPr>
          <p:cNvPicPr>
            <a:picLocks noChangeAspect="1"/>
          </p:cNvPicPr>
          <p:nvPr/>
        </p:nvPicPr>
        <p:blipFill>
          <a:blip r:embed="rId2"/>
          <a:stretch>
            <a:fillRect/>
          </a:stretch>
        </p:blipFill>
        <p:spPr>
          <a:xfrm>
            <a:off x="5377908" y="2053939"/>
            <a:ext cx="6000750" cy="3752850"/>
          </a:xfrm>
          <a:prstGeom prst="rect">
            <a:avLst/>
          </a:prstGeom>
        </p:spPr>
      </p:pic>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84664C4-861F-40CC-B3B0-C01CD395F0A5}"/>
              </a:ext>
            </a:extLst>
          </p:cNvPr>
          <p:cNvSpPr txBox="1"/>
          <p:nvPr/>
        </p:nvSpPr>
        <p:spPr>
          <a:xfrm>
            <a:off x="582265" y="1453775"/>
            <a:ext cx="3664420" cy="1754326"/>
          </a:xfrm>
          <a:prstGeom prst="rect">
            <a:avLst/>
          </a:prstGeom>
          <a:solidFill>
            <a:schemeClr val="bg1"/>
          </a:solidFill>
          <a:ln>
            <a:solidFill>
              <a:schemeClr val="tx1"/>
            </a:solidFill>
          </a:ln>
        </p:spPr>
        <p:txBody>
          <a:bodyPr wrap="square" rtlCol="0">
            <a:spAutoFit/>
          </a:bodyPr>
          <a:lstStyle/>
          <a:p>
            <a:r>
              <a:rPr lang="en-US" sz="3600" dirty="0"/>
              <a:t>On the Style pop up choose another color.</a:t>
            </a:r>
          </a:p>
        </p:txBody>
      </p:sp>
      <p:sp>
        <p:nvSpPr>
          <p:cNvPr id="9" name="Right Arrow 7">
            <a:extLst>
              <a:ext uri="{FF2B5EF4-FFF2-40B4-BE49-F238E27FC236}">
                <a16:creationId xmlns:a16="http://schemas.microsoft.com/office/drawing/2014/main" id="{4B85F796-6C2B-4984-973D-B9E695F7F407}"/>
              </a:ext>
            </a:extLst>
          </p:cNvPr>
          <p:cNvSpPr/>
          <p:nvPr/>
        </p:nvSpPr>
        <p:spPr>
          <a:xfrm rot="5400000">
            <a:off x="7785538" y="265673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3459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B0AF6-C975-4D6F-BEFF-1317CBFEC0B3}"/>
              </a:ext>
            </a:extLst>
          </p:cNvPr>
          <p:cNvPicPr>
            <a:picLocks noChangeAspect="1"/>
          </p:cNvPicPr>
          <p:nvPr/>
        </p:nvPicPr>
        <p:blipFill>
          <a:blip r:embed="rId2"/>
          <a:stretch>
            <a:fillRect/>
          </a:stretch>
        </p:blipFill>
        <p:spPr>
          <a:xfrm>
            <a:off x="4552837" y="1662232"/>
            <a:ext cx="7300332" cy="3940393"/>
          </a:xfrm>
          <a:prstGeom prst="rect">
            <a:avLst/>
          </a:prstGeom>
        </p:spPr>
      </p:pic>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84664C4-861F-40CC-B3B0-C01CD395F0A5}"/>
              </a:ext>
            </a:extLst>
          </p:cNvPr>
          <p:cNvSpPr txBox="1"/>
          <p:nvPr/>
        </p:nvSpPr>
        <p:spPr>
          <a:xfrm>
            <a:off x="720504" y="1884956"/>
            <a:ext cx="3664420" cy="1754326"/>
          </a:xfrm>
          <a:prstGeom prst="rect">
            <a:avLst/>
          </a:prstGeom>
          <a:solidFill>
            <a:schemeClr val="bg1"/>
          </a:solidFill>
          <a:ln>
            <a:solidFill>
              <a:schemeClr val="tx1"/>
            </a:solidFill>
          </a:ln>
        </p:spPr>
        <p:txBody>
          <a:bodyPr wrap="square" rtlCol="0">
            <a:spAutoFit/>
          </a:bodyPr>
          <a:lstStyle/>
          <a:p>
            <a:r>
              <a:rPr lang="en-US" sz="3600" dirty="0"/>
              <a:t>Select the Derived Property and set it to true.  Select OK.</a:t>
            </a:r>
          </a:p>
        </p:txBody>
      </p:sp>
      <p:sp>
        <p:nvSpPr>
          <p:cNvPr id="9" name="Right Arrow 7">
            <a:extLst>
              <a:ext uri="{FF2B5EF4-FFF2-40B4-BE49-F238E27FC236}">
                <a16:creationId xmlns:a16="http://schemas.microsoft.com/office/drawing/2014/main" id="{4B85F796-6C2B-4984-973D-B9E695F7F407}"/>
              </a:ext>
            </a:extLst>
          </p:cNvPr>
          <p:cNvSpPr/>
          <p:nvPr/>
        </p:nvSpPr>
        <p:spPr>
          <a:xfrm rot="10800000">
            <a:off x="9454418" y="430594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7">
            <a:extLst>
              <a:ext uri="{FF2B5EF4-FFF2-40B4-BE49-F238E27FC236}">
                <a16:creationId xmlns:a16="http://schemas.microsoft.com/office/drawing/2014/main" id="{4286B0AA-1623-4E1C-BC78-8B68B1FB615F}"/>
              </a:ext>
            </a:extLst>
          </p:cNvPr>
          <p:cNvSpPr/>
          <p:nvPr/>
        </p:nvSpPr>
        <p:spPr>
          <a:xfrm rot="16200000">
            <a:off x="8458502" y="579433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0469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332EA-ED6E-4ABA-B619-4EFEB41C9638}"/>
              </a:ext>
            </a:extLst>
          </p:cNvPr>
          <p:cNvPicPr>
            <a:picLocks noChangeAspect="1"/>
          </p:cNvPicPr>
          <p:nvPr/>
        </p:nvPicPr>
        <p:blipFill>
          <a:blip r:embed="rId2"/>
          <a:stretch>
            <a:fillRect/>
          </a:stretch>
        </p:blipFill>
        <p:spPr>
          <a:xfrm>
            <a:off x="4384924" y="1528596"/>
            <a:ext cx="7804289" cy="4604472"/>
          </a:xfrm>
          <a:prstGeom prst="rect">
            <a:avLst/>
          </a:prstGeom>
        </p:spPr>
      </p:pic>
      <p:sp>
        <p:nvSpPr>
          <p:cNvPr id="2" name="Title 1">
            <a:extLst>
              <a:ext uri="{FF2B5EF4-FFF2-40B4-BE49-F238E27FC236}">
                <a16:creationId xmlns:a16="http://schemas.microsoft.com/office/drawing/2014/main" id="{151863BF-8425-42A2-9427-137AEAD9B41F}"/>
              </a:ext>
            </a:extLst>
          </p:cNvPr>
          <p:cNvSpPr>
            <a:spLocks noGrp="1"/>
          </p:cNvSpPr>
          <p:nvPr>
            <p:ph type="title"/>
          </p:nvPr>
        </p:nvSpPr>
        <p:spPr/>
        <p:txBody>
          <a:bodyPr/>
          <a:lstStyle/>
          <a:p>
            <a:r>
              <a:rPr lang="en-US"/>
              <a:t>Relation Maps</a:t>
            </a:r>
          </a:p>
        </p:txBody>
      </p:sp>
      <p:sp>
        <p:nvSpPr>
          <p:cNvPr id="4" name="Footer Placeholder 3">
            <a:extLst>
              <a:ext uri="{FF2B5EF4-FFF2-40B4-BE49-F238E27FC236}">
                <a16:creationId xmlns:a16="http://schemas.microsoft.com/office/drawing/2014/main" id="{7C658FA0-B0E8-4FCA-AEA7-D19EFA834FB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84664C4-861F-40CC-B3B0-C01CD395F0A5}"/>
              </a:ext>
            </a:extLst>
          </p:cNvPr>
          <p:cNvSpPr txBox="1"/>
          <p:nvPr/>
        </p:nvSpPr>
        <p:spPr>
          <a:xfrm>
            <a:off x="616448" y="2754751"/>
            <a:ext cx="3279045" cy="1200329"/>
          </a:xfrm>
          <a:prstGeom prst="rect">
            <a:avLst/>
          </a:prstGeom>
          <a:solidFill>
            <a:schemeClr val="bg1"/>
          </a:solidFill>
          <a:ln>
            <a:solidFill>
              <a:schemeClr val="tx1"/>
            </a:solidFill>
          </a:ln>
        </p:spPr>
        <p:txBody>
          <a:bodyPr wrap="square" rtlCol="0">
            <a:spAutoFit/>
          </a:bodyPr>
          <a:lstStyle/>
          <a:p>
            <a:r>
              <a:rPr lang="en-US" sz="3600" dirty="0"/>
              <a:t>The following graph is shown.</a:t>
            </a:r>
          </a:p>
        </p:txBody>
      </p:sp>
    </p:spTree>
    <p:extLst>
      <p:ext uri="{BB962C8B-B14F-4D97-AF65-F5344CB8AC3E}">
        <p14:creationId xmlns:p14="http://schemas.microsoft.com/office/powerpoint/2010/main" val="4272358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SysML relationship to UML</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16</a:t>
            </a:fld>
            <a:endParaRPr lang="en-US"/>
          </a:p>
        </p:txBody>
      </p:sp>
      <p:pic>
        <p:nvPicPr>
          <p:cNvPr id="5" name="Picture 2"/>
          <p:cNvPicPr>
            <a:picLocks noChangeAspect="1" noChangeArrowheads="1"/>
          </p:cNvPicPr>
          <p:nvPr/>
        </p:nvPicPr>
        <p:blipFill>
          <a:blip r:embed="rId3" cstate="print"/>
          <a:srcRect/>
          <a:stretch>
            <a:fillRect/>
          </a:stretch>
        </p:blipFill>
        <p:spPr bwMode="auto">
          <a:xfrm>
            <a:off x="2514601" y="1417639"/>
            <a:ext cx="6264775" cy="4421647"/>
          </a:xfrm>
          <a:prstGeom prst="rect">
            <a:avLst/>
          </a:prstGeom>
          <a:noFill/>
          <a:ln w="9525">
            <a:noFill/>
            <a:miter lim="800000"/>
            <a:headEnd/>
            <a:tailEnd/>
          </a:ln>
        </p:spPr>
      </p:pic>
      <p:sp>
        <p:nvSpPr>
          <p:cNvPr id="6" name="TextBox 5"/>
          <p:cNvSpPr txBox="1"/>
          <p:nvPr/>
        </p:nvSpPr>
        <p:spPr>
          <a:xfrm>
            <a:off x="4357256" y="5469953"/>
            <a:ext cx="3873625"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SysML</a:t>
            </a:r>
            <a:r>
              <a:rPr lang="en-US" dirty="0">
                <a:latin typeface="Arial" panose="020B0604020202020204" pitchFamily="34" charset="0"/>
                <a:cs typeface="Arial" panose="020B0604020202020204" pitchFamily="34" charset="0"/>
              </a:rPr>
              <a:t> extends a subset of UML 2.0</a:t>
            </a:r>
          </a:p>
        </p:txBody>
      </p:sp>
      <p:pic>
        <p:nvPicPr>
          <p:cNvPr id="3" name="Picture 2"/>
          <p:cNvPicPr>
            <a:picLocks noChangeAspect="1"/>
          </p:cNvPicPr>
          <p:nvPr/>
        </p:nvPicPr>
        <p:blipFill>
          <a:blip r:embed="rId4"/>
          <a:stretch>
            <a:fillRect/>
          </a:stretch>
        </p:blipFill>
        <p:spPr>
          <a:xfrm>
            <a:off x="2133600" y="4038601"/>
            <a:ext cx="1828800" cy="1300065"/>
          </a:xfrm>
          <a:prstGeom prst="rect">
            <a:avLst/>
          </a:prstGeom>
        </p:spPr>
      </p:pic>
      <p:pic>
        <p:nvPicPr>
          <p:cNvPr id="8" name="Picture 7"/>
          <p:cNvPicPr>
            <a:picLocks noChangeAspect="1"/>
          </p:cNvPicPr>
          <p:nvPr/>
        </p:nvPicPr>
        <p:blipFill>
          <a:blip r:embed="rId5"/>
          <a:stretch>
            <a:fillRect/>
          </a:stretch>
        </p:blipFill>
        <p:spPr>
          <a:xfrm>
            <a:off x="7876978" y="1600201"/>
            <a:ext cx="2345435" cy="1371600"/>
          </a:xfrm>
          <a:prstGeom prst="rect">
            <a:avLst/>
          </a:prstGeom>
        </p:spPr>
      </p:pic>
    </p:spTree>
    <p:extLst>
      <p:ext uri="{BB962C8B-B14F-4D97-AF65-F5344CB8AC3E}">
        <p14:creationId xmlns:p14="http://schemas.microsoft.com/office/powerpoint/2010/main" val="14977528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E456-D088-4113-8779-1C90BD5DAA92}"/>
              </a:ext>
            </a:extLst>
          </p:cNvPr>
          <p:cNvSpPr>
            <a:spLocks noGrp="1"/>
          </p:cNvSpPr>
          <p:nvPr>
            <p:ph type="title"/>
          </p:nvPr>
        </p:nvSpPr>
        <p:spPr/>
        <p:txBody>
          <a:bodyPr/>
          <a:lstStyle/>
          <a:p>
            <a:r>
              <a:rPr lang="en-US" dirty="0"/>
              <a:t>Relation Maps</a:t>
            </a:r>
          </a:p>
        </p:txBody>
      </p:sp>
      <p:sp>
        <p:nvSpPr>
          <p:cNvPr id="4" name="Footer Placeholder 3">
            <a:extLst>
              <a:ext uri="{FF2B5EF4-FFF2-40B4-BE49-F238E27FC236}">
                <a16:creationId xmlns:a16="http://schemas.microsoft.com/office/drawing/2014/main" id="{42B9598D-F55F-458D-812F-E8023D63182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9BAAA494-F027-4A7C-9115-082A73C9308B}"/>
              </a:ext>
            </a:extLst>
          </p:cNvPr>
          <p:cNvPicPr>
            <a:picLocks noChangeAspect="1"/>
          </p:cNvPicPr>
          <p:nvPr/>
        </p:nvPicPr>
        <p:blipFill>
          <a:blip r:embed="rId2"/>
          <a:stretch>
            <a:fillRect/>
          </a:stretch>
        </p:blipFill>
        <p:spPr>
          <a:xfrm>
            <a:off x="9032353" y="1411200"/>
            <a:ext cx="2820816" cy="4994362"/>
          </a:xfrm>
          <a:prstGeom prst="rect">
            <a:avLst/>
          </a:prstGeom>
        </p:spPr>
      </p:pic>
      <p:sp>
        <p:nvSpPr>
          <p:cNvPr id="6" name="TextBox 5">
            <a:extLst>
              <a:ext uri="{FF2B5EF4-FFF2-40B4-BE49-F238E27FC236}">
                <a16:creationId xmlns:a16="http://schemas.microsoft.com/office/drawing/2014/main" id="{E53C2AF8-C8D9-443A-AC74-A6EE93E00DC8}"/>
              </a:ext>
            </a:extLst>
          </p:cNvPr>
          <p:cNvSpPr txBox="1"/>
          <p:nvPr/>
        </p:nvSpPr>
        <p:spPr>
          <a:xfrm>
            <a:off x="846762" y="1890751"/>
            <a:ext cx="7418838" cy="2862322"/>
          </a:xfrm>
          <a:prstGeom prst="rect">
            <a:avLst/>
          </a:prstGeom>
          <a:solidFill>
            <a:schemeClr val="bg1"/>
          </a:solidFill>
          <a:ln>
            <a:solidFill>
              <a:schemeClr val="tx1"/>
            </a:solidFill>
          </a:ln>
        </p:spPr>
        <p:txBody>
          <a:bodyPr wrap="square" rtlCol="0">
            <a:spAutoFit/>
          </a:bodyPr>
          <a:lstStyle/>
          <a:p>
            <a:r>
              <a:rPr lang="en-US" sz="3600" dirty="0"/>
              <a:t>We will now use the new Property we created for Blocks in a Relation Map.</a:t>
            </a:r>
          </a:p>
          <a:p>
            <a:endParaRPr lang="en-US" sz="3600" dirty="0"/>
          </a:p>
          <a:p>
            <a:r>
              <a:rPr lang="en-US" sz="3600" dirty="0"/>
              <a:t>Select the Analysis package and Create a Diagram.</a:t>
            </a:r>
          </a:p>
        </p:txBody>
      </p:sp>
    </p:spTree>
    <p:extLst>
      <p:ext uri="{BB962C8B-B14F-4D97-AF65-F5344CB8AC3E}">
        <p14:creationId xmlns:p14="http://schemas.microsoft.com/office/powerpoint/2010/main" val="22796451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E2CB-EEA0-4A01-BF7E-65BAB0BC7B06}"/>
              </a:ext>
            </a:extLst>
          </p:cNvPr>
          <p:cNvSpPr>
            <a:spLocks noGrp="1"/>
          </p:cNvSpPr>
          <p:nvPr>
            <p:ph type="title"/>
          </p:nvPr>
        </p:nvSpPr>
        <p:spPr/>
        <p:txBody>
          <a:bodyPr/>
          <a:lstStyle/>
          <a:p>
            <a:r>
              <a:rPr lang="en-US" dirty="0"/>
              <a:t>Relation Maps</a:t>
            </a:r>
          </a:p>
        </p:txBody>
      </p:sp>
      <p:sp>
        <p:nvSpPr>
          <p:cNvPr id="4" name="Footer Placeholder 3">
            <a:extLst>
              <a:ext uri="{FF2B5EF4-FFF2-40B4-BE49-F238E27FC236}">
                <a16:creationId xmlns:a16="http://schemas.microsoft.com/office/drawing/2014/main" id="{0CC54E3C-08BB-4761-A343-371F0ED47BC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05B7BB24-3A42-40C5-8B34-11738F8A28BA}"/>
              </a:ext>
            </a:extLst>
          </p:cNvPr>
          <p:cNvSpPr txBox="1"/>
          <p:nvPr/>
        </p:nvSpPr>
        <p:spPr>
          <a:xfrm>
            <a:off x="846762" y="1890751"/>
            <a:ext cx="6007638" cy="646331"/>
          </a:xfrm>
          <a:prstGeom prst="rect">
            <a:avLst/>
          </a:prstGeom>
          <a:solidFill>
            <a:schemeClr val="bg1"/>
          </a:solidFill>
          <a:ln>
            <a:solidFill>
              <a:schemeClr val="tx1"/>
            </a:solidFill>
          </a:ln>
        </p:spPr>
        <p:txBody>
          <a:bodyPr wrap="square" rtlCol="0">
            <a:spAutoFit/>
          </a:bodyPr>
          <a:lstStyle/>
          <a:p>
            <a:r>
              <a:rPr lang="en-US" sz="3600" dirty="0"/>
              <a:t>Select Relation Map Diagram.</a:t>
            </a:r>
          </a:p>
        </p:txBody>
      </p:sp>
      <p:pic>
        <p:nvPicPr>
          <p:cNvPr id="8" name="Picture 7">
            <a:extLst>
              <a:ext uri="{FF2B5EF4-FFF2-40B4-BE49-F238E27FC236}">
                <a16:creationId xmlns:a16="http://schemas.microsoft.com/office/drawing/2014/main" id="{03F5A487-719E-454C-A68D-A699D71FC75D}"/>
              </a:ext>
            </a:extLst>
          </p:cNvPr>
          <p:cNvPicPr>
            <a:picLocks noChangeAspect="1"/>
          </p:cNvPicPr>
          <p:nvPr/>
        </p:nvPicPr>
        <p:blipFill>
          <a:blip r:embed="rId2"/>
          <a:stretch>
            <a:fillRect/>
          </a:stretch>
        </p:blipFill>
        <p:spPr>
          <a:xfrm>
            <a:off x="9614794" y="1570912"/>
            <a:ext cx="2238375" cy="4752975"/>
          </a:xfrm>
          <a:prstGeom prst="rect">
            <a:avLst/>
          </a:prstGeom>
        </p:spPr>
      </p:pic>
    </p:spTree>
    <p:extLst>
      <p:ext uri="{BB962C8B-B14F-4D97-AF65-F5344CB8AC3E}">
        <p14:creationId xmlns:p14="http://schemas.microsoft.com/office/powerpoint/2010/main" val="30181475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AD75-639E-4693-B70E-25E62EC9C55F}"/>
              </a:ext>
            </a:extLst>
          </p:cNvPr>
          <p:cNvSpPr>
            <a:spLocks noGrp="1"/>
          </p:cNvSpPr>
          <p:nvPr>
            <p:ph type="title"/>
          </p:nvPr>
        </p:nvSpPr>
        <p:spPr/>
        <p:txBody>
          <a:bodyPr/>
          <a:lstStyle/>
          <a:p>
            <a:r>
              <a:rPr lang="en-US" dirty="0"/>
              <a:t>Relation Maps</a:t>
            </a:r>
          </a:p>
        </p:txBody>
      </p:sp>
      <p:sp>
        <p:nvSpPr>
          <p:cNvPr id="4" name="Footer Placeholder 3">
            <a:extLst>
              <a:ext uri="{FF2B5EF4-FFF2-40B4-BE49-F238E27FC236}">
                <a16:creationId xmlns:a16="http://schemas.microsoft.com/office/drawing/2014/main" id="{A134A22C-44F4-45CE-8CFD-F228D5EE18C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F2F6D0E-3FD4-4D33-8992-06E3D6DA4F01}"/>
              </a:ext>
            </a:extLst>
          </p:cNvPr>
          <p:cNvPicPr>
            <a:picLocks noChangeAspect="1"/>
          </p:cNvPicPr>
          <p:nvPr/>
        </p:nvPicPr>
        <p:blipFill>
          <a:blip r:embed="rId2"/>
          <a:stretch>
            <a:fillRect/>
          </a:stretch>
        </p:blipFill>
        <p:spPr>
          <a:xfrm>
            <a:off x="1588987" y="3429000"/>
            <a:ext cx="8582025" cy="476250"/>
          </a:xfrm>
          <a:prstGeom prst="rect">
            <a:avLst/>
          </a:prstGeom>
        </p:spPr>
      </p:pic>
      <p:sp>
        <p:nvSpPr>
          <p:cNvPr id="6" name="TextBox 5">
            <a:extLst>
              <a:ext uri="{FF2B5EF4-FFF2-40B4-BE49-F238E27FC236}">
                <a16:creationId xmlns:a16="http://schemas.microsoft.com/office/drawing/2014/main" id="{D06CE8DA-8470-4B34-A9F2-BCC58E954F28}"/>
              </a:ext>
            </a:extLst>
          </p:cNvPr>
          <p:cNvSpPr txBox="1"/>
          <p:nvPr/>
        </p:nvSpPr>
        <p:spPr>
          <a:xfrm>
            <a:off x="846762" y="1890751"/>
            <a:ext cx="10932438" cy="1200329"/>
          </a:xfrm>
          <a:prstGeom prst="rect">
            <a:avLst/>
          </a:prstGeom>
          <a:solidFill>
            <a:schemeClr val="bg1"/>
          </a:solidFill>
          <a:ln>
            <a:solidFill>
              <a:schemeClr val="tx1"/>
            </a:solidFill>
          </a:ln>
        </p:spPr>
        <p:txBody>
          <a:bodyPr wrap="square" rtlCol="0">
            <a:spAutoFit/>
          </a:bodyPr>
          <a:lstStyle/>
          <a:p>
            <a:r>
              <a:rPr lang="en-US" sz="3600" dirty="0"/>
              <a:t>Drag from the containment tree the System Block into the Context.  Set Relation Criteria to Signals Received.</a:t>
            </a:r>
          </a:p>
        </p:txBody>
      </p:sp>
      <p:pic>
        <p:nvPicPr>
          <p:cNvPr id="7" name="Picture 6">
            <a:extLst>
              <a:ext uri="{FF2B5EF4-FFF2-40B4-BE49-F238E27FC236}">
                <a16:creationId xmlns:a16="http://schemas.microsoft.com/office/drawing/2014/main" id="{09B4D65E-45D8-494E-9A81-C099088D8677}"/>
              </a:ext>
            </a:extLst>
          </p:cNvPr>
          <p:cNvPicPr>
            <a:picLocks noChangeAspect="1"/>
          </p:cNvPicPr>
          <p:nvPr/>
        </p:nvPicPr>
        <p:blipFill>
          <a:blip r:embed="rId3"/>
          <a:stretch>
            <a:fillRect/>
          </a:stretch>
        </p:blipFill>
        <p:spPr>
          <a:xfrm>
            <a:off x="6573600" y="4065156"/>
            <a:ext cx="3906750" cy="2617788"/>
          </a:xfrm>
          <a:prstGeom prst="rect">
            <a:avLst/>
          </a:prstGeom>
        </p:spPr>
      </p:pic>
    </p:spTree>
    <p:extLst>
      <p:ext uri="{BB962C8B-B14F-4D97-AF65-F5344CB8AC3E}">
        <p14:creationId xmlns:p14="http://schemas.microsoft.com/office/powerpoint/2010/main" val="33678436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B26E-6029-4A8E-9513-6C0EFB17ACF4}"/>
              </a:ext>
            </a:extLst>
          </p:cNvPr>
          <p:cNvSpPr>
            <a:spLocks noGrp="1"/>
          </p:cNvSpPr>
          <p:nvPr>
            <p:ph type="title"/>
          </p:nvPr>
        </p:nvSpPr>
        <p:spPr/>
        <p:txBody>
          <a:bodyPr/>
          <a:lstStyle/>
          <a:p>
            <a:r>
              <a:rPr lang="en-US" dirty="0"/>
              <a:t>Relation Maps</a:t>
            </a:r>
          </a:p>
        </p:txBody>
      </p:sp>
      <p:sp>
        <p:nvSpPr>
          <p:cNvPr id="4" name="Footer Placeholder 3">
            <a:extLst>
              <a:ext uri="{FF2B5EF4-FFF2-40B4-BE49-F238E27FC236}">
                <a16:creationId xmlns:a16="http://schemas.microsoft.com/office/drawing/2014/main" id="{81C4A3A0-43FC-4589-9DA1-2A57A3C03A7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D78A02CC-B0CC-4DD3-B54A-1784E646330B}"/>
              </a:ext>
            </a:extLst>
          </p:cNvPr>
          <p:cNvPicPr>
            <a:picLocks noChangeAspect="1"/>
          </p:cNvPicPr>
          <p:nvPr/>
        </p:nvPicPr>
        <p:blipFill>
          <a:blip r:embed="rId2"/>
          <a:stretch>
            <a:fillRect/>
          </a:stretch>
        </p:blipFill>
        <p:spPr>
          <a:xfrm>
            <a:off x="6868500" y="2797575"/>
            <a:ext cx="3686700" cy="2444442"/>
          </a:xfrm>
          <a:prstGeom prst="rect">
            <a:avLst/>
          </a:prstGeom>
        </p:spPr>
      </p:pic>
      <p:sp>
        <p:nvSpPr>
          <p:cNvPr id="6" name="TextBox 5">
            <a:extLst>
              <a:ext uri="{FF2B5EF4-FFF2-40B4-BE49-F238E27FC236}">
                <a16:creationId xmlns:a16="http://schemas.microsoft.com/office/drawing/2014/main" id="{22DBDDA1-33CF-45B3-9582-A9038CB3CD8C}"/>
              </a:ext>
            </a:extLst>
          </p:cNvPr>
          <p:cNvSpPr txBox="1"/>
          <p:nvPr/>
        </p:nvSpPr>
        <p:spPr>
          <a:xfrm>
            <a:off x="846762" y="1890751"/>
            <a:ext cx="6007638" cy="646331"/>
          </a:xfrm>
          <a:prstGeom prst="rect">
            <a:avLst/>
          </a:prstGeom>
          <a:solidFill>
            <a:schemeClr val="bg1"/>
          </a:solidFill>
          <a:ln>
            <a:solidFill>
              <a:schemeClr val="tx1"/>
            </a:solidFill>
          </a:ln>
        </p:spPr>
        <p:txBody>
          <a:bodyPr wrap="square" rtlCol="0">
            <a:spAutoFit/>
          </a:bodyPr>
          <a:lstStyle/>
          <a:p>
            <a:r>
              <a:rPr lang="en-US" sz="3600" dirty="0"/>
              <a:t>The View will look like this.</a:t>
            </a:r>
          </a:p>
        </p:txBody>
      </p:sp>
    </p:spTree>
    <p:extLst>
      <p:ext uri="{BB962C8B-B14F-4D97-AF65-F5344CB8AC3E}">
        <p14:creationId xmlns:p14="http://schemas.microsoft.com/office/powerpoint/2010/main" val="7238945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Velocity Scripts</a:t>
            </a:r>
          </a:p>
        </p:txBody>
      </p:sp>
      <p:sp>
        <p:nvSpPr>
          <p:cNvPr id="3" name="Content Placeholder 2"/>
          <p:cNvSpPr>
            <a:spLocks noGrp="1"/>
          </p:cNvSpPr>
          <p:nvPr>
            <p:ph idx="1"/>
          </p:nvPr>
        </p:nvSpPr>
        <p:spPr/>
        <p:txBody>
          <a:bodyPr>
            <a:normAutofit/>
          </a:bodyPr>
          <a:lstStyle/>
          <a:p>
            <a:pPr marL="0" indent="0">
              <a:buNone/>
            </a:pPr>
            <a:r>
              <a:rPr lang="en-US" sz="4000" b="0" dirty="0">
                <a:latin typeface="Arial" panose="020B0604020202020204" pitchFamily="34" charset="0"/>
                <a:cs typeface="Arial" panose="020B0604020202020204" pitchFamily="34" charset="0"/>
              </a:rPr>
              <a:t>Velocity Scripts provides the model analysis the best control as to how the model information or query results are displayed.</a:t>
            </a:r>
            <a:endParaRPr lang="en-US" sz="40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164</a:t>
            </a:fld>
            <a:endParaRPr lang="en-US"/>
          </a:p>
        </p:txBody>
      </p:sp>
    </p:spTree>
    <p:extLst>
      <p:ext uri="{BB962C8B-B14F-4D97-AF65-F5344CB8AC3E}">
        <p14:creationId xmlns:p14="http://schemas.microsoft.com/office/powerpoint/2010/main" val="42643287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Velocity Scripts</a:t>
            </a:r>
          </a:p>
        </p:txBody>
      </p:sp>
      <p:sp>
        <p:nvSpPr>
          <p:cNvPr id="3" name="Content Placeholder 2"/>
          <p:cNvSpPr>
            <a:spLocks noGrp="1"/>
          </p:cNvSpPr>
          <p:nvPr>
            <p:ph idx="1"/>
          </p:nvPr>
        </p:nvSpPr>
        <p:spPr>
          <a:xfrm>
            <a:off x="616449" y="1371601"/>
            <a:ext cx="11236720" cy="4984749"/>
          </a:xfrm>
        </p:spPr>
        <p:txBody>
          <a:bodyPr>
            <a:normAutofit lnSpcReduction="10000"/>
          </a:bodyPr>
          <a:lstStyle/>
          <a:p>
            <a:pPr marL="0" indent="0">
              <a:buNone/>
            </a:pPr>
            <a:r>
              <a:rPr lang="en-US" b="0" dirty="0">
                <a:latin typeface="Arial" panose="020B0604020202020204" pitchFamily="34" charset="0"/>
                <a:cs typeface="Arial" panose="020B0604020202020204" pitchFamily="34" charset="0"/>
              </a:rPr>
              <a:t>Apache Velocity is a Java-based template</a:t>
            </a:r>
            <a:r>
              <a:rPr lang="en-US" b="0" dirty="0">
                <a:latin typeface="Arial" panose="020B0604020202020204" pitchFamily="34" charset="0"/>
                <a:cs typeface="Arial" panose="020B0604020202020204" pitchFamily="34" charset="0"/>
                <a:hlinkClick r:id="rId2" tooltip="Template engine (web)"/>
              </a:rPr>
              <a:t> </a:t>
            </a:r>
            <a:r>
              <a:rPr lang="en-US" b="0" dirty="0">
                <a:latin typeface="Arial" panose="020B0604020202020204" pitchFamily="34" charset="0"/>
                <a:cs typeface="Arial" panose="020B0604020202020204" pitchFamily="34" charset="0"/>
              </a:rPr>
              <a:t>engine that provides a template language to reference objects defined in Java code. </a:t>
            </a:r>
          </a:p>
          <a:p>
            <a:pPr marL="0" indent="0">
              <a:buNone/>
            </a:pPr>
            <a:endParaRPr lang="en-US" b="0" dirty="0">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Velocity is an open source software project hosted by the Apache Software Foundation. It is released under the Apache License.</a:t>
            </a:r>
          </a:p>
          <a:p>
            <a:pPr marL="0" indent="0">
              <a:buNone/>
            </a:pPr>
            <a:endParaRPr lang="en-US" b="0" dirty="0"/>
          </a:p>
          <a:p>
            <a:pPr marL="0" indent="0">
              <a:buNone/>
            </a:pPr>
            <a:r>
              <a:rPr lang="en-US" b="0" dirty="0"/>
              <a:t>The user guide for Velocity (VTL) can be found at:</a:t>
            </a:r>
            <a:endParaRPr lang="en-US" dirty="0">
              <a:latin typeface="Arial" panose="020B0604020202020204" pitchFamily="34" charset="0"/>
              <a:cs typeface="Arial" panose="020B0604020202020204" pitchFamily="34" charset="0"/>
            </a:endParaRPr>
          </a:p>
          <a:p>
            <a:pPr marL="0" indent="0">
              <a:buNone/>
            </a:pPr>
            <a:r>
              <a:rPr lang="en-US" dirty="0">
                <a:hlinkClick r:id="rId3"/>
              </a:rPr>
              <a:t>http://velocity.apache.org/engine/devel/user-guide.html</a:t>
            </a:r>
            <a:r>
              <a:rPr lang="en-US" b="0" dirty="0"/>
              <a:t>.</a:t>
            </a:r>
          </a:p>
          <a:p>
            <a:pPr marL="0" indent="0">
              <a:buNone/>
            </a:pPr>
            <a:endParaRPr lang="en-US" b="0" dirty="0">
              <a:latin typeface="Arial" panose="020B0604020202020204" pitchFamily="34" charset="0"/>
              <a:cs typeface="Arial" panose="020B0604020202020204" pitchFamily="34" charset="0"/>
            </a:endParaRPr>
          </a:p>
          <a:p>
            <a:pPr marL="0" indent="0">
              <a:buNone/>
            </a:pPr>
            <a:r>
              <a:rPr lang="en-US" b="0" dirty="0"/>
              <a:t>The template can be a Word document or an Excel worksheet.</a:t>
            </a:r>
          </a:p>
          <a:p>
            <a:pPr marL="0" indent="0">
              <a:buNone/>
            </a:pPr>
            <a:r>
              <a:rPr lang="en-US" b="0" dirty="0">
                <a:latin typeface="Arial" panose="020B0604020202020204" pitchFamily="34" charset="0"/>
                <a:cs typeface="Arial" panose="020B0604020202020204" pitchFamily="34" charset="0"/>
              </a:rPr>
              <a:t>If the script is a Word document, then the out</a:t>
            </a:r>
            <a:r>
              <a:rPr lang="en-US" b="0" dirty="0"/>
              <a:t>put will be another Word document.</a:t>
            </a:r>
          </a:p>
          <a:p>
            <a:pPr marL="0" indent="0">
              <a:buNone/>
            </a:pPr>
            <a:r>
              <a:rPr lang="en-US" b="0" dirty="0">
                <a:latin typeface="Arial" panose="020B0604020202020204" pitchFamily="34" charset="0"/>
                <a:cs typeface="Arial" panose="020B0604020202020204" pitchFamily="34" charset="0"/>
              </a:rPr>
              <a:t>If the script is an Excel worksheet, then the output will be another Excel worksheet.</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165</a:t>
            </a:fld>
            <a:endParaRPr lang="en-US"/>
          </a:p>
        </p:txBody>
      </p:sp>
    </p:spTree>
    <p:extLst>
      <p:ext uri="{BB962C8B-B14F-4D97-AF65-F5344CB8AC3E}">
        <p14:creationId xmlns:p14="http://schemas.microsoft.com/office/powerpoint/2010/main" val="17862280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8AC0-8A6B-47D7-B2D1-58BF6BBFA561}"/>
              </a:ext>
            </a:extLst>
          </p:cNvPr>
          <p:cNvSpPr>
            <a:spLocks noGrp="1"/>
          </p:cNvSpPr>
          <p:nvPr>
            <p:ph type="title"/>
          </p:nvPr>
        </p:nvSpPr>
        <p:spPr/>
        <p:txBody>
          <a:bodyPr/>
          <a:lstStyle/>
          <a:p>
            <a:r>
              <a:rPr lang="en-US" dirty="0"/>
              <a:t>Velocity Scripts</a:t>
            </a:r>
          </a:p>
        </p:txBody>
      </p:sp>
      <p:sp>
        <p:nvSpPr>
          <p:cNvPr id="4" name="Footer Placeholder 3">
            <a:extLst>
              <a:ext uri="{FF2B5EF4-FFF2-40B4-BE49-F238E27FC236}">
                <a16:creationId xmlns:a16="http://schemas.microsoft.com/office/drawing/2014/main" id="{D895BFF3-5E4E-4B52-9834-111961781EE5}"/>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53DDF8D1-0C8F-410F-950F-9A869929DEA4}"/>
              </a:ext>
            </a:extLst>
          </p:cNvPr>
          <p:cNvPicPr>
            <a:picLocks noChangeAspect="1"/>
          </p:cNvPicPr>
          <p:nvPr/>
        </p:nvPicPr>
        <p:blipFill>
          <a:blip r:embed="rId2"/>
          <a:stretch>
            <a:fillRect/>
          </a:stretch>
        </p:blipFill>
        <p:spPr>
          <a:xfrm>
            <a:off x="6560532" y="3071925"/>
            <a:ext cx="5292637" cy="3368712"/>
          </a:xfrm>
          <a:prstGeom prst="rect">
            <a:avLst/>
          </a:prstGeom>
        </p:spPr>
      </p:pic>
      <p:pic>
        <p:nvPicPr>
          <p:cNvPr id="9" name="Picture 8">
            <a:extLst>
              <a:ext uri="{FF2B5EF4-FFF2-40B4-BE49-F238E27FC236}">
                <a16:creationId xmlns:a16="http://schemas.microsoft.com/office/drawing/2014/main" id="{D44F1D40-42B8-4058-8B82-9FE216267F15}"/>
              </a:ext>
            </a:extLst>
          </p:cNvPr>
          <p:cNvPicPr>
            <a:picLocks noChangeAspect="1"/>
          </p:cNvPicPr>
          <p:nvPr/>
        </p:nvPicPr>
        <p:blipFill>
          <a:blip r:embed="rId3"/>
          <a:stretch>
            <a:fillRect/>
          </a:stretch>
        </p:blipFill>
        <p:spPr>
          <a:xfrm>
            <a:off x="616448" y="1565195"/>
            <a:ext cx="3124200" cy="4848225"/>
          </a:xfrm>
          <a:prstGeom prst="rect">
            <a:avLst/>
          </a:prstGeom>
        </p:spPr>
      </p:pic>
      <p:sp>
        <p:nvSpPr>
          <p:cNvPr id="10" name="Right Arrow 7">
            <a:extLst>
              <a:ext uri="{FF2B5EF4-FFF2-40B4-BE49-F238E27FC236}">
                <a16:creationId xmlns:a16="http://schemas.microsoft.com/office/drawing/2014/main" id="{BDA028AA-8DCD-41F8-8085-8D7A0F460E7F}"/>
              </a:ext>
            </a:extLst>
          </p:cNvPr>
          <p:cNvSpPr/>
          <p:nvPr/>
        </p:nvSpPr>
        <p:spPr>
          <a:xfrm>
            <a:off x="4515789" y="458012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9C52B9-69B3-414A-A4BA-20AA6C7151DE}"/>
              </a:ext>
            </a:extLst>
          </p:cNvPr>
          <p:cNvSpPr txBox="1"/>
          <p:nvPr/>
        </p:nvSpPr>
        <p:spPr>
          <a:xfrm>
            <a:off x="4089496" y="1509976"/>
            <a:ext cx="7848504" cy="1200329"/>
          </a:xfrm>
          <a:prstGeom prst="rect">
            <a:avLst/>
          </a:prstGeom>
          <a:solidFill>
            <a:schemeClr val="bg1"/>
          </a:solidFill>
          <a:ln>
            <a:solidFill>
              <a:schemeClr val="tx1"/>
            </a:solidFill>
          </a:ln>
        </p:spPr>
        <p:txBody>
          <a:bodyPr wrap="square" rtlCol="0">
            <a:spAutoFit/>
          </a:bodyPr>
          <a:lstStyle/>
          <a:p>
            <a:r>
              <a:rPr lang="en-US" sz="3600" dirty="0"/>
              <a:t>A Velocity Script describes what the output should look like.</a:t>
            </a:r>
          </a:p>
        </p:txBody>
      </p:sp>
    </p:spTree>
    <p:extLst>
      <p:ext uri="{BB962C8B-B14F-4D97-AF65-F5344CB8AC3E}">
        <p14:creationId xmlns:p14="http://schemas.microsoft.com/office/powerpoint/2010/main" val="28200690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Velocity Scripts</a:t>
            </a:r>
          </a:p>
        </p:txBody>
      </p:sp>
      <p:sp>
        <p:nvSpPr>
          <p:cNvPr id="3" name="Content Placeholder 2"/>
          <p:cNvSpPr>
            <a:spLocks noGrp="1"/>
          </p:cNvSpPr>
          <p:nvPr>
            <p:ph idx="1"/>
          </p:nvPr>
        </p:nvSpPr>
        <p:spPr>
          <a:xfrm>
            <a:off x="2162418" y="3145590"/>
            <a:ext cx="8144779" cy="3016101"/>
          </a:xfrm>
        </p:spPr>
        <p:txBody>
          <a:bodyPr/>
          <a:lstStyle/>
          <a:p>
            <a:pPr marL="0" indent="0">
              <a:buNone/>
            </a:pP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foreach</a:t>
            </a:r>
            <a:r>
              <a:rPr lang="en-US" b="0" dirty="0">
                <a:latin typeface="Arial" panose="020B0604020202020204" pitchFamily="34" charset="0"/>
                <a:cs typeface="Arial" panose="020B0604020202020204" pitchFamily="34" charset="0"/>
              </a:rPr>
              <a:t> ($diagram in $Diagram)</a:t>
            </a:r>
          </a:p>
          <a:p>
            <a:pPr marL="0" indent="0">
              <a:buNone/>
            </a:pPr>
            <a:r>
              <a:rPr lang="en-US" b="0" dirty="0">
                <a:latin typeface="Arial" panose="020B0604020202020204" pitchFamily="34" charset="0"/>
                <a:cs typeface="Arial" panose="020B0604020202020204" pitchFamily="34" charset="0"/>
              </a:rPr>
              <a:t>#	if ($diagram.name == “System Context Diagram”)</a:t>
            </a:r>
          </a:p>
          <a:p>
            <a:pPr marL="0" indent="0">
              <a:buNone/>
            </a:pPr>
            <a:r>
              <a:rPr lang="en-US" dirty="0">
                <a:latin typeface="Arial" panose="020B0604020202020204" pitchFamily="34" charset="0"/>
                <a:cs typeface="Arial" panose="020B0604020202020204" pitchFamily="34" charset="0"/>
              </a:rPr>
              <a:t>$		diagram.name</a:t>
            </a:r>
          </a:p>
          <a:p>
            <a:pPr marL="0" indent="0">
              <a:buNone/>
            </a:pP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diagram.image</a:t>
            </a:r>
            <a:endParaRPr lang="en-US" b="0" dirty="0">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	end ##endif diagram.name</a:t>
            </a:r>
          </a:p>
          <a:p>
            <a:pPr marL="0" indent="0">
              <a:buNone/>
            </a:pPr>
            <a:r>
              <a:rPr lang="en-US" b="0" dirty="0">
                <a:latin typeface="Arial" panose="020B0604020202020204" pitchFamily="34" charset="0"/>
                <a:cs typeface="Arial" panose="020B0604020202020204" pitchFamily="34" charset="0"/>
              </a:rPr>
              <a:t>#end ##</a:t>
            </a:r>
            <a:r>
              <a:rPr lang="en-US" b="0" dirty="0" err="1">
                <a:latin typeface="Arial" panose="020B0604020202020204" pitchFamily="34" charset="0"/>
                <a:cs typeface="Arial" panose="020B0604020202020204" pitchFamily="34" charset="0"/>
              </a:rPr>
              <a:t>endfor</a:t>
            </a:r>
            <a:r>
              <a:rPr lang="en-US" b="0" dirty="0">
                <a:latin typeface="Arial" panose="020B0604020202020204" pitchFamily="34" charset="0"/>
                <a:cs typeface="Arial" panose="020B0604020202020204" pitchFamily="34" charset="0"/>
              </a:rPr>
              <a:t> diagram</a:t>
            </a:r>
          </a:p>
          <a:p>
            <a:pPr marL="0" indent="0">
              <a:buNone/>
            </a:pP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167</a:t>
            </a:fld>
            <a:endParaRPr lang="en-US"/>
          </a:p>
        </p:txBody>
      </p:sp>
      <p:sp>
        <p:nvSpPr>
          <p:cNvPr id="5" name="TextBox 4">
            <a:extLst>
              <a:ext uri="{FF2B5EF4-FFF2-40B4-BE49-F238E27FC236}">
                <a16:creationId xmlns:a16="http://schemas.microsoft.com/office/drawing/2014/main" id="{6607ABDB-B5E4-4375-A536-5251C9079412}"/>
              </a:ext>
            </a:extLst>
          </p:cNvPr>
          <p:cNvSpPr txBox="1"/>
          <p:nvPr/>
        </p:nvSpPr>
        <p:spPr>
          <a:xfrm>
            <a:off x="846762" y="1890751"/>
            <a:ext cx="8144778" cy="646331"/>
          </a:xfrm>
          <a:prstGeom prst="rect">
            <a:avLst/>
          </a:prstGeom>
          <a:solidFill>
            <a:schemeClr val="bg1"/>
          </a:solidFill>
          <a:ln>
            <a:solidFill>
              <a:schemeClr val="tx1"/>
            </a:solidFill>
          </a:ln>
        </p:spPr>
        <p:txBody>
          <a:bodyPr wrap="square" rtlCol="0">
            <a:spAutoFit/>
          </a:bodyPr>
          <a:lstStyle/>
          <a:p>
            <a:r>
              <a:rPr lang="en-US" sz="3600" dirty="0"/>
              <a:t>An example of a Velocity Script.</a:t>
            </a:r>
          </a:p>
        </p:txBody>
      </p:sp>
    </p:spTree>
    <p:extLst>
      <p:ext uri="{BB962C8B-B14F-4D97-AF65-F5344CB8AC3E}">
        <p14:creationId xmlns:p14="http://schemas.microsoft.com/office/powerpoint/2010/main" val="29838359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r>
              <a:rPr lang="en-US" b="0" dirty="0"/>
              <a:t>Velocity is a Java-based template engine.</a:t>
            </a:r>
          </a:p>
          <a:p>
            <a:r>
              <a:rPr lang="en-US" b="0" dirty="0"/>
              <a:t>Velocity Template Language (VTL) statements, begins with the </a:t>
            </a:r>
            <a:r>
              <a:rPr lang="en-US" b="0" i="1" dirty="0"/>
              <a:t>#</a:t>
            </a:r>
            <a:r>
              <a:rPr lang="en-US" b="0" dirty="0"/>
              <a:t> character </a:t>
            </a:r>
          </a:p>
          <a:p>
            <a:r>
              <a:rPr lang="en-US" b="0" dirty="0"/>
              <a:t>Variables begins with the </a:t>
            </a:r>
            <a:r>
              <a:rPr lang="en-US" b="0" i="1" dirty="0"/>
              <a:t>$</a:t>
            </a:r>
            <a:r>
              <a:rPr lang="en-US" b="0" dirty="0"/>
              <a:t> character.</a:t>
            </a:r>
          </a:p>
          <a:p>
            <a:r>
              <a:rPr lang="en-US" b="0" dirty="0"/>
              <a:t>A single line comment begins with </a:t>
            </a:r>
            <a:r>
              <a:rPr lang="en-US" b="0" i="1" dirty="0"/>
              <a:t>##.</a:t>
            </a:r>
          </a:p>
          <a:p>
            <a:r>
              <a:rPr lang="en-US" b="0" dirty="0"/>
              <a:t>Multi-line comments, which begin with </a:t>
            </a:r>
            <a:r>
              <a:rPr lang="en-US" b="0" i="1" dirty="0"/>
              <a:t>#*</a:t>
            </a:r>
            <a:r>
              <a:rPr lang="en-US" b="0" dirty="0"/>
              <a:t> and end with </a:t>
            </a:r>
            <a:r>
              <a:rPr lang="en-US" b="0" i="1" dirty="0"/>
              <a:t>*#.</a:t>
            </a:r>
            <a:endParaRPr lang="en-US" b="0" dirty="0"/>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9254168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3538-B0D0-496B-9D1E-A9A36E068DC9}"/>
              </a:ext>
            </a:extLst>
          </p:cNvPr>
          <p:cNvSpPr>
            <a:spLocks noGrp="1"/>
          </p:cNvSpPr>
          <p:nvPr>
            <p:ph type="title"/>
          </p:nvPr>
        </p:nvSpPr>
        <p:spPr/>
        <p:txBody>
          <a:bodyPr/>
          <a:lstStyle/>
          <a:p>
            <a:r>
              <a:rPr lang="en-US" dirty="0" err="1"/>
              <a:t>VelocityScripts</a:t>
            </a:r>
            <a:endParaRPr lang="en-US" dirty="0"/>
          </a:p>
        </p:txBody>
      </p:sp>
      <p:sp>
        <p:nvSpPr>
          <p:cNvPr id="3" name="Content Placeholder 2">
            <a:extLst>
              <a:ext uri="{FF2B5EF4-FFF2-40B4-BE49-F238E27FC236}">
                <a16:creationId xmlns:a16="http://schemas.microsoft.com/office/drawing/2014/main" id="{209AAC76-D561-47F6-A0BE-0D250B7AF95E}"/>
              </a:ext>
            </a:extLst>
          </p:cNvPr>
          <p:cNvSpPr>
            <a:spLocks noGrp="1"/>
          </p:cNvSpPr>
          <p:nvPr>
            <p:ph idx="1"/>
          </p:nvPr>
        </p:nvSpPr>
        <p:spPr/>
        <p:txBody>
          <a:bodyPr/>
          <a:lstStyle/>
          <a:p>
            <a:r>
              <a:rPr lang="en-US" dirty="0"/>
              <a:t>Formatting Template Code</a:t>
            </a:r>
          </a:p>
          <a:p>
            <a:r>
              <a:rPr lang="en-US" b="0" dirty="0"/>
              <a:t>Report Wizard supports the </a:t>
            </a:r>
            <a:r>
              <a:rPr lang="en-US" dirty="0"/>
              <a:t>Tab </a:t>
            </a:r>
            <a:r>
              <a:rPr lang="en-US" b="0" dirty="0"/>
              <a:t>key to help you format template code at ease. The </a:t>
            </a:r>
            <a:r>
              <a:rPr lang="en-US" dirty="0"/>
              <a:t>Tab </a:t>
            </a:r>
            <a:r>
              <a:rPr lang="en-US" b="0" dirty="0"/>
              <a:t>key is useful to indent velocity code. You can press the </a:t>
            </a:r>
            <a:r>
              <a:rPr lang="en-US" dirty="0"/>
              <a:t>Tab </a:t>
            </a:r>
            <a:r>
              <a:rPr lang="en-US" b="0" dirty="0"/>
              <a:t>key after the symbol "#" or "$" followed by the velocity code. The </a:t>
            </a:r>
            <a:r>
              <a:rPr lang="en-US" dirty="0"/>
              <a:t>Tab </a:t>
            </a:r>
            <a:r>
              <a:rPr lang="en-US" b="0" dirty="0"/>
              <a:t>key can help you format the template code, but it does not affect the output of a generated report.</a:t>
            </a:r>
            <a:endParaRPr lang="en-US" dirty="0"/>
          </a:p>
        </p:txBody>
      </p:sp>
      <p:sp>
        <p:nvSpPr>
          <p:cNvPr id="4" name="Footer Placeholder 3">
            <a:extLst>
              <a:ext uri="{FF2B5EF4-FFF2-40B4-BE49-F238E27FC236}">
                <a16:creationId xmlns:a16="http://schemas.microsoft.com/office/drawing/2014/main" id="{7E49CD1B-27A7-4609-ACE1-1FCD21FF01F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D8326EDA-384A-4B83-90A8-AE7CF19DC53A}"/>
              </a:ext>
            </a:extLst>
          </p:cNvPr>
          <p:cNvPicPr>
            <a:picLocks noChangeAspect="1"/>
          </p:cNvPicPr>
          <p:nvPr/>
        </p:nvPicPr>
        <p:blipFill>
          <a:blip r:embed="rId2"/>
          <a:stretch>
            <a:fillRect/>
          </a:stretch>
        </p:blipFill>
        <p:spPr>
          <a:xfrm>
            <a:off x="2141757" y="3610688"/>
            <a:ext cx="9461839" cy="2475480"/>
          </a:xfrm>
          <a:prstGeom prst="rect">
            <a:avLst/>
          </a:prstGeom>
        </p:spPr>
      </p:pic>
    </p:spTree>
    <p:extLst>
      <p:ext uri="{BB962C8B-B14F-4D97-AF65-F5344CB8AC3E}">
        <p14:creationId xmlns:p14="http://schemas.microsoft.com/office/powerpoint/2010/main" val="360288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5FD9-D3FA-49C8-A56A-D748380E08F4}"/>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4136B41A-B6EF-4522-9888-B7AF32330D8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26F97094-F441-49E4-A666-C6B3BC620DA2}"/>
              </a:ext>
            </a:extLst>
          </p:cNvPr>
          <p:cNvSpPr txBox="1"/>
          <p:nvPr/>
        </p:nvSpPr>
        <p:spPr>
          <a:xfrm>
            <a:off x="616448" y="1418532"/>
            <a:ext cx="4699471" cy="5016758"/>
          </a:xfrm>
          <a:prstGeom prst="rect">
            <a:avLst/>
          </a:prstGeom>
          <a:solidFill>
            <a:schemeClr val="bg1"/>
          </a:solidFill>
          <a:ln>
            <a:solidFill>
              <a:schemeClr val="tx1"/>
            </a:solidFill>
          </a:ln>
        </p:spPr>
        <p:txBody>
          <a:bodyPr wrap="square" rtlCol="0">
            <a:spAutoFit/>
          </a:bodyPr>
          <a:lstStyle/>
          <a:p>
            <a:r>
              <a:rPr lang="en-US" sz="4000"/>
              <a:t>Taking a closer look into that Venn diagram.  You can see that any SysML model you create comes with a SysML Profile importing the UML2 Metamodel.</a:t>
            </a:r>
            <a:endParaRPr lang="en-US" sz="4000" dirty="0">
              <a:latin typeface="Arial" panose="020B0604020202020204" pitchFamily="34" charset="0"/>
              <a:cs typeface="Arial" panose="020B0604020202020204" pitchFamily="34" charset="0"/>
            </a:endParaRPr>
          </a:p>
        </p:txBody>
      </p:sp>
      <p:pic>
        <p:nvPicPr>
          <p:cNvPr id="11" name="Content Placeholder 10">
            <a:extLst>
              <a:ext uri="{FF2B5EF4-FFF2-40B4-BE49-F238E27FC236}">
                <a16:creationId xmlns:a16="http://schemas.microsoft.com/office/drawing/2014/main" id="{9E5ABB04-FDCD-4A1C-9625-B9AC0F7D7B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0430" y="1872136"/>
            <a:ext cx="6257346" cy="4293646"/>
          </a:xfrm>
        </p:spPr>
      </p:pic>
    </p:spTree>
    <p:extLst>
      <p:ext uri="{BB962C8B-B14F-4D97-AF65-F5344CB8AC3E}">
        <p14:creationId xmlns:p14="http://schemas.microsoft.com/office/powerpoint/2010/main" val="12838700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r>
              <a:rPr lang="en-US" dirty="0"/>
              <a:t>Variables</a:t>
            </a:r>
          </a:p>
          <a:p>
            <a:pPr lvl="1"/>
            <a:r>
              <a:rPr lang="en-US" dirty="0"/>
              <a:t>The notation of a variable consists of a leading "$" character followed by a VTL </a:t>
            </a:r>
            <a:r>
              <a:rPr lang="en-US" i="1" dirty="0"/>
              <a:t>Identifier</a:t>
            </a:r>
            <a:r>
              <a:rPr lang="en-US" dirty="0"/>
              <a:t>.  A VTL variable must start with an alphabetic character (a .. z or A .. Z). </a:t>
            </a:r>
          </a:p>
          <a:p>
            <a:pPr lvl="1"/>
            <a:r>
              <a:rPr lang="en-US" dirty="0"/>
              <a:t>The rest of the characters are limited to the following types of characters:</a:t>
            </a:r>
          </a:p>
          <a:p>
            <a:pPr lvl="2"/>
            <a:r>
              <a:rPr lang="en-US" dirty="0"/>
              <a:t>alphabetic (a .. z, A .. Z)</a:t>
            </a:r>
          </a:p>
          <a:p>
            <a:pPr lvl="2"/>
            <a:r>
              <a:rPr lang="en-US" dirty="0"/>
              <a:t>numeric (0 .. 9)</a:t>
            </a:r>
          </a:p>
          <a:p>
            <a:pPr lvl="2"/>
            <a:r>
              <a:rPr lang="en-US" dirty="0"/>
              <a:t>underscore ("_")</a:t>
            </a:r>
          </a:p>
          <a:p>
            <a:pPr lvl="2"/>
            <a:endParaRPr lang="en-US" dirty="0"/>
          </a:p>
          <a:p>
            <a:r>
              <a:rPr lang="en-US" dirty="0"/>
              <a:t>Example</a:t>
            </a:r>
          </a:p>
          <a:p>
            <a:pPr lvl="1"/>
            <a:r>
              <a:rPr lang="en-US" dirty="0"/>
              <a:t>$diagram </a:t>
            </a:r>
          </a:p>
          <a:p>
            <a:pPr lvl="1"/>
            <a:r>
              <a:rPr lang="en-US"/>
              <a:t>$date</a:t>
            </a:r>
            <a:endParaRPr lang="en-US" dirty="0"/>
          </a:p>
          <a:p>
            <a:endParaRPr lang="en-US" dirty="0"/>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2801889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D369-0F00-4E8F-906C-F4ED58AD93E8}"/>
              </a:ext>
            </a:extLst>
          </p:cNvPr>
          <p:cNvSpPr>
            <a:spLocks noGrp="1"/>
          </p:cNvSpPr>
          <p:nvPr>
            <p:ph type="title"/>
          </p:nvPr>
        </p:nvSpPr>
        <p:spPr/>
        <p:txBody>
          <a:bodyPr/>
          <a:lstStyle/>
          <a:p>
            <a:r>
              <a:rPr lang="en-US" dirty="0"/>
              <a:t>Stereotypes are Variables</a:t>
            </a:r>
          </a:p>
        </p:txBody>
      </p:sp>
      <p:sp>
        <p:nvSpPr>
          <p:cNvPr id="3" name="Content Placeholder 2">
            <a:extLst>
              <a:ext uri="{FF2B5EF4-FFF2-40B4-BE49-F238E27FC236}">
                <a16:creationId xmlns:a16="http://schemas.microsoft.com/office/drawing/2014/main" id="{EA8A53E7-C0BB-4E9E-847C-5438D7F4B029}"/>
              </a:ext>
            </a:extLst>
          </p:cNvPr>
          <p:cNvSpPr>
            <a:spLocks noGrp="1"/>
          </p:cNvSpPr>
          <p:nvPr>
            <p:ph idx="1"/>
          </p:nvPr>
        </p:nvSpPr>
        <p:spPr/>
        <p:txBody>
          <a:bodyPr/>
          <a:lstStyle/>
          <a:p>
            <a:r>
              <a:rPr lang="en-US" dirty="0"/>
              <a:t>$Activity</a:t>
            </a:r>
          </a:p>
          <a:p>
            <a:r>
              <a:rPr lang="en-US" dirty="0"/>
              <a:t>$</a:t>
            </a:r>
            <a:r>
              <a:rPr lang="en-US" dirty="0" err="1"/>
              <a:t>extendedRequirement</a:t>
            </a:r>
            <a:endParaRPr lang="en-US" dirty="0"/>
          </a:p>
          <a:p>
            <a:r>
              <a:rPr lang="en-US" dirty="0"/>
              <a:t>$Requirement</a:t>
            </a:r>
          </a:p>
          <a:p>
            <a:r>
              <a:rPr lang="en-US" dirty="0"/>
              <a:t>$Block</a:t>
            </a:r>
          </a:p>
          <a:p>
            <a:r>
              <a:rPr lang="en-US" dirty="0"/>
              <a:t>$Connector</a:t>
            </a:r>
          </a:p>
          <a:p>
            <a:r>
              <a:rPr lang="en-US" dirty="0"/>
              <a:t>$</a:t>
            </a:r>
            <a:r>
              <a:rPr lang="en-US" dirty="0" err="1"/>
              <a:t>ValueType</a:t>
            </a:r>
            <a:endParaRPr lang="en-US" dirty="0"/>
          </a:p>
          <a:p>
            <a:r>
              <a:rPr lang="en-US" dirty="0"/>
              <a:t>$</a:t>
            </a:r>
            <a:r>
              <a:rPr lang="en-US" dirty="0" err="1"/>
              <a:t>UseCase</a:t>
            </a:r>
            <a:endParaRPr lang="en-US" dirty="0"/>
          </a:p>
          <a:p>
            <a:r>
              <a:rPr lang="en-US" dirty="0"/>
              <a:t>$Class</a:t>
            </a:r>
          </a:p>
          <a:p>
            <a:r>
              <a:rPr lang="en-US" dirty="0"/>
              <a:t>$</a:t>
            </a:r>
            <a:r>
              <a:rPr lang="en-US" dirty="0" err="1"/>
              <a:t>FullPort</a:t>
            </a:r>
            <a:endParaRPr lang="en-US" dirty="0"/>
          </a:p>
        </p:txBody>
      </p:sp>
      <p:sp>
        <p:nvSpPr>
          <p:cNvPr id="4" name="Footer Placeholder 3">
            <a:extLst>
              <a:ext uri="{FF2B5EF4-FFF2-40B4-BE49-F238E27FC236}">
                <a16:creationId xmlns:a16="http://schemas.microsoft.com/office/drawing/2014/main" id="{08A1F50C-6676-447E-B15E-13EB4F34F6A5}"/>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5311414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r>
              <a:rPr lang="en-US" dirty="0"/>
              <a:t>Methods</a:t>
            </a:r>
          </a:p>
          <a:p>
            <a:pPr lvl="1"/>
            <a:r>
              <a:rPr lang="en-US" dirty="0"/>
              <a:t>Methods are references that consist of a leading "$" character followed a VTL Identifier, followed by a VTL </a:t>
            </a:r>
            <a:r>
              <a:rPr lang="en-US" i="1" dirty="0"/>
              <a:t>Method Body</a:t>
            </a:r>
            <a:r>
              <a:rPr lang="en-US" dirty="0"/>
              <a:t>. A VTL Method Body consists of a VTL Identifier followed by a left parenthesis character ("("), followed by an optional parameter list, followed by right parenthesis character (")"). </a:t>
            </a:r>
          </a:p>
          <a:p>
            <a:pPr lvl="1"/>
            <a:endParaRPr lang="en-US" dirty="0"/>
          </a:p>
          <a:p>
            <a:r>
              <a:rPr lang="en-US" dirty="0"/>
              <a:t>Example</a:t>
            </a:r>
          </a:p>
          <a:p>
            <a:pPr lvl="1"/>
            <a:r>
              <a:rPr lang="en-US" dirty="0"/>
              <a:t>$</a:t>
            </a:r>
            <a:r>
              <a:rPr lang="en-US" dirty="0" err="1"/>
              <a:t>bookmark.create</a:t>
            </a:r>
            <a:r>
              <a:rPr lang="en-US" dirty="0"/>
              <a:t>($object.ID, $text)</a:t>
            </a:r>
          </a:p>
          <a:p>
            <a:pPr lvl="1"/>
            <a:endParaRPr lang="en-US" dirty="0"/>
          </a:p>
          <a:p>
            <a:endParaRPr lang="en-US" dirty="0"/>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9829491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r>
              <a:rPr lang="en-US" dirty="0"/>
              <a:t>Properties</a:t>
            </a:r>
          </a:p>
          <a:p>
            <a:pPr lvl="1"/>
            <a:r>
              <a:rPr lang="en-US" dirty="0"/>
              <a:t>The notation consists of a leading </a:t>
            </a:r>
            <a:r>
              <a:rPr lang="en-US" i="1" dirty="0"/>
              <a:t>$</a:t>
            </a:r>
            <a:r>
              <a:rPr lang="en-US" dirty="0"/>
              <a:t> character followed a VTL Identifier, followed by a dot character (".") and another VTL Identifier.</a:t>
            </a:r>
          </a:p>
          <a:p>
            <a:endParaRPr lang="en-US" dirty="0"/>
          </a:p>
          <a:p>
            <a:r>
              <a:rPr lang="en-US" dirty="0"/>
              <a:t>Example</a:t>
            </a:r>
          </a:p>
          <a:p>
            <a:pPr lvl="1"/>
            <a:r>
              <a:rPr lang="en-US" dirty="0"/>
              <a:t>$activity.name </a:t>
            </a:r>
          </a:p>
          <a:p>
            <a:pPr lvl="1"/>
            <a:endParaRPr lang="en-US" dirty="0"/>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Content Placeholder 4">
            <a:extLst>
              <a:ext uri="{FF2B5EF4-FFF2-40B4-BE49-F238E27FC236}">
                <a16:creationId xmlns:a16="http://schemas.microsoft.com/office/drawing/2014/main" id="{7A4779F8-7C77-4958-9205-23BA8ECD78D8}"/>
              </a:ext>
            </a:extLst>
          </p:cNvPr>
          <p:cNvPicPr>
            <a:picLocks noChangeAspect="1"/>
          </p:cNvPicPr>
          <p:nvPr/>
        </p:nvPicPr>
        <p:blipFill>
          <a:blip r:embed="rId2"/>
          <a:stretch>
            <a:fillRect/>
          </a:stretch>
        </p:blipFill>
        <p:spPr>
          <a:xfrm>
            <a:off x="5831723" y="2681555"/>
            <a:ext cx="5066639" cy="3484783"/>
          </a:xfrm>
          <a:prstGeom prst="rect">
            <a:avLst/>
          </a:prstGeom>
        </p:spPr>
      </p:pic>
      <p:sp>
        <p:nvSpPr>
          <p:cNvPr id="6" name="Right Arrow 7">
            <a:extLst>
              <a:ext uri="{FF2B5EF4-FFF2-40B4-BE49-F238E27FC236}">
                <a16:creationId xmlns:a16="http://schemas.microsoft.com/office/drawing/2014/main" id="{AA89EF86-E9F0-47A8-9C48-D04B82C54016}"/>
              </a:ext>
            </a:extLst>
          </p:cNvPr>
          <p:cNvSpPr/>
          <p:nvPr/>
        </p:nvSpPr>
        <p:spPr>
          <a:xfrm rot="5400000">
            <a:off x="9570389" y="348871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637F32-4918-4616-A2F6-08968DFFFFAE}"/>
              </a:ext>
            </a:extLst>
          </p:cNvPr>
          <p:cNvSpPr txBox="1"/>
          <p:nvPr/>
        </p:nvSpPr>
        <p:spPr>
          <a:xfrm>
            <a:off x="926379" y="4391940"/>
            <a:ext cx="4595414" cy="1754326"/>
          </a:xfrm>
          <a:prstGeom prst="rect">
            <a:avLst/>
          </a:prstGeom>
          <a:solidFill>
            <a:schemeClr val="bg1"/>
          </a:solidFill>
          <a:ln>
            <a:solidFill>
              <a:schemeClr val="tx1"/>
            </a:solidFill>
          </a:ln>
        </p:spPr>
        <p:txBody>
          <a:bodyPr wrap="square" rtlCol="0">
            <a:spAutoFit/>
          </a:bodyPr>
          <a:lstStyle/>
          <a:p>
            <a:r>
              <a:rPr lang="en-US" sz="3600" dirty="0"/>
              <a:t>Note that the Property starts with a lower-case character.</a:t>
            </a:r>
          </a:p>
        </p:txBody>
      </p:sp>
    </p:spTree>
    <p:extLst>
      <p:ext uri="{BB962C8B-B14F-4D97-AF65-F5344CB8AC3E}">
        <p14:creationId xmlns:p14="http://schemas.microsoft.com/office/powerpoint/2010/main" val="21946804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r>
              <a:rPr lang="en-US" dirty="0"/>
              <a:t>Set</a:t>
            </a:r>
          </a:p>
          <a:p>
            <a:pPr lvl="1"/>
            <a:r>
              <a:rPr lang="en-US" dirty="0"/>
              <a:t>The </a:t>
            </a:r>
            <a:r>
              <a:rPr lang="en-US" i="1" dirty="0"/>
              <a:t>#set</a:t>
            </a:r>
            <a:r>
              <a:rPr lang="en-US" dirty="0"/>
              <a:t> directive is used for setting the value of a reference.</a:t>
            </a:r>
          </a:p>
          <a:p>
            <a:endParaRPr lang="en-US" dirty="0"/>
          </a:p>
          <a:p>
            <a:endParaRPr lang="en-US" dirty="0"/>
          </a:p>
          <a:p>
            <a:r>
              <a:rPr lang="en-US" dirty="0"/>
              <a:t>Example</a:t>
            </a:r>
          </a:p>
          <a:p>
            <a:pPr lvl="1"/>
            <a:r>
              <a:rPr lang="en-US" dirty="0"/>
              <a:t>#set($bar = $foo)</a:t>
            </a:r>
          </a:p>
          <a:p>
            <a:endParaRPr lang="en-US" dirty="0"/>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00829922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r>
              <a:rPr lang="en-US" dirty="0"/>
              <a:t>If / </a:t>
            </a:r>
            <a:r>
              <a:rPr lang="en-US" dirty="0" err="1"/>
              <a:t>ElseIf</a:t>
            </a:r>
            <a:r>
              <a:rPr lang="en-US" dirty="0"/>
              <a:t> / Else</a:t>
            </a:r>
          </a:p>
          <a:p>
            <a:pPr lvl="1"/>
            <a:r>
              <a:rPr lang="en-US" dirty="0"/>
              <a:t>The </a:t>
            </a:r>
            <a:r>
              <a:rPr lang="en-US" i="1" dirty="0"/>
              <a:t>#if</a:t>
            </a:r>
            <a:r>
              <a:rPr lang="en-US" dirty="0"/>
              <a:t> directive in Velocity allows for text to be included when the web page is generated, on the conditional that the if statement is true</a:t>
            </a:r>
          </a:p>
          <a:p>
            <a:endParaRPr lang="en-US" dirty="0"/>
          </a:p>
          <a:p>
            <a:r>
              <a:rPr lang="en-US" dirty="0"/>
              <a:t>Example</a:t>
            </a:r>
          </a:p>
          <a:p>
            <a:pPr marL="382170" lvl="1" indent="0">
              <a:buNone/>
            </a:pPr>
            <a:r>
              <a:rPr lang="en-US" dirty="0"/>
              <a:t>#if ($diagram.name == “System Context Diagram”)</a:t>
            </a:r>
          </a:p>
          <a:p>
            <a:pPr marL="382170" lvl="1" indent="0">
              <a:buNone/>
            </a:pPr>
            <a:r>
              <a:rPr lang="en-US" dirty="0"/>
              <a:t>$	</a:t>
            </a:r>
            <a:r>
              <a:rPr lang="en-US" b="1" dirty="0"/>
              <a:t>diagram.name</a:t>
            </a:r>
          </a:p>
          <a:p>
            <a:pPr marL="382170" lvl="1" indent="0">
              <a:buNone/>
            </a:pPr>
            <a:r>
              <a:rPr lang="en-US" dirty="0"/>
              <a:t>$	</a:t>
            </a:r>
            <a:r>
              <a:rPr lang="en-US" dirty="0" err="1"/>
              <a:t>diagram.image</a:t>
            </a:r>
            <a:endParaRPr lang="en-US" dirty="0"/>
          </a:p>
          <a:p>
            <a:pPr marL="382170" lvl="1" indent="0">
              <a:buNone/>
            </a:pPr>
            <a:r>
              <a:rPr lang="en-US" dirty="0"/>
              <a:t>#end ##endif diagram.name</a:t>
            </a:r>
          </a:p>
          <a:p>
            <a:pPr lvl="1"/>
            <a:endParaRPr lang="en-US" dirty="0"/>
          </a:p>
          <a:p>
            <a:endParaRPr lang="en-US" dirty="0"/>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7387596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7236-E56E-45B5-9FC8-E3CFDB8797C3}"/>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FB88FC38-1BF7-4B25-BF04-D11FBEB5AE39}"/>
              </a:ext>
            </a:extLst>
          </p:cNvPr>
          <p:cNvSpPr>
            <a:spLocks noGrp="1"/>
          </p:cNvSpPr>
          <p:nvPr>
            <p:ph idx="1"/>
          </p:nvPr>
        </p:nvSpPr>
        <p:spPr/>
        <p:txBody>
          <a:bodyPr/>
          <a:lstStyle/>
          <a:p>
            <a:r>
              <a:rPr lang="en-US" dirty="0"/>
              <a:t>#</a:t>
            </a:r>
            <a:r>
              <a:rPr lang="en-US" dirty="0" err="1"/>
              <a:t>forrow</a:t>
            </a:r>
            <a:r>
              <a:rPr lang="en-US" dirty="0"/>
              <a:t> Directive</a:t>
            </a:r>
          </a:p>
          <a:p>
            <a:pPr lvl="1"/>
            <a:r>
              <a:rPr lang="en-US" b="0" dirty="0"/>
              <a:t>allows looping inside the table structure</a:t>
            </a:r>
          </a:p>
          <a:p>
            <a:pPr lvl="1"/>
            <a:r>
              <a:rPr lang="en-US" b="0" dirty="0"/>
              <a:t>Example</a:t>
            </a:r>
          </a:p>
          <a:p>
            <a:pPr lvl="2"/>
            <a:r>
              <a:rPr lang="en-US" b="0" dirty="0"/>
              <a:t>#forrow &lt;query data&gt; #</a:t>
            </a:r>
            <a:r>
              <a:rPr lang="en-US" b="0" dirty="0" err="1"/>
              <a:t>endrow</a:t>
            </a:r>
            <a:endParaRPr lang="en-US" b="0" dirty="0"/>
          </a:p>
          <a:p>
            <a:endParaRPr lang="en-US" b="0" dirty="0"/>
          </a:p>
          <a:p>
            <a:r>
              <a:rPr lang="en-US" dirty="0"/>
              <a:t>#</a:t>
            </a:r>
            <a:r>
              <a:rPr lang="en-US" dirty="0" err="1"/>
              <a:t>forcol</a:t>
            </a:r>
            <a:r>
              <a:rPr lang="en-US" dirty="0"/>
              <a:t> Directives</a:t>
            </a:r>
          </a:p>
          <a:p>
            <a:pPr lvl="1"/>
            <a:r>
              <a:rPr lang="en-US" b="0" dirty="0"/>
              <a:t>This directive provides looping over the column.</a:t>
            </a:r>
          </a:p>
          <a:p>
            <a:pPr lvl="1"/>
            <a:r>
              <a:rPr lang="en-US" b="0" dirty="0"/>
              <a:t>Example</a:t>
            </a:r>
          </a:p>
          <a:p>
            <a:pPr lvl="2"/>
            <a:r>
              <a:rPr lang="en-US" dirty="0"/>
              <a:t>#</a:t>
            </a:r>
            <a:r>
              <a:rPr lang="en-US" dirty="0" err="1"/>
              <a:t>forcol</a:t>
            </a:r>
            <a:r>
              <a:rPr lang="en-US" dirty="0"/>
              <a:t> &lt;query data&gt; #</a:t>
            </a:r>
            <a:r>
              <a:rPr lang="en-US" dirty="0" err="1"/>
              <a:t>endcol</a:t>
            </a:r>
            <a:endParaRPr lang="en-US" dirty="0"/>
          </a:p>
          <a:p>
            <a:endParaRPr lang="en-US" dirty="0"/>
          </a:p>
        </p:txBody>
      </p:sp>
      <p:sp>
        <p:nvSpPr>
          <p:cNvPr id="4" name="Footer Placeholder 3">
            <a:extLst>
              <a:ext uri="{FF2B5EF4-FFF2-40B4-BE49-F238E27FC236}">
                <a16:creationId xmlns:a16="http://schemas.microsoft.com/office/drawing/2014/main" id="{A697DA6A-E395-4C56-972C-ADC439C9AFB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5943486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pPr marL="0" indent="0">
              <a:buNone/>
            </a:pPr>
            <a:r>
              <a:rPr lang="en-US" dirty="0"/>
              <a:t>Relational and Logical Operators</a:t>
            </a:r>
          </a:p>
          <a:p>
            <a:pPr marL="382170" lvl="1" indent="0">
              <a:buNone/>
            </a:pPr>
            <a:r>
              <a:rPr lang="en-US" dirty="0"/>
              <a:t>= assignment</a:t>
            </a:r>
          </a:p>
          <a:p>
            <a:pPr marL="382170" lvl="1" indent="0">
              <a:buNone/>
            </a:pPr>
            <a:r>
              <a:rPr lang="en-US" dirty="0"/>
              <a:t>== equals </a:t>
            </a:r>
          </a:p>
          <a:p>
            <a:pPr marL="382170" lvl="1" indent="0">
              <a:buNone/>
            </a:pPr>
            <a:r>
              <a:rPr lang="en-US" dirty="0"/>
              <a:t>&lt; less than</a:t>
            </a:r>
          </a:p>
          <a:p>
            <a:pPr marL="382170" lvl="1" indent="0">
              <a:buNone/>
            </a:pPr>
            <a:r>
              <a:rPr lang="en-US" dirty="0"/>
              <a:t>&gt; greater than</a:t>
            </a:r>
          </a:p>
          <a:p>
            <a:pPr marL="382170" lvl="1" indent="0">
              <a:buNone/>
            </a:pPr>
            <a:r>
              <a:rPr lang="en-US" dirty="0"/>
              <a:t>&amp;&amp;  and</a:t>
            </a:r>
          </a:p>
          <a:p>
            <a:pPr marL="382170" lvl="1" indent="0">
              <a:buNone/>
            </a:pPr>
            <a:r>
              <a:rPr lang="en-US" dirty="0"/>
              <a:t>! Not</a:t>
            </a:r>
          </a:p>
          <a:p>
            <a:pPr marL="382170" lvl="1" indent="0">
              <a:buNone/>
            </a:pPr>
            <a:r>
              <a:rPr lang="en-US" dirty="0"/>
              <a:t>||  or</a:t>
            </a:r>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7221794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pPr marL="0" indent="0">
              <a:buNone/>
            </a:pPr>
            <a:r>
              <a:rPr lang="en-US" sz="2000" dirty="0"/>
              <a:t>Math Operators</a:t>
            </a:r>
          </a:p>
          <a:p>
            <a:pPr marL="382170" lvl="1" indent="0">
              <a:buNone/>
            </a:pPr>
            <a:r>
              <a:rPr lang="en-US" sz="2000" dirty="0"/>
              <a:t>+ add</a:t>
            </a:r>
          </a:p>
          <a:p>
            <a:pPr marL="382170" lvl="1" indent="0">
              <a:buNone/>
            </a:pPr>
            <a:r>
              <a:rPr lang="en-US" sz="2000" dirty="0"/>
              <a:t>- </a:t>
            </a:r>
            <a:r>
              <a:rPr lang="en-US" sz="2000" dirty="0" err="1"/>
              <a:t>substract</a:t>
            </a:r>
            <a:endParaRPr lang="en-US" sz="2000" dirty="0"/>
          </a:p>
          <a:p>
            <a:pPr marL="382170" lvl="1" indent="0">
              <a:buNone/>
            </a:pPr>
            <a:r>
              <a:rPr lang="en-US" sz="2000" dirty="0"/>
              <a:t>* multiply</a:t>
            </a:r>
          </a:p>
          <a:p>
            <a:pPr marL="382170" lvl="1" indent="0">
              <a:buNone/>
            </a:pPr>
            <a:r>
              <a:rPr lang="en-US" sz="2000" dirty="0"/>
              <a:t>/ divide</a:t>
            </a:r>
          </a:p>
          <a:p>
            <a:pPr marL="382170" lvl="1" indent="0">
              <a:buNone/>
            </a:pPr>
            <a:r>
              <a:rPr lang="en-US" sz="2000" i="1" dirty="0"/>
              <a:t>% </a:t>
            </a:r>
            <a:r>
              <a:rPr lang="en-US" sz="2000" dirty="0"/>
              <a:t>modulo</a:t>
            </a:r>
          </a:p>
          <a:p>
            <a:pPr marL="382170" lvl="1" indent="0">
              <a:buNone/>
            </a:pPr>
            <a:endParaRPr lang="en-US" sz="2000" dirty="0"/>
          </a:p>
          <a:p>
            <a:pPr marL="4223" indent="0">
              <a:buNone/>
            </a:pPr>
            <a:r>
              <a:rPr lang="en-US" sz="2000" b="1" dirty="0"/>
              <a:t>Example</a:t>
            </a:r>
          </a:p>
          <a:p>
            <a:pPr marL="382170" lvl="1" indent="0">
              <a:buNone/>
            </a:pPr>
            <a:r>
              <a:rPr lang="en-US" sz="2000" dirty="0"/>
              <a:t>#set( $foo = $bar + 3 ) </a:t>
            </a:r>
          </a:p>
          <a:p>
            <a:pPr marL="382170" lvl="1" indent="0">
              <a:buNone/>
            </a:pPr>
            <a:r>
              <a:rPr lang="en-US" sz="2000" dirty="0"/>
              <a:t>#set( $foo = $bar - 4 ) </a:t>
            </a:r>
          </a:p>
          <a:p>
            <a:pPr marL="382170" lvl="1" indent="0">
              <a:buNone/>
            </a:pPr>
            <a:r>
              <a:rPr lang="en-US" sz="2000" dirty="0"/>
              <a:t>#set( $foo = $bar * 6 ) </a:t>
            </a:r>
          </a:p>
          <a:p>
            <a:pPr marL="382170" lvl="1" indent="0">
              <a:buNone/>
            </a:pPr>
            <a:r>
              <a:rPr lang="en-US" sz="2000" dirty="0"/>
              <a:t>#set( $foo = $bar / 2 )</a:t>
            </a:r>
          </a:p>
          <a:p>
            <a:pPr marL="382170" lvl="1" indent="0">
              <a:buNone/>
            </a:pPr>
            <a:r>
              <a:rPr lang="en-US" sz="2000" dirty="0"/>
              <a:t>#set( $foo = $bar % 5 )</a:t>
            </a:r>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A6031381-B73D-4D47-9F79-9CC704D1B016}"/>
              </a:ext>
            </a:extLst>
          </p:cNvPr>
          <p:cNvSpPr txBox="1"/>
          <p:nvPr/>
        </p:nvSpPr>
        <p:spPr>
          <a:xfrm>
            <a:off x="5670698" y="2367516"/>
            <a:ext cx="5493488" cy="1477328"/>
          </a:xfrm>
          <a:prstGeom prst="rect">
            <a:avLst/>
          </a:prstGeom>
          <a:noFill/>
        </p:spPr>
        <p:txBody>
          <a:bodyPr wrap="square" rtlCol="0">
            <a:spAutoFit/>
          </a:bodyPr>
          <a:lstStyle/>
          <a:p>
            <a:r>
              <a:rPr lang="en-US" dirty="0"/>
              <a:t>When a division operation is performed between two integers, the result will be an integer, as the fractional portion is discarded. Any remainder can be obtained by using the modulus (</a:t>
            </a:r>
            <a:r>
              <a:rPr lang="en-US" i="1" dirty="0"/>
              <a:t>%</a:t>
            </a:r>
            <a:r>
              <a:rPr lang="en-US" dirty="0"/>
              <a:t>) operator.  The remainder is only accurate to the tenths place.</a:t>
            </a:r>
          </a:p>
        </p:txBody>
      </p:sp>
    </p:spTree>
    <p:extLst>
      <p:ext uri="{BB962C8B-B14F-4D97-AF65-F5344CB8AC3E}">
        <p14:creationId xmlns:p14="http://schemas.microsoft.com/office/powerpoint/2010/main" val="238277201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C911-AA28-42CA-BD84-62C4EB9F9885}"/>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9BC47B89-42EE-402E-B948-26083D0AB060}"/>
              </a:ext>
            </a:extLst>
          </p:cNvPr>
          <p:cNvSpPr>
            <a:spLocks noGrp="1"/>
          </p:cNvSpPr>
          <p:nvPr>
            <p:ph idx="1"/>
          </p:nvPr>
        </p:nvSpPr>
        <p:spPr/>
        <p:txBody>
          <a:bodyPr/>
          <a:lstStyle/>
          <a:p>
            <a:r>
              <a:rPr lang="en-US" dirty="0"/>
              <a:t>Foreach Loop</a:t>
            </a:r>
          </a:p>
          <a:p>
            <a:pPr lvl="1"/>
            <a:r>
              <a:rPr lang="en-US" dirty="0"/>
              <a:t>The </a:t>
            </a:r>
            <a:r>
              <a:rPr lang="en-US" i="1" dirty="0"/>
              <a:t>#foreach</a:t>
            </a:r>
            <a:r>
              <a:rPr lang="en-US" dirty="0"/>
              <a:t> element allows for looping.</a:t>
            </a:r>
          </a:p>
          <a:p>
            <a:pPr marL="382170" lvl="1" indent="0">
              <a:buNone/>
            </a:pPr>
            <a:endParaRPr lang="en-US" dirty="0"/>
          </a:p>
          <a:p>
            <a:r>
              <a:rPr lang="en-US" dirty="0"/>
              <a:t>Example</a:t>
            </a:r>
          </a:p>
          <a:p>
            <a:pPr marL="382170" lvl="1" indent="0">
              <a:buNone/>
            </a:pPr>
            <a:r>
              <a:rPr lang="en-US" dirty="0"/>
              <a:t>#foreach ($s in $b.SignalsRecieved)</a:t>
            </a:r>
          </a:p>
          <a:p>
            <a:pPr marL="382170" lvl="1" indent="0">
              <a:buNone/>
            </a:pPr>
            <a:r>
              <a:rPr lang="en-US" dirty="0"/>
              <a:t>$	s.name</a:t>
            </a:r>
          </a:p>
          <a:p>
            <a:pPr marL="382170" lvl="1" indent="0">
              <a:buNone/>
            </a:pPr>
            <a:r>
              <a:rPr lang="en-US" dirty="0"/>
              <a:t>#end ##foreach $s</a:t>
            </a:r>
          </a:p>
          <a:p>
            <a:pPr marL="382170" lvl="1" indent="0">
              <a:buNone/>
            </a:pPr>
            <a:endParaRPr lang="en-US" dirty="0"/>
          </a:p>
          <a:p>
            <a:pPr marL="382170" lvl="1" indent="0">
              <a:buNone/>
            </a:pPr>
            <a:r>
              <a:rPr lang="en-US" dirty="0"/>
              <a:t>#foreach ($s in [0..10])</a:t>
            </a:r>
          </a:p>
          <a:p>
            <a:pPr marL="382170" lvl="1" indent="0">
              <a:buNone/>
            </a:pPr>
            <a:r>
              <a:rPr lang="en-US" dirty="0"/>
              <a:t>$	s.name</a:t>
            </a:r>
          </a:p>
          <a:p>
            <a:pPr marL="382170" lvl="1" indent="0">
              <a:buNone/>
            </a:pPr>
            <a:r>
              <a:rPr lang="en-US" dirty="0"/>
              <a:t>#end ##foreach $s</a:t>
            </a:r>
          </a:p>
          <a:p>
            <a:pPr marL="382170" lvl="1" indent="0">
              <a:buNone/>
            </a:pPr>
            <a:endParaRPr lang="en-US" dirty="0"/>
          </a:p>
          <a:p>
            <a:pPr marL="382170" lvl="1" indent="0">
              <a:buNone/>
            </a:pPr>
            <a:endParaRPr lang="en-US" dirty="0"/>
          </a:p>
          <a:p>
            <a:endParaRPr lang="en-US" dirty="0"/>
          </a:p>
        </p:txBody>
      </p:sp>
      <p:sp>
        <p:nvSpPr>
          <p:cNvPr id="4" name="Footer Placeholder 3">
            <a:extLst>
              <a:ext uri="{FF2B5EF4-FFF2-40B4-BE49-F238E27FC236}">
                <a16:creationId xmlns:a16="http://schemas.microsoft.com/office/drawing/2014/main" id="{75D8E56F-6BB0-455F-8452-0F34E0537BF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000478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2183-F25E-49D0-900B-33BB2C39F026}"/>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F974B8FF-2AAF-4136-A4A4-295BA4244039}"/>
              </a:ext>
            </a:extLst>
          </p:cNvPr>
          <p:cNvSpPr>
            <a:spLocks noGrp="1"/>
          </p:cNvSpPr>
          <p:nvPr>
            <p:ph type="ftr" sz="quarter" idx="11"/>
          </p:nvPr>
        </p:nvSpPr>
        <p:spPr/>
        <p:txBody>
          <a:bodyPr/>
          <a:lstStyle/>
          <a:p>
            <a:r>
              <a:rPr lang="en-US" altLang="en-US" dirty="0">
                <a:solidFill>
                  <a:schemeClr val="tx1">
                    <a:lumMod val="50000"/>
                    <a:lumOff val="50000"/>
                  </a:schemeClr>
                </a:solidFill>
                <a:latin typeface="Arial" pitchFamily="34" charset="0"/>
                <a:cs typeface="Arial" pitchFamily="34" charset="0"/>
              </a:rPr>
              <a:t>© 2018 The MITRE Corporation. All rights reserved.</a:t>
            </a:r>
            <a:endParaRPr lang="en-US" dirty="0">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C69338E1-CAEB-4252-A2DF-1FBC13E2D09D}"/>
              </a:ext>
            </a:extLst>
          </p:cNvPr>
          <p:cNvSpPr txBox="1"/>
          <p:nvPr/>
        </p:nvSpPr>
        <p:spPr>
          <a:xfrm>
            <a:off x="616448" y="1612261"/>
            <a:ext cx="4699471" cy="4401205"/>
          </a:xfrm>
          <a:prstGeom prst="rect">
            <a:avLst/>
          </a:prstGeom>
          <a:solidFill>
            <a:schemeClr val="bg1"/>
          </a:solidFill>
          <a:ln>
            <a:solidFill>
              <a:schemeClr val="tx1"/>
            </a:solidFill>
          </a:ln>
        </p:spPr>
        <p:txBody>
          <a:bodyPr wrap="square" rtlCol="0">
            <a:spAutoFit/>
          </a:bodyPr>
          <a:lstStyle/>
          <a:p>
            <a:r>
              <a:rPr lang="en-US" sz="4000" dirty="0"/>
              <a:t>The Requirement specification is not part of UML.  But found in the SysML Profile.  Requirement is an extension of the Base Class, Class.</a:t>
            </a:r>
            <a:endParaRPr lang="en-US" sz="4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8EF6EB8-E27B-40F9-82F8-9752F7E8A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3005" y="2231756"/>
            <a:ext cx="6451022" cy="3449780"/>
          </a:xfrm>
          <a:prstGeom prst="rect">
            <a:avLst/>
          </a:prstGeom>
        </p:spPr>
      </p:pic>
    </p:spTree>
    <p:extLst>
      <p:ext uri="{BB962C8B-B14F-4D97-AF65-F5344CB8AC3E}">
        <p14:creationId xmlns:p14="http://schemas.microsoft.com/office/powerpoint/2010/main" val="23020305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E89D-09F2-4E69-B71E-A4D3085CDC82}"/>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6B1B593D-F9F2-45AD-8D6B-AEF45AF43527}"/>
              </a:ext>
            </a:extLst>
          </p:cNvPr>
          <p:cNvSpPr>
            <a:spLocks noGrp="1"/>
          </p:cNvSpPr>
          <p:nvPr>
            <p:ph idx="1"/>
          </p:nvPr>
        </p:nvSpPr>
        <p:spPr/>
        <p:txBody>
          <a:bodyPr/>
          <a:lstStyle/>
          <a:p>
            <a:r>
              <a:rPr lang="en-US" dirty="0"/>
              <a:t>Include</a:t>
            </a:r>
          </a:p>
          <a:p>
            <a:pPr lvl="1"/>
            <a:r>
              <a:rPr lang="en-US" b="0" dirty="0"/>
              <a:t>Allows you to import another template. The contents of the file will not be rendered through the template engine.</a:t>
            </a:r>
            <a:r>
              <a:rPr lang="en-US" dirty="0"/>
              <a:t> </a:t>
            </a:r>
          </a:p>
          <a:p>
            <a:endParaRPr lang="en-US" dirty="0"/>
          </a:p>
          <a:p>
            <a:r>
              <a:rPr lang="en-US" dirty="0"/>
              <a:t>Parse</a:t>
            </a:r>
          </a:p>
          <a:p>
            <a:pPr lvl="1"/>
            <a:r>
              <a:rPr lang="en-US" b="0" dirty="0"/>
              <a:t>Allows you to import another template. The contents of the file will be rendered through the template engine.</a:t>
            </a:r>
            <a:endParaRPr lang="en-US" dirty="0"/>
          </a:p>
          <a:p>
            <a:endParaRPr lang="en-US" dirty="0"/>
          </a:p>
        </p:txBody>
      </p:sp>
      <p:sp>
        <p:nvSpPr>
          <p:cNvPr id="4" name="Footer Placeholder 3">
            <a:extLst>
              <a:ext uri="{FF2B5EF4-FFF2-40B4-BE49-F238E27FC236}">
                <a16:creationId xmlns:a16="http://schemas.microsoft.com/office/drawing/2014/main" id="{B44A79AB-9E1D-4956-B658-ACA3ED17830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3550269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86D1-E159-4475-9A58-AE7D7E0BB326}"/>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7BB36315-1BAA-4E49-90EE-7992A3E785C2}"/>
              </a:ext>
            </a:extLst>
          </p:cNvPr>
          <p:cNvSpPr>
            <a:spLocks noGrp="1"/>
          </p:cNvSpPr>
          <p:nvPr>
            <p:ph idx="1"/>
          </p:nvPr>
        </p:nvSpPr>
        <p:spPr/>
        <p:txBody>
          <a:bodyPr/>
          <a:lstStyle/>
          <a:p>
            <a:endParaRPr lang="en-US" dirty="0"/>
          </a:p>
          <a:p>
            <a:r>
              <a:rPr lang="en-US" dirty="0"/>
              <a:t>Break</a:t>
            </a:r>
          </a:p>
          <a:p>
            <a:pPr lvl="1"/>
            <a:r>
              <a:rPr lang="en-US" dirty="0"/>
              <a:t>The </a:t>
            </a:r>
            <a:r>
              <a:rPr lang="en-US" i="1" dirty="0"/>
              <a:t>#break</a:t>
            </a:r>
            <a:r>
              <a:rPr lang="en-US" dirty="0"/>
              <a:t> directive stops any further rendering of the current execution scope.</a:t>
            </a:r>
          </a:p>
          <a:p>
            <a:endParaRPr lang="en-US" dirty="0"/>
          </a:p>
          <a:p>
            <a:r>
              <a:rPr lang="en-US" dirty="0"/>
              <a:t>Stop</a:t>
            </a:r>
          </a:p>
          <a:p>
            <a:pPr lvl="1"/>
            <a:r>
              <a:rPr lang="en-US" dirty="0"/>
              <a:t>The </a:t>
            </a:r>
            <a:r>
              <a:rPr lang="en-US" i="1" dirty="0"/>
              <a:t>#stop</a:t>
            </a:r>
            <a:r>
              <a:rPr lang="en-US" dirty="0"/>
              <a:t> directive stops any further rendering and execution of the template. </a:t>
            </a:r>
          </a:p>
          <a:p>
            <a:endParaRPr lang="en-US" dirty="0"/>
          </a:p>
        </p:txBody>
      </p:sp>
      <p:sp>
        <p:nvSpPr>
          <p:cNvPr id="4" name="Footer Placeholder 3">
            <a:extLst>
              <a:ext uri="{FF2B5EF4-FFF2-40B4-BE49-F238E27FC236}">
                <a16:creationId xmlns:a16="http://schemas.microsoft.com/office/drawing/2014/main" id="{021467EB-74B2-4A08-B348-A069BA26054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7035520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A9D3-E320-41A6-A266-8EA380A9AA97}"/>
              </a:ext>
            </a:extLst>
          </p:cNvPr>
          <p:cNvSpPr>
            <a:spLocks noGrp="1"/>
          </p:cNvSpPr>
          <p:nvPr>
            <p:ph type="title"/>
          </p:nvPr>
        </p:nvSpPr>
        <p:spPr/>
        <p:txBody>
          <a:bodyPr/>
          <a:lstStyle/>
          <a:p>
            <a:r>
              <a:rPr lang="en-US" dirty="0"/>
              <a:t>Velocity Scripts</a:t>
            </a:r>
          </a:p>
        </p:txBody>
      </p:sp>
      <p:sp>
        <p:nvSpPr>
          <p:cNvPr id="3" name="Content Placeholder 2">
            <a:extLst>
              <a:ext uri="{FF2B5EF4-FFF2-40B4-BE49-F238E27FC236}">
                <a16:creationId xmlns:a16="http://schemas.microsoft.com/office/drawing/2014/main" id="{6D82CDB0-71BC-4277-B3B7-F870B4726068}"/>
              </a:ext>
            </a:extLst>
          </p:cNvPr>
          <p:cNvSpPr>
            <a:spLocks noGrp="1"/>
          </p:cNvSpPr>
          <p:nvPr>
            <p:ph idx="1"/>
          </p:nvPr>
        </p:nvSpPr>
        <p:spPr/>
        <p:txBody>
          <a:bodyPr/>
          <a:lstStyle/>
          <a:p>
            <a:r>
              <a:rPr lang="en-US" dirty="0"/>
              <a:t>Evaluate</a:t>
            </a:r>
          </a:p>
          <a:p>
            <a:pPr lvl="1"/>
            <a:r>
              <a:rPr lang="en-US" dirty="0"/>
              <a:t>The </a:t>
            </a:r>
            <a:r>
              <a:rPr lang="en-US" i="1" dirty="0"/>
              <a:t>#evaluate</a:t>
            </a:r>
            <a:r>
              <a:rPr lang="en-US" dirty="0"/>
              <a:t> directive can be used to dynamically evaluate VTL.</a:t>
            </a:r>
          </a:p>
          <a:p>
            <a:endParaRPr lang="en-US" dirty="0"/>
          </a:p>
          <a:p>
            <a:r>
              <a:rPr lang="en-US" dirty="0"/>
              <a:t>Define</a:t>
            </a:r>
          </a:p>
          <a:p>
            <a:pPr lvl="1"/>
            <a:r>
              <a:rPr lang="en-US" dirty="0"/>
              <a:t>The </a:t>
            </a:r>
            <a:r>
              <a:rPr lang="en-US" i="1" dirty="0"/>
              <a:t>#define</a:t>
            </a:r>
            <a:r>
              <a:rPr lang="en-US" dirty="0"/>
              <a:t> directive lets one assign a block of VTL to a reference.</a:t>
            </a:r>
          </a:p>
          <a:p>
            <a:endParaRPr lang="en-US" dirty="0"/>
          </a:p>
          <a:p>
            <a:r>
              <a:rPr lang="en-US" dirty="0"/>
              <a:t>$image</a:t>
            </a:r>
          </a:p>
          <a:p>
            <a:pPr lvl="1"/>
            <a:r>
              <a:rPr lang="en-US" b="0" dirty="0"/>
              <a:t>Is an image tool that provides a rich set of image manipulation methods that enable you to transform images during report generation. With </a:t>
            </a:r>
            <a:r>
              <a:rPr lang="en-US" dirty="0"/>
              <a:t>$image</a:t>
            </a:r>
            <a:r>
              <a:rPr lang="en-US" b="0" dirty="0"/>
              <a:t>, you can scale, rotate, and resize images.</a:t>
            </a:r>
            <a:endParaRPr lang="en-US" dirty="0"/>
          </a:p>
          <a:p>
            <a:endParaRPr lang="en-US" dirty="0"/>
          </a:p>
        </p:txBody>
      </p:sp>
      <p:sp>
        <p:nvSpPr>
          <p:cNvPr id="4" name="Footer Placeholder 3">
            <a:extLst>
              <a:ext uri="{FF2B5EF4-FFF2-40B4-BE49-F238E27FC236}">
                <a16:creationId xmlns:a16="http://schemas.microsoft.com/office/drawing/2014/main" id="{949A24B9-6980-4076-B12C-BFB89B7B0F6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4264885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CE73C-6E43-4B46-AB00-DE972841E8C4}"/>
              </a:ext>
            </a:extLst>
          </p:cNvPr>
          <p:cNvSpPr>
            <a:spLocks noGrp="1"/>
          </p:cNvSpPr>
          <p:nvPr>
            <p:ph type="title"/>
          </p:nvPr>
        </p:nvSpPr>
        <p:spPr/>
        <p:txBody>
          <a:bodyPr/>
          <a:lstStyle/>
          <a:p>
            <a:r>
              <a:rPr lang="en-US" dirty="0"/>
              <a:t>Build a Script</a:t>
            </a:r>
          </a:p>
        </p:txBody>
      </p:sp>
      <p:sp>
        <p:nvSpPr>
          <p:cNvPr id="3" name="Content Placeholder 2">
            <a:extLst>
              <a:ext uri="{FF2B5EF4-FFF2-40B4-BE49-F238E27FC236}">
                <a16:creationId xmlns:a16="http://schemas.microsoft.com/office/drawing/2014/main" id="{FC82F266-11BF-471A-9B73-5C9E80D38F65}"/>
              </a:ext>
            </a:extLst>
          </p:cNvPr>
          <p:cNvSpPr>
            <a:spLocks noGrp="1"/>
          </p:cNvSpPr>
          <p:nvPr>
            <p:ph idx="1"/>
          </p:nvPr>
        </p:nvSpPr>
        <p:spPr/>
        <p:txBody>
          <a:bodyPr/>
          <a:lstStyle/>
          <a:p>
            <a:pPr marL="0" indent="0">
              <a:buNone/>
            </a:pPr>
            <a:endParaRPr lang="en-US" b="0" dirty="0"/>
          </a:p>
          <a:p>
            <a:pPr marL="0" indent="0">
              <a:buNone/>
            </a:pPr>
            <a:r>
              <a:rPr lang="en-US" sz="2800" b="0" dirty="0"/>
              <a:t>We will now build a simple script. </a:t>
            </a:r>
          </a:p>
          <a:p>
            <a:pPr marL="0" indent="0">
              <a:buNone/>
            </a:pPr>
            <a:endParaRPr lang="en-US" b="0" dirty="0"/>
          </a:p>
          <a:p>
            <a:pPr marL="0" indent="0">
              <a:buNone/>
            </a:pPr>
            <a:endParaRPr lang="en-US" b="0" dirty="0"/>
          </a:p>
          <a:p>
            <a:pPr marL="0" indent="0">
              <a:buNone/>
            </a:pPr>
            <a:r>
              <a:rPr lang="en-US" b="0" dirty="0"/>
              <a:t>In a Word document type the code fragment;</a:t>
            </a:r>
          </a:p>
          <a:p>
            <a:pPr marL="0" indent="0">
              <a:buNone/>
            </a:pPr>
            <a:endParaRPr lang="en-US" b="0" dirty="0"/>
          </a:p>
          <a:p>
            <a:pPr marL="0" indent="0">
              <a:buNone/>
            </a:pPr>
            <a:r>
              <a:rPr lang="en-US" b="0" dirty="0"/>
              <a:t>#foreach ($r in $extendedRequirement)</a:t>
            </a:r>
          </a:p>
          <a:p>
            <a:pPr marL="0" indent="0">
              <a:buNone/>
            </a:pPr>
            <a:r>
              <a:rPr lang="en-US" b="0" dirty="0"/>
              <a:t>$	</a:t>
            </a:r>
            <a:r>
              <a:rPr lang="en-US" b="0" dirty="0" err="1"/>
              <a:t>r.Name</a:t>
            </a:r>
            <a:endParaRPr lang="en-US" b="0" dirty="0"/>
          </a:p>
          <a:p>
            <a:pPr marL="0" indent="0">
              <a:buNone/>
            </a:pPr>
            <a:r>
              <a:rPr lang="en-US" b="0" dirty="0"/>
              <a:t>#end  ##end Foreach $r</a:t>
            </a:r>
          </a:p>
          <a:p>
            <a:endParaRPr lang="en-US" dirty="0"/>
          </a:p>
        </p:txBody>
      </p:sp>
      <p:sp>
        <p:nvSpPr>
          <p:cNvPr id="4" name="Footer Placeholder 3">
            <a:extLst>
              <a:ext uri="{FF2B5EF4-FFF2-40B4-BE49-F238E27FC236}">
                <a16:creationId xmlns:a16="http://schemas.microsoft.com/office/drawing/2014/main" id="{582EBDBF-F6D9-46C6-AEAD-FD6213683E9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1242DD1B-9B01-4FCE-940B-1B4D47D71E75}"/>
              </a:ext>
            </a:extLst>
          </p:cNvPr>
          <p:cNvSpPr txBox="1"/>
          <p:nvPr/>
        </p:nvSpPr>
        <p:spPr>
          <a:xfrm>
            <a:off x="1942328" y="5486399"/>
            <a:ext cx="5254000" cy="646331"/>
          </a:xfrm>
          <a:prstGeom prst="rect">
            <a:avLst/>
          </a:prstGeom>
          <a:solidFill>
            <a:schemeClr val="bg1"/>
          </a:solidFill>
          <a:ln>
            <a:solidFill>
              <a:schemeClr val="tx1"/>
            </a:solidFill>
          </a:ln>
        </p:spPr>
        <p:txBody>
          <a:bodyPr wrap="square" rtlCol="0">
            <a:spAutoFit/>
          </a:bodyPr>
          <a:lstStyle/>
          <a:p>
            <a:r>
              <a:rPr lang="en-US" sz="3600" dirty="0"/>
              <a:t>Remember tab not spaces.</a:t>
            </a:r>
          </a:p>
        </p:txBody>
      </p:sp>
      <p:sp>
        <p:nvSpPr>
          <p:cNvPr id="6" name="Right Arrow 7">
            <a:extLst>
              <a:ext uri="{FF2B5EF4-FFF2-40B4-BE49-F238E27FC236}">
                <a16:creationId xmlns:a16="http://schemas.microsoft.com/office/drawing/2014/main" id="{42D64D34-3775-4222-AC9B-CEF72D90D90B}"/>
              </a:ext>
            </a:extLst>
          </p:cNvPr>
          <p:cNvSpPr/>
          <p:nvPr/>
        </p:nvSpPr>
        <p:spPr>
          <a:xfrm rot="16200000">
            <a:off x="1133764" y="492934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271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0B8F-0811-4B24-80C5-C29EC7955688}"/>
              </a:ext>
            </a:extLst>
          </p:cNvPr>
          <p:cNvSpPr>
            <a:spLocks noGrp="1"/>
          </p:cNvSpPr>
          <p:nvPr>
            <p:ph type="title"/>
          </p:nvPr>
        </p:nvSpPr>
        <p:spPr/>
        <p:txBody>
          <a:bodyPr/>
          <a:lstStyle/>
          <a:p>
            <a:r>
              <a:rPr lang="en-US" dirty="0"/>
              <a:t>Add Script to Report Wizard</a:t>
            </a:r>
          </a:p>
        </p:txBody>
      </p:sp>
      <p:pic>
        <p:nvPicPr>
          <p:cNvPr id="5" name="Content Placeholder 4">
            <a:extLst>
              <a:ext uri="{FF2B5EF4-FFF2-40B4-BE49-F238E27FC236}">
                <a16:creationId xmlns:a16="http://schemas.microsoft.com/office/drawing/2014/main" id="{6251759E-044B-4494-BB10-97530FF9E794}"/>
              </a:ext>
            </a:extLst>
          </p:cNvPr>
          <p:cNvPicPr>
            <a:picLocks noGrp="1" noChangeAspect="1"/>
          </p:cNvPicPr>
          <p:nvPr>
            <p:ph idx="1"/>
          </p:nvPr>
        </p:nvPicPr>
        <p:blipFill>
          <a:blip r:embed="rId2"/>
          <a:stretch>
            <a:fillRect/>
          </a:stretch>
        </p:blipFill>
        <p:spPr>
          <a:xfrm>
            <a:off x="6679719" y="1406803"/>
            <a:ext cx="3879481" cy="5234683"/>
          </a:xfrm>
          <a:prstGeom prst="rect">
            <a:avLst/>
          </a:prstGeom>
        </p:spPr>
      </p:pic>
      <p:sp>
        <p:nvSpPr>
          <p:cNvPr id="4" name="Footer Placeholder 3">
            <a:extLst>
              <a:ext uri="{FF2B5EF4-FFF2-40B4-BE49-F238E27FC236}">
                <a16:creationId xmlns:a16="http://schemas.microsoft.com/office/drawing/2014/main" id="{8AF3DF80-7FFC-4934-ADF6-0CE79A4D3D8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71268DA0-31D2-4B60-B169-3287DAE1992B}"/>
              </a:ext>
            </a:extLst>
          </p:cNvPr>
          <p:cNvSpPr txBox="1"/>
          <p:nvPr/>
        </p:nvSpPr>
        <p:spPr>
          <a:xfrm>
            <a:off x="701509" y="1406803"/>
            <a:ext cx="5394491" cy="1323439"/>
          </a:xfrm>
          <a:prstGeom prst="rect">
            <a:avLst/>
          </a:prstGeom>
          <a:solidFill>
            <a:schemeClr val="bg1"/>
          </a:solidFill>
          <a:ln>
            <a:solidFill>
              <a:schemeClr val="tx1"/>
            </a:solidFill>
          </a:ln>
        </p:spPr>
        <p:txBody>
          <a:bodyPr wrap="square" rtlCol="0">
            <a:spAutoFit/>
          </a:bodyPr>
          <a:lstStyle/>
          <a:p>
            <a:r>
              <a:rPr lang="en-US" sz="4000" dirty="0"/>
              <a:t>From the Tools pull down select Report Wizard.</a:t>
            </a:r>
          </a:p>
        </p:txBody>
      </p:sp>
      <p:sp>
        <p:nvSpPr>
          <p:cNvPr id="7" name="Right Arrow 7">
            <a:extLst>
              <a:ext uri="{FF2B5EF4-FFF2-40B4-BE49-F238E27FC236}">
                <a16:creationId xmlns:a16="http://schemas.microsoft.com/office/drawing/2014/main" id="{EB471745-A78B-464E-AFA9-19B62F2AB83E}"/>
              </a:ext>
            </a:extLst>
          </p:cNvPr>
          <p:cNvSpPr/>
          <p:nvPr/>
        </p:nvSpPr>
        <p:spPr>
          <a:xfrm rot="10800000">
            <a:off x="10463125" y="280793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9648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79E2-BEFC-412B-8DC8-A1E0BB5DC67B}"/>
              </a:ext>
            </a:extLst>
          </p:cNvPr>
          <p:cNvSpPr>
            <a:spLocks noGrp="1"/>
          </p:cNvSpPr>
          <p:nvPr>
            <p:ph type="title"/>
          </p:nvPr>
        </p:nvSpPr>
        <p:spPr/>
        <p:txBody>
          <a:bodyPr/>
          <a:lstStyle/>
          <a:p>
            <a:r>
              <a:rPr lang="en-US" dirty="0"/>
              <a:t>Report Wizard</a:t>
            </a:r>
          </a:p>
        </p:txBody>
      </p:sp>
      <p:pic>
        <p:nvPicPr>
          <p:cNvPr id="5" name="Content Placeholder 4">
            <a:extLst>
              <a:ext uri="{FF2B5EF4-FFF2-40B4-BE49-F238E27FC236}">
                <a16:creationId xmlns:a16="http://schemas.microsoft.com/office/drawing/2014/main" id="{504AEAE3-8683-46C7-BB7C-F32677AAB403}"/>
              </a:ext>
            </a:extLst>
          </p:cNvPr>
          <p:cNvPicPr>
            <a:picLocks noGrp="1" noChangeAspect="1"/>
          </p:cNvPicPr>
          <p:nvPr>
            <p:ph idx="1"/>
          </p:nvPr>
        </p:nvPicPr>
        <p:blipFill>
          <a:blip r:embed="rId2"/>
          <a:stretch>
            <a:fillRect/>
          </a:stretch>
        </p:blipFill>
        <p:spPr>
          <a:xfrm>
            <a:off x="5173137" y="1980660"/>
            <a:ext cx="5657850" cy="3676650"/>
          </a:xfrm>
          <a:prstGeom prst="rect">
            <a:avLst/>
          </a:prstGeom>
        </p:spPr>
      </p:pic>
      <p:sp>
        <p:nvSpPr>
          <p:cNvPr id="4" name="Footer Placeholder 3">
            <a:extLst>
              <a:ext uri="{FF2B5EF4-FFF2-40B4-BE49-F238E27FC236}">
                <a16:creationId xmlns:a16="http://schemas.microsoft.com/office/drawing/2014/main" id="{41BE03D6-4789-47DE-BE91-7DFEA7A12A5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E81FBCB1-AA83-41FB-981D-A859BFEACF78}"/>
              </a:ext>
            </a:extLst>
          </p:cNvPr>
          <p:cNvSpPr txBox="1"/>
          <p:nvPr/>
        </p:nvSpPr>
        <p:spPr>
          <a:xfrm>
            <a:off x="715685" y="1854528"/>
            <a:ext cx="3279045" cy="2554545"/>
          </a:xfrm>
          <a:prstGeom prst="rect">
            <a:avLst/>
          </a:prstGeom>
          <a:solidFill>
            <a:schemeClr val="bg1"/>
          </a:solidFill>
          <a:ln>
            <a:solidFill>
              <a:schemeClr val="tx1"/>
            </a:solidFill>
          </a:ln>
        </p:spPr>
        <p:txBody>
          <a:bodyPr wrap="square" rtlCol="0">
            <a:spAutoFit/>
          </a:bodyPr>
          <a:lstStyle/>
          <a:p>
            <a:r>
              <a:rPr lang="en-US" sz="4000" dirty="0"/>
              <a:t>The following pop up appears.  Select New</a:t>
            </a:r>
            <a:r>
              <a:rPr lang="en-US" sz="3600" dirty="0"/>
              <a:t>.</a:t>
            </a:r>
          </a:p>
        </p:txBody>
      </p:sp>
      <p:sp>
        <p:nvSpPr>
          <p:cNvPr id="7" name="Right Arrow 7">
            <a:extLst>
              <a:ext uri="{FF2B5EF4-FFF2-40B4-BE49-F238E27FC236}">
                <a16:creationId xmlns:a16="http://schemas.microsoft.com/office/drawing/2014/main" id="{D21685B8-3D1E-4F6B-A610-2EAA786BC10F}"/>
              </a:ext>
            </a:extLst>
          </p:cNvPr>
          <p:cNvSpPr/>
          <p:nvPr/>
        </p:nvSpPr>
        <p:spPr>
          <a:xfrm rot="10800000">
            <a:off x="10628725" y="307668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92519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0852-9585-44B0-B19A-456D5791ECCF}"/>
              </a:ext>
            </a:extLst>
          </p:cNvPr>
          <p:cNvSpPr>
            <a:spLocks noGrp="1"/>
          </p:cNvSpPr>
          <p:nvPr>
            <p:ph type="title"/>
          </p:nvPr>
        </p:nvSpPr>
        <p:spPr/>
        <p:txBody>
          <a:bodyPr/>
          <a:lstStyle/>
          <a:p>
            <a:r>
              <a:rPr lang="en-US" dirty="0"/>
              <a:t>New Template</a:t>
            </a:r>
          </a:p>
        </p:txBody>
      </p:sp>
      <p:pic>
        <p:nvPicPr>
          <p:cNvPr id="5" name="Content Placeholder 4">
            <a:extLst>
              <a:ext uri="{FF2B5EF4-FFF2-40B4-BE49-F238E27FC236}">
                <a16:creationId xmlns:a16="http://schemas.microsoft.com/office/drawing/2014/main" id="{28848760-99DB-4B38-862E-D9C717126B8B}"/>
              </a:ext>
            </a:extLst>
          </p:cNvPr>
          <p:cNvPicPr>
            <a:picLocks noGrp="1" noChangeAspect="1"/>
          </p:cNvPicPr>
          <p:nvPr>
            <p:ph idx="1"/>
          </p:nvPr>
        </p:nvPicPr>
        <p:blipFill>
          <a:blip r:embed="rId2"/>
          <a:stretch>
            <a:fillRect/>
          </a:stretch>
        </p:blipFill>
        <p:spPr>
          <a:xfrm>
            <a:off x="6234808" y="1925271"/>
            <a:ext cx="4597788" cy="3007457"/>
          </a:xfrm>
          <a:prstGeom prst="rect">
            <a:avLst/>
          </a:prstGeom>
        </p:spPr>
      </p:pic>
      <p:sp>
        <p:nvSpPr>
          <p:cNvPr id="4" name="Footer Placeholder 3">
            <a:extLst>
              <a:ext uri="{FF2B5EF4-FFF2-40B4-BE49-F238E27FC236}">
                <a16:creationId xmlns:a16="http://schemas.microsoft.com/office/drawing/2014/main" id="{2765F502-351A-4F3B-AFA0-871298F74DB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3A5A5BD7-990D-4214-9149-9102E7C2967A}"/>
              </a:ext>
            </a:extLst>
          </p:cNvPr>
          <p:cNvSpPr/>
          <p:nvPr/>
        </p:nvSpPr>
        <p:spPr>
          <a:xfrm rot="10800000">
            <a:off x="10597804" y="385701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463F7B-B70A-48AC-AFAC-3C72376F7EC5}"/>
              </a:ext>
            </a:extLst>
          </p:cNvPr>
          <p:cNvSpPr txBox="1"/>
          <p:nvPr/>
        </p:nvSpPr>
        <p:spPr>
          <a:xfrm>
            <a:off x="616448" y="1405845"/>
            <a:ext cx="5368239" cy="5078313"/>
          </a:xfrm>
          <a:prstGeom prst="rect">
            <a:avLst/>
          </a:prstGeom>
          <a:solidFill>
            <a:schemeClr val="bg1"/>
          </a:solidFill>
          <a:ln>
            <a:solidFill>
              <a:schemeClr val="tx1"/>
            </a:solidFill>
          </a:ln>
        </p:spPr>
        <p:txBody>
          <a:bodyPr wrap="square" rtlCol="0">
            <a:spAutoFit/>
          </a:bodyPr>
          <a:lstStyle/>
          <a:p>
            <a:r>
              <a:rPr lang="en-US" sz="3600" dirty="0"/>
              <a:t>Give the Script a name you wish to have displayed in the tool.</a:t>
            </a:r>
          </a:p>
          <a:p>
            <a:r>
              <a:rPr lang="en-US" sz="3600" dirty="0"/>
              <a:t>You can provide a description.</a:t>
            </a:r>
          </a:p>
          <a:p>
            <a:r>
              <a:rPr lang="en-US" sz="3600" dirty="0"/>
              <a:t>With the ellipses navigate to the Word Script.</a:t>
            </a:r>
          </a:p>
          <a:p>
            <a:r>
              <a:rPr lang="en-US" sz="3600" dirty="0"/>
              <a:t>You can add the Script to a Category.</a:t>
            </a:r>
          </a:p>
        </p:txBody>
      </p:sp>
      <p:sp>
        <p:nvSpPr>
          <p:cNvPr id="8" name="Right Arrow 7">
            <a:extLst>
              <a:ext uri="{FF2B5EF4-FFF2-40B4-BE49-F238E27FC236}">
                <a16:creationId xmlns:a16="http://schemas.microsoft.com/office/drawing/2014/main" id="{F056B51C-4179-46B3-952F-C693BFE4534F}"/>
              </a:ext>
            </a:extLst>
          </p:cNvPr>
          <p:cNvSpPr/>
          <p:nvPr/>
        </p:nvSpPr>
        <p:spPr>
          <a:xfrm rot="10800000">
            <a:off x="10597804" y="264867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5268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258EC-C356-4F76-B98B-B3E51F08902E}"/>
              </a:ext>
            </a:extLst>
          </p:cNvPr>
          <p:cNvSpPr>
            <a:spLocks noGrp="1"/>
          </p:cNvSpPr>
          <p:nvPr>
            <p:ph type="title"/>
          </p:nvPr>
        </p:nvSpPr>
        <p:spPr/>
        <p:txBody>
          <a:bodyPr/>
          <a:lstStyle/>
          <a:p>
            <a:r>
              <a:rPr lang="en-US" dirty="0"/>
              <a:t>Report Wizard</a:t>
            </a:r>
          </a:p>
        </p:txBody>
      </p:sp>
      <p:pic>
        <p:nvPicPr>
          <p:cNvPr id="5" name="Content Placeholder 4">
            <a:extLst>
              <a:ext uri="{FF2B5EF4-FFF2-40B4-BE49-F238E27FC236}">
                <a16:creationId xmlns:a16="http://schemas.microsoft.com/office/drawing/2014/main" id="{4FBAA231-02F2-4B19-BBE2-CE9CADA2CFC9}"/>
              </a:ext>
            </a:extLst>
          </p:cNvPr>
          <p:cNvPicPr>
            <a:picLocks noGrp="1" noChangeAspect="1"/>
          </p:cNvPicPr>
          <p:nvPr>
            <p:ph idx="1"/>
          </p:nvPr>
        </p:nvPicPr>
        <p:blipFill>
          <a:blip r:embed="rId2"/>
          <a:stretch>
            <a:fillRect/>
          </a:stretch>
        </p:blipFill>
        <p:spPr>
          <a:xfrm>
            <a:off x="7100182" y="1909279"/>
            <a:ext cx="3714750" cy="3267075"/>
          </a:xfrm>
          <a:prstGeom prst="rect">
            <a:avLst/>
          </a:prstGeom>
        </p:spPr>
      </p:pic>
      <p:sp>
        <p:nvSpPr>
          <p:cNvPr id="4" name="Footer Placeholder 3">
            <a:extLst>
              <a:ext uri="{FF2B5EF4-FFF2-40B4-BE49-F238E27FC236}">
                <a16:creationId xmlns:a16="http://schemas.microsoft.com/office/drawing/2014/main" id="{5300AC25-AEE2-4A2F-95C3-7827E39C745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80765B9A-AB7D-49B8-8F7C-8299913CE07A}"/>
              </a:ext>
            </a:extLst>
          </p:cNvPr>
          <p:cNvSpPr/>
          <p:nvPr/>
        </p:nvSpPr>
        <p:spPr>
          <a:xfrm rot="10800000">
            <a:off x="8789552" y="431934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A8F114-6921-46D4-BCB9-6ED3BED8CC88}"/>
              </a:ext>
            </a:extLst>
          </p:cNvPr>
          <p:cNvSpPr txBox="1"/>
          <p:nvPr/>
        </p:nvSpPr>
        <p:spPr>
          <a:xfrm>
            <a:off x="616448" y="1909279"/>
            <a:ext cx="5368239" cy="1938992"/>
          </a:xfrm>
          <a:prstGeom prst="rect">
            <a:avLst/>
          </a:prstGeom>
          <a:solidFill>
            <a:schemeClr val="bg1"/>
          </a:solidFill>
          <a:ln>
            <a:solidFill>
              <a:schemeClr val="tx1"/>
            </a:solidFill>
          </a:ln>
        </p:spPr>
        <p:txBody>
          <a:bodyPr wrap="square" rtlCol="0">
            <a:spAutoFit/>
          </a:bodyPr>
          <a:lstStyle/>
          <a:p>
            <a:r>
              <a:rPr lang="en-US" sz="4000" dirty="0"/>
              <a:t>Your Script will be added to the Report Wizard.</a:t>
            </a:r>
          </a:p>
          <a:p>
            <a:r>
              <a:rPr lang="en-US" sz="4000" dirty="0"/>
              <a:t>Select it and hit Next&gt;.</a:t>
            </a:r>
          </a:p>
        </p:txBody>
      </p:sp>
      <p:sp>
        <p:nvSpPr>
          <p:cNvPr id="8" name="Right Arrow 7">
            <a:extLst>
              <a:ext uri="{FF2B5EF4-FFF2-40B4-BE49-F238E27FC236}">
                <a16:creationId xmlns:a16="http://schemas.microsoft.com/office/drawing/2014/main" id="{B49D5D9C-BC91-46EF-9FE7-7A84A3C58749}"/>
              </a:ext>
            </a:extLst>
          </p:cNvPr>
          <p:cNvSpPr/>
          <p:nvPr/>
        </p:nvSpPr>
        <p:spPr>
          <a:xfrm rot="16200000">
            <a:off x="7961694" y="536806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64333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3879-D26C-4B31-A5C6-C5342F488F13}"/>
              </a:ext>
            </a:extLst>
          </p:cNvPr>
          <p:cNvSpPr>
            <a:spLocks noGrp="1"/>
          </p:cNvSpPr>
          <p:nvPr>
            <p:ph type="title"/>
          </p:nvPr>
        </p:nvSpPr>
        <p:spPr/>
        <p:txBody>
          <a:bodyPr/>
          <a:lstStyle/>
          <a:p>
            <a:r>
              <a:rPr lang="en-US" dirty="0"/>
              <a:t>Report Wizard</a:t>
            </a:r>
          </a:p>
        </p:txBody>
      </p:sp>
      <p:pic>
        <p:nvPicPr>
          <p:cNvPr id="5" name="Content Placeholder 4">
            <a:extLst>
              <a:ext uri="{FF2B5EF4-FFF2-40B4-BE49-F238E27FC236}">
                <a16:creationId xmlns:a16="http://schemas.microsoft.com/office/drawing/2014/main" id="{D6D2B179-F548-4161-B850-31259B32B707}"/>
              </a:ext>
            </a:extLst>
          </p:cNvPr>
          <p:cNvPicPr>
            <a:picLocks noGrp="1" noChangeAspect="1"/>
          </p:cNvPicPr>
          <p:nvPr>
            <p:ph idx="1"/>
          </p:nvPr>
        </p:nvPicPr>
        <p:blipFill>
          <a:blip r:embed="rId2"/>
          <a:stretch>
            <a:fillRect/>
          </a:stretch>
        </p:blipFill>
        <p:spPr>
          <a:xfrm>
            <a:off x="6096000" y="2052994"/>
            <a:ext cx="3714750" cy="3267075"/>
          </a:xfrm>
          <a:prstGeom prst="rect">
            <a:avLst/>
          </a:prstGeom>
        </p:spPr>
      </p:pic>
      <p:sp>
        <p:nvSpPr>
          <p:cNvPr id="4" name="Footer Placeholder 3">
            <a:extLst>
              <a:ext uri="{FF2B5EF4-FFF2-40B4-BE49-F238E27FC236}">
                <a16:creationId xmlns:a16="http://schemas.microsoft.com/office/drawing/2014/main" id="{02119AB5-DFE2-4521-B4A7-CDFB4DE915B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AC686F3D-C4E8-4F09-87D4-B822E56BDECB}"/>
              </a:ext>
            </a:extLst>
          </p:cNvPr>
          <p:cNvSpPr/>
          <p:nvPr/>
        </p:nvSpPr>
        <p:spPr>
          <a:xfrm rot="16200000">
            <a:off x="6975375" y="551177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F0BDDC-CA18-4F59-B315-50035EC7A3B3}"/>
              </a:ext>
            </a:extLst>
          </p:cNvPr>
          <p:cNvSpPr txBox="1"/>
          <p:nvPr/>
        </p:nvSpPr>
        <p:spPr>
          <a:xfrm>
            <a:off x="1664413" y="2052994"/>
            <a:ext cx="1623318" cy="707886"/>
          </a:xfrm>
          <a:prstGeom prst="rect">
            <a:avLst/>
          </a:prstGeom>
          <a:solidFill>
            <a:schemeClr val="bg1"/>
          </a:solidFill>
          <a:ln>
            <a:solidFill>
              <a:schemeClr val="tx1"/>
            </a:solidFill>
          </a:ln>
        </p:spPr>
        <p:txBody>
          <a:bodyPr wrap="square" rtlCol="0">
            <a:spAutoFit/>
          </a:bodyPr>
          <a:lstStyle/>
          <a:p>
            <a:r>
              <a:rPr lang="en-US" sz="4000" dirty="0"/>
              <a:t>Next&gt;</a:t>
            </a:r>
          </a:p>
        </p:txBody>
      </p:sp>
    </p:spTree>
    <p:extLst>
      <p:ext uri="{BB962C8B-B14F-4D97-AF65-F5344CB8AC3E}">
        <p14:creationId xmlns:p14="http://schemas.microsoft.com/office/powerpoint/2010/main" val="1164472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145CC-EA0A-4545-8D20-0196E65A003F}"/>
              </a:ext>
            </a:extLst>
          </p:cNvPr>
          <p:cNvSpPr>
            <a:spLocks noGrp="1"/>
          </p:cNvSpPr>
          <p:nvPr>
            <p:ph type="title"/>
          </p:nvPr>
        </p:nvSpPr>
        <p:spPr/>
        <p:txBody>
          <a:bodyPr/>
          <a:lstStyle/>
          <a:p>
            <a:r>
              <a:rPr lang="en-US" dirty="0"/>
              <a:t>Report Wizard</a:t>
            </a:r>
          </a:p>
        </p:txBody>
      </p:sp>
      <p:pic>
        <p:nvPicPr>
          <p:cNvPr id="5" name="Content Placeholder 4">
            <a:extLst>
              <a:ext uri="{FF2B5EF4-FFF2-40B4-BE49-F238E27FC236}">
                <a16:creationId xmlns:a16="http://schemas.microsoft.com/office/drawing/2014/main" id="{12758F7B-D9DA-4C4E-9A69-94CFA8F29801}"/>
              </a:ext>
            </a:extLst>
          </p:cNvPr>
          <p:cNvPicPr>
            <a:picLocks noGrp="1" noChangeAspect="1"/>
          </p:cNvPicPr>
          <p:nvPr>
            <p:ph idx="1"/>
          </p:nvPr>
        </p:nvPicPr>
        <p:blipFill>
          <a:blip r:embed="rId2"/>
          <a:stretch>
            <a:fillRect/>
          </a:stretch>
        </p:blipFill>
        <p:spPr>
          <a:xfrm>
            <a:off x="7408407" y="1728247"/>
            <a:ext cx="3714750" cy="4181475"/>
          </a:xfrm>
          <a:prstGeom prst="rect">
            <a:avLst/>
          </a:prstGeom>
        </p:spPr>
      </p:pic>
      <p:sp>
        <p:nvSpPr>
          <p:cNvPr id="4" name="Footer Placeholder 3">
            <a:extLst>
              <a:ext uri="{FF2B5EF4-FFF2-40B4-BE49-F238E27FC236}">
                <a16:creationId xmlns:a16="http://schemas.microsoft.com/office/drawing/2014/main" id="{466D5E44-2C8E-46ED-8CCD-22BA2562F7E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98DA7D98-2A23-4A8A-8FAF-11F48134125C}"/>
              </a:ext>
            </a:extLst>
          </p:cNvPr>
          <p:cNvSpPr/>
          <p:nvPr/>
        </p:nvSpPr>
        <p:spPr>
          <a:xfrm rot="10800000">
            <a:off x="9400193" y="346667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7">
            <a:extLst>
              <a:ext uri="{FF2B5EF4-FFF2-40B4-BE49-F238E27FC236}">
                <a16:creationId xmlns:a16="http://schemas.microsoft.com/office/drawing/2014/main" id="{1DC32A65-7D3C-45D9-B0EE-323B3150D0B1}"/>
              </a:ext>
            </a:extLst>
          </p:cNvPr>
          <p:cNvSpPr/>
          <p:nvPr/>
        </p:nvSpPr>
        <p:spPr>
          <a:xfrm>
            <a:off x="7300714" y="373434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5EEE1B-3E46-414B-90BC-52A21C72B0D5}"/>
              </a:ext>
            </a:extLst>
          </p:cNvPr>
          <p:cNvSpPr txBox="1"/>
          <p:nvPr/>
        </p:nvSpPr>
        <p:spPr>
          <a:xfrm>
            <a:off x="1664412" y="2052994"/>
            <a:ext cx="5013789" cy="3170099"/>
          </a:xfrm>
          <a:prstGeom prst="rect">
            <a:avLst/>
          </a:prstGeom>
          <a:solidFill>
            <a:schemeClr val="bg1"/>
          </a:solidFill>
          <a:ln>
            <a:solidFill>
              <a:schemeClr val="tx1"/>
            </a:solidFill>
          </a:ln>
        </p:spPr>
        <p:txBody>
          <a:bodyPr wrap="square" rtlCol="0">
            <a:spAutoFit/>
          </a:bodyPr>
          <a:lstStyle/>
          <a:p>
            <a:r>
              <a:rPr lang="en-US" sz="4000" dirty="0"/>
              <a:t>Select the Package from the pane add it to the Selected objects with the “+” button and then select Next&gt;.</a:t>
            </a:r>
          </a:p>
        </p:txBody>
      </p:sp>
      <p:sp>
        <p:nvSpPr>
          <p:cNvPr id="9" name="Right Arrow 7">
            <a:extLst>
              <a:ext uri="{FF2B5EF4-FFF2-40B4-BE49-F238E27FC236}">
                <a16:creationId xmlns:a16="http://schemas.microsoft.com/office/drawing/2014/main" id="{34FE02FF-7D0A-4B29-9CDD-8A0A7EA5BB37}"/>
              </a:ext>
            </a:extLst>
          </p:cNvPr>
          <p:cNvSpPr/>
          <p:nvPr/>
        </p:nvSpPr>
        <p:spPr>
          <a:xfrm rot="16200000">
            <a:off x="8367514" y="603968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66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B1BE-54B0-46B6-AFD1-041BEBB00044}"/>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A08B2146-8F84-4FDF-B908-25151E10689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C91CD0B3-ACB7-48E1-BEBA-9E89214FC2C3}"/>
              </a:ext>
            </a:extLst>
          </p:cNvPr>
          <p:cNvSpPr txBox="1"/>
          <p:nvPr/>
        </p:nvSpPr>
        <p:spPr>
          <a:xfrm>
            <a:off x="616448" y="1612261"/>
            <a:ext cx="4699471" cy="5016758"/>
          </a:xfrm>
          <a:prstGeom prst="rect">
            <a:avLst/>
          </a:prstGeom>
          <a:solidFill>
            <a:schemeClr val="bg1"/>
          </a:solidFill>
          <a:ln>
            <a:solidFill>
              <a:schemeClr val="tx1"/>
            </a:solidFill>
          </a:ln>
        </p:spPr>
        <p:txBody>
          <a:bodyPr wrap="square" rtlCol="0">
            <a:spAutoFit/>
          </a:bodyPr>
          <a:lstStyle/>
          <a:p>
            <a:r>
              <a:rPr lang="en-US" sz="4000" dirty="0"/>
              <a:t>From a containment perspective only the Abstract Requirement and Requirement stereotypes are defined in the SysML::</a:t>
            </a:r>
            <a:r>
              <a:rPr lang="en-US" sz="4000" dirty="0" err="1"/>
              <a:t>RequirementsPackage</a:t>
            </a:r>
            <a:r>
              <a:rPr lang="en-US" sz="4000" dirty="0"/>
              <a:t>.</a:t>
            </a:r>
            <a:endParaRPr lang="en-US" sz="4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D679110-2327-4C78-9189-3694B49C1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330" y="2172325"/>
            <a:ext cx="6373436" cy="3293320"/>
          </a:xfrm>
          <a:prstGeom prst="rect">
            <a:avLst/>
          </a:prstGeom>
        </p:spPr>
      </p:pic>
    </p:spTree>
    <p:extLst>
      <p:ext uri="{BB962C8B-B14F-4D97-AF65-F5344CB8AC3E}">
        <p14:creationId xmlns:p14="http://schemas.microsoft.com/office/powerpoint/2010/main" val="381818299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AA2D-0DDF-4507-9C69-CD3957217680}"/>
              </a:ext>
            </a:extLst>
          </p:cNvPr>
          <p:cNvSpPr>
            <a:spLocks noGrp="1"/>
          </p:cNvSpPr>
          <p:nvPr>
            <p:ph type="title"/>
          </p:nvPr>
        </p:nvSpPr>
        <p:spPr/>
        <p:txBody>
          <a:bodyPr/>
          <a:lstStyle/>
          <a:p>
            <a:r>
              <a:rPr lang="en-US" dirty="0"/>
              <a:t>Report Wizard</a:t>
            </a:r>
          </a:p>
        </p:txBody>
      </p:sp>
      <p:pic>
        <p:nvPicPr>
          <p:cNvPr id="5" name="Content Placeholder 4">
            <a:extLst>
              <a:ext uri="{FF2B5EF4-FFF2-40B4-BE49-F238E27FC236}">
                <a16:creationId xmlns:a16="http://schemas.microsoft.com/office/drawing/2014/main" id="{5A884742-9BC8-4F78-9FAE-BA68CCA8709A}"/>
              </a:ext>
            </a:extLst>
          </p:cNvPr>
          <p:cNvPicPr>
            <a:picLocks noGrp="1" noChangeAspect="1"/>
          </p:cNvPicPr>
          <p:nvPr>
            <p:ph idx="1"/>
          </p:nvPr>
        </p:nvPicPr>
        <p:blipFill>
          <a:blip r:embed="rId2"/>
          <a:stretch>
            <a:fillRect/>
          </a:stretch>
        </p:blipFill>
        <p:spPr>
          <a:xfrm>
            <a:off x="7500875" y="2061622"/>
            <a:ext cx="3714750" cy="3514725"/>
          </a:xfrm>
          <a:prstGeom prst="rect">
            <a:avLst/>
          </a:prstGeom>
        </p:spPr>
      </p:pic>
      <p:sp>
        <p:nvSpPr>
          <p:cNvPr id="4" name="Footer Placeholder 3">
            <a:extLst>
              <a:ext uri="{FF2B5EF4-FFF2-40B4-BE49-F238E27FC236}">
                <a16:creationId xmlns:a16="http://schemas.microsoft.com/office/drawing/2014/main" id="{4A39D066-BF39-47AC-87E9-0C12FA645D9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D9212A96-C75F-410B-9D19-8FA76CB3B0CC}"/>
              </a:ext>
            </a:extLst>
          </p:cNvPr>
          <p:cNvSpPr txBox="1"/>
          <p:nvPr/>
        </p:nvSpPr>
        <p:spPr>
          <a:xfrm>
            <a:off x="616448" y="1408888"/>
            <a:ext cx="5013789" cy="2308324"/>
          </a:xfrm>
          <a:prstGeom prst="rect">
            <a:avLst/>
          </a:prstGeom>
          <a:solidFill>
            <a:schemeClr val="bg1"/>
          </a:solidFill>
          <a:ln>
            <a:solidFill>
              <a:schemeClr val="tx1"/>
            </a:solidFill>
          </a:ln>
        </p:spPr>
        <p:txBody>
          <a:bodyPr wrap="square" rtlCol="0">
            <a:spAutoFit/>
          </a:bodyPr>
          <a:lstStyle/>
          <a:p>
            <a:r>
              <a:rPr lang="en-US" sz="3600" dirty="0"/>
              <a:t>Give the report a name and set the location with the ellipses.</a:t>
            </a:r>
          </a:p>
          <a:p>
            <a:r>
              <a:rPr lang="en-US" sz="3600" dirty="0"/>
              <a:t>Select Generate Button.</a:t>
            </a:r>
          </a:p>
        </p:txBody>
      </p:sp>
      <p:sp>
        <p:nvSpPr>
          <p:cNvPr id="7" name="Right Arrow 7">
            <a:extLst>
              <a:ext uri="{FF2B5EF4-FFF2-40B4-BE49-F238E27FC236}">
                <a16:creationId xmlns:a16="http://schemas.microsoft.com/office/drawing/2014/main" id="{F4F9E1EC-B935-47FF-BC12-94D09A837222}"/>
              </a:ext>
            </a:extLst>
          </p:cNvPr>
          <p:cNvSpPr/>
          <p:nvPr/>
        </p:nvSpPr>
        <p:spPr>
          <a:xfrm>
            <a:off x="6765151" y="364272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BB08B9A1-3B4D-42D7-9B32-A0BBF875DC58}"/>
              </a:ext>
            </a:extLst>
          </p:cNvPr>
          <p:cNvSpPr/>
          <p:nvPr/>
        </p:nvSpPr>
        <p:spPr>
          <a:xfrm rot="5400000">
            <a:off x="10603119" y="317319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A9C3DFAE-0535-4946-94D4-43731E2E6B31}"/>
              </a:ext>
            </a:extLst>
          </p:cNvPr>
          <p:cNvSpPr/>
          <p:nvPr/>
        </p:nvSpPr>
        <p:spPr>
          <a:xfrm rot="16200000">
            <a:off x="9166544" y="576805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62E3B74-CD98-44C0-B949-6916C4DF2A01}"/>
              </a:ext>
            </a:extLst>
          </p:cNvPr>
          <p:cNvSpPr txBox="1"/>
          <p:nvPr/>
        </p:nvSpPr>
        <p:spPr>
          <a:xfrm>
            <a:off x="616448" y="4104021"/>
            <a:ext cx="6576353" cy="2308324"/>
          </a:xfrm>
          <a:prstGeom prst="rect">
            <a:avLst/>
          </a:prstGeom>
          <a:solidFill>
            <a:schemeClr val="bg1"/>
          </a:solidFill>
          <a:ln>
            <a:solidFill>
              <a:schemeClr val="tx1"/>
            </a:solidFill>
          </a:ln>
        </p:spPr>
        <p:txBody>
          <a:bodyPr wrap="square" rtlCol="0">
            <a:spAutoFit/>
          </a:bodyPr>
          <a:lstStyle/>
          <a:p>
            <a:r>
              <a:rPr lang="en-US" sz="3600" b="1" dirty="0"/>
              <a:t>CAUTION</a:t>
            </a:r>
            <a:r>
              <a:rPr lang="en-US" sz="3600" dirty="0"/>
              <a:t> the script file can not be open in the Word editor.  You will get a permissions lock error.  Same for output file.</a:t>
            </a:r>
          </a:p>
        </p:txBody>
      </p:sp>
    </p:spTree>
    <p:extLst>
      <p:ext uri="{BB962C8B-B14F-4D97-AF65-F5344CB8AC3E}">
        <p14:creationId xmlns:p14="http://schemas.microsoft.com/office/powerpoint/2010/main" val="18661240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0DD4-6AB7-4B39-BB7F-E1EA004B2265}"/>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346A998C-F15B-47DE-884C-BF483CF9564F}"/>
              </a:ext>
            </a:extLst>
          </p:cNvPr>
          <p:cNvSpPr>
            <a:spLocks noGrp="1"/>
          </p:cNvSpPr>
          <p:nvPr>
            <p:ph idx="1"/>
          </p:nvPr>
        </p:nvSpPr>
        <p:spPr>
          <a:xfrm>
            <a:off x="8306553" y="1421616"/>
            <a:ext cx="1706127" cy="4794737"/>
          </a:xfrm>
        </p:spPr>
        <p:txBody>
          <a:bodyPr/>
          <a:lstStyle/>
          <a:p>
            <a:pPr marL="0" indent="0">
              <a:buNone/>
            </a:pPr>
            <a:r>
              <a:rPr lang="en-US" b="0" dirty="0"/>
              <a:t>Weight</a:t>
            </a:r>
          </a:p>
          <a:p>
            <a:pPr marL="0" indent="0">
              <a:buNone/>
            </a:pPr>
            <a:r>
              <a:rPr lang="en-US" b="0" dirty="0"/>
              <a:t>MTTR</a:t>
            </a:r>
          </a:p>
          <a:p>
            <a:pPr marL="0" indent="0">
              <a:buNone/>
            </a:pPr>
            <a:r>
              <a:rPr lang="en-US" b="0" dirty="0"/>
              <a:t>Power</a:t>
            </a:r>
          </a:p>
          <a:p>
            <a:pPr marL="0" indent="0">
              <a:buNone/>
            </a:pPr>
            <a:r>
              <a:rPr lang="en-US" b="0" dirty="0"/>
              <a:t>Power</a:t>
            </a:r>
          </a:p>
          <a:p>
            <a:pPr marL="0" indent="0">
              <a:buNone/>
            </a:pPr>
            <a:r>
              <a:rPr lang="en-US" b="0" dirty="0"/>
              <a:t>MTBF</a:t>
            </a:r>
          </a:p>
          <a:p>
            <a:pPr marL="0" indent="0">
              <a:buNone/>
            </a:pPr>
            <a:r>
              <a:rPr lang="en-US" b="0" dirty="0"/>
              <a:t>Weight</a:t>
            </a:r>
          </a:p>
          <a:p>
            <a:pPr marL="0" indent="0">
              <a:buNone/>
            </a:pPr>
            <a:r>
              <a:rPr lang="en-US" b="0" dirty="0"/>
              <a:t>MCMT</a:t>
            </a:r>
          </a:p>
          <a:p>
            <a:pPr marL="0" indent="0">
              <a:buNone/>
            </a:pPr>
            <a:r>
              <a:rPr lang="en-US" b="0" dirty="0"/>
              <a:t>MTTR</a:t>
            </a:r>
          </a:p>
          <a:p>
            <a:pPr marL="0" indent="0">
              <a:buNone/>
            </a:pPr>
            <a:r>
              <a:rPr lang="en-US" b="0" dirty="0"/>
              <a:t>Power</a:t>
            </a:r>
          </a:p>
          <a:p>
            <a:pPr marL="0" indent="0">
              <a:buNone/>
            </a:pPr>
            <a:r>
              <a:rPr lang="en-US" b="0" dirty="0"/>
              <a:t>Size</a:t>
            </a:r>
          </a:p>
          <a:p>
            <a:pPr marL="0" indent="0">
              <a:buNone/>
            </a:pPr>
            <a:r>
              <a:rPr lang="en-US" b="0" dirty="0"/>
              <a:t>MTTR</a:t>
            </a:r>
          </a:p>
          <a:p>
            <a:pPr marL="0" indent="0">
              <a:buNone/>
            </a:pPr>
            <a:r>
              <a:rPr lang="en-US" dirty="0"/>
              <a:t>	</a:t>
            </a:r>
          </a:p>
        </p:txBody>
      </p:sp>
      <p:sp>
        <p:nvSpPr>
          <p:cNvPr id="4" name="Footer Placeholder 3">
            <a:extLst>
              <a:ext uri="{FF2B5EF4-FFF2-40B4-BE49-F238E27FC236}">
                <a16:creationId xmlns:a16="http://schemas.microsoft.com/office/drawing/2014/main" id="{71E6B1AB-55A7-4D9E-96C6-E6016796D0F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A306EEA8-A6AC-4D04-9D74-13D6162CF576}"/>
              </a:ext>
            </a:extLst>
          </p:cNvPr>
          <p:cNvSpPr txBox="1"/>
          <p:nvPr/>
        </p:nvSpPr>
        <p:spPr>
          <a:xfrm>
            <a:off x="1221019" y="1888608"/>
            <a:ext cx="5013789" cy="1323439"/>
          </a:xfrm>
          <a:prstGeom prst="rect">
            <a:avLst/>
          </a:prstGeom>
          <a:solidFill>
            <a:schemeClr val="bg1"/>
          </a:solidFill>
          <a:ln>
            <a:solidFill>
              <a:schemeClr val="tx1"/>
            </a:solidFill>
          </a:ln>
        </p:spPr>
        <p:txBody>
          <a:bodyPr wrap="square" rtlCol="0">
            <a:spAutoFit/>
          </a:bodyPr>
          <a:lstStyle/>
          <a:p>
            <a:r>
              <a:rPr lang="en-US" sz="4000" dirty="0"/>
              <a:t>The output Word file will look like this.</a:t>
            </a:r>
          </a:p>
        </p:txBody>
      </p:sp>
    </p:spTree>
    <p:extLst>
      <p:ext uri="{BB962C8B-B14F-4D97-AF65-F5344CB8AC3E}">
        <p14:creationId xmlns:p14="http://schemas.microsoft.com/office/powerpoint/2010/main" val="742714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0507-CE7F-4E88-81DE-7E9F7CC2676E}"/>
              </a:ext>
            </a:extLst>
          </p:cNvPr>
          <p:cNvSpPr>
            <a:spLocks noGrp="1"/>
          </p:cNvSpPr>
          <p:nvPr>
            <p:ph type="title"/>
          </p:nvPr>
        </p:nvSpPr>
        <p:spPr/>
        <p:txBody>
          <a:bodyPr/>
          <a:lstStyle/>
          <a:p>
            <a:r>
              <a:rPr lang="en-US" dirty="0"/>
              <a:t>Add Id to output</a:t>
            </a:r>
          </a:p>
        </p:txBody>
      </p:sp>
      <p:sp>
        <p:nvSpPr>
          <p:cNvPr id="4" name="Footer Placeholder 3">
            <a:extLst>
              <a:ext uri="{FF2B5EF4-FFF2-40B4-BE49-F238E27FC236}">
                <a16:creationId xmlns:a16="http://schemas.microsoft.com/office/drawing/2014/main" id="{7EE3106F-FA9C-4ACC-A01E-1072F987CB4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16D72311-2B4A-42B0-9EE8-F835F527415B}"/>
              </a:ext>
            </a:extLst>
          </p:cNvPr>
          <p:cNvSpPr txBox="1"/>
          <p:nvPr/>
        </p:nvSpPr>
        <p:spPr>
          <a:xfrm>
            <a:off x="907075" y="2937538"/>
            <a:ext cx="5013789" cy="923330"/>
          </a:xfrm>
          <a:prstGeom prst="rect">
            <a:avLst/>
          </a:prstGeom>
          <a:solidFill>
            <a:schemeClr val="bg1"/>
          </a:solidFill>
          <a:ln>
            <a:solidFill>
              <a:schemeClr val="tx1"/>
            </a:solidFill>
          </a:ln>
        </p:spPr>
        <p:txBody>
          <a:bodyPr wrap="square" rtlCol="0">
            <a:spAutoFit/>
          </a:bodyPr>
          <a:lstStyle/>
          <a:p>
            <a:r>
              <a:rPr lang="en-US" dirty="0"/>
              <a:t>#foreach ($r in $</a:t>
            </a:r>
            <a:r>
              <a:rPr lang="en-US" dirty="0" err="1"/>
              <a:t>extendedRequirement</a:t>
            </a:r>
            <a:r>
              <a:rPr lang="en-US" dirty="0"/>
              <a:t>)</a:t>
            </a:r>
          </a:p>
          <a:p>
            <a:r>
              <a:rPr lang="en-US" dirty="0"/>
              <a:t>	$r.id  $</a:t>
            </a:r>
            <a:r>
              <a:rPr lang="en-US" dirty="0" err="1"/>
              <a:t>r.Name</a:t>
            </a:r>
            <a:endParaRPr lang="en-US" dirty="0"/>
          </a:p>
          <a:p>
            <a:r>
              <a:rPr lang="en-US" dirty="0"/>
              <a:t>#end  ##end Foreach</a:t>
            </a:r>
          </a:p>
        </p:txBody>
      </p:sp>
      <p:sp>
        <p:nvSpPr>
          <p:cNvPr id="7" name="TextBox 6">
            <a:extLst>
              <a:ext uri="{FF2B5EF4-FFF2-40B4-BE49-F238E27FC236}">
                <a16:creationId xmlns:a16="http://schemas.microsoft.com/office/drawing/2014/main" id="{3DBE5675-BFB3-45C5-8944-B79551C02D77}"/>
              </a:ext>
            </a:extLst>
          </p:cNvPr>
          <p:cNvSpPr txBox="1"/>
          <p:nvPr/>
        </p:nvSpPr>
        <p:spPr>
          <a:xfrm>
            <a:off x="7955280" y="1672638"/>
            <a:ext cx="1464503" cy="4801314"/>
          </a:xfrm>
          <a:prstGeom prst="rect">
            <a:avLst/>
          </a:prstGeom>
          <a:noFill/>
        </p:spPr>
        <p:txBody>
          <a:bodyPr wrap="none" rtlCol="0">
            <a:spAutoFit/>
          </a:bodyPr>
          <a:lstStyle/>
          <a:p>
            <a:r>
              <a:rPr lang="en-US" dirty="0"/>
              <a:t>SS1.5  Weight</a:t>
            </a:r>
          </a:p>
          <a:p>
            <a:r>
              <a:rPr lang="en-US" dirty="0"/>
              <a:t>SS2.2  MTTR</a:t>
            </a:r>
          </a:p>
          <a:p>
            <a:r>
              <a:rPr lang="en-US" dirty="0"/>
              <a:t>SS2.4  Power</a:t>
            </a:r>
          </a:p>
          <a:p>
            <a:r>
              <a:rPr lang="en-US" dirty="0"/>
              <a:t>SS1.6  Power</a:t>
            </a:r>
          </a:p>
          <a:p>
            <a:r>
              <a:rPr lang="en-US" dirty="0"/>
              <a:t>SS3.2  MTBF</a:t>
            </a:r>
          </a:p>
          <a:p>
            <a:r>
              <a:rPr lang="en-US" dirty="0"/>
              <a:t>SS2.6  Weight</a:t>
            </a:r>
          </a:p>
          <a:p>
            <a:r>
              <a:rPr lang="en-US" dirty="0"/>
              <a:t>SS3.5  MCMT</a:t>
            </a:r>
          </a:p>
          <a:p>
            <a:r>
              <a:rPr lang="en-US" dirty="0"/>
              <a:t>SS3.4  MTTR</a:t>
            </a:r>
          </a:p>
          <a:p>
            <a:r>
              <a:rPr lang="en-US" dirty="0"/>
              <a:t>SS3.6  Power</a:t>
            </a:r>
          </a:p>
          <a:p>
            <a:r>
              <a:rPr lang="en-US" dirty="0"/>
              <a:t>SS3.1  Size</a:t>
            </a:r>
          </a:p>
          <a:p>
            <a:r>
              <a:rPr lang="en-US" dirty="0"/>
              <a:t>SS1.1  MTTR</a:t>
            </a:r>
          </a:p>
          <a:p>
            <a:r>
              <a:rPr lang="en-US" dirty="0"/>
              <a:t>SS2.1  Size</a:t>
            </a:r>
          </a:p>
          <a:p>
            <a:r>
              <a:rPr lang="en-US" dirty="0"/>
              <a:t>SS2.5  MCMT</a:t>
            </a:r>
          </a:p>
          <a:p>
            <a:r>
              <a:rPr lang="en-US" dirty="0"/>
              <a:t>SS3.3  Weight</a:t>
            </a:r>
          </a:p>
          <a:p>
            <a:r>
              <a:rPr lang="en-US" dirty="0"/>
              <a:t>S.6  Power</a:t>
            </a:r>
          </a:p>
          <a:p>
            <a:r>
              <a:rPr lang="en-US" dirty="0"/>
              <a:t>SS1.3  MCMT</a:t>
            </a:r>
          </a:p>
          <a:p>
            <a:endParaRPr lang="en-US" dirty="0"/>
          </a:p>
        </p:txBody>
      </p:sp>
      <p:sp>
        <p:nvSpPr>
          <p:cNvPr id="8" name="TextBox 7">
            <a:extLst>
              <a:ext uri="{FF2B5EF4-FFF2-40B4-BE49-F238E27FC236}">
                <a16:creationId xmlns:a16="http://schemas.microsoft.com/office/drawing/2014/main" id="{7315906A-B7BC-4B91-8288-70303C386730}"/>
              </a:ext>
            </a:extLst>
          </p:cNvPr>
          <p:cNvSpPr txBox="1"/>
          <p:nvPr/>
        </p:nvSpPr>
        <p:spPr>
          <a:xfrm>
            <a:off x="907074" y="4209647"/>
            <a:ext cx="5013789" cy="1200329"/>
          </a:xfrm>
          <a:prstGeom prst="rect">
            <a:avLst/>
          </a:prstGeom>
          <a:solidFill>
            <a:schemeClr val="bg1"/>
          </a:solidFill>
          <a:ln>
            <a:solidFill>
              <a:schemeClr val="tx1"/>
            </a:solidFill>
          </a:ln>
        </p:spPr>
        <p:txBody>
          <a:bodyPr wrap="square" rtlCol="0">
            <a:spAutoFit/>
          </a:bodyPr>
          <a:lstStyle/>
          <a:p>
            <a:r>
              <a:rPr lang="en-US" sz="3600" dirty="0"/>
              <a:t>The output will look like this.</a:t>
            </a:r>
          </a:p>
        </p:txBody>
      </p:sp>
      <p:sp>
        <p:nvSpPr>
          <p:cNvPr id="9" name="TextBox 8">
            <a:extLst>
              <a:ext uri="{FF2B5EF4-FFF2-40B4-BE49-F238E27FC236}">
                <a16:creationId xmlns:a16="http://schemas.microsoft.com/office/drawing/2014/main" id="{178D4944-C3DC-40BC-BC21-503E7537CC87}"/>
              </a:ext>
            </a:extLst>
          </p:cNvPr>
          <p:cNvSpPr txBox="1"/>
          <p:nvPr/>
        </p:nvSpPr>
        <p:spPr>
          <a:xfrm>
            <a:off x="907075" y="1441509"/>
            <a:ext cx="5013789" cy="1200329"/>
          </a:xfrm>
          <a:prstGeom prst="rect">
            <a:avLst/>
          </a:prstGeom>
          <a:solidFill>
            <a:schemeClr val="bg1"/>
          </a:solidFill>
          <a:ln>
            <a:solidFill>
              <a:schemeClr val="tx1"/>
            </a:solidFill>
          </a:ln>
        </p:spPr>
        <p:txBody>
          <a:bodyPr wrap="square" rtlCol="0">
            <a:spAutoFit/>
          </a:bodyPr>
          <a:lstStyle/>
          <a:p>
            <a:r>
              <a:rPr lang="en-US" sz="3600" dirty="0"/>
              <a:t>Update the Script to add the id as shown.</a:t>
            </a:r>
          </a:p>
        </p:txBody>
      </p:sp>
      <p:sp>
        <p:nvSpPr>
          <p:cNvPr id="10" name="Right Arrow 7">
            <a:extLst>
              <a:ext uri="{FF2B5EF4-FFF2-40B4-BE49-F238E27FC236}">
                <a16:creationId xmlns:a16="http://schemas.microsoft.com/office/drawing/2014/main" id="{6BC49B31-627C-4596-8BAF-42F426F9A429}"/>
              </a:ext>
            </a:extLst>
          </p:cNvPr>
          <p:cNvSpPr/>
          <p:nvPr/>
        </p:nvSpPr>
        <p:spPr>
          <a:xfrm>
            <a:off x="5728138" y="463365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77570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0507-CE7F-4E88-81DE-7E9F7CC2676E}"/>
              </a:ext>
            </a:extLst>
          </p:cNvPr>
          <p:cNvSpPr>
            <a:spLocks noGrp="1"/>
          </p:cNvSpPr>
          <p:nvPr>
            <p:ph type="title"/>
          </p:nvPr>
        </p:nvSpPr>
        <p:spPr/>
        <p:txBody>
          <a:bodyPr/>
          <a:lstStyle/>
          <a:p>
            <a:r>
              <a:rPr lang="en-US" dirty="0"/>
              <a:t>Add Text to output</a:t>
            </a:r>
          </a:p>
        </p:txBody>
      </p:sp>
      <p:sp>
        <p:nvSpPr>
          <p:cNvPr id="4" name="Footer Placeholder 3">
            <a:extLst>
              <a:ext uri="{FF2B5EF4-FFF2-40B4-BE49-F238E27FC236}">
                <a16:creationId xmlns:a16="http://schemas.microsoft.com/office/drawing/2014/main" id="{7EE3106F-FA9C-4ACC-A01E-1072F987CB4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16D72311-2B4A-42B0-9EE8-F835F527415B}"/>
              </a:ext>
            </a:extLst>
          </p:cNvPr>
          <p:cNvSpPr txBox="1"/>
          <p:nvPr/>
        </p:nvSpPr>
        <p:spPr>
          <a:xfrm>
            <a:off x="907075" y="2974014"/>
            <a:ext cx="5013789" cy="923330"/>
          </a:xfrm>
          <a:prstGeom prst="rect">
            <a:avLst/>
          </a:prstGeom>
          <a:solidFill>
            <a:schemeClr val="bg1"/>
          </a:solidFill>
          <a:ln>
            <a:solidFill>
              <a:schemeClr val="tx1"/>
            </a:solidFill>
          </a:ln>
        </p:spPr>
        <p:txBody>
          <a:bodyPr wrap="square" rtlCol="0">
            <a:spAutoFit/>
          </a:bodyPr>
          <a:lstStyle/>
          <a:p>
            <a:r>
              <a:rPr lang="en-US" dirty="0"/>
              <a:t>#foreach ($r in $</a:t>
            </a:r>
            <a:r>
              <a:rPr lang="en-US" dirty="0" err="1"/>
              <a:t>extendedRequirement</a:t>
            </a:r>
            <a:r>
              <a:rPr lang="en-US" dirty="0"/>
              <a:t>)</a:t>
            </a:r>
          </a:p>
          <a:p>
            <a:r>
              <a:rPr lang="en-US" dirty="0"/>
              <a:t>$	r.id  $</a:t>
            </a:r>
            <a:r>
              <a:rPr lang="en-US" dirty="0" err="1"/>
              <a:t>r.Name</a:t>
            </a:r>
            <a:r>
              <a:rPr lang="en-US" dirty="0"/>
              <a:t> $</a:t>
            </a:r>
            <a:r>
              <a:rPr lang="en-US" dirty="0" err="1"/>
              <a:t>r.text</a:t>
            </a:r>
            <a:endParaRPr lang="en-US" dirty="0"/>
          </a:p>
          <a:p>
            <a:r>
              <a:rPr lang="en-US" dirty="0"/>
              <a:t>#end  ##end Foreach</a:t>
            </a:r>
          </a:p>
        </p:txBody>
      </p:sp>
      <p:sp>
        <p:nvSpPr>
          <p:cNvPr id="7" name="TextBox 6">
            <a:extLst>
              <a:ext uri="{FF2B5EF4-FFF2-40B4-BE49-F238E27FC236}">
                <a16:creationId xmlns:a16="http://schemas.microsoft.com/office/drawing/2014/main" id="{3DBE5675-BFB3-45C5-8944-B79551C02D77}"/>
              </a:ext>
            </a:extLst>
          </p:cNvPr>
          <p:cNvSpPr txBox="1"/>
          <p:nvPr/>
        </p:nvSpPr>
        <p:spPr>
          <a:xfrm>
            <a:off x="6463862" y="1478468"/>
            <a:ext cx="5288399" cy="4524315"/>
          </a:xfrm>
          <a:prstGeom prst="rect">
            <a:avLst/>
          </a:prstGeom>
          <a:noFill/>
        </p:spPr>
        <p:txBody>
          <a:bodyPr wrap="square" rtlCol="0">
            <a:spAutoFit/>
          </a:bodyPr>
          <a:lstStyle/>
          <a:p>
            <a:r>
              <a:rPr lang="en-US" dirty="0"/>
              <a:t>SS1.5  Weight The Sub system 1 shall have a weight of less than </a:t>
            </a:r>
            <a:r>
              <a:rPr lang="en-US" dirty="0" err="1"/>
              <a:t>VVlbs</a:t>
            </a:r>
            <a:r>
              <a:rPr lang="en-US" dirty="0"/>
              <a:t>.</a:t>
            </a:r>
          </a:p>
          <a:p>
            <a:r>
              <a:rPr lang="en-US" dirty="0"/>
              <a:t>SS2.2  MTTR The Sub system 2 shall have a MTTR less than </a:t>
            </a:r>
            <a:r>
              <a:rPr lang="en-US" dirty="0" err="1"/>
              <a:t>XXhrs</a:t>
            </a:r>
            <a:r>
              <a:rPr lang="en-US" dirty="0"/>
              <a:t>.</a:t>
            </a:r>
          </a:p>
          <a:p>
            <a:r>
              <a:rPr lang="en-US" dirty="0"/>
              <a:t>SS2.4  Power The Sub system 2 shall consume less than UU watts.</a:t>
            </a:r>
          </a:p>
          <a:p>
            <a:r>
              <a:rPr lang="en-US" dirty="0"/>
              <a:t>SS1.6  Power The sub system 1 shall consume less than UU watts.</a:t>
            </a:r>
          </a:p>
          <a:p>
            <a:r>
              <a:rPr lang="en-US" dirty="0"/>
              <a:t>SS3.2  MTBF The Sub system 3 shall have a MTBF greater than </a:t>
            </a:r>
            <a:r>
              <a:rPr lang="en-US" dirty="0" err="1"/>
              <a:t>YYhrs</a:t>
            </a:r>
            <a:r>
              <a:rPr lang="en-US" dirty="0"/>
              <a:t>.</a:t>
            </a:r>
          </a:p>
          <a:p>
            <a:r>
              <a:rPr lang="en-US" dirty="0"/>
              <a:t>SS2.6  Weight The Sub system 2 shall have a weight of less than </a:t>
            </a:r>
            <a:r>
              <a:rPr lang="en-US" dirty="0" err="1"/>
              <a:t>VVlbs</a:t>
            </a:r>
            <a:r>
              <a:rPr lang="en-US" dirty="0"/>
              <a:t>.</a:t>
            </a:r>
          </a:p>
          <a:p>
            <a:r>
              <a:rPr lang="en-US" dirty="0"/>
              <a:t>SS3.5  MCMT The Sub system 3 shall have a MCMT less than </a:t>
            </a:r>
            <a:r>
              <a:rPr lang="en-US" dirty="0" err="1"/>
              <a:t>ZZhrs</a:t>
            </a:r>
            <a:r>
              <a:rPr lang="en-US" dirty="0"/>
              <a:t>.</a:t>
            </a:r>
          </a:p>
          <a:p>
            <a:r>
              <a:rPr lang="en-US" dirty="0"/>
              <a:t>SS3.4  MTTR The Sub system 3 shall have a MTTR less than </a:t>
            </a:r>
            <a:r>
              <a:rPr lang="en-US" dirty="0" err="1"/>
              <a:t>XXhrs</a:t>
            </a:r>
            <a:r>
              <a:rPr lang="en-US" dirty="0"/>
              <a:t>.</a:t>
            </a:r>
          </a:p>
        </p:txBody>
      </p:sp>
      <p:sp>
        <p:nvSpPr>
          <p:cNvPr id="8" name="TextBox 7">
            <a:extLst>
              <a:ext uri="{FF2B5EF4-FFF2-40B4-BE49-F238E27FC236}">
                <a16:creationId xmlns:a16="http://schemas.microsoft.com/office/drawing/2014/main" id="{7315906A-B7BC-4B91-8288-70303C386730}"/>
              </a:ext>
            </a:extLst>
          </p:cNvPr>
          <p:cNvSpPr txBox="1"/>
          <p:nvPr/>
        </p:nvSpPr>
        <p:spPr>
          <a:xfrm>
            <a:off x="907074" y="4229520"/>
            <a:ext cx="5013789" cy="1200329"/>
          </a:xfrm>
          <a:prstGeom prst="rect">
            <a:avLst/>
          </a:prstGeom>
          <a:solidFill>
            <a:schemeClr val="bg1"/>
          </a:solidFill>
          <a:ln>
            <a:solidFill>
              <a:schemeClr val="tx1"/>
            </a:solidFill>
          </a:ln>
        </p:spPr>
        <p:txBody>
          <a:bodyPr wrap="square" rtlCol="0">
            <a:spAutoFit/>
          </a:bodyPr>
          <a:lstStyle/>
          <a:p>
            <a:r>
              <a:rPr lang="en-US" sz="3600" dirty="0"/>
              <a:t>The output will look like this.</a:t>
            </a:r>
          </a:p>
        </p:txBody>
      </p:sp>
      <p:sp>
        <p:nvSpPr>
          <p:cNvPr id="9" name="TextBox 8">
            <a:extLst>
              <a:ext uri="{FF2B5EF4-FFF2-40B4-BE49-F238E27FC236}">
                <a16:creationId xmlns:a16="http://schemas.microsoft.com/office/drawing/2014/main" id="{178D4944-C3DC-40BC-BC21-503E7537CC87}"/>
              </a:ext>
            </a:extLst>
          </p:cNvPr>
          <p:cNvSpPr txBox="1"/>
          <p:nvPr/>
        </p:nvSpPr>
        <p:spPr>
          <a:xfrm>
            <a:off x="907075" y="1441509"/>
            <a:ext cx="5013789" cy="1200329"/>
          </a:xfrm>
          <a:prstGeom prst="rect">
            <a:avLst/>
          </a:prstGeom>
          <a:solidFill>
            <a:schemeClr val="bg1"/>
          </a:solidFill>
          <a:ln>
            <a:solidFill>
              <a:schemeClr val="tx1"/>
            </a:solidFill>
          </a:ln>
        </p:spPr>
        <p:txBody>
          <a:bodyPr wrap="square" rtlCol="0">
            <a:spAutoFit/>
          </a:bodyPr>
          <a:lstStyle/>
          <a:p>
            <a:r>
              <a:rPr lang="en-US" sz="3600" dirty="0"/>
              <a:t>Update the Script to add the Text as shown.</a:t>
            </a:r>
          </a:p>
        </p:txBody>
      </p:sp>
      <p:sp>
        <p:nvSpPr>
          <p:cNvPr id="10" name="Right Arrow 7">
            <a:extLst>
              <a:ext uri="{FF2B5EF4-FFF2-40B4-BE49-F238E27FC236}">
                <a16:creationId xmlns:a16="http://schemas.microsoft.com/office/drawing/2014/main" id="{83CD3907-2DC4-48DD-ABC9-8C3909135709}"/>
              </a:ext>
            </a:extLst>
          </p:cNvPr>
          <p:cNvSpPr/>
          <p:nvPr/>
        </p:nvSpPr>
        <p:spPr>
          <a:xfrm>
            <a:off x="5728138" y="463365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436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6EEE-7EEF-4B9C-919E-9C639BA89E86}"/>
              </a:ext>
            </a:extLst>
          </p:cNvPr>
          <p:cNvSpPr>
            <a:spLocks noGrp="1"/>
          </p:cNvSpPr>
          <p:nvPr>
            <p:ph type="title"/>
          </p:nvPr>
        </p:nvSpPr>
        <p:spPr/>
        <p:txBody>
          <a:bodyPr/>
          <a:lstStyle/>
          <a:p>
            <a:r>
              <a:rPr lang="en-US" dirty="0"/>
              <a:t>Velocity Scripts</a:t>
            </a:r>
          </a:p>
        </p:txBody>
      </p:sp>
      <p:sp>
        <p:nvSpPr>
          <p:cNvPr id="4" name="Footer Placeholder 3">
            <a:extLst>
              <a:ext uri="{FF2B5EF4-FFF2-40B4-BE49-F238E27FC236}">
                <a16:creationId xmlns:a16="http://schemas.microsoft.com/office/drawing/2014/main" id="{1078E4FC-12B8-4652-B3C8-116681F63EA5}"/>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0FC45746-C756-456E-B3A1-BD304121D545}"/>
              </a:ext>
            </a:extLst>
          </p:cNvPr>
          <p:cNvSpPr txBox="1"/>
          <p:nvPr/>
        </p:nvSpPr>
        <p:spPr>
          <a:xfrm>
            <a:off x="5558400" y="3514239"/>
            <a:ext cx="6294769" cy="2677656"/>
          </a:xfrm>
          <a:prstGeom prst="rect">
            <a:avLst/>
          </a:prstGeom>
          <a:solidFill>
            <a:schemeClr val="bg1"/>
          </a:solidFill>
          <a:ln>
            <a:solidFill>
              <a:schemeClr val="tx1"/>
            </a:solidFill>
          </a:ln>
        </p:spPr>
        <p:txBody>
          <a:bodyPr wrap="square" rtlCol="0">
            <a:spAutoFit/>
          </a:bodyPr>
          <a:lstStyle/>
          <a:p>
            <a:r>
              <a:rPr lang="en-US" sz="2800" dirty="0"/>
              <a:t>#foreach ($b in $Block)</a:t>
            </a:r>
          </a:p>
          <a:p>
            <a:r>
              <a:rPr lang="en-US" sz="2800" dirty="0"/>
              <a:t>$	b.name  </a:t>
            </a:r>
          </a:p>
          <a:p>
            <a:r>
              <a:rPr lang="en-US" sz="2800" dirty="0"/>
              <a:t>#	foreach ($s in $</a:t>
            </a:r>
            <a:r>
              <a:rPr lang="en-US" sz="2800" dirty="0" err="1"/>
              <a:t>b.SignalsRecieved</a:t>
            </a:r>
            <a:r>
              <a:rPr lang="en-US" sz="2800" dirty="0"/>
              <a:t>)</a:t>
            </a:r>
          </a:p>
          <a:p>
            <a:r>
              <a:rPr lang="en-US" sz="2800" dirty="0"/>
              <a:t>$		s.name</a:t>
            </a:r>
          </a:p>
          <a:p>
            <a:r>
              <a:rPr lang="en-US" sz="2800" dirty="0"/>
              <a:t>#	end ##foreach $s</a:t>
            </a:r>
          </a:p>
          <a:p>
            <a:r>
              <a:rPr lang="en-US" sz="2800" dirty="0"/>
              <a:t>#end ##foreach $b</a:t>
            </a:r>
          </a:p>
        </p:txBody>
      </p:sp>
      <p:sp>
        <p:nvSpPr>
          <p:cNvPr id="6" name="TextBox 5">
            <a:extLst>
              <a:ext uri="{FF2B5EF4-FFF2-40B4-BE49-F238E27FC236}">
                <a16:creationId xmlns:a16="http://schemas.microsoft.com/office/drawing/2014/main" id="{CDD4285A-2570-4A75-91CE-846C399FC880}"/>
              </a:ext>
            </a:extLst>
          </p:cNvPr>
          <p:cNvSpPr txBox="1"/>
          <p:nvPr/>
        </p:nvSpPr>
        <p:spPr>
          <a:xfrm>
            <a:off x="822014" y="3098741"/>
            <a:ext cx="4356125" cy="2862322"/>
          </a:xfrm>
          <a:prstGeom prst="rect">
            <a:avLst/>
          </a:prstGeom>
          <a:solidFill>
            <a:schemeClr val="bg1"/>
          </a:solidFill>
          <a:ln>
            <a:solidFill>
              <a:schemeClr val="tx1"/>
            </a:solidFill>
          </a:ln>
        </p:spPr>
        <p:txBody>
          <a:bodyPr wrap="square" rtlCol="0">
            <a:spAutoFit/>
          </a:bodyPr>
          <a:lstStyle/>
          <a:p>
            <a:r>
              <a:rPr lang="en-US" sz="3600" dirty="0"/>
              <a:t>We will now build a new script using the new Block Property we created.  Create a script as shown.</a:t>
            </a:r>
          </a:p>
        </p:txBody>
      </p:sp>
      <p:sp>
        <p:nvSpPr>
          <p:cNvPr id="7" name="TextBox 6">
            <a:extLst>
              <a:ext uri="{FF2B5EF4-FFF2-40B4-BE49-F238E27FC236}">
                <a16:creationId xmlns:a16="http://schemas.microsoft.com/office/drawing/2014/main" id="{53DDB765-B06E-4CBB-B125-D34197DDFC24}"/>
              </a:ext>
            </a:extLst>
          </p:cNvPr>
          <p:cNvSpPr txBox="1"/>
          <p:nvPr/>
        </p:nvSpPr>
        <p:spPr>
          <a:xfrm>
            <a:off x="754675" y="1383815"/>
            <a:ext cx="10813548" cy="1200329"/>
          </a:xfrm>
          <a:prstGeom prst="rect">
            <a:avLst/>
          </a:prstGeom>
          <a:solidFill>
            <a:schemeClr val="bg1"/>
          </a:solidFill>
          <a:ln>
            <a:solidFill>
              <a:schemeClr val="tx1"/>
            </a:solidFill>
          </a:ln>
        </p:spPr>
        <p:txBody>
          <a:bodyPr wrap="square" rtlCol="0">
            <a:spAutoFit/>
          </a:bodyPr>
          <a:lstStyle/>
          <a:p>
            <a:r>
              <a:rPr lang="en-US" sz="3600" dirty="0"/>
              <a:t>New properties that are added by customization are also visible to the Velocity Scripts.</a:t>
            </a:r>
          </a:p>
        </p:txBody>
      </p:sp>
    </p:spTree>
    <p:extLst>
      <p:ext uri="{BB962C8B-B14F-4D97-AF65-F5344CB8AC3E}">
        <p14:creationId xmlns:p14="http://schemas.microsoft.com/office/powerpoint/2010/main" val="39891778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5599-8697-4F3C-866D-53509D3371B9}"/>
              </a:ext>
            </a:extLst>
          </p:cNvPr>
          <p:cNvSpPr>
            <a:spLocks noGrp="1"/>
          </p:cNvSpPr>
          <p:nvPr>
            <p:ph type="title"/>
          </p:nvPr>
        </p:nvSpPr>
        <p:spPr/>
        <p:txBody>
          <a:bodyPr/>
          <a:lstStyle/>
          <a:p>
            <a:r>
              <a:rPr lang="en-US" dirty="0"/>
              <a:t>Velocity Scripts</a:t>
            </a:r>
          </a:p>
        </p:txBody>
      </p:sp>
      <p:sp>
        <p:nvSpPr>
          <p:cNvPr id="4" name="Footer Placeholder 3">
            <a:extLst>
              <a:ext uri="{FF2B5EF4-FFF2-40B4-BE49-F238E27FC236}">
                <a16:creationId xmlns:a16="http://schemas.microsoft.com/office/drawing/2014/main" id="{C1F0D458-E825-416F-9454-C881DB93974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7C373A57-15A5-4350-B212-1F1A36FCB3C0}"/>
              </a:ext>
            </a:extLst>
          </p:cNvPr>
          <p:cNvSpPr txBox="1"/>
          <p:nvPr/>
        </p:nvSpPr>
        <p:spPr>
          <a:xfrm>
            <a:off x="907075" y="1441509"/>
            <a:ext cx="5013789" cy="1200329"/>
          </a:xfrm>
          <a:prstGeom prst="rect">
            <a:avLst/>
          </a:prstGeom>
          <a:solidFill>
            <a:schemeClr val="bg1"/>
          </a:solidFill>
          <a:ln>
            <a:solidFill>
              <a:schemeClr val="tx1"/>
            </a:solidFill>
          </a:ln>
        </p:spPr>
        <p:txBody>
          <a:bodyPr wrap="square" rtlCol="0">
            <a:spAutoFit/>
          </a:bodyPr>
          <a:lstStyle/>
          <a:p>
            <a:r>
              <a:rPr lang="en-US" sz="3600" dirty="0"/>
              <a:t>The output will look like this.</a:t>
            </a:r>
          </a:p>
        </p:txBody>
      </p:sp>
      <p:pic>
        <p:nvPicPr>
          <p:cNvPr id="7" name="Picture 6">
            <a:extLst>
              <a:ext uri="{FF2B5EF4-FFF2-40B4-BE49-F238E27FC236}">
                <a16:creationId xmlns:a16="http://schemas.microsoft.com/office/drawing/2014/main" id="{620F3B0F-AF44-4497-AD4C-437F5D499C6E}"/>
              </a:ext>
            </a:extLst>
          </p:cNvPr>
          <p:cNvPicPr>
            <a:picLocks noChangeAspect="1"/>
          </p:cNvPicPr>
          <p:nvPr/>
        </p:nvPicPr>
        <p:blipFill>
          <a:blip r:embed="rId2"/>
          <a:stretch>
            <a:fillRect/>
          </a:stretch>
        </p:blipFill>
        <p:spPr>
          <a:xfrm>
            <a:off x="8170800" y="1661514"/>
            <a:ext cx="1646025" cy="4830726"/>
          </a:xfrm>
          <a:prstGeom prst="rect">
            <a:avLst/>
          </a:prstGeom>
        </p:spPr>
      </p:pic>
      <p:sp>
        <p:nvSpPr>
          <p:cNvPr id="8" name="TextBox 7">
            <a:extLst>
              <a:ext uri="{FF2B5EF4-FFF2-40B4-BE49-F238E27FC236}">
                <a16:creationId xmlns:a16="http://schemas.microsoft.com/office/drawing/2014/main" id="{13E008CA-05C0-4B8D-BBD2-9E4611E67477}"/>
              </a:ext>
            </a:extLst>
          </p:cNvPr>
          <p:cNvSpPr txBox="1"/>
          <p:nvPr/>
        </p:nvSpPr>
        <p:spPr>
          <a:xfrm>
            <a:off x="907075" y="3381568"/>
            <a:ext cx="5013789" cy="1754326"/>
          </a:xfrm>
          <a:prstGeom prst="rect">
            <a:avLst/>
          </a:prstGeom>
          <a:solidFill>
            <a:schemeClr val="bg1"/>
          </a:solidFill>
          <a:ln>
            <a:solidFill>
              <a:schemeClr val="tx1"/>
            </a:solidFill>
          </a:ln>
        </p:spPr>
        <p:txBody>
          <a:bodyPr wrap="square" rtlCol="0">
            <a:spAutoFit/>
          </a:bodyPr>
          <a:lstStyle/>
          <a:p>
            <a:r>
              <a:rPr lang="en-US" sz="3600" dirty="0"/>
              <a:t>We want it to look better so we will use an Excel worksheet.</a:t>
            </a:r>
          </a:p>
        </p:txBody>
      </p:sp>
    </p:spTree>
    <p:extLst>
      <p:ext uri="{BB962C8B-B14F-4D97-AF65-F5344CB8AC3E}">
        <p14:creationId xmlns:p14="http://schemas.microsoft.com/office/powerpoint/2010/main" val="21816890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FE7DA-D5D2-4ED0-993C-825917516F29}"/>
              </a:ext>
            </a:extLst>
          </p:cNvPr>
          <p:cNvSpPr>
            <a:spLocks noGrp="1"/>
          </p:cNvSpPr>
          <p:nvPr>
            <p:ph type="title"/>
          </p:nvPr>
        </p:nvSpPr>
        <p:spPr/>
        <p:txBody>
          <a:bodyPr/>
          <a:lstStyle/>
          <a:p>
            <a:r>
              <a:rPr lang="en-US" dirty="0"/>
              <a:t>Velocity Scripts</a:t>
            </a:r>
          </a:p>
        </p:txBody>
      </p:sp>
      <p:sp>
        <p:nvSpPr>
          <p:cNvPr id="4" name="Footer Placeholder 3">
            <a:extLst>
              <a:ext uri="{FF2B5EF4-FFF2-40B4-BE49-F238E27FC236}">
                <a16:creationId xmlns:a16="http://schemas.microsoft.com/office/drawing/2014/main" id="{853F4CE2-F495-49BC-ADD7-ED8C2B1E3FB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B1FC049E-6E6B-4625-80F8-0610A7FFBF7C}"/>
              </a:ext>
            </a:extLst>
          </p:cNvPr>
          <p:cNvSpPr txBox="1"/>
          <p:nvPr/>
        </p:nvSpPr>
        <p:spPr>
          <a:xfrm>
            <a:off x="907075" y="1441509"/>
            <a:ext cx="5603894" cy="4524315"/>
          </a:xfrm>
          <a:prstGeom prst="rect">
            <a:avLst/>
          </a:prstGeom>
          <a:solidFill>
            <a:schemeClr val="bg1"/>
          </a:solidFill>
          <a:ln>
            <a:solidFill>
              <a:schemeClr val="tx1"/>
            </a:solidFill>
          </a:ln>
        </p:spPr>
        <p:txBody>
          <a:bodyPr wrap="square" rtlCol="0">
            <a:spAutoFit/>
          </a:bodyPr>
          <a:lstStyle/>
          <a:p>
            <a:r>
              <a:rPr lang="en-US" sz="3600" dirty="0"/>
              <a:t>Let's rewrite the script into an Excel Worksheet.  Create an Excel Worksheet.  Add Block Name and Signals Received as shown in blue.  With no # this will be interpreted as just plane text. </a:t>
            </a:r>
          </a:p>
        </p:txBody>
      </p:sp>
      <p:pic>
        <p:nvPicPr>
          <p:cNvPr id="6" name="Picture 5">
            <a:extLst>
              <a:ext uri="{FF2B5EF4-FFF2-40B4-BE49-F238E27FC236}">
                <a16:creationId xmlns:a16="http://schemas.microsoft.com/office/drawing/2014/main" id="{E79C306A-7619-457E-9541-415E6094956A}"/>
              </a:ext>
            </a:extLst>
          </p:cNvPr>
          <p:cNvPicPr>
            <a:picLocks noChangeAspect="1"/>
          </p:cNvPicPr>
          <p:nvPr/>
        </p:nvPicPr>
        <p:blipFill>
          <a:blip r:embed="rId2"/>
          <a:stretch>
            <a:fillRect/>
          </a:stretch>
        </p:blipFill>
        <p:spPr>
          <a:xfrm>
            <a:off x="6755400" y="3781797"/>
            <a:ext cx="4383000" cy="2000935"/>
          </a:xfrm>
          <a:prstGeom prst="rect">
            <a:avLst/>
          </a:prstGeom>
        </p:spPr>
      </p:pic>
      <p:sp>
        <p:nvSpPr>
          <p:cNvPr id="7" name="Right Arrow 7">
            <a:extLst>
              <a:ext uri="{FF2B5EF4-FFF2-40B4-BE49-F238E27FC236}">
                <a16:creationId xmlns:a16="http://schemas.microsoft.com/office/drawing/2014/main" id="{16E69B17-CD15-4B57-8BE3-3B323EFD12FF}"/>
              </a:ext>
            </a:extLst>
          </p:cNvPr>
          <p:cNvSpPr/>
          <p:nvPr/>
        </p:nvSpPr>
        <p:spPr>
          <a:xfrm>
            <a:off x="6916138" y="451125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0643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835E28-31AA-4D71-991A-BD4964977DF4}"/>
              </a:ext>
            </a:extLst>
          </p:cNvPr>
          <p:cNvPicPr>
            <a:picLocks noChangeAspect="1"/>
          </p:cNvPicPr>
          <p:nvPr/>
        </p:nvPicPr>
        <p:blipFill>
          <a:blip r:embed="rId2"/>
          <a:stretch>
            <a:fillRect/>
          </a:stretch>
        </p:blipFill>
        <p:spPr>
          <a:xfrm>
            <a:off x="6234808" y="3733977"/>
            <a:ext cx="4383000" cy="2000935"/>
          </a:xfrm>
          <a:prstGeom prst="rect">
            <a:avLst/>
          </a:prstGeom>
        </p:spPr>
      </p:pic>
      <p:sp>
        <p:nvSpPr>
          <p:cNvPr id="2" name="Title 1">
            <a:extLst>
              <a:ext uri="{FF2B5EF4-FFF2-40B4-BE49-F238E27FC236}">
                <a16:creationId xmlns:a16="http://schemas.microsoft.com/office/drawing/2014/main" id="{1573E8E5-9AE8-4EB7-8F50-56B15ACA692E}"/>
              </a:ext>
            </a:extLst>
          </p:cNvPr>
          <p:cNvSpPr>
            <a:spLocks noGrp="1"/>
          </p:cNvSpPr>
          <p:nvPr>
            <p:ph type="title"/>
          </p:nvPr>
        </p:nvSpPr>
        <p:spPr/>
        <p:txBody>
          <a:bodyPr/>
          <a:lstStyle/>
          <a:p>
            <a:r>
              <a:rPr lang="en-US" dirty="0"/>
              <a:t>Velocity Scripts</a:t>
            </a:r>
          </a:p>
        </p:txBody>
      </p:sp>
      <p:sp>
        <p:nvSpPr>
          <p:cNvPr id="4" name="Footer Placeholder 3">
            <a:extLst>
              <a:ext uri="{FF2B5EF4-FFF2-40B4-BE49-F238E27FC236}">
                <a16:creationId xmlns:a16="http://schemas.microsoft.com/office/drawing/2014/main" id="{B0687D8A-CD97-4CB5-B3B1-8705AAAA252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642C35E9-EAB3-4E89-91E8-D213397CAC83}"/>
              </a:ext>
            </a:extLst>
          </p:cNvPr>
          <p:cNvSpPr txBox="1"/>
          <p:nvPr/>
        </p:nvSpPr>
        <p:spPr>
          <a:xfrm>
            <a:off x="6365008" y="3429000"/>
            <a:ext cx="4122600" cy="461665"/>
          </a:xfrm>
          <a:prstGeom prst="rect">
            <a:avLst/>
          </a:prstGeom>
          <a:solidFill>
            <a:schemeClr val="bg1"/>
          </a:solidFill>
          <a:ln>
            <a:solidFill>
              <a:schemeClr val="tx1">
                <a:lumMod val="95000"/>
                <a:lumOff val="5000"/>
              </a:schemeClr>
            </a:solidFill>
          </a:ln>
        </p:spPr>
        <p:txBody>
          <a:bodyPr wrap="square" rtlCol="0">
            <a:spAutoFit/>
          </a:bodyPr>
          <a:lstStyle/>
          <a:p>
            <a:r>
              <a:rPr lang="en-US" sz="2400" dirty="0"/>
              <a:t>#</a:t>
            </a:r>
            <a:r>
              <a:rPr lang="en-US" sz="2400" dirty="0" err="1"/>
              <a:t>forrow</a:t>
            </a:r>
            <a:r>
              <a:rPr lang="en-US" sz="2400" dirty="0"/>
              <a:t>($b in $Block) $b.name</a:t>
            </a:r>
          </a:p>
        </p:txBody>
      </p:sp>
      <p:sp>
        <p:nvSpPr>
          <p:cNvPr id="7" name="Right Arrow 7">
            <a:extLst>
              <a:ext uri="{FF2B5EF4-FFF2-40B4-BE49-F238E27FC236}">
                <a16:creationId xmlns:a16="http://schemas.microsoft.com/office/drawing/2014/main" id="{8AED09D6-903A-4A87-84C4-1C62E9941D4B}"/>
              </a:ext>
            </a:extLst>
          </p:cNvPr>
          <p:cNvSpPr/>
          <p:nvPr/>
        </p:nvSpPr>
        <p:spPr>
          <a:xfrm rot="5400000">
            <a:off x="7348138" y="423236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F042F7-B1F7-4C8B-BDA8-78EA6E7E23D2}"/>
              </a:ext>
            </a:extLst>
          </p:cNvPr>
          <p:cNvSpPr txBox="1"/>
          <p:nvPr/>
        </p:nvSpPr>
        <p:spPr>
          <a:xfrm>
            <a:off x="871075" y="1967109"/>
            <a:ext cx="5013789" cy="2308324"/>
          </a:xfrm>
          <a:prstGeom prst="rect">
            <a:avLst/>
          </a:prstGeom>
          <a:solidFill>
            <a:schemeClr val="bg1"/>
          </a:solidFill>
          <a:ln>
            <a:solidFill>
              <a:schemeClr val="tx1"/>
            </a:solidFill>
          </a:ln>
        </p:spPr>
        <p:txBody>
          <a:bodyPr wrap="square" rtlCol="0">
            <a:spAutoFit/>
          </a:bodyPr>
          <a:lstStyle/>
          <a:p>
            <a:r>
              <a:rPr lang="en-US" sz="3600" dirty="0"/>
              <a:t>There are three cells to the script enter the formula in the first cell as shown.</a:t>
            </a:r>
          </a:p>
        </p:txBody>
      </p:sp>
    </p:spTree>
    <p:extLst>
      <p:ext uri="{BB962C8B-B14F-4D97-AF65-F5344CB8AC3E}">
        <p14:creationId xmlns:p14="http://schemas.microsoft.com/office/powerpoint/2010/main" val="278657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F2795F-E01D-4962-A37E-200EB02E7089}"/>
              </a:ext>
            </a:extLst>
          </p:cNvPr>
          <p:cNvSpPr txBox="1"/>
          <p:nvPr/>
        </p:nvSpPr>
        <p:spPr>
          <a:xfrm>
            <a:off x="914275" y="1672342"/>
            <a:ext cx="5013789" cy="2308324"/>
          </a:xfrm>
          <a:prstGeom prst="rect">
            <a:avLst/>
          </a:prstGeom>
          <a:solidFill>
            <a:schemeClr val="bg1"/>
          </a:solidFill>
          <a:ln>
            <a:solidFill>
              <a:schemeClr val="tx1"/>
            </a:solidFill>
          </a:ln>
        </p:spPr>
        <p:txBody>
          <a:bodyPr wrap="square" rtlCol="0">
            <a:spAutoFit/>
          </a:bodyPr>
          <a:lstStyle/>
          <a:p>
            <a:r>
              <a:rPr lang="en-US" sz="3600" dirty="0"/>
              <a:t>Enter the formula for the second cell as shown.  For the third cell enter #</a:t>
            </a:r>
            <a:r>
              <a:rPr lang="en-US" sz="3600" dirty="0" err="1"/>
              <a:t>endrow</a:t>
            </a:r>
            <a:r>
              <a:rPr lang="en-US" sz="3600" dirty="0"/>
              <a:t>. </a:t>
            </a:r>
          </a:p>
        </p:txBody>
      </p:sp>
      <p:sp>
        <p:nvSpPr>
          <p:cNvPr id="2" name="Title 1">
            <a:extLst>
              <a:ext uri="{FF2B5EF4-FFF2-40B4-BE49-F238E27FC236}">
                <a16:creationId xmlns:a16="http://schemas.microsoft.com/office/drawing/2014/main" id="{BEAF7BF2-5427-4C9B-A473-57EF578D2A67}"/>
              </a:ext>
            </a:extLst>
          </p:cNvPr>
          <p:cNvSpPr>
            <a:spLocks noGrp="1"/>
          </p:cNvSpPr>
          <p:nvPr>
            <p:ph type="title"/>
          </p:nvPr>
        </p:nvSpPr>
        <p:spPr/>
        <p:txBody>
          <a:bodyPr/>
          <a:lstStyle/>
          <a:p>
            <a:r>
              <a:rPr lang="en-US" dirty="0"/>
              <a:t>Velocity Scripts</a:t>
            </a:r>
          </a:p>
        </p:txBody>
      </p:sp>
      <p:sp>
        <p:nvSpPr>
          <p:cNvPr id="4" name="Footer Placeholder 3">
            <a:extLst>
              <a:ext uri="{FF2B5EF4-FFF2-40B4-BE49-F238E27FC236}">
                <a16:creationId xmlns:a16="http://schemas.microsoft.com/office/drawing/2014/main" id="{06748662-A877-4C22-A44E-F5FD3DF0E7C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D54EB172-044F-4B82-9BE8-14A45E440480}"/>
              </a:ext>
            </a:extLst>
          </p:cNvPr>
          <p:cNvPicPr>
            <a:picLocks noChangeAspect="1"/>
          </p:cNvPicPr>
          <p:nvPr/>
        </p:nvPicPr>
        <p:blipFill>
          <a:blip r:embed="rId2"/>
          <a:stretch>
            <a:fillRect/>
          </a:stretch>
        </p:blipFill>
        <p:spPr>
          <a:xfrm>
            <a:off x="6234808" y="3733977"/>
            <a:ext cx="4383000" cy="2000935"/>
          </a:xfrm>
          <a:prstGeom prst="rect">
            <a:avLst/>
          </a:prstGeom>
        </p:spPr>
      </p:pic>
      <p:sp>
        <p:nvSpPr>
          <p:cNvPr id="6" name="TextBox 5">
            <a:extLst>
              <a:ext uri="{FF2B5EF4-FFF2-40B4-BE49-F238E27FC236}">
                <a16:creationId xmlns:a16="http://schemas.microsoft.com/office/drawing/2014/main" id="{309C2C1D-109D-4CF4-9816-A215E4FC5032}"/>
              </a:ext>
            </a:extLst>
          </p:cNvPr>
          <p:cNvSpPr txBox="1"/>
          <p:nvPr/>
        </p:nvSpPr>
        <p:spPr>
          <a:xfrm>
            <a:off x="4888800" y="3429000"/>
            <a:ext cx="6336000" cy="461665"/>
          </a:xfrm>
          <a:prstGeom prst="rect">
            <a:avLst/>
          </a:prstGeom>
          <a:solidFill>
            <a:schemeClr val="bg1"/>
          </a:solidFill>
          <a:ln>
            <a:solidFill>
              <a:schemeClr val="tx1">
                <a:lumMod val="95000"/>
                <a:lumOff val="5000"/>
              </a:schemeClr>
            </a:solidFill>
          </a:ln>
        </p:spPr>
        <p:txBody>
          <a:bodyPr wrap="square" rtlCol="0">
            <a:spAutoFit/>
          </a:bodyPr>
          <a:lstStyle/>
          <a:p>
            <a:r>
              <a:rPr lang="en-US" sz="2400" dirty="0"/>
              <a:t>#foreach ($s in $</a:t>
            </a:r>
            <a:r>
              <a:rPr lang="en-US" sz="2400" dirty="0" err="1"/>
              <a:t>b.SignalsRecieved</a:t>
            </a:r>
            <a:r>
              <a:rPr lang="en-US" sz="2400" dirty="0"/>
              <a:t>) $s.name #end </a:t>
            </a:r>
          </a:p>
        </p:txBody>
      </p:sp>
      <p:sp>
        <p:nvSpPr>
          <p:cNvPr id="7" name="Right Arrow 7">
            <a:extLst>
              <a:ext uri="{FF2B5EF4-FFF2-40B4-BE49-F238E27FC236}">
                <a16:creationId xmlns:a16="http://schemas.microsoft.com/office/drawing/2014/main" id="{31DD492B-D023-4FE8-AE3E-96CFDA77D272}"/>
              </a:ext>
            </a:extLst>
          </p:cNvPr>
          <p:cNvSpPr/>
          <p:nvPr/>
        </p:nvSpPr>
        <p:spPr>
          <a:xfrm rot="5400000">
            <a:off x="8478538" y="426877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92967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C021-797D-4357-B38F-D2619640F6C7}"/>
              </a:ext>
            </a:extLst>
          </p:cNvPr>
          <p:cNvSpPr>
            <a:spLocks noGrp="1"/>
          </p:cNvSpPr>
          <p:nvPr>
            <p:ph type="title"/>
          </p:nvPr>
        </p:nvSpPr>
        <p:spPr/>
        <p:txBody>
          <a:bodyPr/>
          <a:lstStyle/>
          <a:p>
            <a:r>
              <a:rPr lang="en-US" dirty="0"/>
              <a:t>Velocity Scripts</a:t>
            </a:r>
          </a:p>
        </p:txBody>
      </p:sp>
      <p:sp>
        <p:nvSpPr>
          <p:cNvPr id="4" name="Footer Placeholder 3">
            <a:extLst>
              <a:ext uri="{FF2B5EF4-FFF2-40B4-BE49-F238E27FC236}">
                <a16:creationId xmlns:a16="http://schemas.microsoft.com/office/drawing/2014/main" id="{5854D96E-C1C5-4784-A92E-B6F6E0BD66F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3E2DCD04-68E3-49F6-BB6B-9A7D36E6B515}"/>
              </a:ext>
            </a:extLst>
          </p:cNvPr>
          <p:cNvPicPr>
            <a:picLocks noChangeAspect="1"/>
          </p:cNvPicPr>
          <p:nvPr/>
        </p:nvPicPr>
        <p:blipFill>
          <a:blip r:embed="rId2"/>
          <a:stretch>
            <a:fillRect/>
          </a:stretch>
        </p:blipFill>
        <p:spPr>
          <a:xfrm>
            <a:off x="6393858" y="2138400"/>
            <a:ext cx="4896229" cy="3404925"/>
          </a:xfrm>
          <a:prstGeom prst="rect">
            <a:avLst/>
          </a:prstGeom>
        </p:spPr>
      </p:pic>
      <p:sp>
        <p:nvSpPr>
          <p:cNvPr id="6" name="TextBox 5">
            <a:extLst>
              <a:ext uri="{FF2B5EF4-FFF2-40B4-BE49-F238E27FC236}">
                <a16:creationId xmlns:a16="http://schemas.microsoft.com/office/drawing/2014/main" id="{8E001F69-57A5-4535-AA68-5A80F405D34A}"/>
              </a:ext>
            </a:extLst>
          </p:cNvPr>
          <p:cNvSpPr txBox="1"/>
          <p:nvPr/>
        </p:nvSpPr>
        <p:spPr>
          <a:xfrm>
            <a:off x="914275" y="1672342"/>
            <a:ext cx="5013789" cy="2862322"/>
          </a:xfrm>
          <a:prstGeom prst="rect">
            <a:avLst/>
          </a:prstGeom>
          <a:solidFill>
            <a:schemeClr val="bg1"/>
          </a:solidFill>
          <a:ln>
            <a:solidFill>
              <a:schemeClr val="tx1"/>
            </a:solidFill>
          </a:ln>
        </p:spPr>
        <p:txBody>
          <a:bodyPr wrap="square" rtlCol="0">
            <a:spAutoFit/>
          </a:bodyPr>
          <a:lstStyle/>
          <a:p>
            <a:r>
              <a:rPr lang="en-US" sz="3600" dirty="0"/>
              <a:t>Save the Script.  Add the Script to the Report Wizard and run it.  The Excel output file will look like this. </a:t>
            </a:r>
          </a:p>
        </p:txBody>
      </p:sp>
      <p:sp>
        <p:nvSpPr>
          <p:cNvPr id="7" name="Right Arrow 7">
            <a:extLst>
              <a:ext uri="{FF2B5EF4-FFF2-40B4-BE49-F238E27FC236}">
                <a16:creationId xmlns:a16="http://schemas.microsoft.com/office/drawing/2014/main" id="{DFA1A630-8CED-48BC-91D2-C0FE8B02A4F4}"/>
              </a:ext>
            </a:extLst>
          </p:cNvPr>
          <p:cNvSpPr/>
          <p:nvPr/>
        </p:nvSpPr>
        <p:spPr>
          <a:xfrm>
            <a:off x="5360276" y="448245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82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801F-6795-4DA1-A3F9-8C71DD8E763D}"/>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A29EFACF-7CE0-4734-869B-4DCA09E369F1}"/>
              </a:ext>
            </a:extLst>
          </p:cNvPr>
          <p:cNvSpPr>
            <a:spLocks noGrp="1"/>
          </p:cNvSpPr>
          <p:nvPr>
            <p:ph idx="1"/>
          </p:nvPr>
        </p:nvSpPr>
        <p:spPr/>
        <p:txBody>
          <a:bodyPr/>
          <a:lstStyle/>
          <a:p>
            <a:pPr marL="0" indent="0">
              <a:buNone/>
            </a:pPr>
            <a:r>
              <a:rPr lang="en-US" sz="1400" dirty="0">
                <a:latin typeface="+mn-lt"/>
              </a:rPr>
              <a:t>Dr. </a:t>
            </a:r>
            <a:r>
              <a:rPr lang="en-US" sz="1400" dirty="0" err="1">
                <a:latin typeface="+mn-lt"/>
              </a:rPr>
              <a:t>Aurelijus</a:t>
            </a:r>
            <a:r>
              <a:rPr lang="en-US" sz="1400" dirty="0">
                <a:latin typeface="+mn-lt"/>
              </a:rPr>
              <a:t> </a:t>
            </a:r>
            <a:r>
              <a:rPr lang="en-US" sz="1400" dirty="0" err="1">
                <a:latin typeface="+mn-lt"/>
              </a:rPr>
              <a:t>Morkevicius</a:t>
            </a:r>
            <a:r>
              <a:rPr lang="en-US" sz="1400" dirty="0">
                <a:latin typeface="+mn-lt"/>
              </a:rPr>
              <a:t>, Head of Solutions Department at No Magic Europe</a:t>
            </a:r>
          </a:p>
          <a:p>
            <a:pPr marL="377947" lvl="1" indent="0">
              <a:buNone/>
            </a:pPr>
            <a:r>
              <a:rPr lang="en-US" sz="1400" dirty="0">
                <a:latin typeface="+mn-lt"/>
              </a:rPr>
              <a:t>Visual Model Analysis</a:t>
            </a:r>
          </a:p>
          <a:p>
            <a:pPr marL="686216" lvl="2" indent="0">
              <a:buNone/>
            </a:pPr>
            <a:r>
              <a:rPr lang="en-US" sz="1400" u="sng" dirty="0">
                <a:latin typeface="+mn-lt"/>
                <a:hlinkClick r:id="rId2"/>
              </a:rPr>
              <a:t>https://www.youtube.com/watch?v=AaPdonhuQM4</a:t>
            </a:r>
            <a:endParaRPr lang="en-US" sz="1400" dirty="0">
              <a:latin typeface="+mn-lt"/>
              <a:ea typeface="Calibri" panose="020F0502020204030204" pitchFamily="34" charset="0"/>
              <a:cs typeface="Times New Roman" panose="02020603050405020304" pitchFamily="18" charset="0"/>
            </a:endParaRPr>
          </a:p>
          <a:p>
            <a:pPr marL="377947" lvl="1" indent="0">
              <a:buNone/>
            </a:pPr>
            <a:r>
              <a:rPr lang="en-US" sz="1400" dirty="0" err="1">
                <a:latin typeface="+mn-lt"/>
              </a:rPr>
              <a:t>custom_metrics_how_to_convert_list_of_elements_into_number</a:t>
            </a:r>
            <a:endParaRPr lang="en-US" sz="1400" dirty="0">
              <a:latin typeface="+mn-lt"/>
            </a:endParaRPr>
          </a:p>
          <a:p>
            <a:pPr marL="686216" lvl="2" indent="0">
              <a:buNone/>
            </a:pPr>
            <a:r>
              <a:rPr lang="en-US" sz="1400" u="sng" dirty="0">
                <a:latin typeface="+mn-lt"/>
                <a:hlinkClick r:id="rId3"/>
              </a:rPr>
              <a:t>https://www.youtube.com/watch?v=8hlw5fSnEa8</a:t>
            </a:r>
            <a:endParaRPr lang="en-US" sz="1400" u="sng" dirty="0">
              <a:latin typeface="+mn-lt"/>
            </a:endParaRPr>
          </a:p>
          <a:p>
            <a:pPr marL="686216" lvl="2" indent="0">
              <a:buNone/>
            </a:pPr>
            <a:endParaRPr lang="en-US" sz="1400" u="sng" dirty="0">
              <a:latin typeface="+mn-lt"/>
              <a:ea typeface="Calibri" panose="020F0502020204030204" pitchFamily="34" charset="0"/>
              <a:cs typeface="Times New Roman" panose="02020603050405020304" pitchFamily="18" charset="0"/>
            </a:endParaRPr>
          </a:p>
          <a:p>
            <a:pPr marL="0" indent="0">
              <a:buNone/>
            </a:pPr>
            <a:r>
              <a:rPr lang="en-US" sz="1400" dirty="0">
                <a:latin typeface="+mn-lt"/>
              </a:rPr>
              <a:t>Michael Vinarcik, Associate Booz Allen Hamilton</a:t>
            </a:r>
          </a:p>
          <a:p>
            <a:pPr marL="0" indent="0">
              <a:buNone/>
            </a:pPr>
            <a:r>
              <a:rPr lang="en-US" sz="1400" dirty="0">
                <a:latin typeface="+mn-lt"/>
                <a:ea typeface="Calibri" panose="020F0502020204030204" pitchFamily="34" charset="0"/>
                <a:cs typeface="Times New Roman" panose="02020603050405020304" pitchFamily="18" charset="0"/>
              </a:rPr>
              <a:t>	 NMWS2016 </a:t>
            </a:r>
            <a:r>
              <a:rPr lang="en-US" sz="1400" dirty="0" err="1">
                <a:latin typeface="+mn-lt"/>
                <a:ea typeface="Calibri" panose="020F0502020204030204" pitchFamily="34" charset="0"/>
                <a:cs typeface="Times New Roman" panose="02020603050405020304" pitchFamily="18" charset="0"/>
              </a:rPr>
              <a:t>MetaChain</a:t>
            </a:r>
            <a:r>
              <a:rPr lang="en-US" sz="1400" dirty="0">
                <a:latin typeface="+mn-lt"/>
                <a:ea typeface="Calibri" panose="020F0502020204030204" pitchFamily="34" charset="0"/>
                <a:cs typeface="Times New Roman" panose="02020603050405020304" pitchFamily="18" charset="0"/>
              </a:rPr>
              <a:t> Navigation</a:t>
            </a:r>
          </a:p>
          <a:p>
            <a:pPr marL="0" indent="0">
              <a:buNone/>
            </a:pPr>
            <a:r>
              <a:rPr lang="en-US" sz="1400" dirty="0">
                <a:latin typeface="+mn-lt"/>
                <a:ea typeface="Calibri" panose="020F0502020204030204" pitchFamily="34" charset="0"/>
                <a:cs typeface="Times New Roman" panose="02020603050405020304" pitchFamily="18" charset="0"/>
              </a:rPr>
              <a:t>	</a:t>
            </a:r>
            <a:r>
              <a:rPr lang="en-US" sz="1400" b="0" dirty="0">
                <a:latin typeface="+mn-lt"/>
                <a:hlinkClick r:id="rId4"/>
              </a:rPr>
              <a:t> https://www.youtube.com/watch?v=vapQ7nRiVAI</a:t>
            </a:r>
            <a:endParaRPr lang="en-US" sz="1400" b="0" dirty="0">
              <a:latin typeface="+mn-lt"/>
            </a:endParaRPr>
          </a:p>
          <a:p>
            <a:pPr marL="0" indent="0">
              <a:buNone/>
            </a:pPr>
            <a:endParaRPr lang="en-US" sz="1400" b="0" dirty="0">
              <a:latin typeface="+mn-lt"/>
              <a:ea typeface="Calibri" panose="020F0502020204030204" pitchFamily="34" charset="0"/>
              <a:cs typeface="Times New Roman" panose="02020603050405020304" pitchFamily="18" charset="0"/>
            </a:endParaRPr>
          </a:p>
          <a:p>
            <a:pPr marL="0" indent="0">
              <a:buNone/>
            </a:pPr>
            <a:r>
              <a:rPr lang="en-US" sz="1400" dirty="0">
                <a:latin typeface="+mn-lt"/>
                <a:ea typeface="Calibri" panose="020F0502020204030204" pitchFamily="34" charset="0"/>
              </a:rPr>
              <a:t>Edgaras </a:t>
            </a:r>
            <a:r>
              <a:rPr lang="en-US" sz="1400" dirty="0" err="1">
                <a:latin typeface="+mn-lt"/>
                <a:ea typeface="Calibri" panose="020F0502020204030204" pitchFamily="34" charset="0"/>
              </a:rPr>
              <a:t>Dulskis</a:t>
            </a:r>
            <a:r>
              <a:rPr lang="en-US" sz="1400" dirty="0">
                <a:latin typeface="+mn-lt"/>
                <a:ea typeface="Calibri" panose="020F0502020204030204" pitchFamily="34" charset="0"/>
              </a:rPr>
              <a:t> Developer at No Magic Europe</a:t>
            </a:r>
          </a:p>
          <a:p>
            <a:pPr marL="0" indent="0">
              <a:buNone/>
            </a:pPr>
            <a:r>
              <a:rPr lang="en-US" sz="1400" b="0" dirty="0">
                <a:latin typeface="+mn-lt"/>
                <a:ea typeface="Calibri" panose="020F0502020204030204" pitchFamily="34" charset="0"/>
                <a:cs typeface="Times New Roman" panose="02020603050405020304" pitchFamily="18" charset="0"/>
              </a:rPr>
              <a:t>	</a:t>
            </a:r>
            <a:r>
              <a:rPr lang="en-US" sz="1400" dirty="0">
                <a:latin typeface="+mn-lt"/>
                <a:ea typeface="Calibri" panose="020F0502020204030204" pitchFamily="34" charset="0"/>
                <a:cs typeface="Times New Roman" panose="02020603050405020304" pitchFamily="18" charset="0"/>
              </a:rPr>
              <a:t>Generating Reports from Model Data</a:t>
            </a:r>
          </a:p>
          <a:p>
            <a:pPr marL="0" indent="0">
              <a:buNone/>
            </a:pPr>
            <a:r>
              <a:rPr lang="en-US" sz="1400" b="0" dirty="0">
                <a:latin typeface="+mn-lt"/>
                <a:ea typeface="Calibri" panose="020F0502020204030204" pitchFamily="34" charset="0"/>
                <a:cs typeface="Times New Roman" panose="02020603050405020304" pitchFamily="18" charset="0"/>
              </a:rPr>
              <a:t>	</a:t>
            </a:r>
            <a:r>
              <a:rPr lang="en-US" sz="1400" b="0" u="sng" dirty="0">
                <a:latin typeface="+mn-lt"/>
                <a:hlinkClick r:id="rId5"/>
              </a:rPr>
              <a:t>https://www.nomagic.com/events/webinars/item/generating-reports-from-model-data?category_id=6</a:t>
            </a:r>
            <a:r>
              <a:rPr lang="en-US" sz="1400" b="0" dirty="0">
                <a:latin typeface="+mn-lt"/>
              </a:rPr>
              <a:t> </a:t>
            </a:r>
          </a:p>
          <a:p>
            <a:pPr marL="0" indent="0">
              <a:buNone/>
            </a:pPr>
            <a:endParaRPr lang="en-US" sz="1400" b="0" dirty="0">
              <a:latin typeface="+mn-lt"/>
            </a:endParaRPr>
          </a:p>
          <a:p>
            <a:pPr marL="0" indent="0">
              <a:buNone/>
            </a:pPr>
            <a:r>
              <a:rPr lang="en-US" sz="1400" b="0" dirty="0">
                <a:latin typeface="+mn-lt"/>
              </a:rPr>
              <a:t>MAGICDRAW REPORT WIZARD 18.1 user guide</a:t>
            </a:r>
          </a:p>
          <a:p>
            <a:pPr marL="0" indent="0">
              <a:buNone/>
            </a:pPr>
            <a:r>
              <a:rPr lang="en-US" altLang="en-US" sz="1400" b="0" dirty="0">
                <a:latin typeface="+mn-lt"/>
                <a:ea typeface="Calibri" panose="020F0502020204030204" pitchFamily="34" charset="0"/>
                <a:hlinkClick r:id="rId6"/>
              </a:rPr>
              <a:t>https://docs.nomagic.com/display/MD190SP3/Specifying+criteria+for+querying+model</a:t>
            </a:r>
            <a:r>
              <a:rPr lang="en-US" altLang="en-US" sz="1400" b="0" baseline="30000" dirty="0">
                <a:latin typeface="+mn-lt"/>
                <a:ea typeface="Calibri" panose="020F0502020204030204" pitchFamily="34" charset="0"/>
                <a:hlinkClick r:id="rId6"/>
              </a:rPr>
              <a:t> </a:t>
            </a:r>
            <a:r>
              <a:rPr lang="en-US" altLang="en-US" sz="1400" b="0" baseline="30000" dirty="0">
                <a:latin typeface="+mn-lt"/>
                <a:ea typeface="Calibri" panose="020F0502020204030204" pitchFamily="34" charset="0"/>
              </a:rPr>
              <a:t>        </a:t>
            </a:r>
            <a:br>
              <a:rPr lang="en-US" altLang="en-US" sz="1400" b="0" dirty="0">
                <a:latin typeface="+mn-lt"/>
                <a:ea typeface="Calibri" panose="020F0502020204030204" pitchFamily="34" charset="0"/>
              </a:rPr>
            </a:br>
            <a:r>
              <a:rPr lang="en-US" altLang="en-US" sz="1400" b="0" dirty="0">
                <a:latin typeface="+mn-lt"/>
                <a:ea typeface="Calibri" panose="020F0502020204030204" pitchFamily="34" charset="0"/>
                <a:hlinkClick r:id="rId7"/>
              </a:rPr>
              <a:t>https://docs.nomagic.com/display/MD190SP3/Case+Studies+for+Querying+the+Model</a:t>
            </a:r>
            <a:r>
              <a:rPr lang="en-US" altLang="en-US" sz="1400" b="0" baseline="30000" dirty="0">
                <a:latin typeface="+mn-lt"/>
                <a:ea typeface="Calibri" panose="020F0502020204030204" pitchFamily="34" charset="0"/>
                <a:hlinkClick r:id="rId7"/>
              </a:rPr>
              <a:t> </a:t>
            </a:r>
            <a:r>
              <a:rPr lang="en-US" altLang="en-US" sz="1400" b="0" baseline="30000" dirty="0">
                <a:latin typeface="+mn-lt"/>
                <a:ea typeface="Calibri" panose="020F0502020204030204" pitchFamily="34" charset="0"/>
              </a:rPr>
              <a:t>        </a:t>
            </a:r>
            <a:endParaRPr lang="en-US" altLang="en-US" sz="1400" b="0" dirty="0">
              <a:latin typeface="+mn-lt"/>
            </a:endParaRPr>
          </a:p>
          <a:p>
            <a:endParaRPr lang="en-US" sz="1600" b="0" dirty="0"/>
          </a:p>
          <a:p>
            <a:endParaRPr lang="en-US" sz="1600" b="0" dirty="0"/>
          </a:p>
          <a:p>
            <a:endParaRPr lang="en-US" sz="1600" b="0" dirty="0"/>
          </a:p>
          <a:p>
            <a:pPr marL="0" indent="0">
              <a:buNone/>
            </a:pP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0871763-B7E3-4858-AB67-19D4040AD28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AutoShape 2">
            <a:hlinkClick r:id="rId6"/>
            <a:extLst>
              <a:ext uri="{FF2B5EF4-FFF2-40B4-BE49-F238E27FC236}">
                <a16:creationId xmlns:a16="http://schemas.microsoft.com/office/drawing/2014/main" id="{6B0683A5-6FEE-4F35-93AE-F36BA6F5B26C}"/>
              </a:ext>
            </a:extLst>
          </p:cNvPr>
          <p:cNvSpPr>
            <a:spLocks noChangeAspect="1" noChangeArrowheads="1"/>
          </p:cNvSpPr>
          <p:nvPr/>
        </p:nvSpPr>
        <p:spPr bwMode="auto">
          <a:xfrm>
            <a:off x="4391025" y="-136525"/>
            <a:ext cx="66675" cy="66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a:hlinkClick r:id="rId7"/>
            <a:extLst>
              <a:ext uri="{FF2B5EF4-FFF2-40B4-BE49-F238E27FC236}">
                <a16:creationId xmlns:a16="http://schemas.microsoft.com/office/drawing/2014/main" id="{16F64AD1-E9D2-4865-AA69-2F5AE4538A35}"/>
              </a:ext>
            </a:extLst>
          </p:cNvPr>
          <p:cNvSpPr>
            <a:spLocks noChangeAspect="1" noChangeArrowheads="1"/>
          </p:cNvSpPr>
          <p:nvPr/>
        </p:nvSpPr>
        <p:spPr bwMode="auto">
          <a:xfrm>
            <a:off x="4419600" y="0"/>
            <a:ext cx="66675" cy="66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3311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A7EA-5A6C-4F31-AEBC-00D1782F932A}"/>
              </a:ext>
            </a:extLst>
          </p:cNvPr>
          <p:cNvSpPr>
            <a:spLocks noGrp="1"/>
          </p:cNvSpPr>
          <p:nvPr>
            <p:ph type="title"/>
          </p:nvPr>
        </p:nvSpPr>
        <p:spPr/>
        <p:txBody>
          <a:bodyPr/>
          <a:lstStyle/>
          <a:p>
            <a:r>
              <a:rPr lang="en-US" dirty="0"/>
              <a:t>Meta Model Architecture</a:t>
            </a:r>
          </a:p>
        </p:txBody>
      </p:sp>
      <p:sp>
        <p:nvSpPr>
          <p:cNvPr id="4" name="Footer Placeholder 3">
            <a:extLst>
              <a:ext uri="{FF2B5EF4-FFF2-40B4-BE49-F238E27FC236}">
                <a16:creationId xmlns:a16="http://schemas.microsoft.com/office/drawing/2014/main" id="{308B70D1-F48C-4609-8223-D5FEE7589B8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84AA4CFE-7DC8-4E1D-BC90-667FE2801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349" y="2365810"/>
            <a:ext cx="6976820" cy="3081312"/>
          </a:xfrm>
          <a:prstGeom prst="rect">
            <a:avLst/>
          </a:prstGeom>
        </p:spPr>
      </p:pic>
      <p:sp>
        <p:nvSpPr>
          <p:cNvPr id="5" name="TextBox 4">
            <a:extLst>
              <a:ext uri="{FF2B5EF4-FFF2-40B4-BE49-F238E27FC236}">
                <a16:creationId xmlns:a16="http://schemas.microsoft.com/office/drawing/2014/main" id="{2A71864F-D676-4E8E-9AB2-5FCA8FB8D620}"/>
              </a:ext>
            </a:extLst>
          </p:cNvPr>
          <p:cNvSpPr txBox="1"/>
          <p:nvPr/>
        </p:nvSpPr>
        <p:spPr>
          <a:xfrm>
            <a:off x="773686" y="2400134"/>
            <a:ext cx="3968796" cy="3046988"/>
          </a:xfrm>
          <a:prstGeom prst="rect">
            <a:avLst/>
          </a:prstGeom>
          <a:noFill/>
          <a:ln>
            <a:solidFill>
              <a:schemeClr val="tx1"/>
            </a:solidFill>
          </a:ln>
        </p:spPr>
        <p:txBody>
          <a:bodyPr wrap="square" rtlCol="0">
            <a:spAutoFit/>
          </a:bodyPr>
          <a:lstStyle/>
          <a:p>
            <a:r>
              <a:rPr lang="en-US" sz="3200" dirty="0"/>
              <a:t>Abstract Requirement and Extended Requirement are the only two Requirement definitions that owns any Attributes.</a:t>
            </a:r>
          </a:p>
        </p:txBody>
      </p:sp>
    </p:spTree>
    <p:extLst>
      <p:ext uri="{BB962C8B-B14F-4D97-AF65-F5344CB8AC3E}">
        <p14:creationId xmlns:p14="http://schemas.microsoft.com/office/powerpoint/2010/main" val="6106225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9C09-08E4-429F-9D6C-879E9DCCF298}"/>
              </a:ext>
            </a:extLst>
          </p:cNvPr>
          <p:cNvSpPr>
            <a:spLocks noGrp="1"/>
          </p:cNvSpPr>
          <p:nvPr>
            <p:ph type="title"/>
          </p:nvPr>
        </p:nvSpPr>
        <p:spPr/>
        <p:txBody>
          <a:bodyPr/>
          <a:lstStyle/>
          <a:p>
            <a:r>
              <a:rPr lang="en-US" dirty="0"/>
              <a:t>Dependency Matrix</a:t>
            </a:r>
          </a:p>
        </p:txBody>
      </p:sp>
      <p:sp>
        <p:nvSpPr>
          <p:cNvPr id="3" name="Content Placeholder 2">
            <a:extLst>
              <a:ext uri="{FF2B5EF4-FFF2-40B4-BE49-F238E27FC236}">
                <a16:creationId xmlns:a16="http://schemas.microsoft.com/office/drawing/2014/main" id="{C54EB6FE-2859-427C-AAC4-A1055C7CBD58}"/>
              </a:ext>
            </a:extLst>
          </p:cNvPr>
          <p:cNvSpPr>
            <a:spLocks noGrp="1"/>
          </p:cNvSpPr>
          <p:nvPr>
            <p:ph idx="1"/>
          </p:nvPr>
        </p:nvSpPr>
        <p:spPr/>
        <p:txBody>
          <a:bodyPr/>
          <a:lstStyle/>
          <a:p>
            <a:pPr marL="0" indent="0">
              <a:buNone/>
            </a:pPr>
            <a:r>
              <a:rPr lang="en-US" sz="4000" b="0" dirty="0"/>
              <a:t>Dependency Matrixes provides an interactive view of model elements and their relationships.</a:t>
            </a:r>
          </a:p>
        </p:txBody>
      </p:sp>
      <p:sp>
        <p:nvSpPr>
          <p:cNvPr id="4" name="Footer Placeholder 3">
            <a:extLst>
              <a:ext uri="{FF2B5EF4-FFF2-40B4-BE49-F238E27FC236}">
                <a16:creationId xmlns:a16="http://schemas.microsoft.com/office/drawing/2014/main" id="{8DA317C6-EF58-4FBC-AA00-01C8FBD7B7B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4391581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0D47-75D5-4149-BDE7-76A83240E203}"/>
              </a:ext>
            </a:extLst>
          </p:cNvPr>
          <p:cNvSpPr>
            <a:spLocks noGrp="1"/>
          </p:cNvSpPr>
          <p:nvPr>
            <p:ph type="title"/>
          </p:nvPr>
        </p:nvSpPr>
        <p:spPr/>
        <p:txBody>
          <a:bodyPr/>
          <a:lstStyle/>
          <a:p>
            <a:r>
              <a:rPr lang="en-US" dirty="0"/>
              <a:t>Dependency Matrix</a:t>
            </a:r>
          </a:p>
        </p:txBody>
      </p:sp>
      <p:sp>
        <p:nvSpPr>
          <p:cNvPr id="3" name="Content Placeholder 2">
            <a:extLst>
              <a:ext uri="{FF2B5EF4-FFF2-40B4-BE49-F238E27FC236}">
                <a16:creationId xmlns:a16="http://schemas.microsoft.com/office/drawing/2014/main" id="{88D5623A-5A65-4CC9-8D03-EC39AFC82711}"/>
              </a:ext>
            </a:extLst>
          </p:cNvPr>
          <p:cNvSpPr>
            <a:spLocks noGrp="1"/>
          </p:cNvSpPr>
          <p:nvPr>
            <p:ph idx="1"/>
          </p:nvPr>
        </p:nvSpPr>
        <p:spPr/>
        <p:txBody>
          <a:bodyPr/>
          <a:lstStyle/>
          <a:p>
            <a:pPr marL="0" indent="0">
              <a:buNone/>
            </a:pPr>
            <a:r>
              <a:rPr lang="en-US" sz="3200" b="0" dirty="0"/>
              <a:t>We will create a matrix of requirements vs blocks to show the Satisfy relationships.</a:t>
            </a:r>
          </a:p>
        </p:txBody>
      </p:sp>
      <p:sp>
        <p:nvSpPr>
          <p:cNvPr id="4" name="Footer Placeholder 3">
            <a:extLst>
              <a:ext uri="{FF2B5EF4-FFF2-40B4-BE49-F238E27FC236}">
                <a16:creationId xmlns:a16="http://schemas.microsoft.com/office/drawing/2014/main" id="{CF414C77-B4D8-444F-9B5D-539833474B0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007696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9C09-08E4-429F-9D6C-879E9DCCF298}"/>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8DA317C6-EF58-4FBC-AA00-01C8FBD7B7B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FED67494-23E2-479D-B24A-300E949EC745}"/>
              </a:ext>
            </a:extLst>
          </p:cNvPr>
          <p:cNvPicPr>
            <a:picLocks noChangeAspect="1"/>
          </p:cNvPicPr>
          <p:nvPr/>
        </p:nvPicPr>
        <p:blipFill>
          <a:blip r:embed="rId2"/>
          <a:stretch>
            <a:fillRect/>
          </a:stretch>
        </p:blipFill>
        <p:spPr>
          <a:xfrm>
            <a:off x="8850985" y="1378218"/>
            <a:ext cx="2876632" cy="5038079"/>
          </a:xfrm>
          <a:prstGeom prst="rect">
            <a:avLst/>
          </a:prstGeom>
        </p:spPr>
      </p:pic>
      <p:sp>
        <p:nvSpPr>
          <p:cNvPr id="8" name="TextBox 7">
            <a:extLst>
              <a:ext uri="{FF2B5EF4-FFF2-40B4-BE49-F238E27FC236}">
                <a16:creationId xmlns:a16="http://schemas.microsoft.com/office/drawing/2014/main" id="{C18C149B-57F7-4FC0-B3F2-1561070D0C85}"/>
              </a:ext>
            </a:extLst>
          </p:cNvPr>
          <p:cNvSpPr txBox="1"/>
          <p:nvPr/>
        </p:nvSpPr>
        <p:spPr>
          <a:xfrm>
            <a:off x="834121" y="1625804"/>
            <a:ext cx="5013789" cy="1754326"/>
          </a:xfrm>
          <a:prstGeom prst="rect">
            <a:avLst/>
          </a:prstGeom>
          <a:solidFill>
            <a:schemeClr val="bg1"/>
          </a:solidFill>
          <a:ln>
            <a:solidFill>
              <a:schemeClr val="tx1"/>
            </a:solidFill>
          </a:ln>
        </p:spPr>
        <p:txBody>
          <a:bodyPr wrap="square" rtlCol="0">
            <a:spAutoFit/>
          </a:bodyPr>
          <a:lstStyle/>
          <a:p>
            <a:r>
              <a:rPr lang="en-US" sz="3600" dirty="0"/>
              <a:t>Right click on the Analysis Package and Create Diagram.</a:t>
            </a:r>
          </a:p>
        </p:txBody>
      </p:sp>
    </p:spTree>
    <p:extLst>
      <p:ext uri="{BB962C8B-B14F-4D97-AF65-F5344CB8AC3E}">
        <p14:creationId xmlns:p14="http://schemas.microsoft.com/office/powerpoint/2010/main" val="1664593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0992-68F9-4413-BDE3-B542C85D6015}"/>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2BBEB3BD-B43F-4429-B3B2-312DE24D4FE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A08BF198-278B-4774-AFC2-11FA4F0A8E58}"/>
              </a:ext>
            </a:extLst>
          </p:cNvPr>
          <p:cNvPicPr>
            <a:picLocks noChangeAspect="1"/>
          </p:cNvPicPr>
          <p:nvPr/>
        </p:nvPicPr>
        <p:blipFill>
          <a:blip r:embed="rId2"/>
          <a:stretch>
            <a:fillRect/>
          </a:stretch>
        </p:blipFill>
        <p:spPr>
          <a:xfrm>
            <a:off x="9510019" y="1503820"/>
            <a:ext cx="2343150" cy="4857750"/>
          </a:xfrm>
          <a:prstGeom prst="rect">
            <a:avLst/>
          </a:prstGeom>
        </p:spPr>
      </p:pic>
      <p:sp>
        <p:nvSpPr>
          <p:cNvPr id="7" name="TextBox 6">
            <a:extLst>
              <a:ext uri="{FF2B5EF4-FFF2-40B4-BE49-F238E27FC236}">
                <a16:creationId xmlns:a16="http://schemas.microsoft.com/office/drawing/2014/main" id="{05000A33-3E13-4BB5-A161-928399806161}"/>
              </a:ext>
            </a:extLst>
          </p:cNvPr>
          <p:cNvSpPr txBox="1"/>
          <p:nvPr/>
        </p:nvSpPr>
        <p:spPr>
          <a:xfrm>
            <a:off x="834121" y="1625804"/>
            <a:ext cx="5013789" cy="1754326"/>
          </a:xfrm>
          <a:prstGeom prst="rect">
            <a:avLst/>
          </a:prstGeom>
          <a:solidFill>
            <a:schemeClr val="bg1"/>
          </a:solidFill>
          <a:ln>
            <a:solidFill>
              <a:schemeClr val="tx1"/>
            </a:solidFill>
          </a:ln>
        </p:spPr>
        <p:txBody>
          <a:bodyPr wrap="square" rtlCol="0">
            <a:spAutoFit/>
          </a:bodyPr>
          <a:lstStyle/>
          <a:p>
            <a:r>
              <a:rPr lang="en-US" sz="3600" dirty="0"/>
              <a:t>Choose the Dependency Matrix from the Analysis Diagrams category.</a:t>
            </a:r>
          </a:p>
        </p:txBody>
      </p:sp>
    </p:spTree>
    <p:extLst>
      <p:ext uri="{BB962C8B-B14F-4D97-AF65-F5344CB8AC3E}">
        <p14:creationId xmlns:p14="http://schemas.microsoft.com/office/powerpoint/2010/main" val="36909879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D0B6-F1D3-49CD-99DA-F91C5A6ABB83}"/>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4F763CFF-D29C-4704-8195-ACA4EC42FB45}"/>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DFCA10CD-AAE7-4E68-AC0A-85AF4947A6EB}"/>
              </a:ext>
            </a:extLst>
          </p:cNvPr>
          <p:cNvPicPr>
            <a:picLocks noChangeAspect="1"/>
          </p:cNvPicPr>
          <p:nvPr/>
        </p:nvPicPr>
        <p:blipFill>
          <a:blip r:embed="rId2"/>
          <a:stretch>
            <a:fillRect/>
          </a:stretch>
        </p:blipFill>
        <p:spPr>
          <a:xfrm>
            <a:off x="616448" y="4874824"/>
            <a:ext cx="11452924" cy="1092023"/>
          </a:xfrm>
          <a:prstGeom prst="rect">
            <a:avLst/>
          </a:prstGeom>
        </p:spPr>
      </p:pic>
      <p:sp>
        <p:nvSpPr>
          <p:cNvPr id="6" name="TextBox 5">
            <a:extLst>
              <a:ext uri="{FF2B5EF4-FFF2-40B4-BE49-F238E27FC236}">
                <a16:creationId xmlns:a16="http://schemas.microsoft.com/office/drawing/2014/main" id="{D5B05046-382E-49CC-9B75-5000154A72E9}"/>
              </a:ext>
            </a:extLst>
          </p:cNvPr>
          <p:cNvSpPr txBox="1"/>
          <p:nvPr/>
        </p:nvSpPr>
        <p:spPr>
          <a:xfrm>
            <a:off x="834121" y="1625804"/>
            <a:ext cx="10781859" cy="1200329"/>
          </a:xfrm>
          <a:prstGeom prst="rect">
            <a:avLst/>
          </a:prstGeom>
          <a:solidFill>
            <a:schemeClr val="bg1"/>
          </a:solidFill>
          <a:ln>
            <a:solidFill>
              <a:schemeClr val="tx1"/>
            </a:solidFill>
          </a:ln>
        </p:spPr>
        <p:txBody>
          <a:bodyPr wrap="square" rtlCol="0">
            <a:spAutoFit/>
          </a:bodyPr>
          <a:lstStyle/>
          <a:p>
            <a:r>
              <a:rPr lang="en-US" sz="3600" dirty="0"/>
              <a:t>The Matrix is a row by column of Elements Types within defined Scopes.</a:t>
            </a:r>
          </a:p>
        </p:txBody>
      </p:sp>
    </p:spTree>
    <p:extLst>
      <p:ext uri="{BB962C8B-B14F-4D97-AF65-F5344CB8AC3E}">
        <p14:creationId xmlns:p14="http://schemas.microsoft.com/office/powerpoint/2010/main" val="28460207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8ACB0-D601-4F0E-874A-B0265C21EB5D}"/>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3BBA9311-267F-4317-8C82-98C89C5C1C0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A0D2F7F1-CEB4-4600-BE9E-765FEF5B0D15}"/>
              </a:ext>
            </a:extLst>
          </p:cNvPr>
          <p:cNvPicPr>
            <a:picLocks noChangeAspect="1"/>
          </p:cNvPicPr>
          <p:nvPr/>
        </p:nvPicPr>
        <p:blipFill>
          <a:blip r:embed="rId2"/>
          <a:stretch>
            <a:fillRect/>
          </a:stretch>
        </p:blipFill>
        <p:spPr>
          <a:xfrm>
            <a:off x="8151386" y="1430281"/>
            <a:ext cx="3258192" cy="4916275"/>
          </a:xfrm>
          <a:prstGeom prst="rect">
            <a:avLst/>
          </a:prstGeom>
        </p:spPr>
      </p:pic>
      <p:sp>
        <p:nvSpPr>
          <p:cNvPr id="6" name="TextBox 5">
            <a:extLst>
              <a:ext uri="{FF2B5EF4-FFF2-40B4-BE49-F238E27FC236}">
                <a16:creationId xmlns:a16="http://schemas.microsoft.com/office/drawing/2014/main" id="{F896AA12-F218-46B6-8121-FDCB71703FE7}"/>
              </a:ext>
            </a:extLst>
          </p:cNvPr>
          <p:cNvSpPr txBox="1"/>
          <p:nvPr/>
        </p:nvSpPr>
        <p:spPr>
          <a:xfrm>
            <a:off x="834121" y="1625804"/>
            <a:ext cx="5013789" cy="2308324"/>
          </a:xfrm>
          <a:prstGeom prst="rect">
            <a:avLst/>
          </a:prstGeom>
          <a:solidFill>
            <a:schemeClr val="bg1"/>
          </a:solidFill>
          <a:ln>
            <a:solidFill>
              <a:schemeClr val="tx1"/>
            </a:solidFill>
          </a:ln>
        </p:spPr>
        <p:txBody>
          <a:bodyPr wrap="square" rtlCol="0">
            <a:spAutoFit/>
          </a:bodyPr>
          <a:lstStyle/>
          <a:p>
            <a:r>
              <a:rPr lang="en-US" sz="3600" dirty="0"/>
              <a:t>Click on the ellipses of the Row Element Type.  Set it to Requirement, Include Subtypes.</a:t>
            </a:r>
          </a:p>
        </p:txBody>
      </p:sp>
    </p:spTree>
    <p:extLst>
      <p:ext uri="{BB962C8B-B14F-4D97-AF65-F5344CB8AC3E}">
        <p14:creationId xmlns:p14="http://schemas.microsoft.com/office/powerpoint/2010/main" val="84599312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9BC5-9C90-4367-AC7D-533BC326BF94}"/>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36EDE304-09B6-4552-8049-66DF4FB5302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1956A4EC-1699-492D-A88C-17B41782CF3B}"/>
              </a:ext>
            </a:extLst>
          </p:cNvPr>
          <p:cNvPicPr>
            <a:picLocks noChangeAspect="1"/>
          </p:cNvPicPr>
          <p:nvPr/>
        </p:nvPicPr>
        <p:blipFill>
          <a:blip r:embed="rId2"/>
          <a:stretch>
            <a:fillRect/>
          </a:stretch>
        </p:blipFill>
        <p:spPr>
          <a:xfrm>
            <a:off x="6462793" y="1379958"/>
            <a:ext cx="5292672" cy="5064146"/>
          </a:xfrm>
          <a:prstGeom prst="rect">
            <a:avLst/>
          </a:prstGeom>
        </p:spPr>
      </p:pic>
      <p:sp>
        <p:nvSpPr>
          <p:cNvPr id="6" name="TextBox 5">
            <a:extLst>
              <a:ext uri="{FF2B5EF4-FFF2-40B4-BE49-F238E27FC236}">
                <a16:creationId xmlns:a16="http://schemas.microsoft.com/office/drawing/2014/main" id="{68B5584C-00F0-4B49-B3E1-9FD0B51D4B85}"/>
              </a:ext>
            </a:extLst>
          </p:cNvPr>
          <p:cNvSpPr txBox="1"/>
          <p:nvPr/>
        </p:nvSpPr>
        <p:spPr>
          <a:xfrm>
            <a:off x="834121" y="1641302"/>
            <a:ext cx="5013789" cy="1754326"/>
          </a:xfrm>
          <a:prstGeom prst="rect">
            <a:avLst/>
          </a:prstGeom>
          <a:solidFill>
            <a:schemeClr val="bg1"/>
          </a:solidFill>
          <a:ln>
            <a:solidFill>
              <a:schemeClr val="tx1"/>
            </a:solidFill>
          </a:ln>
        </p:spPr>
        <p:txBody>
          <a:bodyPr wrap="square" rtlCol="0">
            <a:spAutoFit/>
          </a:bodyPr>
          <a:lstStyle/>
          <a:p>
            <a:r>
              <a:rPr lang="en-US" sz="3600" dirty="0"/>
              <a:t>Click on the ellipses of the Row Scope set it to Allocated Baseline.</a:t>
            </a:r>
          </a:p>
        </p:txBody>
      </p:sp>
    </p:spTree>
    <p:extLst>
      <p:ext uri="{BB962C8B-B14F-4D97-AF65-F5344CB8AC3E}">
        <p14:creationId xmlns:p14="http://schemas.microsoft.com/office/powerpoint/2010/main" val="12111967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FACD-344D-46EA-A99D-06843BA91EDC}"/>
              </a:ext>
            </a:extLst>
          </p:cNvPr>
          <p:cNvSpPr>
            <a:spLocks noGrp="1"/>
          </p:cNvSpPr>
          <p:nvPr>
            <p:ph type="title"/>
          </p:nvPr>
        </p:nvSpPr>
        <p:spPr/>
        <p:txBody>
          <a:bodyPr/>
          <a:lstStyle/>
          <a:p>
            <a:r>
              <a:rPr lang="en-US" dirty="0"/>
              <a:t>Dependency Matrix</a:t>
            </a:r>
          </a:p>
        </p:txBody>
      </p:sp>
      <p:pic>
        <p:nvPicPr>
          <p:cNvPr id="5" name="Content Placeholder 4">
            <a:extLst>
              <a:ext uri="{FF2B5EF4-FFF2-40B4-BE49-F238E27FC236}">
                <a16:creationId xmlns:a16="http://schemas.microsoft.com/office/drawing/2014/main" id="{70C6FED6-4912-436A-8F01-3A88681555C7}"/>
              </a:ext>
            </a:extLst>
          </p:cNvPr>
          <p:cNvPicPr>
            <a:picLocks noGrp="1" noChangeAspect="1"/>
          </p:cNvPicPr>
          <p:nvPr>
            <p:ph idx="1"/>
          </p:nvPr>
        </p:nvPicPr>
        <p:blipFill>
          <a:blip r:embed="rId2"/>
          <a:stretch>
            <a:fillRect/>
          </a:stretch>
        </p:blipFill>
        <p:spPr>
          <a:xfrm>
            <a:off x="8252027" y="1633994"/>
            <a:ext cx="3345301" cy="4309605"/>
          </a:xfrm>
          <a:prstGeom prst="rect">
            <a:avLst/>
          </a:prstGeom>
        </p:spPr>
      </p:pic>
      <p:sp>
        <p:nvSpPr>
          <p:cNvPr id="4" name="Footer Placeholder 3">
            <a:extLst>
              <a:ext uri="{FF2B5EF4-FFF2-40B4-BE49-F238E27FC236}">
                <a16:creationId xmlns:a16="http://schemas.microsoft.com/office/drawing/2014/main" id="{6D0900A0-0D25-44F6-B09B-7F319D03E31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C9871A99-6734-4093-A548-FF013B39E1F0}"/>
              </a:ext>
            </a:extLst>
          </p:cNvPr>
          <p:cNvSpPr txBox="1"/>
          <p:nvPr/>
        </p:nvSpPr>
        <p:spPr>
          <a:xfrm>
            <a:off x="834121" y="1625804"/>
            <a:ext cx="5013789" cy="2862322"/>
          </a:xfrm>
          <a:prstGeom prst="rect">
            <a:avLst/>
          </a:prstGeom>
          <a:solidFill>
            <a:schemeClr val="bg1"/>
          </a:solidFill>
          <a:ln>
            <a:solidFill>
              <a:schemeClr val="tx1"/>
            </a:solidFill>
          </a:ln>
        </p:spPr>
        <p:txBody>
          <a:bodyPr wrap="square" rtlCol="0">
            <a:spAutoFit/>
          </a:bodyPr>
          <a:lstStyle/>
          <a:p>
            <a:r>
              <a:rPr lang="en-US" sz="3600" dirty="0"/>
              <a:t>For Column Element Type set it to Block.  Requirement may be set automatically; you may have to deselect it.</a:t>
            </a:r>
          </a:p>
        </p:txBody>
      </p:sp>
    </p:spTree>
    <p:extLst>
      <p:ext uri="{BB962C8B-B14F-4D97-AF65-F5344CB8AC3E}">
        <p14:creationId xmlns:p14="http://schemas.microsoft.com/office/powerpoint/2010/main" val="6631028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D800-8C00-438E-ACCE-19A0549F0375}"/>
              </a:ext>
            </a:extLst>
          </p:cNvPr>
          <p:cNvSpPr>
            <a:spLocks noGrp="1"/>
          </p:cNvSpPr>
          <p:nvPr>
            <p:ph type="title"/>
          </p:nvPr>
        </p:nvSpPr>
        <p:spPr/>
        <p:txBody>
          <a:bodyPr/>
          <a:lstStyle/>
          <a:p>
            <a:r>
              <a:rPr lang="en-US" dirty="0"/>
              <a:t>Dependency Matrix</a:t>
            </a:r>
          </a:p>
        </p:txBody>
      </p:sp>
      <p:pic>
        <p:nvPicPr>
          <p:cNvPr id="5" name="Content Placeholder 4">
            <a:extLst>
              <a:ext uri="{FF2B5EF4-FFF2-40B4-BE49-F238E27FC236}">
                <a16:creationId xmlns:a16="http://schemas.microsoft.com/office/drawing/2014/main" id="{52C14991-58F3-4C58-8718-41340698C120}"/>
              </a:ext>
            </a:extLst>
          </p:cNvPr>
          <p:cNvPicPr>
            <a:picLocks noGrp="1" noChangeAspect="1"/>
          </p:cNvPicPr>
          <p:nvPr>
            <p:ph idx="1"/>
          </p:nvPr>
        </p:nvPicPr>
        <p:blipFill>
          <a:blip r:embed="rId2"/>
          <a:stretch>
            <a:fillRect/>
          </a:stretch>
        </p:blipFill>
        <p:spPr>
          <a:xfrm>
            <a:off x="6961638" y="1573078"/>
            <a:ext cx="4761356" cy="4794250"/>
          </a:xfrm>
          <a:prstGeom prst="rect">
            <a:avLst/>
          </a:prstGeom>
        </p:spPr>
      </p:pic>
      <p:sp>
        <p:nvSpPr>
          <p:cNvPr id="4" name="Footer Placeholder 3">
            <a:extLst>
              <a:ext uri="{FF2B5EF4-FFF2-40B4-BE49-F238E27FC236}">
                <a16:creationId xmlns:a16="http://schemas.microsoft.com/office/drawing/2014/main" id="{6BD24AD4-E197-4A68-8622-9632BA5CD7C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E053093F-5187-481E-8933-97ECFCF1785A}"/>
              </a:ext>
            </a:extLst>
          </p:cNvPr>
          <p:cNvSpPr txBox="1"/>
          <p:nvPr/>
        </p:nvSpPr>
        <p:spPr>
          <a:xfrm>
            <a:off x="834121" y="1625804"/>
            <a:ext cx="5013789" cy="1754326"/>
          </a:xfrm>
          <a:prstGeom prst="rect">
            <a:avLst/>
          </a:prstGeom>
          <a:solidFill>
            <a:schemeClr val="bg1"/>
          </a:solidFill>
          <a:ln>
            <a:solidFill>
              <a:schemeClr val="tx1"/>
            </a:solidFill>
          </a:ln>
        </p:spPr>
        <p:txBody>
          <a:bodyPr wrap="square" rtlCol="0">
            <a:spAutoFit/>
          </a:bodyPr>
          <a:lstStyle/>
          <a:p>
            <a:r>
              <a:rPr lang="en-US" sz="3600" dirty="0"/>
              <a:t>Select the Structure Package for the Column Scope.</a:t>
            </a:r>
          </a:p>
        </p:txBody>
      </p:sp>
    </p:spTree>
    <p:extLst>
      <p:ext uri="{BB962C8B-B14F-4D97-AF65-F5344CB8AC3E}">
        <p14:creationId xmlns:p14="http://schemas.microsoft.com/office/powerpoint/2010/main" val="3104273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136C1-D0F4-4D31-95CD-41881FBC2AA2}"/>
              </a:ext>
            </a:extLst>
          </p:cNvPr>
          <p:cNvSpPr>
            <a:spLocks noGrp="1"/>
          </p:cNvSpPr>
          <p:nvPr>
            <p:ph type="title"/>
          </p:nvPr>
        </p:nvSpPr>
        <p:spPr/>
        <p:txBody>
          <a:bodyPr/>
          <a:lstStyle/>
          <a:p>
            <a:r>
              <a:rPr lang="en-US" dirty="0"/>
              <a:t>Dependency Matrix</a:t>
            </a:r>
          </a:p>
        </p:txBody>
      </p:sp>
      <p:pic>
        <p:nvPicPr>
          <p:cNvPr id="5" name="Content Placeholder 4">
            <a:extLst>
              <a:ext uri="{FF2B5EF4-FFF2-40B4-BE49-F238E27FC236}">
                <a16:creationId xmlns:a16="http://schemas.microsoft.com/office/drawing/2014/main" id="{1B03F7AA-9921-41E2-A74D-75A9A9D95FA1}"/>
              </a:ext>
            </a:extLst>
          </p:cNvPr>
          <p:cNvPicPr>
            <a:picLocks noGrp="1" noChangeAspect="1"/>
          </p:cNvPicPr>
          <p:nvPr>
            <p:ph idx="1"/>
          </p:nvPr>
        </p:nvPicPr>
        <p:blipFill>
          <a:blip r:embed="rId2"/>
          <a:stretch>
            <a:fillRect/>
          </a:stretch>
        </p:blipFill>
        <p:spPr>
          <a:xfrm>
            <a:off x="5057196" y="2535480"/>
            <a:ext cx="6648450" cy="3752850"/>
          </a:xfrm>
          <a:prstGeom prst="rect">
            <a:avLst/>
          </a:prstGeom>
        </p:spPr>
      </p:pic>
      <p:sp>
        <p:nvSpPr>
          <p:cNvPr id="4" name="Footer Placeholder 3">
            <a:extLst>
              <a:ext uri="{FF2B5EF4-FFF2-40B4-BE49-F238E27FC236}">
                <a16:creationId xmlns:a16="http://schemas.microsoft.com/office/drawing/2014/main" id="{2D9AF938-6704-4083-8B2A-6609CDFF7B6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4C93F0B6-9FD5-40AE-BF33-8342D1D1D95F}"/>
              </a:ext>
            </a:extLst>
          </p:cNvPr>
          <p:cNvSpPr txBox="1"/>
          <p:nvPr/>
        </p:nvSpPr>
        <p:spPr>
          <a:xfrm>
            <a:off x="834121" y="1625803"/>
            <a:ext cx="3846367" cy="2308324"/>
          </a:xfrm>
          <a:prstGeom prst="rect">
            <a:avLst/>
          </a:prstGeom>
          <a:solidFill>
            <a:schemeClr val="bg1"/>
          </a:solidFill>
          <a:ln>
            <a:solidFill>
              <a:schemeClr val="tx1"/>
            </a:solidFill>
          </a:ln>
        </p:spPr>
        <p:txBody>
          <a:bodyPr wrap="square" rtlCol="0">
            <a:spAutoFit/>
          </a:bodyPr>
          <a:lstStyle/>
          <a:p>
            <a:r>
              <a:rPr lang="en-US" sz="3600" dirty="0"/>
              <a:t>For the Dependency Criteria select Satisfies.</a:t>
            </a:r>
          </a:p>
        </p:txBody>
      </p:sp>
    </p:spTree>
    <p:extLst>
      <p:ext uri="{BB962C8B-B14F-4D97-AF65-F5344CB8AC3E}">
        <p14:creationId xmlns:p14="http://schemas.microsoft.com/office/powerpoint/2010/main" val="3304021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p:txBody>
          <a:bodyPr>
            <a:normAutofit/>
          </a:bodyPr>
          <a:lstStyle/>
          <a:p>
            <a:r>
              <a:rPr lang="en-US" dirty="0"/>
              <a:t>Metachain</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21</a:t>
            </a:fld>
            <a:endParaRPr lang="en-US"/>
          </a:p>
        </p:txBody>
      </p:sp>
      <p:sp>
        <p:nvSpPr>
          <p:cNvPr id="6" name="Content Placeholder 2">
            <a:extLst>
              <a:ext uri="{FF2B5EF4-FFF2-40B4-BE49-F238E27FC236}">
                <a16:creationId xmlns:a16="http://schemas.microsoft.com/office/drawing/2014/main" id="{D26AF87D-4175-4458-B56D-A6EF5B34A9C1}"/>
              </a:ext>
            </a:extLst>
          </p:cNvPr>
          <p:cNvSpPr>
            <a:spLocks noGrp="1"/>
          </p:cNvSpPr>
          <p:nvPr>
            <p:ph idx="1"/>
          </p:nvPr>
        </p:nvSpPr>
        <p:spPr>
          <a:xfrm>
            <a:off x="616449" y="1371601"/>
            <a:ext cx="11236720" cy="4794737"/>
          </a:xfrm>
        </p:spPr>
        <p:txBody>
          <a:bodyPr/>
          <a:lstStyle/>
          <a:p>
            <a:pPr marL="0" indent="0">
              <a:buNone/>
            </a:pPr>
            <a:r>
              <a:rPr lang="en-US" sz="4000" b="0" dirty="0" err="1"/>
              <a:t>Metachain</a:t>
            </a:r>
            <a:r>
              <a:rPr lang="en-US" sz="4000" b="0" dirty="0"/>
              <a:t> and Generic Tables are quick way to gain understanding on what is happening in your model.   It is my first go to for performing analysis, from simple cataloging model elements to trace analysis.</a:t>
            </a:r>
          </a:p>
        </p:txBody>
      </p:sp>
    </p:spTree>
    <p:extLst>
      <p:ext uri="{BB962C8B-B14F-4D97-AF65-F5344CB8AC3E}">
        <p14:creationId xmlns:p14="http://schemas.microsoft.com/office/powerpoint/2010/main" val="426538585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5EF3-5C41-4FD0-B353-0A6ED8998C25}"/>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E398C4D9-AC30-472C-9D92-651253C7FDA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61DD8DAD-BD40-4A6A-AC57-EFDF3DA37511}"/>
              </a:ext>
            </a:extLst>
          </p:cNvPr>
          <p:cNvPicPr>
            <a:picLocks noChangeAspect="1"/>
          </p:cNvPicPr>
          <p:nvPr/>
        </p:nvPicPr>
        <p:blipFill>
          <a:blip r:embed="rId2"/>
          <a:stretch>
            <a:fillRect/>
          </a:stretch>
        </p:blipFill>
        <p:spPr>
          <a:xfrm>
            <a:off x="616448" y="1349583"/>
            <a:ext cx="7536953" cy="5291903"/>
          </a:xfrm>
          <a:prstGeom prst="rect">
            <a:avLst/>
          </a:prstGeom>
        </p:spPr>
      </p:pic>
      <p:sp>
        <p:nvSpPr>
          <p:cNvPr id="6" name="TextBox 5">
            <a:extLst>
              <a:ext uri="{FF2B5EF4-FFF2-40B4-BE49-F238E27FC236}">
                <a16:creationId xmlns:a16="http://schemas.microsoft.com/office/drawing/2014/main" id="{8913A2B2-AF1E-4626-8701-918E2AC74A1F}"/>
              </a:ext>
            </a:extLst>
          </p:cNvPr>
          <p:cNvSpPr txBox="1"/>
          <p:nvPr/>
        </p:nvSpPr>
        <p:spPr>
          <a:xfrm>
            <a:off x="3478083" y="2157431"/>
            <a:ext cx="6948912" cy="646331"/>
          </a:xfrm>
          <a:prstGeom prst="rect">
            <a:avLst/>
          </a:prstGeom>
          <a:solidFill>
            <a:schemeClr val="bg1"/>
          </a:solidFill>
          <a:ln>
            <a:solidFill>
              <a:schemeClr val="tx1"/>
            </a:solidFill>
          </a:ln>
        </p:spPr>
        <p:txBody>
          <a:bodyPr wrap="square" rtlCol="0">
            <a:spAutoFit/>
          </a:bodyPr>
          <a:lstStyle/>
          <a:p>
            <a:r>
              <a:rPr lang="en-US" sz="3600" dirty="0"/>
              <a:t>Your Matrix will now look like this.  </a:t>
            </a:r>
          </a:p>
        </p:txBody>
      </p:sp>
    </p:spTree>
    <p:extLst>
      <p:ext uri="{BB962C8B-B14F-4D97-AF65-F5344CB8AC3E}">
        <p14:creationId xmlns:p14="http://schemas.microsoft.com/office/powerpoint/2010/main" val="12769141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838EF-FA13-4BBA-BA73-E22E6C5220BB}"/>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1D6BD804-5DF8-4E89-A6A4-8D3644F761D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9C145DB5-8E7C-4D7F-8F11-24B3B092DB91}"/>
              </a:ext>
            </a:extLst>
          </p:cNvPr>
          <p:cNvPicPr>
            <a:picLocks noChangeAspect="1"/>
          </p:cNvPicPr>
          <p:nvPr/>
        </p:nvPicPr>
        <p:blipFill>
          <a:blip r:embed="rId2"/>
          <a:stretch>
            <a:fillRect/>
          </a:stretch>
        </p:blipFill>
        <p:spPr>
          <a:xfrm>
            <a:off x="616448" y="1364312"/>
            <a:ext cx="6918694" cy="4943095"/>
          </a:xfrm>
          <a:prstGeom prst="rect">
            <a:avLst/>
          </a:prstGeom>
        </p:spPr>
      </p:pic>
      <p:sp>
        <p:nvSpPr>
          <p:cNvPr id="6" name="TextBox 5">
            <a:extLst>
              <a:ext uri="{FF2B5EF4-FFF2-40B4-BE49-F238E27FC236}">
                <a16:creationId xmlns:a16="http://schemas.microsoft.com/office/drawing/2014/main" id="{A1C97EC0-C35A-4762-9BF6-DBDBAA39F72D}"/>
              </a:ext>
            </a:extLst>
          </p:cNvPr>
          <p:cNvSpPr txBox="1"/>
          <p:nvPr/>
        </p:nvSpPr>
        <p:spPr>
          <a:xfrm>
            <a:off x="4033467" y="2263756"/>
            <a:ext cx="6948912" cy="3416320"/>
          </a:xfrm>
          <a:prstGeom prst="rect">
            <a:avLst/>
          </a:prstGeom>
          <a:solidFill>
            <a:schemeClr val="bg1"/>
          </a:solidFill>
          <a:ln>
            <a:solidFill>
              <a:schemeClr val="tx1"/>
            </a:solidFill>
          </a:ln>
        </p:spPr>
        <p:txBody>
          <a:bodyPr wrap="square" rtlCol="0">
            <a:spAutoFit/>
          </a:bodyPr>
          <a:lstStyle/>
          <a:p>
            <a:r>
              <a:rPr lang="en-US" sz="3600" dirty="0"/>
              <a:t>The cells of the matrix are alive.  Click on one of the cells of the matrix, from the pop up choose Create New (Column to Row) Satisfies.   After having done this Refresh your Smart Package.</a:t>
            </a:r>
          </a:p>
        </p:txBody>
      </p:sp>
    </p:spTree>
    <p:extLst>
      <p:ext uri="{BB962C8B-B14F-4D97-AF65-F5344CB8AC3E}">
        <p14:creationId xmlns:p14="http://schemas.microsoft.com/office/powerpoint/2010/main" val="16067577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8093-F6EA-4F7B-9823-4ECDE1155815}"/>
              </a:ext>
            </a:extLst>
          </p:cNvPr>
          <p:cNvSpPr>
            <a:spLocks noGrp="1"/>
          </p:cNvSpPr>
          <p:nvPr>
            <p:ph type="title"/>
          </p:nvPr>
        </p:nvSpPr>
        <p:spPr/>
        <p:txBody>
          <a:bodyPr/>
          <a:lstStyle/>
          <a:p>
            <a:r>
              <a:rPr lang="en-US" dirty="0"/>
              <a:t>Dependency Matrix</a:t>
            </a:r>
          </a:p>
        </p:txBody>
      </p:sp>
      <p:sp>
        <p:nvSpPr>
          <p:cNvPr id="4" name="Footer Placeholder 3">
            <a:extLst>
              <a:ext uri="{FF2B5EF4-FFF2-40B4-BE49-F238E27FC236}">
                <a16:creationId xmlns:a16="http://schemas.microsoft.com/office/drawing/2014/main" id="{800978AF-C8E8-4758-BAFC-C0C75D20759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B0E7B0E9-69D2-4001-90BA-0478F045A1AF}"/>
              </a:ext>
            </a:extLst>
          </p:cNvPr>
          <p:cNvPicPr>
            <a:picLocks noChangeAspect="1"/>
          </p:cNvPicPr>
          <p:nvPr/>
        </p:nvPicPr>
        <p:blipFill>
          <a:blip r:embed="rId2"/>
          <a:stretch>
            <a:fillRect/>
          </a:stretch>
        </p:blipFill>
        <p:spPr>
          <a:xfrm>
            <a:off x="885295" y="3663420"/>
            <a:ext cx="8067675" cy="2714625"/>
          </a:xfrm>
          <a:prstGeom prst="rect">
            <a:avLst/>
          </a:prstGeom>
        </p:spPr>
      </p:pic>
      <p:sp>
        <p:nvSpPr>
          <p:cNvPr id="6" name="TextBox 5">
            <a:extLst>
              <a:ext uri="{FF2B5EF4-FFF2-40B4-BE49-F238E27FC236}">
                <a16:creationId xmlns:a16="http://schemas.microsoft.com/office/drawing/2014/main" id="{8A729370-7892-4214-A2DA-3A4375BB3E19}"/>
              </a:ext>
            </a:extLst>
          </p:cNvPr>
          <p:cNvSpPr txBox="1"/>
          <p:nvPr/>
        </p:nvSpPr>
        <p:spPr>
          <a:xfrm>
            <a:off x="616448" y="1564765"/>
            <a:ext cx="11169152" cy="1754326"/>
          </a:xfrm>
          <a:prstGeom prst="rect">
            <a:avLst/>
          </a:prstGeom>
          <a:solidFill>
            <a:schemeClr val="bg1"/>
          </a:solidFill>
          <a:ln>
            <a:solidFill>
              <a:schemeClr val="tx1"/>
            </a:solidFill>
          </a:ln>
        </p:spPr>
        <p:txBody>
          <a:bodyPr wrap="square" rtlCol="0">
            <a:spAutoFit/>
          </a:bodyPr>
          <a:lstStyle/>
          <a:p>
            <a:r>
              <a:rPr lang="en-US" sz="3600" dirty="0"/>
              <a:t>Earlier we built a new Property for the Block stereotype named Signals Received.  Build a new Dependency Matrix to show this relationship</a:t>
            </a:r>
            <a:r>
              <a:rPr lang="en-US" sz="3600"/>
              <a:t>. </a:t>
            </a:r>
            <a:endParaRPr lang="en-US" sz="3600" dirty="0"/>
          </a:p>
        </p:txBody>
      </p:sp>
    </p:spTree>
    <p:extLst>
      <p:ext uri="{BB962C8B-B14F-4D97-AF65-F5344CB8AC3E}">
        <p14:creationId xmlns:p14="http://schemas.microsoft.com/office/powerpoint/2010/main" val="2507336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A0A0-67A4-498F-A10C-E18F07507A69}"/>
              </a:ext>
            </a:extLst>
          </p:cNvPr>
          <p:cNvSpPr>
            <a:spLocks noGrp="1"/>
          </p:cNvSpPr>
          <p:nvPr>
            <p:ph type="title"/>
          </p:nvPr>
        </p:nvSpPr>
        <p:spPr/>
        <p:txBody>
          <a:bodyPr/>
          <a:lstStyle/>
          <a:p>
            <a:r>
              <a:rPr lang="en-US" dirty="0"/>
              <a:t>Metachain</a:t>
            </a:r>
          </a:p>
        </p:txBody>
      </p:sp>
      <p:sp>
        <p:nvSpPr>
          <p:cNvPr id="3" name="Content Placeholder 2">
            <a:extLst>
              <a:ext uri="{FF2B5EF4-FFF2-40B4-BE49-F238E27FC236}">
                <a16:creationId xmlns:a16="http://schemas.microsoft.com/office/drawing/2014/main" id="{D95D5A38-7E40-4472-89A7-B1534F3A041B}"/>
              </a:ext>
            </a:extLst>
          </p:cNvPr>
          <p:cNvSpPr>
            <a:spLocks noGrp="1"/>
          </p:cNvSpPr>
          <p:nvPr>
            <p:ph idx="1"/>
          </p:nvPr>
        </p:nvSpPr>
        <p:spPr/>
        <p:txBody>
          <a:bodyPr/>
          <a:lstStyle/>
          <a:p>
            <a:pPr marL="0" indent="0">
              <a:buNone/>
            </a:pPr>
            <a:r>
              <a:rPr lang="en-US" sz="3600" b="0" dirty="0"/>
              <a:t>We will now create a </a:t>
            </a:r>
            <a:r>
              <a:rPr lang="en-US" sz="3600" b="0" dirty="0" err="1"/>
              <a:t>metachain</a:t>
            </a:r>
            <a:r>
              <a:rPr lang="en-US" sz="3600" b="0" dirty="0"/>
              <a:t> query.</a:t>
            </a:r>
          </a:p>
        </p:txBody>
      </p:sp>
      <p:sp>
        <p:nvSpPr>
          <p:cNvPr id="4" name="Footer Placeholder 3">
            <a:extLst>
              <a:ext uri="{FF2B5EF4-FFF2-40B4-BE49-F238E27FC236}">
                <a16:creationId xmlns:a16="http://schemas.microsoft.com/office/drawing/2014/main" id="{F3BB2222-786F-4594-BF31-89824BD7540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991075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47730-9DA2-4562-A722-8E1400C11283}"/>
              </a:ext>
            </a:extLst>
          </p:cNvPr>
          <p:cNvPicPr>
            <a:picLocks noChangeAspect="1"/>
          </p:cNvPicPr>
          <p:nvPr/>
        </p:nvPicPr>
        <p:blipFill>
          <a:blip r:embed="rId2"/>
          <a:stretch>
            <a:fillRect/>
          </a:stretch>
        </p:blipFill>
        <p:spPr>
          <a:xfrm>
            <a:off x="7872900" y="1331220"/>
            <a:ext cx="2667000" cy="5334000"/>
          </a:xfrm>
          <a:prstGeom prst="rect">
            <a:avLst/>
          </a:prstGeom>
        </p:spPr>
      </p:pic>
      <p:sp>
        <p:nvSpPr>
          <p:cNvPr id="2" name="Title 1">
            <a:extLst>
              <a:ext uri="{FF2B5EF4-FFF2-40B4-BE49-F238E27FC236}">
                <a16:creationId xmlns:a16="http://schemas.microsoft.com/office/drawing/2014/main" id="{C8D08122-10E5-49FF-BE96-2181A2CD4667}"/>
              </a:ext>
            </a:extLst>
          </p:cNvPr>
          <p:cNvSpPr>
            <a:spLocks noGrp="1"/>
          </p:cNvSpPr>
          <p:nvPr>
            <p:ph type="title"/>
          </p:nvPr>
        </p:nvSpPr>
        <p:spPr/>
        <p:txBody>
          <a:bodyPr/>
          <a:lstStyle/>
          <a:p>
            <a:r>
              <a:rPr lang="en-US" dirty="0"/>
              <a:t>Generic Table</a:t>
            </a:r>
          </a:p>
        </p:txBody>
      </p:sp>
      <p:sp>
        <p:nvSpPr>
          <p:cNvPr id="4" name="Footer Placeholder 3">
            <a:extLst>
              <a:ext uri="{FF2B5EF4-FFF2-40B4-BE49-F238E27FC236}">
                <a16:creationId xmlns:a16="http://schemas.microsoft.com/office/drawing/2014/main" id="{6A7E5DB5-290D-4463-A757-B2D4EA789682}"/>
              </a:ext>
            </a:extLst>
          </p:cNvPr>
          <p:cNvSpPr>
            <a:spLocks noGrp="1"/>
          </p:cNvSpPr>
          <p:nvPr>
            <p:ph type="ftr" sz="quarter" idx="11"/>
          </p:nvPr>
        </p:nvSpPr>
        <p:spPr>
          <a:xfrm>
            <a:off x="616448" y="6534657"/>
            <a:ext cx="7536952" cy="239059"/>
          </a:xfrm>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51D203E9-96BE-4B26-B5A2-6A57E24C950E}"/>
              </a:ext>
            </a:extLst>
          </p:cNvPr>
          <p:cNvSpPr txBox="1"/>
          <p:nvPr/>
        </p:nvSpPr>
        <p:spPr>
          <a:xfrm>
            <a:off x="616448" y="1612261"/>
            <a:ext cx="7132984" cy="4401205"/>
          </a:xfrm>
          <a:prstGeom prst="rect">
            <a:avLst/>
          </a:prstGeom>
          <a:solidFill>
            <a:schemeClr val="bg1"/>
          </a:solidFill>
          <a:ln>
            <a:solidFill>
              <a:schemeClr val="tx1"/>
            </a:solidFill>
          </a:ln>
        </p:spPr>
        <p:txBody>
          <a:bodyPr wrap="square" rtlCol="0">
            <a:spAutoFit/>
          </a:bodyPr>
          <a:lstStyle/>
          <a:p>
            <a:r>
              <a:rPr lang="en-US" sz="4000" dirty="0"/>
              <a:t>Within the Allocated Baseline Package is another Package for each subsystem named Analysis.  Choose a subsystem Analysis Package.  In that Package create a Diagram.  We will create a Generic Table.</a:t>
            </a:r>
            <a:endParaRPr lang="en-US" sz="4000" dirty="0">
              <a:latin typeface="Arial" panose="020B0604020202020204" pitchFamily="34" charset="0"/>
              <a:cs typeface="Arial" panose="020B0604020202020204" pitchFamily="34" charset="0"/>
            </a:endParaRPr>
          </a:p>
        </p:txBody>
      </p:sp>
      <p:sp>
        <p:nvSpPr>
          <p:cNvPr id="9" name="Right Arrow 7">
            <a:extLst>
              <a:ext uri="{FF2B5EF4-FFF2-40B4-BE49-F238E27FC236}">
                <a16:creationId xmlns:a16="http://schemas.microsoft.com/office/drawing/2014/main" id="{C91D1338-06CF-44AA-8AEA-701961AEAB68}"/>
              </a:ext>
            </a:extLst>
          </p:cNvPr>
          <p:cNvSpPr/>
          <p:nvPr/>
        </p:nvSpPr>
        <p:spPr>
          <a:xfrm rot="10800000">
            <a:off x="9680708" y="151146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2F8EB47-B7EC-4043-900E-17B0396EDFE9}"/>
              </a:ext>
            </a:extLst>
          </p:cNvPr>
          <p:cNvPicPr>
            <a:picLocks noChangeAspect="1"/>
          </p:cNvPicPr>
          <p:nvPr/>
        </p:nvPicPr>
        <p:blipFill>
          <a:blip r:embed="rId3"/>
          <a:stretch>
            <a:fillRect/>
          </a:stretch>
        </p:blipFill>
        <p:spPr>
          <a:xfrm>
            <a:off x="9289552" y="2750057"/>
            <a:ext cx="2286000" cy="3771900"/>
          </a:xfrm>
          <a:prstGeom prst="rect">
            <a:avLst/>
          </a:prstGeom>
        </p:spPr>
      </p:pic>
      <p:sp>
        <p:nvSpPr>
          <p:cNvPr id="10" name="Right Arrow 7">
            <a:extLst>
              <a:ext uri="{FF2B5EF4-FFF2-40B4-BE49-F238E27FC236}">
                <a16:creationId xmlns:a16="http://schemas.microsoft.com/office/drawing/2014/main" id="{4195F94E-9444-4B1C-84D7-1F05856AFF3D}"/>
              </a:ext>
            </a:extLst>
          </p:cNvPr>
          <p:cNvSpPr/>
          <p:nvPr/>
        </p:nvSpPr>
        <p:spPr>
          <a:xfrm rot="10800000">
            <a:off x="10820280" y="427939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42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p:txBody>
          <a:bodyPr>
            <a:normAutofit/>
          </a:bodyPr>
          <a:lstStyle/>
          <a:p>
            <a:r>
              <a:rPr lang="en-US" dirty="0"/>
              <a:t>Metachain</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24</a:t>
            </a:fld>
            <a:endParaRPr lang="en-US"/>
          </a:p>
        </p:txBody>
      </p:sp>
      <p:sp>
        <p:nvSpPr>
          <p:cNvPr id="10" name="TextBox 9">
            <a:extLst>
              <a:ext uri="{FF2B5EF4-FFF2-40B4-BE49-F238E27FC236}">
                <a16:creationId xmlns:a16="http://schemas.microsoft.com/office/drawing/2014/main" id="{3B284A74-92C6-4FC5-A964-FFFC26A2B079}"/>
              </a:ext>
            </a:extLst>
          </p:cNvPr>
          <p:cNvSpPr txBox="1"/>
          <p:nvPr/>
        </p:nvSpPr>
        <p:spPr>
          <a:xfrm>
            <a:off x="924560" y="1887650"/>
            <a:ext cx="10688320" cy="2862322"/>
          </a:xfrm>
          <a:prstGeom prst="rect">
            <a:avLst/>
          </a:prstGeom>
          <a:solidFill>
            <a:schemeClr val="bg1"/>
          </a:solidFill>
          <a:ln>
            <a:solidFill>
              <a:schemeClr val="tx1"/>
            </a:solidFill>
          </a:ln>
        </p:spPr>
        <p:txBody>
          <a:bodyPr wrap="square" rtlCol="0">
            <a:spAutoFit/>
          </a:bodyPr>
          <a:lstStyle/>
          <a:p>
            <a:r>
              <a:rPr lang="en-US" sz="3600" dirty="0"/>
              <a:t>Metachain operation is one of the operation types used to specify criteria for </a:t>
            </a:r>
            <a:r>
              <a:rPr lang="en-US" sz="3600" b="1" dirty="0"/>
              <a:t>querying</a:t>
            </a:r>
            <a:r>
              <a:rPr lang="en-US" sz="3600" dirty="0"/>
              <a:t> models. Use the </a:t>
            </a:r>
            <a:r>
              <a:rPr lang="en-US" sz="3600" b="1" dirty="0"/>
              <a:t>Metachain Navigation </a:t>
            </a:r>
            <a:r>
              <a:rPr lang="en-US" sz="3600" dirty="0"/>
              <a:t>operation type when specifying indirect (multi-level) </a:t>
            </a:r>
            <a:r>
              <a:rPr lang="en-US" sz="3600" b="1" dirty="0"/>
              <a:t>relations</a:t>
            </a:r>
            <a:r>
              <a:rPr lang="en-US" sz="3600" dirty="0"/>
              <a:t> between </a:t>
            </a:r>
            <a:r>
              <a:rPr lang="en-US" sz="3600" b="1" dirty="0"/>
              <a:t>elements</a:t>
            </a:r>
            <a:r>
              <a:rPr lang="en-US" sz="3600" dirty="0"/>
              <a:t> through the chains of </a:t>
            </a:r>
            <a:r>
              <a:rPr lang="en-US" sz="3600" b="1" dirty="0"/>
              <a:t>properties</a:t>
            </a:r>
            <a:r>
              <a:rPr lang="en-US" sz="3600" dirty="0"/>
              <a:t>.</a:t>
            </a:r>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787410-9819-432A-8A82-05EA763861FE}"/>
              </a:ext>
            </a:extLst>
          </p:cNvPr>
          <p:cNvSpPr txBox="1"/>
          <p:nvPr/>
        </p:nvSpPr>
        <p:spPr>
          <a:xfrm>
            <a:off x="5943600" y="5715299"/>
            <a:ext cx="3429000" cy="646331"/>
          </a:xfrm>
          <a:prstGeom prst="rect">
            <a:avLst/>
          </a:prstGeom>
          <a:solidFill>
            <a:schemeClr val="bg1"/>
          </a:solidFill>
          <a:ln>
            <a:solidFill>
              <a:schemeClr val="tx1"/>
            </a:solidFill>
          </a:ln>
        </p:spPr>
        <p:txBody>
          <a:bodyPr wrap="square" rtlCol="0">
            <a:spAutoFit/>
          </a:bodyPr>
          <a:lstStyle/>
          <a:p>
            <a:r>
              <a:rPr lang="en-US" dirty="0"/>
              <a:t>Ref: MagicDraw 19.0 LTR User Guide</a:t>
            </a:r>
          </a:p>
        </p:txBody>
      </p:sp>
    </p:spTree>
    <p:extLst>
      <p:ext uri="{BB962C8B-B14F-4D97-AF65-F5344CB8AC3E}">
        <p14:creationId xmlns:p14="http://schemas.microsoft.com/office/powerpoint/2010/main" val="223093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24EB-6ACE-4ECD-95FF-BAD8102FB2C6}"/>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C42939C6-5F35-4A88-9256-802907618E8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Content Placeholder 4">
            <a:extLst>
              <a:ext uri="{FF2B5EF4-FFF2-40B4-BE49-F238E27FC236}">
                <a16:creationId xmlns:a16="http://schemas.microsoft.com/office/drawing/2014/main" id="{B3AC9837-012A-4E19-9F9E-87FF601451A7}"/>
              </a:ext>
            </a:extLst>
          </p:cNvPr>
          <p:cNvPicPr>
            <a:picLocks noGrp="1" noChangeAspect="1"/>
          </p:cNvPicPr>
          <p:nvPr>
            <p:ph idx="1"/>
          </p:nvPr>
        </p:nvPicPr>
        <p:blipFill>
          <a:blip r:embed="rId2"/>
          <a:stretch>
            <a:fillRect/>
          </a:stretch>
        </p:blipFill>
        <p:spPr>
          <a:xfrm>
            <a:off x="5255640" y="1699672"/>
            <a:ext cx="6162675" cy="4238625"/>
          </a:xfrm>
          <a:prstGeom prst="rect">
            <a:avLst/>
          </a:prstGeom>
        </p:spPr>
      </p:pic>
      <p:sp>
        <p:nvSpPr>
          <p:cNvPr id="6" name="Right Arrow 7">
            <a:extLst>
              <a:ext uri="{FF2B5EF4-FFF2-40B4-BE49-F238E27FC236}">
                <a16:creationId xmlns:a16="http://schemas.microsoft.com/office/drawing/2014/main" id="{EC05A50E-62B1-421D-9347-D572239E0AE7}"/>
              </a:ext>
            </a:extLst>
          </p:cNvPr>
          <p:cNvSpPr/>
          <p:nvPr/>
        </p:nvSpPr>
        <p:spPr>
          <a:xfrm rot="5400000">
            <a:off x="9790494" y="275822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1192B3-E87F-4BC7-9F94-49F6D43D96C3}"/>
              </a:ext>
            </a:extLst>
          </p:cNvPr>
          <p:cNvSpPr txBox="1"/>
          <p:nvPr/>
        </p:nvSpPr>
        <p:spPr>
          <a:xfrm>
            <a:off x="773685" y="1920189"/>
            <a:ext cx="4218729" cy="2554545"/>
          </a:xfrm>
          <a:prstGeom prst="rect">
            <a:avLst/>
          </a:prstGeom>
          <a:noFill/>
          <a:ln>
            <a:solidFill>
              <a:schemeClr val="tx1"/>
            </a:solidFill>
          </a:ln>
        </p:spPr>
        <p:txBody>
          <a:bodyPr wrap="square" rtlCol="0">
            <a:spAutoFit/>
          </a:bodyPr>
          <a:lstStyle/>
          <a:p>
            <a:r>
              <a:rPr lang="en-US" sz="3200" dirty="0"/>
              <a:t>The “chains of </a:t>
            </a:r>
            <a:r>
              <a:rPr lang="en-US" sz="3200" b="1" dirty="0"/>
              <a:t>properties</a:t>
            </a:r>
            <a:r>
              <a:rPr lang="en-US" sz="3200" dirty="0"/>
              <a:t>”  referred to is the Properties as defined in the model element Specification.</a:t>
            </a:r>
          </a:p>
        </p:txBody>
      </p:sp>
    </p:spTree>
    <p:extLst>
      <p:ext uri="{BB962C8B-B14F-4D97-AF65-F5344CB8AC3E}">
        <p14:creationId xmlns:p14="http://schemas.microsoft.com/office/powerpoint/2010/main" val="3229760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954BB-5032-47B7-A654-24152F2E8C46}"/>
              </a:ext>
            </a:extLst>
          </p:cNvPr>
          <p:cNvPicPr>
            <a:picLocks noChangeAspect="1"/>
          </p:cNvPicPr>
          <p:nvPr/>
        </p:nvPicPr>
        <p:blipFill>
          <a:blip r:embed="rId2"/>
          <a:stretch>
            <a:fillRect/>
          </a:stretch>
        </p:blipFill>
        <p:spPr>
          <a:xfrm>
            <a:off x="6897412" y="1434249"/>
            <a:ext cx="4162369" cy="5104664"/>
          </a:xfrm>
          <a:prstGeom prst="rect">
            <a:avLst/>
          </a:prstGeom>
        </p:spPr>
      </p:pic>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p:txBody>
          <a:bodyPr>
            <a:normAutofit/>
          </a:bodyPr>
          <a:lstStyle/>
          <a:p>
            <a:r>
              <a:rPr lang="en-US" dirty="0"/>
              <a:t>Metachain</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26</a:t>
            </a:fld>
            <a:endParaRPr lang="en-US"/>
          </a:p>
        </p:txBody>
      </p:sp>
      <p:sp>
        <p:nvSpPr>
          <p:cNvPr id="7" name="Right Arrow 7">
            <a:extLst>
              <a:ext uri="{FF2B5EF4-FFF2-40B4-BE49-F238E27FC236}">
                <a16:creationId xmlns:a16="http://schemas.microsoft.com/office/drawing/2014/main" id="{BFF0DB91-3BC2-425C-8507-6CAC618B0932}"/>
              </a:ext>
            </a:extLst>
          </p:cNvPr>
          <p:cNvSpPr/>
          <p:nvPr/>
        </p:nvSpPr>
        <p:spPr>
          <a:xfrm rot="10800000">
            <a:off x="9285365" y="267023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C31A5A-3588-4B19-90FD-1CA32B587002}"/>
              </a:ext>
            </a:extLst>
          </p:cNvPr>
          <p:cNvSpPr txBox="1"/>
          <p:nvPr/>
        </p:nvSpPr>
        <p:spPr>
          <a:xfrm>
            <a:off x="616448" y="1452884"/>
            <a:ext cx="6148336" cy="1323439"/>
          </a:xfrm>
          <a:prstGeom prst="rect">
            <a:avLst/>
          </a:prstGeom>
          <a:noFill/>
          <a:ln>
            <a:solidFill>
              <a:schemeClr val="tx1"/>
            </a:solidFill>
          </a:ln>
        </p:spPr>
        <p:txBody>
          <a:bodyPr wrap="square" rtlCol="0">
            <a:spAutoFit/>
          </a:bodyPr>
          <a:lstStyle/>
          <a:p>
            <a:r>
              <a:rPr lang="en-US" sz="4000" dirty="0" err="1"/>
              <a:t>Metachains</a:t>
            </a:r>
            <a:r>
              <a:rPr lang="en-US" sz="4000" dirty="0"/>
              <a:t> are stored in the Derived Properties package.</a:t>
            </a:r>
          </a:p>
        </p:txBody>
      </p:sp>
    </p:spTree>
    <p:extLst>
      <p:ext uri="{BB962C8B-B14F-4D97-AF65-F5344CB8AC3E}">
        <p14:creationId xmlns:p14="http://schemas.microsoft.com/office/powerpoint/2010/main" val="1783982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p:txBody>
          <a:bodyPr>
            <a:normAutofit/>
          </a:bodyPr>
          <a:lstStyle/>
          <a:p>
            <a:r>
              <a:rPr lang="en-US" dirty="0"/>
              <a:t>Metachain</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27</a:t>
            </a:fld>
            <a:endParaRPr lang="en-US"/>
          </a:p>
        </p:txBody>
      </p:sp>
      <p:sp>
        <p:nvSpPr>
          <p:cNvPr id="6" name="TextBox 5">
            <a:extLst>
              <a:ext uri="{FF2B5EF4-FFF2-40B4-BE49-F238E27FC236}">
                <a16:creationId xmlns:a16="http://schemas.microsoft.com/office/drawing/2014/main" id="{DFC31A5A-3588-4B19-90FD-1CA32B587002}"/>
              </a:ext>
            </a:extLst>
          </p:cNvPr>
          <p:cNvSpPr txBox="1"/>
          <p:nvPr/>
        </p:nvSpPr>
        <p:spPr>
          <a:xfrm>
            <a:off x="616447" y="1452884"/>
            <a:ext cx="11236721" cy="2554545"/>
          </a:xfrm>
          <a:prstGeom prst="rect">
            <a:avLst/>
          </a:prstGeom>
          <a:noFill/>
          <a:ln>
            <a:solidFill>
              <a:schemeClr val="tx1"/>
            </a:solidFill>
          </a:ln>
        </p:spPr>
        <p:txBody>
          <a:bodyPr wrap="square" rtlCol="0">
            <a:spAutoFit/>
          </a:bodyPr>
          <a:lstStyle/>
          <a:p>
            <a:r>
              <a:rPr lang="en-US" sz="6000" b="1" dirty="0"/>
              <a:t>Limitation!</a:t>
            </a:r>
          </a:p>
          <a:p>
            <a:endParaRPr lang="en-US" sz="6000" b="1" dirty="0"/>
          </a:p>
          <a:p>
            <a:r>
              <a:rPr lang="en-US" sz="4000" dirty="0" err="1"/>
              <a:t>Metachain</a:t>
            </a:r>
            <a:r>
              <a:rPr lang="en-US" sz="4000" dirty="0"/>
              <a:t> queries returns a collection not an array.</a:t>
            </a:r>
          </a:p>
        </p:txBody>
      </p:sp>
    </p:spTree>
    <p:extLst>
      <p:ext uri="{BB962C8B-B14F-4D97-AF65-F5344CB8AC3E}">
        <p14:creationId xmlns:p14="http://schemas.microsoft.com/office/powerpoint/2010/main" val="1018379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8122-10E5-49FF-BE96-2181A2CD4667}"/>
              </a:ext>
            </a:extLst>
          </p:cNvPr>
          <p:cNvSpPr>
            <a:spLocks noGrp="1"/>
          </p:cNvSpPr>
          <p:nvPr>
            <p:ph type="title"/>
          </p:nvPr>
        </p:nvSpPr>
        <p:spPr/>
        <p:txBody>
          <a:bodyPr/>
          <a:lstStyle/>
          <a:p>
            <a:r>
              <a:rPr lang="en-US" dirty="0"/>
              <a:t>Generic Table</a:t>
            </a:r>
          </a:p>
        </p:txBody>
      </p:sp>
      <p:sp>
        <p:nvSpPr>
          <p:cNvPr id="4" name="Footer Placeholder 3">
            <a:extLst>
              <a:ext uri="{FF2B5EF4-FFF2-40B4-BE49-F238E27FC236}">
                <a16:creationId xmlns:a16="http://schemas.microsoft.com/office/drawing/2014/main" id="{6A7E5DB5-290D-4463-A757-B2D4EA789682}"/>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51D203E9-96BE-4B26-B5A2-6A57E24C950E}"/>
              </a:ext>
            </a:extLst>
          </p:cNvPr>
          <p:cNvSpPr txBox="1"/>
          <p:nvPr/>
        </p:nvSpPr>
        <p:spPr>
          <a:xfrm>
            <a:off x="616448" y="1673692"/>
            <a:ext cx="7266019" cy="1323439"/>
          </a:xfrm>
          <a:prstGeom prst="rect">
            <a:avLst/>
          </a:prstGeom>
          <a:solidFill>
            <a:schemeClr val="bg1"/>
          </a:solidFill>
          <a:ln>
            <a:solidFill>
              <a:schemeClr val="tx1"/>
            </a:solidFill>
          </a:ln>
        </p:spPr>
        <p:txBody>
          <a:bodyPr wrap="square" rtlCol="0">
            <a:spAutoFit/>
          </a:bodyPr>
          <a:lstStyle/>
          <a:p>
            <a:r>
              <a:rPr lang="en-US" sz="4000" dirty="0"/>
              <a:t>The Generic Table is found in the Other Diagrams Category</a:t>
            </a:r>
            <a:r>
              <a:rPr lang="en-US" sz="2200" dirty="0"/>
              <a:t>.</a:t>
            </a:r>
            <a:endParaRPr lang="en-US"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E493F6F-B938-4AD1-BAF3-5BBB8AC76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083" y="1456773"/>
            <a:ext cx="3018412" cy="5065184"/>
          </a:xfrm>
          <a:prstGeom prst="rect">
            <a:avLst/>
          </a:prstGeom>
        </p:spPr>
      </p:pic>
      <p:sp>
        <p:nvSpPr>
          <p:cNvPr id="9" name="Right Arrow 7">
            <a:extLst>
              <a:ext uri="{FF2B5EF4-FFF2-40B4-BE49-F238E27FC236}">
                <a16:creationId xmlns:a16="http://schemas.microsoft.com/office/drawing/2014/main" id="{6FB39C96-707F-4883-8EF6-38F4CE48BD79}"/>
              </a:ext>
            </a:extLst>
          </p:cNvPr>
          <p:cNvSpPr/>
          <p:nvPr/>
        </p:nvSpPr>
        <p:spPr>
          <a:xfrm rot="10800000">
            <a:off x="10635921" y="355481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00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EC712-46B6-4BBA-9D7C-4C3043B9AA8D}"/>
              </a:ext>
            </a:extLst>
          </p:cNvPr>
          <p:cNvPicPr>
            <a:picLocks noChangeAspect="1"/>
          </p:cNvPicPr>
          <p:nvPr/>
        </p:nvPicPr>
        <p:blipFill>
          <a:blip r:embed="rId2"/>
          <a:stretch>
            <a:fillRect/>
          </a:stretch>
        </p:blipFill>
        <p:spPr>
          <a:xfrm>
            <a:off x="5782608" y="3309691"/>
            <a:ext cx="3550807" cy="3397491"/>
          </a:xfrm>
          <a:prstGeom prst="rect">
            <a:avLst/>
          </a:prstGeom>
        </p:spPr>
      </p:pic>
      <p:sp>
        <p:nvSpPr>
          <p:cNvPr id="2" name="Title 1">
            <a:extLst>
              <a:ext uri="{FF2B5EF4-FFF2-40B4-BE49-F238E27FC236}">
                <a16:creationId xmlns:a16="http://schemas.microsoft.com/office/drawing/2014/main" id="{A0A28C2B-ACD7-443D-BE76-6A6C702BA61C}"/>
              </a:ext>
            </a:extLst>
          </p:cNvPr>
          <p:cNvSpPr>
            <a:spLocks noGrp="1"/>
          </p:cNvSpPr>
          <p:nvPr>
            <p:ph type="title"/>
          </p:nvPr>
        </p:nvSpPr>
        <p:spPr/>
        <p:txBody>
          <a:bodyPr/>
          <a:lstStyle/>
          <a:p>
            <a:r>
              <a:rPr lang="en-US" dirty="0"/>
              <a:t>Generic Table</a:t>
            </a:r>
          </a:p>
        </p:txBody>
      </p:sp>
      <p:sp>
        <p:nvSpPr>
          <p:cNvPr id="4" name="Footer Placeholder 3">
            <a:extLst>
              <a:ext uri="{FF2B5EF4-FFF2-40B4-BE49-F238E27FC236}">
                <a16:creationId xmlns:a16="http://schemas.microsoft.com/office/drawing/2014/main" id="{E27315B1-67B1-48D0-A837-ACC20149737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AEA704F6-AE46-4D64-90BC-0D7B6D67F33F}"/>
              </a:ext>
            </a:extLst>
          </p:cNvPr>
          <p:cNvSpPr txBox="1"/>
          <p:nvPr/>
        </p:nvSpPr>
        <p:spPr>
          <a:xfrm>
            <a:off x="976630" y="1433512"/>
            <a:ext cx="10816970" cy="1077218"/>
          </a:xfrm>
          <a:prstGeom prst="rect">
            <a:avLst/>
          </a:prstGeom>
          <a:solidFill>
            <a:schemeClr val="bg1"/>
          </a:solidFill>
          <a:ln>
            <a:solidFill>
              <a:schemeClr val="tx1"/>
            </a:solidFill>
          </a:ln>
        </p:spPr>
        <p:txBody>
          <a:bodyPr wrap="square" rtlCol="0">
            <a:spAutoFit/>
          </a:bodyPr>
          <a:lstStyle/>
          <a:p>
            <a:r>
              <a:rPr lang="en-US" sz="3200" dirty="0"/>
              <a:t>Set Element Type to Requirement, Include Subtypes</a:t>
            </a:r>
            <a:r>
              <a:rPr lang="en-US" sz="2200" dirty="0"/>
              <a:t>.  </a:t>
            </a:r>
            <a:r>
              <a:rPr lang="en-US" sz="3200" dirty="0"/>
              <a:t>Set Scope to the Sub system Package.</a:t>
            </a:r>
          </a:p>
        </p:txBody>
      </p:sp>
      <p:pic>
        <p:nvPicPr>
          <p:cNvPr id="6" name="Picture 5">
            <a:extLst>
              <a:ext uri="{FF2B5EF4-FFF2-40B4-BE49-F238E27FC236}">
                <a16:creationId xmlns:a16="http://schemas.microsoft.com/office/drawing/2014/main" id="{6999338A-464E-4457-BFA7-24F1A9167C64}"/>
              </a:ext>
            </a:extLst>
          </p:cNvPr>
          <p:cNvPicPr>
            <a:picLocks noChangeAspect="1"/>
          </p:cNvPicPr>
          <p:nvPr/>
        </p:nvPicPr>
        <p:blipFill>
          <a:blip r:embed="rId3"/>
          <a:stretch>
            <a:fillRect/>
          </a:stretch>
        </p:blipFill>
        <p:spPr>
          <a:xfrm>
            <a:off x="1994287" y="2687325"/>
            <a:ext cx="6677025" cy="590550"/>
          </a:xfrm>
          <a:prstGeom prst="rect">
            <a:avLst/>
          </a:prstGeom>
        </p:spPr>
      </p:pic>
      <p:pic>
        <p:nvPicPr>
          <p:cNvPr id="8" name="Picture 7">
            <a:extLst>
              <a:ext uri="{FF2B5EF4-FFF2-40B4-BE49-F238E27FC236}">
                <a16:creationId xmlns:a16="http://schemas.microsoft.com/office/drawing/2014/main" id="{C701C9BD-B969-4AD4-88C0-1C7E391566D3}"/>
              </a:ext>
            </a:extLst>
          </p:cNvPr>
          <p:cNvPicPr>
            <a:picLocks noChangeAspect="1"/>
          </p:cNvPicPr>
          <p:nvPr/>
        </p:nvPicPr>
        <p:blipFill>
          <a:blip r:embed="rId4"/>
          <a:stretch>
            <a:fillRect/>
          </a:stretch>
        </p:blipFill>
        <p:spPr>
          <a:xfrm>
            <a:off x="2551584" y="3316934"/>
            <a:ext cx="2189700" cy="3264787"/>
          </a:xfrm>
          <a:prstGeom prst="rect">
            <a:avLst/>
          </a:prstGeom>
        </p:spPr>
      </p:pic>
      <p:sp>
        <p:nvSpPr>
          <p:cNvPr id="10" name="Right Arrow 7">
            <a:extLst>
              <a:ext uri="{FF2B5EF4-FFF2-40B4-BE49-F238E27FC236}">
                <a16:creationId xmlns:a16="http://schemas.microsoft.com/office/drawing/2014/main" id="{478AD4EE-1DDA-4ABD-AF46-D5B27FFF5477}"/>
              </a:ext>
            </a:extLst>
          </p:cNvPr>
          <p:cNvSpPr/>
          <p:nvPr/>
        </p:nvSpPr>
        <p:spPr>
          <a:xfrm rot="10800000">
            <a:off x="8287900" y="499863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7">
            <a:extLst>
              <a:ext uri="{FF2B5EF4-FFF2-40B4-BE49-F238E27FC236}">
                <a16:creationId xmlns:a16="http://schemas.microsoft.com/office/drawing/2014/main" id="{C78C0A85-B571-4C0F-9AD7-98FA6D388550}"/>
              </a:ext>
            </a:extLst>
          </p:cNvPr>
          <p:cNvSpPr/>
          <p:nvPr/>
        </p:nvSpPr>
        <p:spPr>
          <a:xfrm rot="10800000">
            <a:off x="6822287" y="494582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7">
            <a:extLst>
              <a:ext uri="{FF2B5EF4-FFF2-40B4-BE49-F238E27FC236}">
                <a16:creationId xmlns:a16="http://schemas.microsoft.com/office/drawing/2014/main" id="{49254D6D-7183-4C67-A32C-87012B5E1D7F}"/>
              </a:ext>
            </a:extLst>
          </p:cNvPr>
          <p:cNvSpPr/>
          <p:nvPr/>
        </p:nvSpPr>
        <p:spPr>
          <a:xfrm>
            <a:off x="2183722" y="560832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7">
            <a:extLst>
              <a:ext uri="{FF2B5EF4-FFF2-40B4-BE49-F238E27FC236}">
                <a16:creationId xmlns:a16="http://schemas.microsoft.com/office/drawing/2014/main" id="{40E68BDC-96B6-412F-9790-36CE8DF7DAA7}"/>
              </a:ext>
            </a:extLst>
          </p:cNvPr>
          <p:cNvSpPr/>
          <p:nvPr/>
        </p:nvSpPr>
        <p:spPr>
          <a:xfrm>
            <a:off x="1815860" y="613992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7">
            <a:extLst>
              <a:ext uri="{FF2B5EF4-FFF2-40B4-BE49-F238E27FC236}">
                <a16:creationId xmlns:a16="http://schemas.microsoft.com/office/drawing/2014/main" id="{8717279E-5DF3-4F91-994F-B300B1966035}"/>
              </a:ext>
            </a:extLst>
          </p:cNvPr>
          <p:cNvSpPr/>
          <p:nvPr/>
        </p:nvSpPr>
        <p:spPr>
          <a:xfrm rot="16200000">
            <a:off x="4619309" y="326376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7">
            <a:extLst>
              <a:ext uri="{FF2B5EF4-FFF2-40B4-BE49-F238E27FC236}">
                <a16:creationId xmlns:a16="http://schemas.microsoft.com/office/drawing/2014/main" id="{B4EDBD7F-EE63-4BEE-BBBB-9C7D25D4B013}"/>
              </a:ext>
            </a:extLst>
          </p:cNvPr>
          <p:cNvSpPr/>
          <p:nvPr/>
        </p:nvSpPr>
        <p:spPr>
          <a:xfrm rot="5400000">
            <a:off x="8111744" y="230199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1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0089-0A12-4106-B4CF-EB8B4824D02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D565139-4B34-4573-A122-1435D6716B7D}"/>
              </a:ext>
            </a:extLst>
          </p:cNvPr>
          <p:cNvSpPr>
            <a:spLocks noGrp="1"/>
          </p:cNvSpPr>
          <p:nvPr>
            <p:ph idx="1"/>
          </p:nvPr>
        </p:nvSpPr>
        <p:spPr/>
        <p:txBody>
          <a:bodyPr/>
          <a:lstStyle/>
          <a:p>
            <a:r>
              <a:rPr lang="en-US" dirty="0">
                <a:hlinkClick r:id="rId2" action="ppaction://hlinksldjump"/>
              </a:rPr>
              <a:t>Example Model Introduction</a:t>
            </a:r>
            <a:endParaRPr lang="en-US" dirty="0"/>
          </a:p>
          <a:p>
            <a:r>
              <a:rPr lang="en-US" dirty="0">
                <a:hlinkClick r:id="rId3" action="ppaction://hlinksldjump"/>
              </a:rPr>
              <a:t>Metachain/Generic Tables</a:t>
            </a:r>
            <a:endParaRPr lang="en-US" dirty="0"/>
          </a:p>
          <a:p>
            <a:r>
              <a:rPr lang="en-US" dirty="0">
                <a:hlinkClick r:id="rId4" action="ppaction://hlinksldjump"/>
              </a:rPr>
              <a:t>Smart Packages</a:t>
            </a:r>
            <a:endParaRPr lang="en-US" dirty="0"/>
          </a:p>
          <a:p>
            <a:r>
              <a:rPr lang="en-US" dirty="0">
                <a:hlinkClick r:id="rId5" action="ppaction://hlinksldjump"/>
              </a:rPr>
              <a:t>Metrics</a:t>
            </a:r>
            <a:endParaRPr lang="en-US" dirty="0"/>
          </a:p>
          <a:p>
            <a:r>
              <a:rPr lang="en-US" dirty="0">
                <a:hlinkClick r:id="rId6" action="ppaction://hlinksldjump"/>
              </a:rPr>
              <a:t>Relation Maps</a:t>
            </a:r>
            <a:endParaRPr lang="en-US" dirty="0"/>
          </a:p>
          <a:p>
            <a:r>
              <a:rPr lang="en-US" dirty="0">
                <a:hlinkClick r:id="rId7" action="ppaction://hlinksldjump"/>
              </a:rPr>
              <a:t>Velocity Script</a:t>
            </a:r>
            <a:endParaRPr lang="en-US" dirty="0"/>
          </a:p>
          <a:p>
            <a:r>
              <a:rPr lang="en-US" dirty="0">
                <a:hlinkClick r:id="rId8" action="ppaction://hlinksldjump"/>
              </a:rPr>
              <a:t>Dependency Matrix</a:t>
            </a:r>
            <a:endParaRPr lang="en-US" dirty="0"/>
          </a:p>
        </p:txBody>
      </p:sp>
      <p:sp>
        <p:nvSpPr>
          <p:cNvPr id="4" name="Footer Placeholder 3">
            <a:extLst>
              <a:ext uri="{FF2B5EF4-FFF2-40B4-BE49-F238E27FC236}">
                <a16:creationId xmlns:a16="http://schemas.microsoft.com/office/drawing/2014/main" id="{23A3FE2B-757F-49C8-9986-00F227A165C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3954508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F320F-E41E-4BFC-B63B-9CFF3623B581}"/>
              </a:ext>
            </a:extLst>
          </p:cNvPr>
          <p:cNvPicPr>
            <a:picLocks noChangeAspect="1"/>
          </p:cNvPicPr>
          <p:nvPr/>
        </p:nvPicPr>
        <p:blipFill>
          <a:blip r:embed="rId2"/>
          <a:stretch>
            <a:fillRect/>
          </a:stretch>
        </p:blipFill>
        <p:spPr>
          <a:xfrm>
            <a:off x="9905238" y="1563605"/>
            <a:ext cx="1609725" cy="3981450"/>
          </a:xfrm>
          <a:prstGeom prst="rect">
            <a:avLst/>
          </a:prstGeom>
        </p:spPr>
      </p:pic>
      <p:sp>
        <p:nvSpPr>
          <p:cNvPr id="2" name="Title 1">
            <a:extLst>
              <a:ext uri="{FF2B5EF4-FFF2-40B4-BE49-F238E27FC236}">
                <a16:creationId xmlns:a16="http://schemas.microsoft.com/office/drawing/2014/main" id="{F1CA2EA7-5CBD-4FEB-BB04-10274FE3C437}"/>
              </a:ext>
            </a:extLst>
          </p:cNvPr>
          <p:cNvSpPr>
            <a:spLocks noGrp="1"/>
          </p:cNvSpPr>
          <p:nvPr>
            <p:ph type="title"/>
          </p:nvPr>
        </p:nvSpPr>
        <p:spPr/>
        <p:txBody>
          <a:bodyPr/>
          <a:lstStyle/>
          <a:p>
            <a:r>
              <a:rPr lang="en-US" dirty="0"/>
              <a:t>Generic Table</a:t>
            </a:r>
          </a:p>
        </p:txBody>
      </p:sp>
      <p:sp>
        <p:nvSpPr>
          <p:cNvPr id="4" name="Footer Placeholder 3">
            <a:extLst>
              <a:ext uri="{FF2B5EF4-FFF2-40B4-BE49-F238E27FC236}">
                <a16:creationId xmlns:a16="http://schemas.microsoft.com/office/drawing/2014/main" id="{AAA677C3-5965-4C4E-817C-E2435E18961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1C25DCA0-C73F-44C2-BDE1-CD117A70B5D9}"/>
              </a:ext>
            </a:extLst>
          </p:cNvPr>
          <p:cNvSpPr txBox="1"/>
          <p:nvPr/>
        </p:nvSpPr>
        <p:spPr>
          <a:xfrm>
            <a:off x="976630" y="1433512"/>
            <a:ext cx="8599370" cy="1077218"/>
          </a:xfrm>
          <a:prstGeom prst="rect">
            <a:avLst/>
          </a:prstGeom>
          <a:solidFill>
            <a:schemeClr val="bg1"/>
          </a:solidFill>
          <a:ln>
            <a:solidFill>
              <a:schemeClr val="tx1"/>
            </a:solidFill>
          </a:ln>
        </p:spPr>
        <p:txBody>
          <a:bodyPr wrap="square" rtlCol="0">
            <a:spAutoFit/>
          </a:bodyPr>
          <a:lstStyle/>
          <a:p>
            <a:r>
              <a:rPr lang="en-US" sz="3200" dirty="0"/>
              <a:t>In the Columns pull down choose Name, Id, Text, Derived From and Verify Method .</a:t>
            </a:r>
          </a:p>
        </p:txBody>
      </p:sp>
      <p:sp>
        <p:nvSpPr>
          <p:cNvPr id="8" name="Right Arrow 7">
            <a:extLst>
              <a:ext uri="{FF2B5EF4-FFF2-40B4-BE49-F238E27FC236}">
                <a16:creationId xmlns:a16="http://schemas.microsoft.com/office/drawing/2014/main" id="{AD0E1036-512E-4D08-9F1A-FACE7A294DF8}"/>
              </a:ext>
            </a:extLst>
          </p:cNvPr>
          <p:cNvSpPr/>
          <p:nvPr/>
        </p:nvSpPr>
        <p:spPr>
          <a:xfrm rot="10800000">
            <a:off x="11010946" y="368788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D959517F-287B-4387-BD8A-E78EA79B6F1A}"/>
              </a:ext>
            </a:extLst>
          </p:cNvPr>
          <p:cNvSpPr/>
          <p:nvPr/>
        </p:nvSpPr>
        <p:spPr>
          <a:xfrm rot="10800000">
            <a:off x="11010946" y="156360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7">
            <a:extLst>
              <a:ext uri="{FF2B5EF4-FFF2-40B4-BE49-F238E27FC236}">
                <a16:creationId xmlns:a16="http://schemas.microsoft.com/office/drawing/2014/main" id="{96449808-F281-440E-AB80-61AE92A3270B}"/>
              </a:ext>
            </a:extLst>
          </p:cNvPr>
          <p:cNvSpPr/>
          <p:nvPr/>
        </p:nvSpPr>
        <p:spPr>
          <a:xfrm rot="10800000">
            <a:off x="10779239" y="183071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5CEEC8-0BCB-4F1B-A9F0-E5D4392902F2}"/>
              </a:ext>
            </a:extLst>
          </p:cNvPr>
          <p:cNvPicPr>
            <a:picLocks noChangeAspect="1"/>
          </p:cNvPicPr>
          <p:nvPr/>
        </p:nvPicPr>
        <p:blipFill>
          <a:blip r:embed="rId3"/>
          <a:stretch>
            <a:fillRect/>
          </a:stretch>
        </p:blipFill>
        <p:spPr>
          <a:xfrm>
            <a:off x="713036" y="3829952"/>
            <a:ext cx="9104732" cy="2468079"/>
          </a:xfrm>
          <a:prstGeom prst="rect">
            <a:avLst/>
          </a:prstGeom>
        </p:spPr>
      </p:pic>
    </p:spTree>
    <p:extLst>
      <p:ext uri="{BB962C8B-B14F-4D97-AF65-F5344CB8AC3E}">
        <p14:creationId xmlns:p14="http://schemas.microsoft.com/office/powerpoint/2010/main" val="735883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2EA7-5CBD-4FEB-BB04-10274FE3C437}"/>
              </a:ext>
            </a:extLst>
          </p:cNvPr>
          <p:cNvSpPr>
            <a:spLocks noGrp="1"/>
          </p:cNvSpPr>
          <p:nvPr>
            <p:ph type="title"/>
          </p:nvPr>
        </p:nvSpPr>
        <p:spPr/>
        <p:txBody>
          <a:bodyPr/>
          <a:lstStyle/>
          <a:p>
            <a:r>
              <a:rPr lang="en-US" dirty="0"/>
              <a:t>Generic Table</a:t>
            </a:r>
          </a:p>
        </p:txBody>
      </p:sp>
      <p:sp>
        <p:nvSpPr>
          <p:cNvPr id="4" name="Footer Placeholder 3">
            <a:extLst>
              <a:ext uri="{FF2B5EF4-FFF2-40B4-BE49-F238E27FC236}">
                <a16:creationId xmlns:a16="http://schemas.microsoft.com/office/drawing/2014/main" id="{AAA677C3-5965-4C4E-817C-E2435E18961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157D337C-9908-454E-A2B1-85AECB889004}"/>
              </a:ext>
            </a:extLst>
          </p:cNvPr>
          <p:cNvSpPr txBox="1"/>
          <p:nvPr/>
        </p:nvSpPr>
        <p:spPr>
          <a:xfrm>
            <a:off x="628650" y="1572215"/>
            <a:ext cx="11042550" cy="1077218"/>
          </a:xfrm>
          <a:prstGeom prst="rect">
            <a:avLst/>
          </a:prstGeom>
          <a:solidFill>
            <a:schemeClr val="bg1"/>
          </a:solidFill>
          <a:ln>
            <a:solidFill>
              <a:schemeClr val="tx1"/>
            </a:solidFill>
          </a:ln>
        </p:spPr>
        <p:txBody>
          <a:bodyPr wrap="square" rtlCol="0">
            <a:spAutoFit/>
          </a:bodyPr>
          <a:lstStyle/>
          <a:p>
            <a:r>
              <a:rPr lang="en-US" sz="3200" dirty="0"/>
              <a:t>We need to show that the Verify Method for the Derived From requirements match.  For that we will need a </a:t>
            </a:r>
            <a:r>
              <a:rPr lang="en-US" sz="3200" dirty="0" err="1"/>
              <a:t>metachain</a:t>
            </a:r>
            <a:r>
              <a:rPr lang="en-US" sz="3200" dirty="0"/>
              <a:t>.</a:t>
            </a:r>
          </a:p>
        </p:txBody>
      </p:sp>
      <p:pic>
        <p:nvPicPr>
          <p:cNvPr id="10" name="Picture 9">
            <a:extLst>
              <a:ext uri="{FF2B5EF4-FFF2-40B4-BE49-F238E27FC236}">
                <a16:creationId xmlns:a16="http://schemas.microsoft.com/office/drawing/2014/main" id="{EA0B3F62-72F4-4C6E-8601-BC0E0C96B95C}"/>
              </a:ext>
            </a:extLst>
          </p:cNvPr>
          <p:cNvPicPr>
            <a:picLocks noChangeAspect="1"/>
          </p:cNvPicPr>
          <p:nvPr/>
        </p:nvPicPr>
        <p:blipFill>
          <a:blip r:embed="rId2"/>
          <a:stretch>
            <a:fillRect/>
          </a:stretch>
        </p:blipFill>
        <p:spPr>
          <a:xfrm>
            <a:off x="713036" y="3441032"/>
            <a:ext cx="10583842" cy="2869031"/>
          </a:xfrm>
          <a:prstGeom prst="rect">
            <a:avLst/>
          </a:prstGeom>
        </p:spPr>
      </p:pic>
    </p:spTree>
    <p:extLst>
      <p:ext uri="{BB962C8B-B14F-4D97-AF65-F5344CB8AC3E}">
        <p14:creationId xmlns:p14="http://schemas.microsoft.com/office/powerpoint/2010/main" val="3379866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7695-D323-4AE0-8EBE-89B28A4D4392}"/>
              </a:ext>
            </a:extLst>
          </p:cNvPr>
          <p:cNvSpPr>
            <a:spLocks noGrp="1"/>
          </p:cNvSpPr>
          <p:nvPr>
            <p:ph type="title"/>
          </p:nvPr>
        </p:nvSpPr>
        <p:spPr/>
        <p:txBody>
          <a:bodyPr/>
          <a:lstStyle/>
          <a:p>
            <a:r>
              <a:rPr lang="en-US" dirty="0"/>
              <a:t>Metachain Creation</a:t>
            </a:r>
          </a:p>
        </p:txBody>
      </p:sp>
      <p:pic>
        <p:nvPicPr>
          <p:cNvPr id="5" name="Content Placeholder 4">
            <a:extLst>
              <a:ext uri="{FF2B5EF4-FFF2-40B4-BE49-F238E27FC236}">
                <a16:creationId xmlns:a16="http://schemas.microsoft.com/office/drawing/2014/main" id="{7BF9D70F-820F-422C-8405-B0253F5C3D73}"/>
              </a:ext>
            </a:extLst>
          </p:cNvPr>
          <p:cNvPicPr>
            <a:picLocks noGrp="1" noChangeAspect="1"/>
          </p:cNvPicPr>
          <p:nvPr>
            <p:ph idx="1"/>
          </p:nvPr>
        </p:nvPicPr>
        <p:blipFill>
          <a:blip r:embed="rId2"/>
          <a:stretch>
            <a:fillRect/>
          </a:stretch>
        </p:blipFill>
        <p:spPr>
          <a:xfrm>
            <a:off x="7310470" y="2177512"/>
            <a:ext cx="4399374" cy="3649851"/>
          </a:xfrm>
          <a:prstGeom prst="rect">
            <a:avLst/>
          </a:prstGeom>
        </p:spPr>
      </p:pic>
      <p:sp>
        <p:nvSpPr>
          <p:cNvPr id="4" name="Footer Placeholder 3">
            <a:extLst>
              <a:ext uri="{FF2B5EF4-FFF2-40B4-BE49-F238E27FC236}">
                <a16:creationId xmlns:a16="http://schemas.microsoft.com/office/drawing/2014/main" id="{B9D8403D-ACDE-44FA-9A20-8E49F5C5229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66A60D2C-031E-4E90-9121-012D7D05D1CC}"/>
              </a:ext>
            </a:extLst>
          </p:cNvPr>
          <p:cNvSpPr txBox="1"/>
          <p:nvPr/>
        </p:nvSpPr>
        <p:spPr>
          <a:xfrm>
            <a:off x="701688" y="2561646"/>
            <a:ext cx="6481777" cy="3785652"/>
          </a:xfrm>
          <a:prstGeom prst="rect">
            <a:avLst/>
          </a:prstGeom>
          <a:noFill/>
          <a:ln>
            <a:solidFill>
              <a:schemeClr val="tx1"/>
            </a:solidFill>
          </a:ln>
        </p:spPr>
        <p:txBody>
          <a:bodyPr wrap="square" rtlCol="0">
            <a:spAutoFit/>
          </a:bodyPr>
          <a:lstStyle/>
          <a:p>
            <a:r>
              <a:rPr lang="en-US" sz="4000" dirty="0"/>
              <a:t>Open the specification of one of the subsystems requirement, in the properties pane find the relationship we are interested in, Derived From.</a:t>
            </a:r>
          </a:p>
        </p:txBody>
      </p:sp>
      <p:sp>
        <p:nvSpPr>
          <p:cNvPr id="7" name="Right Arrow 7">
            <a:extLst>
              <a:ext uri="{FF2B5EF4-FFF2-40B4-BE49-F238E27FC236}">
                <a16:creationId xmlns:a16="http://schemas.microsoft.com/office/drawing/2014/main" id="{E3C6B07E-CFD7-4923-9AFA-61F871E3D9EB}"/>
              </a:ext>
            </a:extLst>
          </p:cNvPr>
          <p:cNvSpPr/>
          <p:nvPr/>
        </p:nvSpPr>
        <p:spPr>
          <a:xfrm rot="10800000">
            <a:off x="10491427" y="427831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10703DE-1592-4179-8ED6-9277B0E71989}"/>
              </a:ext>
            </a:extLst>
          </p:cNvPr>
          <p:cNvGrpSpPr/>
          <p:nvPr/>
        </p:nvGrpSpPr>
        <p:grpSpPr>
          <a:xfrm>
            <a:off x="1245818" y="1436099"/>
            <a:ext cx="4488556" cy="978448"/>
            <a:chOff x="728926" y="3537995"/>
            <a:chExt cx="10276696" cy="2596504"/>
          </a:xfrm>
        </p:grpSpPr>
        <p:sp>
          <p:nvSpPr>
            <p:cNvPr id="9" name="Oval 8">
              <a:extLst>
                <a:ext uri="{FF2B5EF4-FFF2-40B4-BE49-F238E27FC236}">
                  <a16:creationId xmlns:a16="http://schemas.microsoft.com/office/drawing/2014/main" id="{58782FB0-202C-41FE-AB0E-D6CF0C53E639}"/>
                </a:ext>
              </a:extLst>
            </p:cNvPr>
            <p:cNvSpPr/>
            <p:nvPr/>
          </p:nvSpPr>
          <p:spPr>
            <a:xfrm>
              <a:off x="1774557" y="3537995"/>
              <a:ext cx="2502976" cy="2425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6D7A37-4115-4ED9-B622-1C6B78BB63E9}"/>
                </a:ext>
              </a:extLst>
            </p:cNvPr>
            <p:cNvSpPr/>
            <p:nvPr/>
          </p:nvSpPr>
          <p:spPr>
            <a:xfrm>
              <a:off x="7273872" y="3709015"/>
              <a:ext cx="2502976" cy="2425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9F489A6-6ECB-4013-A56E-C12236B70979}"/>
                </a:ext>
              </a:extLst>
            </p:cNvPr>
            <p:cNvGrpSpPr/>
            <p:nvPr/>
          </p:nvGrpSpPr>
          <p:grpSpPr>
            <a:xfrm>
              <a:off x="2540432" y="4312638"/>
              <a:ext cx="1441342" cy="980095"/>
              <a:chOff x="4252995" y="5792726"/>
              <a:chExt cx="1441342" cy="980095"/>
            </a:xfrm>
          </p:grpSpPr>
          <p:sp>
            <p:nvSpPr>
              <p:cNvPr id="15" name="Oval 14">
                <a:extLst>
                  <a:ext uri="{FF2B5EF4-FFF2-40B4-BE49-F238E27FC236}">
                    <a16:creationId xmlns:a16="http://schemas.microsoft.com/office/drawing/2014/main" id="{024CE43F-12AF-4F33-97C8-43A1EC2B1146}"/>
                  </a:ext>
                </a:extLst>
              </p:cNvPr>
              <p:cNvSpPr/>
              <p:nvPr/>
            </p:nvSpPr>
            <p:spPr>
              <a:xfrm>
                <a:off x="5426990" y="5839366"/>
                <a:ext cx="209227" cy="2390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9F92C2A-7669-4CCC-845E-1E23D627F363}"/>
                  </a:ext>
                </a:extLst>
              </p:cNvPr>
              <p:cNvSpPr txBox="1"/>
              <p:nvPr/>
            </p:nvSpPr>
            <p:spPr>
              <a:xfrm>
                <a:off x="4252995" y="5792726"/>
                <a:ext cx="1441342" cy="980095"/>
              </a:xfrm>
              <a:prstGeom prst="rect">
                <a:avLst/>
              </a:prstGeom>
              <a:noFill/>
            </p:spPr>
            <p:txBody>
              <a:bodyPr wrap="square" rtlCol="0">
                <a:spAutoFit/>
              </a:bodyPr>
              <a:lstStyle/>
              <a:p>
                <a:r>
                  <a:rPr lang="en-US" sz="600" dirty="0"/>
                  <a:t>Property</a:t>
                </a:r>
                <a:r>
                  <a:rPr lang="en-US" dirty="0"/>
                  <a:t> x</a:t>
                </a:r>
              </a:p>
            </p:txBody>
          </p:sp>
        </p:grpSp>
        <p:sp>
          <p:nvSpPr>
            <p:cNvPr id="12" name="TextBox 11">
              <a:extLst>
                <a:ext uri="{FF2B5EF4-FFF2-40B4-BE49-F238E27FC236}">
                  <a16:creationId xmlns:a16="http://schemas.microsoft.com/office/drawing/2014/main" id="{26DF3271-2B8C-4BD6-B0D6-803EAA6C2475}"/>
                </a:ext>
              </a:extLst>
            </p:cNvPr>
            <p:cNvSpPr txBox="1"/>
            <p:nvPr/>
          </p:nvSpPr>
          <p:spPr>
            <a:xfrm>
              <a:off x="728926" y="3992624"/>
              <a:ext cx="906650" cy="707887"/>
            </a:xfrm>
            <a:prstGeom prst="rect">
              <a:avLst/>
            </a:prstGeom>
            <a:noFill/>
          </p:spPr>
          <p:txBody>
            <a:bodyPr wrap="square" rtlCol="0">
              <a:spAutoFit/>
            </a:bodyPr>
            <a:lstStyle/>
            <a:p>
              <a:r>
                <a:rPr lang="en-US" sz="4000" dirty="0"/>
                <a:t>A</a:t>
              </a:r>
            </a:p>
          </p:txBody>
        </p:sp>
        <p:sp>
          <p:nvSpPr>
            <p:cNvPr id="13" name="TextBox 12">
              <a:extLst>
                <a:ext uri="{FF2B5EF4-FFF2-40B4-BE49-F238E27FC236}">
                  <a16:creationId xmlns:a16="http://schemas.microsoft.com/office/drawing/2014/main" id="{267AAA14-3E68-4584-BB04-606C73C82CB2}"/>
                </a:ext>
              </a:extLst>
            </p:cNvPr>
            <p:cNvSpPr txBox="1"/>
            <p:nvPr/>
          </p:nvSpPr>
          <p:spPr>
            <a:xfrm>
              <a:off x="10098972" y="3992488"/>
              <a:ext cx="906650" cy="707887"/>
            </a:xfrm>
            <a:prstGeom prst="rect">
              <a:avLst/>
            </a:prstGeom>
            <a:noFill/>
          </p:spPr>
          <p:txBody>
            <a:bodyPr wrap="square" rtlCol="0">
              <a:spAutoFit/>
            </a:bodyPr>
            <a:lstStyle/>
            <a:p>
              <a:r>
                <a:rPr lang="en-US" sz="4000" dirty="0"/>
                <a:t>B</a:t>
              </a:r>
            </a:p>
          </p:txBody>
        </p:sp>
        <p:cxnSp>
          <p:nvCxnSpPr>
            <p:cNvPr id="14" name="Straight Connector 13">
              <a:extLst>
                <a:ext uri="{FF2B5EF4-FFF2-40B4-BE49-F238E27FC236}">
                  <a16:creationId xmlns:a16="http://schemas.microsoft.com/office/drawing/2014/main" id="{83554FDB-D515-4F09-B94F-6F9E1665B81E}"/>
                </a:ext>
              </a:extLst>
            </p:cNvPr>
            <p:cNvCxnSpPr>
              <a:stCxn id="16" idx="3"/>
            </p:cNvCxnSpPr>
            <p:nvPr/>
          </p:nvCxnSpPr>
          <p:spPr>
            <a:xfrm flipV="1">
              <a:off x="3981773" y="4598338"/>
              <a:ext cx="3292101" cy="2043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289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0098-FC69-407D-992D-6E5646155EC1}"/>
              </a:ext>
            </a:extLst>
          </p:cNvPr>
          <p:cNvSpPr>
            <a:spLocks noGrp="1"/>
          </p:cNvSpPr>
          <p:nvPr>
            <p:ph type="title"/>
          </p:nvPr>
        </p:nvSpPr>
        <p:spPr/>
        <p:txBody>
          <a:bodyPr/>
          <a:lstStyle/>
          <a:p>
            <a:r>
              <a:rPr lang="en-US" dirty="0"/>
              <a:t>Metachain Creation</a:t>
            </a:r>
          </a:p>
        </p:txBody>
      </p:sp>
      <p:pic>
        <p:nvPicPr>
          <p:cNvPr id="5" name="Content Placeholder 4">
            <a:extLst>
              <a:ext uri="{FF2B5EF4-FFF2-40B4-BE49-F238E27FC236}">
                <a16:creationId xmlns:a16="http://schemas.microsoft.com/office/drawing/2014/main" id="{614DBDE4-E8A0-4967-93C7-319AE90D3BA8}"/>
              </a:ext>
            </a:extLst>
          </p:cNvPr>
          <p:cNvPicPr>
            <a:picLocks noGrp="1" noChangeAspect="1"/>
          </p:cNvPicPr>
          <p:nvPr>
            <p:ph idx="1"/>
          </p:nvPr>
        </p:nvPicPr>
        <p:blipFill>
          <a:blip r:embed="rId2"/>
          <a:stretch>
            <a:fillRect/>
          </a:stretch>
        </p:blipFill>
        <p:spPr>
          <a:xfrm>
            <a:off x="5921085" y="1530621"/>
            <a:ext cx="5755533" cy="4794250"/>
          </a:xfrm>
          <a:prstGeom prst="rect">
            <a:avLst/>
          </a:prstGeom>
        </p:spPr>
      </p:pic>
      <p:sp>
        <p:nvSpPr>
          <p:cNvPr id="4" name="Footer Placeholder 3">
            <a:extLst>
              <a:ext uri="{FF2B5EF4-FFF2-40B4-BE49-F238E27FC236}">
                <a16:creationId xmlns:a16="http://schemas.microsoft.com/office/drawing/2014/main" id="{A09DD776-9CC6-4432-A47D-E753A2D0BD0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B1C947E9-FC45-4CA9-917B-DCEC8141663A}"/>
              </a:ext>
            </a:extLst>
          </p:cNvPr>
          <p:cNvSpPr txBox="1"/>
          <p:nvPr/>
        </p:nvSpPr>
        <p:spPr>
          <a:xfrm>
            <a:off x="1166648" y="1920189"/>
            <a:ext cx="3825766" cy="2554545"/>
          </a:xfrm>
          <a:prstGeom prst="rect">
            <a:avLst/>
          </a:prstGeom>
          <a:noFill/>
          <a:ln>
            <a:solidFill>
              <a:schemeClr val="tx1"/>
            </a:solidFill>
          </a:ln>
        </p:spPr>
        <p:txBody>
          <a:bodyPr wrap="square" rtlCol="0">
            <a:spAutoFit/>
          </a:bodyPr>
          <a:lstStyle/>
          <a:p>
            <a:r>
              <a:rPr lang="en-US" sz="3200" dirty="0"/>
              <a:t>Right click on the Derived From Properties field and select Open Specification.</a:t>
            </a:r>
          </a:p>
        </p:txBody>
      </p:sp>
      <p:sp>
        <p:nvSpPr>
          <p:cNvPr id="7" name="Right Arrow 7">
            <a:extLst>
              <a:ext uri="{FF2B5EF4-FFF2-40B4-BE49-F238E27FC236}">
                <a16:creationId xmlns:a16="http://schemas.microsoft.com/office/drawing/2014/main" id="{6470CF16-631C-4C22-B4C1-955733C94C14}"/>
              </a:ext>
            </a:extLst>
          </p:cNvPr>
          <p:cNvSpPr/>
          <p:nvPr/>
        </p:nvSpPr>
        <p:spPr>
          <a:xfrm rot="10800000">
            <a:off x="11117445" y="447473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25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0449-D8C3-45F1-B998-8DE1586BF6B2}"/>
              </a:ext>
            </a:extLst>
          </p:cNvPr>
          <p:cNvSpPr>
            <a:spLocks noGrp="1"/>
          </p:cNvSpPr>
          <p:nvPr>
            <p:ph type="title"/>
          </p:nvPr>
        </p:nvSpPr>
        <p:spPr/>
        <p:txBody>
          <a:bodyPr/>
          <a:lstStyle/>
          <a:p>
            <a:r>
              <a:rPr lang="en-US" dirty="0"/>
              <a:t>Metachain Creation</a:t>
            </a:r>
          </a:p>
        </p:txBody>
      </p:sp>
      <p:pic>
        <p:nvPicPr>
          <p:cNvPr id="5" name="Content Placeholder 4">
            <a:extLst>
              <a:ext uri="{FF2B5EF4-FFF2-40B4-BE49-F238E27FC236}">
                <a16:creationId xmlns:a16="http://schemas.microsoft.com/office/drawing/2014/main" id="{D4050E46-C20D-4848-9D7B-76FA664B667F}"/>
              </a:ext>
            </a:extLst>
          </p:cNvPr>
          <p:cNvPicPr>
            <a:picLocks noGrp="1" noChangeAspect="1"/>
          </p:cNvPicPr>
          <p:nvPr>
            <p:ph idx="1"/>
          </p:nvPr>
        </p:nvPicPr>
        <p:blipFill>
          <a:blip r:embed="rId2"/>
          <a:stretch>
            <a:fillRect/>
          </a:stretch>
        </p:blipFill>
        <p:spPr>
          <a:xfrm>
            <a:off x="5252298" y="1521373"/>
            <a:ext cx="6600871" cy="4794250"/>
          </a:xfrm>
          <a:prstGeom prst="rect">
            <a:avLst/>
          </a:prstGeom>
        </p:spPr>
      </p:pic>
      <p:sp>
        <p:nvSpPr>
          <p:cNvPr id="4" name="Footer Placeholder 3">
            <a:extLst>
              <a:ext uri="{FF2B5EF4-FFF2-40B4-BE49-F238E27FC236}">
                <a16:creationId xmlns:a16="http://schemas.microsoft.com/office/drawing/2014/main" id="{0967DC29-9594-4A71-B1F4-42703D23AD13}"/>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CF0D6606-657F-44E7-97C1-22646D148E07}"/>
              </a:ext>
            </a:extLst>
          </p:cNvPr>
          <p:cNvSpPr txBox="1"/>
          <p:nvPr/>
        </p:nvSpPr>
        <p:spPr>
          <a:xfrm>
            <a:off x="616448" y="1521373"/>
            <a:ext cx="4550356" cy="3970318"/>
          </a:xfrm>
          <a:prstGeom prst="rect">
            <a:avLst/>
          </a:prstGeom>
          <a:noFill/>
          <a:ln>
            <a:solidFill>
              <a:schemeClr val="tx1"/>
            </a:solidFill>
          </a:ln>
        </p:spPr>
        <p:txBody>
          <a:bodyPr wrap="square" rtlCol="0">
            <a:spAutoFit/>
          </a:bodyPr>
          <a:lstStyle/>
          <a:p>
            <a:r>
              <a:rPr lang="en-US" sz="3600" dirty="0"/>
              <a:t>In the system Specification Extended Requirements navigate to the Verify Method Property.  Which is the value of the property we want.</a:t>
            </a:r>
          </a:p>
        </p:txBody>
      </p:sp>
      <p:sp>
        <p:nvSpPr>
          <p:cNvPr id="7" name="Right Arrow 7">
            <a:extLst>
              <a:ext uri="{FF2B5EF4-FFF2-40B4-BE49-F238E27FC236}">
                <a16:creationId xmlns:a16="http://schemas.microsoft.com/office/drawing/2014/main" id="{E76F391F-E296-4AC3-B7EA-205DF5436AB7}"/>
              </a:ext>
            </a:extLst>
          </p:cNvPr>
          <p:cNvSpPr/>
          <p:nvPr/>
        </p:nvSpPr>
        <p:spPr>
          <a:xfrm rot="10800000">
            <a:off x="10491427" y="427831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590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6DBD-0E29-46EC-BD70-AF3F62B9E5DE}"/>
              </a:ext>
            </a:extLst>
          </p:cNvPr>
          <p:cNvSpPr>
            <a:spLocks noGrp="1"/>
          </p:cNvSpPr>
          <p:nvPr>
            <p:ph type="title"/>
          </p:nvPr>
        </p:nvSpPr>
        <p:spPr/>
        <p:txBody>
          <a:bodyPr/>
          <a:lstStyle/>
          <a:p>
            <a:r>
              <a:rPr lang="en-US" dirty="0"/>
              <a:t>Metachain Creation</a:t>
            </a:r>
          </a:p>
        </p:txBody>
      </p:sp>
      <p:sp>
        <p:nvSpPr>
          <p:cNvPr id="3" name="Content Placeholder 2">
            <a:extLst>
              <a:ext uri="{FF2B5EF4-FFF2-40B4-BE49-F238E27FC236}">
                <a16:creationId xmlns:a16="http://schemas.microsoft.com/office/drawing/2014/main" id="{8B20C84D-BC99-4030-A685-173BD36212A5}"/>
              </a:ext>
            </a:extLst>
          </p:cNvPr>
          <p:cNvSpPr>
            <a:spLocks noGrp="1"/>
          </p:cNvSpPr>
          <p:nvPr>
            <p:ph idx="1"/>
          </p:nvPr>
        </p:nvSpPr>
        <p:spPr/>
        <p:txBody>
          <a:bodyPr/>
          <a:lstStyle/>
          <a:p>
            <a:pPr marL="0" indent="0">
              <a:buNone/>
            </a:pPr>
            <a:r>
              <a:rPr lang="en-US" sz="4000" b="0" dirty="0"/>
              <a:t>We will now take that Property transversal and capture it in a Metachain.</a:t>
            </a:r>
          </a:p>
        </p:txBody>
      </p:sp>
      <p:sp>
        <p:nvSpPr>
          <p:cNvPr id="4" name="Footer Placeholder 3">
            <a:extLst>
              <a:ext uri="{FF2B5EF4-FFF2-40B4-BE49-F238E27FC236}">
                <a16:creationId xmlns:a16="http://schemas.microsoft.com/office/drawing/2014/main" id="{9D0D7542-B4CA-4BA4-8AD2-319E39126CA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244227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2EA7-5CBD-4FEB-BB04-10274FE3C437}"/>
              </a:ext>
            </a:extLst>
          </p:cNvPr>
          <p:cNvSpPr>
            <a:spLocks noGrp="1"/>
          </p:cNvSpPr>
          <p:nvPr>
            <p:ph type="title"/>
          </p:nvPr>
        </p:nvSpPr>
        <p:spPr/>
        <p:txBody>
          <a:bodyPr/>
          <a:lstStyle/>
          <a:p>
            <a:r>
              <a:rPr lang="en-US" dirty="0"/>
              <a:t>Metachain Creation</a:t>
            </a:r>
          </a:p>
        </p:txBody>
      </p:sp>
      <p:sp>
        <p:nvSpPr>
          <p:cNvPr id="4" name="Footer Placeholder 3">
            <a:extLst>
              <a:ext uri="{FF2B5EF4-FFF2-40B4-BE49-F238E27FC236}">
                <a16:creationId xmlns:a16="http://schemas.microsoft.com/office/drawing/2014/main" id="{AAA677C3-5965-4C4E-817C-E2435E18961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157D337C-9908-454E-A2B1-85AECB889004}"/>
              </a:ext>
            </a:extLst>
          </p:cNvPr>
          <p:cNvSpPr txBox="1"/>
          <p:nvPr/>
        </p:nvSpPr>
        <p:spPr>
          <a:xfrm>
            <a:off x="616447" y="1739727"/>
            <a:ext cx="6734263" cy="3170099"/>
          </a:xfrm>
          <a:prstGeom prst="rect">
            <a:avLst/>
          </a:prstGeom>
          <a:solidFill>
            <a:schemeClr val="bg1"/>
          </a:solidFill>
          <a:ln>
            <a:solidFill>
              <a:schemeClr val="tx1"/>
            </a:solidFill>
          </a:ln>
        </p:spPr>
        <p:txBody>
          <a:bodyPr wrap="square" rtlCol="0">
            <a:spAutoFit/>
          </a:bodyPr>
          <a:lstStyle/>
          <a:p>
            <a:r>
              <a:rPr lang="en-US" sz="4000" dirty="0"/>
              <a:t>On the Generic Table for the subsystem requirements</a:t>
            </a:r>
          </a:p>
          <a:p>
            <a:r>
              <a:rPr lang="en-US" sz="4000" dirty="0"/>
              <a:t>from the Show Columns pull down select New Derived Property</a:t>
            </a:r>
            <a:r>
              <a:rPr lang="en-US" sz="3600" dirty="0"/>
              <a:t>.</a:t>
            </a:r>
          </a:p>
        </p:txBody>
      </p:sp>
      <p:pic>
        <p:nvPicPr>
          <p:cNvPr id="7" name="Picture 6">
            <a:extLst>
              <a:ext uri="{FF2B5EF4-FFF2-40B4-BE49-F238E27FC236}">
                <a16:creationId xmlns:a16="http://schemas.microsoft.com/office/drawing/2014/main" id="{63A99430-1BB5-4256-9B18-8A7B4E9518E4}"/>
              </a:ext>
            </a:extLst>
          </p:cNvPr>
          <p:cNvPicPr>
            <a:picLocks noChangeAspect="1"/>
          </p:cNvPicPr>
          <p:nvPr/>
        </p:nvPicPr>
        <p:blipFill>
          <a:blip r:embed="rId2"/>
          <a:stretch>
            <a:fillRect/>
          </a:stretch>
        </p:blipFill>
        <p:spPr>
          <a:xfrm>
            <a:off x="7616243" y="1387610"/>
            <a:ext cx="2261852" cy="4987384"/>
          </a:xfrm>
          <a:prstGeom prst="rect">
            <a:avLst/>
          </a:prstGeom>
        </p:spPr>
      </p:pic>
      <p:sp>
        <p:nvSpPr>
          <p:cNvPr id="10" name="Right Arrow 7">
            <a:extLst>
              <a:ext uri="{FF2B5EF4-FFF2-40B4-BE49-F238E27FC236}">
                <a16:creationId xmlns:a16="http://schemas.microsoft.com/office/drawing/2014/main" id="{D79BAB87-93EE-408B-8586-1EBAA21F4F7D}"/>
              </a:ext>
            </a:extLst>
          </p:cNvPr>
          <p:cNvSpPr/>
          <p:nvPr/>
        </p:nvSpPr>
        <p:spPr>
          <a:xfrm rot="10800000">
            <a:off x="9761311" y="574739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684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F2EC-61B6-40A5-8088-2422D5F9D09C}"/>
              </a:ext>
            </a:extLst>
          </p:cNvPr>
          <p:cNvSpPr>
            <a:spLocks noGrp="1"/>
          </p:cNvSpPr>
          <p:nvPr>
            <p:ph type="title"/>
          </p:nvPr>
        </p:nvSpPr>
        <p:spPr/>
        <p:txBody>
          <a:bodyPr/>
          <a:lstStyle/>
          <a:p>
            <a:r>
              <a:rPr lang="en-US" dirty="0"/>
              <a:t>Metachain Creation</a:t>
            </a:r>
          </a:p>
        </p:txBody>
      </p:sp>
      <p:pic>
        <p:nvPicPr>
          <p:cNvPr id="5" name="Content Placeholder 4">
            <a:extLst>
              <a:ext uri="{FF2B5EF4-FFF2-40B4-BE49-F238E27FC236}">
                <a16:creationId xmlns:a16="http://schemas.microsoft.com/office/drawing/2014/main" id="{32BE9263-4328-4921-AA3E-A4610AD75F94}"/>
              </a:ext>
            </a:extLst>
          </p:cNvPr>
          <p:cNvPicPr>
            <a:picLocks noGrp="1" noChangeAspect="1"/>
          </p:cNvPicPr>
          <p:nvPr>
            <p:ph idx="1"/>
          </p:nvPr>
        </p:nvPicPr>
        <p:blipFill>
          <a:blip r:embed="rId2"/>
          <a:stretch>
            <a:fillRect/>
          </a:stretch>
        </p:blipFill>
        <p:spPr>
          <a:xfrm>
            <a:off x="4469613" y="1421860"/>
            <a:ext cx="7367573" cy="4794250"/>
          </a:xfrm>
          <a:prstGeom prst="rect">
            <a:avLst/>
          </a:prstGeom>
        </p:spPr>
      </p:pic>
      <p:sp>
        <p:nvSpPr>
          <p:cNvPr id="4" name="Footer Placeholder 3">
            <a:extLst>
              <a:ext uri="{FF2B5EF4-FFF2-40B4-BE49-F238E27FC236}">
                <a16:creationId xmlns:a16="http://schemas.microsoft.com/office/drawing/2014/main" id="{DB3C8900-D971-47A8-92FC-042A16620212}"/>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A6BA1CAF-7870-44A6-9DCF-CFF009CCA1F0}"/>
              </a:ext>
            </a:extLst>
          </p:cNvPr>
          <p:cNvSpPr/>
          <p:nvPr/>
        </p:nvSpPr>
        <p:spPr>
          <a:xfrm rot="10800000">
            <a:off x="5866946" y="308194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7">
            <a:extLst>
              <a:ext uri="{FF2B5EF4-FFF2-40B4-BE49-F238E27FC236}">
                <a16:creationId xmlns:a16="http://schemas.microsoft.com/office/drawing/2014/main" id="{47BA472E-204A-4A9D-97E1-254D32C3B32C}"/>
              </a:ext>
            </a:extLst>
          </p:cNvPr>
          <p:cNvSpPr/>
          <p:nvPr/>
        </p:nvSpPr>
        <p:spPr>
          <a:xfrm rot="10800000">
            <a:off x="6043219" y="242379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47E844-1C77-4738-B6F2-CD91D58CAE22}"/>
              </a:ext>
            </a:extLst>
          </p:cNvPr>
          <p:cNvSpPr txBox="1"/>
          <p:nvPr/>
        </p:nvSpPr>
        <p:spPr>
          <a:xfrm>
            <a:off x="616449" y="1864015"/>
            <a:ext cx="3607822" cy="2862322"/>
          </a:xfrm>
          <a:prstGeom prst="rect">
            <a:avLst/>
          </a:prstGeom>
          <a:solidFill>
            <a:schemeClr val="bg1"/>
          </a:solidFill>
          <a:ln>
            <a:solidFill>
              <a:schemeClr val="tx1"/>
            </a:solidFill>
          </a:ln>
        </p:spPr>
        <p:txBody>
          <a:bodyPr wrap="square" rtlCol="0">
            <a:spAutoFit/>
          </a:bodyPr>
          <a:lstStyle/>
          <a:p>
            <a:r>
              <a:rPr lang="en-US" sz="3600" dirty="0"/>
              <a:t>In the Expression Pane select Metachain Navigation and give it a name.</a:t>
            </a:r>
          </a:p>
        </p:txBody>
      </p:sp>
    </p:spTree>
    <p:extLst>
      <p:ext uri="{BB962C8B-B14F-4D97-AF65-F5344CB8AC3E}">
        <p14:creationId xmlns:p14="http://schemas.microsoft.com/office/powerpoint/2010/main" val="266482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890D-4D58-4781-A6E1-59F192F59509}"/>
              </a:ext>
            </a:extLst>
          </p:cNvPr>
          <p:cNvSpPr>
            <a:spLocks noGrp="1"/>
          </p:cNvSpPr>
          <p:nvPr>
            <p:ph type="title"/>
          </p:nvPr>
        </p:nvSpPr>
        <p:spPr/>
        <p:txBody>
          <a:bodyPr/>
          <a:lstStyle/>
          <a:p>
            <a:r>
              <a:rPr lang="en-US" dirty="0"/>
              <a:t>Metachain Creation</a:t>
            </a:r>
          </a:p>
        </p:txBody>
      </p:sp>
      <p:pic>
        <p:nvPicPr>
          <p:cNvPr id="5" name="Content Placeholder 4">
            <a:extLst>
              <a:ext uri="{FF2B5EF4-FFF2-40B4-BE49-F238E27FC236}">
                <a16:creationId xmlns:a16="http://schemas.microsoft.com/office/drawing/2014/main" id="{8ACCACF1-080E-4EA3-85C1-14F76149D0BF}"/>
              </a:ext>
            </a:extLst>
          </p:cNvPr>
          <p:cNvPicPr>
            <a:picLocks noGrp="1" noChangeAspect="1"/>
          </p:cNvPicPr>
          <p:nvPr>
            <p:ph idx="1"/>
          </p:nvPr>
        </p:nvPicPr>
        <p:blipFill>
          <a:blip r:embed="rId2"/>
          <a:stretch>
            <a:fillRect/>
          </a:stretch>
        </p:blipFill>
        <p:spPr>
          <a:xfrm>
            <a:off x="3057267" y="1697990"/>
            <a:ext cx="8795902" cy="4794250"/>
          </a:xfrm>
          <a:prstGeom prst="rect">
            <a:avLst/>
          </a:prstGeom>
        </p:spPr>
      </p:pic>
      <p:sp>
        <p:nvSpPr>
          <p:cNvPr id="4" name="Footer Placeholder 3">
            <a:extLst>
              <a:ext uri="{FF2B5EF4-FFF2-40B4-BE49-F238E27FC236}">
                <a16:creationId xmlns:a16="http://schemas.microsoft.com/office/drawing/2014/main" id="{0E7E7163-0CA2-4CCA-B96D-40FC1680D50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02E795E2-8EC6-4CBE-82C9-A276269559FD}"/>
              </a:ext>
            </a:extLst>
          </p:cNvPr>
          <p:cNvSpPr/>
          <p:nvPr/>
        </p:nvSpPr>
        <p:spPr>
          <a:xfrm>
            <a:off x="10052690" y="4926725"/>
            <a:ext cx="735724" cy="289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86BAB4-38B6-4E7F-9990-9C513B4DAB18}"/>
              </a:ext>
            </a:extLst>
          </p:cNvPr>
          <p:cNvSpPr txBox="1"/>
          <p:nvPr/>
        </p:nvSpPr>
        <p:spPr>
          <a:xfrm>
            <a:off x="616448" y="1801871"/>
            <a:ext cx="2237110" cy="1323439"/>
          </a:xfrm>
          <a:prstGeom prst="rect">
            <a:avLst/>
          </a:prstGeom>
          <a:solidFill>
            <a:schemeClr val="bg1"/>
          </a:solidFill>
          <a:ln>
            <a:solidFill>
              <a:schemeClr val="tx1"/>
            </a:solidFill>
          </a:ln>
        </p:spPr>
        <p:txBody>
          <a:bodyPr wrap="square" rtlCol="0">
            <a:spAutoFit/>
          </a:bodyPr>
          <a:lstStyle/>
          <a:p>
            <a:r>
              <a:rPr lang="en-US" sz="4000" dirty="0"/>
              <a:t>Select Insert.</a:t>
            </a:r>
          </a:p>
        </p:txBody>
      </p:sp>
    </p:spTree>
    <p:extLst>
      <p:ext uri="{BB962C8B-B14F-4D97-AF65-F5344CB8AC3E}">
        <p14:creationId xmlns:p14="http://schemas.microsoft.com/office/powerpoint/2010/main" val="4273710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363D-98B4-4F29-B16C-5AF7FBA99FD9}"/>
              </a:ext>
            </a:extLst>
          </p:cNvPr>
          <p:cNvSpPr>
            <a:spLocks noGrp="1"/>
          </p:cNvSpPr>
          <p:nvPr>
            <p:ph type="title"/>
          </p:nvPr>
        </p:nvSpPr>
        <p:spPr/>
        <p:txBody>
          <a:bodyPr/>
          <a:lstStyle/>
          <a:p>
            <a:r>
              <a:rPr lang="en-US" dirty="0"/>
              <a:t>Metachain Creation</a:t>
            </a:r>
          </a:p>
        </p:txBody>
      </p:sp>
      <p:pic>
        <p:nvPicPr>
          <p:cNvPr id="5" name="Content Placeholder 4">
            <a:extLst>
              <a:ext uri="{FF2B5EF4-FFF2-40B4-BE49-F238E27FC236}">
                <a16:creationId xmlns:a16="http://schemas.microsoft.com/office/drawing/2014/main" id="{14A02CB6-804A-4170-B12B-2E891B6558FD}"/>
              </a:ext>
            </a:extLst>
          </p:cNvPr>
          <p:cNvPicPr>
            <a:picLocks noGrp="1" noChangeAspect="1"/>
          </p:cNvPicPr>
          <p:nvPr>
            <p:ph idx="1"/>
          </p:nvPr>
        </p:nvPicPr>
        <p:blipFill>
          <a:blip r:embed="rId2"/>
          <a:stretch>
            <a:fillRect/>
          </a:stretch>
        </p:blipFill>
        <p:spPr>
          <a:xfrm>
            <a:off x="2995720" y="1560787"/>
            <a:ext cx="8795902" cy="4794250"/>
          </a:xfrm>
          <a:prstGeom prst="rect">
            <a:avLst/>
          </a:prstGeom>
        </p:spPr>
      </p:pic>
      <p:sp>
        <p:nvSpPr>
          <p:cNvPr id="4" name="Footer Placeholder 3">
            <a:extLst>
              <a:ext uri="{FF2B5EF4-FFF2-40B4-BE49-F238E27FC236}">
                <a16:creationId xmlns:a16="http://schemas.microsoft.com/office/drawing/2014/main" id="{887A75C7-E6CF-4A2E-AFC1-514602B5A7B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D38CD947-6A2F-4A4C-9CEF-BE68643556A6}"/>
              </a:ext>
            </a:extLst>
          </p:cNvPr>
          <p:cNvSpPr txBox="1"/>
          <p:nvPr/>
        </p:nvSpPr>
        <p:spPr>
          <a:xfrm>
            <a:off x="476869" y="1510661"/>
            <a:ext cx="2341180" cy="2308324"/>
          </a:xfrm>
          <a:prstGeom prst="rect">
            <a:avLst/>
          </a:prstGeom>
          <a:solidFill>
            <a:schemeClr val="bg1"/>
          </a:solidFill>
          <a:ln>
            <a:solidFill>
              <a:schemeClr val="tx1"/>
            </a:solidFill>
          </a:ln>
        </p:spPr>
        <p:txBody>
          <a:bodyPr wrap="square" rtlCol="0">
            <a:spAutoFit/>
          </a:bodyPr>
          <a:lstStyle/>
          <a:p>
            <a:r>
              <a:rPr lang="en-US" sz="3600" dirty="0"/>
              <a:t>Enter the following </a:t>
            </a:r>
            <a:r>
              <a:rPr lang="en-US" sz="3600" dirty="0" err="1"/>
              <a:t>metachain</a:t>
            </a:r>
            <a:r>
              <a:rPr lang="en-US" sz="3600" dirty="0"/>
              <a:t> expression.</a:t>
            </a:r>
          </a:p>
        </p:txBody>
      </p:sp>
    </p:spTree>
    <p:extLst>
      <p:ext uri="{BB962C8B-B14F-4D97-AF65-F5344CB8AC3E}">
        <p14:creationId xmlns:p14="http://schemas.microsoft.com/office/powerpoint/2010/main" val="165888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4CF5-E032-4DE1-B947-D1E5758A12D8}"/>
              </a:ext>
            </a:extLst>
          </p:cNvPr>
          <p:cNvSpPr>
            <a:spLocks noGrp="1"/>
          </p:cNvSpPr>
          <p:nvPr>
            <p:ph type="title"/>
          </p:nvPr>
        </p:nvSpPr>
        <p:spPr/>
        <p:txBody>
          <a:bodyPr/>
          <a:lstStyle/>
          <a:p>
            <a:r>
              <a:rPr lang="en-US" dirty="0"/>
              <a:t>Example Model Introduction</a:t>
            </a:r>
          </a:p>
        </p:txBody>
      </p:sp>
      <p:pic>
        <p:nvPicPr>
          <p:cNvPr id="5" name="Content Placeholder 4">
            <a:extLst>
              <a:ext uri="{FF2B5EF4-FFF2-40B4-BE49-F238E27FC236}">
                <a16:creationId xmlns:a16="http://schemas.microsoft.com/office/drawing/2014/main" id="{C54EFCD5-40EE-4E10-BD28-5F602FBA2933}"/>
              </a:ext>
            </a:extLst>
          </p:cNvPr>
          <p:cNvPicPr>
            <a:picLocks noGrp="1" noChangeAspect="1"/>
          </p:cNvPicPr>
          <p:nvPr>
            <p:ph idx="1"/>
          </p:nvPr>
        </p:nvPicPr>
        <p:blipFill>
          <a:blip r:embed="rId2"/>
          <a:stretch>
            <a:fillRect/>
          </a:stretch>
        </p:blipFill>
        <p:spPr>
          <a:xfrm>
            <a:off x="7118307" y="1525057"/>
            <a:ext cx="4734862" cy="4765675"/>
          </a:xfrm>
          <a:prstGeom prst="rect">
            <a:avLst/>
          </a:prstGeom>
        </p:spPr>
      </p:pic>
      <p:sp>
        <p:nvSpPr>
          <p:cNvPr id="4" name="Footer Placeholder 3">
            <a:extLst>
              <a:ext uri="{FF2B5EF4-FFF2-40B4-BE49-F238E27FC236}">
                <a16:creationId xmlns:a16="http://schemas.microsoft.com/office/drawing/2014/main" id="{3A428157-77DA-4A07-BB81-C60C2550A2D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F6495A3B-FE73-4FA2-8110-B21A3E2B3341}"/>
              </a:ext>
            </a:extLst>
          </p:cNvPr>
          <p:cNvSpPr txBox="1"/>
          <p:nvPr/>
        </p:nvSpPr>
        <p:spPr>
          <a:xfrm>
            <a:off x="533400" y="1525057"/>
            <a:ext cx="6048829" cy="3785652"/>
          </a:xfrm>
          <a:prstGeom prst="rect">
            <a:avLst/>
          </a:prstGeom>
          <a:noFill/>
          <a:ln>
            <a:solidFill>
              <a:schemeClr val="tx1"/>
            </a:solidFill>
          </a:ln>
        </p:spPr>
        <p:txBody>
          <a:bodyPr wrap="square" rtlCol="0">
            <a:spAutoFit/>
          </a:bodyPr>
          <a:lstStyle/>
          <a:p>
            <a:r>
              <a:rPr lang="en-US" sz="4000" dirty="0"/>
              <a:t>Consider a model as shown with a Functional Baseline that traces to the CDD.  And the Allocated Baseline that traces to the Functional Baseline.</a:t>
            </a:r>
          </a:p>
        </p:txBody>
      </p:sp>
    </p:spTree>
    <p:extLst>
      <p:ext uri="{BB962C8B-B14F-4D97-AF65-F5344CB8AC3E}">
        <p14:creationId xmlns:p14="http://schemas.microsoft.com/office/powerpoint/2010/main" val="852521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a:xfrm>
            <a:off x="631404" y="357817"/>
            <a:ext cx="9424450" cy="861384"/>
          </a:xfrm>
        </p:spPr>
        <p:txBody>
          <a:bodyPr>
            <a:normAutofit/>
          </a:bodyPr>
          <a:lstStyle/>
          <a:p>
            <a:r>
              <a:rPr lang="en-US" dirty="0"/>
              <a:t>Metachain Creation</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40</a:t>
            </a:fld>
            <a:endParaRPr lang="en-US"/>
          </a:p>
        </p:txBody>
      </p:sp>
      <p:pic>
        <p:nvPicPr>
          <p:cNvPr id="6" name="Picture 5">
            <a:extLst>
              <a:ext uri="{FF2B5EF4-FFF2-40B4-BE49-F238E27FC236}">
                <a16:creationId xmlns:a16="http://schemas.microsoft.com/office/drawing/2014/main" id="{422A62DB-97D0-472B-92F5-4A4C4BFD6676}"/>
              </a:ext>
            </a:extLst>
          </p:cNvPr>
          <p:cNvPicPr>
            <a:picLocks noChangeAspect="1"/>
          </p:cNvPicPr>
          <p:nvPr/>
        </p:nvPicPr>
        <p:blipFill>
          <a:blip r:embed="rId2"/>
          <a:stretch>
            <a:fillRect/>
          </a:stretch>
        </p:blipFill>
        <p:spPr>
          <a:xfrm>
            <a:off x="6457950" y="2482851"/>
            <a:ext cx="4752975" cy="4238625"/>
          </a:xfrm>
          <a:prstGeom prst="rect">
            <a:avLst/>
          </a:prstGeom>
        </p:spPr>
      </p:pic>
      <p:pic>
        <p:nvPicPr>
          <p:cNvPr id="17" name="Picture 16">
            <a:extLst>
              <a:ext uri="{FF2B5EF4-FFF2-40B4-BE49-F238E27FC236}">
                <a16:creationId xmlns:a16="http://schemas.microsoft.com/office/drawing/2014/main" id="{D67042B2-BD27-4815-AAF7-A2B064B24094}"/>
              </a:ext>
            </a:extLst>
          </p:cNvPr>
          <p:cNvPicPr>
            <a:picLocks noChangeAspect="1"/>
          </p:cNvPicPr>
          <p:nvPr/>
        </p:nvPicPr>
        <p:blipFill>
          <a:blip r:embed="rId3"/>
          <a:stretch>
            <a:fillRect/>
          </a:stretch>
        </p:blipFill>
        <p:spPr>
          <a:xfrm>
            <a:off x="966768" y="2442124"/>
            <a:ext cx="4752975" cy="4238625"/>
          </a:xfrm>
          <a:prstGeom prst="rect">
            <a:avLst/>
          </a:prstGeom>
        </p:spPr>
      </p:pic>
      <p:sp>
        <p:nvSpPr>
          <p:cNvPr id="44" name="Right Arrow 7">
            <a:extLst>
              <a:ext uri="{FF2B5EF4-FFF2-40B4-BE49-F238E27FC236}">
                <a16:creationId xmlns:a16="http://schemas.microsoft.com/office/drawing/2014/main" id="{43402303-31C9-4F00-8D74-D62C979A55C6}"/>
              </a:ext>
            </a:extLst>
          </p:cNvPr>
          <p:cNvSpPr/>
          <p:nvPr/>
        </p:nvSpPr>
        <p:spPr>
          <a:xfrm rot="10800000">
            <a:off x="4984019" y="486618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7">
            <a:extLst>
              <a:ext uri="{FF2B5EF4-FFF2-40B4-BE49-F238E27FC236}">
                <a16:creationId xmlns:a16="http://schemas.microsoft.com/office/drawing/2014/main" id="{BBE95AC3-B6C0-487F-99B2-EAD35B4348F0}"/>
              </a:ext>
            </a:extLst>
          </p:cNvPr>
          <p:cNvSpPr/>
          <p:nvPr/>
        </p:nvSpPr>
        <p:spPr>
          <a:xfrm rot="10800000">
            <a:off x="10269718" y="486618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989DAB-1972-4B35-9C20-09AA9F97AD66}"/>
              </a:ext>
            </a:extLst>
          </p:cNvPr>
          <p:cNvSpPr txBox="1"/>
          <p:nvPr/>
        </p:nvSpPr>
        <p:spPr>
          <a:xfrm>
            <a:off x="631403" y="1285087"/>
            <a:ext cx="10783287" cy="1200329"/>
          </a:xfrm>
          <a:prstGeom prst="rect">
            <a:avLst/>
          </a:prstGeom>
          <a:solidFill>
            <a:schemeClr val="bg1"/>
          </a:solidFill>
          <a:ln>
            <a:solidFill>
              <a:schemeClr val="tx1"/>
            </a:solidFill>
          </a:ln>
        </p:spPr>
        <p:txBody>
          <a:bodyPr wrap="square" rtlCol="0">
            <a:spAutoFit/>
          </a:bodyPr>
          <a:lstStyle/>
          <a:p>
            <a:r>
              <a:rPr lang="en-US" sz="3600" dirty="0"/>
              <a:t>Why did we use extended requirement in one line and abstract requirement in the other?</a:t>
            </a:r>
          </a:p>
        </p:txBody>
      </p:sp>
    </p:spTree>
    <p:extLst>
      <p:ext uri="{BB962C8B-B14F-4D97-AF65-F5344CB8AC3E}">
        <p14:creationId xmlns:p14="http://schemas.microsoft.com/office/powerpoint/2010/main" val="3123017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D840-6CA0-4D66-B254-6AC596D41F47}"/>
              </a:ext>
            </a:extLst>
          </p:cNvPr>
          <p:cNvSpPr>
            <a:spLocks noGrp="1"/>
          </p:cNvSpPr>
          <p:nvPr>
            <p:ph type="title"/>
          </p:nvPr>
        </p:nvSpPr>
        <p:spPr/>
        <p:txBody>
          <a:bodyPr/>
          <a:lstStyle/>
          <a:p>
            <a:r>
              <a:rPr lang="en-US" dirty="0"/>
              <a:t>Metachain Creation</a:t>
            </a:r>
          </a:p>
        </p:txBody>
      </p:sp>
      <p:pic>
        <p:nvPicPr>
          <p:cNvPr id="5" name="Content Placeholder 4">
            <a:extLst>
              <a:ext uri="{FF2B5EF4-FFF2-40B4-BE49-F238E27FC236}">
                <a16:creationId xmlns:a16="http://schemas.microsoft.com/office/drawing/2014/main" id="{D69D4CFD-D592-430A-9F24-E2B39CD31681}"/>
              </a:ext>
            </a:extLst>
          </p:cNvPr>
          <p:cNvPicPr>
            <a:picLocks noGrp="1" noChangeAspect="1"/>
          </p:cNvPicPr>
          <p:nvPr>
            <p:ph idx="1"/>
          </p:nvPr>
        </p:nvPicPr>
        <p:blipFill>
          <a:blip r:embed="rId2"/>
          <a:stretch>
            <a:fillRect/>
          </a:stretch>
        </p:blipFill>
        <p:spPr>
          <a:xfrm>
            <a:off x="5252298" y="1552903"/>
            <a:ext cx="6600871" cy="4794250"/>
          </a:xfrm>
          <a:prstGeom prst="rect">
            <a:avLst/>
          </a:prstGeom>
        </p:spPr>
      </p:pic>
      <p:sp>
        <p:nvSpPr>
          <p:cNvPr id="4" name="Footer Placeholder 3">
            <a:extLst>
              <a:ext uri="{FF2B5EF4-FFF2-40B4-BE49-F238E27FC236}">
                <a16:creationId xmlns:a16="http://schemas.microsoft.com/office/drawing/2014/main" id="{3EC66103-4A75-43FF-B2E3-D7A9536EDC40}"/>
              </a:ext>
            </a:extLst>
          </p:cNvPr>
          <p:cNvSpPr>
            <a:spLocks noGrp="1"/>
          </p:cNvSpPr>
          <p:nvPr>
            <p:ph type="ftr" sz="quarter" idx="11"/>
          </p:nvPr>
        </p:nvSpPr>
        <p:spPr/>
        <p:txBody>
          <a:bodyPr/>
          <a:lstStyle/>
          <a:p>
            <a:r>
              <a:rPr lang="en-US" altLang="en-US" dirty="0">
                <a:solidFill>
                  <a:schemeClr val="tx1">
                    <a:lumMod val="50000"/>
                    <a:lumOff val="50000"/>
                  </a:schemeClr>
                </a:solidFill>
                <a:latin typeface="Arial" pitchFamily="34" charset="0"/>
                <a:cs typeface="Arial" pitchFamily="34" charset="0"/>
              </a:rPr>
              <a:t>© 2018 The MITRE Corporation. All rights reserved.</a:t>
            </a:r>
            <a:endParaRPr lang="en-US" dirty="0">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075BA748-2901-49F1-BF8B-30EEA87C3CF1}"/>
              </a:ext>
            </a:extLst>
          </p:cNvPr>
          <p:cNvSpPr txBox="1"/>
          <p:nvPr/>
        </p:nvSpPr>
        <p:spPr>
          <a:xfrm>
            <a:off x="520844" y="1552903"/>
            <a:ext cx="4501055" cy="2554545"/>
          </a:xfrm>
          <a:prstGeom prst="rect">
            <a:avLst/>
          </a:prstGeom>
          <a:solidFill>
            <a:schemeClr val="bg1"/>
          </a:solidFill>
          <a:ln>
            <a:solidFill>
              <a:schemeClr val="tx1"/>
            </a:solidFill>
          </a:ln>
        </p:spPr>
        <p:txBody>
          <a:bodyPr wrap="square" rtlCol="0">
            <a:spAutoFit/>
          </a:bodyPr>
          <a:lstStyle/>
          <a:p>
            <a:r>
              <a:rPr lang="en-US" sz="4000" dirty="0"/>
              <a:t>Note that we now have a new Property defined for requirements.</a:t>
            </a:r>
          </a:p>
        </p:txBody>
      </p:sp>
      <p:sp>
        <p:nvSpPr>
          <p:cNvPr id="7" name="Right Arrow 7">
            <a:extLst>
              <a:ext uri="{FF2B5EF4-FFF2-40B4-BE49-F238E27FC236}">
                <a16:creationId xmlns:a16="http://schemas.microsoft.com/office/drawing/2014/main" id="{A410A6B7-E5B3-444E-94D8-4FA561167FA0}"/>
              </a:ext>
            </a:extLst>
          </p:cNvPr>
          <p:cNvSpPr/>
          <p:nvPr/>
        </p:nvSpPr>
        <p:spPr>
          <a:xfrm>
            <a:off x="6171683" y="413442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251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D88B-3929-406F-A24A-88E79DEB7C89}"/>
              </a:ext>
            </a:extLst>
          </p:cNvPr>
          <p:cNvSpPr>
            <a:spLocks noGrp="1"/>
          </p:cNvSpPr>
          <p:nvPr>
            <p:ph type="title"/>
          </p:nvPr>
        </p:nvSpPr>
        <p:spPr/>
        <p:txBody>
          <a:bodyPr/>
          <a:lstStyle/>
          <a:p>
            <a:r>
              <a:rPr lang="en-US" dirty="0"/>
              <a:t>Results of </a:t>
            </a:r>
            <a:r>
              <a:rPr lang="en-US" dirty="0" err="1"/>
              <a:t>metachain</a:t>
            </a:r>
            <a:endParaRPr lang="en-US" dirty="0"/>
          </a:p>
        </p:txBody>
      </p:sp>
      <p:sp>
        <p:nvSpPr>
          <p:cNvPr id="4" name="Footer Placeholder 3">
            <a:extLst>
              <a:ext uri="{FF2B5EF4-FFF2-40B4-BE49-F238E27FC236}">
                <a16:creationId xmlns:a16="http://schemas.microsoft.com/office/drawing/2014/main" id="{96917E79-326C-48A8-976F-95765C5078B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8" name="Content Placeholder 7">
            <a:extLst>
              <a:ext uri="{FF2B5EF4-FFF2-40B4-BE49-F238E27FC236}">
                <a16:creationId xmlns:a16="http://schemas.microsoft.com/office/drawing/2014/main" id="{4F40F95F-7C8A-45B7-933C-52A30139CE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950" y="1570830"/>
            <a:ext cx="11237913" cy="4369285"/>
          </a:xfrm>
        </p:spPr>
      </p:pic>
    </p:spTree>
    <p:extLst>
      <p:ext uri="{BB962C8B-B14F-4D97-AF65-F5344CB8AC3E}">
        <p14:creationId xmlns:p14="http://schemas.microsoft.com/office/powerpoint/2010/main" val="1051393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7280-3CD4-44FF-99CB-6247E9778DBD}"/>
              </a:ext>
            </a:extLst>
          </p:cNvPr>
          <p:cNvSpPr>
            <a:spLocks noGrp="1"/>
          </p:cNvSpPr>
          <p:nvPr>
            <p:ph type="title"/>
          </p:nvPr>
        </p:nvSpPr>
        <p:spPr/>
        <p:txBody>
          <a:bodyPr/>
          <a:lstStyle/>
          <a:p>
            <a:r>
              <a:rPr lang="en-US" dirty="0"/>
              <a:t>Results of </a:t>
            </a:r>
            <a:r>
              <a:rPr lang="en-US" dirty="0" err="1"/>
              <a:t>metachain</a:t>
            </a:r>
            <a:endParaRPr lang="en-US" dirty="0"/>
          </a:p>
        </p:txBody>
      </p:sp>
      <p:pic>
        <p:nvPicPr>
          <p:cNvPr id="5" name="Content Placeholder 4">
            <a:extLst>
              <a:ext uri="{FF2B5EF4-FFF2-40B4-BE49-F238E27FC236}">
                <a16:creationId xmlns:a16="http://schemas.microsoft.com/office/drawing/2014/main" id="{6187A28E-0639-4526-96B4-AD4ADCE25C4A}"/>
              </a:ext>
            </a:extLst>
          </p:cNvPr>
          <p:cNvPicPr>
            <a:picLocks noGrp="1" noChangeAspect="1"/>
          </p:cNvPicPr>
          <p:nvPr>
            <p:ph idx="1"/>
          </p:nvPr>
        </p:nvPicPr>
        <p:blipFill>
          <a:blip r:embed="rId2"/>
          <a:stretch>
            <a:fillRect/>
          </a:stretch>
        </p:blipFill>
        <p:spPr>
          <a:xfrm>
            <a:off x="5204719" y="2244194"/>
            <a:ext cx="6648450" cy="3743325"/>
          </a:xfrm>
          <a:prstGeom prst="rect">
            <a:avLst/>
          </a:prstGeom>
        </p:spPr>
      </p:pic>
      <p:sp>
        <p:nvSpPr>
          <p:cNvPr id="4" name="Footer Placeholder 3">
            <a:extLst>
              <a:ext uri="{FF2B5EF4-FFF2-40B4-BE49-F238E27FC236}">
                <a16:creationId xmlns:a16="http://schemas.microsoft.com/office/drawing/2014/main" id="{3360E438-79FE-42A6-B948-AA0A5A773E7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696E5428-3F96-4ED4-A8F3-7CE30A7B3E5E}"/>
              </a:ext>
            </a:extLst>
          </p:cNvPr>
          <p:cNvSpPr txBox="1"/>
          <p:nvPr/>
        </p:nvSpPr>
        <p:spPr>
          <a:xfrm>
            <a:off x="512378" y="1864015"/>
            <a:ext cx="4501055" cy="2554545"/>
          </a:xfrm>
          <a:prstGeom prst="rect">
            <a:avLst/>
          </a:prstGeom>
          <a:solidFill>
            <a:schemeClr val="bg1"/>
          </a:solidFill>
          <a:ln>
            <a:solidFill>
              <a:schemeClr val="tx1"/>
            </a:solidFill>
          </a:ln>
        </p:spPr>
        <p:txBody>
          <a:bodyPr wrap="square" rtlCol="0">
            <a:spAutoFit/>
          </a:bodyPr>
          <a:lstStyle/>
          <a:p>
            <a:r>
              <a:rPr lang="en-US" sz="4000" dirty="0"/>
              <a:t>This is how the Metachain will appear in the Containment tree.</a:t>
            </a:r>
          </a:p>
        </p:txBody>
      </p:sp>
      <p:sp>
        <p:nvSpPr>
          <p:cNvPr id="7" name="Right Arrow 7">
            <a:extLst>
              <a:ext uri="{FF2B5EF4-FFF2-40B4-BE49-F238E27FC236}">
                <a16:creationId xmlns:a16="http://schemas.microsoft.com/office/drawing/2014/main" id="{3B61CBD6-C618-49D2-9708-AED22AA0756C}"/>
              </a:ext>
            </a:extLst>
          </p:cNvPr>
          <p:cNvSpPr/>
          <p:nvPr/>
        </p:nvSpPr>
        <p:spPr>
          <a:xfrm rot="10800000">
            <a:off x="10531608" y="491506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644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32EB-32AF-467B-9640-8FDF0EF52E25}"/>
              </a:ext>
            </a:extLst>
          </p:cNvPr>
          <p:cNvSpPr>
            <a:spLocks noGrp="1"/>
          </p:cNvSpPr>
          <p:nvPr>
            <p:ph type="title"/>
          </p:nvPr>
        </p:nvSpPr>
        <p:spPr/>
        <p:txBody>
          <a:bodyPr/>
          <a:lstStyle/>
          <a:p>
            <a:r>
              <a:rPr lang="en-US" dirty="0" err="1"/>
              <a:t>Metachain</a:t>
            </a:r>
            <a:endParaRPr lang="en-US" dirty="0"/>
          </a:p>
        </p:txBody>
      </p:sp>
      <p:sp>
        <p:nvSpPr>
          <p:cNvPr id="4" name="Footer Placeholder 3">
            <a:extLst>
              <a:ext uri="{FF2B5EF4-FFF2-40B4-BE49-F238E27FC236}">
                <a16:creationId xmlns:a16="http://schemas.microsoft.com/office/drawing/2014/main" id="{A76405AE-5C67-462B-B178-747539C3357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92FBD293-E3F0-4103-8493-1FD1936D2EAA}"/>
              </a:ext>
            </a:extLst>
          </p:cNvPr>
          <p:cNvPicPr>
            <a:picLocks noChangeAspect="1"/>
          </p:cNvPicPr>
          <p:nvPr/>
        </p:nvPicPr>
        <p:blipFill>
          <a:blip r:embed="rId2"/>
          <a:stretch>
            <a:fillRect/>
          </a:stretch>
        </p:blipFill>
        <p:spPr>
          <a:xfrm>
            <a:off x="6003520" y="1699672"/>
            <a:ext cx="1914525" cy="4448175"/>
          </a:xfrm>
          <a:prstGeom prst="rect">
            <a:avLst/>
          </a:prstGeom>
        </p:spPr>
      </p:pic>
      <p:pic>
        <p:nvPicPr>
          <p:cNvPr id="6" name="Picture 5">
            <a:extLst>
              <a:ext uri="{FF2B5EF4-FFF2-40B4-BE49-F238E27FC236}">
                <a16:creationId xmlns:a16="http://schemas.microsoft.com/office/drawing/2014/main" id="{D171CB75-C936-461C-97B8-91ADF1802789}"/>
              </a:ext>
            </a:extLst>
          </p:cNvPr>
          <p:cNvPicPr>
            <a:picLocks noChangeAspect="1"/>
          </p:cNvPicPr>
          <p:nvPr/>
        </p:nvPicPr>
        <p:blipFill>
          <a:blip r:embed="rId3"/>
          <a:stretch>
            <a:fillRect/>
          </a:stretch>
        </p:blipFill>
        <p:spPr>
          <a:xfrm>
            <a:off x="8252719" y="1699672"/>
            <a:ext cx="3600450" cy="4238625"/>
          </a:xfrm>
          <a:prstGeom prst="rect">
            <a:avLst/>
          </a:prstGeom>
        </p:spPr>
      </p:pic>
      <p:sp>
        <p:nvSpPr>
          <p:cNvPr id="7" name="TextBox 6">
            <a:extLst>
              <a:ext uri="{FF2B5EF4-FFF2-40B4-BE49-F238E27FC236}">
                <a16:creationId xmlns:a16="http://schemas.microsoft.com/office/drawing/2014/main" id="{8F26DF08-D174-4DFF-A13F-5D0F9AA31071}"/>
              </a:ext>
            </a:extLst>
          </p:cNvPr>
          <p:cNvSpPr txBox="1"/>
          <p:nvPr/>
        </p:nvSpPr>
        <p:spPr>
          <a:xfrm>
            <a:off x="536096" y="1415380"/>
            <a:ext cx="5300087" cy="5016758"/>
          </a:xfrm>
          <a:prstGeom prst="rect">
            <a:avLst/>
          </a:prstGeom>
          <a:solidFill>
            <a:schemeClr val="bg1"/>
          </a:solidFill>
          <a:ln>
            <a:solidFill>
              <a:schemeClr val="tx1"/>
            </a:solidFill>
          </a:ln>
        </p:spPr>
        <p:txBody>
          <a:bodyPr wrap="square" rtlCol="0">
            <a:spAutoFit/>
          </a:bodyPr>
          <a:lstStyle/>
          <a:p>
            <a:r>
              <a:rPr lang="en-US" sz="4000" dirty="0"/>
              <a:t>To use this </a:t>
            </a:r>
            <a:r>
              <a:rPr lang="en-US" sz="4000" dirty="0" err="1"/>
              <a:t>Metachain</a:t>
            </a:r>
            <a:r>
              <a:rPr lang="en-US" sz="4000" dirty="0"/>
              <a:t> expression in another Generic Table from the Columns pull down select Select Columns and from the Select Columns pop up select the </a:t>
            </a:r>
            <a:r>
              <a:rPr lang="en-US" sz="4000" dirty="0" err="1"/>
              <a:t>Metachain</a:t>
            </a:r>
            <a:r>
              <a:rPr lang="en-US" sz="4000" dirty="0"/>
              <a:t> Name.</a:t>
            </a:r>
          </a:p>
        </p:txBody>
      </p:sp>
      <p:sp>
        <p:nvSpPr>
          <p:cNvPr id="8" name="Right Arrow 7">
            <a:extLst>
              <a:ext uri="{FF2B5EF4-FFF2-40B4-BE49-F238E27FC236}">
                <a16:creationId xmlns:a16="http://schemas.microsoft.com/office/drawing/2014/main" id="{531696BF-1369-4816-99D6-9EDA14D0AFD6}"/>
              </a:ext>
            </a:extLst>
          </p:cNvPr>
          <p:cNvSpPr/>
          <p:nvPr/>
        </p:nvSpPr>
        <p:spPr>
          <a:xfrm rot="10800000">
            <a:off x="10499680" y="342900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02EB5CFA-58E1-4D4C-8834-7C88E293AC02}"/>
              </a:ext>
            </a:extLst>
          </p:cNvPr>
          <p:cNvSpPr/>
          <p:nvPr/>
        </p:nvSpPr>
        <p:spPr>
          <a:xfrm rot="10800000">
            <a:off x="7334721" y="558399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648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5BB1-6C78-4083-9A21-F8C1B6CB3821}"/>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72480D4E-CA1C-4967-B410-A5902BBD8F7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22221449-6E8B-47D1-94A9-0DD8478AF504}"/>
              </a:ext>
            </a:extLst>
          </p:cNvPr>
          <p:cNvSpPr txBox="1"/>
          <p:nvPr/>
        </p:nvSpPr>
        <p:spPr>
          <a:xfrm>
            <a:off x="579311" y="1578265"/>
            <a:ext cx="11087551" cy="1323439"/>
          </a:xfrm>
          <a:prstGeom prst="rect">
            <a:avLst/>
          </a:prstGeom>
          <a:solidFill>
            <a:schemeClr val="bg1"/>
          </a:solidFill>
          <a:ln>
            <a:solidFill>
              <a:schemeClr val="tx1"/>
            </a:solidFill>
          </a:ln>
        </p:spPr>
        <p:txBody>
          <a:bodyPr wrap="square" rtlCol="0">
            <a:spAutoFit/>
          </a:bodyPr>
          <a:lstStyle/>
          <a:p>
            <a:r>
              <a:rPr lang="en-US" sz="4000" dirty="0" err="1"/>
              <a:t>Metachain</a:t>
            </a:r>
            <a:r>
              <a:rPr lang="en-US" sz="4000" dirty="0"/>
              <a:t> are Properties of stereotypes.</a:t>
            </a:r>
          </a:p>
          <a:p>
            <a:r>
              <a:rPr lang="en-US" sz="4000" dirty="0"/>
              <a:t>The next example will illustrate this. </a:t>
            </a:r>
          </a:p>
        </p:txBody>
      </p:sp>
    </p:spTree>
    <p:extLst>
      <p:ext uri="{BB962C8B-B14F-4D97-AF65-F5344CB8AC3E}">
        <p14:creationId xmlns:p14="http://schemas.microsoft.com/office/powerpoint/2010/main" val="992130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5BB1-6C78-4083-9A21-F8C1B6CB3821}"/>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72480D4E-CA1C-4967-B410-A5902BBD8F7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8AEB247D-F342-4FA0-BE7E-C22FDD716830}"/>
              </a:ext>
            </a:extLst>
          </p:cNvPr>
          <p:cNvSpPr txBox="1"/>
          <p:nvPr/>
        </p:nvSpPr>
        <p:spPr>
          <a:xfrm>
            <a:off x="646245" y="1882025"/>
            <a:ext cx="6634665" cy="3170099"/>
          </a:xfrm>
          <a:prstGeom prst="rect">
            <a:avLst/>
          </a:prstGeom>
          <a:solidFill>
            <a:schemeClr val="bg1"/>
          </a:solidFill>
          <a:ln>
            <a:solidFill>
              <a:schemeClr val="tx1"/>
            </a:solidFill>
          </a:ln>
        </p:spPr>
        <p:txBody>
          <a:bodyPr wrap="square" rtlCol="0">
            <a:spAutoFit/>
          </a:bodyPr>
          <a:lstStyle/>
          <a:p>
            <a:r>
              <a:rPr lang="en-US" sz="4000" dirty="0"/>
              <a:t>We will now build a Query to catalog all of the signals a block receives.  Open the specification of the Block System.</a:t>
            </a:r>
          </a:p>
        </p:txBody>
      </p:sp>
      <p:pic>
        <p:nvPicPr>
          <p:cNvPr id="8" name="Picture 7">
            <a:extLst>
              <a:ext uri="{FF2B5EF4-FFF2-40B4-BE49-F238E27FC236}">
                <a16:creationId xmlns:a16="http://schemas.microsoft.com/office/drawing/2014/main" id="{33374451-2994-4F79-90DA-7A3C0EF01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769" y="1864015"/>
            <a:ext cx="3962400" cy="4102100"/>
          </a:xfrm>
          <a:prstGeom prst="rect">
            <a:avLst/>
          </a:prstGeom>
        </p:spPr>
      </p:pic>
    </p:spTree>
    <p:extLst>
      <p:ext uri="{BB962C8B-B14F-4D97-AF65-F5344CB8AC3E}">
        <p14:creationId xmlns:p14="http://schemas.microsoft.com/office/powerpoint/2010/main" val="2788689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F10E-CFD7-4E76-BF21-90AF294084E3}"/>
              </a:ext>
            </a:extLst>
          </p:cNvPr>
          <p:cNvSpPr>
            <a:spLocks noGrp="1"/>
          </p:cNvSpPr>
          <p:nvPr>
            <p:ph type="title"/>
          </p:nvPr>
        </p:nvSpPr>
        <p:spPr/>
        <p:txBody>
          <a:bodyPr/>
          <a:lstStyle/>
          <a:p>
            <a:r>
              <a:rPr lang="en-US" dirty="0" err="1"/>
              <a:t>Metachain</a:t>
            </a:r>
            <a:endParaRPr lang="en-US" dirty="0"/>
          </a:p>
        </p:txBody>
      </p:sp>
      <p:sp>
        <p:nvSpPr>
          <p:cNvPr id="4" name="Footer Placeholder 3">
            <a:extLst>
              <a:ext uri="{FF2B5EF4-FFF2-40B4-BE49-F238E27FC236}">
                <a16:creationId xmlns:a16="http://schemas.microsoft.com/office/drawing/2014/main" id="{00BA0C42-EF37-4527-A7F1-8504C567D7D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AE6440CD-34F8-4F27-A869-2676BBAF9926}"/>
              </a:ext>
            </a:extLst>
          </p:cNvPr>
          <p:cNvSpPr txBox="1"/>
          <p:nvPr/>
        </p:nvSpPr>
        <p:spPr>
          <a:xfrm>
            <a:off x="512378" y="1864015"/>
            <a:ext cx="5211089" cy="1938992"/>
          </a:xfrm>
          <a:prstGeom prst="rect">
            <a:avLst/>
          </a:prstGeom>
          <a:solidFill>
            <a:schemeClr val="bg1"/>
          </a:solidFill>
          <a:ln>
            <a:solidFill>
              <a:schemeClr val="tx1"/>
            </a:solidFill>
          </a:ln>
        </p:spPr>
        <p:txBody>
          <a:bodyPr wrap="square" rtlCol="0">
            <a:spAutoFit/>
          </a:bodyPr>
          <a:lstStyle/>
          <a:p>
            <a:r>
              <a:rPr lang="en-US" sz="4000" dirty="0"/>
              <a:t>Note the Block System has a Classifier Behavior.</a:t>
            </a:r>
          </a:p>
        </p:txBody>
      </p:sp>
      <p:pic>
        <p:nvPicPr>
          <p:cNvPr id="6" name="Picture 5">
            <a:extLst>
              <a:ext uri="{FF2B5EF4-FFF2-40B4-BE49-F238E27FC236}">
                <a16:creationId xmlns:a16="http://schemas.microsoft.com/office/drawing/2014/main" id="{3F97C15F-2638-4B92-887C-C13481736843}"/>
              </a:ext>
            </a:extLst>
          </p:cNvPr>
          <p:cNvPicPr>
            <a:picLocks noChangeAspect="1"/>
          </p:cNvPicPr>
          <p:nvPr/>
        </p:nvPicPr>
        <p:blipFill>
          <a:blip r:embed="rId2"/>
          <a:stretch>
            <a:fillRect/>
          </a:stretch>
        </p:blipFill>
        <p:spPr>
          <a:xfrm>
            <a:off x="6234808" y="1949660"/>
            <a:ext cx="4809067" cy="4369529"/>
          </a:xfrm>
          <a:prstGeom prst="rect">
            <a:avLst/>
          </a:prstGeom>
        </p:spPr>
      </p:pic>
      <p:sp>
        <p:nvSpPr>
          <p:cNvPr id="7" name="Right Arrow 7">
            <a:extLst>
              <a:ext uri="{FF2B5EF4-FFF2-40B4-BE49-F238E27FC236}">
                <a16:creationId xmlns:a16="http://schemas.microsoft.com/office/drawing/2014/main" id="{1133C519-6B70-41D3-AEC9-F96A362D251C}"/>
              </a:ext>
            </a:extLst>
          </p:cNvPr>
          <p:cNvSpPr/>
          <p:nvPr/>
        </p:nvSpPr>
        <p:spPr>
          <a:xfrm rot="10800000">
            <a:off x="10396550" y="462549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92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AF30-7B00-4E76-B0AE-6A20CA91E6AE}"/>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46268C9D-DE65-4E72-BC2A-A5CDC7148C9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FFFAFE49-3B63-42D1-8BD0-8A1878D2C2DC}"/>
              </a:ext>
            </a:extLst>
          </p:cNvPr>
          <p:cNvPicPr>
            <a:picLocks noChangeAspect="1"/>
          </p:cNvPicPr>
          <p:nvPr/>
        </p:nvPicPr>
        <p:blipFill>
          <a:blip r:embed="rId2"/>
          <a:stretch>
            <a:fillRect/>
          </a:stretch>
        </p:blipFill>
        <p:spPr>
          <a:xfrm>
            <a:off x="6234808" y="1864015"/>
            <a:ext cx="5181600" cy="3381375"/>
          </a:xfrm>
          <a:prstGeom prst="rect">
            <a:avLst/>
          </a:prstGeom>
        </p:spPr>
      </p:pic>
      <p:sp>
        <p:nvSpPr>
          <p:cNvPr id="6" name="TextBox 5">
            <a:extLst>
              <a:ext uri="{FF2B5EF4-FFF2-40B4-BE49-F238E27FC236}">
                <a16:creationId xmlns:a16="http://schemas.microsoft.com/office/drawing/2014/main" id="{30FBE8D2-F5FE-4DB8-A7C1-115E05F0CAF5}"/>
              </a:ext>
            </a:extLst>
          </p:cNvPr>
          <p:cNvSpPr txBox="1"/>
          <p:nvPr/>
        </p:nvSpPr>
        <p:spPr>
          <a:xfrm>
            <a:off x="512378" y="1864015"/>
            <a:ext cx="5181600" cy="1323439"/>
          </a:xfrm>
          <a:prstGeom prst="rect">
            <a:avLst/>
          </a:prstGeom>
          <a:solidFill>
            <a:schemeClr val="bg1"/>
          </a:solidFill>
          <a:ln>
            <a:solidFill>
              <a:schemeClr val="tx1"/>
            </a:solidFill>
          </a:ln>
        </p:spPr>
        <p:txBody>
          <a:bodyPr wrap="square" rtlCol="0">
            <a:spAutoFit/>
          </a:bodyPr>
          <a:lstStyle/>
          <a:p>
            <a:r>
              <a:rPr lang="en-US" sz="4000" dirty="0"/>
              <a:t>Click on Traceability and then Create.</a:t>
            </a:r>
          </a:p>
        </p:txBody>
      </p:sp>
      <p:sp>
        <p:nvSpPr>
          <p:cNvPr id="7" name="Right Arrow 7">
            <a:extLst>
              <a:ext uri="{FF2B5EF4-FFF2-40B4-BE49-F238E27FC236}">
                <a16:creationId xmlns:a16="http://schemas.microsoft.com/office/drawing/2014/main" id="{AAD1B8D0-A757-4004-BB28-3C2BF894B1B2}"/>
              </a:ext>
            </a:extLst>
          </p:cNvPr>
          <p:cNvSpPr/>
          <p:nvPr/>
        </p:nvSpPr>
        <p:spPr>
          <a:xfrm rot="10800000">
            <a:off x="7258694" y="409820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F413087-5BCA-4BBE-B524-DC3A8CF638DE}"/>
              </a:ext>
            </a:extLst>
          </p:cNvPr>
          <p:cNvSpPr/>
          <p:nvPr/>
        </p:nvSpPr>
        <p:spPr>
          <a:xfrm rot="5400000">
            <a:off x="9699676" y="409820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484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6E38-2A67-49FA-9388-1010555A3B6C}"/>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B206349A-DE2F-4495-BF4B-F9C5531EE71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9A7E2F3-47AD-4E22-A63C-4DF7EC9A3AB6}"/>
              </a:ext>
            </a:extLst>
          </p:cNvPr>
          <p:cNvSpPr txBox="1"/>
          <p:nvPr/>
        </p:nvSpPr>
        <p:spPr>
          <a:xfrm>
            <a:off x="551124" y="2105561"/>
            <a:ext cx="5181600" cy="3785652"/>
          </a:xfrm>
          <a:prstGeom prst="rect">
            <a:avLst/>
          </a:prstGeom>
          <a:solidFill>
            <a:schemeClr val="bg1"/>
          </a:solidFill>
          <a:ln>
            <a:solidFill>
              <a:schemeClr val="tx1"/>
            </a:solidFill>
          </a:ln>
        </p:spPr>
        <p:txBody>
          <a:bodyPr wrap="square" rtlCol="0">
            <a:spAutoFit/>
          </a:bodyPr>
          <a:lstStyle/>
          <a:p>
            <a:r>
              <a:rPr lang="en-US" sz="4000" dirty="0"/>
              <a:t>Click on Metachain Navigation, give it a name, </a:t>
            </a:r>
            <a:r>
              <a:rPr lang="en-US" sz="4000" b="1" dirty="0" err="1"/>
              <a:t>SignalsReceived</a:t>
            </a:r>
            <a:r>
              <a:rPr lang="en-US" sz="4000" dirty="0"/>
              <a:t>.  No spacing!  And enter the Metachain Query as shown.  </a:t>
            </a:r>
          </a:p>
        </p:txBody>
      </p:sp>
      <p:pic>
        <p:nvPicPr>
          <p:cNvPr id="3" name="Picture 2">
            <a:extLst>
              <a:ext uri="{FF2B5EF4-FFF2-40B4-BE49-F238E27FC236}">
                <a16:creationId xmlns:a16="http://schemas.microsoft.com/office/drawing/2014/main" id="{D16BE985-A718-4F57-981D-959718C0FE67}"/>
              </a:ext>
            </a:extLst>
          </p:cNvPr>
          <p:cNvPicPr>
            <a:picLocks noChangeAspect="1"/>
          </p:cNvPicPr>
          <p:nvPr/>
        </p:nvPicPr>
        <p:blipFill>
          <a:blip r:embed="rId2"/>
          <a:stretch>
            <a:fillRect/>
          </a:stretch>
        </p:blipFill>
        <p:spPr>
          <a:xfrm>
            <a:off x="5900044" y="2406071"/>
            <a:ext cx="5953125" cy="3571875"/>
          </a:xfrm>
          <a:prstGeom prst="rect">
            <a:avLst/>
          </a:prstGeom>
        </p:spPr>
      </p:pic>
    </p:spTree>
    <p:extLst>
      <p:ext uri="{BB962C8B-B14F-4D97-AF65-F5344CB8AC3E}">
        <p14:creationId xmlns:p14="http://schemas.microsoft.com/office/powerpoint/2010/main" val="302203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8FDB5-BB20-4E9E-A69C-2F5123031A15}"/>
              </a:ext>
            </a:extLst>
          </p:cNvPr>
          <p:cNvPicPr>
            <a:picLocks noChangeAspect="1"/>
          </p:cNvPicPr>
          <p:nvPr/>
        </p:nvPicPr>
        <p:blipFill>
          <a:blip r:embed="rId2"/>
          <a:stretch>
            <a:fillRect/>
          </a:stretch>
        </p:blipFill>
        <p:spPr>
          <a:xfrm>
            <a:off x="609983" y="4628372"/>
            <a:ext cx="5272793" cy="2093104"/>
          </a:xfrm>
          <a:prstGeom prst="rect">
            <a:avLst/>
          </a:prstGeom>
        </p:spPr>
      </p:pic>
      <p:pic>
        <p:nvPicPr>
          <p:cNvPr id="7" name="Picture 6">
            <a:extLst>
              <a:ext uri="{FF2B5EF4-FFF2-40B4-BE49-F238E27FC236}">
                <a16:creationId xmlns:a16="http://schemas.microsoft.com/office/drawing/2014/main" id="{606D6BC5-9D2D-4C42-84C6-E15CBA8F6E94}"/>
              </a:ext>
            </a:extLst>
          </p:cNvPr>
          <p:cNvPicPr>
            <a:picLocks noChangeAspect="1"/>
          </p:cNvPicPr>
          <p:nvPr/>
        </p:nvPicPr>
        <p:blipFill>
          <a:blip r:embed="rId3"/>
          <a:stretch>
            <a:fillRect/>
          </a:stretch>
        </p:blipFill>
        <p:spPr>
          <a:xfrm>
            <a:off x="5842334" y="4915199"/>
            <a:ext cx="5739682" cy="1806277"/>
          </a:xfrm>
          <a:prstGeom prst="rect">
            <a:avLst/>
          </a:prstGeom>
        </p:spPr>
      </p:pic>
      <p:sp>
        <p:nvSpPr>
          <p:cNvPr id="2" name="Title 1">
            <a:extLst>
              <a:ext uri="{FF2B5EF4-FFF2-40B4-BE49-F238E27FC236}">
                <a16:creationId xmlns:a16="http://schemas.microsoft.com/office/drawing/2014/main" id="{32584301-8323-4D90-B4A3-15662315538D}"/>
              </a:ext>
            </a:extLst>
          </p:cNvPr>
          <p:cNvSpPr>
            <a:spLocks noGrp="1"/>
          </p:cNvSpPr>
          <p:nvPr>
            <p:ph type="title"/>
          </p:nvPr>
        </p:nvSpPr>
        <p:spPr/>
        <p:txBody>
          <a:bodyPr>
            <a:normAutofit/>
          </a:bodyPr>
          <a:lstStyle/>
          <a:p>
            <a:r>
              <a:rPr lang="en-US" sz="4000" dirty="0"/>
              <a:t>Example Model Introduction</a:t>
            </a:r>
          </a:p>
        </p:txBody>
      </p:sp>
      <p:sp>
        <p:nvSpPr>
          <p:cNvPr id="4" name="Slide Number Placeholder 3">
            <a:extLst>
              <a:ext uri="{FF2B5EF4-FFF2-40B4-BE49-F238E27FC236}">
                <a16:creationId xmlns:a16="http://schemas.microsoft.com/office/drawing/2014/main" id="{9C7EF95E-487C-4B5F-B9E4-D79B88881826}"/>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A70F49-D51F-47FA-89A8-6A73FBC14CB3}" type="slidenum">
              <a:rPr lang="en-US" smtClean="0"/>
              <a:pPr/>
              <a:t>5</a:t>
            </a:fld>
            <a:endParaRPr lang="en-US"/>
          </a:p>
        </p:txBody>
      </p:sp>
      <p:sp>
        <p:nvSpPr>
          <p:cNvPr id="10" name="TextBox 9">
            <a:extLst>
              <a:ext uri="{FF2B5EF4-FFF2-40B4-BE49-F238E27FC236}">
                <a16:creationId xmlns:a16="http://schemas.microsoft.com/office/drawing/2014/main" id="{3B284A74-92C6-4FC5-A964-FFFC26A2B079}"/>
              </a:ext>
            </a:extLst>
          </p:cNvPr>
          <p:cNvSpPr txBox="1"/>
          <p:nvPr/>
        </p:nvSpPr>
        <p:spPr>
          <a:xfrm>
            <a:off x="616448" y="1702201"/>
            <a:ext cx="4412752" cy="3139321"/>
          </a:xfrm>
          <a:prstGeom prst="rect">
            <a:avLst/>
          </a:prstGeom>
          <a:solidFill>
            <a:schemeClr val="bg1"/>
          </a:solidFill>
          <a:ln>
            <a:solidFill>
              <a:schemeClr val="tx1"/>
            </a:solidFill>
          </a:ln>
        </p:spPr>
        <p:txBody>
          <a:bodyPr wrap="square" rtlCol="0">
            <a:spAutoFit/>
          </a:bodyPr>
          <a:lstStyle/>
          <a:p>
            <a:r>
              <a:rPr lang="en-US" sz="2200" dirty="0"/>
              <a:t>Consider the following situation in which the &lt;&lt;Derive&gt;&gt; relationship is used to trace from one baseline to another and has a structure as shown.   In this example the System Requirements Specification is derived from the CDD and the Sub Systems Specification is derived from the System Specification.</a:t>
            </a:r>
            <a:endParaRPr lang="en-US"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21F627B-7AC3-460D-8DF3-B513764CF3B2}"/>
              </a:ext>
            </a:extLst>
          </p:cNvPr>
          <p:cNvPicPr>
            <a:picLocks noChangeAspect="1"/>
          </p:cNvPicPr>
          <p:nvPr/>
        </p:nvPicPr>
        <p:blipFill>
          <a:blip r:embed="rId4"/>
          <a:stretch>
            <a:fillRect/>
          </a:stretch>
        </p:blipFill>
        <p:spPr>
          <a:xfrm>
            <a:off x="6309224" y="1529538"/>
            <a:ext cx="5739682" cy="3022222"/>
          </a:xfrm>
          <a:prstGeom prst="rect">
            <a:avLst/>
          </a:prstGeom>
        </p:spPr>
      </p:pic>
    </p:spTree>
    <p:extLst>
      <p:ext uri="{BB962C8B-B14F-4D97-AF65-F5344CB8AC3E}">
        <p14:creationId xmlns:p14="http://schemas.microsoft.com/office/powerpoint/2010/main" val="1193640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4267-4571-44F3-BCB8-96EF25F11E75}"/>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84EFF432-163D-4222-9FB7-4479B23E35C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3AB34C09-CCA8-4B2A-A97E-0BEA66DA331F}"/>
              </a:ext>
            </a:extLst>
          </p:cNvPr>
          <p:cNvPicPr>
            <a:picLocks noChangeAspect="1"/>
          </p:cNvPicPr>
          <p:nvPr/>
        </p:nvPicPr>
        <p:blipFill>
          <a:blip r:embed="rId2"/>
          <a:stretch>
            <a:fillRect/>
          </a:stretch>
        </p:blipFill>
        <p:spPr>
          <a:xfrm>
            <a:off x="7576444" y="1692060"/>
            <a:ext cx="4276725" cy="4667250"/>
          </a:xfrm>
          <a:prstGeom prst="rect">
            <a:avLst/>
          </a:prstGeom>
        </p:spPr>
      </p:pic>
      <p:sp>
        <p:nvSpPr>
          <p:cNvPr id="6" name="TextBox 5">
            <a:extLst>
              <a:ext uri="{FF2B5EF4-FFF2-40B4-BE49-F238E27FC236}">
                <a16:creationId xmlns:a16="http://schemas.microsoft.com/office/drawing/2014/main" id="{CB79595F-534A-4FC1-BE9C-A8C8E1100A0F}"/>
              </a:ext>
            </a:extLst>
          </p:cNvPr>
          <p:cNvSpPr txBox="1"/>
          <p:nvPr/>
        </p:nvSpPr>
        <p:spPr>
          <a:xfrm>
            <a:off x="616448" y="1625113"/>
            <a:ext cx="6280298" cy="4401205"/>
          </a:xfrm>
          <a:prstGeom prst="rect">
            <a:avLst/>
          </a:prstGeom>
          <a:solidFill>
            <a:schemeClr val="bg1"/>
          </a:solidFill>
          <a:ln>
            <a:solidFill>
              <a:schemeClr val="tx1"/>
            </a:solidFill>
          </a:ln>
        </p:spPr>
        <p:txBody>
          <a:bodyPr wrap="square" rtlCol="0">
            <a:spAutoFit/>
          </a:bodyPr>
          <a:lstStyle/>
          <a:p>
            <a:r>
              <a:rPr lang="en-US" sz="4000" dirty="0"/>
              <a:t>Why did we build the Query as we did?.  </a:t>
            </a:r>
          </a:p>
          <a:p>
            <a:r>
              <a:rPr lang="en-US" sz="4000" dirty="0"/>
              <a:t>We have a Block which owns a State Machine, which owns a Region, which owns Transition, which owns a signal.  </a:t>
            </a:r>
          </a:p>
        </p:txBody>
      </p:sp>
      <p:sp>
        <p:nvSpPr>
          <p:cNvPr id="7" name="Right Arrow 7">
            <a:extLst>
              <a:ext uri="{FF2B5EF4-FFF2-40B4-BE49-F238E27FC236}">
                <a16:creationId xmlns:a16="http://schemas.microsoft.com/office/drawing/2014/main" id="{B20C7B0F-01DA-43C7-B363-F704CCF586E5}"/>
              </a:ext>
            </a:extLst>
          </p:cNvPr>
          <p:cNvSpPr/>
          <p:nvPr/>
        </p:nvSpPr>
        <p:spPr>
          <a:xfrm rot="10800000">
            <a:off x="8979082" y="216091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A51071C1-5D5F-4B0F-BA79-4E711FDDBF39}"/>
              </a:ext>
            </a:extLst>
          </p:cNvPr>
          <p:cNvSpPr/>
          <p:nvPr/>
        </p:nvSpPr>
        <p:spPr>
          <a:xfrm>
            <a:off x="7359203" y="233707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FA38BA5A-F924-447D-9F40-7C633C6AD5CB}"/>
              </a:ext>
            </a:extLst>
          </p:cNvPr>
          <p:cNvSpPr/>
          <p:nvPr/>
        </p:nvSpPr>
        <p:spPr>
          <a:xfrm rot="10800000">
            <a:off x="8902925" y="261110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7">
            <a:extLst>
              <a:ext uri="{FF2B5EF4-FFF2-40B4-BE49-F238E27FC236}">
                <a16:creationId xmlns:a16="http://schemas.microsoft.com/office/drawing/2014/main" id="{D4C6CEC4-2277-45C9-A214-ACE135D72A0B}"/>
              </a:ext>
            </a:extLst>
          </p:cNvPr>
          <p:cNvSpPr/>
          <p:nvPr/>
        </p:nvSpPr>
        <p:spPr>
          <a:xfrm>
            <a:off x="7760148" y="329051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7">
            <a:extLst>
              <a:ext uri="{FF2B5EF4-FFF2-40B4-BE49-F238E27FC236}">
                <a16:creationId xmlns:a16="http://schemas.microsoft.com/office/drawing/2014/main" id="{C466BF26-EA9D-4013-AEAB-3EC6982FD776}"/>
              </a:ext>
            </a:extLst>
          </p:cNvPr>
          <p:cNvSpPr/>
          <p:nvPr/>
        </p:nvSpPr>
        <p:spPr>
          <a:xfrm rot="10800000">
            <a:off x="9714806" y="342900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897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F651-C4E9-44A4-9787-D112FD205067}"/>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7203DBFA-CB7E-41DE-8013-68606F1D19F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76592C82-D8F1-42FC-8329-AA9377131E0F}"/>
              </a:ext>
            </a:extLst>
          </p:cNvPr>
          <p:cNvPicPr>
            <a:picLocks noChangeAspect="1"/>
          </p:cNvPicPr>
          <p:nvPr/>
        </p:nvPicPr>
        <p:blipFill>
          <a:blip r:embed="rId2"/>
          <a:stretch>
            <a:fillRect/>
          </a:stretch>
        </p:blipFill>
        <p:spPr>
          <a:xfrm>
            <a:off x="6671569" y="1899697"/>
            <a:ext cx="5181600" cy="3838575"/>
          </a:xfrm>
          <a:prstGeom prst="rect">
            <a:avLst/>
          </a:prstGeom>
        </p:spPr>
      </p:pic>
      <p:sp>
        <p:nvSpPr>
          <p:cNvPr id="6" name="TextBox 5">
            <a:extLst>
              <a:ext uri="{FF2B5EF4-FFF2-40B4-BE49-F238E27FC236}">
                <a16:creationId xmlns:a16="http://schemas.microsoft.com/office/drawing/2014/main" id="{A4139665-567F-425A-9B8C-A7CD0D728C99}"/>
              </a:ext>
            </a:extLst>
          </p:cNvPr>
          <p:cNvSpPr txBox="1"/>
          <p:nvPr/>
        </p:nvSpPr>
        <p:spPr>
          <a:xfrm>
            <a:off x="616448" y="1965355"/>
            <a:ext cx="5401580" cy="3170099"/>
          </a:xfrm>
          <a:prstGeom prst="rect">
            <a:avLst/>
          </a:prstGeom>
          <a:solidFill>
            <a:schemeClr val="bg1"/>
          </a:solidFill>
          <a:ln>
            <a:solidFill>
              <a:schemeClr val="tx1"/>
            </a:solidFill>
          </a:ln>
        </p:spPr>
        <p:txBody>
          <a:bodyPr wrap="square" rtlCol="0">
            <a:spAutoFit/>
          </a:bodyPr>
          <a:lstStyle/>
          <a:p>
            <a:r>
              <a:rPr lang="en-US" sz="4000" dirty="0"/>
              <a:t>Note the change in the Specification of the Block System.  A new Property for Blocks has been defined.  </a:t>
            </a:r>
          </a:p>
        </p:txBody>
      </p:sp>
    </p:spTree>
    <p:extLst>
      <p:ext uri="{BB962C8B-B14F-4D97-AF65-F5344CB8AC3E}">
        <p14:creationId xmlns:p14="http://schemas.microsoft.com/office/powerpoint/2010/main" val="1618791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A41E-652A-4F7B-99C4-1E4D60183DE9}"/>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62B0F2EA-FA14-4CAC-BA6F-9B305AB8EBE5}"/>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5" name="TextBox 4">
            <a:extLst>
              <a:ext uri="{FF2B5EF4-FFF2-40B4-BE49-F238E27FC236}">
                <a16:creationId xmlns:a16="http://schemas.microsoft.com/office/drawing/2014/main" id="{1A8E69A2-0CC7-4178-A622-5711B9D89092}"/>
              </a:ext>
            </a:extLst>
          </p:cNvPr>
          <p:cNvSpPr txBox="1"/>
          <p:nvPr/>
        </p:nvSpPr>
        <p:spPr>
          <a:xfrm>
            <a:off x="616448" y="2198300"/>
            <a:ext cx="6741282" cy="1323439"/>
          </a:xfrm>
          <a:prstGeom prst="rect">
            <a:avLst/>
          </a:prstGeom>
          <a:solidFill>
            <a:schemeClr val="bg1"/>
          </a:solidFill>
          <a:ln>
            <a:solidFill>
              <a:schemeClr val="tx1"/>
            </a:solidFill>
          </a:ln>
        </p:spPr>
        <p:txBody>
          <a:bodyPr wrap="square" rtlCol="0">
            <a:spAutoFit/>
          </a:bodyPr>
          <a:lstStyle/>
          <a:p>
            <a:r>
              <a:rPr lang="en-US" sz="4000" dirty="0"/>
              <a:t>Build a Black Box view of the System Block.  </a:t>
            </a:r>
          </a:p>
        </p:txBody>
      </p:sp>
      <p:pic>
        <p:nvPicPr>
          <p:cNvPr id="7" name="Picture 6">
            <a:extLst>
              <a:ext uri="{FF2B5EF4-FFF2-40B4-BE49-F238E27FC236}">
                <a16:creationId xmlns:a16="http://schemas.microsoft.com/office/drawing/2014/main" id="{2B07F8B8-ED82-4A5F-BF02-8D0CDC4F4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769" y="2175983"/>
            <a:ext cx="3962400" cy="3441700"/>
          </a:xfrm>
          <a:prstGeom prst="rect">
            <a:avLst/>
          </a:prstGeom>
        </p:spPr>
      </p:pic>
    </p:spTree>
    <p:extLst>
      <p:ext uri="{BB962C8B-B14F-4D97-AF65-F5344CB8AC3E}">
        <p14:creationId xmlns:p14="http://schemas.microsoft.com/office/powerpoint/2010/main" val="3296089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039B-494D-4B73-9489-F199C29EB0EC}"/>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3F28D462-ED4B-477D-819F-B5919C1C2C3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2CD26D68-C494-40B4-8B14-7AB7EEFD5839}"/>
              </a:ext>
            </a:extLst>
          </p:cNvPr>
          <p:cNvPicPr>
            <a:picLocks noChangeAspect="1"/>
          </p:cNvPicPr>
          <p:nvPr/>
        </p:nvPicPr>
        <p:blipFill>
          <a:blip r:embed="rId2"/>
          <a:stretch>
            <a:fillRect/>
          </a:stretch>
        </p:blipFill>
        <p:spPr>
          <a:xfrm>
            <a:off x="8013294" y="1666335"/>
            <a:ext cx="3381375" cy="4305300"/>
          </a:xfrm>
          <a:prstGeom prst="rect">
            <a:avLst/>
          </a:prstGeom>
        </p:spPr>
      </p:pic>
      <p:sp>
        <p:nvSpPr>
          <p:cNvPr id="6" name="TextBox 5">
            <a:extLst>
              <a:ext uri="{FF2B5EF4-FFF2-40B4-BE49-F238E27FC236}">
                <a16:creationId xmlns:a16="http://schemas.microsoft.com/office/drawing/2014/main" id="{17E1A6C7-8A1B-4E6E-BCB7-A23FD3237AF8}"/>
              </a:ext>
            </a:extLst>
          </p:cNvPr>
          <p:cNvSpPr txBox="1"/>
          <p:nvPr/>
        </p:nvSpPr>
        <p:spPr>
          <a:xfrm>
            <a:off x="616448" y="2198300"/>
            <a:ext cx="6741282" cy="3170099"/>
          </a:xfrm>
          <a:prstGeom prst="rect">
            <a:avLst/>
          </a:prstGeom>
          <a:solidFill>
            <a:schemeClr val="bg1"/>
          </a:solidFill>
          <a:ln>
            <a:solidFill>
              <a:schemeClr val="tx1"/>
            </a:solidFill>
          </a:ln>
        </p:spPr>
        <p:txBody>
          <a:bodyPr wrap="square" rtlCol="0">
            <a:spAutoFit/>
          </a:bodyPr>
          <a:lstStyle/>
          <a:p>
            <a:r>
              <a:rPr lang="en-US" sz="4000" dirty="0"/>
              <a:t>Select the System Block in the View.  Then select the ellipses in the upper left-hand corner of the Block.  In the pop up select Edit Compartments.  </a:t>
            </a:r>
          </a:p>
        </p:txBody>
      </p:sp>
    </p:spTree>
    <p:extLst>
      <p:ext uri="{BB962C8B-B14F-4D97-AF65-F5344CB8AC3E}">
        <p14:creationId xmlns:p14="http://schemas.microsoft.com/office/powerpoint/2010/main" val="2187323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B045-C75C-4E1F-BF5F-48B6F5C41AEC}"/>
              </a:ext>
            </a:extLst>
          </p:cNvPr>
          <p:cNvSpPr>
            <a:spLocks noGrp="1"/>
          </p:cNvSpPr>
          <p:nvPr>
            <p:ph type="title"/>
          </p:nvPr>
        </p:nvSpPr>
        <p:spPr/>
        <p:txBody>
          <a:bodyPr/>
          <a:lstStyle/>
          <a:p>
            <a:r>
              <a:rPr lang="en-US" dirty="0"/>
              <a:t>Metachain</a:t>
            </a:r>
          </a:p>
        </p:txBody>
      </p:sp>
      <p:sp>
        <p:nvSpPr>
          <p:cNvPr id="4" name="Footer Placeholder 3">
            <a:extLst>
              <a:ext uri="{FF2B5EF4-FFF2-40B4-BE49-F238E27FC236}">
                <a16:creationId xmlns:a16="http://schemas.microsoft.com/office/drawing/2014/main" id="{619A66CE-DECF-4C60-9444-471C7A8B89E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FFF03CD4-3D1A-40BE-B4C2-B2D3C15979AF}"/>
              </a:ext>
            </a:extLst>
          </p:cNvPr>
          <p:cNvPicPr>
            <a:picLocks noChangeAspect="1"/>
          </p:cNvPicPr>
          <p:nvPr/>
        </p:nvPicPr>
        <p:blipFill>
          <a:blip r:embed="rId2"/>
          <a:stretch>
            <a:fillRect/>
          </a:stretch>
        </p:blipFill>
        <p:spPr>
          <a:xfrm>
            <a:off x="6619764" y="2370506"/>
            <a:ext cx="5076825" cy="3038475"/>
          </a:xfrm>
          <a:prstGeom prst="rect">
            <a:avLst/>
          </a:prstGeom>
        </p:spPr>
      </p:pic>
      <p:sp>
        <p:nvSpPr>
          <p:cNvPr id="7" name="TextBox 6">
            <a:extLst>
              <a:ext uri="{FF2B5EF4-FFF2-40B4-BE49-F238E27FC236}">
                <a16:creationId xmlns:a16="http://schemas.microsoft.com/office/drawing/2014/main" id="{6349AD9A-2680-4ABF-A9D4-C7D5DCA130DC}"/>
              </a:ext>
            </a:extLst>
          </p:cNvPr>
          <p:cNvSpPr txBox="1"/>
          <p:nvPr/>
        </p:nvSpPr>
        <p:spPr>
          <a:xfrm>
            <a:off x="616448" y="1564264"/>
            <a:ext cx="5337785" cy="4401205"/>
          </a:xfrm>
          <a:prstGeom prst="rect">
            <a:avLst/>
          </a:prstGeom>
          <a:solidFill>
            <a:schemeClr val="bg1"/>
          </a:solidFill>
          <a:ln>
            <a:solidFill>
              <a:schemeClr val="tx1"/>
            </a:solidFill>
          </a:ln>
        </p:spPr>
        <p:txBody>
          <a:bodyPr wrap="square" rtlCol="0">
            <a:spAutoFit/>
          </a:bodyPr>
          <a:lstStyle/>
          <a:p>
            <a:r>
              <a:rPr lang="en-US" sz="4000" dirty="0"/>
              <a:t>Select the Element Properties tab.   Select Signals Received in the left-hand pane, use the &gt; to add it to the right-hand pane.  And then select OK. </a:t>
            </a:r>
          </a:p>
        </p:txBody>
      </p:sp>
      <p:sp>
        <p:nvSpPr>
          <p:cNvPr id="8" name="Right Arrow 7">
            <a:extLst>
              <a:ext uri="{FF2B5EF4-FFF2-40B4-BE49-F238E27FC236}">
                <a16:creationId xmlns:a16="http://schemas.microsoft.com/office/drawing/2014/main" id="{56CD362B-8E77-47E8-9D74-9135ACD0FD08}"/>
              </a:ext>
            </a:extLst>
          </p:cNvPr>
          <p:cNvSpPr/>
          <p:nvPr/>
        </p:nvSpPr>
        <p:spPr>
          <a:xfrm rot="5400000">
            <a:off x="8790314" y="298902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54F2B47C-A65D-47B1-8948-1E7AA9738719}"/>
              </a:ext>
            </a:extLst>
          </p:cNvPr>
          <p:cNvSpPr/>
          <p:nvPr/>
        </p:nvSpPr>
        <p:spPr>
          <a:xfrm>
            <a:off x="8317899" y="405075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7">
            <a:extLst>
              <a:ext uri="{FF2B5EF4-FFF2-40B4-BE49-F238E27FC236}">
                <a16:creationId xmlns:a16="http://schemas.microsoft.com/office/drawing/2014/main" id="{4BC0216E-2827-4E69-A74B-BF15C35BD446}"/>
              </a:ext>
            </a:extLst>
          </p:cNvPr>
          <p:cNvSpPr/>
          <p:nvPr/>
        </p:nvSpPr>
        <p:spPr>
          <a:xfrm rot="5400000">
            <a:off x="9913821" y="465833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971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161D-4380-4589-806B-6E117FDD3F6A}"/>
              </a:ext>
            </a:extLst>
          </p:cNvPr>
          <p:cNvSpPr>
            <a:spLocks noGrp="1"/>
          </p:cNvSpPr>
          <p:nvPr>
            <p:ph type="title"/>
          </p:nvPr>
        </p:nvSpPr>
        <p:spPr/>
        <p:txBody>
          <a:bodyPr/>
          <a:lstStyle/>
          <a:p>
            <a:r>
              <a:rPr lang="en-US" dirty="0"/>
              <a:t>Metachain</a:t>
            </a:r>
          </a:p>
        </p:txBody>
      </p:sp>
      <p:pic>
        <p:nvPicPr>
          <p:cNvPr id="6" name="Content Placeholder 5">
            <a:extLst>
              <a:ext uri="{FF2B5EF4-FFF2-40B4-BE49-F238E27FC236}">
                <a16:creationId xmlns:a16="http://schemas.microsoft.com/office/drawing/2014/main" id="{4AB53ADB-5260-4FBC-8056-FF2DE5A7E4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69538" y="1786985"/>
            <a:ext cx="3962400" cy="4064000"/>
          </a:xfrm>
        </p:spPr>
      </p:pic>
      <p:sp>
        <p:nvSpPr>
          <p:cNvPr id="4" name="Footer Placeholder 3">
            <a:extLst>
              <a:ext uri="{FF2B5EF4-FFF2-40B4-BE49-F238E27FC236}">
                <a16:creationId xmlns:a16="http://schemas.microsoft.com/office/drawing/2014/main" id="{41F1C50D-6CED-417F-BEEA-64081F398A2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61E0F42A-7275-4907-8691-0055BA133537}"/>
              </a:ext>
            </a:extLst>
          </p:cNvPr>
          <p:cNvSpPr txBox="1"/>
          <p:nvPr/>
        </p:nvSpPr>
        <p:spPr>
          <a:xfrm>
            <a:off x="708596" y="1786985"/>
            <a:ext cx="5337785" cy="1323439"/>
          </a:xfrm>
          <a:prstGeom prst="rect">
            <a:avLst/>
          </a:prstGeom>
          <a:solidFill>
            <a:schemeClr val="bg1"/>
          </a:solidFill>
          <a:ln>
            <a:solidFill>
              <a:schemeClr val="tx1"/>
            </a:solidFill>
          </a:ln>
        </p:spPr>
        <p:txBody>
          <a:bodyPr wrap="square" rtlCol="0">
            <a:spAutoFit/>
          </a:bodyPr>
          <a:lstStyle/>
          <a:p>
            <a:r>
              <a:rPr lang="en-US" sz="4000" dirty="0"/>
              <a:t>Observe the effect in the System Black Box View. </a:t>
            </a:r>
          </a:p>
        </p:txBody>
      </p:sp>
    </p:spTree>
    <p:extLst>
      <p:ext uri="{BB962C8B-B14F-4D97-AF65-F5344CB8AC3E}">
        <p14:creationId xmlns:p14="http://schemas.microsoft.com/office/powerpoint/2010/main" val="1849076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EF36-A6AA-42DA-A98D-17D93888E3C6}"/>
              </a:ext>
            </a:extLst>
          </p:cNvPr>
          <p:cNvSpPr>
            <a:spLocks noGrp="1"/>
          </p:cNvSpPr>
          <p:nvPr>
            <p:ph type="title"/>
          </p:nvPr>
        </p:nvSpPr>
        <p:spPr/>
        <p:txBody>
          <a:bodyPr/>
          <a:lstStyle/>
          <a:p>
            <a:r>
              <a:rPr lang="en-US" dirty="0" err="1"/>
              <a:t>Metachain</a:t>
            </a:r>
            <a:endParaRPr lang="en-US" dirty="0"/>
          </a:p>
        </p:txBody>
      </p:sp>
      <p:pic>
        <p:nvPicPr>
          <p:cNvPr id="5" name="Content Placeholder 4">
            <a:extLst>
              <a:ext uri="{FF2B5EF4-FFF2-40B4-BE49-F238E27FC236}">
                <a16:creationId xmlns:a16="http://schemas.microsoft.com/office/drawing/2014/main" id="{36E95205-0295-488B-996C-43309838DC54}"/>
              </a:ext>
            </a:extLst>
          </p:cNvPr>
          <p:cNvPicPr>
            <a:picLocks noGrp="1" noChangeAspect="1"/>
          </p:cNvPicPr>
          <p:nvPr>
            <p:ph idx="1"/>
          </p:nvPr>
        </p:nvPicPr>
        <p:blipFill>
          <a:blip r:embed="rId2"/>
          <a:stretch>
            <a:fillRect/>
          </a:stretch>
        </p:blipFill>
        <p:spPr>
          <a:xfrm>
            <a:off x="7396956" y="2466435"/>
            <a:ext cx="4381500" cy="2705100"/>
          </a:xfrm>
          <a:prstGeom prst="rect">
            <a:avLst/>
          </a:prstGeom>
        </p:spPr>
      </p:pic>
      <p:sp>
        <p:nvSpPr>
          <p:cNvPr id="4" name="Footer Placeholder 3">
            <a:extLst>
              <a:ext uri="{FF2B5EF4-FFF2-40B4-BE49-F238E27FC236}">
                <a16:creationId xmlns:a16="http://schemas.microsoft.com/office/drawing/2014/main" id="{D13C465C-813C-48A2-B9C3-6A46E3E2DAD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ABEF400B-0CE7-48FE-9789-E60562C52C35}"/>
              </a:ext>
            </a:extLst>
          </p:cNvPr>
          <p:cNvSpPr txBox="1"/>
          <p:nvPr/>
        </p:nvSpPr>
        <p:spPr>
          <a:xfrm>
            <a:off x="708596" y="1786985"/>
            <a:ext cx="5337785" cy="3170099"/>
          </a:xfrm>
          <a:prstGeom prst="rect">
            <a:avLst/>
          </a:prstGeom>
          <a:solidFill>
            <a:schemeClr val="bg1"/>
          </a:solidFill>
          <a:ln>
            <a:solidFill>
              <a:schemeClr val="tx1"/>
            </a:solidFill>
          </a:ln>
        </p:spPr>
        <p:txBody>
          <a:bodyPr wrap="square" rtlCol="0">
            <a:spAutoFit/>
          </a:bodyPr>
          <a:lstStyle/>
          <a:p>
            <a:r>
              <a:rPr lang="en-US" sz="4000" dirty="0"/>
              <a:t>To suppress the &lt;&lt;Signal&gt;&gt; prefix, in Symbol Properties change Show SysML Element Type to false. </a:t>
            </a:r>
          </a:p>
        </p:txBody>
      </p:sp>
    </p:spTree>
    <p:extLst>
      <p:ext uri="{BB962C8B-B14F-4D97-AF65-F5344CB8AC3E}">
        <p14:creationId xmlns:p14="http://schemas.microsoft.com/office/powerpoint/2010/main" val="2394504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82537-04DF-4261-AABF-518DB6897BEF}"/>
              </a:ext>
            </a:extLst>
          </p:cNvPr>
          <p:cNvSpPr>
            <a:spLocks noGrp="1"/>
          </p:cNvSpPr>
          <p:nvPr>
            <p:ph type="title"/>
          </p:nvPr>
        </p:nvSpPr>
        <p:spPr/>
        <p:txBody>
          <a:bodyPr/>
          <a:lstStyle/>
          <a:p>
            <a:r>
              <a:rPr lang="en-US" dirty="0" err="1"/>
              <a:t>Metachain</a:t>
            </a:r>
            <a:endParaRPr lang="en-US" dirty="0"/>
          </a:p>
        </p:txBody>
      </p:sp>
      <p:sp>
        <p:nvSpPr>
          <p:cNvPr id="4" name="Footer Placeholder 3">
            <a:extLst>
              <a:ext uri="{FF2B5EF4-FFF2-40B4-BE49-F238E27FC236}">
                <a16:creationId xmlns:a16="http://schemas.microsoft.com/office/drawing/2014/main" id="{910AD7B1-ADC6-4195-8BA4-63B60196E5C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32950838-53BC-4010-BCA5-99184B519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53" y="1786985"/>
            <a:ext cx="3962400" cy="4064000"/>
          </a:xfrm>
          <a:prstGeom prst="rect">
            <a:avLst/>
          </a:prstGeom>
        </p:spPr>
      </p:pic>
      <p:sp>
        <p:nvSpPr>
          <p:cNvPr id="7" name="TextBox 6">
            <a:extLst>
              <a:ext uri="{FF2B5EF4-FFF2-40B4-BE49-F238E27FC236}">
                <a16:creationId xmlns:a16="http://schemas.microsoft.com/office/drawing/2014/main" id="{6E21C9AC-564F-430D-93B8-80722D583BA2}"/>
              </a:ext>
            </a:extLst>
          </p:cNvPr>
          <p:cNvSpPr txBox="1"/>
          <p:nvPr/>
        </p:nvSpPr>
        <p:spPr>
          <a:xfrm>
            <a:off x="708596" y="1786985"/>
            <a:ext cx="6556985" cy="1323439"/>
          </a:xfrm>
          <a:prstGeom prst="rect">
            <a:avLst/>
          </a:prstGeom>
          <a:solidFill>
            <a:schemeClr val="bg1"/>
          </a:solidFill>
          <a:ln>
            <a:solidFill>
              <a:schemeClr val="tx1"/>
            </a:solidFill>
          </a:ln>
        </p:spPr>
        <p:txBody>
          <a:bodyPr wrap="square" rtlCol="0">
            <a:spAutoFit/>
          </a:bodyPr>
          <a:lstStyle/>
          <a:p>
            <a:r>
              <a:rPr lang="en-US" sz="4000" dirty="0"/>
              <a:t>The view will now look like this. </a:t>
            </a:r>
          </a:p>
        </p:txBody>
      </p:sp>
      <p:sp>
        <p:nvSpPr>
          <p:cNvPr id="8" name="TextBox 7">
            <a:extLst>
              <a:ext uri="{FF2B5EF4-FFF2-40B4-BE49-F238E27FC236}">
                <a16:creationId xmlns:a16="http://schemas.microsoft.com/office/drawing/2014/main" id="{891F36C1-5638-4D44-9772-35459142B122}"/>
              </a:ext>
            </a:extLst>
          </p:cNvPr>
          <p:cNvSpPr txBox="1"/>
          <p:nvPr/>
        </p:nvSpPr>
        <p:spPr>
          <a:xfrm>
            <a:off x="758215" y="3429000"/>
            <a:ext cx="6556985" cy="2554545"/>
          </a:xfrm>
          <a:prstGeom prst="rect">
            <a:avLst/>
          </a:prstGeom>
          <a:solidFill>
            <a:schemeClr val="bg1"/>
          </a:solidFill>
          <a:ln>
            <a:solidFill>
              <a:schemeClr val="tx1"/>
            </a:solidFill>
          </a:ln>
        </p:spPr>
        <p:txBody>
          <a:bodyPr wrap="square" rtlCol="0">
            <a:spAutoFit/>
          </a:bodyPr>
          <a:lstStyle/>
          <a:p>
            <a:r>
              <a:rPr lang="en-US" sz="4000" dirty="0"/>
              <a:t>The Signals Received Block Property will be used again in this presentation, so it is important to get it right. </a:t>
            </a:r>
          </a:p>
        </p:txBody>
      </p:sp>
    </p:spTree>
    <p:extLst>
      <p:ext uri="{BB962C8B-B14F-4D97-AF65-F5344CB8AC3E}">
        <p14:creationId xmlns:p14="http://schemas.microsoft.com/office/powerpoint/2010/main" val="64565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3" name="Content Placeholder 2">
            <a:extLst>
              <a:ext uri="{FF2B5EF4-FFF2-40B4-BE49-F238E27FC236}">
                <a16:creationId xmlns:a16="http://schemas.microsoft.com/office/drawing/2014/main" id="{24680F7F-FC71-42EA-90C5-2C3E82497860}"/>
              </a:ext>
            </a:extLst>
          </p:cNvPr>
          <p:cNvSpPr>
            <a:spLocks noGrp="1"/>
          </p:cNvSpPr>
          <p:nvPr>
            <p:ph idx="1"/>
          </p:nvPr>
        </p:nvSpPr>
        <p:spPr/>
        <p:txBody>
          <a:bodyPr/>
          <a:lstStyle/>
          <a:p>
            <a:pPr marL="0" indent="0">
              <a:buNone/>
            </a:pPr>
            <a:r>
              <a:rPr lang="en-US" sz="3600" b="0" dirty="0"/>
              <a:t>A Smart Package is a way to collect elements throughout the model into a single location.  In software speak it is a copy by reference rather than a copy by value.  </a:t>
            </a:r>
          </a:p>
          <a:p>
            <a:pPr marL="0" indent="0">
              <a:buNone/>
            </a:pPr>
            <a:r>
              <a:rPr lang="en-US" sz="3600" b="0" dirty="0"/>
              <a:t>When collecting elements in a smart package the smart package contains a collection of pointers or addresses of model elements not the model element itself.  </a:t>
            </a:r>
          </a:p>
          <a:p>
            <a:pPr marL="0" indent="0">
              <a:buNone/>
            </a:pPr>
            <a:r>
              <a:rPr lang="en-US" sz="3600" b="0" dirty="0"/>
              <a:t>Useful for building user views as well as doing some analysis</a:t>
            </a:r>
            <a:r>
              <a:rPr lang="en-US" b="0" dirty="0"/>
              <a:t>.</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079426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3" name="Content Placeholder 2">
            <a:extLst>
              <a:ext uri="{FF2B5EF4-FFF2-40B4-BE49-F238E27FC236}">
                <a16:creationId xmlns:a16="http://schemas.microsoft.com/office/drawing/2014/main" id="{24680F7F-FC71-42EA-90C5-2C3E82497860}"/>
              </a:ext>
            </a:extLst>
          </p:cNvPr>
          <p:cNvSpPr>
            <a:spLocks noGrp="1"/>
          </p:cNvSpPr>
          <p:nvPr>
            <p:ph idx="1"/>
          </p:nvPr>
        </p:nvSpPr>
        <p:spPr/>
        <p:txBody>
          <a:bodyPr/>
          <a:lstStyle/>
          <a:p>
            <a:pPr marL="0" indent="0">
              <a:buNone/>
            </a:pPr>
            <a:r>
              <a:rPr lang="en-US" b="0" dirty="0"/>
              <a:t>A Smart Package is a Package with the additional Applied Stereotype </a:t>
            </a:r>
            <a:r>
              <a:rPr lang="en-US" b="0" dirty="0" err="1"/>
              <a:t>SmartPackage</a:t>
            </a:r>
            <a:r>
              <a:rPr lang="en-US" b="0" dirty="0"/>
              <a:t>.</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2149230A-AB9E-4F5D-80D5-5FED387A4F0F}"/>
              </a:ext>
            </a:extLst>
          </p:cNvPr>
          <p:cNvPicPr>
            <a:picLocks noChangeAspect="1"/>
          </p:cNvPicPr>
          <p:nvPr/>
        </p:nvPicPr>
        <p:blipFill>
          <a:blip r:embed="rId2"/>
          <a:stretch>
            <a:fillRect/>
          </a:stretch>
        </p:blipFill>
        <p:spPr>
          <a:xfrm>
            <a:off x="3524945" y="2456350"/>
            <a:ext cx="5419725" cy="3228975"/>
          </a:xfrm>
          <a:prstGeom prst="rect">
            <a:avLst/>
          </a:prstGeom>
        </p:spPr>
      </p:pic>
      <p:sp>
        <p:nvSpPr>
          <p:cNvPr id="6" name="Right Arrow 7">
            <a:extLst>
              <a:ext uri="{FF2B5EF4-FFF2-40B4-BE49-F238E27FC236}">
                <a16:creationId xmlns:a16="http://schemas.microsoft.com/office/drawing/2014/main" id="{0DC50DDE-76DA-45A3-8E53-E8B093A4E5C6}"/>
              </a:ext>
            </a:extLst>
          </p:cNvPr>
          <p:cNvSpPr/>
          <p:nvPr/>
        </p:nvSpPr>
        <p:spPr>
          <a:xfrm rot="10800000">
            <a:off x="8676788" y="438260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143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5369-1B62-46EB-8BCE-AF257F092A0F}"/>
              </a:ext>
            </a:extLst>
          </p:cNvPr>
          <p:cNvSpPr>
            <a:spLocks noGrp="1"/>
          </p:cNvSpPr>
          <p:nvPr>
            <p:ph type="title"/>
          </p:nvPr>
        </p:nvSpPr>
        <p:spPr/>
        <p:txBody>
          <a:bodyPr/>
          <a:lstStyle/>
          <a:p>
            <a:r>
              <a:rPr lang="en-US" dirty="0"/>
              <a:t>Example Model Introduction</a:t>
            </a:r>
          </a:p>
        </p:txBody>
      </p:sp>
      <p:pic>
        <p:nvPicPr>
          <p:cNvPr id="6" name="Content Placeholder 5">
            <a:extLst>
              <a:ext uri="{FF2B5EF4-FFF2-40B4-BE49-F238E27FC236}">
                <a16:creationId xmlns:a16="http://schemas.microsoft.com/office/drawing/2014/main" id="{C46D04FB-EE83-4D8B-9AEF-13EC4E6EDA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7581" y="1524000"/>
            <a:ext cx="7215588" cy="4794250"/>
          </a:xfrm>
        </p:spPr>
      </p:pic>
      <p:sp>
        <p:nvSpPr>
          <p:cNvPr id="4" name="Footer Placeholder 3">
            <a:extLst>
              <a:ext uri="{FF2B5EF4-FFF2-40B4-BE49-F238E27FC236}">
                <a16:creationId xmlns:a16="http://schemas.microsoft.com/office/drawing/2014/main" id="{B7363B85-3581-409B-9AAA-4FF8F182C4B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6254942B-C2EE-4465-AB90-BF846EA5C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32" y="2684095"/>
            <a:ext cx="3409825" cy="3584408"/>
          </a:xfrm>
          <a:prstGeom prst="rect">
            <a:avLst/>
          </a:prstGeom>
        </p:spPr>
      </p:pic>
      <p:sp>
        <p:nvSpPr>
          <p:cNvPr id="9" name="TextBox 8">
            <a:extLst>
              <a:ext uri="{FF2B5EF4-FFF2-40B4-BE49-F238E27FC236}">
                <a16:creationId xmlns:a16="http://schemas.microsoft.com/office/drawing/2014/main" id="{B235720B-967E-4370-9739-79BF4A5CCF0B}"/>
              </a:ext>
            </a:extLst>
          </p:cNvPr>
          <p:cNvSpPr txBox="1"/>
          <p:nvPr/>
        </p:nvSpPr>
        <p:spPr>
          <a:xfrm>
            <a:off x="616448" y="1612261"/>
            <a:ext cx="3819194" cy="769441"/>
          </a:xfrm>
          <a:prstGeom prst="rect">
            <a:avLst/>
          </a:prstGeom>
          <a:solidFill>
            <a:schemeClr val="bg1"/>
          </a:solidFill>
          <a:ln>
            <a:solidFill>
              <a:schemeClr val="tx1"/>
            </a:solidFill>
          </a:ln>
        </p:spPr>
        <p:txBody>
          <a:bodyPr wrap="square" rtlCol="0">
            <a:spAutoFit/>
          </a:bodyPr>
          <a:lstStyle/>
          <a:p>
            <a:r>
              <a:rPr lang="en-US" sz="2200" dirty="0"/>
              <a:t>The CDD owns its requirements.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867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6FEC-0680-4061-ACAD-A52B4581466F}"/>
              </a:ext>
            </a:extLst>
          </p:cNvPr>
          <p:cNvPicPr>
            <a:picLocks noChangeAspect="1"/>
          </p:cNvPicPr>
          <p:nvPr/>
        </p:nvPicPr>
        <p:blipFill>
          <a:blip r:embed="rId2"/>
          <a:stretch>
            <a:fillRect/>
          </a:stretch>
        </p:blipFill>
        <p:spPr>
          <a:xfrm>
            <a:off x="3386137" y="2597027"/>
            <a:ext cx="5419725" cy="3228975"/>
          </a:xfrm>
          <a:prstGeom prst="rect">
            <a:avLst/>
          </a:prstGeom>
        </p:spPr>
      </p:pic>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3" name="Content Placeholder 2">
            <a:extLst>
              <a:ext uri="{FF2B5EF4-FFF2-40B4-BE49-F238E27FC236}">
                <a16:creationId xmlns:a16="http://schemas.microsoft.com/office/drawing/2014/main" id="{24680F7F-FC71-42EA-90C5-2C3E82497860}"/>
              </a:ext>
            </a:extLst>
          </p:cNvPr>
          <p:cNvSpPr>
            <a:spLocks noGrp="1"/>
          </p:cNvSpPr>
          <p:nvPr>
            <p:ph idx="1"/>
          </p:nvPr>
        </p:nvSpPr>
        <p:spPr/>
        <p:txBody>
          <a:bodyPr/>
          <a:lstStyle/>
          <a:p>
            <a:pPr marL="0" indent="0">
              <a:buNone/>
            </a:pPr>
            <a:r>
              <a:rPr lang="en-US" sz="3200" b="0" dirty="0"/>
              <a:t>The additional stereotype provides an additional Property, Query.</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0DC50DDE-76DA-45A3-8E53-E8B093A4E5C6}"/>
              </a:ext>
            </a:extLst>
          </p:cNvPr>
          <p:cNvSpPr/>
          <p:nvPr/>
        </p:nvSpPr>
        <p:spPr>
          <a:xfrm rot="10800000">
            <a:off x="8438000" y="429468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747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35A3-4023-4577-B925-39908BD9478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CED39244-9519-4112-B419-2DCE7116B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Content Placeholder 2">
            <a:extLst>
              <a:ext uri="{FF2B5EF4-FFF2-40B4-BE49-F238E27FC236}">
                <a16:creationId xmlns:a16="http://schemas.microsoft.com/office/drawing/2014/main" id="{89CD5BCA-1041-4F1E-B19C-F7503EDA0599}"/>
              </a:ext>
            </a:extLst>
          </p:cNvPr>
          <p:cNvSpPr>
            <a:spLocks noGrp="1"/>
          </p:cNvSpPr>
          <p:nvPr>
            <p:ph idx="1"/>
          </p:nvPr>
        </p:nvSpPr>
        <p:spPr>
          <a:xfrm>
            <a:off x="616449" y="1371601"/>
            <a:ext cx="11236720" cy="4794737"/>
          </a:xfrm>
        </p:spPr>
        <p:txBody>
          <a:bodyPr/>
          <a:lstStyle/>
          <a:p>
            <a:pPr marL="0" indent="0">
              <a:buNone/>
            </a:pPr>
            <a:r>
              <a:rPr lang="en-US" sz="4000" b="0" dirty="0"/>
              <a:t>We will build a Smart Package that will contain only Non-Satisfied Requirements.</a:t>
            </a:r>
          </a:p>
        </p:txBody>
      </p:sp>
    </p:spTree>
    <p:extLst>
      <p:ext uri="{BB962C8B-B14F-4D97-AF65-F5344CB8AC3E}">
        <p14:creationId xmlns:p14="http://schemas.microsoft.com/office/powerpoint/2010/main" val="2421661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765FEBA8-7CFE-4A67-A494-C7C349653B84}"/>
              </a:ext>
            </a:extLst>
          </p:cNvPr>
          <p:cNvSpPr txBox="1"/>
          <p:nvPr/>
        </p:nvSpPr>
        <p:spPr>
          <a:xfrm>
            <a:off x="512378" y="1864015"/>
            <a:ext cx="6663337" cy="1938992"/>
          </a:xfrm>
          <a:prstGeom prst="rect">
            <a:avLst/>
          </a:prstGeom>
          <a:solidFill>
            <a:schemeClr val="bg1"/>
          </a:solidFill>
          <a:ln>
            <a:solidFill>
              <a:schemeClr val="tx1"/>
            </a:solidFill>
          </a:ln>
        </p:spPr>
        <p:txBody>
          <a:bodyPr wrap="square" rtlCol="0">
            <a:spAutoFit/>
          </a:bodyPr>
          <a:lstStyle/>
          <a:p>
            <a:r>
              <a:rPr lang="en-US" sz="4000" dirty="0"/>
              <a:t>In your model create a </a:t>
            </a:r>
            <a:r>
              <a:rPr lang="en-US" sz="4000" dirty="0" err="1"/>
              <a:t>SmartPackage</a:t>
            </a:r>
            <a:r>
              <a:rPr lang="en-US" sz="4000" dirty="0"/>
              <a:t> and name it Non-Satisfied Requirements.</a:t>
            </a:r>
          </a:p>
        </p:txBody>
      </p:sp>
      <p:pic>
        <p:nvPicPr>
          <p:cNvPr id="11" name="Picture 10">
            <a:extLst>
              <a:ext uri="{FF2B5EF4-FFF2-40B4-BE49-F238E27FC236}">
                <a16:creationId xmlns:a16="http://schemas.microsoft.com/office/drawing/2014/main" id="{D49C7558-5AFD-4764-9296-7C6B084FAD7B}"/>
              </a:ext>
            </a:extLst>
          </p:cNvPr>
          <p:cNvPicPr>
            <a:picLocks noChangeAspect="1"/>
          </p:cNvPicPr>
          <p:nvPr/>
        </p:nvPicPr>
        <p:blipFill>
          <a:blip r:embed="rId2"/>
          <a:stretch>
            <a:fillRect/>
          </a:stretch>
        </p:blipFill>
        <p:spPr>
          <a:xfrm>
            <a:off x="7804638" y="1563932"/>
            <a:ext cx="2209800" cy="4714875"/>
          </a:xfrm>
          <a:prstGeom prst="rect">
            <a:avLst/>
          </a:prstGeom>
        </p:spPr>
      </p:pic>
      <p:sp>
        <p:nvSpPr>
          <p:cNvPr id="12" name="Right Arrow 7">
            <a:extLst>
              <a:ext uri="{FF2B5EF4-FFF2-40B4-BE49-F238E27FC236}">
                <a16:creationId xmlns:a16="http://schemas.microsoft.com/office/drawing/2014/main" id="{90AE00CD-C52A-459A-9E08-AD3A54FB3AFF}"/>
              </a:ext>
            </a:extLst>
          </p:cNvPr>
          <p:cNvSpPr/>
          <p:nvPr/>
        </p:nvSpPr>
        <p:spPr>
          <a:xfrm rot="10800000">
            <a:off x="8754523" y="325284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810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B17CD-4DBF-4C10-A9DE-384132EE4B0D}"/>
              </a:ext>
            </a:extLst>
          </p:cNvPr>
          <p:cNvPicPr>
            <a:picLocks noChangeAspect="1"/>
          </p:cNvPicPr>
          <p:nvPr/>
        </p:nvPicPr>
        <p:blipFill>
          <a:blip r:embed="rId2"/>
          <a:stretch>
            <a:fillRect/>
          </a:stretch>
        </p:blipFill>
        <p:spPr>
          <a:xfrm>
            <a:off x="4590684" y="1799685"/>
            <a:ext cx="6867525" cy="4038600"/>
          </a:xfrm>
          <a:prstGeom prst="rect">
            <a:avLst/>
          </a:prstGeom>
        </p:spPr>
      </p:pic>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765FEBA8-7CFE-4A67-A494-C7C349653B84}"/>
              </a:ext>
            </a:extLst>
          </p:cNvPr>
          <p:cNvSpPr txBox="1"/>
          <p:nvPr/>
        </p:nvSpPr>
        <p:spPr>
          <a:xfrm>
            <a:off x="512379" y="1864015"/>
            <a:ext cx="3655176" cy="3170099"/>
          </a:xfrm>
          <a:prstGeom prst="rect">
            <a:avLst/>
          </a:prstGeom>
          <a:solidFill>
            <a:schemeClr val="bg1"/>
          </a:solidFill>
          <a:ln>
            <a:solidFill>
              <a:schemeClr val="tx1"/>
            </a:solidFill>
          </a:ln>
        </p:spPr>
        <p:txBody>
          <a:bodyPr wrap="square" rtlCol="0">
            <a:spAutoFit/>
          </a:bodyPr>
          <a:lstStyle/>
          <a:p>
            <a:r>
              <a:rPr lang="en-US" sz="4000" dirty="0"/>
              <a:t>To enter a Query for the </a:t>
            </a:r>
            <a:r>
              <a:rPr lang="en-US" sz="4000" dirty="0" err="1"/>
              <a:t>SmartPackage</a:t>
            </a:r>
            <a:r>
              <a:rPr lang="en-US" sz="4000" dirty="0"/>
              <a:t> click on the ellipses.</a:t>
            </a:r>
          </a:p>
        </p:txBody>
      </p:sp>
      <p:sp>
        <p:nvSpPr>
          <p:cNvPr id="12" name="Right Arrow 7">
            <a:extLst>
              <a:ext uri="{FF2B5EF4-FFF2-40B4-BE49-F238E27FC236}">
                <a16:creationId xmlns:a16="http://schemas.microsoft.com/office/drawing/2014/main" id="{90AE00CD-C52A-459A-9E08-AD3A54FB3AFF}"/>
              </a:ext>
            </a:extLst>
          </p:cNvPr>
          <p:cNvSpPr/>
          <p:nvPr/>
        </p:nvSpPr>
        <p:spPr>
          <a:xfrm>
            <a:off x="10337138" y="4334298"/>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437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765FEBA8-7CFE-4A67-A494-C7C349653B84}"/>
              </a:ext>
            </a:extLst>
          </p:cNvPr>
          <p:cNvSpPr txBox="1"/>
          <p:nvPr/>
        </p:nvSpPr>
        <p:spPr>
          <a:xfrm>
            <a:off x="512379" y="1864015"/>
            <a:ext cx="5176244" cy="1938992"/>
          </a:xfrm>
          <a:prstGeom prst="rect">
            <a:avLst/>
          </a:prstGeom>
          <a:solidFill>
            <a:schemeClr val="bg1"/>
          </a:solidFill>
          <a:ln>
            <a:solidFill>
              <a:schemeClr val="tx1"/>
            </a:solidFill>
          </a:ln>
        </p:spPr>
        <p:txBody>
          <a:bodyPr wrap="square" rtlCol="0">
            <a:spAutoFit/>
          </a:bodyPr>
          <a:lstStyle/>
          <a:p>
            <a:r>
              <a:rPr lang="en-US" sz="4000" dirty="0"/>
              <a:t>The Query pane will appear.  Change the pane to Expert mode.</a:t>
            </a:r>
          </a:p>
        </p:txBody>
      </p:sp>
      <p:sp>
        <p:nvSpPr>
          <p:cNvPr id="12" name="Right Arrow 7">
            <a:extLst>
              <a:ext uri="{FF2B5EF4-FFF2-40B4-BE49-F238E27FC236}">
                <a16:creationId xmlns:a16="http://schemas.microsoft.com/office/drawing/2014/main" id="{90AE00CD-C52A-459A-9E08-AD3A54FB3AFF}"/>
              </a:ext>
            </a:extLst>
          </p:cNvPr>
          <p:cNvSpPr/>
          <p:nvPr/>
        </p:nvSpPr>
        <p:spPr>
          <a:xfrm>
            <a:off x="5491644" y="584938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B413CB-9EFE-4A37-A6B3-6AA487CA905D}"/>
              </a:ext>
            </a:extLst>
          </p:cNvPr>
          <p:cNvPicPr>
            <a:picLocks noChangeAspect="1"/>
          </p:cNvPicPr>
          <p:nvPr/>
        </p:nvPicPr>
        <p:blipFill>
          <a:blip r:embed="rId2"/>
          <a:stretch>
            <a:fillRect/>
          </a:stretch>
        </p:blipFill>
        <p:spPr>
          <a:xfrm>
            <a:off x="6227368" y="1752001"/>
            <a:ext cx="5625801" cy="4393822"/>
          </a:xfrm>
          <a:prstGeom prst="rect">
            <a:avLst/>
          </a:prstGeom>
        </p:spPr>
      </p:pic>
    </p:spTree>
    <p:extLst>
      <p:ext uri="{BB962C8B-B14F-4D97-AF65-F5344CB8AC3E}">
        <p14:creationId xmlns:p14="http://schemas.microsoft.com/office/powerpoint/2010/main" val="2103424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765FEBA8-7CFE-4A67-A494-C7C349653B84}"/>
              </a:ext>
            </a:extLst>
          </p:cNvPr>
          <p:cNvSpPr txBox="1"/>
          <p:nvPr/>
        </p:nvSpPr>
        <p:spPr>
          <a:xfrm>
            <a:off x="512379" y="1864015"/>
            <a:ext cx="5176244" cy="1938992"/>
          </a:xfrm>
          <a:prstGeom prst="rect">
            <a:avLst/>
          </a:prstGeom>
          <a:solidFill>
            <a:schemeClr val="bg1"/>
          </a:solidFill>
          <a:ln>
            <a:solidFill>
              <a:schemeClr val="tx1"/>
            </a:solidFill>
          </a:ln>
        </p:spPr>
        <p:txBody>
          <a:bodyPr wrap="square" rtlCol="0">
            <a:spAutoFit/>
          </a:bodyPr>
          <a:lstStyle/>
          <a:p>
            <a:r>
              <a:rPr lang="en-US" sz="4000" dirty="0"/>
              <a:t>Select Create Operation. The Query pane will appear.  </a:t>
            </a:r>
          </a:p>
        </p:txBody>
      </p:sp>
      <p:pic>
        <p:nvPicPr>
          <p:cNvPr id="3" name="Picture 2">
            <a:extLst>
              <a:ext uri="{FF2B5EF4-FFF2-40B4-BE49-F238E27FC236}">
                <a16:creationId xmlns:a16="http://schemas.microsoft.com/office/drawing/2014/main" id="{DC27945C-D9EA-42DC-8F55-5A61474B2598}"/>
              </a:ext>
            </a:extLst>
          </p:cNvPr>
          <p:cNvPicPr>
            <a:picLocks noChangeAspect="1"/>
          </p:cNvPicPr>
          <p:nvPr/>
        </p:nvPicPr>
        <p:blipFill>
          <a:blip r:embed="rId2"/>
          <a:stretch>
            <a:fillRect/>
          </a:stretch>
        </p:blipFill>
        <p:spPr>
          <a:xfrm>
            <a:off x="5896250" y="1669240"/>
            <a:ext cx="5956919" cy="4652429"/>
          </a:xfrm>
          <a:prstGeom prst="rect">
            <a:avLst/>
          </a:prstGeom>
        </p:spPr>
      </p:pic>
      <p:sp>
        <p:nvSpPr>
          <p:cNvPr id="8" name="Right Arrow 7">
            <a:extLst>
              <a:ext uri="{FF2B5EF4-FFF2-40B4-BE49-F238E27FC236}">
                <a16:creationId xmlns:a16="http://schemas.microsoft.com/office/drawing/2014/main" id="{A19F2FF5-AF10-4A95-8427-2687138F9E34}"/>
              </a:ext>
            </a:extLst>
          </p:cNvPr>
          <p:cNvSpPr/>
          <p:nvPr/>
        </p:nvSpPr>
        <p:spPr>
          <a:xfrm rot="10800000">
            <a:off x="7072868" y="302243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958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ACB2-85E6-4FFB-821A-48381CA4FF7E}"/>
              </a:ext>
            </a:extLst>
          </p:cNvPr>
          <p:cNvSpPr>
            <a:spLocks noGrp="1"/>
          </p:cNvSpPr>
          <p:nvPr>
            <p:ph type="title"/>
          </p:nvPr>
        </p:nvSpPr>
        <p:spPr/>
        <p:txBody>
          <a:bodyPr/>
          <a:lstStyle/>
          <a:p>
            <a:r>
              <a:rPr lang="en-US" dirty="0"/>
              <a:t>Smart Package</a:t>
            </a:r>
          </a:p>
        </p:txBody>
      </p:sp>
      <p:sp>
        <p:nvSpPr>
          <p:cNvPr id="3" name="Content Placeholder 2">
            <a:extLst>
              <a:ext uri="{FF2B5EF4-FFF2-40B4-BE49-F238E27FC236}">
                <a16:creationId xmlns:a16="http://schemas.microsoft.com/office/drawing/2014/main" id="{3F6B0F32-6E7F-40DB-933C-FE9B11384158}"/>
              </a:ext>
            </a:extLst>
          </p:cNvPr>
          <p:cNvSpPr>
            <a:spLocks noGrp="1"/>
          </p:cNvSpPr>
          <p:nvPr>
            <p:ph idx="1"/>
          </p:nvPr>
        </p:nvSpPr>
        <p:spPr/>
        <p:txBody>
          <a:bodyPr/>
          <a:lstStyle/>
          <a:p>
            <a:pPr marL="0" indent="0">
              <a:buNone/>
            </a:pPr>
            <a:r>
              <a:rPr lang="en-US" dirty="0"/>
              <a:t>Query Strategy </a:t>
            </a:r>
          </a:p>
          <a:p>
            <a:pPr marL="377947" lvl="1" indent="0">
              <a:buNone/>
            </a:pPr>
            <a:r>
              <a:rPr lang="en-US" dirty="0"/>
              <a:t>Collect all the requirements in the model</a:t>
            </a:r>
          </a:p>
          <a:p>
            <a:pPr marL="377947" lvl="1" indent="0">
              <a:buNone/>
            </a:pPr>
            <a:r>
              <a:rPr lang="en-US" dirty="0"/>
              <a:t>Collect all the requirements that are satisfied</a:t>
            </a:r>
          </a:p>
          <a:p>
            <a:pPr marL="377947" lvl="1" indent="0">
              <a:buNone/>
            </a:pPr>
            <a:r>
              <a:rPr lang="en-US" dirty="0"/>
              <a:t>Exclude the list of satisfied requirement from the list of all requirements.</a:t>
            </a:r>
          </a:p>
          <a:p>
            <a:pPr marL="377947" lvl="1" indent="0">
              <a:buNone/>
            </a:pPr>
            <a:r>
              <a:rPr lang="en-US" dirty="0"/>
              <a:t>	This will give me a listing of all Non-Satisfied Requirements</a:t>
            </a:r>
          </a:p>
        </p:txBody>
      </p:sp>
      <p:sp>
        <p:nvSpPr>
          <p:cNvPr id="4" name="Footer Placeholder 3">
            <a:extLst>
              <a:ext uri="{FF2B5EF4-FFF2-40B4-BE49-F238E27FC236}">
                <a16:creationId xmlns:a16="http://schemas.microsoft.com/office/drawing/2014/main" id="{6F6D3892-30BE-424C-959D-00608DFFFCA2}"/>
              </a:ext>
            </a:extLst>
          </p:cNvPr>
          <p:cNvSpPr>
            <a:spLocks noGrp="1"/>
          </p:cNvSpPr>
          <p:nvPr>
            <p:ph type="ftr" sz="quarter" idx="11"/>
          </p:nvPr>
        </p:nvSpPr>
        <p:spPr>
          <a:xfrm>
            <a:off x="-2133841" y="6483861"/>
            <a:ext cx="7536952" cy="239059"/>
          </a:xfrm>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915232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F2785-532F-4904-8639-29B2FBDBBD93}"/>
              </a:ext>
            </a:extLst>
          </p:cNvPr>
          <p:cNvPicPr>
            <a:picLocks noChangeAspect="1"/>
          </p:cNvPicPr>
          <p:nvPr/>
        </p:nvPicPr>
        <p:blipFill>
          <a:blip r:embed="rId2"/>
          <a:stretch>
            <a:fillRect/>
          </a:stretch>
        </p:blipFill>
        <p:spPr>
          <a:xfrm>
            <a:off x="6104949" y="1584761"/>
            <a:ext cx="5748220" cy="4616400"/>
          </a:xfrm>
          <a:prstGeom prst="rect">
            <a:avLst/>
          </a:prstGeom>
        </p:spPr>
      </p:pic>
      <p:sp>
        <p:nvSpPr>
          <p:cNvPr id="2" name="Title 1">
            <a:extLst>
              <a:ext uri="{FF2B5EF4-FFF2-40B4-BE49-F238E27FC236}">
                <a16:creationId xmlns:a16="http://schemas.microsoft.com/office/drawing/2014/main" id="{D1F0A8DC-2703-44C7-B171-D1DAE7DD84C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97B01B69-17E1-45E6-9988-8FA665E2AF57}"/>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765FEBA8-7CFE-4A67-A494-C7C349653B84}"/>
              </a:ext>
            </a:extLst>
          </p:cNvPr>
          <p:cNvSpPr txBox="1"/>
          <p:nvPr/>
        </p:nvSpPr>
        <p:spPr>
          <a:xfrm>
            <a:off x="583931" y="1584761"/>
            <a:ext cx="4896529" cy="3785652"/>
          </a:xfrm>
          <a:prstGeom prst="rect">
            <a:avLst/>
          </a:prstGeom>
          <a:solidFill>
            <a:schemeClr val="bg1"/>
          </a:solidFill>
          <a:ln>
            <a:solidFill>
              <a:schemeClr val="tx1"/>
            </a:solidFill>
          </a:ln>
        </p:spPr>
        <p:txBody>
          <a:bodyPr wrap="square" rtlCol="0">
            <a:spAutoFit/>
          </a:bodyPr>
          <a:lstStyle/>
          <a:p>
            <a:r>
              <a:rPr lang="en-US" sz="4000" dirty="0"/>
              <a:t>Click on the Exclude icon and note change in the left-hand pane.  There two new attributes, From and Excluded.</a:t>
            </a:r>
          </a:p>
        </p:txBody>
      </p:sp>
      <p:sp>
        <p:nvSpPr>
          <p:cNvPr id="12" name="Right Arrow 7">
            <a:extLst>
              <a:ext uri="{FF2B5EF4-FFF2-40B4-BE49-F238E27FC236}">
                <a16:creationId xmlns:a16="http://schemas.microsoft.com/office/drawing/2014/main" id="{90AE00CD-C52A-459A-9E08-AD3A54FB3AFF}"/>
              </a:ext>
            </a:extLst>
          </p:cNvPr>
          <p:cNvSpPr/>
          <p:nvPr/>
        </p:nvSpPr>
        <p:spPr>
          <a:xfrm rot="16200000">
            <a:off x="8111751" y="550411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CA828287-B731-4226-9C21-F4AE004BDBAC}"/>
              </a:ext>
            </a:extLst>
          </p:cNvPr>
          <p:cNvSpPr/>
          <p:nvPr/>
        </p:nvSpPr>
        <p:spPr>
          <a:xfrm>
            <a:off x="5688623" y="342900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208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7F0B-84B0-471C-9CDA-5183AD56F66C}"/>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33D6128B-8B1D-494F-B2BB-17A75312F63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30D74773-0A97-4508-9231-DE05F9786468}"/>
              </a:ext>
            </a:extLst>
          </p:cNvPr>
          <p:cNvPicPr>
            <a:picLocks noChangeAspect="1"/>
          </p:cNvPicPr>
          <p:nvPr/>
        </p:nvPicPr>
        <p:blipFill>
          <a:blip r:embed="rId2"/>
          <a:stretch>
            <a:fillRect/>
          </a:stretch>
        </p:blipFill>
        <p:spPr>
          <a:xfrm>
            <a:off x="5573956" y="1352010"/>
            <a:ext cx="6143625" cy="4933950"/>
          </a:xfrm>
          <a:prstGeom prst="rect">
            <a:avLst/>
          </a:prstGeom>
        </p:spPr>
      </p:pic>
      <p:sp>
        <p:nvSpPr>
          <p:cNvPr id="7" name="TextBox 6">
            <a:extLst>
              <a:ext uri="{FF2B5EF4-FFF2-40B4-BE49-F238E27FC236}">
                <a16:creationId xmlns:a16="http://schemas.microsoft.com/office/drawing/2014/main" id="{2B9D04F7-0F54-49DC-8550-7B844B4DDD1A}"/>
              </a:ext>
            </a:extLst>
          </p:cNvPr>
          <p:cNvSpPr txBox="1"/>
          <p:nvPr/>
        </p:nvSpPr>
        <p:spPr>
          <a:xfrm>
            <a:off x="512378" y="1864015"/>
            <a:ext cx="4803541" cy="3785652"/>
          </a:xfrm>
          <a:prstGeom prst="rect">
            <a:avLst/>
          </a:prstGeom>
          <a:solidFill>
            <a:schemeClr val="bg1"/>
          </a:solidFill>
          <a:ln>
            <a:solidFill>
              <a:schemeClr val="tx1"/>
            </a:solidFill>
          </a:ln>
        </p:spPr>
        <p:txBody>
          <a:bodyPr wrap="square" rtlCol="0">
            <a:spAutoFit/>
          </a:bodyPr>
          <a:lstStyle/>
          <a:p>
            <a:r>
              <a:rPr lang="en-US" sz="4000" dirty="0"/>
              <a:t>Collect all the requirements in the model.  </a:t>
            </a:r>
          </a:p>
          <a:p>
            <a:r>
              <a:rPr lang="en-US" sz="4000" dirty="0"/>
              <a:t>Click on the From attribute.  Then select the Find Operation.</a:t>
            </a:r>
          </a:p>
        </p:txBody>
      </p:sp>
    </p:spTree>
    <p:extLst>
      <p:ext uri="{BB962C8B-B14F-4D97-AF65-F5344CB8AC3E}">
        <p14:creationId xmlns:p14="http://schemas.microsoft.com/office/powerpoint/2010/main" val="4216631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313A-D6BC-43E1-95AC-4891E0F9BC09}"/>
              </a:ext>
            </a:extLst>
          </p:cNvPr>
          <p:cNvSpPr>
            <a:spLocks noGrp="1"/>
          </p:cNvSpPr>
          <p:nvPr>
            <p:ph type="title"/>
          </p:nvPr>
        </p:nvSpPr>
        <p:spPr>
          <a:xfrm>
            <a:off x="616448" y="339383"/>
            <a:ext cx="11236721" cy="750253"/>
          </a:xfrm>
        </p:spPr>
        <p:txBody>
          <a:bodyPr/>
          <a:lstStyle/>
          <a:p>
            <a:r>
              <a:rPr lang="en-US" dirty="0"/>
              <a:t>Smart Package</a:t>
            </a:r>
          </a:p>
        </p:txBody>
      </p:sp>
      <p:sp>
        <p:nvSpPr>
          <p:cNvPr id="4" name="Footer Placeholder 3">
            <a:extLst>
              <a:ext uri="{FF2B5EF4-FFF2-40B4-BE49-F238E27FC236}">
                <a16:creationId xmlns:a16="http://schemas.microsoft.com/office/drawing/2014/main" id="{8E8CAFF5-3F55-48EF-B948-CBF0624CB6F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AA6C6E95-E7BA-45AF-B5E9-68172888310A}"/>
              </a:ext>
            </a:extLst>
          </p:cNvPr>
          <p:cNvPicPr>
            <a:picLocks noChangeAspect="1"/>
          </p:cNvPicPr>
          <p:nvPr/>
        </p:nvPicPr>
        <p:blipFill>
          <a:blip r:embed="rId2"/>
          <a:stretch>
            <a:fillRect/>
          </a:stretch>
        </p:blipFill>
        <p:spPr>
          <a:xfrm>
            <a:off x="5573956" y="1454394"/>
            <a:ext cx="6143625" cy="4933950"/>
          </a:xfrm>
          <a:prstGeom prst="rect">
            <a:avLst/>
          </a:prstGeom>
        </p:spPr>
      </p:pic>
      <p:sp>
        <p:nvSpPr>
          <p:cNvPr id="6" name="TextBox 5">
            <a:extLst>
              <a:ext uri="{FF2B5EF4-FFF2-40B4-BE49-F238E27FC236}">
                <a16:creationId xmlns:a16="http://schemas.microsoft.com/office/drawing/2014/main" id="{C221E07B-AD37-4F6B-8712-997BF0A8AB78}"/>
              </a:ext>
            </a:extLst>
          </p:cNvPr>
          <p:cNvSpPr txBox="1"/>
          <p:nvPr/>
        </p:nvSpPr>
        <p:spPr>
          <a:xfrm>
            <a:off x="512378" y="1864015"/>
            <a:ext cx="4217883" cy="707886"/>
          </a:xfrm>
          <a:prstGeom prst="rect">
            <a:avLst/>
          </a:prstGeom>
          <a:solidFill>
            <a:schemeClr val="bg1"/>
          </a:solidFill>
          <a:ln>
            <a:solidFill>
              <a:schemeClr val="tx1"/>
            </a:solidFill>
          </a:ln>
        </p:spPr>
        <p:txBody>
          <a:bodyPr wrap="square" rtlCol="0">
            <a:spAutoFit/>
          </a:bodyPr>
          <a:lstStyle/>
          <a:p>
            <a:r>
              <a:rPr lang="en-US" sz="4000" dirty="0"/>
              <a:t>Select Type.</a:t>
            </a:r>
          </a:p>
        </p:txBody>
      </p:sp>
      <p:sp>
        <p:nvSpPr>
          <p:cNvPr id="7" name="Right Arrow 7">
            <a:extLst>
              <a:ext uri="{FF2B5EF4-FFF2-40B4-BE49-F238E27FC236}">
                <a16:creationId xmlns:a16="http://schemas.microsoft.com/office/drawing/2014/main" id="{61D50D57-379A-44F2-A4A4-2EE4D4B6DC65}"/>
              </a:ext>
            </a:extLst>
          </p:cNvPr>
          <p:cNvSpPr/>
          <p:nvPr/>
        </p:nvSpPr>
        <p:spPr>
          <a:xfrm rot="5400000">
            <a:off x="10964007" y="290504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903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BEEF-7B4F-4D85-8BE0-61A972F0A7EA}"/>
              </a:ext>
            </a:extLst>
          </p:cNvPr>
          <p:cNvSpPr>
            <a:spLocks noGrp="1"/>
          </p:cNvSpPr>
          <p:nvPr>
            <p:ph type="title"/>
          </p:nvPr>
        </p:nvSpPr>
        <p:spPr/>
        <p:txBody>
          <a:bodyPr/>
          <a:lstStyle/>
          <a:p>
            <a:r>
              <a:rPr lang="en-US" dirty="0"/>
              <a:t>Example Model Introduction</a:t>
            </a:r>
          </a:p>
        </p:txBody>
      </p:sp>
      <p:sp>
        <p:nvSpPr>
          <p:cNvPr id="4" name="Footer Placeholder 3">
            <a:extLst>
              <a:ext uri="{FF2B5EF4-FFF2-40B4-BE49-F238E27FC236}">
                <a16:creationId xmlns:a16="http://schemas.microsoft.com/office/drawing/2014/main" id="{7238F4DC-AAF0-4D54-B424-B807CF01ED52}"/>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C6A7436D-D44E-4E77-9752-5685B8122207}"/>
              </a:ext>
            </a:extLst>
          </p:cNvPr>
          <p:cNvPicPr>
            <a:picLocks noChangeAspect="1"/>
          </p:cNvPicPr>
          <p:nvPr/>
        </p:nvPicPr>
        <p:blipFill>
          <a:blip r:embed="rId2"/>
          <a:stretch>
            <a:fillRect/>
          </a:stretch>
        </p:blipFill>
        <p:spPr>
          <a:xfrm>
            <a:off x="616448" y="2518900"/>
            <a:ext cx="3524829" cy="3973339"/>
          </a:xfrm>
          <a:prstGeom prst="rect">
            <a:avLst/>
          </a:prstGeom>
        </p:spPr>
      </p:pic>
      <p:pic>
        <p:nvPicPr>
          <p:cNvPr id="7" name="Picture 6">
            <a:extLst>
              <a:ext uri="{FF2B5EF4-FFF2-40B4-BE49-F238E27FC236}">
                <a16:creationId xmlns:a16="http://schemas.microsoft.com/office/drawing/2014/main" id="{507BAF1F-CB75-4A6C-92D8-7E7399400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732" y="1507958"/>
            <a:ext cx="6178437" cy="4876800"/>
          </a:xfrm>
          <a:prstGeom prst="rect">
            <a:avLst/>
          </a:prstGeom>
        </p:spPr>
      </p:pic>
      <p:sp>
        <p:nvSpPr>
          <p:cNvPr id="8" name="TextBox 7">
            <a:extLst>
              <a:ext uri="{FF2B5EF4-FFF2-40B4-BE49-F238E27FC236}">
                <a16:creationId xmlns:a16="http://schemas.microsoft.com/office/drawing/2014/main" id="{C32B58A8-27E1-4F22-852B-919FE9B217AD}"/>
              </a:ext>
            </a:extLst>
          </p:cNvPr>
          <p:cNvSpPr txBox="1"/>
          <p:nvPr/>
        </p:nvSpPr>
        <p:spPr>
          <a:xfrm>
            <a:off x="616448" y="1612261"/>
            <a:ext cx="3819194" cy="769441"/>
          </a:xfrm>
          <a:prstGeom prst="rect">
            <a:avLst/>
          </a:prstGeom>
          <a:solidFill>
            <a:schemeClr val="bg1"/>
          </a:solidFill>
          <a:ln>
            <a:solidFill>
              <a:schemeClr val="tx1"/>
            </a:solidFill>
          </a:ln>
        </p:spPr>
        <p:txBody>
          <a:bodyPr wrap="square" rtlCol="0">
            <a:spAutoFit/>
          </a:bodyPr>
          <a:lstStyle/>
          <a:p>
            <a:r>
              <a:rPr lang="en-US" sz="2200" dirty="0"/>
              <a:t>The System owns its requirements.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930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5518-3B2F-4C6E-8DC6-9ED6195C1A8D}"/>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B87C11B1-6DE3-41A8-9466-63C372EAAD3D}"/>
              </a:ext>
            </a:extLst>
          </p:cNvPr>
          <p:cNvPicPr>
            <a:picLocks noGrp="1" noChangeAspect="1"/>
          </p:cNvPicPr>
          <p:nvPr>
            <p:ph idx="1"/>
          </p:nvPr>
        </p:nvPicPr>
        <p:blipFill>
          <a:blip r:embed="rId2"/>
          <a:stretch>
            <a:fillRect/>
          </a:stretch>
        </p:blipFill>
        <p:spPr>
          <a:xfrm>
            <a:off x="7715783" y="1421860"/>
            <a:ext cx="4137386" cy="4794250"/>
          </a:xfrm>
          <a:prstGeom prst="rect">
            <a:avLst/>
          </a:prstGeom>
        </p:spPr>
      </p:pic>
      <p:sp>
        <p:nvSpPr>
          <p:cNvPr id="4" name="Footer Placeholder 3">
            <a:extLst>
              <a:ext uri="{FF2B5EF4-FFF2-40B4-BE49-F238E27FC236}">
                <a16:creationId xmlns:a16="http://schemas.microsoft.com/office/drawing/2014/main" id="{1FD5DC5E-5562-4D44-9FB1-C2B149BE763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9CBBCD96-CC51-44E6-9F3E-64CFF8CF84A8}"/>
              </a:ext>
            </a:extLst>
          </p:cNvPr>
          <p:cNvSpPr/>
          <p:nvPr/>
        </p:nvSpPr>
        <p:spPr>
          <a:xfrm>
            <a:off x="7139353" y="383059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7">
            <a:extLst>
              <a:ext uri="{FF2B5EF4-FFF2-40B4-BE49-F238E27FC236}">
                <a16:creationId xmlns:a16="http://schemas.microsoft.com/office/drawing/2014/main" id="{ACBC09EB-4AD8-49D0-AE74-3EF8F6CB5AEA}"/>
              </a:ext>
            </a:extLst>
          </p:cNvPr>
          <p:cNvSpPr/>
          <p:nvPr/>
        </p:nvSpPr>
        <p:spPr>
          <a:xfrm>
            <a:off x="6980059" y="571457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7ABC8D-3546-4FBB-9253-E29D4AF45A14}"/>
              </a:ext>
            </a:extLst>
          </p:cNvPr>
          <p:cNvSpPr txBox="1"/>
          <p:nvPr/>
        </p:nvSpPr>
        <p:spPr>
          <a:xfrm>
            <a:off x="512378" y="1871215"/>
            <a:ext cx="5636422" cy="1938992"/>
          </a:xfrm>
          <a:prstGeom prst="rect">
            <a:avLst/>
          </a:prstGeom>
          <a:solidFill>
            <a:schemeClr val="bg1"/>
          </a:solidFill>
          <a:ln>
            <a:solidFill>
              <a:schemeClr val="tx1"/>
            </a:solidFill>
          </a:ln>
        </p:spPr>
        <p:txBody>
          <a:bodyPr wrap="square" rtlCol="0">
            <a:spAutoFit/>
          </a:bodyPr>
          <a:lstStyle/>
          <a:p>
            <a:r>
              <a:rPr lang="en-US" sz="4000" dirty="0"/>
              <a:t>Select Requirements and Include Subtypes.  Select OK.</a:t>
            </a:r>
          </a:p>
        </p:txBody>
      </p:sp>
      <p:sp>
        <p:nvSpPr>
          <p:cNvPr id="9" name="Right Arrow 7">
            <a:extLst>
              <a:ext uri="{FF2B5EF4-FFF2-40B4-BE49-F238E27FC236}">
                <a16:creationId xmlns:a16="http://schemas.microsoft.com/office/drawing/2014/main" id="{C7ABF320-EFCA-4AD6-A54E-BB1C58760E88}"/>
              </a:ext>
            </a:extLst>
          </p:cNvPr>
          <p:cNvSpPr/>
          <p:nvPr/>
        </p:nvSpPr>
        <p:spPr>
          <a:xfrm rot="5400000">
            <a:off x="10086674" y="553842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364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110B9D-BFFE-488D-BC10-28F5FAA790ED}"/>
              </a:ext>
            </a:extLst>
          </p:cNvPr>
          <p:cNvPicPr>
            <a:picLocks noChangeAspect="1"/>
          </p:cNvPicPr>
          <p:nvPr/>
        </p:nvPicPr>
        <p:blipFill>
          <a:blip r:embed="rId2"/>
          <a:stretch>
            <a:fillRect/>
          </a:stretch>
        </p:blipFill>
        <p:spPr>
          <a:xfrm>
            <a:off x="5807475" y="1595062"/>
            <a:ext cx="5962650" cy="4791075"/>
          </a:xfrm>
          <a:prstGeom prst="rect">
            <a:avLst/>
          </a:prstGeom>
        </p:spPr>
      </p:pic>
      <p:sp>
        <p:nvSpPr>
          <p:cNvPr id="2" name="Title 1">
            <a:extLst>
              <a:ext uri="{FF2B5EF4-FFF2-40B4-BE49-F238E27FC236}">
                <a16:creationId xmlns:a16="http://schemas.microsoft.com/office/drawing/2014/main" id="{AB70DC36-67AB-4746-8F80-2501D1773FA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31E075D8-62BD-4CAB-B303-D7FFADD6CE2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95FDB785-34C6-409D-86F9-F1661BFD429E}"/>
              </a:ext>
            </a:extLst>
          </p:cNvPr>
          <p:cNvSpPr txBox="1"/>
          <p:nvPr/>
        </p:nvSpPr>
        <p:spPr>
          <a:xfrm>
            <a:off x="538755" y="1864015"/>
            <a:ext cx="4982814" cy="2554545"/>
          </a:xfrm>
          <a:prstGeom prst="rect">
            <a:avLst/>
          </a:prstGeom>
          <a:solidFill>
            <a:schemeClr val="bg1"/>
          </a:solidFill>
          <a:ln>
            <a:solidFill>
              <a:schemeClr val="tx1"/>
            </a:solidFill>
          </a:ln>
        </p:spPr>
        <p:txBody>
          <a:bodyPr wrap="square" rtlCol="0">
            <a:spAutoFit/>
          </a:bodyPr>
          <a:lstStyle/>
          <a:p>
            <a:r>
              <a:rPr lang="en-US" sz="4000" dirty="0"/>
              <a:t>This will give us all of the requirements in the model.  Give the Operation a name.</a:t>
            </a:r>
          </a:p>
        </p:txBody>
      </p:sp>
      <p:sp>
        <p:nvSpPr>
          <p:cNvPr id="11" name="Right Arrow 7">
            <a:extLst>
              <a:ext uri="{FF2B5EF4-FFF2-40B4-BE49-F238E27FC236}">
                <a16:creationId xmlns:a16="http://schemas.microsoft.com/office/drawing/2014/main" id="{12D5F0B4-4B6E-4F9F-A650-59A8D8ADA3A2}"/>
              </a:ext>
            </a:extLst>
          </p:cNvPr>
          <p:cNvSpPr/>
          <p:nvPr/>
        </p:nvSpPr>
        <p:spPr>
          <a:xfrm rot="10800000">
            <a:off x="9450697" y="294499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859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42B8-2A8B-4ED3-B785-7B3155D3E969}"/>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A7A4035F-729A-4B98-9B5A-BD32F6186CBE}"/>
              </a:ext>
            </a:extLst>
          </p:cNvPr>
          <p:cNvPicPr>
            <a:picLocks noGrp="1" noChangeAspect="1"/>
          </p:cNvPicPr>
          <p:nvPr>
            <p:ph idx="1"/>
          </p:nvPr>
        </p:nvPicPr>
        <p:blipFill>
          <a:blip r:embed="rId2"/>
          <a:stretch>
            <a:fillRect/>
          </a:stretch>
        </p:blipFill>
        <p:spPr>
          <a:xfrm>
            <a:off x="5526764" y="1506279"/>
            <a:ext cx="6122964" cy="4794250"/>
          </a:xfrm>
          <a:prstGeom prst="rect">
            <a:avLst/>
          </a:prstGeom>
        </p:spPr>
      </p:pic>
      <p:sp>
        <p:nvSpPr>
          <p:cNvPr id="4" name="Footer Placeholder 3">
            <a:extLst>
              <a:ext uri="{FF2B5EF4-FFF2-40B4-BE49-F238E27FC236}">
                <a16:creationId xmlns:a16="http://schemas.microsoft.com/office/drawing/2014/main" id="{DC058CF4-7B4A-456C-A7CA-D77899EAB57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749AF12-5405-4217-95DE-B317263F7E37}"/>
              </a:ext>
            </a:extLst>
          </p:cNvPr>
          <p:cNvSpPr txBox="1"/>
          <p:nvPr/>
        </p:nvSpPr>
        <p:spPr>
          <a:xfrm>
            <a:off x="538755" y="1864015"/>
            <a:ext cx="4387664" cy="1938992"/>
          </a:xfrm>
          <a:prstGeom prst="rect">
            <a:avLst/>
          </a:prstGeom>
          <a:solidFill>
            <a:schemeClr val="bg1"/>
          </a:solidFill>
          <a:ln>
            <a:solidFill>
              <a:schemeClr val="tx1"/>
            </a:solidFill>
          </a:ln>
        </p:spPr>
        <p:txBody>
          <a:bodyPr wrap="square" rtlCol="0">
            <a:spAutoFit/>
          </a:bodyPr>
          <a:lstStyle/>
          <a:p>
            <a:r>
              <a:rPr lang="en-US" sz="4000" dirty="0"/>
              <a:t>Click on the Evaluation Mode button.</a:t>
            </a:r>
          </a:p>
        </p:txBody>
      </p:sp>
      <p:sp>
        <p:nvSpPr>
          <p:cNvPr id="7" name="Right Arrow 7">
            <a:extLst>
              <a:ext uri="{FF2B5EF4-FFF2-40B4-BE49-F238E27FC236}">
                <a16:creationId xmlns:a16="http://schemas.microsoft.com/office/drawing/2014/main" id="{799907FA-8364-4ED0-AC95-6DF9BA7F5005}"/>
              </a:ext>
            </a:extLst>
          </p:cNvPr>
          <p:cNvSpPr/>
          <p:nvPr/>
        </p:nvSpPr>
        <p:spPr>
          <a:xfrm rot="5400000">
            <a:off x="10823865" y="5297415"/>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346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C02E-B1A8-4318-AE23-DB39B78CA4B0}"/>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FC5DF459-380B-401A-AB1E-57083E78307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9072319-CD7D-4A75-96BE-6CE1C82C484F}"/>
              </a:ext>
            </a:extLst>
          </p:cNvPr>
          <p:cNvPicPr>
            <a:picLocks noChangeAspect="1"/>
          </p:cNvPicPr>
          <p:nvPr/>
        </p:nvPicPr>
        <p:blipFill>
          <a:blip r:embed="rId2"/>
          <a:stretch>
            <a:fillRect/>
          </a:stretch>
        </p:blipFill>
        <p:spPr>
          <a:xfrm>
            <a:off x="4569231" y="1878073"/>
            <a:ext cx="7168338" cy="4361799"/>
          </a:xfrm>
          <a:prstGeom prst="rect">
            <a:avLst/>
          </a:prstGeom>
        </p:spPr>
      </p:pic>
      <p:sp>
        <p:nvSpPr>
          <p:cNvPr id="6" name="Right Arrow 7">
            <a:extLst>
              <a:ext uri="{FF2B5EF4-FFF2-40B4-BE49-F238E27FC236}">
                <a16:creationId xmlns:a16="http://schemas.microsoft.com/office/drawing/2014/main" id="{D1667725-912B-4A43-A4AC-9D4AF9CC7781}"/>
              </a:ext>
            </a:extLst>
          </p:cNvPr>
          <p:cNvSpPr/>
          <p:nvPr/>
        </p:nvSpPr>
        <p:spPr>
          <a:xfrm>
            <a:off x="10421270" y="578698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DE4C74-2C39-4320-9229-EF3A4F83593E}"/>
              </a:ext>
            </a:extLst>
          </p:cNvPr>
          <p:cNvSpPr txBox="1"/>
          <p:nvPr/>
        </p:nvSpPr>
        <p:spPr>
          <a:xfrm>
            <a:off x="538755" y="1878073"/>
            <a:ext cx="3848947" cy="3785652"/>
          </a:xfrm>
          <a:prstGeom prst="rect">
            <a:avLst/>
          </a:prstGeom>
          <a:solidFill>
            <a:schemeClr val="bg1"/>
          </a:solidFill>
          <a:ln>
            <a:solidFill>
              <a:schemeClr val="tx1"/>
            </a:solidFill>
          </a:ln>
        </p:spPr>
        <p:txBody>
          <a:bodyPr wrap="square" rtlCol="0">
            <a:spAutoFit/>
          </a:bodyPr>
          <a:lstStyle/>
          <a:p>
            <a:r>
              <a:rPr lang="en-US" sz="4000" dirty="0"/>
              <a:t>Click on the Evaluate button.  Note this shows that the Find query finds 35 requirements.  </a:t>
            </a:r>
          </a:p>
        </p:txBody>
      </p:sp>
    </p:spTree>
    <p:extLst>
      <p:ext uri="{BB962C8B-B14F-4D97-AF65-F5344CB8AC3E}">
        <p14:creationId xmlns:p14="http://schemas.microsoft.com/office/powerpoint/2010/main" val="6416536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85FE-56DA-42EC-B29C-7790B550CF1B}"/>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DDDC5E71-0AB3-4360-8DBF-7903CEEB866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E653BD4E-5785-4127-BD5D-E709DBCB5075}"/>
              </a:ext>
            </a:extLst>
          </p:cNvPr>
          <p:cNvPicPr>
            <a:picLocks noChangeAspect="1"/>
          </p:cNvPicPr>
          <p:nvPr/>
        </p:nvPicPr>
        <p:blipFill>
          <a:blip r:embed="rId2"/>
          <a:stretch>
            <a:fillRect/>
          </a:stretch>
        </p:blipFill>
        <p:spPr>
          <a:xfrm>
            <a:off x="5709544" y="1454395"/>
            <a:ext cx="6143625" cy="4933950"/>
          </a:xfrm>
          <a:prstGeom prst="rect">
            <a:avLst/>
          </a:prstGeom>
        </p:spPr>
      </p:pic>
      <p:sp>
        <p:nvSpPr>
          <p:cNvPr id="7" name="TextBox 6">
            <a:extLst>
              <a:ext uri="{FF2B5EF4-FFF2-40B4-BE49-F238E27FC236}">
                <a16:creationId xmlns:a16="http://schemas.microsoft.com/office/drawing/2014/main" id="{EA3F46EE-5C89-4A97-AD59-6176040D81E7}"/>
              </a:ext>
            </a:extLst>
          </p:cNvPr>
          <p:cNvSpPr txBox="1"/>
          <p:nvPr/>
        </p:nvSpPr>
        <p:spPr>
          <a:xfrm>
            <a:off x="538755" y="1864015"/>
            <a:ext cx="4982814" cy="3170099"/>
          </a:xfrm>
          <a:prstGeom prst="rect">
            <a:avLst/>
          </a:prstGeom>
          <a:solidFill>
            <a:schemeClr val="bg1"/>
          </a:solidFill>
          <a:ln>
            <a:solidFill>
              <a:schemeClr val="tx1"/>
            </a:solidFill>
          </a:ln>
        </p:spPr>
        <p:txBody>
          <a:bodyPr wrap="square" rtlCol="0">
            <a:spAutoFit/>
          </a:bodyPr>
          <a:lstStyle/>
          <a:p>
            <a:r>
              <a:rPr lang="en-US" sz="4000" dirty="0"/>
              <a:t>Next, we will need a list of the Satisfied Requirements.  Click on the Exclude attribute.</a:t>
            </a:r>
          </a:p>
        </p:txBody>
      </p:sp>
      <p:sp>
        <p:nvSpPr>
          <p:cNvPr id="5" name="Right Arrow 7">
            <a:extLst>
              <a:ext uri="{FF2B5EF4-FFF2-40B4-BE49-F238E27FC236}">
                <a16:creationId xmlns:a16="http://schemas.microsoft.com/office/drawing/2014/main" id="{6D17BBA1-0018-40E6-8FD9-5F77112DCF6F}"/>
              </a:ext>
            </a:extLst>
          </p:cNvPr>
          <p:cNvSpPr/>
          <p:nvPr/>
        </p:nvSpPr>
        <p:spPr>
          <a:xfrm rot="10800000">
            <a:off x="7062120" y="346667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567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2A70A-33AD-4CF5-A7B0-8FF6F7F0816F}"/>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1EB11319-0C2E-477A-AF83-68B00F95FF3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Content Placeholder 4">
            <a:extLst>
              <a:ext uri="{FF2B5EF4-FFF2-40B4-BE49-F238E27FC236}">
                <a16:creationId xmlns:a16="http://schemas.microsoft.com/office/drawing/2014/main" id="{D733BF28-3B20-40EE-8119-A999806F3079}"/>
              </a:ext>
            </a:extLst>
          </p:cNvPr>
          <p:cNvPicPr>
            <a:picLocks noGrp="1" noChangeAspect="1"/>
          </p:cNvPicPr>
          <p:nvPr>
            <p:ph idx="1"/>
          </p:nvPr>
        </p:nvPicPr>
        <p:blipFill>
          <a:blip r:embed="rId2"/>
          <a:stretch>
            <a:fillRect/>
          </a:stretch>
        </p:blipFill>
        <p:spPr>
          <a:xfrm>
            <a:off x="5883495" y="1492103"/>
            <a:ext cx="5969674" cy="4794250"/>
          </a:xfrm>
          <a:prstGeom prst="rect">
            <a:avLst/>
          </a:prstGeom>
        </p:spPr>
      </p:pic>
      <p:sp>
        <p:nvSpPr>
          <p:cNvPr id="6" name="TextBox 5">
            <a:extLst>
              <a:ext uri="{FF2B5EF4-FFF2-40B4-BE49-F238E27FC236}">
                <a16:creationId xmlns:a16="http://schemas.microsoft.com/office/drawing/2014/main" id="{3F43523C-8088-449E-9FB2-B676C0C17346}"/>
              </a:ext>
            </a:extLst>
          </p:cNvPr>
          <p:cNvSpPr txBox="1"/>
          <p:nvPr/>
        </p:nvSpPr>
        <p:spPr>
          <a:xfrm>
            <a:off x="538755" y="1864015"/>
            <a:ext cx="4982814" cy="2554545"/>
          </a:xfrm>
          <a:prstGeom prst="rect">
            <a:avLst/>
          </a:prstGeom>
          <a:solidFill>
            <a:schemeClr val="bg1"/>
          </a:solidFill>
          <a:ln>
            <a:solidFill>
              <a:schemeClr val="tx1"/>
            </a:solidFill>
          </a:ln>
        </p:spPr>
        <p:txBody>
          <a:bodyPr wrap="square" rtlCol="0">
            <a:spAutoFit/>
          </a:bodyPr>
          <a:lstStyle/>
          <a:p>
            <a:r>
              <a:rPr lang="en-US" sz="4000" dirty="0"/>
              <a:t>We will use a Metachain to find the Satisfied Requirements.</a:t>
            </a:r>
          </a:p>
        </p:txBody>
      </p:sp>
      <p:sp>
        <p:nvSpPr>
          <p:cNvPr id="8" name="Right Arrow 7">
            <a:extLst>
              <a:ext uri="{FF2B5EF4-FFF2-40B4-BE49-F238E27FC236}">
                <a16:creationId xmlns:a16="http://schemas.microsoft.com/office/drawing/2014/main" id="{31554ECD-0908-4267-94B7-BC8B2370D565}"/>
              </a:ext>
            </a:extLst>
          </p:cNvPr>
          <p:cNvSpPr/>
          <p:nvPr/>
        </p:nvSpPr>
        <p:spPr>
          <a:xfrm rot="16200000">
            <a:off x="8033226" y="4159547"/>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426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84A7-A5F3-4972-A403-0FDC6FE3E693}"/>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19B9A9DF-F435-460A-86DE-9753E23C2C70}"/>
              </a:ext>
            </a:extLst>
          </p:cNvPr>
          <p:cNvPicPr>
            <a:picLocks noGrp="1" noChangeAspect="1"/>
          </p:cNvPicPr>
          <p:nvPr>
            <p:ph idx="1"/>
          </p:nvPr>
        </p:nvPicPr>
        <p:blipFill>
          <a:blip r:embed="rId2"/>
          <a:stretch>
            <a:fillRect/>
          </a:stretch>
        </p:blipFill>
        <p:spPr>
          <a:xfrm>
            <a:off x="5414611" y="1534633"/>
            <a:ext cx="6438558" cy="4794250"/>
          </a:xfrm>
          <a:prstGeom prst="rect">
            <a:avLst/>
          </a:prstGeom>
        </p:spPr>
      </p:pic>
      <p:sp>
        <p:nvSpPr>
          <p:cNvPr id="4" name="Footer Placeholder 3">
            <a:extLst>
              <a:ext uri="{FF2B5EF4-FFF2-40B4-BE49-F238E27FC236}">
                <a16:creationId xmlns:a16="http://schemas.microsoft.com/office/drawing/2014/main" id="{58FE5A85-B1FE-4E8F-822E-8CCCC1DC577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3EB5A401-59CD-4816-83B4-794BBE30E4DE}"/>
              </a:ext>
            </a:extLst>
          </p:cNvPr>
          <p:cNvSpPr/>
          <p:nvPr/>
        </p:nvSpPr>
        <p:spPr>
          <a:xfrm rot="10800000">
            <a:off x="7152721" y="346667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985EC4C-452C-4F71-9C4A-C40615017401}"/>
              </a:ext>
            </a:extLst>
          </p:cNvPr>
          <p:cNvSpPr txBox="1"/>
          <p:nvPr/>
        </p:nvSpPr>
        <p:spPr>
          <a:xfrm>
            <a:off x="645713" y="1864015"/>
            <a:ext cx="4457915" cy="1323439"/>
          </a:xfrm>
          <a:prstGeom prst="rect">
            <a:avLst/>
          </a:prstGeom>
          <a:solidFill>
            <a:schemeClr val="bg1"/>
          </a:solidFill>
          <a:ln>
            <a:solidFill>
              <a:schemeClr val="tx1"/>
            </a:solidFill>
          </a:ln>
        </p:spPr>
        <p:txBody>
          <a:bodyPr wrap="square" rtlCol="0">
            <a:spAutoFit/>
          </a:bodyPr>
          <a:lstStyle/>
          <a:p>
            <a:r>
              <a:rPr lang="en-US" sz="4000" dirty="0"/>
              <a:t>Note the change in the Exclude Query.  </a:t>
            </a:r>
          </a:p>
        </p:txBody>
      </p:sp>
    </p:spTree>
    <p:extLst>
      <p:ext uri="{BB962C8B-B14F-4D97-AF65-F5344CB8AC3E}">
        <p14:creationId xmlns:p14="http://schemas.microsoft.com/office/powerpoint/2010/main" val="9210046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3953-2C99-4800-AB20-37C9ED32072C}"/>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80A688FF-73B8-41B3-98CE-9B144BA1083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07DD5E80-9275-4971-A1BD-C3A77B79A635}"/>
              </a:ext>
            </a:extLst>
          </p:cNvPr>
          <p:cNvSpPr txBox="1"/>
          <p:nvPr/>
        </p:nvSpPr>
        <p:spPr>
          <a:xfrm>
            <a:off x="645713" y="1864015"/>
            <a:ext cx="4457915" cy="3170099"/>
          </a:xfrm>
          <a:prstGeom prst="rect">
            <a:avLst/>
          </a:prstGeom>
          <a:solidFill>
            <a:schemeClr val="bg1"/>
          </a:solidFill>
          <a:ln>
            <a:solidFill>
              <a:schemeClr val="tx1"/>
            </a:solidFill>
          </a:ln>
        </p:spPr>
        <p:txBody>
          <a:bodyPr wrap="square" rtlCol="0">
            <a:spAutoFit/>
          </a:bodyPr>
          <a:lstStyle/>
          <a:p>
            <a:r>
              <a:rPr lang="en-US" sz="4000" dirty="0"/>
              <a:t>Select Context attribute.  We need to set the scope for the THIS Value.  Select the Reset.</a:t>
            </a:r>
          </a:p>
        </p:txBody>
      </p:sp>
      <p:pic>
        <p:nvPicPr>
          <p:cNvPr id="7" name="Picture 6">
            <a:extLst>
              <a:ext uri="{FF2B5EF4-FFF2-40B4-BE49-F238E27FC236}">
                <a16:creationId xmlns:a16="http://schemas.microsoft.com/office/drawing/2014/main" id="{83668EB9-CA14-4029-8382-3D51C0CA7351}"/>
              </a:ext>
            </a:extLst>
          </p:cNvPr>
          <p:cNvPicPr>
            <a:picLocks noChangeAspect="1"/>
          </p:cNvPicPr>
          <p:nvPr/>
        </p:nvPicPr>
        <p:blipFill>
          <a:blip r:embed="rId2"/>
          <a:stretch>
            <a:fillRect/>
          </a:stretch>
        </p:blipFill>
        <p:spPr>
          <a:xfrm>
            <a:off x="5298164" y="1864015"/>
            <a:ext cx="6555005" cy="4052807"/>
          </a:xfrm>
          <a:prstGeom prst="rect">
            <a:avLst/>
          </a:prstGeom>
        </p:spPr>
      </p:pic>
      <p:sp>
        <p:nvSpPr>
          <p:cNvPr id="8" name="Right Arrow 7">
            <a:extLst>
              <a:ext uri="{FF2B5EF4-FFF2-40B4-BE49-F238E27FC236}">
                <a16:creationId xmlns:a16="http://schemas.microsoft.com/office/drawing/2014/main" id="{27DD008A-43E6-461F-A20E-B50CE23BE36E}"/>
              </a:ext>
            </a:extLst>
          </p:cNvPr>
          <p:cNvSpPr/>
          <p:nvPr/>
        </p:nvSpPr>
        <p:spPr>
          <a:xfrm rot="16200000">
            <a:off x="11309151" y="3252844"/>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1BECC009-E4C4-460E-8212-E485396C724A}"/>
              </a:ext>
            </a:extLst>
          </p:cNvPr>
          <p:cNvSpPr/>
          <p:nvPr/>
        </p:nvSpPr>
        <p:spPr>
          <a:xfrm rot="10800000">
            <a:off x="6636614" y="364282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6285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B757-FCDA-4AB0-AE0C-87784DBDC256}"/>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392B83C9-2438-4E92-8617-89BD64302B99}"/>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758B8294-DA5E-46B8-85B2-DE90D6E16045}"/>
              </a:ext>
            </a:extLst>
          </p:cNvPr>
          <p:cNvSpPr txBox="1"/>
          <p:nvPr/>
        </p:nvSpPr>
        <p:spPr>
          <a:xfrm>
            <a:off x="645713" y="1864015"/>
            <a:ext cx="4457915" cy="3170099"/>
          </a:xfrm>
          <a:prstGeom prst="rect">
            <a:avLst/>
          </a:prstGeom>
          <a:solidFill>
            <a:schemeClr val="bg1"/>
          </a:solidFill>
          <a:ln>
            <a:solidFill>
              <a:schemeClr val="tx1"/>
            </a:solidFill>
          </a:ln>
        </p:spPr>
        <p:txBody>
          <a:bodyPr wrap="square" rtlCol="0">
            <a:spAutoFit/>
          </a:bodyPr>
          <a:lstStyle/>
          <a:p>
            <a:r>
              <a:rPr lang="en-US" sz="4000" dirty="0"/>
              <a:t>Remember when we did the Generic Table, we set the Context by setting the Element Type.</a:t>
            </a:r>
          </a:p>
        </p:txBody>
      </p:sp>
      <p:pic>
        <p:nvPicPr>
          <p:cNvPr id="8" name="Picture 7">
            <a:extLst>
              <a:ext uri="{FF2B5EF4-FFF2-40B4-BE49-F238E27FC236}">
                <a16:creationId xmlns:a16="http://schemas.microsoft.com/office/drawing/2014/main" id="{F629DC1B-DE8B-4ED7-B4C5-6CABAFDA296A}"/>
              </a:ext>
            </a:extLst>
          </p:cNvPr>
          <p:cNvPicPr>
            <a:picLocks noChangeAspect="1"/>
          </p:cNvPicPr>
          <p:nvPr/>
        </p:nvPicPr>
        <p:blipFill>
          <a:blip r:embed="rId2"/>
          <a:stretch>
            <a:fillRect/>
          </a:stretch>
        </p:blipFill>
        <p:spPr>
          <a:xfrm>
            <a:off x="6096000" y="1321992"/>
            <a:ext cx="5592836" cy="4993985"/>
          </a:xfrm>
          <a:prstGeom prst="rect">
            <a:avLst/>
          </a:prstGeom>
        </p:spPr>
      </p:pic>
      <p:sp>
        <p:nvSpPr>
          <p:cNvPr id="11" name="Right Arrow 7">
            <a:extLst>
              <a:ext uri="{FF2B5EF4-FFF2-40B4-BE49-F238E27FC236}">
                <a16:creationId xmlns:a16="http://schemas.microsoft.com/office/drawing/2014/main" id="{77C7A77F-045B-4DF4-928B-B14C0B3D2615}"/>
              </a:ext>
            </a:extLst>
          </p:cNvPr>
          <p:cNvSpPr/>
          <p:nvPr/>
        </p:nvSpPr>
        <p:spPr>
          <a:xfrm rot="16010042">
            <a:off x="6438529" y="248858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2040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3FC63-1477-41AA-A34E-8E698E965D64}"/>
              </a:ext>
            </a:extLst>
          </p:cNvPr>
          <p:cNvPicPr>
            <a:picLocks noChangeAspect="1"/>
          </p:cNvPicPr>
          <p:nvPr/>
        </p:nvPicPr>
        <p:blipFill>
          <a:blip r:embed="rId2"/>
          <a:stretch>
            <a:fillRect/>
          </a:stretch>
        </p:blipFill>
        <p:spPr>
          <a:xfrm>
            <a:off x="4773383" y="1864015"/>
            <a:ext cx="7079786" cy="4377267"/>
          </a:xfrm>
          <a:prstGeom prst="rect">
            <a:avLst/>
          </a:prstGeom>
        </p:spPr>
      </p:pic>
      <p:sp>
        <p:nvSpPr>
          <p:cNvPr id="2" name="Title 1">
            <a:extLst>
              <a:ext uri="{FF2B5EF4-FFF2-40B4-BE49-F238E27FC236}">
                <a16:creationId xmlns:a16="http://schemas.microsoft.com/office/drawing/2014/main" id="{EFAC6354-39B7-46FC-B61D-32E0327DF6EE}"/>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4A40A4B2-B17D-4CE9-B602-66EA2825BEA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42D124B8-0305-4990-99DE-187230DD1EC4}"/>
              </a:ext>
            </a:extLst>
          </p:cNvPr>
          <p:cNvSpPr txBox="1"/>
          <p:nvPr/>
        </p:nvSpPr>
        <p:spPr>
          <a:xfrm>
            <a:off x="538755" y="1864015"/>
            <a:ext cx="3804645" cy="1938992"/>
          </a:xfrm>
          <a:prstGeom prst="rect">
            <a:avLst/>
          </a:prstGeom>
          <a:solidFill>
            <a:schemeClr val="bg1"/>
          </a:solidFill>
          <a:ln>
            <a:solidFill>
              <a:schemeClr val="tx1"/>
            </a:solidFill>
          </a:ln>
        </p:spPr>
        <p:txBody>
          <a:bodyPr wrap="square" rtlCol="0">
            <a:spAutoFit/>
          </a:bodyPr>
          <a:lstStyle/>
          <a:p>
            <a:r>
              <a:rPr lang="en-US" sz="4000" dirty="0"/>
              <a:t>We will use Find to find all Satisfy Requirements.</a:t>
            </a:r>
          </a:p>
        </p:txBody>
      </p:sp>
      <p:sp>
        <p:nvSpPr>
          <p:cNvPr id="8" name="Right Arrow 7">
            <a:extLst>
              <a:ext uri="{FF2B5EF4-FFF2-40B4-BE49-F238E27FC236}">
                <a16:creationId xmlns:a16="http://schemas.microsoft.com/office/drawing/2014/main" id="{8AE5C6AB-BBFC-4EE5-A1AD-AB7FD987E44C}"/>
              </a:ext>
            </a:extLst>
          </p:cNvPr>
          <p:cNvSpPr/>
          <p:nvPr/>
        </p:nvSpPr>
        <p:spPr>
          <a:xfrm rot="16200000">
            <a:off x="7609382" y="415935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00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4A28-C693-482E-87F3-5A4B48215BB5}"/>
              </a:ext>
            </a:extLst>
          </p:cNvPr>
          <p:cNvSpPr>
            <a:spLocks noGrp="1"/>
          </p:cNvSpPr>
          <p:nvPr>
            <p:ph type="title"/>
          </p:nvPr>
        </p:nvSpPr>
        <p:spPr/>
        <p:txBody>
          <a:bodyPr/>
          <a:lstStyle/>
          <a:p>
            <a:r>
              <a:rPr lang="en-US" dirty="0"/>
              <a:t>Example Model Introduction</a:t>
            </a:r>
          </a:p>
        </p:txBody>
      </p:sp>
      <p:pic>
        <p:nvPicPr>
          <p:cNvPr id="5" name="Content Placeholder 4">
            <a:extLst>
              <a:ext uri="{FF2B5EF4-FFF2-40B4-BE49-F238E27FC236}">
                <a16:creationId xmlns:a16="http://schemas.microsoft.com/office/drawing/2014/main" id="{A38EBF74-A31F-4082-957F-7A48892A8D4B}"/>
              </a:ext>
            </a:extLst>
          </p:cNvPr>
          <p:cNvPicPr>
            <a:picLocks noGrp="1" noChangeAspect="1"/>
          </p:cNvPicPr>
          <p:nvPr>
            <p:ph idx="1"/>
          </p:nvPr>
        </p:nvPicPr>
        <p:blipFill>
          <a:blip r:embed="rId2"/>
          <a:stretch>
            <a:fillRect/>
          </a:stretch>
        </p:blipFill>
        <p:spPr>
          <a:xfrm>
            <a:off x="695268" y="2521568"/>
            <a:ext cx="3183566" cy="3909461"/>
          </a:xfrm>
          <a:prstGeom prst="rect">
            <a:avLst/>
          </a:prstGeom>
        </p:spPr>
      </p:pic>
      <p:sp>
        <p:nvSpPr>
          <p:cNvPr id="4" name="Footer Placeholder 3">
            <a:extLst>
              <a:ext uri="{FF2B5EF4-FFF2-40B4-BE49-F238E27FC236}">
                <a16:creationId xmlns:a16="http://schemas.microsoft.com/office/drawing/2014/main" id="{D231C774-3DF7-42F4-AF17-3DA85B1F203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275E89EF-095A-4D43-AC52-6753CF081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152" y="1475874"/>
            <a:ext cx="6897017" cy="4901532"/>
          </a:xfrm>
          <a:prstGeom prst="rect">
            <a:avLst/>
          </a:prstGeom>
        </p:spPr>
      </p:pic>
      <p:sp>
        <p:nvSpPr>
          <p:cNvPr id="8" name="TextBox 7">
            <a:extLst>
              <a:ext uri="{FF2B5EF4-FFF2-40B4-BE49-F238E27FC236}">
                <a16:creationId xmlns:a16="http://schemas.microsoft.com/office/drawing/2014/main" id="{EE9F550B-DD44-4CB9-8349-0652C5E04C2C}"/>
              </a:ext>
            </a:extLst>
          </p:cNvPr>
          <p:cNvSpPr txBox="1"/>
          <p:nvPr/>
        </p:nvSpPr>
        <p:spPr>
          <a:xfrm>
            <a:off x="616448" y="1612261"/>
            <a:ext cx="3819194" cy="769441"/>
          </a:xfrm>
          <a:prstGeom prst="rect">
            <a:avLst/>
          </a:prstGeom>
          <a:solidFill>
            <a:schemeClr val="bg1"/>
          </a:solidFill>
          <a:ln>
            <a:solidFill>
              <a:schemeClr val="tx1"/>
            </a:solidFill>
          </a:ln>
        </p:spPr>
        <p:txBody>
          <a:bodyPr wrap="square" rtlCol="0">
            <a:spAutoFit/>
          </a:bodyPr>
          <a:lstStyle/>
          <a:p>
            <a:r>
              <a:rPr lang="en-US" sz="2200" dirty="0"/>
              <a:t>Each Sub System owns its requirements.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7351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7F74F-45EE-4469-BC7F-E835A37A70D0}"/>
              </a:ext>
            </a:extLst>
          </p:cNvPr>
          <p:cNvPicPr>
            <a:picLocks noChangeAspect="1"/>
          </p:cNvPicPr>
          <p:nvPr/>
        </p:nvPicPr>
        <p:blipFill>
          <a:blip r:embed="rId2"/>
          <a:stretch>
            <a:fillRect/>
          </a:stretch>
        </p:blipFill>
        <p:spPr>
          <a:xfrm>
            <a:off x="3628774" y="1568286"/>
            <a:ext cx="8224395" cy="4270914"/>
          </a:xfrm>
          <a:prstGeom prst="rect">
            <a:avLst/>
          </a:prstGeom>
        </p:spPr>
      </p:pic>
      <p:sp>
        <p:nvSpPr>
          <p:cNvPr id="2" name="Title 1">
            <a:extLst>
              <a:ext uri="{FF2B5EF4-FFF2-40B4-BE49-F238E27FC236}">
                <a16:creationId xmlns:a16="http://schemas.microsoft.com/office/drawing/2014/main" id="{B1D5C812-A4B2-407A-BC4E-1B30A0946E7E}"/>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7A73528E-8291-48C9-A4FF-0FDF2D6ABAF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84DFA589-2E1A-4B5A-A075-FD41629AA305}"/>
              </a:ext>
            </a:extLst>
          </p:cNvPr>
          <p:cNvSpPr txBox="1"/>
          <p:nvPr/>
        </p:nvSpPr>
        <p:spPr>
          <a:xfrm>
            <a:off x="538756" y="1864015"/>
            <a:ext cx="2737244" cy="3170099"/>
          </a:xfrm>
          <a:prstGeom prst="rect">
            <a:avLst/>
          </a:prstGeom>
          <a:solidFill>
            <a:schemeClr val="bg1"/>
          </a:solidFill>
          <a:ln>
            <a:solidFill>
              <a:schemeClr val="tx1"/>
            </a:solidFill>
          </a:ln>
        </p:spPr>
        <p:txBody>
          <a:bodyPr wrap="square" rtlCol="0">
            <a:spAutoFit/>
          </a:bodyPr>
          <a:lstStyle/>
          <a:p>
            <a:r>
              <a:rPr lang="en-US" sz="4000" dirty="0"/>
              <a:t>We will use Type to find the relations we will need.  </a:t>
            </a:r>
          </a:p>
        </p:txBody>
      </p:sp>
      <p:sp>
        <p:nvSpPr>
          <p:cNvPr id="11" name="Right Arrow 7">
            <a:extLst>
              <a:ext uri="{FF2B5EF4-FFF2-40B4-BE49-F238E27FC236}">
                <a16:creationId xmlns:a16="http://schemas.microsoft.com/office/drawing/2014/main" id="{67DA2E95-E3EB-4AA4-B239-0AC8D12CAFC4}"/>
              </a:ext>
            </a:extLst>
          </p:cNvPr>
          <p:cNvSpPr/>
          <p:nvPr/>
        </p:nvSpPr>
        <p:spPr>
          <a:xfrm rot="16200000">
            <a:off x="10698826" y="389544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1812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6D13-CBFC-4F6F-B845-68FBD950F8A9}"/>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F13F8E0C-8EC0-4820-8747-B2E94807811B}"/>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881249C9-B5A2-497C-AD40-2E2D9EA604C9}"/>
              </a:ext>
            </a:extLst>
          </p:cNvPr>
          <p:cNvPicPr>
            <a:picLocks noChangeAspect="1"/>
          </p:cNvPicPr>
          <p:nvPr/>
        </p:nvPicPr>
        <p:blipFill>
          <a:blip r:embed="rId2"/>
          <a:stretch>
            <a:fillRect/>
          </a:stretch>
        </p:blipFill>
        <p:spPr>
          <a:xfrm>
            <a:off x="7379073" y="1371601"/>
            <a:ext cx="4359304" cy="4961860"/>
          </a:xfrm>
          <a:prstGeom prst="rect">
            <a:avLst/>
          </a:prstGeom>
        </p:spPr>
      </p:pic>
      <p:sp>
        <p:nvSpPr>
          <p:cNvPr id="8" name="TextBox 7">
            <a:extLst>
              <a:ext uri="{FF2B5EF4-FFF2-40B4-BE49-F238E27FC236}">
                <a16:creationId xmlns:a16="http://schemas.microsoft.com/office/drawing/2014/main" id="{1EF0AE6F-A8AD-4163-AE63-B5B27512581D}"/>
              </a:ext>
            </a:extLst>
          </p:cNvPr>
          <p:cNvSpPr txBox="1"/>
          <p:nvPr/>
        </p:nvSpPr>
        <p:spPr>
          <a:xfrm>
            <a:off x="538755" y="1864015"/>
            <a:ext cx="4536519" cy="2554545"/>
          </a:xfrm>
          <a:prstGeom prst="rect">
            <a:avLst/>
          </a:prstGeom>
          <a:solidFill>
            <a:schemeClr val="bg1"/>
          </a:solidFill>
          <a:ln>
            <a:solidFill>
              <a:schemeClr val="tx1"/>
            </a:solidFill>
          </a:ln>
        </p:spPr>
        <p:txBody>
          <a:bodyPr wrap="square" rtlCol="0">
            <a:spAutoFit/>
          </a:bodyPr>
          <a:lstStyle/>
          <a:p>
            <a:r>
              <a:rPr lang="en-US" sz="4000" dirty="0"/>
              <a:t>From the Select Element Type choose Satisfy.  Then select OK.</a:t>
            </a:r>
          </a:p>
        </p:txBody>
      </p:sp>
      <p:sp>
        <p:nvSpPr>
          <p:cNvPr id="7" name="Right Arrow 7">
            <a:extLst>
              <a:ext uri="{FF2B5EF4-FFF2-40B4-BE49-F238E27FC236}">
                <a16:creationId xmlns:a16="http://schemas.microsoft.com/office/drawing/2014/main" id="{14F82A7C-5EF9-4BB0-B841-CA54D4698ED5}"/>
              </a:ext>
            </a:extLst>
          </p:cNvPr>
          <p:cNvSpPr/>
          <p:nvPr/>
        </p:nvSpPr>
        <p:spPr>
          <a:xfrm rot="5400000">
            <a:off x="9314292" y="541563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81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9300-3842-4457-8326-736C7CF05033}"/>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E975032C-350A-4F16-B5D2-30CB008AB8B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B7308C94-2DA7-410C-807E-FA54902093CB}"/>
              </a:ext>
            </a:extLst>
          </p:cNvPr>
          <p:cNvPicPr>
            <a:picLocks noChangeAspect="1"/>
          </p:cNvPicPr>
          <p:nvPr/>
        </p:nvPicPr>
        <p:blipFill>
          <a:blip r:embed="rId2"/>
          <a:stretch>
            <a:fillRect/>
          </a:stretch>
        </p:blipFill>
        <p:spPr>
          <a:xfrm>
            <a:off x="4116072" y="1625599"/>
            <a:ext cx="7737097" cy="4783667"/>
          </a:xfrm>
          <a:prstGeom prst="rect">
            <a:avLst/>
          </a:prstGeom>
        </p:spPr>
      </p:pic>
      <p:sp>
        <p:nvSpPr>
          <p:cNvPr id="6" name="TextBox 5">
            <a:extLst>
              <a:ext uri="{FF2B5EF4-FFF2-40B4-BE49-F238E27FC236}">
                <a16:creationId xmlns:a16="http://schemas.microsoft.com/office/drawing/2014/main" id="{24BD04B3-570E-4ED2-B930-1FCABBAE957F}"/>
              </a:ext>
            </a:extLst>
          </p:cNvPr>
          <p:cNvSpPr txBox="1"/>
          <p:nvPr/>
        </p:nvSpPr>
        <p:spPr>
          <a:xfrm>
            <a:off x="538756" y="1864015"/>
            <a:ext cx="2983378" cy="707886"/>
          </a:xfrm>
          <a:prstGeom prst="rect">
            <a:avLst/>
          </a:prstGeom>
          <a:solidFill>
            <a:schemeClr val="bg1"/>
          </a:solidFill>
          <a:ln>
            <a:solidFill>
              <a:schemeClr val="tx1"/>
            </a:solidFill>
          </a:ln>
        </p:spPr>
        <p:txBody>
          <a:bodyPr wrap="square" rtlCol="0">
            <a:spAutoFit/>
          </a:bodyPr>
          <a:lstStyle/>
          <a:p>
            <a:r>
              <a:rPr lang="en-US" sz="4000" dirty="0"/>
              <a:t>Select OK.</a:t>
            </a:r>
          </a:p>
        </p:txBody>
      </p:sp>
      <p:sp>
        <p:nvSpPr>
          <p:cNvPr id="7" name="Right Arrow 7">
            <a:extLst>
              <a:ext uri="{FF2B5EF4-FFF2-40B4-BE49-F238E27FC236}">
                <a16:creationId xmlns:a16="http://schemas.microsoft.com/office/drawing/2014/main" id="{5CE7637C-7C01-43DD-B405-AA8B308652B1}"/>
              </a:ext>
            </a:extLst>
          </p:cNvPr>
          <p:cNvSpPr/>
          <p:nvPr/>
        </p:nvSpPr>
        <p:spPr>
          <a:xfrm rot="5400000">
            <a:off x="9314292" y="541563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020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D356-F1D3-48CF-A695-B0E6A8F76E6D}"/>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F77EB489-033A-42AE-B6DC-C01C1B4B1CE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F4421A4-29DF-48B6-8ED6-7F442B2FA633}"/>
              </a:ext>
            </a:extLst>
          </p:cNvPr>
          <p:cNvPicPr>
            <a:picLocks noChangeAspect="1"/>
          </p:cNvPicPr>
          <p:nvPr/>
        </p:nvPicPr>
        <p:blipFill>
          <a:blip r:embed="rId2"/>
          <a:stretch>
            <a:fillRect/>
          </a:stretch>
        </p:blipFill>
        <p:spPr>
          <a:xfrm>
            <a:off x="5201421" y="1561924"/>
            <a:ext cx="6651748" cy="4762676"/>
          </a:xfrm>
          <a:prstGeom prst="rect">
            <a:avLst/>
          </a:prstGeom>
        </p:spPr>
      </p:pic>
      <p:sp>
        <p:nvSpPr>
          <p:cNvPr id="6" name="TextBox 5">
            <a:extLst>
              <a:ext uri="{FF2B5EF4-FFF2-40B4-BE49-F238E27FC236}">
                <a16:creationId xmlns:a16="http://schemas.microsoft.com/office/drawing/2014/main" id="{38235645-9FEA-411F-850A-E0B8C2B89B04}"/>
              </a:ext>
            </a:extLst>
          </p:cNvPr>
          <p:cNvSpPr txBox="1"/>
          <p:nvPr/>
        </p:nvSpPr>
        <p:spPr>
          <a:xfrm>
            <a:off x="538755" y="1864015"/>
            <a:ext cx="4448112" cy="2554545"/>
          </a:xfrm>
          <a:prstGeom prst="rect">
            <a:avLst/>
          </a:prstGeom>
          <a:solidFill>
            <a:schemeClr val="bg1"/>
          </a:solidFill>
          <a:ln>
            <a:solidFill>
              <a:schemeClr val="tx1"/>
            </a:solidFill>
          </a:ln>
        </p:spPr>
        <p:txBody>
          <a:bodyPr wrap="square" rtlCol="0">
            <a:spAutoFit/>
          </a:bodyPr>
          <a:lstStyle/>
          <a:p>
            <a:r>
              <a:rPr lang="en-US" sz="4000" dirty="0"/>
              <a:t>This will take you all the way back to the Smart Package’s Specification.</a:t>
            </a:r>
          </a:p>
        </p:txBody>
      </p:sp>
    </p:spTree>
    <p:extLst>
      <p:ext uri="{BB962C8B-B14F-4D97-AF65-F5344CB8AC3E}">
        <p14:creationId xmlns:p14="http://schemas.microsoft.com/office/powerpoint/2010/main" val="22323458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7070-A6A6-4613-B729-2F930C57ADED}"/>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3E213EFE-8540-40DD-B417-185CE105AE8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8" name="Content Placeholder 7">
            <a:extLst>
              <a:ext uri="{FF2B5EF4-FFF2-40B4-BE49-F238E27FC236}">
                <a16:creationId xmlns:a16="http://schemas.microsoft.com/office/drawing/2014/main" id="{78EDCC4B-07EB-45C0-AF3E-AB331C080751}"/>
              </a:ext>
            </a:extLst>
          </p:cNvPr>
          <p:cNvPicPr>
            <a:picLocks noGrp="1" noChangeAspect="1"/>
          </p:cNvPicPr>
          <p:nvPr>
            <p:ph idx="1"/>
          </p:nvPr>
        </p:nvPicPr>
        <p:blipFill>
          <a:blip r:embed="rId2"/>
          <a:stretch>
            <a:fillRect/>
          </a:stretch>
        </p:blipFill>
        <p:spPr>
          <a:xfrm>
            <a:off x="5157324" y="1566333"/>
            <a:ext cx="6695845" cy="4794250"/>
          </a:xfrm>
          <a:prstGeom prst="rect">
            <a:avLst/>
          </a:prstGeom>
        </p:spPr>
      </p:pic>
      <p:sp>
        <p:nvSpPr>
          <p:cNvPr id="9" name="Right Arrow 7">
            <a:extLst>
              <a:ext uri="{FF2B5EF4-FFF2-40B4-BE49-F238E27FC236}">
                <a16:creationId xmlns:a16="http://schemas.microsoft.com/office/drawing/2014/main" id="{409F9F08-F132-4433-AFFB-A2F8CEB74108}"/>
              </a:ext>
            </a:extLst>
          </p:cNvPr>
          <p:cNvSpPr/>
          <p:nvPr/>
        </p:nvSpPr>
        <p:spPr>
          <a:xfrm rot="16200000">
            <a:off x="11309151" y="497537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01FFD8-2240-4AD6-A4A8-5CBC2217FF7D}"/>
              </a:ext>
            </a:extLst>
          </p:cNvPr>
          <p:cNvSpPr txBox="1"/>
          <p:nvPr/>
        </p:nvSpPr>
        <p:spPr>
          <a:xfrm>
            <a:off x="538755" y="1864015"/>
            <a:ext cx="4448112" cy="707886"/>
          </a:xfrm>
          <a:prstGeom prst="rect">
            <a:avLst/>
          </a:prstGeom>
          <a:solidFill>
            <a:schemeClr val="bg1"/>
          </a:solidFill>
          <a:ln>
            <a:solidFill>
              <a:schemeClr val="tx1"/>
            </a:solidFill>
          </a:ln>
        </p:spPr>
        <p:txBody>
          <a:bodyPr wrap="square" rtlCol="0">
            <a:spAutoFit/>
          </a:bodyPr>
          <a:lstStyle/>
          <a:p>
            <a:r>
              <a:rPr lang="en-US" sz="4000" dirty="0"/>
              <a:t>Reopen the Query.</a:t>
            </a:r>
          </a:p>
        </p:txBody>
      </p:sp>
    </p:spTree>
    <p:extLst>
      <p:ext uri="{BB962C8B-B14F-4D97-AF65-F5344CB8AC3E}">
        <p14:creationId xmlns:p14="http://schemas.microsoft.com/office/powerpoint/2010/main" val="2989015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F935-A075-4949-97D3-9F95665C9C1E}"/>
              </a:ext>
            </a:extLst>
          </p:cNvPr>
          <p:cNvSpPr>
            <a:spLocks noGrp="1"/>
          </p:cNvSpPr>
          <p:nvPr>
            <p:ph type="title"/>
          </p:nvPr>
        </p:nvSpPr>
        <p:spPr/>
        <p:txBody>
          <a:bodyPr/>
          <a:lstStyle/>
          <a:p>
            <a:r>
              <a:rPr lang="en-US" dirty="0"/>
              <a:t>Smart Package</a:t>
            </a:r>
          </a:p>
        </p:txBody>
      </p:sp>
      <p:sp>
        <p:nvSpPr>
          <p:cNvPr id="4" name="Footer Placeholder 3">
            <a:extLst>
              <a:ext uri="{FF2B5EF4-FFF2-40B4-BE49-F238E27FC236}">
                <a16:creationId xmlns:a16="http://schemas.microsoft.com/office/drawing/2014/main" id="{A2154BA0-6781-4A5F-B9E4-4DE9078ADF9A}"/>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4F585775-3C85-4608-A5DA-5B15B0CF680B}"/>
              </a:ext>
            </a:extLst>
          </p:cNvPr>
          <p:cNvSpPr txBox="1"/>
          <p:nvPr/>
        </p:nvSpPr>
        <p:spPr>
          <a:xfrm>
            <a:off x="538755" y="1864015"/>
            <a:ext cx="3144245" cy="3170099"/>
          </a:xfrm>
          <a:prstGeom prst="rect">
            <a:avLst/>
          </a:prstGeom>
          <a:solidFill>
            <a:schemeClr val="bg1"/>
          </a:solidFill>
          <a:ln>
            <a:solidFill>
              <a:schemeClr val="tx1"/>
            </a:solidFill>
          </a:ln>
        </p:spPr>
        <p:txBody>
          <a:bodyPr wrap="square" rtlCol="0">
            <a:spAutoFit/>
          </a:bodyPr>
          <a:lstStyle/>
          <a:p>
            <a:r>
              <a:rPr lang="en-US" sz="4000" dirty="0"/>
              <a:t>Now that the Context is set to Satisfy Relationships.  Select Insert.</a:t>
            </a:r>
          </a:p>
        </p:txBody>
      </p:sp>
      <p:pic>
        <p:nvPicPr>
          <p:cNvPr id="7" name="Picture 6">
            <a:extLst>
              <a:ext uri="{FF2B5EF4-FFF2-40B4-BE49-F238E27FC236}">
                <a16:creationId xmlns:a16="http://schemas.microsoft.com/office/drawing/2014/main" id="{643C7768-76C3-42AD-ADEC-BEF46042F01E}"/>
              </a:ext>
            </a:extLst>
          </p:cNvPr>
          <p:cNvPicPr>
            <a:picLocks noChangeAspect="1"/>
          </p:cNvPicPr>
          <p:nvPr/>
        </p:nvPicPr>
        <p:blipFill>
          <a:blip r:embed="rId2"/>
          <a:stretch>
            <a:fillRect/>
          </a:stretch>
        </p:blipFill>
        <p:spPr>
          <a:xfrm>
            <a:off x="4049331" y="1882941"/>
            <a:ext cx="7803838" cy="4445000"/>
          </a:xfrm>
          <a:prstGeom prst="rect">
            <a:avLst/>
          </a:prstGeom>
        </p:spPr>
      </p:pic>
      <p:sp>
        <p:nvSpPr>
          <p:cNvPr id="8" name="Right Arrow 7">
            <a:extLst>
              <a:ext uri="{FF2B5EF4-FFF2-40B4-BE49-F238E27FC236}">
                <a16:creationId xmlns:a16="http://schemas.microsoft.com/office/drawing/2014/main" id="{B35113DF-31B0-482D-AD9B-21319011814C}"/>
              </a:ext>
            </a:extLst>
          </p:cNvPr>
          <p:cNvSpPr/>
          <p:nvPr/>
        </p:nvSpPr>
        <p:spPr>
          <a:xfrm rot="16200000">
            <a:off x="10987418" y="4949972"/>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9182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24D4-060E-4AF8-A2A4-CE94DEA49A00}"/>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CDE2F962-5A6B-4248-AB99-B8BAFDED5D81}"/>
              </a:ext>
            </a:extLst>
          </p:cNvPr>
          <p:cNvPicPr>
            <a:picLocks noGrp="1" noChangeAspect="1"/>
          </p:cNvPicPr>
          <p:nvPr>
            <p:ph idx="1"/>
          </p:nvPr>
        </p:nvPicPr>
        <p:blipFill>
          <a:blip r:embed="rId2"/>
          <a:stretch>
            <a:fillRect/>
          </a:stretch>
        </p:blipFill>
        <p:spPr>
          <a:xfrm>
            <a:off x="4138518" y="1553118"/>
            <a:ext cx="7714651" cy="4394200"/>
          </a:xfrm>
          <a:prstGeom prst="rect">
            <a:avLst/>
          </a:prstGeom>
        </p:spPr>
      </p:pic>
      <p:sp>
        <p:nvSpPr>
          <p:cNvPr id="4" name="Footer Placeholder 3">
            <a:extLst>
              <a:ext uri="{FF2B5EF4-FFF2-40B4-BE49-F238E27FC236}">
                <a16:creationId xmlns:a16="http://schemas.microsoft.com/office/drawing/2014/main" id="{F1B13038-9406-43C7-ABF7-62213E39E16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E7942FB5-D965-46AA-8F94-34EA3BBC561C}"/>
              </a:ext>
            </a:extLst>
          </p:cNvPr>
          <p:cNvSpPr txBox="1"/>
          <p:nvPr/>
        </p:nvSpPr>
        <p:spPr>
          <a:xfrm>
            <a:off x="538755" y="1864015"/>
            <a:ext cx="3144245" cy="2554545"/>
          </a:xfrm>
          <a:prstGeom prst="rect">
            <a:avLst/>
          </a:prstGeom>
          <a:solidFill>
            <a:schemeClr val="bg1"/>
          </a:solidFill>
          <a:ln>
            <a:solidFill>
              <a:schemeClr val="tx1"/>
            </a:solidFill>
          </a:ln>
        </p:spPr>
        <p:txBody>
          <a:bodyPr wrap="square" rtlCol="0">
            <a:spAutoFit/>
          </a:bodyPr>
          <a:lstStyle/>
          <a:p>
            <a:r>
              <a:rPr lang="en-US" sz="4000" dirty="0"/>
              <a:t>Enter the Query as shown.  Click OK.</a:t>
            </a:r>
          </a:p>
        </p:txBody>
      </p:sp>
      <p:sp>
        <p:nvSpPr>
          <p:cNvPr id="7" name="Right Arrow 7">
            <a:extLst>
              <a:ext uri="{FF2B5EF4-FFF2-40B4-BE49-F238E27FC236}">
                <a16:creationId xmlns:a16="http://schemas.microsoft.com/office/drawing/2014/main" id="{ADE43691-80D5-46D2-8307-98CCA366C277}"/>
              </a:ext>
            </a:extLst>
          </p:cNvPr>
          <p:cNvSpPr/>
          <p:nvPr/>
        </p:nvSpPr>
        <p:spPr>
          <a:xfrm rot="5400000">
            <a:off x="8235751" y="490472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6855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36340-B001-40E7-ACDB-76326F0A0C84}"/>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D267CF42-4E8F-46FE-BC83-A910A4325CD5}"/>
              </a:ext>
            </a:extLst>
          </p:cNvPr>
          <p:cNvPicPr>
            <a:picLocks noGrp="1" noChangeAspect="1"/>
          </p:cNvPicPr>
          <p:nvPr>
            <p:ph idx="1"/>
          </p:nvPr>
        </p:nvPicPr>
        <p:blipFill>
          <a:blip r:embed="rId2"/>
          <a:stretch>
            <a:fillRect/>
          </a:stretch>
        </p:blipFill>
        <p:spPr>
          <a:xfrm>
            <a:off x="9050501" y="1507067"/>
            <a:ext cx="2802668" cy="4794250"/>
          </a:xfrm>
          <a:prstGeom prst="rect">
            <a:avLst/>
          </a:prstGeom>
        </p:spPr>
      </p:pic>
      <p:sp>
        <p:nvSpPr>
          <p:cNvPr id="4" name="Footer Placeholder 3">
            <a:extLst>
              <a:ext uri="{FF2B5EF4-FFF2-40B4-BE49-F238E27FC236}">
                <a16:creationId xmlns:a16="http://schemas.microsoft.com/office/drawing/2014/main" id="{D9A96E5F-2EB5-453F-8142-22D0B7CEB805}"/>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D8061935-127C-484B-A0F0-E6203F6F5A25}"/>
              </a:ext>
            </a:extLst>
          </p:cNvPr>
          <p:cNvSpPr txBox="1"/>
          <p:nvPr/>
        </p:nvSpPr>
        <p:spPr>
          <a:xfrm>
            <a:off x="699622" y="2939281"/>
            <a:ext cx="7453778" cy="1323439"/>
          </a:xfrm>
          <a:prstGeom prst="rect">
            <a:avLst/>
          </a:prstGeom>
          <a:solidFill>
            <a:schemeClr val="bg1"/>
          </a:solidFill>
          <a:ln>
            <a:solidFill>
              <a:schemeClr val="tx1"/>
            </a:solidFill>
          </a:ln>
        </p:spPr>
        <p:txBody>
          <a:bodyPr wrap="square" rtlCol="0">
            <a:spAutoFit/>
          </a:bodyPr>
          <a:lstStyle/>
          <a:p>
            <a:r>
              <a:rPr lang="en-US" sz="4000" dirty="0"/>
              <a:t>The Smart Package now shows all the Requirements.</a:t>
            </a:r>
          </a:p>
        </p:txBody>
      </p:sp>
    </p:spTree>
    <p:extLst>
      <p:ext uri="{BB962C8B-B14F-4D97-AF65-F5344CB8AC3E}">
        <p14:creationId xmlns:p14="http://schemas.microsoft.com/office/powerpoint/2010/main" val="31059999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9162-77DA-4A15-AB09-49D5DF29292B}"/>
              </a:ext>
            </a:extLst>
          </p:cNvPr>
          <p:cNvSpPr>
            <a:spLocks noGrp="1"/>
          </p:cNvSpPr>
          <p:nvPr>
            <p:ph type="title"/>
          </p:nvPr>
        </p:nvSpPr>
        <p:spPr/>
        <p:txBody>
          <a:bodyPr/>
          <a:lstStyle/>
          <a:p>
            <a:r>
              <a:rPr lang="en-US" dirty="0"/>
              <a:t>Smart Package</a:t>
            </a:r>
          </a:p>
        </p:txBody>
      </p:sp>
      <p:sp>
        <p:nvSpPr>
          <p:cNvPr id="3" name="Content Placeholder 2">
            <a:extLst>
              <a:ext uri="{FF2B5EF4-FFF2-40B4-BE49-F238E27FC236}">
                <a16:creationId xmlns:a16="http://schemas.microsoft.com/office/drawing/2014/main" id="{AE277141-0E0D-484C-A35A-29BE91C4AC71}"/>
              </a:ext>
            </a:extLst>
          </p:cNvPr>
          <p:cNvSpPr>
            <a:spLocks noGrp="1"/>
          </p:cNvSpPr>
          <p:nvPr>
            <p:ph idx="1"/>
          </p:nvPr>
        </p:nvSpPr>
        <p:spPr/>
        <p:txBody>
          <a:bodyPr/>
          <a:lstStyle/>
          <a:p>
            <a:pPr marL="0" indent="0">
              <a:buNone/>
            </a:pPr>
            <a:r>
              <a:rPr lang="en-US" sz="4000" b="0" dirty="0"/>
              <a:t>To check out the functionality of the Smart Package</a:t>
            </a:r>
            <a:r>
              <a:rPr lang="en-US" dirty="0"/>
              <a:t>.</a:t>
            </a:r>
          </a:p>
        </p:txBody>
      </p:sp>
      <p:sp>
        <p:nvSpPr>
          <p:cNvPr id="4" name="Footer Placeholder 3">
            <a:extLst>
              <a:ext uri="{FF2B5EF4-FFF2-40B4-BE49-F238E27FC236}">
                <a16:creationId xmlns:a16="http://schemas.microsoft.com/office/drawing/2014/main" id="{9BB7911E-A4B4-4064-9563-D9123660404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7321587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EE4F-E7BD-4C96-AB05-56CBEFC807E1}"/>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C9B08408-F5C8-4F02-B6A2-E7BBA5F2C1C7}"/>
              </a:ext>
            </a:extLst>
          </p:cNvPr>
          <p:cNvPicPr>
            <a:picLocks noGrp="1" noChangeAspect="1"/>
          </p:cNvPicPr>
          <p:nvPr>
            <p:ph idx="1"/>
          </p:nvPr>
        </p:nvPicPr>
        <p:blipFill>
          <a:blip r:embed="rId2"/>
          <a:stretch>
            <a:fillRect/>
          </a:stretch>
        </p:blipFill>
        <p:spPr>
          <a:xfrm>
            <a:off x="5157324" y="1524000"/>
            <a:ext cx="6695845" cy="4794250"/>
          </a:xfrm>
          <a:prstGeom prst="rect">
            <a:avLst/>
          </a:prstGeom>
        </p:spPr>
      </p:pic>
      <p:sp>
        <p:nvSpPr>
          <p:cNvPr id="4" name="Footer Placeholder 3">
            <a:extLst>
              <a:ext uri="{FF2B5EF4-FFF2-40B4-BE49-F238E27FC236}">
                <a16:creationId xmlns:a16="http://schemas.microsoft.com/office/drawing/2014/main" id="{36A1FF43-D554-4F49-87E3-7EAA13747BC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28935AB-C8E3-4235-8554-04EC929C3AA7}"/>
              </a:ext>
            </a:extLst>
          </p:cNvPr>
          <p:cNvSpPr txBox="1"/>
          <p:nvPr/>
        </p:nvSpPr>
        <p:spPr>
          <a:xfrm>
            <a:off x="616447" y="1853980"/>
            <a:ext cx="4370419" cy="2554545"/>
          </a:xfrm>
          <a:prstGeom prst="rect">
            <a:avLst/>
          </a:prstGeom>
          <a:solidFill>
            <a:schemeClr val="bg1"/>
          </a:solidFill>
          <a:ln>
            <a:solidFill>
              <a:schemeClr val="tx1"/>
            </a:solidFill>
          </a:ln>
        </p:spPr>
        <p:txBody>
          <a:bodyPr wrap="square" rtlCol="0">
            <a:spAutoFit/>
          </a:bodyPr>
          <a:lstStyle/>
          <a:p>
            <a:r>
              <a:rPr lang="en-US" sz="4000" dirty="0"/>
              <a:t>Open the Specification of one of the Sub-System Requirements.</a:t>
            </a:r>
          </a:p>
        </p:txBody>
      </p:sp>
    </p:spTree>
    <p:extLst>
      <p:ext uri="{BB962C8B-B14F-4D97-AF65-F5344CB8AC3E}">
        <p14:creationId xmlns:p14="http://schemas.microsoft.com/office/powerpoint/2010/main" val="939288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FB1E-4C58-4A70-83DC-2D889B1B9BD2}"/>
              </a:ext>
            </a:extLst>
          </p:cNvPr>
          <p:cNvSpPr>
            <a:spLocks noGrp="1"/>
          </p:cNvSpPr>
          <p:nvPr>
            <p:ph type="title"/>
          </p:nvPr>
        </p:nvSpPr>
        <p:spPr/>
        <p:txBody>
          <a:bodyPr/>
          <a:lstStyle/>
          <a:p>
            <a:r>
              <a:rPr lang="en-US" dirty="0"/>
              <a:t>Meta Model Architecture</a:t>
            </a:r>
          </a:p>
        </p:txBody>
      </p:sp>
      <p:sp>
        <p:nvSpPr>
          <p:cNvPr id="3" name="Content Placeholder 2">
            <a:extLst>
              <a:ext uri="{FF2B5EF4-FFF2-40B4-BE49-F238E27FC236}">
                <a16:creationId xmlns:a16="http://schemas.microsoft.com/office/drawing/2014/main" id="{881064AF-556E-4007-A915-A0C6FDBE4FD1}"/>
              </a:ext>
            </a:extLst>
          </p:cNvPr>
          <p:cNvSpPr>
            <a:spLocks noGrp="1"/>
          </p:cNvSpPr>
          <p:nvPr>
            <p:ph idx="1"/>
          </p:nvPr>
        </p:nvSpPr>
        <p:spPr/>
        <p:txBody>
          <a:bodyPr/>
          <a:lstStyle/>
          <a:p>
            <a:pPr marL="0" indent="0">
              <a:buNone/>
            </a:pPr>
            <a:r>
              <a:rPr lang="en-US" sz="4000" b="0" dirty="0"/>
              <a:t>All SysML model analysis techniques requires understanding of the SysML modeling topology.</a:t>
            </a:r>
          </a:p>
          <a:p>
            <a:pPr marL="0" indent="0">
              <a:buNone/>
            </a:pPr>
            <a:endParaRPr lang="en-US" sz="4000" b="0" dirty="0"/>
          </a:p>
          <a:p>
            <a:pPr marL="0" indent="0">
              <a:buNone/>
            </a:pPr>
            <a:r>
              <a:rPr lang="en-US" sz="4000" b="0" dirty="0"/>
              <a:t>All modeling techniques shown herein are not part of the SysML standard but are implementations defined within the </a:t>
            </a:r>
            <a:r>
              <a:rPr lang="en-US" sz="4000" b="0" dirty="0" err="1"/>
              <a:t>NoMagic</a:t>
            </a:r>
            <a:r>
              <a:rPr lang="en-US" sz="4000" b="0" dirty="0"/>
              <a:t> specification.</a:t>
            </a:r>
          </a:p>
        </p:txBody>
      </p:sp>
      <p:sp>
        <p:nvSpPr>
          <p:cNvPr id="4" name="Footer Placeholder 3">
            <a:extLst>
              <a:ext uri="{FF2B5EF4-FFF2-40B4-BE49-F238E27FC236}">
                <a16:creationId xmlns:a16="http://schemas.microsoft.com/office/drawing/2014/main" id="{E2B6BA3F-950A-449F-9D79-705FFD7EF6B4}"/>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44072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B55F-6AE4-4F1E-8B87-2845E28EC049}"/>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F065D118-A046-4383-842B-3CDF24643DE7}"/>
              </a:ext>
            </a:extLst>
          </p:cNvPr>
          <p:cNvPicPr>
            <a:picLocks noGrp="1" noChangeAspect="1"/>
          </p:cNvPicPr>
          <p:nvPr>
            <p:ph idx="1"/>
          </p:nvPr>
        </p:nvPicPr>
        <p:blipFill>
          <a:blip r:embed="rId2"/>
          <a:stretch>
            <a:fillRect/>
          </a:stretch>
        </p:blipFill>
        <p:spPr>
          <a:xfrm>
            <a:off x="5157324" y="1540933"/>
            <a:ext cx="6695845" cy="4794250"/>
          </a:xfrm>
          <a:prstGeom prst="rect">
            <a:avLst/>
          </a:prstGeom>
        </p:spPr>
      </p:pic>
      <p:sp>
        <p:nvSpPr>
          <p:cNvPr id="4" name="Footer Placeholder 3">
            <a:extLst>
              <a:ext uri="{FF2B5EF4-FFF2-40B4-BE49-F238E27FC236}">
                <a16:creationId xmlns:a16="http://schemas.microsoft.com/office/drawing/2014/main" id="{08C5BACE-5B67-4AE2-BD5D-28055D596D4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33794838-6E7C-412F-AE28-FC411CD26677}"/>
              </a:ext>
            </a:extLst>
          </p:cNvPr>
          <p:cNvSpPr/>
          <p:nvPr/>
        </p:nvSpPr>
        <p:spPr>
          <a:xfrm rot="16200000">
            <a:off x="11309151" y="436285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018C3B-5409-415B-B78A-5DAD5EDA799C}"/>
              </a:ext>
            </a:extLst>
          </p:cNvPr>
          <p:cNvSpPr txBox="1"/>
          <p:nvPr/>
        </p:nvSpPr>
        <p:spPr>
          <a:xfrm>
            <a:off x="616447" y="1853980"/>
            <a:ext cx="4370419" cy="1938992"/>
          </a:xfrm>
          <a:prstGeom prst="rect">
            <a:avLst/>
          </a:prstGeom>
          <a:solidFill>
            <a:schemeClr val="bg1"/>
          </a:solidFill>
          <a:ln>
            <a:solidFill>
              <a:schemeClr val="tx1"/>
            </a:solidFill>
          </a:ln>
        </p:spPr>
        <p:txBody>
          <a:bodyPr wrap="square" rtlCol="0">
            <a:spAutoFit/>
          </a:bodyPr>
          <a:lstStyle/>
          <a:p>
            <a:r>
              <a:rPr lang="en-US" sz="4000" dirty="0"/>
              <a:t>Set the Satisfied Property by clicking on the ellipses.</a:t>
            </a:r>
          </a:p>
        </p:txBody>
      </p:sp>
    </p:spTree>
    <p:extLst>
      <p:ext uri="{BB962C8B-B14F-4D97-AF65-F5344CB8AC3E}">
        <p14:creationId xmlns:p14="http://schemas.microsoft.com/office/powerpoint/2010/main" val="934206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143B-E998-45C8-A06A-FBA5D28E8DD1}"/>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A0937E1A-8455-4981-8972-2406A1B48083}"/>
              </a:ext>
            </a:extLst>
          </p:cNvPr>
          <p:cNvPicPr>
            <a:picLocks noGrp="1" noChangeAspect="1"/>
          </p:cNvPicPr>
          <p:nvPr>
            <p:ph idx="1"/>
          </p:nvPr>
        </p:nvPicPr>
        <p:blipFill>
          <a:blip r:embed="rId2"/>
          <a:stretch>
            <a:fillRect/>
          </a:stretch>
        </p:blipFill>
        <p:spPr>
          <a:xfrm>
            <a:off x="7239814" y="1498600"/>
            <a:ext cx="4509519" cy="4794250"/>
          </a:xfrm>
          <a:prstGeom prst="rect">
            <a:avLst/>
          </a:prstGeom>
        </p:spPr>
      </p:pic>
      <p:sp>
        <p:nvSpPr>
          <p:cNvPr id="4" name="Footer Placeholder 3">
            <a:extLst>
              <a:ext uri="{FF2B5EF4-FFF2-40B4-BE49-F238E27FC236}">
                <a16:creationId xmlns:a16="http://schemas.microsoft.com/office/drawing/2014/main" id="{ABBD49A5-7FA7-4E98-98DF-2F0EE94B738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52B63897-22C3-4DCD-BEEE-63C36C23C3AC}"/>
              </a:ext>
            </a:extLst>
          </p:cNvPr>
          <p:cNvSpPr txBox="1"/>
          <p:nvPr/>
        </p:nvSpPr>
        <p:spPr>
          <a:xfrm>
            <a:off x="616447" y="1853980"/>
            <a:ext cx="5402753" cy="2554545"/>
          </a:xfrm>
          <a:prstGeom prst="rect">
            <a:avLst/>
          </a:prstGeom>
          <a:solidFill>
            <a:schemeClr val="bg1"/>
          </a:solidFill>
          <a:ln>
            <a:solidFill>
              <a:schemeClr val="tx1"/>
            </a:solidFill>
          </a:ln>
        </p:spPr>
        <p:txBody>
          <a:bodyPr wrap="square" rtlCol="0">
            <a:spAutoFit/>
          </a:bodyPr>
          <a:lstStyle/>
          <a:p>
            <a:r>
              <a:rPr lang="en-US" sz="4000" dirty="0"/>
              <a:t>A Select Elements pop up will appear.  Choose a Subsystem from the pane.</a:t>
            </a:r>
          </a:p>
        </p:txBody>
      </p:sp>
      <p:sp>
        <p:nvSpPr>
          <p:cNvPr id="7" name="Right Arrow 7">
            <a:extLst>
              <a:ext uri="{FF2B5EF4-FFF2-40B4-BE49-F238E27FC236}">
                <a16:creationId xmlns:a16="http://schemas.microsoft.com/office/drawing/2014/main" id="{426C8C46-CB8C-4C13-B074-E836277989C1}"/>
              </a:ext>
            </a:extLst>
          </p:cNvPr>
          <p:cNvSpPr/>
          <p:nvPr/>
        </p:nvSpPr>
        <p:spPr>
          <a:xfrm rot="10800000">
            <a:off x="8849486" y="4232369"/>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92C033AB-3289-4EED-ACBD-C365EF84D1C6}"/>
              </a:ext>
            </a:extLst>
          </p:cNvPr>
          <p:cNvSpPr/>
          <p:nvPr/>
        </p:nvSpPr>
        <p:spPr>
          <a:xfrm rot="5400000">
            <a:off x="10019068" y="5551106"/>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1039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7C92-A723-4B16-BA36-0337DBBF32D6}"/>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B3B26C29-66F6-44BA-8755-EEF4B56DC02B}"/>
              </a:ext>
            </a:extLst>
          </p:cNvPr>
          <p:cNvPicPr>
            <a:picLocks noGrp="1" noChangeAspect="1"/>
          </p:cNvPicPr>
          <p:nvPr>
            <p:ph idx="1"/>
          </p:nvPr>
        </p:nvPicPr>
        <p:blipFill>
          <a:blip r:embed="rId2"/>
          <a:stretch>
            <a:fillRect/>
          </a:stretch>
        </p:blipFill>
        <p:spPr>
          <a:xfrm>
            <a:off x="5157324" y="1447873"/>
            <a:ext cx="6695845" cy="4794250"/>
          </a:xfrm>
          <a:prstGeom prst="rect">
            <a:avLst/>
          </a:prstGeom>
        </p:spPr>
      </p:pic>
      <p:sp>
        <p:nvSpPr>
          <p:cNvPr id="4" name="Footer Placeholder 3">
            <a:extLst>
              <a:ext uri="{FF2B5EF4-FFF2-40B4-BE49-F238E27FC236}">
                <a16:creationId xmlns:a16="http://schemas.microsoft.com/office/drawing/2014/main" id="{75EFF456-4728-4CD9-88AA-C683A01FE0B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29ACA088-B2E7-4A4D-9693-188AFA925760}"/>
              </a:ext>
            </a:extLst>
          </p:cNvPr>
          <p:cNvSpPr txBox="1"/>
          <p:nvPr/>
        </p:nvSpPr>
        <p:spPr>
          <a:xfrm>
            <a:off x="616448" y="1853980"/>
            <a:ext cx="4370419" cy="2554545"/>
          </a:xfrm>
          <a:prstGeom prst="rect">
            <a:avLst/>
          </a:prstGeom>
          <a:solidFill>
            <a:schemeClr val="bg1"/>
          </a:solidFill>
          <a:ln>
            <a:solidFill>
              <a:schemeClr val="tx1"/>
            </a:solidFill>
          </a:ln>
        </p:spPr>
        <p:txBody>
          <a:bodyPr wrap="square" rtlCol="0">
            <a:spAutoFit/>
          </a:bodyPr>
          <a:lstStyle/>
          <a:p>
            <a:r>
              <a:rPr lang="en-US" sz="4000" dirty="0"/>
              <a:t>The selected element will appear in the Specification.  Click on the Close.</a:t>
            </a:r>
          </a:p>
        </p:txBody>
      </p:sp>
      <p:sp>
        <p:nvSpPr>
          <p:cNvPr id="7" name="Right Arrow 7">
            <a:extLst>
              <a:ext uri="{FF2B5EF4-FFF2-40B4-BE49-F238E27FC236}">
                <a16:creationId xmlns:a16="http://schemas.microsoft.com/office/drawing/2014/main" id="{5F3C7836-F201-4F3F-A548-073D88C4BCDB}"/>
              </a:ext>
            </a:extLst>
          </p:cNvPr>
          <p:cNvSpPr/>
          <p:nvPr/>
        </p:nvSpPr>
        <p:spPr>
          <a:xfrm rot="5400000">
            <a:off x="8041412" y="547016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2497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319E-EC95-42AE-BF6E-78D7248DCC33}"/>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ACD8842F-5E29-44BC-A578-BCCD0757A108}"/>
              </a:ext>
            </a:extLst>
          </p:cNvPr>
          <p:cNvPicPr>
            <a:picLocks noGrp="1" noChangeAspect="1"/>
          </p:cNvPicPr>
          <p:nvPr>
            <p:ph idx="1"/>
          </p:nvPr>
        </p:nvPicPr>
        <p:blipFill>
          <a:blip r:embed="rId2"/>
          <a:stretch>
            <a:fillRect/>
          </a:stretch>
        </p:blipFill>
        <p:spPr>
          <a:xfrm>
            <a:off x="9001037" y="1421860"/>
            <a:ext cx="2663472" cy="4794250"/>
          </a:xfrm>
          <a:prstGeom prst="rect">
            <a:avLst/>
          </a:prstGeom>
        </p:spPr>
      </p:pic>
      <p:sp>
        <p:nvSpPr>
          <p:cNvPr id="4" name="Footer Placeholder 3">
            <a:extLst>
              <a:ext uri="{FF2B5EF4-FFF2-40B4-BE49-F238E27FC236}">
                <a16:creationId xmlns:a16="http://schemas.microsoft.com/office/drawing/2014/main" id="{584B588C-9CE4-4429-9197-366624EF9E38}"/>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05455ED2-E893-4F37-9A66-153197C9C36C}"/>
              </a:ext>
            </a:extLst>
          </p:cNvPr>
          <p:cNvSpPr txBox="1"/>
          <p:nvPr/>
        </p:nvSpPr>
        <p:spPr>
          <a:xfrm>
            <a:off x="616447" y="1853980"/>
            <a:ext cx="5479553" cy="2554545"/>
          </a:xfrm>
          <a:prstGeom prst="rect">
            <a:avLst/>
          </a:prstGeom>
          <a:solidFill>
            <a:schemeClr val="bg1"/>
          </a:solidFill>
          <a:ln>
            <a:solidFill>
              <a:schemeClr val="tx1"/>
            </a:solidFill>
          </a:ln>
        </p:spPr>
        <p:txBody>
          <a:bodyPr wrap="square" rtlCol="0">
            <a:spAutoFit/>
          </a:bodyPr>
          <a:lstStyle/>
          <a:p>
            <a:r>
              <a:rPr lang="en-US" sz="4000" dirty="0"/>
              <a:t>To view the effects of the change to the model, we will need to Refresh the Smart Package.</a:t>
            </a:r>
          </a:p>
        </p:txBody>
      </p:sp>
      <p:sp>
        <p:nvSpPr>
          <p:cNvPr id="7" name="Right Arrow 7">
            <a:extLst>
              <a:ext uri="{FF2B5EF4-FFF2-40B4-BE49-F238E27FC236}">
                <a16:creationId xmlns:a16="http://schemas.microsoft.com/office/drawing/2014/main" id="{6C3A963F-8D23-4AC0-96E0-72095DFBA9F1}"/>
              </a:ext>
            </a:extLst>
          </p:cNvPr>
          <p:cNvSpPr/>
          <p:nvPr/>
        </p:nvSpPr>
        <p:spPr>
          <a:xfrm>
            <a:off x="8781274" y="352765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544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A30D-C785-4A11-8F1D-E4B300CDC55B}"/>
              </a:ext>
            </a:extLst>
          </p:cNvPr>
          <p:cNvSpPr>
            <a:spLocks noGrp="1"/>
          </p:cNvSpPr>
          <p:nvPr>
            <p:ph type="title"/>
          </p:nvPr>
        </p:nvSpPr>
        <p:spPr/>
        <p:txBody>
          <a:bodyPr/>
          <a:lstStyle/>
          <a:p>
            <a:r>
              <a:rPr lang="en-US" dirty="0"/>
              <a:t>Smart Package</a:t>
            </a:r>
          </a:p>
        </p:txBody>
      </p:sp>
      <p:sp>
        <p:nvSpPr>
          <p:cNvPr id="3" name="Content Placeholder 2">
            <a:extLst>
              <a:ext uri="{FF2B5EF4-FFF2-40B4-BE49-F238E27FC236}">
                <a16:creationId xmlns:a16="http://schemas.microsoft.com/office/drawing/2014/main" id="{A47546F9-08BD-4A65-8B94-1DF2FEA326D0}"/>
              </a:ext>
            </a:extLst>
          </p:cNvPr>
          <p:cNvSpPr>
            <a:spLocks noGrp="1"/>
          </p:cNvSpPr>
          <p:nvPr>
            <p:ph idx="1"/>
          </p:nvPr>
        </p:nvSpPr>
        <p:spPr/>
        <p:txBody>
          <a:bodyPr/>
          <a:lstStyle/>
          <a:p>
            <a:pPr marL="0" indent="0">
              <a:buNone/>
            </a:pPr>
            <a:r>
              <a:rPr lang="en-US" sz="4000" b="0" dirty="0"/>
              <a:t>Suppose the test team wants a package that contains all the requirements that are testable for Subsystem 2.</a:t>
            </a:r>
          </a:p>
        </p:txBody>
      </p:sp>
      <p:sp>
        <p:nvSpPr>
          <p:cNvPr id="4" name="Footer Placeholder 3">
            <a:extLst>
              <a:ext uri="{FF2B5EF4-FFF2-40B4-BE49-F238E27FC236}">
                <a16:creationId xmlns:a16="http://schemas.microsoft.com/office/drawing/2014/main" id="{8B0A2E23-DD2D-4A91-BBCA-0F160CF34286}"/>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1460598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1E133-52CD-4560-93FC-4B43D2E197CD}"/>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9E87460E-53D4-4370-A524-4CE7C1425C8B}"/>
              </a:ext>
            </a:extLst>
          </p:cNvPr>
          <p:cNvPicPr>
            <a:picLocks noGrp="1" noChangeAspect="1"/>
          </p:cNvPicPr>
          <p:nvPr>
            <p:ph idx="1"/>
          </p:nvPr>
        </p:nvPicPr>
        <p:blipFill>
          <a:blip r:embed="rId2"/>
          <a:stretch>
            <a:fillRect/>
          </a:stretch>
        </p:blipFill>
        <p:spPr>
          <a:xfrm>
            <a:off x="6455783" y="1764919"/>
            <a:ext cx="2808752" cy="4794250"/>
          </a:xfrm>
          <a:prstGeom prst="rect">
            <a:avLst/>
          </a:prstGeom>
        </p:spPr>
      </p:pic>
      <p:sp>
        <p:nvSpPr>
          <p:cNvPr id="4" name="Footer Placeholder 3">
            <a:extLst>
              <a:ext uri="{FF2B5EF4-FFF2-40B4-BE49-F238E27FC236}">
                <a16:creationId xmlns:a16="http://schemas.microsoft.com/office/drawing/2014/main" id="{0198D4F6-5062-46F1-8778-761FFEAB453C}"/>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056AEF77-C519-4DB9-A6A5-F7A28ED76453}"/>
              </a:ext>
            </a:extLst>
          </p:cNvPr>
          <p:cNvPicPr>
            <a:picLocks noChangeAspect="1"/>
          </p:cNvPicPr>
          <p:nvPr/>
        </p:nvPicPr>
        <p:blipFill>
          <a:blip r:embed="rId3"/>
          <a:stretch>
            <a:fillRect/>
          </a:stretch>
        </p:blipFill>
        <p:spPr>
          <a:xfrm>
            <a:off x="9624319" y="2005965"/>
            <a:ext cx="2228850" cy="4486275"/>
          </a:xfrm>
          <a:prstGeom prst="rect">
            <a:avLst/>
          </a:prstGeom>
        </p:spPr>
      </p:pic>
      <p:sp>
        <p:nvSpPr>
          <p:cNvPr id="7" name="TextBox 6">
            <a:extLst>
              <a:ext uri="{FF2B5EF4-FFF2-40B4-BE49-F238E27FC236}">
                <a16:creationId xmlns:a16="http://schemas.microsoft.com/office/drawing/2014/main" id="{BA00E5CA-AD32-4D15-A021-CC1A098E0440}"/>
              </a:ext>
            </a:extLst>
          </p:cNvPr>
          <p:cNvSpPr txBox="1"/>
          <p:nvPr/>
        </p:nvSpPr>
        <p:spPr>
          <a:xfrm>
            <a:off x="616447" y="1853980"/>
            <a:ext cx="5479553" cy="707886"/>
          </a:xfrm>
          <a:prstGeom prst="rect">
            <a:avLst/>
          </a:prstGeom>
          <a:solidFill>
            <a:schemeClr val="bg1"/>
          </a:solidFill>
          <a:ln>
            <a:solidFill>
              <a:schemeClr val="tx1"/>
            </a:solidFill>
          </a:ln>
        </p:spPr>
        <p:txBody>
          <a:bodyPr wrap="square" rtlCol="0">
            <a:spAutoFit/>
          </a:bodyPr>
          <a:lstStyle/>
          <a:p>
            <a:r>
              <a:rPr lang="en-US" sz="4000" dirty="0"/>
              <a:t>Create a Smart Package.</a:t>
            </a:r>
          </a:p>
        </p:txBody>
      </p:sp>
    </p:spTree>
    <p:extLst>
      <p:ext uri="{BB962C8B-B14F-4D97-AF65-F5344CB8AC3E}">
        <p14:creationId xmlns:p14="http://schemas.microsoft.com/office/powerpoint/2010/main" val="9954326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8442-FE1F-4826-B75F-BC59C2C0CAD9}"/>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3300E416-E1F4-48EC-9D4A-559445396303}"/>
              </a:ext>
            </a:extLst>
          </p:cNvPr>
          <p:cNvPicPr>
            <a:picLocks noGrp="1" noChangeAspect="1"/>
          </p:cNvPicPr>
          <p:nvPr>
            <p:ph idx="1"/>
          </p:nvPr>
        </p:nvPicPr>
        <p:blipFill>
          <a:blip r:embed="rId2"/>
          <a:stretch>
            <a:fillRect/>
          </a:stretch>
        </p:blipFill>
        <p:spPr>
          <a:xfrm>
            <a:off x="7576444" y="2004093"/>
            <a:ext cx="4276725" cy="3962400"/>
          </a:xfrm>
          <a:prstGeom prst="rect">
            <a:avLst/>
          </a:prstGeom>
        </p:spPr>
      </p:pic>
      <p:sp>
        <p:nvSpPr>
          <p:cNvPr id="4" name="Footer Placeholder 3">
            <a:extLst>
              <a:ext uri="{FF2B5EF4-FFF2-40B4-BE49-F238E27FC236}">
                <a16:creationId xmlns:a16="http://schemas.microsoft.com/office/drawing/2014/main" id="{3E6690C1-DB48-489B-ADDA-CE62F0EC2461}"/>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2ABE1939-5E33-404B-BB0F-ABC6311B8133}"/>
              </a:ext>
            </a:extLst>
          </p:cNvPr>
          <p:cNvSpPr txBox="1"/>
          <p:nvPr/>
        </p:nvSpPr>
        <p:spPr>
          <a:xfrm>
            <a:off x="616447" y="1853980"/>
            <a:ext cx="5479553" cy="1323439"/>
          </a:xfrm>
          <a:prstGeom prst="rect">
            <a:avLst/>
          </a:prstGeom>
          <a:solidFill>
            <a:schemeClr val="bg1"/>
          </a:solidFill>
          <a:ln>
            <a:solidFill>
              <a:schemeClr val="tx1"/>
            </a:solidFill>
          </a:ln>
        </p:spPr>
        <p:txBody>
          <a:bodyPr wrap="square" rtlCol="0">
            <a:spAutoFit/>
          </a:bodyPr>
          <a:lstStyle/>
          <a:p>
            <a:r>
              <a:rPr lang="en-US" sz="4000" dirty="0"/>
              <a:t>Name it Subsystem 2 Testable Requirements.</a:t>
            </a:r>
          </a:p>
        </p:txBody>
      </p:sp>
    </p:spTree>
    <p:extLst>
      <p:ext uri="{BB962C8B-B14F-4D97-AF65-F5344CB8AC3E}">
        <p14:creationId xmlns:p14="http://schemas.microsoft.com/office/powerpoint/2010/main" val="29262415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A33A-ABF2-455F-9DCA-797FAD4F82B4}"/>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376AE796-D6B0-4D6D-9F32-B0B3AB96A364}"/>
              </a:ext>
            </a:extLst>
          </p:cNvPr>
          <p:cNvPicPr>
            <a:picLocks noGrp="1" noChangeAspect="1"/>
          </p:cNvPicPr>
          <p:nvPr>
            <p:ph idx="1"/>
          </p:nvPr>
        </p:nvPicPr>
        <p:blipFill>
          <a:blip r:embed="rId2"/>
          <a:stretch>
            <a:fillRect/>
          </a:stretch>
        </p:blipFill>
        <p:spPr>
          <a:xfrm>
            <a:off x="6830970" y="1766347"/>
            <a:ext cx="4895850" cy="4105275"/>
          </a:xfrm>
          <a:prstGeom prst="rect">
            <a:avLst/>
          </a:prstGeom>
        </p:spPr>
      </p:pic>
      <p:sp>
        <p:nvSpPr>
          <p:cNvPr id="4" name="Footer Placeholder 3">
            <a:extLst>
              <a:ext uri="{FF2B5EF4-FFF2-40B4-BE49-F238E27FC236}">
                <a16:creationId xmlns:a16="http://schemas.microsoft.com/office/drawing/2014/main" id="{DD66812B-EC09-46B2-855C-71C1D7A8CDBE}"/>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13729B5F-829F-4619-94E8-CBA5472FA39D}"/>
              </a:ext>
            </a:extLst>
          </p:cNvPr>
          <p:cNvSpPr/>
          <p:nvPr/>
        </p:nvSpPr>
        <p:spPr>
          <a:xfrm rot="5400000">
            <a:off x="11067274" y="3883253"/>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C4DC8C-7BC4-4B82-B05C-E5C79513AAE7}"/>
              </a:ext>
            </a:extLst>
          </p:cNvPr>
          <p:cNvSpPr txBox="1"/>
          <p:nvPr/>
        </p:nvSpPr>
        <p:spPr>
          <a:xfrm>
            <a:off x="616447" y="1853980"/>
            <a:ext cx="5479553" cy="1323439"/>
          </a:xfrm>
          <a:prstGeom prst="rect">
            <a:avLst/>
          </a:prstGeom>
          <a:solidFill>
            <a:schemeClr val="bg1"/>
          </a:solidFill>
          <a:ln>
            <a:solidFill>
              <a:schemeClr val="tx1"/>
            </a:solidFill>
          </a:ln>
        </p:spPr>
        <p:txBody>
          <a:bodyPr wrap="square" rtlCol="0">
            <a:spAutoFit/>
          </a:bodyPr>
          <a:lstStyle/>
          <a:p>
            <a:r>
              <a:rPr lang="en-US" sz="4000" dirty="0"/>
              <a:t>Edit the Query Property for the Smart Package.</a:t>
            </a:r>
          </a:p>
        </p:txBody>
      </p:sp>
    </p:spTree>
    <p:extLst>
      <p:ext uri="{BB962C8B-B14F-4D97-AF65-F5344CB8AC3E}">
        <p14:creationId xmlns:p14="http://schemas.microsoft.com/office/powerpoint/2010/main" val="10200692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0CE18-BDB0-41B6-B2B6-AFCD0CDBBDB1}"/>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B3A8E34A-74C2-4F14-955F-27A9CFBEB064}"/>
              </a:ext>
            </a:extLst>
          </p:cNvPr>
          <p:cNvPicPr>
            <a:picLocks noGrp="1" noChangeAspect="1"/>
          </p:cNvPicPr>
          <p:nvPr>
            <p:ph idx="1"/>
          </p:nvPr>
        </p:nvPicPr>
        <p:blipFill>
          <a:blip r:embed="rId2"/>
          <a:stretch>
            <a:fillRect/>
          </a:stretch>
        </p:blipFill>
        <p:spPr>
          <a:xfrm>
            <a:off x="5757169" y="2174335"/>
            <a:ext cx="6096000" cy="3467100"/>
          </a:xfrm>
          <a:prstGeom prst="rect">
            <a:avLst/>
          </a:prstGeom>
        </p:spPr>
      </p:pic>
      <p:sp>
        <p:nvSpPr>
          <p:cNvPr id="4" name="Footer Placeholder 3">
            <a:extLst>
              <a:ext uri="{FF2B5EF4-FFF2-40B4-BE49-F238E27FC236}">
                <a16:creationId xmlns:a16="http://schemas.microsoft.com/office/drawing/2014/main" id="{DAA2249A-5EC2-4D3C-BF39-91A205FFBC6D}"/>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243C18A2-1994-44F7-A99D-549CDAB5A31C}"/>
              </a:ext>
            </a:extLst>
          </p:cNvPr>
          <p:cNvSpPr txBox="1"/>
          <p:nvPr/>
        </p:nvSpPr>
        <p:spPr>
          <a:xfrm>
            <a:off x="616447" y="1853980"/>
            <a:ext cx="4412753" cy="1323439"/>
          </a:xfrm>
          <a:prstGeom prst="rect">
            <a:avLst/>
          </a:prstGeom>
          <a:solidFill>
            <a:schemeClr val="bg1"/>
          </a:solidFill>
          <a:ln>
            <a:solidFill>
              <a:schemeClr val="tx1"/>
            </a:solidFill>
          </a:ln>
        </p:spPr>
        <p:txBody>
          <a:bodyPr wrap="square" rtlCol="0">
            <a:spAutoFit/>
          </a:bodyPr>
          <a:lstStyle/>
          <a:p>
            <a:r>
              <a:rPr lang="en-US" sz="4000" dirty="0"/>
              <a:t>We will use a Find for the Query.</a:t>
            </a:r>
          </a:p>
        </p:txBody>
      </p:sp>
      <p:sp>
        <p:nvSpPr>
          <p:cNvPr id="7" name="Right Arrow 7">
            <a:extLst>
              <a:ext uri="{FF2B5EF4-FFF2-40B4-BE49-F238E27FC236}">
                <a16:creationId xmlns:a16="http://schemas.microsoft.com/office/drawing/2014/main" id="{2D9C1AFF-69A3-467F-B030-698DD30467BE}"/>
              </a:ext>
            </a:extLst>
          </p:cNvPr>
          <p:cNvSpPr/>
          <p:nvPr/>
        </p:nvSpPr>
        <p:spPr>
          <a:xfrm rot="10800000">
            <a:off x="6542717" y="3655461"/>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118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CEE4-A703-4F2F-948F-A763A43CE160}"/>
              </a:ext>
            </a:extLst>
          </p:cNvPr>
          <p:cNvSpPr>
            <a:spLocks noGrp="1"/>
          </p:cNvSpPr>
          <p:nvPr>
            <p:ph type="title"/>
          </p:nvPr>
        </p:nvSpPr>
        <p:spPr/>
        <p:txBody>
          <a:bodyPr/>
          <a:lstStyle/>
          <a:p>
            <a:r>
              <a:rPr lang="en-US" dirty="0"/>
              <a:t>Smart Package</a:t>
            </a:r>
          </a:p>
        </p:txBody>
      </p:sp>
      <p:pic>
        <p:nvPicPr>
          <p:cNvPr id="5" name="Content Placeholder 4">
            <a:extLst>
              <a:ext uri="{FF2B5EF4-FFF2-40B4-BE49-F238E27FC236}">
                <a16:creationId xmlns:a16="http://schemas.microsoft.com/office/drawing/2014/main" id="{D765AA3D-28A9-4A5C-B243-960E64A64270}"/>
              </a:ext>
            </a:extLst>
          </p:cNvPr>
          <p:cNvPicPr>
            <a:picLocks noGrp="1" noChangeAspect="1"/>
          </p:cNvPicPr>
          <p:nvPr>
            <p:ph idx="1"/>
          </p:nvPr>
        </p:nvPicPr>
        <p:blipFill>
          <a:blip r:embed="rId2"/>
          <a:stretch>
            <a:fillRect/>
          </a:stretch>
        </p:blipFill>
        <p:spPr>
          <a:xfrm>
            <a:off x="5852419" y="1975897"/>
            <a:ext cx="6000750" cy="3686175"/>
          </a:xfrm>
          <a:prstGeom prst="rect">
            <a:avLst/>
          </a:prstGeom>
        </p:spPr>
      </p:pic>
      <p:sp>
        <p:nvSpPr>
          <p:cNvPr id="4" name="Footer Placeholder 3">
            <a:extLst>
              <a:ext uri="{FF2B5EF4-FFF2-40B4-BE49-F238E27FC236}">
                <a16:creationId xmlns:a16="http://schemas.microsoft.com/office/drawing/2014/main" id="{11FF9617-EF29-4DB1-BB28-CDB741DBB0CF}"/>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2018 The MITRE Corporation. All rights reserved.</a:t>
            </a:r>
            <a:endParaRPr lang="en-US">
              <a:solidFill>
                <a:schemeClr val="tx1">
                  <a:lumMod val="50000"/>
                  <a:lumOff val="50000"/>
                </a:schemeClr>
              </a:solidFill>
              <a:latin typeface="Arial" pitchFamily="34" charset="0"/>
              <a:cs typeface="Arial" pitchFamily="34" charset="0"/>
            </a:endParaRPr>
          </a:p>
        </p:txBody>
      </p:sp>
      <p:sp>
        <p:nvSpPr>
          <p:cNvPr id="6" name="Right Arrow 7">
            <a:extLst>
              <a:ext uri="{FF2B5EF4-FFF2-40B4-BE49-F238E27FC236}">
                <a16:creationId xmlns:a16="http://schemas.microsoft.com/office/drawing/2014/main" id="{EC9DE541-ED11-4FD6-A964-A9B86EAF574C}"/>
              </a:ext>
            </a:extLst>
          </p:cNvPr>
          <p:cNvSpPr/>
          <p:nvPr/>
        </p:nvSpPr>
        <p:spPr>
          <a:xfrm rot="10800000">
            <a:off x="6580817" y="5309760"/>
            <a:ext cx="735724" cy="352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5C845B-5A0D-4B4F-BA92-50F153129268}"/>
              </a:ext>
            </a:extLst>
          </p:cNvPr>
          <p:cNvSpPr txBox="1"/>
          <p:nvPr/>
        </p:nvSpPr>
        <p:spPr>
          <a:xfrm>
            <a:off x="616447" y="1853980"/>
            <a:ext cx="4412753" cy="1323439"/>
          </a:xfrm>
          <a:prstGeom prst="rect">
            <a:avLst/>
          </a:prstGeom>
          <a:solidFill>
            <a:schemeClr val="bg1"/>
          </a:solidFill>
          <a:ln>
            <a:solidFill>
              <a:schemeClr val="tx1"/>
            </a:solidFill>
          </a:ln>
        </p:spPr>
        <p:txBody>
          <a:bodyPr wrap="square" rtlCol="0">
            <a:spAutoFit/>
          </a:bodyPr>
          <a:lstStyle/>
          <a:p>
            <a:r>
              <a:rPr lang="en-US" sz="4000" dirty="0"/>
              <a:t>Set the Query pane to Expert mode.</a:t>
            </a:r>
          </a:p>
        </p:txBody>
      </p:sp>
    </p:spTree>
    <p:extLst>
      <p:ext uri="{BB962C8B-B14F-4D97-AF65-F5344CB8AC3E}">
        <p14:creationId xmlns:p14="http://schemas.microsoft.com/office/powerpoint/2010/main" val="2437715980"/>
      </p:ext>
    </p:extLst>
  </p:cSld>
  <p:clrMapOvr>
    <a:masterClrMapping/>
  </p:clrMapOvr>
</p:sld>
</file>

<file path=ppt/theme/theme1.xml><?xml version="1.0" encoding="utf-8"?>
<a:theme xmlns:a="http://schemas.openxmlformats.org/drawingml/2006/main" name="mitre-2018">
  <a:themeElements>
    <a:clrScheme name="MITRE">
      <a:dk1>
        <a:sysClr val="windowText" lastClr="000000"/>
      </a:dk1>
      <a:lt1>
        <a:sysClr val="window" lastClr="FFFFFF"/>
      </a:lt1>
      <a:dk2>
        <a:srgbClr val="005F9E"/>
      </a:dk2>
      <a:lt2>
        <a:srgbClr val="EEECE1"/>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iefing_Template16x9.potx [Read-Only]" id="{C5FF276D-66C1-4F7A-85EA-76136F8C8E35}" vid="{767656E5-0D08-4C89-93FF-F38F01BB7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ortOrder xmlns="45d44e74-5c87-4253-a1a6-fb7a2a9835a8">2</SortOrder>
    <MITRE_x0020_Sensitivity xmlns="http://schemas.microsoft.com/sharepoint/v3">Internal MITRE Information</MITRE_x0020_Sensitivity>
    <_Contributor xmlns="http://schemas.microsoft.com/sharepoint/v3/fields" xsi:nil="true"/>
    <Release_x0020_Statement xmlns="http://schemas.microsoft.com/sharepoint/v3">For Internal MITRE Use</Release_x0020_Statement>
    <Site_x0020_Page xmlns="45d44e74-5c87-4253-a1a6-fb7a2a9835a8">
      <Value>47</Value>
    </Site_x0020_Page>
    <Date xmlns="45d44e74-5c87-4253-a1a6-fb7a2a9835a8">2017-01-01T05:00:00+00:00</Date>
    <IconOverlay xmlns="http://schemas.microsoft.com/sharepoint/v4" xsi:nil="true"/>
    <DocType xmlns="45d44e74-5c87-4253-a1a6-fb7a2a9835a8">Template</Doc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MITRE Work" ma:contentTypeID="0x0101001EAE5F8AE92E0443B0635AEF5BFC9F76004C6CC03BF5DC804FBBC33E4E55C06EE9" ma:contentTypeVersion="6" ma:contentTypeDescription="Materials and documents that contain MITRE authored content and other content directly attributable to MITRE and its work" ma:contentTypeScope="" ma:versionID="e8429a4ef0cd6a0905ec9041da35bdd8">
  <xsd:schema xmlns:xsd="http://www.w3.org/2001/XMLSchema" xmlns:xs="http://www.w3.org/2001/XMLSchema" xmlns:p="http://schemas.microsoft.com/office/2006/metadata/properties" xmlns:ns1="http://schemas.microsoft.com/sharepoint/v3" xmlns:ns2="http://schemas.microsoft.com/sharepoint/v3/fields" xmlns:ns3="45d44e74-5c87-4253-a1a6-fb7a2a9835a8" xmlns:ns4="http://schemas.microsoft.com/sharepoint/v4" xmlns:ns5="d6dad062-3ecc-4c2a-98eb-3d03c2389ab6" targetNamespace="http://schemas.microsoft.com/office/2006/metadata/properties" ma:root="true" ma:fieldsID="d4be5a15e899d1941129a2c5e869f0c8" ns1:_="" ns2:_="" ns3:_="" ns4:_="" ns5:_="">
    <xsd:import namespace="http://schemas.microsoft.com/sharepoint/v3"/>
    <xsd:import namespace="http://schemas.microsoft.com/sharepoint/v3/fields"/>
    <xsd:import namespace="45d44e74-5c87-4253-a1a6-fb7a2a9835a8"/>
    <xsd:import namespace="http://schemas.microsoft.com/sharepoint/v4"/>
    <xsd:import namespace="d6dad062-3ecc-4c2a-98eb-3d03c2389ab6"/>
    <xsd:element name="properties">
      <xsd:complexType>
        <xsd:sequence>
          <xsd:element name="documentManagement">
            <xsd:complexType>
              <xsd:all>
                <xsd:element ref="ns2:_Contributor" minOccurs="0"/>
                <xsd:element ref="ns1:MITRE_x0020_Sensitivity"/>
                <xsd:element ref="ns1:Release_x0020_Statement"/>
                <xsd:element ref="ns3:DocType" minOccurs="0"/>
                <xsd:element ref="ns3:SortOrder" minOccurs="0"/>
                <xsd:element ref="ns3:Site_x0020_Page" minOccurs="0"/>
                <xsd:element ref="ns4:IconOverlay" minOccurs="0"/>
                <xsd:element ref="ns5:SharedWithUsers"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Sensitivity" ma:index="10" ma:displayName="Sensitivity" ma:default="Internal MITRE Information" ma:internalName="MITRE_x0020_Sensitivity">
      <xsd:simpleType>
        <xsd:restriction base="dms:Choice">
          <xsd:enumeration value="Public Information"/>
          <xsd:enumeration value="Internal MITRE Information"/>
          <xsd:enumeration value="Sensitive Information"/>
          <xsd:enumeration value="Highly Sensitive Information"/>
        </xsd:restriction>
      </xsd:simpleType>
    </xsd:element>
    <xsd:element name="Release_x0020_Statement" ma:index="11" ma:displayName="Release Statement" ma:default="For Internal MITRE Use" ma:internalName="Release_x0020_Statement">
      <xsd:simpleType>
        <xsd:union memberTypes="dms:Text">
          <xsd:simpleType>
            <xsd:restriction base="dms:Choice">
              <xsd:enumeration value="Approved for Public Release"/>
              <xsd:enumeration value="For Internal MITRE Use"/>
              <xsd:enumeration value="For Release to All Sponsors"/>
              <xsd:enumeration value="For Limited Internal MITRE Use"/>
              <xsd:enumeration value="For Limited External Release"/>
              <xsd:enumeration value="Privileged: Sensitive Personal Information"/>
              <xsd:enumeration value="MITRE Proprietary"/>
              <xsd:enumeration value="Source Selection Sensitive"/>
              <xsd:enumeration value="Restricted: Highly Sensitive Personal Information"/>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d44e74-5c87-4253-a1a6-fb7a2a9835a8" elementFormDefault="qualified">
    <xsd:import namespace="http://schemas.microsoft.com/office/2006/documentManagement/types"/>
    <xsd:import namespace="http://schemas.microsoft.com/office/infopath/2007/PartnerControls"/>
    <xsd:element name="DocType" ma:index="12" nillable="true" ma:displayName="DocType" ma:format="Dropdown" ma:internalName="DocType">
      <xsd:simpleType>
        <xsd:restriction base="dms:Choice">
          <xsd:enumeration value="Board of Trustee Bio"/>
          <xsd:enumeration value="Executive Bio"/>
          <xsd:enumeration value="Event Planning"/>
          <xsd:enumeration value="MPG Reference"/>
          <xsd:enumeration value="Template"/>
          <xsd:enumeration value="Other"/>
          <xsd:enumeration value="How-Tos"/>
          <xsd:enumeration value="BOT Program Highlights"/>
        </xsd:restriction>
      </xsd:simpleType>
    </xsd:element>
    <xsd:element name="SortOrder" ma:index="13" nillable="true" ma:displayName="SortOrder" ma:decimals="1" ma:internalName="SortOrder" ma:percentage="FALSE">
      <xsd:simpleType>
        <xsd:restriction base="dms:Number"/>
      </xsd:simpleType>
    </xsd:element>
    <xsd:element name="Site_x0020_Page" ma:index="14" nillable="true" ma:displayName="Site Pages" ma:description="On which pages of this site should this page appear as a &quot;related resource&quot; on the right." ma:list="{b7793db3-9feb-473e-8d7c-24c256e016ac}" ma:internalName="Site_x0020_Page" ma:showField="Title">
      <xsd:complexType>
        <xsd:complexContent>
          <xsd:extension base="dms:MultiChoiceLookup">
            <xsd:sequence>
              <xsd:element name="Value" type="dms:Lookup" maxOccurs="unbounded" minOccurs="0" nillable="true"/>
            </xsd:sequence>
          </xsd:extension>
        </xsd:complexContent>
      </xsd:complexType>
    </xsd:element>
    <xsd:element name="Date" ma:index="19" nillable="true" ma:displayName="Date" ma:description="Document date if applicabl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5" nillable="true" ma:displayName="IconOverlay" ma:hidden="true" ma:internalName="IconOverlay"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d062-3ecc-4c2a-98eb-3d03c2389ab6" elementFormDefault="qualified">
    <xsd:import namespace="http://schemas.microsoft.com/office/2006/documentManagement/types"/>
    <xsd:import namespace="http://schemas.microsoft.com/office/infopath/2007/PartnerControls"/>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95115952-705A-47C2-AF98-EE347D400751}">
  <ds:schemaRefs>
    <ds:schemaRef ds:uri="http://purl.org/dc/elements/1.1/"/>
    <ds:schemaRef ds:uri="http://schemas.microsoft.com/office/2006/metadata/properties"/>
    <ds:schemaRef ds:uri="d6dad062-3ecc-4c2a-98eb-3d03c2389ab6"/>
    <ds:schemaRef ds:uri="http://schemas.microsoft.com/sharepoint/v3"/>
    <ds:schemaRef ds:uri="http://schemas.microsoft.com/sharepoint/v4"/>
    <ds:schemaRef ds:uri="http://purl.org/dc/terms/"/>
    <ds:schemaRef ds:uri="http://schemas.microsoft.com/office/infopath/2007/PartnerControls"/>
    <ds:schemaRef ds:uri="45d44e74-5c87-4253-a1a6-fb7a2a9835a8"/>
    <ds:schemaRef ds:uri="http://schemas.microsoft.com/office/2006/documentManagement/types"/>
    <ds:schemaRef ds:uri="http://schemas.openxmlformats.org/package/2006/metadata/core-propertie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C8763D85-0CBE-4A05-81D6-D1B370E3DC82}">
  <ds:schemaRefs>
    <ds:schemaRef ds:uri="http://schemas.microsoft.com/sharepoint/v3/contenttype/forms"/>
  </ds:schemaRefs>
</ds:datastoreItem>
</file>

<file path=customXml/itemProps3.xml><?xml version="1.0" encoding="utf-8"?>
<ds:datastoreItem xmlns:ds="http://schemas.openxmlformats.org/officeDocument/2006/customXml" ds:itemID="{64552275-9FB4-497D-864E-F519488966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45d44e74-5c87-4253-a1a6-fb7a2a9835a8"/>
    <ds:schemaRef ds:uri="http://schemas.microsoft.com/sharepoint/v4"/>
    <ds:schemaRef ds:uri="d6dad062-3ecc-4c2a-98eb-3d03c2389a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215F32F-6F57-464C-B053-7241A9938C29}">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PEO Aviation Framework</Template>
  <TotalTime>105797</TotalTime>
  <Words>7154</Words>
  <Application>Microsoft Office PowerPoint</Application>
  <PresentationFormat>Widescreen</PresentationFormat>
  <Paragraphs>896</Paragraphs>
  <Slides>212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212</vt:i4>
      </vt:variant>
    </vt:vector>
  </HeadingPairs>
  <TitlesOfParts>
    <vt:vector size="216" baseType="lpstr">
      <vt:lpstr>Arial</vt:lpstr>
      <vt:lpstr>Calibri</vt:lpstr>
      <vt:lpstr>Wingdings</vt:lpstr>
      <vt:lpstr>mitre-2018</vt:lpstr>
      <vt:lpstr>Analysis of a SysML Model</vt:lpstr>
      <vt:lpstr>Acknowledgements</vt:lpstr>
      <vt:lpstr>Outline</vt:lpstr>
      <vt:lpstr>Example Model Introduction</vt:lpstr>
      <vt:lpstr>Example Model Introduction</vt:lpstr>
      <vt:lpstr>Example Model Introduction</vt:lpstr>
      <vt:lpstr>Example Model Introduction</vt:lpstr>
      <vt:lpstr>Example Model Introduction</vt:lpstr>
      <vt:lpstr>Meta Model Architecture</vt:lpstr>
      <vt:lpstr>Meta Model Architecture</vt:lpstr>
      <vt:lpstr>Meta Model Architecture</vt:lpstr>
      <vt:lpstr>Meta Model Architecture</vt:lpstr>
      <vt:lpstr>Meta Model Architecture</vt:lpstr>
      <vt:lpstr>Meta Model Architecture</vt:lpstr>
      <vt:lpstr>Meta Model Architecture</vt:lpstr>
      <vt:lpstr>SysML relationship to UML</vt:lpstr>
      <vt:lpstr>Meta Model Architecture</vt:lpstr>
      <vt:lpstr>Meta Model Architecture</vt:lpstr>
      <vt:lpstr>Meta Model Architecture</vt:lpstr>
      <vt:lpstr>Meta Model Architecture</vt:lpstr>
      <vt:lpstr>Metachain</vt:lpstr>
      <vt:lpstr>Metachain</vt:lpstr>
      <vt:lpstr>Generic Table</vt:lpstr>
      <vt:lpstr>Metachain</vt:lpstr>
      <vt:lpstr>Metachain</vt:lpstr>
      <vt:lpstr>Metachain</vt:lpstr>
      <vt:lpstr>Metachain</vt:lpstr>
      <vt:lpstr>Generic Table</vt:lpstr>
      <vt:lpstr>Generic Table</vt:lpstr>
      <vt:lpstr>Generic Table</vt:lpstr>
      <vt:lpstr>Generic Table</vt:lpstr>
      <vt:lpstr>Metachain Creation</vt:lpstr>
      <vt:lpstr>Metachain Creation</vt:lpstr>
      <vt:lpstr>Metachain Creation</vt:lpstr>
      <vt:lpstr>Metachain Creation</vt:lpstr>
      <vt:lpstr>Metachain Creation</vt:lpstr>
      <vt:lpstr>Metachain Creation</vt:lpstr>
      <vt:lpstr>Metachain Creation</vt:lpstr>
      <vt:lpstr>Metachain Creation</vt:lpstr>
      <vt:lpstr>Metachain Creation</vt:lpstr>
      <vt:lpstr>Metachain Creation</vt:lpstr>
      <vt:lpstr>Results of metachain</vt:lpstr>
      <vt:lpstr>Results of metachain</vt:lpstr>
      <vt:lpstr>Metachain</vt:lpstr>
      <vt:lpstr>Metachain</vt:lpstr>
      <vt:lpstr>Metachain</vt:lpstr>
      <vt:lpstr>Metachain</vt:lpstr>
      <vt:lpstr>Metachain</vt:lpstr>
      <vt:lpstr>Metachain</vt:lpstr>
      <vt:lpstr>Metachain</vt:lpstr>
      <vt:lpstr>Metachain</vt:lpstr>
      <vt:lpstr>Metachain</vt:lpstr>
      <vt:lpstr>Metachain</vt:lpstr>
      <vt:lpstr>Metachain</vt:lpstr>
      <vt:lpstr>Metachain</vt:lpstr>
      <vt:lpstr>Metachain</vt:lpstr>
      <vt:lpstr>Metachain</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Smart Package</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Metrics</vt:lpstr>
      <vt:lpstr>Relation Maps</vt:lpstr>
      <vt:lpstr>Relation Maps</vt:lpstr>
      <vt:lpstr>Relation Maps</vt:lpstr>
      <vt:lpstr>Relation Maps</vt:lpstr>
      <vt:lpstr>Relation Maps</vt:lpstr>
      <vt:lpstr>Relation Maps</vt:lpstr>
      <vt:lpstr>Relation Maps</vt:lpstr>
      <vt:lpstr>Relation Maps</vt:lpstr>
      <vt:lpstr>Relation Maps</vt:lpstr>
      <vt:lpstr>Relation Maps</vt:lpstr>
      <vt:lpstr>Relation Maps</vt:lpstr>
      <vt:lpstr>Relation Maps</vt:lpstr>
      <vt:lpstr>Relation Maps</vt:lpstr>
      <vt:lpstr>Velocity Scripts</vt:lpstr>
      <vt:lpstr>Velocity Scripts</vt:lpstr>
      <vt:lpstr>Velocity Scripts</vt:lpstr>
      <vt:lpstr>Velocity Scripts</vt:lpstr>
      <vt:lpstr>Velocity Scripts</vt:lpstr>
      <vt:lpstr>VelocityScripts</vt:lpstr>
      <vt:lpstr>Velocity Scripts</vt:lpstr>
      <vt:lpstr>Stereotypes are Variables</vt:lpstr>
      <vt:lpstr>Velocity Scripts</vt:lpstr>
      <vt:lpstr>Velocity Scripts</vt:lpstr>
      <vt:lpstr>Velocity Scripts</vt:lpstr>
      <vt:lpstr>Velocity Scripts</vt:lpstr>
      <vt:lpstr>Velocity Scripts</vt:lpstr>
      <vt:lpstr>Velocity Scripts</vt:lpstr>
      <vt:lpstr>Velocity Scripts</vt:lpstr>
      <vt:lpstr>Velocity Scripts</vt:lpstr>
      <vt:lpstr>Velocity Scripts</vt:lpstr>
      <vt:lpstr>Velocity Scripts</vt:lpstr>
      <vt:lpstr>Velocity Scripts</vt:lpstr>
      <vt:lpstr>Build a Script</vt:lpstr>
      <vt:lpstr>Add Script to Report Wizard</vt:lpstr>
      <vt:lpstr>Report Wizard</vt:lpstr>
      <vt:lpstr>New Template</vt:lpstr>
      <vt:lpstr>Report Wizard</vt:lpstr>
      <vt:lpstr>Report Wizard</vt:lpstr>
      <vt:lpstr>Report Wizard</vt:lpstr>
      <vt:lpstr>Report Wizard</vt:lpstr>
      <vt:lpstr>Results</vt:lpstr>
      <vt:lpstr>Add Id to output</vt:lpstr>
      <vt:lpstr>Add Text to output</vt:lpstr>
      <vt:lpstr>Velocity Scripts</vt:lpstr>
      <vt:lpstr>Velocity Scripts</vt:lpstr>
      <vt:lpstr>Velocity Scripts</vt:lpstr>
      <vt:lpstr>Velocity Scripts</vt:lpstr>
      <vt:lpstr>Velocity Scripts</vt:lpstr>
      <vt:lpstr>Velocity Scripts</vt:lpstr>
      <vt:lpstr>Dependency Matrix</vt:lpstr>
      <vt:lpstr>Dependency Matrix</vt:lpstr>
      <vt:lpstr>Dependency Matrix</vt:lpstr>
      <vt:lpstr>Dependency Matrix</vt:lpstr>
      <vt:lpstr>Dependency Matrix</vt:lpstr>
      <vt:lpstr>Dependency Matrix</vt:lpstr>
      <vt:lpstr>Dependency Matrix</vt:lpstr>
      <vt:lpstr>Dependency Matrix</vt:lpstr>
      <vt:lpstr>Dependency Matrix</vt:lpstr>
      <vt:lpstr>Dependency Matrix</vt:lpstr>
      <vt:lpstr>Dependency Matrix</vt:lpstr>
      <vt:lpstr>Dependency Matrix</vt:lpstr>
      <vt:lpstr>Dependency Matrix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 Aviation Framework</dc:title>
  <dc:creator>Lozier, William A.</dc:creator>
  <cp:lastModifiedBy>William A Lozier</cp:lastModifiedBy>
  <cp:revision>514</cp:revision>
  <cp:lastPrinted>2020-03-05T14:31:20Z</cp:lastPrinted>
  <dcterms:created xsi:type="dcterms:W3CDTF">2018-09-28T18:32:58Z</dcterms:created>
  <dcterms:modified xsi:type="dcterms:W3CDTF">2020-06-24T18:47:51Z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28200</vt:r8>
  </property>
  <property fmtid="{D5CDD505-2E9C-101B-9397-08002B2CF9AE}" pid="3" name="URL">
    <vt:lpwstr/>
  </property>
  <property fmtid="{D5CDD505-2E9C-101B-9397-08002B2CF9AE}" pid="4" name="xd_ProgID">
    <vt:lpwstr/>
  </property>
  <property fmtid="{D5CDD505-2E9C-101B-9397-08002B2CF9AE}" pid="5" name="ContentTypeId">
    <vt:lpwstr>0x0101001EAE5F8AE92E0443B0635AEF5BFC9F76004C6CC03BF5DC804FBBC33E4E55C06EE9</vt:lpwstr>
  </property>
  <property fmtid="{D5CDD505-2E9C-101B-9397-08002B2CF9AE}" pid="6" name="Date0">
    <vt:filetime>2017-01-01T05:00:00Z</vt:filetime>
  </property>
  <property fmtid="{D5CDD505-2E9C-101B-9397-08002B2CF9AE}" pid="7" name="TemplateUrl">
    <vt:lpwstr/>
  </property>
</Properties>
</file>