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15"/>
  </p:notesMasterIdLst>
  <p:handoutMasterIdLst>
    <p:handoutMasterId r:id="rId16"/>
  </p:handoutMasterIdLst>
  <p:sldIdLst>
    <p:sldId id="907" r:id="rId2"/>
    <p:sldId id="1028" r:id="rId3"/>
    <p:sldId id="1058" r:id="rId4"/>
    <p:sldId id="1057" r:id="rId5"/>
    <p:sldId id="1040" r:id="rId6"/>
    <p:sldId id="1041" r:id="rId7"/>
    <p:sldId id="1042" r:id="rId8"/>
    <p:sldId id="1044" r:id="rId9"/>
    <p:sldId id="1060" r:id="rId10"/>
    <p:sldId id="1059" r:id="rId11"/>
    <p:sldId id="1046" r:id="rId12"/>
    <p:sldId id="954" r:id="rId13"/>
    <p:sldId id="1061" r:id="rId14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6A8F"/>
    <a:srgbClr val="2ED32B"/>
    <a:srgbClr val="81F580"/>
    <a:srgbClr val="6FD36D"/>
    <a:srgbClr val="706558"/>
    <a:srgbClr val="996007"/>
    <a:srgbClr val="518022"/>
    <a:srgbClr val="0033CC"/>
    <a:srgbClr val="0066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6" autoAdjust="0"/>
    <p:restoredTop sz="82263" autoAdjust="0"/>
  </p:normalViewPr>
  <p:slideViewPr>
    <p:cSldViewPr snapToGrid="0">
      <p:cViewPr varScale="1">
        <p:scale>
          <a:sx n="90" d="100"/>
          <a:sy n="90" d="100"/>
        </p:scale>
        <p:origin x="-1032" y="-112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168"/>
    </p:cViewPr>
  </p:sorterViewPr>
  <p:notesViewPr>
    <p:cSldViewPr snapToGrid="0">
      <p:cViewPr>
        <p:scale>
          <a:sx n="100" d="100"/>
          <a:sy n="100" d="100"/>
        </p:scale>
        <p:origin x="-1560" y="774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9" tIns="46144" rIns="92289" bIns="46144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9" tIns="46144" rIns="92289" bIns="4614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9" tIns="46144" rIns="92289" bIns="46144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285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9" tIns="46144" rIns="92289" bIns="4614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6B5F4270-92BC-4EC1-B0B0-90E355E2A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8765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9" tIns="46144" rIns="92289" bIns="46144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9" tIns="46144" rIns="92289" bIns="4614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700088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4838"/>
            <a:ext cx="5029200" cy="418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9" tIns="46144" rIns="92289" bIns="46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9" tIns="46144" rIns="92289" bIns="46144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285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9" tIns="46144" rIns="92289" bIns="4614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34166AC-0406-4042-9FF3-B41D36B8E7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2523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4166AC-0406-4042-9FF3-B41D36B8E70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245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4166AC-0406-4042-9FF3-B41D36B8E70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982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4166AC-0406-4042-9FF3-B41D36B8E70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0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4166AC-0406-4042-9FF3-B41D36B8E70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93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4166AC-0406-4042-9FF3-B41D36B8E70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623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4166AC-0406-4042-9FF3-B41D36B8E70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589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nps_ppt_master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913923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71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90600" y="2667000"/>
            <a:ext cx="7620000" cy="1143000"/>
          </a:xfrm>
        </p:spPr>
        <p:txBody>
          <a:bodyPr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171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F84A4-B4BD-4635-9E55-3F52176AEE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74071" y="6563880"/>
            <a:ext cx="3823856" cy="29412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February 2014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0"/>
            <a:ext cx="20955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1341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6A8F9-3BD2-4847-8C02-F74A67891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74071" y="6563880"/>
            <a:ext cx="3823856" cy="29412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February 2014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4478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74071" y="6563880"/>
            <a:ext cx="3823856" cy="29412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February 2014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74071" y="6563880"/>
            <a:ext cx="3823856" cy="29412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February 2014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74071" y="6563880"/>
            <a:ext cx="3823856" cy="29412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February 2014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E7D14-791A-4029-8102-B39A8C097F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2D2FB-D186-41DF-821F-9799FDA8C1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74071" y="6563880"/>
            <a:ext cx="3823856" cy="29412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February 2014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E9F9F-5CAE-4015-BAC1-2F1DDD751B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74071" y="6563880"/>
            <a:ext cx="3823856" cy="29412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February 2014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7D31E-B6B8-4B9A-9D23-6DEA9FF6EF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74071" y="6563880"/>
            <a:ext cx="3823856" cy="29412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February 2014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91E3E-87D0-4FA6-887E-5601DFC428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>
          <a:xfrm>
            <a:off x="374071" y="6563880"/>
            <a:ext cx="3823856" cy="29412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February 2014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C995E-DD60-4FE8-9C72-2D8E318478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74071" y="6563880"/>
            <a:ext cx="3823856" cy="29412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February 2014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7115E-8915-4D46-AA3F-BC1E0F86DB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74071" y="6563880"/>
            <a:ext cx="3823856" cy="29412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February 2014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BB9BD-EBF3-4A56-8162-A2FABED521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74071" y="6563880"/>
            <a:ext cx="3823856" cy="29412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February 2014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nps_ppt_slid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0638" y="4763"/>
            <a:ext cx="9102725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0"/>
            <a:ext cx="723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161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055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161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32C8310-947F-4574-9A83-AB2C41CA45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374071" y="6557530"/>
            <a:ext cx="3823856" cy="294120"/>
          </a:xfrm>
          <a:prstGeom prst="rect">
            <a:avLst/>
          </a:prstGeom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 smtClean="0"/>
              <a:t>February 2014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55" r:id="rId12"/>
    <p:sldLayoutId id="2147483756" r:id="rId13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" pitchFamily="-12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" pitchFamily="-12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" pitchFamily="-12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" pitchFamily="-128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" pitchFamily="-128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" pitchFamily="-128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" pitchFamily="-128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" pitchFamily="-12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hyperlink" Target="https://wiki.nps.edu/display/mp" TargetMode="External"/><Relationship Id="rId5" Type="http://schemas.openxmlformats.org/officeDocument/2006/relationships/hyperlink" Target="http://firebird.nps.edu" TargetMode="External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hyperlink" Target="http://calhoun.nps.edu/handle/10945/47314" TargetMode="Externa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4.png"/><Relationship Id="rId5" Type="http://schemas.microsoft.com/office/2007/relationships/hdphoto" Target="../media/hdphoto2.wdp"/><Relationship Id="rId6" Type="http://schemas.openxmlformats.org/officeDocument/2006/relationships/image" Target="../media/image15.png"/><Relationship Id="rId7" Type="http://schemas.openxmlformats.org/officeDocument/2006/relationships/image" Target="../media/image12.png"/><Relationship Id="rId8" Type="http://schemas.openxmlformats.org/officeDocument/2006/relationships/hyperlink" Target="http://www.scienceandmathacademy.com/academics/srt4/student_work/2016/bryant_jordan.pdf" TargetMode="Externa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5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990600" y="2666999"/>
            <a:ext cx="7620000" cy="1667903"/>
          </a:xfrm>
        </p:spPr>
        <p:txBody>
          <a:bodyPr/>
          <a:lstStyle/>
          <a:p>
            <a:r>
              <a:rPr lang="en-US" sz="2800" dirty="0"/>
              <a:t>Verification and Validation of Behavior Models using Lightweight Formal Methods</a:t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400" dirty="0" smtClean="0"/>
              <a:t>An Overview for the </a:t>
            </a:r>
            <a:r>
              <a:rPr lang="en-US" sz="2400" dirty="0"/>
              <a:t>INCOSE North Texas </a:t>
            </a:r>
            <a:r>
              <a:rPr lang="en-US" sz="2400" dirty="0" smtClean="0"/>
              <a:t>Chapter</a:t>
            </a:r>
            <a:endParaRPr lang="en-US" sz="24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600200" y="4566912"/>
            <a:ext cx="6400800" cy="1158392"/>
          </a:xfrm>
        </p:spPr>
        <p:txBody>
          <a:bodyPr/>
          <a:lstStyle/>
          <a:p>
            <a:r>
              <a:rPr lang="en-US" sz="1800" dirty="0" smtClean="0"/>
              <a:t>Kristin Giammarco, Ph.D.</a:t>
            </a:r>
          </a:p>
          <a:p>
            <a:r>
              <a:rPr lang="en-US" sz="1800" dirty="0" smtClean="0"/>
              <a:t>NPS Department of Systems Engineering</a:t>
            </a:r>
          </a:p>
          <a:p>
            <a:r>
              <a:rPr lang="en-US" sz="1800" dirty="0" smtClean="0"/>
              <a:t>13 February 2018</a:t>
            </a:r>
            <a:endParaRPr lang="en-US" sz="1800" dirty="0" smtClean="0"/>
          </a:p>
        </p:txBody>
      </p:sp>
      <p:pic>
        <p:nvPicPr>
          <p:cNvPr id="5" name="Picture 2" descr="CRUSER_v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39" y="6396210"/>
            <a:ext cx="1843466" cy="46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87372" y="5781235"/>
            <a:ext cx="606916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/>
              <a:t>This work was made possible by sponsorship from CRUSER, NRP, NAVAIR, and MCSC. </a:t>
            </a:r>
            <a:endParaRPr lang="en-US" sz="1100" dirty="0"/>
          </a:p>
        </p:txBody>
      </p:sp>
      <p:pic>
        <p:nvPicPr>
          <p:cNvPr id="8" name="Picture 7" descr="http://firebird.nps.edu/images/NPS_NRP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87" y="6396212"/>
            <a:ext cx="461788" cy="46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kristin\Documents\Work\MCSC\MCS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11" y="6395024"/>
            <a:ext cx="462975" cy="46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393806"/>
            <a:ext cx="460999" cy="46099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054776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5280" y="0"/>
            <a:ext cx="6623919" cy="762000"/>
          </a:xfrm>
        </p:spPr>
        <p:txBody>
          <a:bodyPr/>
          <a:lstStyle/>
          <a:p>
            <a:r>
              <a:rPr lang="en-US" sz="2800" dirty="0" smtClean="0"/>
              <a:t>Example Analysis of Emergent Behaviors with MP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391E3E-87D0-4FA6-887E-5601DFC428C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07539"/>
              </p:ext>
            </p:extLst>
          </p:nvPr>
        </p:nvGraphicFramePr>
        <p:xfrm>
          <a:off x="488462" y="931396"/>
          <a:ext cx="8440614" cy="528448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58936"/>
                <a:gridCol w="830730"/>
                <a:gridCol w="1260418"/>
                <a:gridCol w="1346356"/>
                <a:gridCol w="2024308"/>
                <a:gridCol w="1719866"/>
              </a:tblGrid>
              <a:tr h="3137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Example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Slide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Detection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Classification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Prediction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Control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19162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Pilcher’s Order Processing System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6 </a:t>
                      </a:r>
                      <a:r>
                        <a:rPr lang="en-US" sz="1400" dirty="0">
                          <a:effectLst/>
                        </a:rPr>
                        <a:t>left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Automatic and scope-complete with MP 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Simple positive emergence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Order Cancelled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191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6 middle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Simple positive emergence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Order Delivered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4572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6 </a:t>
                      </a:r>
                      <a:r>
                        <a:rPr lang="en-US" sz="1400" dirty="0">
                          <a:effectLst/>
                        </a:rPr>
                        <a:t>right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Simple negative emergence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Order hangs in a Waiting state: Customer inconvenience; employee inconvenience; Cyber security vulnerability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Behavior logic modification in system model to prevent sequences that end in Waiting state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46481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Revill’s</a:t>
                      </a:r>
                      <a:r>
                        <a:rPr lang="en-US" sz="1400" dirty="0">
                          <a:effectLst/>
                        </a:rPr>
                        <a:t> UAV Mission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+mn-ea"/>
                        </a:rPr>
                        <a:t>8</a:t>
                      </a:r>
                      <a:r>
                        <a:rPr lang="en-US" sz="1400" baseline="0" dirty="0" smtClean="0">
                          <a:effectLst/>
                          <a:latin typeface="+mn-lt"/>
                          <a:ea typeface="+mn-ea"/>
                        </a:rPr>
                        <a:t> left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Automatic and scope-complete with MP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Weak positive emergence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Valid target detected and tracked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0929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8 right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Strong positive emergence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UAV is successfully recovered after tracking an object of interest after bingo fuel 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Add details to the model to be explicit about requirements to ensure this outcome 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0205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Strong negative emergence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UAV forced to emergency land / crash after tracking an object of interest after bingo fuel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Add details to the model to be explicit about requirements to mitigate this risk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424017" y="6350169"/>
            <a:ext cx="2621994" cy="307777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n-US" sz="1400" dirty="0" smtClean="0"/>
              <a:t>Analysis from Table 1 in [7].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73249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262" y="1307611"/>
            <a:ext cx="8229600" cy="5156525"/>
          </a:xfrm>
        </p:spPr>
        <p:txBody>
          <a:bodyPr/>
          <a:lstStyle/>
          <a:p>
            <a:r>
              <a:rPr lang="en-US" sz="2800" dirty="0"/>
              <a:t>U</a:t>
            </a:r>
            <a:r>
              <a:rPr lang="en-US" sz="2800" dirty="0" smtClean="0"/>
              <a:t>nspecified </a:t>
            </a:r>
            <a:r>
              <a:rPr lang="en-US" sz="2800" dirty="0"/>
              <a:t>and potentially invalid behaviors </a:t>
            </a:r>
            <a:r>
              <a:rPr lang="en-US" sz="2800" dirty="0" smtClean="0"/>
              <a:t>have been exposed </a:t>
            </a:r>
            <a:r>
              <a:rPr lang="en-US" sz="2800" dirty="0"/>
              <a:t>by students </a:t>
            </a:r>
            <a:r>
              <a:rPr lang="en-US" sz="2800" dirty="0" smtClean="0"/>
              <a:t>ranging from high school to graduate level education.</a:t>
            </a:r>
          </a:p>
          <a:p>
            <a:r>
              <a:rPr lang="en-US" sz="2800" dirty="0"/>
              <a:t>S</a:t>
            </a:r>
            <a:r>
              <a:rPr lang="en-US" sz="2800" dirty="0" smtClean="0"/>
              <a:t>uggests </a:t>
            </a:r>
            <a:r>
              <a:rPr lang="en-US" sz="2800" dirty="0"/>
              <a:t>that </a:t>
            </a:r>
            <a:r>
              <a:rPr lang="en-US" sz="2800" dirty="0" smtClean="0"/>
              <a:t>MP’s lightweight formal method </a:t>
            </a:r>
            <a:r>
              <a:rPr lang="en-US" sz="2800" dirty="0"/>
              <a:t>approach </a:t>
            </a:r>
            <a:r>
              <a:rPr lang="en-US" sz="2800" dirty="0" smtClean="0"/>
              <a:t>is user </a:t>
            </a:r>
            <a:r>
              <a:rPr lang="en-US" sz="2800" dirty="0"/>
              <a:t>friendly </a:t>
            </a:r>
            <a:r>
              <a:rPr lang="en-US" sz="2800" dirty="0" smtClean="0"/>
              <a:t>for </a:t>
            </a:r>
            <a:r>
              <a:rPr lang="en-US" sz="2800" dirty="0"/>
              <a:t>practitioners </a:t>
            </a:r>
            <a:r>
              <a:rPr lang="en-US" sz="2800" dirty="0" smtClean="0"/>
              <a:t>with basic </a:t>
            </a:r>
            <a:r>
              <a:rPr lang="en-US" sz="2800" dirty="0"/>
              <a:t>skills in logic and logical thinking.  </a:t>
            </a:r>
            <a:endParaRPr lang="en-US" sz="2800" dirty="0" smtClean="0"/>
          </a:p>
          <a:p>
            <a:r>
              <a:rPr lang="en-US" sz="2800" dirty="0" smtClean="0"/>
              <a:t>To expose emergent behaviors for analysis:</a:t>
            </a:r>
          </a:p>
          <a:p>
            <a:pPr lvl="1"/>
            <a:r>
              <a:rPr lang="en-US" sz="2400" dirty="0" smtClean="0"/>
              <a:t>model possible events in systems, and</a:t>
            </a:r>
          </a:p>
          <a:p>
            <a:pPr lvl="1"/>
            <a:r>
              <a:rPr lang="en-US" sz="2400" dirty="0" smtClean="0"/>
              <a:t>treat interactions among events in different systems as constraints that can be relaxed or restricted.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EE7D14-791A-4029-8102-B39A8C097F0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77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11213" y="834131"/>
            <a:ext cx="7772400" cy="684033"/>
          </a:xfrm>
        </p:spPr>
        <p:txBody>
          <a:bodyPr/>
          <a:lstStyle/>
          <a:p>
            <a:pPr algn="ctr"/>
            <a:r>
              <a:rPr lang="en-US" sz="4000" dirty="0" smtClean="0"/>
              <a:t>Questions?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62D2FB-D186-41DF-821F-9799FDA8C12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6" r="11389"/>
          <a:stretch/>
        </p:blipFill>
        <p:spPr>
          <a:xfrm>
            <a:off x="5044254" y="2726159"/>
            <a:ext cx="3810000" cy="3547241"/>
          </a:xfrm>
          <a:prstGeom prst="ellipse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74393" y="1718453"/>
            <a:ext cx="8382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Monterey Phoenix and Related Work:  </a:t>
            </a:r>
          </a:p>
          <a:p>
            <a:endParaRPr lang="en-US" dirty="0" smtClean="0">
              <a:latin typeface="Arial" pitchFamily="34" charset="0"/>
              <a:cs typeface="Arial" pitchFamily="34" charset="0"/>
              <a:hlinkClick r:id="rId4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  <a:hlinkClick r:id="rId4"/>
              </a:rPr>
              <a:t>https://wiki.nps.edu/display/mp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hlinkClick r:id="rId5"/>
            </a:endParaRPr>
          </a:p>
          <a:p>
            <a:r>
              <a:rPr lang="en-US" dirty="0" smtClean="0">
                <a:hlinkClick r:id="rId5"/>
              </a:rPr>
              <a:t>firebird.nps.edu</a:t>
            </a:r>
            <a:r>
              <a:rPr lang="en-US" dirty="0" smtClean="0"/>
              <a:t> </a:t>
            </a:r>
          </a:p>
        </p:txBody>
      </p:sp>
      <p:pic>
        <p:nvPicPr>
          <p:cNvPr id="8" name="Picture 2" descr="phoenix_logo_color-01np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2" t="4208" r="26526" b="17540"/>
          <a:stretch>
            <a:fillRect/>
          </a:stretch>
        </p:blipFill>
        <p:spPr bwMode="auto">
          <a:xfrm>
            <a:off x="524615" y="3526180"/>
            <a:ext cx="4380582" cy="252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AEAEA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040" y="6457890"/>
            <a:ext cx="23399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kmgiamma</a:t>
            </a:r>
            <a:r>
              <a:rPr lang="en-US" sz="1600" dirty="0" smtClean="0"/>
              <a:t> (at) </a:t>
            </a:r>
            <a:r>
              <a:rPr lang="en-US" sz="1600" dirty="0" err="1" smtClean="0"/>
              <a:t>nps.edu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33423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04333"/>
            <a:ext cx="8475133" cy="5940778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sz="1400" dirty="0"/>
              <a:t>Giammarco, Kristin. “Practical Modeling Concepts for Engineering Emergence in Systems of Systems.” Proceeding of the 12</a:t>
            </a:r>
            <a:r>
              <a:rPr lang="en-US" sz="1400" baseline="30000" dirty="0"/>
              <a:t>th</a:t>
            </a:r>
            <a:r>
              <a:rPr lang="en-US" sz="1400" dirty="0"/>
              <a:t> Annual System of Systems Engineering Conference, Waikoloa, HI, June 18-21, 2017</a:t>
            </a:r>
            <a:r>
              <a:rPr lang="en-US" sz="1400" dirty="0" smtClean="0"/>
              <a:t>.</a:t>
            </a:r>
          </a:p>
          <a:p>
            <a:pPr>
              <a:buFont typeface="+mj-lt"/>
              <a:buAutoNum type="arabicPeriod"/>
            </a:pPr>
            <a:r>
              <a:rPr lang="en-US" sz="1400" dirty="0"/>
              <a:t>Giammarco, Kristin, Kathleen Giles, and Clifford A. Whitcomb. “Comprehensive use case scenario generation: An approach and template for modeling system of systems behaviors.” Proceeding of the 12</a:t>
            </a:r>
            <a:r>
              <a:rPr lang="en-US" sz="1400" baseline="30000" dirty="0"/>
              <a:t>th</a:t>
            </a:r>
            <a:r>
              <a:rPr lang="en-US" sz="1400" dirty="0"/>
              <a:t> Annual System of Systems Engineering Conference, Waikoloa, HI, June 18-21, 2017.</a:t>
            </a:r>
          </a:p>
          <a:p>
            <a:pPr>
              <a:buFont typeface="+mj-lt"/>
              <a:buAutoNum type="arabicPeriod"/>
            </a:pPr>
            <a:r>
              <a:rPr lang="en-US" sz="1400" dirty="0"/>
              <a:t>Farah-Stapleton, Monica. “Executable behavioral modeling of system- and software- architecture specifications to inform resourcing decisions.” Doctoral Dissertation, Naval Postgraduate School, September 2016.</a:t>
            </a:r>
          </a:p>
          <a:p>
            <a:pPr>
              <a:buFont typeface="+mj-lt"/>
              <a:buAutoNum type="arabicPeriod"/>
            </a:pPr>
            <a:r>
              <a:rPr lang="en-US" sz="1400" dirty="0"/>
              <a:t>Rainey, Larry and Mo </a:t>
            </a:r>
            <a:r>
              <a:rPr lang="en-US" sz="1400" dirty="0" err="1"/>
              <a:t>Jamshidi</a:t>
            </a:r>
            <a:r>
              <a:rPr lang="en-US" sz="1400" dirty="0"/>
              <a:t>.  “Introduction and Overview for Engineering Emergence: A Modeling and Simulation Approach,” Chapter 1 in </a:t>
            </a:r>
            <a:r>
              <a:rPr lang="en-US" sz="1400" i="1" dirty="0"/>
              <a:t>Engineering Emergence: A Modeling and Simulation Approach</a:t>
            </a:r>
            <a:r>
              <a:rPr lang="en-US" sz="1400" dirty="0"/>
              <a:t>, edited by Larry Rainey and Mo </a:t>
            </a:r>
            <a:r>
              <a:rPr lang="en-US" sz="1400" dirty="0" err="1"/>
              <a:t>Jamshidi</a:t>
            </a:r>
            <a:r>
              <a:rPr lang="en-US" sz="1400" dirty="0"/>
              <a:t>.  Boca Raton, FL: CRC Press Taylor &amp; Francis Group</a:t>
            </a:r>
            <a:r>
              <a:rPr lang="en-US" sz="1400" dirty="0" smtClean="0"/>
              <a:t>.</a:t>
            </a:r>
          </a:p>
          <a:p>
            <a:pPr>
              <a:buFont typeface="+mj-lt"/>
              <a:buAutoNum type="arabicPeriod"/>
            </a:pP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Page, S.E. 2009. </a:t>
            </a:r>
            <a:r>
              <a:rPr lang="en-US" sz="1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Understanding Complexity.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The Great Courses. Chantilly, VA, USA: The Teaching Company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en-US" sz="14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SEBoK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authors. 2017. “System of Systems (SoS),” in BKCASE Editorial Board. 2016. </a:t>
            </a:r>
            <a:r>
              <a:rPr lang="en-US" sz="1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The Guide to the Systems Engineering Body of Knowledge (</a:t>
            </a:r>
            <a:r>
              <a:rPr lang="en-US" sz="1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SEBoK</a:t>
            </a:r>
            <a:r>
              <a:rPr lang="en-US" sz="1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)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v. 1.8. R.D. Adcock (EIC). Hoboken, NJ: The Trustees of the Stevens Institute of Technology. </a:t>
            </a:r>
            <a:r>
              <a:rPr lang="en-US" sz="1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Released 27 March 2017, http://</a:t>
            </a:r>
            <a:r>
              <a:rPr lang="en-US" sz="1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sebokwiki.org</a:t>
            </a:r>
            <a:r>
              <a:rPr lang="en-US" sz="1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/wiki/</a:t>
            </a:r>
            <a:r>
              <a:rPr lang="en-US" sz="1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Systems_of_Systems</a:t>
            </a:r>
            <a:r>
              <a:rPr lang="en-US" sz="1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_(SoS)#</a:t>
            </a:r>
            <a:r>
              <a:rPr lang="en-US" sz="1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Definition_and_Characteristics_of_Systems_of_Systems</a:t>
            </a:r>
            <a:r>
              <a:rPr lang="en-US" sz="1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(accessed 12 July 2017).</a:t>
            </a:r>
            <a:endParaRPr lang="en-US" sz="1400" dirty="0"/>
          </a:p>
          <a:p>
            <a:pPr>
              <a:buFont typeface="+mj-lt"/>
              <a:buAutoNum type="arabicPeriod"/>
            </a:pPr>
            <a:r>
              <a:rPr lang="en-US" sz="1400" dirty="0"/>
              <a:t>Giammarco, Kristin and Mikhail Auguston.  “Behavior modeling approach for the early verification and validation of system of systems emergent behaviors,” Chapter </a:t>
            </a:r>
            <a:r>
              <a:rPr lang="en-US" sz="1400" dirty="0" smtClean="0"/>
              <a:t>17 </a:t>
            </a:r>
            <a:r>
              <a:rPr lang="en-US" sz="1400" dirty="0"/>
              <a:t>in </a:t>
            </a:r>
            <a:r>
              <a:rPr lang="en-US" sz="1400" i="1" dirty="0"/>
              <a:t>Engineering Emergence: A Modeling and Simulation Approach</a:t>
            </a:r>
            <a:r>
              <a:rPr lang="en-US" sz="1400" dirty="0"/>
              <a:t>, edited by Larry Rainey and Mo </a:t>
            </a:r>
            <a:r>
              <a:rPr lang="en-US" sz="1400" dirty="0" err="1"/>
              <a:t>Jamshidi</a:t>
            </a:r>
            <a:r>
              <a:rPr lang="en-US" sz="1400" dirty="0"/>
              <a:t>.  Boca Raton, FL: CRC Press Taylor &amp; Francis </a:t>
            </a:r>
            <a:r>
              <a:rPr lang="en-US" sz="1400" dirty="0" smtClean="0"/>
              <a:t>Group</a:t>
            </a:r>
            <a:r>
              <a:rPr lang="en-US" sz="1400" dirty="0"/>
              <a:t>.</a:t>
            </a:r>
            <a:endParaRPr lang="en-US" sz="1400" dirty="0" smtClean="0"/>
          </a:p>
          <a:p>
            <a:pPr>
              <a:buFont typeface="+mj-lt"/>
              <a:buAutoNum type="arabicPeriod"/>
            </a:pPr>
            <a:r>
              <a:rPr lang="en-US" sz="1400" dirty="0" err="1" smtClean="0"/>
              <a:t>Quartuccio</a:t>
            </a:r>
            <a:r>
              <a:rPr lang="en-US" sz="1400" dirty="0" smtClean="0"/>
              <a:t>, John and Kristin Giammarco</a:t>
            </a:r>
            <a:r>
              <a:rPr lang="en-US" sz="1400" dirty="0"/>
              <a:t>.  </a:t>
            </a:r>
            <a:r>
              <a:rPr lang="en-US" sz="1400" dirty="0" smtClean="0"/>
              <a:t>“A model-based approach to investigate emergent behaviors in systems of systems,</a:t>
            </a:r>
            <a:r>
              <a:rPr lang="en-US" sz="1400" dirty="0"/>
              <a:t>” Chapter 18 in </a:t>
            </a:r>
            <a:r>
              <a:rPr lang="en-US" sz="1400" i="1" dirty="0"/>
              <a:t>Engineering Emergence: A Modeling and Simulation Approach</a:t>
            </a:r>
            <a:r>
              <a:rPr lang="en-US" sz="1400" dirty="0"/>
              <a:t>, edited by Larry Rainey and Mo </a:t>
            </a:r>
            <a:r>
              <a:rPr lang="en-US" sz="1400" dirty="0" err="1"/>
              <a:t>Jamshidi</a:t>
            </a:r>
            <a:r>
              <a:rPr lang="en-US" sz="1400" dirty="0"/>
              <a:t>.  Boca Raton, FL: CRC Press Taylor &amp; Francis Group</a:t>
            </a:r>
            <a:r>
              <a:rPr lang="en-US" sz="1400" dirty="0" smtClean="0"/>
              <a:t>.</a:t>
            </a:r>
          </a:p>
          <a:p>
            <a:pPr>
              <a:buFont typeface="+mj-lt"/>
              <a:buAutoNum type="arabicPeriod"/>
            </a:pPr>
            <a:r>
              <a:rPr lang="en-US" sz="1400" dirty="0"/>
              <a:t>Giammarco, Kristin and Kathleen Giles. “Verification and validation of behavior models using lightweight formal methods.” Proceedings of the 15th Annual Conference on Systems Engineering Research.   Redondo Beach, CA. March 23-25, 2017.  Best paper award.</a:t>
            </a:r>
          </a:p>
          <a:p>
            <a:pPr>
              <a:buFont typeface="+mj-lt"/>
              <a:buAutoNum type="arabicPeriod"/>
            </a:pPr>
            <a:endParaRPr lang="en-US" sz="1400" dirty="0"/>
          </a:p>
          <a:p>
            <a:pPr>
              <a:buFont typeface="+mj-lt"/>
              <a:buAutoNum type="arabicPeriod"/>
            </a:pPr>
            <a:endParaRPr lang="en-US" sz="1400" dirty="0"/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24331" y="6245225"/>
            <a:ext cx="530578" cy="476250"/>
          </a:xfrm>
        </p:spPr>
        <p:txBody>
          <a:bodyPr/>
          <a:lstStyle/>
          <a:p>
            <a:pPr>
              <a:defRPr/>
            </a:pPr>
            <a:fld id="{84EE7D14-791A-4029-8102-B39A8C097F0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383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7596" r="10546"/>
          <a:stretch/>
        </p:blipFill>
        <p:spPr>
          <a:xfrm>
            <a:off x="434653" y="3864919"/>
            <a:ext cx="8699798" cy="28923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Monterey Phoenix?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7273"/>
            <a:ext cx="8229600" cy="2433757"/>
          </a:xfrm>
        </p:spPr>
        <p:txBody>
          <a:bodyPr>
            <a:normAutofit/>
          </a:bodyPr>
          <a:lstStyle/>
          <a:p>
            <a:r>
              <a:rPr lang="en-US" sz="2800" dirty="0"/>
              <a:t>MP is a </a:t>
            </a:r>
            <a:r>
              <a:rPr lang="en-US" sz="2800" dirty="0" smtClean="0">
                <a:solidFill>
                  <a:srgbClr val="000090"/>
                </a:solidFill>
              </a:rPr>
              <a:t>Navy-developed </a:t>
            </a:r>
            <a:r>
              <a:rPr lang="en-US" sz="2800" dirty="0" smtClean="0"/>
              <a:t>framework </a:t>
            </a:r>
            <a:r>
              <a:rPr lang="en-US" sz="2800" dirty="0"/>
              <a:t>for </a:t>
            </a:r>
            <a:r>
              <a:rPr lang="en-US" sz="2800" dirty="0" smtClean="0"/>
              <a:t>modeling human, technology, and environment behaviors all in one framework </a:t>
            </a:r>
          </a:p>
          <a:p>
            <a:pPr>
              <a:defRPr/>
            </a:pPr>
            <a:r>
              <a:rPr lang="en-US" sz="2800" i="1" dirty="0" smtClean="0"/>
              <a:t>Behavior</a:t>
            </a:r>
            <a:r>
              <a:rPr lang="en-US" sz="2800" dirty="0" smtClean="0"/>
              <a:t> is defined as a set of </a:t>
            </a:r>
            <a:r>
              <a:rPr lang="en-US" sz="2800" dirty="0" smtClean="0">
                <a:solidFill>
                  <a:srgbClr val="000090"/>
                </a:solidFill>
              </a:rPr>
              <a:t>events</a:t>
            </a:r>
            <a:r>
              <a:rPr lang="en-US" sz="2800" dirty="0" smtClean="0"/>
              <a:t> with two basic relations: </a:t>
            </a:r>
            <a:r>
              <a:rPr lang="en-US" sz="2800" dirty="0" smtClean="0">
                <a:solidFill>
                  <a:srgbClr val="000090"/>
                </a:solidFill>
              </a:rPr>
              <a:t>precedence </a:t>
            </a:r>
            <a:r>
              <a:rPr lang="en-US" sz="2800" dirty="0" smtClean="0"/>
              <a:t>and </a:t>
            </a:r>
            <a:r>
              <a:rPr lang="en-US" sz="2800" dirty="0" smtClean="0">
                <a:solidFill>
                  <a:srgbClr val="000090"/>
                </a:solidFill>
              </a:rPr>
              <a:t>inclusion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4EE7D14-791A-4029-8102-B39A8C097F0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3863" t="3414" r="3615" b="8390"/>
          <a:stretch/>
        </p:blipFill>
        <p:spPr>
          <a:xfrm>
            <a:off x="588433" y="926178"/>
            <a:ext cx="8460081" cy="5051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 Analyzer Layout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EE7D14-791A-4029-8102-B39A8C097F0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7908014" y="1780000"/>
            <a:ext cx="1109132" cy="31243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541814" y="6061595"/>
            <a:ext cx="2803683" cy="7386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2 possible </a:t>
            </a:r>
            <a:r>
              <a:rPr lang="en-US" sz="1400" dirty="0"/>
              <a:t>SoS behaviors at scope </a:t>
            </a:r>
            <a:r>
              <a:rPr lang="en-US" sz="1400" dirty="0" smtClean="0"/>
              <a:t>1</a:t>
            </a:r>
            <a:endParaRPr lang="en-US" sz="1400" dirty="0"/>
          </a:p>
          <a:p>
            <a:r>
              <a:rPr lang="en-US" sz="1400" dirty="0" smtClean="0"/>
              <a:t>4 possible SoS behaviors at scope 2</a:t>
            </a:r>
          </a:p>
          <a:p>
            <a:r>
              <a:rPr lang="en-US" sz="1400" dirty="0">
                <a:solidFill>
                  <a:srgbClr val="FF0000"/>
                </a:solidFill>
              </a:rPr>
              <a:t>6 possible SoS behaviors at scope 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62405" y="2427941"/>
            <a:ext cx="1877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800" dirty="0" smtClean="0">
                <a:solidFill>
                  <a:srgbClr val="FF0000"/>
                </a:solidFill>
              </a:rPr>
              <a:t>Type model here.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01270" y="1558253"/>
            <a:ext cx="1608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sz="1800" dirty="0" smtClean="0">
                <a:solidFill>
                  <a:srgbClr val="FF0000"/>
                </a:solidFill>
              </a:rPr>
              <a:t>Run the 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 model.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22128" y="1675804"/>
            <a:ext cx="3387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US" sz="1800" dirty="0" smtClean="0">
                <a:solidFill>
                  <a:srgbClr val="FF0000"/>
                </a:solidFill>
              </a:rPr>
              <a:t>Inspect event traces output.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73416" y="1620243"/>
            <a:ext cx="596370" cy="213015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176054" y="1162325"/>
            <a:ext cx="914734" cy="230896"/>
          </a:xfrm>
          <a:prstGeom prst="rect">
            <a:avLst/>
          </a:prstGeom>
          <a:noFill/>
          <a:ln w="7620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897111" y="713787"/>
            <a:ext cx="5887622" cy="5447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algn="ctr">
              <a:lnSpc>
                <a:spcPct val="80000"/>
              </a:lnSpc>
              <a:spcBef>
                <a:spcPts val="1075"/>
              </a:spcBef>
            </a:pPr>
            <a:r>
              <a:rPr lang="en-US" sz="1800" dirty="0">
                <a:latin typeface="Times New Roman" charset="0"/>
                <a:ea typeface="MS PGothic" charset="0"/>
              </a:rPr>
              <a:t>The </a:t>
            </a:r>
            <a:r>
              <a:rPr lang="en-US" sz="1800" b="1" dirty="0">
                <a:solidFill>
                  <a:srgbClr val="000090"/>
                </a:solidFill>
                <a:latin typeface="Times New Roman" charset="0"/>
                <a:ea typeface="MS PGothic" charset="0"/>
              </a:rPr>
              <a:t>Small Scope Hypothesis</a:t>
            </a:r>
            <a:r>
              <a:rPr lang="en-US" sz="1800" dirty="0">
                <a:solidFill>
                  <a:srgbClr val="000090"/>
                </a:solidFill>
                <a:latin typeface="Times New Roman" charset="0"/>
                <a:ea typeface="MS PGothic" charset="0"/>
              </a:rPr>
              <a:t>:</a:t>
            </a:r>
            <a:r>
              <a:rPr lang="en-US" sz="1800" i="1" dirty="0">
                <a:solidFill>
                  <a:srgbClr val="000090"/>
                </a:solidFill>
                <a:latin typeface="Times New Roman" charset="0"/>
                <a:ea typeface="MS PGothic" charset="0"/>
              </a:rPr>
              <a:t> </a:t>
            </a:r>
            <a:r>
              <a:rPr lang="en-US" sz="1800" dirty="0">
                <a:latin typeface="Times New Roman" charset="0"/>
                <a:ea typeface="ＭＳ Ｐゴシック" charset="0"/>
                <a:cs typeface="ＭＳ Ｐゴシック" charset="0"/>
              </a:rPr>
              <a:t>most flaws in models can be demonstrated on small counterexamples 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1871530" y="1260366"/>
            <a:ext cx="1413196" cy="439217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23375" y="6062048"/>
            <a:ext cx="5028890" cy="7386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Model system behaviors separately</a:t>
            </a:r>
            <a:endParaRPr lang="en-US" sz="1400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System interactions treated as constraints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Exhaustive generation of SoS behaviors up to a specified scope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522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  <p:bldP spid="14" grpId="0"/>
      <p:bldP spid="15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Use Cases for 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09822"/>
          </a:xfrm>
        </p:spPr>
        <p:txBody>
          <a:bodyPr/>
          <a:lstStyle/>
          <a:p>
            <a:r>
              <a:rPr lang="en-US" sz="2800" dirty="0" smtClean="0"/>
              <a:t>To verify and validate activity models developed in notations such as SysML [1]</a:t>
            </a:r>
          </a:p>
          <a:p>
            <a:r>
              <a:rPr lang="en-US" sz="2800" dirty="0" smtClean="0"/>
              <a:t>To generate comprehensive use case scenario variants for activity models [2]</a:t>
            </a:r>
          </a:p>
          <a:p>
            <a:r>
              <a:rPr lang="en-US" sz="2800" dirty="0" smtClean="0"/>
              <a:t>To count function points and estimate cost [3</a:t>
            </a:r>
            <a:r>
              <a:rPr lang="en-US" sz="2800" dirty="0" smtClean="0"/>
              <a:t>]</a:t>
            </a:r>
          </a:p>
          <a:p>
            <a:r>
              <a:rPr lang="en-US" sz="2800" dirty="0" smtClean="0"/>
              <a:t>To discover and document templates for behavior patterns [8]</a:t>
            </a:r>
            <a:endParaRPr lang="en-US" sz="2800" dirty="0" smtClean="0"/>
          </a:p>
          <a:p>
            <a:r>
              <a:rPr lang="en-US" sz="2800" dirty="0" smtClean="0">
                <a:solidFill>
                  <a:srgbClr val="000090"/>
                </a:solidFill>
              </a:rPr>
              <a:t>To detect, classify, predict and control emergent behaviors </a:t>
            </a:r>
            <a:r>
              <a:rPr lang="en-US" sz="2800" dirty="0" smtClean="0">
                <a:solidFill>
                  <a:srgbClr val="000090"/>
                </a:solidFill>
              </a:rPr>
              <a:t>[7][9]</a:t>
            </a:r>
            <a:endParaRPr lang="en-US" sz="2800" dirty="0">
              <a:solidFill>
                <a:srgbClr val="00009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EE7D14-791A-4029-8102-B39A8C097F0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146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/>
              <a:t>Emergent Behaviors Found using MP Modeling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25233"/>
          </a:xfrm>
        </p:spPr>
        <p:txBody>
          <a:bodyPr/>
          <a:lstStyle/>
          <a:p>
            <a:r>
              <a:rPr lang="en-US" sz="2000" b="1" dirty="0" smtClean="0">
                <a:solidFill>
                  <a:srgbClr val="000090"/>
                </a:solidFill>
              </a:rPr>
              <a:t>An order processing system </a:t>
            </a:r>
            <a:r>
              <a:rPr lang="en-US" sz="2000" dirty="0">
                <a:solidFill>
                  <a:srgbClr val="000090"/>
                </a:solidFill>
              </a:rPr>
              <a:t>enters </a:t>
            </a:r>
            <a:r>
              <a:rPr lang="en-US" sz="2000" dirty="0" smtClean="0">
                <a:solidFill>
                  <a:srgbClr val="000090"/>
                </a:solidFill>
              </a:rPr>
              <a:t>a waiting state </a:t>
            </a:r>
            <a:r>
              <a:rPr lang="en-US" sz="2000" dirty="0">
                <a:solidFill>
                  <a:srgbClr val="000090"/>
                </a:solidFill>
              </a:rPr>
              <a:t>after a transaction is </a:t>
            </a:r>
            <a:r>
              <a:rPr lang="en-US" sz="2000" dirty="0" smtClean="0">
                <a:solidFill>
                  <a:srgbClr val="000090"/>
                </a:solidFill>
              </a:rPr>
              <a:t>cancelled. (Pilcher 2015) </a:t>
            </a:r>
            <a:endParaRPr lang="en-US" dirty="0">
              <a:solidFill>
                <a:srgbClr val="000090"/>
              </a:solidFill>
            </a:endParaRPr>
          </a:p>
          <a:p>
            <a:r>
              <a:rPr lang="en-US" sz="2000" b="1" dirty="0" smtClean="0">
                <a:solidFill>
                  <a:srgbClr val="000090"/>
                </a:solidFill>
              </a:rPr>
              <a:t>A </a:t>
            </a:r>
            <a:r>
              <a:rPr lang="en-US" sz="2000" b="1" dirty="0">
                <a:solidFill>
                  <a:srgbClr val="000090"/>
                </a:solidFill>
              </a:rPr>
              <a:t>first responder </a:t>
            </a:r>
            <a:r>
              <a:rPr lang="en-US" sz="2000" dirty="0" smtClean="0">
                <a:solidFill>
                  <a:srgbClr val="000090"/>
                </a:solidFill>
              </a:rPr>
              <a:t>administers rescue medication </a:t>
            </a:r>
            <a:r>
              <a:rPr lang="en-US" sz="2000" dirty="0">
                <a:solidFill>
                  <a:srgbClr val="000090"/>
                </a:solidFill>
              </a:rPr>
              <a:t>to an unconscious patient, unaware that the medication </a:t>
            </a:r>
            <a:r>
              <a:rPr lang="en-US" sz="2000" dirty="0" smtClean="0">
                <a:solidFill>
                  <a:srgbClr val="000090"/>
                </a:solidFill>
              </a:rPr>
              <a:t>was already administered. (Bryant 2016)</a:t>
            </a:r>
            <a:endParaRPr lang="en-US" dirty="0">
              <a:solidFill>
                <a:srgbClr val="000090"/>
              </a:solidFill>
            </a:endParaRPr>
          </a:p>
          <a:p>
            <a:r>
              <a:rPr lang="en-US" sz="2000" dirty="0" smtClean="0"/>
              <a:t>The </a:t>
            </a:r>
            <a:r>
              <a:rPr lang="en-US" sz="2000" b="1" dirty="0"/>
              <a:t>International Space Station </a:t>
            </a:r>
            <a:r>
              <a:rPr lang="en-US" sz="2000" dirty="0" smtClean="0"/>
              <a:t>is unaware of </a:t>
            </a:r>
            <a:r>
              <a:rPr lang="en-US" sz="2000" dirty="0"/>
              <a:t>a </a:t>
            </a:r>
            <a:r>
              <a:rPr lang="en-US" sz="2000" dirty="0" smtClean="0"/>
              <a:t>hazardous condition within a supply </a:t>
            </a:r>
            <a:r>
              <a:rPr lang="en-US" sz="2000" dirty="0"/>
              <a:t>spacecraft </a:t>
            </a:r>
            <a:r>
              <a:rPr lang="en-US" sz="2000" dirty="0" smtClean="0"/>
              <a:t>as that spacecraft approaches to dock. (Nelson 2015)</a:t>
            </a:r>
          </a:p>
          <a:p>
            <a:r>
              <a:rPr lang="en-US" sz="2000" dirty="0">
                <a:solidFill>
                  <a:srgbClr val="000090"/>
                </a:solidFill>
              </a:rPr>
              <a:t>A </a:t>
            </a:r>
            <a:r>
              <a:rPr lang="en-US" sz="2000" b="1" dirty="0">
                <a:solidFill>
                  <a:srgbClr val="000090"/>
                </a:solidFill>
              </a:rPr>
              <a:t>UAV</a:t>
            </a:r>
            <a:r>
              <a:rPr lang="en-US" sz="2000" dirty="0">
                <a:solidFill>
                  <a:srgbClr val="000090"/>
                </a:solidFill>
              </a:rPr>
              <a:t> on a search and track mission reaches a return-to-base condition, then finds and begins to track a new target. (</a:t>
            </a:r>
            <a:r>
              <a:rPr lang="en-US" sz="2000" dirty="0" err="1" smtClean="0">
                <a:solidFill>
                  <a:srgbClr val="000090"/>
                </a:solidFill>
              </a:rPr>
              <a:t>Revill</a:t>
            </a:r>
            <a:r>
              <a:rPr lang="en-US" sz="2000" dirty="0" smtClean="0">
                <a:solidFill>
                  <a:srgbClr val="000090"/>
                </a:solidFill>
              </a:rPr>
              <a:t> 2016)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 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UAV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on a humanitarian assistance and disaster relief mission reports acceptable system status, then the operator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suddenly commands 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the UAV to abort the mission without provocation (Reese 2017 on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Beaufait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Constable, and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Jent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2017).</a:t>
            </a:r>
            <a:endParaRPr lang="en-US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B391E3E-87D0-4FA6-887E-5601DFC428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648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An order processing system enters </a:t>
            </a:r>
            <a:r>
              <a:rPr lang="en-US" sz="2000" dirty="0" smtClean="0"/>
              <a:t>a waiting state </a:t>
            </a:r>
            <a:r>
              <a:rPr lang="en-US" sz="2000" dirty="0"/>
              <a:t>after a transaction is </a:t>
            </a:r>
            <a:r>
              <a:rPr lang="en-US" sz="2000" dirty="0" smtClean="0"/>
              <a:t>cancelled.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B391E3E-87D0-4FA6-887E-5601DFC428C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14"/>
          <a:stretch/>
        </p:blipFill>
        <p:spPr bwMode="auto">
          <a:xfrm>
            <a:off x="1871529" y="1171723"/>
            <a:ext cx="2901592" cy="4049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56" y="1346662"/>
            <a:ext cx="1344574" cy="4301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6359626" y="870553"/>
            <a:ext cx="27843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400" dirty="0" smtClean="0">
                <a:solidFill>
                  <a:srgbClr val="C00000"/>
                </a:solidFill>
              </a:rPr>
              <a:t>Invalid Scenario:  </a:t>
            </a:r>
            <a:r>
              <a:rPr lang="en-US" altLang="en-US" sz="1400" dirty="0" smtClean="0">
                <a:solidFill>
                  <a:srgbClr val="000000"/>
                </a:solidFill>
              </a:rPr>
              <a:t>This order hangs in a waiting state.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2142" y="848844"/>
            <a:ext cx="61469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400" dirty="0" smtClean="0">
                <a:solidFill>
                  <a:srgbClr val="33CC33"/>
                </a:solidFill>
              </a:rPr>
              <a:t>Valid Scenarios:  </a:t>
            </a:r>
            <a:r>
              <a:rPr lang="en-US" altLang="en-US" sz="1400" dirty="0"/>
              <a:t>O</a:t>
            </a:r>
            <a:r>
              <a:rPr lang="en-US" altLang="en-US" sz="1400" dirty="0" smtClean="0"/>
              <a:t>rders conclude normally.</a:t>
            </a:r>
            <a:endParaRPr lang="en-US" sz="1100" dirty="0"/>
          </a:p>
        </p:txBody>
      </p:sp>
      <p:pic>
        <p:nvPicPr>
          <p:cNvPr id="12" name="Picture 2" descr="C:\Users\kristin\AppData\Local\Microsoft\Windows\INetCache\IE\6GYT91UI\ok-button-4308-large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607" y="4831241"/>
            <a:ext cx="483927" cy="48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kristin\AppData\Local\Microsoft\Windows\INetCache\IE\6GYT91UI\ok-button-4308-large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815" y="5220951"/>
            <a:ext cx="483927" cy="48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kristin\AppData\Local\Microsoft\Windows\INetCache\IE\196RLRGD\sv12kj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169" y="5684878"/>
            <a:ext cx="538590" cy="53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819311" y="5778639"/>
            <a:ext cx="6143901" cy="523220"/>
          </a:xfrm>
          <a:prstGeom prst="rect">
            <a:avLst/>
          </a:prstGeom>
          <a:gradFill flip="none" rotWithShape="1">
            <a:gsLst>
              <a:gs pos="0">
                <a:srgbClr val="FFCC00">
                  <a:tint val="66000"/>
                  <a:satMod val="160000"/>
                </a:srgbClr>
              </a:gs>
              <a:gs pos="50000">
                <a:srgbClr val="FFCC00">
                  <a:tint val="44500"/>
                  <a:satMod val="160000"/>
                </a:srgbClr>
              </a:gs>
              <a:gs pos="100000">
                <a:srgbClr val="FFCC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en-US" sz="1400" b="1" dirty="0" smtClean="0"/>
              <a:t>Example Found Requirement:  </a:t>
            </a:r>
            <a:r>
              <a:rPr lang="en-US" altLang="en-US" sz="1400" dirty="0" smtClean="0"/>
              <a:t>The </a:t>
            </a:r>
            <a:r>
              <a:rPr lang="en-US" altLang="en-US" sz="1400" dirty="0"/>
              <a:t>O</a:t>
            </a:r>
            <a:r>
              <a:rPr lang="en-US" altLang="en-US" sz="1400" dirty="0" smtClean="0"/>
              <a:t>rder Processing System shall end all started transactions in either the Cancelled or Delivered state.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9333" y="6302497"/>
            <a:ext cx="6386286" cy="57708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Pilcher, Joanne D. “Generation of department of defense architecture framework (DODAF) models using the Monterey Phoenix behavior modeling approach.” </a:t>
            </a:r>
            <a:r>
              <a:rPr lang="en-US" sz="1050" dirty="0" smtClean="0">
                <a:hlinkClick r:id="rId6"/>
              </a:rPr>
              <a:t>Master's Thesis</a:t>
            </a:r>
            <a:r>
              <a:rPr lang="en-US" sz="1050" dirty="0" smtClean="0"/>
              <a:t>, Naval Postgraduate School, Monterey, CA.  September 2015.</a:t>
            </a:r>
            <a:endParaRPr lang="en-US" sz="1050" dirty="0"/>
          </a:p>
        </p:txBody>
      </p:sp>
      <p:sp>
        <p:nvSpPr>
          <p:cNvPr id="5" name="Oval 4"/>
          <p:cNvSpPr/>
          <p:nvPr/>
        </p:nvSpPr>
        <p:spPr>
          <a:xfrm>
            <a:off x="7158008" y="5421326"/>
            <a:ext cx="1269969" cy="2220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535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0095" y="-1"/>
            <a:ext cx="6083904" cy="1197430"/>
          </a:xfrm>
        </p:spPr>
        <p:txBody>
          <a:bodyPr>
            <a:normAutofit/>
          </a:bodyPr>
          <a:lstStyle/>
          <a:p>
            <a:r>
              <a:rPr lang="en-US" sz="2000" dirty="0"/>
              <a:t>A first responder administers </a:t>
            </a:r>
            <a:r>
              <a:rPr lang="en-US" sz="2000" dirty="0" smtClean="0"/>
              <a:t>rescue medication </a:t>
            </a:r>
            <a:r>
              <a:rPr lang="en-US" sz="2000" dirty="0"/>
              <a:t>to an unconscious patient, unaware that the medication </a:t>
            </a:r>
            <a:r>
              <a:rPr lang="en-US" sz="2000" dirty="0" smtClean="0"/>
              <a:t>was already administered</a:t>
            </a:r>
            <a:r>
              <a:rPr lang="en-US" sz="2000" dirty="0"/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B391E3E-87D0-4FA6-887E-5601DFC428C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15" y="1465936"/>
            <a:ext cx="4318144" cy="2946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259" y="1465938"/>
            <a:ext cx="4346678" cy="2946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kristin\AppData\Local\Microsoft\Windows\INetCache\IE\6GYT91UI\ok-button-4308-large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428" y="3333324"/>
            <a:ext cx="667388" cy="66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kristin\AppData\Local\Microsoft\Windows\INetCache\IE\196RLRGD\sv12kj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997" y="3324452"/>
            <a:ext cx="721488" cy="72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95527" y="4999203"/>
            <a:ext cx="7650816" cy="738664"/>
          </a:xfrm>
          <a:prstGeom prst="rect">
            <a:avLst/>
          </a:prstGeom>
          <a:gradFill flip="none" rotWithShape="1">
            <a:gsLst>
              <a:gs pos="0">
                <a:srgbClr val="FFCC00">
                  <a:tint val="66000"/>
                  <a:satMod val="160000"/>
                </a:srgbClr>
              </a:gs>
              <a:gs pos="50000">
                <a:srgbClr val="FFCC00">
                  <a:tint val="44500"/>
                  <a:satMod val="160000"/>
                </a:srgbClr>
              </a:gs>
              <a:gs pos="100000">
                <a:srgbClr val="FFCC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en-US" sz="1400" b="1" dirty="0" smtClean="0"/>
              <a:t>Example Found Requirement:  </a:t>
            </a:r>
            <a:r>
              <a:rPr lang="en-US" altLang="en-US" sz="1400" dirty="0" smtClean="0"/>
              <a:t>Any Bystander who administers </a:t>
            </a:r>
            <a:r>
              <a:rPr lang="en-US" altLang="en-US" sz="1400" dirty="0" err="1" smtClean="0"/>
              <a:t>Narcan</a:t>
            </a:r>
            <a:r>
              <a:rPr lang="en-US" altLang="en-US" sz="1400" dirty="0" smtClean="0"/>
              <a:t> to an Overdose Victim shall place a band around the Overdose Victim’s wrist that indicates the amount and time of the </a:t>
            </a:r>
            <a:r>
              <a:rPr lang="en-US" altLang="en-US" sz="1400" dirty="0" err="1" smtClean="0"/>
              <a:t>Narcan</a:t>
            </a:r>
            <a:r>
              <a:rPr lang="en-US" altLang="en-US" sz="1400" dirty="0" smtClean="0"/>
              <a:t> dose administered.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" y="6300655"/>
            <a:ext cx="6265333" cy="43088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Bryant, Jordan. “Using Monterey Phoenix to analyze an alternative process for administering Naloxone.” </a:t>
            </a:r>
            <a:r>
              <a:rPr lang="en-US" sz="1100" dirty="0" smtClean="0">
                <a:hlinkClick r:id="rId8"/>
              </a:rPr>
              <a:t>Capstone Research Project</a:t>
            </a:r>
            <a:r>
              <a:rPr lang="en-US" sz="1100" dirty="0" smtClean="0"/>
              <a:t>, Science and Math Academy, Aberdeen, MD. June 2016.</a:t>
            </a:r>
            <a:endParaRPr lang="en-US" sz="1100" dirty="0"/>
          </a:p>
        </p:txBody>
      </p:sp>
      <p:sp>
        <p:nvSpPr>
          <p:cNvPr id="12" name="Oval 11"/>
          <p:cNvSpPr/>
          <p:nvPr/>
        </p:nvSpPr>
        <p:spPr>
          <a:xfrm>
            <a:off x="6145585" y="2874518"/>
            <a:ext cx="1269969" cy="2220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717505" y="3354068"/>
            <a:ext cx="1269969" cy="2220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470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08857" y="6423447"/>
            <a:ext cx="5850229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000" dirty="0" err="1" smtClean="0"/>
              <a:t>Revill</a:t>
            </a:r>
            <a:r>
              <a:rPr lang="en-US" sz="1000" dirty="0" smtClean="0"/>
              <a:t>, Michael B. “UAV swarm behavior modeling for early exposure of failure modes.” Master's Thesis, Naval Postgraduate School, Monterey, CA.  September 2016.</a:t>
            </a:r>
            <a:endParaRPr lang="en-US" sz="1000" dirty="0"/>
          </a:p>
        </p:txBody>
      </p:sp>
      <p:pic>
        <p:nvPicPr>
          <p:cNvPr id="118" name="Picture 1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61" y="1594504"/>
            <a:ext cx="3879151" cy="38264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" name="Title 39"/>
          <p:cNvSpPr>
            <a:spLocks noGrp="1"/>
          </p:cNvSpPr>
          <p:nvPr>
            <p:ph type="title"/>
          </p:nvPr>
        </p:nvSpPr>
        <p:spPr>
          <a:xfrm>
            <a:off x="3096381" y="0"/>
            <a:ext cx="5681169" cy="1112762"/>
          </a:xfrm>
        </p:spPr>
        <p:txBody>
          <a:bodyPr>
            <a:normAutofit/>
          </a:bodyPr>
          <a:lstStyle/>
          <a:p>
            <a:pPr lvl="1"/>
            <a:r>
              <a:rPr lang="en-US" sz="2000" dirty="0"/>
              <a:t>A </a:t>
            </a:r>
            <a:r>
              <a:rPr lang="en-US" sz="2000" dirty="0" smtClean="0"/>
              <a:t>UAV on </a:t>
            </a:r>
            <a:r>
              <a:rPr lang="en-US" sz="2000" dirty="0"/>
              <a:t>a search and track mission reaches a return-to-base condition, </a:t>
            </a:r>
            <a:r>
              <a:rPr lang="en-US" sz="2000" dirty="0" smtClean="0"/>
              <a:t>then </a:t>
            </a:r>
            <a:r>
              <a:rPr lang="en-US" sz="2000" dirty="0"/>
              <a:t>finds and begins to track a new target. </a:t>
            </a:r>
            <a:endParaRPr lang="en-US" dirty="0"/>
          </a:p>
        </p:txBody>
      </p:sp>
      <p:sp>
        <p:nvSpPr>
          <p:cNvPr id="120" name="Rectangle 119"/>
          <p:cNvSpPr/>
          <p:nvPr/>
        </p:nvSpPr>
        <p:spPr>
          <a:xfrm>
            <a:off x="5581853" y="1055785"/>
            <a:ext cx="27843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400" dirty="0" smtClean="0">
                <a:solidFill>
                  <a:srgbClr val="C00000"/>
                </a:solidFill>
              </a:rPr>
              <a:t>Invalid Scenario:  </a:t>
            </a:r>
            <a:r>
              <a:rPr lang="en-US" altLang="en-US" sz="1400" dirty="0" smtClean="0">
                <a:solidFill>
                  <a:srgbClr val="000000"/>
                </a:solidFill>
              </a:rPr>
              <a:t>Target tracked after bingo fuel condition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398983" y="1082202"/>
            <a:ext cx="4250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400" dirty="0" smtClean="0">
                <a:solidFill>
                  <a:srgbClr val="33CC33"/>
                </a:solidFill>
              </a:rPr>
              <a:t>Valid Scenario:  </a:t>
            </a:r>
            <a:r>
              <a:rPr lang="en-US" altLang="en-US" sz="1400" dirty="0" smtClean="0"/>
              <a:t>Object detected, tracked, and determined by Swarm Operator to be a valid target</a:t>
            </a:r>
            <a:endParaRPr lang="en-US" sz="1100" dirty="0"/>
          </a:p>
        </p:txBody>
      </p:sp>
      <p:pic>
        <p:nvPicPr>
          <p:cNvPr id="119" name="Picture 1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668" y="1595588"/>
            <a:ext cx="3904903" cy="39314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2" name="Oval 121"/>
          <p:cNvSpPr/>
          <p:nvPr/>
        </p:nvSpPr>
        <p:spPr>
          <a:xfrm>
            <a:off x="8555029" y="2967564"/>
            <a:ext cx="214729" cy="1975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B391E3E-87D0-4FA6-887E-5601DFC428C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1026" name="Picture 2" descr="C:\Users\kristin\AppData\Local\Microsoft\Windows\INetCache\IE\6GYT91UI\ok-button-4308-large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428" y="4117101"/>
            <a:ext cx="667388" cy="66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ristin\AppData\Local\Microsoft\Windows\INetCache\IE\196RLRGD\sv12kj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968" y="3484115"/>
            <a:ext cx="721488" cy="72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365812" y="5709745"/>
            <a:ext cx="7652095" cy="523220"/>
          </a:xfrm>
          <a:prstGeom prst="rect">
            <a:avLst/>
          </a:prstGeom>
          <a:gradFill flip="none" rotWithShape="1">
            <a:gsLst>
              <a:gs pos="0">
                <a:srgbClr val="FFCC00">
                  <a:tint val="66000"/>
                  <a:satMod val="160000"/>
                </a:srgbClr>
              </a:gs>
              <a:gs pos="50000">
                <a:srgbClr val="FFCC00">
                  <a:tint val="44500"/>
                  <a:satMod val="160000"/>
                </a:srgbClr>
              </a:gs>
              <a:gs pos="100000">
                <a:srgbClr val="FFCC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en-US" sz="1400" b="1" dirty="0" smtClean="0"/>
              <a:t>Example Found Requirement:  </a:t>
            </a:r>
            <a:r>
              <a:rPr lang="en-US" altLang="en-US" sz="1400" dirty="0" smtClean="0"/>
              <a:t>A UAV that has found a possible target after reaching </a:t>
            </a:r>
            <a:r>
              <a:rPr lang="en-US" altLang="en-US" sz="1400" dirty="0"/>
              <a:t>bingo fuel </a:t>
            </a:r>
            <a:r>
              <a:rPr lang="en-US" altLang="en-US" sz="1400" dirty="0" smtClean="0"/>
              <a:t>shall relay the LKL of the target to the Swarm Operator, then continue to return to base.</a:t>
            </a:r>
            <a:endParaRPr lang="en-US" alt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545269" y="5436959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or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474613" y="5100809"/>
            <a:ext cx="7650816" cy="523220"/>
          </a:xfrm>
          <a:prstGeom prst="rect">
            <a:avLst/>
          </a:prstGeom>
          <a:gradFill flip="none" rotWithShape="1">
            <a:gsLst>
              <a:gs pos="0">
                <a:srgbClr val="FFCC00">
                  <a:tint val="66000"/>
                  <a:satMod val="160000"/>
                </a:srgbClr>
              </a:gs>
              <a:gs pos="50000">
                <a:srgbClr val="FFCC00">
                  <a:tint val="44500"/>
                  <a:satMod val="160000"/>
                </a:srgbClr>
              </a:gs>
              <a:gs pos="100000">
                <a:srgbClr val="FFCC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en-US" sz="1400" b="1" dirty="0" smtClean="0"/>
              <a:t>Example Found Requirement:  </a:t>
            </a:r>
            <a:r>
              <a:rPr lang="en-US" altLang="en-US" sz="1400" dirty="0" smtClean="0"/>
              <a:t>A UAV that has reached a bingo fuel condition shall request permission from the Swarm Operator to track any new targets found.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39027" y="6301985"/>
            <a:ext cx="5509549" cy="523220"/>
          </a:xfrm>
          <a:prstGeom prst="rect">
            <a:avLst/>
          </a:prstGeom>
          <a:gradFill flip="none" rotWithShape="1">
            <a:gsLst>
              <a:gs pos="0">
                <a:srgbClr val="FFCC00">
                  <a:tint val="66000"/>
                  <a:satMod val="160000"/>
                </a:srgbClr>
              </a:gs>
              <a:gs pos="50000">
                <a:srgbClr val="FFCC00">
                  <a:tint val="44500"/>
                  <a:satMod val="160000"/>
                </a:srgbClr>
              </a:gs>
              <a:gs pos="100000">
                <a:srgbClr val="FFCC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en-US" sz="1400" b="1" dirty="0" smtClean="0"/>
              <a:t>Example Found Requirement:  </a:t>
            </a:r>
            <a:r>
              <a:rPr lang="en-US" altLang="en-US" sz="1400" dirty="0" smtClean="0"/>
              <a:t>A UAV shall only track targets found before reaching bingo fuel conditions. 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831986" y="5994472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or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Oval 16"/>
          <p:cNvSpPr/>
          <p:nvPr/>
        </p:nvSpPr>
        <p:spPr>
          <a:xfrm>
            <a:off x="6367608" y="3220976"/>
            <a:ext cx="1269969" cy="2220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351271" y="4376877"/>
            <a:ext cx="1269969" cy="2220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671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6" grpId="0"/>
      <p:bldP spid="139" grpId="0" animBg="1"/>
      <p:bldP spid="34" grpId="0" animBg="1"/>
      <p:bldP spid="35" grpId="0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General Analysis of Emergent Behaviors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391E3E-87D0-4FA6-887E-5601DFC428C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20659" y="1079835"/>
            <a:ext cx="798264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/>
              <a:t>Detection</a:t>
            </a:r>
            <a:r>
              <a:rPr lang="en-US" u="sng" dirty="0"/>
              <a:t>:</a:t>
            </a:r>
            <a:r>
              <a:rPr lang="en-US" dirty="0"/>
              <a:t>  </a:t>
            </a:r>
            <a:r>
              <a:rPr lang="en-US" dirty="0" smtClean="0"/>
              <a:t>Initial </a:t>
            </a:r>
            <a:r>
              <a:rPr lang="en-US" dirty="0"/>
              <a:t>d</a:t>
            </a:r>
            <a:r>
              <a:rPr lang="en-US" dirty="0" smtClean="0"/>
              <a:t>iscovery </a:t>
            </a:r>
            <a:r>
              <a:rPr lang="en-US" dirty="0"/>
              <a:t>of </a:t>
            </a:r>
            <a:r>
              <a:rPr lang="en-US" dirty="0" smtClean="0"/>
              <a:t>emergent behavior.</a:t>
            </a:r>
            <a:endParaRPr lang="en-US" dirty="0"/>
          </a:p>
          <a:p>
            <a:endParaRPr lang="en-US" b="1" u="sng" dirty="0" smtClean="0"/>
          </a:p>
          <a:p>
            <a:r>
              <a:rPr lang="en-US" b="1" u="sng" dirty="0" smtClean="0"/>
              <a:t>Classification</a:t>
            </a:r>
            <a:r>
              <a:rPr lang="en-US" u="sng" dirty="0"/>
              <a:t>:</a:t>
            </a:r>
            <a:r>
              <a:rPr lang="en-US" dirty="0"/>
              <a:t>  </a:t>
            </a:r>
          </a:p>
          <a:p>
            <a:pPr marL="285750" lvl="0" indent="-285750">
              <a:buFont typeface="Arial"/>
              <a:buChar char="•"/>
            </a:pPr>
            <a:r>
              <a:rPr lang="en-US" b="1" dirty="0" smtClean="0"/>
              <a:t>Simple:  </a:t>
            </a:r>
            <a:r>
              <a:rPr lang="en-US" dirty="0" smtClean="0"/>
              <a:t>derived from element </a:t>
            </a:r>
            <a:r>
              <a:rPr lang="en-US" dirty="0"/>
              <a:t>properties and </a:t>
            </a:r>
            <a:r>
              <a:rPr lang="en-US" dirty="0" smtClean="0"/>
              <a:t>relationships in </a:t>
            </a:r>
            <a:r>
              <a:rPr lang="en-US" dirty="0"/>
              <a:t>non-complex or ‘ordered’ </a:t>
            </a:r>
            <a:r>
              <a:rPr lang="en-US" dirty="0" smtClean="0"/>
              <a:t>systems [5].</a:t>
            </a:r>
          </a:p>
          <a:p>
            <a:pPr marL="285750" lvl="0" indent="-285750">
              <a:buFont typeface="Arial"/>
              <a:buChar char="•"/>
            </a:pPr>
            <a:r>
              <a:rPr lang="en-US" b="1" dirty="0" smtClean="0"/>
              <a:t>Weak:  </a:t>
            </a:r>
            <a:r>
              <a:rPr lang="en-US" dirty="0" smtClean="0"/>
              <a:t>desired (</a:t>
            </a:r>
            <a:r>
              <a:rPr lang="en-US" dirty="0"/>
              <a:t>or at least </a:t>
            </a:r>
            <a:r>
              <a:rPr lang="en-US" dirty="0" smtClean="0"/>
              <a:t>allowed) emergence produced by a </a:t>
            </a:r>
            <a:r>
              <a:rPr lang="en-US" dirty="0"/>
              <a:t>complex </a:t>
            </a:r>
            <a:r>
              <a:rPr lang="en-US" dirty="0" smtClean="0"/>
              <a:t>system [5].</a:t>
            </a:r>
          </a:p>
          <a:p>
            <a:pPr marL="285750" lvl="0" indent="-285750">
              <a:buFont typeface="Arial"/>
              <a:buChar char="•"/>
            </a:pPr>
            <a:r>
              <a:rPr lang="en-US" b="1" dirty="0" smtClean="0"/>
              <a:t>Strong: </a:t>
            </a:r>
            <a:r>
              <a:rPr lang="en-US" dirty="0" smtClean="0"/>
              <a:t>unexpected emergence</a:t>
            </a:r>
            <a:r>
              <a:rPr lang="en-US" dirty="0"/>
              <a:t> </a:t>
            </a:r>
            <a:r>
              <a:rPr lang="en-US" dirty="0" smtClean="0"/>
              <a:t>not </a:t>
            </a:r>
            <a:r>
              <a:rPr lang="en-US" dirty="0"/>
              <a:t>observed until </a:t>
            </a:r>
            <a:r>
              <a:rPr lang="en-US" dirty="0" smtClean="0"/>
              <a:t>simulation, testing, </a:t>
            </a:r>
            <a:r>
              <a:rPr lang="en-US" dirty="0"/>
              <a:t>or </a:t>
            </a:r>
            <a:r>
              <a:rPr lang="en-US" dirty="0" smtClean="0"/>
              <a:t>operations [6].</a:t>
            </a:r>
            <a:endParaRPr lang="en-US" dirty="0"/>
          </a:p>
          <a:p>
            <a:endParaRPr lang="en-US" b="1" u="sng" dirty="0" smtClean="0"/>
          </a:p>
          <a:p>
            <a:r>
              <a:rPr lang="en-US" b="1" u="sng" dirty="0" smtClean="0"/>
              <a:t>Prediction</a:t>
            </a:r>
            <a:r>
              <a:rPr lang="en-US" dirty="0"/>
              <a:t>:  </a:t>
            </a:r>
            <a:r>
              <a:rPr lang="en-US" dirty="0" smtClean="0"/>
              <a:t>Postulation of potential </a:t>
            </a:r>
            <a:r>
              <a:rPr lang="en-US" dirty="0"/>
              <a:t>future states of </a:t>
            </a:r>
            <a:r>
              <a:rPr lang="en-US" dirty="0" smtClean="0"/>
              <a:t>emergence based on detected behaviors.</a:t>
            </a:r>
            <a:endParaRPr lang="en-US" dirty="0"/>
          </a:p>
          <a:p>
            <a:endParaRPr lang="en-US" b="1" u="sng" dirty="0" smtClean="0"/>
          </a:p>
          <a:p>
            <a:r>
              <a:rPr lang="en-US" b="1" u="sng" dirty="0" smtClean="0"/>
              <a:t>Control</a:t>
            </a:r>
            <a:r>
              <a:rPr lang="en-US" dirty="0"/>
              <a:t>:  </a:t>
            </a:r>
            <a:r>
              <a:rPr lang="en-US" dirty="0" smtClean="0"/>
              <a:t>Management of positive or negative emergent behaviors through M</a:t>
            </a:r>
            <a:r>
              <a:rPr lang="en-US" dirty="0"/>
              <a:t>&amp;S </a:t>
            </a:r>
            <a:r>
              <a:rPr lang="en-US" dirty="0" smtClean="0"/>
              <a:t>or other analysis.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76276" y="6332646"/>
            <a:ext cx="3032582" cy="307777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n-US" sz="1400" dirty="0" smtClean="0"/>
              <a:t>Definition set paraphrased from [4]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72942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ps_powerpoint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78409</TotalTime>
  <Words>1413</Words>
  <Application>Microsoft Macintosh PowerPoint</Application>
  <PresentationFormat>On-screen Show (4:3)</PresentationFormat>
  <Paragraphs>137</Paragraphs>
  <Slides>13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nps_powerpoint</vt:lpstr>
      <vt:lpstr>Verification and Validation of Behavior Models using Lightweight Formal Methods  An Overview for the INCOSE North Texas Chapter</vt:lpstr>
      <vt:lpstr>What is Monterey Phoenix?</vt:lpstr>
      <vt:lpstr>MP Analyzer Layout</vt:lpstr>
      <vt:lpstr>Some Use Cases for MP</vt:lpstr>
      <vt:lpstr>Emergent Behaviors Found using MP Modeling</vt:lpstr>
      <vt:lpstr>An order processing system enters a waiting state after a transaction is cancelled.</vt:lpstr>
      <vt:lpstr>A first responder administers rescue medication to an unconscious patient, unaware that the medication was already administered.</vt:lpstr>
      <vt:lpstr>A UAV on a search and track mission reaches a return-to-base condition, then finds and begins to track a new target. </vt:lpstr>
      <vt:lpstr>General Analysis of Emergent Behaviors</vt:lpstr>
      <vt:lpstr>Example Analysis of Emergent Behaviors with MP</vt:lpstr>
      <vt:lpstr>Conclusions</vt:lpstr>
      <vt:lpstr>PowerPoint Presentation</vt:lpstr>
      <vt:lpstr>References</vt:lpstr>
    </vt:vector>
  </TitlesOfParts>
  <Company>USAF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JMIB Authority COA Brief</dc:title>
  <dc:creator>gradyr</dc:creator>
  <cp:lastModifiedBy>Kristin Giammarco</cp:lastModifiedBy>
  <cp:revision>1450</cp:revision>
  <cp:lastPrinted>2004-12-06T16:14:54Z</cp:lastPrinted>
  <dcterms:created xsi:type="dcterms:W3CDTF">2004-04-15T11:49:27Z</dcterms:created>
  <dcterms:modified xsi:type="dcterms:W3CDTF">2018-02-13T21:16:07Z</dcterms:modified>
</cp:coreProperties>
</file>