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2" r:id="rId4"/>
  </p:sldMasterIdLst>
  <p:notesMasterIdLst>
    <p:notesMasterId r:id="rId18"/>
  </p:notesMasterIdLst>
  <p:handoutMasterIdLst>
    <p:handoutMasterId r:id="rId19"/>
  </p:handoutMasterIdLst>
  <p:sldIdLst>
    <p:sldId id="272" r:id="rId5"/>
    <p:sldId id="273" r:id="rId6"/>
    <p:sldId id="395" r:id="rId7"/>
    <p:sldId id="401" r:id="rId8"/>
    <p:sldId id="397" r:id="rId9"/>
    <p:sldId id="398" r:id="rId10"/>
    <p:sldId id="396" r:id="rId11"/>
    <p:sldId id="399" r:id="rId12"/>
    <p:sldId id="400" r:id="rId13"/>
    <p:sldId id="402" r:id="rId14"/>
    <p:sldId id="405" r:id="rId15"/>
    <p:sldId id="403" r:id="rId16"/>
    <p:sldId id="268" r:id="rId17"/>
  </p:sldIdLst>
  <p:sldSz cx="9144000" cy="6858000" type="screen4x3"/>
  <p:notesSz cx="6858000" cy="9144000"/>
  <p:defaultTextStyle>
    <a:defPPr>
      <a:defRPr lang="en-US"/>
    </a:defPPr>
    <a:lvl1pPr algn="l" rtl="0" fontAlgn="base">
      <a:spcBef>
        <a:spcPct val="0"/>
      </a:spcBef>
      <a:spcAft>
        <a:spcPct val="0"/>
      </a:spcAft>
      <a:defRPr sz="2000" b="1" kern="1200">
        <a:solidFill>
          <a:srgbClr val="FAFD00"/>
        </a:solidFill>
        <a:latin typeface="Arial" charset="0"/>
        <a:ea typeface="ＭＳ Ｐゴシック" charset="0"/>
        <a:cs typeface="ＭＳ Ｐゴシック" charset="0"/>
      </a:defRPr>
    </a:lvl1pPr>
    <a:lvl2pPr marL="457200" algn="l" rtl="0" fontAlgn="base">
      <a:spcBef>
        <a:spcPct val="0"/>
      </a:spcBef>
      <a:spcAft>
        <a:spcPct val="0"/>
      </a:spcAft>
      <a:defRPr sz="2000" b="1" kern="1200">
        <a:solidFill>
          <a:srgbClr val="FAFD00"/>
        </a:solidFill>
        <a:latin typeface="Arial" charset="0"/>
        <a:ea typeface="ＭＳ Ｐゴシック" charset="0"/>
        <a:cs typeface="ＭＳ Ｐゴシック" charset="0"/>
      </a:defRPr>
    </a:lvl2pPr>
    <a:lvl3pPr marL="914400" algn="l" rtl="0" fontAlgn="base">
      <a:spcBef>
        <a:spcPct val="0"/>
      </a:spcBef>
      <a:spcAft>
        <a:spcPct val="0"/>
      </a:spcAft>
      <a:defRPr sz="2000" b="1" kern="1200">
        <a:solidFill>
          <a:srgbClr val="FAFD00"/>
        </a:solidFill>
        <a:latin typeface="Arial" charset="0"/>
        <a:ea typeface="ＭＳ Ｐゴシック" charset="0"/>
        <a:cs typeface="ＭＳ Ｐゴシック" charset="0"/>
      </a:defRPr>
    </a:lvl3pPr>
    <a:lvl4pPr marL="1371600" algn="l" rtl="0" fontAlgn="base">
      <a:spcBef>
        <a:spcPct val="0"/>
      </a:spcBef>
      <a:spcAft>
        <a:spcPct val="0"/>
      </a:spcAft>
      <a:defRPr sz="2000" b="1" kern="1200">
        <a:solidFill>
          <a:srgbClr val="FAFD00"/>
        </a:solidFill>
        <a:latin typeface="Arial" charset="0"/>
        <a:ea typeface="ＭＳ Ｐゴシック" charset="0"/>
        <a:cs typeface="ＭＳ Ｐゴシック" charset="0"/>
      </a:defRPr>
    </a:lvl4pPr>
    <a:lvl5pPr marL="1828800" algn="l" rtl="0" fontAlgn="base">
      <a:spcBef>
        <a:spcPct val="0"/>
      </a:spcBef>
      <a:spcAft>
        <a:spcPct val="0"/>
      </a:spcAft>
      <a:defRPr sz="2000" b="1" kern="1200">
        <a:solidFill>
          <a:srgbClr val="FAFD00"/>
        </a:solidFill>
        <a:latin typeface="Arial" charset="0"/>
        <a:ea typeface="ＭＳ Ｐゴシック" charset="0"/>
        <a:cs typeface="ＭＳ Ｐゴシック" charset="0"/>
      </a:defRPr>
    </a:lvl5pPr>
    <a:lvl6pPr marL="2286000" algn="l" defTabSz="457200" rtl="0" eaLnBrk="1" latinLnBrk="0" hangingPunct="1">
      <a:defRPr sz="2000" b="1" kern="1200">
        <a:solidFill>
          <a:srgbClr val="FAFD00"/>
        </a:solidFill>
        <a:latin typeface="Arial" charset="0"/>
        <a:ea typeface="ＭＳ Ｐゴシック" charset="0"/>
        <a:cs typeface="ＭＳ Ｐゴシック" charset="0"/>
      </a:defRPr>
    </a:lvl6pPr>
    <a:lvl7pPr marL="2743200" algn="l" defTabSz="457200" rtl="0" eaLnBrk="1" latinLnBrk="0" hangingPunct="1">
      <a:defRPr sz="2000" b="1" kern="1200">
        <a:solidFill>
          <a:srgbClr val="FAFD00"/>
        </a:solidFill>
        <a:latin typeface="Arial" charset="0"/>
        <a:ea typeface="ＭＳ Ｐゴシック" charset="0"/>
        <a:cs typeface="ＭＳ Ｐゴシック" charset="0"/>
      </a:defRPr>
    </a:lvl7pPr>
    <a:lvl8pPr marL="3200400" algn="l" defTabSz="457200" rtl="0" eaLnBrk="1" latinLnBrk="0" hangingPunct="1">
      <a:defRPr sz="2000" b="1" kern="1200">
        <a:solidFill>
          <a:srgbClr val="FAFD00"/>
        </a:solidFill>
        <a:latin typeface="Arial" charset="0"/>
        <a:ea typeface="ＭＳ Ｐゴシック" charset="0"/>
        <a:cs typeface="ＭＳ Ｐゴシック" charset="0"/>
      </a:defRPr>
    </a:lvl8pPr>
    <a:lvl9pPr marL="3657600" algn="l" defTabSz="457200" rtl="0" eaLnBrk="1" latinLnBrk="0" hangingPunct="1">
      <a:defRPr sz="2000" b="1" kern="1200">
        <a:solidFill>
          <a:srgbClr val="FAFD00"/>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86">
          <p15:clr>
            <a:srgbClr val="A4A3A4"/>
          </p15:clr>
        </p15:guide>
        <p15:guide id="2" pos="5471">
          <p15:clr>
            <a:srgbClr val="A4A3A4"/>
          </p15:clr>
        </p15:guide>
        <p15:guide id="3" pos="283">
          <p15:clr>
            <a:srgbClr val="A4A3A4"/>
          </p15:clr>
        </p15:guide>
        <p15:guide id="4" pos="288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connel" initials="c" lastIdx="4" clrIdx="0">
    <p:extLst>
      <p:ext uri="{19B8F6BF-5375-455C-9EA6-DF929625EA0E}">
        <p15:presenceInfo xmlns:p15="http://schemas.microsoft.com/office/powerpoint/2012/main" userId="coconn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69BE28"/>
    <a:srgbClr val="F63F1B"/>
    <a:srgbClr val="FAFD00"/>
    <a:srgbClr val="FF7900"/>
    <a:srgbClr val="219FDB"/>
    <a:srgbClr val="EAEC5E"/>
    <a:srgbClr val="9234DB"/>
    <a:srgbClr val="B760F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28" autoAdjust="0"/>
    <p:restoredTop sz="89853" autoAdjust="0"/>
  </p:normalViewPr>
  <p:slideViewPr>
    <p:cSldViewPr snapToGrid="0" showGuides="1">
      <p:cViewPr varScale="1">
        <p:scale>
          <a:sx n="135" d="100"/>
          <a:sy n="135" d="100"/>
        </p:scale>
        <p:origin x="978" y="126"/>
      </p:cViewPr>
      <p:guideLst>
        <p:guide orient="horz" pos="286"/>
        <p:guide pos="5471"/>
        <p:guide pos="283"/>
        <p:guide pos="288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72373472"/>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3" name="Rectangle 3"/>
          <p:cNvSpPr>
            <a:spLocks noGrp="1" noRot="1" noChangeAspect="1" noChangeArrowheads="1" noTextEdit="1"/>
          </p:cNvSpPr>
          <p:nvPr>
            <p:ph type="sldImg" idx="2"/>
          </p:nvPr>
        </p:nvSpPr>
        <p:spPr bwMode="auto">
          <a:xfrm>
            <a:off x="1143000" y="687388"/>
            <a:ext cx="4572000" cy="3429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Tree>
    <p:extLst>
      <p:ext uri="{BB962C8B-B14F-4D97-AF65-F5344CB8AC3E}">
        <p14:creationId xmlns:p14="http://schemas.microsoft.com/office/powerpoint/2010/main" val="2679071109"/>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619704">
              <a:lnSpc>
                <a:spcPct val="95000"/>
              </a:lnSpc>
              <a:spcBef>
                <a:spcPct val="15000"/>
              </a:spcBef>
            </a:pPr>
            <a:r>
              <a:rPr lang="en-US" sz="1400" b="1" dirty="0">
                <a:solidFill>
                  <a:srgbClr val="325C80"/>
                </a:solidFill>
                <a:latin typeface="Arial" pitchFamily="34" charset="0"/>
                <a:ea typeface="ＭＳ Ｐゴシック" pitchFamily="34" charset="-128"/>
                <a:cs typeface="Arial" pitchFamily="34" charset="0"/>
              </a:rPr>
              <a:t>Use CASES</a:t>
            </a:r>
          </a:p>
          <a:p>
            <a:pPr marL="309852" indent="-309852" defTabSz="619704">
              <a:lnSpc>
                <a:spcPct val="95000"/>
              </a:lnSpc>
              <a:spcBef>
                <a:spcPct val="15000"/>
              </a:spcBef>
              <a:buFont typeface="Arial" pitchFamily="34" charset="0"/>
              <a:buChar char="–"/>
            </a:pPr>
            <a:r>
              <a:rPr lang="en-US" sz="1400" b="1" dirty="0">
                <a:solidFill>
                  <a:srgbClr val="325C80"/>
                </a:solidFill>
                <a:latin typeface="Arial" pitchFamily="34" charset="0"/>
                <a:ea typeface="ＭＳ Ｐゴシック" pitchFamily="34" charset="-128"/>
                <a:cs typeface="Arial" pitchFamily="34" charset="0"/>
              </a:rPr>
              <a:t>Industrial</a:t>
            </a:r>
          </a:p>
          <a:p>
            <a:pPr marL="774630" lvl="1" indent="-309852" defTabSz="619704">
              <a:lnSpc>
                <a:spcPct val="95000"/>
              </a:lnSpc>
              <a:spcBef>
                <a:spcPct val="15000"/>
              </a:spcBef>
              <a:buFont typeface="Arial" pitchFamily="34" charset="0"/>
              <a:buChar char="•"/>
            </a:pPr>
            <a:r>
              <a:rPr lang="en-US" sz="1400" dirty="0">
                <a:solidFill>
                  <a:srgbClr val="5A5A5A"/>
                </a:solidFill>
                <a:latin typeface="Arial" pitchFamily="34" charset="0"/>
                <a:ea typeface="ＭＳ Ｐゴシック" pitchFamily="34" charset="-128"/>
                <a:cs typeface="Arial" pitchFamily="34" charset="0"/>
              </a:rPr>
              <a:t>Tapping data from sensors and actuators in TMF and suppliers</a:t>
            </a:r>
          </a:p>
          <a:p>
            <a:pPr marL="774630" lvl="1" indent="-309852" defTabSz="619704">
              <a:lnSpc>
                <a:spcPct val="95000"/>
              </a:lnSpc>
              <a:spcBef>
                <a:spcPct val="15000"/>
              </a:spcBef>
              <a:buFont typeface="Arial" pitchFamily="34" charset="0"/>
              <a:buChar char="•"/>
            </a:pPr>
            <a:r>
              <a:rPr lang="en-US" sz="1400" dirty="0">
                <a:solidFill>
                  <a:srgbClr val="5A5A5A"/>
                </a:solidFill>
                <a:latin typeface="Arial" pitchFamily="34" charset="0"/>
                <a:ea typeface="ＭＳ Ｐゴシック" pitchFamily="34" charset="-128"/>
                <a:cs typeface="Arial" pitchFamily="34" charset="0"/>
              </a:rPr>
              <a:t>Production and plant operations for inventory and asset management</a:t>
            </a:r>
          </a:p>
          <a:p>
            <a:pPr marL="774630" lvl="1" indent="-309852" defTabSz="619704">
              <a:lnSpc>
                <a:spcPct val="95000"/>
              </a:lnSpc>
              <a:spcBef>
                <a:spcPct val="15000"/>
              </a:spcBef>
              <a:buFont typeface="Arial" pitchFamily="34" charset="0"/>
              <a:buChar char="•"/>
            </a:pPr>
            <a:r>
              <a:rPr lang="en-US" sz="1400" dirty="0">
                <a:solidFill>
                  <a:srgbClr val="5A5A5A"/>
                </a:solidFill>
                <a:latin typeface="Arial" pitchFamily="34" charset="0"/>
                <a:ea typeface="ＭＳ Ｐゴシック" pitchFamily="34" charset="-128"/>
                <a:cs typeface="Arial" pitchFamily="34" charset="0"/>
              </a:rPr>
              <a:t>Chain of custody with cyber-security in manufacturing systems across product families and site</a:t>
            </a:r>
          </a:p>
          <a:p>
            <a:pPr marL="774630" lvl="1" indent="-309852" defTabSz="619704">
              <a:lnSpc>
                <a:spcPct val="95000"/>
              </a:lnSpc>
              <a:spcBef>
                <a:spcPct val="15000"/>
              </a:spcBef>
              <a:buFont typeface="Arial" pitchFamily="34" charset="0"/>
              <a:buChar char="•"/>
            </a:pPr>
            <a:endParaRPr lang="en-US" sz="1400" dirty="0">
              <a:solidFill>
                <a:srgbClr val="5A5A5A"/>
              </a:solidFill>
              <a:latin typeface="Arial" pitchFamily="34" charset="0"/>
              <a:ea typeface="ＭＳ Ｐゴシック" pitchFamily="34" charset="-128"/>
              <a:cs typeface="Arial" pitchFamily="34" charset="0"/>
            </a:endParaRPr>
          </a:p>
          <a:p>
            <a:pPr marL="309852" indent="-309852" defTabSz="619704">
              <a:lnSpc>
                <a:spcPct val="95000"/>
              </a:lnSpc>
              <a:spcBef>
                <a:spcPct val="15000"/>
              </a:spcBef>
              <a:buFont typeface="Arial" pitchFamily="34" charset="0"/>
              <a:buChar char="–"/>
            </a:pPr>
            <a:r>
              <a:rPr lang="en-US" sz="1400" b="1" dirty="0">
                <a:solidFill>
                  <a:srgbClr val="325C80"/>
                </a:solidFill>
                <a:latin typeface="Arial" pitchFamily="34" charset="0"/>
                <a:ea typeface="ＭＳ Ｐゴシック" pitchFamily="34" charset="-128"/>
                <a:cs typeface="Arial" pitchFamily="34" charset="0"/>
              </a:rPr>
              <a:t>Logistics and Transportation</a:t>
            </a:r>
          </a:p>
          <a:p>
            <a:pPr marL="774630" lvl="1" indent="-309852" defTabSz="619704">
              <a:lnSpc>
                <a:spcPct val="95000"/>
              </a:lnSpc>
              <a:spcBef>
                <a:spcPct val="15000"/>
              </a:spcBef>
              <a:buFont typeface="Arial" pitchFamily="34" charset="0"/>
              <a:buChar char="•"/>
            </a:pPr>
            <a:r>
              <a:rPr lang="en-US" sz="1400" dirty="0">
                <a:solidFill>
                  <a:srgbClr val="5A5A5A"/>
                </a:solidFill>
                <a:latin typeface="Arial" pitchFamily="34" charset="0"/>
                <a:ea typeface="ＭＳ Ｐゴシック" pitchFamily="34" charset="-128"/>
                <a:cs typeface="Arial" pitchFamily="34" charset="0"/>
              </a:rPr>
              <a:t>Bill of Lading and Customs clearance</a:t>
            </a:r>
          </a:p>
          <a:p>
            <a:pPr marL="774630" lvl="1" indent="-309852" defTabSz="619704">
              <a:lnSpc>
                <a:spcPct val="95000"/>
              </a:lnSpc>
              <a:spcBef>
                <a:spcPct val="15000"/>
              </a:spcBef>
              <a:buFont typeface="Arial" pitchFamily="34" charset="0"/>
              <a:buChar char="•"/>
            </a:pPr>
            <a:r>
              <a:rPr lang="en-US" sz="1400" dirty="0">
                <a:solidFill>
                  <a:srgbClr val="5A5A5A"/>
                </a:solidFill>
                <a:latin typeface="Arial" pitchFamily="34" charset="0"/>
                <a:ea typeface="ＭＳ Ｐゴシック" pitchFamily="34" charset="-128"/>
                <a:cs typeface="Arial" pitchFamily="34" charset="0"/>
              </a:rPr>
              <a:t>Recalls and reverse logistics</a:t>
            </a:r>
          </a:p>
          <a:p>
            <a:pPr marL="774630" lvl="1" indent="-309852" defTabSz="619704">
              <a:lnSpc>
                <a:spcPct val="95000"/>
              </a:lnSpc>
              <a:spcBef>
                <a:spcPct val="15000"/>
              </a:spcBef>
              <a:buFont typeface="Arial" pitchFamily="34" charset="0"/>
              <a:buChar char="•"/>
            </a:pPr>
            <a:endParaRPr lang="en-US" sz="1400" dirty="0">
              <a:solidFill>
                <a:srgbClr val="5A5A5A"/>
              </a:solidFill>
              <a:latin typeface="Arial" pitchFamily="34" charset="0"/>
              <a:ea typeface="ＭＳ Ｐゴシック" pitchFamily="34" charset="-128"/>
              <a:cs typeface="Arial" pitchFamily="34" charset="0"/>
            </a:endParaRPr>
          </a:p>
          <a:p>
            <a:pPr marL="309852" indent="-309852" defTabSz="619704">
              <a:lnSpc>
                <a:spcPct val="95000"/>
              </a:lnSpc>
              <a:spcBef>
                <a:spcPct val="15000"/>
              </a:spcBef>
              <a:buFont typeface="Arial" pitchFamily="34" charset="0"/>
              <a:buChar char="–"/>
            </a:pPr>
            <a:r>
              <a:rPr lang="en-US" sz="1400" b="1" dirty="0">
                <a:solidFill>
                  <a:srgbClr val="325C80"/>
                </a:solidFill>
                <a:latin typeface="Arial" pitchFamily="34" charset="0"/>
                <a:ea typeface="ＭＳ Ｐゴシック" pitchFamily="34" charset="-128"/>
                <a:cs typeface="Arial" pitchFamily="34" charset="0"/>
              </a:rPr>
              <a:t>Supply Chain agility, visibility and traceability</a:t>
            </a:r>
          </a:p>
          <a:p>
            <a:pPr marL="774630" lvl="1" indent="-309852" defTabSz="619704">
              <a:lnSpc>
                <a:spcPct val="95000"/>
              </a:lnSpc>
              <a:spcBef>
                <a:spcPct val="15000"/>
              </a:spcBef>
              <a:buFont typeface="Arial" pitchFamily="34" charset="0"/>
              <a:buChar char="•"/>
            </a:pPr>
            <a:endParaRPr lang="en-US" sz="1400" b="1" dirty="0">
              <a:solidFill>
                <a:srgbClr val="325C80"/>
              </a:solidFill>
              <a:latin typeface="Arial" pitchFamily="34" charset="0"/>
              <a:ea typeface="ＭＳ Ｐゴシック" pitchFamily="34" charset="-128"/>
              <a:cs typeface="Arial" pitchFamily="34" charset="0"/>
            </a:endParaRPr>
          </a:p>
          <a:p>
            <a:pPr marL="309852" indent="-309852" defTabSz="619704">
              <a:lnSpc>
                <a:spcPct val="95000"/>
              </a:lnSpc>
              <a:spcBef>
                <a:spcPct val="15000"/>
              </a:spcBef>
              <a:buFont typeface="Arial" pitchFamily="34" charset="0"/>
              <a:buChar char="–"/>
            </a:pPr>
            <a:r>
              <a:rPr lang="en-US" sz="1400" b="1" dirty="0">
                <a:solidFill>
                  <a:srgbClr val="325C80"/>
                </a:solidFill>
                <a:latin typeface="Arial" pitchFamily="34" charset="0"/>
                <a:ea typeface="ＭＳ Ｐゴシック" pitchFamily="34" charset="-128"/>
                <a:cs typeface="Arial" pitchFamily="34" charset="0"/>
              </a:rPr>
              <a:t>Facility, product and environmental records  </a:t>
            </a:r>
          </a:p>
          <a:p>
            <a:pPr marL="774630" lvl="1" indent="-309852" defTabSz="619704">
              <a:lnSpc>
                <a:spcPct val="95000"/>
              </a:lnSpc>
              <a:spcBef>
                <a:spcPct val="15000"/>
              </a:spcBef>
              <a:buFont typeface="Arial" pitchFamily="34" charset="0"/>
              <a:buChar char="•"/>
            </a:pPr>
            <a:r>
              <a:rPr lang="en-US" sz="1400" dirty="0">
                <a:solidFill>
                  <a:srgbClr val="5A5A5A"/>
                </a:solidFill>
                <a:latin typeface="Arial" pitchFamily="34" charset="0"/>
                <a:ea typeface="ＭＳ Ｐゴシック" pitchFamily="34" charset="-128"/>
                <a:cs typeface="Arial" pitchFamily="34" charset="0"/>
              </a:rPr>
              <a:t>Safety and work standards</a:t>
            </a:r>
          </a:p>
          <a:p>
            <a:pPr marL="774630" lvl="1" indent="-309852" defTabSz="619704">
              <a:lnSpc>
                <a:spcPct val="95000"/>
              </a:lnSpc>
              <a:spcBef>
                <a:spcPct val="15000"/>
              </a:spcBef>
              <a:buFont typeface="Arial" pitchFamily="34" charset="0"/>
              <a:buChar char="•"/>
            </a:pPr>
            <a:r>
              <a:rPr lang="en-US" sz="1400" dirty="0">
                <a:solidFill>
                  <a:srgbClr val="5A5A5A"/>
                </a:solidFill>
                <a:latin typeface="Arial" pitchFamily="34" charset="0"/>
                <a:ea typeface="ＭＳ Ｐゴシック" pitchFamily="34" charset="-128"/>
                <a:cs typeface="Arial" pitchFamily="34" charset="0"/>
              </a:rPr>
              <a:t>Environmental enforcement</a:t>
            </a:r>
          </a:p>
          <a:p>
            <a:pPr marL="774630" lvl="1" indent="-309852" defTabSz="619704">
              <a:lnSpc>
                <a:spcPct val="95000"/>
              </a:lnSpc>
              <a:spcBef>
                <a:spcPct val="15000"/>
              </a:spcBef>
              <a:buFont typeface="Arial" pitchFamily="34" charset="0"/>
              <a:buChar char="•"/>
            </a:pPr>
            <a:r>
              <a:rPr lang="en-US" sz="1400" dirty="0">
                <a:solidFill>
                  <a:srgbClr val="5A5A5A"/>
                </a:solidFill>
                <a:latin typeface="Arial" pitchFamily="34" charset="0"/>
                <a:ea typeface="ＭＳ Ｐゴシック" pitchFamily="34" charset="-128"/>
                <a:cs typeface="Arial" pitchFamily="34" charset="0"/>
              </a:rPr>
              <a:t>Upgrades and modifications</a:t>
            </a:r>
          </a:p>
          <a:p>
            <a:pPr marL="774630" lvl="1" indent="-309852" defTabSz="619704">
              <a:lnSpc>
                <a:spcPct val="95000"/>
              </a:lnSpc>
              <a:spcBef>
                <a:spcPct val="15000"/>
              </a:spcBef>
              <a:buFont typeface="Arial" pitchFamily="34" charset="0"/>
              <a:buChar char="•"/>
            </a:pPr>
            <a:r>
              <a:rPr lang="en-US" sz="1400" dirty="0">
                <a:solidFill>
                  <a:srgbClr val="5A5A5A"/>
                </a:solidFill>
                <a:latin typeface="Arial" pitchFamily="34" charset="0"/>
                <a:ea typeface="ＭＳ Ｐゴシック" pitchFamily="34" charset="-128"/>
                <a:cs typeface="Arial" pitchFamily="34" charset="0"/>
              </a:rPr>
              <a:t>Quality and service levels</a:t>
            </a:r>
          </a:p>
          <a:p>
            <a:pPr marL="774630" lvl="1" indent="-309852" defTabSz="619704">
              <a:lnSpc>
                <a:spcPct val="95000"/>
              </a:lnSpc>
              <a:spcBef>
                <a:spcPct val="15000"/>
              </a:spcBef>
              <a:buFont typeface="Arial" pitchFamily="34" charset="0"/>
              <a:buChar char="•"/>
            </a:pPr>
            <a:r>
              <a:rPr lang="en-US" sz="1400" dirty="0">
                <a:solidFill>
                  <a:srgbClr val="5A5A5A"/>
                </a:solidFill>
                <a:latin typeface="Arial" pitchFamily="34" charset="0"/>
                <a:ea typeface="ＭＳ Ｐゴシック" pitchFamily="34" charset="-128"/>
                <a:cs typeface="Arial" pitchFamily="34" charset="0"/>
              </a:rPr>
              <a:t>Commissioning and decommissioning</a:t>
            </a:r>
          </a:p>
          <a:p>
            <a:pPr marL="464778" lvl="1" defTabSz="619704">
              <a:lnSpc>
                <a:spcPct val="95000"/>
              </a:lnSpc>
              <a:spcBef>
                <a:spcPct val="15000"/>
              </a:spcBef>
            </a:pPr>
            <a:endParaRPr lang="en-US" sz="1400" dirty="0">
              <a:solidFill>
                <a:srgbClr val="5A5A5A"/>
              </a:solidFill>
              <a:latin typeface="Arial" pitchFamily="34" charset="0"/>
              <a:ea typeface="ＭＳ Ｐゴシック" pitchFamily="34" charset="-128"/>
              <a:cs typeface="Arial" pitchFamily="34" charset="0"/>
            </a:endParaRPr>
          </a:p>
          <a:p>
            <a:pPr marL="464778" lvl="1" defTabSz="619704" eaLnBrk="1" fontAlgn="auto" hangingPunct="1">
              <a:lnSpc>
                <a:spcPct val="95000"/>
              </a:lnSpc>
              <a:spcBef>
                <a:spcPct val="15000"/>
              </a:spcBef>
              <a:spcAft>
                <a:spcPts val="0"/>
              </a:spcAft>
              <a:defRPr/>
            </a:pPr>
            <a:r>
              <a:rPr lang="en-US" sz="1400" dirty="0">
                <a:solidFill>
                  <a:srgbClr val="5A5A5A"/>
                </a:solidFill>
                <a:latin typeface="Arial" pitchFamily="34" charset="0"/>
                <a:ea typeface="ＭＳ Ｐゴシック" pitchFamily="34" charset="-128"/>
                <a:cs typeface="Arial" pitchFamily="34" charset="0"/>
              </a:rPr>
              <a:t>LM USE CASE - </a:t>
            </a:r>
            <a:r>
              <a:rPr lang="en-US" sz="1400" dirty="0">
                <a:solidFill>
                  <a:srgbClr val="5A5A5A"/>
                </a:solidFill>
                <a:latin typeface="Arial" pitchFamily="34" charset="0"/>
                <a:ea typeface="ＭＳ Ｐゴシック" pitchFamily="34" charset="-128"/>
                <a:cs typeface="Arial" pitchFamily="34" charset="0"/>
                <a:sym typeface="Arial"/>
              </a:rPr>
              <a:t>Track parts &amp; service provenance, ensure authenticity of goods, block counterfeits, reduce conflicts  </a:t>
            </a:r>
          </a:p>
          <a:p>
            <a:pPr marL="464778" lvl="1" defTabSz="619704" eaLnBrk="1" fontAlgn="auto" hangingPunct="1">
              <a:lnSpc>
                <a:spcPct val="95000"/>
              </a:lnSpc>
              <a:spcBef>
                <a:spcPct val="15000"/>
              </a:spcBef>
              <a:spcAft>
                <a:spcPts val="0"/>
              </a:spcAft>
              <a:defRPr/>
            </a:pPr>
            <a:r>
              <a:rPr lang="en-US" sz="1400" dirty="0">
                <a:solidFill>
                  <a:srgbClr val="5A5A5A"/>
                </a:solidFill>
                <a:latin typeface="Arial" pitchFamily="34" charset="0"/>
                <a:ea typeface="ＭＳ Ｐゴシック" pitchFamily="34" charset="-128"/>
                <a:cs typeface="Arial" pitchFamily="34" charset="0"/>
                <a:sym typeface="Arial"/>
              </a:rPr>
              <a:t>20,000 suppliers, 4,000 small businesses, $</a:t>
            </a:r>
            <a:r>
              <a:rPr lang="en-US" sz="1400">
                <a:solidFill>
                  <a:srgbClr val="5A5A5A"/>
                </a:solidFill>
                <a:latin typeface="Arial" pitchFamily="34" charset="0"/>
                <a:ea typeface="ＭＳ Ｐゴシック" pitchFamily="34" charset="-128"/>
                <a:cs typeface="Arial" pitchFamily="34" charset="0"/>
                <a:sym typeface="Arial"/>
              </a:rPr>
              <a:t>46B spend</a:t>
            </a:r>
            <a:endParaRPr lang="en-US" sz="1400" dirty="0">
              <a:solidFill>
                <a:srgbClr val="5A5A5A"/>
              </a:solidFill>
              <a:latin typeface="Arial" pitchFamily="34" charset="0"/>
              <a:ea typeface="ＭＳ Ｐゴシック" pitchFamily="34" charset="-128"/>
              <a:cs typeface="Arial" pitchFamily="34" charset="0"/>
              <a:sym typeface="Arial"/>
            </a:endParaRPr>
          </a:p>
          <a:p>
            <a:pPr marL="464778" lvl="1" defTabSz="619704">
              <a:lnSpc>
                <a:spcPct val="95000"/>
              </a:lnSpc>
              <a:spcBef>
                <a:spcPct val="15000"/>
              </a:spcBef>
            </a:pPr>
            <a:endParaRPr lang="en-US" sz="1400" dirty="0">
              <a:solidFill>
                <a:srgbClr val="5A5A5A"/>
              </a:solidFill>
              <a:latin typeface="Arial" pitchFamily="34" charset="0"/>
              <a:ea typeface="ＭＳ Ｐゴシック" pitchFamily="34" charset="-128"/>
              <a:cs typeface="Arial" pitchFamily="34" charset="0"/>
            </a:endParaRPr>
          </a:p>
          <a:p>
            <a:endParaRPr lang="en-US" dirty="0"/>
          </a:p>
        </p:txBody>
      </p:sp>
      <p:sp>
        <p:nvSpPr>
          <p:cNvPr id="4" name="Header Placeholder 3"/>
          <p:cNvSpPr>
            <a:spLocks noGrp="1"/>
          </p:cNvSpPr>
          <p:nvPr>
            <p:ph type="hdr" sz="quarter" idx="10"/>
          </p:nvPr>
        </p:nvSpPr>
        <p:spPr>
          <a:xfrm>
            <a:off x="2" y="1"/>
            <a:ext cx="3129110" cy="470633"/>
          </a:xfrm>
          <a:prstGeom prst="rect">
            <a:avLst/>
          </a:prstGeom>
        </p:spPr>
        <p:txBody>
          <a:bodyPr lIns="92958" tIns="46479" rIns="92958" bIns="46479"/>
          <a:lstStyle/>
          <a:p>
            <a:endParaRPr lang="en-US"/>
          </a:p>
        </p:txBody>
      </p:sp>
      <p:sp>
        <p:nvSpPr>
          <p:cNvPr id="5" name="Footer Placeholder 4"/>
          <p:cNvSpPr>
            <a:spLocks noGrp="1"/>
          </p:cNvSpPr>
          <p:nvPr>
            <p:ph type="ftr" sz="quarter" idx="11"/>
          </p:nvPr>
        </p:nvSpPr>
        <p:spPr>
          <a:xfrm>
            <a:off x="2" y="8940392"/>
            <a:ext cx="3129110" cy="470633"/>
          </a:xfrm>
          <a:prstGeom prst="rect">
            <a:avLst/>
          </a:prstGeom>
        </p:spPr>
        <p:txBody>
          <a:bodyPr lIns="92958" tIns="46479" rIns="92958" bIns="46479"/>
          <a:lstStyle/>
          <a:p>
            <a:endParaRPr lang="en-US"/>
          </a:p>
        </p:txBody>
      </p:sp>
    </p:spTree>
    <p:extLst>
      <p:ext uri="{BB962C8B-B14F-4D97-AF65-F5344CB8AC3E}">
        <p14:creationId xmlns:p14="http://schemas.microsoft.com/office/powerpoint/2010/main" val="38591925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172" name="Rectangle 4"/>
          <p:cNvSpPr>
            <a:spLocks noGrp="1" noChangeArrowheads="1"/>
          </p:cNvSpPr>
          <p:nvPr>
            <p:ph type="ctrTitle"/>
          </p:nvPr>
        </p:nvSpPr>
        <p:spPr>
          <a:xfrm>
            <a:off x="461963" y="1501721"/>
            <a:ext cx="8234565" cy="1143000"/>
          </a:xfrm>
        </p:spPr>
        <p:txBody>
          <a:bodyPr anchor="b"/>
          <a:lstStyle>
            <a:lvl1pPr algn="ctr" defTabSz="877888">
              <a:defRPr sz="4400">
                <a:solidFill>
                  <a:schemeClr val="bg1"/>
                </a:solidFill>
              </a:defRPr>
            </a:lvl1pPr>
          </a:lstStyle>
          <a:p>
            <a:r>
              <a:rPr lang="en-US"/>
              <a:t>Click to edit Master title style</a:t>
            </a:r>
            <a:endParaRPr lang="en-US" dirty="0"/>
          </a:p>
        </p:txBody>
      </p:sp>
      <p:sp>
        <p:nvSpPr>
          <p:cNvPr id="7173" name="Rectangle 5"/>
          <p:cNvSpPr>
            <a:spLocks noGrp="1" noChangeArrowheads="1"/>
          </p:cNvSpPr>
          <p:nvPr>
            <p:ph type="subTitle" idx="1"/>
          </p:nvPr>
        </p:nvSpPr>
        <p:spPr>
          <a:xfrm>
            <a:off x="461963" y="2970480"/>
            <a:ext cx="8221663" cy="553998"/>
          </a:xfrm>
        </p:spPr>
        <p:txBody>
          <a:bodyPr anchor="ctr"/>
          <a:lstStyle>
            <a:lvl1pPr marL="0" indent="0" algn="ctr">
              <a:spcBef>
                <a:spcPts val="0"/>
              </a:spcBef>
              <a:buFontTx/>
              <a:buNone/>
              <a:defRPr lang="en-US" sz="3600" b="1" dirty="0">
                <a:solidFill>
                  <a:schemeClr val="bg2"/>
                </a:solidFill>
                <a:effectLst/>
                <a:latin typeface="Arial"/>
                <a:ea typeface="ＭＳ Ｐゴシック" pitchFamily="-112" charset="-128"/>
                <a:cs typeface="Arial"/>
              </a:defRPr>
            </a:lvl1pPr>
          </a:lstStyle>
          <a:p>
            <a:r>
              <a:rPr lang="en-US"/>
              <a:t>Click to edit Master subtitle style</a:t>
            </a:r>
            <a:endParaRPr lang="en-US" dirty="0"/>
          </a:p>
        </p:txBody>
      </p:sp>
      <p:sp>
        <p:nvSpPr>
          <p:cNvPr id="22" name="Text Placeholder 21"/>
          <p:cNvSpPr>
            <a:spLocks noGrp="1"/>
          </p:cNvSpPr>
          <p:nvPr>
            <p:ph type="body" sz="quarter" idx="10"/>
          </p:nvPr>
        </p:nvSpPr>
        <p:spPr>
          <a:xfrm>
            <a:off x="5052775" y="5440427"/>
            <a:ext cx="3638788" cy="276999"/>
          </a:xfrm>
        </p:spPr>
        <p:txBody>
          <a:bodyPr/>
          <a:lstStyle>
            <a:lvl1pPr marL="0" indent="0">
              <a:buNone/>
              <a:defRPr sz="1800"/>
            </a:lvl1pPr>
            <a:lvl2pPr marL="0" indent="0">
              <a:buNone/>
              <a:defRPr sz="1800"/>
            </a:lvl2pPr>
            <a:lvl3pPr marL="0" indent="0">
              <a:buNone/>
              <a:defRPr sz="1800"/>
            </a:lvl3pPr>
            <a:lvl4pPr marL="0" indent="0">
              <a:buNone/>
              <a:defRPr sz="1800"/>
            </a:lvl4pPr>
            <a:lvl5pPr marL="0" indent="0">
              <a:buNone/>
              <a:defRPr sz="1800"/>
            </a:lvl5pPr>
          </a:lstStyle>
          <a:p>
            <a:pPr lvl="0"/>
            <a:r>
              <a:rPr lang="en-US"/>
              <a:t>Click to edit Master text styles</a:t>
            </a:r>
          </a:p>
        </p:txBody>
      </p:sp>
      <p:sp>
        <p:nvSpPr>
          <p:cNvPr id="23" name="Text Placeholder 21"/>
          <p:cNvSpPr>
            <a:spLocks noGrp="1"/>
          </p:cNvSpPr>
          <p:nvPr>
            <p:ph type="body" sz="quarter" idx="11"/>
          </p:nvPr>
        </p:nvSpPr>
        <p:spPr>
          <a:xfrm>
            <a:off x="5052775" y="5721642"/>
            <a:ext cx="3638788" cy="246221"/>
          </a:xfrm>
        </p:spPr>
        <p:txBody>
          <a:bodyPr/>
          <a:lstStyle>
            <a:lvl1pPr marL="0" indent="0">
              <a:buNone/>
              <a:defRPr sz="1600"/>
            </a:lvl1pPr>
            <a:lvl2pPr marL="0" indent="0">
              <a:buNone/>
              <a:defRPr sz="1800"/>
            </a:lvl2pPr>
            <a:lvl3pPr marL="0" indent="0">
              <a:buNone/>
              <a:defRPr sz="1800"/>
            </a:lvl3pPr>
            <a:lvl4pPr marL="0" indent="0">
              <a:buNone/>
              <a:defRPr sz="1800"/>
            </a:lvl4pPr>
            <a:lvl5pPr marL="0" indent="0">
              <a:buNone/>
              <a:defRPr sz="1800"/>
            </a:lvl5pPr>
          </a:lstStyle>
          <a:p>
            <a:pPr lvl="0"/>
            <a:r>
              <a:rPr lang="en-US"/>
              <a:t>Click to edit Master text styles</a:t>
            </a:r>
          </a:p>
        </p:txBody>
      </p:sp>
      <p:sp>
        <p:nvSpPr>
          <p:cNvPr id="24" name="Text Placeholder 21"/>
          <p:cNvSpPr>
            <a:spLocks noGrp="1"/>
          </p:cNvSpPr>
          <p:nvPr>
            <p:ph type="body" sz="quarter" idx="12"/>
          </p:nvPr>
        </p:nvSpPr>
        <p:spPr>
          <a:xfrm>
            <a:off x="461963" y="3914206"/>
            <a:ext cx="8221663" cy="369332"/>
          </a:xfrm>
        </p:spPr>
        <p:txBody>
          <a:bodyPr/>
          <a:lstStyle>
            <a:lvl1pPr marL="0" indent="0" algn="ctr">
              <a:spcBef>
                <a:spcPts val="0"/>
              </a:spcBef>
              <a:buNone/>
              <a:defRPr sz="2400"/>
            </a:lvl1pPr>
            <a:lvl2pPr marL="0" indent="0">
              <a:buNone/>
              <a:defRPr sz="1800"/>
            </a:lvl2pPr>
            <a:lvl3pPr marL="0" indent="0">
              <a:buNone/>
              <a:defRPr sz="1800"/>
            </a:lvl3pPr>
            <a:lvl4pPr marL="0" indent="0">
              <a:buNone/>
              <a:defRPr sz="1800"/>
            </a:lvl4pPr>
            <a:lvl5pPr marL="0" indent="0">
              <a:buNone/>
              <a:defRPr sz="1800"/>
            </a:lvl5pPr>
          </a:lstStyle>
          <a:p>
            <a:pPr lvl="0"/>
            <a:r>
              <a:rPr lang="en-US"/>
              <a:t>Click to edit Master text styles</a:t>
            </a:r>
          </a:p>
        </p:txBody>
      </p:sp>
      <p:pic>
        <p:nvPicPr>
          <p:cNvPr id="6" name="Picture 5"/>
          <p:cNvPicPr>
            <a:picLocks noChangeAspect="1"/>
          </p:cNvPicPr>
          <p:nvPr userDrawn="1"/>
        </p:nvPicPr>
        <p:blipFill>
          <a:blip r:embed="rId2"/>
          <a:stretch>
            <a:fillRect/>
          </a:stretch>
        </p:blipFill>
        <p:spPr>
          <a:xfrm>
            <a:off x="5862753" y="219457"/>
            <a:ext cx="2828810" cy="682322"/>
          </a:xfrm>
          <a:prstGeom prst="rect">
            <a:avLst/>
          </a:prstGeom>
        </p:spPr>
      </p:pic>
    </p:spTree>
    <p:extLst>
      <p:ext uri="{BB962C8B-B14F-4D97-AF65-F5344CB8AC3E}">
        <p14:creationId xmlns:p14="http://schemas.microsoft.com/office/powerpoint/2010/main" val="3783377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tabLst/>
              <a:defRPr sz="3200">
                <a:solidFill>
                  <a:schemeClr val="bg1"/>
                </a:solidFill>
                <a:effectLst/>
              </a:defRPr>
            </a:lvl1pPr>
          </a:lstStyle>
          <a:p>
            <a:r>
              <a:rPr lang="en-US"/>
              <a:t>Click to edit Master title style</a:t>
            </a:r>
            <a:endParaRPr lang="en-US" dirty="0"/>
          </a:p>
        </p:txBody>
      </p:sp>
      <p:sp>
        <p:nvSpPr>
          <p:cNvPr id="3" name="Content Placeholder 2"/>
          <p:cNvSpPr>
            <a:spLocks noGrp="1"/>
          </p:cNvSpPr>
          <p:nvPr>
            <p:ph idx="1"/>
          </p:nvPr>
        </p:nvSpPr>
        <p:spPr>
          <a:xfrm>
            <a:off x="461963" y="1354592"/>
            <a:ext cx="8224837" cy="1508105"/>
          </a:xfrm>
        </p:spPr>
        <p:txBody>
          <a:bodyPr/>
          <a:lstStyle>
            <a:lvl1pPr>
              <a:defRPr sz="2400" baseline="0">
                <a:solidFill>
                  <a:schemeClr val="tx1"/>
                </a:solidFill>
                <a:effectLst/>
              </a:defRPr>
            </a:lvl1pPr>
            <a:lvl2pPr>
              <a:defRPr sz="2000" baseline="0">
                <a:solidFill>
                  <a:schemeClr val="tx1"/>
                </a:solidFill>
                <a:effectLst/>
              </a:defRPr>
            </a:lvl2pPr>
            <a:lvl3pPr>
              <a:buSzPct val="80000"/>
              <a:defRPr sz="2000" baseline="0">
                <a:solidFill>
                  <a:schemeClr val="tx1"/>
                </a:solidFill>
                <a:effectLst/>
              </a:defRPr>
            </a:lvl3pPr>
            <a:lvl4pPr>
              <a:defRPr sz="2000">
                <a:solidFill>
                  <a:schemeClr val="tx1"/>
                </a:solidFill>
                <a:effectLst/>
              </a:defRPr>
            </a:lvl4pPr>
            <a:lvl5pPr>
              <a:defRPr>
                <a:effectLst/>
              </a:defRPr>
            </a:lvl5pPr>
            <a:lvl6pPr>
              <a:defRPr>
                <a:solidFill>
                  <a:schemeClr val="tx1"/>
                </a:solidFill>
                <a:effectLst/>
              </a:defRPr>
            </a:lvl6pPr>
            <a:lvl8pPr>
              <a:defRPr>
                <a:solidFill>
                  <a:schemeClr val="tx1"/>
                </a:solidFill>
                <a:effectLst/>
              </a:defRPr>
            </a:lvl8pPr>
            <a:lvl9pPr>
              <a:buNone/>
              <a:defRPr/>
            </a:lvl9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615229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1963" y="458991"/>
            <a:ext cx="7312025" cy="531812"/>
          </a:xfrm>
        </p:spPr>
        <p:txBody>
          <a:bodyPr/>
          <a:lstStyle>
            <a:lvl1pPr defTabSz="911225">
              <a:defRPr>
                <a:solidFill>
                  <a:srgbClr val="002F6C"/>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2847913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6928" y="2651468"/>
            <a:ext cx="8234160" cy="677108"/>
          </a:xfrm>
        </p:spPr>
        <p:txBody>
          <a:bodyPr>
            <a:spAutoFit/>
          </a:bodyPr>
          <a:lstStyle>
            <a:lvl1pPr algn="ctr">
              <a:defRPr sz="4400">
                <a:solidFill>
                  <a:srgbClr val="002F6C"/>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2498461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8936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Star">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tretch>
            <a:fillRect/>
          </a:stretch>
        </p:blipFill>
        <p:spPr>
          <a:xfrm>
            <a:off x="1374552" y="1917876"/>
            <a:ext cx="6394895" cy="3022247"/>
          </a:xfrm>
          <a:prstGeom prst="rect">
            <a:avLst/>
          </a:prstGeom>
        </p:spPr>
      </p:pic>
    </p:spTree>
    <p:extLst>
      <p:ext uri="{BB962C8B-B14F-4D97-AF65-F5344CB8AC3E}">
        <p14:creationId xmlns:p14="http://schemas.microsoft.com/office/powerpoint/2010/main" val="3308841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7172" name="Rectangle 4"/>
          <p:cNvSpPr>
            <a:spLocks noGrp="1" noChangeArrowheads="1"/>
          </p:cNvSpPr>
          <p:nvPr>
            <p:ph type="ctrTitle"/>
          </p:nvPr>
        </p:nvSpPr>
        <p:spPr>
          <a:xfrm>
            <a:off x="461963" y="1501721"/>
            <a:ext cx="8234565" cy="1143000"/>
          </a:xfrm>
        </p:spPr>
        <p:txBody>
          <a:bodyPr anchor="b"/>
          <a:lstStyle>
            <a:lvl1pPr algn="ctr" defTabSz="877888">
              <a:defRPr sz="4400">
                <a:solidFill>
                  <a:schemeClr val="bg1"/>
                </a:solidFill>
              </a:defRPr>
            </a:lvl1pPr>
          </a:lstStyle>
          <a:p>
            <a:r>
              <a:rPr lang="en-US"/>
              <a:t>Click to edit Master title style</a:t>
            </a:r>
            <a:endParaRPr lang="en-US" dirty="0"/>
          </a:p>
        </p:txBody>
      </p:sp>
      <p:sp>
        <p:nvSpPr>
          <p:cNvPr id="7173" name="Rectangle 5"/>
          <p:cNvSpPr>
            <a:spLocks noGrp="1" noChangeArrowheads="1"/>
          </p:cNvSpPr>
          <p:nvPr>
            <p:ph type="subTitle" idx="1"/>
          </p:nvPr>
        </p:nvSpPr>
        <p:spPr>
          <a:xfrm>
            <a:off x="461963" y="2970480"/>
            <a:ext cx="8221663" cy="553998"/>
          </a:xfrm>
        </p:spPr>
        <p:txBody>
          <a:bodyPr anchor="ctr"/>
          <a:lstStyle>
            <a:lvl1pPr marL="0" indent="0" algn="ctr">
              <a:spcBef>
                <a:spcPts val="0"/>
              </a:spcBef>
              <a:buFontTx/>
              <a:buNone/>
              <a:defRPr lang="en-US" sz="3600" b="1" dirty="0">
                <a:solidFill>
                  <a:schemeClr val="bg2"/>
                </a:solidFill>
                <a:effectLst/>
                <a:latin typeface="Arial"/>
                <a:ea typeface="ＭＳ Ｐゴシック" pitchFamily="-112" charset="-128"/>
                <a:cs typeface="Arial"/>
              </a:defRPr>
            </a:lvl1pPr>
          </a:lstStyle>
          <a:p>
            <a:r>
              <a:rPr lang="en-US"/>
              <a:t>Click to edit Master subtitle style</a:t>
            </a:r>
            <a:endParaRPr lang="en-US" dirty="0"/>
          </a:p>
        </p:txBody>
      </p:sp>
      <p:sp>
        <p:nvSpPr>
          <p:cNvPr id="22" name="Text Placeholder 21"/>
          <p:cNvSpPr>
            <a:spLocks noGrp="1"/>
          </p:cNvSpPr>
          <p:nvPr>
            <p:ph type="body" sz="quarter" idx="10"/>
          </p:nvPr>
        </p:nvSpPr>
        <p:spPr>
          <a:xfrm>
            <a:off x="5052775" y="5440427"/>
            <a:ext cx="3638788" cy="276999"/>
          </a:xfrm>
        </p:spPr>
        <p:txBody>
          <a:bodyPr/>
          <a:lstStyle>
            <a:lvl1pPr marL="0" indent="0">
              <a:buNone/>
              <a:defRPr sz="1800"/>
            </a:lvl1pPr>
            <a:lvl2pPr marL="0" indent="0">
              <a:buNone/>
              <a:defRPr sz="1800"/>
            </a:lvl2pPr>
            <a:lvl3pPr marL="0" indent="0">
              <a:buNone/>
              <a:defRPr sz="1800"/>
            </a:lvl3pPr>
            <a:lvl4pPr marL="0" indent="0">
              <a:buNone/>
              <a:defRPr sz="1800"/>
            </a:lvl4pPr>
            <a:lvl5pPr marL="0" indent="0">
              <a:buNone/>
              <a:defRPr sz="1800"/>
            </a:lvl5pPr>
          </a:lstStyle>
          <a:p>
            <a:pPr lvl="0"/>
            <a:r>
              <a:rPr lang="en-US"/>
              <a:t>Click to edit Master text styles</a:t>
            </a:r>
          </a:p>
        </p:txBody>
      </p:sp>
      <p:sp>
        <p:nvSpPr>
          <p:cNvPr id="23" name="Text Placeholder 21"/>
          <p:cNvSpPr>
            <a:spLocks noGrp="1"/>
          </p:cNvSpPr>
          <p:nvPr>
            <p:ph type="body" sz="quarter" idx="11"/>
          </p:nvPr>
        </p:nvSpPr>
        <p:spPr>
          <a:xfrm>
            <a:off x="5052775" y="5721642"/>
            <a:ext cx="3638788" cy="246221"/>
          </a:xfrm>
        </p:spPr>
        <p:txBody>
          <a:bodyPr/>
          <a:lstStyle>
            <a:lvl1pPr marL="0" indent="0">
              <a:buNone/>
              <a:defRPr sz="1600"/>
            </a:lvl1pPr>
            <a:lvl2pPr marL="0" indent="0">
              <a:buNone/>
              <a:defRPr sz="1800"/>
            </a:lvl2pPr>
            <a:lvl3pPr marL="0" indent="0">
              <a:buNone/>
              <a:defRPr sz="1800"/>
            </a:lvl3pPr>
            <a:lvl4pPr marL="0" indent="0">
              <a:buNone/>
              <a:defRPr sz="1800"/>
            </a:lvl4pPr>
            <a:lvl5pPr marL="0" indent="0">
              <a:buNone/>
              <a:defRPr sz="1800"/>
            </a:lvl5pPr>
          </a:lstStyle>
          <a:p>
            <a:pPr lvl="0"/>
            <a:r>
              <a:rPr lang="en-US"/>
              <a:t>Click to edit Master text styles</a:t>
            </a:r>
          </a:p>
        </p:txBody>
      </p:sp>
      <p:sp>
        <p:nvSpPr>
          <p:cNvPr id="24" name="Text Placeholder 21"/>
          <p:cNvSpPr>
            <a:spLocks noGrp="1"/>
          </p:cNvSpPr>
          <p:nvPr>
            <p:ph type="body" sz="quarter" idx="12"/>
          </p:nvPr>
        </p:nvSpPr>
        <p:spPr>
          <a:xfrm>
            <a:off x="461963" y="3914206"/>
            <a:ext cx="8221663" cy="369332"/>
          </a:xfrm>
        </p:spPr>
        <p:txBody>
          <a:bodyPr/>
          <a:lstStyle>
            <a:lvl1pPr marL="0" indent="0" algn="ctr">
              <a:spcBef>
                <a:spcPts val="0"/>
              </a:spcBef>
              <a:buNone/>
              <a:defRPr sz="2400"/>
            </a:lvl1pPr>
            <a:lvl2pPr marL="0" indent="0">
              <a:buNone/>
              <a:defRPr sz="1800"/>
            </a:lvl2pPr>
            <a:lvl3pPr marL="0" indent="0">
              <a:buNone/>
              <a:defRPr sz="1800"/>
            </a:lvl3pPr>
            <a:lvl4pPr marL="0" indent="0">
              <a:buNone/>
              <a:defRPr sz="1800"/>
            </a:lvl4pPr>
            <a:lvl5pPr marL="0" indent="0">
              <a:buNone/>
              <a:defRPr sz="1800"/>
            </a:lvl5pPr>
          </a:lstStyle>
          <a:p>
            <a:pPr lvl="0"/>
            <a:r>
              <a:rPr lang="en-US"/>
              <a:t>Click to edit Master text styles</a:t>
            </a:r>
          </a:p>
        </p:txBody>
      </p:sp>
      <p:pic>
        <p:nvPicPr>
          <p:cNvPr id="6" name="Picture 5"/>
          <p:cNvPicPr>
            <a:picLocks noChangeAspect="1"/>
          </p:cNvPicPr>
          <p:nvPr userDrawn="1"/>
        </p:nvPicPr>
        <p:blipFill>
          <a:blip r:embed="rId2"/>
          <a:stretch>
            <a:fillRect/>
          </a:stretch>
        </p:blipFill>
        <p:spPr>
          <a:xfrm>
            <a:off x="5862753" y="219457"/>
            <a:ext cx="2828810" cy="682322"/>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4091" y="5460364"/>
            <a:ext cx="2589397" cy="521050"/>
          </a:xfrm>
          <a:prstGeom prst="rect">
            <a:avLst/>
          </a:prstGeom>
        </p:spPr>
      </p:pic>
      <p:sp>
        <p:nvSpPr>
          <p:cNvPr id="27" name="Footer Placeholder 3"/>
          <p:cNvSpPr txBox="1">
            <a:spLocks/>
          </p:cNvSpPr>
          <p:nvPr userDrawn="1"/>
        </p:nvSpPr>
        <p:spPr>
          <a:xfrm>
            <a:off x="2393156" y="6546850"/>
            <a:ext cx="4373563" cy="247650"/>
          </a:xfrm>
          <a:prstGeom prst="rect">
            <a:avLst/>
          </a:prstGeom>
        </p:spPr>
        <p:txBody>
          <a:bodyPr anchor="ctr"/>
          <a:lstStyle>
            <a:defPPr>
              <a:defRPr lang="en-US"/>
            </a:defPPr>
            <a:lvl1pPr algn="ctr" rtl="0" eaLnBrk="0" fontAlgn="base" hangingPunct="0">
              <a:spcBef>
                <a:spcPct val="0"/>
              </a:spcBef>
              <a:spcAft>
                <a:spcPct val="0"/>
              </a:spcAft>
              <a:defRPr sz="800" b="0" kern="1200" cap="all">
                <a:solidFill>
                  <a:schemeClr val="tx1"/>
                </a:solidFill>
                <a:latin typeface="Arial" charset="0"/>
                <a:ea typeface="ＭＳ Ｐゴシック" pitchFamily="-112" charset="-128"/>
                <a:cs typeface="+mn-cs"/>
              </a:defRPr>
            </a:lvl1pPr>
            <a:lvl2pPr marL="4572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2pPr>
            <a:lvl3pPr marL="9144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3pPr>
            <a:lvl4pPr marL="13716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4pPr>
            <a:lvl5pPr marL="1828800" algn="l" rtl="0" eaLnBrk="0" fontAlgn="base" hangingPunct="0">
              <a:spcBef>
                <a:spcPct val="0"/>
              </a:spcBef>
              <a:spcAft>
                <a:spcPct val="0"/>
              </a:spcAft>
              <a:defRPr sz="2000" b="1" kern="1200">
                <a:solidFill>
                  <a:srgbClr val="FAFD00"/>
                </a:solidFill>
                <a:latin typeface="Arial" charset="0"/>
                <a:ea typeface="ＭＳ Ｐゴシック" pitchFamily="-112" charset="-128"/>
                <a:cs typeface="+mn-cs"/>
              </a:defRPr>
            </a:lvl5pPr>
            <a:lvl6pPr marL="2286000" algn="l" defTabSz="914400" rtl="0" eaLnBrk="1" latinLnBrk="0" hangingPunct="1">
              <a:defRPr sz="2000" b="1" kern="1200">
                <a:solidFill>
                  <a:srgbClr val="FAFD00"/>
                </a:solidFill>
                <a:latin typeface="Arial" charset="0"/>
                <a:ea typeface="ＭＳ Ｐゴシック" pitchFamily="-112" charset="-128"/>
                <a:cs typeface="+mn-cs"/>
              </a:defRPr>
            </a:lvl6pPr>
            <a:lvl7pPr marL="2743200" algn="l" defTabSz="914400" rtl="0" eaLnBrk="1" latinLnBrk="0" hangingPunct="1">
              <a:defRPr sz="2000" b="1" kern="1200">
                <a:solidFill>
                  <a:srgbClr val="FAFD00"/>
                </a:solidFill>
                <a:latin typeface="Arial" charset="0"/>
                <a:ea typeface="ＭＳ Ｐゴシック" pitchFamily="-112" charset="-128"/>
                <a:cs typeface="+mn-cs"/>
              </a:defRPr>
            </a:lvl7pPr>
            <a:lvl8pPr marL="3200400" algn="l" defTabSz="914400" rtl="0" eaLnBrk="1" latinLnBrk="0" hangingPunct="1">
              <a:defRPr sz="2000" b="1" kern="1200">
                <a:solidFill>
                  <a:srgbClr val="FAFD00"/>
                </a:solidFill>
                <a:latin typeface="Arial" charset="0"/>
                <a:ea typeface="ＭＳ Ｐゴシック" pitchFamily="-112" charset="-128"/>
                <a:cs typeface="+mn-cs"/>
              </a:defRPr>
            </a:lvl8pPr>
            <a:lvl9pPr marL="3657600" algn="l" defTabSz="914400" rtl="0" eaLnBrk="1" latinLnBrk="0" hangingPunct="1">
              <a:defRPr sz="2000" b="1" kern="1200">
                <a:solidFill>
                  <a:srgbClr val="FAFD00"/>
                </a:solidFill>
                <a:latin typeface="Arial" charset="0"/>
                <a:ea typeface="ＭＳ Ｐゴシック" pitchFamily="-112" charset="-128"/>
                <a:cs typeface="+mn-cs"/>
              </a:defRPr>
            </a:lvl9pPr>
          </a:lstStyle>
          <a:p>
            <a:pPr>
              <a:defRPr/>
            </a:pPr>
            <a:r>
              <a:rPr lang="en-US" sz="800" dirty="0">
                <a:solidFill>
                  <a:srgbClr val="000000"/>
                </a:solidFill>
                <a:latin typeface="Arial"/>
                <a:ea typeface="MS PGothic" pitchFamily="34" charset="-128"/>
                <a:cs typeface="Arial"/>
              </a:rPr>
              <a:t>LOCKHEED MARTIN PROPRIETARY INFORMATION</a:t>
            </a:r>
          </a:p>
        </p:txBody>
      </p:sp>
    </p:spTree>
    <p:extLst>
      <p:ext uri="{BB962C8B-B14F-4D97-AF65-F5344CB8AC3E}">
        <p14:creationId xmlns:p14="http://schemas.microsoft.com/office/powerpoint/2010/main" val="2162697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8701088" y="6583363"/>
            <a:ext cx="4429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lstStyle/>
          <a:p>
            <a:pPr algn="ctr" defTabSz="887413" eaLnBrk="0" hangingPunct="0">
              <a:spcBef>
                <a:spcPct val="50000"/>
              </a:spcBef>
            </a:pPr>
            <a:fld id="{64656387-9EC9-2A48-B681-9EB8401986DC}" type="slidenum">
              <a:rPr lang="en-US" sz="800" b="0">
                <a:solidFill>
                  <a:schemeClr val="bg2"/>
                </a:solidFill>
                <a:latin typeface="Arial"/>
                <a:cs typeface="Arial"/>
              </a:rPr>
              <a:pPr algn="ctr" defTabSz="887413" eaLnBrk="0" hangingPunct="0">
                <a:spcBef>
                  <a:spcPct val="50000"/>
                </a:spcBef>
              </a:pPr>
              <a:t>‹#›</a:t>
            </a:fld>
            <a:endParaRPr lang="en-US" sz="800" b="0" dirty="0">
              <a:solidFill>
                <a:schemeClr val="bg2"/>
              </a:solidFill>
              <a:latin typeface="Arial"/>
              <a:cs typeface="Arial"/>
            </a:endParaRPr>
          </a:p>
        </p:txBody>
      </p:sp>
      <p:sp>
        <p:nvSpPr>
          <p:cNvPr id="1027" name="Rectangle 4"/>
          <p:cNvSpPr>
            <a:spLocks noGrp="1" noChangeArrowheads="1"/>
          </p:cNvSpPr>
          <p:nvPr>
            <p:ph type="title"/>
          </p:nvPr>
        </p:nvSpPr>
        <p:spPr bwMode="auto">
          <a:xfrm>
            <a:off x="461963" y="458788"/>
            <a:ext cx="7312025"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p>
            <a:pPr lvl="0"/>
            <a:r>
              <a:rPr lang="en-US"/>
              <a:t>Click to edit Master title style</a:t>
            </a:r>
            <a:endParaRPr lang="en-US" dirty="0"/>
          </a:p>
        </p:txBody>
      </p:sp>
      <p:sp>
        <p:nvSpPr>
          <p:cNvPr id="1028" name="Rectangle 5"/>
          <p:cNvSpPr>
            <a:spLocks noGrp="1" noChangeArrowheads="1"/>
          </p:cNvSpPr>
          <p:nvPr>
            <p:ph type="body" idx="1"/>
          </p:nvPr>
        </p:nvSpPr>
        <p:spPr bwMode="auto">
          <a:xfrm>
            <a:off x="461963" y="1304925"/>
            <a:ext cx="8234362"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p:nvPicPr>
        <p:blipFill>
          <a:blip r:embed="rId9"/>
          <a:stretch>
            <a:fillRect/>
          </a:stretch>
        </p:blipFill>
        <p:spPr>
          <a:xfrm>
            <a:off x="7243671" y="219457"/>
            <a:ext cx="1447892" cy="684276"/>
          </a:xfrm>
          <a:prstGeom prst="rect">
            <a:avLst/>
          </a:prstGeom>
        </p:spPr>
      </p:pic>
    </p:spTree>
  </p:cSld>
  <p:clrMap bg1="dk2" tx1="lt1" bg2="dk1" tx2="lt2" accent1="accent1" accent2="accent2" accent3="accent3" accent4="accent4" accent5="accent5" accent6="accent6" hlink="hlink" folHlink="folHlink"/>
  <p:sldLayoutIdLst>
    <p:sldLayoutId id="2147483705" r:id="rId1"/>
    <p:sldLayoutId id="2147483701" r:id="rId2"/>
    <p:sldLayoutId id="2147483702" r:id="rId3"/>
    <p:sldLayoutId id="2147483703" r:id="rId4"/>
    <p:sldLayoutId id="2147483704" r:id="rId5"/>
    <p:sldLayoutId id="2147483706" r:id="rId6"/>
    <p:sldLayoutId id="2147483759" r:id="rId7"/>
  </p:sldLayoutIdLst>
  <p:hf sldNum="0" hdr="0" dt="0"/>
  <p:txStyles>
    <p:titleStyle>
      <a:lvl1pPr algn="l" defTabSz="887413" rtl="0" eaLnBrk="1" fontAlgn="base" hangingPunct="1">
        <a:spcBef>
          <a:spcPct val="0"/>
        </a:spcBef>
        <a:spcAft>
          <a:spcPct val="0"/>
        </a:spcAft>
        <a:defRPr sz="3200" b="1">
          <a:solidFill>
            <a:schemeClr val="bg1"/>
          </a:solidFill>
          <a:latin typeface="Arial"/>
          <a:ea typeface="ＭＳ Ｐゴシック" pitchFamily="-112" charset="-128"/>
          <a:cs typeface="Arial"/>
        </a:defRPr>
      </a:lvl1pPr>
      <a:lvl2pPr algn="l" defTabSz="887413" rtl="0" eaLnBrk="1" fontAlgn="base" hangingPunct="1">
        <a:spcBef>
          <a:spcPct val="0"/>
        </a:spcBef>
        <a:spcAft>
          <a:spcPct val="0"/>
        </a:spcAft>
        <a:defRPr sz="3000" b="1">
          <a:solidFill>
            <a:schemeClr val="bg1"/>
          </a:solidFill>
          <a:effectLst>
            <a:outerShdw blurRad="38100" dist="38100" dir="2700000" algn="tl">
              <a:srgbClr val="000000"/>
            </a:outerShdw>
          </a:effectLst>
          <a:latin typeface="Arial" pitchFamily="-112" charset="0"/>
          <a:ea typeface="ＭＳ Ｐゴシック" pitchFamily="-112" charset="-128"/>
          <a:cs typeface="ＭＳ Ｐゴシック" pitchFamily="-112" charset="-128"/>
        </a:defRPr>
      </a:lvl2pPr>
      <a:lvl3pPr algn="l" defTabSz="887413" rtl="0" eaLnBrk="1" fontAlgn="base" hangingPunct="1">
        <a:spcBef>
          <a:spcPct val="0"/>
        </a:spcBef>
        <a:spcAft>
          <a:spcPct val="0"/>
        </a:spcAft>
        <a:defRPr sz="3000" b="1">
          <a:solidFill>
            <a:schemeClr val="bg1"/>
          </a:solidFill>
          <a:effectLst>
            <a:outerShdw blurRad="38100" dist="38100" dir="2700000" algn="tl">
              <a:srgbClr val="000000"/>
            </a:outerShdw>
          </a:effectLst>
          <a:latin typeface="Arial" pitchFamily="-112" charset="0"/>
          <a:ea typeface="ＭＳ Ｐゴシック" pitchFamily="-112" charset="-128"/>
          <a:cs typeface="ＭＳ Ｐゴシック" pitchFamily="-112" charset="-128"/>
        </a:defRPr>
      </a:lvl3pPr>
      <a:lvl4pPr algn="l" defTabSz="887413" rtl="0" eaLnBrk="1" fontAlgn="base" hangingPunct="1">
        <a:spcBef>
          <a:spcPct val="0"/>
        </a:spcBef>
        <a:spcAft>
          <a:spcPct val="0"/>
        </a:spcAft>
        <a:defRPr sz="3000" b="1">
          <a:solidFill>
            <a:schemeClr val="bg1"/>
          </a:solidFill>
          <a:effectLst>
            <a:outerShdw blurRad="38100" dist="38100" dir="2700000" algn="tl">
              <a:srgbClr val="000000"/>
            </a:outerShdw>
          </a:effectLst>
          <a:latin typeface="Arial" pitchFamily="-112" charset="0"/>
          <a:ea typeface="ＭＳ Ｐゴシック" pitchFamily="-112" charset="-128"/>
          <a:cs typeface="ＭＳ Ｐゴシック" pitchFamily="-112" charset="-128"/>
        </a:defRPr>
      </a:lvl4pPr>
      <a:lvl5pPr algn="l" defTabSz="887413" rtl="0" eaLnBrk="1" fontAlgn="base" hangingPunct="1">
        <a:spcBef>
          <a:spcPct val="0"/>
        </a:spcBef>
        <a:spcAft>
          <a:spcPct val="0"/>
        </a:spcAft>
        <a:defRPr sz="3000" b="1">
          <a:solidFill>
            <a:schemeClr val="bg1"/>
          </a:solidFill>
          <a:effectLst>
            <a:outerShdw blurRad="38100" dist="38100" dir="2700000" algn="tl">
              <a:srgbClr val="000000"/>
            </a:outerShdw>
          </a:effectLst>
          <a:latin typeface="Arial" pitchFamily="-112" charset="0"/>
          <a:ea typeface="ＭＳ Ｐゴシック" pitchFamily="-112" charset="-128"/>
          <a:cs typeface="ＭＳ Ｐゴシック" pitchFamily="-112" charset="-128"/>
        </a:defRPr>
      </a:lvl5pPr>
      <a:lvl6pPr marL="457200" algn="l" defTabSz="8874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defRPr>
      </a:lvl6pPr>
      <a:lvl7pPr marL="914400" algn="l" defTabSz="8874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defRPr>
      </a:lvl7pPr>
      <a:lvl8pPr marL="1371600" algn="l" defTabSz="8874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defRPr>
      </a:lvl8pPr>
      <a:lvl9pPr marL="1828800" algn="l" defTabSz="887413" rtl="0" eaLnBrk="1" fontAlgn="base" hangingPunct="1">
        <a:spcBef>
          <a:spcPct val="0"/>
        </a:spcBef>
        <a:spcAft>
          <a:spcPct val="0"/>
        </a:spcAft>
        <a:defRPr sz="3600" b="1">
          <a:solidFill>
            <a:srgbClr val="FFFFFF"/>
          </a:solidFill>
          <a:effectLst>
            <a:outerShdw blurRad="38100" dist="38100" dir="2700000" algn="tl">
              <a:srgbClr val="000000"/>
            </a:outerShdw>
          </a:effectLst>
          <a:latin typeface="Arial" pitchFamily="-112" charset="0"/>
        </a:defRPr>
      </a:lvl9pPr>
    </p:titleStyle>
    <p:bodyStyle>
      <a:lvl1pPr marL="222250" indent="-222250" algn="l" defTabSz="887413" rtl="0" eaLnBrk="1" fontAlgn="base" hangingPunct="1">
        <a:spcBef>
          <a:spcPts val="600"/>
        </a:spcBef>
        <a:spcAft>
          <a:spcPct val="0"/>
        </a:spcAft>
        <a:buSzPct val="100000"/>
        <a:buChar char="•"/>
        <a:defRPr sz="2400" b="1">
          <a:solidFill>
            <a:schemeClr val="bg2"/>
          </a:solidFill>
          <a:latin typeface="Arial"/>
          <a:ea typeface="ＭＳ Ｐゴシック" pitchFamily="-112" charset="-128"/>
          <a:cs typeface="Arial"/>
        </a:defRPr>
      </a:lvl1pPr>
      <a:lvl2pPr marL="511175" indent="-279400" algn="l" defTabSz="887413" rtl="0" eaLnBrk="1" fontAlgn="base" hangingPunct="1">
        <a:spcBef>
          <a:spcPts val="600"/>
        </a:spcBef>
        <a:spcAft>
          <a:spcPct val="0"/>
        </a:spcAft>
        <a:buSzPct val="100000"/>
        <a:buChar char="–"/>
        <a:defRPr sz="2000" b="1">
          <a:solidFill>
            <a:schemeClr val="bg2"/>
          </a:solidFill>
          <a:latin typeface="Arial"/>
          <a:ea typeface="ＭＳ Ｐゴシック" pitchFamily="-112" charset="-128"/>
          <a:cs typeface="Arial"/>
        </a:defRPr>
      </a:lvl2pPr>
      <a:lvl3pPr marL="744538" indent="-233363" algn="l" defTabSz="887413" rtl="0" eaLnBrk="1" fontAlgn="base" hangingPunct="1">
        <a:spcBef>
          <a:spcPts val="600"/>
        </a:spcBef>
        <a:spcAft>
          <a:spcPct val="0"/>
        </a:spcAft>
        <a:buSzPct val="80000"/>
        <a:buChar char="•"/>
        <a:defRPr sz="2000" b="1">
          <a:solidFill>
            <a:schemeClr val="bg2"/>
          </a:solidFill>
          <a:latin typeface="Arial"/>
          <a:ea typeface="ＭＳ Ｐゴシック" pitchFamily="-112" charset="-128"/>
          <a:cs typeface="Arial"/>
        </a:defRPr>
      </a:lvl3pPr>
      <a:lvl4pPr marL="914400" indent="-169863" algn="l" defTabSz="887413" rtl="0" eaLnBrk="1" fontAlgn="base" hangingPunct="1">
        <a:spcBef>
          <a:spcPct val="20000"/>
        </a:spcBef>
        <a:spcAft>
          <a:spcPct val="0"/>
        </a:spcAft>
        <a:buSzPct val="80000"/>
        <a:buFont typeface="Arial" charset="0"/>
        <a:buChar char="–"/>
        <a:defRPr b="1">
          <a:solidFill>
            <a:schemeClr val="bg2"/>
          </a:solidFill>
          <a:latin typeface="+mn-lt"/>
          <a:ea typeface="ＭＳ Ｐゴシック" pitchFamily="-112" charset="-128"/>
        </a:defRPr>
      </a:lvl4pPr>
      <a:lvl5pPr marL="968375" algn="l" defTabSz="887413" rtl="0" eaLnBrk="1" fontAlgn="base" hangingPunct="1">
        <a:spcBef>
          <a:spcPct val="20000"/>
        </a:spcBef>
        <a:spcAft>
          <a:spcPct val="0"/>
        </a:spcAft>
        <a:buSzPct val="80000"/>
        <a:buFont typeface="Arial" charset="0"/>
        <a:defRPr b="1">
          <a:solidFill>
            <a:schemeClr val="bg2"/>
          </a:solidFill>
          <a:latin typeface="+mn-lt"/>
          <a:ea typeface="ＭＳ Ｐゴシック" pitchFamily="-112" charset="-128"/>
        </a:defRPr>
      </a:lvl5pPr>
      <a:lvl6pPr marL="24511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6pPr>
      <a:lvl7pPr marL="29083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7pPr>
      <a:lvl8pPr marL="33655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8pPr>
      <a:lvl9pPr marL="38227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linkedin.com/in/darrenmccarley"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hyperlink" Target="https://developer.ibm.com/blockchain/" TargetMode="External"/><Relationship Id="rId3" Type="http://schemas.openxmlformats.org/officeDocument/2006/relationships/hyperlink" Target="https://anders.com/blockchain/blockchain.html" TargetMode="External"/><Relationship Id="rId7" Type="http://schemas.openxmlformats.org/officeDocument/2006/relationships/hyperlink" Target="https://www.hyperledger.org/" TargetMode="External"/><Relationship Id="rId2" Type="http://schemas.openxmlformats.org/officeDocument/2006/relationships/hyperlink" Target="http://satoshinakamoto.me/whitepaper/" TargetMode="External"/><Relationship Id="rId1" Type="http://schemas.openxmlformats.org/officeDocument/2006/relationships/slideLayout" Target="../slideLayouts/slideLayout2.xml"/><Relationship Id="rId6" Type="http://schemas.openxmlformats.org/officeDocument/2006/relationships/hyperlink" Target="https://guardtime.com/" TargetMode="External"/><Relationship Id="rId5" Type="http://schemas.openxmlformats.org/officeDocument/2006/relationships/hyperlink" Target="https://github.com/ethereum/wiki/wiki/White-Paper" TargetMode="External"/><Relationship Id="rId10" Type="http://schemas.openxmlformats.org/officeDocument/2006/relationships/hyperlink" Target="https://developer.ibm.com/courses/all/ibm-blockchain-foundation-developer/" TargetMode="External"/><Relationship Id="rId4" Type="http://schemas.openxmlformats.org/officeDocument/2006/relationships/hyperlink" Target="https://www.edx.org/course/blockchain-business-introduction-linuxfoundationx-lfs171x" TargetMode="External"/><Relationship Id="rId9" Type="http://schemas.openxmlformats.org/officeDocument/2006/relationships/hyperlink" Target="https://developer.ibm.com/courses/all/blockchain-essential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bitcoin.org/bitcoin.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anders.com/blockchain/blockchain.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locktrail.com/BT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E5A1D5D-28A9-4B0F-B781-9EA4F8964F82}"/>
              </a:ext>
            </a:extLst>
          </p:cNvPr>
          <p:cNvSpPr>
            <a:spLocks noGrp="1"/>
          </p:cNvSpPr>
          <p:nvPr>
            <p:ph type="subTitle" idx="1"/>
          </p:nvPr>
        </p:nvSpPr>
        <p:spPr/>
        <p:txBody>
          <a:bodyPr>
            <a:noAutofit/>
          </a:bodyPr>
          <a:lstStyle/>
          <a:p>
            <a:r>
              <a:rPr lang="en-US" sz="3000" dirty="0"/>
              <a:t>Formally: An informal introduction to Blockchain</a:t>
            </a:r>
          </a:p>
        </p:txBody>
      </p:sp>
      <p:sp>
        <p:nvSpPr>
          <p:cNvPr id="5" name="Text Placeholder 4">
            <a:extLst>
              <a:ext uri="{FF2B5EF4-FFF2-40B4-BE49-F238E27FC236}">
                <a16:creationId xmlns:a16="http://schemas.microsoft.com/office/drawing/2014/main" id="{CBFCC964-DF7B-4A1F-971F-0AA2FBF1B3F8}"/>
              </a:ext>
            </a:extLst>
          </p:cNvPr>
          <p:cNvSpPr>
            <a:spLocks noGrp="1"/>
          </p:cNvSpPr>
          <p:nvPr>
            <p:ph type="body" sz="quarter" idx="10"/>
          </p:nvPr>
        </p:nvSpPr>
        <p:spPr/>
        <p:txBody>
          <a:bodyPr>
            <a:normAutofit/>
          </a:bodyPr>
          <a:lstStyle/>
          <a:p>
            <a:r>
              <a:rPr lang="en-US" dirty="0"/>
              <a:t>Author: Darren McCarley</a:t>
            </a:r>
          </a:p>
        </p:txBody>
      </p:sp>
      <p:sp>
        <p:nvSpPr>
          <p:cNvPr id="4" name="Text Placeholder 4">
            <a:extLst>
              <a:ext uri="{FF2B5EF4-FFF2-40B4-BE49-F238E27FC236}">
                <a16:creationId xmlns:a16="http://schemas.microsoft.com/office/drawing/2014/main" id="{10B4D12F-711C-4DFE-B08E-9ED5B8F43D96}"/>
              </a:ext>
            </a:extLst>
          </p:cNvPr>
          <p:cNvSpPr txBox="1">
            <a:spLocks/>
          </p:cNvSpPr>
          <p:nvPr/>
        </p:nvSpPr>
        <p:spPr bwMode="auto">
          <a:xfrm>
            <a:off x="5052775" y="5753522"/>
            <a:ext cx="36387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a:bodyPr>
          <a:lstStyle>
            <a:lvl1pPr marL="0" indent="0" algn="l" defTabSz="887413" rtl="0" eaLnBrk="1" fontAlgn="base" hangingPunct="1">
              <a:spcBef>
                <a:spcPts val="600"/>
              </a:spcBef>
              <a:spcAft>
                <a:spcPct val="0"/>
              </a:spcAft>
              <a:buSzPct val="100000"/>
              <a:buNone/>
              <a:defRPr sz="1800" b="1">
                <a:solidFill>
                  <a:schemeClr val="bg2"/>
                </a:solidFill>
                <a:latin typeface="Arial"/>
                <a:ea typeface="ＭＳ Ｐゴシック" pitchFamily="-112" charset="-128"/>
                <a:cs typeface="Arial"/>
              </a:defRPr>
            </a:lvl1pPr>
            <a:lvl2pPr marL="0" indent="0" algn="l" defTabSz="887413" rtl="0" eaLnBrk="1" fontAlgn="base" hangingPunct="1">
              <a:spcBef>
                <a:spcPts val="600"/>
              </a:spcBef>
              <a:spcAft>
                <a:spcPct val="0"/>
              </a:spcAft>
              <a:buSzPct val="100000"/>
              <a:buNone/>
              <a:defRPr sz="1800" b="1">
                <a:solidFill>
                  <a:schemeClr val="bg2"/>
                </a:solidFill>
                <a:latin typeface="Arial"/>
                <a:ea typeface="ＭＳ Ｐゴシック" pitchFamily="-112" charset="-128"/>
                <a:cs typeface="Arial"/>
              </a:defRPr>
            </a:lvl2pPr>
            <a:lvl3pPr marL="0" indent="0" algn="l" defTabSz="887413" rtl="0" eaLnBrk="1" fontAlgn="base" hangingPunct="1">
              <a:spcBef>
                <a:spcPts val="600"/>
              </a:spcBef>
              <a:spcAft>
                <a:spcPct val="0"/>
              </a:spcAft>
              <a:buSzPct val="80000"/>
              <a:buNone/>
              <a:defRPr sz="1800" b="1">
                <a:solidFill>
                  <a:schemeClr val="bg2"/>
                </a:solidFill>
                <a:latin typeface="Arial"/>
                <a:ea typeface="ＭＳ Ｐゴシック" pitchFamily="-112" charset="-128"/>
                <a:cs typeface="Arial"/>
              </a:defRPr>
            </a:lvl3pPr>
            <a:lvl4pPr marL="0" indent="0" algn="l" defTabSz="887413" rtl="0" eaLnBrk="1" fontAlgn="base" hangingPunct="1">
              <a:spcBef>
                <a:spcPct val="20000"/>
              </a:spcBef>
              <a:spcAft>
                <a:spcPct val="0"/>
              </a:spcAft>
              <a:buSzPct val="80000"/>
              <a:buFont typeface="Arial" charset="0"/>
              <a:buNone/>
              <a:defRPr sz="1800" b="1">
                <a:solidFill>
                  <a:schemeClr val="bg2"/>
                </a:solidFill>
                <a:latin typeface="+mn-lt"/>
                <a:ea typeface="ＭＳ Ｐゴシック" pitchFamily="-112" charset="-128"/>
              </a:defRPr>
            </a:lvl4pPr>
            <a:lvl5pPr marL="0" indent="0" algn="l" defTabSz="887413" rtl="0" eaLnBrk="1" fontAlgn="base" hangingPunct="1">
              <a:spcBef>
                <a:spcPct val="20000"/>
              </a:spcBef>
              <a:spcAft>
                <a:spcPct val="0"/>
              </a:spcAft>
              <a:buSzPct val="80000"/>
              <a:buFont typeface="Arial" charset="0"/>
              <a:buNone/>
              <a:defRPr sz="1800" b="1">
                <a:solidFill>
                  <a:schemeClr val="bg2"/>
                </a:solidFill>
                <a:latin typeface="+mn-lt"/>
                <a:ea typeface="ＭＳ Ｐゴシック" pitchFamily="-112" charset="-128"/>
              </a:defRPr>
            </a:lvl5pPr>
            <a:lvl6pPr marL="24511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6pPr>
            <a:lvl7pPr marL="29083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7pPr>
            <a:lvl8pPr marL="33655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8pPr>
            <a:lvl9pPr marL="38227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9pPr>
          </a:lstStyle>
          <a:p>
            <a:r>
              <a:rPr lang="en-US" kern="0" dirty="0"/>
              <a:t>Date: 3/13/2018</a:t>
            </a:r>
          </a:p>
        </p:txBody>
      </p:sp>
      <p:sp>
        <p:nvSpPr>
          <p:cNvPr id="6" name="Text Placeholder 4">
            <a:extLst>
              <a:ext uri="{FF2B5EF4-FFF2-40B4-BE49-F238E27FC236}">
                <a16:creationId xmlns:a16="http://schemas.microsoft.com/office/drawing/2014/main" id="{4EE473B1-21CF-4DE7-8070-F7C23B3BB360}"/>
              </a:ext>
            </a:extLst>
          </p:cNvPr>
          <p:cNvSpPr txBox="1">
            <a:spLocks/>
          </p:cNvSpPr>
          <p:nvPr/>
        </p:nvSpPr>
        <p:spPr bwMode="auto">
          <a:xfrm>
            <a:off x="5052775" y="6072397"/>
            <a:ext cx="36387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rmAutofit fontScale="70000" lnSpcReduction="20000"/>
          </a:bodyPr>
          <a:lstStyle>
            <a:lvl1pPr marL="0" indent="0" algn="l" defTabSz="887413" rtl="0" eaLnBrk="1" fontAlgn="base" hangingPunct="1">
              <a:spcBef>
                <a:spcPts val="600"/>
              </a:spcBef>
              <a:spcAft>
                <a:spcPct val="0"/>
              </a:spcAft>
              <a:buSzPct val="100000"/>
              <a:buNone/>
              <a:defRPr sz="1800" b="1">
                <a:solidFill>
                  <a:schemeClr val="bg2"/>
                </a:solidFill>
                <a:latin typeface="Arial"/>
                <a:ea typeface="ＭＳ Ｐゴシック" pitchFamily="-112" charset="-128"/>
                <a:cs typeface="Arial"/>
              </a:defRPr>
            </a:lvl1pPr>
            <a:lvl2pPr marL="0" indent="0" algn="l" defTabSz="887413" rtl="0" eaLnBrk="1" fontAlgn="base" hangingPunct="1">
              <a:spcBef>
                <a:spcPts val="600"/>
              </a:spcBef>
              <a:spcAft>
                <a:spcPct val="0"/>
              </a:spcAft>
              <a:buSzPct val="100000"/>
              <a:buNone/>
              <a:defRPr sz="1800" b="1">
                <a:solidFill>
                  <a:schemeClr val="bg2"/>
                </a:solidFill>
                <a:latin typeface="Arial"/>
                <a:ea typeface="ＭＳ Ｐゴシック" pitchFamily="-112" charset="-128"/>
                <a:cs typeface="Arial"/>
              </a:defRPr>
            </a:lvl2pPr>
            <a:lvl3pPr marL="0" indent="0" algn="l" defTabSz="887413" rtl="0" eaLnBrk="1" fontAlgn="base" hangingPunct="1">
              <a:spcBef>
                <a:spcPts val="600"/>
              </a:spcBef>
              <a:spcAft>
                <a:spcPct val="0"/>
              </a:spcAft>
              <a:buSzPct val="80000"/>
              <a:buNone/>
              <a:defRPr sz="1800" b="1">
                <a:solidFill>
                  <a:schemeClr val="bg2"/>
                </a:solidFill>
                <a:latin typeface="Arial"/>
                <a:ea typeface="ＭＳ Ｐゴシック" pitchFamily="-112" charset="-128"/>
                <a:cs typeface="Arial"/>
              </a:defRPr>
            </a:lvl3pPr>
            <a:lvl4pPr marL="0" indent="0" algn="l" defTabSz="887413" rtl="0" eaLnBrk="1" fontAlgn="base" hangingPunct="1">
              <a:spcBef>
                <a:spcPct val="20000"/>
              </a:spcBef>
              <a:spcAft>
                <a:spcPct val="0"/>
              </a:spcAft>
              <a:buSzPct val="80000"/>
              <a:buFont typeface="Arial" charset="0"/>
              <a:buNone/>
              <a:defRPr sz="1800" b="1">
                <a:solidFill>
                  <a:schemeClr val="bg2"/>
                </a:solidFill>
                <a:latin typeface="+mn-lt"/>
                <a:ea typeface="ＭＳ Ｐゴシック" pitchFamily="-112" charset="-128"/>
              </a:defRPr>
            </a:lvl4pPr>
            <a:lvl5pPr marL="0" indent="0" algn="l" defTabSz="887413" rtl="0" eaLnBrk="1" fontAlgn="base" hangingPunct="1">
              <a:spcBef>
                <a:spcPct val="20000"/>
              </a:spcBef>
              <a:spcAft>
                <a:spcPct val="0"/>
              </a:spcAft>
              <a:buSzPct val="80000"/>
              <a:buFont typeface="Arial" charset="0"/>
              <a:buNone/>
              <a:defRPr sz="1800" b="1">
                <a:solidFill>
                  <a:schemeClr val="bg2"/>
                </a:solidFill>
                <a:latin typeface="+mn-lt"/>
                <a:ea typeface="ＭＳ Ｐゴシック" pitchFamily="-112" charset="-128"/>
              </a:defRPr>
            </a:lvl5pPr>
            <a:lvl6pPr marL="24511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6pPr>
            <a:lvl7pPr marL="29083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7pPr>
            <a:lvl8pPr marL="33655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8pPr>
            <a:lvl9pPr marL="3822700" indent="-222250" algn="l" defTabSz="887413" rtl="0" eaLnBrk="1" fontAlgn="base" hangingPunct="1">
              <a:spcBef>
                <a:spcPct val="20000"/>
              </a:spcBef>
              <a:spcAft>
                <a:spcPct val="0"/>
              </a:spcAft>
              <a:buChar char="»"/>
              <a:defRPr sz="2000" b="1">
                <a:solidFill>
                  <a:srgbClr val="FAFD00"/>
                </a:solidFill>
                <a:effectLst>
                  <a:outerShdw blurRad="38100" dist="38100" dir="2700000" algn="tl">
                    <a:srgbClr val="000000"/>
                  </a:outerShdw>
                </a:effectLst>
                <a:latin typeface="+mn-lt"/>
                <a:ea typeface="ＭＳ Ｐゴシック" pitchFamily="-112" charset="-128"/>
              </a:defRPr>
            </a:lvl9pPr>
          </a:lstStyle>
          <a:p>
            <a:r>
              <a:rPr lang="en-US" kern="0" dirty="0">
                <a:hlinkClick r:id="rId2"/>
              </a:rPr>
              <a:t>https://www.linkedin.com/in/darrenmccarley</a:t>
            </a:r>
            <a:endParaRPr lang="en-US" kern="0" dirty="0"/>
          </a:p>
          <a:p>
            <a:endParaRPr lang="en-US" kern="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B708F-53AD-405A-9F39-0F85888FFF31}"/>
              </a:ext>
            </a:extLst>
          </p:cNvPr>
          <p:cNvSpPr>
            <a:spLocks noGrp="1"/>
          </p:cNvSpPr>
          <p:nvPr>
            <p:ph type="title"/>
          </p:nvPr>
        </p:nvSpPr>
        <p:spPr/>
        <p:txBody>
          <a:bodyPr/>
          <a:lstStyle/>
          <a:p>
            <a:r>
              <a:rPr lang="en-US" dirty="0"/>
              <a:t>Smart Contracts</a:t>
            </a:r>
          </a:p>
        </p:txBody>
      </p:sp>
      <p:sp>
        <p:nvSpPr>
          <p:cNvPr id="3" name="Content Placeholder 2">
            <a:extLst>
              <a:ext uri="{FF2B5EF4-FFF2-40B4-BE49-F238E27FC236}">
                <a16:creationId xmlns:a16="http://schemas.microsoft.com/office/drawing/2014/main" id="{57B62BCD-1B5E-4BB1-ADF6-B4011A76426D}"/>
              </a:ext>
            </a:extLst>
          </p:cNvPr>
          <p:cNvSpPr>
            <a:spLocks noGrp="1"/>
          </p:cNvSpPr>
          <p:nvPr>
            <p:ph idx="1"/>
          </p:nvPr>
        </p:nvSpPr>
        <p:spPr>
          <a:xfrm>
            <a:off x="461963" y="1354592"/>
            <a:ext cx="8224837" cy="1184940"/>
          </a:xfrm>
        </p:spPr>
        <p:txBody>
          <a:bodyPr/>
          <a:lstStyle/>
          <a:p>
            <a:r>
              <a:rPr lang="en-US" dirty="0"/>
              <a:t>Computer code</a:t>
            </a:r>
          </a:p>
          <a:p>
            <a:r>
              <a:rPr lang="en-US" dirty="0"/>
              <a:t>Provides business logic layer prior to block submission</a:t>
            </a:r>
          </a:p>
        </p:txBody>
      </p:sp>
      <p:graphicFrame>
        <p:nvGraphicFramePr>
          <p:cNvPr id="4" name="Table 3">
            <a:extLst>
              <a:ext uri="{FF2B5EF4-FFF2-40B4-BE49-F238E27FC236}">
                <a16:creationId xmlns:a16="http://schemas.microsoft.com/office/drawing/2014/main" id="{9E68E43F-C90D-4459-961E-23129A06BE62}"/>
              </a:ext>
            </a:extLst>
          </p:cNvPr>
          <p:cNvGraphicFramePr>
            <a:graphicFrameLocks noGrp="1"/>
          </p:cNvGraphicFramePr>
          <p:nvPr>
            <p:extLst>
              <p:ext uri="{D42A27DB-BD31-4B8C-83A1-F6EECF244321}">
                <p14:modId xmlns:p14="http://schemas.microsoft.com/office/powerpoint/2010/main" val="3047180416"/>
              </p:ext>
            </p:extLst>
          </p:nvPr>
        </p:nvGraphicFramePr>
        <p:xfrm>
          <a:off x="461963" y="3386592"/>
          <a:ext cx="7894636" cy="2123440"/>
        </p:xfrm>
        <a:graphic>
          <a:graphicData uri="http://schemas.openxmlformats.org/drawingml/2006/table">
            <a:tbl>
              <a:tblPr firstRow="1" bandRow="1">
                <a:tableStyleId>{5C22544A-7EE6-4342-B048-85BDC9FD1C3A}</a:tableStyleId>
              </a:tblPr>
              <a:tblGrid>
                <a:gridCol w="2189088">
                  <a:extLst>
                    <a:ext uri="{9D8B030D-6E8A-4147-A177-3AD203B41FA5}">
                      <a16:colId xmlns:a16="http://schemas.microsoft.com/office/drawing/2014/main" val="2456915077"/>
                    </a:ext>
                  </a:extLst>
                </a:gridCol>
                <a:gridCol w="2112335">
                  <a:extLst>
                    <a:ext uri="{9D8B030D-6E8A-4147-A177-3AD203B41FA5}">
                      <a16:colId xmlns:a16="http://schemas.microsoft.com/office/drawing/2014/main" val="986854007"/>
                    </a:ext>
                  </a:extLst>
                </a:gridCol>
                <a:gridCol w="1619554">
                  <a:extLst>
                    <a:ext uri="{9D8B030D-6E8A-4147-A177-3AD203B41FA5}">
                      <a16:colId xmlns:a16="http://schemas.microsoft.com/office/drawing/2014/main" val="3976517770"/>
                    </a:ext>
                  </a:extLst>
                </a:gridCol>
                <a:gridCol w="1973659">
                  <a:extLst>
                    <a:ext uri="{9D8B030D-6E8A-4147-A177-3AD203B41FA5}">
                      <a16:colId xmlns:a16="http://schemas.microsoft.com/office/drawing/2014/main" val="3746878272"/>
                    </a:ext>
                  </a:extLst>
                </a:gridCol>
              </a:tblGrid>
              <a:tr h="370840">
                <a:tc>
                  <a:txBody>
                    <a:bodyPr/>
                    <a:lstStyle/>
                    <a:p>
                      <a:r>
                        <a:rPr lang="en-US" dirty="0"/>
                        <a:t>Blockchain</a:t>
                      </a:r>
                    </a:p>
                  </a:txBody>
                  <a:tcPr/>
                </a:tc>
                <a:tc>
                  <a:txBody>
                    <a:bodyPr/>
                    <a:lstStyle/>
                    <a:p>
                      <a:r>
                        <a:rPr lang="en-US" dirty="0"/>
                        <a:t>Smart Contracts?</a:t>
                      </a:r>
                    </a:p>
                  </a:txBody>
                  <a:tcPr/>
                </a:tc>
                <a:tc>
                  <a:txBody>
                    <a:bodyPr/>
                    <a:lstStyle/>
                    <a:p>
                      <a:r>
                        <a:rPr lang="en-US" dirty="0"/>
                        <a:t>Language</a:t>
                      </a:r>
                    </a:p>
                  </a:txBody>
                  <a:tcPr/>
                </a:tc>
                <a:tc>
                  <a:txBody>
                    <a:bodyPr/>
                    <a:lstStyle/>
                    <a:p>
                      <a:endParaRPr lang="en-US"/>
                    </a:p>
                  </a:txBody>
                  <a:tcPr/>
                </a:tc>
                <a:extLst>
                  <a:ext uri="{0D108BD9-81ED-4DB2-BD59-A6C34878D82A}">
                    <a16:rowId xmlns:a16="http://schemas.microsoft.com/office/drawing/2014/main" val="1153275656"/>
                  </a:ext>
                </a:extLst>
              </a:tr>
              <a:tr h="370840">
                <a:tc>
                  <a:txBody>
                    <a:bodyPr/>
                    <a:lstStyle/>
                    <a:p>
                      <a:r>
                        <a:rPr lang="en-US" dirty="0">
                          <a:solidFill>
                            <a:schemeClr val="tx1"/>
                          </a:solidFill>
                        </a:rPr>
                        <a:t>Bitcoin</a:t>
                      </a:r>
                    </a:p>
                  </a:txBody>
                  <a:tcPr/>
                </a:tc>
                <a:tc>
                  <a:txBody>
                    <a:bodyPr/>
                    <a:lstStyle/>
                    <a:p>
                      <a:r>
                        <a:rPr lang="en-US" dirty="0">
                          <a:solidFill>
                            <a:schemeClr val="tx1"/>
                          </a:solidFill>
                        </a:rPr>
                        <a:t>No</a:t>
                      </a:r>
                    </a:p>
                  </a:txBody>
                  <a:tcPr/>
                </a:tc>
                <a:tc>
                  <a:txBody>
                    <a:bodyPr/>
                    <a:lstStyle/>
                    <a:p>
                      <a:endParaRPr lang="en-US" dirty="0">
                        <a:solidFill>
                          <a:srgbClr val="FF0000"/>
                        </a:solidFill>
                      </a:endParaRPr>
                    </a:p>
                  </a:txBody>
                  <a:tcPr/>
                </a:tc>
                <a:tc>
                  <a:txBody>
                    <a:bodyPr/>
                    <a:lstStyle/>
                    <a:p>
                      <a:endParaRPr lang="en-US" dirty="0">
                        <a:solidFill>
                          <a:srgbClr val="FF0000"/>
                        </a:solidFill>
                      </a:endParaRPr>
                    </a:p>
                  </a:txBody>
                  <a:tcPr/>
                </a:tc>
                <a:extLst>
                  <a:ext uri="{0D108BD9-81ED-4DB2-BD59-A6C34878D82A}">
                    <a16:rowId xmlns:a16="http://schemas.microsoft.com/office/drawing/2014/main" val="1155343116"/>
                  </a:ext>
                </a:extLst>
              </a:tr>
              <a:tr h="370840">
                <a:tc>
                  <a:txBody>
                    <a:bodyPr/>
                    <a:lstStyle/>
                    <a:p>
                      <a:r>
                        <a:rPr lang="en-US" dirty="0"/>
                        <a:t>Ethereum</a:t>
                      </a:r>
                    </a:p>
                  </a:txBody>
                  <a:tcPr/>
                </a:tc>
                <a:tc>
                  <a:txBody>
                    <a:bodyPr/>
                    <a:lstStyle/>
                    <a:p>
                      <a:r>
                        <a:rPr lang="en-US" dirty="0"/>
                        <a:t>Yes</a:t>
                      </a:r>
                    </a:p>
                  </a:txBody>
                  <a:tcPr/>
                </a:tc>
                <a:tc>
                  <a:txBody>
                    <a:bodyPr/>
                    <a:lstStyle/>
                    <a:p>
                      <a:r>
                        <a:rPr lang="en-US" dirty="0"/>
                        <a:t>Solidity</a:t>
                      </a:r>
                    </a:p>
                  </a:txBody>
                  <a:tcPr/>
                </a:tc>
                <a:tc>
                  <a:txBody>
                    <a:bodyPr/>
                    <a:lstStyle/>
                    <a:p>
                      <a:endParaRPr lang="en-US" dirty="0"/>
                    </a:p>
                  </a:txBody>
                  <a:tcPr/>
                </a:tc>
                <a:extLst>
                  <a:ext uri="{0D108BD9-81ED-4DB2-BD59-A6C34878D82A}">
                    <a16:rowId xmlns:a16="http://schemas.microsoft.com/office/drawing/2014/main" val="3735504481"/>
                  </a:ext>
                </a:extLst>
              </a:tr>
              <a:tr h="370840">
                <a:tc>
                  <a:txBody>
                    <a:bodyPr/>
                    <a:lstStyle/>
                    <a:p>
                      <a:r>
                        <a:rPr lang="en-US" dirty="0" err="1"/>
                        <a:t>Hyperledger</a:t>
                      </a:r>
                      <a:endParaRPr lang="en-US" dirty="0"/>
                    </a:p>
                  </a:txBody>
                  <a:tcPr/>
                </a:tc>
                <a:tc>
                  <a:txBody>
                    <a:bodyPr/>
                    <a:lstStyle/>
                    <a:p>
                      <a:r>
                        <a:rPr lang="en-US" dirty="0"/>
                        <a:t>Yes</a:t>
                      </a:r>
                    </a:p>
                  </a:txBody>
                  <a:tcPr/>
                </a:tc>
                <a:tc>
                  <a:txBody>
                    <a:bodyPr/>
                    <a:lstStyle/>
                    <a:p>
                      <a:r>
                        <a:rPr lang="en-US" dirty="0"/>
                        <a:t>Various</a:t>
                      </a:r>
                    </a:p>
                  </a:txBody>
                  <a:tcPr/>
                </a:tc>
                <a:tc>
                  <a:txBody>
                    <a:bodyPr/>
                    <a:lstStyle/>
                    <a:p>
                      <a:r>
                        <a:rPr lang="en-US" dirty="0" err="1"/>
                        <a:t>GoLang</a:t>
                      </a:r>
                      <a:r>
                        <a:rPr lang="en-US" dirty="0"/>
                        <a:t>, C++, </a:t>
                      </a:r>
                      <a:r>
                        <a:rPr lang="en-US" dirty="0" err="1"/>
                        <a:t>etc</a:t>
                      </a:r>
                      <a:r>
                        <a:rPr lang="en-US" dirty="0"/>
                        <a:t>, depends</a:t>
                      </a:r>
                    </a:p>
                  </a:txBody>
                  <a:tcPr/>
                </a:tc>
                <a:extLst>
                  <a:ext uri="{0D108BD9-81ED-4DB2-BD59-A6C34878D82A}">
                    <a16:rowId xmlns:a16="http://schemas.microsoft.com/office/drawing/2014/main" val="2079272066"/>
                  </a:ext>
                </a:extLst>
              </a:tr>
              <a:tr h="370840">
                <a:tc>
                  <a:txBody>
                    <a:bodyPr/>
                    <a:lstStyle/>
                    <a:p>
                      <a:r>
                        <a:rPr lang="en-US" dirty="0"/>
                        <a:t>Others</a:t>
                      </a:r>
                    </a:p>
                  </a:txBody>
                  <a:tcPr/>
                </a:tc>
                <a:tc>
                  <a:txBody>
                    <a:bodyPr/>
                    <a:lstStyle/>
                    <a:p>
                      <a:r>
                        <a:rPr lang="en-US" dirty="0"/>
                        <a:t>Depends</a:t>
                      </a:r>
                    </a:p>
                  </a:txBody>
                  <a:tcPr/>
                </a:tc>
                <a:tc>
                  <a:txBody>
                    <a:bodyPr/>
                    <a:lstStyle/>
                    <a:p>
                      <a:r>
                        <a:rPr lang="en-US" dirty="0"/>
                        <a:t>Depends</a:t>
                      </a:r>
                    </a:p>
                  </a:txBody>
                  <a:tcPr/>
                </a:tc>
                <a:tc>
                  <a:txBody>
                    <a:bodyPr/>
                    <a:lstStyle/>
                    <a:p>
                      <a:endParaRPr lang="en-US" dirty="0"/>
                    </a:p>
                  </a:txBody>
                  <a:tcPr/>
                </a:tc>
                <a:extLst>
                  <a:ext uri="{0D108BD9-81ED-4DB2-BD59-A6C34878D82A}">
                    <a16:rowId xmlns:a16="http://schemas.microsoft.com/office/drawing/2014/main" val="3506502259"/>
                  </a:ext>
                </a:extLst>
              </a:tr>
            </a:tbl>
          </a:graphicData>
        </a:graphic>
      </p:graphicFrame>
    </p:spTree>
    <p:extLst>
      <p:ext uri="{BB962C8B-B14F-4D97-AF65-F5344CB8AC3E}">
        <p14:creationId xmlns:p14="http://schemas.microsoft.com/office/powerpoint/2010/main" val="1930320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Blockchain Capabilities</a:t>
            </a:r>
          </a:p>
        </p:txBody>
      </p:sp>
      <p:grpSp>
        <p:nvGrpSpPr>
          <p:cNvPr id="5" name="Group 4"/>
          <p:cNvGrpSpPr/>
          <p:nvPr/>
        </p:nvGrpSpPr>
        <p:grpSpPr>
          <a:xfrm>
            <a:off x="1122395" y="1600200"/>
            <a:ext cx="6681439" cy="1259149"/>
            <a:chOff x="1128535" y="938468"/>
            <a:chExt cx="8908585" cy="1678865"/>
          </a:xfrm>
        </p:grpSpPr>
        <p:sp>
          <p:nvSpPr>
            <p:cNvPr id="245" name="Rectangle 244"/>
            <p:cNvSpPr/>
            <p:nvPr/>
          </p:nvSpPr>
          <p:spPr>
            <a:xfrm>
              <a:off x="1599166" y="1017219"/>
              <a:ext cx="3554187" cy="1343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defTabSz="499170">
                <a:spcBef>
                  <a:spcPts val="338"/>
                </a:spcBef>
                <a:buSzPct val="100000"/>
              </a:pPr>
              <a:r>
                <a:rPr lang="en-US" sz="1050" dirty="0">
                  <a:solidFill>
                    <a:srgbClr val="000000"/>
                  </a:solidFill>
                  <a:latin typeface="Arial" panose="020B0604020202020204" pitchFamily="34" charset="0"/>
                  <a:ea typeface="ＭＳ Ｐゴシック" pitchFamily="-112" charset="-128"/>
                  <a:cs typeface="Arial" panose="020B0604020202020204" pitchFamily="34" charset="0"/>
                </a:rPr>
                <a:t>A shared ledger technology allowing any participant in the business network to see the system of record (ledger)</a:t>
              </a:r>
            </a:p>
            <a:p>
              <a:pPr defTabSz="499170">
                <a:spcBef>
                  <a:spcPts val="338"/>
                </a:spcBef>
                <a:buSzPct val="100000"/>
              </a:pPr>
              <a:r>
                <a:rPr lang="en-US" sz="1050" dirty="0">
                  <a:solidFill>
                    <a:srgbClr val="000000"/>
                  </a:solidFill>
                  <a:latin typeface="Arial" panose="020B0604020202020204" pitchFamily="34" charset="0"/>
                  <a:ea typeface="ＭＳ Ｐゴシック" pitchFamily="-112" charset="-128"/>
                  <a:cs typeface="Arial" panose="020B0604020202020204" pitchFamily="34" charset="0"/>
                </a:rPr>
                <a:t>Ensuring appropriate visibility; transactions are secure, authenticated  &amp; verifiable</a:t>
              </a:r>
            </a:p>
          </p:txBody>
        </p:sp>
        <p:sp>
          <p:nvSpPr>
            <p:cNvPr id="246" name="Freeform 256"/>
            <p:cNvSpPr>
              <a:spLocks noChangeAspect="1"/>
            </p:cNvSpPr>
            <p:nvPr/>
          </p:nvSpPr>
          <p:spPr bwMode="auto">
            <a:xfrm>
              <a:off x="5908151" y="1035833"/>
              <a:ext cx="262610" cy="226314"/>
            </a:xfrm>
            <a:custGeom>
              <a:avLst/>
              <a:gdLst>
                <a:gd name="T0" fmla="*/ 96 w 104"/>
                <a:gd name="T1" fmla="*/ 53 h 90"/>
                <a:gd name="T2" fmla="*/ 89 w 104"/>
                <a:gd name="T3" fmla="*/ 57 h 90"/>
                <a:gd name="T4" fmla="*/ 74 w 104"/>
                <a:gd name="T5" fmla="*/ 57 h 90"/>
                <a:gd name="T6" fmla="*/ 63 w 104"/>
                <a:gd name="T7" fmla="*/ 34 h 90"/>
                <a:gd name="T8" fmla="*/ 54 w 104"/>
                <a:gd name="T9" fmla="*/ 67 h 90"/>
                <a:gd name="T10" fmla="*/ 48 w 104"/>
                <a:gd name="T11" fmla="*/ 1 h 90"/>
                <a:gd name="T12" fmla="*/ 40 w 104"/>
                <a:gd name="T13" fmla="*/ 0 h 90"/>
                <a:gd name="T14" fmla="*/ 25 w 104"/>
                <a:gd name="T15" fmla="*/ 57 h 90"/>
                <a:gd name="T16" fmla="*/ 0 w 104"/>
                <a:gd name="T17" fmla="*/ 57 h 90"/>
                <a:gd name="T18" fmla="*/ 0 w 104"/>
                <a:gd name="T19" fmla="*/ 65 h 90"/>
                <a:gd name="T20" fmla="*/ 31 w 104"/>
                <a:gd name="T21" fmla="*/ 65 h 90"/>
                <a:gd name="T22" fmla="*/ 42 w 104"/>
                <a:gd name="T23" fmla="*/ 24 h 90"/>
                <a:gd name="T24" fmla="*/ 48 w 104"/>
                <a:gd name="T25" fmla="*/ 89 h 90"/>
                <a:gd name="T26" fmla="*/ 56 w 104"/>
                <a:gd name="T27" fmla="*/ 90 h 90"/>
                <a:gd name="T28" fmla="*/ 65 w 104"/>
                <a:gd name="T29" fmla="*/ 56 h 90"/>
                <a:gd name="T30" fmla="*/ 70 w 104"/>
                <a:gd name="T31" fmla="*/ 65 h 90"/>
                <a:gd name="T32" fmla="*/ 89 w 104"/>
                <a:gd name="T33" fmla="*/ 65 h 90"/>
                <a:gd name="T34" fmla="*/ 96 w 104"/>
                <a:gd name="T35" fmla="*/ 69 h 90"/>
                <a:gd name="T36" fmla="*/ 104 w 104"/>
                <a:gd name="T37" fmla="*/ 61 h 90"/>
                <a:gd name="T38" fmla="*/ 96 w 104"/>
                <a:gd name="T39" fmla="*/ 5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90">
                  <a:moveTo>
                    <a:pt x="96" y="53"/>
                  </a:moveTo>
                  <a:cubicBezTo>
                    <a:pt x="93" y="53"/>
                    <a:pt x="90" y="55"/>
                    <a:pt x="89" y="57"/>
                  </a:cubicBezTo>
                  <a:cubicBezTo>
                    <a:pt x="74" y="57"/>
                    <a:pt x="74" y="57"/>
                    <a:pt x="74" y="57"/>
                  </a:cubicBezTo>
                  <a:cubicBezTo>
                    <a:pt x="63" y="34"/>
                    <a:pt x="63" y="34"/>
                    <a:pt x="63" y="34"/>
                  </a:cubicBezTo>
                  <a:cubicBezTo>
                    <a:pt x="54" y="67"/>
                    <a:pt x="54" y="67"/>
                    <a:pt x="54" y="67"/>
                  </a:cubicBezTo>
                  <a:cubicBezTo>
                    <a:pt x="48" y="1"/>
                    <a:pt x="48" y="1"/>
                    <a:pt x="48" y="1"/>
                  </a:cubicBezTo>
                  <a:cubicBezTo>
                    <a:pt x="40" y="0"/>
                    <a:pt x="40" y="0"/>
                    <a:pt x="40" y="0"/>
                  </a:cubicBezTo>
                  <a:cubicBezTo>
                    <a:pt x="25" y="57"/>
                    <a:pt x="25" y="57"/>
                    <a:pt x="25" y="57"/>
                  </a:cubicBezTo>
                  <a:cubicBezTo>
                    <a:pt x="0" y="57"/>
                    <a:pt x="0" y="57"/>
                    <a:pt x="0" y="57"/>
                  </a:cubicBezTo>
                  <a:cubicBezTo>
                    <a:pt x="0" y="65"/>
                    <a:pt x="0" y="65"/>
                    <a:pt x="0" y="65"/>
                  </a:cubicBezTo>
                  <a:cubicBezTo>
                    <a:pt x="31" y="65"/>
                    <a:pt x="31" y="65"/>
                    <a:pt x="31" y="65"/>
                  </a:cubicBezTo>
                  <a:cubicBezTo>
                    <a:pt x="42" y="24"/>
                    <a:pt x="42" y="24"/>
                    <a:pt x="42" y="24"/>
                  </a:cubicBezTo>
                  <a:cubicBezTo>
                    <a:pt x="48" y="89"/>
                    <a:pt x="48" y="89"/>
                    <a:pt x="48" y="89"/>
                  </a:cubicBezTo>
                  <a:cubicBezTo>
                    <a:pt x="56" y="90"/>
                    <a:pt x="56" y="90"/>
                    <a:pt x="56" y="90"/>
                  </a:cubicBezTo>
                  <a:cubicBezTo>
                    <a:pt x="65" y="56"/>
                    <a:pt x="65" y="56"/>
                    <a:pt x="65" y="56"/>
                  </a:cubicBezTo>
                  <a:cubicBezTo>
                    <a:pt x="70" y="65"/>
                    <a:pt x="70" y="65"/>
                    <a:pt x="70" y="65"/>
                  </a:cubicBezTo>
                  <a:cubicBezTo>
                    <a:pt x="89" y="65"/>
                    <a:pt x="89" y="65"/>
                    <a:pt x="89" y="65"/>
                  </a:cubicBezTo>
                  <a:cubicBezTo>
                    <a:pt x="91" y="67"/>
                    <a:pt x="93" y="69"/>
                    <a:pt x="96" y="69"/>
                  </a:cubicBezTo>
                  <a:cubicBezTo>
                    <a:pt x="100" y="69"/>
                    <a:pt x="104" y="65"/>
                    <a:pt x="104" y="61"/>
                  </a:cubicBezTo>
                  <a:cubicBezTo>
                    <a:pt x="104" y="57"/>
                    <a:pt x="100" y="53"/>
                    <a:pt x="96" y="53"/>
                  </a:cubicBezTo>
                </a:path>
              </a:pathLst>
            </a:custGeom>
            <a:solidFill>
              <a:schemeClr val="bg1"/>
            </a:solidFill>
            <a:ln>
              <a:noFill/>
            </a:ln>
            <a:extLst/>
          </p:spPr>
          <p:txBody>
            <a:bodyPr vert="horz" wrap="square" lIns="51435" tIns="25718" rIns="51435" bIns="25718" numCol="1" anchor="t" anchorCtr="0" compatLnSpc="1">
              <a:prstTxWarp prst="textNoShape">
                <a:avLst/>
              </a:prstTxWarp>
            </a:bodyPr>
            <a:lstStyle/>
            <a:p>
              <a:pPr fontAlgn="base">
                <a:spcBef>
                  <a:spcPct val="0"/>
                </a:spcBef>
                <a:spcAft>
                  <a:spcPct val="0"/>
                </a:spcAft>
              </a:pPr>
              <a:endParaRPr lang="en-US" sz="1125" dirty="0">
                <a:solidFill>
                  <a:srgbClr val="000000"/>
                </a:solidFill>
                <a:ea typeface="ＭＳ Ｐゴシック"/>
              </a:endParaRPr>
            </a:p>
          </p:txBody>
        </p:sp>
        <p:sp>
          <p:nvSpPr>
            <p:cNvPr id="247" name="Freeform 24"/>
            <p:cNvSpPr>
              <a:spLocks noChangeAspect="1" noEditPoints="1"/>
            </p:cNvSpPr>
            <p:nvPr/>
          </p:nvSpPr>
          <p:spPr bwMode="auto">
            <a:xfrm>
              <a:off x="5875928" y="1596821"/>
              <a:ext cx="316225" cy="275887"/>
            </a:xfrm>
            <a:custGeom>
              <a:avLst/>
              <a:gdLst>
                <a:gd name="T0" fmla="*/ 197 w 206"/>
                <a:gd name="T1" fmla="*/ 170 h 179"/>
                <a:gd name="T2" fmla="*/ 197 w 206"/>
                <a:gd name="T3" fmla="*/ 71 h 179"/>
                <a:gd name="T4" fmla="*/ 185 w 206"/>
                <a:gd name="T5" fmla="*/ 71 h 179"/>
                <a:gd name="T6" fmla="*/ 185 w 206"/>
                <a:gd name="T7" fmla="*/ 10 h 179"/>
                <a:gd name="T8" fmla="*/ 175 w 206"/>
                <a:gd name="T9" fmla="*/ 0 h 179"/>
                <a:gd name="T10" fmla="*/ 164 w 206"/>
                <a:gd name="T11" fmla="*/ 10 h 179"/>
                <a:gd name="T12" fmla="*/ 164 w 206"/>
                <a:gd name="T13" fmla="*/ 71 h 179"/>
                <a:gd name="T14" fmla="*/ 147 w 206"/>
                <a:gd name="T15" fmla="*/ 71 h 179"/>
                <a:gd name="T16" fmla="*/ 147 w 206"/>
                <a:gd name="T17" fmla="*/ 47 h 179"/>
                <a:gd name="T18" fmla="*/ 110 w 206"/>
                <a:gd name="T19" fmla="*/ 71 h 179"/>
                <a:gd name="T20" fmla="*/ 105 w 206"/>
                <a:gd name="T21" fmla="*/ 71 h 179"/>
                <a:gd name="T22" fmla="*/ 105 w 206"/>
                <a:gd name="T23" fmla="*/ 47 h 179"/>
                <a:gd name="T24" fmla="*/ 68 w 206"/>
                <a:gd name="T25" fmla="*/ 71 h 179"/>
                <a:gd name="T26" fmla="*/ 65 w 206"/>
                <a:gd name="T27" fmla="*/ 71 h 179"/>
                <a:gd name="T28" fmla="*/ 65 w 206"/>
                <a:gd name="T29" fmla="*/ 47 h 179"/>
                <a:gd name="T30" fmla="*/ 28 w 206"/>
                <a:gd name="T31" fmla="*/ 71 h 179"/>
                <a:gd name="T32" fmla="*/ 10 w 206"/>
                <a:gd name="T33" fmla="*/ 71 h 179"/>
                <a:gd name="T34" fmla="*/ 10 w 206"/>
                <a:gd name="T35" fmla="*/ 170 h 179"/>
                <a:gd name="T36" fmla="*/ 0 w 206"/>
                <a:gd name="T37" fmla="*/ 170 h 179"/>
                <a:gd name="T38" fmla="*/ 0 w 206"/>
                <a:gd name="T39" fmla="*/ 179 h 179"/>
                <a:gd name="T40" fmla="*/ 206 w 206"/>
                <a:gd name="T41" fmla="*/ 179 h 179"/>
                <a:gd name="T42" fmla="*/ 206 w 206"/>
                <a:gd name="T43" fmla="*/ 170 h 179"/>
                <a:gd name="T44" fmla="*/ 197 w 206"/>
                <a:gd name="T45" fmla="*/ 170 h 179"/>
                <a:gd name="T46" fmla="*/ 72 w 206"/>
                <a:gd name="T47" fmla="*/ 145 h 179"/>
                <a:gd name="T48" fmla="*/ 46 w 206"/>
                <a:gd name="T49" fmla="*/ 145 h 179"/>
                <a:gd name="T50" fmla="*/ 46 w 206"/>
                <a:gd name="T51" fmla="*/ 129 h 179"/>
                <a:gd name="T52" fmla="*/ 72 w 206"/>
                <a:gd name="T53" fmla="*/ 129 h 179"/>
                <a:gd name="T54" fmla="*/ 72 w 206"/>
                <a:gd name="T55" fmla="*/ 145 h 179"/>
                <a:gd name="T56" fmla="*/ 72 w 206"/>
                <a:gd name="T57" fmla="*/ 114 h 179"/>
                <a:gd name="T58" fmla="*/ 46 w 206"/>
                <a:gd name="T59" fmla="*/ 114 h 179"/>
                <a:gd name="T60" fmla="*/ 46 w 206"/>
                <a:gd name="T61" fmla="*/ 98 h 179"/>
                <a:gd name="T62" fmla="*/ 72 w 206"/>
                <a:gd name="T63" fmla="*/ 98 h 179"/>
                <a:gd name="T64" fmla="*/ 72 w 206"/>
                <a:gd name="T65" fmla="*/ 114 h 179"/>
                <a:gd name="T66" fmla="*/ 117 w 206"/>
                <a:gd name="T67" fmla="*/ 145 h 179"/>
                <a:gd name="T68" fmla="*/ 90 w 206"/>
                <a:gd name="T69" fmla="*/ 145 h 179"/>
                <a:gd name="T70" fmla="*/ 90 w 206"/>
                <a:gd name="T71" fmla="*/ 129 h 179"/>
                <a:gd name="T72" fmla="*/ 117 w 206"/>
                <a:gd name="T73" fmla="*/ 129 h 179"/>
                <a:gd name="T74" fmla="*/ 117 w 206"/>
                <a:gd name="T75" fmla="*/ 145 h 179"/>
                <a:gd name="T76" fmla="*/ 117 w 206"/>
                <a:gd name="T77" fmla="*/ 114 h 179"/>
                <a:gd name="T78" fmla="*/ 90 w 206"/>
                <a:gd name="T79" fmla="*/ 114 h 179"/>
                <a:gd name="T80" fmla="*/ 90 w 206"/>
                <a:gd name="T81" fmla="*/ 98 h 179"/>
                <a:gd name="T82" fmla="*/ 117 w 206"/>
                <a:gd name="T83" fmla="*/ 98 h 179"/>
                <a:gd name="T84" fmla="*/ 117 w 206"/>
                <a:gd name="T85" fmla="*/ 114 h 179"/>
                <a:gd name="T86" fmla="*/ 161 w 206"/>
                <a:gd name="T87" fmla="*/ 145 h 179"/>
                <a:gd name="T88" fmla="*/ 134 w 206"/>
                <a:gd name="T89" fmla="*/ 145 h 179"/>
                <a:gd name="T90" fmla="*/ 134 w 206"/>
                <a:gd name="T91" fmla="*/ 129 h 179"/>
                <a:gd name="T92" fmla="*/ 161 w 206"/>
                <a:gd name="T93" fmla="*/ 129 h 179"/>
                <a:gd name="T94" fmla="*/ 161 w 206"/>
                <a:gd name="T95" fmla="*/ 145 h 179"/>
                <a:gd name="T96" fmla="*/ 161 w 206"/>
                <a:gd name="T97" fmla="*/ 114 h 179"/>
                <a:gd name="T98" fmla="*/ 134 w 206"/>
                <a:gd name="T99" fmla="*/ 114 h 179"/>
                <a:gd name="T100" fmla="*/ 134 w 206"/>
                <a:gd name="T101" fmla="*/ 98 h 179"/>
                <a:gd name="T102" fmla="*/ 161 w 206"/>
                <a:gd name="T103" fmla="*/ 98 h 179"/>
                <a:gd name="T104" fmla="*/ 161 w 206"/>
                <a:gd name="T105" fmla="*/ 114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06" h="179">
                  <a:moveTo>
                    <a:pt x="197" y="170"/>
                  </a:moveTo>
                  <a:cubicBezTo>
                    <a:pt x="197" y="71"/>
                    <a:pt x="197" y="71"/>
                    <a:pt x="197" y="71"/>
                  </a:cubicBezTo>
                  <a:cubicBezTo>
                    <a:pt x="185" y="71"/>
                    <a:pt x="185" y="71"/>
                    <a:pt x="185" y="71"/>
                  </a:cubicBezTo>
                  <a:cubicBezTo>
                    <a:pt x="185" y="10"/>
                    <a:pt x="185" y="10"/>
                    <a:pt x="185" y="10"/>
                  </a:cubicBezTo>
                  <a:cubicBezTo>
                    <a:pt x="185" y="4"/>
                    <a:pt x="180" y="0"/>
                    <a:pt x="175" y="0"/>
                  </a:cubicBezTo>
                  <a:cubicBezTo>
                    <a:pt x="169" y="0"/>
                    <a:pt x="164" y="4"/>
                    <a:pt x="164" y="10"/>
                  </a:cubicBezTo>
                  <a:cubicBezTo>
                    <a:pt x="164" y="71"/>
                    <a:pt x="164" y="71"/>
                    <a:pt x="164" y="71"/>
                  </a:cubicBezTo>
                  <a:cubicBezTo>
                    <a:pt x="147" y="71"/>
                    <a:pt x="147" y="71"/>
                    <a:pt x="147" y="71"/>
                  </a:cubicBezTo>
                  <a:cubicBezTo>
                    <a:pt x="147" y="47"/>
                    <a:pt x="147" y="47"/>
                    <a:pt x="147" y="47"/>
                  </a:cubicBezTo>
                  <a:cubicBezTo>
                    <a:pt x="110" y="71"/>
                    <a:pt x="110" y="71"/>
                    <a:pt x="110" y="71"/>
                  </a:cubicBezTo>
                  <a:cubicBezTo>
                    <a:pt x="105" y="71"/>
                    <a:pt x="105" y="71"/>
                    <a:pt x="105" y="71"/>
                  </a:cubicBezTo>
                  <a:cubicBezTo>
                    <a:pt x="105" y="47"/>
                    <a:pt x="105" y="47"/>
                    <a:pt x="105" y="47"/>
                  </a:cubicBezTo>
                  <a:cubicBezTo>
                    <a:pt x="68" y="71"/>
                    <a:pt x="68" y="71"/>
                    <a:pt x="68" y="71"/>
                  </a:cubicBezTo>
                  <a:cubicBezTo>
                    <a:pt x="65" y="71"/>
                    <a:pt x="65" y="71"/>
                    <a:pt x="65" y="71"/>
                  </a:cubicBezTo>
                  <a:cubicBezTo>
                    <a:pt x="65" y="47"/>
                    <a:pt x="65" y="47"/>
                    <a:pt x="65" y="47"/>
                  </a:cubicBezTo>
                  <a:cubicBezTo>
                    <a:pt x="28" y="71"/>
                    <a:pt x="28" y="71"/>
                    <a:pt x="28" y="71"/>
                  </a:cubicBezTo>
                  <a:cubicBezTo>
                    <a:pt x="10" y="71"/>
                    <a:pt x="10" y="71"/>
                    <a:pt x="10" y="71"/>
                  </a:cubicBezTo>
                  <a:cubicBezTo>
                    <a:pt x="10" y="170"/>
                    <a:pt x="10" y="170"/>
                    <a:pt x="10" y="170"/>
                  </a:cubicBezTo>
                  <a:cubicBezTo>
                    <a:pt x="0" y="170"/>
                    <a:pt x="0" y="170"/>
                    <a:pt x="0" y="170"/>
                  </a:cubicBezTo>
                  <a:cubicBezTo>
                    <a:pt x="0" y="179"/>
                    <a:pt x="0" y="179"/>
                    <a:pt x="0" y="179"/>
                  </a:cubicBezTo>
                  <a:cubicBezTo>
                    <a:pt x="206" y="179"/>
                    <a:pt x="206" y="179"/>
                    <a:pt x="206" y="179"/>
                  </a:cubicBezTo>
                  <a:cubicBezTo>
                    <a:pt x="206" y="170"/>
                    <a:pt x="206" y="170"/>
                    <a:pt x="206" y="170"/>
                  </a:cubicBezTo>
                  <a:lnTo>
                    <a:pt x="197" y="170"/>
                  </a:lnTo>
                  <a:close/>
                  <a:moveTo>
                    <a:pt x="72" y="145"/>
                  </a:moveTo>
                  <a:cubicBezTo>
                    <a:pt x="46" y="145"/>
                    <a:pt x="46" y="145"/>
                    <a:pt x="46" y="145"/>
                  </a:cubicBezTo>
                  <a:cubicBezTo>
                    <a:pt x="46" y="129"/>
                    <a:pt x="46" y="129"/>
                    <a:pt x="46" y="129"/>
                  </a:cubicBezTo>
                  <a:cubicBezTo>
                    <a:pt x="72" y="129"/>
                    <a:pt x="72" y="129"/>
                    <a:pt x="72" y="129"/>
                  </a:cubicBezTo>
                  <a:lnTo>
                    <a:pt x="72" y="145"/>
                  </a:lnTo>
                  <a:close/>
                  <a:moveTo>
                    <a:pt x="72" y="114"/>
                  </a:moveTo>
                  <a:cubicBezTo>
                    <a:pt x="46" y="114"/>
                    <a:pt x="46" y="114"/>
                    <a:pt x="46" y="114"/>
                  </a:cubicBezTo>
                  <a:cubicBezTo>
                    <a:pt x="46" y="98"/>
                    <a:pt x="46" y="98"/>
                    <a:pt x="46" y="98"/>
                  </a:cubicBezTo>
                  <a:cubicBezTo>
                    <a:pt x="72" y="98"/>
                    <a:pt x="72" y="98"/>
                    <a:pt x="72" y="98"/>
                  </a:cubicBezTo>
                  <a:lnTo>
                    <a:pt x="72" y="114"/>
                  </a:lnTo>
                  <a:close/>
                  <a:moveTo>
                    <a:pt x="117" y="145"/>
                  </a:moveTo>
                  <a:cubicBezTo>
                    <a:pt x="90" y="145"/>
                    <a:pt x="90" y="145"/>
                    <a:pt x="90" y="145"/>
                  </a:cubicBezTo>
                  <a:cubicBezTo>
                    <a:pt x="90" y="129"/>
                    <a:pt x="90" y="129"/>
                    <a:pt x="90" y="129"/>
                  </a:cubicBezTo>
                  <a:cubicBezTo>
                    <a:pt x="117" y="129"/>
                    <a:pt x="117" y="129"/>
                    <a:pt x="117" y="129"/>
                  </a:cubicBezTo>
                  <a:lnTo>
                    <a:pt x="117" y="145"/>
                  </a:lnTo>
                  <a:close/>
                  <a:moveTo>
                    <a:pt x="117" y="114"/>
                  </a:moveTo>
                  <a:cubicBezTo>
                    <a:pt x="90" y="114"/>
                    <a:pt x="90" y="114"/>
                    <a:pt x="90" y="114"/>
                  </a:cubicBezTo>
                  <a:cubicBezTo>
                    <a:pt x="90" y="98"/>
                    <a:pt x="90" y="98"/>
                    <a:pt x="90" y="98"/>
                  </a:cubicBezTo>
                  <a:cubicBezTo>
                    <a:pt x="117" y="98"/>
                    <a:pt x="117" y="98"/>
                    <a:pt x="117" y="98"/>
                  </a:cubicBezTo>
                  <a:lnTo>
                    <a:pt x="117" y="114"/>
                  </a:lnTo>
                  <a:close/>
                  <a:moveTo>
                    <a:pt x="161" y="145"/>
                  </a:moveTo>
                  <a:cubicBezTo>
                    <a:pt x="134" y="145"/>
                    <a:pt x="134" y="145"/>
                    <a:pt x="134" y="145"/>
                  </a:cubicBezTo>
                  <a:cubicBezTo>
                    <a:pt x="134" y="129"/>
                    <a:pt x="134" y="129"/>
                    <a:pt x="134" y="129"/>
                  </a:cubicBezTo>
                  <a:cubicBezTo>
                    <a:pt x="161" y="129"/>
                    <a:pt x="161" y="129"/>
                    <a:pt x="161" y="129"/>
                  </a:cubicBezTo>
                  <a:lnTo>
                    <a:pt x="161" y="145"/>
                  </a:lnTo>
                  <a:close/>
                  <a:moveTo>
                    <a:pt x="161" y="114"/>
                  </a:moveTo>
                  <a:cubicBezTo>
                    <a:pt x="134" y="114"/>
                    <a:pt x="134" y="114"/>
                    <a:pt x="134" y="114"/>
                  </a:cubicBezTo>
                  <a:cubicBezTo>
                    <a:pt x="134" y="98"/>
                    <a:pt x="134" y="98"/>
                    <a:pt x="134" y="98"/>
                  </a:cubicBezTo>
                  <a:cubicBezTo>
                    <a:pt x="161" y="98"/>
                    <a:pt x="161" y="98"/>
                    <a:pt x="161" y="98"/>
                  </a:cubicBezTo>
                  <a:lnTo>
                    <a:pt x="161" y="114"/>
                  </a:lnTo>
                  <a:close/>
                </a:path>
              </a:pathLst>
            </a:custGeom>
            <a:solidFill>
              <a:schemeClr val="bg1"/>
            </a:solidFill>
            <a:ln>
              <a:noFill/>
            </a:ln>
          </p:spPr>
          <p:txBody>
            <a:bodyPr vert="horz" wrap="square" lIns="51435" tIns="25718" rIns="51435" bIns="25718" numCol="1" anchor="t" anchorCtr="0" compatLnSpc="1">
              <a:prstTxWarp prst="textNoShape">
                <a:avLst/>
              </a:prstTxWarp>
            </a:bodyPr>
            <a:lstStyle/>
            <a:p>
              <a:pPr fontAlgn="base">
                <a:spcBef>
                  <a:spcPct val="0"/>
                </a:spcBef>
                <a:spcAft>
                  <a:spcPct val="0"/>
                </a:spcAft>
              </a:pPr>
              <a:endParaRPr lang="en-US" sz="1125">
                <a:solidFill>
                  <a:srgbClr val="000000"/>
                </a:solidFill>
                <a:ea typeface="ＭＳ Ｐゴシック"/>
              </a:endParaRPr>
            </a:p>
          </p:txBody>
        </p:sp>
        <p:sp>
          <p:nvSpPr>
            <p:cNvPr id="248" name="Freeform 33"/>
            <p:cNvSpPr>
              <a:spLocks noChangeAspect="1" noEditPoints="1"/>
            </p:cNvSpPr>
            <p:nvPr/>
          </p:nvSpPr>
          <p:spPr bwMode="auto">
            <a:xfrm>
              <a:off x="1158909" y="1712683"/>
              <a:ext cx="265646" cy="273840"/>
            </a:xfrm>
            <a:custGeom>
              <a:avLst/>
              <a:gdLst>
                <a:gd name="T0" fmla="*/ 496 w 626"/>
                <a:gd name="T1" fmla="*/ 549 h 658"/>
                <a:gd name="T2" fmla="*/ 554 w 626"/>
                <a:gd name="T3" fmla="*/ 576 h 658"/>
                <a:gd name="T4" fmla="*/ 445 w 626"/>
                <a:gd name="T5" fmla="*/ 549 h 658"/>
                <a:gd name="T6" fmla="*/ 482 w 626"/>
                <a:gd name="T7" fmla="*/ 576 h 658"/>
                <a:gd name="T8" fmla="*/ 460 w 626"/>
                <a:gd name="T9" fmla="*/ 499 h 658"/>
                <a:gd name="T10" fmla="*/ 432 w 626"/>
                <a:gd name="T11" fmla="*/ 527 h 658"/>
                <a:gd name="T12" fmla="*/ 152 w 626"/>
                <a:gd name="T13" fmla="*/ 549 h 658"/>
                <a:gd name="T14" fmla="*/ 431 w 626"/>
                <a:gd name="T15" fmla="*/ 576 h 658"/>
                <a:gd name="T16" fmla="*/ 119 w 626"/>
                <a:gd name="T17" fmla="*/ 505 h 658"/>
                <a:gd name="T18" fmla="*/ 146 w 626"/>
                <a:gd name="T19" fmla="*/ 533 h 658"/>
                <a:gd name="T20" fmla="*/ 100 w 626"/>
                <a:gd name="T21" fmla="*/ 571 h 658"/>
                <a:gd name="T22" fmla="*/ 140 w 626"/>
                <a:gd name="T23" fmla="*/ 571 h 658"/>
                <a:gd name="T24" fmla="*/ 62 w 626"/>
                <a:gd name="T25" fmla="*/ 571 h 658"/>
                <a:gd name="T26" fmla="*/ 89 w 626"/>
                <a:gd name="T27" fmla="*/ 571 h 658"/>
                <a:gd name="T28" fmla="*/ 109 w 626"/>
                <a:gd name="T29" fmla="*/ 505 h 658"/>
                <a:gd name="T30" fmla="*/ 69 w 626"/>
                <a:gd name="T31" fmla="*/ 505 h 658"/>
                <a:gd name="T32" fmla="*/ 108 w 626"/>
                <a:gd name="T33" fmla="*/ 461 h 658"/>
                <a:gd name="T34" fmla="*/ 74 w 626"/>
                <a:gd name="T35" fmla="*/ 461 h 658"/>
                <a:gd name="T36" fmla="*/ 120 w 626"/>
                <a:gd name="T37" fmla="*/ 489 h 658"/>
                <a:gd name="T38" fmla="*/ 152 w 626"/>
                <a:gd name="T39" fmla="*/ 461 h 658"/>
                <a:gd name="T40" fmla="*/ 190 w 626"/>
                <a:gd name="T41" fmla="*/ 456 h 658"/>
                <a:gd name="T42" fmla="*/ 160 w 626"/>
                <a:gd name="T43" fmla="*/ 484 h 658"/>
                <a:gd name="T44" fmla="*/ 198 w 626"/>
                <a:gd name="T45" fmla="*/ 505 h 658"/>
                <a:gd name="T46" fmla="*/ 164 w 626"/>
                <a:gd name="T47" fmla="*/ 505 h 658"/>
                <a:gd name="T48" fmla="*/ 234 w 626"/>
                <a:gd name="T49" fmla="*/ 456 h 658"/>
                <a:gd name="T50" fmla="*/ 204 w 626"/>
                <a:gd name="T51" fmla="*/ 484 h 658"/>
                <a:gd name="T52" fmla="*/ 243 w 626"/>
                <a:gd name="T53" fmla="*/ 505 h 658"/>
                <a:gd name="T54" fmla="*/ 208 w 626"/>
                <a:gd name="T55" fmla="*/ 505 h 658"/>
                <a:gd name="T56" fmla="*/ 277 w 626"/>
                <a:gd name="T57" fmla="*/ 456 h 658"/>
                <a:gd name="T58" fmla="*/ 248 w 626"/>
                <a:gd name="T59" fmla="*/ 484 h 658"/>
                <a:gd name="T60" fmla="*/ 288 w 626"/>
                <a:gd name="T61" fmla="*/ 505 h 658"/>
                <a:gd name="T62" fmla="*/ 253 w 626"/>
                <a:gd name="T63" fmla="*/ 505 h 658"/>
                <a:gd name="T64" fmla="*/ 297 w 626"/>
                <a:gd name="T65" fmla="*/ 456 h 658"/>
                <a:gd name="T66" fmla="*/ 297 w 626"/>
                <a:gd name="T67" fmla="*/ 489 h 658"/>
                <a:gd name="T68" fmla="*/ 332 w 626"/>
                <a:gd name="T69" fmla="*/ 505 h 658"/>
                <a:gd name="T70" fmla="*/ 297 w 626"/>
                <a:gd name="T71" fmla="*/ 505 h 658"/>
                <a:gd name="T72" fmla="*/ 341 w 626"/>
                <a:gd name="T73" fmla="*/ 456 h 658"/>
                <a:gd name="T74" fmla="*/ 341 w 626"/>
                <a:gd name="T75" fmla="*/ 489 h 658"/>
                <a:gd name="T76" fmla="*/ 377 w 626"/>
                <a:gd name="T77" fmla="*/ 527 h 658"/>
                <a:gd name="T78" fmla="*/ 347 w 626"/>
                <a:gd name="T79" fmla="*/ 499 h 658"/>
                <a:gd name="T80" fmla="*/ 384 w 626"/>
                <a:gd name="T81" fmla="*/ 456 h 658"/>
                <a:gd name="T82" fmla="*/ 386 w 626"/>
                <a:gd name="T83" fmla="*/ 489 h 658"/>
                <a:gd name="T84" fmla="*/ 422 w 626"/>
                <a:gd name="T85" fmla="*/ 527 h 658"/>
                <a:gd name="T86" fmla="*/ 392 w 626"/>
                <a:gd name="T87" fmla="*/ 499 h 658"/>
                <a:gd name="T88" fmla="*/ 424 w 626"/>
                <a:gd name="T89" fmla="*/ 484 h 658"/>
                <a:gd name="T90" fmla="*/ 459 w 626"/>
                <a:gd name="T91" fmla="*/ 484 h 658"/>
                <a:gd name="T92" fmla="*/ 535 w 626"/>
                <a:gd name="T93" fmla="*/ 43 h 658"/>
                <a:gd name="T94" fmla="*/ 84 w 626"/>
                <a:gd name="T95" fmla="*/ 43 h 658"/>
                <a:gd name="T96" fmla="*/ 471 w 626"/>
                <a:gd name="T97" fmla="*/ 456 h 658"/>
                <a:gd name="T98" fmla="*/ 474 w 626"/>
                <a:gd name="T99" fmla="*/ 489 h 658"/>
                <a:gd name="T100" fmla="*/ 513 w 626"/>
                <a:gd name="T101" fmla="*/ 527 h 658"/>
                <a:gd name="T102" fmla="*/ 481 w 626"/>
                <a:gd name="T103" fmla="*/ 499 h 658"/>
                <a:gd name="T104" fmla="*/ 520 w 626"/>
                <a:gd name="T105" fmla="*/ 489 h 658"/>
                <a:gd name="T106" fmla="*/ 546 w 626"/>
                <a:gd name="T107" fmla="*/ 461 h 658"/>
                <a:gd name="T108" fmla="*/ 528 w 626"/>
                <a:gd name="T109" fmla="*/ 533 h 658"/>
                <a:gd name="T110" fmla="*/ 551 w 626"/>
                <a:gd name="T111" fmla="*/ 505 h 658"/>
                <a:gd name="T112" fmla="*/ 584 w 626"/>
                <a:gd name="T113" fmla="*/ 33 h 658"/>
                <a:gd name="T114" fmla="*/ 37 w 626"/>
                <a:gd name="T115" fmla="*/ 402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26" h="658">
                  <a:moveTo>
                    <a:pt x="554" y="576"/>
                  </a:moveTo>
                  <a:lnTo>
                    <a:pt x="554" y="576"/>
                  </a:lnTo>
                  <a:lnTo>
                    <a:pt x="504" y="576"/>
                  </a:lnTo>
                  <a:cubicBezTo>
                    <a:pt x="501" y="576"/>
                    <a:pt x="498" y="574"/>
                    <a:pt x="498" y="571"/>
                  </a:cubicBezTo>
                  <a:lnTo>
                    <a:pt x="496" y="549"/>
                  </a:lnTo>
                  <a:cubicBezTo>
                    <a:pt x="496" y="545"/>
                    <a:pt x="498" y="543"/>
                    <a:pt x="501" y="543"/>
                  </a:cubicBezTo>
                  <a:lnTo>
                    <a:pt x="550" y="543"/>
                  </a:lnTo>
                  <a:cubicBezTo>
                    <a:pt x="553" y="543"/>
                    <a:pt x="556" y="545"/>
                    <a:pt x="556" y="549"/>
                  </a:cubicBezTo>
                  <a:lnTo>
                    <a:pt x="559" y="571"/>
                  </a:lnTo>
                  <a:cubicBezTo>
                    <a:pt x="559" y="574"/>
                    <a:pt x="557" y="576"/>
                    <a:pt x="554" y="576"/>
                  </a:cubicBezTo>
                  <a:close/>
                  <a:moveTo>
                    <a:pt x="482" y="576"/>
                  </a:moveTo>
                  <a:lnTo>
                    <a:pt x="482" y="576"/>
                  </a:lnTo>
                  <a:lnTo>
                    <a:pt x="453" y="576"/>
                  </a:lnTo>
                  <a:cubicBezTo>
                    <a:pt x="450" y="576"/>
                    <a:pt x="447" y="574"/>
                    <a:pt x="447" y="571"/>
                  </a:cubicBezTo>
                  <a:lnTo>
                    <a:pt x="445" y="549"/>
                  </a:lnTo>
                  <a:cubicBezTo>
                    <a:pt x="445" y="545"/>
                    <a:pt x="447" y="543"/>
                    <a:pt x="450" y="543"/>
                  </a:cubicBezTo>
                  <a:lnTo>
                    <a:pt x="480" y="543"/>
                  </a:lnTo>
                  <a:cubicBezTo>
                    <a:pt x="483" y="543"/>
                    <a:pt x="485" y="545"/>
                    <a:pt x="486" y="549"/>
                  </a:cubicBezTo>
                  <a:lnTo>
                    <a:pt x="488" y="571"/>
                  </a:lnTo>
                  <a:cubicBezTo>
                    <a:pt x="488" y="574"/>
                    <a:pt x="486" y="576"/>
                    <a:pt x="482" y="576"/>
                  </a:cubicBezTo>
                  <a:close/>
                  <a:moveTo>
                    <a:pt x="432" y="527"/>
                  </a:moveTo>
                  <a:lnTo>
                    <a:pt x="432" y="527"/>
                  </a:lnTo>
                  <a:lnTo>
                    <a:pt x="431" y="505"/>
                  </a:lnTo>
                  <a:cubicBezTo>
                    <a:pt x="431" y="502"/>
                    <a:pt x="433" y="499"/>
                    <a:pt x="436" y="499"/>
                  </a:cubicBezTo>
                  <a:lnTo>
                    <a:pt x="460" y="499"/>
                  </a:lnTo>
                  <a:cubicBezTo>
                    <a:pt x="463" y="499"/>
                    <a:pt x="466" y="502"/>
                    <a:pt x="466" y="505"/>
                  </a:cubicBezTo>
                  <a:lnTo>
                    <a:pt x="468" y="527"/>
                  </a:lnTo>
                  <a:cubicBezTo>
                    <a:pt x="468" y="530"/>
                    <a:pt x="466" y="533"/>
                    <a:pt x="463" y="533"/>
                  </a:cubicBezTo>
                  <a:lnTo>
                    <a:pt x="438" y="533"/>
                  </a:lnTo>
                  <a:cubicBezTo>
                    <a:pt x="435" y="533"/>
                    <a:pt x="433" y="530"/>
                    <a:pt x="432" y="527"/>
                  </a:cubicBezTo>
                  <a:close/>
                  <a:moveTo>
                    <a:pt x="431" y="576"/>
                  </a:moveTo>
                  <a:lnTo>
                    <a:pt x="431" y="576"/>
                  </a:lnTo>
                  <a:lnTo>
                    <a:pt x="156" y="576"/>
                  </a:lnTo>
                  <a:cubicBezTo>
                    <a:pt x="153" y="576"/>
                    <a:pt x="150" y="574"/>
                    <a:pt x="151" y="571"/>
                  </a:cubicBezTo>
                  <a:lnTo>
                    <a:pt x="152" y="549"/>
                  </a:lnTo>
                  <a:cubicBezTo>
                    <a:pt x="153" y="545"/>
                    <a:pt x="155" y="543"/>
                    <a:pt x="158" y="543"/>
                  </a:cubicBezTo>
                  <a:lnTo>
                    <a:pt x="429" y="543"/>
                  </a:lnTo>
                  <a:cubicBezTo>
                    <a:pt x="432" y="543"/>
                    <a:pt x="435" y="545"/>
                    <a:pt x="435" y="549"/>
                  </a:cubicBezTo>
                  <a:lnTo>
                    <a:pt x="437" y="571"/>
                  </a:lnTo>
                  <a:cubicBezTo>
                    <a:pt x="437" y="574"/>
                    <a:pt x="434" y="576"/>
                    <a:pt x="431" y="576"/>
                  </a:cubicBezTo>
                  <a:close/>
                  <a:moveTo>
                    <a:pt x="146" y="533"/>
                  </a:moveTo>
                  <a:lnTo>
                    <a:pt x="146" y="533"/>
                  </a:lnTo>
                  <a:lnTo>
                    <a:pt x="122" y="533"/>
                  </a:lnTo>
                  <a:cubicBezTo>
                    <a:pt x="119" y="533"/>
                    <a:pt x="117" y="530"/>
                    <a:pt x="117" y="527"/>
                  </a:cubicBezTo>
                  <a:lnTo>
                    <a:pt x="119" y="505"/>
                  </a:lnTo>
                  <a:cubicBezTo>
                    <a:pt x="119" y="502"/>
                    <a:pt x="122" y="499"/>
                    <a:pt x="125" y="499"/>
                  </a:cubicBezTo>
                  <a:lnTo>
                    <a:pt x="149" y="499"/>
                  </a:lnTo>
                  <a:cubicBezTo>
                    <a:pt x="152" y="499"/>
                    <a:pt x="154" y="502"/>
                    <a:pt x="154" y="505"/>
                  </a:cubicBezTo>
                  <a:lnTo>
                    <a:pt x="152" y="527"/>
                  </a:lnTo>
                  <a:cubicBezTo>
                    <a:pt x="152" y="530"/>
                    <a:pt x="149" y="533"/>
                    <a:pt x="146" y="533"/>
                  </a:cubicBezTo>
                  <a:close/>
                  <a:moveTo>
                    <a:pt x="140" y="571"/>
                  </a:moveTo>
                  <a:lnTo>
                    <a:pt x="140" y="571"/>
                  </a:lnTo>
                  <a:cubicBezTo>
                    <a:pt x="140" y="574"/>
                    <a:pt x="137" y="576"/>
                    <a:pt x="134" y="576"/>
                  </a:cubicBezTo>
                  <a:lnTo>
                    <a:pt x="105" y="576"/>
                  </a:lnTo>
                  <a:cubicBezTo>
                    <a:pt x="102" y="576"/>
                    <a:pt x="99" y="574"/>
                    <a:pt x="100" y="571"/>
                  </a:cubicBezTo>
                  <a:lnTo>
                    <a:pt x="102" y="549"/>
                  </a:lnTo>
                  <a:cubicBezTo>
                    <a:pt x="102" y="545"/>
                    <a:pt x="105" y="543"/>
                    <a:pt x="108" y="543"/>
                  </a:cubicBezTo>
                  <a:lnTo>
                    <a:pt x="137" y="543"/>
                  </a:lnTo>
                  <a:cubicBezTo>
                    <a:pt x="140" y="543"/>
                    <a:pt x="142" y="545"/>
                    <a:pt x="142" y="549"/>
                  </a:cubicBezTo>
                  <a:lnTo>
                    <a:pt x="140" y="571"/>
                  </a:lnTo>
                  <a:close/>
                  <a:moveTo>
                    <a:pt x="89" y="571"/>
                  </a:moveTo>
                  <a:lnTo>
                    <a:pt x="89" y="571"/>
                  </a:lnTo>
                  <a:cubicBezTo>
                    <a:pt x="89" y="574"/>
                    <a:pt x="86" y="576"/>
                    <a:pt x="83" y="576"/>
                  </a:cubicBezTo>
                  <a:lnTo>
                    <a:pt x="66" y="576"/>
                  </a:lnTo>
                  <a:cubicBezTo>
                    <a:pt x="63" y="576"/>
                    <a:pt x="61" y="574"/>
                    <a:pt x="62" y="571"/>
                  </a:cubicBezTo>
                  <a:lnTo>
                    <a:pt x="64" y="549"/>
                  </a:lnTo>
                  <a:cubicBezTo>
                    <a:pt x="65" y="545"/>
                    <a:pt x="67" y="543"/>
                    <a:pt x="70" y="543"/>
                  </a:cubicBezTo>
                  <a:lnTo>
                    <a:pt x="87" y="543"/>
                  </a:lnTo>
                  <a:cubicBezTo>
                    <a:pt x="90" y="543"/>
                    <a:pt x="92" y="545"/>
                    <a:pt x="92" y="549"/>
                  </a:cubicBezTo>
                  <a:lnTo>
                    <a:pt x="89" y="571"/>
                  </a:lnTo>
                  <a:close/>
                  <a:moveTo>
                    <a:pt x="69" y="505"/>
                  </a:moveTo>
                  <a:lnTo>
                    <a:pt x="69" y="505"/>
                  </a:lnTo>
                  <a:cubicBezTo>
                    <a:pt x="70" y="502"/>
                    <a:pt x="72" y="499"/>
                    <a:pt x="75" y="499"/>
                  </a:cubicBezTo>
                  <a:lnTo>
                    <a:pt x="105" y="499"/>
                  </a:lnTo>
                  <a:cubicBezTo>
                    <a:pt x="107" y="499"/>
                    <a:pt x="110" y="502"/>
                    <a:pt x="109" y="505"/>
                  </a:cubicBezTo>
                  <a:lnTo>
                    <a:pt x="107" y="527"/>
                  </a:lnTo>
                  <a:cubicBezTo>
                    <a:pt x="107" y="530"/>
                    <a:pt x="104" y="533"/>
                    <a:pt x="101" y="533"/>
                  </a:cubicBezTo>
                  <a:lnTo>
                    <a:pt x="71" y="533"/>
                  </a:lnTo>
                  <a:cubicBezTo>
                    <a:pt x="69" y="533"/>
                    <a:pt x="66" y="530"/>
                    <a:pt x="67" y="527"/>
                  </a:cubicBezTo>
                  <a:lnTo>
                    <a:pt x="69" y="505"/>
                  </a:lnTo>
                  <a:close/>
                  <a:moveTo>
                    <a:pt x="74" y="461"/>
                  </a:moveTo>
                  <a:lnTo>
                    <a:pt x="74" y="461"/>
                  </a:lnTo>
                  <a:cubicBezTo>
                    <a:pt x="75" y="458"/>
                    <a:pt x="77" y="456"/>
                    <a:pt x="80" y="456"/>
                  </a:cubicBezTo>
                  <a:lnTo>
                    <a:pt x="103" y="456"/>
                  </a:lnTo>
                  <a:cubicBezTo>
                    <a:pt x="106" y="456"/>
                    <a:pt x="108" y="458"/>
                    <a:pt x="108" y="461"/>
                  </a:cubicBezTo>
                  <a:lnTo>
                    <a:pt x="106" y="484"/>
                  </a:lnTo>
                  <a:cubicBezTo>
                    <a:pt x="105" y="487"/>
                    <a:pt x="103" y="489"/>
                    <a:pt x="100" y="489"/>
                  </a:cubicBezTo>
                  <a:lnTo>
                    <a:pt x="77" y="489"/>
                  </a:lnTo>
                  <a:cubicBezTo>
                    <a:pt x="74" y="489"/>
                    <a:pt x="72" y="487"/>
                    <a:pt x="72" y="484"/>
                  </a:cubicBezTo>
                  <a:lnTo>
                    <a:pt x="74" y="461"/>
                  </a:lnTo>
                  <a:close/>
                  <a:moveTo>
                    <a:pt x="152" y="461"/>
                  </a:moveTo>
                  <a:lnTo>
                    <a:pt x="152" y="461"/>
                  </a:lnTo>
                  <a:lnTo>
                    <a:pt x="150" y="484"/>
                  </a:lnTo>
                  <a:cubicBezTo>
                    <a:pt x="150" y="487"/>
                    <a:pt x="147" y="489"/>
                    <a:pt x="144" y="489"/>
                  </a:cubicBezTo>
                  <a:lnTo>
                    <a:pt x="120" y="489"/>
                  </a:lnTo>
                  <a:cubicBezTo>
                    <a:pt x="117" y="489"/>
                    <a:pt x="115" y="487"/>
                    <a:pt x="115" y="484"/>
                  </a:cubicBezTo>
                  <a:lnTo>
                    <a:pt x="118" y="461"/>
                  </a:lnTo>
                  <a:cubicBezTo>
                    <a:pt x="118" y="458"/>
                    <a:pt x="121" y="456"/>
                    <a:pt x="123" y="456"/>
                  </a:cubicBezTo>
                  <a:lnTo>
                    <a:pt x="147" y="456"/>
                  </a:lnTo>
                  <a:cubicBezTo>
                    <a:pt x="150" y="456"/>
                    <a:pt x="152" y="458"/>
                    <a:pt x="152" y="461"/>
                  </a:cubicBezTo>
                  <a:close/>
                  <a:moveTo>
                    <a:pt x="160" y="484"/>
                  </a:moveTo>
                  <a:lnTo>
                    <a:pt x="160" y="484"/>
                  </a:lnTo>
                  <a:lnTo>
                    <a:pt x="161" y="461"/>
                  </a:lnTo>
                  <a:cubicBezTo>
                    <a:pt x="161" y="458"/>
                    <a:pt x="164" y="456"/>
                    <a:pt x="167" y="456"/>
                  </a:cubicBezTo>
                  <a:lnTo>
                    <a:pt x="190" y="456"/>
                  </a:lnTo>
                  <a:cubicBezTo>
                    <a:pt x="193" y="456"/>
                    <a:pt x="195" y="458"/>
                    <a:pt x="195" y="461"/>
                  </a:cubicBezTo>
                  <a:lnTo>
                    <a:pt x="194" y="484"/>
                  </a:lnTo>
                  <a:cubicBezTo>
                    <a:pt x="194" y="487"/>
                    <a:pt x="191" y="489"/>
                    <a:pt x="188" y="489"/>
                  </a:cubicBezTo>
                  <a:lnTo>
                    <a:pt x="165" y="489"/>
                  </a:lnTo>
                  <a:cubicBezTo>
                    <a:pt x="162" y="489"/>
                    <a:pt x="159" y="487"/>
                    <a:pt x="160" y="484"/>
                  </a:cubicBezTo>
                  <a:close/>
                  <a:moveTo>
                    <a:pt x="164" y="505"/>
                  </a:moveTo>
                  <a:lnTo>
                    <a:pt x="164" y="505"/>
                  </a:lnTo>
                  <a:cubicBezTo>
                    <a:pt x="164" y="502"/>
                    <a:pt x="167" y="499"/>
                    <a:pt x="170" y="499"/>
                  </a:cubicBezTo>
                  <a:lnTo>
                    <a:pt x="193" y="499"/>
                  </a:lnTo>
                  <a:cubicBezTo>
                    <a:pt x="196" y="499"/>
                    <a:pt x="199" y="502"/>
                    <a:pt x="198" y="505"/>
                  </a:cubicBezTo>
                  <a:lnTo>
                    <a:pt x="197" y="527"/>
                  </a:lnTo>
                  <a:cubicBezTo>
                    <a:pt x="197" y="530"/>
                    <a:pt x="194" y="533"/>
                    <a:pt x="191" y="533"/>
                  </a:cubicBezTo>
                  <a:lnTo>
                    <a:pt x="167" y="533"/>
                  </a:lnTo>
                  <a:cubicBezTo>
                    <a:pt x="164" y="533"/>
                    <a:pt x="162" y="530"/>
                    <a:pt x="162" y="527"/>
                  </a:cubicBezTo>
                  <a:lnTo>
                    <a:pt x="164" y="505"/>
                  </a:lnTo>
                  <a:close/>
                  <a:moveTo>
                    <a:pt x="204" y="484"/>
                  </a:moveTo>
                  <a:lnTo>
                    <a:pt x="204" y="484"/>
                  </a:lnTo>
                  <a:lnTo>
                    <a:pt x="205" y="461"/>
                  </a:lnTo>
                  <a:cubicBezTo>
                    <a:pt x="205" y="458"/>
                    <a:pt x="208" y="456"/>
                    <a:pt x="210" y="456"/>
                  </a:cubicBezTo>
                  <a:lnTo>
                    <a:pt x="234" y="456"/>
                  </a:lnTo>
                  <a:cubicBezTo>
                    <a:pt x="237" y="456"/>
                    <a:pt x="239" y="458"/>
                    <a:pt x="239" y="461"/>
                  </a:cubicBezTo>
                  <a:lnTo>
                    <a:pt x="238" y="484"/>
                  </a:lnTo>
                  <a:cubicBezTo>
                    <a:pt x="238" y="487"/>
                    <a:pt x="235" y="489"/>
                    <a:pt x="232" y="489"/>
                  </a:cubicBezTo>
                  <a:lnTo>
                    <a:pt x="209" y="489"/>
                  </a:lnTo>
                  <a:cubicBezTo>
                    <a:pt x="206" y="489"/>
                    <a:pt x="204" y="487"/>
                    <a:pt x="204" y="484"/>
                  </a:cubicBezTo>
                  <a:close/>
                  <a:moveTo>
                    <a:pt x="208" y="505"/>
                  </a:moveTo>
                  <a:lnTo>
                    <a:pt x="208" y="505"/>
                  </a:lnTo>
                  <a:cubicBezTo>
                    <a:pt x="208" y="502"/>
                    <a:pt x="211" y="499"/>
                    <a:pt x="214" y="499"/>
                  </a:cubicBezTo>
                  <a:lnTo>
                    <a:pt x="238" y="499"/>
                  </a:lnTo>
                  <a:cubicBezTo>
                    <a:pt x="241" y="499"/>
                    <a:pt x="243" y="502"/>
                    <a:pt x="243" y="505"/>
                  </a:cubicBezTo>
                  <a:lnTo>
                    <a:pt x="242" y="527"/>
                  </a:lnTo>
                  <a:cubicBezTo>
                    <a:pt x="242" y="530"/>
                    <a:pt x="240" y="533"/>
                    <a:pt x="237" y="533"/>
                  </a:cubicBezTo>
                  <a:lnTo>
                    <a:pt x="212" y="533"/>
                  </a:lnTo>
                  <a:cubicBezTo>
                    <a:pt x="209" y="533"/>
                    <a:pt x="207" y="530"/>
                    <a:pt x="207" y="527"/>
                  </a:cubicBezTo>
                  <a:lnTo>
                    <a:pt x="208" y="505"/>
                  </a:lnTo>
                  <a:close/>
                  <a:moveTo>
                    <a:pt x="248" y="484"/>
                  </a:moveTo>
                  <a:lnTo>
                    <a:pt x="248" y="484"/>
                  </a:lnTo>
                  <a:lnTo>
                    <a:pt x="248" y="461"/>
                  </a:lnTo>
                  <a:cubicBezTo>
                    <a:pt x="249" y="458"/>
                    <a:pt x="251" y="456"/>
                    <a:pt x="254" y="456"/>
                  </a:cubicBezTo>
                  <a:lnTo>
                    <a:pt x="277" y="456"/>
                  </a:lnTo>
                  <a:cubicBezTo>
                    <a:pt x="280" y="456"/>
                    <a:pt x="282" y="458"/>
                    <a:pt x="282" y="461"/>
                  </a:cubicBezTo>
                  <a:lnTo>
                    <a:pt x="282" y="484"/>
                  </a:lnTo>
                  <a:cubicBezTo>
                    <a:pt x="282" y="487"/>
                    <a:pt x="280" y="489"/>
                    <a:pt x="277" y="489"/>
                  </a:cubicBezTo>
                  <a:lnTo>
                    <a:pt x="253" y="489"/>
                  </a:lnTo>
                  <a:cubicBezTo>
                    <a:pt x="250" y="489"/>
                    <a:pt x="248" y="487"/>
                    <a:pt x="248" y="484"/>
                  </a:cubicBezTo>
                  <a:close/>
                  <a:moveTo>
                    <a:pt x="253" y="505"/>
                  </a:moveTo>
                  <a:lnTo>
                    <a:pt x="253" y="505"/>
                  </a:lnTo>
                  <a:cubicBezTo>
                    <a:pt x="253" y="502"/>
                    <a:pt x="255" y="499"/>
                    <a:pt x="258" y="499"/>
                  </a:cubicBezTo>
                  <a:lnTo>
                    <a:pt x="282" y="499"/>
                  </a:lnTo>
                  <a:cubicBezTo>
                    <a:pt x="285" y="499"/>
                    <a:pt x="288" y="502"/>
                    <a:pt x="288" y="505"/>
                  </a:cubicBezTo>
                  <a:lnTo>
                    <a:pt x="287" y="527"/>
                  </a:lnTo>
                  <a:cubicBezTo>
                    <a:pt x="287" y="530"/>
                    <a:pt x="285" y="533"/>
                    <a:pt x="282" y="533"/>
                  </a:cubicBezTo>
                  <a:lnTo>
                    <a:pt x="258" y="533"/>
                  </a:lnTo>
                  <a:cubicBezTo>
                    <a:pt x="255" y="533"/>
                    <a:pt x="252" y="530"/>
                    <a:pt x="252" y="527"/>
                  </a:cubicBezTo>
                  <a:lnTo>
                    <a:pt x="253" y="505"/>
                  </a:lnTo>
                  <a:close/>
                  <a:moveTo>
                    <a:pt x="297" y="489"/>
                  </a:moveTo>
                  <a:lnTo>
                    <a:pt x="297" y="489"/>
                  </a:lnTo>
                  <a:cubicBezTo>
                    <a:pt x="294" y="489"/>
                    <a:pt x="292" y="487"/>
                    <a:pt x="292" y="484"/>
                  </a:cubicBezTo>
                  <a:lnTo>
                    <a:pt x="292" y="461"/>
                  </a:lnTo>
                  <a:cubicBezTo>
                    <a:pt x="292" y="458"/>
                    <a:pt x="294" y="456"/>
                    <a:pt x="297" y="456"/>
                  </a:cubicBezTo>
                  <a:lnTo>
                    <a:pt x="321" y="456"/>
                  </a:lnTo>
                  <a:cubicBezTo>
                    <a:pt x="324" y="456"/>
                    <a:pt x="326" y="458"/>
                    <a:pt x="326" y="461"/>
                  </a:cubicBezTo>
                  <a:lnTo>
                    <a:pt x="326" y="484"/>
                  </a:lnTo>
                  <a:cubicBezTo>
                    <a:pt x="326" y="487"/>
                    <a:pt x="324" y="489"/>
                    <a:pt x="321" y="489"/>
                  </a:cubicBezTo>
                  <a:lnTo>
                    <a:pt x="297" y="489"/>
                  </a:lnTo>
                  <a:close/>
                  <a:moveTo>
                    <a:pt x="297" y="505"/>
                  </a:moveTo>
                  <a:lnTo>
                    <a:pt x="297" y="505"/>
                  </a:lnTo>
                  <a:cubicBezTo>
                    <a:pt x="297" y="502"/>
                    <a:pt x="300" y="499"/>
                    <a:pt x="303" y="499"/>
                  </a:cubicBezTo>
                  <a:lnTo>
                    <a:pt x="327" y="499"/>
                  </a:lnTo>
                  <a:cubicBezTo>
                    <a:pt x="330" y="499"/>
                    <a:pt x="332" y="502"/>
                    <a:pt x="332" y="505"/>
                  </a:cubicBezTo>
                  <a:lnTo>
                    <a:pt x="332" y="527"/>
                  </a:lnTo>
                  <a:cubicBezTo>
                    <a:pt x="332" y="530"/>
                    <a:pt x="330" y="533"/>
                    <a:pt x="327" y="533"/>
                  </a:cubicBezTo>
                  <a:lnTo>
                    <a:pt x="303" y="533"/>
                  </a:lnTo>
                  <a:cubicBezTo>
                    <a:pt x="300" y="533"/>
                    <a:pt x="297" y="530"/>
                    <a:pt x="297" y="527"/>
                  </a:cubicBezTo>
                  <a:lnTo>
                    <a:pt x="297" y="505"/>
                  </a:lnTo>
                  <a:close/>
                  <a:moveTo>
                    <a:pt x="341" y="489"/>
                  </a:moveTo>
                  <a:lnTo>
                    <a:pt x="341" y="489"/>
                  </a:lnTo>
                  <a:cubicBezTo>
                    <a:pt x="338" y="489"/>
                    <a:pt x="336" y="487"/>
                    <a:pt x="336" y="484"/>
                  </a:cubicBezTo>
                  <a:lnTo>
                    <a:pt x="336" y="461"/>
                  </a:lnTo>
                  <a:cubicBezTo>
                    <a:pt x="336" y="458"/>
                    <a:pt x="338" y="456"/>
                    <a:pt x="341" y="456"/>
                  </a:cubicBezTo>
                  <a:lnTo>
                    <a:pt x="364" y="456"/>
                  </a:lnTo>
                  <a:cubicBezTo>
                    <a:pt x="367" y="456"/>
                    <a:pt x="370" y="458"/>
                    <a:pt x="370" y="461"/>
                  </a:cubicBezTo>
                  <a:lnTo>
                    <a:pt x="370" y="484"/>
                  </a:lnTo>
                  <a:cubicBezTo>
                    <a:pt x="370" y="487"/>
                    <a:pt x="368" y="489"/>
                    <a:pt x="365" y="489"/>
                  </a:cubicBezTo>
                  <a:lnTo>
                    <a:pt x="341" y="489"/>
                  </a:lnTo>
                  <a:close/>
                  <a:moveTo>
                    <a:pt x="347" y="499"/>
                  </a:moveTo>
                  <a:lnTo>
                    <a:pt x="347" y="499"/>
                  </a:lnTo>
                  <a:lnTo>
                    <a:pt x="371" y="499"/>
                  </a:lnTo>
                  <a:cubicBezTo>
                    <a:pt x="374" y="499"/>
                    <a:pt x="377" y="502"/>
                    <a:pt x="377" y="505"/>
                  </a:cubicBezTo>
                  <a:lnTo>
                    <a:pt x="377" y="527"/>
                  </a:lnTo>
                  <a:cubicBezTo>
                    <a:pt x="378" y="530"/>
                    <a:pt x="375" y="533"/>
                    <a:pt x="372" y="533"/>
                  </a:cubicBezTo>
                  <a:lnTo>
                    <a:pt x="348" y="533"/>
                  </a:lnTo>
                  <a:cubicBezTo>
                    <a:pt x="345" y="533"/>
                    <a:pt x="342" y="530"/>
                    <a:pt x="342" y="527"/>
                  </a:cubicBezTo>
                  <a:lnTo>
                    <a:pt x="342" y="505"/>
                  </a:lnTo>
                  <a:cubicBezTo>
                    <a:pt x="342" y="502"/>
                    <a:pt x="344" y="499"/>
                    <a:pt x="347" y="499"/>
                  </a:cubicBezTo>
                  <a:close/>
                  <a:moveTo>
                    <a:pt x="386" y="489"/>
                  </a:moveTo>
                  <a:lnTo>
                    <a:pt x="386" y="489"/>
                  </a:lnTo>
                  <a:cubicBezTo>
                    <a:pt x="383" y="489"/>
                    <a:pt x="380" y="487"/>
                    <a:pt x="380" y="484"/>
                  </a:cubicBezTo>
                  <a:lnTo>
                    <a:pt x="379" y="461"/>
                  </a:lnTo>
                  <a:cubicBezTo>
                    <a:pt x="379" y="458"/>
                    <a:pt x="381" y="456"/>
                    <a:pt x="384" y="456"/>
                  </a:cubicBezTo>
                  <a:lnTo>
                    <a:pt x="408" y="456"/>
                  </a:lnTo>
                  <a:cubicBezTo>
                    <a:pt x="411" y="456"/>
                    <a:pt x="413" y="458"/>
                    <a:pt x="413" y="461"/>
                  </a:cubicBezTo>
                  <a:lnTo>
                    <a:pt x="414" y="484"/>
                  </a:lnTo>
                  <a:cubicBezTo>
                    <a:pt x="415" y="487"/>
                    <a:pt x="412" y="489"/>
                    <a:pt x="409" y="489"/>
                  </a:cubicBezTo>
                  <a:lnTo>
                    <a:pt x="386" y="489"/>
                  </a:lnTo>
                  <a:close/>
                  <a:moveTo>
                    <a:pt x="392" y="499"/>
                  </a:moveTo>
                  <a:lnTo>
                    <a:pt x="392" y="499"/>
                  </a:lnTo>
                  <a:lnTo>
                    <a:pt x="416" y="499"/>
                  </a:lnTo>
                  <a:cubicBezTo>
                    <a:pt x="419" y="499"/>
                    <a:pt x="421" y="502"/>
                    <a:pt x="421" y="505"/>
                  </a:cubicBezTo>
                  <a:lnTo>
                    <a:pt x="422" y="527"/>
                  </a:lnTo>
                  <a:cubicBezTo>
                    <a:pt x="423" y="530"/>
                    <a:pt x="420" y="533"/>
                    <a:pt x="417" y="533"/>
                  </a:cubicBezTo>
                  <a:lnTo>
                    <a:pt x="393" y="533"/>
                  </a:lnTo>
                  <a:cubicBezTo>
                    <a:pt x="390" y="533"/>
                    <a:pt x="388" y="530"/>
                    <a:pt x="387" y="527"/>
                  </a:cubicBezTo>
                  <a:lnTo>
                    <a:pt x="387" y="505"/>
                  </a:lnTo>
                  <a:cubicBezTo>
                    <a:pt x="386" y="502"/>
                    <a:pt x="389" y="499"/>
                    <a:pt x="392" y="499"/>
                  </a:cubicBezTo>
                  <a:close/>
                  <a:moveTo>
                    <a:pt x="459" y="484"/>
                  </a:moveTo>
                  <a:lnTo>
                    <a:pt x="459" y="484"/>
                  </a:lnTo>
                  <a:cubicBezTo>
                    <a:pt x="459" y="487"/>
                    <a:pt x="457" y="489"/>
                    <a:pt x="454" y="489"/>
                  </a:cubicBezTo>
                  <a:lnTo>
                    <a:pt x="430" y="489"/>
                  </a:lnTo>
                  <a:cubicBezTo>
                    <a:pt x="427" y="489"/>
                    <a:pt x="424" y="487"/>
                    <a:pt x="424" y="484"/>
                  </a:cubicBezTo>
                  <a:lnTo>
                    <a:pt x="423" y="461"/>
                  </a:lnTo>
                  <a:cubicBezTo>
                    <a:pt x="423" y="458"/>
                    <a:pt x="425" y="456"/>
                    <a:pt x="428" y="456"/>
                  </a:cubicBezTo>
                  <a:lnTo>
                    <a:pt x="451" y="456"/>
                  </a:lnTo>
                  <a:cubicBezTo>
                    <a:pt x="454" y="456"/>
                    <a:pt x="457" y="458"/>
                    <a:pt x="457" y="461"/>
                  </a:cubicBezTo>
                  <a:lnTo>
                    <a:pt x="459" y="484"/>
                  </a:lnTo>
                  <a:close/>
                  <a:moveTo>
                    <a:pt x="84" y="43"/>
                  </a:moveTo>
                  <a:lnTo>
                    <a:pt x="84" y="43"/>
                  </a:lnTo>
                  <a:cubicBezTo>
                    <a:pt x="84" y="41"/>
                    <a:pt x="86" y="39"/>
                    <a:pt x="88" y="39"/>
                  </a:cubicBezTo>
                  <a:lnTo>
                    <a:pt x="530" y="39"/>
                  </a:lnTo>
                  <a:cubicBezTo>
                    <a:pt x="533" y="39"/>
                    <a:pt x="535" y="41"/>
                    <a:pt x="535" y="43"/>
                  </a:cubicBezTo>
                  <a:lnTo>
                    <a:pt x="535" y="358"/>
                  </a:lnTo>
                  <a:cubicBezTo>
                    <a:pt x="535" y="360"/>
                    <a:pt x="533" y="362"/>
                    <a:pt x="530" y="362"/>
                  </a:cubicBezTo>
                  <a:lnTo>
                    <a:pt x="88" y="362"/>
                  </a:lnTo>
                  <a:cubicBezTo>
                    <a:pt x="86" y="362"/>
                    <a:pt x="84" y="360"/>
                    <a:pt x="84" y="358"/>
                  </a:cubicBezTo>
                  <a:lnTo>
                    <a:pt x="84" y="43"/>
                  </a:lnTo>
                  <a:close/>
                  <a:moveTo>
                    <a:pt x="474" y="489"/>
                  </a:moveTo>
                  <a:lnTo>
                    <a:pt x="474" y="489"/>
                  </a:lnTo>
                  <a:cubicBezTo>
                    <a:pt x="471" y="489"/>
                    <a:pt x="469" y="487"/>
                    <a:pt x="468" y="484"/>
                  </a:cubicBezTo>
                  <a:lnTo>
                    <a:pt x="467" y="461"/>
                  </a:lnTo>
                  <a:cubicBezTo>
                    <a:pt x="466" y="458"/>
                    <a:pt x="468" y="456"/>
                    <a:pt x="471" y="456"/>
                  </a:cubicBezTo>
                  <a:lnTo>
                    <a:pt x="495" y="456"/>
                  </a:lnTo>
                  <a:cubicBezTo>
                    <a:pt x="498" y="456"/>
                    <a:pt x="500" y="458"/>
                    <a:pt x="500" y="461"/>
                  </a:cubicBezTo>
                  <a:lnTo>
                    <a:pt x="503" y="484"/>
                  </a:lnTo>
                  <a:cubicBezTo>
                    <a:pt x="503" y="487"/>
                    <a:pt x="501" y="489"/>
                    <a:pt x="498" y="489"/>
                  </a:cubicBezTo>
                  <a:lnTo>
                    <a:pt x="474" y="489"/>
                  </a:lnTo>
                  <a:close/>
                  <a:moveTo>
                    <a:pt x="481" y="499"/>
                  </a:moveTo>
                  <a:lnTo>
                    <a:pt x="481" y="499"/>
                  </a:lnTo>
                  <a:lnTo>
                    <a:pt x="505" y="499"/>
                  </a:lnTo>
                  <a:cubicBezTo>
                    <a:pt x="507" y="499"/>
                    <a:pt x="510" y="502"/>
                    <a:pt x="510" y="505"/>
                  </a:cubicBezTo>
                  <a:lnTo>
                    <a:pt x="513" y="527"/>
                  </a:lnTo>
                  <a:cubicBezTo>
                    <a:pt x="513" y="530"/>
                    <a:pt x="511" y="533"/>
                    <a:pt x="508" y="533"/>
                  </a:cubicBezTo>
                  <a:lnTo>
                    <a:pt x="483" y="533"/>
                  </a:lnTo>
                  <a:cubicBezTo>
                    <a:pt x="480" y="533"/>
                    <a:pt x="478" y="530"/>
                    <a:pt x="478" y="527"/>
                  </a:cubicBezTo>
                  <a:lnTo>
                    <a:pt x="476" y="505"/>
                  </a:lnTo>
                  <a:cubicBezTo>
                    <a:pt x="475" y="502"/>
                    <a:pt x="478" y="499"/>
                    <a:pt x="481" y="499"/>
                  </a:cubicBezTo>
                  <a:close/>
                  <a:moveTo>
                    <a:pt x="546" y="461"/>
                  </a:moveTo>
                  <a:lnTo>
                    <a:pt x="546" y="461"/>
                  </a:lnTo>
                  <a:lnTo>
                    <a:pt x="548" y="484"/>
                  </a:lnTo>
                  <a:cubicBezTo>
                    <a:pt x="549" y="487"/>
                    <a:pt x="547" y="489"/>
                    <a:pt x="544" y="489"/>
                  </a:cubicBezTo>
                  <a:lnTo>
                    <a:pt x="520" y="489"/>
                  </a:lnTo>
                  <a:cubicBezTo>
                    <a:pt x="517" y="489"/>
                    <a:pt x="514" y="487"/>
                    <a:pt x="514" y="484"/>
                  </a:cubicBezTo>
                  <a:lnTo>
                    <a:pt x="512" y="461"/>
                  </a:lnTo>
                  <a:cubicBezTo>
                    <a:pt x="512" y="458"/>
                    <a:pt x="514" y="456"/>
                    <a:pt x="516" y="456"/>
                  </a:cubicBezTo>
                  <a:lnTo>
                    <a:pt x="540" y="456"/>
                  </a:lnTo>
                  <a:cubicBezTo>
                    <a:pt x="543" y="456"/>
                    <a:pt x="545" y="458"/>
                    <a:pt x="546" y="461"/>
                  </a:cubicBezTo>
                  <a:close/>
                  <a:moveTo>
                    <a:pt x="551" y="505"/>
                  </a:moveTo>
                  <a:lnTo>
                    <a:pt x="551" y="505"/>
                  </a:lnTo>
                  <a:lnTo>
                    <a:pt x="554" y="527"/>
                  </a:lnTo>
                  <a:cubicBezTo>
                    <a:pt x="554" y="530"/>
                    <a:pt x="552" y="533"/>
                    <a:pt x="549" y="533"/>
                  </a:cubicBezTo>
                  <a:lnTo>
                    <a:pt x="528" y="533"/>
                  </a:lnTo>
                  <a:cubicBezTo>
                    <a:pt x="525" y="533"/>
                    <a:pt x="522" y="530"/>
                    <a:pt x="522" y="527"/>
                  </a:cubicBezTo>
                  <a:lnTo>
                    <a:pt x="520" y="505"/>
                  </a:lnTo>
                  <a:cubicBezTo>
                    <a:pt x="520" y="502"/>
                    <a:pt x="522" y="499"/>
                    <a:pt x="525" y="499"/>
                  </a:cubicBezTo>
                  <a:lnTo>
                    <a:pt x="545" y="499"/>
                  </a:lnTo>
                  <a:cubicBezTo>
                    <a:pt x="548" y="499"/>
                    <a:pt x="551" y="502"/>
                    <a:pt x="551" y="505"/>
                  </a:cubicBezTo>
                  <a:close/>
                  <a:moveTo>
                    <a:pt x="623" y="625"/>
                  </a:moveTo>
                  <a:lnTo>
                    <a:pt x="623" y="625"/>
                  </a:lnTo>
                  <a:lnTo>
                    <a:pt x="584" y="402"/>
                  </a:lnTo>
                  <a:lnTo>
                    <a:pt x="584" y="402"/>
                  </a:lnTo>
                  <a:lnTo>
                    <a:pt x="584" y="33"/>
                  </a:lnTo>
                  <a:cubicBezTo>
                    <a:pt x="584" y="14"/>
                    <a:pt x="569" y="0"/>
                    <a:pt x="551" y="0"/>
                  </a:cubicBezTo>
                  <a:lnTo>
                    <a:pt x="70" y="0"/>
                  </a:lnTo>
                  <a:cubicBezTo>
                    <a:pt x="52" y="0"/>
                    <a:pt x="37" y="14"/>
                    <a:pt x="37" y="33"/>
                  </a:cubicBezTo>
                  <a:lnTo>
                    <a:pt x="37" y="402"/>
                  </a:lnTo>
                  <a:lnTo>
                    <a:pt x="37" y="402"/>
                  </a:lnTo>
                  <a:lnTo>
                    <a:pt x="2" y="625"/>
                  </a:lnTo>
                  <a:cubicBezTo>
                    <a:pt x="0" y="643"/>
                    <a:pt x="13" y="658"/>
                    <a:pt x="34" y="658"/>
                  </a:cubicBezTo>
                  <a:lnTo>
                    <a:pt x="592" y="658"/>
                  </a:lnTo>
                  <a:cubicBezTo>
                    <a:pt x="612" y="658"/>
                    <a:pt x="626" y="643"/>
                    <a:pt x="623" y="625"/>
                  </a:cubicBezTo>
                  <a:close/>
                </a:path>
              </a:pathLst>
            </a:custGeom>
            <a:solidFill>
              <a:schemeClr val="bg1"/>
            </a:solidFill>
            <a:ln w="0">
              <a:noFill/>
              <a:prstDash val="solid"/>
              <a:round/>
              <a:headEnd/>
              <a:tailEnd/>
            </a:ln>
          </p:spPr>
          <p:txBody>
            <a:bodyPr vert="horz" wrap="square" lIns="51435" tIns="25718" rIns="51435" bIns="25718" numCol="1" anchor="t" anchorCtr="0" compatLnSpc="1">
              <a:prstTxWarp prst="textNoShape">
                <a:avLst/>
              </a:prstTxWarp>
            </a:bodyPr>
            <a:lstStyle/>
            <a:p>
              <a:pPr fontAlgn="base">
                <a:spcBef>
                  <a:spcPct val="0"/>
                </a:spcBef>
                <a:spcAft>
                  <a:spcPct val="0"/>
                </a:spcAft>
              </a:pPr>
              <a:endParaRPr lang="en-US" sz="1125">
                <a:solidFill>
                  <a:srgbClr val="000000"/>
                </a:solidFill>
                <a:ea typeface="ＭＳ Ｐゴシック"/>
              </a:endParaRPr>
            </a:p>
          </p:txBody>
        </p:sp>
        <p:sp>
          <p:nvSpPr>
            <p:cNvPr id="249" name="Freeform 224"/>
            <p:cNvSpPr>
              <a:spLocks noChangeAspect="1" noEditPoints="1"/>
            </p:cNvSpPr>
            <p:nvPr/>
          </p:nvSpPr>
          <p:spPr bwMode="auto">
            <a:xfrm>
              <a:off x="1128535" y="1025955"/>
              <a:ext cx="313192" cy="273840"/>
            </a:xfrm>
            <a:custGeom>
              <a:avLst/>
              <a:gdLst>
                <a:gd name="T0" fmla="*/ 170 w 6176"/>
                <a:gd name="T1" fmla="*/ 3201 h 5401"/>
                <a:gd name="T2" fmla="*/ 208 w 6176"/>
                <a:gd name="T3" fmla="*/ 3829 h 5401"/>
                <a:gd name="T4" fmla="*/ 707 w 6176"/>
                <a:gd name="T5" fmla="*/ 3829 h 5401"/>
                <a:gd name="T6" fmla="*/ 745 w 6176"/>
                <a:gd name="T7" fmla="*/ 3201 h 5401"/>
                <a:gd name="T8" fmla="*/ 269 w 6176"/>
                <a:gd name="T9" fmla="*/ 3128 h 5401"/>
                <a:gd name="T10" fmla="*/ 4115 w 6176"/>
                <a:gd name="T11" fmla="*/ 2894 h 5401"/>
                <a:gd name="T12" fmla="*/ 4153 w 6176"/>
                <a:gd name="T13" fmla="*/ 3523 h 5401"/>
                <a:gd name="T14" fmla="*/ 4653 w 6176"/>
                <a:gd name="T15" fmla="*/ 3523 h 5401"/>
                <a:gd name="T16" fmla="*/ 4690 w 6176"/>
                <a:gd name="T17" fmla="*/ 2894 h 5401"/>
                <a:gd name="T18" fmla="*/ 4215 w 6176"/>
                <a:gd name="T19" fmla="*/ 2823 h 5401"/>
                <a:gd name="T20" fmla="*/ 1486 w 6176"/>
                <a:gd name="T21" fmla="*/ 2234 h 5401"/>
                <a:gd name="T22" fmla="*/ 1522 w 6176"/>
                <a:gd name="T23" fmla="*/ 2863 h 5401"/>
                <a:gd name="T24" fmla="*/ 2023 w 6176"/>
                <a:gd name="T25" fmla="*/ 2863 h 5401"/>
                <a:gd name="T26" fmla="*/ 2061 w 6176"/>
                <a:gd name="T27" fmla="*/ 2234 h 5401"/>
                <a:gd name="T28" fmla="*/ 1583 w 6176"/>
                <a:gd name="T29" fmla="*/ 2163 h 5401"/>
                <a:gd name="T30" fmla="*/ 5431 w 6176"/>
                <a:gd name="T31" fmla="*/ 1369 h 5401"/>
                <a:gd name="T32" fmla="*/ 5469 w 6176"/>
                <a:gd name="T33" fmla="*/ 1998 h 5401"/>
                <a:gd name="T34" fmla="*/ 5968 w 6176"/>
                <a:gd name="T35" fmla="*/ 1998 h 5401"/>
                <a:gd name="T36" fmla="*/ 6006 w 6176"/>
                <a:gd name="T37" fmla="*/ 1369 h 5401"/>
                <a:gd name="T38" fmla="*/ 5530 w 6176"/>
                <a:gd name="T39" fmla="*/ 1298 h 5401"/>
                <a:gd name="T40" fmla="*/ 2800 w 6176"/>
                <a:gd name="T41" fmla="*/ 1165 h 5401"/>
                <a:gd name="T42" fmla="*/ 2837 w 6176"/>
                <a:gd name="T43" fmla="*/ 1794 h 5401"/>
                <a:gd name="T44" fmla="*/ 3337 w 6176"/>
                <a:gd name="T45" fmla="*/ 1794 h 5401"/>
                <a:gd name="T46" fmla="*/ 3374 w 6176"/>
                <a:gd name="T47" fmla="*/ 1165 h 5401"/>
                <a:gd name="T48" fmla="*/ 2899 w 6176"/>
                <a:gd name="T49" fmla="*/ 1094 h 5401"/>
                <a:gd name="T50" fmla="*/ 6114 w 6176"/>
                <a:gd name="T51" fmla="*/ 36 h 5401"/>
                <a:gd name="T52" fmla="*/ 6176 w 6176"/>
                <a:gd name="T53" fmla="*/ 5238 h 5401"/>
                <a:gd name="T54" fmla="*/ 6084 w 6176"/>
                <a:gd name="T55" fmla="*/ 5384 h 5401"/>
                <a:gd name="T56" fmla="*/ 5353 w 6176"/>
                <a:gd name="T57" fmla="*/ 5384 h 5401"/>
                <a:gd name="T58" fmla="*/ 5261 w 6176"/>
                <a:gd name="T59" fmla="*/ 5238 h 5401"/>
                <a:gd name="T60" fmla="*/ 5321 w 6176"/>
                <a:gd name="T61" fmla="*/ 36 h 5401"/>
                <a:gd name="T62" fmla="*/ 4698 w 6176"/>
                <a:gd name="T63" fmla="*/ 0 h 5401"/>
                <a:gd name="T64" fmla="*/ 4843 w 6176"/>
                <a:gd name="T65" fmla="*/ 92 h 5401"/>
                <a:gd name="T66" fmla="*/ 4843 w 6176"/>
                <a:gd name="T67" fmla="*/ 5309 h 5401"/>
                <a:gd name="T68" fmla="*/ 4698 w 6176"/>
                <a:gd name="T69" fmla="*/ 5401 h 5401"/>
                <a:gd name="T70" fmla="*/ 3981 w 6176"/>
                <a:gd name="T71" fmla="*/ 5339 h 5401"/>
                <a:gd name="T72" fmla="*/ 3949 w 6176"/>
                <a:gd name="T73" fmla="*/ 126 h 5401"/>
                <a:gd name="T74" fmla="*/ 4071 w 6176"/>
                <a:gd name="T75" fmla="*/ 6 h 5401"/>
                <a:gd name="T76" fmla="*/ 3453 w 6176"/>
                <a:gd name="T77" fmla="*/ 17 h 5401"/>
                <a:gd name="T78" fmla="*/ 3545 w 6176"/>
                <a:gd name="T79" fmla="*/ 163 h 5401"/>
                <a:gd name="T80" fmla="*/ 3485 w 6176"/>
                <a:gd name="T81" fmla="*/ 5365 h 5401"/>
                <a:gd name="T82" fmla="*/ 2757 w 6176"/>
                <a:gd name="T83" fmla="*/ 5397 h 5401"/>
                <a:gd name="T84" fmla="*/ 2635 w 6176"/>
                <a:gd name="T85" fmla="*/ 5276 h 5401"/>
                <a:gd name="T86" fmla="*/ 2667 w 6176"/>
                <a:gd name="T87" fmla="*/ 62 h 5401"/>
                <a:gd name="T88" fmla="*/ 1478 w 6176"/>
                <a:gd name="T89" fmla="*/ 0 h 5401"/>
                <a:gd name="T90" fmla="*/ 2193 w 6176"/>
                <a:gd name="T91" fmla="*/ 62 h 5401"/>
                <a:gd name="T92" fmla="*/ 2225 w 6176"/>
                <a:gd name="T93" fmla="*/ 5276 h 5401"/>
                <a:gd name="T94" fmla="*/ 2104 w 6176"/>
                <a:gd name="T95" fmla="*/ 5397 h 5401"/>
                <a:gd name="T96" fmla="*/ 1376 w 6176"/>
                <a:gd name="T97" fmla="*/ 5365 h 5401"/>
                <a:gd name="T98" fmla="*/ 1316 w 6176"/>
                <a:gd name="T99" fmla="*/ 163 h 5401"/>
                <a:gd name="T100" fmla="*/ 1406 w 6176"/>
                <a:gd name="T101" fmla="*/ 17 h 5401"/>
                <a:gd name="T102" fmla="*/ 790 w 6176"/>
                <a:gd name="T103" fmla="*/ 6 h 5401"/>
                <a:gd name="T104" fmla="*/ 910 w 6176"/>
                <a:gd name="T105" fmla="*/ 126 h 5401"/>
                <a:gd name="T106" fmla="*/ 880 w 6176"/>
                <a:gd name="T107" fmla="*/ 5339 h 5401"/>
                <a:gd name="T108" fmla="*/ 163 w 6176"/>
                <a:gd name="T109" fmla="*/ 5401 h 5401"/>
                <a:gd name="T110" fmla="*/ 17 w 6176"/>
                <a:gd name="T111" fmla="*/ 5309 h 5401"/>
                <a:gd name="T112" fmla="*/ 17 w 6176"/>
                <a:gd name="T113" fmla="*/ 92 h 5401"/>
                <a:gd name="T114" fmla="*/ 163 w 6176"/>
                <a:gd name="T115" fmla="*/ 0 h 5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176" h="5401">
                  <a:moveTo>
                    <a:pt x="269" y="3128"/>
                  </a:moveTo>
                  <a:lnTo>
                    <a:pt x="236" y="3134"/>
                  </a:lnTo>
                  <a:lnTo>
                    <a:pt x="208" y="3149"/>
                  </a:lnTo>
                  <a:lnTo>
                    <a:pt x="185" y="3172"/>
                  </a:lnTo>
                  <a:lnTo>
                    <a:pt x="170" y="3201"/>
                  </a:lnTo>
                  <a:lnTo>
                    <a:pt x="165" y="3233"/>
                  </a:lnTo>
                  <a:lnTo>
                    <a:pt x="165" y="3746"/>
                  </a:lnTo>
                  <a:lnTo>
                    <a:pt x="170" y="3778"/>
                  </a:lnTo>
                  <a:lnTo>
                    <a:pt x="185" y="3806"/>
                  </a:lnTo>
                  <a:lnTo>
                    <a:pt x="208" y="3829"/>
                  </a:lnTo>
                  <a:lnTo>
                    <a:pt x="236" y="3844"/>
                  </a:lnTo>
                  <a:lnTo>
                    <a:pt x="269" y="3849"/>
                  </a:lnTo>
                  <a:lnTo>
                    <a:pt x="646" y="3849"/>
                  </a:lnTo>
                  <a:lnTo>
                    <a:pt x="679" y="3844"/>
                  </a:lnTo>
                  <a:lnTo>
                    <a:pt x="707" y="3829"/>
                  </a:lnTo>
                  <a:lnTo>
                    <a:pt x="730" y="3806"/>
                  </a:lnTo>
                  <a:lnTo>
                    <a:pt x="745" y="3778"/>
                  </a:lnTo>
                  <a:lnTo>
                    <a:pt x="750" y="3746"/>
                  </a:lnTo>
                  <a:lnTo>
                    <a:pt x="750" y="3233"/>
                  </a:lnTo>
                  <a:lnTo>
                    <a:pt x="745" y="3201"/>
                  </a:lnTo>
                  <a:lnTo>
                    <a:pt x="730" y="3172"/>
                  </a:lnTo>
                  <a:lnTo>
                    <a:pt x="707" y="3149"/>
                  </a:lnTo>
                  <a:lnTo>
                    <a:pt x="679" y="3134"/>
                  </a:lnTo>
                  <a:lnTo>
                    <a:pt x="646" y="3128"/>
                  </a:lnTo>
                  <a:lnTo>
                    <a:pt x="269" y="3128"/>
                  </a:lnTo>
                  <a:close/>
                  <a:moveTo>
                    <a:pt x="4215" y="2823"/>
                  </a:moveTo>
                  <a:lnTo>
                    <a:pt x="4181" y="2829"/>
                  </a:lnTo>
                  <a:lnTo>
                    <a:pt x="4153" y="2844"/>
                  </a:lnTo>
                  <a:lnTo>
                    <a:pt x="4130" y="2866"/>
                  </a:lnTo>
                  <a:lnTo>
                    <a:pt x="4115" y="2894"/>
                  </a:lnTo>
                  <a:lnTo>
                    <a:pt x="4110" y="2928"/>
                  </a:lnTo>
                  <a:lnTo>
                    <a:pt x="4110" y="3441"/>
                  </a:lnTo>
                  <a:lnTo>
                    <a:pt x="4115" y="3473"/>
                  </a:lnTo>
                  <a:lnTo>
                    <a:pt x="4130" y="3501"/>
                  </a:lnTo>
                  <a:lnTo>
                    <a:pt x="4153" y="3523"/>
                  </a:lnTo>
                  <a:lnTo>
                    <a:pt x="4181" y="3538"/>
                  </a:lnTo>
                  <a:lnTo>
                    <a:pt x="4215" y="3544"/>
                  </a:lnTo>
                  <a:lnTo>
                    <a:pt x="4591" y="3544"/>
                  </a:lnTo>
                  <a:lnTo>
                    <a:pt x="4625" y="3538"/>
                  </a:lnTo>
                  <a:lnTo>
                    <a:pt x="4653" y="3523"/>
                  </a:lnTo>
                  <a:lnTo>
                    <a:pt x="4675" y="3501"/>
                  </a:lnTo>
                  <a:lnTo>
                    <a:pt x="4690" y="3473"/>
                  </a:lnTo>
                  <a:lnTo>
                    <a:pt x="4696" y="3441"/>
                  </a:lnTo>
                  <a:lnTo>
                    <a:pt x="4696" y="2928"/>
                  </a:lnTo>
                  <a:lnTo>
                    <a:pt x="4690" y="2894"/>
                  </a:lnTo>
                  <a:lnTo>
                    <a:pt x="4675" y="2866"/>
                  </a:lnTo>
                  <a:lnTo>
                    <a:pt x="4653" y="2844"/>
                  </a:lnTo>
                  <a:lnTo>
                    <a:pt x="4625" y="2829"/>
                  </a:lnTo>
                  <a:lnTo>
                    <a:pt x="4591" y="2823"/>
                  </a:lnTo>
                  <a:lnTo>
                    <a:pt x="4215" y="2823"/>
                  </a:lnTo>
                  <a:close/>
                  <a:moveTo>
                    <a:pt x="1583" y="2163"/>
                  </a:moveTo>
                  <a:lnTo>
                    <a:pt x="1551" y="2168"/>
                  </a:lnTo>
                  <a:lnTo>
                    <a:pt x="1522" y="2183"/>
                  </a:lnTo>
                  <a:lnTo>
                    <a:pt x="1499" y="2206"/>
                  </a:lnTo>
                  <a:lnTo>
                    <a:pt x="1486" y="2234"/>
                  </a:lnTo>
                  <a:lnTo>
                    <a:pt x="1480" y="2267"/>
                  </a:lnTo>
                  <a:lnTo>
                    <a:pt x="1480" y="2778"/>
                  </a:lnTo>
                  <a:lnTo>
                    <a:pt x="1486" y="2812"/>
                  </a:lnTo>
                  <a:lnTo>
                    <a:pt x="1499" y="2840"/>
                  </a:lnTo>
                  <a:lnTo>
                    <a:pt x="1522" y="2863"/>
                  </a:lnTo>
                  <a:lnTo>
                    <a:pt x="1551" y="2878"/>
                  </a:lnTo>
                  <a:lnTo>
                    <a:pt x="1583" y="2883"/>
                  </a:lnTo>
                  <a:lnTo>
                    <a:pt x="1961" y="2883"/>
                  </a:lnTo>
                  <a:lnTo>
                    <a:pt x="1993" y="2878"/>
                  </a:lnTo>
                  <a:lnTo>
                    <a:pt x="2023" y="2863"/>
                  </a:lnTo>
                  <a:lnTo>
                    <a:pt x="2046" y="2840"/>
                  </a:lnTo>
                  <a:lnTo>
                    <a:pt x="2061" y="2812"/>
                  </a:lnTo>
                  <a:lnTo>
                    <a:pt x="2064" y="2778"/>
                  </a:lnTo>
                  <a:lnTo>
                    <a:pt x="2064" y="2267"/>
                  </a:lnTo>
                  <a:lnTo>
                    <a:pt x="2061" y="2234"/>
                  </a:lnTo>
                  <a:lnTo>
                    <a:pt x="2046" y="2206"/>
                  </a:lnTo>
                  <a:lnTo>
                    <a:pt x="2023" y="2183"/>
                  </a:lnTo>
                  <a:lnTo>
                    <a:pt x="1993" y="2168"/>
                  </a:lnTo>
                  <a:lnTo>
                    <a:pt x="1961" y="2163"/>
                  </a:lnTo>
                  <a:lnTo>
                    <a:pt x="1583" y="2163"/>
                  </a:lnTo>
                  <a:close/>
                  <a:moveTo>
                    <a:pt x="5530" y="1298"/>
                  </a:moveTo>
                  <a:lnTo>
                    <a:pt x="5497" y="1303"/>
                  </a:lnTo>
                  <a:lnTo>
                    <a:pt x="5469" y="1318"/>
                  </a:lnTo>
                  <a:lnTo>
                    <a:pt x="5446" y="1341"/>
                  </a:lnTo>
                  <a:lnTo>
                    <a:pt x="5431" y="1369"/>
                  </a:lnTo>
                  <a:lnTo>
                    <a:pt x="5426" y="1403"/>
                  </a:lnTo>
                  <a:lnTo>
                    <a:pt x="5426" y="1914"/>
                  </a:lnTo>
                  <a:lnTo>
                    <a:pt x="5431" y="1947"/>
                  </a:lnTo>
                  <a:lnTo>
                    <a:pt x="5446" y="1975"/>
                  </a:lnTo>
                  <a:lnTo>
                    <a:pt x="5469" y="1998"/>
                  </a:lnTo>
                  <a:lnTo>
                    <a:pt x="5497" y="2013"/>
                  </a:lnTo>
                  <a:lnTo>
                    <a:pt x="5530" y="2018"/>
                  </a:lnTo>
                  <a:lnTo>
                    <a:pt x="5907" y="2018"/>
                  </a:lnTo>
                  <a:lnTo>
                    <a:pt x="5938" y="2013"/>
                  </a:lnTo>
                  <a:lnTo>
                    <a:pt x="5968" y="1998"/>
                  </a:lnTo>
                  <a:lnTo>
                    <a:pt x="5991" y="1975"/>
                  </a:lnTo>
                  <a:lnTo>
                    <a:pt x="6006" y="1947"/>
                  </a:lnTo>
                  <a:lnTo>
                    <a:pt x="6011" y="1914"/>
                  </a:lnTo>
                  <a:lnTo>
                    <a:pt x="6011" y="1403"/>
                  </a:lnTo>
                  <a:lnTo>
                    <a:pt x="6006" y="1369"/>
                  </a:lnTo>
                  <a:lnTo>
                    <a:pt x="5991" y="1341"/>
                  </a:lnTo>
                  <a:lnTo>
                    <a:pt x="5968" y="1318"/>
                  </a:lnTo>
                  <a:lnTo>
                    <a:pt x="5938" y="1303"/>
                  </a:lnTo>
                  <a:lnTo>
                    <a:pt x="5907" y="1298"/>
                  </a:lnTo>
                  <a:lnTo>
                    <a:pt x="5530" y="1298"/>
                  </a:lnTo>
                  <a:close/>
                  <a:moveTo>
                    <a:pt x="2899" y="1094"/>
                  </a:moveTo>
                  <a:lnTo>
                    <a:pt x="2865" y="1099"/>
                  </a:lnTo>
                  <a:lnTo>
                    <a:pt x="2837" y="1114"/>
                  </a:lnTo>
                  <a:lnTo>
                    <a:pt x="2815" y="1137"/>
                  </a:lnTo>
                  <a:lnTo>
                    <a:pt x="2800" y="1165"/>
                  </a:lnTo>
                  <a:lnTo>
                    <a:pt x="2794" y="1199"/>
                  </a:lnTo>
                  <a:lnTo>
                    <a:pt x="2794" y="1710"/>
                  </a:lnTo>
                  <a:lnTo>
                    <a:pt x="2800" y="1743"/>
                  </a:lnTo>
                  <a:lnTo>
                    <a:pt x="2815" y="1771"/>
                  </a:lnTo>
                  <a:lnTo>
                    <a:pt x="2837" y="1794"/>
                  </a:lnTo>
                  <a:lnTo>
                    <a:pt x="2865" y="1809"/>
                  </a:lnTo>
                  <a:lnTo>
                    <a:pt x="2899" y="1814"/>
                  </a:lnTo>
                  <a:lnTo>
                    <a:pt x="3275" y="1814"/>
                  </a:lnTo>
                  <a:lnTo>
                    <a:pt x="3309" y="1809"/>
                  </a:lnTo>
                  <a:lnTo>
                    <a:pt x="3337" y="1794"/>
                  </a:lnTo>
                  <a:lnTo>
                    <a:pt x="3359" y="1771"/>
                  </a:lnTo>
                  <a:lnTo>
                    <a:pt x="3374" y="1743"/>
                  </a:lnTo>
                  <a:lnTo>
                    <a:pt x="3380" y="1710"/>
                  </a:lnTo>
                  <a:lnTo>
                    <a:pt x="3380" y="1199"/>
                  </a:lnTo>
                  <a:lnTo>
                    <a:pt x="3374" y="1165"/>
                  </a:lnTo>
                  <a:lnTo>
                    <a:pt x="3359" y="1137"/>
                  </a:lnTo>
                  <a:lnTo>
                    <a:pt x="3337" y="1114"/>
                  </a:lnTo>
                  <a:lnTo>
                    <a:pt x="3309" y="1099"/>
                  </a:lnTo>
                  <a:lnTo>
                    <a:pt x="3275" y="1094"/>
                  </a:lnTo>
                  <a:lnTo>
                    <a:pt x="2899" y="1094"/>
                  </a:lnTo>
                  <a:close/>
                  <a:moveTo>
                    <a:pt x="5424" y="0"/>
                  </a:moveTo>
                  <a:lnTo>
                    <a:pt x="6013" y="0"/>
                  </a:lnTo>
                  <a:lnTo>
                    <a:pt x="6049" y="6"/>
                  </a:lnTo>
                  <a:lnTo>
                    <a:pt x="6084" y="17"/>
                  </a:lnTo>
                  <a:lnTo>
                    <a:pt x="6114" y="36"/>
                  </a:lnTo>
                  <a:lnTo>
                    <a:pt x="6139" y="62"/>
                  </a:lnTo>
                  <a:lnTo>
                    <a:pt x="6159" y="92"/>
                  </a:lnTo>
                  <a:lnTo>
                    <a:pt x="6170" y="126"/>
                  </a:lnTo>
                  <a:lnTo>
                    <a:pt x="6176" y="163"/>
                  </a:lnTo>
                  <a:lnTo>
                    <a:pt x="6176" y="5238"/>
                  </a:lnTo>
                  <a:lnTo>
                    <a:pt x="6170" y="5276"/>
                  </a:lnTo>
                  <a:lnTo>
                    <a:pt x="6159" y="5309"/>
                  </a:lnTo>
                  <a:lnTo>
                    <a:pt x="6139" y="5339"/>
                  </a:lnTo>
                  <a:lnTo>
                    <a:pt x="6114" y="5365"/>
                  </a:lnTo>
                  <a:lnTo>
                    <a:pt x="6084" y="5384"/>
                  </a:lnTo>
                  <a:lnTo>
                    <a:pt x="6049" y="5397"/>
                  </a:lnTo>
                  <a:lnTo>
                    <a:pt x="6013" y="5401"/>
                  </a:lnTo>
                  <a:lnTo>
                    <a:pt x="5424" y="5401"/>
                  </a:lnTo>
                  <a:lnTo>
                    <a:pt x="5386" y="5397"/>
                  </a:lnTo>
                  <a:lnTo>
                    <a:pt x="5353" y="5384"/>
                  </a:lnTo>
                  <a:lnTo>
                    <a:pt x="5321" y="5365"/>
                  </a:lnTo>
                  <a:lnTo>
                    <a:pt x="5296" y="5339"/>
                  </a:lnTo>
                  <a:lnTo>
                    <a:pt x="5278" y="5309"/>
                  </a:lnTo>
                  <a:lnTo>
                    <a:pt x="5265" y="5276"/>
                  </a:lnTo>
                  <a:lnTo>
                    <a:pt x="5261" y="5238"/>
                  </a:lnTo>
                  <a:lnTo>
                    <a:pt x="5261" y="163"/>
                  </a:lnTo>
                  <a:lnTo>
                    <a:pt x="5265" y="126"/>
                  </a:lnTo>
                  <a:lnTo>
                    <a:pt x="5278" y="92"/>
                  </a:lnTo>
                  <a:lnTo>
                    <a:pt x="5296" y="62"/>
                  </a:lnTo>
                  <a:lnTo>
                    <a:pt x="5321" y="36"/>
                  </a:lnTo>
                  <a:lnTo>
                    <a:pt x="5353" y="17"/>
                  </a:lnTo>
                  <a:lnTo>
                    <a:pt x="5386" y="6"/>
                  </a:lnTo>
                  <a:lnTo>
                    <a:pt x="5424" y="0"/>
                  </a:lnTo>
                  <a:close/>
                  <a:moveTo>
                    <a:pt x="4108" y="0"/>
                  </a:moveTo>
                  <a:lnTo>
                    <a:pt x="4698" y="0"/>
                  </a:lnTo>
                  <a:lnTo>
                    <a:pt x="4735" y="6"/>
                  </a:lnTo>
                  <a:lnTo>
                    <a:pt x="4769" y="17"/>
                  </a:lnTo>
                  <a:lnTo>
                    <a:pt x="4799" y="36"/>
                  </a:lnTo>
                  <a:lnTo>
                    <a:pt x="4825" y="62"/>
                  </a:lnTo>
                  <a:lnTo>
                    <a:pt x="4843" y="92"/>
                  </a:lnTo>
                  <a:lnTo>
                    <a:pt x="4857" y="126"/>
                  </a:lnTo>
                  <a:lnTo>
                    <a:pt x="4860" y="163"/>
                  </a:lnTo>
                  <a:lnTo>
                    <a:pt x="4860" y="5238"/>
                  </a:lnTo>
                  <a:lnTo>
                    <a:pt x="4857" y="5276"/>
                  </a:lnTo>
                  <a:lnTo>
                    <a:pt x="4843" y="5309"/>
                  </a:lnTo>
                  <a:lnTo>
                    <a:pt x="4825" y="5339"/>
                  </a:lnTo>
                  <a:lnTo>
                    <a:pt x="4799" y="5365"/>
                  </a:lnTo>
                  <a:lnTo>
                    <a:pt x="4769" y="5384"/>
                  </a:lnTo>
                  <a:lnTo>
                    <a:pt x="4735" y="5397"/>
                  </a:lnTo>
                  <a:lnTo>
                    <a:pt x="4698" y="5401"/>
                  </a:lnTo>
                  <a:lnTo>
                    <a:pt x="4108" y="5401"/>
                  </a:lnTo>
                  <a:lnTo>
                    <a:pt x="4071" y="5397"/>
                  </a:lnTo>
                  <a:lnTo>
                    <a:pt x="4037" y="5384"/>
                  </a:lnTo>
                  <a:lnTo>
                    <a:pt x="4007" y="5365"/>
                  </a:lnTo>
                  <a:lnTo>
                    <a:pt x="3981" y="5339"/>
                  </a:lnTo>
                  <a:lnTo>
                    <a:pt x="3962" y="5309"/>
                  </a:lnTo>
                  <a:lnTo>
                    <a:pt x="3949" y="5276"/>
                  </a:lnTo>
                  <a:lnTo>
                    <a:pt x="3945" y="5238"/>
                  </a:lnTo>
                  <a:lnTo>
                    <a:pt x="3945" y="163"/>
                  </a:lnTo>
                  <a:lnTo>
                    <a:pt x="3949" y="126"/>
                  </a:lnTo>
                  <a:lnTo>
                    <a:pt x="3962" y="92"/>
                  </a:lnTo>
                  <a:lnTo>
                    <a:pt x="3981" y="62"/>
                  </a:lnTo>
                  <a:lnTo>
                    <a:pt x="4007" y="36"/>
                  </a:lnTo>
                  <a:lnTo>
                    <a:pt x="4037" y="17"/>
                  </a:lnTo>
                  <a:lnTo>
                    <a:pt x="4071" y="6"/>
                  </a:lnTo>
                  <a:lnTo>
                    <a:pt x="4108" y="0"/>
                  </a:lnTo>
                  <a:close/>
                  <a:moveTo>
                    <a:pt x="2794" y="0"/>
                  </a:moveTo>
                  <a:lnTo>
                    <a:pt x="3382" y="0"/>
                  </a:lnTo>
                  <a:lnTo>
                    <a:pt x="3419" y="6"/>
                  </a:lnTo>
                  <a:lnTo>
                    <a:pt x="3453" y="17"/>
                  </a:lnTo>
                  <a:lnTo>
                    <a:pt x="3485" y="36"/>
                  </a:lnTo>
                  <a:lnTo>
                    <a:pt x="3509" y="62"/>
                  </a:lnTo>
                  <a:lnTo>
                    <a:pt x="3528" y="92"/>
                  </a:lnTo>
                  <a:lnTo>
                    <a:pt x="3541" y="126"/>
                  </a:lnTo>
                  <a:lnTo>
                    <a:pt x="3545" y="163"/>
                  </a:lnTo>
                  <a:lnTo>
                    <a:pt x="3545" y="5238"/>
                  </a:lnTo>
                  <a:lnTo>
                    <a:pt x="3541" y="5276"/>
                  </a:lnTo>
                  <a:lnTo>
                    <a:pt x="3528" y="5309"/>
                  </a:lnTo>
                  <a:lnTo>
                    <a:pt x="3509" y="5339"/>
                  </a:lnTo>
                  <a:lnTo>
                    <a:pt x="3485" y="5365"/>
                  </a:lnTo>
                  <a:lnTo>
                    <a:pt x="3453" y="5384"/>
                  </a:lnTo>
                  <a:lnTo>
                    <a:pt x="3419" y="5397"/>
                  </a:lnTo>
                  <a:lnTo>
                    <a:pt x="3382" y="5401"/>
                  </a:lnTo>
                  <a:lnTo>
                    <a:pt x="2794" y="5401"/>
                  </a:lnTo>
                  <a:lnTo>
                    <a:pt x="2757" y="5397"/>
                  </a:lnTo>
                  <a:lnTo>
                    <a:pt x="2721" y="5384"/>
                  </a:lnTo>
                  <a:lnTo>
                    <a:pt x="2691" y="5365"/>
                  </a:lnTo>
                  <a:lnTo>
                    <a:pt x="2667" y="5339"/>
                  </a:lnTo>
                  <a:lnTo>
                    <a:pt x="2646" y="5309"/>
                  </a:lnTo>
                  <a:lnTo>
                    <a:pt x="2635" y="5276"/>
                  </a:lnTo>
                  <a:lnTo>
                    <a:pt x="2629" y="5238"/>
                  </a:lnTo>
                  <a:lnTo>
                    <a:pt x="2629" y="163"/>
                  </a:lnTo>
                  <a:lnTo>
                    <a:pt x="2635" y="126"/>
                  </a:lnTo>
                  <a:lnTo>
                    <a:pt x="2646" y="92"/>
                  </a:lnTo>
                  <a:lnTo>
                    <a:pt x="2667" y="62"/>
                  </a:lnTo>
                  <a:lnTo>
                    <a:pt x="2691" y="36"/>
                  </a:lnTo>
                  <a:lnTo>
                    <a:pt x="2721" y="17"/>
                  </a:lnTo>
                  <a:lnTo>
                    <a:pt x="2757" y="6"/>
                  </a:lnTo>
                  <a:lnTo>
                    <a:pt x="2794" y="0"/>
                  </a:lnTo>
                  <a:close/>
                  <a:moveTo>
                    <a:pt x="1478" y="0"/>
                  </a:moveTo>
                  <a:lnTo>
                    <a:pt x="2066" y="0"/>
                  </a:lnTo>
                  <a:lnTo>
                    <a:pt x="2104" y="6"/>
                  </a:lnTo>
                  <a:lnTo>
                    <a:pt x="2139" y="17"/>
                  </a:lnTo>
                  <a:lnTo>
                    <a:pt x="2169" y="36"/>
                  </a:lnTo>
                  <a:lnTo>
                    <a:pt x="2193" y="62"/>
                  </a:lnTo>
                  <a:lnTo>
                    <a:pt x="2214" y="92"/>
                  </a:lnTo>
                  <a:lnTo>
                    <a:pt x="2225" y="126"/>
                  </a:lnTo>
                  <a:lnTo>
                    <a:pt x="2229" y="163"/>
                  </a:lnTo>
                  <a:lnTo>
                    <a:pt x="2229" y="5238"/>
                  </a:lnTo>
                  <a:lnTo>
                    <a:pt x="2225" y="5276"/>
                  </a:lnTo>
                  <a:lnTo>
                    <a:pt x="2214" y="5309"/>
                  </a:lnTo>
                  <a:lnTo>
                    <a:pt x="2193" y="5339"/>
                  </a:lnTo>
                  <a:lnTo>
                    <a:pt x="2169" y="5365"/>
                  </a:lnTo>
                  <a:lnTo>
                    <a:pt x="2139" y="5384"/>
                  </a:lnTo>
                  <a:lnTo>
                    <a:pt x="2104" y="5397"/>
                  </a:lnTo>
                  <a:lnTo>
                    <a:pt x="2066" y="5401"/>
                  </a:lnTo>
                  <a:lnTo>
                    <a:pt x="1478" y="5401"/>
                  </a:lnTo>
                  <a:lnTo>
                    <a:pt x="1441" y="5397"/>
                  </a:lnTo>
                  <a:lnTo>
                    <a:pt x="1406" y="5384"/>
                  </a:lnTo>
                  <a:lnTo>
                    <a:pt x="1376" y="5365"/>
                  </a:lnTo>
                  <a:lnTo>
                    <a:pt x="1351" y="5339"/>
                  </a:lnTo>
                  <a:lnTo>
                    <a:pt x="1333" y="5309"/>
                  </a:lnTo>
                  <a:lnTo>
                    <a:pt x="1319" y="5276"/>
                  </a:lnTo>
                  <a:lnTo>
                    <a:pt x="1316" y="5238"/>
                  </a:lnTo>
                  <a:lnTo>
                    <a:pt x="1316" y="163"/>
                  </a:lnTo>
                  <a:lnTo>
                    <a:pt x="1319" y="126"/>
                  </a:lnTo>
                  <a:lnTo>
                    <a:pt x="1333" y="92"/>
                  </a:lnTo>
                  <a:lnTo>
                    <a:pt x="1351" y="62"/>
                  </a:lnTo>
                  <a:lnTo>
                    <a:pt x="1376" y="36"/>
                  </a:lnTo>
                  <a:lnTo>
                    <a:pt x="1406" y="17"/>
                  </a:lnTo>
                  <a:lnTo>
                    <a:pt x="1441" y="6"/>
                  </a:lnTo>
                  <a:lnTo>
                    <a:pt x="1478" y="0"/>
                  </a:lnTo>
                  <a:close/>
                  <a:moveTo>
                    <a:pt x="163" y="0"/>
                  </a:moveTo>
                  <a:lnTo>
                    <a:pt x="752" y="0"/>
                  </a:lnTo>
                  <a:lnTo>
                    <a:pt x="790" y="6"/>
                  </a:lnTo>
                  <a:lnTo>
                    <a:pt x="823" y="17"/>
                  </a:lnTo>
                  <a:lnTo>
                    <a:pt x="853" y="36"/>
                  </a:lnTo>
                  <a:lnTo>
                    <a:pt x="880" y="62"/>
                  </a:lnTo>
                  <a:lnTo>
                    <a:pt x="898" y="92"/>
                  </a:lnTo>
                  <a:lnTo>
                    <a:pt x="910" y="126"/>
                  </a:lnTo>
                  <a:lnTo>
                    <a:pt x="915" y="163"/>
                  </a:lnTo>
                  <a:lnTo>
                    <a:pt x="915" y="5238"/>
                  </a:lnTo>
                  <a:lnTo>
                    <a:pt x="910" y="5276"/>
                  </a:lnTo>
                  <a:lnTo>
                    <a:pt x="898" y="5309"/>
                  </a:lnTo>
                  <a:lnTo>
                    <a:pt x="880" y="5339"/>
                  </a:lnTo>
                  <a:lnTo>
                    <a:pt x="853" y="5365"/>
                  </a:lnTo>
                  <a:lnTo>
                    <a:pt x="823" y="5384"/>
                  </a:lnTo>
                  <a:lnTo>
                    <a:pt x="790" y="5397"/>
                  </a:lnTo>
                  <a:lnTo>
                    <a:pt x="752" y="5401"/>
                  </a:lnTo>
                  <a:lnTo>
                    <a:pt x="163" y="5401"/>
                  </a:lnTo>
                  <a:lnTo>
                    <a:pt x="125" y="5397"/>
                  </a:lnTo>
                  <a:lnTo>
                    <a:pt x="92" y="5384"/>
                  </a:lnTo>
                  <a:lnTo>
                    <a:pt x="62" y="5365"/>
                  </a:lnTo>
                  <a:lnTo>
                    <a:pt x="36" y="5339"/>
                  </a:lnTo>
                  <a:lnTo>
                    <a:pt x="17" y="5309"/>
                  </a:lnTo>
                  <a:lnTo>
                    <a:pt x="4" y="5276"/>
                  </a:lnTo>
                  <a:lnTo>
                    <a:pt x="0" y="5238"/>
                  </a:lnTo>
                  <a:lnTo>
                    <a:pt x="0" y="163"/>
                  </a:lnTo>
                  <a:lnTo>
                    <a:pt x="4" y="126"/>
                  </a:lnTo>
                  <a:lnTo>
                    <a:pt x="17" y="92"/>
                  </a:lnTo>
                  <a:lnTo>
                    <a:pt x="36" y="62"/>
                  </a:lnTo>
                  <a:lnTo>
                    <a:pt x="62" y="36"/>
                  </a:lnTo>
                  <a:lnTo>
                    <a:pt x="92" y="17"/>
                  </a:lnTo>
                  <a:lnTo>
                    <a:pt x="125" y="6"/>
                  </a:lnTo>
                  <a:lnTo>
                    <a:pt x="163" y="0"/>
                  </a:lnTo>
                  <a:close/>
                </a:path>
              </a:pathLst>
            </a:custGeom>
            <a:solidFill>
              <a:schemeClr val="bg1"/>
            </a:solidFill>
            <a:ln w="0">
              <a:noFill/>
              <a:prstDash val="solid"/>
              <a:round/>
              <a:headEnd/>
              <a:tailEnd/>
            </a:ln>
          </p:spPr>
          <p:txBody>
            <a:bodyPr vert="horz" wrap="square" lIns="51435" tIns="25718" rIns="51435" bIns="25718" numCol="1" anchor="t" anchorCtr="0" compatLnSpc="1">
              <a:prstTxWarp prst="textNoShape">
                <a:avLst/>
              </a:prstTxWarp>
            </a:bodyPr>
            <a:lstStyle/>
            <a:p>
              <a:pPr fontAlgn="base">
                <a:spcBef>
                  <a:spcPct val="0"/>
                </a:spcBef>
                <a:spcAft>
                  <a:spcPct val="0"/>
                </a:spcAft>
              </a:pPr>
              <a:endParaRPr lang="en-US" sz="1125" dirty="0">
                <a:solidFill>
                  <a:srgbClr val="000000"/>
                </a:solidFill>
                <a:ea typeface="ＭＳ Ｐゴシック"/>
              </a:endParaRPr>
            </a:p>
          </p:txBody>
        </p:sp>
        <p:sp>
          <p:nvSpPr>
            <p:cNvPr id="251" name="Rectangle 250"/>
            <p:cNvSpPr/>
            <p:nvPr/>
          </p:nvSpPr>
          <p:spPr>
            <a:xfrm>
              <a:off x="6293315" y="1632448"/>
              <a:ext cx="3452851" cy="984885"/>
            </a:xfrm>
            <a:prstGeom prst="rect">
              <a:avLst/>
            </a:prstGeom>
          </p:spPr>
          <p:txBody>
            <a:bodyPr wrap="square">
              <a:spAutoFit/>
            </a:bodyPr>
            <a:lstStyle/>
            <a:p>
              <a:pPr defTabSz="499170">
                <a:spcBef>
                  <a:spcPts val="338"/>
                </a:spcBef>
                <a:buSzPct val="100000"/>
              </a:pPr>
              <a:r>
                <a:rPr lang="en-US" sz="1050" dirty="0">
                  <a:solidFill>
                    <a:srgbClr val="000000"/>
                  </a:solidFill>
                  <a:latin typeface="Arial" panose="020B0604020202020204" pitchFamily="34" charset="0"/>
                  <a:ea typeface="ＭＳ Ｐゴシック" pitchFamily="-112" charset="-128"/>
                  <a:cs typeface="Arial" panose="020B0604020202020204" pitchFamily="34" charset="0"/>
                </a:rPr>
                <a:t>Business terms embedded in transaction database &amp; executed with transactions</a:t>
              </a:r>
              <a:br>
                <a:rPr lang="en-US" sz="1050" dirty="0">
                  <a:solidFill>
                    <a:srgbClr val="000000"/>
                  </a:solidFill>
                  <a:latin typeface="Arial" panose="020B0604020202020204" pitchFamily="34" charset="0"/>
                  <a:ea typeface="ＭＳ Ｐゴシック" pitchFamily="-112" charset="-128"/>
                  <a:cs typeface="Arial" panose="020B0604020202020204" pitchFamily="34" charset="0"/>
                </a:rPr>
              </a:br>
              <a:endParaRPr lang="en-US" sz="1050" dirty="0">
                <a:solidFill>
                  <a:srgbClr val="000000"/>
                </a:solidFill>
                <a:latin typeface="Arial" panose="020B0604020202020204" pitchFamily="34" charset="0"/>
                <a:ea typeface="ＭＳ Ｐゴシック" pitchFamily="-112" charset="-128"/>
                <a:cs typeface="Arial" panose="020B0604020202020204" pitchFamily="34" charset="0"/>
              </a:endParaRPr>
            </a:p>
          </p:txBody>
        </p:sp>
        <p:sp>
          <p:nvSpPr>
            <p:cNvPr id="260" name="Rectangle 259"/>
            <p:cNvSpPr/>
            <p:nvPr/>
          </p:nvSpPr>
          <p:spPr>
            <a:xfrm>
              <a:off x="6246524" y="938468"/>
              <a:ext cx="3790596" cy="553997"/>
            </a:xfrm>
            <a:prstGeom prst="rect">
              <a:avLst/>
            </a:prstGeom>
          </p:spPr>
          <p:txBody>
            <a:bodyPr wrap="square">
              <a:spAutoFit/>
            </a:bodyPr>
            <a:lstStyle/>
            <a:p>
              <a:pPr defTabSz="499170">
                <a:spcBef>
                  <a:spcPts val="338"/>
                </a:spcBef>
                <a:buSzPct val="100000"/>
              </a:pPr>
              <a:r>
                <a:rPr lang="en-US" sz="1050" dirty="0">
                  <a:solidFill>
                    <a:srgbClr val="000000"/>
                  </a:solidFill>
                  <a:latin typeface="Arial" panose="020B0604020202020204" pitchFamily="34" charset="0"/>
                  <a:ea typeface="ＭＳ Ｐゴシック" pitchFamily="-112" charset="-128"/>
                  <a:cs typeface="Arial" panose="020B0604020202020204" pitchFamily="34" charset="0"/>
                </a:rPr>
                <a:t>All parties agree to network verified transaction </a:t>
              </a:r>
            </a:p>
          </p:txBody>
        </p:sp>
      </p:grpSp>
      <p:grpSp>
        <p:nvGrpSpPr>
          <p:cNvPr id="6" name="Group 5"/>
          <p:cNvGrpSpPr/>
          <p:nvPr/>
        </p:nvGrpSpPr>
        <p:grpSpPr>
          <a:xfrm>
            <a:off x="1122394" y="2894683"/>
            <a:ext cx="6976457" cy="2705131"/>
            <a:chOff x="1179101" y="2664445"/>
            <a:chExt cx="9301942" cy="3169372"/>
          </a:xfrm>
        </p:grpSpPr>
        <p:sp>
          <p:nvSpPr>
            <p:cNvPr id="254" name="Rounded Rectangle 253"/>
            <p:cNvSpPr/>
            <p:nvPr/>
          </p:nvSpPr>
          <p:spPr bwMode="auto">
            <a:xfrm>
              <a:off x="1179101" y="2664445"/>
              <a:ext cx="4443918" cy="2793467"/>
            </a:xfrm>
            <a:prstGeom prst="roundRect">
              <a:avLst/>
            </a:prstGeom>
            <a:noFill/>
            <a:ln w="12700" cap="flat" cmpd="sng" algn="ctr">
              <a:solidFill>
                <a:srgbClr val="6699FF"/>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US" sz="1500">
                <a:effectLst>
                  <a:outerShdw blurRad="38100" dist="38100" dir="2700000" algn="tl">
                    <a:srgbClr val="000000">
                      <a:alpha val="43137"/>
                    </a:srgbClr>
                  </a:outerShdw>
                </a:effectLst>
                <a:latin typeface="Arial" pitchFamily="-112" charset="0"/>
              </a:endParaRPr>
            </a:p>
          </p:txBody>
        </p:sp>
        <p:sp>
          <p:nvSpPr>
            <p:cNvPr id="253" name="Rectangle 252"/>
            <p:cNvSpPr/>
            <p:nvPr/>
          </p:nvSpPr>
          <p:spPr>
            <a:xfrm>
              <a:off x="1353864" y="2766310"/>
              <a:ext cx="4380418" cy="2557623"/>
            </a:xfrm>
            <a:prstGeom prst="rect">
              <a:avLst/>
            </a:prstGeom>
          </p:spPr>
          <p:txBody>
            <a:bodyPr wrap="square">
              <a:spAutoFit/>
            </a:bodyPr>
            <a:lstStyle/>
            <a:p>
              <a:pPr defTabSz="342900">
                <a:lnSpc>
                  <a:spcPct val="95000"/>
                </a:lnSpc>
                <a:spcBef>
                  <a:spcPct val="5000"/>
                </a:spcBef>
                <a:spcAft>
                  <a:spcPct val="25000"/>
                </a:spcAft>
                <a:buClr>
                  <a:srgbClr val="5A5A5A"/>
                </a:buClr>
              </a:pPr>
              <a:r>
                <a:rPr lang="en-US" sz="1050" dirty="0">
                  <a:solidFill>
                    <a:srgbClr val="000000"/>
                  </a:solidFill>
                  <a:latin typeface="Arial" panose="020B0604020202020204" pitchFamily="34" charset="0"/>
                  <a:ea typeface="ＭＳ Ｐゴシック" pitchFamily="-112" charset="-128"/>
                  <a:cs typeface="Arial" panose="020B0604020202020204" pitchFamily="34" charset="0"/>
                </a:rPr>
                <a:t>Blockchain Essentials</a:t>
              </a:r>
            </a:p>
            <a:p>
              <a:pPr marL="257175" indent="-257175" defTabSz="342900">
                <a:lnSpc>
                  <a:spcPct val="95000"/>
                </a:lnSpc>
                <a:spcBef>
                  <a:spcPct val="5000"/>
                </a:spcBef>
                <a:spcAft>
                  <a:spcPct val="25000"/>
                </a:spcAft>
                <a:buClr>
                  <a:srgbClr val="5A5A5A"/>
                </a:buClr>
                <a:buFont typeface="+mj-lt"/>
                <a:buAutoNum type="arabicPeriod"/>
              </a:pPr>
              <a:r>
                <a:rPr lang="en-US" sz="1050" dirty="0">
                  <a:solidFill>
                    <a:schemeClr val="bg2"/>
                  </a:solidFill>
                  <a:latin typeface="Arial" panose="020B0604020202020204" pitchFamily="34" charset="0"/>
                  <a:ea typeface="ＭＳ Ｐゴシック" pitchFamily="-112" charset="-128"/>
                  <a:cs typeface="Arial" panose="020B0604020202020204" pitchFamily="34" charset="0"/>
                </a:rPr>
                <a:t>A business problem to be solved</a:t>
              </a:r>
            </a:p>
            <a:p>
              <a:pPr marL="600075" lvl="1" indent="-257175" defTabSz="342900">
                <a:lnSpc>
                  <a:spcPct val="95000"/>
                </a:lnSpc>
                <a:spcBef>
                  <a:spcPct val="5000"/>
                </a:spcBef>
                <a:spcAft>
                  <a:spcPct val="25000"/>
                </a:spcAft>
                <a:buClr>
                  <a:srgbClr val="5A5A5A"/>
                </a:buClr>
                <a:buFont typeface="Arial" charset="0"/>
                <a:buChar char="•"/>
              </a:pPr>
              <a:r>
                <a:rPr lang="en-US" sz="1050" dirty="0">
                  <a:solidFill>
                    <a:schemeClr val="bg2"/>
                  </a:solidFill>
                  <a:latin typeface="Arial" panose="020B0604020202020204" pitchFamily="34" charset="0"/>
                  <a:ea typeface="ＭＳ Ｐゴシック" pitchFamily="-112" charset="-128"/>
                  <a:cs typeface="Arial" panose="020B0604020202020204" pitchFamily="34" charset="0"/>
                </a:rPr>
                <a:t>That cannot be solved with more mature technologies</a:t>
              </a:r>
            </a:p>
            <a:p>
              <a:pPr marL="257175" indent="-257175" defTabSz="342900">
                <a:lnSpc>
                  <a:spcPct val="95000"/>
                </a:lnSpc>
                <a:spcBef>
                  <a:spcPct val="5000"/>
                </a:spcBef>
                <a:spcAft>
                  <a:spcPct val="25000"/>
                </a:spcAft>
                <a:buClr>
                  <a:srgbClr val="5A5A5A"/>
                </a:buClr>
                <a:buFont typeface="+mj-lt"/>
                <a:buAutoNum type="arabicPeriod"/>
              </a:pPr>
              <a:r>
                <a:rPr lang="en-US" sz="1050" dirty="0">
                  <a:solidFill>
                    <a:schemeClr val="bg2"/>
                  </a:solidFill>
                  <a:latin typeface="Arial" panose="020B0604020202020204" pitchFamily="34" charset="0"/>
                  <a:ea typeface="ＭＳ Ｐゴシック" pitchFamily="-112" charset="-128"/>
                  <a:cs typeface="Arial" panose="020B0604020202020204" pitchFamily="34" charset="0"/>
                </a:rPr>
                <a:t>An identifiable business network</a:t>
              </a:r>
            </a:p>
            <a:p>
              <a:pPr marL="600075" lvl="1" indent="-257175" defTabSz="342900">
                <a:lnSpc>
                  <a:spcPct val="95000"/>
                </a:lnSpc>
                <a:spcBef>
                  <a:spcPct val="5000"/>
                </a:spcBef>
                <a:spcAft>
                  <a:spcPct val="25000"/>
                </a:spcAft>
                <a:buClr>
                  <a:srgbClr val="5A5A5A"/>
                </a:buClr>
                <a:buFont typeface="Arial" charset="0"/>
                <a:buChar char="•"/>
              </a:pPr>
              <a:r>
                <a:rPr lang="en-US" sz="1050" dirty="0">
                  <a:solidFill>
                    <a:schemeClr val="bg2"/>
                  </a:solidFill>
                  <a:latin typeface="Arial" panose="020B0604020202020204" pitchFamily="34" charset="0"/>
                  <a:ea typeface="ＭＳ Ｐゴシック" pitchFamily="-112" charset="-128"/>
                  <a:cs typeface="Arial" panose="020B0604020202020204" pitchFamily="34" charset="0"/>
                </a:rPr>
                <a:t>With Participants, Assets and </a:t>
              </a:r>
              <a:br>
                <a:rPr lang="en-US" sz="1050" dirty="0">
                  <a:solidFill>
                    <a:schemeClr val="bg2"/>
                  </a:solidFill>
                  <a:latin typeface="Arial" panose="020B0604020202020204" pitchFamily="34" charset="0"/>
                  <a:ea typeface="ＭＳ Ｐゴシック" pitchFamily="-112" charset="-128"/>
                  <a:cs typeface="Arial" panose="020B0604020202020204" pitchFamily="34" charset="0"/>
                </a:rPr>
              </a:br>
              <a:r>
                <a:rPr lang="en-US" sz="1050" dirty="0">
                  <a:solidFill>
                    <a:schemeClr val="bg2"/>
                  </a:solidFill>
                  <a:latin typeface="Arial" panose="020B0604020202020204" pitchFamily="34" charset="0"/>
                  <a:ea typeface="ＭＳ Ｐゴシック" pitchFamily="-112" charset="-128"/>
                  <a:cs typeface="Arial" panose="020B0604020202020204" pitchFamily="34" charset="0"/>
                </a:rPr>
                <a:t>Transactions</a:t>
              </a:r>
            </a:p>
            <a:p>
              <a:pPr marL="257175" indent="-257175" defTabSz="342900">
                <a:lnSpc>
                  <a:spcPct val="95000"/>
                </a:lnSpc>
                <a:spcBef>
                  <a:spcPct val="5000"/>
                </a:spcBef>
                <a:spcAft>
                  <a:spcPct val="25000"/>
                </a:spcAft>
                <a:buClr>
                  <a:srgbClr val="5A5A5A"/>
                </a:buClr>
                <a:buFont typeface="+mj-lt"/>
                <a:buAutoNum type="arabicPeriod"/>
              </a:pPr>
              <a:r>
                <a:rPr lang="en-US" sz="1050" dirty="0">
                  <a:solidFill>
                    <a:schemeClr val="bg2"/>
                  </a:solidFill>
                  <a:latin typeface="Arial" panose="020B0604020202020204" pitchFamily="34" charset="0"/>
                  <a:ea typeface="ＭＳ Ｐゴシック" pitchFamily="-112" charset="-128"/>
                  <a:cs typeface="Arial" panose="020B0604020202020204" pitchFamily="34" charset="0"/>
                </a:rPr>
                <a:t>A need for trust</a:t>
              </a:r>
            </a:p>
            <a:p>
              <a:pPr marL="600075" lvl="1" indent="-257175" defTabSz="342900">
                <a:lnSpc>
                  <a:spcPct val="95000"/>
                </a:lnSpc>
                <a:spcBef>
                  <a:spcPct val="5000"/>
                </a:spcBef>
                <a:spcAft>
                  <a:spcPct val="25000"/>
                </a:spcAft>
                <a:buClr>
                  <a:srgbClr val="5A5A5A"/>
                </a:buClr>
                <a:buFont typeface="Arial" charset="0"/>
                <a:buChar char="•"/>
              </a:pPr>
              <a:r>
                <a:rPr lang="en-US" sz="1050" dirty="0">
                  <a:solidFill>
                    <a:schemeClr val="bg2"/>
                  </a:solidFill>
                  <a:latin typeface="Arial" panose="020B0604020202020204" pitchFamily="34" charset="0"/>
                  <a:ea typeface="ＭＳ Ｐゴシック" pitchFamily="-112" charset="-128"/>
                  <a:cs typeface="Arial" panose="020B0604020202020204" pitchFamily="34" charset="0"/>
                </a:rPr>
                <a:t>Consensus, Immutability, Finality or Provenance</a:t>
              </a:r>
            </a:p>
          </p:txBody>
        </p:sp>
        <p:sp>
          <p:nvSpPr>
            <p:cNvPr id="256" name="Rectangle 255"/>
            <p:cNvSpPr/>
            <p:nvPr/>
          </p:nvSpPr>
          <p:spPr>
            <a:xfrm>
              <a:off x="5909043" y="2766310"/>
              <a:ext cx="4572000" cy="3067507"/>
            </a:xfrm>
            <a:prstGeom prst="rect">
              <a:avLst/>
            </a:prstGeom>
          </p:spPr>
          <p:txBody>
            <a:bodyPr>
              <a:spAutoFit/>
            </a:bodyPr>
            <a:lstStyle/>
            <a:p>
              <a:pPr defTabSz="499170">
                <a:spcBef>
                  <a:spcPts val="338"/>
                </a:spcBef>
                <a:buSzPct val="100000"/>
              </a:pPr>
              <a:r>
                <a:rPr lang="en-US" sz="1050" dirty="0">
                  <a:solidFill>
                    <a:srgbClr val="000000"/>
                  </a:solidFill>
                  <a:latin typeface="Arial" panose="020B0604020202020204" pitchFamily="34" charset="0"/>
                  <a:ea typeface="ＭＳ Ｐゴシック" pitchFamily="-112" charset="-128"/>
                  <a:cs typeface="Arial" panose="020B0604020202020204" pitchFamily="34" charset="0"/>
                </a:rPr>
                <a:t>Negative Indicators, Anti-Patterns</a:t>
              </a:r>
            </a:p>
            <a:p>
              <a:pPr marL="257175" indent="-257175" defTabSz="499170">
                <a:spcBef>
                  <a:spcPts val="338"/>
                </a:spcBef>
                <a:buSzPct val="100000"/>
                <a:buFont typeface="+mj-lt"/>
                <a:buAutoNum type="arabicPeriod"/>
              </a:pPr>
              <a:r>
                <a:rPr lang="en-US" sz="1050" dirty="0">
                  <a:solidFill>
                    <a:srgbClr val="000000"/>
                  </a:solidFill>
                  <a:latin typeface="Arial" panose="020B0604020202020204" pitchFamily="34" charset="0"/>
                  <a:ea typeface="ＭＳ Ｐゴシック" pitchFamily="-112" charset="-128"/>
                  <a:cs typeface="Arial" panose="020B0604020202020204" pitchFamily="34" charset="0"/>
                </a:rPr>
                <a:t>Need high performance (millisecond) transactions </a:t>
              </a:r>
            </a:p>
            <a:p>
              <a:pPr marL="257175" indent="-257175" defTabSz="499170">
                <a:spcBef>
                  <a:spcPts val="338"/>
                </a:spcBef>
                <a:buSzPct val="100000"/>
                <a:buFont typeface="+mj-lt"/>
                <a:buAutoNum type="arabicPeriod"/>
              </a:pPr>
              <a:r>
                <a:rPr lang="en-US" sz="1050" dirty="0">
                  <a:solidFill>
                    <a:srgbClr val="000000"/>
                  </a:solidFill>
                  <a:latin typeface="Arial" panose="020B0604020202020204" pitchFamily="34" charset="0"/>
                  <a:ea typeface="ＭＳ Ｐゴシック" pitchFamily="-112" charset="-128"/>
                  <a:cs typeface="Arial" panose="020B0604020202020204" pitchFamily="34" charset="0"/>
                </a:rPr>
                <a:t>Small organization (no business network)</a:t>
              </a:r>
            </a:p>
            <a:p>
              <a:pPr marL="257175" indent="-257175" defTabSz="499170">
                <a:spcBef>
                  <a:spcPts val="338"/>
                </a:spcBef>
                <a:buSzPct val="100000"/>
                <a:buFont typeface="+mj-lt"/>
                <a:buAutoNum type="arabicPeriod"/>
              </a:pPr>
              <a:r>
                <a:rPr lang="en-US" sz="1050" dirty="0">
                  <a:solidFill>
                    <a:srgbClr val="000000"/>
                  </a:solidFill>
                  <a:latin typeface="Arial" panose="020B0604020202020204" pitchFamily="34" charset="0"/>
                  <a:ea typeface="ＭＳ Ｐゴシック" pitchFamily="-112" charset="-128"/>
                  <a:cs typeface="Arial" panose="020B0604020202020204" pitchFamily="34" charset="0"/>
                </a:rPr>
                <a:t>Looking for a database replacement</a:t>
              </a:r>
            </a:p>
            <a:p>
              <a:pPr marL="257175" indent="-257175" defTabSz="499170">
                <a:spcBef>
                  <a:spcPts val="338"/>
                </a:spcBef>
                <a:buSzPct val="100000"/>
                <a:buFont typeface="+mj-lt"/>
                <a:buAutoNum type="arabicPeriod"/>
              </a:pPr>
              <a:r>
                <a:rPr lang="en-US" sz="1050" dirty="0">
                  <a:solidFill>
                    <a:srgbClr val="000000"/>
                  </a:solidFill>
                  <a:latin typeface="Arial" panose="020B0604020202020204" pitchFamily="34" charset="0"/>
                  <a:ea typeface="ＭＳ Ｐゴシック" pitchFamily="-112" charset="-128"/>
                  <a:cs typeface="Arial" panose="020B0604020202020204" pitchFamily="34" charset="0"/>
                </a:rPr>
                <a:t>Looking for a messaging replacement</a:t>
              </a:r>
            </a:p>
            <a:p>
              <a:pPr marL="257175" indent="-257175" defTabSz="499170">
                <a:spcBef>
                  <a:spcPts val="338"/>
                </a:spcBef>
                <a:buSzPct val="100000"/>
                <a:buFont typeface="+mj-lt"/>
                <a:buAutoNum type="arabicPeriod"/>
              </a:pPr>
              <a:r>
                <a:rPr lang="en-US" sz="1050" dirty="0">
                  <a:solidFill>
                    <a:srgbClr val="000000"/>
                  </a:solidFill>
                  <a:latin typeface="Arial" panose="020B0604020202020204" pitchFamily="34" charset="0"/>
                  <a:ea typeface="ＭＳ Ｐゴシック" pitchFamily="-112" charset="-128"/>
                  <a:cs typeface="Arial" panose="020B0604020202020204" pitchFamily="34" charset="0"/>
                </a:rPr>
                <a:t>Looking for transaction processing replacement</a:t>
              </a:r>
            </a:p>
            <a:p>
              <a:pPr marL="257175" indent="-257175" defTabSz="499170">
                <a:spcBef>
                  <a:spcPts val="338"/>
                </a:spcBef>
                <a:buSzPct val="100000"/>
                <a:buFont typeface="+mj-lt"/>
                <a:buAutoNum type="arabicPeriod"/>
              </a:pPr>
              <a:r>
                <a:rPr lang="en-US" sz="1050" dirty="0">
                  <a:solidFill>
                    <a:srgbClr val="000000"/>
                  </a:solidFill>
                  <a:latin typeface="Arial" panose="020B0604020202020204" pitchFamily="34" charset="0"/>
                  <a:ea typeface="ＭＳ Ｐゴシック" pitchFamily="-112" charset="-128"/>
                  <a:cs typeface="Arial" panose="020B0604020202020204" pitchFamily="34" charset="0"/>
                </a:rPr>
                <a:t>Process and metrics are not clear within the ecosystem</a:t>
              </a:r>
            </a:p>
            <a:p>
              <a:pPr marL="257175" indent="-257175" defTabSz="499170">
                <a:spcBef>
                  <a:spcPts val="338"/>
                </a:spcBef>
                <a:buSzPct val="100000"/>
                <a:buFont typeface="+mj-lt"/>
                <a:buAutoNum type="arabicPeriod"/>
              </a:pPr>
              <a:r>
                <a:rPr lang="en-US" sz="1050" dirty="0">
                  <a:solidFill>
                    <a:srgbClr val="000000"/>
                  </a:solidFill>
                  <a:latin typeface="Arial" panose="020B0604020202020204" pitchFamily="34" charset="0"/>
                  <a:ea typeface="ＭＳ Ｐゴシック" pitchFamily="-112" charset="-128"/>
                  <a:cs typeface="Arial" panose="020B0604020202020204" pitchFamily="34" charset="0"/>
                </a:rPr>
                <a:t>Value, velocity and/or variability are not present</a:t>
              </a:r>
            </a:p>
          </p:txBody>
        </p:sp>
        <p:sp>
          <p:nvSpPr>
            <p:cNvPr id="16" name="Rounded Rectangle 15"/>
            <p:cNvSpPr/>
            <p:nvPr/>
          </p:nvSpPr>
          <p:spPr bwMode="auto">
            <a:xfrm>
              <a:off x="5797781" y="2664445"/>
              <a:ext cx="4443918" cy="2793467"/>
            </a:xfrm>
            <a:prstGeom prst="roundRect">
              <a:avLst/>
            </a:prstGeom>
            <a:noFill/>
            <a:ln w="12700" cap="flat" cmpd="sng" algn="ctr">
              <a:solidFill>
                <a:srgbClr val="6699FF"/>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en-US" sz="1500">
                <a:effectLst>
                  <a:outerShdw blurRad="38100" dist="38100" dir="2700000" algn="tl">
                    <a:srgbClr val="000000">
                      <a:alpha val="43137"/>
                    </a:srgbClr>
                  </a:outerShdw>
                </a:effectLst>
                <a:latin typeface="Arial" pitchFamily="-112" charset="0"/>
              </a:endParaRPr>
            </a:p>
          </p:txBody>
        </p:sp>
      </p:grpSp>
    </p:spTree>
    <p:extLst>
      <p:ext uri="{BB962C8B-B14F-4D97-AF65-F5344CB8AC3E}">
        <p14:creationId xmlns:p14="http://schemas.microsoft.com/office/powerpoint/2010/main" val="3607305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05923-0D2B-4CFF-8293-B3DFD17ED17A}"/>
              </a:ext>
            </a:extLst>
          </p:cNvPr>
          <p:cNvSpPr>
            <a:spLocks noGrp="1"/>
          </p:cNvSpPr>
          <p:nvPr>
            <p:ph type="title"/>
          </p:nvPr>
        </p:nvSpPr>
        <p:spPr/>
        <p:txBody>
          <a:bodyPr/>
          <a:lstStyle/>
          <a:p>
            <a:r>
              <a:rPr lang="en-US" dirty="0"/>
              <a:t>Additional Resources</a:t>
            </a:r>
          </a:p>
        </p:txBody>
      </p:sp>
      <p:sp>
        <p:nvSpPr>
          <p:cNvPr id="3" name="Content Placeholder 2">
            <a:extLst>
              <a:ext uri="{FF2B5EF4-FFF2-40B4-BE49-F238E27FC236}">
                <a16:creationId xmlns:a16="http://schemas.microsoft.com/office/drawing/2014/main" id="{F861EB28-BFDD-44A1-9A1A-24A531585417}"/>
              </a:ext>
            </a:extLst>
          </p:cNvPr>
          <p:cNvSpPr>
            <a:spLocks noGrp="1"/>
          </p:cNvSpPr>
          <p:nvPr>
            <p:ph idx="1"/>
          </p:nvPr>
        </p:nvSpPr>
        <p:spPr>
          <a:xfrm>
            <a:off x="152401" y="1354592"/>
            <a:ext cx="8877300" cy="5139869"/>
          </a:xfrm>
        </p:spPr>
        <p:txBody>
          <a:bodyPr/>
          <a:lstStyle/>
          <a:p>
            <a:r>
              <a:rPr lang="en-US" dirty="0">
                <a:hlinkClick r:id="rId2"/>
              </a:rPr>
              <a:t>Bitcoin White Paper</a:t>
            </a:r>
            <a:r>
              <a:rPr lang="en-US" dirty="0"/>
              <a:t> – Satoshi Nakamoto</a:t>
            </a:r>
            <a:endParaRPr lang="en-US" dirty="0">
              <a:hlinkClick r:id="rId3"/>
            </a:endParaRPr>
          </a:p>
          <a:p>
            <a:r>
              <a:rPr lang="en-US" dirty="0">
                <a:hlinkClick r:id="rId3"/>
              </a:rPr>
              <a:t>Blockchain Demo</a:t>
            </a:r>
            <a:r>
              <a:rPr lang="en-US" dirty="0"/>
              <a:t> – Anders </a:t>
            </a:r>
            <a:r>
              <a:rPr lang="en-US" dirty="0" err="1"/>
              <a:t>Brownworth</a:t>
            </a:r>
            <a:endParaRPr lang="en-US" dirty="0"/>
          </a:p>
          <a:p>
            <a:pPr lvl="1"/>
            <a:r>
              <a:rPr lang="en-US" dirty="0">
                <a:hlinkClick r:id="rId3"/>
              </a:rPr>
              <a:t>Videos</a:t>
            </a:r>
            <a:endParaRPr lang="en-US" dirty="0"/>
          </a:p>
          <a:p>
            <a:r>
              <a:rPr lang="en-US" dirty="0">
                <a:hlinkClick r:id="rId4"/>
              </a:rPr>
              <a:t>Blockchain for Business - An Introduction to </a:t>
            </a:r>
            <a:r>
              <a:rPr lang="en-US" dirty="0" err="1">
                <a:hlinkClick r:id="rId4"/>
              </a:rPr>
              <a:t>Hyperledger</a:t>
            </a:r>
            <a:r>
              <a:rPr lang="en-US" dirty="0">
                <a:hlinkClick r:id="rId4"/>
              </a:rPr>
              <a:t> Technologies</a:t>
            </a:r>
            <a:r>
              <a:rPr lang="en-US" dirty="0"/>
              <a:t> - edX.org</a:t>
            </a:r>
          </a:p>
          <a:p>
            <a:r>
              <a:rPr lang="en-US" dirty="0">
                <a:hlinkClick r:id="rId5"/>
              </a:rPr>
              <a:t>Ethereum White Paper</a:t>
            </a:r>
            <a:endParaRPr lang="en-US" dirty="0"/>
          </a:p>
          <a:p>
            <a:r>
              <a:rPr lang="en-US" dirty="0" err="1">
                <a:hlinkClick r:id="rId6"/>
              </a:rPr>
              <a:t>Guardtime</a:t>
            </a:r>
            <a:r>
              <a:rPr lang="en-US" dirty="0"/>
              <a:t> – Blockchain </a:t>
            </a:r>
            <a:r>
              <a:rPr lang="en-US" i="1" dirty="0"/>
              <a:t>like</a:t>
            </a:r>
            <a:r>
              <a:rPr lang="en-US" dirty="0"/>
              <a:t> official site</a:t>
            </a:r>
          </a:p>
          <a:p>
            <a:r>
              <a:rPr lang="en-US" dirty="0" err="1">
                <a:hlinkClick r:id="rId7"/>
              </a:rPr>
              <a:t>Hyperledger</a:t>
            </a:r>
            <a:r>
              <a:rPr lang="en-US" dirty="0">
                <a:hlinkClick r:id="rId7"/>
              </a:rPr>
              <a:t> official site</a:t>
            </a:r>
            <a:r>
              <a:rPr lang="en-US" dirty="0"/>
              <a:t> - Linux Foundation</a:t>
            </a:r>
          </a:p>
          <a:p>
            <a:r>
              <a:rPr lang="en-US" dirty="0">
                <a:hlinkClick r:id="rId8"/>
              </a:rPr>
              <a:t>IBM Blockchain for Business</a:t>
            </a:r>
            <a:r>
              <a:rPr lang="en-US" dirty="0"/>
              <a:t> – IBM Dev Center</a:t>
            </a:r>
          </a:p>
          <a:p>
            <a:r>
              <a:rPr lang="en-US" dirty="0">
                <a:hlinkClick r:id="rId9"/>
              </a:rPr>
              <a:t>IBM Blockchain Essentials Course</a:t>
            </a:r>
            <a:r>
              <a:rPr lang="en-US" dirty="0"/>
              <a:t> – IBM Dev Center</a:t>
            </a:r>
          </a:p>
          <a:p>
            <a:r>
              <a:rPr lang="en-US" dirty="0">
                <a:hlinkClick r:id="rId10"/>
              </a:rPr>
              <a:t>IBM Blockchain Foundation Developer</a:t>
            </a:r>
            <a:r>
              <a:rPr lang="en-US" dirty="0"/>
              <a:t> – IBM Dev Center</a:t>
            </a:r>
          </a:p>
          <a:p>
            <a:pPr lvl="4"/>
            <a:r>
              <a:rPr lang="en-US" dirty="0"/>
              <a:t>	Many more and pages are always changing</a:t>
            </a:r>
          </a:p>
        </p:txBody>
      </p:sp>
    </p:spTree>
    <p:extLst>
      <p:ext uri="{BB962C8B-B14F-4D97-AF65-F5344CB8AC3E}">
        <p14:creationId xmlns:p14="http://schemas.microsoft.com/office/powerpoint/2010/main" val="226395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4C3361A-6208-42D6-96C4-E397BE3F5A8A}"/>
              </a:ext>
            </a:extLst>
          </p:cNvPr>
          <p:cNvSpPr>
            <a:spLocks noGrp="1"/>
          </p:cNvSpPr>
          <p:nvPr>
            <p:ph type="title"/>
          </p:nvPr>
        </p:nvSpPr>
        <p:spPr/>
        <p:txBody>
          <a:bodyPr/>
          <a:lstStyle/>
          <a:p>
            <a:r>
              <a:rPr lang="en-US" dirty="0"/>
              <a:t>Disclaimer</a:t>
            </a:r>
          </a:p>
        </p:txBody>
      </p:sp>
      <p:sp>
        <p:nvSpPr>
          <p:cNvPr id="5" name="Content Placeholder 4">
            <a:extLst>
              <a:ext uri="{FF2B5EF4-FFF2-40B4-BE49-F238E27FC236}">
                <a16:creationId xmlns:a16="http://schemas.microsoft.com/office/drawing/2014/main" id="{F5D97F84-69CD-4C52-A035-B2FC6AF6B3A5}"/>
              </a:ext>
            </a:extLst>
          </p:cNvPr>
          <p:cNvSpPr>
            <a:spLocks noGrp="1"/>
          </p:cNvSpPr>
          <p:nvPr>
            <p:ph idx="1"/>
          </p:nvPr>
        </p:nvSpPr>
        <p:spPr>
          <a:xfrm>
            <a:off x="461963" y="1354592"/>
            <a:ext cx="8224837" cy="4462760"/>
          </a:xfrm>
        </p:spPr>
        <p:txBody>
          <a:bodyPr>
            <a:normAutofit/>
          </a:bodyPr>
          <a:lstStyle/>
          <a:p>
            <a:r>
              <a:rPr lang="en-US" sz="2000" b="0" dirty="0"/>
              <a:t>This is not a Bitcoin introduction. This is a high-level introduction to Blockchain technology. However, we should acknowledge that Satoshi Nakamoto (pseudonym) and his/their creation, Bitcoin, popularized Blockchain technology. (There are currently arguments that Bitcoin was not the first blockchain.)</a:t>
            </a:r>
          </a:p>
          <a:p>
            <a:r>
              <a:rPr lang="en-US" sz="2000" b="0" dirty="0"/>
              <a:t>Today there are various </a:t>
            </a:r>
            <a:r>
              <a:rPr lang="en-US" sz="2000" b="0" i="1" dirty="0"/>
              <a:t>flavors</a:t>
            </a:r>
            <a:r>
              <a:rPr lang="en-US" sz="2000" b="0" dirty="0"/>
              <a:t> of Blockchain. This paper attempts to generalize Blockchain with samples in some of those flavors. Additional research, prototyping, and due diligence should be exercised before making any long-term decisions.</a:t>
            </a:r>
          </a:p>
          <a:p>
            <a:r>
              <a:rPr lang="en-US" sz="2000" b="0" dirty="0"/>
              <a:t>Lastly, it is the opinion of the author, no single Blockchain solution will fulfill all needs. As many of the Blockchain technologies are paradigm specific, one should educate themselves on when and how to implement a Blockchain solution. Perhaps more importantly, when NOT to implement a solution. </a:t>
            </a:r>
          </a:p>
        </p:txBody>
      </p:sp>
    </p:spTree>
    <p:extLst>
      <p:ext uri="{BB962C8B-B14F-4D97-AF65-F5344CB8AC3E}">
        <p14:creationId xmlns:p14="http://schemas.microsoft.com/office/powerpoint/2010/main" val="2444755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D4DA9E3-2D14-4CBA-A410-F5321D28DB8A}"/>
              </a:ext>
            </a:extLst>
          </p:cNvPr>
          <p:cNvSpPr>
            <a:spLocks noGrp="1"/>
          </p:cNvSpPr>
          <p:nvPr>
            <p:ph type="title"/>
          </p:nvPr>
        </p:nvSpPr>
        <p:spPr>
          <a:xfrm>
            <a:off x="461963" y="468836"/>
            <a:ext cx="7312025" cy="531812"/>
          </a:xfrm>
        </p:spPr>
        <p:txBody>
          <a:bodyPr>
            <a:normAutofit/>
          </a:bodyPr>
          <a:lstStyle/>
          <a:p>
            <a:r>
              <a:rPr lang="en-US" dirty="0"/>
              <a:t>A Brief history of Blockchain</a:t>
            </a:r>
          </a:p>
        </p:txBody>
      </p:sp>
      <p:sp>
        <p:nvSpPr>
          <p:cNvPr id="8" name="Content Placeholder 7">
            <a:extLst>
              <a:ext uri="{FF2B5EF4-FFF2-40B4-BE49-F238E27FC236}">
                <a16:creationId xmlns:a16="http://schemas.microsoft.com/office/drawing/2014/main" id="{5C1EA6DF-E9AD-4C7E-BCB4-734561C89527}"/>
              </a:ext>
            </a:extLst>
          </p:cNvPr>
          <p:cNvSpPr>
            <a:spLocks noGrp="1"/>
          </p:cNvSpPr>
          <p:nvPr>
            <p:ph idx="1"/>
          </p:nvPr>
        </p:nvSpPr>
        <p:spPr>
          <a:xfrm>
            <a:off x="461963" y="1364640"/>
            <a:ext cx="8224837" cy="3323987"/>
          </a:xfrm>
        </p:spPr>
        <p:txBody>
          <a:bodyPr/>
          <a:lstStyle/>
          <a:p>
            <a:r>
              <a:rPr lang="en-US" b="0" dirty="0"/>
              <a:t>On October 31, 2008, </a:t>
            </a:r>
            <a:r>
              <a:rPr lang="en-US" b="0" i="1" dirty="0"/>
              <a:t>Satoshi Nakamoto</a:t>
            </a:r>
            <a:r>
              <a:rPr lang="en-US" b="0" dirty="0"/>
              <a:t> released the </a:t>
            </a:r>
            <a:r>
              <a:rPr lang="en-US" b="0" u="sng" dirty="0">
                <a:hlinkClick r:id="rId2"/>
              </a:rPr>
              <a:t>Bitcoin White Paper</a:t>
            </a:r>
            <a:r>
              <a:rPr lang="en-US" b="0" dirty="0"/>
              <a:t> outlining a purely peer to peer electronic cash/digital asset transfer system. This is the first popular implementation of Blockchain and is attributed as birthing today’s Blockchain industry. Since then, additional Blockchains have been popularized, Ethereum, various </a:t>
            </a:r>
            <a:r>
              <a:rPr lang="en-US" b="0" dirty="0" err="1"/>
              <a:t>Hyperledger</a:t>
            </a:r>
            <a:r>
              <a:rPr lang="en-US" b="0" dirty="0"/>
              <a:t> project solutions, as well as numerous others including “Blockchain like” solutions such as </a:t>
            </a:r>
            <a:r>
              <a:rPr lang="en-US" b="0" i="1" dirty="0" err="1"/>
              <a:t>GuardTime’s</a:t>
            </a:r>
            <a:r>
              <a:rPr lang="en-US" b="0" i="1" dirty="0"/>
              <a:t> KSI</a:t>
            </a:r>
            <a:r>
              <a:rPr lang="en-US" b="0" dirty="0"/>
              <a:t> products</a:t>
            </a:r>
            <a:endParaRPr lang="en-US" dirty="0"/>
          </a:p>
        </p:txBody>
      </p:sp>
    </p:spTree>
    <p:extLst>
      <p:ext uri="{BB962C8B-B14F-4D97-AF65-F5344CB8AC3E}">
        <p14:creationId xmlns:p14="http://schemas.microsoft.com/office/powerpoint/2010/main" val="3637892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A1529-7B4D-421A-AC67-DD238519C939}"/>
              </a:ext>
            </a:extLst>
          </p:cNvPr>
          <p:cNvSpPr>
            <a:spLocks noGrp="1"/>
          </p:cNvSpPr>
          <p:nvPr>
            <p:ph type="title"/>
          </p:nvPr>
        </p:nvSpPr>
        <p:spPr/>
        <p:txBody>
          <a:bodyPr/>
          <a:lstStyle/>
          <a:p>
            <a:r>
              <a:rPr lang="en-US" dirty="0"/>
              <a:t>What is Blockchain?</a:t>
            </a:r>
          </a:p>
        </p:txBody>
      </p:sp>
      <p:sp>
        <p:nvSpPr>
          <p:cNvPr id="3" name="Content Placeholder 2">
            <a:extLst>
              <a:ext uri="{FF2B5EF4-FFF2-40B4-BE49-F238E27FC236}">
                <a16:creationId xmlns:a16="http://schemas.microsoft.com/office/drawing/2014/main" id="{F64108F0-663A-436D-86B1-C6617F601B6F}"/>
              </a:ext>
            </a:extLst>
          </p:cNvPr>
          <p:cNvSpPr>
            <a:spLocks noGrp="1"/>
          </p:cNvSpPr>
          <p:nvPr>
            <p:ph idx="1"/>
          </p:nvPr>
        </p:nvSpPr>
        <p:spPr>
          <a:xfrm>
            <a:off x="461963" y="1354592"/>
            <a:ext cx="8224837" cy="3893374"/>
          </a:xfrm>
        </p:spPr>
        <p:txBody>
          <a:bodyPr>
            <a:normAutofit/>
          </a:bodyPr>
          <a:lstStyle/>
          <a:p>
            <a:r>
              <a:rPr lang="en-US" dirty="0"/>
              <a:t>Blockchain is a system comprised of.. </a:t>
            </a:r>
          </a:p>
          <a:p>
            <a:pPr lvl="1"/>
            <a:r>
              <a:rPr lang="en-US" dirty="0"/>
              <a:t>Transactions </a:t>
            </a:r>
          </a:p>
          <a:p>
            <a:pPr lvl="1"/>
            <a:r>
              <a:rPr lang="en-US" dirty="0"/>
              <a:t>Immutable ledgers </a:t>
            </a:r>
          </a:p>
          <a:p>
            <a:pPr lvl="1"/>
            <a:r>
              <a:rPr lang="en-US" dirty="0"/>
              <a:t>Decentralized peers</a:t>
            </a:r>
          </a:p>
          <a:p>
            <a:pPr lvl="1"/>
            <a:r>
              <a:rPr lang="en-US" dirty="0"/>
              <a:t>Encryption processes</a:t>
            </a:r>
          </a:p>
          <a:p>
            <a:pPr lvl="1"/>
            <a:r>
              <a:rPr lang="en-US" dirty="0"/>
              <a:t>Consensus mechanisms</a:t>
            </a:r>
          </a:p>
          <a:p>
            <a:pPr lvl="1"/>
            <a:r>
              <a:rPr lang="en-US" dirty="0"/>
              <a:t> Optional Smart Contracts</a:t>
            </a:r>
          </a:p>
          <a:p>
            <a:pPr lvl="1"/>
            <a:endParaRPr lang="en-US" dirty="0"/>
          </a:p>
          <a:p>
            <a:pPr lvl="1"/>
            <a:endParaRPr lang="en-US" dirty="0"/>
          </a:p>
          <a:p>
            <a:r>
              <a:rPr lang="en-US" dirty="0"/>
              <a:t>Let’s explore these concepts</a:t>
            </a:r>
          </a:p>
        </p:txBody>
      </p:sp>
    </p:spTree>
    <p:extLst>
      <p:ext uri="{BB962C8B-B14F-4D97-AF65-F5344CB8AC3E}">
        <p14:creationId xmlns:p14="http://schemas.microsoft.com/office/powerpoint/2010/main" val="1449072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8DF57-0EA3-443F-86ED-8FB293FE1E31}"/>
              </a:ext>
            </a:extLst>
          </p:cNvPr>
          <p:cNvSpPr>
            <a:spLocks noGrp="1"/>
          </p:cNvSpPr>
          <p:nvPr>
            <p:ph type="title"/>
          </p:nvPr>
        </p:nvSpPr>
        <p:spPr/>
        <p:txBody>
          <a:bodyPr/>
          <a:lstStyle/>
          <a:p>
            <a:r>
              <a:rPr lang="en-US" dirty="0"/>
              <a:t>Transactions</a:t>
            </a:r>
          </a:p>
        </p:txBody>
      </p:sp>
      <p:sp>
        <p:nvSpPr>
          <p:cNvPr id="3" name="Content Placeholder 2">
            <a:extLst>
              <a:ext uri="{FF2B5EF4-FFF2-40B4-BE49-F238E27FC236}">
                <a16:creationId xmlns:a16="http://schemas.microsoft.com/office/drawing/2014/main" id="{7ABF5044-3C60-4F25-9B2B-8A4560B1D17A}"/>
              </a:ext>
            </a:extLst>
          </p:cNvPr>
          <p:cNvSpPr>
            <a:spLocks noGrp="1"/>
          </p:cNvSpPr>
          <p:nvPr>
            <p:ph idx="1"/>
          </p:nvPr>
        </p:nvSpPr>
        <p:spPr>
          <a:xfrm>
            <a:off x="461963" y="1354592"/>
            <a:ext cx="8224837" cy="4755148"/>
          </a:xfrm>
        </p:spPr>
        <p:txBody>
          <a:bodyPr>
            <a:normAutofit/>
          </a:bodyPr>
          <a:lstStyle/>
          <a:p>
            <a:r>
              <a:rPr lang="en-US" dirty="0"/>
              <a:t>As with enterprise transactions today, Blockchain is a historical archive of decisions and actions taken</a:t>
            </a:r>
          </a:p>
          <a:p>
            <a:r>
              <a:rPr lang="en-US" dirty="0"/>
              <a:t>Proof of history, provides provenance</a:t>
            </a:r>
          </a:p>
          <a:p>
            <a:endParaRPr lang="en-US" dirty="0"/>
          </a:p>
          <a:p>
            <a:endParaRPr lang="en-US" dirty="0"/>
          </a:p>
          <a:p>
            <a:endParaRPr lang="en-US" dirty="0"/>
          </a:p>
          <a:p>
            <a:endParaRPr lang="en-US" dirty="0"/>
          </a:p>
          <a:p>
            <a:endParaRPr lang="en-US" dirty="0"/>
          </a:p>
          <a:p>
            <a:endParaRPr lang="en-US" dirty="0"/>
          </a:p>
          <a:p>
            <a:endParaRPr lang="en-US" dirty="0"/>
          </a:p>
          <a:p>
            <a:r>
              <a:rPr lang="en-US" dirty="0"/>
              <a:t>Demo - </a:t>
            </a:r>
            <a:r>
              <a:rPr lang="en-US" dirty="0">
                <a:hlinkClick r:id="rId2"/>
              </a:rPr>
              <a:t>https://anders.com/blockchain/blockchain.html</a:t>
            </a:r>
            <a:endParaRPr lang="en-US" dirty="0"/>
          </a:p>
        </p:txBody>
      </p:sp>
      <p:graphicFrame>
        <p:nvGraphicFramePr>
          <p:cNvPr id="4" name="Table 3">
            <a:extLst>
              <a:ext uri="{FF2B5EF4-FFF2-40B4-BE49-F238E27FC236}">
                <a16:creationId xmlns:a16="http://schemas.microsoft.com/office/drawing/2014/main" id="{295BC6D5-8051-4756-BDAD-CB29732E88AF}"/>
              </a:ext>
            </a:extLst>
          </p:cNvPr>
          <p:cNvGraphicFramePr>
            <a:graphicFrameLocks noGrp="1"/>
          </p:cNvGraphicFramePr>
          <p:nvPr>
            <p:extLst>
              <p:ext uri="{D42A27DB-BD31-4B8C-83A1-F6EECF244321}">
                <p14:modId xmlns:p14="http://schemas.microsoft.com/office/powerpoint/2010/main" val="1669458653"/>
              </p:ext>
            </p:extLst>
          </p:nvPr>
        </p:nvGraphicFramePr>
        <p:xfrm>
          <a:off x="567601" y="2759598"/>
          <a:ext cx="8008797" cy="2355622"/>
        </p:xfrm>
        <a:graphic>
          <a:graphicData uri="http://schemas.openxmlformats.org/drawingml/2006/table">
            <a:tbl>
              <a:tblPr firstRow="1" bandRow="1">
                <a:tableStyleId>{5C22544A-7EE6-4342-B048-85BDC9FD1C3A}</a:tableStyleId>
              </a:tblPr>
              <a:tblGrid>
                <a:gridCol w="8008797">
                  <a:extLst>
                    <a:ext uri="{9D8B030D-6E8A-4147-A177-3AD203B41FA5}">
                      <a16:colId xmlns:a16="http://schemas.microsoft.com/office/drawing/2014/main" val="184831421"/>
                    </a:ext>
                  </a:extLst>
                </a:gridCol>
              </a:tblGrid>
              <a:tr h="324950">
                <a:tc>
                  <a:txBody>
                    <a:bodyPr/>
                    <a:lstStyle/>
                    <a:p>
                      <a:r>
                        <a:rPr lang="en-US" sz="1200" baseline="0" dirty="0"/>
                        <a:t>Notable transaction use cases</a:t>
                      </a:r>
                    </a:p>
                  </a:txBody>
                  <a:tcPr/>
                </a:tc>
                <a:extLst>
                  <a:ext uri="{0D108BD9-81ED-4DB2-BD59-A6C34878D82A}">
                    <a16:rowId xmlns:a16="http://schemas.microsoft.com/office/drawing/2014/main" val="162841418"/>
                  </a:ext>
                </a:extLst>
              </a:tr>
              <a:tr h="253012">
                <a:tc>
                  <a:txBody>
                    <a:bodyPr/>
                    <a:lstStyle/>
                    <a:p>
                      <a:r>
                        <a:rPr lang="en-US" sz="1200" baseline="0" dirty="0"/>
                        <a:t>Land registration – Replacing requirements for research of Deeds (Sweden Land Registration)</a:t>
                      </a:r>
                    </a:p>
                  </a:txBody>
                  <a:tcPr/>
                </a:tc>
                <a:extLst>
                  <a:ext uri="{0D108BD9-81ED-4DB2-BD59-A6C34878D82A}">
                    <a16:rowId xmlns:a16="http://schemas.microsoft.com/office/drawing/2014/main" val="3022999320"/>
                  </a:ext>
                </a:extLst>
              </a:tr>
              <a:tr h="253012">
                <a:tc>
                  <a:txBody>
                    <a:bodyPr/>
                    <a:lstStyle/>
                    <a:p>
                      <a:r>
                        <a:rPr lang="en-US" sz="1200" baseline="0" dirty="0"/>
                        <a:t>Personal Identification – Replacement of Birth/Death certificates, Driver’s Licenses, Social Security Cards (Estonia)</a:t>
                      </a:r>
                    </a:p>
                  </a:txBody>
                  <a:tcPr/>
                </a:tc>
                <a:extLst>
                  <a:ext uri="{0D108BD9-81ED-4DB2-BD59-A6C34878D82A}">
                    <a16:rowId xmlns:a16="http://schemas.microsoft.com/office/drawing/2014/main" val="2965341899"/>
                  </a:ext>
                </a:extLst>
              </a:tr>
              <a:tr h="230152">
                <a:tc>
                  <a:txBody>
                    <a:bodyPr/>
                    <a:lstStyle/>
                    <a:p>
                      <a:r>
                        <a:rPr lang="en-US" sz="1200" baseline="0" dirty="0"/>
                        <a:t>Transportation – Bills of Lading, tracking, Certificates of Origin, International Forms (Maersk/IBM)</a:t>
                      </a:r>
                    </a:p>
                  </a:txBody>
                  <a:tcPr/>
                </a:tc>
                <a:extLst>
                  <a:ext uri="{0D108BD9-81ED-4DB2-BD59-A6C34878D82A}">
                    <a16:rowId xmlns:a16="http://schemas.microsoft.com/office/drawing/2014/main" val="1926517665"/>
                  </a:ext>
                </a:extLst>
              </a:tr>
              <a:tr h="231553">
                <a:tc>
                  <a:txBody>
                    <a:bodyPr/>
                    <a:lstStyle/>
                    <a:p>
                      <a:r>
                        <a:rPr lang="en-US" sz="1200" baseline="0" dirty="0"/>
                        <a:t>Banking – Document storage, increased back office efficiencies (UBS, Russia’s Sberbank)</a:t>
                      </a:r>
                    </a:p>
                  </a:txBody>
                  <a:tcPr/>
                </a:tc>
                <a:extLst>
                  <a:ext uri="{0D108BD9-81ED-4DB2-BD59-A6C34878D82A}">
                    <a16:rowId xmlns:a16="http://schemas.microsoft.com/office/drawing/2014/main" val="995725561"/>
                  </a:ext>
                </a:extLst>
              </a:tr>
              <a:tr h="283492">
                <a:tc>
                  <a:txBody>
                    <a:bodyPr/>
                    <a:lstStyle/>
                    <a:p>
                      <a:r>
                        <a:rPr lang="en-US" sz="1200" baseline="0" dirty="0"/>
                        <a:t>Manufacturing – Cradle to grave documentation for any assembly or sub assembly </a:t>
                      </a:r>
                    </a:p>
                  </a:txBody>
                  <a:tcPr/>
                </a:tc>
                <a:extLst>
                  <a:ext uri="{0D108BD9-81ED-4DB2-BD59-A6C34878D82A}">
                    <a16:rowId xmlns:a16="http://schemas.microsoft.com/office/drawing/2014/main" val="718608602"/>
                  </a:ext>
                </a:extLst>
              </a:tr>
              <a:tr h="324950">
                <a:tc>
                  <a:txBody>
                    <a:bodyPr/>
                    <a:lstStyle/>
                    <a:p>
                      <a:r>
                        <a:rPr lang="en-US" sz="1200" baseline="0" dirty="0"/>
                        <a:t>Food distribution – Providing location, lot, harvest date Supermarkets can pin point problematic food (Walmart)</a:t>
                      </a:r>
                    </a:p>
                  </a:txBody>
                  <a:tcPr/>
                </a:tc>
                <a:extLst>
                  <a:ext uri="{0D108BD9-81ED-4DB2-BD59-A6C34878D82A}">
                    <a16:rowId xmlns:a16="http://schemas.microsoft.com/office/drawing/2014/main" val="3655595969"/>
                  </a:ext>
                </a:extLst>
              </a:tr>
              <a:tr h="324950">
                <a:tc>
                  <a:txBody>
                    <a:bodyPr/>
                    <a:lstStyle/>
                    <a:p>
                      <a:r>
                        <a:rPr lang="en-US" sz="1200" baseline="0" dirty="0"/>
                        <a:t>Audits – Due to the decentralized and immutable nature of Blockchain, audits will fundamentally change. </a:t>
                      </a:r>
                    </a:p>
                  </a:txBody>
                  <a:tcPr/>
                </a:tc>
                <a:extLst>
                  <a:ext uri="{0D108BD9-81ED-4DB2-BD59-A6C34878D82A}">
                    <a16:rowId xmlns:a16="http://schemas.microsoft.com/office/drawing/2014/main" val="558315614"/>
                  </a:ext>
                </a:extLst>
              </a:tr>
            </a:tbl>
          </a:graphicData>
        </a:graphic>
      </p:graphicFrame>
    </p:spTree>
    <p:extLst>
      <p:ext uri="{BB962C8B-B14F-4D97-AF65-F5344CB8AC3E}">
        <p14:creationId xmlns:p14="http://schemas.microsoft.com/office/powerpoint/2010/main" val="2108686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C60E0-C242-4A39-A4C0-9359DC861702}"/>
              </a:ext>
            </a:extLst>
          </p:cNvPr>
          <p:cNvSpPr>
            <a:spLocks noGrp="1"/>
          </p:cNvSpPr>
          <p:nvPr>
            <p:ph type="title"/>
          </p:nvPr>
        </p:nvSpPr>
        <p:spPr/>
        <p:txBody>
          <a:bodyPr/>
          <a:lstStyle/>
          <a:p>
            <a:r>
              <a:rPr lang="en-US" dirty="0"/>
              <a:t>Immutable</a:t>
            </a:r>
          </a:p>
        </p:txBody>
      </p:sp>
      <p:sp>
        <p:nvSpPr>
          <p:cNvPr id="3" name="Content Placeholder 2">
            <a:extLst>
              <a:ext uri="{FF2B5EF4-FFF2-40B4-BE49-F238E27FC236}">
                <a16:creationId xmlns:a16="http://schemas.microsoft.com/office/drawing/2014/main" id="{AF70879D-066D-401D-BC7C-F90DA838FFD5}"/>
              </a:ext>
            </a:extLst>
          </p:cNvPr>
          <p:cNvSpPr>
            <a:spLocks noGrp="1"/>
          </p:cNvSpPr>
          <p:nvPr>
            <p:ph idx="1"/>
          </p:nvPr>
        </p:nvSpPr>
        <p:spPr>
          <a:xfrm>
            <a:off x="461963" y="1354592"/>
            <a:ext cx="8224837" cy="4001095"/>
          </a:xfrm>
        </p:spPr>
        <p:txBody>
          <a:bodyPr/>
          <a:lstStyle/>
          <a:p>
            <a:r>
              <a:rPr lang="en-US" dirty="0"/>
              <a:t>As with existing databases, Blockchain retains data via transactions</a:t>
            </a:r>
          </a:p>
          <a:p>
            <a:r>
              <a:rPr lang="en-US" dirty="0"/>
              <a:t>The difference is that once written to the chain, the blocks can be changed, but it is extremely difficult to do so. Requiring rework on all subsequent blocks and consensus of each.</a:t>
            </a:r>
          </a:p>
          <a:p>
            <a:r>
              <a:rPr lang="en-US" dirty="0"/>
              <a:t>The transaction is, immutable, or indelible</a:t>
            </a:r>
          </a:p>
          <a:p>
            <a:r>
              <a:rPr lang="en-US" dirty="0"/>
              <a:t>In DBA terms, Blockchains are Write and Read only</a:t>
            </a:r>
          </a:p>
          <a:p>
            <a:r>
              <a:rPr lang="en-US" dirty="0"/>
              <a:t>Like a ledger written in ink, an error would be be resolved with another entry</a:t>
            </a:r>
          </a:p>
        </p:txBody>
      </p:sp>
    </p:spTree>
    <p:extLst>
      <p:ext uri="{BB962C8B-B14F-4D97-AF65-F5344CB8AC3E}">
        <p14:creationId xmlns:p14="http://schemas.microsoft.com/office/powerpoint/2010/main" val="285274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D3BCA-97B5-480F-A72B-8CA7967CA2A8}"/>
              </a:ext>
            </a:extLst>
          </p:cNvPr>
          <p:cNvSpPr>
            <a:spLocks noGrp="1"/>
          </p:cNvSpPr>
          <p:nvPr>
            <p:ph type="title"/>
          </p:nvPr>
        </p:nvSpPr>
        <p:spPr/>
        <p:txBody>
          <a:bodyPr/>
          <a:lstStyle/>
          <a:p>
            <a:r>
              <a:rPr lang="en-US" dirty="0"/>
              <a:t>Decentralized Peers</a:t>
            </a:r>
          </a:p>
        </p:txBody>
      </p:sp>
      <p:sp>
        <p:nvSpPr>
          <p:cNvPr id="3" name="Content Placeholder 2">
            <a:extLst>
              <a:ext uri="{FF2B5EF4-FFF2-40B4-BE49-F238E27FC236}">
                <a16:creationId xmlns:a16="http://schemas.microsoft.com/office/drawing/2014/main" id="{8653AD16-FD39-4F37-B8A3-FFAE13612483}"/>
              </a:ext>
            </a:extLst>
          </p:cNvPr>
          <p:cNvSpPr>
            <a:spLocks noGrp="1"/>
          </p:cNvSpPr>
          <p:nvPr>
            <p:ph idx="1"/>
          </p:nvPr>
        </p:nvSpPr>
        <p:spPr>
          <a:xfrm>
            <a:off x="461963" y="1354592"/>
            <a:ext cx="8224837" cy="2446824"/>
          </a:xfrm>
        </p:spPr>
        <p:txBody>
          <a:bodyPr>
            <a:normAutofit/>
          </a:bodyPr>
          <a:lstStyle/>
          <a:p>
            <a:r>
              <a:rPr lang="en-US" dirty="0"/>
              <a:t>Rather than the centralized “Hub and Spoke” type of network, Blockchain is a decentralized peer to peer network. Where each NODE has a copy of the ledger. </a:t>
            </a:r>
          </a:p>
          <a:p>
            <a:endParaRPr lang="en-US" dirty="0"/>
          </a:p>
          <a:p>
            <a:pPr marL="0" indent="0">
              <a:buNone/>
            </a:pPr>
            <a:r>
              <a:rPr lang="en-US" dirty="0"/>
              <a:t>Legacy Network			Blockchain Network</a:t>
            </a:r>
          </a:p>
          <a:p>
            <a:pPr marL="0" indent="0">
              <a:buNone/>
            </a:pPr>
            <a:r>
              <a:rPr lang="en-US" dirty="0"/>
              <a:t>Centralized DB			Distributed Ledgers</a:t>
            </a:r>
          </a:p>
        </p:txBody>
      </p:sp>
      <p:pic>
        <p:nvPicPr>
          <p:cNvPr id="5" name="Picture 4">
            <a:extLst>
              <a:ext uri="{FF2B5EF4-FFF2-40B4-BE49-F238E27FC236}">
                <a16:creationId xmlns:a16="http://schemas.microsoft.com/office/drawing/2014/main" id="{EC9174D5-5FDF-4ED0-87C7-30E6E0D3D258}"/>
              </a:ext>
            </a:extLst>
          </p:cNvPr>
          <p:cNvPicPr>
            <a:picLocks noChangeAspect="1"/>
          </p:cNvPicPr>
          <p:nvPr/>
        </p:nvPicPr>
        <p:blipFill>
          <a:blip r:embed="rId2"/>
          <a:stretch>
            <a:fillRect/>
          </a:stretch>
        </p:blipFill>
        <p:spPr>
          <a:xfrm>
            <a:off x="859147" y="4004258"/>
            <a:ext cx="2276190" cy="2009524"/>
          </a:xfrm>
          <a:prstGeom prst="rect">
            <a:avLst/>
          </a:prstGeom>
        </p:spPr>
      </p:pic>
      <p:pic>
        <p:nvPicPr>
          <p:cNvPr id="4" name="Picture 3">
            <a:extLst>
              <a:ext uri="{FF2B5EF4-FFF2-40B4-BE49-F238E27FC236}">
                <a16:creationId xmlns:a16="http://schemas.microsoft.com/office/drawing/2014/main" id="{9022D782-1B56-489F-AEFB-4BA0213C3D47}"/>
              </a:ext>
            </a:extLst>
          </p:cNvPr>
          <p:cNvPicPr>
            <a:picLocks noChangeAspect="1"/>
          </p:cNvPicPr>
          <p:nvPr/>
        </p:nvPicPr>
        <p:blipFill>
          <a:blip r:embed="rId3"/>
          <a:stretch>
            <a:fillRect/>
          </a:stretch>
        </p:blipFill>
        <p:spPr>
          <a:xfrm>
            <a:off x="5416083" y="4004258"/>
            <a:ext cx="2257425" cy="2114550"/>
          </a:xfrm>
          <a:prstGeom prst="rect">
            <a:avLst/>
          </a:prstGeom>
        </p:spPr>
      </p:pic>
    </p:spTree>
    <p:extLst>
      <p:ext uri="{BB962C8B-B14F-4D97-AF65-F5344CB8AC3E}">
        <p14:creationId xmlns:p14="http://schemas.microsoft.com/office/powerpoint/2010/main" val="249141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B275A-6EA3-470C-A490-6C72D8BB82A5}"/>
              </a:ext>
            </a:extLst>
          </p:cNvPr>
          <p:cNvSpPr>
            <a:spLocks noGrp="1"/>
          </p:cNvSpPr>
          <p:nvPr>
            <p:ph type="title"/>
          </p:nvPr>
        </p:nvSpPr>
        <p:spPr/>
        <p:txBody>
          <a:bodyPr/>
          <a:lstStyle/>
          <a:p>
            <a:r>
              <a:rPr lang="en-US" dirty="0"/>
              <a:t>Encryption</a:t>
            </a:r>
          </a:p>
        </p:txBody>
      </p:sp>
      <p:sp>
        <p:nvSpPr>
          <p:cNvPr id="3" name="Content Placeholder 2">
            <a:extLst>
              <a:ext uri="{FF2B5EF4-FFF2-40B4-BE49-F238E27FC236}">
                <a16:creationId xmlns:a16="http://schemas.microsoft.com/office/drawing/2014/main" id="{3C148BCA-395F-4A4A-88B5-57A77042D5C1}"/>
              </a:ext>
            </a:extLst>
          </p:cNvPr>
          <p:cNvSpPr>
            <a:spLocks noGrp="1"/>
          </p:cNvSpPr>
          <p:nvPr>
            <p:ph idx="1"/>
          </p:nvPr>
        </p:nvSpPr>
        <p:spPr>
          <a:xfrm>
            <a:off x="461963" y="1113292"/>
            <a:ext cx="8224837" cy="5524589"/>
          </a:xfrm>
        </p:spPr>
        <p:txBody>
          <a:bodyPr/>
          <a:lstStyle/>
          <a:p>
            <a:r>
              <a:rPr lang="en-US" dirty="0"/>
              <a:t>Standard encryption practices</a:t>
            </a:r>
          </a:p>
          <a:p>
            <a:r>
              <a:rPr lang="en-US" dirty="0"/>
              <a:t>Some Blockchains allow for “BYOE” (Bring Your Own Encryption)</a:t>
            </a:r>
          </a:p>
          <a:p>
            <a:r>
              <a:rPr lang="en-US" dirty="0"/>
              <a:t>Only as good as the next hardware innovation</a:t>
            </a:r>
          </a:p>
          <a:p>
            <a:r>
              <a:rPr lang="en-US" dirty="0"/>
              <a:t>All blocks are encrypted</a:t>
            </a:r>
          </a:p>
          <a:p>
            <a:r>
              <a:rPr lang="en-US" dirty="0"/>
              <a:t>Some Blockchains are public, some are private</a:t>
            </a:r>
          </a:p>
          <a:p>
            <a:pPr lvl="1"/>
            <a:r>
              <a:rPr lang="en-US" dirty="0"/>
              <a:t>Public Blockchains are still encrypted, but are viewable to the public, e.g. </a:t>
            </a:r>
            <a:r>
              <a:rPr lang="en-US" dirty="0">
                <a:hlinkClick r:id="rId2"/>
              </a:rPr>
              <a:t>https://www.blocktrail.com/BTC</a:t>
            </a:r>
            <a:endParaRPr lang="en-US" dirty="0"/>
          </a:p>
          <a:p>
            <a:pPr lvl="1"/>
            <a:r>
              <a:rPr lang="en-US" dirty="0"/>
              <a:t>Private Blockchains employ user rights for visibility, e.g.</a:t>
            </a:r>
          </a:p>
          <a:p>
            <a:pPr lvl="2"/>
            <a:r>
              <a:rPr lang="en-US" dirty="0"/>
              <a:t>Customer – Writes and views all data</a:t>
            </a:r>
          </a:p>
          <a:p>
            <a:pPr lvl="2"/>
            <a:r>
              <a:rPr lang="en-US" dirty="0"/>
              <a:t>Auditors – View all  transactions</a:t>
            </a:r>
          </a:p>
          <a:p>
            <a:pPr lvl="2"/>
            <a:r>
              <a:rPr lang="en-US" dirty="0"/>
              <a:t>Supplier A – Writes and views Partner A data</a:t>
            </a:r>
          </a:p>
          <a:p>
            <a:pPr lvl="2"/>
            <a:r>
              <a:rPr lang="en-US" dirty="0"/>
              <a:t>Supplier B – Writes and views Partner B data</a:t>
            </a:r>
          </a:p>
          <a:p>
            <a:pPr lvl="2"/>
            <a:endParaRPr lang="en-US" dirty="0"/>
          </a:p>
        </p:txBody>
      </p:sp>
    </p:spTree>
    <p:extLst>
      <p:ext uri="{BB962C8B-B14F-4D97-AF65-F5344CB8AC3E}">
        <p14:creationId xmlns:p14="http://schemas.microsoft.com/office/powerpoint/2010/main" val="4009809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E0F26-B37C-44AE-A047-9F2FB4412380}"/>
              </a:ext>
            </a:extLst>
          </p:cNvPr>
          <p:cNvSpPr>
            <a:spLocks noGrp="1"/>
          </p:cNvSpPr>
          <p:nvPr>
            <p:ph type="title"/>
          </p:nvPr>
        </p:nvSpPr>
        <p:spPr/>
        <p:txBody>
          <a:bodyPr/>
          <a:lstStyle/>
          <a:p>
            <a:r>
              <a:rPr lang="en-US" dirty="0"/>
              <a:t>Consensus</a:t>
            </a:r>
          </a:p>
        </p:txBody>
      </p:sp>
      <p:sp>
        <p:nvSpPr>
          <p:cNvPr id="3" name="Content Placeholder 2">
            <a:extLst>
              <a:ext uri="{FF2B5EF4-FFF2-40B4-BE49-F238E27FC236}">
                <a16:creationId xmlns:a16="http://schemas.microsoft.com/office/drawing/2014/main" id="{ACFC1BF1-E15B-4CA3-91E8-39478934D13C}"/>
              </a:ext>
            </a:extLst>
          </p:cNvPr>
          <p:cNvSpPr>
            <a:spLocks noGrp="1"/>
          </p:cNvSpPr>
          <p:nvPr>
            <p:ph idx="1"/>
          </p:nvPr>
        </p:nvSpPr>
        <p:spPr>
          <a:xfrm>
            <a:off x="190919" y="1061790"/>
            <a:ext cx="8495881" cy="2033102"/>
          </a:xfrm>
        </p:spPr>
        <p:txBody>
          <a:bodyPr>
            <a:normAutofit/>
          </a:bodyPr>
          <a:lstStyle/>
          <a:p>
            <a:r>
              <a:rPr lang="en-US" dirty="0"/>
              <a:t>Ensures that the next block in a blockchain is the one and only version of the truth</a:t>
            </a:r>
          </a:p>
          <a:p>
            <a:r>
              <a:rPr lang="en-US" dirty="0"/>
              <a:t>Keeps powerful adversaries from derailing the system and successfully forking the chain</a:t>
            </a:r>
          </a:p>
          <a:p>
            <a:r>
              <a:rPr lang="en-US" dirty="0"/>
              <a:t>Many Consensus mechanisms, each with pros and cons</a:t>
            </a:r>
          </a:p>
        </p:txBody>
      </p:sp>
      <p:graphicFrame>
        <p:nvGraphicFramePr>
          <p:cNvPr id="5" name="Table 4">
            <a:extLst>
              <a:ext uri="{FF2B5EF4-FFF2-40B4-BE49-F238E27FC236}">
                <a16:creationId xmlns:a16="http://schemas.microsoft.com/office/drawing/2014/main" id="{CF170ED1-22EE-4C0D-BE23-3C8F573B1054}"/>
              </a:ext>
            </a:extLst>
          </p:cNvPr>
          <p:cNvGraphicFramePr>
            <a:graphicFrameLocks noGrp="1"/>
          </p:cNvGraphicFramePr>
          <p:nvPr>
            <p:extLst>
              <p:ext uri="{D42A27DB-BD31-4B8C-83A1-F6EECF244321}">
                <p14:modId xmlns:p14="http://schemas.microsoft.com/office/powerpoint/2010/main" val="2649663562"/>
              </p:ext>
            </p:extLst>
          </p:nvPr>
        </p:nvGraphicFramePr>
        <p:xfrm>
          <a:off x="2150086" y="3094892"/>
          <a:ext cx="3579018" cy="3291840"/>
        </p:xfrm>
        <a:graphic>
          <a:graphicData uri="http://schemas.openxmlformats.org/drawingml/2006/table">
            <a:tbl>
              <a:tblPr firstRow="1" bandRow="1">
                <a:tableStyleId>{5C22544A-7EE6-4342-B048-85BDC9FD1C3A}</a:tableStyleId>
              </a:tblPr>
              <a:tblGrid>
                <a:gridCol w="3579018">
                  <a:extLst>
                    <a:ext uri="{9D8B030D-6E8A-4147-A177-3AD203B41FA5}">
                      <a16:colId xmlns:a16="http://schemas.microsoft.com/office/drawing/2014/main" val="320134221"/>
                    </a:ext>
                  </a:extLst>
                </a:gridCol>
              </a:tblGrid>
              <a:tr h="263320">
                <a:tc>
                  <a:txBody>
                    <a:bodyPr/>
                    <a:lstStyle/>
                    <a:p>
                      <a:r>
                        <a:rPr lang="en-US" dirty="0"/>
                        <a:t>Consensus Mechanism</a:t>
                      </a:r>
                    </a:p>
                  </a:txBody>
                  <a:tcPr/>
                </a:tc>
                <a:extLst>
                  <a:ext uri="{0D108BD9-81ED-4DB2-BD59-A6C34878D82A}">
                    <a16:rowId xmlns:a16="http://schemas.microsoft.com/office/drawing/2014/main" val="3346937439"/>
                  </a:ext>
                </a:extLst>
              </a:tr>
              <a:tr h="263320">
                <a:tc>
                  <a:txBody>
                    <a:bodyPr/>
                    <a:lstStyle/>
                    <a:p>
                      <a:r>
                        <a:rPr lang="en-US" dirty="0"/>
                        <a:t>Proof of Work</a:t>
                      </a:r>
                    </a:p>
                  </a:txBody>
                  <a:tcPr/>
                </a:tc>
                <a:extLst>
                  <a:ext uri="{0D108BD9-81ED-4DB2-BD59-A6C34878D82A}">
                    <a16:rowId xmlns:a16="http://schemas.microsoft.com/office/drawing/2014/main" val="2970588327"/>
                  </a:ext>
                </a:extLst>
              </a:tr>
              <a:tr h="263320">
                <a:tc>
                  <a:txBody>
                    <a:bodyPr/>
                    <a:lstStyle/>
                    <a:p>
                      <a:r>
                        <a:rPr lang="en-US" dirty="0"/>
                        <a:t>Proof of State</a:t>
                      </a:r>
                    </a:p>
                  </a:txBody>
                  <a:tcPr/>
                </a:tc>
                <a:extLst>
                  <a:ext uri="{0D108BD9-81ED-4DB2-BD59-A6C34878D82A}">
                    <a16:rowId xmlns:a16="http://schemas.microsoft.com/office/drawing/2014/main" val="1591371618"/>
                  </a:ext>
                </a:extLst>
              </a:tr>
              <a:tr h="263320">
                <a:tc>
                  <a:txBody>
                    <a:bodyPr/>
                    <a:lstStyle/>
                    <a:p>
                      <a:r>
                        <a:rPr lang="en-US" dirty="0"/>
                        <a:t>Proof of Elapsed Time</a:t>
                      </a:r>
                    </a:p>
                  </a:txBody>
                  <a:tcPr/>
                </a:tc>
                <a:extLst>
                  <a:ext uri="{0D108BD9-81ED-4DB2-BD59-A6C34878D82A}">
                    <a16:rowId xmlns:a16="http://schemas.microsoft.com/office/drawing/2014/main" val="4252524603"/>
                  </a:ext>
                </a:extLst>
              </a:tr>
              <a:tr h="263320">
                <a:tc>
                  <a:txBody>
                    <a:bodyPr/>
                    <a:lstStyle/>
                    <a:p>
                      <a:r>
                        <a:rPr lang="en-US" dirty="0"/>
                        <a:t>Proof of Activity</a:t>
                      </a:r>
                    </a:p>
                  </a:txBody>
                  <a:tcPr/>
                </a:tc>
                <a:extLst>
                  <a:ext uri="{0D108BD9-81ED-4DB2-BD59-A6C34878D82A}">
                    <a16:rowId xmlns:a16="http://schemas.microsoft.com/office/drawing/2014/main" val="3589531131"/>
                  </a:ext>
                </a:extLst>
              </a:tr>
              <a:tr h="263320">
                <a:tc>
                  <a:txBody>
                    <a:bodyPr/>
                    <a:lstStyle/>
                    <a:p>
                      <a:r>
                        <a:rPr lang="en-US" dirty="0"/>
                        <a:t>Proof of Burn</a:t>
                      </a:r>
                    </a:p>
                  </a:txBody>
                  <a:tcPr/>
                </a:tc>
                <a:extLst>
                  <a:ext uri="{0D108BD9-81ED-4DB2-BD59-A6C34878D82A}">
                    <a16:rowId xmlns:a16="http://schemas.microsoft.com/office/drawing/2014/main" val="3559361170"/>
                  </a:ext>
                </a:extLst>
              </a:tr>
              <a:tr h="263320">
                <a:tc>
                  <a:txBody>
                    <a:bodyPr/>
                    <a:lstStyle/>
                    <a:p>
                      <a:r>
                        <a:rPr lang="en-US" dirty="0"/>
                        <a:t>Proof of Capacity</a:t>
                      </a:r>
                    </a:p>
                  </a:txBody>
                  <a:tcPr/>
                </a:tc>
                <a:extLst>
                  <a:ext uri="{0D108BD9-81ED-4DB2-BD59-A6C34878D82A}">
                    <a16:rowId xmlns:a16="http://schemas.microsoft.com/office/drawing/2014/main" val="1233768324"/>
                  </a:ext>
                </a:extLst>
              </a:tr>
              <a:tr h="263320">
                <a:tc>
                  <a:txBody>
                    <a:bodyPr/>
                    <a:lstStyle/>
                    <a:p>
                      <a:r>
                        <a:rPr lang="en-US" dirty="0"/>
                        <a:t>Proof of Importance</a:t>
                      </a:r>
                    </a:p>
                  </a:txBody>
                  <a:tcPr/>
                </a:tc>
                <a:extLst>
                  <a:ext uri="{0D108BD9-81ED-4DB2-BD59-A6C34878D82A}">
                    <a16:rowId xmlns:a16="http://schemas.microsoft.com/office/drawing/2014/main" val="155754985"/>
                  </a:ext>
                </a:extLst>
              </a:tr>
              <a:tr h="263320">
                <a:tc>
                  <a:txBody>
                    <a:bodyPr/>
                    <a:lstStyle/>
                    <a:p>
                      <a:r>
                        <a:rPr lang="en-US" dirty="0"/>
                        <a:t>And others….</a:t>
                      </a:r>
                    </a:p>
                  </a:txBody>
                  <a:tcPr/>
                </a:tc>
                <a:extLst>
                  <a:ext uri="{0D108BD9-81ED-4DB2-BD59-A6C34878D82A}">
                    <a16:rowId xmlns:a16="http://schemas.microsoft.com/office/drawing/2014/main" val="2673026904"/>
                  </a:ext>
                </a:extLst>
              </a:tr>
            </a:tbl>
          </a:graphicData>
        </a:graphic>
      </p:graphicFrame>
    </p:spTree>
    <p:extLst>
      <p:ext uri="{BB962C8B-B14F-4D97-AF65-F5344CB8AC3E}">
        <p14:creationId xmlns:p14="http://schemas.microsoft.com/office/powerpoint/2010/main" val="2567450889"/>
      </p:ext>
    </p:extLst>
  </p:cSld>
  <p:clrMapOvr>
    <a:masterClrMapping/>
  </p:clrMapOvr>
</p:sld>
</file>

<file path=ppt/theme/theme1.xml><?xml version="1.0" encoding="utf-8"?>
<a:theme xmlns:a="http://schemas.openxmlformats.org/drawingml/2006/main" name="Internal Presentation">
  <a:themeElements>
    <a:clrScheme name="Custom 113">
      <a:dk1>
        <a:srgbClr val="000000"/>
      </a:dk1>
      <a:lt1>
        <a:srgbClr val="000000"/>
      </a:lt1>
      <a:dk2>
        <a:srgbClr val="002F6C"/>
      </a:dk2>
      <a:lt2>
        <a:srgbClr val="FFFFFF"/>
      </a:lt2>
      <a:accent1>
        <a:srgbClr val="00A3E0"/>
      </a:accent1>
      <a:accent2>
        <a:srgbClr val="FFCD00"/>
      </a:accent2>
      <a:accent3>
        <a:srgbClr val="E03C31"/>
      </a:accent3>
      <a:accent4>
        <a:srgbClr val="43B02A"/>
      </a:accent4>
      <a:accent5>
        <a:srgbClr val="833177"/>
      </a:accent5>
      <a:accent6>
        <a:srgbClr val="00968F"/>
      </a:accent6>
      <a:hlink>
        <a:srgbClr val="007396"/>
      </a:hlink>
      <a:folHlink>
        <a:srgbClr val="63666A"/>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accent1">
                <a:gamma/>
                <a:shade val="46275"/>
                <a:invGamma/>
              </a:schemeClr>
            </a:gs>
            <a:gs pos="100000">
              <a:schemeClr val="accent1"/>
            </a:gs>
          </a:gsLst>
          <a:lin ang="5400000" scaled="1"/>
        </a:gradFill>
        <a:ln w="12700" cap="flat" cmpd="sng" algn="ctr">
          <a:solidFill>
            <a:srgbClr val="6699FF"/>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rgbClr val="FAFD00"/>
            </a:solidFill>
            <a:effectLst>
              <a:outerShdw blurRad="38100" dist="38100" dir="2700000" algn="tl">
                <a:srgbClr val="000000">
                  <a:alpha val="43137"/>
                </a:srgbClr>
              </a:outerShdw>
            </a:effectLst>
            <a:latin typeface="Arial" pitchFamily="-112" charset="0"/>
          </a:defRPr>
        </a:defPPr>
      </a:lstStyle>
    </a:spDef>
    <a:lnDef>
      <a:spPr bwMode="auto">
        <a:xfrm>
          <a:off x="0" y="0"/>
          <a:ext cx="1" cy="1"/>
        </a:xfrm>
        <a:custGeom>
          <a:avLst/>
          <a:gdLst/>
          <a:ahLst/>
          <a:cxnLst/>
          <a:rect l="0" t="0" r="0" b="0"/>
          <a:pathLst/>
        </a:custGeom>
        <a:gradFill rotWithShape="0">
          <a:gsLst>
            <a:gs pos="0">
              <a:schemeClr val="accent1">
                <a:gamma/>
                <a:shade val="46275"/>
                <a:invGamma/>
              </a:schemeClr>
            </a:gs>
            <a:gs pos="100000">
              <a:schemeClr val="accent1"/>
            </a:gs>
          </a:gsLst>
          <a:lin ang="5400000" scaled="1"/>
        </a:gradFill>
        <a:ln w="12700" cap="flat" cmpd="sng" algn="ctr">
          <a:solidFill>
            <a:srgbClr val="6699FF"/>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rgbClr val="FAFD00"/>
            </a:solidFill>
            <a:effectLst>
              <a:outerShdw blurRad="38100" dist="38100" dir="2700000" algn="tl">
                <a:srgbClr val="000000">
                  <a:alpha val="43137"/>
                </a:srgbClr>
              </a:outerShdw>
            </a:effectLst>
            <a:latin typeface="Arial" pitchFamily="-112" charset="0"/>
          </a:defRPr>
        </a:defPPr>
      </a:lstStyle>
    </a:lnDef>
    <a:txDef>
      <a:spPr>
        <a:noFill/>
      </a:spPr>
      <a:bodyPr wrap="square" rtlCol="0">
        <a:spAutoFit/>
      </a:bodyPr>
      <a:lstStyle>
        <a:defPPr>
          <a:defRPr sz="1600" dirty="0" err="1"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279F"/>
        </a:dk2>
        <a:lt2>
          <a:srgbClr val="FFFFFF"/>
        </a:lt2>
        <a:accent1>
          <a:srgbClr val="0000FF"/>
        </a:accent1>
        <a:accent2>
          <a:srgbClr val="00AE00"/>
        </a:accent2>
        <a:accent3>
          <a:srgbClr val="AAACCD"/>
        </a:accent3>
        <a:accent4>
          <a:srgbClr val="DADADA"/>
        </a:accent4>
        <a:accent5>
          <a:srgbClr val="AAAAFF"/>
        </a:accent5>
        <a:accent6>
          <a:srgbClr val="009D00"/>
        </a:accent6>
        <a:hlink>
          <a:srgbClr val="9933FF"/>
        </a:hlink>
        <a:folHlink>
          <a:srgbClr val="33CCFF"/>
        </a:folHlink>
      </a:clrScheme>
      <a:clrMap bg1="dk2" tx1="lt1" bg2="dk1" tx2="lt2" accent1="accent1" accent2="accent2" accent3="accent3" accent4="accent4" accent5="accent5" accent6="accent6" hlink="hlink" folHlink="folHlink"/>
    </a:extraClrScheme>
    <a:extraClrScheme>
      <a:clrScheme name="Office Theme 9">
        <a:dk1>
          <a:srgbClr val="000000"/>
        </a:dk1>
        <a:lt1>
          <a:srgbClr val="FFFFFF"/>
        </a:lt1>
        <a:dk2>
          <a:srgbClr val="00279F"/>
        </a:dk2>
        <a:lt2>
          <a:srgbClr val="FFFFFF"/>
        </a:lt2>
        <a:accent1>
          <a:srgbClr val="6699FF"/>
        </a:accent1>
        <a:accent2>
          <a:srgbClr val="00AE00"/>
        </a:accent2>
        <a:accent3>
          <a:srgbClr val="AAACCD"/>
        </a:accent3>
        <a:accent4>
          <a:srgbClr val="DADADA"/>
        </a:accent4>
        <a:accent5>
          <a:srgbClr val="B8CAFF"/>
        </a:accent5>
        <a:accent6>
          <a:srgbClr val="009D00"/>
        </a:accent6>
        <a:hlink>
          <a:srgbClr val="9933FF"/>
        </a:hlink>
        <a:folHlink>
          <a:srgbClr val="33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2834EA934F4A4CBE94A01A760538B1" ma:contentTypeVersion="11" ma:contentTypeDescription="Create a new document." ma:contentTypeScope="" ma:versionID="ef955ad7a86b887de95967d5fdf9e770">
  <xsd:schema xmlns:xsd="http://www.w3.org/2001/XMLSchema" xmlns:xs="http://www.w3.org/2001/XMLSchema" xmlns:p="http://schemas.microsoft.com/office/2006/metadata/properties" xmlns:ns2="d804cc29-9def-4aec-9daf-6213aa4f8006" xmlns:ns3="44ec5995-8c2b-46ea-b1f4-7a670b31d562" targetNamespace="http://schemas.microsoft.com/office/2006/metadata/properties" ma:root="true" ma:fieldsID="9ce58a3a23f63f91b70204d088154006" ns2:_="" ns3:_="">
    <xsd:import namespace="d804cc29-9def-4aec-9daf-6213aa4f8006"/>
    <xsd:import namespace="44ec5995-8c2b-46ea-b1f4-7a670b31d562"/>
    <xsd:element name="properties">
      <xsd:complexType>
        <xsd:sequence>
          <xsd:element name="documentManagement">
            <xsd:complexType>
              <xsd:all>
                <xsd:element ref="ns2:TaxKeywordTaxHTField" minOccurs="0"/>
                <xsd:element ref="ns2:TaxCatchAll" minOccurs="0"/>
                <xsd:element ref="ns3:SIPLabel" minOccurs="0"/>
                <xsd:element ref="ns3:SIPLabel_ECICountry" minOccurs="0"/>
                <xsd:element ref="ns3:SIPLabel_OCI" minOccurs="0"/>
                <xsd:element ref="ns3:SIPLabel_TPPI" minOccurs="0"/>
                <xsd:element ref="ns3:SIPLabel_Special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04cc29-9def-4aec-9daf-6213aa4f8006" elementFormDefault="qualified">
    <xsd:import namespace="http://schemas.microsoft.com/office/2006/documentManagement/types"/>
    <xsd:import namespace="http://schemas.microsoft.com/office/infopath/2007/PartnerControls"/>
    <xsd:element name="TaxKeywordTaxHTField" ma:index="9" nillable="true" ma:taxonomy="true" ma:internalName="TaxKeywordTaxHTField" ma:taxonomyFieldName="Enterprise_x0020_Keywords" ma:displayName="Enterprise Keywords" ma:fieldId="{23f27201-bee3-471e-b2e7-b64fd8b7ca38}" ma:taxonomyMulti="true" ma:sspId="5f68076a-9896-4f70-850d-4130ed0339a6" ma:termSetId="00000000-0000-0000-0000-000000000000" ma:anchorId="00000000-0000-0000-0000-000000000000" ma:open="true" ma:isKeyword="true">
      <xsd:complexType>
        <xsd:sequence>
          <xsd:element ref="pc:Terms" minOccurs="0" maxOccurs="1"/>
        </xsd:sequence>
      </xsd:complexType>
    </xsd:element>
    <xsd:element name="TaxCatchAll" ma:index="10" nillable="true" ma:displayName="Taxonomy Catch All Column" ma:hidden="true" ma:list="{f9c373d0-2fe4-4262-be87-b65ca5d17d21}" ma:internalName="TaxCatchAll" ma:showField="CatchAllData" ma:web="44ec5995-8c2b-46ea-b1f4-7a670b31d56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4ec5995-8c2b-46ea-b1f4-7a670b31d562" elementFormDefault="qualified">
    <xsd:import namespace="http://schemas.microsoft.com/office/2006/documentManagement/types"/>
    <xsd:import namespace="http://schemas.microsoft.com/office/infopath/2007/PartnerControls"/>
    <xsd:element name="SIPLabel" ma:index="11" nillable="true" ma:displayName="Sensitive Information Protection (SIP) Label" ma:internalName="SIPLabel" ma:requiredMultiChoice="true">
      <xsd:complexType>
        <xsd:complexContent>
          <xsd:extension base="dms:MultiChoice">
            <xsd:sequence>
              <xsd:element name="Value" maxOccurs="unbounded" minOccurs="0" nillable="true">
                <xsd:simpleType>
                  <xsd:restriction base="dms:Choice">
                    <xsd:enumeration value="Unrestricted"/>
                    <xsd:enumeration value="Lockheed Martin Proprietary Information (LMPI)"/>
                    <xsd:enumeration value="Export Controlled Information (ECI)"/>
                    <xsd:enumeration value="Attorney-Client Privileged Information and/or Attorney Work Product"/>
                    <xsd:enumeration value="Protected Information"/>
                    <xsd:enumeration value="Personal Information"/>
                    <xsd:enumeration value="Third Party Proprietary Information"/>
                    <xsd:enumeration value="Organizational Conflict of Interest (OCI)"/>
                    <xsd:enumeration value="Specialty Label"/>
                  </xsd:restriction>
                </xsd:simpleType>
              </xsd:element>
            </xsd:sequence>
          </xsd:extension>
        </xsd:complexContent>
      </xsd:complexType>
    </xsd:element>
    <xsd:element name="SIPLabel_ECICountry" ma:index="12" nillable="true" ma:displayName="Export Control Country of Jurisdiction" ma:internalName="SIPLabel_ECICountry">
      <xsd:complexType>
        <xsd:complexContent>
          <xsd:extension base="dms:MultiChoice">
            <xsd:sequence>
              <xsd:element name="Value" maxOccurs="unbounded" minOccurs="0" nillable="true">
                <xsd:simpleType>
                  <xsd:restriction base="dms:Choice">
                    <xsd:enumeration value="United States (US)"/>
                    <xsd:enumeration value="Canada (CA)"/>
                    <xsd:enumeration value="United Kingdom (GB)"/>
                    <xsd:enumeration value="Australia (AU)"/>
                    <xsd:enumeration value="Albania (AL)"/>
                    <xsd:enumeration value="Argentina (AR)"/>
                    <xsd:enumeration value="Bahrain (BH)"/>
                    <xsd:enumeration value="Belgium (BE)"/>
                    <xsd:enumeration value="Brazil (BR)"/>
                    <xsd:enumeration value="China (CN)"/>
                    <xsd:enumeration value="Colombia (CO)"/>
                    <xsd:enumeration value="Croatia (HR)"/>
                    <xsd:enumeration value="Denmark (DK)"/>
                    <xsd:enumeration value="Egypt (EG)"/>
                    <xsd:enumeration value="Finland (FI)"/>
                    <xsd:enumeration value="France (FR)"/>
                    <xsd:enumeration value="Germany (DE)"/>
                    <xsd:enumeration value="Greece (GR)"/>
                    <xsd:enumeration value="Guam (GU)"/>
                    <xsd:enumeration value="Hong Kong (HK)"/>
                    <xsd:enumeration value="India (IN)"/>
                    <xsd:enumeration value="Israel (IL)"/>
                    <xsd:enumeration value="Italy (IT)"/>
                    <xsd:enumeration value="Japan (JP)"/>
                    <xsd:enumeration value="Korea, Republic of (KR)"/>
                    <xsd:enumeration value="Kuwait (KW)"/>
                    <xsd:enumeration value="Malaysia (MY)"/>
                    <xsd:enumeration value="Mauritius (MU)"/>
                    <xsd:enumeration value="Mexico (MX)"/>
                    <xsd:enumeration value="Netherlands (NL)"/>
                    <xsd:enumeration value="New Zealand (NZ)"/>
                    <xsd:enumeration value="Norway (NO)"/>
                    <xsd:enumeration value="Philippines (PH)"/>
                    <xsd:enumeration value="Poland (PL)"/>
                    <xsd:enumeration value="Portugal (PT)"/>
                    <xsd:enumeration value="Puerto Rico (PR)"/>
                    <xsd:enumeration value="Romania (RO)"/>
                    <xsd:enumeration value="Saudi Arabia (SA)"/>
                    <xsd:enumeration value="Singapore (SG)"/>
                    <xsd:enumeration value="South Africa (ZA)"/>
                    <xsd:enumeration value="Spain (ES)"/>
                    <xsd:enumeration value="Sweden (SE)"/>
                    <xsd:enumeration value="Switzerland (CH)"/>
                    <xsd:enumeration value="Taiwan, Province of China (TW)"/>
                    <xsd:enumeration value="Thailand (TH)"/>
                    <xsd:enumeration value="Turkey (TR)"/>
                    <xsd:enumeration value="United Arab Emirates (AE)"/>
                    <xsd:enumeration value="Venezuela (VE)"/>
                    <xsd:enumeration value="Viet Nam (VN)"/>
                  </xsd:restriction>
                </xsd:simpleType>
              </xsd:element>
            </xsd:sequence>
          </xsd:extension>
        </xsd:complexContent>
      </xsd:complexType>
    </xsd:element>
    <xsd:element name="SIPLabel_OCI" ma:index="13" nillable="true" ma:displayName="Organizational Conflict of Interest" ma:internalName="SIPLabel_OCI">
      <xsd:simpleType>
        <xsd:restriction base="dms:Text"/>
      </xsd:simpleType>
    </xsd:element>
    <xsd:element name="SIPLabel_TPPI" ma:index="14" nillable="true" ma:displayName="Third Party" ma:internalName="SIPLabel_TPPI">
      <xsd:simpleType>
        <xsd:restriction base="dms:Text"/>
      </xsd:simpleType>
    </xsd:element>
    <xsd:element name="SIPLabel_Specialty" ma:index="15" nillable="true" ma:displayName="Specialty Label" ma:internalName="SIPLabel_Specialty">
      <xsd:complexType>
        <xsd:complexContent>
          <xsd:extension base="dms:MultiChoice">
            <xsd:sequence>
              <xsd:element name="Value" maxOccurs="unbounded" minOccurs="0" nillable="true">
                <xsd:simpleType>
                  <xsd:restriction base="dms:Choice">
                    <xsd:enumeration value="For Official Use Only"/>
                    <xsd:enumeration value="NATO Restricted"/>
                    <xsd:enumeration value="UK OFFICIAL"/>
                    <xsd:enumeration value="UK OFFICIAL-SENSITIVE"/>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d804cc29-9def-4aec-9daf-6213aa4f8006"/>
    <TaxKeywordTaxHTField xmlns="d804cc29-9def-4aec-9daf-6213aa4f8006">
      <Terms xmlns="http://schemas.microsoft.com/office/infopath/2007/PartnerControls"/>
    </TaxKeywordTaxHTField>
    <SIPLabel_OCI xmlns="44ec5995-8c2b-46ea-b1f4-7a670b31d562" xsi:nil="true"/>
    <SIPLabel_ECICountry xmlns="44ec5995-8c2b-46ea-b1f4-7a670b31d562"/>
    <SIPLabel xmlns="44ec5995-8c2b-46ea-b1f4-7a670b31d562">
      <Value>Lockheed Martin Proprietary Information (LMPI)</Value>
    </SIPLabel>
    <SIPLabel_TPPI xmlns="44ec5995-8c2b-46ea-b1f4-7a670b31d562" xsi:nil="true"/>
    <SIPLabel_Specialty xmlns="44ec5995-8c2b-46ea-b1f4-7a670b31d562"/>
  </documentManagement>
</p:properties>
</file>

<file path=customXml/itemProps1.xml><?xml version="1.0" encoding="utf-8"?>
<ds:datastoreItem xmlns:ds="http://schemas.openxmlformats.org/officeDocument/2006/customXml" ds:itemID="{6F272C1A-59EF-4FEE-89B4-7F185B647340}">
  <ds:schemaRefs>
    <ds:schemaRef ds:uri="http://schemas.microsoft.com/sharepoint/v3/contenttype/forms"/>
  </ds:schemaRefs>
</ds:datastoreItem>
</file>

<file path=customXml/itemProps2.xml><?xml version="1.0" encoding="utf-8"?>
<ds:datastoreItem xmlns:ds="http://schemas.openxmlformats.org/officeDocument/2006/customXml" ds:itemID="{22006633-4E7B-431F-B162-45919A6795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04cc29-9def-4aec-9daf-6213aa4f8006"/>
    <ds:schemaRef ds:uri="44ec5995-8c2b-46ea-b1f4-7a670b31d5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B58313-0F24-40F4-AE19-315F9D22DC97}">
  <ds:schemaRefs>
    <ds:schemaRef ds:uri="d804cc29-9def-4aec-9daf-6213aa4f8006"/>
    <ds:schemaRef ds:uri="http://schemas.microsoft.com/office/infopath/2007/PartnerControls"/>
    <ds:schemaRef ds:uri="http://schemas.microsoft.com/office/2006/metadata/properties"/>
    <ds:schemaRef ds:uri="http://schemas.microsoft.com/office/2006/documentManagement/types"/>
    <ds:schemaRef ds:uri="http://www.w3.org/XML/1998/namespace"/>
    <ds:schemaRef ds:uri="http://purl.org/dc/dcmitype/"/>
    <ds:schemaRef ds:uri="http://purl.org/dc/elements/1.1/"/>
    <ds:schemaRef ds:uri="44ec5995-8c2b-46ea-b1f4-7a670b31d562"/>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10788</TotalTime>
  <Pages>2</Pages>
  <Words>1058</Words>
  <Application>Microsoft Office PowerPoint</Application>
  <PresentationFormat>On-screen Show (4:3)</PresentationFormat>
  <Paragraphs>147</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ＭＳ Ｐゴシック</vt:lpstr>
      <vt:lpstr>ＭＳ Ｐゴシック</vt:lpstr>
      <vt:lpstr>Arial</vt:lpstr>
      <vt:lpstr>Internal Presentation</vt:lpstr>
      <vt:lpstr>PowerPoint Presentation</vt:lpstr>
      <vt:lpstr>Disclaimer</vt:lpstr>
      <vt:lpstr>A Brief history of Blockchain</vt:lpstr>
      <vt:lpstr>What is Blockchain?</vt:lpstr>
      <vt:lpstr>Transactions</vt:lpstr>
      <vt:lpstr>Immutable</vt:lpstr>
      <vt:lpstr>Decentralized Peers</vt:lpstr>
      <vt:lpstr>Encryption</vt:lpstr>
      <vt:lpstr>Consensus</vt:lpstr>
      <vt:lpstr>Smart Contracts</vt:lpstr>
      <vt:lpstr>Blockchain Capabilities</vt:lpstr>
      <vt:lpstr>Additional Resources</vt:lpstr>
      <vt:lpstr>PowerPoint Presentation</vt:lpstr>
    </vt:vector>
  </TitlesOfParts>
  <Company>Lockheed Martin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L Pellegrini</dc:creator>
  <cp:keywords/>
  <cp:lastModifiedBy>Darren McCarley</cp:lastModifiedBy>
  <cp:revision>458</cp:revision>
  <cp:lastPrinted>2009-04-22T19:24:48Z</cp:lastPrinted>
  <dcterms:created xsi:type="dcterms:W3CDTF">2015-04-06T14:02:51Z</dcterms:created>
  <dcterms:modified xsi:type="dcterms:W3CDTF">2018-03-13T17:01:05Z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0x010100682834EA934F4A4CBE94A01A760538B1</vt:lpwstr>
  </property>
  <property fmtid="{D5CDD505-2E9C-101B-9397-08002B2CF9AE}" pid="3" name="Enterprise Keywords">
    <vt:lpwstr/>
  </property>
  <property fmtid="{D5CDD505-2E9C-101B-9397-08002B2CF9AE}" pid="4" name="SIP_Label_Display">
    <vt:lpwstr>Lockheed Martin Proprietary Information (LMPI); </vt:lpwstr>
  </property>
  <property fmtid="{D5CDD505-2E9C-101B-9397-08002B2CF9AE}" pid="5" name="SIP_Label_Data">
    <vt:lpwstr>;#0;#Lockheed Martin Proprietary Information (LMPI);#True;#;#;#;#</vt:lpwstr>
  </property>
  <property fmtid="{D5CDD505-2E9C-101B-9397-08002B2CF9AE}" pid="6" name="Sensitive Information Protection (SIP) Label">
    <vt:lpwstr>;#0;#Lockheed Martin Proprietary Information (LMPI);#True;#;#;#;#</vt:lpwstr>
  </property>
  <property fmtid="{D5CDD505-2E9C-101B-9397-08002B2CF9AE}" pid="7" name="LM SIP Document Sensitivity">
    <vt:lpwstr/>
  </property>
  <property fmtid="{D5CDD505-2E9C-101B-9397-08002B2CF9AE}" pid="8" name="Document Author">
    <vt:lpwstr>LFWC\mccardd</vt:lpwstr>
  </property>
  <property fmtid="{D5CDD505-2E9C-101B-9397-08002B2CF9AE}" pid="9" name="Document Sensitivity">
    <vt:lpwstr>1</vt:lpwstr>
  </property>
  <property fmtid="{D5CDD505-2E9C-101B-9397-08002B2CF9AE}" pid="10" name="ThirdParty">
    <vt:lpwstr/>
  </property>
  <property fmtid="{D5CDD505-2E9C-101B-9397-08002B2CF9AE}" pid="11" name="OCI Restriction">
    <vt:bool>false</vt:bool>
  </property>
  <property fmtid="{D5CDD505-2E9C-101B-9397-08002B2CF9AE}" pid="12" name="OCI Additional Info">
    <vt:lpwstr/>
  </property>
  <property fmtid="{D5CDD505-2E9C-101B-9397-08002B2CF9AE}" pid="13" name="Allow Header Overwrite">
    <vt:bool>true</vt:bool>
  </property>
  <property fmtid="{D5CDD505-2E9C-101B-9397-08002B2CF9AE}" pid="14" name="Allow Footer Overwrite">
    <vt:bool>true</vt:bool>
  </property>
  <property fmtid="{D5CDD505-2E9C-101B-9397-08002B2CF9AE}" pid="15" name="Multiple Selected">
    <vt:lpwstr>-1</vt:lpwstr>
  </property>
  <property fmtid="{D5CDD505-2E9C-101B-9397-08002B2CF9AE}" pid="16" name="SIPLongWording">
    <vt:lpwstr/>
  </property>
  <property fmtid="{D5CDD505-2E9C-101B-9397-08002B2CF9AE}" pid="17" name="checkedProgramsCount">
    <vt:i4>0</vt:i4>
  </property>
  <property fmtid="{D5CDD505-2E9C-101B-9397-08002B2CF9AE}" pid="18" name="ExpCountry">
    <vt:lpwstr/>
  </property>
</Properties>
</file>