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682" r:id="rId4"/>
  </p:sldMasterIdLst>
  <p:notesMasterIdLst>
    <p:notesMasterId r:id="rId16"/>
  </p:notesMasterIdLst>
  <p:handoutMasterIdLst>
    <p:handoutMasterId r:id="rId17"/>
  </p:handoutMasterIdLst>
  <p:sldIdLst>
    <p:sldId id="287" r:id="rId5"/>
    <p:sldId id="284" r:id="rId6"/>
    <p:sldId id="281" r:id="rId7"/>
    <p:sldId id="258" r:id="rId8"/>
    <p:sldId id="259" r:id="rId9"/>
    <p:sldId id="264" r:id="rId10"/>
    <p:sldId id="285" r:id="rId11"/>
    <p:sldId id="261" r:id="rId12"/>
    <p:sldId id="286" r:id="rId13"/>
    <p:sldId id="283" r:id="rId14"/>
    <p:sldId id="28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2160" userDrawn="1">
          <p15:clr>
            <a:srgbClr val="A4A3A4"/>
          </p15:clr>
        </p15:guide>
        <p15:guide id="4"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6D8C"/>
    <a:srgbClr val="5E7F97"/>
    <a:srgbClr val="2E4F65"/>
    <a:srgbClr val="5F9DC2"/>
    <a:srgbClr val="002F6C"/>
    <a:srgbClr val="00A3E0"/>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517" autoAdjust="0"/>
    <p:restoredTop sz="68675" autoAdjust="0"/>
  </p:normalViewPr>
  <p:slideViewPr>
    <p:cSldViewPr snapToGrid="0" showGuides="1">
      <p:cViewPr varScale="1">
        <p:scale>
          <a:sx n="64" d="100"/>
          <a:sy n="64" d="100"/>
        </p:scale>
        <p:origin x="1236"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2" d="100"/>
          <a:sy n="82" d="100"/>
        </p:scale>
        <p:origin x="3876"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71B0925-D018-4694-8BD2-B89F172BCC04}" type="datetimeFigureOut">
              <a:rPr lang="en-US" smtClean="0"/>
              <a:t>6/14/2020</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751C376-EA5F-40EB-B5C9-F210D82C3856}" type="slidenum">
              <a:rPr lang="en-US" smtClean="0"/>
              <a:t>‹#›</a:t>
            </a:fld>
            <a:endParaRPr lang="en-US"/>
          </a:p>
        </p:txBody>
      </p:sp>
    </p:spTree>
    <p:extLst>
      <p:ext uri="{BB962C8B-B14F-4D97-AF65-F5344CB8AC3E}">
        <p14:creationId xmlns:p14="http://schemas.microsoft.com/office/powerpoint/2010/main" val="1336887536"/>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8F5D99-016A-414A-B5D0-2B391DB0FAA8}" type="datetimeFigureOut">
              <a:rPr lang="en-US" smtClean="0"/>
              <a:t>6/14/2020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F5F514-E216-4B0B-9B33-6FEA2EC08AD4}" type="slidenum">
              <a:rPr lang="en-US" smtClean="0"/>
              <a:t>‹#›</a:t>
            </a:fld>
            <a:endParaRPr lang="en-US"/>
          </a:p>
        </p:txBody>
      </p:sp>
    </p:spTree>
    <p:extLst>
      <p:ext uri="{BB962C8B-B14F-4D97-AF65-F5344CB8AC3E}">
        <p14:creationId xmlns:p14="http://schemas.microsoft.com/office/powerpoint/2010/main" val="344688863"/>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1</a:t>
            </a:fld>
            <a:endParaRPr lang="en-US"/>
          </a:p>
        </p:txBody>
      </p:sp>
    </p:spTree>
    <p:extLst>
      <p:ext uri="{BB962C8B-B14F-4D97-AF65-F5344CB8AC3E}">
        <p14:creationId xmlns:p14="http://schemas.microsoft.com/office/powerpoint/2010/main" val="22489046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can find dozens of example that shows that organizations/companies that innovate thrive and </a:t>
            </a:r>
            <a:r>
              <a:rPr lang="en-US"/>
              <a:t>those that </a:t>
            </a:r>
            <a:r>
              <a:rPr lang="en-US" dirty="0"/>
              <a:t>don’t wither, Innovate or Die is the imperative.</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10</a:t>
            </a:fld>
            <a:endParaRPr lang="en-US"/>
          </a:p>
        </p:txBody>
      </p:sp>
    </p:spTree>
    <p:extLst>
      <p:ext uri="{BB962C8B-B14F-4D97-AF65-F5344CB8AC3E}">
        <p14:creationId xmlns:p14="http://schemas.microsoft.com/office/powerpoint/2010/main" val="20961842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Everyone talks bout innovation like it is a good idea.  I believe that history shows that is good idea but an imperative and that organizations/companies that don’t innovate are often disappear as they become non longer relevant or productive</a:t>
            </a:r>
          </a:p>
          <a:p>
            <a:endParaRPr lang="en-US" dirty="0"/>
          </a:p>
          <a:p>
            <a:r>
              <a:rPr lang="en-US" dirty="0"/>
              <a:t>Note, that innovation can be about  Products,. Processes and organizations</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2</a:t>
            </a:fld>
            <a:endParaRPr lang="en-US"/>
          </a:p>
        </p:txBody>
      </p:sp>
    </p:spTree>
    <p:extLst>
      <p:ext uri="{BB962C8B-B14F-4D97-AF65-F5344CB8AC3E}">
        <p14:creationId xmlns:p14="http://schemas.microsoft.com/office/powerpoint/2010/main" val="20669368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 a bit of both an airplane and a history geek, so the idea of working for a company that can trace it’s roots back to the Wright Brothers is pretty neat</a:t>
            </a:r>
          </a:p>
          <a:p>
            <a:r>
              <a:rPr lang="en-US" dirty="0"/>
              <a:t>But how did we get from the Wright Brothers to LM?</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3</a:t>
            </a:fld>
            <a:endParaRPr lang="en-US"/>
          </a:p>
        </p:txBody>
      </p:sp>
    </p:spTree>
    <p:extLst>
      <p:ext uri="{BB962C8B-B14F-4D97-AF65-F5344CB8AC3E}">
        <p14:creationId xmlns:p14="http://schemas.microsoft.com/office/powerpoint/2010/main" val="31930254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30225" y="506413"/>
            <a:ext cx="6032500" cy="3394075"/>
          </a:xfrm>
          <a:prstGeom prst="rect">
            <a:avLst/>
          </a:prstGeom>
          <a:noFill/>
          <a:ln w="12700">
            <a:solidFill>
              <a:prstClr val="black"/>
            </a:solidFill>
          </a:ln>
        </p:spPr>
      </p:sp>
      <p:sp>
        <p:nvSpPr>
          <p:cNvPr id="3" name="Notes Placeholder 2"/>
          <p:cNvSpPr>
            <a:spLocks noGrp="1"/>
          </p:cNvSpPr>
          <p:nvPr>
            <p:ph type="body" idx="1"/>
          </p:nvPr>
        </p:nvSpPr>
        <p:spPr/>
        <p:txBody>
          <a:bodyPr/>
          <a:lstStyle/>
          <a:p>
            <a:r>
              <a:rPr lang="en-US" dirty="0"/>
              <a:t>CW is still a going concern</a:t>
            </a:r>
          </a:p>
          <a:p>
            <a:endParaRPr lang="en-US" dirty="0"/>
          </a:p>
          <a:p>
            <a:r>
              <a:rPr lang="en-US" dirty="0"/>
              <a:t>1929 -45 largest Aerospace supplier</a:t>
            </a:r>
          </a:p>
          <a:p>
            <a:r>
              <a:rPr lang="en-US" dirty="0"/>
              <a:t>2</a:t>
            </a:r>
            <a:r>
              <a:rPr lang="en-US" baseline="30000" dirty="0"/>
              <a:t>nd</a:t>
            </a:r>
            <a:r>
              <a:rPr lang="en-US" dirty="0"/>
              <a:t> in WWII production contracts, behind GM</a:t>
            </a:r>
          </a:p>
          <a:p>
            <a:r>
              <a:rPr lang="en-US" dirty="0"/>
              <a:t>Today a 2</a:t>
            </a:r>
            <a:r>
              <a:rPr lang="en-US" baseline="30000" dirty="0"/>
              <a:t>nd</a:t>
            </a:r>
            <a:r>
              <a:rPr lang="en-US" dirty="0"/>
              <a:t>/3</a:t>
            </a:r>
            <a:r>
              <a:rPr lang="en-US" baseline="30000" dirty="0"/>
              <a:t>rd</a:t>
            </a:r>
            <a:r>
              <a:rPr lang="en-US" dirty="0"/>
              <a:t> tier supplier</a:t>
            </a:r>
          </a:p>
        </p:txBody>
      </p:sp>
      <p:sp>
        <p:nvSpPr>
          <p:cNvPr id="4" name="Slide Number Placeholder 3"/>
          <p:cNvSpPr>
            <a:spLocks noGrp="1"/>
          </p:cNvSpPr>
          <p:nvPr>
            <p:ph type="sldNum"/>
          </p:nvPr>
        </p:nvSpPr>
        <p:spPr/>
        <p:txBody>
          <a:bodyPr/>
          <a:lstStyle/>
          <a:p>
            <a:pPr algn="r"/>
            <a:fld id="{F91FF246-8C6D-4A2A-8114-0AF501ADA383}" type="slidenum">
              <a:rPr lang="en-US" sz="1400" b="0" strike="noStrike" spc="-1" smtClean="0">
                <a:latin typeface="Times New Roman"/>
              </a:rPr>
              <a:t>4</a:t>
            </a:fld>
            <a:endParaRPr lang="en-US" sz="1400" b="0" strike="noStrike" spc="-1">
              <a:latin typeface="Times New Roman"/>
            </a:endParaRPr>
          </a:p>
        </p:txBody>
      </p:sp>
    </p:spTree>
    <p:extLst>
      <p:ext uri="{BB962C8B-B14F-4D97-AF65-F5344CB8AC3E}">
        <p14:creationId xmlns:p14="http://schemas.microsoft.com/office/powerpoint/2010/main" val="21036943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PlaceHolder 1"/>
          <p:cNvSpPr>
            <a:spLocks noGrp="1"/>
          </p:cNvSpPr>
          <p:nvPr>
            <p:ph type="body"/>
          </p:nvPr>
        </p:nvSpPr>
        <p:spPr>
          <a:xfrm>
            <a:off x="777240" y="4777560"/>
            <a:ext cx="5729068" cy="3709948"/>
          </a:xfrm>
          <a:prstGeom prst="rect">
            <a:avLst/>
          </a:prstGeom>
        </p:spPr>
        <p:txBody>
          <a:bodyPr lIns="0" tIns="0" rIns="0" bIns="0"/>
          <a:lstStyle/>
          <a:p>
            <a:endParaRPr lang="en-US" b="0" strike="noStrike" spc="-1" dirty="0">
              <a:latin typeface="Arial"/>
            </a:endParaRPr>
          </a:p>
          <a:p>
            <a:r>
              <a:rPr lang="en-US" b="0" strike="noStrike" spc="-1" dirty="0">
                <a:latin typeface="Arial"/>
              </a:rPr>
              <a:t>1912 1</a:t>
            </a:r>
            <a:r>
              <a:rPr lang="en-US" b="0" strike="noStrike" spc="-1" baseline="30000" dirty="0">
                <a:latin typeface="Arial"/>
              </a:rPr>
              <a:t>st</a:t>
            </a:r>
            <a:r>
              <a:rPr lang="en-US" b="0" strike="noStrike" spc="-1" dirty="0">
                <a:latin typeface="Arial"/>
              </a:rPr>
              <a:t> version on Lockheed</a:t>
            </a:r>
          </a:p>
          <a:p>
            <a:r>
              <a:rPr lang="en-US" b="0" strike="noStrike" spc="-1" dirty="0">
                <a:latin typeface="Arial"/>
              </a:rPr>
              <a:t>Frank R left because he couldn’t get his engine built radial air-cooled,  Wright had one it was under powered, company was making money selling water cooled, Navy wanted air cooled(radiators fail), and he said, ‘you know what they act like one company’</a:t>
            </a:r>
          </a:p>
          <a:p>
            <a:r>
              <a:rPr lang="en-US" b="0" strike="noStrike" spc="-1" dirty="0">
                <a:latin typeface="Arial"/>
              </a:rPr>
              <a:t>Found money and space with a small company “Pratt and Whitney Machine Tool Company, who had excess space and was reviewing the company’s future after WWI and saw aviation as an opportunity. </a:t>
            </a:r>
          </a:p>
          <a:p>
            <a:r>
              <a:rPr lang="en-US" b="0" strike="noStrike" spc="-1" dirty="0">
                <a:latin typeface="Arial"/>
              </a:rPr>
              <a:t>He would later leave and keep the name and become part of United Aircraft and Transportation Company with Boeing and others, the fore runner of UTC/Boeing, that is another story</a:t>
            </a:r>
          </a:p>
          <a:p>
            <a:r>
              <a:rPr lang="en-US" b="0" strike="noStrike" spc="-1" dirty="0">
                <a:latin typeface="Arial"/>
              </a:rPr>
              <a:t>Irony – 1</a:t>
            </a:r>
            <a:r>
              <a:rPr lang="en-US" b="0" strike="noStrike" spc="-1" baseline="30000" dirty="0">
                <a:latin typeface="Arial"/>
              </a:rPr>
              <a:t>st</a:t>
            </a:r>
            <a:r>
              <a:rPr lang="en-US" b="0" strike="noStrike" spc="-1" dirty="0">
                <a:latin typeface="Arial"/>
              </a:rPr>
              <a:t> flight of the WASP was on a Curtis aircraft</a:t>
            </a:r>
          </a:p>
          <a:p>
            <a:r>
              <a:rPr lang="en-US" b="0" strike="noStrike" spc="-1" dirty="0">
                <a:latin typeface="Arial"/>
              </a:rPr>
              <a:t>Wasp they built 34,000+ powered</a:t>
            </a:r>
          </a:p>
          <a:p>
            <a:r>
              <a:rPr lang="en-US" b="0" strike="noStrike" spc="-1" dirty="0">
                <a:latin typeface="Arial"/>
              </a:rPr>
              <a:t>Declared a Historic Engineering Landmark</a:t>
            </a:r>
          </a:p>
          <a:p>
            <a:r>
              <a:rPr lang="en-US" b="0" strike="noStrike" spc="-1" dirty="0">
                <a:latin typeface="Arial"/>
              </a:rPr>
              <a:t>The R-1830, 173,000+ produced, B-24</a:t>
            </a:r>
          </a:p>
          <a:p>
            <a:r>
              <a:rPr lang="en-US" b="0" strike="noStrike" spc="-1" dirty="0">
                <a:latin typeface="Arial"/>
              </a:rPr>
              <a:t>During the war CW spent very little research and development, never figured out a jet</a:t>
            </a:r>
          </a:p>
          <a:p>
            <a:r>
              <a:rPr lang="en-US" b="0" strike="noStrike" spc="-1" dirty="0">
                <a:latin typeface="Arial"/>
              </a:rPr>
              <a:t>All the wartime designs were incremental.</a:t>
            </a:r>
          </a:p>
          <a:p>
            <a:r>
              <a:rPr lang="en-US" b="0" strike="noStrike" spc="-1" dirty="0">
                <a:latin typeface="Arial"/>
              </a:rPr>
              <a:t>They also had a scandal related to engine production</a:t>
            </a:r>
          </a:p>
          <a:p>
            <a:endParaRPr lang="en-US" b="0" strike="noStrike" spc="-1" dirty="0">
              <a:latin typeface="Arial"/>
            </a:endParaRPr>
          </a:p>
          <a:p>
            <a:r>
              <a:rPr lang="en-US" b="0" strike="noStrike" spc="-1" dirty="0">
                <a:latin typeface="Arial"/>
              </a:rPr>
              <a:t>1949 – sold aeronautics to NAA now part of Boeing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Change gears a bit and focus on innovation is more than just products – talk about organization and process</a:t>
            </a:r>
          </a:p>
          <a:p>
            <a:endParaRPr lang="en-US" dirty="0"/>
          </a:p>
          <a:p>
            <a:r>
              <a:rPr lang="en-US" dirty="0"/>
              <a:t>It isn’t enough to innovate around the products, but how we develop and build then, which is both a process and organization focus</a:t>
            </a:r>
          </a:p>
          <a:p>
            <a:endParaRPr lang="en-US" dirty="0"/>
          </a:p>
          <a:p>
            <a:r>
              <a:rPr lang="en-US" dirty="0"/>
              <a:t>- Jack Welch love him or hate him in left an indelible mark on the American business world – Bottom 10% of managers, shareholder value is a result not a strategy  </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6</a:t>
            </a:fld>
            <a:endParaRPr lang="en-US"/>
          </a:p>
        </p:txBody>
      </p:sp>
    </p:spTree>
    <p:extLst>
      <p:ext uri="{BB962C8B-B14F-4D97-AF65-F5344CB8AC3E}">
        <p14:creationId xmlns:p14="http://schemas.microsoft.com/office/powerpoint/2010/main" val="269115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How many have heard of DEC?</a:t>
            </a:r>
          </a:p>
          <a:p>
            <a:pPr marL="171450" indent="-171450">
              <a:buFontTx/>
              <a:buChar char="-"/>
            </a:pPr>
            <a:r>
              <a:rPr lang="en-US" dirty="0"/>
              <a:t>Before PC’s DEC filled a niched below ‘mainframes’ for multi-user computing</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7</a:t>
            </a:fld>
            <a:endParaRPr lang="en-US"/>
          </a:p>
        </p:txBody>
      </p:sp>
    </p:spTree>
    <p:extLst>
      <p:ext uri="{BB962C8B-B14F-4D97-AF65-F5344CB8AC3E}">
        <p14:creationId xmlns:p14="http://schemas.microsoft.com/office/powerpoint/2010/main" val="27827913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 name="PlaceHolder 1"/>
          <p:cNvSpPr>
            <a:spLocks noGrp="1"/>
          </p:cNvSpPr>
          <p:nvPr>
            <p:ph type="body"/>
          </p:nvPr>
        </p:nvSpPr>
        <p:spPr>
          <a:xfrm>
            <a:off x="777240" y="4777560"/>
            <a:ext cx="6216480" cy="4524840"/>
          </a:xfrm>
          <a:prstGeom prst="rect">
            <a:avLst/>
          </a:prstGeom>
        </p:spPr>
        <p:txBody>
          <a:bodyPr lIns="0" tIns="0" rIns="0" bIns="0"/>
          <a:lstStyle/>
          <a:p>
            <a:r>
              <a:rPr lang="en-US" sz="1200" b="0" strike="noStrike" spc="-1" dirty="0">
                <a:latin typeface="Arial"/>
              </a:rPr>
              <a:t>When I started it WAS THE computers engineers used unless you where on a mainframe</a:t>
            </a:r>
          </a:p>
          <a:p>
            <a:endParaRPr lang="en-US" sz="1200" b="0" strike="noStrike" spc="-1" dirty="0">
              <a:latin typeface="Arial"/>
            </a:endParaRPr>
          </a:p>
          <a:p>
            <a:r>
              <a:rPr lang="en-US" sz="1200" b="0" strike="noStrike" spc="-1" dirty="0">
                <a:latin typeface="Arial"/>
              </a:rPr>
              <a:t>Failed because of high overhead costs and incapable of adapting the corporate culture and processes to a changing market.</a:t>
            </a:r>
          </a:p>
          <a:p>
            <a:r>
              <a:rPr lang="en-US" sz="1200" b="0" strike="noStrike" spc="-1" dirty="0">
                <a:latin typeface="Arial"/>
              </a:rPr>
              <a:t>- High overhead, when you bought DEC, you bought the computer from one person, the external storage from someone else, and the printers from a third person, </a:t>
            </a:r>
          </a:p>
          <a:p>
            <a:r>
              <a:rPr lang="en-US" sz="1200" b="0" strike="noStrike" spc="-1" dirty="0">
                <a:latin typeface="Arial"/>
              </a:rPr>
              <a:t>Compaq 1st company to produce a IBM personnel computer, 1</a:t>
            </a:r>
            <a:r>
              <a:rPr lang="en-US" sz="1200" b="0" strike="noStrike" spc="-1" baseline="30000" dirty="0">
                <a:latin typeface="Arial"/>
              </a:rPr>
              <a:t>st</a:t>
            </a:r>
            <a:r>
              <a:rPr lang="en-US" sz="1200" b="0" strike="noStrike" spc="-1" baseline="101000" dirty="0">
                <a:latin typeface="Arial"/>
              </a:rPr>
              <a:t> </a:t>
            </a:r>
            <a:r>
              <a:rPr lang="en-US" sz="1200" b="0" strike="noStrike" spc="-1" dirty="0">
                <a:latin typeface="Arial"/>
              </a:rPr>
              <a:t> startup to hit $100M in 2</a:t>
            </a:r>
            <a:r>
              <a:rPr lang="en-US" sz="1200" b="0" strike="noStrike" spc="-1" baseline="30000" dirty="0">
                <a:latin typeface="Arial"/>
              </a:rPr>
              <a:t>nd</a:t>
            </a:r>
            <a:r>
              <a:rPr lang="en-US" sz="1200" b="0" strike="noStrike" spc="-1" baseline="101000" dirty="0">
                <a:latin typeface="Arial"/>
              </a:rPr>
              <a:t> </a:t>
            </a:r>
            <a:r>
              <a:rPr lang="en-US" sz="1200" b="0" strike="noStrike" spc="-1" dirty="0" err="1">
                <a:latin typeface="Arial"/>
              </a:rPr>
              <a:t>yr</a:t>
            </a:r>
            <a:r>
              <a:rPr lang="en-US" sz="1200" b="0" strike="noStrike" spc="-1" dirty="0">
                <a:latin typeface="Arial"/>
              </a:rPr>
              <a:t> of operation</a:t>
            </a:r>
          </a:p>
          <a:p>
            <a:r>
              <a:rPr lang="en-US" sz="1200" b="0" strike="noStrike" spc="-1" dirty="0">
                <a:latin typeface="Arial"/>
              </a:rPr>
              <a:t>In the 1990 was the largest seller of personnel computers</a:t>
            </a:r>
          </a:p>
          <a:p>
            <a:r>
              <a:rPr lang="en-US" sz="1200" b="0" strike="noStrike" spc="-1" dirty="0">
                <a:latin typeface="Arial"/>
              </a:rPr>
              <a:t>Wanted DEC to get into the server market, the weight of the failed org contributed to the downfall</a:t>
            </a:r>
          </a:p>
          <a:p>
            <a:endParaRPr lang="en-US" sz="1200" b="0" strike="noStrike" spc="-1" dirty="0">
              <a:latin typeface="Arial"/>
            </a:endParaRPr>
          </a:p>
          <a:p>
            <a:r>
              <a:rPr lang="en-US" sz="1200" b="0" strike="noStrike" spc="-1" dirty="0">
                <a:latin typeface="Arial"/>
              </a:rPr>
              <a:t>The book was written by a org </a:t>
            </a:r>
            <a:r>
              <a:rPr lang="en-US" sz="1200" b="0" strike="noStrike" spc="-1">
                <a:latin typeface="Arial"/>
              </a:rPr>
              <a:t>psychologist who </a:t>
            </a:r>
            <a:r>
              <a:rPr lang="en-US" sz="1200" b="0" strike="noStrike" spc="-1" dirty="0">
                <a:latin typeface="Arial"/>
              </a:rPr>
              <a:t>was part of DEC from the beginning and fascinating study of a company unable to redefine itself when the world changed faster than it could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a:t>None of these people were not intelligent</a:t>
            </a:r>
          </a:p>
          <a:p>
            <a:pPr marL="171450" indent="-171450">
              <a:buFontTx/>
              <a:buChar char="-"/>
            </a:pPr>
            <a:r>
              <a:rPr lang="en-US" dirty="0"/>
              <a:t>Many of us have 5 computers with us right now, we are surrounded by them</a:t>
            </a:r>
          </a:p>
          <a:p>
            <a:pPr marL="171450" indent="-171450">
              <a:buFontTx/>
              <a:buChar char="-"/>
            </a:pPr>
            <a:r>
              <a:rPr lang="en-US" dirty="0"/>
              <a:t>Data processing, what would that person think of today’s data analytics</a:t>
            </a:r>
          </a:p>
          <a:p>
            <a:pPr marL="171450" indent="-171450">
              <a:buFontTx/>
              <a:buChar char="-"/>
            </a:pPr>
            <a:r>
              <a:rPr lang="en-US" dirty="0"/>
              <a:t>Bill Gates made billions, but innovative products weren’t how he did it.</a:t>
            </a:r>
          </a:p>
          <a:p>
            <a:pPr marL="171450" indent="-171450">
              <a:buFontTx/>
              <a:buChar char="-"/>
            </a:pPr>
            <a:r>
              <a:rPr lang="en-US" dirty="0"/>
              <a:t>Innovation requires to think the beyond confines of what we know today.</a:t>
            </a:r>
          </a:p>
        </p:txBody>
      </p:sp>
      <p:sp>
        <p:nvSpPr>
          <p:cNvPr id="4" name="Header Placeholder 3"/>
          <p:cNvSpPr>
            <a:spLocks noGrp="1"/>
          </p:cNvSpPr>
          <p:nvPr>
            <p:ph type="hdr" sz="quarter"/>
          </p:nvPr>
        </p:nvSpPr>
        <p:spPr/>
        <p:txBody>
          <a:bodyPr/>
          <a:lstStyle/>
          <a:p>
            <a:endParaRPr lang="en-US"/>
          </a:p>
        </p:txBody>
      </p:sp>
      <p:sp>
        <p:nvSpPr>
          <p:cNvPr id="5" name="Footer Placeholder 4"/>
          <p:cNvSpPr>
            <a:spLocks noGrp="1"/>
          </p:cNvSpPr>
          <p:nvPr>
            <p:ph type="ftr" sz="quarter" idx="4"/>
          </p:nvPr>
        </p:nvSpPr>
        <p:spPr/>
        <p:txBody>
          <a:bodyPr/>
          <a:lstStyle/>
          <a:p>
            <a:endParaRPr lang="en-US"/>
          </a:p>
        </p:txBody>
      </p:sp>
      <p:sp>
        <p:nvSpPr>
          <p:cNvPr id="6" name="Slide Number Placeholder 5"/>
          <p:cNvSpPr>
            <a:spLocks noGrp="1"/>
          </p:cNvSpPr>
          <p:nvPr>
            <p:ph type="sldNum" sz="quarter" idx="5"/>
          </p:nvPr>
        </p:nvSpPr>
        <p:spPr/>
        <p:txBody>
          <a:bodyPr/>
          <a:lstStyle/>
          <a:p>
            <a:fld id="{91F5F514-E216-4B0B-9B33-6FEA2EC08AD4}" type="slidenum">
              <a:rPr lang="en-US" smtClean="0"/>
              <a:t>9</a:t>
            </a:fld>
            <a:endParaRPr lang="en-US"/>
          </a:p>
        </p:txBody>
      </p:sp>
    </p:spTree>
    <p:extLst>
      <p:ext uri="{BB962C8B-B14F-4D97-AF65-F5344CB8AC3E}">
        <p14:creationId xmlns:p14="http://schemas.microsoft.com/office/powerpoint/2010/main" val="14867904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DDA51639-B2D6-4652-B8C3-1B4C224A7BAF}" type="datetimeFigureOut">
              <a:rPr lang="en-US" smtClean="0"/>
              <a:t>6/14/2020</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969631024"/>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59351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4745218"/>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8071555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83340521"/>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289634477"/>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BC48EC7-AF6A-48D3-8284-14BACBEBDD84}"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324974153"/>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D11A6AA8-A04B-4104-9AE2-BD48D340E27F}"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7990956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B4E0BF79-FAC6-4A96-8DE1-F7B82E2E1652}"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68625975"/>
      </p:ext>
    </p:extLst>
  </p:cSld>
  <p:clrMapOvr>
    <a:masterClrMapping/>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Text with Header">
    <p:spTree>
      <p:nvGrpSpPr>
        <p:cNvPr id="1" name=""/>
        <p:cNvGrpSpPr/>
        <p:nvPr/>
      </p:nvGrpSpPr>
      <p:grpSpPr>
        <a:xfrm>
          <a:off x="0" y="0"/>
          <a:ext cx="0" cy="0"/>
          <a:chOff x="0" y="0"/>
          <a:chExt cx="0" cy="0"/>
        </a:xfrm>
      </p:grpSpPr>
      <p:sp>
        <p:nvSpPr>
          <p:cNvPr id="9" name="Text Placeholder 10"/>
          <p:cNvSpPr>
            <a:spLocks noGrp="1"/>
          </p:cNvSpPr>
          <p:nvPr>
            <p:ph type="body" sz="quarter" idx="10" hasCustomPrompt="1"/>
          </p:nvPr>
        </p:nvSpPr>
        <p:spPr>
          <a:xfrm>
            <a:off x="512136" y="481099"/>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
        <p:nvSpPr>
          <p:cNvPr id="13" name="Content Placeholder 12"/>
          <p:cNvSpPr>
            <a:spLocks noGrp="1"/>
          </p:cNvSpPr>
          <p:nvPr>
            <p:ph sz="quarter" idx="12" hasCustomPrompt="1"/>
          </p:nvPr>
        </p:nvSpPr>
        <p:spPr>
          <a:xfrm>
            <a:off x="533399" y="1311425"/>
            <a:ext cx="11085444" cy="4387360"/>
          </a:xfrm>
          <a:prstGeom prst="rect">
            <a:avLst/>
          </a:prstGeom>
        </p:spPr>
        <p:txBody>
          <a:bodyPr/>
          <a:lstStyle>
            <a:lvl1pPr marL="0" indent="0">
              <a:buFontTx/>
              <a:buNone/>
              <a:defRPr sz="1800" baseline="0">
                <a:solidFill>
                  <a:srgbClr val="63666A"/>
                </a:solidFill>
                <a:latin typeface="+mn-lt"/>
              </a:defRPr>
            </a:lvl1pPr>
            <a:lvl2pPr>
              <a:defRPr sz="1600">
                <a:solidFill>
                  <a:schemeClr val="tx1"/>
                </a:solidFill>
              </a:defRPr>
            </a:lvl2pPr>
            <a:lvl3pPr>
              <a:defRPr sz="1400"/>
            </a:lvl3pPr>
            <a:lvl4pPr>
              <a:defRPr sz="1400"/>
            </a:lvl4pPr>
            <a:lvl5pPr>
              <a:defRPr sz="1400"/>
            </a:lvl5pPr>
            <a:lvl6pPr>
              <a:defRPr sz="1400"/>
            </a:lvl6pPr>
            <a:lvl7pPr>
              <a:defRPr sz="1400"/>
            </a:lvl7pPr>
            <a:lvl8pPr>
              <a:defRPr sz="1400"/>
            </a:lvl8pPr>
            <a:lvl9pPr marL="3657600" indent="0">
              <a:buNone/>
              <a:defRPr/>
            </a:lvl9pPr>
          </a:lstStyle>
          <a:p>
            <a:pPr lvl="0"/>
            <a:r>
              <a:rPr lang="en-US" dirty="0"/>
              <a:t>Click to enter text.</a:t>
            </a:r>
          </a:p>
        </p:txBody>
      </p:sp>
    </p:spTree>
    <p:extLst>
      <p:ext uri="{BB962C8B-B14F-4D97-AF65-F5344CB8AC3E}">
        <p14:creationId xmlns:p14="http://schemas.microsoft.com/office/powerpoint/2010/main" val="798079712"/>
      </p:ext>
    </p:extLst>
  </p:cSld>
  <p:clrMapOvr>
    <a:masterClrMapping/>
  </p:clrMapOvr>
  <p:extLst>
    <p:ext uri="{DCECCB84-F9BA-43D5-87BE-67443E8EF086}">
      <p15:sldGuideLst xmlns:p15="http://schemas.microsoft.com/office/powerpoint/2012/main"/>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Bulleted Text with Header">
    <p:spTree>
      <p:nvGrpSpPr>
        <p:cNvPr id="1" name=""/>
        <p:cNvGrpSpPr/>
        <p:nvPr/>
      </p:nvGrpSpPr>
      <p:grpSpPr>
        <a:xfrm>
          <a:off x="0" y="0"/>
          <a:ext cx="0" cy="0"/>
          <a:chOff x="0" y="0"/>
          <a:chExt cx="0" cy="0"/>
        </a:xfrm>
      </p:grpSpPr>
      <p:sp>
        <p:nvSpPr>
          <p:cNvPr id="9" name="Text Placeholder 10"/>
          <p:cNvSpPr>
            <a:spLocks noGrp="1"/>
          </p:cNvSpPr>
          <p:nvPr>
            <p:ph type="body" sz="quarter" idx="10" hasCustomPrompt="1"/>
          </p:nvPr>
        </p:nvSpPr>
        <p:spPr>
          <a:xfrm>
            <a:off x="497960" y="481100"/>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
        <p:nvSpPr>
          <p:cNvPr id="11" name="Content Placeholder 12"/>
          <p:cNvSpPr>
            <a:spLocks noGrp="1"/>
          </p:cNvSpPr>
          <p:nvPr>
            <p:ph sz="quarter" idx="12" hasCustomPrompt="1"/>
          </p:nvPr>
        </p:nvSpPr>
        <p:spPr>
          <a:xfrm>
            <a:off x="533398" y="1311425"/>
            <a:ext cx="11105323" cy="4387360"/>
          </a:xfrm>
          <a:prstGeom prst="rect">
            <a:avLst/>
          </a:prstGeom>
        </p:spPr>
        <p:txBody>
          <a:bodyPr/>
          <a:lstStyle>
            <a:lvl1pPr marL="285750" indent="-285750">
              <a:buFont typeface="Arial" panose="020B0604020202020204" pitchFamily="34" charset="0"/>
              <a:buChar char="•"/>
              <a:defRPr sz="1800" baseline="0">
                <a:solidFill>
                  <a:schemeClr val="tx1"/>
                </a:solidFill>
                <a:latin typeface="+mn-lt"/>
              </a:defRPr>
            </a:lvl1pPr>
            <a:lvl2pPr>
              <a:defRPr sz="1600">
                <a:solidFill>
                  <a:srgbClr val="63666A"/>
                </a:solidFill>
              </a:defRPr>
            </a:lvl2pPr>
            <a:lvl3pPr>
              <a:defRPr sz="1400">
                <a:solidFill>
                  <a:srgbClr val="63666A"/>
                </a:solidFill>
              </a:defRPr>
            </a:lvl3pPr>
            <a:lvl4pPr>
              <a:defRPr sz="1400">
                <a:solidFill>
                  <a:srgbClr val="63666A"/>
                </a:solidFill>
              </a:defRPr>
            </a:lvl4pPr>
            <a:lvl5pPr>
              <a:defRPr sz="1400">
                <a:solidFill>
                  <a:srgbClr val="63666A"/>
                </a:solidFill>
              </a:defRPr>
            </a:lvl5pPr>
            <a:lvl6pPr>
              <a:defRPr sz="1400">
                <a:solidFill>
                  <a:srgbClr val="63666A"/>
                </a:solidFill>
              </a:defRPr>
            </a:lvl6pPr>
            <a:lvl7pPr>
              <a:defRPr sz="1400"/>
            </a:lvl7pPr>
            <a:lvl8pPr>
              <a:defRPr sz="1400"/>
            </a:lvl8pPr>
            <a:lvl9pPr marL="3657600" indent="0">
              <a:buNone/>
              <a:defRPr/>
            </a:lvl9pPr>
          </a:lstStyle>
          <a:p>
            <a:pPr lvl="0"/>
            <a:r>
              <a:rPr lang="en-US" dirty="0"/>
              <a:t>Click to enter bulleted text.</a:t>
            </a:r>
          </a:p>
        </p:txBody>
      </p:sp>
    </p:spTree>
    <p:extLst>
      <p:ext uri="{BB962C8B-B14F-4D97-AF65-F5344CB8AC3E}">
        <p14:creationId xmlns:p14="http://schemas.microsoft.com/office/powerpoint/2010/main" val="275442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82FF5DD9-2C52-442D-92E2-8072C0C3D7CD}"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830148495"/>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tx">
  <p:cSld name="2_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609562" y="273422"/>
            <a:ext cx="10972120" cy="1144631"/>
          </a:xfrm>
          <a:prstGeom prst="rect">
            <a:avLst/>
          </a:prstGeom>
        </p:spPr>
        <p:txBody>
          <a:bodyPr lIns="0" tIns="0" rIns="0" bIns="0" anchor="ctr"/>
          <a:lstStyle/>
          <a:p>
            <a:pPr algn="ctr"/>
            <a:endParaRPr lang="en-US" sz="5321" b="0" strike="noStrike" spc="-1">
              <a:latin typeface="Arial"/>
            </a:endParaRPr>
          </a:p>
        </p:txBody>
      </p:sp>
      <p:sp>
        <p:nvSpPr>
          <p:cNvPr id="41" name="PlaceHolder 2"/>
          <p:cNvSpPr>
            <a:spLocks noGrp="1"/>
          </p:cNvSpPr>
          <p:nvPr>
            <p:ph type="subTitle"/>
          </p:nvPr>
        </p:nvSpPr>
        <p:spPr>
          <a:xfrm>
            <a:off x="609562" y="1604399"/>
            <a:ext cx="10972120" cy="3977254"/>
          </a:xfrm>
          <a:prstGeom prst="rect">
            <a:avLst/>
          </a:prstGeom>
        </p:spPr>
        <p:txBody>
          <a:bodyPr lIns="0" tIns="0" rIns="0" bIns="0" anchor="ctr"/>
          <a:lstStyle/>
          <a:p>
            <a:pPr algn="ctr"/>
            <a:endParaRPr lang="en-US" sz="3870" b="0" strike="noStrike" spc="-1">
              <a:latin typeface="Arial"/>
            </a:endParaRPr>
          </a:p>
        </p:txBody>
      </p:sp>
    </p:spTree>
    <p:extLst>
      <p:ext uri="{BB962C8B-B14F-4D97-AF65-F5344CB8AC3E}">
        <p14:creationId xmlns:p14="http://schemas.microsoft.com/office/powerpoint/2010/main" val="3280845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ulleted Text with Header and Message">
    <p:spTree>
      <p:nvGrpSpPr>
        <p:cNvPr id="1" name=""/>
        <p:cNvGrpSpPr/>
        <p:nvPr/>
      </p:nvGrpSpPr>
      <p:grpSpPr>
        <a:xfrm>
          <a:off x="0" y="0"/>
          <a:ext cx="0" cy="0"/>
          <a:chOff x="0" y="0"/>
          <a:chExt cx="0" cy="0"/>
        </a:xfrm>
      </p:grpSpPr>
      <p:sp>
        <p:nvSpPr>
          <p:cNvPr id="9" name="Text Placeholder 10"/>
          <p:cNvSpPr>
            <a:spLocks noGrp="1"/>
          </p:cNvSpPr>
          <p:nvPr>
            <p:ph type="body" sz="quarter" idx="10" hasCustomPrompt="1"/>
          </p:nvPr>
        </p:nvSpPr>
        <p:spPr>
          <a:xfrm>
            <a:off x="497960" y="481100"/>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
        <p:nvSpPr>
          <p:cNvPr id="10" name="Text Placeholder 12"/>
          <p:cNvSpPr>
            <a:spLocks noGrp="1"/>
          </p:cNvSpPr>
          <p:nvPr>
            <p:ph type="body" sz="quarter" idx="11" hasCustomPrompt="1"/>
          </p:nvPr>
        </p:nvSpPr>
        <p:spPr>
          <a:xfrm>
            <a:off x="7068170" y="2737125"/>
            <a:ext cx="4625974" cy="2961660"/>
          </a:xfrm>
          <a:prstGeom prst="rect">
            <a:avLst/>
          </a:prstGeom>
        </p:spPr>
        <p:txBody>
          <a:bodyPr anchor="ctr">
            <a:normAutofit/>
          </a:bodyPr>
          <a:lstStyle>
            <a:lvl1pPr marL="0" indent="0" algn="r">
              <a:lnSpc>
                <a:spcPct val="90000"/>
              </a:lnSpc>
              <a:spcBef>
                <a:spcPts val="0"/>
              </a:spcBef>
              <a:buNone/>
              <a:defRPr sz="4000" kern="1200" cap="all" baseline="0">
                <a:solidFill>
                  <a:schemeClr val="accent2"/>
                </a:solidFill>
                <a:latin typeface="DIN OT Light" panose="020B0504020201020104" pitchFamily="34" charset="0"/>
              </a:defRPr>
            </a:lvl1pPr>
          </a:lstStyle>
          <a:p>
            <a:pPr lvl="0"/>
            <a:r>
              <a:rPr lang="en-US" dirty="0"/>
              <a:t>ADD MESSAGE                HERE.</a:t>
            </a:r>
          </a:p>
        </p:txBody>
      </p:sp>
      <p:sp>
        <p:nvSpPr>
          <p:cNvPr id="11" name="Content Placeholder 12"/>
          <p:cNvSpPr>
            <a:spLocks noGrp="1"/>
          </p:cNvSpPr>
          <p:nvPr>
            <p:ph sz="quarter" idx="12" hasCustomPrompt="1"/>
          </p:nvPr>
        </p:nvSpPr>
        <p:spPr>
          <a:xfrm>
            <a:off x="533399" y="1311425"/>
            <a:ext cx="6096000" cy="4387360"/>
          </a:xfrm>
          <a:prstGeom prst="rect">
            <a:avLst/>
          </a:prstGeom>
        </p:spPr>
        <p:txBody>
          <a:bodyPr/>
          <a:lstStyle>
            <a:lvl1pPr marL="285750" indent="-285750">
              <a:buFont typeface="Arial" panose="020B0604020202020204" pitchFamily="34" charset="0"/>
              <a:buChar char="•"/>
              <a:defRPr sz="1800" baseline="0">
                <a:solidFill>
                  <a:schemeClr val="tx1"/>
                </a:solidFill>
                <a:latin typeface="+mn-lt"/>
              </a:defRPr>
            </a:lvl1pPr>
            <a:lvl2pPr>
              <a:defRPr sz="1600">
                <a:solidFill>
                  <a:srgbClr val="63666A"/>
                </a:solidFill>
              </a:defRPr>
            </a:lvl2pPr>
            <a:lvl3pPr>
              <a:defRPr sz="1400">
                <a:solidFill>
                  <a:srgbClr val="63666A"/>
                </a:solidFill>
              </a:defRPr>
            </a:lvl3pPr>
            <a:lvl4pPr>
              <a:defRPr sz="1400">
                <a:solidFill>
                  <a:srgbClr val="63666A"/>
                </a:solidFill>
              </a:defRPr>
            </a:lvl4pPr>
            <a:lvl5pPr>
              <a:defRPr sz="1400">
                <a:solidFill>
                  <a:srgbClr val="63666A"/>
                </a:solidFill>
              </a:defRPr>
            </a:lvl5pPr>
            <a:lvl6pPr>
              <a:defRPr sz="1400">
                <a:solidFill>
                  <a:srgbClr val="63666A"/>
                </a:solidFill>
              </a:defRPr>
            </a:lvl6pPr>
            <a:lvl7pPr>
              <a:defRPr sz="1400"/>
            </a:lvl7pPr>
            <a:lvl8pPr>
              <a:defRPr sz="1400"/>
            </a:lvl8pPr>
            <a:lvl9pPr marL="3657600" indent="0">
              <a:buNone/>
              <a:defRPr/>
            </a:lvl9pPr>
          </a:lstStyle>
          <a:p>
            <a:pPr lvl="0"/>
            <a:r>
              <a:rPr lang="en-US" dirty="0"/>
              <a:t>Click to enter bulleted text.</a:t>
            </a:r>
          </a:p>
        </p:txBody>
      </p:sp>
    </p:spTree>
    <p:extLst>
      <p:ext uri="{BB962C8B-B14F-4D97-AF65-F5344CB8AC3E}">
        <p14:creationId xmlns:p14="http://schemas.microsoft.com/office/powerpoint/2010/main" val="8981143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 with Header and Message">
    <p:spTree>
      <p:nvGrpSpPr>
        <p:cNvPr id="1" name=""/>
        <p:cNvGrpSpPr/>
        <p:nvPr/>
      </p:nvGrpSpPr>
      <p:grpSpPr>
        <a:xfrm>
          <a:off x="0" y="0"/>
          <a:ext cx="0" cy="0"/>
          <a:chOff x="0" y="0"/>
          <a:chExt cx="0" cy="0"/>
        </a:xfrm>
      </p:grpSpPr>
      <p:sp>
        <p:nvSpPr>
          <p:cNvPr id="9" name="Text Placeholder 10"/>
          <p:cNvSpPr>
            <a:spLocks noGrp="1"/>
          </p:cNvSpPr>
          <p:nvPr>
            <p:ph type="body" sz="quarter" idx="10" hasCustomPrompt="1"/>
          </p:nvPr>
        </p:nvSpPr>
        <p:spPr>
          <a:xfrm>
            <a:off x="512136" y="481099"/>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
        <p:nvSpPr>
          <p:cNvPr id="11" name="Text Placeholder 12"/>
          <p:cNvSpPr>
            <a:spLocks noGrp="1"/>
          </p:cNvSpPr>
          <p:nvPr>
            <p:ph type="body" sz="quarter" idx="11" hasCustomPrompt="1"/>
          </p:nvPr>
        </p:nvSpPr>
        <p:spPr>
          <a:xfrm>
            <a:off x="6954763" y="2737125"/>
            <a:ext cx="4625974" cy="2961660"/>
          </a:xfrm>
          <a:prstGeom prst="rect">
            <a:avLst/>
          </a:prstGeom>
        </p:spPr>
        <p:txBody>
          <a:bodyPr anchor="ctr">
            <a:normAutofit/>
          </a:bodyPr>
          <a:lstStyle>
            <a:lvl1pPr marL="0" indent="0" algn="r">
              <a:lnSpc>
                <a:spcPct val="90000"/>
              </a:lnSpc>
              <a:spcBef>
                <a:spcPts val="0"/>
              </a:spcBef>
              <a:buNone/>
              <a:defRPr sz="4000" kern="1200" cap="all" baseline="0">
                <a:solidFill>
                  <a:schemeClr val="accent2"/>
                </a:solidFill>
                <a:latin typeface="DIN OT Light" panose="020B0504020201020104" pitchFamily="34" charset="0"/>
              </a:defRPr>
            </a:lvl1pPr>
          </a:lstStyle>
          <a:p>
            <a:pPr lvl="0"/>
            <a:r>
              <a:rPr lang="en-US" dirty="0"/>
              <a:t>ADD MESSAGE                HERE.</a:t>
            </a:r>
          </a:p>
        </p:txBody>
      </p:sp>
      <p:sp>
        <p:nvSpPr>
          <p:cNvPr id="13" name="Content Placeholder 12"/>
          <p:cNvSpPr>
            <a:spLocks noGrp="1"/>
          </p:cNvSpPr>
          <p:nvPr>
            <p:ph sz="quarter" idx="12" hasCustomPrompt="1"/>
          </p:nvPr>
        </p:nvSpPr>
        <p:spPr>
          <a:xfrm>
            <a:off x="533399" y="1311425"/>
            <a:ext cx="6096000" cy="4387360"/>
          </a:xfrm>
          <a:prstGeom prst="rect">
            <a:avLst/>
          </a:prstGeom>
        </p:spPr>
        <p:txBody>
          <a:bodyPr/>
          <a:lstStyle>
            <a:lvl1pPr marL="0" indent="0">
              <a:buFontTx/>
              <a:buNone/>
              <a:defRPr sz="1800" baseline="0">
                <a:solidFill>
                  <a:srgbClr val="63666A"/>
                </a:solidFill>
                <a:latin typeface="+mn-lt"/>
              </a:defRPr>
            </a:lvl1pPr>
            <a:lvl2pPr>
              <a:defRPr sz="1600">
                <a:solidFill>
                  <a:schemeClr val="tx1"/>
                </a:solidFill>
              </a:defRPr>
            </a:lvl2pPr>
            <a:lvl3pPr>
              <a:defRPr sz="1400"/>
            </a:lvl3pPr>
            <a:lvl4pPr>
              <a:defRPr sz="1400"/>
            </a:lvl4pPr>
            <a:lvl5pPr>
              <a:defRPr sz="1400"/>
            </a:lvl5pPr>
            <a:lvl6pPr>
              <a:defRPr sz="1400"/>
            </a:lvl6pPr>
            <a:lvl7pPr>
              <a:defRPr sz="1400"/>
            </a:lvl7pPr>
            <a:lvl8pPr>
              <a:defRPr sz="1400"/>
            </a:lvl8pPr>
            <a:lvl9pPr marL="3657600" indent="0">
              <a:buNone/>
              <a:defRPr/>
            </a:lvl9pPr>
          </a:lstStyle>
          <a:p>
            <a:pPr lvl="0"/>
            <a:r>
              <a:rPr lang="en-US" dirty="0"/>
              <a:t>Click to enter text.</a:t>
            </a:r>
          </a:p>
        </p:txBody>
      </p:sp>
    </p:spTree>
    <p:extLst>
      <p:ext uri="{BB962C8B-B14F-4D97-AF65-F5344CB8AC3E}">
        <p14:creationId xmlns:p14="http://schemas.microsoft.com/office/powerpoint/2010/main" val="2827972754"/>
      </p:ext>
    </p:extLst>
  </p:cSld>
  <p:clrMapOvr>
    <a:masterClrMapping/>
  </p:clrMapOvr>
  <p:extLst>
    <p:ext uri="{DCECCB84-F9BA-43D5-87BE-67443E8EF086}">
      <p15:sldGuideLst xmlns:p15="http://schemas.microsoft.com/office/powerpoint/2012/main"/>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ransition Slide">
    <p:bg>
      <p:bgPr>
        <a:solidFill>
          <a:schemeClr val="bg1"/>
        </a:solidFill>
        <a:effectLst/>
      </p:bgPr>
    </p:bg>
    <p:spTree>
      <p:nvGrpSpPr>
        <p:cNvPr id="1" name=""/>
        <p:cNvGrpSpPr/>
        <p:nvPr/>
      </p:nvGrpSpPr>
      <p:grpSpPr>
        <a:xfrm>
          <a:off x="0" y="0"/>
          <a:ext cx="0" cy="0"/>
          <a:chOff x="0" y="0"/>
          <a:chExt cx="0" cy="0"/>
        </a:xfrm>
      </p:grpSpPr>
      <p:sp>
        <p:nvSpPr>
          <p:cNvPr id="13" name="Text Placeholder 24"/>
          <p:cNvSpPr>
            <a:spLocks noGrp="1"/>
          </p:cNvSpPr>
          <p:nvPr>
            <p:ph type="body" sz="quarter" idx="10" hasCustomPrompt="1"/>
          </p:nvPr>
        </p:nvSpPr>
        <p:spPr>
          <a:xfrm>
            <a:off x="755111" y="2613367"/>
            <a:ext cx="10684021" cy="863374"/>
          </a:xfrm>
          <a:prstGeom prst="rect">
            <a:avLst/>
          </a:prstGeom>
        </p:spPr>
        <p:txBody>
          <a:bodyPr/>
          <a:lstStyle>
            <a:lvl1pPr marL="0" indent="0" algn="ctr">
              <a:buNone/>
              <a:defRPr sz="4800" b="1" cap="all" baseline="0">
                <a:solidFill>
                  <a:srgbClr val="002F6C"/>
                </a:solidFill>
                <a:latin typeface="DIN OT Light" panose="020B0504020201020104" pitchFamily="34" charset="0"/>
              </a:defRPr>
            </a:lvl1pPr>
          </a:lstStyle>
          <a:p>
            <a:pPr lvl="0"/>
            <a:r>
              <a:rPr lang="en-US" dirty="0"/>
              <a:t>CLICK TO ENTER TRANSITION TITLE</a:t>
            </a:r>
          </a:p>
        </p:txBody>
      </p:sp>
      <p:sp>
        <p:nvSpPr>
          <p:cNvPr id="12" name="Text Placeholder 24"/>
          <p:cNvSpPr>
            <a:spLocks noGrp="1"/>
          </p:cNvSpPr>
          <p:nvPr>
            <p:ph type="body" sz="quarter" idx="11" hasCustomPrompt="1"/>
          </p:nvPr>
        </p:nvSpPr>
        <p:spPr>
          <a:xfrm>
            <a:off x="755110" y="3536666"/>
            <a:ext cx="10684021" cy="612333"/>
          </a:xfrm>
          <a:prstGeom prst="rect">
            <a:avLst/>
          </a:prstGeom>
        </p:spPr>
        <p:txBody>
          <a:bodyPr/>
          <a:lstStyle>
            <a:lvl1pPr marL="0" indent="0" algn="ctr">
              <a:buNone/>
              <a:defRPr sz="2400" b="0" cap="all" baseline="0">
                <a:solidFill>
                  <a:srgbClr val="002F6C"/>
                </a:solidFill>
                <a:latin typeface="DIN OT Light" panose="020B0504020201020104" pitchFamily="34" charset="0"/>
              </a:defRPr>
            </a:lvl1pPr>
          </a:lstStyle>
          <a:p>
            <a:pPr lvl="0"/>
            <a:r>
              <a:rPr lang="en-US" dirty="0"/>
              <a:t>TRANSITION SUBTITLE</a:t>
            </a:r>
          </a:p>
        </p:txBody>
      </p:sp>
    </p:spTree>
    <p:extLst>
      <p:ext uri="{BB962C8B-B14F-4D97-AF65-F5344CB8AC3E}">
        <p14:creationId xmlns:p14="http://schemas.microsoft.com/office/powerpoint/2010/main" val="2344019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Full Page Photo with Blue Header and Message">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0" y="0"/>
            <a:ext cx="12192000" cy="6286500"/>
          </a:xfrm>
          <a:prstGeom prst="rect">
            <a:avLst/>
          </a:prstGeom>
        </p:spPr>
        <p:txBody>
          <a:bodyPr anchor="ctr"/>
          <a:lstStyle>
            <a:lvl1pPr marL="0" indent="0" algn="ctr">
              <a:buNone/>
              <a:defRPr/>
            </a:lvl1pPr>
          </a:lstStyle>
          <a:p>
            <a:endParaRPr lang="en-US" dirty="0"/>
          </a:p>
        </p:txBody>
      </p:sp>
      <p:sp>
        <p:nvSpPr>
          <p:cNvPr id="11" name="Text Placeholder 10"/>
          <p:cNvSpPr>
            <a:spLocks noGrp="1"/>
          </p:cNvSpPr>
          <p:nvPr>
            <p:ph type="body" sz="quarter" idx="10" hasCustomPrompt="1"/>
          </p:nvPr>
        </p:nvSpPr>
        <p:spPr>
          <a:xfrm>
            <a:off x="519224" y="481105"/>
            <a:ext cx="6618169" cy="560887"/>
          </a:xfrm>
          <a:prstGeom prst="rect">
            <a:avLst/>
          </a:prstGeom>
        </p:spPr>
        <p:txBody>
          <a:bodyPr/>
          <a:lstStyle>
            <a:lvl1pPr marL="0" indent="0">
              <a:buNone/>
              <a:defRPr sz="4000" b="1" cap="all" baseline="0">
                <a:solidFill>
                  <a:schemeClr val="accent1"/>
                </a:solidFill>
                <a:latin typeface="Agency FB" panose="020B0503020202020204" pitchFamily="34" charset="0"/>
              </a:defRPr>
            </a:lvl1pPr>
          </a:lstStyle>
          <a:p>
            <a:pPr lvl="0"/>
            <a:r>
              <a:rPr lang="en-US" dirty="0"/>
              <a:t>CLICK TO ENTER HEADER</a:t>
            </a:r>
          </a:p>
        </p:txBody>
      </p:sp>
      <p:sp>
        <p:nvSpPr>
          <p:cNvPr id="13" name="Text Placeholder 12"/>
          <p:cNvSpPr>
            <a:spLocks noGrp="1"/>
          </p:cNvSpPr>
          <p:nvPr>
            <p:ph type="body" sz="quarter" idx="11" hasCustomPrompt="1"/>
          </p:nvPr>
        </p:nvSpPr>
        <p:spPr>
          <a:xfrm>
            <a:off x="6961851" y="2737125"/>
            <a:ext cx="4625974" cy="2961660"/>
          </a:xfrm>
          <a:prstGeom prst="rect">
            <a:avLst/>
          </a:prstGeom>
          <a:solidFill>
            <a:srgbClr val="FFFFFF">
              <a:alpha val="80000"/>
            </a:srgbClr>
          </a:solidFill>
        </p:spPr>
        <p:txBody>
          <a:bodyPr tIns="91440" bIns="91440" anchor="ctr">
            <a:normAutofit/>
          </a:bodyPr>
          <a:lstStyle>
            <a:lvl1pPr marL="0" indent="0" algn="r">
              <a:lnSpc>
                <a:spcPct val="90000"/>
              </a:lnSpc>
              <a:spcBef>
                <a:spcPts val="0"/>
              </a:spcBef>
              <a:buNone/>
              <a:defRPr sz="4000" kern="1200" cap="all" baseline="0">
                <a:solidFill>
                  <a:schemeClr val="accent2"/>
                </a:solidFill>
                <a:latin typeface="DIN OT Light" panose="020B0504020201020104" pitchFamily="34" charset="0"/>
              </a:defRPr>
            </a:lvl1pPr>
          </a:lstStyle>
          <a:p>
            <a:pPr lvl="0"/>
            <a:r>
              <a:rPr lang="en-US" dirty="0"/>
              <a:t>ADD MESSAGE                HERE.</a:t>
            </a:r>
          </a:p>
        </p:txBody>
      </p:sp>
    </p:spTree>
    <p:extLst>
      <p:ext uri="{BB962C8B-B14F-4D97-AF65-F5344CB8AC3E}">
        <p14:creationId xmlns:p14="http://schemas.microsoft.com/office/powerpoint/2010/main" val="1545313888"/>
      </p:ext>
    </p:extLst>
  </p:cSld>
  <p:clrMapOvr>
    <a:masterClrMapping/>
  </p:clrMapOvr>
  <p:extLst>
    <p:ext uri="{DCECCB84-F9BA-43D5-87BE-67443E8EF086}">
      <p15:sldGuideLst xmlns:p15="http://schemas.microsoft.com/office/powerpoint/2012/main">
        <p15:guide id="1" pos="384" userDrawn="1">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Full Page Photo with White Header and Message">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0" y="-7088"/>
            <a:ext cx="12192000" cy="6286500"/>
          </a:xfrm>
          <a:prstGeom prst="rect">
            <a:avLst/>
          </a:prstGeom>
        </p:spPr>
        <p:txBody>
          <a:bodyPr anchor="ctr"/>
          <a:lstStyle>
            <a:lvl1pPr marL="0" indent="0" algn="ctr">
              <a:buNone/>
              <a:defRPr>
                <a:solidFill>
                  <a:schemeClr val="tx1"/>
                </a:solidFill>
              </a:defRPr>
            </a:lvl1pPr>
          </a:lstStyle>
          <a:p>
            <a:endParaRPr lang="en-US" dirty="0"/>
          </a:p>
        </p:txBody>
      </p:sp>
      <p:sp>
        <p:nvSpPr>
          <p:cNvPr id="11" name="Text Placeholder 10"/>
          <p:cNvSpPr>
            <a:spLocks noGrp="1"/>
          </p:cNvSpPr>
          <p:nvPr>
            <p:ph type="body" sz="quarter" idx="10" hasCustomPrompt="1"/>
          </p:nvPr>
        </p:nvSpPr>
        <p:spPr>
          <a:xfrm>
            <a:off x="497957" y="481112"/>
            <a:ext cx="6618169" cy="560887"/>
          </a:xfrm>
          <a:prstGeom prst="rect">
            <a:avLst/>
          </a:prstGeom>
        </p:spPr>
        <p:txBody>
          <a:bodyPr/>
          <a:lstStyle>
            <a:lvl1pPr marL="0" indent="0">
              <a:buNone/>
              <a:defRPr sz="4000" b="1" cap="all" baseline="0">
                <a:solidFill>
                  <a:schemeClr val="bg1"/>
                </a:solidFill>
                <a:latin typeface="Agency FB" panose="020B0503020202020204" pitchFamily="34" charset="0"/>
              </a:defRPr>
            </a:lvl1pPr>
          </a:lstStyle>
          <a:p>
            <a:pPr lvl="0"/>
            <a:r>
              <a:rPr lang="en-US" dirty="0"/>
              <a:t>CLICK TO ENTER HEADER</a:t>
            </a:r>
          </a:p>
        </p:txBody>
      </p:sp>
      <p:sp>
        <p:nvSpPr>
          <p:cNvPr id="13" name="Text Placeholder 12"/>
          <p:cNvSpPr>
            <a:spLocks noGrp="1"/>
          </p:cNvSpPr>
          <p:nvPr>
            <p:ph type="body" sz="quarter" idx="11" hasCustomPrompt="1"/>
          </p:nvPr>
        </p:nvSpPr>
        <p:spPr>
          <a:xfrm>
            <a:off x="6954763" y="2737125"/>
            <a:ext cx="4625974" cy="2961660"/>
          </a:xfrm>
          <a:prstGeom prst="rect">
            <a:avLst/>
          </a:prstGeom>
          <a:solidFill>
            <a:srgbClr val="FFFFFF">
              <a:alpha val="80000"/>
            </a:srgbClr>
          </a:solidFill>
        </p:spPr>
        <p:txBody>
          <a:bodyPr tIns="91440" bIns="91440" anchor="ctr">
            <a:normAutofit/>
          </a:bodyPr>
          <a:lstStyle>
            <a:lvl1pPr marL="0" indent="0" algn="r">
              <a:lnSpc>
                <a:spcPct val="90000"/>
              </a:lnSpc>
              <a:spcBef>
                <a:spcPts val="0"/>
              </a:spcBef>
              <a:buNone/>
              <a:defRPr sz="4000" kern="1200" cap="all" baseline="0">
                <a:solidFill>
                  <a:schemeClr val="accent2"/>
                </a:solidFill>
                <a:latin typeface="DIN OT Light" panose="020B0504020201020104" pitchFamily="34" charset="0"/>
              </a:defRPr>
            </a:lvl1pPr>
          </a:lstStyle>
          <a:p>
            <a:pPr lvl="0"/>
            <a:r>
              <a:rPr lang="en-US" dirty="0"/>
              <a:t>ADD MESSAGE                HERE.</a:t>
            </a:r>
          </a:p>
        </p:txBody>
      </p:sp>
    </p:spTree>
    <p:extLst>
      <p:ext uri="{BB962C8B-B14F-4D97-AF65-F5344CB8AC3E}">
        <p14:creationId xmlns:p14="http://schemas.microsoft.com/office/powerpoint/2010/main" val="341963422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Full Page Photo with Blue Header">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0" y="0"/>
            <a:ext cx="12192000" cy="6286500"/>
          </a:xfrm>
          <a:prstGeom prst="rect">
            <a:avLst/>
          </a:prstGeom>
        </p:spPr>
        <p:txBody>
          <a:bodyPr anchor="ctr"/>
          <a:lstStyle>
            <a:lvl1pPr marL="0" indent="0" algn="ctr">
              <a:buNone/>
              <a:defRPr/>
            </a:lvl1pPr>
          </a:lstStyle>
          <a:p>
            <a:endParaRPr lang="en-US" dirty="0"/>
          </a:p>
        </p:txBody>
      </p:sp>
      <p:sp>
        <p:nvSpPr>
          <p:cNvPr id="11" name="Text Placeholder 10"/>
          <p:cNvSpPr>
            <a:spLocks noGrp="1"/>
          </p:cNvSpPr>
          <p:nvPr>
            <p:ph type="body" sz="quarter" idx="10" hasCustomPrompt="1"/>
          </p:nvPr>
        </p:nvSpPr>
        <p:spPr>
          <a:xfrm>
            <a:off x="505048" y="481101"/>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Tree>
    <p:extLst>
      <p:ext uri="{BB962C8B-B14F-4D97-AF65-F5344CB8AC3E}">
        <p14:creationId xmlns:p14="http://schemas.microsoft.com/office/powerpoint/2010/main" val="31799965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Full Page Photo with White Header">
    <p:spTree>
      <p:nvGrpSpPr>
        <p:cNvPr id="1" name=""/>
        <p:cNvGrpSpPr/>
        <p:nvPr/>
      </p:nvGrpSpPr>
      <p:grpSpPr>
        <a:xfrm>
          <a:off x="0" y="0"/>
          <a:ext cx="0" cy="0"/>
          <a:chOff x="0" y="0"/>
          <a:chExt cx="0" cy="0"/>
        </a:xfrm>
      </p:grpSpPr>
      <p:sp>
        <p:nvSpPr>
          <p:cNvPr id="16" name="Picture Placeholder 15"/>
          <p:cNvSpPr>
            <a:spLocks noGrp="1"/>
          </p:cNvSpPr>
          <p:nvPr>
            <p:ph type="pic" sz="quarter" idx="13"/>
          </p:nvPr>
        </p:nvSpPr>
        <p:spPr>
          <a:xfrm>
            <a:off x="0" y="0"/>
            <a:ext cx="12192000" cy="6286500"/>
          </a:xfrm>
          <a:prstGeom prst="rect">
            <a:avLst/>
          </a:prstGeom>
        </p:spPr>
        <p:txBody>
          <a:bodyPr anchor="ctr"/>
          <a:lstStyle>
            <a:lvl1pPr marL="0" indent="0" algn="ctr">
              <a:buNone/>
              <a:defRPr/>
            </a:lvl1pPr>
          </a:lstStyle>
          <a:p>
            <a:endParaRPr lang="en-US" dirty="0"/>
          </a:p>
        </p:txBody>
      </p:sp>
      <p:sp>
        <p:nvSpPr>
          <p:cNvPr id="11" name="Text Placeholder 10"/>
          <p:cNvSpPr>
            <a:spLocks noGrp="1"/>
          </p:cNvSpPr>
          <p:nvPr>
            <p:ph type="body" sz="quarter" idx="10" hasCustomPrompt="1"/>
          </p:nvPr>
        </p:nvSpPr>
        <p:spPr>
          <a:xfrm>
            <a:off x="505048" y="481099"/>
            <a:ext cx="6618169" cy="560887"/>
          </a:xfrm>
          <a:prstGeom prst="rect">
            <a:avLst/>
          </a:prstGeom>
        </p:spPr>
        <p:txBody>
          <a:bodyPr/>
          <a:lstStyle>
            <a:lvl1pPr marL="0" indent="0">
              <a:buNone/>
              <a:defRPr sz="4000" b="1" cap="all" baseline="0">
                <a:solidFill>
                  <a:schemeClr val="bg1"/>
                </a:solidFill>
                <a:latin typeface="Agency FB" panose="020B0503020202020204" pitchFamily="34" charset="0"/>
              </a:defRPr>
            </a:lvl1pPr>
          </a:lstStyle>
          <a:p>
            <a:pPr lvl="0"/>
            <a:r>
              <a:rPr lang="en-US" dirty="0"/>
              <a:t>CLICK TO ENTER HEADER</a:t>
            </a:r>
          </a:p>
        </p:txBody>
      </p:sp>
    </p:spTree>
    <p:extLst>
      <p:ext uri="{BB962C8B-B14F-4D97-AF65-F5344CB8AC3E}">
        <p14:creationId xmlns:p14="http://schemas.microsoft.com/office/powerpoint/2010/main" val="249865459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Full Page Photo with Message">
    <p:spTree>
      <p:nvGrpSpPr>
        <p:cNvPr id="1" name=""/>
        <p:cNvGrpSpPr/>
        <p:nvPr/>
      </p:nvGrpSpPr>
      <p:grpSpPr>
        <a:xfrm>
          <a:off x="0" y="0"/>
          <a:ext cx="0" cy="0"/>
          <a:chOff x="0" y="0"/>
          <a:chExt cx="0" cy="0"/>
        </a:xfrm>
      </p:grpSpPr>
      <p:sp>
        <p:nvSpPr>
          <p:cNvPr id="13" name="Picture Placeholder 15"/>
          <p:cNvSpPr>
            <a:spLocks noGrp="1"/>
          </p:cNvSpPr>
          <p:nvPr>
            <p:ph type="pic" sz="quarter" idx="13"/>
          </p:nvPr>
        </p:nvSpPr>
        <p:spPr>
          <a:xfrm>
            <a:off x="0" y="0"/>
            <a:ext cx="12192000" cy="6286500"/>
          </a:xfrm>
          <a:prstGeom prst="rect">
            <a:avLst/>
          </a:prstGeom>
        </p:spPr>
        <p:txBody>
          <a:bodyPr anchor="ctr"/>
          <a:lstStyle>
            <a:lvl1pPr marL="0" indent="0" algn="ctr">
              <a:buNone/>
              <a:defRPr/>
            </a:lvl1pPr>
          </a:lstStyle>
          <a:p>
            <a:endParaRPr lang="en-US" dirty="0"/>
          </a:p>
        </p:txBody>
      </p:sp>
      <p:sp>
        <p:nvSpPr>
          <p:cNvPr id="14" name="Text Placeholder 12"/>
          <p:cNvSpPr>
            <a:spLocks noGrp="1"/>
          </p:cNvSpPr>
          <p:nvPr>
            <p:ph type="body" sz="quarter" idx="11" hasCustomPrompt="1"/>
          </p:nvPr>
        </p:nvSpPr>
        <p:spPr>
          <a:xfrm>
            <a:off x="6954762" y="2737125"/>
            <a:ext cx="4625974" cy="2961660"/>
          </a:xfrm>
          <a:prstGeom prst="rect">
            <a:avLst/>
          </a:prstGeom>
          <a:solidFill>
            <a:srgbClr val="FFFFFF">
              <a:alpha val="80000"/>
            </a:srgbClr>
          </a:solidFill>
        </p:spPr>
        <p:txBody>
          <a:bodyPr anchor="ctr">
            <a:normAutofit/>
          </a:bodyPr>
          <a:lstStyle>
            <a:lvl1pPr marL="0" indent="0" algn="r">
              <a:lnSpc>
                <a:spcPct val="90000"/>
              </a:lnSpc>
              <a:spcBef>
                <a:spcPts val="0"/>
              </a:spcBef>
              <a:buNone/>
              <a:defRPr sz="4000" kern="1200" cap="all" baseline="0">
                <a:solidFill>
                  <a:schemeClr val="accent2"/>
                </a:solidFill>
                <a:latin typeface="DIN OT Light" panose="020B0504020201020104" pitchFamily="34" charset="0"/>
              </a:defRPr>
            </a:lvl1pPr>
          </a:lstStyle>
          <a:p>
            <a:pPr lvl="0"/>
            <a:r>
              <a:rPr lang="en-US" dirty="0"/>
              <a:t>ADD MESSAGE                HERE.</a:t>
            </a:r>
          </a:p>
        </p:txBody>
      </p:sp>
    </p:spTree>
    <p:extLst>
      <p:ext uri="{BB962C8B-B14F-4D97-AF65-F5344CB8AC3E}">
        <p14:creationId xmlns:p14="http://schemas.microsoft.com/office/powerpoint/2010/main" val="2476842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er Only">
    <p:spTree>
      <p:nvGrpSpPr>
        <p:cNvPr id="1" name=""/>
        <p:cNvGrpSpPr/>
        <p:nvPr/>
      </p:nvGrpSpPr>
      <p:grpSpPr>
        <a:xfrm>
          <a:off x="0" y="0"/>
          <a:ext cx="0" cy="0"/>
          <a:chOff x="0" y="0"/>
          <a:chExt cx="0" cy="0"/>
        </a:xfrm>
      </p:grpSpPr>
      <p:sp>
        <p:nvSpPr>
          <p:cNvPr id="7" name="Text Placeholder 10"/>
          <p:cNvSpPr>
            <a:spLocks noGrp="1"/>
          </p:cNvSpPr>
          <p:nvPr>
            <p:ph type="body" sz="quarter" idx="10" hasCustomPrompt="1"/>
          </p:nvPr>
        </p:nvSpPr>
        <p:spPr>
          <a:xfrm>
            <a:off x="497960" y="481100"/>
            <a:ext cx="6618169" cy="560887"/>
          </a:xfrm>
          <a:prstGeom prst="rect">
            <a:avLst/>
          </a:prstGeom>
        </p:spPr>
        <p:txBody>
          <a:bodyPr/>
          <a:lstStyle>
            <a:lvl1pPr marL="0" indent="0">
              <a:buNone/>
              <a:defRPr sz="4000" b="1" cap="all" baseline="0">
                <a:solidFill>
                  <a:schemeClr val="accent1"/>
                </a:solidFill>
                <a:latin typeface="DIN OT Light" panose="020B0504020201020104" pitchFamily="34" charset="0"/>
              </a:defRPr>
            </a:lvl1pPr>
          </a:lstStyle>
          <a:p>
            <a:pPr lvl="0"/>
            <a:r>
              <a:rPr lang="en-US" dirty="0"/>
              <a:t>CLICK TO ENTER HEADER</a:t>
            </a:r>
          </a:p>
        </p:txBody>
      </p:sp>
    </p:spTree>
    <p:extLst>
      <p:ext uri="{BB962C8B-B14F-4D97-AF65-F5344CB8AC3E}">
        <p14:creationId xmlns:p14="http://schemas.microsoft.com/office/powerpoint/2010/main" val="743203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9732656" y="6442568"/>
            <a:ext cx="1143000" cy="365125"/>
          </a:xfrm>
          <a:prstGeom prst="rect">
            <a:avLst/>
          </a:prstGeom>
        </p:spPr>
        <p:txBody>
          <a:bodyPr/>
          <a:lstStyle/>
          <a:p>
            <a:fld id="{C44961B7-6B89-48AB-966F-622E2788EECC}" type="datetimeFigureOut">
              <a:rPr lang="en-US" smtClean="0"/>
              <a:t>6/14/2020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2494692"/>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9732656" y="6442568"/>
            <a:ext cx="1143000" cy="365125"/>
          </a:xfrm>
          <a:prstGeom prst="rect">
            <a:avLst/>
          </a:prstGeom>
        </p:spPr>
        <p:txBody>
          <a:bodyPr/>
          <a:lstStyle/>
          <a:p>
            <a:fld id="{DBD3D6FB-79CC-4683-A046-BBE785BA1BED}" type="datetimeFigureOut">
              <a:rPr lang="en-US" smtClean="0"/>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51534331"/>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9732656" y="6442568"/>
            <a:ext cx="1143000" cy="365125"/>
          </a:xfrm>
          <a:prstGeom prst="rect">
            <a:avLst/>
          </a:prstGeom>
        </p:spPr>
        <p:txBody>
          <a:bodyPr/>
          <a:lstStyle/>
          <a:p>
            <a:fld id="{9512B3E8-48F1-4B23-8498-D8A04A81EC9C}" type="datetimeFigureOut">
              <a:rPr lang="en-US" smtClean="0"/>
              <a:t>6/14/2020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1194665"/>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9732656" y="6442568"/>
            <a:ext cx="1143000" cy="365125"/>
          </a:xfrm>
          <a:prstGeom prst="rect">
            <a:avLst/>
          </a:prstGeom>
        </p:spPr>
        <p:txBody>
          <a:bodyPr/>
          <a:lstStyle/>
          <a:p>
            <a:fld id="{10B90D90-AA62-404D-A741-635B4370F9CB}" type="datetimeFigureOut">
              <a:rPr lang="en-US" smtClean="0"/>
              <a:t>6/14/2020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4450464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9732656" y="6442568"/>
            <a:ext cx="1143000" cy="365125"/>
          </a:xfrm>
          <a:prstGeom prst="rect">
            <a:avLst/>
          </a:prstGeom>
        </p:spPr>
        <p:txBody>
          <a:bodyPr/>
          <a:lstStyle/>
          <a:p>
            <a:fld id="{A57002E4-6836-46D1-9DBB-3C27C0DD3A89}" type="datetimeFigureOut">
              <a:rPr lang="en-US" smtClean="0"/>
              <a:t>6/14/2020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8595344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6442568"/>
            <a:ext cx="1143000" cy="365125"/>
          </a:xfrm>
          <a:prstGeom prst="rect">
            <a:avLst/>
          </a:prstGeom>
        </p:spPr>
        <p:txBody>
          <a:bodyPr/>
          <a:lstStyle/>
          <a:p>
            <a:fld id="{1CF131DD-A141-4471-BCF9-C6073EDD7E20}" type="datetimeFigureOut">
              <a:rPr lang="en-US" smtClean="0"/>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47983930"/>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9732656" y="6442568"/>
            <a:ext cx="1143000" cy="365125"/>
          </a:xfrm>
          <a:prstGeom prst="rect">
            <a:avLst/>
          </a:prstGeom>
        </p:spPr>
        <p:txBody>
          <a:bodyPr/>
          <a:lstStyle/>
          <a:p>
            <a:fld id="{AB334A90-EB03-42F3-8859-2C2B2724C058}" type="datetimeFigureOut">
              <a:rPr lang="en-US" smtClean="0"/>
              <a:t>6/14/2020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7841135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510944" y="170895"/>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2572279" y="6442568"/>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6442568"/>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24863968"/>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1" r:id="rId18"/>
    <p:sldLayoutId id="2147483702" r:id="rId19"/>
    <p:sldLayoutId id="2147483703" r:id="rId20"/>
    <p:sldLayoutId id="2147483656" r:id="rId21"/>
    <p:sldLayoutId id="2147483653" r:id="rId22"/>
    <p:sldLayoutId id="2147483652" r:id="rId23"/>
    <p:sldLayoutId id="2147483650" r:id="rId24"/>
    <p:sldLayoutId id="2147483659" r:id="rId25"/>
    <p:sldLayoutId id="2147483657" r:id="rId26"/>
    <p:sldLayoutId id="2147483658" r:id="rId27"/>
    <p:sldLayoutId id="2147483651" r:id="rId28"/>
    <p:sldLayoutId id="2147483654" r:id="rId29"/>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40" userDrawn="1">
          <p15:clr>
            <a:srgbClr val="F26B43"/>
          </p15:clr>
        </p15:guide>
        <p15:guide id="2" pos="384" userDrawn="1">
          <p15:clr>
            <a:srgbClr val="F26B43"/>
          </p15:clr>
        </p15:guide>
        <p15:guide id="3" pos="7296" userDrawn="1">
          <p15:clr>
            <a:srgbClr val="F26B43"/>
          </p15:clr>
        </p15:guide>
        <p15:guide id="4" orient="horz" pos="360" userDrawn="1">
          <p15:clr>
            <a:srgbClr val="F26B43"/>
          </p15:clr>
        </p15:guide>
        <p15:guide id="5" orient="horz" pos="2160" userDrawn="1">
          <p15:clr>
            <a:srgbClr val="F26B43"/>
          </p15:clr>
        </p15:guide>
        <p15:guide id="6" orient="horz" pos="39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 Id="rId9" Type="http://schemas.openxmlformats.org/officeDocument/2006/relationships/image" Target="../media/image11.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12F7E-7FF2-4405-8B49-D93296DC0A88}"/>
              </a:ext>
            </a:extLst>
          </p:cNvPr>
          <p:cNvSpPr>
            <a:spLocks noGrp="1"/>
          </p:cNvSpPr>
          <p:nvPr>
            <p:ph type="ctrTitle"/>
          </p:nvPr>
        </p:nvSpPr>
        <p:spPr/>
        <p:txBody>
          <a:bodyPr>
            <a:normAutofit fontScale="90000"/>
          </a:bodyPr>
          <a:lstStyle/>
          <a:p>
            <a:pPr algn="l"/>
            <a:r>
              <a:rPr lang="en-US" dirty="0"/>
              <a:t>Innovate or Die: </a:t>
            </a:r>
            <a:br>
              <a:rPr lang="en-US" dirty="0"/>
            </a:br>
            <a:r>
              <a:rPr lang="en-US" dirty="0"/>
              <a:t>The Imperative for Change</a:t>
            </a:r>
            <a:br>
              <a:rPr lang="en-US" dirty="0"/>
            </a:br>
            <a:endParaRPr lang="en-US" dirty="0"/>
          </a:p>
        </p:txBody>
      </p:sp>
      <p:sp>
        <p:nvSpPr>
          <p:cNvPr id="3" name="Subtitle 2">
            <a:extLst>
              <a:ext uri="{FF2B5EF4-FFF2-40B4-BE49-F238E27FC236}">
                <a16:creationId xmlns:a16="http://schemas.microsoft.com/office/drawing/2014/main" id="{E6839F8F-EE15-4C9B-B7AB-744567AB353F}"/>
              </a:ext>
            </a:extLst>
          </p:cNvPr>
          <p:cNvSpPr>
            <a:spLocks noGrp="1"/>
          </p:cNvSpPr>
          <p:nvPr>
            <p:ph type="subTitle" idx="1"/>
          </p:nvPr>
        </p:nvSpPr>
        <p:spPr/>
        <p:txBody>
          <a:bodyPr>
            <a:normAutofit lnSpcReduction="10000"/>
          </a:bodyPr>
          <a:lstStyle/>
          <a:p>
            <a:r>
              <a:rPr lang="en-US" dirty="0"/>
              <a:t>Jon Clauss - LM Fellow</a:t>
            </a:r>
          </a:p>
          <a:p>
            <a:r>
              <a:rPr lang="en-US" dirty="0"/>
              <a:t>INCOSE North Texas Chapter</a:t>
            </a:r>
          </a:p>
          <a:p>
            <a:r>
              <a:rPr lang="en-US" dirty="0"/>
              <a:t>July 2020</a:t>
            </a:r>
          </a:p>
          <a:p>
            <a:endParaRPr lang="en-US" dirty="0"/>
          </a:p>
        </p:txBody>
      </p:sp>
    </p:spTree>
    <p:extLst>
      <p:ext uri="{BB962C8B-B14F-4D97-AF65-F5344CB8AC3E}">
        <p14:creationId xmlns:p14="http://schemas.microsoft.com/office/powerpoint/2010/main" val="2836589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474D2AA-DBDB-451D-92CB-E678B9122660}"/>
              </a:ext>
            </a:extLst>
          </p:cNvPr>
          <p:cNvSpPr>
            <a:spLocks noGrp="1"/>
          </p:cNvSpPr>
          <p:nvPr>
            <p:ph type="body" sz="quarter" idx="10"/>
          </p:nvPr>
        </p:nvSpPr>
        <p:spPr>
          <a:xfrm>
            <a:off x="1636478" y="409383"/>
            <a:ext cx="7827893" cy="460194"/>
          </a:xfrm>
        </p:spPr>
        <p:txBody>
          <a:bodyPr>
            <a:normAutofit fontScale="55000" lnSpcReduction="20000"/>
          </a:bodyPr>
          <a:lstStyle/>
          <a:p>
            <a:r>
              <a:rPr lang="en-US" dirty="0"/>
              <a:t>So What is the Lesson here?</a:t>
            </a:r>
          </a:p>
          <a:p>
            <a:endParaRPr lang="en-US" dirty="0"/>
          </a:p>
        </p:txBody>
      </p:sp>
      <p:sp>
        <p:nvSpPr>
          <p:cNvPr id="3" name="Content Placeholder 2">
            <a:extLst>
              <a:ext uri="{FF2B5EF4-FFF2-40B4-BE49-F238E27FC236}">
                <a16:creationId xmlns:a16="http://schemas.microsoft.com/office/drawing/2014/main" id="{A7EABD72-F911-4B28-BB18-BB84135142FD}"/>
              </a:ext>
            </a:extLst>
          </p:cNvPr>
          <p:cNvSpPr>
            <a:spLocks noGrp="1"/>
          </p:cNvSpPr>
          <p:nvPr>
            <p:ph sz="quarter" idx="12"/>
          </p:nvPr>
        </p:nvSpPr>
        <p:spPr>
          <a:xfrm>
            <a:off x="1609163" y="1096272"/>
            <a:ext cx="10582837" cy="4387360"/>
          </a:xfrm>
        </p:spPr>
        <p:txBody>
          <a:bodyPr>
            <a:normAutofit/>
          </a:bodyPr>
          <a:lstStyle/>
          <a:p>
            <a:pPr>
              <a:buClr>
                <a:schemeClr val="tx1"/>
              </a:buClr>
            </a:pPr>
            <a:r>
              <a:rPr lang="en-US" sz="3200" dirty="0"/>
              <a:t>Innovate or Die is why; </a:t>
            </a:r>
          </a:p>
          <a:p>
            <a:pPr lvl="1">
              <a:buClr>
                <a:schemeClr val="tx1"/>
              </a:buClr>
            </a:pPr>
            <a:r>
              <a:rPr lang="en-US" sz="2800" dirty="0">
                <a:solidFill>
                  <a:schemeClr val="tx1"/>
                </a:solidFill>
              </a:rPr>
              <a:t>Evolving organizations are important</a:t>
            </a:r>
          </a:p>
          <a:p>
            <a:pPr lvl="1">
              <a:buClr>
                <a:schemeClr val="tx1"/>
              </a:buClr>
            </a:pPr>
            <a:r>
              <a:rPr lang="en-US" sz="2800" dirty="0">
                <a:solidFill>
                  <a:schemeClr val="tx1"/>
                </a:solidFill>
              </a:rPr>
              <a:t>Evolving our processes are important</a:t>
            </a:r>
          </a:p>
          <a:p>
            <a:pPr lvl="1">
              <a:buClr>
                <a:schemeClr val="tx1"/>
              </a:buClr>
            </a:pPr>
            <a:r>
              <a:rPr lang="en-US" sz="2800" dirty="0">
                <a:solidFill>
                  <a:schemeClr val="tx1"/>
                </a:solidFill>
              </a:rPr>
              <a:t>INCOSE Vision 2025 is important</a:t>
            </a:r>
          </a:p>
          <a:p>
            <a:pPr lvl="1">
              <a:buClr>
                <a:schemeClr val="tx1"/>
              </a:buClr>
            </a:pPr>
            <a:r>
              <a:rPr lang="en-US" sz="2800" dirty="0">
                <a:solidFill>
                  <a:schemeClr val="tx1"/>
                </a:solidFill>
              </a:rPr>
              <a:t>Hackathons and Grand Challenges are important</a:t>
            </a:r>
          </a:p>
          <a:p>
            <a:pPr lvl="1">
              <a:buClr>
                <a:schemeClr val="tx1"/>
              </a:buClr>
            </a:pPr>
            <a:r>
              <a:rPr lang="en-US" sz="2800" dirty="0">
                <a:solidFill>
                  <a:schemeClr val="tx1"/>
                </a:solidFill>
              </a:rPr>
              <a:t>You are important</a:t>
            </a:r>
          </a:p>
          <a:p>
            <a:endParaRPr lang="en-US" sz="3200" dirty="0"/>
          </a:p>
        </p:txBody>
      </p:sp>
      <p:sp>
        <p:nvSpPr>
          <p:cNvPr id="5" name="TextBox 4">
            <a:extLst>
              <a:ext uri="{FF2B5EF4-FFF2-40B4-BE49-F238E27FC236}">
                <a16:creationId xmlns:a16="http://schemas.microsoft.com/office/drawing/2014/main" id="{62B8D335-97ED-4A06-B49C-9415BF389B6B}"/>
              </a:ext>
            </a:extLst>
          </p:cNvPr>
          <p:cNvSpPr txBox="1"/>
          <p:nvPr/>
        </p:nvSpPr>
        <p:spPr>
          <a:xfrm>
            <a:off x="1572043" y="5948652"/>
            <a:ext cx="9467929" cy="7721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0588" tIns="55294" rIns="110588" bIns="55294" numCol="1" spcCol="0" rtlCol="0" fromWordArt="0" anchor="ctr" anchorCtr="0" forceAA="0" compatLnSpc="1">
            <a:prstTxWarp prst="textNoShape">
              <a:avLst/>
            </a:prstTxWarp>
            <a:noAutofit/>
          </a:bodyPr>
          <a:lstStyle>
            <a:defPPr>
              <a:defRPr lang="en-US"/>
            </a:defPPr>
            <a:lvl1pPr algn="ctr">
              <a:defRPr sz="28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903" dirty="0"/>
              <a:t>Innovate or Die – Innovation is an Imperative</a:t>
            </a:r>
          </a:p>
        </p:txBody>
      </p:sp>
    </p:spTree>
    <p:extLst>
      <p:ext uri="{BB962C8B-B14F-4D97-AF65-F5344CB8AC3E}">
        <p14:creationId xmlns:p14="http://schemas.microsoft.com/office/powerpoint/2010/main" val="102069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barn(inVertical)">
                                      <p:cBhvr>
                                        <p:cTn id="3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48F4C-DFAC-4297-960E-E98FF834A84A}"/>
              </a:ext>
            </a:extLst>
          </p:cNvPr>
          <p:cNvSpPr>
            <a:spLocks noGrp="1"/>
          </p:cNvSpPr>
          <p:nvPr>
            <p:ph type="title"/>
          </p:nvPr>
        </p:nvSpPr>
        <p:spPr>
          <a:xfrm>
            <a:off x="1445399" y="2720545"/>
            <a:ext cx="10018713" cy="671787"/>
          </a:xfrm>
        </p:spPr>
        <p:txBody>
          <a:bodyPr>
            <a:normAutofit fontScale="90000"/>
          </a:bodyPr>
          <a:lstStyle/>
          <a:p>
            <a:r>
              <a:rPr lang="en-US" dirty="0"/>
              <a:t>Questions ?</a:t>
            </a:r>
          </a:p>
        </p:txBody>
      </p:sp>
      <p:sp>
        <p:nvSpPr>
          <p:cNvPr id="4" name="Slide Number Placeholder 3">
            <a:extLst>
              <a:ext uri="{FF2B5EF4-FFF2-40B4-BE49-F238E27FC236}">
                <a16:creationId xmlns:a16="http://schemas.microsoft.com/office/drawing/2014/main" id="{E61A342D-F764-4D6A-A04D-D2DF8993B0EA}"/>
              </a:ext>
            </a:extLst>
          </p:cNvPr>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972715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138DE53E-0F89-456E-B49E-BE3D45D43C51}"/>
              </a:ext>
            </a:extLst>
          </p:cNvPr>
          <p:cNvSpPr>
            <a:spLocks noGrp="1"/>
          </p:cNvSpPr>
          <p:nvPr>
            <p:ph type="body" sz="quarter" idx="10"/>
          </p:nvPr>
        </p:nvSpPr>
        <p:spPr>
          <a:xfrm>
            <a:off x="1847877" y="248017"/>
            <a:ext cx="6618169" cy="560887"/>
          </a:xfrm>
        </p:spPr>
        <p:txBody>
          <a:bodyPr>
            <a:normAutofit fontScale="92500" lnSpcReduction="20000"/>
          </a:bodyPr>
          <a:lstStyle/>
          <a:p>
            <a:r>
              <a:rPr lang="en-US" dirty="0"/>
              <a:t>Innovate</a:t>
            </a:r>
          </a:p>
        </p:txBody>
      </p:sp>
      <p:sp>
        <p:nvSpPr>
          <p:cNvPr id="3" name="Content Placeholder 2">
            <a:extLst>
              <a:ext uri="{FF2B5EF4-FFF2-40B4-BE49-F238E27FC236}">
                <a16:creationId xmlns:a16="http://schemas.microsoft.com/office/drawing/2014/main" id="{3FA80578-3A87-4479-AAC9-5867A0049859}"/>
              </a:ext>
            </a:extLst>
          </p:cNvPr>
          <p:cNvSpPr>
            <a:spLocks noGrp="1"/>
          </p:cNvSpPr>
          <p:nvPr>
            <p:ph sz="quarter" idx="12"/>
          </p:nvPr>
        </p:nvSpPr>
        <p:spPr>
          <a:xfrm>
            <a:off x="1546411" y="1167990"/>
            <a:ext cx="10358718" cy="4387360"/>
          </a:xfrm>
        </p:spPr>
        <p:txBody>
          <a:bodyPr/>
          <a:lstStyle/>
          <a:p>
            <a:r>
              <a:rPr lang="en-US" sz="3200" dirty="0">
                <a:solidFill>
                  <a:schemeClr val="tx1"/>
                </a:solidFill>
              </a:rPr>
              <a:t>Innovation is production or adoption, assimilation, and exploitation of a value-added novelty(new) in economic and social spheres; renewal and enlargement of products, services, and markets; development of new methods of production; and the establishment of new management systems. It is both a process and an outcome.</a:t>
            </a:r>
          </a:p>
          <a:p>
            <a:r>
              <a:rPr lang="en-US" sz="3200" dirty="0"/>
              <a:t>	- </a:t>
            </a:r>
            <a:r>
              <a:rPr lang="en-US" sz="3200" dirty="0" err="1">
                <a:solidFill>
                  <a:schemeClr val="tx1"/>
                </a:solidFill>
              </a:rPr>
              <a:t>Crossan</a:t>
            </a:r>
            <a:r>
              <a:rPr lang="en-US" sz="3200" dirty="0">
                <a:solidFill>
                  <a:schemeClr val="tx1"/>
                </a:solidFill>
              </a:rPr>
              <a:t> and </a:t>
            </a:r>
            <a:r>
              <a:rPr lang="en-US" sz="3200" dirty="0" err="1">
                <a:solidFill>
                  <a:schemeClr val="tx1"/>
                </a:solidFill>
              </a:rPr>
              <a:t>Apaydin</a:t>
            </a:r>
            <a:endParaRPr lang="en-US" sz="3200" dirty="0">
              <a:solidFill>
                <a:schemeClr val="tx1"/>
              </a:solidFill>
            </a:endParaRPr>
          </a:p>
          <a:p>
            <a:endParaRPr lang="en-US" dirty="0"/>
          </a:p>
        </p:txBody>
      </p:sp>
    </p:spTree>
    <p:extLst>
      <p:ext uri="{BB962C8B-B14F-4D97-AF65-F5344CB8AC3E}">
        <p14:creationId xmlns:p14="http://schemas.microsoft.com/office/powerpoint/2010/main" val="327737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FC63A18-C6B1-4417-A2C4-50689380B8F8}"/>
              </a:ext>
            </a:extLst>
          </p:cNvPr>
          <p:cNvSpPr>
            <a:spLocks noGrp="1"/>
          </p:cNvSpPr>
          <p:nvPr>
            <p:ph type="body" sz="quarter" idx="10"/>
          </p:nvPr>
        </p:nvSpPr>
        <p:spPr>
          <a:xfrm>
            <a:off x="2129536" y="274912"/>
            <a:ext cx="6618169" cy="560887"/>
          </a:xfrm>
        </p:spPr>
        <p:txBody>
          <a:bodyPr>
            <a:normAutofit fontScale="92500" lnSpcReduction="20000"/>
          </a:bodyPr>
          <a:lstStyle/>
          <a:p>
            <a:r>
              <a:rPr lang="en-US" dirty="0">
                <a:latin typeface="Corbel" panose="020B0503020204020204" pitchFamily="34" charset="0"/>
              </a:rPr>
              <a:t>A Little History</a:t>
            </a:r>
          </a:p>
        </p:txBody>
      </p:sp>
      <p:sp>
        <p:nvSpPr>
          <p:cNvPr id="3" name="Content Placeholder 2">
            <a:extLst>
              <a:ext uri="{FF2B5EF4-FFF2-40B4-BE49-F238E27FC236}">
                <a16:creationId xmlns:a16="http://schemas.microsoft.com/office/drawing/2014/main" id="{6AB413C4-A0D2-48A6-BDF5-8BA0B5D1BAAD}"/>
              </a:ext>
            </a:extLst>
          </p:cNvPr>
          <p:cNvSpPr>
            <a:spLocks noGrp="1"/>
          </p:cNvSpPr>
          <p:nvPr>
            <p:ph sz="quarter" idx="12"/>
          </p:nvPr>
        </p:nvSpPr>
        <p:spPr>
          <a:xfrm>
            <a:off x="1178858" y="1284531"/>
            <a:ext cx="10717308" cy="4387360"/>
          </a:xfrm>
        </p:spPr>
        <p:txBody>
          <a:bodyPr/>
          <a:lstStyle/>
          <a:p>
            <a:pPr>
              <a:buClrTx/>
            </a:pPr>
            <a:r>
              <a:rPr lang="en-US" sz="2800" dirty="0"/>
              <a:t>Lockheed Martin can trace its’ heritage back to the Wright Brothers through two paths</a:t>
            </a:r>
          </a:p>
          <a:p>
            <a:pPr lvl="1">
              <a:buClrTx/>
            </a:pPr>
            <a:r>
              <a:rPr lang="en-US" sz="2400" dirty="0">
                <a:solidFill>
                  <a:schemeClr val="tx1"/>
                </a:solidFill>
              </a:rPr>
              <a:t>Wright-Martin Aircraft Corporation → Martin Aircraft → Martin Marietta </a:t>
            </a:r>
          </a:p>
          <a:p>
            <a:pPr lvl="1">
              <a:buClrTx/>
            </a:pPr>
            <a:r>
              <a:rPr lang="en-US" sz="2400" dirty="0">
                <a:solidFill>
                  <a:schemeClr val="tx1"/>
                </a:solidFill>
              </a:rPr>
              <a:t>Dayton-Wright Company → Consolidated Aircraft → GD → Lockheed</a:t>
            </a:r>
          </a:p>
          <a:p>
            <a:endParaRPr lang="en-US" sz="2800" dirty="0"/>
          </a:p>
          <a:p>
            <a:pPr>
              <a:buClrTx/>
            </a:pPr>
            <a:r>
              <a:rPr lang="en-US" sz="2800" dirty="0"/>
              <a:t>From the same heritage</a:t>
            </a:r>
          </a:p>
          <a:p>
            <a:pPr lvl="1">
              <a:buClrTx/>
            </a:pPr>
            <a:r>
              <a:rPr lang="en-US" sz="2400" dirty="0">
                <a:solidFill>
                  <a:schemeClr val="tx1"/>
                </a:solidFill>
              </a:rPr>
              <a:t>Wright-Martin Aircraft Corporation → Wright Aeronautical → Curtis -Wright </a:t>
            </a:r>
          </a:p>
        </p:txBody>
      </p:sp>
      <p:sp>
        <p:nvSpPr>
          <p:cNvPr id="4" name="CustomShape 3">
            <a:extLst>
              <a:ext uri="{FF2B5EF4-FFF2-40B4-BE49-F238E27FC236}">
                <a16:creationId xmlns:a16="http://schemas.microsoft.com/office/drawing/2014/main" id="{2C0A7EA7-1595-421E-B319-DCDB75DA3330}"/>
              </a:ext>
            </a:extLst>
          </p:cNvPr>
          <p:cNvSpPr/>
          <p:nvPr/>
        </p:nvSpPr>
        <p:spPr>
          <a:xfrm>
            <a:off x="626563" y="6013878"/>
            <a:ext cx="11055765" cy="5525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0588" tIns="55294" rIns="110588" bIns="55294" numCol="1" spcCol="0" rtlCol="0" fromWordArt="0" anchor="ctr" anchorCtr="0" forceAA="0" compatLnSpc="1">
            <a:prstTxWarp prst="textNoShape">
              <a:avLst/>
            </a:prstTxWarp>
            <a:noAutofit/>
          </a:bodyPr>
          <a:lstStyle/>
          <a:p>
            <a:pPr algn="ctr"/>
            <a:r>
              <a:rPr lang="en-US" sz="3386" dirty="0"/>
              <a:t>So How Many </a:t>
            </a:r>
            <a:r>
              <a:rPr lang="en-US" sz="2903" dirty="0"/>
              <a:t>People</a:t>
            </a:r>
            <a:r>
              <a:rPr lang="en-US" sz="3386" dirty="0"/>
              <a:t> Here Have Heard of Curtis-Wright?</a:t>
            </a:r>
          </a:p>
        </p:txBody>
      </p:sp>
    </p:spTree>
    <p:extLst>
      <p:ext uri="{BB962C8B-B14F-4D97-AF65-F5344CB8AC3E}">
        <p14:creationId xmlns:p14="http://schemas.microsoft.com/office/powerpoint/2010/main" val="2465446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 name="CustomShape 1"/>
          <p:cNvSpPr/>
          <p:nvPr/>
        </p:nvSpPr>
        <p:spPr>
          <a:xfrm>
            <a:off x="609319" y="272987"/>
            <a:ext cx="10966511" cy="1141148"/>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gn="ctr">
              <a:lnSpc>
                <a:spcPct val="90000"/>
              </a:lnSpc>
              <a:spcBef>
                <a:spcPts val="1000"/>
              </a:spcBef>
            </a:pPr>
            <a:r>
              <a:rPr lang="en-US" sz="5400" b="1" cap="all" dirty="0">
                <a:solidFill>
                  <a:schemeClr val="accent1"/>
                </a:solidFill>
                <a:latin typeface="DIN OT Light" panose="020B0504020201020104" pitchFamily="34" charset="0"/>
              </a:rPr>
              <a:t>Curtis-Wright?</a:t>
            </a:r>
          </a:p>
        </p:txBody>
      </p:sp>
      <p:sp>
        <p:nvSpPr>
          <p:cNvPr id="86" name="CustomShape 2"/>
          <p:cNvSpPr/>
          <p:nvPr/>
        </p:nvSpPr>
        <p:spPr>
          <a:xfrm>
            <a:off x="1326495" y="1658187"/>
            <a:ext cx="10966511" cy="3400738"/>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233363" indent="-233363">
              <a:lnSpc>
                <a:spcPct val="90000"/>
              </a:lnSpc>
              <a:spcBef>
                <a:spcPts val="1371"/>
              </a:spcBef>
              <a:buClr>
                <a:srgbClr val="000000"/>
              </a:buClr>
              <a:buSzPct val="45000"/>
              <a:buFont typeface="Arial" panose="020B0604020202020204" pitchFamily="34" charset="0"/>
              <a:buChar char="•"/>
            </a:pPr>
            <a:r>
              <a:rPr lang="en-US" sz="2800" dirty="0"/>
              <a:t>1929-45  - Largest aerospace supplier to USG</a:t>
            </a:r>
          </a:p>
          <a:p>
            <a:pPr marL="457200" indent="-457200">
              <a:lnSpc>
                <a:spcPct val="90000"/>
              </a:lnSpc>
              <a:spcBef>
                <a:spcPts val="1371"/>
              </a:spcBef>
              <a:buClr>
                <a:srgbClr val="000000"/>
              </a:buClr>
              <a:buSzPct val="45000"/>
              <a:buFont typeface="Arial" panose="020B0604020202020204" pitchFamily="34" charset="0"/>
              <a:buChar char="•"/>
            </a:pPr>
            <a:endParaRPr lang="en-US" sz="2800" dirty="0"/>
          </a:p>
          <a:p>
            <a:pPr marL="457200" indent="-457200">
              <a:lnSpc>
                <a:spcPct val="90000"/>
              </a:lnSpc>
              <a:spcBef>
                <a:spcPts val="1371"/>
              </a:spcBef>
              <a:buClr>
                <a:srgbClr val="000000"/>
              </a:buClr>
              <a:buSzPct val="45000"/>
              <a:buFont typeface="Arial" panose="020B0604020202020204" pitchFamily="34" charset="0"/>
              <a:buChar char="•"/>
            </a:pPr>
            <a:endParaRPr lang="en-US" sz="2800" dirty="0"/>
          </a:p>
          <a:p>
            <a:pPr marL="457200" indent="-457200">
              <a:lnSpc>
                <a:spcPct val="90000"/>
              </a:lnSpc>
              <a:spcBef>
                <a:spcPts val="1371"/>
              </a:spcBef>
              <a:buClr>
                <a:srgbClr val="000000"/>
              </a:buClr>
              <a:buSzPct val="45000"/>
              <a:buFont typeface="Arial" panose="020B0604020202020204" pitchFamily="34" charset="0"/>
              <a:buChar char="•"/>
            </a:pPr>
            <a:endParaRPr lang="en-US" sz="2800" dirty="0"/>
          </a:p>
          <a:p>
            <a:pPr marL="457200" indent="-457200">
              <a:lnSpc>
                <a:spcPct val="90000"/>
              </a:lnSpc>
              <a:spcBef>
                <a:spcPts val="1371"/>
              </a:spcBef>
              <a:buClr>
                <a:srgbClr val="000000"/>
              </a:buClr>
              <a:buSzPct val="45000"/>
              <a:buFont typeface="Arial" panose="020B0604020202020204" pitchFamily="34" charset="0"/>
              <a:buChar char="•"/>
            </a:pPr>
            <a:endParaRPr lang="en-US" sz="2800" dirty="0"/>
          </a:p>
          <a:p>
            <a:pPr marL="233363" indent="-233363">
              <a:lnSpc>
                <a:spcPct val="90000"/>
              </a:lnSpc>
              <a:spcBef>
                <a:spcPts val="1371"/>
              </a:spcBef>
              <a:buClr>
                <a:srgbClr val="000000"/>
              </a:buClr>
              <a:buSzPct val="45000"/>
              <a:buFont typeface="Arial" panose="020B0604020202020204" pitchFamily="34" charset="0"/>
              <a:buChar char="•"/>
            </a:pPr>
            <a:r>
              <a:rPr lang="en-US" sz="2800" dirty="0"/>
              <a:t>2017 – 8000 employees, $2.11 Billion (LM 100K+ , $51.6B) </a:t>
            </a:r>
          </a:p>
          <a:p>
            <a:pPr>
              <a:spcBef>
                <a:spcPts val="1371"/>
              </a:spcBef>
            </a:pPr>
            <a:endParaRPr lang="en-US" sz="2419" spc="-1" dirty="0">
              <a:latin typeface="Arial"/>
            </a:endParaRPr>
          </a:p>
        </p:txBody>
      </p:sp>
      <p:pic>
        <p:nvPicPr>
          <p:cNvPr id="87" name="Picture 86"/>
          <p:cNvPicPr/>
          <p:nvPr/>
        </p:nvPicPr>
        <p:blipFill>
          <a:blip r:embed="rId3"/>
          <a:stretch/>
        </p:blipFill>
        <p:spPr>
          <a:xfrm>
            <a:off x="1388386" y="2320747"/>
            <a:ext cx="3036820" cy="1544315"/>
          </a:xfrm>
          <a:prstGeom prst="rect">
            <a:avLst/>
          </a:prstGeom>
          <a:ln>
            <a:noFill/>
          </a:ln>
        </p:spPr>
      </p:pic>
      <p:pic>
        <p:nvPicPr>
          <p:cNvPr id="88" name="Picture 87"/>
          <p:cNvPicPr/>
          <p:nvPr/>
        </p:nvPicPr>
        <p:blipFill>
          <a:blip r:embed="rId4"/>
          <a:stretch/>
        </p:blipFill>
        <p:spPr>
          <a:xfrm>
            <a:off x="6751911" y="2319441"/>
            <a:ext cx="3234050" cy="1475089"/>
          </a:xfrm>
          <a:prstGeom prst="rect">
            <a:avLst/>
          </a:prstGeom>
          <a:ln>
            <a:noFill/>
          </a:ln>
        </p:spPr>
      </p:pic>
      <p:sp>
        <p:nvSpPr>
          <p:cNvPr id="89" name="CustomShape 3"/>
          <p:cNvSpPr/>
          <p:nvPr/>
        </p:nvSpPr>
        <p:spPr>
          <a:xfrm>
            <a:off x="3317422" y="6083218"/>
            <a:ext cx="6299170" cy="465428"/>
          </a:xfrm>
          <a:prstGeom prst="rect">
            <a:avLst/>
          </a:prstGeom>
          <a:noFill/>
          <a:ln>
            <a:noFill/>
          </a:ln>
        </p:spPr>
        <p:style>
          <a:lnRef idx="0">
            <a:scrgbClr r="0" g="0" b="0"/>
          </a:lnRef>
          <a:fillRef idx="0">
            <a:scrgbClr r="0" g="0" b="0"/>
          </a:fillRef>
          <a:effectRef idx="0">
            <a:scrgbClr r="0" g="0" b="0"/>
          </a:effectRef>
          <a:fontRef idx="minor"/>
        </p:style>
      </p:sp>
      <p:pic>
        <p:nvPicPr>
          <p:cNvPr id="91" name="Picture 90"/>
          <p:cNvPicPr/>
          <p:nvPr/>
        </p:nvPicPr>
        <p:blipFill>
          <a:blip r:embed="rId5"/>
          <a:stretch/>
        </p:blipFill>
        <p:spPr>
          <a:xfrm>
            <a:off x="4153090" y="2789223"/>
            <a:ext cx="2815643" cy="1490763"/>
          </a:xfrm>
          <a:prstGeom prst="rect">
            <a:avLst/>
          </a:prstGeom>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37FC5718-ECA4-44E0-9E85-FE5BAE773958}"/>
              </a:ext>
            </a:extLst>
          </p:cNvPr>
          <p:cNvGraphicFramePr>
            <a:graphicFrameLocks noGrp="1"/>
          </p:cNvGraphicFramePr>
          <p:nvPr/>
        </p:nvGraphicFramePr>
        <p:xfrm>
          <a:off x="337306" y="1462290"/>
          <a:ext cx="11829880" cy="896992"/>
        </p:xfrm>
        <a:graphic>
          <a:graphicData uri="http://schemas.openxmlformats.org/drawingml/2006/table">
            <a:tbl>
              <a:tblPr firstRow="1" bandRow="1">
                <a:tableStyleId>{5C22544A-7EE6-4342-B048-85BDC9FD1C3A}</a:tableStyleId>
              </a:tblPr>
              <a:tblGrid>
                <a:gridCol w="1182988">
                  <a:extLst>
                    <a:ext uri="{9D8B030D-6E8A-4147-A177-3AD203B41FA5}">
                      <a16:colId xmlns:a16="http://schemas.microsoft.com/office/drawing/2014/main" val="485601865"/>
                    </a:ext>
                  </a:extLst>
                </a:gridCol>
                <a:gridCol w="1182988">
                  <a:extLst>
                    <a:ext uri="{9D8B030D-6E8A-4147-A177-3AD203B41FA5}">
                      <a16:colId xmlns:a16="http://schemas.microsoft.com/office/drawing/2014/main" val="4225012791"/>
                    </a:ext>
                  </a:extLst>
                </a:gridCol>
                <a:gridCol w="1182988">
                  <a:extLst>
                    <a:ext uri="{9D8B030D-6E8A-4147-A177-3AD203B41FA5}">
                      <a16:colId xmlns:a16="http://schemas.microsoft.com/office/drawing/2014/main" val="30559288"/>
                    </a:ext>
                  </a:extLst>
                </a:gridCol>
                <a:gridCol w="1182988">
                  <a:extLst>
                    <a:ext uri="{9D8B030D-6E8A-4147-A177-3AD203B41FA5}">
                      <a16:colId xmlns:a16="http://schemas.microsoft.com/office/drawing/2014/main" val="2894741414"/>
                    </a:ext>
                  </a:extLst>
                </a:gridCol>
                <a:gridCol w="1182988">
                  <a:extLst>
                    <a:ext uri="{9D8B030D-6E8A-4147-A177-3AD203B41FA5}">
                      <a16:colId xmlns:a16="http://schemas.microsoft.com/office/drawing/2014/main" val="3150980645"/>
                    </a:ext>
                  </a:extLst>
                </a:gridCol>
                <a:gridCol w="1182988">
                  <a:extLst>
                    <a:ext uri="{9D8B030D-6E8A-4147-A177-3AD203B41FA5}">
                      <a16:colId xmlns:a16="http://schemas.microsoft.com/office/drawing/2014/main" val="1729483848"/>
                    </a:ext>
                  </a:extLst>
                </a:gridCol>
                <a:gridCol w="1182988">
                  <a:extLst>
                    <a:ext uri="{9D8B030D-6E8A-4147-A177-3AD203B41FA5}">
                      <a16:colId xmlns:a16="http://schemas.microsoft.com/office/drawing/2014/main" val="3704030280"/>
                    </a:ext>
                  </a:extLst>
                </a:gridCol>
                <a:gridCol w="1182988">
                  <a:extLst>
                    <a:ext uri="{9D8B030D-6E8A-4147-A177-3AD203B41FA5}">
                      <a16:colId xmlns:a16="http://schemas.microsoft.com/office/drawing/2014/main" val="1459867302"/>
                    </a:ext>
                  </a:extLst>
                </a:gridCol>
                <a:gridCol w="1182988">
                  <a:extLst>
                    <a:ext uri="{9D8B030D-6E8A-4147-A177-3AD203B41FA5}">
                      <a16:colId xmlns:a16="http://schemas.microsoft.com/office/drawing/2014/main" val="3527838084"/>
                    </a:ext>
                  </a:extLst>
                </a:gridCol>
                <a:gridCol w="1182988">
                  <a:extLst>
                    <a:ext uri="{9D8B030D-6E8A-4147-A177-3AD203B41FA5}">
                      <a16:colId xmlns:a16="http://schemas.microsoft.com/office/drawing/2014/main" val="281970318"/>
                    </a:ext>
                  </a:extLst>
                </a:gridCol>
              </a:tblGrid>
              <a:tr h="448496">
                <a:tc gridSpan="2">
                  <a:txBody>
                    <a:bodyPr/>
                    <a:lstStyle/>
                    <a:p>
                      <a:pPr algn="ctr"/>
                      <a:r>
                        <a:rPr lang="en-US" sz="2200" dirty="0"/>
                        <a:t>1900-09</a:t>
                      </a:r>
                    </a:p>
                  </a:txBody>
                  <a:tcPr marL="110588" marR="110588" marT="55294" marB="55294"/>
                </a:tc>
                <a:tc hMerge="1">
                  <a:txBody>
                    <a:bodyPr/>
                    <a:lstStyle/>
                    <a:p>
                      <a:endParaRPr lang="en-US" dirty="0"/>
                    </a:p>
                  </a:txBody>
                  <a:tcPr/>
                </a:tc>
                <a:tc gridSpan="2">
                  <a:txBody>
                    <a:bodyPr/>
                    <a:lstStyle/>
                    <a:p>
                      <a:pPr algn="ctr"/>
                      <a:r>
                        <a:rPr lang="en-US" sz="2200" dirty="0"/>
                        <a:t>1910-19</a:t>
                      </a:r>
                    </a:p>
                  </a:txBody>
                  <a:tcPr marL="110588" marR="110588" marT="55294" marB="55294"/>
                </a:tc>
                <a:tc hMerge="1">
                  <a:txBody>
                    <a:bodyPr/>
                    <a:lstStyle/>
                    <a:p>
                      <a:endParaRPr lang="en-US" dirty="0"/>
                    </a:p>
                  </a:txBody>
                  <a:tcPr/>
                </a:tc>
                <a:tc gridSpan="2">
                  <a:txBody>
                    <a:bodyPr/>
                    <a:lstStyle/>
                    <a:p>
                      <a:pPr algn="ctr"/>
                      <a:r>
                        <a:rPr lang="en-US" sz="2200" dirty="0"/>
                        <a:t>1920-29</a:t>
                      </a:r>
                    </a:p>
                  </a:txBody>
                  <a:tcPr marL="110588" marR="110588" marT="55294" marB="55294"/>
                </a:tc>
                <a:tc hMerge="1">
                  <a:txBody>
                    <a:bodyPr/>
                    <a:lstStyle/>
                    <a:p>
                      <a:endParaRPr lang="en-US" dirty="0"/>
                    </a:p>
                  </a:txBody>
                  <a:tcPr/>
                </a:tc>
                <a:tc gridSpan="2">
                  <a:txBody>
                    <a:bodyPr/>
                    <a:lstStyle/>
                    <a:p>
                      <a:pPr algn="ctr"/>
                      <a:r>
                        <a:rPr lang="en-US" sz="2200" dirty="0"/>
                        <a:t>1930-39</a:t>
                      </a:r>
                    </a:p>
                  </a:txBody>
                  <a:tcPr marL="110588" marR="110588" marT="55294" marB="55294"/>
                </a:tc>
                <a:tc hMerge="1">
                  <a:txBody>
                    <a:bodyPr/>
                    <a:lstStyle/>
                    <a:p>
                      <a:endParaRPr lang="en-US" dirty="0"/>
                    </a:p>
                  </a:txBody>
                  <a:tcPr/>
                </a:tc>
                <a:tc gridSpan="2">
                  <a:txBody>
                    <a:bodyPr/>
                    <a:lstStyle/>
                    <a:p>
                      <a:pPr algn="ctr"/>
                      <a:r>
                        <a:rPr lang="en-US" sz="2200" dirty="0"/>
                        <a:t>1940-49</a:t>
                      </a:r>
                    </a:p>
                  </a:txBody>
                  <a:tcPr marL="110588" marR="110588" marT="55294" marB="55294"/>
                </a:tc>
                <a:tc hMerge="1">
                  <a:txBody>
                    <a:bodyPr/>
                    <a:lstStyle/>
                    <a:p>
                      <a:endParaRPr lang="en-US" dirty="0"/>
                    </a:p>
                  </a:txBody>
                  <a:tcPr/>
                </a:tc>
                <a:extLst>
                  <a:ext uri="{0D108BD9-81ED-4DB2-BD59-A6C34878D82A}">
                    <a16:rowId xmlns:a16="http://schemas.microsoft.com/office/drawing/2014/main" val="3111119978"/>
                  </a:ext>
                </a:extLst>
              </a:tr>
              <a:tr h="448496">
                <a:tc>
                  <a:txBody>
                    <a:bodyPr/>
                    <a:lstStyle/>
                    <a:p>
                      <a:endParaRPr lang="en-US" sz="2200"/>
                    </a:p>
                  </a:txBody>
                  <a:tcPr marL="110588" marR="110588" marT="55294" marB="55294"/>
                </a:tc>
                <a:tc>
                  <a:txBody>
                    <a:bodyPr/>
                    <a:lstStyle/>
                    <a:p>
                      <a:endParaRPr lang="en-US" sz="2200"/>
                    </a:p>
                  </a:txBody>
                  <a:tcPr marL="110588" marR="110588" marT="55294" marB="55294"/>
                </a:tc>
                <a:tc>
                  <a:txBody>
                    <a:bodyPr/>
                    <a:lstStyle/>
                    <a:p>
                      <a:endParaRPr lang="en-US" sz="2200"/>
                    </a:p>
                  </a:txBody>
                  <a:tcPr marL="110588" marR="110588" marT="55294" marB="55294"/>
                </a:tc>
                <a:tc>
                  <a:txBody>
                    <a:bodyPr/>
                    <a:lstStyle/>
                    <a:p>
                      <a:endParaRPr lang="en-US" sz="2200" dirty="0"/>
                    </a:p>
                  </a:txBody>
                  <a:tcPr marL="110588" marR="110588" marT="55294" marB="55294"/>
                </a:tc>
                <a:tc>
                  <a:txBody>
                    <a:bodyPr/>
                    <a:lstStyle/>
                    <a:p>
                      <a:endParaRPr lang="en-US" sz="2200"/>
                    </a:p>
                  </a:txBody>
                  <a:tcPr marL="110588" marR="110588" marT="55294" marB="55294"/>
                </a:tc>
                <a:tc>
                  <a:txBody>
                    <a:bodyPr/>
                    <a:lstStyle/>
                    <a:p>
                      <a:endParaRPr lang="en-US" sz="2200" dirty="0"/>
                    </a:p>
                  </a:txBody>
                  <a:tcPr marL="110588" marR="110588" marT="55294" marB="55294"/>
                </a:tc>
                <a:tc>
                  <a:txBody>
                    <a:bodyPr/>
                    <a:lstStyle/>
                    <a:p>
                      <a:endParaRPr lang="en-US" sz="2200"/>
                    </a:p>
                  </a:txBody>
                  <a:tcPr marL="110588" marR="110588" marT="55294" marB="55294"/>
                </a:tc>
                <a:tc>
                  <a:txBody>
                    <a:bodyPr/>
                    <a:lstStyle/>
                    <a:p>
                      <a:endParaRPr lang="en-US" sz="2200"/>
                    </a:p>
                  </a:txBody>
                  <a:tcPr marL="110588" marR="110588" marT="55294" marB="55294"/>
                </a:tc>
                <a:tc>
                  <a:txBody>
                    <a:bodyPr/>
                    <a:lstStyle/>
                    <a:p>
                      <a:endParaRPr lang="en-US" sz="2200"/>
                    </a:p>
                  </a:txBody>
                  <a:tcPr marL="110588" marR="110588" marT="55294" marB="55294"/>
                </a:tc>
                <a:tc>
                  <a:txBody>
                    <a:bodyPr/>
                    <a:lstStyle/>
                    <a:p>
                      <a:endParaRPr lang="en-US" sz="2200" dirty="0"/>
                    </a:p>
                  </a:txBody>
                  <a:tcPr marL="110588" marR="110588" marT="55294" marB="55294"/>
                </a:tc>
                <a:extLst>
                  <a:ext uri="{0D108BD9-81ED-4DB2-BD59-A6C34878D82A}">
                    <a16:rowId xmlns:a16="http://schemas.microsoft.com/office/drawing/2014/main" val="1287936154"/>
                  </a:ext>
                </a:extLst>
              </a:tr>
            </a:tbl>
          </a:graphicData>
        </a:graphic>
      </p:graphicFrame>
      <p:pic>
        <p:nvPicPr>
          <p:cNvPr id="92" name="Picture 91"/>
          <p:cNvPicPr/>
          <p:nvPr/>
        </p:nvPicPr>
        <p:blipFill>
          <a:blip r:embed="rId3"/>
          <a:stretch/>
        </p:blipFill>
        <p:spPr>
          <a:xfrm>
            <a:off x="447894" y="2841429"/>
            <a:ext cx="1280471" cy="828976"/>
          </a:xfrm>
          <a:prstGeom prst="rect">
            <a:avLst/>
          </a:prstGeom>
          <a:ln>
            <a:noFill/>
          </a:ln>
        </p:spPr>
      </p:pic>
      <p:sp>
        <p:nvSpPr>
          <p:cNvPr id="108" name="CustomShape 10"/>
          <p:cNvSpPr/>
          <p:nvPr/>
        </p:nvSpPr>
        <p:spPr>
          <a:xfrm>
            <a:off x="2419220" y="216465"/>
            <a:ext cx="7532619" cy="862500"/>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lnSpc>
                <a:spcPct val="90000"/>
              </a:lnSpc>
              <a:spcBef>
                <a:spcPts val="1000"/>
              </a:spcBef>
            </a:pPr>
            <a:r>
              <a:rPr lang="en-US" sz="5400" b="1" cap="all" dirty="0">
                <a:solidFill>
                  <a:schemeClr val="accent1"/>
                </a:solidFill>
                <a:latin typeface="DIN OT Light" panose="020B0504020201020104" pitchFamily="34" charset="0"/>
              </a:rPr>
              <a:t>Innovation ?</a:t>
            </a:r>
          </a:p>
        </p:txBody>
      </p:sp>
      <p:sp>
        <p:nvSpPr>
          <p:cNvPr id="118" name="Line 20"/>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19" name="Line 21"/>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0" name="Line 22"/>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1" name="Line 23"/>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2" name="Line 24"/>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3" name="Line 25"/>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4" name="Line 26"/>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5" name="Line 27"/>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6" name="Line 28"/>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7" name="Line 29"/>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28" name="CustomShape 30"/>
          <p:cNvSpPr/>
          <p:nvPr/>
        </p:nvSpPr>
        <p:spPr>
          <a:xfrm>
            <a:off x="337306" y="3726134"/>
            <a:ext cx="1987539" cy="49198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spcBef>
                <a:spcPts val="1714"/>
              </a:spcBef>
            </a:pPr>
            <a:r>
              <a:rPr lang="en-US" sz="1451" spc="-1" dirty="0">
                <a:solidFill>
                  <a:srgbClr val="000000"/>
                </a:solidFill>
                <a:latin typeface="Arial"/>
                <a:ea typeface="DejaVu Sans"/>
              </a:rPr>
              <a:t>Wright Brothers 1st Powered Flight</a:t>
            </a:r>
            <a:endParaRPr lang="en-US" sz="1451" spc="-1" dirty="0">
              <a:latin typeface="Arial"/>
            </a:endParaRPr>
          </a:p>
        </p:txBody>
      </p:sp>
      <p:sp>
        <p:nvSpPr>
          <p:cNvPr id="129" name="Line 31"/>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0" name="Line 32"/>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1" name="Line 33"/>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2" name="Line 34"/>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3" name="Line 35"/>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4" name="Line 36"/>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5" name="Line 37"/>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6" name="Line 38"/>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7" name="Line 39"/>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38" name="Line 40"/>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45" name="CustomShape 47"/>
          <p:cNvSpPr/>
          <p:nvPr/>
        </p:nvSpPr>
        <p:spPr>
          <a:xfrm>
            <a:off x="669070" y="2279447"/>
            <a:ext cx="1059295"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1903</a:t>
            </a:r>
            <a:endParaRPr lang="en-US" sz="1451" spc="-1" dirty="0">
              <a:latin typeface="Arial"/>
            </a:endParaRPr>
          </a:p>
        </p:txBody>
      </p:sp>
      <p:sp>
        <p:nvSpPr>
          <p:cNvPr id="147" name="Line 49"/>
          <p:cNvSpPr/>
          <p:nvPr/>
        </p:nvSpPr>
        <p:spPr>
          <a:xfrm>
            <a:off x="214" y="0"/>
            <a:ext cx="435" cy="435"/>
          </a:xfrm>
          <a:prstGeom prst="line">
            <a:avLst/>
          </a:prstGeom>
          <a:ln>
            <a:solidFill>
              <a:srgbClr val="3465A4"/>
            </a:solidFill>
          </a:ln>
        </p:spPr>
        <p:style>
          <a:lnRef idx="0">
            <a:scrgbClr r="0" g="0" b="0"/>
          </a:lnRef>
          <a:fillRef idx="0">
            <a:scrgbClr r="0" g="0" b="0"/>
          </a:fillRef>
          <a:effectRef idx="0">
            <a:scrgbClr r="0" g="0" b="0"/>
          </a:effectRef>
          <a:fontRef idx="minor"/>
        </p:style>
      </p:sp>
      <p:sp>
        <p:nvSpPr>
          <p:cNvPr id="109" name="CustomShape 11"/>
          <p:cNvSpPr/>
          <p:nvPr/>
        </p:nvSpPr>
        <p:spPr>
          <a:xfrm>
            <a:off x="823838"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nvGrpSpPr>
          <p:cNvPr id="30" name="Group 29">
            <a:extLst>
              <a:ext uri="{FF2B5EF4-FFF2-40B4-BE49-F238E27FC236}">
                <a16:creationId xmlns:a16="http://schemas.microsoft.com/office/drawing/2014/main" id="{266D2DE4-66B3-46F9-9A61-BFDE923FFDAE}"/>
              </a:ext>
            </a:extLst>
          </p:cNvPr>
          <p:cNvGrpSpPr/>
          <p:nvPr/>
        </p:nvGrpSpPr>
        <p:grpSpPr>
          <a:xfrm>
            <a:off x="3663372" y="2132887"/>
            <a:ext cx="2225378" cy="2867475"/>
            <a:chOff x="3663372" y="2132887"/>
            <a:chExt cx="2225378" cy="2867475"/>
          </a:xfrm>
        </p:grpSpPr>
        <p:sp>
          <p:nvSpPr>
            <p:cNvPr id="143" name="CustomShape 45"/>
            <p:cNvSpPr/>
            <p:nvPr/>
          </p:nvSpPr>
          <p:spPr>
            <a:xfrm>
              <a:off x="4639019" y="2279447"/>
              <a:ext cx="1008497"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1919</a:t>
              </a:r>
              <a:endParaRPr lang="en-US" sz="1451" spc="-1" dirty="0">
                <a:latin typeface="Arial"/>
              </a:endParaRPr>
            </a:p>
          </p:txBody>
        </p:sp>
        <p:sp>
          <p:nvSpPr>
            <p:cNvPr id="99" name="CustomShape 2"/>
            <p:cNvSpPr/>
            <p:nvPr/>
          </p:nvSpPr>
          <p:spPr>
            <a:xfrm>
              <a:off x="3663372" y="3887553"/>
              <a:ext cx="2194077" cy="5424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spcBef>
                  <a:spcPts val="1714"/>
                </a:spcBef>
              </a:pPr>
              <a:r>
                <a:rPr lang="en-US" sz="1451" spc="-1" dirty="0">
                  <a:solidFill>
                    <a:srgbClr val="000000"/>
                  </a:solidFill>
                  <a:latin typeface="Arial"/>
                  <a:ea typeface="DejaVu Sans"/>
                </a:rPr>
                <a:t>Wright-Martin becomes Wright Aeronautical</a:t>
              </a:r>
              <a:endParaRPr lang="en-US" sz="1451" spc="-1" dirty="0">
                <a:latin typeface="Arial"/>
              </a:endParaRPr>
            </a:p>
          </p:txBody>
        </p:sp>
        <p:sp>
          <p:nvSpPr>
            <p:cNvPr id="146" name="CustomShape 48"/>
            <p:cNvSpPr/>
            <p:nvPr/>
          </p:nvSpPr>
          <p:spPr>
            <a:xfrm>
              <a:off x="3694673" y="4457871"/>
              <a:ext cx="2194077" cy="5424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spcBef>
                  <a:spcPts val="1714"/>
                </a:spcBef>
              </a:pPr>
              <a:r>
                <a:rPr lang="en-US" sz="1451" spc="-1" dirty="0">
                  <a:solidFill>
                    <a:srgbClr val="000000"/>
                  </a:solidFill>
                  <a:latin typeface="Arial"/>
                  <a:ea typeface="DejaVu Sans"/>
                </a:rPr>
                <a:t>Martin Aircraft founded</a:t>
              </a:r>
              <a:endParaRPr lang="en-US" sz="1451" spc="-1" dirty="0">
                <a:latin typeface="Arial"/>
              </a:endParaRPr>
            </a:p>
          </p:txBody>
        </p:sp>
        <p:sp>
          <p:nvSpPr>
            <p:cNvPr id="111" name="CustomShape 13"/>
            <p:cNvSpPr/>
            <p:nvPr/>
          </p:nvSpPr>
          <p:spPr>
            <a:xfrm>
              <a:off x="4830877"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29" name="Group 28">
            <a:extLst>
              <a:ext uri="{FF2B5EF4-FFF2-40B4-BE49-F238E27FC236}">
                <a16:creationId xmlns:a16="http://schemas.microsoft.com/office/drawing/2014/main" id="{AFB35137-5490-4CC5-94C0-1ACFE6D57BAD}"/>
              </a:ext>
            </a:extLst>
          </p:cNvPr>
          <p:cNvGrpSpPr/>
          <p:nvPr/>
        </p:nvGrpSpPr>
        <p:grpSpPr>
          <a:xfrm>
            <a:off x="5454407" y="2132887"/>
            <a:ext cx="3053256" cy="1767974"/>
            <a:chOff x="5454407" y="2132887"/>
            <a:chExt cx="3053256" cy="1767974"/>
          </a:xfrm>
        </p:grpSpPr>
        <p:sp>
          <p:nvSpPr>
            <p:cNvPr id="141" name="CustomShape 43"/>
            <p:cNvSpPr/>
            <p:nvPr/>
          </p:nvSpPr>
          <p:spPr>
            <a:xfrm>
              <a:off x="5918733" y="2279447"/>
              <a:ext cx="655062" cy="30607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1925</a:t>
              </a:r>
              <a:endParaRPr lang="en-US" sz="1330" spc="-1" dirty="0">
                <a:latin typeface="Arial"/>
              </a:endParaRPr>
            </a:p>
          </p:txBody>
        </p:sp>
        <p:sp>
          <p:nvSpPr>
            <p:cNvPr id="101" name="CustomShape 4"/>
            <p:cNvSpPr/>
            <p:nvPr/>
          </p:nvSpPr>
          <p:spPr>
            <a:xfrm>
              <a:off x="5454407" y="3071885"/>
              <a:ext cx="3053256" cy="828976"/>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451" spc="-1" dirty="0">
                  <a:solidFill>
                    <a:srgbClr val="000000"/>
                  </a:solidFill>
                  <a:latin typeface="Arial"/>
                  <a:ea typeface="DejaVu Sans"/>
                </a:rPr>
                <a:t>Frederick Rentschler leaves Wright Aeronautical to found Pratt &amp; Whitney Aircraft Company.</a:t>
              </a:r>
              <a:endParaRPr lang="en-US" sz="1451" spc="-1" dirty="0">
                <a:latin typeface="Arial"/>
              </a:endParaRPr>
            </a:p>
          </p:txBody>
        </p:sp>
        <p:sp>
          <p:nvSpPr>
            <p:cNvPr id="112" name="CustomShape 14"/>
            <p:cNvSpPr/>
            <p:nvPr/>
          </p:nvSpPr>
          <p:spPr>
            <a:xfrm>
              <a:off x="6129371"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39" name="Group 38">
            <a:extLst>
              <a:ext uri="{FF2B5EF4-FFF2-40B4-BE49-F238E27FC236}">
                <a16:creationId xmlns:a16="http://schemas.microsoft.com/office/drawing/2014/main" id="{37E7FE64-D9CD-4C78-A3AE-04D99019B22D}"/>
              </a:ext>
            </a:extLst>
          </p:cNvPr>
          <p:cNvGrpSpPr/>
          <p:nvPr/>
        </p:nvGrpSpPr>
        <p:grpSpPr>
          <a:xfrm>
            <a:off x="11157505" y="2132887"/>
            <a:ext cx="1009139" cy="1707414"/>
            <a:chOff x="11157505" y="2132887"/>
            <a:chExt cx="1009139" cy="1707414"/>
          </a:xfrm>
        </p:grpSpPr>
        <p:sp>
          <p:nvSpPr>
            <p:cNvPr id="142" name="CustomShape 44"/>
            <p:cNvSpPr/>
            <p:nvPr/>
          </p:nvSpPr>
          <p:spPr>
            <a:xfrm>
              <a:off x="11433695" y="2279447"/>
              <a:ext cx="732949"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rPr>
                <a:t>1948</a:t>
              </a:r>
              <a:endParaRPr lang="en-US" sz="1451" spc="-1" dirty="0">
                <a:latin typeface="Arial"/>
              </a:endParaRPr>
            </a:p>
          </p:txBody>
        </p:sp>
        <p:pic>
          <p:nvPicPr>
            <p:cNvPr id="97" name="Picture 96"/>
            <p:cNvPicPr>
              <a:picLocks noChangeAspect="1"/>
            </p:cNvPicPr>
            <p:nvPr/>
          </p:nvPicPr>
          <p:blipFill>
            <a:blip r:embed="rId4"/>
            <a:stretch/>
          </p:blipFill>
          <p:spPr>
            <a:xfrm>
              <a:off x="11187419" y="2598852"/>
              <a:ext cx="917881" cy="572181"/>
            </a:xfrm>
            <a:prstGeom prst="rect">
              <a:avLst/>
            </a:prstGeom>
            <a:ln>
              <a:noFill/>
            </a:ln>
          </p:spPr>
        </p:pic>
        <p:sp>
          <p:nvSpPr>
            <p:cNvPr id="106" name="CustomShape 8"/>
            <p:cNvSpPr/>
            <p:nvPr/>
          </p:nvSpPr>
          <p:spPr>
            <a:xfrm>
              <a:off x="11157505" y="3297810"/>
              <a:ext cx="946167" cy="5424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330" spc="-1" dirty="0">
                  <a:solidFill>
                    <a:srgbClr val="000000"/>
                  </a:solidFill>
                  <a:latin typeface="Arial"/>
                  <a:ea typeface="DejaVu Sans"/>
                </a:rPr>
                <a:t>XF-87 Canceled </a:t>
              </a:r>
              <a:endParaRPr lang="en-US" sz="1330" spc="-1" dirty="0">
                <a:latin typeface="Arial"/>
              </a:endParaRPr>
            </a:p>
          </p:txBody>
        </p:sp>
        <p:sp>
          <p:nvSpPr>
            <p:cNvPr id="117" name="CustomShape 19"/>
            <p:cNvSpPr/>
            <p:nvPr/>
          </p:nvSpPr>
          <p:spPr>
            <a:xfrm>
              <a:off x="11664353"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41" name="Group 40">
            <a:extLst>
              <a:ext uri="{FF2B5EF4-FFF2-40B4-BE49-F238E27FC236}">
                <a16:creationId xmlns:a16="http://schemas.microsoft.com/office/drawing/2014/main" id="{C409836A-6621-46DC-9900-C6F93B3736A7}"/>
              </a:ext>
            </a:extLst>
          </p:cNvPr>
          <p:cNvGrpSpPr/>
          <p:nvPr/>
        </p:nvGrpSpPr>
        <p:grpSpPr>
          <a:xfrm>
            <a:off x="6785952" y="1921724"/>
            <a:ext cx="4325969" cy="1026248"/>
            <a:chOff x="6785952" y="1921724"/>
            <a:chExt cx="4325969" cy="1026248"/>
          </a:xfrm>
        </p:grpSpPr>
        <p:sp>
          <p:nvSpPr>
            <p:cNvPr id="139" name="CustomShape 41"/>
            <p:cNvSpPr/>
            <p:nvPr/>
          </p:nvSpPr>
          <p:spPr>
            <a:xfrm>
              <a:off x="6956260" y="2279447"/>
              <a:ext cx="998595"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1929</a:t>
              </a:r>
              <a:endParaRPr lang="en-US" sz="1451" spc="-1" dirty="0">
                <a:latin typeface="Arial"/>
              </a:endParaRPr>
            </a:p>
          </p:txBody>
        </p:sp>
        <p:sp>
          <p:nvSpPr>
            <p:cNvPr id="10" name="Rectangle 9">
              <a:extLst>
                <a:ext uri="{FF2B5EF4-FFF2-40B4-BE49-F238E27FC236}">
                  <a16:creationId xmlns:a16="http://schemas.microsoft.com/office/drawing/2014/main" id="{09296D54-762D-4269-B33A-6E1F14FB491B}"/>
                </a:ext>
              </a:extLst>
            </p:cNvPr>
            <p:cNvSpPr/>
            <p:nvPr/>
          </p:nvSpPr>
          <p:spPr>
            <a:xfrm>
              <a:off x="7236759" y="1921724"/>
              <a:ext cx="3875162" cy="416665"/>
            </a:xfrm>
            <a:prstGeom prst="rect">
              <a:avLst/>
            </a:prstGeom>
            <a:solidFill>
              <a:schemeClr val="bg1">
                <a:lumMod val="85000"/>
                <a:alpha val="8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sz="1209" dirty="0">
                  <a:solidFill>
                    <a:schemeClr val="bg1">
                      <a:lumMod val="50000"/>
                    </a:schemeClr>
                  </a:solidFill>
                </a:rPr>
                <a:t>Largest Aerospace Supplier</a:t>
              </a:r>
            </a:p>
          </p:txBody>
        </p:sp>
        <p:pic>
          <p:nvPicPr>
            <p:cNvPr id="94" name="Picture 93"/>
            <p:cNvPicPr/>
            <p:nvPr/>
          </p:nvPicPr>
          <p:blipFill>
            <a:blip r:embed="rId5"/>
            <a:stretch/>
          </p:blipFill>
          <p:spPr>
            <a:xfrm>
              <a:off x="6785952" y="2624214"/>
              <a:ext cx="998595" cy="323758"/>
            </a:xfrm>
            <a:prstGeom prst="rect">
              <a:avLst/>
            </a:prstGeom>
            <a:ln>
              <a:noFill/>
            </a:ln>
          </p:spPr>
        </p:pic>
        <p:sp>
          <p:nvSpPr>
            <p:cNvPr id="114" name="CustomShape 16"/>
            <p:cNvSpPr/>
            <p:nvPr/>
          </p:nvSpPr>
          <p:spPr>
            <a:xfrm>
              <a:off x="7127784"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37" name="Group 36">
            <a:extLst>
              <a:ext uri="{FF2B5EF4-FFF2-40B4-BE49-F238E27FC236}">
                <a16:creationId xmlns:a16="http://schemas.microsoft.com/office/drawing/2014/main" id="{2D6D76AA-5A9A-42ED-BB56-AC260D5B5C48}"/>
              </a:ext>
            </a:extLst>
          </p:cNvPr>
          <p:cNvGrpSpPr/>
          <p:nvPr/>
        </p:nvGrpSpPr>
        <p:grpSpPr>
          <a:xfrm>
            <a:off x="8520827" y="2132887"/>
            <a:ext cx="1494591" cy="1802764"/>
            <a:chOff x="8520827" y="2132887"/>
            <a:chExt cx="1494591" cy="1802764"/>
          </a:xfrm>
        </p:grpSpPr>
        <p:sp>
          <p:nvSpPr>
            <p:cNvPr id="60" name="CustomShape 41">
              <a:extLst>
                <a:ext uri="{FF2B5EF4-FFF2-40B4-BE49-F238E27FC236}">
                  <a16:creationId xmlns:a16="http://schemas.microsoft.com/office/drawing/2014/main" id="{85D1AC42-6AC8-437F-B3FC-FE0CC804A2D4}"/>
                </a:ext>
              </a:extLst>
            </p:cNvPr>
            <p:cNvSpPr/>
            <p:nvPr/>
          </p:nvSpPr>
          <p:spPr>
            <a:xfrm>
              <a:off x="9016823" y="2279447"/>
              <a:ext cx="998595"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1938</a:t>
              </a:r>
              <a:endParaRPr lang="en-US" sz="1451" spc="-1" dirty="0">
                <a:latin typeface="Arial"/>
              </a:endParaRPr>
            </a:p>
          </p:txBody>
        </p:sp>
        <p:pic>
          <p:nvPicPr>
            <p:cNvPr id="95" name="Picture 94"/>
            <p:cNvPicPr/>
            <p:nvPr/>
          </p:nvPicPr>
          <p:blipFill>
            <a:blip r:embed="rId6"/>
            <a:stretch/>
          </p:blipFill>
          <p:spPr>
            <a:xfrm>
              <a:off x="8744969" y="2596492"/>
              <a:ext cx="904297" cy="637841"/>
            </a:xfrm>
            <a:prstGeom prst="rect">
              <a:avLst/>
            </a:prstGeom>
            <a:ln>
              <a:noFill/>
            </a:ln>
          </p:spPr>
        </p:pic>
        <p:sp>
          <p:nvSpPr>
            <p:cNvPr id="105" name="CustomShape 7"/>
            <p:cNvSpPr/>
            <p:nvPr/>
          </p:nvSpPr>
          <p:spPr>
            <a:xfrm>
              <a:off x="8520827" y="3297810"/>
              <a:ext cx="1343530" cy="63784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451" spc="-1" dirty="0">
                  <a:solidFill>
                    <a:srgbClr val="000000"/>
                  </a:solidFill>
                  <a:latin typeface="Arial"/>
                  <a:ea typeface="DejaVu Sans"/>
                </a:rPr>
                <a:t>XP-40 1st</a:t>
              </a:r>
              <a:r>
                <a:rPr lang="en-US" sz="1451" spc="-1" baseline="101000" dirty="0">
                  <a:solidFill>
                    <a:srgbClr val="000000"/>
                  </a:solidFill>
                  <a:latin typeface="Arial"/>
                  <a:ea typeface="DejaVu Sans"/>
                </a:rPr>
                <a:t> </a:t>
              </a:r>
              <a:r>
                <a:rPr lang="en-US" sz="1451" spc="-1" dirty="0">
                  <a:solidFill>
                    <a:srgbClr val="000000"/>
                  </a:solidFill>
                  <a:latin typeface="Arial"/>
                  <a:ea typeface="DejaVu Sans"/>
                </a:rPr>
                <a:t>Flight</a:t>
              </a:r>
              <a:endParaRPr lang="en-US" sz="1451" spc="-1" dirty="0">
                <a:latin typeface="Arial"/>
              </a:endParaRPr>
            </a:p>
          </p:txBody>
        </p:sp>
        <p:sp>
          <p:nvSpPr>
            <p:cNvPr id="115" name="CustomShape 17"/>
            <p:cNvSpPr/>
            <p:nvPr/>
          </p:nvSpPr>
          <p:spPr>
            <a:xfrm>
              <a:off x="9356334"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38" name="Group 37">
            <a:extLst>
              <a:ext uri="{FF2B5EF4-FFF2-40B4-BE49-F238E27FC236}">
                <a16:creationId xmlns:a16="http://schemas.microsoft.com/office/drawing/2014/main" id="{7A18AB0D-5826-446A-A3EF-2BC39962D62B}"/>
              </a:ext>
            </a:extLst>
          </p:cNvPr>
          <p:cNvGrpSpPr/>
          <p:nvPr/>
        </p:nvGrpSpPr>
        <p:grpSpPr>
          <a:xfrm>
            <a:off x="9864357" y="2132887"/>
            <a:ext cx="1324010" cy="1763785"/>
            <a:chOff x="9864357" y="2132887"/>
            <a:chExt cx="1324010" cy="1763785"/>
          </a:xfrm>
        </p:grpSpPr>
        <p:pic>
          <p:nvPicPr>
            <p:cNvPr id="102" name="Picture 101"/>
            <p:cNvPicPr>
              <a:picLocks noChangeAspect="1"/>
            </p:cNvPicPr>
            <p:nvPr/>
          </p:nvPicPr>
          <p:blipFill>
            <a:blip r:embed="rId7"/>
            <a:stretch/>
          </p:blipFill>
          <p:spPr>
            <a:xfrm>
              <a:off x="10067755" y="2592922"/>
              <a:ext cx="897331" cy="641411"/>
            </a:xfrm>
            <a:prstGeom prst="rect">
              <a:avLst/>
            </a:prstGeom>
            <a:ln>
              <a:noFill/>
            </a:ln>
          </p:spPr>
        </p:pic>
        <p:sp>
          <p:nvSpPr>
            <p:cNvPr id="103" name="CustomShape 5"/>
            <p:cNvSpPr/>
            <p:nvPr/>
          </p:nvSpPr>
          <p:spPr>
            <a:xfrm>
              <a:off x="9864357" y="3297810"/>
              <a:ext cx="1324010" cy="598862"/>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451" spc="-1" dirty="0">
                  <a:solidFill>
                    <a:srgbClr val="000000"/>
                  </a:solidFill>
                  <a:latin typeface="Arial"/>
                  <a:ea typeface="DejaVu Sans"/>
                </a:rPr>
                <a:t>Lockheed XP-80 1st Flight </a:t>
              </a:r>
              <a:endParaRPr lang="en-US" sz="1451" spc="-1" dirty="0">
                <a:latin typeface="Arial"/>
              </a:endParaRPr>
            </a:p>
          </p:txBody>
        </p:sp>
        <p:sp>
          <p:nvSpPr>
            <p:cNvPr id="61" name="CustomShape 44">
              <a:extLst>
                <a:ext uri="{FF2B5EF4-FFF2-40B4-BE49-F238E27FC236}">
                  <a16:creationId xmlns:a16="http://schemas.microsoft.com/office/drawing/2014/main" id="{D44B8A62-C7FE-438B-BCD4-7A0630D5B164}"/>
                </a:ext>
              </a:extLst>
            </p:cNvPr>
            <p:cNvSpPr/>
            <p:nvPr/>
          </p:nvSpPr>
          <p:spPr>
            <a:xfrm>
              <a:off x="10407259" y="2279447"/>
              <a:ext cx="732949"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rPr>
                <a:t>1944</a:t>
              </a:r>
              <a:endParaRPr lang="en-US" sz="1451" spc="-1" dirty="0">
                <a:latin typeface="Arial"/>
              </a:endParaRPr>
            </a:p>
          </p:txBody>
        </p:sp>
        <p:sp>
          <p:nvSpPr>
            <p:cNvPr id="116" name="CustomShape 18"/>
            <p:cNvSpPr/>
            <p:nvPr/>
          </p:nvSpPr>
          <p:spPr>
            <a:xfrm>
              <a:off x="10651741"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grpSp>
      <p:grpSp>
        <p:nvGrpSpPr>
          <p:cNvPr id="40" name="Group 39">
            <a:extLst>
              <a:ext uri="{FF2B5EF4-FFF2-40B4-BE49-F238E27FC236}">
                <a16:creationId xmlns:a16="http://schemas.microsoft.com/office/drawing/2014/main" id="{FEBB98BF-AD72-45BD-B11D-4222D98ADEEB}"/>
              </a:ext>
            </a:extLst>
          </p:cNvPr>
          <p:cNvGrpSpPr/>
          <p:nvPr/>
        </p:nvGrpSpPr>
        <p:grpSpPr>
          <a:xfrm>
            <a:off x="9163234" y="2132887"/>
            <a:ext cx="3028554" cy="3262575"/>
            <a:chOff x="9163234" y="2132887"/>
            <a:chExt cx="3028554" cy="3262575"/>
          </a:xfrm>
        </p:grpSpPr>
        <p:sp>
          <p:nvSpPr>
            <p:cNvPr id="59" name="CustomShape 19">
              <a:extLst>
                <a:ext uri="{FF2B5EF4-FFF2-40B4-BE49-F238E27FC236}">
                  <a16:creationId xmlns:a16="http://schemas.microsoft.com/office/drawing/2014/main" id="{9657F555-E6BC-455F-AD11-EDF45FC54E61}"/>
                </a:ext>
              </a:extLst>
            </p:cNvPr>
            <p:cNvSpPr/>
            <p:nvPr/>
          </p:nvSpPr>
          <p:spPr>
            <a:xfrm>
              <a:off x="11973659"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72" name="CustomShape 4">
              <a:extLst>
                <a:ext uri="{FF2B5EF4-FFF2-40B4-BE49-F238E27FC236}">
                  <a16:creationId xmlns:a16="http://schemas.microsoft.com/office/drawing/2014/main" id="{E8416699-271C-4CDA-AE03-9F60CC3E3902}"/>
                </a:ext>
              </a:extLst>
            </p:cNvPr>
            <p:cNvSpPr/>
            <p:nvPr/>
          </p:nvSpPr>
          <p:spPr>
            <a:xfrm>
              <a:off x="9163234" y="4566486"/>
              <a:ext cx="2743950" cy="828976"/>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693" b="1" spc="-1" dirty="0">
                  <a:solidFill>
                    <a:srgbClr val="000000"/>
                  </a:solidFill>
                  <a:latin typeface="Arial"/>
                  <a:ea typeface="DejaVu Sans"/>
                </a:rPr>
                <a:t>Curtis-Wright sells  Aviation assets to North American Aviation</a:t>
              </a:r>
              <a:endParaRPr lang="en-US" sz="1693" b="1" spc="-1" dirty="0">
                <a:latin typeface="Arial"/>
              </a:endParaRPr>
            </a:p>
          </p:txBody>
        </p:sp>
        <p:sp>
          <p:nvSpPr>
            <p:cNvPr id="73" name="CustomShape 44">
              <a:extLst>
                <a:ext uri="{FF2B5EF4-FFF2-40B4-BE49-F238E27FC236}">
                  <a16:creationId xmlns:a16="http://schemas.microsoft.com/office/drawing/2014/main" id="{EDFCF33C-847E-4DAE-B0DD-75B01BC847AB}"/>
                </a:ext>
              </a:extLst>
            </p:cNvPr>
            <p:cNvSpPr/>
            <p:nvPr/>
          </p:nvSpPr>
          <p:spPr>
            <a:xfrm>
              <a:off x="10356120" y="4223016"/>
              <a:ext cx="732949" cy="416665"/>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693" b="1" spc="-1" dirty="0">
                  <a:solidFill>
                    <a:srgbClr val="000000"/>
                  </a:solidFill>
                </a:rPr>
                <a:t>1949</a:t>
              </a:r>
              <a:endParaRPr lang="en-US" sz="1693" b="1" spc="-1" dirty="0">
                <a:latin typeface="Arial"/>
              </a:endParaRPr>
            </a:p>
          </p:txBody>
        </p:sp>
        <p:cxnSp>
          <p:nvCxnSpPr>
            <p:cNvPr id="13" name="Connector: Elbow 12">
              <a:extLst>
                <a:ext uri="{FF2B5EF4-FFF2-40B4-BE49-F238E27FC236}">
                  <a16:creationId xmlns:a16="http://schemas.microsoft.com/office/drawing/2014/main" id="{C0989047-BC01-42AD-A2B9-4EE88FDED49D}"/>
                </a:ext>
              </a:extLst>
            </p:cNvPr>
            <p:cNvCxnSpPr>
              <a:cxnSpLocks/>
              <a:stCxn id="73" idx="0"/>
            </p:cNvCxnSpPr>
            <p:nvPr/>
          </p:nvCxnSpPr>
          <p:spPr>
            <a:xfrm rot="5400000" flipH="1" flipV="1">
              <a:off x="10459275" y="2599567"/>
              <a:ext cx="1886770" cy="1360131"/>
            </a:xfrm>
            <a:prstGeom prst="bentConnector3">
              <a:avLst>
                <a:gd name="adj1" fmla="val 6072"/>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grpSp>
      <p:grpSp>
        <p:nvGrpSpPr>
          <p:cNvPr id="31" name="Group 30">
            <a:extLst>
              <a:ext uri="{FF2B5EF4-FFF2-40B4-BE49-F238E27FC236}">
                <a16:creationId xmlns:a16="http://schemas.microsoft.com/office/drawing/2014/main" id="{8F663144-BEBF-4A40-AE6E-9D2A32521B4A}"/>
              </a:ext>
            </a:extLst>
          </p:cNvPr>
          <p:cNvGrpSpPr/>
          <p:nvPr/>
        </p:nvGrpSpPr>
        <p:grpSpPr>
          <a:xfrm>
            <a:off x="3537173" y="2132887"/>
            <a:ext cx="1441803" cy="1574554"/>
            <a:chOff x="3537173" y="2132887"/>
            <a:chExt cx="1441803" cy="1574554"/>
          </a:xfrm>
        </p:grpSpPr>
        <p:sp>
          <p:nvSpPr>
            <p:cNvPr id="144" name="CustomShape 46"/>
            <p:cNvSpPr/>
            <p:nvPr/>
          </p:nvSpPr>
          <p:spPr>
            <a:xfrm>
              <a:off x="3873024" y="2279447"/>
              <a:ext cx="723690" cy="29626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1916</a:t>
              </a:r>
              <a:endParaRPr lang="en-US" sz="1330" spc="-1" dirty="0">
                <a:latin typeface="Arial"/>
              </a:endParaRPr>
            </a:p>
          </p:txBody>
        </p:sp>
        <p:sp>
          <p:nvSpPr>
            <p:cNvPr id="110" name="CustomShape 12"/>
            <p:cNvSpPr/>
            <p:nvPr/>
          </p:nvSpPr>
          <p:spPr>
            <a:xfrm>
              <a:off x="4047569"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pic>
          <p:nvPicPr>
            <p:cNvPr id="93" name="Picture 92"/>
            <p:cNvPicPr/>
            <p:nvPr/>
          </p:nvPicPr>
          <p:blipFill>
            <a:blip r:embed="rId8"/>
            <a:stretch/>
          </p:blipFill>
          <p:spPr>
            <a:xfrm>
              <a:off x="3537173" y="3198104"/>
              <a:ext cx="789125" cy="477293"/>
            </a:xfrm>
            <a:prstGeom prst="rect">
              <a:avLst/>
            </a:prstGeom>
            <a:ln>
              <a:noFill/>
            </a:ln>
          </p:spPr>
        </p:pic>
        <p:sp>
          <p:nvSpPr>
            <p:cNvPr id="22" name="TextBox 21">
              <a:extLst>
                <a:ext uri="{FF2B5EF4-FFF2-40B4-BE49-F238E27FC236}">
                  <a16:creationId xmlns:a16="http://schemas.microsoft.com/office/drawing/2014/main" id="{CBE1B61C-119F-4617-A5CC-840272B42594}"/>
                </a:ext>
              </a:extLst>
            </p:cNvPr>
            <p:cNvSpPr txBox="1"/>
            <p:nvPr/>
          </p:nvSpPr>
          <p:spPr>
            <a:xfrm>
              <a:off x="4130026" y="3391841"/>
              <a:ext cx="848950" cy="315600"/>
            </a:xfrm>
            <a:prstGeom prst="rect">
              <a:avLst/>
            </a:prstGeom>
            <a:noFill/>
          </p:spPr>
          <p:txBody>
            <a:bodyPr wrap="none" rtlCol="0">
              <a:spAutoFit/>
            </a:bodyPr>
            <a:lstStyle/>
            <a:p>
              <a:r>
                <a:rPr lang="en-US" sz="1451" dirty="0">
                  <a:solidFill>
                    <a:schemeClr val="tx2"/>
                  </a:solidFill>
                </a:rPr>
                <a:t>Founded</a:t>
              </a:r>
            </a:p>
          </p:txBody>
        </p:sp>
      </p:grpSp>
      <p:sp>
        <p:nvSpPr>
          <p:cNvPr id="24" name="Rectangle 23">
            <a:extLst>
              <a:ext uri="{FF2B5EF4-FFF2-40B4-BE49-F238E27FC236}">
                <a16:creationId xmlns:a16="http://schemas.microsoft.com/office/drawing/2014/main" id="{C40FA05D-0366-492D-8C40-B57021B5F87F}"/>
              </a:ext>
            </a:extLst>
          </p:cNvPr>
          <p:cNvSpPr/>
          <p:nvPr/>
        </p:nvSpPr>
        <p:spPr>
          <a:xfrm>
            <a:off x="447894" y="5587125"/>
            <a:ext cx="11434588" cy="6378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386" dirty="0"/>
              <a:t>From the Leader to Out of the Business in 20 years</a:t>
            </a:r>
          </a:p>
        </p:txBody>
      </p:sp>
      <p:sp>
        <p:nvSpPr>
          <p:cNvPr id="3" name="&quot;Not Allowed&quot; Symbol 2">
            <a:extLst>
              <a:ext uri="{FF2B5EF4-FFF2-40B4-BE49-F238E27FC236}">
                <a16:creationId xmlns:a16="http://schemas.microsoft.com/office/drawing/2014/main" id="{F927AFB7-08B5-4417-B070-DEDC78C07FD0}"/>
              </a:ext>
            </a:extLst>
          </p:cNvPr>
          <p:cNvSpPr/>
          <p:nvPr/>
        </p:nvSpPr>
        <p:spPr>
          <a:xfrm>
            <a:off x="5682164" y="228747"/>
            <a:ext cx="1063672" cy="793534"/>
          </a:xfrm>
          <a:prstGeom prst="noSmoking">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177">
              <a:solidFill>
                <a:schemeClr val="tx1"/>
              </a:solidFill>
            </a:endParaRPr>
          </a:p>
        </p:txBody>
      </p:sp>
      <p:grpSp>
        <p:nvGrpSpPr>
          <p:cNvPr id="21" name="Group 20">
            <a:extLst>
              <a:ext uri="{FF2B5EF4-FFF2-40B4-BE49-F238E27FC236}">
                <a16:creationId xmlns:a16="http://schemas.microsoft.com/office/drawing/2014/main" id="{BAA04E54-303F-4642-97C0-73158C08F4C7}"/>
              </a:ext>
            </a:extLst>
          </p:cNvPr>
          <p:cNvGrpSpPr/>
          <p:nvPr/>
        </p:nvGrpSpPr>
        <p:grpSpPr>
          <a:xfrm>
            <a:off x="1725181" y="2136119"/>
            <a:ext cx="1162182" cy="1279434"/>
            <a:chOff x="1725181" y="2136119"/>
            <a:chExt cx="1162182" cy="1279434"/>
          </a:xfrm>
        </p:grpSpPr>
        <p:sp>
          <p:nvSpPr>
            <p:cNvPr id="75" name="CustomShape 12">
              <a:extLst>
                <a:ext uri="{FF2B5EF4-FFF2-40B4-BE49-F238E27FC236}">
                  <a16:creationId xmlns:a16="http://schemas.microsoft.com/office/drawing/2014/main" id="{06DFE7AC-9309-4DD1-B79B-38F305043862}"/>
                </a:ext>
              </a:extLst>
            </p:cNvPr>
            <p:cNvSpPr/>
            <p:nvPr/>
          </p:nvSpPr>
          <p:spPr>
            <a:xfrm>
              <a:off x="2400001" y="2136119"/>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77" name="CustomShape 8">
              <a:extLst>
                <a:ext uri="{FF2B5EF4-FFF2-40B4-BE49-F238E27FC236}">
                  <a16:creationId xmlns:a16="http://schemas.microsoft.com/office/drawing/2014/main" id="{C8C61282-E558-4E2A-9691-62FB044FD1D8}"/>
                </a:ext>
              </a:extLst>
            </p:cNvPr>
            <p:cNvSpPr/>
            <p:nvPr/>
          </p:nvSpPr>
          <p:spPr>
            <a:xfrm>
              <a:off x="1725181" y="2527572"/>
              <a:ext cx="1035948" cy="88798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330" spc="-1" dirty="0">
                  <a:solidFill>
                    <a:srgbClr val="000000"/>
                  </a:solidFill>
                  <a:latin typeface="Arial"/>
                  <a:ea typeface="DejaVu Sans"/>
                </a:rPr>
                <a:t>The Wright Company Founded</a:t>
              </a:r>
              <a:endParaRPr lang="en-US" sz="1330" spc="-1" dirty="0">
                <a:latin typeface="Arial"/>
              </a:endParaRPr>
            </a:p>
          </p:txBody>
        </p:sp>
        <p:sp>
          <p:nvSpPr>
            <p:cNvPr id="78" name="CustomShape 46">
              <a:extLst>
                <a:ext uri="{FF2B5EF4-FFF2-40B4-BE49-F238E27FC236}">
                  <a16:creationId xmlns:a16="http://schemas.microsoft.com/office/drawing/2014/main" id="{1A4BB207-D21B-45CE-9EC3-2B16D12CA7D0}"/>
                </a:ext>
              </a:extLst>
            </p:cNvPr>
            <p:cNvSpPr/>
            <p:nvPr/>
          </p:nvSpPr>
          <p:spPr>
            <a:xfrm>
              <a:off x="2163673" y="2306890"/>
              <a:ext cx="723690" cy="29626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1909</a:t>
              </a:r>
              <a:endParaRPr lang="en-US" sz="1330" spc="-1" dirty="0">
                <a:latin typeface="Arial"/>
              </a:endParaRPr>
            </a:p>
          </p:txBody>
        </p:sp>
      </p:grpSp>
      <p:grpSp>
        <p:nvGrpSpPr>
          <p:cNvPr id="33" name="Group 32">
            <a:extLst>
              <a:ext uri="{FF2B5EF4-FFF2-40B4-BE49-F238E27FC236}">
                <a16:creationId xmlns:a16="http://schemas.microsoft.com/office/drawing/2014/main" id="{6A58138C-AF93-4C5B-AD52-BFDE686ED663}"/>
              </a:ext>
            </a:extLst>
          </p:cNvPr>
          <p:cNvGrpSpPr/>
          <p:nvPr/>
        </p:nvGrpSpPr>
        <p:grpSpPr>
          <a:xfrm>
            <a:off x="2503657" y="2156714"/>
            <a:ext cx="1079802" cy="1691826"/>
            <a:chOff x="2503657" y="2156714"/>
            <a:chExt cx="1079802" cy="1691826"/>
          </a:xfrm>
        </p:grpSpPr>
        <p:sp>
          <p:nvSpPr>
            <p:cNvPr id="70" name="CustomShape 46">
              <a:extLst>
                <a:ext uri="{FF2B5EF4-FFF2-40B4-BE49-F238E27FC236}">
                  <a16:creationId xmlns:a16="http://schemas.microsoft.com/office/drawing/2014/main" id="{B4C69B9C-D102-4B34-AE3A-3345D387F05E}"/>
                </a:ext>
              </a:extLst>
            </p:cNvPr>
            <p:cNvSpPr/>
            <p:nvPr/>
          </p:nvSpPr>
          <p:spPr>
            <a:xfrm>
              <a:off x="2703252" y="2302771"/>
              <a:ext cx="723690" cy="29626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1912</a:t>
              </a:r>
              <a:endParaRPr lang="en-US" sz="1330" spc="-1" dirty="0">
                <a:latin typeface="Arial"/>
              </a:endParaRPr>
            </a:p>
          </p:txBody>
        </p:sp>
        <p:sp>
          <p:nvSpPr>
            <p:cNvPr id="68" name="CustomShape 12">
              <a:extLst>
                <a:ext uri="{FF2B5EF4-FFF2-40B4-BE49-F238E27FC236}">
                  <a16:creationId xmlns:a16="http://schemas.microsoft.com/office/drawing/2014/main" id="{57DFFAA8-90DF-4D9E-A03B-C819BC91A680}"/>
                </a:ext>
              </a:extLst>
            </p:cNvPr>
            <p:cNvSpPr/>
            <p:nvPr/>
          </p:nvSpPr>
          <p:spPr>
            <a:xfrm>
              <a:off x="2902509" y="2156714"/>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69" name="CustomShape 8">
              <a:extLst>
                <a:ext uri="{FF2B5EF4-FFF2-40B4-BE49-F238E27FC236}">
                  <a16:creationId xmlns:a16="http://schemas.microsoft.com/office/drawing/2014/main" id="{FE754EB8-B932-4917-B451-9FAA67300D2B}"/>
                </a:ext>
              </a:extLst>
            </p:cNvPr>
            <p:cNvSpPr/>
            <p:nvPr/>
          </p:nvSpPr>
          <p:spPr>
            <a:xfrm>
              <a:off x="2524252" y="2597594"/>
              <a:ext cx="946167" cy="5424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330" spc="-1" dirty="0">
                  <a:solidFill>
                    <a:srgbClr val="000000"/>
                  </a:solidFill>
                  <a:latin typeface="Arial"/>
                  <a:ea typeface="DejaVu Sans"/>
                </a:rPr>
                <a:t>Martin Company Founded</a:t>
              </a:r>
              <a:endParaRPr lang="en-US" sz="1330" spc="-1" dirty="0">
                <a:latin typeface="Arial"/>
              </a:endParaRPr>
            </a:p>
          </p:txBody>
        </p:sp>
        <p:sp>
          <p:nvSpPr>
            <p:cNvPr id="79" name="CustomShape 8">
              <a:extLst>
                <a:ext uri="{FF2B5EF4-FFF2-40B4-BE49-F238E27FC236}">
                  <a16:creationId xmlns:a16="http://schemas.microsoft.com/office/drawing/2014/main" id="{2970787E-88EA-47D8-B092-FE8FC7FC6F96}"/>
                </a:ext>
              </a:extLst>
            </p:cNvPr>
            <p:cNvSpPr/>
            <p:nvPr/>
          </p:nvSpPr>
          <p:spPr>
            <a:xfrm>
              <a:off x="2503657" y="3306049"/>
              <a:ext cx="1079802" cy="5424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330" spc="-1" dirty="0">
                  <a:solidFill>
                    <a:srgbClr val="000000"/>
                  </a:solidFill>
                  <a:latin typeface="Arial"/>
                  <a:ea typeface="DejaVu Sans"/>
                </a:rPr>
                <a:t>Lougheed Aircraft Founded</a:t>
              </a:r>
              <a:endParaRPr lang="en-US" sz="1330" spc="-1" dirty="0">
                <a:latin typeface="Arial"/>
              </a:endParaRPr>
            </a:p>
          </p:txBody>
        </p:sp>
      </p:grpSp>
      <p:grpSp>
        <p:nvGrpSpPr>
          <p:cNvPr id="32" name="Group 31">
            <a:extLst>
              <a:ext uri="{FF2B5EF4-FFF2-40B4-BE49-F238E27FC236}">
                <a16:creationId xmlns:a16="http://schemas.microsoft.com/office/drawing/2014/main" id="{2B4C26B1-25BA-4BCF-B98B-90FBC734BC9C}"/>
              </a:ext>
            </a:extLst>
          </p:cNvPr>
          <p:cNvGrpSpPr/>
          <p:nvPr/>
        </p:nvGrpSpPr>
        <p:grpSpPr>
          <a:xfrm>
            <a:off x="3247647" y="2123763"/>
            <a:ext cx="1719770" cy="1041082"/>
            <a:chOff x="3247647" y="2123763"/>
            <a:chExt cx="1719770" cy="1041082"/>
          </a:xfrm>
        </p:grpSpPr>
        <p:sp>
          <p:nvSpPr>
            <p:cNvPr id="98" name="CustomShape 1"/>
            <p:cNvSpPr/>
            <p:nvPr/>
          </p:nvSpPr>
          <p:spPr>
            <a:xfrm>
              <a:off x="3247647" y="2678954"/>
              <a:ext cx="1719770" cy="4858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714"/>
                </a:spcBef>
              </a:pPr>
              <a:r>
                <a:rPr lang="en-US" sz="1330" spc="-1" dirty="0">
                  <a:solidFill>
                    <a:srgbClr val="000000"/>
                  </a:solidFill>
                  <a:latin typeface="Arial"/>
                  <a:ea typeface="DejaVu Sans"/>
                </a:rPr>
                <a:t>Wright-Martin Aircraft Corporation</a:t>
              </a:r>
              <a:endParaRPr lang="en-US" sz="1330" spc="-1" dirty="0">
                <a:latin typeface="Arial"/>
              </a:endParaRPr>
            </a:p>
          </p:txBody>
        </p:sp>
        <p:sp>
          <p:nvSpPr>
            <p:cNvPr id="80" name="CustomShape 12">
              <a:extLst>
                <a:ext uri="{FF2B5EF4-FFF2-40B4-BE49-F238E27FC236}">
                  <a16:creationId xmlns:a16="http://schemas.microsoft.com/office/drawing/2014/main" id="{B186F837-F48D-4443-B2B7-22F467BFF899}"/>
                </a:ext>
              </a:extLst>
            </p:cNvPr>
            <p:cNvSpPr/>
            <p:nvPr/>
          </p:nvSpPr>
          <p:spPr>
            <a:xfrm>
              <a:off x="3722174" y="2123763"/>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81" name="CustomShape 46">
              <a:extLst>
                <a:ext uri="{FF2B5EF4-FFF2-40B4-BE49-F238E27FC236}">
                  <a16:creationId xmlns:a16="http://schemas.microsoft.com/office/drawing/2014/main" id="{0A37C999-A956-4116-B519-FDA4DF3E42A2}"/>
                </a:ext>
              </a:extLst>
            </p:cNvPr>
            <p:cNvSpPr/>
            <p:nvPr/>
          </p:nvSpPr>
          <p:spPr>
            <a:xfrm>
              <a:off x="3391111" y="2323365"/>
              <a:ext cx="723690" cy="29626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1915</a:t>
              </a:r>
              <a:endParaRPr lang="en-US" sz="1330" spc="-1" dirty="0">
                <a:latin typeface="Arial"/>
              </a:endParaRPr>
            </a:p>
          </p:txBody>
        </p:sp>
      </p:grpSp>
      <p:grpSp>
        <p:nvGrpSpPr>
          <p:cNvPr id="34" name="Group 33">
            <a:extLst>
              <a:ext uri="{FF2B5EF4-FFF2-40B4-BE49-F238E27FC236}">
                <a16:creationId xmlns:a16="http://schemas.microsoft.com/office/drawing/2014/main" id="{5ECAA0E3-E5C7-4403-95EE-7E489F3ADDD9}"/>
              </a:ext>
            </a:extLst>
          </p:cNvPr>
          <p:cNvGrpSpPr/>
          <p:nvPr/>
        </p:nvGrpSpPr>
        <p:grpSpPr>
          <a:xfrm>
            <a:off x="5949567" y="2132887"/>
            <a:ext cx="2687806" cy="2658042"/>
            <a:chOff x="5949567" y="2132887"/>
            <a:chExt cx="2687806" cy="2658042"/>
          </a:xfrm>
        </p:grpSpPr>
        <p:pic>
          <p:nvPicPr>
            <p:cNvPr id="96" name="Picture 95"/>
            <p:cNvPicPr>
              <a:picLocks noChangeAspect="1"/>
            </p:cNvPicPr>
            <p:nvPr/>
          </p:nvPicPr>
          <p:blipFill>
            <a:blip r:embed="rId9"/>
            <a:stretch/>
          </p:blipFill>
          <p:spPr>
            <a:xfrm>
              <a:off x="5949567" y="3914631"/>
              <a:ext cx="932333" cy="876298"/>
            </a:xfrm>
            <a:prstGeom prst="rect">
              <a:avLst/>
            </a:prstGeom>
            <a:ln>
              <a:noFill/>
            </a:ln>
          </p:spPr>
        </p:pic>
        <p:sp>
          <p:nvSpPr>
            <p:cNvPr id="66" name="CustomShape 14">
              <a:extLst>
                <a:ext uri="{FF2B5EF4-FFF2-40B4-BE49-F238E27FC236}">
                  <a16:creationId xmlns:a16="http://schemas.microsoft.com/office/drawing/2014/main" id="{C95FD20C-F783-41EC-914D-CBDFD7F42AE1}"/>
                </a:ext>
              </a:extLst>
            </p:cNvPr>
            <p:cNvSpPr/>
            <p:nvPr/>
          </p:nvSpPr>
          <p:spPr>
            <a:xfrm>
              <a:off x="6407232" y="2132887"/>
              <a:ext cx="218129" cy="205502"/>
            </a:xfrm>
            <a:custGeom>
              <a:avLst/>
              <a:gdLst/>
              <a:ahLst/>
              <a:cxnLst/>
              <a:rect l="l" t="t" r="r" b="b"/>
              <a:pathLst>
                <a:path w="510" h="481">
                  <a:moveTo>
                    <a:pt x="254" y="0"/>
                  </a:moveTo>
                  <a:lnTo>
                    <a:pt x="509" y="480"/>
                  </a:lnTo>
                  <a:lnTo>
                    <a:pt x="0" y="480"/>
                  </a:lnTo>
                  <a:lnTo>
                    <a:pt x="254" y="0"/>
                  </a:lnTo>
                </a:path>
              </a:pathLst>
            </a:custGeom>
            <a:solidFill>
              <a:srgbClr val="729FCF"/>
            </a:solidFill>
            <a:ln>
              <a:solidFill>
                <a:srgbClr val="3465A4"/>
              </a:solidFill>
            </a:ln>
          </p:spPr>
          <p:style>
            <a:lnRef idx="0">
              <a:scrgbClr r="0" g="0" b="0"/>
            </a:lnRef>
            <a:fillRef idx="0">
              <a:scrgbClr r="0" g="0" b="0"/>
            </a:fillRef>
            <a:effectRef idx="0">
              <a:scrgbClr r="0" g="0" b="0"/>
            </a:effectRef>
            <a:fontRef idx="minor"/>
          </p:style>
        </p:sp>
        <p:sp>
          <p:nvSpPr>
            <p:cNvPr id="67" name="CustomShape 3">
              <a:extLst>
                <a:ext uri="{FF2B5EF4-FFF2-40B4-BE49-F238E27FC236}">
                  <a16:creationId xmlns:a16="http://schemas.microsoft.com/office/drawing/2014/main" id="{60C8907E-0369-4B82-8EC8-7802F265735A}"/>
                </a:ext>
              </a:extLst>
            </p:cNvPr>
            <p:cNvSpPr/>
            <p:nvPr/>
          </p:nvSpPr>
          <p:spPr>
            <a:xfrm>
              <a:off x="6785952" y="4069617"/>
              <a:ext cx="1851421" cy="7000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pPr algn="ctr">
                <a:spcBef>
                  <a:spcPts val="100"/>
                </a:spcBef>
              </a:pPr>
              <a:r>
                <a:rPr lang="en-US" sz="1451" spc="-1" dirty="0">
                  <a:solidFill>
                    <a:schemeClr val="tx2"/>
                  </a:solidFill>
                  <a:latin typeface="Arial"/>
                  <a:ea typeface="DejaVu Sans"/>
                </a:rPr>
                <a:t>1926</a:t>
              </a:r>
            </a:p>
            <a:p>
              <a:pPr algn="ctr">
                <a:spcBef>
                  <a:spcPts val="100"/>
                </a:spcBef>
              </a:pPr>
              <a:r>
                <a:rPr lang="en-US" sz="1451" spc="-1" dirty="0">
                  <a:solidFill>
                    <a:schemeClr val="tx2"/>
                  </a:solidFill>
                  <a:latin typeface="Arial"/>
                  <a:ea typeface="DejaVu Sans"/>
                </a:rPr>
                <a:t>1st PW Wasp runs</a:t>
              </a:r>
              <a:r>
                <a:rPr lang="en-US" sz="1451" spc="-1" dirty="0">
                  <a:solidFill>
                    <a:schemeClr val="tx2"/>
                  </a:solidFill>
                  <a:latin typeface="Arial"/>
                </a:rPr>
                <a:t> </a:t>
              </a:r>
            </a:p>
            <a:p>
              <a:pPr algn="ctr">
                <a:spcBef>
                  <a:spcPts val="100"/>
                </a:spcBef>
              </a:pPr>
              <a:r>
                <a:rPr lang="en-US" sz="1451" spc="-1" dirty="0">
                  <a:solidFill>
                    <a:schemeClr val="tx2"/>
                  </a:solidFill>
                  <a:latin typeface="Arial"/>
                </a:rPr>
                <a:t>Lockheed Founded</a:t>
              </a:r>
            </a:p>
            <a:p>
              <a:pPr marL="342900" indent="-342900" algn="ctr">
                <a:spcBef>
                  <a:spcPts val="1714"/>
                </a:spcBef>
                <a:buAutoNum type="arabicPlain" startAt="1926"/>
              </a:pPr>
              <a:endParaRPr lang="en-US" sz="1451" spc="-1" dirty="0">
                <a:solidFill>
                  <a:srgbClr val="000000"/>
                </a:solidFill>
                <a:latin typeface="Arial"/>
                <a:ea typeface="DejaVu Sans"/>
              </a:endParaRPr>
            </a:p>
          </p:txBody>
        </p:sp>
        <p:sp>
          <p:nvSpPr>
            <p:cNvPr id="83" name="CustomShape 43">
              <a:extLst>
                <a:ext uri="{FF2B5EF4-FFF2-40B4-BE49-F238E27FC236}">
                  <a16:creationId xmlns:a16="http://schemas.microsoft.com/office/drawing/2014/main" id="{7BA9941A-A395-41DA-B058-3249DABCE586}"/>
                </a:ext>
              </a:extLst>
            </p:cNvPr>
            <p:cNvSpPr/>
            <p:nvPr/>
          </p:nvSpPr>
          <p:spPr>
            <a:xfrm>
              <a:off x="6340074" y="2283929"/>
              <a:ext cx="655062" cy="306077"/>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lstStyle/>
            <a:p>
              <a:r>
                <a:rPr lang="en-US" sz="1451" spc="-1" dirty="0">
                  <a:solidFill>
                    <a:srgbClr val="000000"/>
                  </a:solidFill>
                  <a:latin typeface="Arial"/>
                  <a:ea typeface="DejaVu Sans"/>
                </a:rPr>
                <a:t>1926</a:t>
              </a:r>
              <a:endParaRPr lang="en-US" sz="1330" spc="-1" dirty="0">
                <a:latin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4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barn(inVertical)">
                                      <p:cBhvr>
                                        <p:cTn id="55" dur="500"/>
                                        <p:tgtEl>
                                          <p:spTgt spid="24"/>
                                        </p:tgtEl>
                                      </p:cBhvr>
                                    </p:animEffec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stomShape 3">
            <a:extLst>
              <a:ext uri="{FF2B5EF4-FFF2-40B4-BE49-F238E27FC236}">
                <a16:creationId xmlns:a16="http://schemas.microsoft.com/office/drawing/2014/main" id="{78861A55-AB67-43BF-BE3B-23B02EF24D5B}"/>
              </a:ext>
            </a:extLst>
          </p:cNvPr>
          <p:cNvSpPr>
            <a:spLocks noGrp="1"/>
          </p:cNvSpPr>
          <p:nvPr>
            <p:ph type="subTitle"/>
          </p:nvPr>
        </p:nvSpPr>
        <p:spPr>
          <a:xfrm>
            <a:off x="1459166" y="1012517"/>
            <a:ext cx="10143221" cy="4391891"/>
          </a:xfrm>
          <a:prstGeom prst="rect">
            <a:avLst/>
          </a:prstGeom>
          <a:noFill/>
          <a:ln>
            <a:noFill/>
          </a:ln>
        </p:spPr>
        <p:style>
          <a:lnRef idx="0">
            <a:scrgbClr r="0" g="0" b="0"/>
          </a:lnRef>
          <a:fillRef idx="0">
            <a:scrgbClr r="0" g="0" b="0"/>
          </a:fillRef>
          <a:effectRef idx="0">
            <a:scrgbClr r="0" g="0" b="0"/>
          </a:effectRef>
          <a:fontRef idx="minor"/>
        </p:style>
        <p:txBody>
          <a:bodyPr lIns="108847" tIns="54423" rIns="108847" bIns="54423" anchor="ctr">
            <a:noAutofit/>
          </a:bodyPr>
          <a:lstStyle/>
          <a:p>
            <a:pPr marL="0" indent="0" algn="l">
              <a:lnSpc>
                <a:spcPct val="100000"/>
              </a:lnSpc>
              <a:buNone/>
            </a:pPr>
            <a:r>
              <a:rPr lang="en-US" sz="2400" spc="-1" dirty="0">
                <a:ea typeface="Helvetica;Arial"/>
              </a:rPr>
              <a:t>“In the world we have today, we can either maintain our process or we can maintain preeminence, but we probably can’t do both, …..Our acquisition system is built for a period of time in which, first of all, American preeminence was not really questioned,” he said. “We had the luxury of time to make decisions as if others couldn’t catch up. Now we know – we should know – that they can. We can either devote ourselves to the maintenance of the structure that we have or we can devote ourselves to remaining on top. That’s the choice we face.”</a:t>
            </a:r>
            <a:endParaRPr lang="en-US" sz="2400" spc="-1" dirty="0"/>
          </a:p>
          <a:p>
            <a:pPr marL="0" indent="0" algn="l">
              <a:lnSpc>
                <a:spcPct val="100000"/>
              </a:lnSpc>
              <a:buNone/>
            </a:pPr>
            <a:endParaRPr lang="en-US" sz="2400" spc="-1" dirty="0"/>
          </a:p>
          <a:p>
            <a:pPr marL="0" indent="0" algn="l">
              <a:lnSpc>
                <a:spcPct val="100000"/>
              </a:lnSpc>
              <a:buNone/>
            </a:pPr>
            <a:r>
              <a:rPr lang="en-US" sz="2400" spc="-1" dirty="0"/>
              <a:t>Hon. Michael D. Griffin, under secretary of Defense Research and Engineering, Feb 21, 2018</a:t>
            </a:r>
          </a:p>
        </p:txBody>
      </p:sp>
      <p:sp>
        <p:nvSpPr>
          <p:cNvPr id="2" name="Title 1">
            <a:extLst>
              <a:ext uri="{FF2B5EF4-FFF2-40B4-BE49-F238E27FC236}">
                <a16:creationId xmlns:a16="http://schemas.microsoft.com/office/drawing/2014/main" id="{B6C6A547-12E6-46C0-B99E-C6A9DE511247}"/>
              </a:ext>
            </a:extLst>
          </p:cNvPr>
          <p:cNvSpPr>
            <a:spLocks noGrp="1"/>
          </p:cNvSpPr>
          <p:nvPr>
            <p:ph type="title"/>
          </p:nvPr>
        </p:nvSpPr>
        <p:spPr>
          <a:xfrm>
            <a:off x="564592" y="243443"/>
            <a:ext cx="10972120" cy="865096"/>
          </a:xfrm>
        </p:spPr>
        <p:txBody>
          <a:bodyPr/>
          <a:lstStyle/>
          <a:p>
            <a:pPr>
              <a:spcBef>
                <a:spcPts val="1000"/>
              </a:spcBef>
            </a:pPr>
            <a:r>
              <a:rPr lang="en-US" sz="4000" b="1" cap="all" dirty="0">
                <a:solidFill>
                  <a:schemeClr val="accent1"/>
                </a:solidFill>
                <a:latin typeface="Corbel" panose="020B0503020204020204" pitchFamily="34" charset="0"/>
                <a:ea typeface="+mn-ea"/>
                <a:cs typeface="+mn-cs"/>
              </a:rPr>
              <a:t>Sobering Thought</a:t>
            </a:r>
          </a:p>
        </p:txBody>
      </p:sp>
      <p:sp>
        <p:nvSpPr>
          <p:cNvPr id="5" name="TextBox 4">
            <a:extLst>
              <a:ext uri="{FF2B5EF4-FFF2-40B4-BE49-F238E27FC236}">
                <a16:creationId xmlns:a16="http://schemas.microsoft.com/office/drawing/2014/main" id="{E7F74ABC-0709-4989-ABC4-76855E2205B0}"/>
              </a:ext>
            </a:extLst>
          </p:cNvPr>
          <p:cNvSpPr txBox="1"/>
          <p:nvPr/>
        </p:nvSpPr>
        <p:spPr>
          <a:xfrm>
            <a:off x="925321" y="5569534"/>
            <a:ext cx="10628215" cy="116241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10588" tIns="55294" rIns="110588" bIns="55294" numCol="1" spcCol="0" rtlCol="0" fromWordArt="0" anchor="ctr" anchorCtr="0" forceAA="0" compatLnSpc="1">
            <a:prstTxWarp prst="textNoShape">
              <a:avLst/>
            </a:prstTxWarp>
            <a:noAutofit/>
          </a:bodyPr>
          <a:lstStyle>
            <a:defPPr>
              <a:defRPr lang="en-US"/>
            </a:defPPr>
            <a:lvl1pPr algn="ctr">
              <a:defRPr sz="28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lang="en-US" sz="2903" dirty="0"/>
              <a:t>“When the rate of external change exceeds the rate of internal change, the end of your business is in sight.”  - Jack Welch</a:t>
            </a:r>
          </a:p>
        </p:txBody>
      </p:sp>
    </p:spTree>
    <p:extLst>
      <p:ext uri="{BB962C8B-B14F-4D97-AF65-F5344CB8AC3E}">
        <p14:creationId xmlns:p14="http://schemas.microsoft.com/office/powerpoint/2010/main" val="3481736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BC0BE7A-376D-4D62-BF01-95308985A5AF}"/>
              </a:ext>
            </a:extLst>
          </p:cNvPr>
          <p:cNvSpPr>
            <a:spLocks noGrp="1"/>
          </p:cNvSpPr>
          <p:nvPr>
            <p:ph type="body" sz="quarter" idx="10"/>
          </p:nvPr>
        </p:nvSpPr>
        <p:spPr>
          <a:xfrm>
            <a:off x="1761984" y="328700"/>
            <a:ext cx="7577094" cy="560887"/>
          </a:xfrm>
        </p:spPr>
        <p:txBody>
          <a:bodyPr>
            <a:normAutofit fontScale="92500" lnSpcReduction="20000"/>
          </a:bodyPr>
          <a:lstStyle/>
          <a:p>
            <a:r>
              <a:rPr lang="en-US" dirty="0"/>
              <a:t>Digital Equipment Corp(DEC)</a:t>
            </a:r>
          </a:p>
        </p:txBody>
      </p:sp>
      <p:sp>
        <p:nvSpPr>
          <p:cNvPr id="3" name="Content Placeholder 2">
            <a:extLst>
              <a:ext uri="{FF2B5EF4-FFF2-40B4-BE49-F238E27FC236}">
                <a16:creationId xmlns:a16="http://schemas.microsoft.com/office/drawing/2014/main" id="{3B97BEEE-AFF3-4DE7-A3D3-930DB4A00071}"/>
              </a:ext>
            </a:extLst>
          </p:cNvPr>
          <p:cNvSpPr>
            <a:spLocks noGrp="1"/>
          </p:cNvSpPr>
          <p:nvPr>
            <p:ph sz="quarter" idx="12"/>
          </p:nvPr>
        </p:nvSpPr>
        <p:spPr>
          <a:xfrm>
            <a:off x="1456763" y="1320390"/>
            <a:ext cx="10582837" cy="4387360"/>
          </a:xfrm>
        </p:spPr>
        <p:txBody>
          <a:bodyPr>
            <a:normAutofit fontScale="92500" lnSpcReduction="10000"/>
          </a:bodyPr>
          <a:lstStyle/>
          <a:p>
            <a:pPr marL="457200" indent="-227013">
              <a:buClr>
                <a:srgbClr val="000000"/>
              </a:buClr>
              <a:buSzPct val="45000"/>
              <a:buFont typeface="Wingdings" charset="2"/>
              <a:buChar char=""/>
            </a:pPr>
            <a:r>
              <a:rPr lang="en-US" sz="2600" spc="-1" dirty="0">
                <a:latin typeface="+mj-lt"/>
                <a:ea typeface="DejaVu Sans"/>
              </a:rPr>
              <a:t>DEC defined the market, for what were called minicomputers</a:t>
            </a:r>
          </a:p>
          <a:p>
            <a:pPr marL="457200" indent="-227013">
              <a:buClr>
                <a:srgbClr val="000000"/>
              </a:buClr>
              <a:buSzPct val="45000"/>
              <a:buFont typeface="Wingdings" charset="2"/>
              <a:buChar char=""/>
            </a:pPr>
            <a:r>
              <a:rPr lang="en-US" sz="2600" spc="-1" dirty="0">
                <a:latin typeface="+mj-lt"/>
                <a:ea typeface="DejaVu Sans"/>
              </a:rPr>
              <a:t>Largest seller of minicomputers</a:t>
            </a:r>
          </a:p>
          <a:p>
            <a:pPr marL="914400" lvl="1" indent="-227013">
              <a:buClr>
                <a:srgbClr val="000000"/>
              </a:buClr>
              <a:buSzPct val="45000"/>
              <a:buFont typeface="Wingdings" charset="2"/>
              <a:buChar char=""/>
            </a:pPr>
            <a:r>
              <a:rPr lang="en-US" sz="1900" spc="-1" dirty="0">
                <a:solidFill>
                  <a:schemeClr val="tx1"/>
                </a:solidFill>
                <a:latin typeface="+mj-lt"/>
              </a:rPr>
              <a:t>2</a:t>
            </a:r>
            <a:r>
              <a:rPr lang="en-US" sz="1900" spc="-1" baseline="30000" dirty="0">
                <a:solidFill>
                  <a:schemeClr val="tx1"/>
                </a:solidFill>
                <a:latin typeface="+mj-lt"/>
              </a:rPr>
              <a:t>nd</a:t>
            </a:r>
            <a:r>
              <a:rPr lang="en-US" sz="1900" spc="-1" dirty="0">
                <a:solidFill>
                  <a:schemeClr val="tx1"/>
                </a:solidFill>
                <a:latin typeface="+mj-lt"/>
              </a:rPr>
              <a:t> largest computer maker of the 1980’s</a:t>
            </a:r>
          </a:p>
          <a:p>
            <a:pPr marL="914400" lvl="1" indent="-227013">
              <a:buClr>
                <a:srgbClr val="000000"/>
              </a:buClr>
              <a:buSzPct val="45000"/>
              <a:buFont typeface="Wingdings" charset="2"/>
              <a:buChar char=""/>
            </a:pPr>
            <a:r>
              <a:rPr lang="en-US" sz="1900" spc="-1" dirty="0">
                <a:solidFill>
                  <a:schemeClr val="tx1"/>
                </a:solidFill>
                <a:latin typeface="+mj-lt"/>
              </a:rPr>
              <a:t>2</a:t>
            </a:r>
            <a:r>
              <a:rPr lang="en-US" sz="1900" spc="-1" baseline="30000" dirty="0">
                <a:solidFill>
                  <a:schemeClr val="tx1"/>
                </a:solidFill>
                <a:latin typeface="+mj-lt"/>
              </a:rPr>
              <a:t>nd</a:t>
            </a:r>
            <a:r>
              <a:rPr lang="en-US" sz="1900" spc="-1" dirty="0">
                <a:solidFill>
                  <a:schemeClr val="tx1"/>
                </a:solidFill>
                <a:latin typeface="+mj-lt"/>
              </a:rPr>
              <a:t> largest employer in Massachusetts  </a:t>
            </a:r>
          </a:p>
          <a:p>
            <a:pPr marL="914400" lvl="1" indent="-227013">
              <a:buClr>
                <a:srgbClr val="000000"/>
              </a:buClr>
              <a:buSzPct val="45000"/>
              <a:buFont typeface="Wingdings" charset="2"/>
              <a:buChar char=""/>
            </a:pPr>
            <a:r>
              <a:rPr lang="en-US" sz="1900" spc="-1" dirty="0">
                <a:solidFill>
                  <a:schemeClr val="tx1"/>
                </a:solidFill>
                <a:latin typeface="+mj-lt"/>
              </a:rPr>
              <a:t>400,000+ units </a:t>
            </a:r>
            <a:r>
              <a:rPr lang="en-US" sz="2177" spc="-1" dirty="0">
                <a:solidFill>
                  <a:schemeClr val="tx1"/>
                </a:solidFill>
                <a:latin typeface="+mj-lt"/>
              </a:rPr>
              <a:t>sold</a:t>
            </a:r>
          </a:p>
          <a:p>
            <a:pPr marL="457200" indent="-227013">
              <a:buClr>
                <a:srgbClr val="000000"/>
              </a:buClr>
              <a:buSzPct val="45000"/>
              <a:buFont typeface="Wingdings" charset="2"/>
              <a:buChar char=""/>
            </a:pPr>
            <a:r>
              <a:rPr lang="en-US" sz="2619" spc="-1" dirty="0">
                <a:latin typeface="+mj-lt"/>
                <a:ea typeface="DejaVu Sans"/>
              </a:rPr>
              <a:t>DEC equipment was common, competed with IBM mainframes for multi-user uses</a:t>
            </a:r>
            <a:endParaRPr lang="en-US" sz="2619" spc="-1" dirty="0">
              <a:latin typeface="+mj-lt"/>
            </a:endParaRPr>
          </a:p>
          <a:p>
            <a:pPr marL="914400" lvl="1" indent="-227013">
              <a:buClr>
                <a:srgbClr val="000000"/>
              </a:buClr>
              <a:buSzPct val="45000"/>
              <a:buFont typeface="Wingdings" charset="2"/>
              <a:buChar char=""/>
            </a:pPr>
            <a:r>
              <a:rPr lang="en-US" sz="1900" spc="-1" dirty="0">
                <a:solidFill>
                  <a:schemeClr val="tx1"/>
                </a:solidFill>
                <a:latin typeface="+mj-lt"/>
              </a:rPr>
              <a:t>PDP-11</a:t>
            </a:r>
          </a:p>
          <a:p>
            <a:pPr marL="914400" lvl="1" indent="-227013">
              <a:buClr>
                <a:srgbClr val="000000"/>
              </a:buClr>
              <a:buSzPct val="45000"/>
              <a:buFont typeface="Wingdings" charset="2"/>
              <a:buChar char=""/>
            </a:pPr>
            <a:r>
              <a:rPr lang="en-US" sz="1900" spc="-1" dirty="0">
                <a:solidFill>
                  <a:schemeClr val="tx1"/>
                </a:solidFill>
                <a:latin typeface="+mj-lt"/>
              </a:rPr>
              <a:t>VAX 750, 785, 8350</a:t>
            </a:r>
          </a:p>
          <a:p>
            <a:pPr marL="457200" indent="-227013">
              <a:buClr>
                <a:srgbClr val="000000"/>
              </a:buClr>
              <a:buSzPct val="45000"/>
              <a:buFont typeface="Wingdings" charset="2"/>
              <a:buChar char=""/>
            </a:pPr>
            <a:r>
              <a:rPr lang="en-US" sz="2400" spc="-1" dirty="0">
                <a:latin typeface="+mj-lt"/>
                <a:ea typeface="DejaVu Sans"/>
              </a:rPr>
              <a:t>VT100 is still the ubiquitous remote terminal definition</a:t>
            </a:r>
            <a:endParaRPr lang="en-US" sz="2400" spc="-1" dirty="0">
              <a:latin typeface="+mj-lt"/>
            </a:endParaRPr>
          </a:p>
          <a:p>
            <a:pPr marL="0" indent="0">
              <a:buNone/>
            </a:pPr>
            <a:endParaRPr lang="en-US" dirty="0"/>
          </a:p>
        </p:txBody>
      </p:sp>
    </p:spTree>
    <p:extLst>
      <p:ext uri="{BB962C8B-B14F-4D97-AF65-F5344CB8AC3E}">
        <p14:creationId xmlns:p14="http://schemas.microsoft.com/office/powerpoint/2010/main" val="3349653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CustomShape 1"/>
          <p:cNvSpPr/>
          <p:nvPr/>
        </p:nvSpPr>
        <p:spPr>
          <a:xfrm>
            <a:off x="2100315" y="128675"/>
            <a:ext cx="5349356" cy="809383"/>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lstStyle/>
          <a:p>
            <a:pPr>
              <a:lnSpc>
                <a:spcPct val="90000"/>
              </a:lnSpc>
              <a:spcBef>
                <a:spcPts val="1000"/>
              </a:spcBef>
            </a:pPr>
            <a:r>
              <a:rPr lang="en-US" sz="4000" b="1" cap="all" dirty="0">
                <a:solidFill>
                  <a:schemeClr val="accent1"/>
                </a:solidFill>
                <a:latin typeface="DIN OT Light" panose="020B0504020201020104" pitchFamily="34" charset="0"/>
              </a:rPr>
              <a:t>What Happened ?</a:t>
            </a:r>
          </a:p>
        </p:txBody>
      </p:sp>
      <p:sp>
        <p:nvSpPr>
          <p:cNvPr id="151" name="CustomShape 2"/>
          <p:cNvSpPr/>
          <p:nvPr/>
        </p:nvSpPr>
        <p:spPr>
          <a:xfrm>
            <a:off x="1318031" y="1016755"/>
            <a:ext cx="10704080" cy="4440978"/>
          </a:xfrm>
          <a:prstGeom prst="rect">
            <a:avLst/>
          </a:prstGeom>
          <a:noFill/>
          <a:ln>
            <a:noFill/>
          </a:ln>
        </p:spPr>
        <p:style>
          <a:lnRef idx="0">
            <a:scrgbClr r="0" g="0" b="0"/>
          </a:lnRef>
          <a:fillRef idx="0">
            <a:scrgbClr r="0" g="0" b="0"/>
          </a:fillRef>
          <a:effectRef idx="0">
            <a:scrgbClr r="0" g="0" b="0"/>
          </a:effectRef>
          <a:fontRef idx="minor"/>
        </p:style>
        <p:txBody>
          <a:bodyPr lIns="0" tIns="0" rIns="0" bIns="0"/>
          <a:lstStyle/>
          <a:p>
            <a:pPr marL="344488" indent="-211138">
              <a:spcBef>
                <a:spcPct val="0"/>
              </a:spcBef>
              <a:buClr>
                <a:srgbClr val="000000"/>
              </a:buClr>
              <a:buSzPct val="45000"/>
              <a:buFont typeface="Arial" panose="020B0604020202020204" pitchFamily="34" charset="0"/>
              <a:buChar char="•"/>
            </a:pPr>
            <a:r>
              <a:rPr lang="en-US" sz="2600" spc="-1" dirty="0">
                <a:ea typeface="DejaVu Sans"/>
              </a:rPr>
              <a:t>“</a:t>
            </a:r>
            <a:r>
              <a:rPr lang="en-US" sz="2600" spc="-1" dirty="0">
                <a:ea typeface="Helvetica;Arial"/>
              </a:rPr>
              <a:t>Why would anyone need a computer in their home” - </a:t>
            </a:r>
            <a:r>
              <a:rPr lang="en-US" sz="2000" spc="-1" dirty="0">
                <a:ea typeface="Helvetica;Arial"/>
              </a:rPr>
              <a:t>Ken Olson, president of DEC</a:t>
            </a:r>
            <a:endParaRPr lang="en-US" sz="2600" spc="-1" dirty="0">
              <a:ea typeface="Helvetica;Arial"/>
            </a:endParaRPr>
          </a:p>
          <a:p>
            <a:pPr marL="344488" indent="-211138">
              <a:spcBef>
                <a:spcPct val="0"/>
              </a:spcBef>
              <a:buClr>
                <a:srgbClr val="000000"/>
              </a:buClr>
              <a:buSzPct val="45000"/>
              <a:buFont typeface="Arial" panose="020B0604020202020204" pitchFamily="34" charset="0"/>
              <a:buChar char="•"/>
            </a:pPr>
            <a:r>
              <a:rPr lang="en-US" sz="2600" spc="-1" dirty="0">
                <a:ea typeface="Helvetica;Arial"/>
              </a:rPr>
              <a:t>Developed 1 chipset in the time it took Intel to develop 2</a:t>
            </a:r>
          </a:p>
          <a:p>
            <a:pPr marL="344488" indent="-211138">
              <a:spcBef>
                <a:spcPct val="0"/>
              </a:spcBef>
              <a:buClr>
                <a:srgbClr val="000000"/>
              </a:buClr>
              <a:buSzPct val="45000"/>
              <a:buFont typeface="Arial" panose="020B0604020202020204" pitchFamily="34" charset="0"/>
              <a:buChar char="•"/>
            </a:pPr>
            <a:r>
              <a:rPr lang="en-US" sz="2600" spc="-1" dirty="0">
                <a:ea typeface="Helvetica;Arial"/>
              </a:rPr>
              <a:t>Could not adapt organizationally, process or product wise when the market changed</a:t>
            </a:r>
          </a:p>
          <a:p>
            <a:pPr marL="344488" indent="-211138">
              <a:spcBef>
                <a:spcPct val="0"/>
              </a:spcBef>
              <a:buClr>
                <a:srgbClr val="000000"/>
              </a:buClr>
              <a:buSzPct val="45000"/>
              <a:buFont typeface="Arial" panose="020B0604020202020204" pitchFamily="34" charset="0"/>
              <a:buChar char="•"/>
            </a:pPr>
            <a:r>
              <a:rPr lang="en-US" sz="2600" spc="-1" dirty="0">
                <a:ea typeface="Helvetica;Arial"/>
              </a:rPr>
              <a:t>Bought by Compaq in 1998 </a:t>
            </a:r>
          </a:p>
          <a:p>
            <a:pPr marL="1030371" lvl="1" indent="-342900">
              <a:spcBef>
                <a:spcPct val="0"/>
              </a:spcBef>
              <a:buClr>
                <a:srgbClr val="000000"/>
              </a:buClr>
              <a:buSzPct val="45000"/>
              <a:buFont typeface="Arial" panose="020B0604020202020204" pitchFamily="34" charset="0"/>
              <a:buChar char="•"/>
            </a:pPr>
            <a:r>
              <a:rPr lang="en-US" sz="2600" spc="-1" dirty="0">
                <a:ea typeface="Helvetica;Arial"/>
              </a:rPr>
              <a:t>Compaq – 1st company to build IBM personnel computer</a:t>
            </a:r>
          </a:p>
          <a:p>
            <a:pPr marL="1030371" lvl="1" indent="-342900">
              <a:spcBef>
                <a:spcPct val="0"/>
              </a:spcBef>
              <a:buClr>
                <a:srgbClr val="000000"/>
              </a:buClr>
              <a:buSzPct val="45000"/>
              <a:buFont typeface="Arial" panose="020B0604020202020204" pitchFamily="34" charset="0"/>
              <a:buChar char="•"/>
            </a:pPr>
            <a:r>
              <a:rPr lang="en-US" sz="2600" spc="-1" dirty="0">
                <a:ea typeface="Helvetica;Arial"/>
              </a:rPr>
              <a:t>1st startup to hit $100M in 2 years</a:t>
            </a:r>
          </a:p>
          <a:p>
            <a:pPr marL="1030371" lvl="1" indent="-342900">
              <a:spcBef>
                <a:spcPct val="0"/>
              </a:spcBef>
              <a:buClr>
                <a:srgbClr val="000000"/>
              </a:buClr>
              <a:buSzPct val="45000"/>
              <a:buFont typeface="Arial" panose="020B0604020202020204" pitchFamily="34" charset="0"/>
              <a:buChar char="•"/>
            </a:pPr>
            <a:r>
              <a:rPr lang="en-US" sz="2600" spc="-1" dirty="0">
                <a:ea typeface="Helvetica;Arial"/>
              </a:rPr>
              <a:t>Largest seller of personnel computers in 1990</a:t>
            </a:r>
          </a:p>
          <a:p>
            <a:pPr marL="1030371" lvl="1" indent="-342900">
              <a:spcBef>
                <a:spcPct val="0"/>
              </a:spcBef>
              <a:buClr>
                <a:srgbClr val="000000"/>
              </a:buClr>
              <a:buSzPct val="45000"/>
              <a:buFont typeface="Arial" panose="020B0604020202020204" pitchFamily="34" charset="0"/>
              <a:buChar char="•"/>
            </a:pPr>
            <a:r>
              <a:rPr lang="en-US" sz="2600" spc="-1" dirty="0">
                <a:ea typeface="Helvetica;Arial"/>
              </a:rPr>
              <a:t>Merged with HP in 2002</a:t>
            </a:r>
          </a:p>
          <a:p>
            <a:pPr>
              <a:lnSpc>
                <a:spcPct val="100000"/>
              </a:lnSpc>
            </a:pPr>
            <a:endParaRPr lang="en-US" sz="2800" spc="-1" dirty="0">
              <a:latin typeface="Arial"/>
            </a:endParaRPr>
          </a:p>
        </p:txBody>
      </p:sp>
      <p:pic>
        <p:nvPicPr>
          <p:cNvPr id="152" name="Picture 151"/>
          <p:cNvPicPr/>
          <p:nvPr/>
        </p:nvPicPr>
        <p:blipFill>
          <a:blip r:embed="rId3"/>
          <a:stretch/>
        </p:blipFill>
        <p:spPr>
          <a:xfrm>
            <a:off x="9789459" y="3989295"/>
            <a:ext cx="1674345" cy="2464572"/>
          </a:xfrm>
          <a:prstGeom prst="rect">
            <a:avLst/>
          </a:prstGeom>
          <a:ln>
            <a:noFill/>
          </a:ln>
        </p:spPr>
      </p:pic>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60732AC-A3F0-42A0-8937-0007A20FFB14}"/>
              </a:ext>
            </a:extLst>
          </p:cNvPr>
          <p:cNvSpPr>
            <a:spLocks noGrp="1"/>
          </p:cNvSpPr>
          <p:nvPr>
            <p:ph type="body" sz="quarter" idx="10"/>
          </p:nvPr>
        </p:nvSpPr>
        <p:spPr>
          <a:xfrm>
            <a:off x="1681301" y="239052"/>
            <a:ext cx="10860322" cy="560887"/>
          </a:xfrm>
        </p:spPr>
        <p:txBody>
          <a:bodyPr>
            <a:normAutofit fontScale="92500" lnSpcReduction="10000"/>
          </a:bodyPr>
          <a:lstStyle/>
          <a:p>
            <a:r>
              <a:rPr lang="en-US" altLang="en-US" sz="3600" dirty="0"/>
              <a:t>Innovation is about opening your ‘aperture’</a:t>
            </a:r>
            <a:endParaRPr lang="en-US" sz="3600" dirty="0"/>
          </a:p>
        </p:txBody>
      </p:sp>
      <p:sp>
        <p:nvSpPr>
          <p:cNvPr id="3" name="Content Placeholder 2">
            <a:extLst>
              <a:ext uri="{FF2B5EF4-FFF2-40B4-BE49-F238E27FC236}">
                <a16:creationId xmlns:a16="http://schemas.microsoft.com/office/drawing/2014/main" id="{7D2483D0-86C5-436D-87A2-863BCE6B8769}"/>
              </a:ext>
            </a:extLst>
          </p:cNvPr>
          <p:cNvSpPr>
            <a:spLocks noGrp="1"/>
          </p:cNvSpPr>
          <p:nvPr>
            <p:ph sz="quarter" idx="12"/>
          </p:nvPr>
        </p:nvSpPr>
        <p:spPr>
          <a:xfrm>
            <a:off x="1317811" y="845259"/>
            <a:ext cx="10703859" cy="4387360"/>
          </a:xfrm>
        </p:spPr>
        <p:txBody>
          <a:bodyPr>
            <a:noAutofit/>
          </a:bodyPr>
          <a:lstStyle/>
          <a:p>
            <a:pPr indent="-323850">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“Heavier-than-air flying machines are impossible.“  - Lord Kelvin, president, Royal Society, 1895 </a:t>
            </a:r>
          </a:p>
          <a:p>
            <a:pPr marL="92075" indent="-130175">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"Everything that can be invented has been invented.“  - Charles H. </a:t>
            </a:r>
            <a:r>
              <a:rPr lang="en-US" altLang="en-US" sz="2000" dirty="0" err="1">
                <a:cs typeface="Arial" panose="020B0604020202020204" pitchFamily="34" charset="0"/>
              </a:rPr>
              <a:t>Duell</a:t>
            </a:r>
            <a:r>
              <a:rPr lang="en-US" altLang="en-US" sz="2000" dirty="0">
                <a:cs typeface="Arial" panose="020B0604020202020204" pitchFamily="34" charset="0"/>
              </a:rPr>
              <a:t>, Commissioner, U.S. Office of Patents, 1899</a:t>
            </a:r>
          </a:p>
          <a:p>
            <a:pPr indent="-323850">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“I think there is a world market for maybe five computers.” - Thomas Watson, chairman of IBM, 1943</a:t>
            </a:r>
          </a:p>
          <a:p>
            <a:pPr marL="92075" indent="-130175">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"I have traveled the length and breadth of this country and talked with the best people, and I can assure you that data processing is a fad that won't last out the year.“  - The editor in charge of business books for Prentice Hall,1957</a:t>
            </a:r>
          </a:p>
          <a:p>
            <a:pPr marL="92075" indent="-130175">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“But what ... is it good for?“  - Engineer at the Advanced Computing Systems Division of IBM, 1968,commenting on the microchip.</a:t>
            </a:r>
          </a:p>
          <a:p>
            <a:pPr indent="-323850">
              <a:lnSpc>
                <a:spcPct val="100000"/>
              </a:lnSpc>
              <a:buClrTx/>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 pos="9144000" algn="l"/>
              </a:tabLst>
            </a:pPr>
            <a:r>
              <a:rPr lang="en-US" altLang="en-US" sz="2000" dirty="0">
                <a:cs typeface="Arial" panose="020B0604020202020204" pitchFamily="34" charset="0"/>
              </a:rPr>
              <a:t>"640K ought to be enough for anybody.“ - Bill Gates, 1981 </a:t>
            </a:r>
            <a:endParaRPr lang="en-US" sz="2000" dirty="0">
              <a:cs typeface="Arial" panose="020B0604020202020204" pitchFamily="34" charset="0"/>
            </a:endParaRPr>
          </a:p>
        </p:txBody>
      </p:sp>
      <p:sp>
        <p:nvSpPr>
          <p:cNvPr id="4" name="Text Box 3">
            <a:extLst>
              <a:ext uri="{FF2B5EF4-FFF2-40B4-BE49-F238E27FC236}">
                <a16:creationId xmlns:a16="http://schemas.microsoft.com/office/drawing/2014/main" id="{7E13BB20-FADA-424F-9A85-F9E3A829C984}"/>
              </a:ext>
            </a:extLst>
          </p:cNvPr>
          <p:cNvSpPr txBox="1">
            <a:spLocks noChangeArrowheads="1"/>
          </p:cNvSpPr>
          <p:nvPr/>
        </p:nvSpPr>
        <p:spPr bwMode="auto">
          <a:xfrm>
            <a:off x="1463673" y="5499381"/>
            <a:ext cx="9751173" cy="955207"/>
          </a:xfrm>
          <a:prstGeom prst="rect">
            <a:avLst/>
          </a:prstGeom>
          <a:solidFill>
            <a:srgbClr val="3465A4"/>
          </a:solidFill>
          <a:ln>
            <a:noFill/>
          </a:ln>
          <a:effectLst/>
          <a:extLs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5000" rIns="90000" bIns="4500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5pPr>
            <a:lvl6pPr marL="25146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6pPr>
            <a:lvl7pPr marL="29718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7pPr>
            <a:lvl8pPr marL="34290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8pPr>
            <a:lvl9pPr marL="3886200" indent="-228600" defTabSz="457200" fontAlgn="base" hangingPunct="0">
              <a:lnSpc>
                <a:spcPct val="93000"/>
              </a:lnSpc>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100">
                <a:solidFill>
                  <a:srgbClr val="000000"/>
                </a:solidFill>
                <a:latin typeface="Arial" panose="020B0604020202020204" pitchFamily="34" charset="0"/>
                <a:ea typeface="Microsoft YaHei" panose="020B0503020204020204" pitchFamily="34" charset="-122"/>
              </a:defRPr>
            </a:lvl9pPr>
          </a:lstStyle>
          <a:p>
            <a:pPr algn="ctr">
              <a:buClrTx/>
              <a:buFontTx/>
              <a:buNone/>
            </a:pPr>
            <a:r>
              <a:rPr lang="en-US" altLang="en-US" sz="2800" dirty="0">
                <a:solidFill>
                  <a:srgbClr val="FFFFFF"/>
                </a:solidFill>
              </a:rPr>
              <a:t>They All Failed to See the Potential of a World Different Than They Knew</a:t>
            </a:r>
          </a:p>
        </p:txBody>
      </p:sp>
    </p:spTree>
    <p:extLst>
      <p:ext uri="{BB962C8B-B14F-4D97-AF65-F5344CB8AC3E}">
        <p14:creationId xmlns:p14="http://schemas.microsoft.com/office/powerpoint/2010/main" val="37032912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IPLabel_Specialty xmlns="e826bf5b-0807-4a64-b4fd-a1f842b5cac0"/>
    <SIPLabel_TPPI xmlns="e826bf5b-0807-4a64-b4fd-a1f842b5cac0" xsi:nil="true"/>
    <SIPLabel_OCI xmlns="e826bf5b-0807-4a64-b4fd-a1f842b5cac0" xsi:nil="true"/>
    <SIPLabel_ECICountry xmlns="e826bf5b-0807-4a64-b4fd-a1f842b5cac0"/>
    <SIPLabel xmlns="e826bf5b-0807-4a64-b4fd-a1f842b5cac0">
      <Value>Lockheed Martin Proprietary Information (LMPI)</Value>
    </SIPLabe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5273F4A5EF9344FB444F0168B44A1A6" ma:contentTypeVersion="5" ma:contentTypeDescription="Create a new document." ma:contentTypeScope="" ma:versionID="bb0755b949e8fec33a230b30909038aa">
  <xsd:schema xmlns:xsd="http://www.w3.org/2001/XMLSchema" xmlns:xs="http://www.w3.org/2001/XMLSchema" xmlns:p="http://schemas.microsoft.com/office/2006/metadata/properties" xmlns:ns2="e826bf5b-0807-4a64-b4fd-a1f842b5cac0" targetNamespace="http://schemas.microsoft.com/office/2006/metadata/properties" ma:root="true" ma:fieldsID="def7dcc37d201fb31b0100ea5e34fa0a" ns2:_="">
    <xsd:import namespace="e826bf5b-0807-4a64-b4fd-a1f842b5cac0"/>
    <xsd:element name="properties">
      <xsd:complexType>
        <xsd:sequence>
          <xsd:element name="documentManagement">
            <xsd:complexType>
              <xsd:all>
                <xsd:element ref="ns2:SIPLabel" minOccurs="0"/>
                <xsd:element ref="ns2:SIPLabel_ECICountry" minOccurs="0"/>
                <xsd:element ref="ns2:SIPLabel_OCI" minOccurs="0"/>
                <xsd:element ref="ns2:SIPLabel_TPPI" minOccurs="0"/>
                <xsd:element ref="ns2:SIPLabel_Special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826bf5b-0807-4a64-b4fd-a1f842b5cac0" elementFormDefault="qualified">
    <xsd:import namespace="http://schemas.microsoft.com/office/2006/documentManagement/types"/>
    <xsd:import namespace="http://schemas.microsoft.com/office/infopath/2007/PartnerControls"/>
    <xsd:element name="SIPLabel" ma:index="8" nillable="true" ma:displayName="Sensitive Information Protection (SIP) Label" ma:internalName="SIPLabel" ma:requiredMultiChoice="true">
      <xsd:complexType>
        <xsd:complexContent>
          <xsd:extension base="dms:MultiChoice">
            <xsd:sequence>
              <xsd:element name="Value" maxOccurs="unbounded" minOccurs="0" nillable="true">
                <xsd:simpleType>
                  <xsd:restriction base="dms:Choice">
                    <xsd:enumeration value="Unrestricted"/>
                    <xsd:enumeration value="Lockheed Martin Proprietary Information (LMPI)"/>
                    <xsd:enumeration value="Export Controlled Information (ECI)"/>
                    <xsd:enumeration value="Attorney-Client Privileged Information and/or Attorney Work Product"/>
                    <xsd:enumeration value="Protected Information"/>
                    <xsd:enumeration value="Personal Information"/>
                    <xsd:enumeration value="Third Party Proprietary Information"/>
                    <xsd:enumeration value="Organizational Conflict of Interest (OCI)"/>
                    <xsd:enumeration value="Specialty Label"/>
                  </xsd:restriction>
                </xsd:simpleType>
              </xsd:element>
            </xsd:sequence>
          </xsd:extension>
        </xsd:complexContent>
      </xsd:complexType>
    </xsd:element>
    <xsd:element name="SIPLabel_ECICountry" ma:index="9" nillable="true" ma:displayName="Export Control Country of Jurisdiction" ma:internalName="SIPLabel_ECICountry">
      <xsd:complexType>
        <xsd:complexContent>
          <xsd:extension base="dms:MultiChoice">
            <xsd:sequence>
              <xsd:element name="Value" maxOccurs="unbounded" minOccurs="0" nillable="true">
                <xsd:simpleType>
                  <xsd:restriction base="dms:Choice">
                    <xsd:enumeration value="United States (US)"/>
                    <xsd:enumeration value="Canada (CA)"/>
                    <xsd:enumeration value="United Kingdom (GB)"/>
                    <xsd:enumeration value="Australia (AU)"/>
                    <xsd:enumeration value="Albania (AL)"/>
                    <xsd:enumeration value="Argentina (AR)"/>
                    <xsd:enumeration value="Bahrain (BH)"/>
                    <xsd:enumeration value="Belgium (BE)"/>
                    <xsd:enumeration value="Brazil (BR)"/>
                    <xsd:enumeration value="China (CN)"/>
                    <xsd:enumeration value="Colombia (CO)"/>
                    <xsd:enumeration value="Croatia (HR)"/>
                    <xsd:enumeration value="Denmark (DK)"/>
                    <xsd:enumeration value="Egypt (EG)"/>
                    <xsd:enumeration value="Finland (FI)"/>
                    <xsd:enumeration value="France (FR)"/>
                    <xsd:enumeration value="Germany (DE)"/>
                    <xsd:enumeration value="Greece (GR)"/>
                    <xsd:enumeration value="Guam (GU)"/>
                    <xsd:enumeration value="Hong Kong (HK)"/>
                    <xsd:enumeration value="India (IN)"/>
                    <xsd:enumeration value="Israel (IL)"/>
                    <xsd:enumeration value="Italy (IT)"/>
                    <xsd:enumeration value="Japan (JP)"/>
                    <xsd:enumeration value="Korea, Republic of (KR)"/>
                    <xsd:enumeration value="Kuwait (KW)"/>
                    <xsd:enumeration value="Malaysia (MY)"/>
                    <xsd:enumeration value="Mauritius (MU)"/>
                    <xsd:enumeration value="Mexico (MX)"/>
                    <xsd:enumeration value="Netherlands (NL)"/>
                    <xsd:enumeration value="New Zealand (NZ)"/>
                    <xsd:enumeration value="Norway (NO)"/>
                    <xsd:enumeration value="Philippines (PH)"/>
                    <xsd:enumeration value="Poland (PL)"/>
                    <xsd:enumeration value="Portugal (PT)"/>
                    <xsd:enumeration value="Puerto Rico (PR)"/>
                    <xsd:enumeration value="Romania (RO)"/>
                    <xsd:enumeration value="Saudi Arabia (SA)"/>
                    <xsd:enumeration value="Singapore (SG)"/>
                    <xsd:enumeration value="South Africa (ZA)"/>
                    <xsd:enumeration value="Spain (ES)"/>
                    <xsd:enumeration value="Sweden (SE)"/>
                    <xsd:enumeration value="Switzerland (CH)"/>
                    <xsd:enumeration value="Taiwan, Province of China (TW)"/>
                    <xsd:enumeration value="Thailand (TH)"/>
                    <xsd:enumeration value="Turkey (TR)"/>
                    <xsd:enumeration value="United Arab Emirates (AE)"/>
                    <xsd:enumeration value="Venezuela (VE)"/>
                    <xsd:enumeration value="Viet Nam (VN)"/>
                  </xsd:restriction>
                </xsd:simpleType>
              </xsd:element>
            </xsd:sequence>
          </xsd:extension>
        </xsd:complexContent>
      </xsd:complexType>
    </xsd:element>
    <xsd:element name="SIPLabel_OCI" ma:index="10" nillable="true" ma:displayName="Organizational Conflict of Interest" ma:internalName="SIPLabel_OCI">
      <xsd:simpleType>
        <xsd:restriction base="dms:Text"/>
      </xsd:simpleType>
    </xsd:element>
    <xsd:element name="SIPLabel_TPPI" ma:index="11" nillable="true" ma:displayName="Third Party" ma:internalName="SIPLabel_TPPI">
      <xsd:simpleType>
        <xsd:restriction base="dms:Text"/>
      </xsd:simpleType>
    </xsd:element>
    <xsd:element name="SIPLabel_Specialty" ma:index="12" nillable="true" ma:displayName="Specialty Label" ma:internalName="SIPLabel_Specialty">
      <xsd:complexType>
        <xsd:complexContent>
          <xsd:extension base="dms:MultiChoice">
            <xsd:sequence>
              <xsd:element name="Value" maxOccurs="unbounded" minOccurs="0" nillable="true">
                <xsd:simpleType>
                  <xsd:restriction base="dms:Choice">
                    <xsd:enumeration value="For Official Use Only"/>
                    <xsd:enumeration value="NATO Restricted"/>
                    <xsd:enumeration value="UK OFFICIAL"/>
                    <xsd:enumeration value="UK OFFICIAL-SENSITIVE"/>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099D200-8C76-4381-B149-0ABAA83066DA}">
  <ds:schemaRefs>
    <ds:schemaRef ds:uri="http://www.w3.org/XML/1998/namespace"/>
    <ds:schemaRef ds:uri="http://schemas.microsoft.com/office/2006/documentManagement/types"/>
    <ds:schemaRef ds:uri="http://schemas.microsoft.com/office/2006/metadata/properties"/>
    <ds:schemaRef ds:uri="http://purl.org/dc/elements/1.1/"/>
    <ds:schemaRef ds:uri="http://purl.org/dc/dcmitype/"/>
    <ds:schemaRef ds:uri="http://purl.org/dc/terms/"/>
    <ds:schemaRef ds:uri="e826bf5b-0807-4a64-b4fd-a1f842b5cac0"/>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45D910FE-BA35-46CD-9006-7B6EAFC62712}">
  <ds:schemaRefs>
    <ds:schemaRef ds:uri="http://schemas.microsoft.com/sharepoint/v3/contenttype/forms"/>
  </ds:schemaRefs>
</ds:datastoreItem>
</file>

<file path=customXml/itemProps3.xml><?xml version="1.0" encoding="utf-8"?>
<ds:datastoreItem xmlns:ds="http://schemas.openxmlformats.org/officeDocument/2006/customXml" ds:itemID="{2A688D20-3FE0-496C-BA54-A50EBEB1EC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826bf5b-0807-4a64-b4fd-a1f842b5ca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937</TotalTime>
  <Words>1456</Words>
  <Application>Microsoft Office PowerPoint</Application>
  <PresentationFormat>Widescreen</PresentationFormat>
  <Paragraphs>155</Paragraphs>
  <Slides>11</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Agency FB</vt:lpstr>
      <vt:lpstr>Arial</vt:lpstr>
      <vt:lpstr>Calibri</vt:lpstr>
      <vt:lpstr>Corbel</vt:lpstr>
      <vt:lpstr>DIN OT Light</vt:lpstr>
      <vt:lpstr>Times New Roman</vt:lpstr>
      <vt:lpstr>Wingdings</vt:lpstr>
      <vt:lpstr>Parallax</vt:lpstr>
      <vt:lpstr>Innovate or Die:  The Imperative for Change </vt:lpstr>
      <vt:lpstr>PowerPoint Presentation</vt:lpstr>
      <vt:lpstr>PowerPoint Presentation</vt:lpstr>
      <vt:lpstr>PowerPoint Presentation</vt:lpstr>
      <vt:lpstr>PowerPoint Presentation</vt:lpstr>
      <vt:lpstr>Sobering Thought</vt:lpstr>
      <vt:lpstr>PowerPoint Presentation</vt:lpstr>
      <vt:lpstr>PowerPoint Presentation</vt:lpstr>
      <vt:lpstr>PowerPoint Presentation</vt:lpstr>
      <vt:lpstr>PowerPoint Presentation</vt:lpstr>
      <vt:lpstr>Questions ?</vt:lpstr>
    </vt:vector>
  </TitlesOfParts>
  <Company>Lockheed Martin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 LM Fellows Conference Presentation LMPI Template</dc:title>
  <dc:creator>Cripps, David (US)</dc:creator>
  <cp:keywords>Unrestricted, , , , , , , , , , , , , , , , , , , template; Official; PowerPoint</cp:keywords>
  <cp:lastModifiedBy>Jon Clauss</cp:lastModifiedBy>
  <cp:revision>130</cp:revision>
  <dcterms:created xsi:type="dcterms:W3CDTF">2017-06-29T19:00:07Z</dcterms:created>
  <dcterms:modified xsi:type="dcterms:W3CDTF">2020-06-14T19:20:17Z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0x01010045273F4A5EF9344FB444F0168B44A1A6</vt:lpwstr>
  </property>
  <property fmtid="{D5CDD505-2E9C-101B-9397-08002B2CF9AE}" pid="3" name="Enterprise Keywords">
    <vt:lpwstr>34;#Official|cf27d6ae-165f-4fd4-82df-b359670c06e5;#33;#template|aa6d2b24-3068-464c-b8a1-9c0912f06071;#32;#PowerPoint|fdd97a65-f75e-49d0-985b-95654da0a884</vt:lpwstr>
  </property>
  <property fmtid="{D5CDD505-2E9C-101B-9397-08002B2CF9AE}" pid="4" name="checkedProgramsCount">
    <vt:i4>0</vt:i4>
  </property>
  <property fmtid="{D5CDD505-2E9C-101B-9397-08002B2CF9AE}" pid="5" name="LM SIP Document Sensitivity">
    <vt:lpwstr/>
  </property>
  <property fmtid="{D5CDD505-2E9C-101B-9397-08002B2CF9AE}" pid="6" name="Document Author">
    <vt:lpwstr>LFWC\clausjp</vt:lpwstr>
  </property>
  <property fmtid="{D5CDD505-2E9C-101B-9397-08002B2CF9AE}" pid="7" name="Document Sensitivity">
    <vt:lpwstr>1</vt:lpwstr>
  </property>
  <property fmtid="{D5CDD505-2E9C-101B-9397-08002B2CF9AE}" pid="8" name="ThirdParty">
    <vt:lpwstr/>
  </property>
  <property fmtid="{D5CDD505-2E9C-101B-9397-08002B2CF9AE}" pid="9" name="OCI Restriction">
    <vt:bool>false</vt:bool>
  </property>
  <property fmtid="{D5CDD505-2E9C-101B-9397-08002B2CF9AE}" pid="10" name="OCI Additional Info">
    <vt:lpwstr/>
  </property>
  <property fmtid="{D5CDD505-2E9C-101B-9397-08002B2CF9AE}" pid="11" name="Allow Header Overwrite">
    <vt:bool>false</vt:bool>
  </property>
  <property fmtid="{D5CDD505-2E9C-101B-9397-08002B2CF9AE}" pid="12" name="Allow Footer Overwrite">
    <vt:bool>false</vt:bool>
  </property>
  <property fmtid="{D5CDD505-2E9C-101B-9397-08002B2CF9AE}" pid="13" name="Multiple Selected">
    <vt:lpwstr>-1</vt:lpwstr>
  </property>
  <property fmtid="{D5CDD505-2E9C-101B-9397-08002B2CF9AE}" pid="14" name="SIPLongWording">
    <vt:lpwstr>_x000d_
_x000d_
</vt:lpwstr>
  </property>
  <property fmtid="{D5CDD505-2E9C-101B-9397-08002B2CF9AE}" pid="15" name="ExpCountry">
    <vt:lpwstr/>
  </property>
</Properties>
</file>