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17" r:id="rId3"/>
    <p:sldId id="319" r:id="rId4"/>
    <p:sldId id="313" r:id="rId5"/>
    <p:sldId id="258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32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91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48F48-2336-4D5E-A106-F30AD332A131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266ED-2279-405C-9C5E-7A7633B2E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20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266ED-2279-405C-9C5E-7A7633B2EF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87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DBED6-12FD-4BBF-BBA4-F84DC4935FF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604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DBED6-12FD-4BBF-BBA4-F84DC4935FF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299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DBED6-12FD-4BBF-BBA4-F84DC4935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50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rgbClr val="002060">
                <a:lumMod val="100000"/>
              </a:srgbClr>
            </a:gs>
            <a:gs pos="49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D1F01-7B9F-4AC6-BA93-B00FF53A4E4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QRI-Logo-4blu06589E"/>
          <p:cNvPicPr>
            <a:picLocks noChangeAspect="1" noChangeArrowheads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591" y="5572832"/>
            <a:ext cx="2474162" cy="86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7082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D1F01-7B9F-4AC6-BA93-B00FF53A4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06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D1F01-7B9F-4AC6-BA93-B00FF53A4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1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621236"/>
            <a:ext cx="2743200" cy="230868"/>
          </a:xfrm>
        </p:spPr>
        <p:txBody>
          <a:bodyPr/>
          <a:lstStyle/>
          <a:p>
            <a:fld id="{541D1F01-7B9F-4AC6-BA93-B00FF53A4E4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QRI-Logo-4blu06589E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14" b="1"/>
          <a:stretch/>
        </p:blipFill>
        <p:spPr bwMode="auto">
          <a:xfrm>
            <a:off x="174947" y="6205538"/>
            <a:ext cx="1371600" cy="50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3"/>
          <p:cNvSpPr>
            <a:spLocks noChangeShapeType="1"/>
          </p:cNvSpPr>
          <p:nvPr userDrawn="1"/>
        </p:nvSpPr>
        <p:spPr bwMode="auto">
          <a:xfrm flipV="1">
            <a:off x="1611497" y="6621236"/>
            <a:ext cx="10580503" cy="1594"/>
          </a:xfrm>
          <a:prstGeom prst="line">
            <a:avLst/>
          </a:prstGeom>
          <a:noFill/>
          <a:ln w="28575">
            <a:solidFill>
              <a:srgbClr val="0055A5"/>
            </a:solidFill>
            <a:round/>
            <a:headEnd/>
            <a:tailEnd/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05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621236"/>
            <a:ext cx="2743200" cy="247198"/>
          </a:xfrm>
        </p:spPr>
        <p:txBody>
          <a:bodyPr/>
          <a:lstStyle/>
          <a:p>
            <a:fld id="{541D1F01-7B9F-4AC6-BA93-B00FF53A4E4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QRI-Logo-4blu06589E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14" b="1"/>
          <a:stretch/>
        </p:blipFill>
        <p:spPr bwMode="auto">
          <a:xfrm>
            <a:off x="174947" y="6205538"/>
            <a:ext cx="1371600" cy="50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3"/>
          <p:cNvSpPr>
            <a:spLocks noChangeShapeType="1"/>
          </p:cNvSpPr>
          <p:nvPr userDrawn="1"/>
        </p:nvSpPr>
        <p:spPr bwMode="auto">
          <a:xfrm flipV="1">
            <a:off x="1611497" y="6621236"/>
            <a:ext cx="10580503" cy="1594"/>
          </a:xfrm>
          <a:prstGeom prst="line">
            <a:avLst/>
          </a:prstGeom>
          <a:noFill/>
          <a:ln w="28575">
            <a:solidFill>
              <a:srgbClr val="0055A5"/>
            </a:solidFill>
            <a:round/>
            <a:headEnd/>
            <a:tailEnd/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12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D1F01-7B9F-4AC6-BA93-B00FF53A4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5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D1F01-7B9F-4AC6-BA93-B00FF53A4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0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621236"/>
            <a:ext cx="2743200" cy="230863"/>
          </a:xfrm>
        </p:spPr>
        <p:txBody>
          <a:bodyPr/>
          <a:lstStyle/>
          <a:p>
            <a:fld id="{541D1F01-7B9F-4AC6-BA93-B00FF53A4E4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QRI-Logo-4blu06589E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14" b="1"/>
          <a:stretch/>
        </p:blipFill>
        <p:spPr bwMode="auto">
          <a:xfrm>
            <a:off x="174947" y="6205538"/>
            <a:ext cx="1371600" cy="50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3"/>
          <p:cNvSpPr>
            <a:spLocks noChangeShapeType="1"/>
          </p:cNvSpPr>
          <p:nvPr userDrawn="1"/>
        </p:nvSpPr>
        <p:spPr bwMode="auto">
          <a:xfrm flipV="1">
            <a:off x="1611497" y="6621236"/>
            <a:ext cx="10580503" cy="1594"/>
          </a:xfrm>
          <a:prstGeom prst="line">
            <a:avLst/>
          </a:prstGeom>
          <a:noFill/>
          <a:ln w="28575">
            <a:solidFill>
              <a:srgbClr val="0055A5"/>
            </a:solidFill>
            <a:round/>
            <a:headEnd/>
            <a:tailEnd/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302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621236"/>
            <a:ext cx="2743200" cy="230868"/>
          </a:xfrm>
        </p:spPr>
        <p:txBody>
          <a:bodyPr/>
          <a:lstStyle/>
          <a:p>
            <a:fld id="{541D1F01-7B9F-4AC6-BA93-B00FF53A4E4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QRI-Logo-4blu06589E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14" b="1"/>
          <a:stretch/>
        </p:blipFill>
        <p:spPr bwMode="auto">
          <a:xfrm>
            <a:off x="174947" y="6205538"/>
            <a:ext cx="1371600" cy="50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3"/>
          <p:cNvSpPr>
            <a:spLocks noChangeShapeType="1"/>
          </p:cNvSpPr>
          <p:nvPr userDrawn="1"/>
        </p:nvSpPr>
        <p:spPr bwMode="auto">
          <a:xfrm flipV="1">
            <a:off x="1611497" y="6621236"/>
            <a:ext cx="10580503" cy="1594"/>
          </a:xfrm>
          <a:prstGeom prst="line">
            <a:avLst/>
          </a:prstGeom>
          <a:noFill/>
          <a:ln w="28575">
            <a:solidFill>
              <a:srgbClr val="0055A5"/>
            </a:solidFill>
            <a:round/>
            <a:headEnd/>
            <a:tailEnd/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94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D1F01-7B9F-4AC6-BA93-B00FF53A4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96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D1F01-7B9F-4AC6-BA93-B00FF53A4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5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D1F01-7B9F-4AC6-BA93-B00FF53A4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1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Repositories for Parametric Workflow Models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model libraries in Teamwork Cloud to store and retrieve SIS and Launch Vehicle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D1F01-7B9F-4AC6-BA93-B00FF53A4E4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918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Launch Vehicle Library Model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D1F01-7B9F-4AC6-BA93-B00FF53A4E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92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93" y="230659"/>
            <a:ext cx="6088381" cy="49377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D1F01-7B9F-4AC6-BA93-B00FF53A4E47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593" y="230659"/>
            <a:ext cx="4247110" cy="3611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412" y="3411311"/>
            <a:ext cx="3762375" cy="3209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"/>
          <p:cNvGrpSpPr/>
          <p:nvPr/>
        </p:nvGrpSpPr>
        <p:grpSpPr>
          <a:xfrm>
            <a:off x="272493" y="2625398"/>
            <a:ext cx="2328090" cy="1421465"/>
            <a:chOff x="272493" y="2625398"/>
            <a:chExt cx="2328090" cy="1421465"/>
          </a:xfrm>
        </p:grpSpPr>
        <p:sp>
          <p:nvSpPr>
            <p:cNvPr id="8" name="TextBox 7"/>
            <p:cNvSpPr txBox="1"/>
            <p:nvPr/>
          </p:nvSpPr>
          <p:spPr>
            <a:xfrm>
              <a:off x="272493" y="3123533"/>
              <a:ext cx="2328090" cy="92333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/>
                <a:t>Separate TWC library model for each launch vehicle</a:t>
              </a:r>
            </a:p>
          </p:txBody>
        </p:sp>
        <p:sp>
          <p:nvSpPr>
            <p:cNvPr id="9" name="Right Arrow 8"/>
            <p:cNvSpPr/>
            <p:nvPr/>
          </p:nvSpPr>
          <p:spPr>
            <a:xfrm rot="16200000">
              <a:off x="1152333" y="2689564"/>
              <a:ext cx="568411" cy="44008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327742" y="435990"/>
            <a:ext cx="2328090" cy="120032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Packages and data elements for LV variants based on workflow</a:t>
            </a:r>
          </a:p>
        </p:txBody>
      </p:sp>
    </p:spTree>
    <p:extLst>
      <p:ext uri="{BB962C8B-B14F-4D97-AF65-F5344CB8AC3E}">
        <p14:creationId xmlns:p14="http://schemas.microsoft.com/office/powerpoint/2010/main" val="22896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D1F01-7B9F-4AC6-BA93-B00FF53A4E47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46" y="291763"/>
            <a:ext cx="3586628" cy="48540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426" y="291763"/>
            <a:ext cx="3372622" cy="47988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3500" y="291763"/>
            <a:ext cx="3939336" cy="31584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86120" y="3656985"/>
            <a:ext cx="232809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Falcon 9 (&gt; 4k </a:t>
            </a:r>
            <a:r>
              <a:rPr lang="en-US" dirty="0" err="1"/>
              <a:t>lbs</a:t>
            </a:r>
            <a:r>
              <a:rPr lang="en-US" dirty="0"/>
              <a:t>) acoustics and loads instance tables</a:t>
            </a:r>
          </a:p>
        </p:txBody>
      </p:sp>
    </p:spTree>
    <p:extLst>
      <p:ext uri="{BB962C8B-B14F-4D97-AF65-F5344CB8AC3E}">
        <p14:creationId xmlns:p14="http://schemas.microsoft.com/office/powerpoint/2010/main" val="2962739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Usages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D1F01-7B9F-4AC6-BA93-B00FF53A4E47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55" y="1495039"/>
            <a:ext cx="3686175" cy="4543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003" y="1449989"/>
            <a:ext cx="3867150" cy="48291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67910" y="2066013"/>
            <a:ext cx="2328090" cy="120032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Each library is brought into the acoustics workflow model as a “used project”</a:t>
            </a:r>
          </a:p>
        </p:txBody>
      </p:sp>
      <p:cxnSp>
        <p:nvCxnSpPr>
          <p:cNvPr id="4" name="Straight Arrow Connector 3"/>
          <p:cNvCxnSpPr>
            <a:stCxn id="8" idx="1"/>
          </p:cNvCxnSpPr>
          <p:nvPr/>
        </p:nvCxnSpPr>
        <p:spPr>
          <a:xfrm flipH="1" flipV="1">
            <a:off x="3006811" y="1690688"/>
            <a:ext cx="761099" cy="9754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</p:cNvCxnSpPr>
          <p:nvPr/>
        </p:nvCxnSpPr>
        <p:spPr>
          <a:xfrm flipV="1">
            <a:off x="6096000" y="1579225"/>
            <a:ext cx="1235676" cy="10869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493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Library Models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D1F01-7B9F-4AC6-BA93-B00FF53A4E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83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394" y="0"/>
            <a:ext cx="10045212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D1F01-7B9F-4AC6-BA93-B00FF53A4E47}" type="slidenum">
              <a:rPr lang="en-US" smtClean="0"/>
              <a:t>15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338119" y="2267465"/>
            <a:ext cx="1878227" cy="11615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726724" y="626076"/>
            <a:ext cx="2784390" cy="191117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99651" y="1728262"/>
            <a:ext cx="2328090" cy="230832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Empty instance table in acoustics workflow parametric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Column headings correspond to value properties in the blocks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269362" y="0"/>
            <a:ext cx="92263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Step 1</a:t>
            </a:r>
          </a:p>
        </p:txBody>
      </p:sp>
    </p:spTree>
    <p:extLst>
      <p:ext uri="{BB962C8B-B14F-4D97-AF65-F5344CB8AC3E}">
        <p14:creationId xmlns:p14="http://schemas.microsoft.com/office/powerpoint/2010/main" val="2213000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33" y="0"/>
            <a:ext cx="11247120" cy="686006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D1F01-7B9F-4AC6-BA93-B00FF53A4E47}" type="slidenum">
              <a:rPr lang="en-US" smtClean="0"/>
              <a:t>16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48496" y="1445740"/>
            <a:ext cx="3509319" cy="1420036"/>
            <a:chOff x="848496" y="1445740"/>
            <a:chExt cx="3509319" cy="1420036"/>
          </a:xfrm>
        </p:grpSpPr>
        <p:sp>
          <p:nvSpPr>
            <p:cNvPr id="4" name="Left Brace 3"/>
            <p:cNvSpPr/>
            <p:nvPr/>
          </p:nvSpPr>
          <p:spPr>
            <a:xfrm rot="16200000">
              <a:off x="2423983" y="-129747"/>
              <a:ext cx="358346" cy="3509319"/>
            </a:xfrm>
            <a:prstGeom prst="leftBrace">
              <a:avLst>
                <a:gd name="adj1" fmla="val 88793"/>
                <a:gd name="adj2" fmla="val 51174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82592" y="1942446"/>
              <a:ext cx="1817343" cy="92333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/>
                <a:t>These columns will be populated with SIS data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48932" y="1359244"/>
            <a:ext cx="1817343" cy="2706861"/>
            <a:chOff x="3848932" y="1359244"/>
            <a:chExt cx="1817343" cy="2706861"/>
          </a:xfrm>
        </p:grpSpPr>
        <p:cxnSp>
          <p:nvCxnSpPr>
            <p:cNvPr id="7" name="Straight Arrow Connector 6"/>
            <p:cNvCxnSpPr>
              <a:stCxn id="9" idx="0"/>
            </p:cNvCxnSpPr>
            <p:nvPr/>
          </p:nvCxnSpPr>
          <p:spPr>
            <a:xfrm flipV="1">
              <a:off x="4757604" y="1359244"/>
              <a:ext cx="36818" cy="150653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848932" y="2865776"/>
              <a:ext cx="1817343" cy="1200329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/>
                <a:t>This column is synced to Excel file for payload input data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095217" y="1359244"/>
            <a:ext cx="3010815" cy="1368172"/>
            <a:chOff x="5095217" y="1359244"/>
            <a:chExt cx="3010815" cy="1368172"/>
          </a:xfrm>
        </p:grpSpPr>
        <p:sp>
          <p:nvSpPr>
            <p:cNvPr id="12" name="TextBox 11"/>
            <p:cNvSpPr txBox="1"/>
            <p:nvPr/>
          </p:nvSpPr>
          <p:spPr>
            <a:xfrm>
              <a:off x="5095217" y="1804086"/>
              <a:ext cx="3010815" cy="92333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/>
                <a:t>This column will be populated with instance data from the LV library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5703094" y="1359244"/>
              <a:ext cx="0" cy="44484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11269362" y="0"/>
            <a:ext cx="92263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Step 1</a:t>
            </a:r>
          </a:p>
        </p:txBody>
      </p:sp>
    </p:spTree>
    <p:extLst>
      <p:ext uri="{BB962C8B-B14F-4D97-AF65-F5344CB8AC3E}">
        <p14:creationId xmlns:p14="http://schemas.microsoft.com/office/powerpoint/2010/main" val="57840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687" y="420130"/>
            <a:ext cx="3114675" cy="319087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D1F01-7B9F-4AC6-BA93-B00FF53A4E47}" type="slidenum">
              <a:rPr lang="en-US" smtClean="0"/>
              <a:t>17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506" y="1726084"/>
            <a:ext cx="3718246" cy="4295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226" y="683740"/>
            <a:ext cx="4620494" cy="533811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749608" y="1986691"/>
            <a:ext cx="2695603" cy="1110736"/>
            <a:chOff x="2749608" y="1986691"/>
            <a:chExt cx="2695603" cy="1110736"/>
          </a:xfrm>
        </p:grpSpPr>
        <p:cxnSp>
          <p:nvCxnSpPr>
            <p:cNvPr id="6" name="Straight Arrow Connector 5"/>
            <p:cNvCxnSpPr>
              <a:stCxn id="10" idx="3"/>
            </p:cNvCxnSpPr>
            <p:nvPr/>
          </p:nvCxnSpPr>
          <p:spPr>
            <a:xfrm>
              <a:off x="4566951" y="2448356"/>
              <a:ext cx="878260" cy="64907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749608" y="1986691"/>
              <a:ext cx="1817343" cy="92333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/>
                <a:t>PLTemplate.xlsx file attached to Cameo model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00681" y="4046840"/>
            <a:ext cx="4650260" cy="838200"/>
            <a:chOff x="300681" y="4046840"/>
            <a:chExt cx="4650260" cy="838200"/>
          </a:xfrm>
        </p:grpSpPr>
        <p:sp>
          <p:nvSpPr>
            <p:cNvPr id="5" name="Oval 4"/>
            <p:cNvSpPr/>
            <p:nvPr/>
          </p:nvSpPr>
          <p:spPr>
            <a:xfrm>
              <a:off x="3377514" y="4046840"/>
              <a:ext cx="1573427" cy="838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00681" y="4690081"/>
              <a:ext cx="794951" cy="19495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1269362" y="0"/>
            <a:ext cx="92263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Step 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70329" y="503066"/>
            <a:ext cx="2799033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Read in payload data from synced Excel file</a:t>
            </a:r>
          </a:p>
        </p:txBody>
      </p:sp>
    </p:spTree>
    <p:extLst>
      <p:ext uri="{BB962C8B-B14F-4D97-AF65-F5344CB8AC3E}">
        <p14:creationId xmlns:p14="http://schemas.microsoft.com/office/powerpoint/2010/main" val="290501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1763"/>
            <a:ext cx="12192000" cy="575447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D1F01-7B9F-4AC6-BA93-B00FF53A4E47}" type="slidenum">
              <a:rPr lang="en-US" smtClean="0"/>
              <a:t>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269362" y="0"/>
            <a:ext cx="92263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Step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70329" y="503066"/>
            <a:ext cx="2799033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Read in payload data from synced Excel file</a:t>
            </a:r>
          </a:p>
        </p:txBody>
      </p:sp>
    </p:spTree>
    <p:extLst>
      <p:ext uri="{BB962C8B-B14F-4D97-AF65-F5344CB8AC3E}">
        <p14:creationId xmlns:p14="http://schemas.microsoft.com/office/powerpoint/2010/main" val="1815834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D1F01-7B9F-4AC6-BA93-B00FF53A4E47}" type="slidenum">
              <a:rPr lang="en-US" smtClean="0"/>
              <a:t>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269362" y="0"/>
            <a:ext cx="92263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Step 3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63224" y="595570"/>
            <a:ext cx="3724275" cy="5419725"/>
            <a:chOff x="263224" y="595570"/>
            <a:chExt cx="3724275" cy="54197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3224" y="595570"/>
              <a:ext cx="3724275" cy="541972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25844" y="3443975"/>
              <a:ext cx="2799033" cy="646331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/>
                <a:t>Open read-only instance table from LV library 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112483" y="595570"/>
            <a:ext cx="3752850" cy="5467350"/>
            <a:chOff x="4112483" y="595570"/>
            <a:chExt cx="3752850" cy="54673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2483" y="595570"/>
              <a:ext cx="3752850" cy="546735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589391" y="3443974"/>
              <a:ext cx="2799033" cy="646331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/>
                <a:t>Copy sound pressure levels for Falcon 9 &gt; 4k </a:t>
              </a:r>
              <a:r>
                <a:rPr lang="en-US" dirty="0" err="1"/>
                <a:t>lbs</a:t>
              </a:r>
              <a:r>
                <a:rPr lang="en-US" dirty="0"/>
                <a:t> (East)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667119" y="595570"/>
            <a:ext cx="2799033" cy="4781550"/>
            <a:chOff x="8667119" y="595570"/>
            <a:chExt cx="2799033" cy="478155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56974" y="595570"/>
              <a:ext cx="2219325" cy="478155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667119" y="4024742"/>
              <a:ext cx="2799033" cy="92333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/>
                <a:t>Paste into splLVf9gt4kE column of analysis instance table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94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453DB9C-CA77-4A19-8482-B47BC0086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699" y="182285"/>
            <a:ext cx="10515600" cy="547415"/>
          </a:xfrm>
        </p:spPr>
        <p:txBody>
          <a:bodyPr>
            <a:normAutofit fontScale="90000"/>
          </a:bodyPr>
          <a:lstStyle/>
          <a:p>
            <a:r>
              <a:rPr lang="en-US" dirty="0"/>
              <a:t>Mission Integration: The Acoustics Problem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fld id="{0BF3B1C9-AF7C-44E5-9A90-779FBFAF0BEE}" type="slidenum">
              <a:rPr lang="en-US" smtClean="0"/>
              <a:t>2</a:t>
            </a:fld>
            <a:endParaRPr lang="en-US" dirty="0"/>
          </a:p>
        </p:txBody>
      </p:sp>
      <p:pic>
        <p:nvPicPr>
          <p:cNvPr id="29" name="Picture 28"/>
          <p:cNvPicPr/>
          <p:nvPr/>
        </p:nvPicPr>
        <p:blipFill>
          <a:blip r:embed="rId3"/>
          <a:stretch>
            <a:fillRect/>
          </a:stretch>
        </p:blipFill>
        <p:spPr>
          <a:xfrm>
            <a:off x="698975" y="856531"/>
            <a:ext cx="3447225" cy="4581906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034" y="1561380"/>
            <a:ext cx="4716061" cy="3234216"/>
          </a:xfrm>
          <a:prstGeom prst="rect">
            <a:avLst/>
          </a:prstGeom>
          <a:noFill/>
        </p:spPr>
      </p:pic>
      <p:grpSp>
        <p:nvGrpSpPr>
          <p:cNvPr id="33" name="Group 32"/>
          <p:cNvGrpSpPr/>
          <p:nvPr/>
        </p:nvGrpSpPr>
        <p:grpSpPr>
          <a:xfrm>
            <a:off x="5244865" y="897147"/>
            <a:ext cx="1112808" cy="4400837"/>
            <a:chOff x="5729163" y="924398"/>
            <a:chExt cx="1128837" cy="5089580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29163" y="924398"/>
              <a:ext cx="1128837" cy="5089580"/>
            </a:xfrm>
            <a:prstGeom prst="rect">
              <a:avLst/>
            </a:prstGeom>
          </p:spPr>
        </p:pic>
        <p:sp>
          <p:nvSpPr>
            <p:cNvPr id="40" name="Rounded Rectangle 39"/>
            <p:cNvSpPr/>
            <p:nvPr/>
          </p:nvSpPr>
          <p:spPr>
            <a:xfrm>
              <a:off x="5760720" y="1828800"/>
              <a:ext cx="1069848" cy="411480"/>
            </a:xfrm>
            <a:prstGeom prst="roundRect">
              <a:avLst/>
            </a:prstGeom>
            <a:solidFill>
              <a:srgbClr val="66FF33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5769864" y="5495544"/>
              <a:ext cx="1069848" cy="411480"/>
            </a:xfrm>
            <a:prstGeom prst="roundRect">
              <a:avLst/>
            </a:prstGeom>
            <a:solidFill>
              <a:srgbClr val="66FF33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2" name="Rounded Rectangle 41"/>
          <p:cNvSpPr/>
          <p:nvPr/>
        </p:nvSpPr>
        <p:spPr>
          <a:xfrm>
            <a:off x="901060" y="5094233"/>
            <a:ext cx="10072775" cy="1477199"/>
          </a:xfrm>
          <a:prstGeom prst="roundRect">
            <a:avLst/>
          </a:prstGeom>
          <a:solidFill>
            <a:srgbClr val="FFF6D5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spcBef>
                <a:spcPts val="6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Acoustic loads create tremendous mechanical stresses on the entire launch vehicle.  </a:t>
            </a:r>
          </a:p>
          <a:p>
            <a:pPr marL="228600" indent="-228600">
              <a:spcBef>
                <a:spcPts val="6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This acoustic environment occurs in two stages </a:t>
            </a:r>
            <a:r>
              <a:rPr lang="en-US">
                <a:solidFill>
                  <a:schemeClr val="tx1"/>
                </a:solidFill>
                <a:latin typeface="Franklin Gothic Medium" panose="020B0603020102020204" pitchFamily="34" charset="0"/>
              </a:rPr>
              <a:t>– </a:t>
            </a:r>
          </a:p>
          <a:p>
            <a:pPr marL="228600" indent="-228600">
              <a:spcBef>
                <a:spcPts val="6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Franklin Gothic Medium" panose="020B0603020102020204" pitchFamily="34" charset="0"/>
              </a:rPr>
              <a:t>1) hold </a:t>
            </a:r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down, when all the first stage engines are firing and building thrust, followed </a:t>
            </a:r>
            <a:r>
              <a:rPr lang="en-US">
                <a:solidFill>
                  <a:schemeClr val="tx1"/>
                </a:solidFill>
                <a:latin typeface="Franklin Gothic Medium" panose="020B0603020102020204" pitchFamily="34" charset="0"/>
              </a:rPr>
              <a:t>by </a:t>
            </a:r>
          </a:p>
          <a:p>
            <a:pPr marL="228600" indent="-228600">
              <a:spcBef>
                <a:spcPts val="6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Franklin Gothic Medium" panose="020B0603020102020204" pitchFamily="34" charset="0"/>
              </a:rPr>
              <a:t>2) lift-off </a:t>
            </a:r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when the rocket actually starts to fly.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1C9BEAC-14CB-4B1A-AC8F-85AE6247D043}"/>
              </a:ext>
            </a:extLst>
          </p:cNvPr>
          <p:cNvCxnSpPr>
            <a:endCxn id="40" idx="3"/>
          </p:cNvCxnSpPr>
          <p:nvPr/>
        </p:nvCxnSpPr>
        <p:spPr>
          <a:xfrm flipH="1">
            <a:off x="6330631" y="1158240"/>
            <a:ext cx="734403" cy="698821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87BAC17-0008-4FEB-97A2-8241AD816317}"/>
              </a:ext>
            </a:extLst>
          </p:cNvPr>
          <p:cNvCxnSpPr>
            <a:cxnSpLocks/>
          </p:cNvCxnSpPr>
          <p:nvPr/>
        </p:nvCxnSpPr>
        <p:spPr>
          <a:xfrm flipH="1">
            <a:off x="6261463" y="1262743"/>
            <a:ext cx="896983" cy="3532853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295757E-7769-448E-9313-6F3A5D21D797}"/>
              </a:ext>
            </a:extLst>
          </p:cNvPr>
          <p:cNvSpPr txBox="1"/>
          <p:nvPr/>
        </p:nvSpPr>
        <p:spPr>
          <a:xfrm>
            <a:off x="7175863" y="966651"/>
            <a:ext cx="2738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Potential areas of interest</a:t>
            </a:r>
          </a:p>
        </p:txBody>
      </p:sp>
    </p:spTree>
    <p:extLst>
      <p:ext uri="{BB962C8B-B14F-4D97-AF65-F5344CB8AC3E}">
        <p14:creationId xmlns:p14="http://schemas.microsoft.com/office/powerpoint/2010/main" val="3958668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D1F01-7B9F-4AC6-BA93-B00FF53A4E47}" type="slidenum">
              <a:rPr lang="en-US" smtClean="0"/>
              <a:t>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269362" y="0"/>
            <a:ext cx="92263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Step 4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31423" y="516667"/>
            <a:ext cx="5702972" cy="4572000"/>
            <a:chOff x="131423" y="516667"/>
            <a:chExt cx="5702972" cy="4572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1423" y="516667"/>
              <a:ext cx="5702972" cy="45720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244827" y="2794988"/>
              <a:ext cx="2799033" cy="92333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/>
                <a:t>Open read-only instance table from SIS data model library 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011669" y="516667"/>
            <a:ext cx="5719012" cy="4572000"/>
            <a:chOff x="6011669" y="516667"/>
            <a:chExt cx="5719012" cy="4572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11669" y="516667"/>
              <a:ext cx="5719012" cy="45720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471658" y="2933487"/>
              <a:ext cx="2799033" cy="92333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/>
                <a:t>Copy sound pressure levels for Payload Categories A, B and 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804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D1F01-7B9F-4AC6-BA93-B00FF53A4E47}" type="slidenum">
              <a:rPr lang="en-US" smtClean="0"/>
              <a:t>21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177"/>
            <a:ext cx="12192000" cy="53296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269362" y="0"/>
            <a:ext cx="92263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Step 4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733474" y="184666"/>
            <a:ext cx="5942581" cy="5486876"/>
            <a:chOff x="5733474" y="184666"/>
            <a:chExt cx="5942581" cy="5486876"/>
          </a:xfrm>
        </p:grpSpPr>
        <p:sp>
          <p:nvSpPr>
            <p:cNvPr id="5" name="TextBox 4"/>
            <p:cNvSpPr txBox="1"/>
            <p:nvPr/>
          </p:nvSpPr>
          <p:spPr>
            <a:xfrm>
              <a:off x="5733474" y="2603974"/>
              <a:ext cx="2799033" cy="2031325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/>
                <a:t>Analysis instance table is nearly ready to run the simulation. Final step is to add an instance to receive the sums of the SPL transforms to calculate OASPL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48451" y="184666"/>
              <a:ext cx="2627604" cy="548687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8532506" y="4249934"/>
              <a:ext cx="878260" cy="64907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787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56" y="0"/>
            <a:ext cx="10423732" cy="64008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D1F01-7B9F-4AC6-BA93-B00FF53A4E47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300458" y="1154837"/>
            <a:ext cx="2799033" cy="147732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Parametric diagram calculates differences between PL SPL profile and SIS and LV profiles and notes exceedances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5680" y="4676513"/>
            <a:ext cx="2799033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Parametric diagram also calculates transforms of each instance of SPL value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191204" y="1876592"/>
            <a:ext cx="3303434" cy="923330"/>
            <a:chOff x="2191204" y="1876592"/>
            <a:chExt cx="3303434" cy="923330"/>
          </a:xfrm>
        </p:grpSpPr>
        <p:sp>
          <p:nvSpPr>
            <p:cNvPr id="7" name="TextBox 6"/>
            <p:cNvSpPr txBox="1"/>
            <p:nvPr/>
          </p:nvSpPr>
          <p:spPr>
            <a:xfrm>
              <a:off x="2191204" y="1876592"/>
              <a:ext cx="2799033" cy="92333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/>
                <a:t>Carat symbol signifies these value properties inherited from used project</a:t>
              </a:r>
            </a:p>
          </p:txBody>
        </p:sp>
        <p:cxnSp>
          <p:nvCxnSpPr>
            <p:cNvPr id="8" name="Straight Arrow Connector 7"/>
            <p:cNvCxnSpPr>
              <a:stCxn id="7" idx="3"/>
            </p:cNvCxnSpPr>
            <p:nvPr/>
          </p:nvCxnSpPr>
          <p:spPr>
            <a:xfrm flipV="1">
              <a:off x="4990237" y="2042984"/>
              <a:ext cx="504401" cy="29527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030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D1F01-7B9F-4AC6-BA93-B00FF53A4E47}" type="slidenum">
              <a:rPr lang="en-US" smtClean="0"/>
              <a:t>23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6636"/>
            <a:ext cx="12192000" cy="52647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54767" y="292294"/>
            <a:ext cx="2799033" cy="120032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OASPL Parametric diagram sums the SPL transform instances and converts them into OASPL values</a:t>
            </a:r>
          </a:p>
        </p:txBody>
      </p:sp>
    </p:spTree>
    <p:extLst>
      <p:ext uri="{BB962C8B-B14F-4D97-AF65-F5344CB8AC3E}">
        <p14:creationId xmlns:p14="http://schemas.microsoft.com/office/powerpoint/2010/main" val="1379975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D1F01-7B9F-4AC6-BA93-B00FF53A4E47}" type="slidenum">
              <a:rPr lang="en-US" smtClean="0"/>
              <a:t>24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8744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86" y="1849211"/>
            <a:ext cx="4819650" cy="4772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5646810" y="3672340"/>
            <a:ext cx="2799033" cy="944423"/>
            <a:chOff x="5646810" y="3672340"/>
            <a:chExt cx="2799033" cy="944423"/>
          </a:xfrm>
        </p:grpSpPr>
        <p:sp>
          <p:nvSpPr>
            <p:cNvPr id="5" name="TextBox 4"/>
            <p:cNvSpPr txBox="1"/>
            <p:nvPr/>
          </p:nvSpPr>
          <p:spPr>
            <a:xfrm>
              <a:off x="5646810" y="4247431"/>
              <a:ext cx="2799033" cy="36933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/>
                <a:t>Differences calculated</a:t>
              </a:r>
            </a:p>
          </p:txBody>
        </p:sp>
        <p:sp>
          <p:nvSpPr>
            <p:cNvPr id="7" name="Right Arrow 6"/>
            <p:cNvSpPr/>
            <p:nvPr/>
          </p:nvSpPr>
          <p:spPr>
            <a:xfrm rot="16200000">
              <a:off x="6679923" y="3736506"/>
              <a:ext cx="568411" cy="44008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530952" y="3746558"/>
            <a:ext cx="1993784" cy="1198287"/>
            <a:chOff x="9530952" y="3746558"/>
            <a:chExt cx="1993784" cy="1198287"/>
          </a:xfrm>
        </p:grpSpPr>
        <p:sp>
          <p:nvSpPr>
            <p:cNvPr id="6" name="TextBox 5"/>
            <p:cNvSpPr txBox="1"/>
            <p:nvPr/>
          </p:nvSpPr>
          <p:spPr>
            <a:xfrm>
              <a:off x="9530952" y="4298514"/>
              <a:ext cx="1993784" cy="646331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/>
                <a:t>TRUE checked if exceedance exists</a:t>
              </a:r>
            </a:p>
          </p:txBody>
        </p:sp>
        <p:sp>
          <p:nvSpPr>
            <p:cNvPr id="8" name="Right Arrow 7"/>
            <p:cNvSpPr/>
            <p:nvPr/>
          </p:nvSpPr>
          <p:spPr>
            <a:xfrm rot="16200000">
              <a:off x="10023599" y="3810724"/>
              <a:ext cx="568411" cy="44008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80774" y="4344680"/>
            <a:ext cx="2799033" cy="1859260"/>
            <a:chOff x="1180774" y="4344680"/>
            <a:chExt cx="2799033" cy="1859260"/>
          </a:xfrm>
        </p:grpSpPr>
        <p:sp>
          <p:nvSpPr>
            <p:cNvPr id="9" name="TextBox 8"/>
            <p:cNvSpPr txBox="1"/>
            <p:nvPr/>
          </p:nvSpPr>
          <p:spPr>
            <a:xfrm>
              <a:off x="1180774" y="4344680"/>
              <a:ext cx="2799033" cy="1200329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/>
                <a:t>Overall Sound Pressure Level values for payload, launch vehicle and SIS payload fairing categories</a:t>
              </a:r>
            </a:p>
          </p:txBody>
        </p:sp>
        <p:sp>
          <p:nvSpPr>
            <p:cNvPr id="10" name="Right Arrow 9"/>
            <p:cNvSpPr/>
            <p:nvPr/>
          </p:nvSpPr>
          <p:spPr>
            <a:xfrm rot="5400000">
              <a:off x="2197765" y="5699695"/>
              <a:ext cx="568411" cy="44008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355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2278"/>
            <a:ext cx="12192000" cy="451132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 Results to Attached Excel File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D1F01-7B9F-4AC6-BA93-B00FF53A4E47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93098" y="2977200"/>
            <a:ext cx="2031983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Differences and exceedances in red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01671" y="4455892"/>
            <a:ext cx="2031983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Graph displays OASPL values</a:t>
            </a:r>
          </a:p>
        </p:txBody>
      </p:sp>
    </p:spTree>
    <p:extLst>
      <p:ext uri="{BB962C8B-B14F-4D97-AF65-F5344CB8AC3E}">
        <p14:creationId xmlns:p14="http://schemas.microsoft.com/office/powerpoint/2010/main" val="327171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1992CD-63DE-4131-BAF9-DA9EB2839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C29ED8-A85C-41E7-8A33-75D24324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D1F01-7B9F-4AC6-BA93-B00FF53A4E4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79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3934" y="362934"/>
            <a:ext cx="10515600" cy="607910"/>
          </a:xfrm>
        </p:spPr>
        <p:txBody>
          <a:bodyPr>
            <a:normAutofit/>
          </a:bodyPr>
          <a:lstStyle/>
          <a:p>
            <a:r>
              <a:rPr lang="en-US" sz="3200" dirty="0"/>
              <a:t>Converting Acoustic Signal into Sound Pressure Levels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fld id="{0BF3B1C9-AF7C-44E5-9A90-779FBFAF0BEE}" type="slidenum">
              <a:rPr lang="en-US" smtClean="0"/>
              <a:t>3</a:t>
            </a:fld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1050147" y="5453618"/>
            <a:ext cx="10049655" cy="1055365"/>
          </a:xfrm>
          <a:prstGeom prst="roundRect">
            <a:avLst/>
          </a:prstGeom>
          <a:solidFill>
            <a:srgbClr val="FFF6D5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spcBef>
                <a:spcPts val="6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Calculate the total energy contained in the spectrum, E = </a:t>
            </a:r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  <a:sym typeface="Symbol" panose="05050102010706020507" pitchFamily="18" charset="2"/>
              </a:rPr>
              <a:t></a:t>
            </a:r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S(f) df </a:t>
            </a:r>
          </a:p>
          <a:p>
            <a:pPr marL="228600" indent="-228600">
              <a:spcBef>
                <a:spcPts val="6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Calculate Overall Sound Pressure Level, OASPL = 10*log10(E)   [units: dB]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912" y="1009290"/>
            <a:ext cx="3745644" cy="280048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097500" y="970843"/>
            <a:ext cx="3729315" cy="2885164"/>
            <a:chOff x="5794247" y="1195129"/>
            <a:chExt cx="4700327" cy="351426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94247" y="1195129"/>
              <a:ext cx="4700327" cy="3514263"/>
            </a:xfrm>
            <a:prstGeom prst="rect">
              <a:avLst/>
            </a:prstGeom>
          </p:spPr>
        </p:pic>
        <p:sp>
          <p:nvSpPr>
            <p:cNvPr id="8" name="Freeform 7"/>
            <p:cNvSpPr/>
            <p:nvPr/>
          </p:nvSpPr>
          <p:spPr>
            <a:xfrm>
              <a:off x="6638544" y="2532888"/>
              <a:ext cx="3685032" cy="1737360"/>
            </a:xfrm>
            <a:custGeom>
              <a:avLst/>
              <a:gdLst>
                <a:gd name="connsiteX0" fmla="*/ 0 w 3685032"/>
                <a:gd name="connsiteY0" fmla="*/ 192024 h 1737360"/>
                <a:gd name="connsiteX1" fmla="*/ 420624 w 3685032"/>
                <a:gd name="connsiteY1" fmla="*/ 219456 h 1737360"/>
                <a:gd name="connsiteX2" fmla="*/ 566928 w 3685032"/>
                <a:gd name="connsiteY2" fmla="*/ 100584 h 1737360"/>
                <a:gd name="connsiteX3" fmla="*/ 685800 w 3685032"/>
                <a:gd name="connsiteY3" fmla="*/ 210312 h 1737360"/>
                <a:gd name="connsiteX4" fmla="*/ 832104 w 3685032"/>
                <a:gd name="connsiteY4" fmla="*/ 64008 h 1737360"/>
                <a:gd name="connsiteX5" fmla="*/ 941832 w 3685032"/>
                <a:gd name="connsiteY5" fmla="*/ 109728 h 1737360"/>
                <a:gd name="connsiteX6" fmla="*/ 1088136 w 3685032"/>
                <a:gd name="connsiteY6" fmla="*/ 173736 h 1737360"/>
                <a:gd name="connsiteX7" fmla="*/ 1225296 w 3685032"/>
                <a:gd name="connsiteY7" fmla="*/ 192024 h 1737360"/>
                <a:gd name="connsiteX8" fmla="*/ 1380744 w 3685032"/>
                <a:gd name="connsiteY8" fmla="*/ 201168 h 1737360"/>
                <a:gd name="connsiteX9" fmla="*/ 1490472 w 3685032"/>
                <a:gd name="connsiteY9" fmla="*/ 146304 h 1737360"/>
                <a:gd name="connsiteX10" fmla="*/ 1618488 w 3685032"/>
                <a:gd name="connsiteY10" fmla="*/ 146304 h 1737360"/>
                <a:gd name="connsiteX11" fmla="*/ 2057400 w 3685032"/>
                <a:gd name="connsiteY11" fmla="*/ 0 h 1737360"/>
                <a:gd name="connsiteX12" fmla="*/ 2176272 w 3685032"/>
                <a:gd name="connsiteY12" fmla="*/ 27432 h 1737360"/>
                <a:gd name="connsiteX13" fmla="*/ 2871216 w 3685032"/>
                <a:gd name="connsiteY13" fmla="*/ 438912 h 1737360"/>
                <a:gd name="connsiteX14" fmla="*/ 2990088 w 3685032"/>
                <a:gd name="connsiteY14" fmla="*/ 521208 h 1737360"/>
                <a:gd name="connsiteX15" fmla="*/ 3136392 w 3685032"/>
                <a:gd name="connsiteY15" fmla="*/ 685800 h 1737360"/>
                <a:gd name="connsiteX16" fmla="*/ 3264408 w 3685032"/>
                <a:gd name="connsiteY16" fmla="*/ 758952 h 1737360"/>
                <a:gd name="connsiteX17" fmla="*/ 3392424 w 3685032"/>
                <a:gd name="connsiteY17" fmla="*/ 832104 h 1737360"/>
                <a:gd name="connsiteX18" fmla="*/ 3675888 w 3685032"/>
                <a:gd name="connsiteY18" fmla="*/ 1097280 h 1737360"/>
                <a:gd name="connsiteX19" fmla="*/ 3685032 w 3685032"/>
                <a:gd name="connsiteY19" fmla="*/ 1728216 h 1737360"/>
                <a:gd name="connsiteX20" fmla="*/ 9144 w 3685032"/>
                <a:gd name="connsiteY20" fmla="*/ 1737360 h 1737360"/>
                <a:gd name="connsiteX21" fmla="*/ 0 w 3685032"/>
                <a:gd name="connsiteY21" fmla="*/ 192024 h 173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685032" h="1737360">
                  <a:moveTo>
                    <a:pt x="0" y="192024"/>
                  </a:moveTo>
                  <a:lnTo>
                    <a:pt x="420624" y="219456"/>
                  </a:lnTo>
                  <a:lnTo>
                    <a:pt x="566928" y="100584"/>
                  </a:lnTo>
                  <a:lnTo>
                    <a:pt x="685800" y="210312"/>
                  </a:lnTo>
                  <a:lnTo>
                    <a:pt x="832104" y="64008"/>
                  </a:lnTo>
                  <a:lnTo>
                    <a:pt x="941832" y="109728"/>
                  </a:lnTo>
                  <a:lnTo>
                    <a:pt x="1088136" y="173736"/>
                  </a:lnTo>
                  <a:lnTo>
                    <a:pt x="1225296" y="192024"/>
                  </a:lnTo>
                  <a:lnTo>
                    <a:pt x="1380744" y="201168"/>
                  </a:lnTo>
                  <a:lnTo>
                    <a:pt x="1490472" y="146304"/>
                  </a:lnTo>
                  <a:lnTo>
                    <a:pt x="1618488" y="146304"/>
                  </a:lnTo>
                  <a:lnTo>
                    <a:pt x="2057400" y="0"/>
                  </a:lnTo>
                  <a:lnTo>
                    <a:pt x="2176272" y="27432"/>
                  </a:lnTo>
                  <a:lnTo>
                    <a:pt x="2871216" y="438912"/>
                  </a:lnTo>
                  <a:lnTo>
                    <a:pt x="2990088" y="521208"/>
                  </a:lnTo>
                  <a:lnTo>
                    <a:pt x="3136392" y="685800"/>
                  </a:lnTo>
                  <a:lnTo>
                    <a:pt x="3264408" y="758952"/>
                  </a:lnTo>
                  <a:lnTo>
                    <a:pt x="3392424" y="832104"/>
                  </a:lnTo>
                  <a:lnTo>
                    <a:pt x="3675888" y="1097280"/>
                  </a:lnTo>
                  <a:lnTo>
                    <a:pt x="3685032" y="1728216"/>
                  </a:lnTo>
                  <a:lnTo>
                    <a:pt x="9144" y="1737360"/>
                  </a:lnTo>
                  <a:lnTo>
                    <a:pt x="0" y="192024"/>
                  </a:lnTo>
                  <a:close/>
                </a:path>
              </a:pathLst>
            </a:custGeom>
            <a:solidFill>
              <a:srgbClr val="CAE0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916299" y="3463790"/>
              <a:ext cx="276947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10000"/>
                    </a:schemeClr>
                  </a:solidFill>
                </a:rPr>
                <a:t>OASPL = 10*log10(E)   [units: dB]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32" y="1086927"/>
            <a:ext cx="3621770" cy="2633187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EC4C5CD-2E72-419C-B5B2-64AAF4138237}"/>
              </a:ext>
            </a:extLst>
          </p:cNvPr>
          <p:cNvCxnSpPr>
            <a:cxnSpLocks/>
          </p:cNvCxnSpPr>
          <p:nvPr/>
        </p:nvCxnSpPr>
        <p:spPr>
          <a:xfrm flipH="1" flipV="1">
            <a:off x="1889761" y="3283132"/>
            <a:ext cx="235130" cy="7906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29F834C-6052-431E-8381-39A7E3A5A981}"/>
              </a:ext>
            </a:extLst>
          </p:cNvPr>
          <p:cNvSpPr txBox="1"/>
          <p:nvPr/>
        </p:nvSpPr>
        <p:spPr>
          <a:xfrm>
            <a:off x="1092198" y="3986702"/>
            <a:ext cx="2938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Measurement of acoustic signal in time domain (test lab, simulation, or other technique)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40BD5E0-C2C0-49DB-8BD4-51A3FFC67079}"/>
              </a:ext>
            </a:extLst>
          </p:cNvPr>
          <p:cNvCxnSpPr>
            <a:cxnSpLocks/>
          </p:cNvCxnSpPr>
          <p:nvPr/>
        </p:nvCxnSpPr>
        <p:spPr>
          <a:xfrm flipH="1" flipV="1">
            <a:off x="5008175" y="2330855"/>
            <a:ext cx="334533" cy="17429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50BE231-C505-44FE-9C8E-97375EB9719B}"/>
              </a:ext>
            </a:extLst>
          </p:cNvPr>
          <p:cNvSpPr txBox="1"/>
          <p:nvPr/>
        </p:nvSpPr>
        <p:spPr>
          <a:xfrm>
            <a:off x="4310014" y="3969284"/>
            <a:ext cx="37456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Converting time signal to frequency domain.  Compare curves from different references and vehicles.</a:t>
            </a:r>
          </a:p>
          <a:p>
            <a:r>
              <a:rPr lang="en-US" sz="1600">
                <a:solidFill>
                  <a:srgbClr val="FF0000"/>
                </a:solidFill>
              </a:rPr>
              <a:t>SIS provides general guideline as an envelope which constrains this freq curve.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F2714E9-9B81-49F5-93F2-1A01930E5EA0}"/>
              </a:ext>
            </a:extLst>
          </p:cNvPr>
          <p:cNvCxnSpPr>
            <a:cxnSpLocks/>
          </p:cNvCxnSpPr>
          <p:nvPr/>
        </p:nvCxnSpPr>
        <p:spPr>
          <a:xfrm flipV="1">
            <a:off x="9427329" y="3283132"/>
            <a:ext cx="369814" cy="7035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5C1B227-55D0-4CA1-A6DF-6A85E388F641}"/>
              </a:ext>
            </a:extLst>
          </p:cNvPr>
          <p:cNvSpPr txBox="1"/>
          <p:nvPr/>
        </p:nvSpPr>
        <p:spPr>
          <a:xfrm>
            <a:off x="8394634" y="3899606"/>
            <a:ext cx="3599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Integrate under freq curve to find Overall Acoustic Sound Pressure Level (OASPL)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53E5846-2CC5-4E09-9ED7-0111450C38B5}"/>
              </a:ext>
            </a:extLst>
          </p:cNvPr>
          <p:cNvCxnSpPr>
            <a:cxnSpLocks/>
          </p:cNvCxnSpPr>
          <p:nvPr/>
        </p:nvCxnSpPr>
        <p:spPr>
          <a:xfrm flipH="1">
            <a:off x="7463246" y="4799339"/>
            <a:ext cx="1524509" cy="13001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82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2602706" y="896112"/>
            <a:ext cx="9241822" cy="3734000"/>
            <a:chOff x="2602706" y="896112"/>
            <a:chExt cx="9241822" cy="3734000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02706" y="896112"/>
              <a:ext cx="9241822" cy="3734000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95323" y="1686373"/>
              <a:ext cx="214762" cy="2040237"/>
            </a:xfrm>
            <a:prstGeom prst="rect">
              <a:avLst/>
            </a:prstGeom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fld id="{0BF3B1C9-AF7C-44E5-9A90-779FBFAF0BEE}" type="slidenum">
              <a:rPr lang="en-US" smtClean="0"/>
              <a:t>4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02732" y="3015205"/>
            <a:ext cx="1158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Measure or Predict</a:t>
            </a:r>
          </a:p>
          <a:p>
            <a:pPr marL="119063" lvl="1" indent="-119063">
              <a:buFont typeface="Arial" panose="020B0604020202020204" pitchFamily="34" charset="0"/>
              <a:buChar char="•"/>
              <a:tabLst>
                <a:tab pos="396875" algn="l"/>
              </a:tabLst>
            </a:pPr>
            <a:r>
              <a:rPr lang="en-US" sz="1200" dirty="0">
                <a:latin typeface="+mj-lt"/>
              </a:rPr>
              <a:t>20 in from PL Skin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496686" y="2767180"/>
            <a:ext cx="1109354" cy="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269661" y="1130059"/>
            <a:ext cx="1023663" cy="3021319"/>
            <a:chOff x="3522931" y="1801368"/>
            <a:chExt cx="1581026" cy="394589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22931" y="1801368"/>
              <a:ext cx="1581026" cy="3945898"/>
            </a:xfrm>
            <a:prstGeom prst="rect">
              <a:avLst/>
            </a:prstGeom>
          </p:spPr>
        </p:pic>
        <p:sp>
          <p:nvSpPr>
            <p:cNvPr id="37" name="Oval 36"/>
            <p:cNvSpPr/>
            <p:nvPr/>
          </p:nvSpPr>
          <p:spPr>
            <a:xfrm>
              <a:off x="3581924" y="3930365"/>
              <a:ext cx="1463040" cy="530352"/>
            </a:xfrm>
            <a:prstGeom prst="ellipse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581924" y="3227832"/>
              <a:ext cx="1463040" cy="967709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3581924" y="2971800"/>
              <a:ext cx="1463040" cy="530352"/>
            </a:xfrm>
            <a:prstGeom prst="ellipse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Cube 6"/>
          <p:cNvSpPr/>
          <p:nvPr/>
        </p:nvSpPr>
        <p:spPr>
          <a:xfrm>
            <a:off x="485320" y="2493033"/>
            <a:ext cx="603849" cy="560717"/>
          </a:xfrm>
          <a:prstGeom prst="cube">
            <a:avLst>
              <a:gd name="adj" fmla="val 1423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 flipH="1">
            <a:off x="1104529" y="2510076"/>
            <a:ext cx="374904" cy="476250"/>
            <a:chOff x="420624" y="1032891"/>
            <a:chExt cx="374904" cy="476250"/>
          </a:xfrm>
          <a:noFill/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5978" y="1032891"/>
              <a:ext cx="209550" cy="476250"/>
            </a:xfrm>
            <a:prstGeom prst="rect">
              <a:avLst/>
            </a:prstGeom>
            <a:grpFill/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1048" y="1066419"/>
              <a:ext cx="182560" cy="414909"/>
            </a:xfrm>
            <a:prstGeom prst="rect">
              <a:avLst/>
            </a:prstGeom>
            <a:grpFill/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0624" y="1118236"/>
              <a:ext cx="139766" cy="317650"/>
            </a:xfrm>
            <a:prstGeom prst="rect">
              <a:avLst/>
            </a:prstGeom>
            <a:grpFill/>
          </p:spPr>
        </p:pic>
      </p:grpSp>
      <p:sp>
        <p:nvSpPr>
          <p:cNvPr id="54" name="TextBox 53"/>
          <p:cNvSpPr txBox="1"/>
          <p:nvPr/>
        </p:nvSpPr>
        <p:spPr>
          <a:xfrm>
            <a:off x="2009438" y="1492370"/>
            <a:ext cx="1041321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00B0F0"/>
                </a:solidFill>
                <a:latin typeface="+mj-lt"/>
              </a:rPr>
              <a:t>PL Under Consideration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117101" y="1712055"/>
            <a:ext cx="835152" cy="50783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>
                <a:latin typeface="+mj-lt"/>
              </a:rPr>
              <a:t>SIS Categories</a:t>
            </a:r>
          </a:p>
          <a:p>
            <a:pPr algn="ctr"/>
            <a:r>
              <a:rPr lang="en-US" sz="1100" dirty="0">
                <a:latin typeface="+mj-lt"/>
              </a:rPr>
              <a:t>(GovCloud)</a:t>
            </a:r>
          </a:p>
        </p:txBody>
      </p:sp>
      <p:sp>
        <p:nvSpPr>
          <p:cNvPr id="62" name="Double Wave 61"/>
          <p:cNvSpPr/>
          <p:nvPr/>
        </p:nvSpPr>
        <p:spPr>
          <a:xfrm>
            <a:off x="2579297" y="4054418"/>
            <a:ext cx="2449902" cy="741870"/>
          </a:xfrm>
          <a:prstGeom prst="doubleWave">
            <a:avLst>
              <a:gd name="adj1" fmla="val 125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2935799" y="1996727"/>
            <a:ext cx="1041321" cy="50783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00B050"/>
                </a:solidFill>
                <a:latin typeface="+mj-lt"/>
              </a:rPr>
              <a:t>LV Under Consideration</a:t>
            </a:r>
          </a:p>
          <a:p>
            <a:pPr algn="ctr"/>
            <a:r>
              <a:rPr lang="en-US" sz="1100" dirty="0">
                <a:solidFill>
                  <a:srgbClr val="00B050"/>
                </a:solidFill>
                <a:latin typeface="+mj-lt"/>
              </a:rPr>
              <a:t>(LSP Cloud)</a:t>
            </a:r>
          </a:p>
        </p:txBody>
      </p:sp>
      <p:cxnSp>
        <p:nvCxnSpPr>
          <p:cNvPr id="68" name="Straight Arrow Connector 67"/>
          <p:cNvCxnSpPr>
            <a:stCxn id="54" idx="0"/>
            <a:endCxn id="76" idx="3"/>
          </p:cNvCxnSpPr>
          <p:nvPr/>
        </p:nvCxnSpPr>
        <p:spPr>
          <a:xfrm flipV="1">
            <a:off x="2530099" y="1163700"/>
            <a:ext cx="542423" cy="328670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4" idx="0"/>
          </p:cNvCxnSpPr>
          <p:nvPr/>
        </p:nvCxnSpPr>
        <p:spPr>
          <a:xfrm flipV="1">
            <a:off x="3456460" y="1233577"/>
            <a:ext cx="114876" cy="763150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2" name="Content Placeholder 3"/>
          <p:cNvSpPr txBox="1">
            <a:spLocks/>
          </p:cNvSpPr>
          <p:nvPr/>
        </p:nvSpPr>
        <p:spPr>
          <a:xfrm>
            <a:off x="381806" y="4835258"/>
            <a:ext cx="11311128" cy="1636967"/>
          </a:xfrm>
          <a:prstGeom prst="rect">
            <a:avLst/>
          </a:prstGeom>
        </p:spPr>
        <p:txBody>
          <a:bodyPr numCol="3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574675" indent="-2921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Franklin Gothic Book" panose="020B0503020102020204" pitchFamily="34" charset="0"/>
              <a:buChar char="—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744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914400" indent="-11271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Franklin Gothic Book" panose="020B0503020102020204" pitchFamily="34" charset="0"/>
              <a:buChar char="-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084263" indent="-11271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Franklin Gothic Book" panose="020B0503020102020204" pitchFamily="34" charset="0"/>
              <a:buChar char="-"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68275"/>
            <a:r>
              <a:rPr lang="en-US" sz="1200" dirty="0"/>
              <a:t>Assumptions</a:t>
            </a:r>
          </a:p>
          <a:p>
            <a:pPr lvl="1"/>
            <a:r>
              <a:rPr lang="en-US" sz="1100" dirty="0"/>
              <a:t>P95/50 (95% Probability with 50% Confidence)</a:t>
            </a:r>
          </a:p>
          <a:p>
            <a:pPr lvl="1"/>
            <a:r>
              <a:rPr lang="en-US" sz="1100" dirty="0"/>
              <a:t>PL shall be designed to tolerate the acoustic levels generated by LV</a:t>
            </a:r>
          </a:p>
          <a:p>
            <a:pPr lvl="1"/>
            <a:r>
              <a:rPr lang="en-US" sz="1100" dirty="0"/>
              <a:t>From liftoff through SV separation</a:t>
            </a:r>
          </a:p>
          <a:p>
            <a:pPr lvl="1"/>
            <a:r>
              <a:rPr lang="en-US" sz="1100" dirty="0"/>
              <a:t>Reference pressure 20 </a:t>
            </a:r>
            <a:r>
              <a:rPr lang="el-GR" sz="1100" dirty="0"/>
              <a:t>μ</a:t>
            </a:r>
            <a:r>
              <a:rPr lang="en-US" sz="1100" dirty="0"/>
              <a:t>Pa</a:t>
            </a:r>
          </a:p>
          <a:p>
            <a:endParaRPr lang="en-US" sz="1200" dirty="0"/>
          </a:p>
          <a:p>
            <a:pPr marL="168275" indent="-168275"/>
            <a:r>
              <a:rPr lang="en-US" sz="1200" dirty="0"/>
              <a:t>Workflow Steps</a:t>
            </a:r>
          </a:p>
          <a:p>
            <a:pPr lvl="1"/>
            <a:r>
              <a:rPr lang="en-US" sz="1100" dirty="0"/>
              <a:t>Obtain V(t)  [voltage time trace from microphone]</a:t>
            </a:r>
          </a:p>
          <a:p>
            <a:pPr lvl="1"/>
            <a:r>
              <a:rPr lang="en-US" sz="1100" dirty="0" err="1"/>
              <a:t>Calc</a:t>
            </a:r>
            <a:r>
              <a:rPr lang="en-US" sz="1100" dirty="0"/>
              <a:t> p’(t) = </a:t>
            </a:r>
            <a:r>
              <a:rPr lang="en-US" sz="1100" dirty="0" err="1"/>
              <a:t>mic.constant</a:t>
            </a:r>
            <a:r>
              <a:rPr lang="en-US" sz="1100" dirty="0"/>
              <a:t> * V(t)</a:t>
            </a:r>
          </a:p>
          <a:p>
            <a:pPr lvl="2"/>
            <a:r>
              <a:rPr lang="en-US" sz="1100" dirty="0"/>
              <a:t>where p’(t) = pressure fluctuation</a:t>
            </a:r>
          </a:p>
          <a:p>
            <a:pPr lvl="1"/>
            <a:r>
              <a:rPr lang="en-US" sz="1100" dirty="0"/>
              <a:t>Normalize p’(t) using reference pressure 20 </a:t>
            </a:r>
            <a:r>
              <a:rPr lang="en-US" sz="1100" dirty="0" err="1"/>
              <a:t>μPa</a:t>
            </a:r>
            <a:endParaRPr lang="en-US" sz="1100" dirty="0"/>
          </a:p>
          <a:p>
            <a:pPr lvl="1"/>
            <a:r>
              <a:rPr lang="en-US" sz="1100" dirty="0" err="1"/>
              <a:t>Calc</a:t>
            </a:r>
            <a:r>
              <a:rPr lang="en-US" sz="1100" dirty="0"/>
              <a:t> S(f) using FFT</a:t>
            </a:r>
          </a:p>
          <a:p>
            <a:pPr lvl="2"/>
            <a:r>
              <a:rPr lang="en-US" sz="1100" dirty="0"/>
              <a:t>where S(f) = spectrum of normalized p’(t)</a:t>
            </a:r>
          </a:p>
          <a:p>
            <a:pPr lvl="1"/>
            <a:r>
              <a:rPr lang="en-US" sz="1100" dirty="0"/>
              <a:t>Correct S(f) for mic response and atmospheric absorption</a:t>
            </a:r>
          </a:p>
          <a:p>
            <a:pPr lvl="1"/>
            <a:r>
              <a:rPr lang="en-US" sz="1100" dirty="0"/>
              <a:t>Compute Sound Pressure Level (SPL) Spectrum</a:t>
            </a:r>
          </a:p>
          <a:p>
            <a:pPr lvl="2"/>
            <a:r>
              <a:rPr lang="en-US" sz="1100" dirty="0"/>
              <a:t>SPL(f) = 10*log10(S(f))    [units: dB/Hz]</a:t>
            </a:r>
          </a:p>
          <a:p>
            <a:pPr lvl="1"/>
            <a:r>
              <a:rPr lang="en-US" sz="1100" dirty="0"/>
              <a:t>Compute Overall Sound Pressure Level (OASPL)</a:t>
            </a:r>
          </a:p>
          <a:p>
            <a:pPr lvl="2"/>
            <a:r>
              <a:rPr lang="en-US" sz="1100" dirty="0"/>
              <a:t>E = </a:t>
            </a:r>
            <a:r>
              <a:rPr lang="en-US" sz="1100" dirty="0">
                <a:sym typeface="Symbol" panose="05050102010706020507" pitchFamily="18" charset="2"/>
              </a:rPr>
              <a:t></a:t>
            </a:r>
            <a:r>
              <a:rPr lang="en-US" sz="1100" dirty="0"/>
              <a:t> S(f) </a:t>
            </a:r>
            <a:r>
              <a:rPr lang="en-US" sz="1100" dirty="0" err="1"/>
              <a:t>df</a:t>
            </a:r>
            <a:r>
              <a:rPr lang="en-US" sz="1100" dirty="0"/>
              <a:t>  [total energy contained in the spectrum]</a:t>
            </a:r>
            <a:endParaRPr lang="en-US" sz="700" dirty="0"/>
          </a:p>
          <a:p>
            <a:pPr lvl="2"/>
            <a:r>
              <a:rPr lang="en-US" sz="1100" dirty="0"/>
              <a:t>OASPL = 10*log10(E)   [units: dB]</a:t>
            </a:r>
          </a:p>
          <a:p>
            <a:pPr lvl="1"/>
            <a:r>
              <a:rPr lang="en-US" sz="1200" dirty="0"/>
              <a:t>Identify SPL and OASPL exceedances</a:t>
            </a:r>
          </a:p>
        </p:txBody>
      </p:sp>
      <p:sp>
        <p:nvSpPr>
          <p:cNvPr id="76" name="Oval 75"/>
          <p:cNvSpPr/>
          <p:nvPr/>
        </p:nvSpPr>
        <p:spPr>
          <a:xfrm>
            <a:off x="3010620" y="957533"/>
            <a:ext cx="422694" cy="241540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421811" y="885645"/>
            <a:ext cx="425569" cy="330679"/>
          </a:xfrm>
          <a:prstGeom prst="ellipse">
            <a:avLst/>
          </a:prstGeom>
          <a:noFill/>
          <a:ln w="28575">
            <a:solidFill>
              <a:srgbClr val="00DE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3833004" y="874142"/>
            <a:ext cx="1265207" cy="330679"/>
          </a:xfrm>
          <a:prstGeom prst="roundRect">
            <a:avLst>
              <a:gd name="adj" fmla="val 37537"/>
            </a:avLst>
          </a:prstGeom>
          <a:noFill/>
          <a:ln w="28575">
            <a:solidFill>
              <a:schemeClr val="accent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Arrow Connector 82"/>
          <p:cNvCxnSpPr>
            <a:stCxn id="60" idx="0"/>
            <a:endCxn id="82" idx="2"/>
          </p:cNvCxnSpPr>
          <p:nvPr/>
        </p:nvCxnSpPr>
        <p:spPr>
          <a:xfrm flipH="1" flipV="1">
            <a:off x="4465608" y="1204821"/>
            <a:ext cx="69069" cy="507234"/>
          </a:xfrm>
          <a:prstGeom prst="straightConnector1">
            <a:avLst/>
          </a:prstGeom>
          <a:ln w="19050">
            <a:solidFill>
              <a:schemeClr val="accent1">
                <a:lumMod val="75000"/>
                <a:lumOff val="2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D12C907-5DA0-457D-8D21-635F90800CA1}"/>
              </a:ext>
            </a:extLst>
          </p:cNvPr>
          <p:cNvCxnSpPr>
            <a:cxnSpLocks/>
          </p:cNvCxnSpPr>
          <p:nvPr/>
        </p:nvCxnSpPr>
        <p:spPr>
          <a:xfrm flipH="1">
            <a:off x="5386612" y="4696607"/>
            <a:ext cx="1284154" cy="2435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1E82CEE-765B-49C4-ADE4-E16840BCF6CE}"/>
              </a:ext>
            </a:extLst>
          </p:cNvPr>
          <p:cNvSpPr txBox="1"/>
          <p:nvPr/>
        </p:nvSpPr>
        <p:spPr>
          <a:xfrm>
            <a:off x="6796635" y="4515145"/>
            <a:ext cx="29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Summary of main steps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E4726AC-C52B-4DF8-AFD5-0B06D7630D62}"/>
              </a:ext>
            </a:extLst>
          </p:cNvPr>
          <p:cNvCxnSpPr>
            <a:cxnSpLocks/>
            <a:stCxn id="41" idx="0"/>
          </p:cNvCxnSpPr>
          <p:nvPr/>
        </p:nvCxnSpPr>
        <p:spPr>
          <a:xfrm>
            <a:off x="1471745" y="785045"/>
            <a:ext cx="1767037" cy="568674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82E275B-E515-496F-A177-22453583165A}"/>
              </a:ext>
            </a:extLst>
          </p:cNvPr>
          <p:cNvSpPr txBox="1"/>
          <p:nvPr/>
        </p:nvSpPr>
        <p:spPr>
          <a:xfrm>
            <a:off x="165992" y="785045"/>
            <a:ext cx="2611505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Payload SPL vs freq submitted as raw data file, then imported into SysML table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9A1D39E-8092-408C-820F-F96ED2C9C268}"/>
              </a:ext>
            </a:extLst>
          </p:cNvPr>
          <p:cNvSpPr txBox="1"/>
          <p:nvPr/>
        </p:nvSpPr>
        <p:spPr>
          <a:xfrm>
            <a:off x="2261038" y="3799515"/>
            <a:ext cx="261150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Freq points from other vehicles and/or references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E2F04AD-8972-4A50-B0B1-2E445149C3D4}"/>
              </a:ext>
            </a:extLst>
          </p:cNvPr>
          <p:cNvCxnSpPr>
            <a:cxnSpLocks/>
          </p:cNvCxnSpPr>
          <p:nvPr/>
        </p:nvCxnSpPr>
        <p:spPr>
          <a:xfrm flipV="1">
            <a:off x="3212476" y="2943680"/>
            <a:ext cx="887059" cy="9518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0B2CD7A-ACB5-4425-8FFB-FF599C9E1A03}"/>
              </a:ext>
            </a:extLst>
          </p:cNvPr>
          <p:cNvSpPr txBox="1"/>
          <p:nvPr/>
        </p:nvSpPr>
        <p:spPr>
          <a:xfrm>
            <a:off x="9305630" y="1196938"/>
            <a:ext cx="2611505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Freq curves juxtaposed to reveal crossing points, underlaps and overlaps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E586D78-4A08-4047-B0ED-2397E9BE7A88}"/>
              </a:ext>
            </a:extLst>
          </p:cNvPr>
          <p:cNvSpPr txBox="1"/>
          <p:nvPr/>
        </p:nvSpPr>
        <p:spPr>
          <a:xfrm>
            <a:off x="6211811" y="265048"/>
            <a:ext cx="261150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OASPL results shown on dashboard as a bar chart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01B990C-E49F-4310-8888-1B5BCB252063}"/>
              </a:ext>
            </a:extLst>
          </p:cNvPr>
          <p:cNvCxnSpPr>
            <a:cxnSpLocks/>
            <a:stCxn id="45" idx="1"/>
          </p:cNvCxnSpPr>
          <p:nvPr/>
        </p:nvCxnSpPr>
        <p:spPr>
          <a:xfrm flipH="1">
            <a:off x="6037370" y="526658"/>
            <a:ext cx="174441" cy="5243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3AF84FE5-E38F-48CC-9815-00166C65F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89" y="105242"/>
            <a:ext cx="10515600" cy="503174"/>
          </a:xfrm>
        </p:spPr>
        <p:txBody>
          <a:bodyPr>
            <a:normAutofit fontScale="90000"/>
          </a:bodyPr>
          <a:lstStyle/>
          <a:p>
            <a:r>
              <a:rPr lang="en-US" dirty="0"/>
              <a:t>Acoustics Algorithm</a:t>
            </a:r>
          </a:p>
        </p:txBody>
      </p:sp>
    </p:spTree>
    <p:extLst>
      <p:ext uri="{BB962C8B-B14F-4D97-AF65-F5344CB8AC3E}">
        <p14:creationId xmlns:p14="http://schemas.microsoft.com/office/powerpoint/2010/main" val="364351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546" y="1584497"/>
            <a:ext cx="8633898" cy="47697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 Analysis Model Structure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D1F01-7B9F-4AC6-BA93-B00FF53A4E4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57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091" y="1664686"/>
            <a:ext cx="8818548" cy="392404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Integration Enterprise Internal Connectivity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D1F01-7B9F-4AC6-BA93-B00FF53A4E47}" type="slidenum">
              <a:rPr lang="en-US" smtClean="0"/>
              <a:t>6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12601" y="3317517"/>
            <a:ext cx="3022578" cy="1423318"/>
            <a:chOff x="412601" y="3317517"/>
            <a:chExt cx="3022578" cy="1423318"/>
          </a:xfrm>
        </p:grpSpPr>
        <p:sp>
          <p:nvSpPr>
            <p:cNvPr id="5" name="TextBox 4"/>
            <p:cNvSpPr txBox="1"/>
            <p:nvPr/>
          </p:nvSpPr>
          <p:spPr>
            <a:xfrm>
              <a:off x="412601" y="3419320"/>
              <a:ext cx="2328090" cy="1200329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/>
                <a:t>Workflow model draws launch vehicle and interface specs from TWC data models</a:t>
              </a: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2866768" y="3317517"/>
              <a:ext cx="568411" cy="44008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2866767" y="4300755"/>
              <a:ext cx="568411" cy="44008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275110" y="1883776"/>
            <a:ext cx="2784389" cy="1176031"/>
            <a:chOff x="8275110" y="1883776"/>
            <a:chExt cx="2784389" cy="1176031"/>
          </a:xfrm>
        </p:grpSpPr>
        <p:sp>
          <p:nvSpPr>
            <p:cNvPr id="6" name="TextBox 5"/>
            <p:cNvSpPr txBox="1"/>
            <p:nvPr/>
          </p:nvSpPr>
          <p:spPr>
            <a:xfrm>
              <a:off x="8275110" y="1883776"/>
              <a:ext cx="2784389" cy="646331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/>
                <a:t>Payload data is read in via Excel interface with Cameo</a:t>
              </a:r>
            </a:p>
          </p:txBody>
        </p:sp>
        <p:sp>
          <p:nvSpPr>
            <p:cNvPr id="9" name="Right Arrow 8"/>
            <p:cNvSpPr/>
            <p:nvPr/>
          </p:nvSpPr>
          <p:spPr>
            <a:xfrm rot="5400000">
              <a:off x="9829800" y="2555562"/>
              <a:ext cx="568411" cy="44008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857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 Library Model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D1F01-7B9F-4AC6-BA93-B00FF53A4E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38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0887" y="175955"/>
            <a:ext cx="4257448" cy="32596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40" y="175955"/>
            <a:ext cx="6124354" cy="49377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D1F01-7B9F-4AC6-BA93-B00FF53A4E47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7973" y="2929582"/>
            <a:ext cx="3343275" cy="3124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87179" y="3953376"/>
            <a:ext cx="2328090" cy="147732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SIS data model could be part of the actual requirement set, or a separate model for each workflow.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948478" y="175955"/>
            <a:ext cx="2991476" cy="923330"/>
            <a:chOff x="1948478" y="175955"/>
            <a:chExt cx="2991476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2611864" y="175955"/>
              <a:ext cx="2328090" cy="92333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/>
                <a:t>SIS data model is an online server project in Teamwork Cloud</a:t>
              </a:r>
            </a:p>
          </p:txBody>
        </p:sp>
        <p:sp>
          <p:nvSpPr>
            <p:cNvPr id="10" name="Right Arrow 9"/>
            <p:cNvSpPr/>
            <p:nvPr/>
          </p:nvSpPr>
          <p:spPr>
            <a:xfrm rot="10800000">
              <a:off x="1948478" y="360134"/>
              <a:ext cx="568411" cy="44008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247443" y="360134"/>
            <a:ext cx="232809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Structure similar to UAF Logical Data Model (LDM)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47443" y="4293306"/>
            <a:ext cx="232809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Acoustic envelope data stored as instances</a:t>
            </a:r>
          </a:p>
        </p:txBody>
      </p:sp>
    </p:spTree>
    <p:extLst>
      <p:ext uri="{BB962C8B-B14F-4D97-AF65-F5344CB8AC3E}">
        <p14:creationId xmlns:p14="http://schemas.microsoft.com/office/powerpoint/2010/main" val="119643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D1F01-7B9F-4AC6-BA93-B00FF53A4E47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102" y="236838"/>
            <a:ext cx="7629525" cy="5791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40135" y="2472744"/>
            <a:ext cx="2328090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Instance table for SIS data model - acoustics</a:t>
            </a:r>
          </a:p>
        </p:txBody>
      </p:sp>
    </p:spTree>
    <p:extLst>
      <p:ext uri="{BB962C8B-B14F-4D97-AF65-F5344CB8AC3E}">
        <p14:creationId xmlns:p14="http://schemas.microsoft.com/office/powerpoint/2010/main" val="1784850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</TotalTime>
  <Words>876</Words>
  <Application>Microsoft Office PowerPoint</Application>
  <PresentationFormat>Widescreen</PresentationFormat>
  <Paragraphs>128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Courier New</vt:lpstr>
      <vt:lpstr>Franklin Gothic Book</vt:lpstr>
      <vt:lpstr>Franklin Gothic Medium</vt:lpstr>
      <vt:lpstr>Office Theme</vt:lpstr>
      <vt:lpstr>Data Repositories for Parametric Workflow Models</vt:lpstr>
      <vt:lpstr>Mission Integration: The Acoustics Problem</vt:lpstr>
      <vt:lpstr>Converting Acoustic Signal into Sound Pressure Levels</vt:lpstr>
      <vt:lpstr>Acoustics Algorithm</vt:lpstr>
      <vt:lpstr>Workflow Analysis Model Structure</vt:lpstr>
      <vt:lpstr>Mission Integration Enterprise Internal Connectivity</vt:lpstr>
      <vt:lpstr>SIS Library Model</vt:lpstr>
      <vt:lpstr>PowerPoint Presentation</vt:lpstr>
      <vt:lpstr>PowerPoint Presentation</vt:lpstr>
      <vt:lpstr>Launch Vehicle Library Model</vt:lpstr>
      <vt:lpstr>PowerPoint Presentation</vt:lpstr>
      <vt:lpstr>PowerPoint Presentation</vt:lpstr>
      <vt:lpstr>Project Usages</vt:lpstr>
      <vt:lpstr>Using the Library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Export Results to Attached Excel File</vt:lpstr>
      <vt:lpstr>Questions?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Integrating Instance Tables in a SysML Requirement Evaluation Model</dc:title>
  <dc:creator>Cochrane, Michael</dc:creator>
  <cp:lastModifiedBy>Michael Cochrane</cp:lastModifiedBy>
  <cp:revision>46</cp:revision>
  <dcterms:created xsi:type="dcterms:W3CDTF">2019-07-11T14:49:00Z</dcterms:created>
  <dcterms:modified xsi:type="dcterms:W3CDTF">2021-08-07T21:52:52Z</dcterms:modified>
</cp:coreProperties>
</file>