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9" r:id="rId3"/>
    <p:sldId id="260" r:id="rId4"/>
    <p:sldId id="261" r:id="rId5"/>
    <p:sldId id="276" r:id="rId6"/>
    <p:sldId id="274" r:id="rId7"/>
    <p:sldId id="275" r:id="rId8"/>
    <p:sldId id="277" r:id="rId9"/>
    <p:sldId id="281" r:id="rId10"/>
    <p:sldId id="278" r:id="rId11"/>
    <p:sldId id="262" r:id="rId12"/>
    <p:sldId id="257" r:id="rId13"/>
    <p:sldId id="283" r:id="rId14"/>
    <p:sldId id="263" r:id="rId15"/>
    <p:sldId id="285" r:id="rId16"/>
    <p:sldId id="282" r:id="rId17"/>
    <p:sldId id="284" r:id="rId18"/>
    <p:sldId id="287" r:id="rId19"/>
    <p:sldId id="286"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8" autoAdjust="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8C026-9E18-46A0-8A00-F37938F2AF9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87696056-5908-4B4D-8DBA-509253249983}">
      <dgm:prSet/>
      <dgm:spPr/>
      <dgm:t>
        <a:bodyPr/>
        <a:lstStyle/>
        <a:p>
          <a:r>
            <a:rPr lang="en-US" i="1" dirty="0"/>
            <a:t>1. Functional Level Mapping and Analysis</a:t>
          </a:r>
        </a:p>
      </dgm:t>
    </dgm:pt>
    <dgm:pt modelId="{EBB43D79-C9F9-44CA-9E01-5F0389683576}" type="parTrans" cxnId="{E8138514-58BF-4FEE-9EE2-B8265856637C}">
      <dgm:prSet/>
      <dgm:spPr/>
      <dgm:t>
        <a:bodyPr/>
        <a:lstStyle/>
        <a:p>
          <a:endParaRPr lang="en-US"/>
        </a:p>
      </dgm:t>
    </dgm:pt>
    <dgm:pt modelId="{32F8E3BB-9226-4137-AFAD-44864777D88A}" type="sibTrans" cxnId="{E8138514-58BF-4FEE-9EE2-B8265856637C}">
      <dgm:prSet/>
      <dgm:spPr/>
      <dgm:t>
        <a:bodyPr/>
        <a:lstStyle/>
        <a:p>
          <a:endParaRPr lang="en-US"/>
        </a:p>
      </dgm:t>
    </dgm:pt>
    <dgm:pt modelId="{7A02509E-653F-4242-8648-72DF3781565F}">
      <dgm:prSet/>
      <dgm:spPr/>
      <dgm:t>
        <a:bodyPr/>
        <a:lstStyle/>
        <a:p>
          <a:r>
            <a:rPr lang="en-US" i="1" dirty="0"/>
            <a:t>2. Data Vessel Level Mapping and Analysis</a:t>
          </a:r>
        </a:p>
      </dgm:t>
    </dgm:pt>
    <dgm:pt modelId="{62280F83-D1B5-4AED-9CD3-B451EC4AD69B}" type="parTrans" cxnId="{B5BC73B8-2624-4637-BFFB-FC703A60EA1F}">
      <dgm:prSet/>
      <dgm:spPr/>
      <dgm:t>
        <a:bodyPr/>
        <a:lstStyle/>
        <a:p>
          <a:endParaRPr lang="en-US"/>
        </a:p>
      </dgm:t>
    </dgm:pt>
    <dgm:pt modelId="{135C61E3-7577-49A2-AB21-D10247001146}" type="sibTrans" cxnId="{B5BC73B8-2624-4637-BFFB-FC703A60EA1F}">
      <dgm:prSet/>
      <dgm:spPr/>
      <dgm:t>
        <a:bodyPr/>
        <a:lstStyle/>
        <a:p>
          <a:endParaRPr lang="en-US"/>
        </a:p>
      </dgm:t>
    </dgm:pt>
    <dgm:pt modelId="{4CA4613D-555D-42F3-A01A-900CE63FC361}">
      <dgm:prSet/>
      <dgm:spPr/>
      <dgm:t>
        <a:bodyPr/>
        <a:lstStyle/>
        <a:p>
          <a:r>
            <a:rPr lang="en-US" i="1" dirty="0"/>
            <a:t>3. Data Element  Level Mapping and Analysis</a:t>
          </a:r>
        </a:p>
      </dgm:t>
    </dgm:pt>
    <dgm:pt modelId="{5E0A50A1-246E-486A-9F29-BDFF27300974}" type="parTrans" cxnId="{4409351B-A33C-4F56-899C-34DBFE212EA8}">
      <dgm:prSet/>
      <dgm:spPr/>
      <dgm:t>
        <a:bodyPr/>
        <a:lstStyle/>
        <a:p>
          <a:endParaRPr lang="en-US"/>
        </a:p>
      </dgm:t>
    </dgm:pt>
    <dgm:pt modelId="{21825340-B4B4-454F-98EC-9539DE2E343F}" type="sibTrans" cxnId="{4409351B-A33C-4F56-899C-34DBFE212EA8}">
      <dgm:prSet/>
      <dgm:spPr/>
      <dgm:t>
        <a:bodyPr/>
        <a:lstStyle/>
        <a:p>
          <a:endParaRPr lang="en-US"/>
        </a:p>
      </dgm:t>
    </dgm:pt>
    <dgm:pt modelId="{E9F09E30-8E25-4B78-AD8D-82674A743479}" type="pres">
      <dgm:prSet presAssocID="{41F8C026-9E18-46A0-8A00-F37938F2AF9A}" presName="rootnode" presStyleCnt="0">
        <dgm:presLayoutVars>
          <dgm:chMax/>
          <dgm:chPref/>
          <dgm:dir/>
          <dgm:animLvl val="lvl"/>
        </dgm:presLayoutVars>
      </dgm:prSet>
      <dgm:spPr/>
    </dgm:pt>
    <dgm:pt modelId="{A7EE3B0D-F4B0-437A-897E-2EDA39375C0A}" type="pres">
      <dgm:prSet presAssocID="{87696056-5908-4B4D-8DBA-509253249983}" presName="composite" presStyleCnt="0"/>
      <dgm:spPr/>
    </dgm:pt>
    <dgm:pt modelId="{AF2B1294-E7B0-4D87-AA38-76F1CC38D72A}" type="pres">
      <dgm:prSet presAssocID="{87696056-5908-4B4D-8DBA-509253249983}" presName="LShape" presStyleLbl="alignNode1" presStyleIdx="0" presStyleCnt="5" custScaleX="153382"/>
      <dgm:spPr/>
    </dgm:pt>
    <dgm:pt modelId="{3B357A00-FA3C-4E2E-9ECF-3BE4D86A6CF7}" type="pres">
      <dgm:prSet presAssocID="{87696056-5908-4B4D-8DBA-509253249983}" presName="ParentText" presStyleLbl="revTx" presStyleIdx="0" presStyleCnt="3" custScaleX="120897" custLinFactNeighborX="-11629" custLinFactNeighborY="381">
        <dgm:presLayoutVars>
          <dgm:chMax val="0"/>
          <dgm:chPref val="0"/>
          <dgm:bulletEnabled val="1"/>
        </dgm:presLayoutVars>
      </dgm:prSet>
      <dgm:spPr/>
    </dgm:pt>
    <dgm:pt modelId="{8876DA38-ACE6-4766-A517-E9C68A55F934}" type="pres">
      <dgm:prSet presAssocID="{87696056-5908-4B4D-8DBA-509253249983}" presName="Triangle" presStyleLbl="alignNode1" presStyleIdx="1" presStyleCnt="5"/>
      <dgm:spPr/>
    </dgm:pt>
    <dgm:pt modelId="{8318FBF4-9D31-47DD-8446-EE68C6C060E8}" type="pres">
      <dgm:prSet presAssocID="{32F8E3BB-9226-4137-AFAD-44864777D88A}" presName="sibTrans" presStyleCnt="0"/>
      <dgm:spPr/>
    </dgm:pt>
    <dgm:pt modelId="{37676732-228C-45CC-88CA-B04C347D4972}" type="pres">
      <dgm:prSet presAssocID="{32F8E3BB-9226-4137-AFAD-44864777D88A}" presName="space" presStyleCnt="0"/>
      <dgm:spPr/>
    </dgm:pt>
    <dgm:pt modelId="{6ACFED31-D245-4DD0-BE63-2CD06A96099E}" type="pres">
      <dgm:prSet presAssocID="{7A02509E-653F-4242-8648-72DF3781565F}" presName="composite" presStyleCnt="0"/>
      <dgm:spPr/>
    </dgm:pt>
    <dgm:pt modelId="{E1793760-A601-4676-904F-26B01EDD4DC4}" type="pres">
      <dgm:prSet presAssocID="{7A02509E-653F-4242-8648-72DF3781565F}" presName="LShape" presStyleLbl="alignNode1" presStyleIdx="2" presStyleCnt="5" custScaleX="139822"/>
      <dgm:spPr/>
    </dgm:pt>
    <dgm:pt modelId="{8DD7A664-1E47-474D-A86A-477C90ACBF5B}" type="pres">
      <dgm:prSet presAssocID="{7A02509E-653F-4242-8648-72DF3781565F}" presName="ParentText" presStyleLbl="revTx" presStyleIdx="1" presStyleCnt="3" custScaleX="139310" custLinFactNeighborX="2180" custLinFactNeighborY="-332">
        <dgm:presLayoutVars>
          <dgm:chMax val="0"/>
          <dgm:chPref val="0"/>
          <dgm:bulletEnabled val="1"/>
        </dgm:presLayoutVars>
      </dgm:prSet>
      <dgm:spPr/>
    </dgm:pt>
    <dgm:pt modelId="{1E29A044-BC15-46E8-8529-38863CE861CA}" type="pres">
      <dgm:prSet presAssocID="{7A02509E-653F-4242-8648-72DF3781565F}" presName="Triangle" presStyleLbl="alignNode1" presStyleIdx="3" presStyleCnt="5"/>
      <dgm:spPr/>
    </dgm:pt>
    <dgm:pt modelId="{31329360-F820-41DE-91EF-60D333B60BE4}" type="pres">
      <dgm:prSet presAssocID="{135C61E3-7577-49A2-AB21-D10247001146}" presName="sibTrans" presStyleCnt="0"/>
      <dgm:spPr/>
    </dgm:pt>
    <dgm:pt modelId="{77C2A8B4-8E75-453A-992B-28DCC8A685DD}" type="pres">
      <dgm:prSet presAssocID="{135C61E3-7577-49A2-AB21-D10247001146}" presName="space" presStyleCnt="0"/>
      <dgm:spPr/>
    </dgm:pt>
    <dgm:pt modelId="{5FBC023E-5769-45DB-B4F6-5AED063F686A}" type="pres">
      <dgm:prSet presAssocID="{4CA4613D-555D-42F3-A01A-900CE63FC361}" presName="composite" presStyleCnt="0"/>
      <dgm:spPr/>
    </dgm:pt>
    <dgm:pt modelId="{4069CA75-A7B6-4901-AEB6-559DDF0EC16B}" type="pres">
      <dgm:prSet presAssocID="{4CA4613D-555D-42F3-A01A-900CE63FC361}" presName="LShape" presStyleLbl="alignNode1" presStyleIdx="4" presStyleCnt="5" custScaleX="133383" custLinFactNeighborX="-4383" custLinFactNeighborY="-352"/>
      <dgm:spPr/>
    </dgm:pt>
    <dgm:pt modelId="{4779D48B-DE48-4E51-B8BF-776400BFD153}" type="pres">
      <dgm:prSet presAssocID="{4CA4613D-555D-42F3-A01A-900CE63FC361}" presName="ParentText" presStyleLbl="revTx" presStyleIdx="2" presStyleCnt="3" custScaleX="131615" custLinFactNeighborX="-6588" custLinFactNeighborY="-702">
        <dgm:presLayoutVars>
          <dgm:chMax val="0"/>
          <dgm:chPref val="0"/>
          <dgm:bulletEnabled val="1"/>
        </dgm:presLayoutVars>
      </dgm:prSet>
      <dgm:spPr/>
    </dgm:pt>
  </dgm:ptLst>
  <dgm:cxnLst>
    <dgm:cxn modelId="{7D2BD612-228F-4D65-B6FD-5CAF3E184AF1}" type="presOf" srcId="{87696056-5908-4B4D-8DBA-509253249983}" destId="{3B357A00-FA3C-4E2E-9ECF-3BE4D86A6CF7}" srcOrd="0" destOrd="0" presId="urn:microsoft.com/office/officeart/2009/3/layout/StepUpProcess"/>
    <dgm:cxn modelId="{E8138514-58BF-4FEE-9EE2-B8265856637C}" srcId="{41F8C026-9E18-46A0-8A00-F37938F2AF9A}" destId="{87696056-5908-4B4D-8DBA-509253249983}" srcOrd="0" destOrd="0" parTransId="{EBB43D79-C9F9-44CA-9E01-5F0389683576}" sibTransId="{32F8E3BB-9226-4137-AFAD-44864777D88A}"/>
    <dgm:cxn modelId="{4409351B-A33C-4F56-899C-34DBFE212EA8}" srcId="{41F8C026-9E18-46A0-8A00-F37938F2AF9A}" destId="{4CA4613D-555D-42F3-A01A-900CE63FC361}" srcOrd="2" destOrd="0" parTransId="{5E0A50A1-246E-486A-9F29-BDFF27300974}" sibTransId="{21825340-B4B4-454F-98EC-9539DE2E343F}"/>
    <dgm:cxn modelId="{751C7E5C-96E6-4CE1-BD96-8D57154A509F}" type="presOf" srcId="{7A02509E-653F-4242-8648-72DF3781565F}" destId="{8DD7A664-1E47-474D-A86A-477C90ACBF5B}" srcOrd="0" destOrd="0" presId="urn:microsoft.com/office/officeart/2009/3/layout/StepUpProcess"/>
    <dgm:cxn modelId="{B5BC73B8-2624-4637-BFFB-FC703A60EA1F}" srcId="{41F8C026-9E18-46A0-8A00-F37938F2AF9A}" destId="{7A02509E-653F-4242-8648-72DF3781565F}" srcOrd="1" destOrd="0" parTransId="{62280F83-D1B5-4AED-9CD3-B451EC4AD69B}" sibTransId="{135C61E3-7577-49A2-AB21-D10247001146}"/>
    <dgm:cxn modelId="{015B3BBE-E33A-48A5-BA99-16375DEEDB69}" type="presOf" srcId="{41F8C026-9E18-46A0-8A00-F37938F2AF9A}" destId="{E9F09E30-8E25-4B78-AD8D-82674A743479}" srcOrd="0" destOrd="0" presId="urn:microsoft.com/office/officeart/2009/3/layout/StepUpProcess"/>
    <dgm:cxn modelId="{AF9DF3CC-3E26-4514-AD53-EE9406C621BB}" type="presOf" srcId="{4CA4613D-555D-42F3-A01A-900CE63FC361}" destId="{4779D48B-DE48-4E51-B8BF-776400BFD153}" srcOrd="0" destOrd="0" presId="urn:microsoft.com/office/officeart/2009/3/layout/StepUpProcess"/>
    <dgm:cxn modelId="{AFC38E2A-FF90-4918-A502-BBF34DC2D04A}" type="presParOf" srcId="{E9F09E30-8E25-4B78-AD8D-82674A743479}" destId="{A7EE3B0D-F4B0-437A-897E-2EDA39375C0A}" srcOrd="0" destOrd="0" presId="urn:microsoft.com/office/officeart/2009/3/layout/StepUpProcess"/>
    <dgm:cxn modelId="{DB7022BA-9EA5-4E08-A87F-3C46DE1CC227}" type="presParOf" srcId="{A7EE3B0D-F4B0-437A-897E-2EDA39375C0A}" destId="{AF2B1294-E7B0-4D87-AA38-76F1CC38D72A}" srcOrd="0" destOrd="0" presId="urn:microsoft.com/office/officeart/2009/3/layout/StepUpProcess"/>
    <dgm:cxn modelId="{61850F6A-2627-49E5-8C6D-0AE96C519704}" type="presParOf" srcId="{A7EE3B0D-F4B0-437A-897E-2EDA39375C0A}" destId="{3B357A00-FA3C-4E2E-9ECF-3BE4D86A6CF7}" srcOrd="1" destOrd="0" presId="urn:microsoft.com/office/officeart/2009/3/layout/StepUpProcess"/>
    <dgm:cxn modelId="{F0477DF8-A983-42BD-B841-D91C8E0FDE10}" type="presParOf" srcId="{A7EE3B0D-F4B0-437A-897E-2EDA39375C0A}" destId="{8876DA38-ACE6-4766-A517-E9C68A55F934}" srcOrd="2" destOrd="0" presId="urn:microsoft.com/office/officeart/2009/3/layout/StepUpProcess"/>
    <dgm:cxn modelId="{3B659030-D9C0-4DBB-99C4-B9F9F21FF51F}" type="presParOf" srcId="{E9F09E30-8E25-4B78-AD8D-82674A743479}" destId="{8318FBF4-9D31-47DD-8446-EE68C6C060E8}" srcOrd="1" destOrd="0" presId="urn:microsoft.com/office/officeart/2009/3/layout/StepUpProcess"/>
    <dgm:cxn modelId="{04698F3B-EBFA-48B4-AF3A-670C486790F0}" type="presParOf" srcId="{8318FBF4-9D31-47DD-8446-EE68C6C060E8}" destId="{37676732-228C-45CC-88CA-B04C347D4972}" srcOrd="0" destOrd="0" presId="urn:microsoft.com/office/officeart/2009/3/layout/StepUpProcess"/>
    <dgm:cxn modelId="{54849608-1394-4895-8C55-B65DC0B7F23C}" type="presParOf" srcId="{E9F09E30-8E25-4B78-AD8D-82674A743479}" destId="{6ACFED31-D245-4DD0-BE63-2CD06A96099E}" srcOrd="2" destOrd="0" presId="urn:microsoft.com/office/officeart/2009/3/layout/StepUpProcess"/>
    <dgm:cxn modelId="{0E02197D-D460-4855-9AAD-EC8D4AE420F1}" type="presParOf" srcId="{6ACFED31-D245-4DD0-BE63-2CD06A96099E}" destId="{E1793760-A601-4676-904F-26B01EDD4DC4}" srcOrd="0" destOrd="0" presId="urn:microsoft.com/office/officeart/2009/3/layout/StepUpProcess"/>
    <dgm:cxn modelId="{B3BD7118-D9F1-4B0D-9A26-95E9677D4A1C}" type="presParOf" srcId="{6ACFED31-D245-4DD0-BE63-2CD06A96099E}" destId="{8DD7A664-1E47-474D-A86A-477C90ACBF5B}" srcOrd="1" destOrd="0" presId="urn:microsoft.com/office/officeart/2009/3/layout/StepUpProcess"/>
    <dgm:cxn modelId="{1C0D22A6-8CFE-498F-B930-54E9B8653E8F}" type="presParOf" srcId="{6ACFED31-D245-4DD0-BE63-2CD06A96099E}" destId="{1E29A044-BC15-46E8-8529-38863CE861CA}" srcOrd="2" destOrd="0" presId="urn:microsoft.com/office/officeart/2009/3/layout/StepUpProcess"/>
    <dgm:cxn modelId="{E7E12BC3-AEE6-459F-B38E-ACB3F51B536E}" type="presParOf" srcId="{E9F09E30-8E25-4B78-AD8D-82674A743479}" destId="{31329360-F820-41DE-91EF-60D333B60BE4}" srcOrd="3" destOrd="0" presId="urn:microsoft.com/office/officeart/2009/3/layout/StepUpProcess"/>
    <dgm:cxn modelId="{FD2B2FAD-F2FD-4136-AC8E-B527F9889C9D}" type="presParOf" srcId="{31329360-F820-41DE-91EF-60D333B60BE4}" destId="{77C2A8B4-8E75-453A-992B-28DCC8A685DD}" srcOrd="0" destOrd="0" presId="urn:microsoft.com/office/officeart/2009/3/layout/StepUpProcess"/>
    <dgm:cxn modelId="{2FD27510-D011-41F7-8B9A-D3EF3C4B4580}" type="presParOf" srcId="{E9F09E30-8E25-4B78-AD8D-82674A743479}" destId="{5FBC023E-5769-45DB-B4F6-5AED063F686A}" srcOrd="4" destOrd="0" presId="urn:microsoft.com/office/officeart/2009/3/layout/StepUpProcess"/>
    <dgm:cxn modelId="{53AEA27A-EFF4-423D-B884-D4E94A722D10}" type="presParOf" srcId="{5FBC023E-5769-45DB-B4F6-5AED063F686A}" destId="{4069CA75-A7B6-4901-AEB6-559DDF0EC16B}" srcOrd="0" destOrd="0" presId="urn:microsoft.com/office/officeart/2009/3/layout/StepUpProcess"/>
    <dgm:cxn modelId="{7BA26207-8EA6-4E72-B97D-C10CA762A854}" type="presParOf" srcId="{5FBC023E-5769-45DB-B4F6-5AED063F686A}" destId="{4779D48B-DE48-4E51-B8BF-776400BFD153}" srcOrd="1" destOrd="0" presId="urn:microsoft.com/office/officeart/2009/3/layout/StepUp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B1294-E7B0-4D87-AA38-76F1CC38D72A}">
      <dsp:nvSpPr>
        <dsp:cNvPr id="0" name=""/>
        <dsp:cNvSpPr/>
      </dsp:nvSpPr>
      <dsp:spPr>
        <a:xfrm rot="5400000">
          <a:off x="707956" y="518496"/>
          <a:ext cx="907467" cy="231607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57A00-FA3C-4E2E-9ECF-3BE4D86A6CF7}">
      <dsp:nvSpPr>
        <dsp:cNvPr id="0" name=""/>
        <dsp:cNvSpPr/>
      </dsp:nvSpPr>
      <dsp:spPr>
        <a:xfrm>
          <a:off x="255507" y="1377251"/>
          <a:ext cx="1648118" cy="119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dirty="0"/>
            <a:t>1. Functional Level Mapping and Analysis</a:t>
          </a:r>
        </a:p>
      </dsp:txBody>
      <dsp:txXfrm>
        <a:off x="255507" y="1377251"/>
        <a:ext cx="1648118" cy="1194961"/>
      </dsp:txXfrm>
    </dsp:sp>
    <dsp:sp modelId="{8876DA38-ACE6-4766-A517-E9C68A55F934}">
      <dsp:nvSpPr>
        <dsp:cNvPr id="0" name=""/>
        <dsp:cNvSpPr/>
      </dsp:nvSpPr>
      <dsp:spPr>
        <a:xfrm>
          <a:off x="1662503" y="810363"/>
          <a:ext cx="257215" cy="257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93760-A601-4676-904F-26B01EDD4DC4}">
      <dsp:nvSpPr>
        <dsp:cNvPr id="0" name=""/>
        <dsp:cNvSpPr/>
      </dsp:nvSpPr>
      <dsp:spPr>
        <a:xfrm rot="5400000">
          <a:off x="3077496" y="207910"/>
          <a:ext cx="907467" cy="21113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7A664-1E47-474D-A86A-477C90ACBF5B}">
      <dsp:nvSpPr>
        <dsp:cNvPr id="0" name=""/>
        <dsp:cNvSpPr/>
      </dsp:nvSpPr>
      <dsp:spPr>
        <a:xfrm>
          <a:off x="2687791" y="955766"/>
          <a:ext cx="1899131" cy="119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dirty="0"/>
            <a:t>2. Data Vessel Level Mapping and Analysis</a:t>
          </a:r>
        </a:p>
      </dsp:txBody>
      <dsp:txXfrm>
        <a:off x="2687791" y="955766"/>
        <a:ext cx="1899131" cy="1194961"/>
      </dsp:txXfrm>
    </dsp:sp>
    <dsp:sp modelId="{1E29A044-BC15-46E8-8529-38863CE861CA}">
      <dsp:nvSpPr>
        <dsp:cNvPr id="0" name=""/>
        <dsp:cNvSpPr/>
      </dsp:nvSpPr>
      <dsp:spPr>
        <a:xfrm>
          <a:off x="4032044" y="397399"/>
          <a:ext cx="257215" cy="25721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9CA75-A7B6-4901-AEB6-559DDF0EC16B}">
      <dsp:nvSpPr>
        <dsp:cNvPr id="0" name=""/>
        <dsp:cNvSpPr/>
      </dsp:nvSpPr>
      <dsp:spPr>
        <a:xfrm rot="5400000">
          <a:off x="5434617" y="-159633"/>
          <a:ext cx="907467" cy="20140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9D48B-DE48-4E51-B8BF-776400BFD153}">
      <dsp:nvSpPr>
        <dsp:cNvPr id="0" name=""/>
        <dsp:cNvSpPr/>
      </dsp:nvSpPr>
      <dsp:spPr>
        <a:xfrm>
          <a:off x="5044017" y="538380"/>
          <a:ext cx="1794230" cy="1194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i="1" kern="1200" dirty="0"/>
            <a:t>3. Data Element  Level Mapping and Analysis</a:t>
          </a:r>
        </a:p>
      </dsp:txBody>
      <dsp:txXfrm>
        <a:off x="5044017" y="538380"/>
        <a:ext cx="1794230" cy="119496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78CF4-CEF9-4FE5-8238-8D980D77D75B}"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832E-A64C-4C2A-9355-AE5E76EE52B6}" type="slidenum">
              <a:rPr lang="en-US" smtClean="0"/>
              <a:t>‹#›</a:t>
            </a:fld>
            <a:endParaRPr lang="en-US"/>
          </a:p>
        </p:txBody>
      </p:sp>
    </p:spTree>
    <p:extLst>
      <p:ext uri="{BB962C8B-B14F-4D97-AF65-F5344CB8AC3E}">
        <p14:creationId xmlns:p14="http://schemas.microsoft.com/office/powerpoint/2010/main" val="203088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D22CE-C42D-4972-88DA-FADDB21718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4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554EF4-9C63-CB48-A529-8F62E9F07E6E}"/>
              </a:ext>
            </a:extLst>
          </p:cNvPr>
          <p:cNvSpPr>
            <a:spLocks noGrp="1"/>
          </p:cNvSpPr>
          <p:nvPr>
            <p:ph type="dt" sz="half" idx="10"/>
          </p:nvPr>
        </p:nvSpPr>
        <p:spPr/>
        <p:txBody>
          <a:bodyPr/>
          <a:lstStyle>
            <a:lvl1pPr>
              <a:defRPr b="0" dirty="0"/>
            </a:lvl1pPr>
          </a:lstStyle>
          <a:p>
            <a:pPr>
              <a:defRPr/>
            </a:pPr>
            <a:r>
              <a:rPr lang="en-US"/>
              <a:t>Date Here</a:t>
            </a:r>
          </a:p>
        </p:txBody>
      </p:sp>
      <p:sp>
        <p:nvSpPr>
          <p:cNvPr id="5" name="Footer Placeholder 4">
            <a:extLst>
              <a:ext uri="{FF2B5EF4-FFF2-40B4-BE49-F238E27FC236}">
                <a16:creationId xmlns:a16="http://schemas.microsoft.com/office/drawing/2014/main" id="{858F609D-89D2-F648-9D79-053E33197BBA}"/>
              </a:ext>
            </a:extLst>
          </p:cNvPr>
          <p:cNvSpPr>
            <a:spLocks noGrp="1"/>
          </p:cNvSpPr>
          <p:nvPr>
            <p:ph type="ftr" sz="quarter" idx="11"/>
          </p:nvPr>
        </p:nvSpPr>
        <p:spPr/>
        <p:txBody>
          <a:bodyPr/>
          <a:lstStyle>
            <a:lvl1pPr>
              <a:defRPr/>
            </a:lvl1pPr>
          </a:lstStyle>
          <a:p>
            <a:pPr>
              <a:defRPr/>
            </a:pPr>
            <a:r>
              <a:rPr lang="en-US"/>
              <a:t>Your Name Here</a:t>
            </a:r>
          </a:p>
        </p:txBody>
      </p:sp>
      <p:sp>
        <p:nvSpPr>
          <p:cNvPr id="6" name="Slide Number Placeholder 5">
            <a:extLst>
              <a:ext uri="{FF2B5EF4-FFF2-40B4-BE49-F238E27FC236}">
                <a16:creationId xmlns:a16="http://schemas.microsoft.com/office/drawing/2014/main" id="{7DD1D316-8ED7-4C42-9B58-755D2FE2FB36}"/>
              </a:ext>
            </a:extLst>
          </p:cNvPr>
          <p:cNvSpPr>
            <a:spLocks noGrp="1"/>
          </p:cNvSpPr>
          <p:nvPr>
            <p:ph type="sldNum" sz="quarter" idx="12"/>
          </p:nvPr>
        </p:nvSpPr>
        <p:spPr/>
        <p:txBody>
          <a:bodyPr/>
          <a:lstStyle>
            <a:lvl1pPr>
              <a:defRPr/>
            </a:lvl1pPr>
          </a:lstStyle>
          <a:p>
            <a:pPr>
              <a:defRPr/>
            </a:pPr>
            <a:fld id="{BC57E848-46EC-934D-AB47-C99A3039F5BF}" type="slidenum">
              <a:rPr lang="en-US"/>
              <a:pPr>
                <a:defRPr/>
              </a:pPr>
              <a:t>‹#›</a:t>
            </a:fld>
            <a:endParaRPr lang="en-US"/>
          </a:p>
        </p:txBody>
      </p:sp>
    </p:spTree>
    <p:extLst>
      <p:ext uri="{BB962C8B-B14F-4D97-AF65-F5344CB8AC3E}">
        <p14:creationId xmlns:p14="http://schemas.microsoft.com/office/powerpoint/2010/main" val="335828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EFAAD-FCBA-464F-BC78-A6B7E27E18FF}"/>
              </a:ext>
            </a:extLst>
          </p:cNvPr>
          <p:cNvSpPr>
            <a:spLocks noGrp="1"/>
          </p:cNvSpPr>
          <p:nvPr>
            <p:ph type="dt" sz="half" idx="10"/>
          </p:nvPr>
        </p:nvSpPr>
        <p:spPr/>
        <p:txBody>
          <a:bodyPr/>
          <a:lstStyle>
            <a:lvl1pPr>
              <a:defRPr dirty="0"/>
            </a:lvl1pPr>
          </a:lstStyle>
          <a:p>
            <a:pPr>
              <a:defRPr/>
            </a:pPr>
            <a:r>
              <a:rPr lang="en-US"/>
              <a:t>Date Here</a:t>
            </a:r>
          </a:p>
        </p:txBody>
      </p:sp>
      <p:sp>
        <p:nvSpPr>
          <p:cNvPr id="5" name="Footer Placeholder 4">
            <a:extLst>
              <a:ext uri="{FF2B5EF4-FFF2-40B4-BE49-F238E27FC236}">
                <a16:creationId xmlns:a16="http://schemas.microsoft.com/office/drawing/2014/main" id="{6EB2B303-AD56-F045-B37B-03C98385A4A5}"/>
              </a:ext>
            </a:extLst>
          </p:cNvPr>
          <p:cNvSpPr>
            <a:spLocks noGrp="1"/>
          </p:cNvSpPr>
          <p:nvPr>
            <p:ph type="ftr" sz="quarter" idx="11"/>
          </p:nvPr>
        </p:nvSpPr>
        <p:spPr/>
        <p:txBody>
          <a:bodyPr/>
          <a:lstStyle>
            <a:lvl1pPr>
              <a:defRPr/>
            </a:lvl1pPr>
          </a:lstStyle>
          <a:p>
            <a:pPr>
              <a:defRPr/>
            </a:pPr>
            <a:r>
              <a:rPr lang="en-US"/>
              <a:t>Your Name Here</a:t>
            </a:r>
          </a:p>
        </p:txBody>
      </p:sp>
      <p:sp>
        <p:nvSpPr>
          <p:cNvPr id="6" name="Slide Number Placeholder 5">
            <a:extLst>
              <a:ext uri="{FF2B5EF4-FFF2-40B4-BE49-F238E27FC236}">
                <a16:creationId xmlns:a16="http://schemas.microsoft.com/office/drawing/2014/main" id="{9E7029A4-F423-5B48-B62A-00B30EFB8F50}"/>
              </a:ext>
            </a:extLst>
          </p:cNvPr>
          <p:cNvSpPr>
            <a:spLocks noGrp="1"/>
          </p:cNvSpPr>
          <p:nvPr>
            <p:ph type="sldNum" sz="quarter" idx="12"/>
          </p:nvPr>
        </p:nvSpPr>
        <p:spPr/>
        <p:txBody>
          <a:bodyPr/>
          <a:lstStyle>
            <a:lvl1pPr>
              <a:defRPr/>
            </a:lvl1pPr>
          </a:lstStyle>
          <a:p>
            <a:pPr>
              <a:defRPr/>
            </a:pPr>
            <a:fld id="{C728FDA0-3733-3744-AB40-30C8545CCD28}" type="slidenum">
              <a:rPr lang="en-US"/>
              <a:pPr>
                <a:defRPr/>
              </a:pPr>
              <a:t>‹#›</a:t>
            </a:fld>
            <a:endParaRPr lang="en-US"/>
          </a:p>
        </p:txBody>
      </p:sp>
    </p:spTree>
    <p:extLst>
      <p:ext uri="{BB962C8B-B14F-4D97-AF65-F5344CB8AC3E}">
        <p14:creationId xmlns:p14="http://schemas.microsoft.com/office/powerpoint/2010/main" val="63920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6897F-2FA6-0148-B728-E0883F8DFFEF}"/>
              </a:ext>
            </a:extLst>
          </p:cNvPr>
          <p:cNvSpPr>
            <a:spLocks noGrp="1"/>
          </p:cNvSpPr>
          <p:nvPr>
            <p:ph type="dt" sz="half" idx="10"/>
          </p:nvPr>
        </p:nvSpPr>
        <p:spPr/>
        <p:txBody>
          <a:bodyPr/>
          <a:lstStyle>
            <a:lvl1pPr>
              <a:defRPr dirty="0"/>
            </a:lvl1pPr>
          </a:lstStyle>
          <a:p>
            <a:pPr>
              <a:defRPr/>
            </a:pPr>
            <a:r>
              <a:rPr lang="en-US"/>
              <a:t>Date Here</a:t>
            </a:r>
          </a:p>
        </p:txBody>
      </p:sp>
      <p:sp>
        <p:nvSpPr>
          <p:cNvPr id="5" name="Footer Placeholder 4">
            <a:extLst>
              <a:ext uri="{FF2B5EF4-FFF2-40B4-BE49-F238E27FC236}">
                <a16:creationId xmlns:a16="http://schemas.microsoft.com/office/drawing/2014/main" id="{CF0AD992-F181-0A4F-9604-AD2D8D284594}"/>
              </a:ext>
            </a:extLst>
          </p:cNvPr>
          <p:cNvSpPr>
            <a:spLocks noGrp="1"/>
          </p:cNvSpPr>
          <p:nvPr>
            <p:ph type="ftr" sz="quarter" idx="11"/>
          </p:nvPr>
        </p:nvSpPr>
        <p:spPr/>
        <p:txBody>
          <a:bodyPr/>
          <a:lstStyle>
            <a:lvl1pPr>
              <a:defRPr/>
            </a:lvl1pPr>
          </a:lstStyle>
          <a:p>
            <a:pPr>
              <a:defRPr/>
            </a:pPr>
            <a:r>
              <a:rPr lang="en-US"/>
              <a:t>Your Name Here</a:t>
            </a:r>
          </a:p>
        </p:txBody>
      </p:sp>
      <p:sp>
        <p:nvSpPr>
          <p:cNvPr id="6" name="Slide Number Placeholder 5">
            <a:extLst>
              <a:ext uri="{FF2B5EF4-FFF2-40B4-BE49-F238E27FC236}">
                <a16:creationId xmlns:a16="http://schemas.microsoft.com/office/drawing/2014/main" id="{120B7644-706C-E447-BDA6-8A700B472369}"/>
              </a:ext>
            </a:extLst>
          </p:cNvPr>
          <p:cNvSpPr>
            <a:spLocks noGrp="1"/>
          </p:cNvSpPr>
          <p:nvPr>
            <p:ph type="sldNum" sz="quarter" idx="12"/>
          </p:nvPr>
        </p:nvSpPr>
        <p:spPr/>
        <p:txBody>
          <a:bodyPr/>
          <a:lstStyle>
            <a:lvl1pPr>
              <a:defRPr/>
            </a:lvl1pPr>
          </a:lstStyle>
          <a:p>
            <a:pPr>
              <a:defRPr/>
            </a:pPr>
            <a:fld id="{3F2ACF20-DCC5-2447-8219-1C52EE72F463}" type="slidenum">
              <a:rPr lang="en-US"/>
              <a:pPr>
                <a:defRPr/>
              </a:pPr>
              <a:t>‹#›</a:t>
            </a:fld>
            <a:endParaRPr lang="en-US"/>
          </a:p>
        </p:txBody>
      </p:sp>
    </p:spTree>
    <p:extLst>
      <p:ext uri="{BB962C8B-B14F-4D97-AF65-F5344CB8AC3E}">
        <p14:creationId xmlns:p14="http://schemas.microsoft.com/office/powerpoint/2010/main" val="157046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554EF4-9C63-CB48-A529-8F62E9F07E6E}"/>
              </a:ext>
            </a:extLst>
          </p:cNvPr>
          <p:cNvSpPr>
            <a:spLocks noGrp="1"/>
          </p:cNvSpPr>
          <p:nvPr>
            <p:ph type="dt" sz="half" idx="10"/>
          </p:nvPr>
        </p:nvSpPr>
        <p:spPr/>
        <p:txBody>
          <a:bodyPr/>
          <a:lstStyle>
            <a:lvl1pPr>
              <a:defRPr b="0" dirty="0"/>
            </a:lvl1pPr>
          </a:lstStyle>
          <a:p>
            <a:pPr>
              <a:defRPr/>
            </a:pPr>
            <a:endParaRPr lang="en-US"/>
          </a:p>
        </p:txBody>
      </p:sp>
      <p:sp>
        <p:nvSpPr>
          <p:cNvPr id="5" name="Footer Placeholder 4">
            <a:extLst>
              <a:ext uri="{FF2B5EF4-FFF2-40B4-BE49-F238E27FC236}">
                <a16:creationId xmlns:a16="http://schemas.microsoft.com/office/drawing/2014/main" id="{858F609D-89D2-F648-9D79-053E33197BBA}"/>
              </a:ext>
            </a:extLst>
          </p:cNvPr>
          <p:cNvSpPr>
            <a:spLocks noGrp="1"/>
          </p:cNvSpPr>
          <p:nvPr>
            <p:ph type="ftr" sz="quarter" idx="11"/>
          </p:nvPr>
        </p:nvSpPr>
        <p:spPr/>
        <p:txBody>
          <a:bodyPr/>
          <a:lstStyle>
            <a:lvl1pPr>
              <a:defRPr/>
            </a:lvl1pPr>
          </a:lstStyle>
          <a:p>
            <a:pPr>
              <a:defRPr/>
            </a:pPr>
            <a:r>
              <a:rPr lang="en-US"/>
              <a:t>UNCLASSIFIED</a:t>
            </a:r>
          </a:p>
        </p:txBody>
      </p:sp>
      <p:sp>
        <p:nvSpPr>
          <p:cNvPr id="6" name="Slide Number Placeholder 5">
            <a:extLst>
              <a:ext uri="{FF2B5EF4-FFF2-40B4-BE49-F238E27FC236}">
                <a16:creationId xmlns:a16="http://schemas.microsoft.com/office/drawing/2014/main" id="{7DD1D316-8ED7-4C42-9B58-755D2FE2FB36}"/>
              </a:ext>
            </a:extLst>
          </p:cNvPr>
          <p:cNvSpPr>
            <a:spLocks noGrp="1"/>
          </p:cNvSpPr>
          <p:nvPr>
            <p:ph type="sldNum" sz="quarter" idx="12"/>
          </p:nvPr>
        </p:nvSpPr>
        <p:spPr/>
        <p:txBody>
          <a:bodyPr/>
          <a:lstStyle>
            <a:lvl1pPr>
              <a:defRPr/>
            </a:lvl1pPr>
          </a:lstStyle>
          <a:p>
            <a:pPr>
              <a:defRPr/>
            </a:pPr>
            <a:fld id="{BC57E848-46EC-934D-AB47-C99A3039F5BF}" type="slidenum">
              <a:rPr lang="en-US"/>
              <a:pPr>
                <a:defRPr/>
              </a:pPr>
              <a:t>‹#›</a:t>
            </a:fld>
            <a:endParaRPr lang="en-US"/>
          </a:p>
        </p:txBody>
      </p:sp>
    </p:spTree>
    <p:extLst>
      <p:ext uri="{BB962C8B-B14F-4D97-AF65-F5344CB8AC3E}">
        <p14:creationId xmlns:p14="http://schemas.microsoft.com/office/powerpoint/2010/main" val="106944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514350" indent="-171450">
              <a:buFont typeface="Wingdings" panose="05000000000000000000" pitchFamily="2" charset="2"/>
              <a:buChar char="§"/>
              <a:defRPr/>
            </a:lvl2pPr>
            <a:lvl3pPr marL="857250" indent="-171450">
              <a:buFont typeface="Courier New" panose="02070309020205020404" pitchFamily="49" charset="0"/>
              <a:buChar char="o"/>
              <a:defRPr/>
            </a:lvl3pPr>
            <a:lvl4pPr marL="1200150" indent="-171450">
              <a:buFont typeface="Wingdings" panose="05000000000000000000" pitchFamily="2" charset="2"/>
              <a:buChar char="ü"/>
              <a:defRPr/>
            </a:lvl4pPr>
            <a:lvl5pPr marL="1543050" indent="-171450">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1747F2-6709-3D4B-B6AA-C7BB64C2EC46}"/>
              </a:ext>
            </a:extLst>
          </p:cNvPr>
          <p:cNvSpPr>
            <a:spLocks noGrp="1"/>
          </p:cNvSpPr>
          <p:nvPr>
            <p:ph type="dt" sz="half" idx="10"/>
          </p:nvPr>
        </p:nvSpPr>
        <p:spPr/>
        <p:txBody>
          <a:bodyPr/>
          <a:lstStyle>
            <a:lvl1pPr>
              <a:defRPr dirty="0"/>
            </a:lvl1pPr>
          </a:lstStyle>
          <a:p>
            <a:pPr>
              <a:defRPr/>
            </a:pPr>
            <a:endParaRPr lang="en-US"/>
          </a:p>
        </p:txBody>
      </p:sp>
      <p:sp>
        <p:nvSpPr>
          <p:cNvPr id="5" name="Footer Placeholder 4">
            <a:extLst>
              <a:ext uri="{FF2B5EF4-FFF2-40B4-BE49-F238E27FC236}">
                <a16:creationId xmlns:a16="http://schemas.microsoft.com/office/drawing/2014/main" id="{814B4611-3936-BB45-AB3C-5E25868782C2}"/>
              </a:ext>
            </a:extLst>
          </p:cNvPr>
          <p:cNvSpPr>
            <a:spLocks noGrp="1"/>
          </p:cNvSpPr>
          <p:nvPr>
            <p:ph type="ftr" sz="quarter" idx="11"/>
          </p:nvPr>
        </p:nvSpPr>
        <p:spPr/>
        <p:txBody>
          <a:bodyPr/>
          <a:lstStyle>
            <a:lvl1pPr>
              <a:defRPr/>
            </a:lvl1pPr>
          </a:lstStyle>
          <a:p>
            <a:pPr>
              <a:defRPr/>
            </a:pPr>
            <a:r>
              <a:rPr lang="en-US"/>
              <a:t>UNCLASSIFIED</a:t>
            </a:r>
          </a:p>
        </p:txBody>
      </p:sp>
      <p:sp>
        <p:nvSpPr>
          <p:cNvPr id="6" name="Slide Number Placeholder 5">
            <a:extLst>
              <a:ext uri="{FF2B5EF4-FFF2-40B4-BE49-F238E27FC236}">
                <a16:creationId xmlns:a16="http://schemas.microsoft.com/office/drawing/2014/main" id="{16AB692D-6EF4-AE40-A8C6-9EF75DC5457B}"/>
              </a:ext>
            </a:extLst>
          </p:cNvPr>
          <p:cNvSpPr>
            <a:spLocks noGrp="1"/>
          </p:cNvSpPr>
          <p:nvPr>
            <p:ph type="sldNum" sz="quarter" idx="12"/>
          </p:nvPr>
        </p:nvSpPr>
        <p:spPr/>
        <p:txBody>
          <a:bodyPr/>
          <a:lstStyle>
            <a:lvl1pPr>
              <a:defRPr/>
            </a:lvl1pPr>
          </a:lstStyle>
          <a:p>
            <a:pPr>
              <a:defRPr/>
            </a:pPr>
            <a:fld id="{22C32DCA-42FE-F540-AB06-EC94D5976498}" type="slidenum">
              <a:rPr lang="en-US"/>
              <a:pPr>
                <a:defRPr/>
              </a:pPr>
              <a:t>‹#›</a:t>
            </a:fld>
            <a:endParaRPr lang="en-US"/>
          </a:p>
        </p:txBody>
      </p:sp>
    </p:spTree>
    <p:extLst>
      <p:ext uri="{BB962C8B-B14F-4D97-AF65-F5344CB8AC3E}">
        <p14:creationId xmlns:p14="http://schemas.microsoft.com/office/powerpoint/2010/main" val="1140284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F6FF9F-8352-354F-A350-2C7222FB6E76}"/>
              </a:ext>
            </a:extLst>
          </p:cNvPr>
          <p:cNvSpPr>
            <a:spLocks noGrp="1"/>
          </p:cNvSpPr>
          <p:nvPr>
            <p:ph type="dt" sz="half" idx="10"/>
          </p:nvPr>
        </p:nvSpPr>
        <p:spPr/>
        <p:txBody>
          <a:bodyPr/>
          <a:lstStyle>
            <a:lvl1pPr>
              <a:defRPr dirty="0"/>
            </a:lvl1pPr>
          </a:lstStyle>
          <a:p>
            <a:pPr>
              <a:defRPr/>
            </a:pPr>
            <a:endParaRPr lang="en-US"/>
          </a:p>
        </p:txBody>
      </p:sp>
      <p:sp>
        <p:nvSpPr>
          <p:cNvPr id="5" name="Footer Placeholder 4">
            <a:extLst>
              <a:ext uri="{FF2B5EF4-FFF2-40B4-BE49-F238E27FC236}">
                <a16:creationId xmlns:a16="http://schemas.microsoft.com/office/drawing/2014/main" id="{C192E511-1667-9F48-B4E4-2ADAD3E9BA80}"/>
              </a:ext>
            </a:extLst>
          </p:cNvPr>
          <p:cNvSpPr>
            <a:spLocks noGrp="1"/>
          </p:cNvSpPr>
          <p:nvPr>
            <p:ph type="ftr" sz="quarter" idx="11"/>
          </p:nvPr>
        </p:nvSpPr>
        <p:spPr/>
        <p:txBody>
          <a:bodyPr/>
          <a:lstStyle>
            <a:lvl1pPr>
              <a:defRPr/>
            </a:lvl1pPr>
          </a:lstStyle>
          <a:p>
            <a:pPr>
              <a:defRPr/>
            </a:pPr>
            <a:r>
              <a:rPr lang="en-US"/>
              <a:t>UNCLASSIFIED</a:t>
            </a:r>
          </a:p>
        </p:txBody>
      </p:sp>
      <p:sp>
        <p:nvSpPr>
          <p:cNvPr id="6" name="Slide Number Placeholder 5">
            <a:extLst>
              <a:ext uri="{FF2B5EF4-FFF2-40B4-BE49-F238E27FC236}">
                <a16:creationId xmlns:a16="http://schemas.microsoft.com/office/drawing/2014/main" id="{A53AAA7C-029F-0341-AE62-FDFDA8294ACA}"/>
              </a:ext>
            </a:extLst>
          </p:cNvPr>
          <p:cNvSpPr>
            <a:spLocks noGrp="1"/>
          </p:cNvSpPr>
          <p:nvPr>
            <p:ph type="sldNum" sz="quarter" idx="12"/>
          </p:nvPr>
        </p:nvSpPr>
        <p:spPr/>
        <p:txBody>
          <a:bodyPr/>
          <a:lstStyle>
            <a:lvl1pPr>
              <a:defRPr/>
            </a:lvl1pPr>
          </a:lstStyle>
          <a:p>
            <a:pPr>
              <a:defRPr/>
            </a:pPr>
            <a:fld id="{7994CE8A-A695-A74F-A6C8-1B35C97E8077}" type="slidenum">
              <a:rPr lang="en-US"/>
              <a:pPr>
                <a:defRPr/>
              </a:pPr>
              <a:t>‹#›</a:t>
            </a:fld>
            <a:endParaRPr lang="en-US"/>
          </a:p>
        </p:txBody>
      </p:sp>
    </p:spTree>
    <p:extLst>
      <p:ext uri="{BB962C8B-B14F-4D97-AF65-F5344CB8AC3E}">
        <p14:creationId xmlns:p14="http://schemas.microsoft.com/office/powerpoint/2010/main" val="30865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312A57-624D-4649-96B6-BE7FEA28D35E}"/>
              </a:ext>
            </a:extLst>
          </p:cNvPr>
          <p:cNvSpPr>
            <a:spLocks noGrp="1"/>
          </p:cNvSpPr>
          <p:nvPr>
            <p:ph type="dt" sz="half" idx="10"/>
          </p:nvPr>
        </p:nvSpPr>
        <p:spPr/>
        <p:txBody>
          <a:bodyPr/>
          <a:lstStyle>
            <a:lvl1pPr>
              <a:defRPr dirty="0"/>
            </a:lvl1pPr>
          </a:lstStyle>
          <a:p>
            <a:pPr>
              <a:defRPr/>
            </a:pPr>
            <a:endParaRPr lang="en-US"/>
          </a:p>
        </p:txBody>
      </p:sp>
      <p:sp>
        <p:nvSpPr>
          <p:cNvPr id="6" name="Footer Placeholder 5">
            <a:extLst>
              <a:ext uri="{FF2B5EF4-FFF2-40B4-BE49-F238E27FC236}">
                <a16:creationId xmlns:a16="http://schemas.microsoft.com/office/drawing/2014/main" id="{FF68B4D6-691A-6943-9380-15D7871BAC70}"/>
              </a:ext>
            </a:extLst>
          </p:cNvPr>
          <p:cNvSpPr>
            <a:spLocks noGrp="1"/>
          </p:cNvSpPr>
          <p:nvPr>
            <p:ph type="ftr" sz="quarter" idx="11"/>
          </p:nvPr>
        </p:nvSpPr>
        <p:spPr/>
        <p:txBody>
          <a:bodyPr/>
          <a:lstStyle>
            <a:lvl1pPr>
              <a:defRPr/>
            </a:lvl1pPr>
          </a:lstStyle>
          <a:p>
            <a:pPr>
              <a:defRPr/>
            </a:pPr>
            <a:r>
              <a:rPr lang="en-US"/>
              <a:t>UNCLASSIFIED</a:t>
            </a:r>
          </a:p>
        </p:txBody>
      </p:sp>
      <p:sp>
        <p:nvSpPr>
          <p:cNvPr id="7" name="Slide Number Placeholder 6">
            <a:extLst>
              <a:ext uri="{FF2B5EF4-FFF2-40B4-BE49-F238E27FC236}">
                <a16:creationId xmlns:a16="http://schemas.microsoft.com/office/drawing/2014/main" id="{6E21DEF3-E1D0-8447-9082-944223D4522F}"/>
              </a:ext>
            </a:extLst>
          </p:cNvPr>
          <p:cNvSpPr>
            <a:spLocks noGrp="1"/>
          </p:cNvSpPr>
          <p:nvPr>
            <p:ph type="sldNum" sz="quarter" idx="12"/>
          </p:nvPr>
        </p:nvSpPr>
        <p:spPr/>
        <p:txBody>
          <a:bodyPr/>
          <a:lstStyle>
            <a:lvl1pPr>
              <a:defRPr/>
            </a:lvl1pPr>
          </a:lstStyle>
          <a:p>
            <a:pPr>
              <a:defRPr/>
            </a:pPr>
            <a:fld id="{4BCE2906-5B0F-0948-893D-35F1370B6AFF}" type="slidenum">
              <a:rPr lang="en-US"/>
              <a:pPr>
                <a:defRPr/>
              </a:pPr>
              <a:t>‹#›</a:t>
            </a:fld>
            <a:endParaRPr lang="en-US"/>
          </a:p>
        </p:txBody>
      </p:sp>
    </p:spTree>
    <p:extLst>
      <p:ext uri="{BB962C8B-B14F-4D97-AF65-F5344CB8AC3E}">
        <p14:creationId xmlns:p14="http://schemas.microsoft.com/office/powerpoint/2010/main" val="197645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00126-3AF9-0548-A947-1812D7E4CA9D}"/>
              </a:ext>
            </a:extLst>
          </p:cNvPr>
          <p:cNvSpPr>
            <a:spLocks noGrp="1"/>
          </p:cNvSpPr>
          <p:nvPr>
            <p:ph type="dt" sz="half" idx="10"/>
          </p:nvPr>
        </p:nvSpPr>
        <p:spPr/>
        <p:txBody>
          <a:bodyPr/>
          <a:lstStyle>
            <a:lvl1pPr>
              <a:defRPr dirty="0"/>
            </a:lvl1pPr>
          </a:lstStyle>
          <a:p>
            <a:pPr>
              <a:defRPr/>
            </a:pPr>
            <a:endParaRPr lang="en-US"/>
          </a:p>
        </p:txBody>
      </p:sp>
      <p:sp>
        <p:nvSpPr>
          <p:cNvPr id="8" name="Footer Placeholder 7">
            <a:extLst>
              <a:ext uri="{FF2B5EF4-FFF2-40B4-BE49-F238E27FC236}">
                <a16:creationId xmlns:a16="http://schemas.microsoft.com/office/drawing/2014/main" id="{F6A0326F-AB0E-CE41-B5DD-AA45FF632822}"/>
              </a:ext>
            </a:extLst>
          </p:cNvPr>
          <p:cNvSpPr>
            <a:spLocks noGrp="1"/>
          </p:cNvSpPr>
          <p:nvPr>
            <p:ph type="ftr" sz="quarter" idx="11"/>
          </p:nvPr>
        </p:nvSpPr>
        <p:spPr/>
        <p:txBody>
          <a:bodyPr/>
          <a:lstStyle>
            <a:lvl1pPr>
              <a:defRPr/>
            </a:lvl1pPr>
          </a:lstStyle>
          <a:p>
            <a:pPr>
              <a:defRPr/>
            </a:pPr>
            <a:r>
              <a:rPr lang="en-US"/>
              <a:t>UNCLASSIFIED</a:t>
            </a:r>
          </a:p>
        </p:txBody>
      </p:sp>
      <p:sp>
        <p:nvSpPr>
          <p:cNvPr id="9" name="Slide Number Placeholder 8">
            <a:extLst>
              <a:ext uri="{FF2B5EF4-FFF2-40B4-BE49-F238E27FC236}">
                <a16:creationId xmlns:a16="http://schemas.microsoft.com/office/drawing/2014/main" id="{5B026160-DC85-6F46-AA56-2EF3588F2DAF}"/>
              </a:ext>
            </a:extLst>
          </p:cNvPr>
          <p:cNvSpPr>
            <a:spLocks noGrp="1"/>
          </p:cNvSpPr>
          <p:nvPr>
            <p:ph type="sldNum" sz="quarter" idx="12"/>
          </p:nvPr>
        </p:nvSpPr>
        <p:spPr/>
        <p:txBody>
          <a:bodyPr/>
          <a:lstStyle>
            <a:lvl1pPr>
              <a:defRPr/>
            </a:lvl1pPr>
          </a:lstStyle>
          <a:p>
            <a:pPr>
              <a:defRPr/>
            </a:pPr>
            <a:fld id="{62A040B5-8180-A142-8CD0-CBF7AD580605}" type="slidenum">
              <a:rPr lang="en-US"/>
              <a:pPr>
                <a:defRPr/>
              </a:pPr>
              <a:t>‹#›</a:t>
            </a:fld>
            <a:endParaRPr lang="en-US"/>
          </a:p>
        </p:txBody>
      </p:sp>
    </p:spTree>
    <p:extLst>
      <p:ext uri="{BB962C8B-B14F-4D97-AF65-F5344CB8AC3E}">
        <p14:creationId xmlns:p14="http://schemas.microsoft.com/office/powerpoint/2010/main" val="3815600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3F014D-70D3-C94D-92A8-3BD24B1319AB}"/>
              </a:ext>
            </a:extLst>
          </p:cNvPr>
          <p:cNvSpPr>
            <a:spLocks noGrp="1"/>
          </p:cNvSpPr>
          <p:nvPr>
            <p:ph type="dt" sz="half" idx="10"/>
          </p:nvPr>
        </p:nvSpPr>
        <p:spPr/>
        <p:txBody>
          <a:bodyPr/>
          <a:lstStyle>
            <a:lvl1pPr>
              <a:defRPr dirty="0"/>
            </a:lvl1pPr>
          </a:lstStyle>
          <a:p>
            <a:pPr>
              <a:defRPr/>
            </a:pPr>
            <a:endParaRPr lang="en-US"/>
          </a:p>
        </p:txBody>
      </p:sp>
      <p:sp>
        <p:nvSpPr>
          <p:cNvPr id="4" name="Footer Placeholder 3">
            <a:extLst>
              <a:ext uri="{FF2B5EF4-FFF2-40B4-BE49-F238E27FC236}">
                <a16:creationId xmlns:a16="http://schemas.microsoft.com/office/drawing/2014/main" id="{96BF9F9B-5E3F-2C41-ABA0-1E995F409E38}"/>
              </a:ext>
            </a:extLst>
          </p:cNvPr>
          <p:cNvSpPr>
            <a:spLocks noGrp="1"/>
          </p:cNvSpPr>
          <p:nvPr>
            <p:ph type="ftr" sz="quarter" idx="11"/>
          </p:nvPr>
        </p:nvSpPr>
        <p:spPr/>
        <p:txBody>
          <a:bodyPr/>
          <a:lstStyle>
            <a:lvl1pPr>
              <a:defRPr/>
            </a:lvl1pPr>
          </a:lstStyle>
          <a:p>
            <a:pPr>
              <a:defRPr/>
            </a:pPr>
            <a:r>
              <a:rPr lang="en-US"/>
              <a:t>UNCLASSIFIED</a:t>
            </a:r>
          </a:p>
        </p:txBody>
      </p:sp>
      <p:sp>
        <p:nvSpPr>
          <p:cNvPr id="5" name="Slide Number Placeholder 4">
            <a:extLst>
              <a:ext uri="{FF2B5EF4-FFF2-40B4-BE49-F238E27FC236}">
                <a16:creationId xmlns:a16="http://schemas.microsoft.com/office/drawing/2014/main" id="{3CDA7AAE-4077-7F40-8830-D2764447B085}"/>
              </a:ext>
            </a:extLst>
          </p:cNvPr>
          <p:cNvSpPr>
            <a:spLocks noGrp="1"/>
          </p:cNvSpPr>
          <p:nvPr>
            <p:ph type="sldNum" sz="quarter" idx="12"/>
          </p:nvPr>
        </p:nvSpPr>
        <p:spPr/>
        <p:txBody>
          <a:bodyPr/>
          <a:lstStyle>
            <a:lvl1pPr>
              <a:defRPr/>
            </a:lvl1pPr>
          </a:lstStyle>
          <a:p>
            <a:pPr>
              <a:defRPr/>
            </a:pPr>
            <a:fld id="{5A4B6059-7115-4B43-B33A-EE7C9F7BDBB1}" type="slidenum">
              <a:rPr lang="en-US"/>
              <a:pPr>
                <a:defRPr/>
              </a:pPr>
              <a:t>‹#›</a:t>
            </a:fld>
            <a:endParaRPr lang="en-US"/>
          </a:p>
        </p:txBody>
      </p:sp>
    </p:spTree>
    <p:extLst>
      <p:ext uri="{BB962C8B-B14F-4D97-AF65-F5344CB8AC3E}">
        <p14:creationId xmlns:p14="http://schemas.microsoft.com/office/powerpoint/2010/main" val="329151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68985-EDE8-1F40-9A5D-5FC072E4C55F}"/>
              </a:ext>
            </a:extLst>
          </p:cNvPr>
          <p:cNvSpPr>
            <a:spLocks noGrp="1"/>
          </p:cNvSpPr>
          <p:nvPr>
            <p:ph type="dt" sz="half" idx="10"/>
          </p:nvPr>
        </p:nvSpPr>
        <p:spPr/>
        <p:txBody>
          <a:bodyPr/>
          <a:lstStyle>
            <a:lvl1pPr>
              <a:defRPr dirty="0"/>
            </a:lvl1pPr>
          </a:lstStyle>
          <a:p>
            <a:pPr>
              <a:defRPr/>
            </a:pPr>
            <a:endParaRPr lang="en-US"/>
          </a:p>
        </p:txBody>
      </p:sp>
      <p:sp>
        <p:nvSpPr>
          <p:cNvPr id="3" name="Footer Placeholder 2">
            <a:extLst>
              <a:ext uri="{FF2B5EF4-FFF2-40B4-BE49-F238E27FC236}">
                <a16:creationId xmlns:a16="http://schemas.microsoft.com/office/drawing/2014/main" id="{F302A1ED-D52B-EE46-94F9-206D8D666E43}"/>
              </a:ext>
            </a:extLst>
          </p:cNvPr>
          <p:cNvSpPr>
            <a:spLocks noGrp="1"/>
          </p:cNvSpPr>
          <p:nvPr>
            <p:ph type="ftr" sz="quarter" idx="11"/>
          </p:nvPr>
        </p:nvSpPr>
        <p:spPr/>
        <p:txBody>
          <a:bodyPr/>
          <a:lstStyle>
            <a:lvl1pPr>
              <a:defRPr/>
            </a:lvl1pPr>
          </a:lstStyle>
          <a:p>
            <a:pPr>
              <a:defRPr/>
            </a:pPr>
            <a:r>
              <a:rPr lang="en-US"/>
              <a:t>UNCLASSIFIED</a:t>
            </a:r>
          </a:p>
        </p:txBody>
      </p:sp>
      <p:sp>
        <p:nvSpPr>
          <p:cNvPr id="4" name="Slide Number Placeholder 3">
            <a:extLst>
              <a:ext uri="{FF2B5EF4-FFF2-40B4-BE49-F238E27FC236}">
                <a16:creationId xmlns:a16="http://schemas.microsoft.com/office/drawing/2014/main" id="{28EBC466-9DB2-E742-AC55-C44D0D82C4B2}"/>
              </a:ext>
            </a:extLst>
          </p:cNvPr>
          <p:cNvSpPr>
            <a:spLocks noGrp="1"/>
          </p:cNvSpPr>
          <p:nvPr>
            <p:ph type="sldNum" sz="quarter" idx="12"/>
          </p:nvPr>
        </p:nvSpPr>
        <p:spPr/>
        <p:txBody>
          <a:bodyPr/>
          <a:lstStyle>
            <a:lvl1pPr>
              <a:defRPr/>
            </a:lvl1pPr>
          </a:lstStyle>
          <a:p>
            <a:pPr>
              <a:defRPr/>
            </a:pPr>
            <a:fld id="{9E3A2DB2-5CCE-2949-8BCC-F800D86B3585}" type="slidenum">
              <a:rPr lang="en-US"/>
              <a:pPr>
                <a:defRPr/>
              </a:pPr>
              <a:t>‹#›</a:t>
            </a:fld>
            <a:endParaRPr lang="en-US"/>
          </a:p>
        </p:txBody>
      </p:sp>
    </p:spTree>
    <p:extLst>
      <p:ext uri="{BB962C8B-B14F-4D97-AF65-F5344CB8AC3E}">
        <p14:creationId xmlns:p14="http://schemas.microsoft.com/office/powerpoint/2010/main" val="1882272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3ED2CD5-7B26-5E40-B9A8-041D9A021979}"/>
              </a:ext>
            </a:extLst>
          </p:cNvPr>
          <p:cNvSpPr>
            <a:spLocks noGrp="1"/>
          </p:cNvSpPr>
          <p:nvPr>
            <p:ph type="dt" sz="half" idx="10"/>
          </p:nvPr>
        </p:nvSpPr>
        <p:spPr/>
        <p:txBody>
          <a:bodyPr/>
          <a:lstStyle>
            <a:lvl1pPr>
              <a:defRPr dirty="0"/>
            </a:lvl1pPr>
          </a:lstStyle>
          <a:p>
            <a:pPr>
              <a:defRPr/>
            </a:pPr>
            <a:endParaRPr lang="en-US"/>
          </a:p>
        </p:txBody>
      </p:sp>
      <p:sp>
        <p:nvSpPr>
          <p:cNvPr id="6" name="Footer Placeholder 5">
            <a:extLst>
              <a:ext uri="{FF2B5EF4-FFF2-40B4-BE49-F238E27FC236}">
                <a16:creationId xmlns:a16="http://schemas.microsoft.com/office/drawing/2014/main" id="{EEAAC94E-47EB-7A48-8C14-3981FA7D7061}"/>
              </a:ext>
            </a:extLst>
          </p:cNvPr>
          <p:cNvSpPr>
            <a:spLocks noGrp="1"/>
          </p:cNvSpPr>
          <p:nvPr>
            <p:ph type="ftr" sz="quarter" idx="11"/>
          </p:nvPr>
        </p:nvSpPr>
        <p:spPr/>
        <p:txBody>
          <a:bodyPr/>
          <a:lstStyle>
            <a:lvl1pPr>
              <a:defRPr/>
            </a:lvl1pPr>
          </a:lstStyle>
          <a:p>
            <a:pPr>
              <a:defRPr/>
            </a:pPr>
            <a:r>
              <a:rPr lang="en-US"/>
              <a:t>UNCLASSIFIED</a:t>
            </a:r>
          </a:p>
        </p:txBody>
      </p:sp>
      <p:sp>
        <p:nvSpPr>
          <p:cNvPr id="7" name="Slide Number Placeholder 6">
            <a:extLst>
              <a:ext uri="{FF2B5EF4-FFF2-40B4-BE49-F238E27FC236}">
                <a16:creationId xmlns:a16="http://schemas.microsoft.com/office/drawing/2014/main" id="{93E5DD90-87D7-D441-96B3-00584DB6BD75}"/>
              </a:ext>
            </a:extLst>
          </p:cNvPr>
          <p:cNvSpPr>
            <a:spLocks noGrp="1"/>
          </p:cNvSpPr>
          <p:nvPr>
            <p:ph type="sldNum" sz="quarter" idx="12"/>
          </p:nvPr>
        </p:nvSpPr>
        <p:spPr/>
        <p:txBody>
          <a:bodyPr/>
          <a:lstStyle>
            <a:lvl1pPr>
              <a:defRPr/>
            </a:lvl1pPr>
          </a:lstStyle>
          <a:p>
            <a:pPr>
              <a:defRPr/>
            </a:pPr>
            <a:fld id="{82425871-BC28-474D-85E9-FDE1EB36F64E}" type="slidenum">
              <a:rPr lang="en-US"/>
              <a:pPr>
                <a:defRPr/>
              </a:pPr>
              <a:t>‹#›</a:t>
            </a:fld>
            <a:endParaRPr lang="en-US"/>
          </a:p>
        </p:txBody>
      </p:sp>
    </p:spTree>
    <p:extLst>
      <p:ext uri="{BB962C8B-B14F-4D97-AF65-F5344CB8AC3E}">
        <p14:creationId xmlns:p14="http://schemas.microsoft.com/office/powerpoint/2010/main" val="195421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514350" indent="-171450">
              <a:buFont typeface="Wingdings" panose="05000000000000000000" pitchFamily="2" charset="2"/>
              <a:buChar char="§"/>
              <a:defRPr/>
            </a:lvl2pPr>
            <a:lvl3pPr marL="857250" indent="-171450">
              <a:buFont typeface="Courier New" panose="02070309020205020404" pitchFamily="49" charset="0"/>
              <a:buChar char="o"/>
              <a:defRPr/>
            </a:lvl3pPr>
            <a:lvl4pPr marL="1200150" indent="-171450">
              <a:buFont typeface="Wingdings" panose="05000000000000000000" pitchFamily="2" charset="2"/>
              <a:buChar char="ü"/>
              <a:defRPr/>
            </a:lvl4pPr>
            <a:lvl5pPr marL="1543050" indent="-171450">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1747F2-6709-3D4B-B6AA-C7BB64C2EC46}"/>
              </a:ext>
            </a:extLst>
          </p:cNvPr>
          <p:cNvSpPr>
            <a:spLocks noGrp="1"/>
          </p:cNvSpPr>
          <p:nvPr>
            <p:ph type="dt" sz="half" idx="10"/>
          </p:nvPr>
        </p:nvSpPr>
        <p:spPr/>
        <p:txBody>
          <a:bodyPr/>
          <a:lstStyle>
            <a:lvl1pPr>
              <a:defRPr dirty="0"/>
            </a:lvl1pPr>
          </a:lstStyle>
          <a:p>
            <a:pPr>
              <a:defRPr/>
            </a:pPr>
            <a:r>
              <a:rPr lang="en-US"/>
              <a:t>Date Here</a:t>
            </a:r>
          </a:p>
        </p:txBody>
      </p:sp>
      <p:sp>
        <p:nvSpPr>
          <p:cNvPr id="5" name="Footer Placeholder 4">
            <a:extLst>
              <a:ext uri="{FF2B5EF4-FFF2-40B4-BE49-F238E27FC236}">
                <a16:creationId xmlns:a16="http://schemas.microsoft.com/office/drawing/2014/main" id="{814B4611-3936-BB45-AB3C-5E25868782C2}"/>
              </a:ext>
            </a:extLst>
          </p:cNvPr>
          <p:cNvSpPr>
            <a:spLocks noGrp="1"/>
          </p:cNvSpPr>
          <p:nvPr>
            <p:ph type="ftr" sz="quarter" idx="11"/>
          </p:nvPr>
        </p:nvSpPr>
        <p:spPr/>
        <p:txBody>
          <a:bodyPr/>
          <a:lstStyle>
            <a:lvl1pPr>
              <a:defRPr/>
            </a:lvl1pPr>
          </a:lstStyle>
          <a:p>
            <a:pPr>
              <a:defRPr/>
            </a:pPr>
            <a:r>
              <a:rPr lang="en-US"/>
              <a:t>Your Name Here</a:t>
            </a:r>
          </a:p>
        </p:txBody>
      </p:sp>
      <p:sp>
        <p:nvSpPr>
          <p:cNvPr id="6" name="Slide Number Placeholder 5">
            <a:extLst>
              <a:ext uri="{FF2B5EF4-FFF2-40B4-BE49-F238E27FC236}">
                <a16:creationId xmlns:a16="http://schemas.microsoft.com/office/drawing/2014/main" id="{16AB692D-6EF4-AE40-A8C6-9EF75DC5457B}"/>
              </a:ext>
            </a:extLst>
          </p:cNvPr>
          <p:cNvSpPr>
            <a:spLocks noGrp="1"/>
          </p:cNvSpPr>
          <p:nvPr>
            <p:ph type="sldNum" sz="quarter" idx="12"/>
          </p:nvPr>
        </p:nvSpPr>
        <p:spPr/>
        <p:txBody>
          <a:bodyPr/>
          <a:lstStyle>
            <a:lvl1pPr>
              <a:defRPr/>
            </a:lvl1pPr>
          </a:lstStyle>
          <a:p>
            <a:pPr>
              <a:defRPr/>
            </a:pPr>
            <a:fld id="{22C32DCA-42FE-F540-AB06-EC94D5976498}" type="slidenum">
              <a:rPr lang="en-US"/>
              <a:pPr>
                <a:defRPr/>
              </a:pPr>
              <a:t>‹#›</a:t>
            </a:fld>
            <a:endParaRPr lang="en-US"/>
          </a:p>
        </p:txBody>
      </p:sp>
    </p:spTree>
    <p:extLst>
      <p:ext uri="{BB962C8B-B14F-4D97-AF65-F5344CB8AC3E}">
        <p14:creationId xmlns:p14="http://schemas.microsoft.com/office/powerpoint/2010/main" val="390119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CEFC5A5-BF92-B74D-84E1-7EE03005665B}"/>
              </a:ext>
            </a:extLst>
          </p:cNvPr>
          <p:cNvSpPr>
            <a:spLocks noGrp="1"/>
          </p:cNvSpPr>
          <p:nvPr>
            <p:ph type="dt" sz="half" idx="10"/>
          </p:nvPr>
        </p:nvSpPr>
        <p:spPr/>
        <p:txBody>
          <a:bodyPr/>
          <a:lstStyle>
            <a:lvl1pPr>
              <a:defRPr dirty="0"/>
            </a:lvl1pPr>
          </a:lstStyle>
          <a:p>
            <a:pPr>
              <a:defRPr/>
            </a:pPr>
            <a:endParaRPr lang="en-US"/>
          </a:p>
        </p:txBody>
      </p:sp>
      <p:sp>
        <p:nvSpPr>
          <p:cNvPr id="6" name="Footer Placeholder 5">
            <a:extLst>
              <a:ext uri="{FF2B5EF4-FFF2-40B4-BE49-F238E27FC236}">
                <a16:creationId xmlns:a16="http://schemas.microsoft.com/office/drawing/2014/main" id="{B1CF87B8-40F7-EF4D-A8D9-2B41FD33949F}"/>
              </a:ext>
            </a:extLst>
          </p:cNvPr>
          <p:cNvSpPr>
            <a:spLocks noGrp="1"/>
          </p:cNvSpPr>
          <p:nvPr>
            <p:ph type="ftr" sz="quarter" idx="11"/>
          </p:nvPr>
        </p:nvSpPr>
        <p:spPr/>
        <p:txBody>
          <a:bodyPr/>
          <a:lstStyle>
            <a:lvl1pPr>
              <a:defRPr/>
            </a:lvl1pPr>
          </a:lstStyle>
          <a:p>
            <a:pPr>
              <a:defRPr/>
            </a:pPr>
            <a:r>
              <a:rPr lang="en-US"/>
              <a:t>UNCLASSIFIED</a:t>
            </a:r>
          </a:p>
        </p:txBody>
      </p:sp>
      <p:sp>
        <p:nvSpPr>
          <p:cNvPr id="7" name="Slide Number Placeholder 6">
            <a:extLst>
              <a:ext uri="{FF2B5EF4-FFF2-40B4-BE49-F238E27FC236}">
                <a16:creationId xmlns:a16="http://schemas.microsoft.com/office/drawing/2014/main" id="{0D25B98F-9670-5542-AEE6-4C95248CFB9F}"/>
              </a:ext>
            </a:extLst>
          </p:cNvPr>
          <p:cNvSpPr>
            <a:spLocks noGrp="1"/>
          </p:cNvSpPr>
          <p:nvPr>
            <p:ph type="sldNum" sz="quarter" idx="12"/>
          </p:nvPr>
        </p:nvSpPr>
        <p:spPr/>
        <p:txBody>
          <a:bodyPr/>
          <a:lstStyle>
            <a:lvl1pPr>
              <a:defRPr/>
            </a:lvl1pPr>
          </a:lstStyle>
          <a:p>
            <a:pPr>
              <a:defRPr/>
            </a:pPr>
            <a:fld id="{B1955C9D-63ED-3549-A17F-B7DBDD1A233C}" type="slidenum">
              <a:rPr lang="en-US"/>
              <a:pPr>
                <a:defRPr/>
              </a:pPr>
              <a:t>‹#›</a:t>
            </a:fld>
            <a:endParaRPr lang="en-US"/>
          </a:p>
        </p:txBody>
      </p:sp>
    </p:spTree>
    <p:extLst>
      <p:ext uri="{BB962C8B-B14F-4D97-AF65-F5344CB8AC3E}">
        <p14:creationId xmlns:p14="http://schemas.microsoft.com/office/powerpoint/2010/main" val="3524544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EFAAD-FCBA-464F-BC78-A6B7E27E18FF}"/>
              </a:ext>
            </a:extLst>
          </p:cNvPr>
          <p:cNvSpPr>
            <a:spLocks noGrp="1"/>
          </p:cNvSpPr>
          <p:nvPr>
            <p:ph type="dt" sz="half" idx="10"/>
          </p:nvPr>
        </p:nvSpPr>
        <p:spPr/>
        <p:txBody>
          <a:bodyPr/>
          <a:lstStyle>
            <a:lvl1pPr>
              <a:defRPr dirty="0"/>
            </a:lvl1pPr>
          </a:lstStyle>
          <a:p>
            <a:pPr>
              <a:defRPr/>
            </a:pPr>
            <a:endParaRPr lang="en-US"/>
          </a:p>
        </p:txBody>
      </p:sp>
      <p:sp>
        <p:nvSpPr>
          <p:cNvPr id="5" name="Footer Placeholder 4">
            <a:extLst>
              <a:ext uri="{FF2B5EF4-FFF2-40B4-BE49-F238E27FC236}">
                <a16:creationId xmlns:a16="http://schemas.microsoft.com/office/drawing/2014/main" id="{6EB2B303-AD56-F045-B37B-03C98385A4A5}"/>
              </a:ext>
            </a:extLst>
          </p:cNvPr>
          <p:cNvSpPr>
            <a:spLocks noGrp="1"/>
          </p:cNvSpPr>
          <p:nvPr>
            <p:ph type="ftr" sz="quarter" idx="11"/>
          </p:nvPr>
        </p:nvSpPr>
        <p:spPr/>
        <p:txBody>
          <a:bodyPr/>
          <a:lstStyle>
            <a:lvl1pPr>
              <a:defRPr/>
            </a:lvl1pPr>
          </a:lstStyle>
          <a:p>
            <a:pPr>
              <a:defRPr/>
            </a:pPr>
            <a:r>
              <a:rPr lang="en-US"/>
              <a:t>UNCLASSIFIED</a:t>
            </a:r>
          </a:p>
        </p:txBody>
      </p:sp>
      <p:sp>
        <p:nvSpPr>
          <p:cNvPr id="6" name="Slide Number Placeholder 5">
            <a:extLst>
              <a:ext uri="{FF2B5EF4-FFF2-40B4-BE49-F238E27FC236}">
                <a16:creationId xmlns:a16="http://schemas.microsoft.com/office/drawing/2014/main" id="{9E7029A4-F423-5B48-B62A-00B30EFB8F50}"/>
              </a:ext>
            </a:extLst>
          </p:cNvPr>
          <p:cNvSpPr>
            <a:spLocks noGrp="1"/>
          </p:cNvSpPr>
          <p:nvPr>
            <p:ph type="sldNum" sz="quarter" idx="12"/>
          </p:nvPr>
        </p:nvSpPr>
        <p:spPr/>
        <p:txBody>
          <a:bodyPr/>
          <a:lstStyle>
            <a:lvl1pPr>
              <a:defRPr/>
            </a:lvl1pPr>
          </a:lstStyle>
          <a:p>
            <a:pPr>
              <a:defRPr/>
            </a:pPr>
            <a:fld id="{C728FDA0-3733-3744-AB40-30C8545CCD28}" type="slidenum">
              <a:rPr lang="en-US"/>
              <a:pPr>
                <a:defRPr/>
              </a:pPr>
              <a:t>‹#›</a:t>
            </a:fld>
            <a:endParaRPr lang="en-US"/>
          </a:p>
        </p:txBody>
      </p:sp>
    </p:spTree>
    <p:extLst>
      <p:ext uri="{BB962C8B-B14F-4D97-AF65-F5344CB8AC3E}">
        <p14:creationId xmlns:p14="http://schemas.microsoft.com/office/powerpoint/2010/main" val="11283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6897F-2FA6-0148-B728-E0883F8DFFEF}"/>
              </a:ext>
            </a:extLst>
          </p:cNvPr>
          <p:cNvSpPr>
            <a:spLocks noGrp="1"/>
          </p:cNvSpPr>
          <p:nvPr>
            <p:ph type="dt" sz="half" idx="10"/>
          </p:nvPr>
        </p:nvSpPr>
        <p:spPr/>
        <p:txBody>
          <a:bodyPr/>
          <a:lstStyle>
            <a:lvl1pPr>
              <a:defRPr dirty="0"/>
            </a:lvl1pPr>
          </a:lstStyle>
          <a:p>
            <a:pPr>
              <a:defRPr/>
            </a:pPr>
            <a:endParaRPr lang="en-US"/>
          </a:p>
        </p:txBody>
      </p:sp>
      <p:sp>
        <p:nvSpPr>
          <p:cNvPr id="5" name="Footer Placeholder 4">
            <a:extLst>
              <a:ext uri="{FF2B5EF4-FFF2-40B4-BE49-F238E27FC236}">
                <a16:creationId xmlns:a16="http://schemas.microsoft.com/office/drawing/2014/main" id="{CF0AD992-F181-0A4F-9604-AD2D8D284594}"/>
              </a:ext>
            </a:extLst>
          </p:cNvPr>
          <p:cNvSpPr>
            <a:spLocks noGrp="1"/>
          </p:cNvSpPr>
          <p:nvPr>
            <p:ph type="ftr" sz="quarter" idx="11"/>
          </p:nvPr>
        </p:nvSpPr>
        <p:spPr/>
        <p:txBody>
          <a:bodyPr/>
          <a:lstStyle>
            <a:lvl1pPr>
              <a:defRPr/>
            </a:lvl1pPr>
          </a:lstStyle>
          <a:p>
            <a:pPr>
              <a:defRPr/>
            </a:pPr>
            <a:r>
              <a:rPr lang="en-US"/>
              <a:t>UNCLASSIFIED</a:t>
            </a:r>
          </a:p>
        </p:txBody>
      </p:sp>
      <p:sp>
        <p:nvSpPr>
          <p:cNvPr id="6" name="Slide Number Placeholder 5">
            <a:extLst>
              <a:ext uri="{FF2B5EF4-FFF2-40B4-BE49-F238E27FC236}">
                <a16:creationId xmlns:a16="http://schemas.microsoft.com/office/drawing/2014/main" id="{120B7644-706C-E447-BDA6-8A700B472369}"/>
              </a:ext>
            </a:extLst>
          </p:cNvPr>
          <p:cNvSpPr>
            <a:spLocks noGrp="1"/>
          </p:cNvSpPr>
          <p:nvPr>
            <p:ph type="sldNum" sz="quarter" idx="12"/>
          </p:nvPr>
        </p:nvSpPr>
        <p:spPr/>
        <p:txBody>
          <a:bodyPr/>
          <a:lstStyle>
            <a:lvl1pPr>
              <a:defRPr/>
            </a:lvl1pPr>
          </a:lstStyle>
          <a:p>
            <a:pPr>
              <a:defRPr/>
            </a:pPr>
            <a:fld id="{3F2ACF20-DCC5-2447-8219-1C52EE72F463}" type="slidenum">
              <a:rPr lang="en-US"/>
              <a:pPr>
                <a:defRPr/>
              </a:pPr>
              <a:t>‹#›</a:t>
            </a:fld>
            <a:endParaRPr lang="en-US"/>
          </a:p>
        </p:txBody>
      </p:sp>
    </p:spTree>
    <p:extLst>
      <p:ext uri="{BB962C8B-B14F-4D97-AF65-F5344CB8AC3E}">
        <p14:creationId xmlns:p14="http://schemas.microsoft.com/office/powerpoint/2010/main" val="120945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F6FF9F-8352-354F-A350-2C7222FB6E76}"/>
              </a:ext>
            </a:extLst>
          </p:cNvPr>
          <p:cNvSpPr>
            <a:spLocks noGrp="1"/>
          </p:cNvSpPr>
          <p:nvPr>
            <p:ph type="dt" sz="half" idx="10"/>
          </p:nvPr>
        </p:nvSpPr>
        <p:spPr/>
        <p:txBody>
          <a:bodyPr/>
          <a:lstStyle>
            <a:lvl1pPr>
              <a:defRPr dirty="0"/>
            </a:lvl1pPr>
          </a:lstStyle>
          <a:p>
            <a:pPr>
              <a:defRPr/>
            </a:pPr>
            <a:r>
              <a:rPr lang="en-US"/>
              <a:t>Date Here</a:t>
            </a:r>
          </a:p>
        </p:txBody>
      </p:sp>
      <p:sp>
        <p:nvSpPr>
          <p:cNvPr id="5" name="Footer Placeholder 4">
            <a:extLst>
              <a:ext uri="{FF2B5EF4-FFF2-40B4-BE49-F238E27FC236}">
                <a16:creationId xmlns:a16="http://schemas.microsoft.com/office/drawing/2014/main" id="{C192E511-1667-9F48-B4E4-2ADAD3E9BA80}"/>
              </a:ext>
            </a:extLst>
          </p:cNvPr>
          <p:cNvSpPr>
            <a:spLocks noGrp="1"/>
          </p:cNvSpPr>
          <p:nvPr>
            <p:ph type="ftr" sz="quarter" idx="11"/>
          </p:nvPr>
        </p:nvSpPr>
        <p:spPr/>
        <p:txBody>
          <a:bodyPr/>
          <a:lstStyle>
            <a:lvl1pPr>
              <a:defRPr/>
            </a:lvl1pPr>
          </a:lstStyle>
          <a:p>
            <a:pPr>
              <a:defRPr/>
            </a:pPr>
            <a:r>
              <a:rPr lang="en-US"/>
              <a:t>Your Name Here</a:t>
            </a:r>
          </a:p>
        </p:txBody>
      </p:sp>
      <p:sp>
        <p:nvSpPr>
          <p:cNvPr id="6" name="Slide Number Placeholder 5">
            <a:extLst>
              <a:ext uri="{FF2B5EF4-FFF2-40B4-BE49-F238E27FC236}">
                <a16:creationId xmlns:a16="http://schemas.microsoft.com/office/drawing/2014/main" id="{A53AAA7C-029F-0341-AE62-FDFDA8294ACA}"/>
              </a:ext>
            </a:extLst>
          </p:cNvPr>
          <p:cNvSpPr>
            <a:spLocks noGrp="1"/>
          </p:cNvSpPr>
          <p:nvPr>
            <p:ph type="sldNum" sz="quarter" idx="12"/>
          </p:nvPr>
        </p:nvSpPr>
        <p:spPr/>
        <p:txBody>
          <a:bodyPr/>
          <a:lstStyle>
            <a:lvl1pPr>
              <a:defRPr/>
            </a:lvl1pPr>
          </a:lstStyle>
          <a:p>
            <a:pPr>
              <a:defRPr/>
            </a:pPr>
            <a:fld id="{7994CE8A-A695-A74F-A6C8-1B35C97E8077}" type="slidenum">
              <a:rPr lang="en-US"/>
              <a:pPr>
                <a:defRPr/>
              </a:pPr>
              <a:t>‹#›</a:t>
            </a:fld>
            <a:endParaRPr lang="en-US"/>
          </a:p>
        </p:txBody>
      </p:sp>
    </p:spTree>
    <p:extLst>
      <p:ext uri="{BB962C8B-B14F-4D97-AF65-F5344CB8AC3E}">
        <p14:creationId xmlns:p14="http://schemas.microsoft.com/office/powerpoint/2010/main" val="227868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312A57-624D-4649-96B6-BE7FEA28D35E}"/>
              </a:ext>
            </a:extLst>
          </p:cNvPr>
          <p:cNvSpPr>
            <a:spLocks noGrp="1"/>
          </p:cNvSpPr>
          <p:nvPr>
            <p:ph type="dt" sz="half" idx="10"/>
          </p:nvPr>
        </p:nvSpPr>
        <p:spPr/>
        <p:txBody>
          <a:bodyPr/>
          <a:lstStyle>
            <a:lvl1pPr>
              <a:defRPr dirty="0"/>
            </a:lvl1pPr>
          </a:lstStyle>
          <a:p>
            <a:pPr>
              <a:defRPr/>
            </a:pPr>
            <a:r>
              <a:rPr lang="en-US"/>
              <a:t>Date Here</a:t>
            </a:r>
          </a:p>
        </p:txBody>
      </p:sp>
      <p:sp>
        <p:nvSpPr>
          <p:cNvPr id="6" name="Footer Placeholder 5">
            <a:extLst>
              <a:ext uri="{FF2B5EF4-FFF2-40B4-BE49-F238E27FC236}">
                <a16:creationId xmlns:a16="http://schemas.microsoft.com/office/drawing/2014/main" id="{FF68B4D6-691A-6943-9380-15D7871BAC70}"/>
              </a:ext>
            </a:extLst>
          </p:cNvPr>
          <p:cNvSpPr>
            <a:spLocks noGrp="1"/>
          </p:cNvSpPr>
          <p:nvPr>
            <p:ph type="ftr" sz="quarter" idx="11"/>
          </p:nvPr>
        </p:nvSpPr>
        <p:spPr/>
        <p:txBody>
          <a:bodyPr/>
          <a:lstStyle>
            <a:lvl1pPr>
              <a:defRPr/>
            </a:lvl1pPr>
          </a:lstStyle>
          <a:p>
            <a:pPr>
              <a:defRPr/>
            </a:pPr>
            <a:r>
              <a:rPr lang="en-US"/>
              <a:t>Your Name Here</a:t>
            </a:r>
          </a:p>
        </p:txBody>
      </p:sp>
      <p:sp>
        <p:nvSpPr>
          <p:cNvPr id="7" name="Slide Number Placeholder 6">
            <a:extLst>
              <a:ext uri="{FF2B5EF4-FFF2-40B4-BE49-F238E27FC236}">
                <a16:creationId xmlns:a16="http://schemas.microsoft.com/office/drawing/2014/main" id="{6E21DEF3-E1D0-8447-9082-944223D4522F}"/>
              </a:ext>
            </a:extLst>
          </p:cNvPr>
          <p:cNvSpPr>
            <a:spLocks noGrp="1"/>
          </p:cNvSpPr>
          <p:nvPr>
            <p:ph type="sldNum" sz="quarter" idx="12"/>
          </p:nvPr>
        </p:nvSpPr>
        <p:spPr/>
        <p:txBody>
          <a:bodyPr/>
          <a:lstStyle>
            <a:lvl1pPr>
              <a:defRPr/>
            </a:lvl1pPr>
          </a:lstStyle>
          <a:p>
            <a:pPr>
              <a:defRPr/>
            </a:pPr>
            <a:fld id="{4BCE2906-5B0F-0948-893D-35F1370B6AFF}" type="slidenum">
              <a:rPr lang="en-US"/>
              <a:pPr>
                <a:defRPr/>
              </a:pPr>
              <a:t>‹#›</a:t>
            </a:fld>
            <a:endParaRPr lang="en-US"/>
          </a:p>
        </p:txBody>
      </p:sp>
    </p:spTree>
    <p:extLst>
      <p:ext uri="{BB962C8B-B14F-4D97-AF65-F5344CB8AC3E}">
        <p14:creationId xmlns:p14="http://schemas.microsoft.com/office/powerpoint/2010/main" val="364592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00126-3AF9-0548-A947-1812D7E4CA9D}"/>
              </a:ext>
            </a:extLst>
          </p:cNvPr>
          <p:cNvSpPr>
            <a:spLocks noGrp="1"/>
          </p:cNvSpPr>
          <p:nvPr>
            <p:ph type="dt" sz="half" idx="10"/>
          </p:nvPr>
        </p:nvSpPr>
        <p:spPr/>
        <p:txBody>
          <a:bodyPr/>
          <a:lstStyle>
            <a:lvl1pPr>
              <a:defRPr dirty="0"/>
            </a:lvl1pPr>
          </a:lstStyle>
          <a:p>
            <a:pPr>
              <a:defRPr/>
            </a:pPr>
            <a:r>
              <a:rPr lang="en-US"/>
              <a:t>Date Here</a:t>
            </a:r>
          </a:p>
        </p:txBody>
      </p:sp>
      <p:sp>
        <p:nvSpPr>
          <p:cNvPr id="8" name="Footer Placeholder 7">
            <a:extLst>
              <a:ext uri="{FF2B5EF4-FFF2-40B4-BE49-F238E27FC236}">
                <a16:creationId xmlns:a16="http://schemas.microsoft.com/office/drawing/2014/main" id="{F6A0326F-AB0E-CE41-B5DD-AA45FF632822}"/>
              </a:ext>
            </a:extLst>
          </p:cNvPr>
          <p:cNvSpPr>
            <a:spLocks noGrp="1"/>
          </p:cNvSpPr>
          <p:nvPr>
            <p:ph type="ftr" sz="quarter" idx="11"/>
          </p:nvPr>
        </p:nvSpPr>
        <p:spPr/>
        <p:txBody>
          <a:bodyPr/>
          <a:lstStyle>
            <a:lvl1pPr>
              <a:defRPr/>
            </a:lvl1pPr>
          </a:lstStyle>
          <a:p>
            <a:pPr>
              <a:defRPr/>
            </a:pPr>
            <a:r>
              <a:rPr lang="en-US"/>
              <a:t>Your Name Here</a:t>
            </a:r>
          </a:p>
        </p:txBody>
      </p:sp>
      <p:sp>
        <p:nvSpPr>
          <p:cNvPr id="9" name="Slide Number Placeholder 8">
            <a:extLst>
              <a:ext uri="{FF2B5EF4-FFF2-40B4-BE49-F238E27FC236}">
                <a16:creationId xmlns:a16="http://schemas.microsoft.com/office/drawing/2014/main" id="{5B026160-DC85-6F46-AA56-2EF3588F2DAF}"/>
              </a:ext>
            </a:extLst>
          </p:cNvPr>
          <p:cNvSpPr>
            <a:spLocks noGrp="1"/>
          </p:cNvSpPr>
          <p:nvPr>
            <p:ph type="sldNum" sz="quarter" idx="12"/>
          </p:nvPr>
        </p:nvSpPr>
        <p:spPr/>
        <p:txBody>
          <a:bodyPr/>
          <a:lstStyle>
            <a:lvl1pPr>
              <a:defRPr/>
            </a:lvl1pPr>
          </a:lstStyle>
          <a:p>
            <a:pPr>
              <a:defRPr/>
            </a:pPr>
            <a:fld id="{62A040B5-8180-A142-8CD0-CBF7AD580605}" type="slidenum">
              <a:rPr lang="en-US"/>
              <a:pPr>
                <a:defRPr/>
              </a:pPr>
              <a:t>‹#›</a:t>
            </a:fld>
            <a:endParaRPr lang="en-US"/>
          </a:p>
        </p:txBody>
      </p:sp>
    </p:spTree>
    <p:extLst>
      <p:ext uri="{BB962C8B-B14F-4D97-AF65-F5344CB8AC3E}">
        <p14:creationId xmlns:p14="http://schemas.microsoft.com/office/powerpoint/2010/main" val="276197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3F014D-70D3-C94D-92A8-3BD24B1319AB}"/>
              </a:ext>
            </a:extLst>
          </p:cNvPr>
          <p:cNvSpPr>
            <a:spLocks noGrp="1"/>
          </p:cNvSpPr>
          <p:nvPr>
            <p:ph type="dt" sz="half" idx="10"/>
          </p:nvPr>
        </p:nvSpPr>
        <p:spPr/>
        <p:txBody>
          <a:bodyPr/>
          <a:lstStyle>
            <a:lvl1pPr>
              <a:defRPr dirty="0"/>
            </a:lvl1pPr>
          </a:lstStyle>
          <a:p>
            <a:pPr>
              <a:defRPr/>
            </a:pPr>
            <a:r>
              <a:rPr lang="en-US"/>
              <a:t>Date Here</a:t>
            </a:r>
          </a:p>
        </p:txBody>
      </p:sp>
      <p:sp>
        <p:nvSpPr>
          <p:cNvPr id="4" name="Footer Placeholder 3">
            <a:extLst>
              <a:ext uri="{FF2B5EF4-FFF2-40B4-BE49-F238E27FC236}">
                <a16:creationId xmlns:a16="http://schemas.microsoft.com/office/drawing/2014/main" id="{96BF9F9B-5E3F-2C41-ABA0-1E995F409E38}"/>
              </a:ext>
            </a:extLst>
          </p:cNvPr>
          <p:cNvSpPr>
            <a:spLocks noGrp="1"/>
          </p:cNvSpPr>
          <p:nvPr>
            <p:ph type="ftr" sz="quarter" idx="11"/>
          </p:nvPr>
        </p:nvSpPr>
        <p:spPr/>
        <p:txBody>
          <a:bodyPr/>
          <a:lstStyle>
            <a:lvl1pPr>
              <a:defRPr/>
            </a:lvl1pPr>
          </a:lstStyle>
          <a:p>
            <a:pPr>
              <a:defRPr/>
            </a:pPr>
            <a:r>
              <a:rPr lang="en-US"/>
              <a:t>Your Name Here</a:t>
            </a:r>
          </a:p>
        </p:txBody>
      </p:sp>
      <p:sp>
        <p:nvSpPr>
          <p:cNvPr id="5" name="Slide Number Placeholder 4">
            <a:extLst>
              <a:ext uri="{FF2B5EF4-FFF2-40B4-BE49-F238E27FC236}">
                <a16:creationId xmlns:a16="http://schemas.microsoft.com/office/drawing/2014/main" id="{3CDA7AAE-4077-7F40-8830-D2764447B085}"/>
              </a:ext>
            </a:extLst>
          </p:cNvPr>
          <p:cNvSpPr>
            <a:spLocks noGrp="1"/>
          </p:cNvSpPr>
          <p:nvPr>
            <p:ph type="sldNum" sz="quarter" idx="12"/>
          </p:nvPr>
        </p:nvSpPr>
        <p:spPr/>
        <p:txBody>
          <a:bodyPr/>
          <a:lstStyle>
            <a:lvl1pPr>
              <a:defRPr/>
            </a:lvl1pPr>
          </a:lstStyle>
          <a:p>
            <a:pPr>
              <a:defRPr/>
            </a:pPr>
            <a:fld id="{5A4B6059-7115-4B43-B33A-EE7C9F7BDBB1}" type="slidenum">
              <a:rPr lang="en-US"/>
              <a:pPr>
                <a:defRPr/>
              </a:pPr>
              <a:t>‹#›</a:t>
            </a:fld>
            <a:endParaRPr lang="en-US"/>
          </a:p>
        </p:txBody>
      </p:sp>
    </p:spTree>
    <p:extLst>
      <p:ext uri="{BB962C8B-B14F-4D97-AF65-F5344CB8AC3E}">
        <p14:creationId xmlns:p14="http://schemas.microsoft.com/office/powerpoint/2010/main" val="24182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568985-EDE8-1F40-9A5D-5FC072E4C55F}"/>
              </a:ext>
            </a:extLst>
          </p:cNvPr>
          <p:cNvSpPr>
            <a:spLocks noGrp="1"/>
          </p:cNvSpPr>
          <p:nvPr>
            <p:ph type="dt" sz="half" idx="10"/>
          </p:nvPr>
        </p:nvSpPr>
        <p:spPr/>
        <p:txBody>
          <a:bodyPr/>
          <a:lstStyle>
            <a:lvl1pPr>
              <a:defRPr dirty="0"/>
            </a:lvl1pPr>
          </a:lstStyle>
          <a:p>
            <a:pPr>
              <a:defRPr/>
            </a:pPr>
            <a:r>
              <a:rPr lang="en-US"/>
              <a:t>Date Here</a:t>
            </a:r>
          </a:p>
        </p:txBody>
      </p:sp>
      <p:sp>
        <p:nvSpPr>
          <p:cNvPr id="3" name="Footer Placeholder 2">
            <a:extLst>
              <a:ext uri="{FF2B5EF4-FFF2-40B4-BE49-F238E27FC236}">
                <a16:creationId xmlns:a16="http://schemas.microsoft.com/office/drawing/2014/main" id="{F302A1ED-D52B-EE46-94F9-206D8D666E43}"/>
              </a:ext>
            </a:extLst>
          </p:cNvPr>
          <p:cNvSpPr>
            <a:spLocks noGrp="1"/>
          </p:cNvSpPr>
          <p:nvPr>
            <p:ph type="ftr" sz="quarter" idx="11"/>
          </p:nvPr>
        </p:nvSpPr>
        <p:spPr/>
        <p:txBody>
          <a:bodyPr/>
          <a:lstStyle>
            <a:lvl1pPr>
              <a:defRPr/>
            </a:lvl1pPr>
          </a:lstStyle>
          <a:p>
            <a:pPr>
              <a:defRPr/>
            </a:pPr>
            <a:r>
              <a:rPr lang="en-US"/>
              <a:t>Your Name Here</a:t>
            </a:r>
          </a:p>
        </p:txBody>
      </p:sp>
      <p:sp>
        <p:nvSpPr>
          <p:cNvPr id="4" name="Slide Number Placeholder 3">
            <a:extLst>
              <a:ext uri="{FF2B5EF4-FFF2-40B4-BE49-F238E27FC236}">
                <a16:creationId xmlns:a16="http://schemas.microsoft.com/office/drawing/2014/main" id="{28EBC466-9DB2-E742-AC55-C44D0D82C4B2}"/>
              </a:ext>
            </a:extLst>
          </p:cNvPr>
          <p:cNvSpPr>
            <a:spLocks noGrp="1"/>
          </p:cNvSpPr>
          <p:nvPr>
            <p:ph type="sldNum" sz="quarter" idx="12"/>
          </p:nvPr>
        </p:nvSpPr>
        <p:spPr/>
        <p:txBody>
          <a:bodyPr/>
          <a:lstStyle>
            <a:lvl1pPr>
              <a:defRPr/>
            </a:lvl1pPr>
          </a:lstStyle>
          <a:p>
            <a:pPr>
              <a:defRPr/>
            </a:pPr>
            <a:fld id="{9E3A2DB2-5CCE-2949-8BCC-F800D86B3585}" type="slidenum">
              <a:rPr lang="en-US"/>
              <a:pPr>
                <a:defRPr/>
              </a:pPr>
              <a:t>‹#›</a:t>
            </a:fld>
            <a:endParaRPr lang="en-US"/>
          </a:p>
        </p:txBody>
      </p:sp>
    </p:spTree>
    <p:extLst>
      <p:ext uri="{BB962C8B-B14F-4D97-AF65-F5344CB8AC3E}">
        <p14:creationId xmlns:p14="http://schemas.microsoft.com/office/powerpoint/2010/main" val="318538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3ED2CD5-7B26-5E40-B9A8-041D9A021979}"/>
              </a:ext>
            </a:extLst>
          </p:cNvPr>
          <p:cNvSpPr>
            <a:spLocks noGrp="1"/>
          </p:cNvSpPr>
          <p:nvPr>
            <p:ph type="dt" sz="half" idx="10"/>
          </p:nvPr>
        </p:nvSpPr>
        <p:spPr/>
        <p:txBody>
          <a:bodyPr/>
          <a:lstStyle>
            <a:lvl1pPr>
              <a:defRPr dirty="0"/>
            </a:lvl1pPr>
          </a:lstStyle>
          <a:p>
            <a:pPr>
              <a:defRPr/>
            </a:pPr>
            <a:r>
              <a:rPr lang="en-US"/>
              <a:t>Date Here</a:t>
            </a:r>
          </a:p>
        </p:txBody>
      </p:sp>
      <p:sp>
        <p:nvSpPr>
          <p:cNvPr id="6" name="Footer Placeholder 5">
            <a:extLst>
              <a:ext uri="{FF2B5EF4-FFF2-40B4-BE49-F238E27FC236}">
                <a16:creationId xmlns:a16="http://schemas.microsoft.com/office/drawing/2014/main" id="{EEAAC94E-47EB-7A48-8C14-3981FA7D7061}"/>
              </a:ext>
            </a:extLst>
          </p:cNvPr>
          <p:cNvSpPr>
            <a:spLocks noGrp="1"/>
          </p:cNvSpPr>
          <p:nvPr>
            <p:ph type="ftr" sz="quarter" idx="11"/>
          </p:nvPr>
        </p:nvSpPr>
        <p:spPr/>
        <p:txBody>
          <a:bodyPr/>
          <a:lstStyle>
            <a:lvl1pPr>
              <a:defRPr/>
            </a:lvl1pPr>
          </a:lstStyle>
          <a:p>
            <a:pPr>
              <a:defRPr/>
            </a:pPr>
            <a:r>
              <a:rPr lang="en-US"/>
              <a:t>Your Name Here</a:t>
            </a:r>
          </a:p>
        </p:txBody>
      </p:sp>
      <p:sp>
        <p:nvSpPr>
          <p:cNvPr id="7" name="Slide Number Placeholder 6">
            <a:extLst>
              <a:ext uri="{FF2B5EF4-FFF2-40B4-BE49-F238E27FC236}">
                <a16:creationId xmlns:a16="http://schemas.microsoft.com/office/drawing/2014/main" id="{93E5DD90-87D7-D441-96B3-00584DB6BD75}"/>
              </a:ext>
            </a:extLst>
          </p:cNvPr>
          <p:cNvSpPr>
            <a:spLocks noGrp="1"/>
          </p:cNvSpPr>
          <p:nvPr>
            <p:ph type="sldNum" sz="quarter" idx="12"/>
          </p:nvPr>
        </p:nvSpPr>
        <p:spPr/>
        <p:txBody>
          <a:bodyPr/>
          <a:lstStyle>
            <a:lvl1pPr>
              <a:defRPr/>
            </a:lvl1pPr>
          </a:lstStyle>
          <a:p>
            <a:pPr>
              <a:defRPr/>
            </a:pPr>
            <a:fld id="{82425871-BC28-474D-85E9-FDE1EB36F64E}" type="slidenum">
              <a:rPr lang="en-US"/>
              <a:pPr>
                <a:defRPr/>
              </a:pPr>
              <a:t>‹#›</a:t>
            </a:fld>
            <a:endParaRPr lang="en-US"/>
          </a:p>
        </p:txBody>
      </p:sp>
    </p:spTree>
    <p:extLst>
      <p:ext uri="{BB962C8B-B14F-4D97-AF65-F5344CB8AC3E}">
        <p14:creationId xmlns:p14="http://schemas.microsoft.com/office/powerpoint/2010/main" val="131457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CEFC5A5-BF92-B74D-84E1-7EE03005665B}"/>
              </a:ext>
            </a:extLst>
          </p:cNvPr>
          <p:cNvSpPr>
            <a:spLocks noGrp="1"/>
          </p:cNvSpPr>
          <p:nvPr>
            <p:ph type="dt" sz="half" idx="10"/>
          </p:nvPr>
        </p:nvSpPr>
        <p:spPr/>
        <p:txBody>
          <a:bodyPr/>
          <a:lstStyle>
            <a:lvl1pPr>
              <a:defRPr dirty="0"/>
            </a:lvl1pPr>
          </a:lstStyle>
          <a:p>
            <a:pPr>
              <a:defRPr/>
            </a:pPr>
            <a:r>
              <a:rPr lang="en-US"/>
              <a:t>Date Here</a:t>
            </a:r>
          </a:p>
        </p:txBody>
      </p:sp>
      <p:sp>
        <p:nvSpPr>
          <p:cNvPr id="6" name="Footer Placeholder 5">
            <a:extLst>
              <a:ext uri="{FF2B5EF4-FFF2-40B4-BE49-F238E27FC236}">
                <a16:creationId xmlns:a16="http://schemas.microsoft.com/office/drawing/2014/main" id="{B1CF87B8-40F7-EF4D-A8D9-2B41FD33949F}"/>
              </a:ext>
            </a:extLst>
          </p:cNvPr>
          <p:cNvSpPr>
            <a:spLocks noGrp="1"/>
          </p:cNvSpPr>
          <p:nvPr>
            <p:ph type="ftr" sz="quarter" idx="11"/>
          </p:nvPr>
        </p:nvSpPr>
        <p:spPr/>
        <p:txBody>
          <a:bodyPr/>
          <a:lstStyle>
            <a:lvl1pPr>
              <a:defRPr/>
            </a:lvl1pPr>
          </a:lstStyle>
          <a:p>
            <a:pPr>
              <a:defRPr/>
            </a:pPr>
            <a:r>
              <a:rPr lang="en-US"/>
              <a:t>Your Name Here</a:t>
            </a:r>
          </a:p>
        </p:txBody>
      </p:sp>
      <p:sp>
        <p:nvSpPr>
          <p:cNvPr id="7" name="Slide Number Placeholder 6">
            <a:extLst>
              <a:ext uri="{FF2B5EF4-FFF2-40B4-BE49-F238E27FC236}">
                <a16:creationId xmlns:a16="http://schemas.microsoft.com/office/drawing/2014/main" id="{0D25B98F-9670-5542-AEE6-4C95248CFB9F}"/>
              </a:ext>
            </a:extLst>
          </p:cNvPr>
          <p:cNvSpPr>
            <a:spLocks noGrp="1"/>
          </p:cNvSpPr>
          <p:nvPr>
            <p:ph type="sldNum" sz="quarter" idx="12"/>
          </p:nvPr>
        </p:nvSpPr>
        <p:spPr/>
        <p:txBody>
          <a:bodyPr/>
          <a:lstStyle>
            <a:lvl1pPr>
              <a:defRPr/>
            </a:lvl1pPr>
          </a:lstStyle>
          <a:p>
            <a:pPr>
              <a:defRPr/>
            </a:pPr>
            <a:fld id="{B1955C9D-63ED-3549-A17F-B7DBDD1A233C}" type="slidenum">
              <a:rPr lang="en-US"/>
              <a:pPr>
                <a:defRPr/>
              </a:pPr>
              <a:t>‹#›</a:t>
            </a:fld>
            <a:endParaRPr lang="en-US"/>
          </a:p>
        </p:txBody>
      </p:sp>
    </p:spTree>
    <p:extLst>
      <p:ext uri="{BB962C8B-B14F-4D97-AF65-F5344CB8AC3E}">
        <p14:creationId xmlns:p14="http://schemas.microsoft.com/office/powerpoint/2010/main" val="2284162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0978D4-32AF-944D-8747-54D85269796B}"/>
              </a:ext>
            </a:extLst>
          </p:cNvPr>
          <p:cNvSpPr>
            <a:spLocks noGrp="1" noChangeArrowheads="1"/>
          </p:cNvSpPr>
          <p:nvPr>
            <p:ph type="title"/>
          </p:nvPr>
        </p:nvSpPr>
        <p:spPr bwMode="auto">
          <a:xfrm>
            <a:off x="5715000" y="1"/>
            <a:ext cx="6477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73AB8E56-49EA-7F4C-85FA-1758E6028C0E}"/>
              </a:ext>
            </a:extLst>
          </p:cNvPr>
          <p:cNvSpPr>
            <a:spLocks noGrp="1"/>
          </p:cNvSpPr>
          <p:nvPr>
            <p:ph type="body" idx="1"/>
          </p:nvPr>
        </p:nvSpPr>
        <p:spPr>
          <a:xfrm>
            <a:off x="457200" y="1057275"/>
            <a:ext cx="11226800" cy="51196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A903754-CCD5-1846-BE2F-461FD8DDB49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srgbClr val="002060"/>
                </a:solidFill>
                <a:latin typeface="+mn-lt"/>
              </a:defRPr>
            </a:lvl1pPr>
          </a:lstStyle>
          <a:p>
            <a:pPr>
              <a:defRPr/>
            </a:pPr>
            <a:r>
              <a:rPr lang="en-US"/>
              <a:t>Date Here</a:t>
            </a:r>
            <a:endParaRPr lang="en-US" dirty="0"/>
          </a:p>
        </p:txBody>
      </p:sp>
      <p:sp>
        <p:nvSpPr>
          <p:cNvPr id="5" name="Footer Placeholder 4">
            <a:extLst>
              <a:ext uri="{FF2B5EF4-FFF2-40B4-BE49-F238E27FC236}">
                <a16:creationId xmlns:a16="http://schemas.microsoft.com/office/drawing/2014/main" id="{74E23E11-4B46-404B-B8CD-8A67CA4BEF9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b="0" dirty="0">
                <a:solidFill>
                  <a:srgbClr val="002060"/>
                </a:solidFill>
                <a:latin typeface="+mn-lt"/>
              </a:defRPr>
            </a:lvl1pPr>
          </a:lstStyle>
          <a:p>
            <a:pPr>
              <a:defRPr/>
            </a:pPr>
            <a:r>
              <a:rPr lang="en-US"/>
              <a:t>Your Name Here</a:t>
            </a:r>
          </a:p>
        </p:txBody>
      </p:sp>
      <p:sp>
        <p:nvSpPr>
          <p:cNvPr id="6" name="Slide Number Placeholder 5">
            <a:extLst>
              <a:ext uri="{FF2B5EF4-FFF2-40B4-BE49-F238E27FC236}">
                <a16:creationId xmlns:a16="http://schemas.microsoft.com/office/drawing/2014/main" id="{CDA6264E-A7D6-F140-93DF-76F6BBAB9B2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46E08355-2B1F-9342-80A5-0610ADC1ED45}" type="slidenum">
              <a:rPr lang="en-US"/>
              <a:pPr>
                <a:defRPr/>
              </a:pPr>
              <a:t>‹#›</a:t>
            </a:fld>
            <a:endParaRPr lang="en-US" dirty="0"/>
          </a:p>
        </p:txBody>
      </p:sp>
      <p:grpSp>
        <p:nvGrpSpPr>
          <p:cNvPr id="1031" name="Group 11">
            <a:extLst>
              <a:ext uri="{FF2B5EF4-FFF2-40B4-BE49-F238E27FC236}">
                <a16:creationId xmlns:a16="http://schemas.microsoft.com/office/drawing/2014/main" id="{95542D4B-9286-AC4D-BB05-08E3EE04C22B}"/>
              </a:ext>
            </a:extLst>
          </p:cNvPr>
          <p:cNvGrpSpPr>
            <a:grpSpLocks/>
          </p:cNvGrpSpPr>
          <p:nvPr/>
        </p:nvGrpSpPr>
        <p:grpSpPr bwMode="auto">
          <a:xfrm>
            <a:off x="0" y="1"/>
            <a:ext cx="5715000" cy="688975"/>
            <a:chOff x="0" y="0"/>
            <a:chExt cx="4285859" cy="688908"/>
          </a:xfrm>
        </p:grpSpPr>
        <p:pic>
          <p:nvPicPr>
            <p:cNvPr id="1032" name="Picture 7">
              <a:extLst>
                <a:ext uri="{FF2B5EF4-FFF2-40B4-BE49-F238E27FC236}">
                  <a16:creationId xmlns:a16="http://schemas.microsoft.com/office/drawing/2014/main" id="{23D2444C-A03C-CE4C-B0AA-B242A68C6D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285859" cy="68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a:extLst>
                <a:ext uri="{FF2B5EF4-FFF2-40B4-BE49-F238E27FC236}">
                  <a16:creationId xmlns:a16="http://schemas.microsoft.com/office/drawing/2014/main" id="{CC33B91E-58C3-D945-90D2-1242FAD76B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6324"/>
              <a:ext cx="1826683" cy="56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43548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fontAlgn="base" hangingPunct="1">
        <a:lnSpc>
          <a:spcPct val="90000"/>
        </a:lnSpc>
        <a:spcBef>
          <a:spcPct val="0"/>
        </a:spcBef>
        <a:spcAft>
          <a:spcPct val="0"/>
        </a:spcAft>
        <a:defRPr sz="28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Wingdings" pitchFamily="2" charset="2"/>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Courier New" panose="02070309020205020404" pitchFamily="49" charset="0"/>
        <a:buChar char="o"/>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Wingdings" pitchFamily="2" charset="2"/>
        <a:buChar char="ü"/>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Calibri" panose="020F050202020403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0978D4-32AF-944D-8747-54D85269796B}"/>
              </a:ext>
            </a:extLst>
          </p:cNvPr>
          <p:cNvSpPr>
            <a:spLocks noGrp="1" noChangeArrowheads="1"/>
          </p:cNvSpPr>
          <p:nvPr>
            <p:ph type="title"/>
          </p:nvPr>
        </p:nvSpPr>
        <p:spPr bwMode="auto">
          <a:xfrm>
            <a:off x="5715000" y="1"/>
            <a:ext cx="6477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73AB8E56-49EA-7F4C-85FA-1758E6028C0E}"/>
              </a:ext>
            </a:extLst>
          </p:cNvPr>
          <p:cNvSpPr>
            <a:spLocks noGrp="1"/>
          </p:cNvSpPr>
          <p:nvPr>
            <p:ph type="body" idx="1"/>
          </p:nvPr>
        </p:nvSpPr>
        <p:spPr>
          <a:xfrm>
            <a:off x="457200" y="1057275"/>
            <a:ext cx="11226800" cy="51196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A903754-CCD5-1846-BE2F-461FD8DDB49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b="0">
                <a:solidFill>
                  <a:srgbClr val="002060"/>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74E23E11-4B46-404B-B8CD-8A67CA4BEF9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b="0" dirty="0">
                <a:solidFill>
                  <a:srgbClr val="002060"/>
                </a:solidFill>
                <a:latin typeface="+mn-lt"/>
              </a:defRPr>
            </a:lvl1pPr>
          </a:lstStyle>
          <a:p>
            <a:pPr>
              <a:defRPr/>
            </a:pPr>
            <a:r>
              <a:rPr lang="en-US"/>
              <a:t>UNCLASSIFIED</a:t>
            </a:r>
          </a:p>
        </p:txBody>
      </p:sp>
      <p:sp>
        <p:nvSpPr>
          <p:cNvPr id="6" name="Slide Number Placeholder 5">
            <a:extLst>
              <a:ext uri="{FF2B5EF4-FFF2-40B4-BE49-F238E27FC236}">
                <a16:creationId xmlns:a16="http://schemas.microsoft.com/office/drawing/2014/main" id="{CDA6264E-A7D6-F140-93DF-76F6BBAB9B2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46E08355-2B1F-9342-80A5-0610ADC1ED45}" type="slidenum">
              <a:rPr lang="en-US"/>
              <a:pPr>
                <a:defRPr/>
              </a:pPr>
              <a:t>‹#›</a:t>
            </a:fld>
            <a:endParaRPr lang="en-US" dirty="0"/>
          </a:p>
        </p:txBody>
      </p:sp>
      <p:grpSp>
        <p:nvGrpSpPr>
          <p:cNvPr id="1031" name="Group 11">
            <a:extLst>
              <a:ext uri="{FF2B5EF4-FFF2-40B4-BE49-F238E27FC236}">
                <a16:creationId xmlns:a16="http://schemas.microsoft.com/office/drawing/2014/main" id="{95542D4B-9286-AC4D-BB05-08E3EE04C22B}"/>
              </a:ext>
            </a:extLst>
          </p:cNvPr>
          <p:cNvGrpSpPr>
            <a:grpSpLocks/>
          </p:cNvGrpSpPr>
          <p:nvPr/>
        </p:nvGrpSpPr>
        <p:grpSpPr bwMode="auto">
          <a:xfrm>
            <a:off x="0" y="1"/>
            <a:ext cx="5715000" cy="688975"/>
            <a:chOff x="0" y="0"/>
            <a:chExt cx="4285859" cy="688908"/>
          </a:xfrm>
        </p:grpSpPr>
        <p:pic>
          <p:nvPicPr>
            <p:cNvPr id="1032" name="Picture 7">
              <a:extLst>
                <a:ext uri="{FF2B5EF4-FFF2-40B4-BE49-F238E27FC236}">
                  <a16:creationId xmlns:a16="http://schemas.microsoft.com/office/drawing/2014/main" id="{23D2444C-A03C-CE4C-B0AA-B242A68C6D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4285859" cy="68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a:extLst>
                <a:ext uri="{FF2B5EF4-FFF2-40B4-BE49-F238E27FC236}">
                  <a16:creationId xmlns:a16="http://schemas.microsoft.com/office/drawing/2014/main" id="{CC33B91E-58C3-D945-90D2-1242FAD76B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6324"/>
              <a:ext cx="1826683" cy="56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2095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fontAlgn="base" hangingPunct="1">
        <a:lnSpc>
          <a:spcPct val="90000"/>
        </a:lnSpc>
        <a:spcBef>
          <a:spcPct val="0"/>
        </a:spcBef>
        <a:spcAft>
          <a:spcPct val="0"/>
        </a:spcAft>
        <a:defRPr sz="28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2800" b="1">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Wingdings" pitchFamily="2" charset="2"/>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Courier New" panose="02070309020205020404" pitchFamily="49" charset="0"/>
        <a:buChar char="o"/>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Wingdings" pitchFamily="2" charset="2"/>
        <a:buChar char="ü"/>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Calibri" panose="020F050202020403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vlpubs.nist.gov/nistpubs/Legacy/FIPS/fipspub183.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Business_Process_Model_and_Notation" TargetMode="External"/><Relationship Id="rId2" Type="http://schemas.openxmlformats.org/officeDocument/2006/relationships/hyperlink" Target="https://en.wikipedia.org/wiki/Data-flow_diagra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07/s13132-021-00832-8" TargetMode="External"/><Relationship Id="rId2" Type="http://schemas.openxmlformats.org/officeDocument/2006/relationships/hyperlink" Target="https://www.forbes.com/sites/bernardmarr/2018/08/13/the-4th-industrial-revolution-is-here-are-you-ready/?sh=cf8ff37628b2"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st_of_SysML_tools" TargetMode="External"/><Relationship Id="rId2" Type="http://schemas.openxmlformats.org/officeDocument/2006/relationships/hyperlink" Target="https://www.omgsysml.org/what-is-sysml.htm" TargetMode="External"/><Relationship Id="rId1" Type="http://schemas.openxmlformats.org/officeDocument/2006/relationships/slideLayout" Target="../slideLayouts/slideLayout2.xml"/><Relationship Id="rId4" Type="http://schemas.openxmlformats.org/officeDocument/2006/relationships/hyperlink" Target="https://www.oracle.com/scm/product-lifecycle-management/what-is-pl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7/s13132-021-00832-8"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st.gov/news-events/events/2019/04/model-based-enterprise-summit-2019"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doi.org/10.1007/s13132-021-00832-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2737C865-D766-F648-99E6-FEC91A42B792}"/>
              </a:ext>
            </a:extLst>
          </p:cNvPr>
          <p:cNvSpPr>
            <a:spLocks noGrp="1" noChangeArrowheads="1"/>
          </p:cNvSpPr>
          <p:nvPr>
            <p:ph type="ctrTitle"/>
          </p:nvPr>
        </p:nvSpPr>
        <p:spPr>
          <a:xfrm>
            <a:off x="972532" y="2079057"/>
            <a:ext cx="9700181" cy="1349943"/>
          </a:xfrm>
        </p:spPr>
        <p:txBody>
          <a:bodyPr/>
          <a:lstStyle/>
          <a:p>
            <a:r>
              <a:rPr lang="en-US" altLang="en-US" dirty="0"/>
              <a:t>An Overview and Guidebook for Data Element Mapping and Analysis (DEMA)</a:t>
            </a:r>
          </a:p>
        </p:txBody>
      </p:sp>
      <p:sp>
        <p:nvSpPr>
          <p:cNvPr id="13314" name="Subtitle 2">
            <a:extLst>
              <a:ext uri="{FF2B5EF4-FFF2-40B4-BE49-F238E27FC236}">
                <a16:creationId xmlns:a16="http://schemas.microsoft.com/office/drawing/2014/main" id="{F07F283A-63AD-6C4A-8CE4-16455997881D}"/>
              </a:ext>
            </a:extLst>
          </p:cNvPr>
          <p:cNvSpPr>
            <a:spLocks noGrp="1" noChangeArrowheads="1"/>
          </p:cNvSpPr>
          <p:nvPr>
            <p:ph type="subTitle" idx="1"/>
          </p:nvPr>
        </p:nvSpPr>
        <p:spPr bwMode="auto">
          <a:xfrm>
            <a:off x="2478464" y="3665519"/>
            <a:ext cx="6858000" cy="1655762"/>
          </a:xfrm>
        </p:spPr>
        <p:txBody>
          <a:bodyPr wrap="square" numCol="1" anchor="t" anchorCtr="0" compatLnSpc="1">
            <a:prstTxWarp prst="textNoShape">
              <a:avLst/>
            </a:prstTxWarp>
          </a:bodyPr>
          <a:lstStyle/>
          <a:p>
            <a:r>
              <a:rPr lang="en-US" altLang="en-US" dirty="0"/>
              <a:t>A Novel Approach for the Standardized Capture, Mapping, and Analysis of Data Flows for Digital System Understanding and Architecture</a:t>
            </a:r>
          </a:p>
        </p:txBody>
      </p:sp>
      <p:sp>
        <p:nvSpPr>
          <p:cNvPr id="13316" name="Footer Placeholder 4">
            <a:extLst>
              <a:ext uri="{FF2B5EF4-FFF2-40B4-BE49-F238E27FC236}">
                <a16:creationId xmlns:a16="http://schemas.microsoft.com/office/drawing/2014/main" id="{5CB6B9F2-0310-8048-AFF2-8ECE2D9A3034}"/>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Allison Ledford and Dr. Gregory Harris</a:t>
            </a:r>
          </a:p>
        </p:txBody>
      </p:sp>
      <p:sp>
        <p:nvSpPr>
          <p:cNvPr id="6" name="Slide Number Placeholder 5">
            <a:extLst>
              <a:ext uri="{FF2B5EF4-FFF2-40B4-BE49-F238E27FC236}">
                <a16:creationId xmlns:a16="http://schemas.microsoft.com/office/drawing/2014/main" id="{91B2D80C-66C3-0E41-8F46-D2D413B2A3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21B6A-B638-0E47-8649-E998E0B42681}"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2" descr="04f6bf97-291e-4f99-9325-ff2c9a5bf055">
            <a:extLst>
              <a:ext uri="{FF2B5EF4-FFF2-40B4-BE49-F238E27FC236}">
                <a16:creationId xmlns:a16="http://schemas.microsoft.com/office/drawing/2014/main" id="{B14FE73B-3D66-424F-BB5F-536B6B2EB15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74431" y="131661"/>
            <a:ext cx="15605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B648-2447-44A3-8733-9B76A6D7C555}"/>
              </a:ext>
            </a:extLst>
          </p:cNvPr>
          <p:cNvSpPr>
            <a:spLocks noGrp="1"/>
          </p:cNvSpPr>
          <p:nvPr>
            <p:ph type="title"/>
          </p:nvPr>
        </p:nvSpPr>
        <p:spPr/>
        <p:txBody>
          <a:bodyPr/>
          <a:lstStyle/>
          <a:p>
            <a:r>
              <a:rPr lang="en-US" dirty="0"/>
              <a:t>Background of DEMA (Part 7)</a:t>
            </a:r>
          </a:p>
        </p:txBody>
      </p:sp>
      <p:sp>
        <p:nvSpPr>
          <p:cNvPr id="3" name="Content Placeholder 2">
            <a:extLst>
              <a:ext uri="{FF2B5EF4-FFF2-40B4-BE49-F238E27FC236}">
                <a16:creationId xmlns:a16="http://schemas.microsoft.com/office/drawing/2014/main" id="{6B015817-5AC2-4C6B-ABC5-F8478BA7A83D}"/>
              </a:ext>
            </a:extLst>
          </p:cNvPr>
          <p:cNvSpPr>
            <a:spLocks noGrp="1"/>
          </p:cNvSpPr>
          <p:nvPr>
            <p:ph idx="1"/>
          </p:nvPr>
        </p:nvSpPr>
        <p:spPr>
          <a:xfrm>
            <a:off x="482600" y="1036948"/>
            <a:ext cx="11226800" cy="5140015"/>
          </a:xfrm>
        </p:spPr>
        <p:txBody>
          <a:bodyPr/>
          <a:lstStyle/>
          <a:p>
            <a:r>
              <a:rPr lang="en-US" dirty="0"/>
              <a:t>In light of the information presented on the previous slides, DEMA was developed serendipitously during a research project with a prototyping organization.</a:t>
            </a:r>
          </a:p>
          <a:p>
            <a:pPr lvl="1"/>
            <a:r>
              <a:rPr lang="en-US" dirty="0"/>
              <a:t>When analyzing the data and information flows of the organization, it was discovered that none of the visual mapping techniques described in the previous slides were suitable for isolating the threads of data that would make up the Digital Thread/Model-Based Enterprise. </a:t>
            </a:r>
          </a:p>
          <a:p>
            <a:pPr lvl="1"/>
            <a:r>
              <a:rPr lang="en-US" dirty="0"/>
              <a:t>Trial and error led to the discovery of a generalizable method that became the subject of Allison Ledford’s dissertation work. </a:t>
            </a:r>
          </a:p>
          <a:p>
            <a:r>
              <a:rPr lang="en-US" dirty="0"/>
              <a:t>We are now finishing the first application of DEMA at the prototyping organization and have refined  the steps of DEMA.</a:t>
            </a:r>
          </a:p>
          <a:p>
            <a:pPr lvl="1"/>
            <a:r>
              <a:rPr lang="en-US" dirty="0"/>
              <a:t> Provisional patent applied for through the university to protect the intellectual property for the sake of future AU research and potential commercialization.</a:t>
            </a:r>
          </a:p>
          <a:p>
            <a:r>
              <a:rPr lang="en-US" dirty="0"/>
              <a:t>Although the steps of DEMA are now defined, there is significant opportunity to improve its application and capabilities.</a:t>
            </a:r>
          </a:p>
          <a:p>
            <a:pPr lvl="1"/>
            <a:endParaRPr lang="en-US" dirty="0"/>
          </a:p>
          <a:p>
            <a:pPr lvl="1"/>
            <a:endParaRPr lang="en-US" dirty="0"/>
          </a:p>
          <a:p>
            <a:endParaRPr lang="en-US" dirty="0"/>
          </a:p>
        </p:txBody>
      </p:sp>
      <p:sp>
        <p:nvSpPr>
          <p:cNvPr id="6" name="Slide Number Placeholder 5">
            <a:extLst>
              <a:ext uri="{FF2B5EF4-FFF2-40B4-BE49-F238E27FC236}">
                <a16:creationId xmlns:a16="http://schemas.microsoft.com/office/drawing/2014/main" id="{5AFCC167-612A-47F7-96E7-348D6AF1C77A}"/>
              </a:ext>
            </a:extLst>
          </p:cNvPr>
          <p:cNvSpPr>
            <a:spLocks noGrp="1"/>
          </p:cNvSpPr>
          <p:nvPr>
            <p:ph type="sldNum" sz="quarter" idx="12"/>
          </p:nvPr>
        </p:nvSpPr>
        <p:spPr/>
        <p:txBody>
          <a:bodyPr/>
          <a:lstStyle/>
          <a:p>
            <a:pPr>
              <a:defRPr/>
            </a:pPr>
            <a:fld id="{22C32DCA-42FE-F540-AB06-EC94D5976498}" type="slidenum">
              <a:rPr lang="en-US" smtClean="0"/>
              <a:pPr>
                <a:defRPr/>
              </a:pPr>
              <a:t>10</a:t>
            </a:fld>
            <a:endParaRPr lang="en-US"/>
          </a:p>
        </p:txBody>
      </p:sp>
      <p:sp>
        <p:nvSpPr>
          <p:cNvPr id="7" name="Footer Placeholder 4">
            <a:extLst>
              <a:ext uri="{FF2B5EF4-FFF2-40B4-BE49-F238E27FC236}">
                <a16:creationId xmlns:a16="http://schemas.microsoft.com/office/drawing/2014/main" id="{E391EB0F-B3C0-4099-AA31-99BA95827E94}"/>
              </a:ext>
            </a:extLst>
          </p:cNvPr>
          <p:cNvSpPr txBox="1">
            <a:spLocks/>
          </p:cNvSpPr>
          <p:nvPr/>
        </p:nvSpPr>
        <p:spPr>
          <a:xfrm>
            <a:off x="4038600" y="6342372"/>
            <a:ext cx="4114800" cy="365125"/>
          </a:xfrm>
          <a:prstGeom prst="rect">
            <a:avLst/>
          </a:prstGeom>
        </p:spPr>
        <p:txBody>
          <a:bodyPr vert="horz" lIns="91440" tIns="45720" rIns="91440" bIns="45720" rtlCol="0" anchor="ctr">
            <a:normAutofit/>
          </a:bodyPr>
          <a:lstStyle>
            <a:defPPr>
              <a:defRPr lang="en-US"/>
            </a:defPPr>
            <a:lvl1pPr marL="0" algn="ctr" defTabSz="914400" rtl="0" eaLnBrk="1" fontAlgn="auto" latinLnBrk="0" hangingPunct="1">
              <a:spcBef>
                <a:spcPts val="0"/>
              </a:spcBef>
              <a:spcAft>
                <a:spcPts val="0"/>
              </a:spcAft>
              <a:defRPr sz="1000" b="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altLang="en-US"/>
              <a:t>Allison Ledford and Dr. Gregory Harris</a:t>
            </a:r>
            <a:endParaRPr lang="en-US" altLang="en-US" dirty="0"/>
          </a:p>
        </p:txBody>
      </p:sp>
    </p:spTree>
    <p:extLst>
      <p:ext uri="{BB962C8B-B14F-4D97-AF65-F5344CB8AC3E}">
        <p14:creationId xmlns:p14="http://schemas.microsoft.com/office/powerpoint/2010/main" val="108631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lock Arc 37">
            <a:extLst>
              <a:ext uri="{FF2B5EF4-FFF2-40B4-BE49-F238E27FC236}">
                <a16:creationId xmlns:a16="http://schemas.microsoft.com/office/drawing/2014/main" id="{2565EB92-475C-415D-824B-B4D3BDD00791}"/>
              </a:ext>
            </a:extLst>
          </p:cNvPr>
          <p:cNvSpPr/>
          <p:nvPr/>
        </p:nvSpPr>
        <p:spPr>
          <a:xfrm rot="419107">
            <a:off x="9183222" y="4981352"/>
            <a:ext cx="1856816" cy="1360134"/>
          </a:xfrm>
          <a:prstGeom prst="blockArc">
            <a:avLst>
              <a:gd name="adj1" fmla="val 11029112"/>
              <a:gd name="adj2" fmla="val 19164428"/>
              <a:gd name="adj3" fmla="val 75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Block Arc 32">
            <a:extLst>
              <a:ext uri="{FF2B5EF4-FFF2-40B4-BE49-F238E27FC236}">
                <a16:creationId xmlns:a16="http://schemas.microsoft.com/office/drawing/2014/main" id="{7ABF6434-7C32-4E4C-9159-2C22C8B8143C}"/>
              </a:ext>
            </a:extLst>
          </p:cNvPr>
          <p:cNvSpPr/>
          <p:nvPr/>
        </p:nvSpPr>
        <p:spPr>
          <a:xfrm>
            <a:off x="7511532" y="5172213"/>
            <a:ext cx="1856816" cy="1360134"/>
          </a:xfrm>
          <a:prstGeom prst="blockArc">
            <a:avLst>
              <a:gd name="adj1" fmla="val 10920052"/>
              <a:gd name="adj2" fmla="val 20975004"/>
              <a:gd name="adj3" fmla="val 8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Block Arc 38">
            <a:extLst>
              <a:ext uri="{FF2B5EF4-FFF2-40B4-BE49-F238E27FC236}">
                <a16:creationId xmlns:a16="http://schemas.microsoft.com/office/drawing/2014/main" id="{76C78C62-D39B-420F-92CD-70AC5A9F7398}"/>
              </a:ext>
            </a:extLst>
          </p:cNvPr>
          <p:cNvSpPr/>
          <p:nvPr/>
        </p:nvSpPr>
        <p:spPr>
          <a:xfrm rot="10800000">
            <a:off x="8888959" y="4507927"/>
            <a:ext cx="1856816" cy="1360134"/>
          </a:xfrm>
          <a:prstGeom prst="blockArc">
            <a:avLst>
              <a:gd name="adj1" fmla="val 11029112"/>
              <a:gd name="adj2" fmla="val 19164428"/>
              <a:gd name="adj3" fmla="val 75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693F55-A966-CA41-BEDD-197F2D8C98F5}"/>
              </a:ext>
            </a:extLst>
          </p:cNvPr>
          <p:cNvSpPr>
            <a:spLocks noGrp="1"/>
          </p:cNvSpPr>
          <p:nvPr>
            <p:ph type="title"/>
          </p:nvPr>
        </p:nvSpPr>
        <p:spPr>
          <a:xfrm>
            <a:off x="5715000" y="1"/>
            <a:ext cx="6477000" cy="772885"/>
          </a:xfrm>
        </p:spPr>
        <p:txBody>
          <a:bodyPr/>
          <a:lstStyle/>
          <a:p>
            <a:r>
              <a:rPr lang="en-US" sz="3200" dirty="0"/>
              <a:t>Overview of DEMA</a:t>
            </a:r>
          </a:p>
        </p:txBody>
      </p:sp>
      <p:sp>
        <p:nvSpPr>
          <p:cNvPr id="3" name="Content Placeholder 2">
            <a:extLst>
              <a:ext uri="{FF2B5EF4-FFF2-40B4-BE49-F238E27FC236}">
                <a16:creationId xmlns:a16="http://schemas.microsoft.com/office/drawing/2014/main" id="{5D6F0AD6-F575-A342-8921-D98F55B08BA5}"/>
              </a:ext>
            </a:extLst>
          </p:cNvPr>
          <p:cNvSpPr>
            <a:spLocks noGrp="1"/>
          </p:cNvSpPr>
          <p:nvPr>
            <p:ph idx="1"/>
          </p:nvPr>
        </p:nvSpPr>
        <p:spPr>
          <a:xfrm>
            <a:off x="236218" y="5259366"/>
            <a:ext cx="5553348" cy="651782"/>
          </a:xfrm>
        </p:spPr>
        <p:txBody>
          <a:bodyPr>
            <a:normAutofit lnSpcReduction="10000"/>
          </a:bodyPr>
          <a:lstStyle/>
          <a:p>
            <a:pPr marL="0" indent="0" algn="ctr">
              <a:buNone/>
            </a:pPr>
            <a:r>
              <a:rPr lang="en-US" altLang="en-US" dirty="0"/>
              <a:t>A Novel Approach for the Standardized Capture, Mapping, and Analysis of Data Flows</a:t>
            </a:r>
            <a:endParaRPr lang="en-US" dirty="0"/>
          </a:p>
        </p:txBody>
      </p:sp>
      <p:pic>
        <p:nvPicPr>
          <p:cNvPr id="8" name="Picture 7" descr="Diagram&#10;&#10;Description automatically generated">
            <a:extLst>
              <a:ext uri="{FF2B5EF4-FFF2-40B4-BE49-F238E27FC236}">
                <a16:creationId xmlns:a16="http://schemas.microsoft.com/office/drawing/2014/main" id="{A0F39248-55D3-4048-BEAD-2E8E95B58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07" y="1507671"/>
            <a:ext cx="5210880" cy="3505200"/>
          </a:xfrm>
          <a:prstGeom prst="rect">
            <a:avLst/>
          </a:prstGeom>
          <a:ln w="57150">
            <a:solidFill>
              <a:schemeClr val="tx1"/>
            </a:solidFill>
          </a:ln>
        </p:spPr>
      </p:pic>
      <p:sp>
        <p:nvSpPr>
          <p:cNvPr id="9" name="TextBox 8">
            <a:extLst>
              <a:ext uri="{FF2B5EF4-FFF2-40B4-BE49-F238E27FC236}">
                <a16:creationId xmlns:a16="http://schemas.microsoft.com/office/drawing/2014/main" id="{65203483-C20C-4234-9712-690DE8B632EF}"/>
              </a:ext>
            </a:extLst>
          </p:cNvPr>
          <p:cNvSpPr txBox="1"/>
          <p:nvPr/>
        </p:nvSpPr>
        <p:spPr>
          <a:xfrm>
            <a:off x="293914" y="891844"/>
            <a:ext cx="3505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FUNCTIONAL LEVEL VIEW</a:t>
            </a:r>
          </a:p>
        </p:txBody>
      </p:sp>
      <p:sp>
        <p:nvSpPr>
          <p:cNvPr id="11" name="Circle: Hollow 10">
            <a:extLst>
              <a:ext uri="{FF2B5EF4-FFF2-40B4-BE49-F238E27FC236}">
                <a16:creationId xmlns:a16="http://schemas.microsoft.com/office/drawing/2014/main" id="{224F2A9D-1D07-4456-86E1-EA07E3B467F6}"/>
              </a:ext>
            </a:extLst>
          </p:cNvPr>
          <p:cNvSpPr/>
          <p:nvPr/>
        </p:nvSpPr>
        <p:spPr>
          <a:xfrm>
            <a:off x="3096947" y="2075327"/>
            <a:ext cx="1240971" cy="968829"/>
          </a:xfrm>
          <a:prstGeom prst="donut">
            <a:avLst>
              <a:gd name="adj" fmla="val 501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rrow: Bent 11">
            <a:extLst>
              <a:ext uri="{FF2B5EF4-FFF2-40B4-BE49-F238E27FC236}">
                <a16:creationId xmlns:a16="http://schemas.microsoft.com/office/drawing/2014/main" id="{D702BD30-2C9B-44F3-8B34-58350013B1D2}"/>
              </a:ext>
            </a:extLst>
          </p:cNvPr>
          <p:cNvSpPr/>
          <p:nvPr/>
        </p:nvSpPr>
        <p:spPr>
          <a:xfrm>
            <a:off x="3608614" y="1585487"/>
            <a:ext cx="2723377" cy="516074"/>
          </a:xfrm>
          <a:prstGeom prst="bentArrow">
            <a:avLst>
              <a:gd name="adj1" fmla="val 25000"/>
              <a:gd name="adj2" fmla="val 26055"/>
              <a:gd name="adj3" fmla="val 25000"/>
              <a:gd name="adj4" fmla="val 4375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26F6967-484C-4F27-B584-7E6CF35DB746}"/>
              </a:ext>
            </a:extLst>
          </p:cNvPr>
          <p:cNvSpPr txBox="1"/>
          <p:nvPr/>
        </p:nvSpPr>
        <p:spPr>
          <a:xfrm>
            <a:off x="6233807" y="891844"/>
            <a:ext cx="3505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DATA VESSEL LEVEL VIEW</a:t>
            </a:r>
          </a:p>
        </p:txBody>
      </p:sp>
      <p:pic>
        <p:nvPicPr>
          <p:cNvPr id="19" name="Picture 18" descr="Diagram&#10;&#10;Description automatically generated">
            <a:extLst>
              <a:ext uri="{FF2B5EF4-FFF2-40B4-BE49-F238E27FC236}">
                <a16:creationId xmlns:a16="http://schemas.microsoft.com/office/drawing/2014/main" id="{72647725-AEA0-4A76-93EE-9DBF5BBD1A01}"/>
              </a:ext>
            </a:extLst>
          </p:cNvPr>
          <p:cNvPicPr>
            <a:picLocks noChangeAspect="1"/>
          </p:cNvPicPr>
          <p:nvPr/>
        </p:nvPicPr>
        <p:blipFill rotWithShape="1">
          <a:blip r:embed="rId4">
            <a:extLst>
              <a:ext uri="{28A0092B-C50C-407E-A947-70E740481C1C}">
                <a14:useLocalDpi xmlns:a14="http://schemas.microsoft.com/office/drawing/2010/main" val="0"/>
              </a:ext>
            </a:extLst>
          </a:blip>
          <a:srcRect l="6582" t="7183" r="5100" b="8569"/>
          <a:stretch/>
        </p:blipFill>
        <p:spPr>
          <a:xfrm>
            <a:off x="6522491" y="1507671"/>
            <a:ext cx="3890173" cy="2542438"/>
          </a:xfrm>
          <a:prstGeom prst="rect">
            <a:avLst/>
          </a:prstGeom>
          <a:ln w="57150">
            <a:solidFill>
              <a:srgbClr val="C00000"/>
            </a:solidFill>
          </a:ln>
        </p:spPr>
      </p:pic>
      <p:sp>
        <p:nvSpPr>
          <p:cNvPr id="20" name="TextBox 19">
            <a:extLst>
              <a:ext uri="{FF2B5EF4-FFF2-40B4-BE49-F238E27FC236}">
                <a16:creationId xmlns:a16="http://schemas.microsoft.com/office/drawing/2014/main" id="{8525B262-B77F-48E0-8870-C3551FB8BB8D}"/>
              </a:ext>
            </a:extLst>
          </p:cNvPr>
          <p:cNvSpPr txBox="1"/>
          <p:nvPr/>
        </p:nvSpPr>
        <p:spPr>
          <a:xfrm>
            <a:off x="6233807" y="4296604"/>
            <a:ext cx="3505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DATA ELEMENT LEVEL VIEW</a:t>
            </a:r>
          </a:p>
        </p:txBody>
      </p:sp>
      <p:sp>
        <p:nvSpPr>
          <p:cNvPr id="21" name="Circle: Hollow 20">
            <a:extLst>
              <a:ext uri="{FF2B5EF4-FFF2-40B4-BE49-F238E27FC236}">
                <a16:creationId xmlns:a16="http://schemas.microsoft.com/office/drawing/2014/main" id="{593FC1FB-0205-4EC2-85D2-95BB854594F9}"/>
              </a:ext>
            </a:extLst>
          </p:cNvPr>
          <p:cNvSpPr/>
          <p:nvPr/>
        </p:nvSpPr>
        <p:spPr>
          <a:xfrm>
            <a:off x="6990788" y="2839934"/>
            <a:ext cx="1240971" cy="968829"/>
          </a:xfrm>
          <a:prstGeom prst="donut">
            <a:avLst>
              <a:gd name="adj" fmla="val 501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Bent 22">
            <a:extLst>
              <a:ext uri="{FF2B5EF4-FFF2-40B4-BE49-F238E27FC236}">
                <a16:creationId xmlns:a16="http://schemas.microsoft.com/office/drawing/2014/main" id="{F0E9F277-3CF6-432E-AEC5-D98D5287AD2E}"/>
              </a:ext>
            </a:extLst>
          </p:cNvPr>
          <p:cNvSpPr/>
          <p:nvPr/>
        </p:nvSpPr>
        <p:spPr>
          <a:xfrm rot="5400000">
            <a:off x="8294462" y="3143034"/>
            <a:ext cx="1460201" cy="1585608"/>
          </a:xfrm>
          <a:prstGeom prst="bentArrow">
            <a:avLst>
              <a:gd name="adj1" fmla="val 6486"/>
              <a:gd name="adj2" fmla="val 14431"/>
              <a:gd name="adj3" fmla="val 17716"/>
              <a:gd name="adj4" fmla="val 292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20264A80-5E90-4B11-AEC6-2ADB7D5FBEC2}"/>
              </a:ext>
            </a:extLst>
          </p:cNvPr>
          <p:cNvPicPr>
            <a:picLocks noChangeAspect="1"/>
          </p:cNvPicPr>
          <p:nvPr/>
        </p:nvPicPr>
        <p:blipFill>
          <a:blip r:embed="rId5"/>
          <a:stretch>
            <a:fillRect/>
          </a:stretch>
        </p:blipFill>
        <p:spPr>
          <a:xfrm>
            <a:off x="6215303" y="4737915"/>
            <a:ext cx="528271" cy="528271"/>
          </a:xfrm>
          <a:prstGeom prst="rect">
            <a:avLst/>
          </a:prstGeom>
        </p:spPr>
      </p:pic>
      <p:pic>
        <p:nvPicPr>
          <p:cNvPr id="26" name="Picture 25">
            <a:extLst>
              <a:ext uri="{FF2B5EF4-FFF2-40B4-BE49-F238E27FC236}">
                <a16:creationId xmlns:a16="http://schemas.microsoft.com/office/drawing/2014/main" id="{A4293AE6-9591-4C46-B407-999309443623}"/>
              </a:ext>
            </a:extLst>
          </p:cNvPr>
          <p:cNvPicPr>
            <a:picLocks noChangeAspect="1"/>
          </p:cNvPicPr>
          <p:nvPr/>
        </p:nvPicPr>
        <p:blipFill>
          <a:blip r:embed="rId6"/>
          <a:stretch>
            <a:fillRect/>
          </a:stretch>
        </p:blipFill>
        <p:spPr>
          <a:xfrm>
            <a:off x="10468430" y="5817320"/>
            <a:ext cx="514213" cy="505192"/>
          </a:xfrm>
          <a:prstGeom prst="rect">
            <a:avLst/>
          </a:prstGeom>
        </p:spPr>
      </p:pic>
      <p:sp>
        <p:nvSpPr>
          <p:cNvPr id="37" name="Block Arc 36">
            <a:extLst>
              <a:ext uri="{FF2B5EF4-FFF2-40B4-BE49-F238E27FC236}">
                <a16:creationId xmlns:a16="http://schemas.microsoft.com/office/drawing/2014/main" id="{EAFEB082-4A09-4043-9F24-AECD0ADB995E}"/>
              </a:ext>
            </a:extLst>
          </p:cNvPr>
          <p:cNvSpPr/>
          <p:nvPr/>
        </p:nvSpPr>
        <p:spPr>
          <a:xfrm rot="10601832">
            <a:off x="7501365" y="4706214"/>
            <a:ext cx="1856816" cy="1360134"/>
          </a:xfrm>
          <a:prstGeom prst="blockArc">
            <a:avLst>
              <a:gd name="adj1" fmla="val 10995774"/>
              <a:gd name="adj2" fmla="val 21267021"/>
              <a:gd name="adj3" fmla="val 7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60E562A-DCB8-40BB-B1CB-E501006B9F39}"/>
              </a:ext>
            </a:extLst>
          </p:cNvPr>
          <p:cNvPicPr>
            <a:picLocks noChangeAspect="1"/>
          </p:cNvPicPr>
          <p:nvPr/>
        </p:nvPicPr>
        <p:blipFill>
          <a:blip r:embed="rId6"/>
          <a:stretch>
            <a:fillRect/>
          </a:stretch>
        </p:blipFill>
        <p:spPr>
          <a:xfrm>
            <a:off x="7400942" y="4762913"/>
            <a:ext cx="347502" cy="341406"/>
          </a:xfrm>
          <a:prstGeom prst="rect">
            <a:avLst/>
          </a:prstGeom>
          <a:effectLst/>
          <a:scene3d>
            <a:camera prst="orthographicFront">
              <a:rot lat="0" lon="0" rev="0"/>
            </a:camera>
            <a:lightRig rig="threePt" dir="t"/>
          </a:scene3d>
        </p:spPr>
      </p:pic>
      <p:sp>
        <p:nvSpPr>
          <p:cNvPr id="41" name="Frame 40">
            <a:extLst>
              <a:ext uri="{FF2B5EF4-FFF2-40B4-BE49-F238E27FC236}">
                <a16:creationId xmlns:a16="http://schemas.microsoft.com/office/drawing/2014/main" id="{F788F25D-7974-40EA-9BF3-B6423364F2CF}"/>
              </a:ext>
            </a:extLst>
          </p:cNvPr>
          <p:cNvSpPr/>
          <p:nvPr/>
        </p:nvSpPr>
        <p:spPr>
          <a:xfrm>
            <a:off x="6096000" y="4653855"/>
            <a:ext cx="5019852" cy="1785187"/>
          </a:xfrm>
          <a:prstGeom prst="frame">
            <a:avLst>
              <a:gd name="adj1" fmla="val 396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11586408-33EA-4A7E-9622-5C4F45C022AB}"/>
              </a:ext>
            </a:extLst>
          </p:cNvPr>
          <p:cNvSpPr/>
          <p:nvPr/>
        </p:nvSpPr>
        <p:spPr>
          <a:xfrm rot="10457289">
            <a:off x="6024510" y="4788370"/>
            <a:ext cx="1856816" cy="1360134"/>
          </a:xfrm>
          <a:prstGeom prst="blockArc">
            <a:avLst>
              <a:gd name="adj1" fmla="val 12529268"/>
              <a:gd name="adj2" fmla="val 18057727"/>
              <a:gd name="adj3" fmla="val 7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Block Arc 42">
            <a:extLst>
              <a:ext uri="{FF2B5EF4-FFF2-40B4-BE49-F238E27FC236}">
                <a16:creationId xmlns:a16="http://schemas.microsoft.com/office/drawing/2014/main" id="{8C66CAA0-4944-48A0-A65C-7F4C19E1B607}"/>
              </a:ext>
            </a:extLst>
          </p:cNvPr>
          <p:cNvSpPr/>
          <p:nvPr/>
        </p:nvSpPr>
        <p:spPr>
          <a:xfrm rot="217779">
            <a:off x="6169814" y="5417570"/>
            <a:ext cx="1856816" cy="1360134"/>
          </a:xfrm>
          <a:prstGeom prst="blockArc">
            <a:avLst>
              <a:gd name="adj1" fmla="val 13199560"/>
              <a:gd name="adj2" fmla="val 18505667"/>
              <a:gd name="adj3" fmla="val 81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lowchart: Extract 43">
            <a:extLst>
              <a:ext uri="{FF2B5EF4-FFF2-40B4-BE49-F238E27FC236}">
                <a16:creationId xmlns:a16="http://schemas.microsoft.com/office/drawing/2014/main" id="{CD640F68-5215-4209-A6F0-C532D4AEE457}"/>
              </a:ext>
            </a:extLst>
          </p:cNvPr>
          <p:cNvSpPr/>
          <p:nvPr/>
        </p:nvSpPr>
        <p:spPr>
          <a:xfrm>
            <a:off x="7421332" y="5478257"/>
            <a:ext cx="355109" cy="339063"/>
          </a:xfrm>
          <a:prstGeom prst="flowChartExtra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8644F477-9226-47BF-AD97-2AA1573CAFF7}"/>
              </a:ext>
            </a:extLst>
          </p:cNvPr>
          <p:cNvSpPr/>
          <p:nvPr/>
        </p:nvSpPr>
        <p:spPr>
          <a:xfrm rot="4759384">
            <a:off x="8012106" y="5641695"/>
            <a:ext cx="747034" cy="47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93D34F0-3545-4215-8445-5BBCEC7B28BF}"/>
              </a:ext>
            </a:extLst>
          </p:cNvPr>
          <p:cNvSpPr/>
          <p:nvPr/>
        </p:nvSpPr>
        <p:spPr>
          <a:xfrm rot="4759384">
            <a:off x="8245241" y="5641695"/>
            <a:ext cx="747034" cy="47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F51BA84D-5274-49A7-88F5-C3E65F812276}"/>
              </a:ext>
            </a:extLst>
          </p:cNvPr>
          <p:cNvPicPr>
            <a:picLocks noChangeAspect="1"/>
          </p:cNvPicPr>
          <p:nvPr/>
        </p:nvPicPr>
        <p:blipFill>
          <a:blip r:embed="rId7"/>
          <a:stretch>
            <a:fillRect/>
          </a:stretch>
        </p:blipFill>
        <p:spPr>
          <a:xfrm>
            <a:off x="8075331" y="5310171"/>
            <a:ext cx="207282" cy="762066"/>
          </a:xfrm>
          <a:prstGeom prst="rect">
            <a:avLst/>
          </a:prstGeom>
        </p:spPr>
      </p:pic>
      <p:pic>
        <p:nvPicPr>
          <p:cNvPr id="48" name="Picture 47">
            <a:extLst>
              <a:ext uri="{FF2B5EF4-FFF2-40B4-BE49-F238E27FC236}">
                <a16:creationId xmlns:a16="http://schemas.microsoft.com/office/drawing/2014/main" id="{5B20D4F5-FB57-4AF3-9394-EE6314A897BE}"/>
              </a:ext>
            </a:extLst>
          </p:cNvPr>
          <p:cNvPicPr>
            <a:picLocks noChangeAspect="1"/>
          </p:cNvPicPr>
          <p:nvPr/>
        </p:nvPicPr>
        <p:blipFill>
          <a:blip r:embed="rId7"/>
          <a:stretch>
            <a:fillRect/>
          </a:stretch>
        </p:blipFill>
        <p:spPr>
          <a:xfrm>
            <a:off x="8770305" y="5259366"/>
            <a:ext cx="194944" cy="716706"/>
          </a:xfrm>
          <a:prstGeom prst="rect">
            <a:avLst/>
          </a:prstGeom>
        </p:spPr>
      </p:pic>
      <p:pic>
        <p:nvPicPr>
          <p:cNvPr id="49" name="Picture 48">
            <a:extLst>
              <a:ext uri="{FF2B5EF4-FFF2-40B4-BE49-F238E27FC236}">
                <a16:creationId xmlns:a16="http://schemas.microsoft.com/office/drawing/2014/main" id="{A8933196-80F2-4673-A03D-113B91293666}"/>
              </a:ext>
            </a:extLst>
          </p:cNvPr>
          <p:cNvPicPr>
            <a:picLocks noChangeAspect="1"/>
          </p:cNvPicPr>
          <p:nvPr/>
        </p:nvPicPr>
        <p:blipFill>
          <a:blip r:embed="rId7"/>
          <a:stretch>
            <a:fillRect/>
          </a:stretch>
        </p:blipFill>
        <p:spPr>
          <a:xfrm>
            <a:off x="7899862" y="5360591"/>
            <a:ext cx="179853" cy="661225"/>
          </a:xfrm>
          <a:prstGeom prst="rect">
            <a:avLst/>
          </a:prstGeom>
        </p:spPr>
      </p:pic>
      <p:pic>
        <p:nvPicPr>
          <p:cNvPr id="50" name="Picture 49">
            <a:extLst>
              <a:ext uri="{FF2B5EF4-FFF2-40B4-BE49-F238E27FC236}">
                <a16:creationId xmlns:a16="http://schemas.microsoft.com/office/drawing/2014/main" id="{3DA01AAE-C17E-4E3A-BEE9-8D7E91D52E54}"/>
              </a:ext>
            </a:extLst>
          </p:cNvPr>
          <p:cNvPicPr>
            <a:picLocks noChangeAspect="1"/>
          </p:cNvPicPr>
          <p:nvPr/>
        </p:nvPicPr>
        <p:blipFill>
          <a:blip r:embed="rId7"/>
          <a:stretch>
            <a:fillRect/>
          </a:stretch>
        </p:blipFill>
        <p:spPr>
          <a:xfrm>
            <a:off x="9561777" y="5151356"/>
            <a:ext cx="194944" cy="716706"/>
          </a:xfrm>
          <a:prstGeom prst="rect">
            <a:avLst/>
          </a:prstGeom>
        </p:spPr>
      </p:pic>
      <p:pic>
        <p:nvPicPr>
          <p:cNvPr id="51" name="Picture 50">
            <a:extLst>
              <a:ext uri="{FF2B5EF4-FFF2-40B4-BE49-F238E27FC236}">
                <a16:creationId xmlns:a16="http://schemas.microsoft.com/office/drawing/2014/main" id="{1A47B4BF-4BB7-4100-B61C-BC1550805C73}"/>
              </a:ext>
            </a:extLst>
          </p:cNvPr>
          <p:cNvPicPr>
            <a:picLocks noChangeAspect="1"/>
          </p:cNvPicPr>
          <p:nvPr/>
        </p:nvPicPr>
        <p:blipFill>
          <a:blip r:embed="rId7"/>
          <a:stretch>
            <a:fillRect/>
          </a:stretch>
        </p:blipFill>
        <p:spPr>
          <a:xfrm>
            <a:off x="9746815" y="5104319"/>
            <a:ext cx="194944" cy="716706"/>
          </a:xfrm>
          <a:prstGeom prst="rect">
            <a:avLst/>
          </a:prstGeom>
        </p:spPr>
      </p:pic>
      <p:pic>
        <p:nvPicPr>
          <p:cNvPr id="52" name="Picture 51">
            <a:extLst>
              <a:ext uri="{FF2B5EF4-FFF2-40B4-BE49-F238E27FC236}">
                <a16:creationId xmlns:a16="http://schemas.microsoft.com/office/drawing/2014/main" id="{764974F9-346B-4F97-8795-A58311990C3E}"/>
              </a:ext>
            </a:extLst>
          </p:cNvPr>
          <p:cNvPicPr>
            <a:picLocks noChangeAspect="1"/>
          </p:cNvPicPr>
          <p:nvPr/>
        </p:nvPicPr>
        <p:blipFill>
          <a:blip r:embed="rId7"/>
          <a:stretch>
            <a:fillRect/>
          </a:stretch>
        </p:blipFill>
        <p:spPr>
          <a:xfrm>
            <a:off x="9959245" y="5035899"/>
            <a:ext cx="194944" cy="716706"/>
          </a:xfrm>
          <a:prstGeom prst="rect">
            <a:avLst/>
          </a:prstGeom>
        </p:spPr>
      </p:pic>
      <p:pic>
        <p:nvPicPr>
          <p:cNvPr id="53" name="Picture 52">
            <a:extLst>
              <a:ext uri="{FF2B5EF4-FFF2-40B4-BE49-F238E27FC236}">
                <a16:creationId xmlns:a16="http://schemas.microsoft.com/office/drawing/2014/main" id="{51CFB133-FCA4-47FA-8CF0-D49291A57794}"/>
              </a:ext>
            </a:extLst>
          </p:cNvPr>
          <p:cNvPicPr>
            <a:picLocks noChangeAspect="1"/>
          </p:cNvPicPr>
          <p:nvPr/>
        </p:nvPicPr>
        <p:blipFill>
          <a:blip r:embed="rId7"/>
          <a:stretch>
            <a:fillRect/>
          </a:stretch>
        </p:blipFill>
        <p:spPr>
          <a:xfrm>
            <a:off x="10172134" y="5035899"/>
            <a:ext cx="194944" cy="716706"/>
          </a:xfrm>
          <a:prstGeom prst="rect">
            <a:avLst/>
          </a:prstGeom>
        </p:spPr>
      </p:pic>
      <p:pic>
        <p:nvPicPr>
          <p:cNvPr id="54" name="Picture 53">
            <a:extLst>
              <a:ext uri="{FF2B5EF4-FFF2-40B4-BE49-F238E27FC236}">
                <a16:creationId xmlns:a16="http://schemas.microsoft.com/office/drawing/2014/main" id="{01407060-C76B-459A-A454-0129B56CCE9B}"/>
              </a:ext>
            </a:extLst>
          </p:cNvPr>
          <p:cNvPicPr>
            <a:picLocks noChangeAspect="1"/>
          </p:cNvPicPr>
          <p:nvPr/>
        </p:nvPicPr>
        <p:blipFill>
          <a:blip r:embed="rId7"/>
          <a:stretch>
            <a:fillRect/>
          </a:stretch>
        </p:blipFill>
        <p:spPr>
          <a:xfrm>
            <a:off x="9388306" y="5280370"/>
            <a:ext cx="137412" cy="505192"/>
          </a:xfrm>
          <a:prstGeom prst="rect">
            <a:avLst/>
          </a:prstGeom>
        </p:spPr>
      </p:pic>
      <p:pic>
        <p:nvPicPr>
          <p:cNvPr id="55" name="Picture 54">
            <a:extLst>
              <a:ext uri="{FF2B5EF4-FFF2-40B4-BE49-F238E27FC236}">
                <a16:creationId xmlns:a16="http://schemas.microsoft.com/office/drawing/2014/main" id="{7611DB76-3D49-4BE8-B85E-D628E30E7E7B}"/>
              </a:ext>
            </a:extLst>
          </p:cNvPr>
          <p:cNvPicPr>
            <a:picLocks noChangeAspect="1"/>
          </p:cNvPicPr>
          <p:nvPr/>
        </p:nvPicPr>
        <p:blipFill>
          <a:blip r:embed="rId7"/>
          <a:stretch>
            <a:fillRect/>
          </a:stretch>
        </p:blipFill>
        <p:spPr>
          <a:xfrm>
            <a:off x="10476812" y="5088555"/>
            <a:ext cx="137412" cy="505192"/>
          </a:xfrm>
          <a:prstGeom prst="rect">
            <a:avLst/>
          </a:prstGeom>
        </p:spPr>
      </p:pic>
      <p:sp>
        <p:nvSpPr>
          <p:cNvPr id="56" name="Rectangle 55">
            <a:extLst>
              <a:ext uri="{FF2B5EF4-FFF2-40B4-BE49-F238E27FC236}">
                <a16:creationId xmlns:a16="http://schemas.microsoft.com/office/drawing/2014/main" id="{9F5BE1AD-794F-4EBA-A7AF-63F84F6EB3CA}"/>
              </a:ext>
            </a:extLst>
          </p:cNvPr>
          <p:cNvSpPr/>
          <p:nvPr/>
        </p:nvSpPr>
        <p:spPr>
          <a:xfrm rot="4759384">
            <a:off x="6517952" y="5778147"/>
            <a:ext cx="54703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B05E3966-E26E-4874-A174-1E116A2E1F99}"/>
              </a:ext>
            </a:extLst>
          </p:cNvPr>
          <p:cNvSpPr/>
          <p:nvPr/>
        </p:nvSpPr>
        <p:spPr>
          <a:xfrm rot="4759384">
            <a:off x="6934503" y="5740471"/>
            <a:ext cx="54703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D236A374-ABD6-4AF1-95DC-FCD4D28FAEE1}"/>
              </a:ext>
            </a:extLst>
          </p:cNvPr>
          <p:cNvSpPr/>
          <p:nvPr/>
        </p:nvSpPr>
        <p:spPr>
          <a:xfrm rot="4759384">
            <a:off x="6652742" y="5780977"/>
            <a:ext cx="6630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a:extLst>
              <a:ext uri="{FF2B5EF4-FFF2-40B4-BE49-F238E27FC236}">
                <a16:creationId xmlns:a16="http://schemas.microsoft.com/office/drawing/2014/main" id="{10C95F85-32C3-45BA-B931-3ECAE2177B95}"/>
              </a:ext>
            </a:extLst>
          </p:cNvPr>
          <p:cNvPicPr>
            <a:picLocks noChangeAspect="1"/>
          </p:cNvPicPr>
          <p:nvPr/>
        </p:nvPicPr>
        <p:blipFill>
          <a:blip r:embed="rId8"/>
          <a:stretch>
            <a:fillRect/>
          </a:stretch>
        </p:blipFill>
        <p:spPr>
          <a:xfrm>
            <a:off x="7302123" y="5504372"/>
            <a:ext cx="147121" cy="506751"/>
          </a:xfrm>
          <a:prstGeom prst="rect">
            <a:avLst/>
          </a:prstGeom>
        </p:spPr>
      </p:pic>
      <p:sp>
        <p:nvSpPr>
          <p:cNvPr id="60" name="Flowchart: Extract 59">
            <a:extLst>
              <a:ext uri="{FF2B5EF4-FFF2-40B4-BE49-F238E27FC236}">
                <a16:creationId xmlns:a16="http://schemas.microsoft.com/office/drawing/2014/main" id="{DDF3EB1F-1681-48CF-A492-66F8A966E839}"/>
              </a:ext>
            </a:extLst>
          </p:cNvPr>
          <p:cNvSpPr/>
          <p:nvPr/>
        </p:nvSpPr>
        <p:spPr>
          <a:xfrm>
            <a:off x="9118233" y="5266186"/>
            <a:ext cx="355109" cy="339063"/>
          </a:xfrm>
          <a:prstGeom prst="flowChartExtra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lowchart: Extract 60">
            <a:extLst>
              <a:ext uri="{FF2B5EF4-FFF2-40B4-BE49-F238E27FC236}">
                <a16:creationId xmlns:a16="http://schemas.microsoft.com/office/drawing/2014/main" id="{4767BC79-DC52-45E7-A7E6-9DB1865305B8}"/>
              </a:ext>
            </a:extLst>
          </p:cNvPr>
          <p:cNvSpPr/>
          <p:nvPr/>
        </p:nvSpPr>
        <p:spPr>
          <a:xfrm>
            <a:off x="8601236" y="5793095"/>
            <a:ext cx="355109" cy="339063"/>
          </a:xfrm>
          <a:prstGeom prst="flowChartExtra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lowchart: Extract 61">
            <a:extLst>
              <a:ext uri="{FF2B5EF4-FFF2-40B4-BE49-F238E27FC236}">
                <a16:creationId xmlns:a16="http://schemas.microsoft.com/office/drawing/2014/main" id="{938BD464-7CA8-4213-9647-10B8154E36E7}"/>
              </a:ext>
            </a:extLst>
          </p:cNvPr>
          <p:cNvSpPr/>
          <p:nvPr/>
        </p:nvSpPr>
        <p:spPr>
          <a:xfrm>
            <a:off x="6679419" y="5913597"/>
            <a:ext cx="355109" cy="339063"/>
          </a:xfrm>
          <a:prstGeom prst="flowChartExtra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lowchart: Extract 62">
            <a:extLst>
              <a:ext uri="{FF2B5EF4-FFF2-40B4-BE49-F238E27FC236}">
                <a16:creationId xmlns:a16="http://schemas.microsoft.com/office/drawing/2014/main" id="{C824CAF9-3C3D-4137-8FF6-466E498F9918}"/>
              </a:ext>
            </a:extLst>
          </p:cNvPr>
          <p:cNvSpPr/>
          <p:nvPr/>
        </p:nvSpPr>
        <p:spPr>
          <a:xfrm>
            <a:off x="10162823" y="4941307"/>
            <a:ext cx="355109" cy="339063"/>
          </a:xfrm>
          <a:prstGeom prst="flowChartExtra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5" name="Connector: Curved 64">
            <a:extLst>
              <a:ext uri="{FF2B5EF4-FFF2-40B4-BE49-F238E27FC236}">
                <a16:creationId xmlns:a16="http://schemas.microsoft.com/office/drawing/2014/main" id="{1024F604-B2CD-42F3-9A64-D8E497AB8975}"/>
              </a:ext>
            </a:extLst>
          </p:cNvPr>
          <p:cNvCxnSpPr>
            <a:cxnSpLocks/>
            <a:stCxn id="62" idx="1"/>
            <a:endCxn id="25" idx="3"/>
          </p:cNvCxnSpPr>
          <p:nvPr/>
        </p:nvCxnSpPr>
        <p:spPr>
          <a:xfrm rot="10800000">
            <a:off x="6743574" y="5002051"/>
            <a:ext cx="24622" cy="1081078"/>
          </a:xfrm>
          <a:prstGeom prst="curvedConnector5">
            <a:avLst>
              <a:gd name="adj1" fmla="val 1836244"/>
              <a:gd name="adj2" fmla="val 73818"/>
              <a:gd name="adj3" fmla="val -828438"/>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A46626AE-4E6F-4130-8720-A9F13DCCEF7F}"/>
              </a:ext>
            </a:extLst>
          </p:cNvPr>
          <p:cNvCxnSpPr>
            <a:cxnSpLocks/>
            <a:stCxn id="44" idx="0"/>
            <a:endCxn id="27" idx="1"/>
          </p:cNvCxnSpPr>
          <p:nvPr/>
        </p:nvCxnSpPr>
        <p:spPr>
          <a:xfrm rot="16200000" flipV="1">
            <a:off x="7227595" y="5106964"/>
            <a:ext cx="544641" cy="197945"/>
          </a:xfrm>
          <a:prstGeom prst="curvedConnector4">
            <a:avLst>
              <a:gd name="adj1" fmla="val 34329"/>
              <a:gd name="adj2" fmla="val 215487"/>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BDDB32E7-53CB-4875-A4DD-5A77E3FB840F}"/>
              </a:ext>
            </a:extLst>
          </p:cNvPr>
          <p:cNvCxnSpPr>
            <a:cxnSpLocks/>
            <a:stCxn id="48" idx="2"/>
            <a:endCxn id="26" idx="2"/>
          </p:cNvCxnSpPr>
          <p:nvPr/>
        </p:nvCxnSpPr>
        <p:spPr>
          <a:xfrm rot="16200000" flipH="1">
            <a:off x="9623437" y="5220412"/>
            <a:ext cx="346440" cy="1857760"/>
          </a:xfrm>
          <a:prstGeom prst="curvedConnector3">
            <a:avLst>
              <a:gd name="adj1" fmla="val 60408"/>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7B12F4A7-2521-455C-A6A8-043CDF83DDEC}"/>
              </a:ext>
            </a:extLst>
          </p:cNvPr>
          <p:cNvCxnSpPr>
            <a:cxnSpLocks/>
            <a:stCxn id="26" idx="0"/>
            <a:endCxn id="63" idx="1"/>
          </p:cNvCxnSpPr>
          <p:nvPr/>
        </p:nvCxnSpPr>
        <p:spPr>
          <a:xfrm rot="16200000" flipV="1">
            <a:off x="10135329" y="5227111"/>
            <a:ext cx="706481" cy="473937"/>
          </a:xfrm>
          <a:prstGeom prst="curvedConnector4">
            <a:avLst>
              <a:gd name="adj1" fmla="val 38002"/>
              <a:gd name="adj2" fmla="val 166966"/>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89" name="Connector: Curved 88">
            <a:extLst>
              <a:ext uri="{FF2B5EF4-FFF2-40B4-BE49-F238E27FC236}">
                <a16:creationId xmlns:a16="http://schemas.microsoft.com/office/drawing/2014/main" id="{716F5BEF-A8DA-484D-A548-EA2936F9F30D}"/>
              </a:ext>
            </a:extLst>
          </p:cNvPr>
          <p:cNvCxnSpPr>
            <a:cxnSpLocks/>
            <a:stCxn id="62" idx="3"/>
            <a:endCxn id="44" idx="1"/>
          </p:cNvCxnSpPr>
          <p:nvPr/>
        </p:nvCxnSpPr>
        <p:spPr>
          <a:xfrm flipV="1">
            <a:off x="6945751" y="5647789"/>
            <a:ext cx="564358" cy="435340"/>
          </a:xfrm>
          <a:prstGeom prst="curved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3B287404-FDDD-4251-9834-7550C4DE83A2}"/>
              </a:ext>
            </a:extLst>
          </p:cNvPr>
          <p:cNvCxnSpPr>
            <a:cxnSpLocks/>
            <a:stCxn id="61" idx="1"/>
            <a:endCxn id="44" idx="3"/>
          </p:cNvCxnSpPr>
          <p:nvPr/>
        </p:nvCxnSpPr>
        <p:spPr>
          <a:xfrm rot="10800000">
            <a:off x="7687665" y="5647789"/>
            <a:ext cx="1002349" cy="314838"/>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id="{1835716C-920F-4A97-81D5-DBF235351C94}"/>
              </a:ext>
            </a:extLst>
          </p:cNvPr>
          <p:cNvCxnSpPr>
            <a:cxnSpLocks/>
            <a:endCxn id="62" idx="1"/>
          </p:cNvCxnSpPr>
          <p:nvPr/>
        </p:nvCxnSpPr>
        <p:spPr>
          <a:xfrm flipV="1">
            <a:off x="6437529" y="6083129"/>
            <a:ext cx="330667" cy="173953"/>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Curved 93">
            <a:extLst>
              <a:ext uri="{FF2B5EF4-FFF2-40B4-BE49-F238E27FC236}">
                <a16:creationId xmlns:a16="http://schemas.microsoft.com/office/drawing/2014/main" id="{1D0B5EBA-10CA-45D4-8A06-A2D39FA0F774}"/>
              </a:ext>
            </a:extLst>
          </p:cNvPr>
          <p:cNvCxnSpPr>
            <a:cxnSpLocks/>
            <a:stCxn id="60" idx="1"/>
            <a:endCxn id="61" idx="3"/>
          </p:cNvCxnSpPr>
          <p:nvPr/>
        </p:nvCxnSpPr>
        <p:spPr>
          <a:xfrm rot="10800000" flipV="1">
            <a:off x="8867568" y="5435717"/>
            <a:ext cx="339442" cy="526909"/>
          </a:xfrm>
          <a:prstGeom prst="curved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onnector: Curved 94">
            <a:extLst>
              <a:ext uri="{FF2B5EF4-FFF2-40B4-BE49-F238E27FC236}">
                <a16:creationId xmlns:a16="http://schemas.microsoft.com/office/drawing/2014/main" id="{C2686CE7-1B3D-4DEE-8C1E-EDAEA067DB95}"/>
              </a:ext>
            </a:extLst>
          </p:cNvPr>
          <p:cNvCxnSpPr>
            <a:cxnSpLocks/>
            <a:stCxn id="63" idx="1"/>
            <a:endCxn id="54" idx="1"/>
          </p:cNvCxnSpPr>
          <p:nvPr/>
        </p:nvCxnSpPr>
        <p:spPr>
          <a:xfrm rot="10800000" flipV="1">
            <a:off x="9388306" y="5110838"/>
            <a:ext cx="863294" cy="422127"/>
          </a:xfrm>
          <a:prstGeom prst="curvedConnector3">
            <a:avLst>
              <a:gd name="adj1" fmla="val 6234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or: Curved 110">
            <a:extLst>
              <a:ext uri="{FF2B5EF4-FFF2-40B4-BE49-F238E27FC236}">
                <a16:creationId xmlns:a16="http://schemas.microsoft.com/office/drawing/2014/main" id="{1291EB3F-FAAF-421B-AB80-1D61CF7450D8}"/>
              </a:ext>
            </a:extLst>
          </p:cNvPr>
          <p:cNvCxnSpPr>
            <a:cxnSpLocks/>
            <a:endCxn id="63" idx="3"/>
          </p:cNvCxnSpPr>
          <p:nvPr/>
        </p:nvCxnSpPr>
        <p:spPr>
          <a:xfrm rot="10800000">
            <a:off x="10429156" y="5110839"/>
            <a:ext cx="447445" cy="215022"/>
          </a:xfrm>
          <a:prstGeom prst="curved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8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3" grpId="0" animBg="1"/>
      <p:bldP spid="39" grpId="0" animBg="1"/>
      <p:bldP spid="3" grpId="0" build="p"/>
      <p:bldP spid="9" grpId="0"/>
      <p:bldP spid="11" grpId="0" animBg="1"/>
      <p:bldP spid="12" grpId="0" animBg="1"/>
      <p:bldP spid="15" grpId="0"/>
      <p:bldP spid="20" grpId="0"/>
      <p:bldP spid="21" grpId="0" animBg="1"/>
      <p:bldP spid="23" grpId="0" animBg="1"/>
      <p:bldP spid="37" grpId="0" animBg="1"/>
      <p:bldP spid="41" grpId="0" animBg="1"/>
      <p:bldP spid="42" grpId="0" animBg="1"/>
      <p:bldP spid="43" grpId="0" animBg="1"/>
      <p:bldP spid="44" grpId="0" animBg="1"/>
      <p:bldP spid="45" grpId="0" animBg="1"/>
      <p:bldP spid="46" grpId="0" animBg="1"/>
      <p:bldP spid="56" grpId="0" animBg="1"/>
      <p:bldP spid="57" grpId="0" animBg="1"/>
      <p:bldP spid="58" grpId="0" animBg="1"/>
      <p:bldP spid="60" grpId="0" animBg="1"/>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A75C-36C9-41CE-9248-DA6883D593CE}"/>
              </a:ext>
            </a:extLst>
          </p:cNvPr>
          <p:cNvSpPr>
            <a:spLocks noGrp="1"/>
          </p:cNvSpPr>
          <p:nvPr>
            <p:ph type="title"/>
          </p:nvPr>
        </p:nvSpPr>
        <p:spPr/>
        <p:txBody>
          <a:bodyPr/>
          <a:lstStyle/>
          <a:p>
            <a:r>
              <a:rPr lang="en-US" dirty="0"/>
              <a:t>Achieving the Functional Level View</a:t>
            </a:r>
          </a:p>
        </p:txBody>
      </p:sp>
      <p:sp>
        <p:nvSpPr>
          <p:cNvPr id="3" name="Content Placeholder 2">
            <a:extLst>
              <a:ext uri="{FF2B5EF4-FFF2-40B4-BE49-F238E27FC236}">
                <a16:creationId xmlns:a16="http://schemas.microsoft.com/office/drawing/2014/main" id="{B5225441-2701-47FB-BA27-8FCEFB44C3D3}"/>
              </a:ext>
            </a:extLst>
          </p:cNvPr>
          <p:cNvSpPr>
            <a:spLocks noGrp="1"/>
          </p:cNvSpPr>
          <p:nvPr>
            <p:ph idx="1"/>
          </p:nvPr>
        </p:nvSpPr>
        <p:spPr>
          <a:xfrm>
            <a:off x="482600" y="891022"/>
            <a:ext cx="11226800" cy="2949117"/>
          </a:xfrm>
        </p:spPr>
        <p:txBody>
          <a:bodyPr/>
          <a:lstStyle/>
          <a:p>
            <a:r>
              <a:rPr lang="en-US" dirty="0"/>
              <a:t>The first step in DEMA is the Functional Level View and Mapping.</a:t>
            </a:r>
          </a:p>
          <a:p>
            <a:r>
              <a:rPr lang="en-US" dirty="0"/>
              <a:t>The output of this step is the identification and visual mappings of the high-level functions of the system to be analyzed.</a:t>
            </a:r>
          </a:p>
          <a:p>
            <a:pPr lvl="1"/>
            <a:r>
              <a:rPr lang="en-US" dirty="0"/>
              <a:t>Created using whatever program management data and work procedures available to identify the high-level view of the process and their flow throughout the system.</a:t>
            </a:r>
          </a:p>
          <a:p>
            <a:pPr lvl="1"/>
            <a:r>
              <a:rPr lang="en-US" dirty="0"/>
              <a:t>Mappings created using FBD, FFBD, and investigation of program management data and work procedures.</a:t>
            </a:r>
          </a:p>
          <a:p>
            <a:pPr lvl="1"/>
            <a:r>
              <a:rPr lang="en-US" dirty="0"/>
              <a:t>Examples shown below of the visual mappings created to achieve the Functional Level View and Mapping.</a:t>
            </a:r>
          </a:p>
        </p:txBody>
      </p:sp>
      <p:sp>
        <p:nvSpPr>
          <p:cNvPr id="5" name="Footer Placeholder 4">
            <a:extLst>
              <a:ext uri="{FF2B5EF4-FFF2-40B4-BE49-F238E27FC236}">
                <a16:creationId xmlns:a16="http://schemas.microsoft.com/office/drawing/2014/main" id="{88BA456F-14CC-44A0-BD61-5967D0D0F2B0}"/>
              </a:ext>
            </a:extLst>
          </p:cNvPr>
          <p:cNvSpPr>
            <a:spLocks noGrp="1"/>
          </p:cNvSpPr>
          <p:nvPr>
            <p:ph type="ftr" sz="quarter" idx="11"/>
          </p:nvPr>
        </p:nvSpPr>
        <p:spPr>
          <a:xfrm>
            <a:off x="3980180" y="6492875"/>
            <a:ext cx="4114800" cy="365125"/>
          </a:xfrm>
        </p:spPr>
        <p:txBody>
          <a:bodyPr/>
          <a:lstStyle/>
          <a:p>
            <a:pPr fontAlgn="base">
              <a:spcBef>
                <a:spcPct val="0"/>
              </a:spcBef>
              <a:spcAft>
                <a:spcPct val="0"/>
              </a:spcAft>
            </a:pPr>
            <a:r>
              <a:rPr lang="en-US" altLang="en-US" dirty="0">
                <a:solidFill>
                  <a:srgbClr val="002060"/>
                </a:solidFill>
              </a:rPr>
              <a:t>Allison Ledford and Dr. Gregory Harris</a:t>
            </a:r>
          </a:p>
        </p:txBody>
      </p:sp>
      <p:sp>
        <p:nvSpPr>
          <p:cNvPr id="6" name="Slide Number Placeholder 5">
            <a:extLst>
              <a:ext uri="{FF2B5EF4-FFF2-40B4-BE49-F238E27FC236}">
                <a16:creationId xmlns:a16="http://schemas.microsoft.com/office/drawing/2014/main" id="{E99E5BA2-5587-476B-9A29-F8C31ECC5D22}"/>
              </a:ext>
            </a:extLst>
          </p:cNvPr>
          <p:cNvSpPr>
            <a:spLocks noGrp="1"/>
          </p:cNvSpPr>
          <p:nvPr>
            <p:ph type="sldNum" sz="quarter" idx="12"/>
          </p:nvPr>
        </p:nvSpPr>
        <p:spPr/>
        <p:txBody>
          <a:bodyPr/>
          <a:lstStyle/>
          <a:p>
            <a:pPr>
              <a:defRPr/>
            </a:pPr>
            <a:fld id="{22C32DCA-42FE-F540-AB06-EC94D5976498}" type="slidenum">
              <a:rPr lang="en-US" smtClean="0"/>
              <a:pPr>
                <a:defRPr/>
              </a:pPr>
              <a:t>12</a:t>
            </a:fld>
            <a:endParaRPr lang="en-US"/>
          </a:p>
        </p:txBody>
      </p:sp>
      <p:pic>
        <p:nvPicPr>
          <p:cNvPr id="7" name="Content Placeholder 3">
            <a:extLst>
              <a:ext uri="{FF2B5EF4-FFF2-40B4-BE49-F238E27FC236}">
                <a16:creationId xmlns:a16="http://schemas.microsoft.com/office/drawing/2014/main" id="{FC1EFC31-4084-433D-9214-636548679E60}"/>
              </a:ext>
            </a:extLst>
          </p:cNvPr>
          <p:cNvPicPr>
            <a:picLocks noChangeAspect="1"/>
          </p:cNvPicPr>
          <p:nvPr/>
        </p:nvPicPr>
        <p:blipFill>
          <a:blip r:embed="rId2"/>
          <a:stretch>
            <a:fillRect/>
          </a:stretch>
        </p:blipFill>
        <p:spPr>
          <a:xfrm>
            <a:off x="4712717" y="3342194"/>
            <a:ext cx="2766566" cy="2413828"/>
          </a:xfrm>
          <a:prstGeom prst="rect">
            <a:avLst/>
          </a:prstGeom>
          <a:ln w="28575">
            <a:solidFill>
              <a:schemeClr val="tx1"/>
            </a:solidFill>
          </a:ln>
        </p:spPr>
      </p:pic>
      <p:sp>
        <p:nvSpPr>
          <p:cNvPr id="8" name="TextBox 7">
            <a:extLst>
              <a:ext uri="{FF2B5EF4-FFF2-40B4-BE49-F238E27FC236}">
                <a16:creationId xmlns:a16="http://schemas.microsoft.com/office/drawing/2014/main" id="{EC90E9F2-4930-481C-8A8F-3D1630A83526}"/>
              </a:ext>
            </a:extLst>
          </p:cNvPr>
          <p:cNvSpPr txBox="1"/>
          <p:nvPr/>
        </p:nvSpPr>
        <p:spPr>
          <a:xfrm>
            <a:off x="7991511" y="5823254"/>
            <a:ext cx="3833206" cy="523220"/>
          </a:xfrm>
          <a:prstGeom prst="rect">
            <a:avLst/>
          </a:prstGeom>
          <a:noFill/>
        </p:spPr>
        <p:txBody>
          <a:bodyPr wrap="square" rtlCol="0">
            <a:spAutoFit/>
          </a:bodyPr>
          <a:lstStyle/>
          <a:p>
            <a:r>
              <a:rPr lang="en-US" sz="1400" i="1" dirty="0"/>
              <a:t>Figure 8: Example FFBD of the High-level Functions within the Functional Areas of a system</a:t>
            </a:r>
          </a:p>
        </p:txBody>
      </p:sp>
      <p:sp>
        <p:nvSpPr>
          <p:cNvPr id="9" name="TextBox 8">
            <a:extLst>
              <a:ext uri="{FF2B5EF4-FFF2-40B4-BE49-F238E27FC236}">
                <a16:creationId xmlns:a16="http://schemas.microsoft.com/office/drawing/2014/main" id="{E42866C2-AF05-4879-9227-E957F2390B9B}"/>
              </a:ext>
            </a:extLst>
          </p:cNvPr>
          <p:cNvSpPr txBox="1"/>
          <p:nvPr/>
        </p:nvSpPr>
        <p:spPr>
          <a:xfrm>
            <a:off x="667305" y="5823254"/>
            <a:ext cx="3315819" cy="523220"/>
          </a:xfrm>
          <a:prstGeom prst="rect">
            <a:avLst/>
          </a:prstGeom>
          <a:noFill/>
        </p:spPr>
        <p:txBody>
          <a:bodyPr wrap="square" rtlCol="0">
            <a:spAutoFit/>
          </a:bodyPr>
          <a:lstStyle/>
          <a:p>
            <a:r>
              <a:rPr lang="en-US" sz="1400" i="1" dirty="0"/>
              <a:t>Figure 6: Example Visual Mapping of the Functional Areas of a System</a:t>
            </a:r>
          </a:p>
        </p:txBody>
      </p:sp>
      <p:pic>
        <p:nvPicPr>
          <p:cNvPr id="10" name="Picture 9">
            <a:extLst>
              <a:ext uri="{FF2B5EF4-FFF2-40B4-BE49-F238E27FC236}">
                <a16:creationId xmlns:a16="http://schemas.microsoft.com/office/drawing/2014/main" id="{0F2AC1CF-DB98-4EC9-A76D-431AC9144335}"/>
              </a:ext>
            </a:extLst>
          </p:cNvPr>
          <p:cNvPicPr>
            <a:picLocks noChangeAspect="1"/>
          </p:cNvPicPr>
          <p:nvPr/>
        </p:nvPicPr>
        <p:blipFill>
          <a:blip r:embed="rId3"/>
          <a:stretch>
            <a:fillRect/>
          </a:stretch>
        </p:blipFill>
        <p:spPr>
          <a:xfrm>
            <a:off x="667305" y="3351180"/>
            <a:ext cx="3630375" cy="2395857"/>
          </a:xfrm>
          <a:prstGeom prst="rect">
            <a:avLst/>
          </a:prstGeom>
          <a:ln w="28575">
            <a:solidFill>
              <a:schemeClr val="tx1"/>
            </a:solidFill>
          </a:ln>
        </p:spPr>
      </p:pic>
      <p:pic>
        <p:nvPicPr>
          <p:cNvPr id="11" name="Picture 10">
            <a:extLst>
              <a:ext uri="{FF2B5EF4-FFF2-40B4-BE49-F238E27FC236}">
                <a16:creationId xmlns:a16="http://schemas.microsoft.com/office/drawing/2014/main" id="{0C9C8E6B-D73A-4BD4-9933-9E49BF66A397}"/>
              </a:ext>
            </a:extLst>
          </p:cNvPr>
          <p:cNvPicPr>
            <a:picLocks noChangeAspect="1"/>
          </p:cNvPicPr>
          <p:nvPr/>
        </p:nvPicPr>
        <p:blipFill>
          <a:blip r:embed="rId4"/>
          <a:stretch>
            <a:fillRect/>
          </a:stretch>
        </p:blipFill>
        <p:spPr>
          <a:xfrm>
            <a:off x="7991511" y="3359737"/>
            <a:ext cx="3717889" cy="2413828"/>
          </a:xfrm>
          <a:prstGeom prst="rect">
            <a:avLst/>
          </a:prstGeom>
          <a:ln w="28575">
            <a:solidFill>
              <a:schemeClr val="tx1"/>
            </a:solidFill>
          </a:ln>
        </p:spPr>
      </p:pic>
      <p:sp>
        <p:nvSpPr>
          <p:cNvPr id="12" name="TextBox 11">
            <a:extLst>
              <a:ext uri="{FF2B5EF4-FFF2-40B4-BE49-F238E27FC236}">
                <a16:creationId xmlns:a16="http://schemas.microsoft.com/office/drawing/2014/main" id="{7E01EA72-7F94-4DF9-A862-6FC31C46A9D1}"/>
              </a:ext>
            </a:extLst>
          </p:cNvPr>
          <p:cNvSpPr txBox="1"/>
          <p:nvPr/>
        </p:nvSpPr>
        <p:spPr>
          <a:xfrm>
            <a:off x="4632961" y="5823254"/>
            <a:ext cx="2986608" cy="738664"/>
          </a:xfrm>
          <a:prstGeom prst="rect">
            <a:avLst/>
          </a:prstGeom>
          <a:noFill/>
        </p:spPr>
        <p:txBody>
          <a:bodyPr wrap="square" rtlCol="0">
            <a:spAutoFit/>
          </a:bodyPr>
          <a:lstStyle/>
          <a:p>
            <a:r>
              <a:rPr lang="en-US" sz="1400" i="1" dirty="0"/>
              <a:t>Figure 7: Example FBD of the High-level Functions within the Functional Areas of a system</a:t>
            </a:r>
          </a:p>
        </p:txBody>
      </p:sp>
      <p:sp>
        <p:nvSpPr>
          <p:cNvPr id="13" name="Arrow: Right 12">
            <a:extLst>
              <a:ext uri="{FF2B5EF4-FFF2-40B4-BE49-F238E27FC236}">
                <a16:creationId xmlns:a16="http://schemas.microsoft.com/office/drawing/2014/main" id="{DDC6058D-E324-4543-AB30-44E4BAC907D7}"/>
              </a:ext>
            </a:extLst>
          </p:cNvPr>
          <p:cNvSpPr/>
          <p:nvPr/>
        </p:nvSpPr>
        <p:spPr>
          <a:xfrm>
            <a:off x="3976717" y="4331163"/>
            <a:ext cx="1011335" cy="331446"/>
          </a:xfrm>
          <a:prstGeom prst="rightArrow">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988B77E-669F-4D15-AD41-087992DDA1C8}"/>
              </a:ext>
            </a:extLst>
          </p:cNvPr>
          <p:cNvSpPr/>
          <p:nvPr/>
        </p:nvSpPr>
        <p:spPr>
          <a:xfrm>
            <a:off x="7238367" y="4331163"/>
            <a:ext cx="1011335" cy="331446"/>
          </a:xfrm>
          <a:prstGeom prst="rightArrow">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12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69F1-4B30-445A-AC02-EB3A1E847BD8}"/>
              </a:ext>
            </a:extLst>
          </p:cNvPr>
          <p:cNvSpPr>
            <a:spLocks noGrp="1"/>
          </p:cNvSpPr>
          <p:nvPr>
            <p:ph type="title"/>
          </p:nvPr>
        </p:nvSpPr>
        <p:spPr/>
        <p:txBody>
          <a:bodyPr/>
          <a:lstStyle/>
          <a:p>
            <a:r>
              <a:rPr lang="en-US" dirty="0"/>
              <a:t>Achieving the Data Vessel Level View </a:t>
            </a:r>
          </a:p>
        </p:txBody>
      </p:sp>
      <p:sp>
        <p:nvSpPr>
          <p:cNvPr id="3" name="Content Placeholder 2">
            <a:extLst>
              <a:ext uri="{FF2B5EF4-FFF2-40B4-BE49-F238E27FC236}">
                <a16:creationId xmlns:a16="http://schemas.microsoft.com/office/drawing/2014/main" id="{93DBB8C2-6DB8-4094-9090-A7FF913AEBCA}"/>
              </a:ext>
            </a:extLst>
          </p:cNvPr>
          <p:cNvSpPr>
            <a:spLocks noGrp="1"/>
          </p:cNvSpPr>
          <p:nvPr>
            <p:ph idx="1"/>
          </p:nvPr>
        </p:nvSpPr>
        <p:spPr>
          <a:xfrm>
            <a:off x="457200" y="873760"/>
            <a:ext cx="10896600" cy="5482591"/>
          </a:xfrm>
        </p:spPr>
        <p:txBody>
          <a:bodyPr>
            <a:normAutofit/>
          </a:bodyPr>
          <a:lstStyle/>
          <a:p>
            <a:r>
              <a:rPr lang="en-US" dirty="0"/>
              <a:t>The second step in DEMA is the Data Vessel Level View and Mapping.</a:t>
            </a:r>
          </a:p>
          <a:p>
            <a:r>
              <a:rPr lang="en-US" dirty="0"/>
              <a:t>The output of this step is the identification and visual mappings of the flow of Data Vessels across the high-level functions of the system to be analyzed.</a:t>
            </a:r>
          </a:p>
          <a:p>
            <a:pPr lvl="1"/>
            <a:r>
              <a:rPr lang="en-US" dirty="0"/>
              <a:t>This step begins with interviewing representatives from each of the Functional Areas identified in Step 1. The mappings from Step 1 are presented to each interviewee, and they are asked to identify which of the high-level functions they were involved in. </a:t>
            </a:r>
          </a:p>
          <a:p>
            <a:pPr lvl="1"/>
            <a:r>
              <a:rPr lang="en-US" dirty="0"/>
              <a:t>Then, a standardized questionnaire (shown in Figure 9 on next slide) is used to elicit from the interviewee and record the Data Vessels from each of the functions in which the interviewee was involved. Information such as the place of storage, form, means of transfer, and people who handled the data are also recorded for each Data Vessel.</a:t>
            </a:r>
          </a:p>
          <a:p>
            <a:pPr lvl="2"/>
            <a:r>
              <a:rPr lang="en-US" dirty="0"/>
              <a:t>For clarification, Data Vessels are the documents, emails, personal notes, drawings, CAD files, and any other possible container (i.e. vessel) of data. Data not contained in vessels such as conversations and visual observations are also identified and recorded. </a:t>
            </a:r>
          </a:p>
          <a:p>
            <a:pPr lvl="1"/>
            <a:r>
              <a:rPr lang="en-US" dirty="0"/>
              <a:t>Then, a mapping technique derived from combination of IDEF0 and DeMarco’s Data Flow Diagrams is used to map the flow, storage, and access of data vessels across the high-level functions (shown on in Figure 10 on next slide).</a:t>
            </a:r>
          </a:p>
          <a:p>
            <a:endParaRPr lang="en-US" dirty="0"/>
          </a:p>
        </p:txBody>
      </p:sp>
      <p:sp>
        <p:nvSpPr>
          <p:cNvPr id="5" name="Footer Placeholder 4">
            <a:extLst>
              <a:ext uri="{FF2B5EF4-FFF2-40B4-BE49-F238E27FC236}">
                <a16:creationId xmlns:a16="http://schemas.microsoft.com/office/drawing/2014/main" id="{4FA900D0-7FCE-4C97-AABF-B2DBB6C22324}"/>
              </a:ext>
            </a:extLst>
          </p:cNvPr>
          <p:cNvSpPr>
            <a:spLocks noGrp="1"/>
          </p:cNvSpPr>
          <p:nvPr>
            <p:ph type="ftr" sz="quarter" idx="11"/>
          </p:nvPr>
        </p:nvSpPr>
        <p:spPr/>
        <p:txBody>
          <a:bodyPr/>
          <a:lstStyle/>
          <a:p>
            <a:pPr fontAlgn="base">
              <a:spcBef>
                <a:spcPct val="0"/>
              </a:spcBef>
              <a:spcAft>
                <a:spcPct val="0"/>
              </a:spcAft>
            </a:pPr>
            <a:r>
              <a:rPr lang="en-US" altLang="en-US" dirty="0">
                <a:solidFill>
                  <a:srgbClr val="002060"/>
                </a:solidFill>
              </a:rPr>
              <a:t>Allison Ledford and Dr. Gregory Harris</a:t>
            </a:r>
          </a:p>
        </p:txBody>
      </p:sp>
      <p:sp>
        <p:nvSpPr>
          <p:cNvPr id="6" name="Slide Number Placeholder 5">
            <a:extLst>
              <a:ext uri="{FF2B5EF4-FFF2-40B4-BE49-F238E27FC236}">
                <a16:creationId xmlns:a16="http://schemas.microsoft.com/office/drawing/2014/main" id="{3A8B9B18-ECC7-4D4D-88C9-5BF66FC8EC73}"/>
              </a:ext>
            </a:extLst>
          </p:cNvPr>
          <p:cNvSpPr>
            <a:spLocks noGrp="1"/>
          </p:cNvSpPr>
          <p:nvPr>
            <p:ph type="sldNum" sz="quarter" idx="12"/>
          </p:nvPr>
        </p:nvSpPr>
        <p:spPr/>
        <p:txBody>
          <a:bodyPr/>
          <a:lstStyle/>
          <a:p>
            <a:pPr>
              <a:defRPr/>
            </a:pPr>
            <a:fld id="{22C32DCA-42FE-F540-AB06-EC94D5976498}" type="slidenum">
              <a:rPr lang="en-US" smtClean="0"/>
              <a:pPr>
                <a:defRPr/>
              </a:pPr>
              <a:t>13</a:t>
            </a:fld>
            <a:endParaRPr lang="en-US"/>
          </a:p>
        </p:txBody>
      </p:sp>
    </p:spTree>
    <p:extLst>
      <p:ext uri="{BB962C8B-B14F-4D97-AF65-F5344CB8AC3E}">
        <p14:creationId xmlns:p14="http://schemas.microsoft.com/office/powerpoint/2010/main" val="37689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5EDE-1B41-43C8-A614-24EEEEF0D1F4}"/>
              </a:ext>
            </a:extLst>
          </p:cNvPr>
          <p:cNvSpPr>
            <a:spLocks noGrp="1"/>
          </p:cNvSpPr>
          <p:nvPr>
            <p:ph type="title"/>
          </p:nvPr>
        </p:nvSpPr>
        <p:spPr/>
        <p:txBody>
          <a:bodyPr/>
          <a:lstStyle/>
          <a:p>
            <a:r>
              <a:rPr lang="en-US" dirty="0"/>
              <a:t>Data Vessel Level View Questionnaire and Mapping </a:t>
            </a:r>
          </a:p>
        </p:txBody>
      </p:sp>
      <p:sp>
        <p:nvSpPr>
          <p:cNvPr id="5" name="Footer Placeholder 4">
            <a:extLst>
              <a:ext uri="{FF2B5EF4-FFF2-40B4-BE49-F238E27FC236}">
                <a16:creationId xmlns:a16="http://schemas.microsoft.com/office/drawing/2014/main" id="{20F0C93E-994C-497B-9946-9D12F9EE5811}"/>
              </a:ext>
            </a:extLst>
          </p:cNvPr>
          <p:cNvSpPr>
            <a:spLocks noGrp="1"/>
          </p:cNvSpPr>
          <p:nvPr>
            <p:ph type="ftr" sz="quarter" idx="11"/>
          </p:nvPr>
        </p:nvSpPr>
        <p:spPr/>
        <p:txBody>
          <a:bodyPr/>
          <a:lstStyle/>
          <a:p>
            <a:pPr fontAlgn="base">
              <a:spcBef>
                <a:spcPct val="0"/>
              </a:spcBef>
              <a:spcAft>
                <a:spcPct val="0"/>
              </a:spcAft>
            </a:pPr>
            <a:r>
              <a:rPr lang="en-US" altLang="en-US" dirty="0">
                <a:solidFill>
                  <a:srgbClr val="002060"/>
                </a:solidFill>
              </a:rPr>
              <a:t>Allison Ledford and Dr. Gregory Harris</a:t>
            </a:r>
          </a:p>
        </p:txBody>
      </p:sp>
      <p:sp>
        <p:nvSpPr>
          <p:cNvPr id="6" name="Slide Number Placeholder 5">
            <a:extLst>
              <a:ext uri="{FF2B5EF4-FFF2-40B4-BE49-F238E27FC236}">
                <a16:creationId xmlns:a16="http://schemas.microsoft.com/office/drawing/2014/main" id="{3A84AEBE-588B-4529-8106-17B8117A2B92}"/>
              </a:ext>
            </a:extLst>
          </p:cNvPr>
          <p:cNvSpPr>
            <a:spLocks noGrp="1"/>
          </p:cNvSpPr>
          <p:nvPr>
            <p:ph type="sldNum" sz="quarter" idx="12"/>
          </p:nvPr>
        </p:nvSpPr>
        <p:spPr/>
        <p:txBody>
          <a:bodyPr/>
          <a:lstStyle/>
          <a:p>
            <a:pPr>
              <a:defRPr/>
            </a:pPr>
            <a:fld id="{22C32DCA-42FE-F540-AB06-EC94D5976498}" type="slidenum">
              <a:rPr lang="en-US" smtClean="0"/>
              <a:pPr>
                <a:defRPr/>
              </a:pPr>
              <a:t>14</a:t>
            </a:fld>
            <a:endParaRPr lang="en-US"/>
          </a:p>
        </p:txBody>
      </p:sp>
      <p:sp>
        <p:nvSpPr>
          <p:cNvPr id="7" name="TextBox 6">
            <a:extLst>
              <a:ext uri="{FF2B5EF4-FFF2-40B4-BE49-F238E27FC236}">
                <a16:creationId xmlns:a16="http://schemas.microsoft.com/office/drawing/2014/main" id="{E96A6529-37DF-452A-ACE4-53604D138CCC}"/>
              </a:ext>
            </a:extLst>
          </p:cNvPr>
          <p:cNvSpPr txBox="1"/>
          <p:nvPr/>
        </p:nvSpPr>
        <p:spPr>
          <a:xfrm>
            <a:off x="593889" y="4896077"/>
            <a:ext cx="5696949" cy="523220"/>
          </a:xfrm>
          <a:prstGeom prst="rect">
            <a:avLst/>
          </a:prstGeom>
          <a:noFill/>
        </p:spPr>
        <p:txBody>
          <a:bodyPr wrap="square" rtlCol="0">
            <a:spAutoFit/>
          </a:bodyPr>
          <a:lstStyle/>
          <a:p>
            <a:r>
              <a:rPr lang="en-US" sz="1400" i="1" dirty="0"/>
              <a:t>Figure 9: Standardized Questionnaire Used to Elicit and Record Data Vessels Across Functions</a:t>
            </a:r>
          </a:p>
        </p:txBody>
      </p:sp>
      <p:sp>
        <p:nvSpPr>
          <p:cNvPr id="8" name="TextBox 7">
            <a:extLst>
              <a:ext uri="{FF2B5EF4-FFF2-40B4-BE49-F238E27FC236}">
                <a16:creationId xmlns:a16="http://schemas.microsoft.com/office/drawing/2014/main" id="{8AA0C9DB-BC83-449B-8F21-A5C81BBEE454}"/>
              </a:ext>
            </a:extLst>
          </p:cNvPr>
          <p:cNvSpPr txBox="1"/>
          <p:nvPr/>
        </p:nvSpPr>
        <p:spPr>
          <a:xfrm>
            <a:off x="7514662" y="4588300"/>
            <a:ext cx="4337179" cy="307777"/>
          </a:xfrm>
          <a:prstGeom prst="rect">
            <a:avLst/>
          </a:prstGeom>
          <a:noFill/>
        </p:spPr>
        <p:txBody>
          <a:bodyPr wrap="square" rtlCol="0">
            <a:spAutoFit/>
          </a:bodyPr>
          <a:lstStyle/>
          <a:p>
            <a:r>
              <a:rPr lang="en-US" sz="1400" i="1" dirty="0"/>
              <a:t>Figure 10: Example Mapping of Data Vessel Level View</a:t>
            </a:r>
          </a:p>
        </p:txBody>
      </p:sp>
      <p:pic>
        <p:nvPicPr>
          <p:cNvPr id="14" name="Picture 13" descr="Table&#10;&#10;Description automatically generated">
            <a:extLst>
              <a:ext uri="{FF2B5EF4-FFF2-40B4-BE49-F238E27FC236}">
                <a16:creationId xmlns:a16="http://schemas.microsoft.com/office/drawing/2014/main" id="{5C39CC14-0240-458F-B73A-F0EF3BF92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59" y="1171349"/>
            <a:ext cx="5950679" cy="3664378"/>
          </a:xfrm>
          <a:prstGeom prst="rect">
            <a:avLst/>
          </a:prstGeom>
          <a:ln w="38100">
            <a:solidFill>
              <a:schemeClr val="tx1"/>
            </a:solidFill>
          </a:ln>
        </p:spPr>
      </p:pic>
      <p:pic>
        <p:nvPicPr>
          <p:cNvPr id="16" name="Picture 15" descr="Diagram&#10;&#10;Description automatically generated">
            <a:extLst>
              <a:ext uri="{FF2B5EF4-FFF2-40B4-BE49-F238E27FC236}">
                <a16:creationId xmlns:a16="http://schemas.microsoft.com/office/drawing/2014/main" id="{79545F36-A59B-44D5-94B2-C1536C9D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006" y="1524833"/>
            <a:ext cx="5077073" cy="2957409"/>
          </a:xfrm>
          <a:prstGeom prst="rect">
            <a:avLst/>
          </a:prstGeom>
          <a:ln w="38100">
            <a:solidFill>
              <a:schemeClr val="tx1"/>
            </a:solidFill>
          </a:ln>
        </p:spPr>
      </p:pic>
      <p:sp>
        <p:nvSpPr>
          <p:cNvPr id="17" name="Arrow: Right 16">
            <a:extLst>
              <a:ext uri="{FF2B5EF4-FFF2-40B4-BE49-F238E27FC236}">
                <a16:creationId xmlns:a16="http://schemas.microsoft.com/office/drawing/2014/main" id="{77444DD1-ED90-4B15-AC36-068FE83F749F}"/>
              </a:ext>
            </a:extLst>
          </p:cNvPr>
          <p:cNvSpPr/>
          <p:nvPr/>
        </p:nvSpPr>
        <p:spPr>
          <a:xfrm>
            <a:off x="6096000" y="2480317"/>
            <a:ext cx="1124362" cy="523220"/>
          </a:xfrm>
          <a:prstGeom prst="rightArrow">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5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7086-2009-44B5-9626-3E51A48ED486}"/>
              </a:ext>
            </a:extLst>
          </p:cNvPr>
          <p:cNvSpPr>
            <a:spLocks noGrp="1"/>
          </p:cNvSpPr>
          <p:nvPr>
            <p:ph type="title"/>
          </p:nvPr>
        </p:nvSpPr>
        <p:spPr/>
        <p:txBody>
          <a:bodyPr/>
          <a:lstStyle/>
          <a:p>
            <a:r>
              <a:rPr lang="en-US" dirty="0"/>
              <a:t>Data Element Level View and Mapping</a:t>
            </a:r>
          </a:p>
        </p:txBody>
      </p:sp>
      <p:sp>
        <p:nvSpPr>
          <p:cNvPr id="3" name="Content Placeholder 2">
            <a:extLst>
              <a:ext uri="{FF2B5EF4-FFF2-40B4-BE49-F238E27FC236}">
                <a16:creationId xmlns:a16="http://schemas.microsoft.com/office/drawing/2014/main" id="{B99BB950-8A82-4B8D-9BC0-3724D6F0115E}"/>
              </a:ext>
            </a:extLst>
          </p:cNvPr>
          <p:cNvSpPr>
            <a:spLocks noGrp="1"/>
          </p:cNvSpPr>
          <p:nvPr>
            <p:ph idx="1"/>
          </p:nvPr>
        </p:nvSpPr>
        <p:spPr>
          <a:xfrm>
            <a:off x="578224" y="995082"/>
            <a:ext cx="10878670" cy="5472953"/>
          </a:xfrm>
        </p:spPr>
        <p:txBody>
          <a:bodyPr>
            <a:normAutofit/>
          </a:bodyPr>
          <a:lstStyle/>
          <a:p>
            <a:r>
              <a:rPr lang="en-US" dirty="0"/>
              <a:t>The third step in DEMA is the Data Element Level View and Mapping.</a:t>
            </a:r>
          </a:p>
          <a:p>
            <a:r>
              <a:rPr lang="en-US" dirty="0"/>
              <a:t>The output of this step is the identification, listing, and visual mapping of the Data Elements within each of the Data Vessels as they flow through-out the high-level functions of the system to be analyzed.</a:t>
            </a:r>
          </a:p>
          <a:p>
            <a:pPr lvl="1"/>
            <a:r>
              <a:rPr lang="en-US" dirty="0"/>
              <a:t>This is accomplished by collecting the Data Elements from each of the Data Vessels identified in Step 2 and then listing them using a novel method that shows the flow of Data Elements. </a:t>
            </a:r>
          </a:p>
          <a:p>
            <a:pPr lvl="1"/>
            <a:r>
              <a:rPr lang="en-US" dirty="0"/>
              <a:t>The listing is currently done in Excel, and each row in the sheet corresponds to an instance of Data Element access.</a:t>
            </a:r>
          </a:p>
          <a:p>
            <a:pPr lvl="1"/>
            <a:r>
              <a:rPr lang="en-US" dirty="0"/>
              <a:t>When the threads of Data Elements are isolated, you can see the current state of data flows to then determine what must happen for the right people to access the right information, at the right time, and in the right form.</a:t>
            </a:r>
          </a:p>
          <a:p>
            <a:pPr lvl="1"/>
            <a:r>
              <a:rPr lang="en-US" dirty="0"/>
              <a:t>An example of the Data Element Listing is shown on the next slide.</a:t>
            </a:r>
          </a:p>
          <a:p>
            <a:pPr marL="0" indent="0">
              <a:buNone/>
            </a:pPr>
            <a:endParaRPr lang="en-US" dirty="0"/>
          </a:p>
          <a:p>
            <a:endParaRPr lang="en-US" dirty="0"/>
          </a:p>
          <a:p>
            <a:pPr lvl="1"/>
            <a:endParaRPr lang="en-US" dirty="0"/>
          </a:p>
        </p:txBody>
      </p:sp>
      <p:sp>
        <p:nvSpPr>
          <p:cNvPr id="5" name="Footer Placeholder 4">
            <a:extLst>
              <a:ext uri="{FF2B5EF4-FFF2-40B4-BE49-F238E27FC236}">
                <a16:creationId xmlns:a16="http://schemas.microsoft.com/office/drawing/2014/main" id="{F785C334-647E-45B1-8524-3CBB5DD249C1}"/>
              </a:ext>
            </a:extLst>
          </p:cNvPr>
          <p:cNvSpPr>
            <a:spLocks noGrp="1"/>
          </p:cNvSpPr>
          <p:nvPr>
            <p:ph type="ftr" sz="quarter" idx="11"/>
          </p:nvPr>
        </p:nvSpPr>
        <p:spPr/>
        <p:txBody>
          <a:bodyPr/>
          <a:lstStyle/>
          <a:p>
            <a:pPr fontAlgn="base">
              <a:spcBef>
                <a:spcPct val="0"/>
              </a:spcBef>
              <a:spcAft>
                <a:spcPct val="0"/>
              </a:spcAft>
            </a:pPr>
            <a:r>
              <a:rPr lang="en-US" altLang="en-US" dirty="0">
                <a:solidFill>
                  <a:srgbClr val="002060"/>
                </a:solidFill>
              </a:rPr>
              <a:t>Allison Ledford and Dr. Gregory Harris</a:t>
            </a:r>
          </a:p>
        </p:txBody>
      </p:sp>
      <p:sp>
        <p:nvSpPr>
          <p:cNvPr id="6" name="Slide Number Placeholder 5">
            <a:extLst>
              <a:ext uri="{FF2B5EF4-FFF2-40B4-BE49-F238E27FC236}">
                <a16:creationId xmlns:a16="http://schemas.microsoft.com/office/drawing/2014/main" id="{5BB5C9E8-0C63-477B-8A16-0C008552C80E}"/>
              </a:ext>
            </a:extLst>
          </p:cNvPr>
          <p:cNvSpPr>
            <a:spLocks noGrp="1"/>
          </p:cNvSpPr>
          <p:nvPr>
            <p:ph type="sldNum" sz="quarter" idx="12"/>
          </p:nvPr>
        </p:nvSpPr>
        <p:spPr/>
        <p:txBody>
          <a:bodyPr/>
          <a:lstStyle/>
          <a:p>
            <a:pPr>
              <a:defRPr/>
            </a:pPr>
            <a:fld id="{22C32DCA-42FE-F540-AB06-EC94D5976498}" type="slidenum">
              <a:rPr lang="en-US" smtClean="0"/>
              <a:pPr>
                <a:defRPr/>
              </a:pPr>
              <a:t>15</a:t>
            </a:fld>
            <a:endParaRPr lang="en-US" dirty="0"/>
          </a:p>
        </p:txBody>
      </p:sp>
    </p:spTree>
    <p:extLst>
      <p:ext uri="{BB962C8B-B14F-4D97-AF65-F5344CB8AC3E}">
        <p14:creationId xmlns:p14="http://schemas.microsoft.com/office/powerpoint/2010/main" val="338975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C877-AA85-48E3-BC9E-078D795F286B}"/>
              </a:ext>
            </a:extLst>
          </p:cNvPr>
          <p:cNvSpPr>
            <a:spLocks noGrp="1"/>
          </p:cNvSpPr>
          <p:nvPr>
            <p:ph type="title"/>
          </p:nvPr>
        </p:nvSpPr>
        <p:spPr>
          <a:xfrm>
            <a:off x="5715000" y="5328"/>
            <a:ext cx="6477000" cy="688975"/>
          </a:xfrm>
        </p:spPr>
        <p:txBody>
          <a:bodyPr/>
          <a:lstStyle/>
          <a:p>
            <a:r>
              <a:rPr lang="en-US" dirty="0"/>
              <a:t>Data Element Listing</a:t>
            </a:r>
          </a:p>
        </p:txBody>
      </p:sp>
      <p:sp>
        <p:nvSpPr>
          <p:cNvPr id="3" name="Content Placeholder 2">
            <a:extLst>
              <a:ext uri="{FF2B5EF4-FFF2-40B4-BE49-F238E27FC236}">
                <a16:creationId xmlns:a16="http://schemas.microsoft.com/office/drawing/2014/main" id="{6EB31147-7A40-4BAB-8C8E-A6A4BCB3B64D}"/>
              </a:ext>
            </a:extLst>
          </p:cNvPr>
          <p:cNvSpPr>
            <a:spLocks noGrp="1"/>
          </p:cNvSpPr>
          <p:nvPr>
            <p:ph idx="1"/>
          </p:nvPr>
        </p:nvSpPr>
        <p:spPr>
          <a:xfrm>
            <a:off x="512975" y="849372"/>
            <a:ext cx="11166049" cy="1488381"/>
          </a:xfrm>
        </p:spPr>
        <p:txBody>
          <a:bodyPr>
            <a:normAutofit lnSpcReduction="10000"/>
          </a:bodyPr>
          <a:lstStyle/>
          <a:p>
            <a:r>
              <a:rPr lang="en-US" dirty="0"/>
              <a:t>The filter function in Excel can be used to sort the Data Elements (circled in red in Figure 11). </a:t>
            </a:r>
          </a:p>
          <a:p>
            <a:pPr lvl="1"/>
            <a:r>
              <a:rPr lang="en-US" dirty="0"/>
              <a:t>This isolates the threads and by doing this, you can see where there are breaks in digital connectivity.</a:t>
            </a:r>
          </a:p>
          <a:p>
            <a:r>
              <a:rPr lang="en-US" dirty="0"/>
              <a:t>We are currently developing a systematic method to analyze, categorize, reorganize, and connect each of the threads, and on the next slide, you can see a visual mapping that can be used to see the threads a little more clearly than in the Excel sheet.</a:t>
            </a:r>
          </a:p>
          <a:p>
            <a:pPr marL="0" indent="0">
              <a:buNone/>
            </a:pPr>
            <a:endParaRPr lang="en-US" dirty="0"/>
          </a:p>
        </p:txBody>
      </p:sp>
      <p:sp>
        <p:nvSpPr>
          <p:cNvPr id="5" name="Footer Placeholder 4">
            <a:extLst>
              <a:ext uri="{FF2B5EF4-FFF2-40B4-BE49-F238E27FC236}">
                <a16:creationId xmlns:a16="http://schemas.microsoft.com/office/drawing/2014/main" id="{2269549A-B93D-4DAB-AE66-9076BE48A8CB}"/>
              </a:ext>
            </a:extLst>
          </p:cNvPr>
          <p:cNvSpPr>
            <a:spLocks noGrp="1"/>
          </p:cNvSpPr>
          <p:nvPr>
            <p:ph type="ftr" sz="quarter" idx="11"/>
          </p:nvPr>
        </p:nvSpPr>
        <p:spPr/>
        <p:txBody>
          <a:bodyPr/>
          <a:lstStyle/>
          <a:p>
            <a:pPr fontAlgn="base">
              <a:spcBef>
                <a:spcPct val="0"/>
              </a:spcBef>
              <a:spcAft>
                <a:spcPct val="0"/>
              </a:spcAft>
            </a:pPr>
            <a:r>
              <a:rPr lang="en-US" altLang="en-US" dirty="0">
                <a:solidFill>
                  <a:srgbClr val="002060"/>
                </a:solidFill>
              </a:rPr>
              <a:t>Allison Ledford and Dr. Gregory Harris</a:t>
            </a:r>
          </a:p>
        </p:txBody>
      </p:sp>
      <p:sp>
        <p:nvSpPr>
          <p:cNvPr id="6" name="Slide Number Placeholder 5">
            <a:extLst>
              <a:ext uri="{FF2B5EF4-FFF2-40B4-BE49-F238E27FC236}">
                <a16:creationId xmlns:a16="http://schemas.microsoft.com/office/drawing/2014/main" id="{CCB1CC5D-ECE7-4400-844B-1396A35CE465}"/>
              </a:ext>
            </a:extLst>
          </p:cNvPr>
          <p:cNvSpPr>
            <a:spLocks noGrp="1"/>
          </p:cNvSpPr>
          <p:nvPr>
            <p:ph type="sldNum" sz="quarter" idx="12"/>
          </p:nvPr>
        </p:nvSpPr>
        <p:spPr/>
        <p:txBody>
          <a:bodyPr/>
          <a:lstStyle/>
          <a:p>
            <a:pPr>
              <a:defRPr/>
            </a:pPr>
            <a:fld id="{22C32DCA-42FE-F540-AB06-EC94D5976498}" type="slidenum">
              <a:rPr lang="en-US" smtClean="0"/>
              <a:pPr>
                <a:defRPr/>
              </a:pPr>
              <a:t>16</a:t>
            </a:fld>
            <a:endParaRPr lang="en-US"/>
          </a:p>
        </p:txBody>
      </p:sp>
      <p:pic>
        <p:nvPicPr>
          <p:cNvPr id="8" name="Picture 7" descr="A picture containing chart&#10;&#10;Description automatically generated">
            <a:extLst>
              <a:ext uri="{FF2B5EF4-FFF2-40B4-BE49-F238E27FC236}">
                <a16:creationId xmlns:a16="http://schemas.microsoft.com/office/drawing/2014/main" id="{99D71A7D-BAEB-4C27-BC17-CF0046678D58}"/>
              </a:ext>
            </a:extLst>
          </p:cNvPr>
          <p:cNvPicPr>
            <a:picLocks noChangeAspect="1"/>
          </p:cNvPicPr>
          <p:nvPr/>
        </p:nvPicPr>
        <p:blipFill rotWithShape="1">
          <a:blip r:embed="rId2">
            <a:extLst>
              <a:ext uri="{28A0092B-C50C-407E-A947-70E740481C1C}">
                <a14:useLocalDpi xmlns:a14="http://schemas.microsoft.com/office/drawing/2010/main" val="0"/>
              </a:ext>
            </a:extLst>
          </a:blip>
          <a:srcRect b="7466"/>
          <a:stretch/>
        </p:blipFill>
        <p:spPr>
          <a:xfrm>
            <a:off x="864234" y="2415830"/>
            <a:ext cx="10463529" cy="3647049"/>
          </a:xfrm>
          <a:prstGeom prst="rect">
            <a:avLst/>
          </a:prstGeom>
          <a:ln w="38100">
            <a:solidFill>
              <a:schemeClr val="tx1"/>
            </a:solidFill>
          </a:ln>
        </p:spPr>
      </p:pic>
      <p:sp>
        <p:nvSpPr>
          <p:cNvPr id="10" name="TextBox 9">
            <a:extLst>
              <a:ext uri="{FF2B5EF4-FFF2-40B4-BE49-F238E27FC236}">
                <a16:creationId xmlns:a16="http://schemas.microsoft.com/office/drawing/2014/main" id="{03F7F991-2378-4F49-A889-589B6C3268F7}"/>
              </a:ext>
            </a:extLst>
          </p:cNvPr>
          <p:cNvSpPr txBox="1"/>
          <p:nvPr/>
        </p:nvSpPr>
        <p:spPr>
          <a:xfrm>
            <a:off x="838200" y="6310433"/>
            <a:ext cx="4337179" cy="307777"/>
          </a:xfrm>
          <a:prstGeom prst="rect">
            <a:avLst/>
          </a:prstGeom>
          <a:noFill/>
        </p:spPr>
        <p:txBody>
          <a:bodyPr wrap="square" rtlCol="0">
            <a:spAutoFit/>
          </a:bodyPr>
          <a:lstStyle/>
          <a:p>
            <a:r>
              <a:rPr lang="en-US" sz="1400" i="1" dirty="0"/>
              <a:t>Figure 11: Example of Data Element Listing</a:t>
            </a:r>
          </a:p>
        </p:txBody>
      </p:sp>
      <p:sp>
        <p:nvSpPr>
          <p:cNvPr id="9" name="Circle: Hollow 8">
            <a:extLst>
              <a:ext uri="{FF2B5EF4-FFF2-40B4-BE49-F238E27FC236}">
                <a16:creationId xmlns:a16="http://schemas.microsoft.com/office/drawing/2014/main" id="{E8C31459-87D3-400A-AAB1-B4EB40C61B17}"/>
              </a:ext>
            </a:extLst>
          </p:cNvPr>
          <p:cNvSpPr/>
          <p:nvPr/>
        </p:nvSpPr>
        <p:spPr>
          <a:xfrm>
            <a:off x="1899136" y="2510377"/>
            <a:ext cx="1698773" cy="529918"/>
          </a:xfrm>
          <a:prstGeom prst="donut">
            <a:avLst>
              <a:gd name="adj" fmla="val 1798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73341B64-EEB7-4001-95B7-E28532783580}"/>
              </a:ext>
            </a:extLst>
          </p:cNvPr>
          <p:cNvSpPr/>
          <p:nvPr/>
        </p:nvSpPr>
        <p:spPr>
          <a:xfrm>
            <a:off x="1899135" y="5743669"/>
            <a:ext cx="1698774" cy="529918"/>
          </a:xfrm>
          <a:prstGeom prst="donut">
            <a:avLst>
              <a:gd name="adj" fmla="val 1798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A picture containing chart&#10;&#10;Description automatically generated">
            <a:extLst>
              <a:ext uri="{FF2B5EF4-FFF2-40B4-BE49-F238E27FC236}">
                <a16:creationId xmlns:a16="http://schemas.microsoft.com/office/drawing/2014/main" id="{B82915FB-3A27-42D1-9F89-827CE8244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75" y="2345916"/>
            <a:ext cx="11386579" cy="3817781"/>
          </a:xfrm>
          <a:prstGeom prst="rect">
            <a:avLst/>
          </a:prstGeom>
          <a:ln w="38100">
            <a:solidFill>
              <a:schemeClr val="tx1"/>
            </a:solidFill>
          </a:ln>
        </p:spPr>
      </p:pic>
    </p:spTree>
    <p:extLst>
      <p:ext uri="{BB962C8B-B14F-4D97-AF65-F5344CB8AC3E}">
        <p14:creationId xmlns:p14="http://schemas.microsoft.com/office/powerpoint/2010/main" val="38717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C21B-36DB-429F-AE4D-04A0E58E51CD}"/>
              </a:ext>
            </a:extLst>
          </p:cNvPr>
          <p:cNvSpPr>
            <a:spLocks noGrp="1"/>
          </p:cNvSpPr>
          <p:nvPr>
            <p:ph type="title"/>
          </p:nvPr>
        </p:nvSpPr>
        <p:spPr/>
        <p:txBody>
          <a:bodyPr/>
          <a:lstStyle/>
          <a:p>
            <a:r>
              <a:rPr lang="en-US" dirty="0"/>
              <a:t>Data Element Visual Mapping</a:t>
            </a:r>
          </a:p>
        </p:txBody>
      </p:sp>
      <p:sp>
        <p:nvSpPr>
          <p:cNvPr id="3" name="Content Placeholder 2">
            <a:extLst>
              <a:ext uri="{FF2B5EF4-FFF2-40B4-BE49-F238E27FC236}">
                <a16:creationId xmlns:a16="http://schemas.microsoft.com/office/drawing/2014/main" id="{A181EF11-695B-48CF-A2D8-A6C89E535294}"/>
              </a:ext>
            </a:extLst>
          </p:cNvPr>
          <p:cNvSpPr>
            <a:spLocks noGrp="1"/>
          </p:cNvSpPr>
          <p:nvPr>
            <p:ph idx="1"/>
          </p:nvPr>
        </p:nvSpPr>
        <p:spPr>
          <a:xfrm>
            <a:off x="457200" y="810706"/>
            <a:ext cx="11226800" cy="2762054"/>
          </a:xfrm>
        </p:spPr>
        <p:txBody>
          <a:bodyPr/>
          <a:lstStyle/>
          <a:p>
            <a:r>
              <a:rPr lang="en-US" dirty="0"/>
              <a:t>Below is an example of a Data Element Visual Mapping. In the figure on the left (Figure 12), the current state of the Data Element flow (as captured in the Data Element Listing) is shown. The figure on the right (Figure 13) shows a potential future state of the Data Element when connected using digital technologies.</a:t>
            </a:r>
          </a:p>
          <a:p>
            <a:pPr lvl="1"/>
            <a:r>
              <a:rPr lang="en-US" dirty="0"/>
              <a:t>And what we see in this example, is that by connecting the Data Element (i.e. creating the Digital Thread), we would be able to eliminate 3 (19%) of the 16 of the data element instances. And where there used to be only 25% connectivity, there is now 77%. Not only that, but where there used to be only 27% value-added data relationships, there is now 61.5%. </a:t>
            </a:r>
          </a:p>
          <a:p>
            <a:pPr lvl="2"/>
            <a:r>
              <a:rPr lang="en-US" dirty="0"/>
              <a:t>This improvement translates to reduced system lead-time and therefore cost savings.</a:t>
            </a:r>
          </a:p>
          <a:p>
            <a:pPr lvl="1"/>
            <a:endParaRPr lang="en-US" dirty="0"/>
          </a:p>
        </p:txBody>
      </p:sp>
      <p:sp>
        <p:nvSpPr>
          <p:cNvPr id="5" name="Footer Placeholder 4">
            <a:extLst>
              <a:ext uri="{FF2B5EF4-FFF2-40B4-BE49-F238E27FC236}">
                <a16:creationId xmlns:a16="http://schemas.microsoft.com/office/drawing/2014/main" id="{B304F7DC-D1C2-4703-86E7-661EA07EED2C}"/>
              </a:ext>
            </a:extLst>
          </p:cNvPr>
          <p:cNvSpPr>
            <a:spLocks noGrp="1"/>
          </p:cNvSpPr>
          <p:nvPr>
            <p:ph type="ftr" sz="quarter" idx="11"/>
          </p:nvPr>
        </p:nvSpPr>
        <p:spPr/>
        <p:txBody>
          <a:bodyPr/>
          <a:lstStyle/>
          <a:p>
            <a:pPr fontAlgn="base">
              <a:spcBef>
                <a:spcPct val="0"/>
              </a:spcBef>
              <a:spcAft>
                <a:spcPct val="0"/>
              </a:spcAft>
            </a:pPr>
            <a:r>
              <a:rPr lang="en-US" altLang="en-US" dirty="0">
                <a:solidFill>
                  <a:srgbClr val="002060"/>
                </a:solidFill>
              </a:rPr>
              <a:t>Allison Ledford and Dr. Gregory Harris</a:t>
            </a:r>
          </a:p>
        </p:txBody>
      </p:sp>
      <p:sp>
        <p:nvSpPr>
          <p:cNvPr id="6" name="Slide Number Placeholder 5">
            <a:extLst>
              <a:ext uri="{FF2B5EF4-FFF2-40B4-BE49-F238E27FC236}">
                <a16:creationId xmlns:a16="http://schemas.microsoft.com/office/drawing/2014/main" id="{12B07D49-BD11-4CF2-9D24-08B97D604920}"/>
              </a:ext>
            </a:extLst>
          </p:cNvPr>
          <p:cNvSpPr>
            <a:spLocks noGrp="1"/>
          </p:cNvSpPr>
          <p:nvPr>
            <p:ph type="sldNum" sz="quarter" idx="12"/>
          </p:nvPr>
        </p:nvSpPr>
        <p:spPr/>
        <p:txBody>
          <a:bodyPr/>
          <a:lstStyle/>
          <a:p>
            <a:pPr>
              <a:defRPr/>
            </a:pPr>
            <a:fld id="{22C32DCA-42FE-F540-AB06-EC94D5976498}" type="slidenum">
              <a:rPr lang="en-US" smtClean="0"/>
              <a:pPr>
                <a:defRPr/>
              </a:pPr>
              <a:t>17</a:t>
            </a:fld>
            <a:endParaRPr lang="en-US"/>
          </a:p>
        </p:txBody>
      </p:sp>
      <p:sp>
        <p:nvSpPr>
          <p:cNvPr id="7" name="TextBox 6">
            <a:extLst>
              <a:ext uri="{FF2B5EF4-FFF2-40B4-BE49-F238E27FC236}">
                <a16:creationId xmlns:a16="http://schemas.microsoft.com/office/drawing/2014/main" id="{816A9EFA-012F-4BC0-B70E-3F2B18E319CA}"/>
              </a:ext>
            </a:extLst>
          </p:cNvPr>
          <p:cNvSpPr txBox="1"/>
          <p:nvPr/>
        </p:nvSpPr>
        <p:spPr>
          <a:xfrm>
            <a:off x="1137920" y="5823619"/>
            <a:ext cx="4577080" cy="307777"/>
          </a:xfrm>
          <a:prstGeom prst="rect">
            <a:avLst/>
          </a:prstGeom>
          <a:noFill/>
        </p:spPr>
        <p:txBody>
          <a:bodyPr wrap="square" rtlCol="0">
            <a:spAutoFit/>
          </a:bodyPr>
          <a:lstStyle/>
          <a:p>
            <a:r>
              <a:rPr lang="en-US" sz="1400" i="1" dirty="0"/>
              <a:t>Figure 12: Example of Current State Data Element Mapping</a:t>
            </a:r>
          </a:p>
        </p:txBody>
      </p:sp>
      <p:sp>
        <p:nvSpPr>
          <p:cNvPr id="8" name="TextBox 7">
            <a:extLst>
              <a:ext uri="{FF2B5EF4-FFF2-40B4-BE49-F238E27FC236}">
                <a16:creationId xmlns:a16="http://schemas.microsoft.com/office/drawing/2014/main" id="{EE8BCF5C-6E24-424B-BB56-6DB16917F739}"/>
              </a:ext>
            </a:extLst>
          </p:cNvPr>
          <p:cNvSpPr txBox="1"/>
          <p:nvPr/>
        </p:nvSpPr>
        <p:spPr>
          <a:xfrm>
            <a:off x="6746240" y="5598664"/>
            <a:ext cx="4577080" cy="307777"/>
          </a:xfrm>
          <a:prstGeom prst="rect">
            <a:avLst/>
          </a:prstGeom>
          <a:noFill/>
        </p:spPr>
        <p:txBody>
          <a:bodyPr wrap="square" rtlCol="0">
            <a:spAutoFit/>
          </a:bodyPr>
          <a:lstStyle/>
          <a:p>
            <a:r>
              <a:rPr lang="en-US" sz="1400" i="1" dirty="0"/>
              <a:t>Figure 13: Example of Future State Data Element Mapping</a:t>
            </a:r>
          </a:p>
        </p:txBody>
      </p:sp>
      <p:pic>
        <p:nvPicPr>
          <p:cNvPr id="9" name="Picture 8" descr="Diagram&#10;&#10;Description automatically generated">
            <a:extLst>
              <a:ext uri="{FF2B5EF4-FFF2-40B4-BE49-F238E27FC236}">
                <a16:creationId xmlns:a16="http://schemas.microsoft.com/office/drawing/2014/main" id="{A5B719CB-AD23-47CE-A940-1E71FD6B3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643" y="3478183"/>
            <a:ext cx="4195437" cy="2289071"/>
          </a:xfrm>
          <a:prstGeom prst="rect">
            <a:avLst/>
          </a:prstGeom>
          <a:ln w="38100">
            <a:solidFill>
              <a:schemeClr val="tx1"/>
            </a:solidFill>
          </a:ln>
        </p:spPr>
      </p:pic>
      <p:pic>
        <p:nvPicPr>
          <p:cNvPr id="10" name="Picture 9" descr="Diagram&#10;&#10;Description automatically generated">
            <a:extLst>
              <a:ext uri="{FF2B5EF4-FFF2-40B4-BE49-F238E27FC236}">
                <a16:creationId xmlns:a16="http://schemas.microsoft.com/office/drawing/2014/main" id="{F80D362B-BE07-4680-8B6A-178E387BE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240" y="3716805"/>
            <a:ext cx="4028364" cy="1811825"/>
          </a:xfrm>
          <a:prstGeom prst="rect">
            <a:avLst/>
          </a:prstGeom>
          <a:ln w="38100">
            <a:solidFill>
              <a:schemeClr val="tx1"/>
            </a:solidFill>
          </a:ln>
        </p:spPr>
      </p:pic>
      <p:sp>
        <p:nvSpPr>
          <p:cNvPr id="11" name="Arrow: Right 10">
            <a:extLst>
              <a:ext uri="{FF2B5EF4-FFF2-40B4-BE49-F238E27FC236}">
                <a16:creationId xmlns:a16="http://schemas.microsoft.com/office/drawing/2014/main" id="{8DEA17A3-D8B1-4094-8C29-CB2FCC1CC87A}"/>
              </a:ext>
            </a:extLst>
          </p:cNvPr>
          <p:cNvSpPr/>
          <p:nvPr/>
        </p:nvSpPr>
        <p:spPr>
          <a:xfrm>
            <a:off x="5615095" y="4440154"/>
            <a:ext cx="961810" cy="365126"/>
          </a:xfrm>
          <a:prstGeom prst="rightArrow">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8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0038-C295-48A2-9A54-2CCA41E354EA}"/>
              </a:ext>
            </a:extLst>
          </p:cNvPr>
          <p:cNvSpPr>
            <a:spLocks noGrp="1"/>
          </p:cNvSpPr>
          <p:nvPr>
            <p:ph type="title"/>
          </p:nvPr>
        </p:nvSpPr>
        <p:spPr/>
        <p:txBody>
          <a:bodyPr/>
          <a:lstStyle/>
          <a:p>
            <a:r>
              <a:rPr lang="en-US" dirty="0"/>
              <a:t>Data Element Analysis</a:t>
            </a:r>
          </a:p>
        </p:txBody>
      </p:sp>
      <p:sp>
        <p:nvSpPr>
          <p:cNvPr id="3" name="Content Placeholder 2">
            <a:extLst>
              <a:ext uri="{FF2B5EF4-FFF2-40B4-BE49-F238E27FC236}">
                <a16:creationId xmlns:a16="http://schemas.microsoft.com/office/drawing/2014/main" id="{48AAE9BA-2E36-477A-9673-17BF1D7CFD15}"/>
              </a:ext>
            </a:extLst>
          </p:cNvPr>
          <p:cNvSpPr>
            <a:spLocks noGrp="1"/>
          </p:cNvSpPr>
          <p:nvPr>
            <p:ph idx="1"/>
          </p:nvPr>
        </p:nvSpPr>
        <p:spPr>
          <a:xfrm>
            <a:off x="419493" y="826597"/>
            <a:ext cx="5472260" cy="5706178"/>
          </a:xfrm>
        </p:spPr>
        <p:txBody>
          <a:bodyPr>
            <a:normAutofit fontScale="92500" lnSpcReduction="10000"/>
          </a:bodyPr>
          <a:lstStyle/>
          <a:p>
            <a:r>
              <a:rPr lang="en-US" dirty="0"/>
              <a:t>Creating visual mappings of each data element (such as the ones shown on the previous slide) is not practical. </a:t>
            </a:r>
          </a:p>
          <a:p>
            <a:pPr lvl="1"/>
            <a:r>
              <a:rPr lang="en-US" dirty="0"/>
              <a:t>In our first application of DEMA, there were over 1000 data elements and 10,000 data element instances in the Engineering Functions alone.</a:t>
            </a:r>
          </a:p>
          <a:p>
            <a:pPr lvl="1"/>
            <a:r>
              <a:rPr lang="en-US" dirty="0"/>
              <a:t>A DEMA software could potentially automate visual mappings.</a:t>
            </a:r>
          </a:p>
          <a:p>
            <a:r>
              <a:rPr lang="en-US" dirty="0"/>
              <a:t>To accomplish this without a software, we have created a template for manual data element analysis.</a:t>
            </a:r>
          </a:p>
          <a:p>
            <a:pPr lvl="1"/>
            <a:r>
              <a:rPr lang="en-US" dirty="0"/>
              <a:t>This template is shown to the right in Figure 14.</a:t>
            </a:r>
          </a:p>
          <a:p>
            <a:pPr lvl="1"/>
            <a:r>
              <a:rPr lang="en-US" dirty="0"/>
              <a:t>The analysts would isolate the data elements threads in Excel and then record in the template what must happen for the right people to access the right data element, at the right time, and in the right form. </a:t>
            </a:r>
          </a:p>
          <a:p>
            <a:pPr lvl="1"/>
            <a:r>
              <a:rPr lang="en-US" dirty="0"/>
              <a:t>This recorded analysis captures the requirements of each data element as well as the possible metrics of improvement.</a:t>
            </a:r>
          </a:p>
          <a:p>
            <a:pPr lvl="1"/>
            <a:r>
              <a:rPr lang="en-US" dirty="0"/>
              <a:t>It is possible that changes may occur to this template (Figure 14), as it was recently developed and is in its first trial of use.</a:t>
            </a:r>
          </a:p>
        </p:txBody>
      </p:sp>
      <p:sp>
        <p:nvSpPr>
          <p:cNvPr id="4" name="Footer Placeholder 4">
            <a:extLst>
              <a:ext uri="{FF2B5EF4-FFF2-40B4-BE49-F238E27FC236}">
                <a16:creationId xmlns:a16="http://schemas.microsoft.com/office/drawing/2014/main" id="{6D38933C-8D32-424C-8DF1-157DB16B9F68}"/>
              </a:ext>
            </a:extLst>
          </p:cNvPr>
          <p:cNvSpPr>
            <a:spLocks noGrp="1"/>
          </p:cNvSpPr>
          <p:nvPr>
            <p:ph type="ftr" sz="quarter" idx="11"/>
          </p:nvPr>
        </p:nvSpPr>
        <p:spPr>
          <a:xfrm>
            <a:off x="4038600" y="6356351"/>
            <a:ext cx="4114800" cy="365125"/>
          </a:xfrm>
        </p:spPr>
        <p:txBody>
          <a:bodyPr/>
          <a:lstStyle/>
          <a:p>
            <a:pPr fontAlgn="base">
              <a:spcBef>
                <a:spcPct val="0"/>
              </a:spcBef>
              <a:spcAft>
                <a:spcPct val="0"/>
              </a:spcAft>
            </a:pPr>
            <a:r>
              <a:rPr lang="en-US" altLang="en-US" dirty="0">
                <a:solidFill>
                  <a:srgbClr val="002060"/>
                </a:solidFill>
              </a:rPr>
              <a:t>Allison Ledford and Dr. Gregory Harris</a:t>
            </a:r>
          </a:p>
        </p:txBody>
      </p:sp>
      <p:pic>
        <p:nvPicPr>
          <p:cNvPr id="6" name="Picture 5" descr="Table&#10;&#10;Description automatically generated with low confidence">
            <a:extLst>
              <a:ext uri="{FF2B5EF4-FFF2-40B4-BE49-F238E27FC236}">
                <a16:creationId xmlns:a16="http://schemas.microsoft.com/office/drawing/2014/main" id="{3394D629-006A-4A13-8EF6-8BA8BDC32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819" y="1199957"/>
            <a:ext cx="4633362" cy="4458086"/>
          </a:xfrm>
          <a:prstGeom prst="rect">
            <a:avLst/>
          </a:prstGeom>
          <a:ln w="38100">
            <a:solidFill>
              <a:schemeClr val="tx1"/>
            </a:solidFill>
          </a:ln>
        </p:spPr>
      </p:pic>
      <p:sp>
        <p:nvSpPr>
          <p:cNvPr id="7" name="TextBox 6">
            <a:extLst>
              <a:ext uri="{FF2B5EF4-FFF2-40B4-BE49-F238E27FC236}">
                <a16:creationId xmlns:a16="http://schemas.microsoft.com/office/drawing/2014/main" id="{15E72766-5078-4D51-9392-541B14D652F7}"/>
              </a:ext>
            </a:extLst>
          </p:cNvPr>
          <p:cNvSpPr txBox="1"/>
          <p:nvPr/>
        </p:nvSpPr>
        <p:spPr>
          <a:xfrm>
            <a:off x="6561266" y="5699419"/>
            <a:ext cx="4577080" cy="307777"/>
          </a:xfrm>
          <a:prstGeom prst="rect">
            <a:avLst/>
          </a:prstGeom>
          <a:noFill/>
        </p:spPr>
        <p:txBody>
          <a:bodyPr wrap="square" rtlCol="0">
            <a:spAutoFit/>
          </a:bodyPr>
          <a:lstStyle/>
          <a:p>
            <a:r>
              <a:rPr lang="en-US" sz="1400" i="1" dirty="0"/>
              <a:t>Figure 14: Data Element Analysis Template</a:t>
            </a:r>
          </a:p>
        </p:txBody>
      </p:sp>
    </p:spTree>
    <p:extLst>
      <p:ext uri="{BB962C8B-B14F-4D97-AF65-F5344CB8AC3E}">
        <p14:creationId xmlns:p14="http://schemas.microsoft.com/office/powerpoint/2010/main" val="225856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EF03-78D4-4A13-8C00-A2CC59D8F62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D2F94CC-378E-47D7-AE79-8E107F8B568B}"/>
              </a:ext>
            </a:extLst>
          </p:cNvPr>
          <p:cNvSpPr>
            <a:spLocks noGrp="1"/>
          </p:cNvSpPr>
          <p:nvPr>
            <p:ph idx="1"/>
          </p:nvPr>
        </p:nvSpPr>
        <p:spPr>
          <a:xfrm>
            <a:off x="457200" y="874712"/>
            <a:ext cx="11226800" cy="5119688"/>
          </a:xfrm>
        </p:spPr>
        <p:txBody>
          <a:bodyPr>
            <a:normAutofit/>
          </a:bodyPr>
          <a:lstStyle/>
          <a:p>
            <a:r>
              <a:rPr lang="en-US" sz="2000" dirty="0"/>
              <a:t>Traditional visual mapping techniques such as Business Process Model and Notation (BPMN), Value Stream Mapping, IDEF0, and Data Flow Diagrams can be used to visualize the flow documents, but their functional perspective inhibits the ability to isolate threads of data.</a:t>
            </a:r>
          </a:p>
          <a:p>
            <a:pPr lvl="1"/>
            <a:r>
              <a:rPr lang="en-US" dirty="0"/>
              <a:t>Also, none of these techniques offer a systematic method for uncovering the complexities in hidden data and information flows that are found in real-life systems.</a:t>
            </a:r>
          </a:p>
          <a:p>
            <a:r>
              <a:rPr lang="en-US" sz="2000" dirty="0"/>
              <a:t>Therefore, previously used visual mapping techniques are insufficient for digitalization, and a novel mapping technique that identifies and isolates data threads is ideal for enabling Digital Thread or Model-Based Enterprise (MBE) implementation.</a:t>
            </a:r>
          </a:p>
          <a:p>
            <a:r>
              <a:rPr lang="en-US" sz="2000" dirty="0"/>
              <a:t>Digital Transformation cannot be achieved by simply digitizing information or implementing digital technologies. [1][2]</a:t>
            </a:r>
          </a:p>
          <a:p>
            <a:pPr lvl="1"/>
            <a:r>
              <a:rPr lang="en-US" sz="1800" dirty="0" err="1"/>
              <a:t>SysML</a:t>
            </a:r>
            <a:r>
              <a:rPr lang="en-US" sz="1800" dirty="0"/>
              <a:t> and PLM software are technologies that can serve as mechanisms for connecting the Digital Thread, but they themselves do not constitute or automatically create the Digital Thread or the Model Based Enterprise. </a:t>
            </a:r>
            <a:endParaRPr lang="en-US" sz="1700" dirty="0"/>
          </a:p>
          <a:p>
            <a:r>
              <a:rPr lang="en-US" sz="2000" dirty="0"/>
              <a:t>The Data Element Mapping and Analysis (DEMA) Approach is as a</a:t>
            </a:r>
            <a:r>
              <a:rPr lang="en-US" altLang="en-US" sz="2000" dirty="0"/>
              <a:t> novel tool for the standardized capture, mapping, and analysis of data flows for digital system understanding and architecture.</a:t>
            </a:r>
          </a:p>
          <a:p>
            <a:pPr lvl="1"/>
            <a:r>
              <a:rPr lang="en-US" altLang="en-US" sz="1700" dirty="0"/>
              <a:t>DEMA has successfully been used to enable the realization of the Digital Thread at the Prototype Integration Facility (PIF), and we are continuing its validation in other applications.</a:t>
            </a:r>
          </a:p>
          <a:p>
            <a:endParaRPr lang="en-US" dirty="0"/>
          </a:p>
          <a:p>
            <a:pPr lvl="1"/>
            <a:endParaRPr lang="en-US" dirty="0"/>
          </a:p>
        </p:txBody>
      </p:sp>
      <p:sp>
        <p:nvSpPr>
          <p:cNvPr id="4" name="Footer Placeholder 4">
            <a:extLst>
              <a:ext uri="{FF2B5EF4-FFF2-40B4-BE49-F238E27FC236}">
                <a16:creationId xmlns:a16="http://schemas.microsoft.com/office/drawing/2014/main" id="{58E5359E-F40D-4733-849B-4151F0EC684A}"/>
              </a:ext>
            </a:extLst>
          </p:cNvPr>
          <p:cNvSpPr>
            <a:spLocks noGrp="1"/>
          </p:cNvSpPr>
          <p:nvPr>
            <p:ph type="ftr" sz="quarter" idx="11"/>
          </p:nvPr>
        </p:nvSpPr>
        <p:spPr>
          <a:xfrm>
            <a:off x="4013200" y="6180137"/>
            <a:ext cx="4114800" cy="365125"/>
          </a:xfrm>
        </p:spPr>
        <p:txBody>
          <a:bodyPr/>
          <a:lstStyle/>
          <a:p>
            <a:pPr fontAlgn="base">
              <a:spcBef>
                <a:spcPct val="0"/>
              </a:spcBef>
              <a:spcAft>
                <a:spcPct val="0"/>
              </a:spcAft>
            </a:pPr>
            <a:r>
              <a:rPr lang="en-US" altLang="en-US" dirty="0">
                <a:solidFill>
                  <a:srgbClr val="002060"/>
                </a:solidFill>
              </a:rPr>
              <a:t>Allison Ledford and Dr. Gregory Harris</a:t>
            </a:r>
          </a:p>
        </p:txBody>
      </p:sp>
    </p:spTree>
    <p:extLst>
      <p:ext uri="{BB962C8B-B14F-4D97-AF65-F5344CB8AC3E}">
        <p14:creationId xmlns:p14="http://schemas.microsoft.com/office/powerpoint/2010/main" val="252553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5829-E967-484F-A09D-57E1A2D6AD22}"/>
              </a:ext>
            </a:extLst>
          </p:cNvPr>
          <p:cNvSpPr>
            <a:spLocks noGrp="1"/>
          </p:cNvSpPr>
          <p:nvPr>
            <p:ph type="title"/>
          </p:nvPr>
        </p:nvSpPr>
        <p:spPr>
          <a:xfrm>
            <a:off x="5715000" y="1"/>
            <a:ext cx="6477000" cy="688975"/>
          </a:xfrm>
        </p:spPr>
        <p:txBody>
          <a:bodyPr wrap="square" anchor="ctr">
            <a:normAutofit/>
          </a:bodyPr>
          <a:lstStyle/>
          <a:p>
            <a:r>
              <a:rPr lang="en-US" dirty="0"/>
              <a:t>Outline of Presentation</a:t>
            </a:r>
          </a:p>
        </p:txBody>
      </p:sp>
      <p:sp>
        <p:nvSpPr>
          <p:cNvPr id="14" name="Content Placeholder 2">
            <a:extLst>
              <a:ext uri="{FF2B5EF4-FFF2-40B4-BE49-F238E27FC236}">
                <a16:creationId xmlns:a16="http://schemas.microsoft.com/office/drawing/2014/main" id="{34308825-C1D5-4BE5-9BBE-066891922B05}"/>
              </a:ext>
            </a:extLst>
          </p:cNvPr>
          <p:cNvSpPr>
            <a:spLocks noGrp="1"/>
          </p:cNvSpPr>
          <p:nvPr>
            <p:ph idx="1"/>
          </p:nvPr>
        </p:nvSpPr>
        <p:spPr>
          <a:xfrm>
            <a:off x="838200" y="1150069"/>
            <a:ext cx="10144027" cy="5026893"/>
          </a:xfrm>
        </p:spPr>
        <p:txBody>
          <a:bodyPr>
            <a:normAutofit/>
          </a:bodyPr>
          <a:lstStyle/>
          <a:p>
            <a:r>
              <a:rPr lang="en-US" sz="2800" dirty="0"/>
              <a:t>Introduction to DEMA</a:t>
            </a:r>
          </a:p>
          <a:p>
            <a:r>
              <a:rPr lang="en-US" sz="2800" dirty="0"/>
              <a:t>Background of DEMA</a:t>
            </a:r>
          </a:p>
          <a:p>
            <a:r>
              <a:rPr lang="en-US" sz="2800" dirty="0"/>
              <a:t>Overview of DEMA</a:t>
            </a:r>
          </a:p>
          <a:p>
            <a:r>
              <a:rPr lang="en-US" sz="2800" dirty="0"/>
              <a:t>Achieving the Functional Level View</a:t>
            </a:r>
          </a:p>
          <a:p>
            <a:r>
              <a:rPr lang="en-US" sz="2800" dirty="0"/>
              <a:t>Achieving the Data Vessel Level View</a:t>
            </a:r>
          </a:p>
          <a:p>
            <a:r>
              <a:rPr lang="en-US" sz="2800" dirty="0"/>
              <a:t>Achieving the Data Element Level View</a:t>
            </a:r>
          </a:p>
          <a:p>
            <a:r>
              <a:rPr lang="en-US" sz="2800" dirty="0"/>
              <a:t>Data Element Analysis</a:t>
            </a:r>
          </a:p>
          <a:p>
            <a:r>
              <a:rPr lang="en-US" sz="2800" dirty="0"/>
              <a:t>Conclusion</a:t>
            </a:r>
          </a:p>
        </p:txBody>
      </p:sp>
      <p:sp>
        <p:nvSpPr>
          <p:cNvPr id="6" name="Slide Number Placeholder 5">
            <a:extLst>
              <a:ext uri="{FF2B5EF4-FFF2-40B4-BE49-F238E27FC236}">
                <a16:creationId xmlns:a16="http://schemas.microsoft.com/office/drawing/2014/main" id="{3547054B-AC9C-43B5-BE82-95067365DABA}"/>
              </a:ext>
            </a:extLst>
          </p:cNvPr>
          <p:cNvSpPr>
            <a:spLocks noGrp="1"/>
          </p:cNvSpPr>
          <p:nvPr>
            <p:ph type="sldNum" sz="quarter" idx="12"/>
          </p:nvPr>
        </p:nvSpPr>
        <p:spPr>
          <a:xfrm>
            <a:off x="8610600" y="6356351"/>
            <a:ext cx="2743200" cy="365125"/>
          </a:xfrm>
        </p:spPr>
        <p:txBody>
          <a:bodyPr anchor="ctr">
            <a:normAutofit/>
          </a:bodyPr>
          <a:lstStyle/>
          <a:p>
            <a:pPr>
              <a:spcAft>
                <a:spcPts val="600"/>
              </a:spcAft>
              <a:defRPr/>
            </a:pPr>
            <a:fld id="{22C32DCA-42FE-F540-AB06-EC94D5976498}" type="slidenum">
              <a:rPr lang="en-US" smtClean="0"/>
              <a:pPr>
                <a:spcAft>
                  <a:spcPts val="600"/>
                </a:spcAft>
                <a:defRPr/>
              </a:pPr>
              <a:t>2</a:t>
            </a:fld>
            <a:endParaRPr lang="en-US"/>
          </a:p>
        </p:txBody>
      </p:sp>
      <p:sp>
        <p:nvSpPr>
          <p:cNvPr id="64" name="Footer Placeholder 4">
            <a:extLst>
              <a:ext uri="{FF2B5EF4-FFF2-40B4-BE49-F238E27FC236}">
                <a16:creationId xmlns:a16="http://schemas.microsoft.com/office/drawing/2014/main" id="{3F3C33CB-DB75-404D-A896-410B4FAF99B8}"/>
              </a:ext>
            </a:extLst>
          </p:cNvPr>
          <p:cNvSpPr txBox="1">
            <a:spLocks noChangeArrowheads="1"/>
          </p:cNvSpPr>
          <p:nvPr/>
        </p:nvSpPr>
        <p:spPr bwMode="auto">
          <a:xfrm>
            <a:off x="4495800" y="6356350"/>
            <a:ext cx="411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fontAlgn="auto" latinLnBrk="0" hangingPunct="1">
              <a:spcBef>
                <a:spcPts val="0"/>
              </a:spcBef>
              <a:spcAft>
                <a:spcPts val="0"/>
              </a:spcAft>
              <a:defRPr sz="1000" b="0" kern="1200">
                <a:solidFill>
                  <a:schemeClr val="tx1"/>
                </a:solidFill>
                <a:latin typeface="Calibri" panose="020F0502020204030204" pitchFamily="34" charset="0"/>
                <a:ea typeface="+mn-ea"/>
                <a:cs typeface="+mn-cs"/>
              </a:defRPr>
            </a:lvl1pPr>
            <a:lvl2pPr marL="742950" indent="-285750" algn="l" defTabSz="914400" rtl="0" eaLnBrk="1" latinLnBrk="0" hangingPunct="1">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defRPr sz="1800"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mn-cs"/>
              </a:defRPr>
            </a:lvl9pPr>
          </a:lstStyle>
          <a:p>
            <a:pPr fontAlgn="base">
              <a:spcBef>
                <a:spcPct val="0"/>
              </a:spcBef>
              <a:spcAft>
                <a:spcPct val="0"/>
              </a:spcAft>
            </a:pPr>
            <a:r>
              <a:rPr lang="en-US" altLang="en-US" dirty="0">
                <a:solidFill>
                  <a:srgbClr val="002060"/>
                </a:solidFill>
              </a:rPr>
              <a:t>Allison Ledford and Dr. Gregory Harris</a:t>
            </a:r>
          </a:p>
        </p:txBody>
      </p:sp>
    </p:spTree>
    <p:extLst>
      <p:ext uri="{BB962C8B-B14F-4D97-AF65-F5344CB8AC3E}">
        <p14:creationId xmlns:p14="http://schemas.microsoft.com/office/powerpoint/2010/main" val="238356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B8F9-63E0-414D-93BF-36A9344C4FBE}"/>
              </a:ext>
            </a:extLst>
          </p:cNvPr>
          <p:cNvSpPr>
            <a:spLocks noGrp="1"/>
          </p:cNvSpPr>
          <p:nvPr>
            <p:ph type="title"/>
          </p:nvPr>
        </p:nvSpPr>
        <p:spPr/>
        <p:txBody>
          <a:bodyPr/>
          <a:lstStyle/>
          <a:p>
            <a:r>
              <a:rPr lang="en-US" dirty="0"/>
              <a:t>Introduction to DEMA</a:t>
            </a:r>
          </a:p>
        </p:txBody>
      </p:sp>
      <p:sp>
        <p:nvSpPr>
          <p:cNvPr id="3" name="Content Placeholder 2">
            <a:extLst>
              <a:ext uri="{FF2B5EF4-FFF2-40B4-BE49-F238E27FC236}">
                <a16:creationId xmlns:a16="http://schemas.microsoft.com/office/drawing/2014/main" id="{F75EF434-46C8-4C21-AEAE-BD3CA59EACB5}"/>
              </a:ext>
            </a:extLst>
          </p:cNvPr>
          <p:cNvSpPr>
            <a:spLocks noGrp="1"/>
          </p:cNvSpPr>
          <p:nvPr>
            <p:ph idx="1"/>
          </p:nvPr>
        </p:nvSpPr>
        <p:spPr>
          <a:xfrm>
            <a:off x="503477" y="963268"/>
            <a:ext cx="10807045" cy="1418097"/>
          </a:xfrm>
        </p:spPr>
        <p:txBody>
          <a:bodyPr>
            <a:normAutofit lnSpcReduction="10000"/>
          </a:bodyPr>
          <a:lstStyle/>
          <a:p>
            <a:pPr lvl="1"/>
            <a:r>
              <a:rPr lang="en-US" sz="2000" dirty="0"/>
              <a:t>Data Element Mapping and Analysis (DEMA) is a</a:t>
            </a:r>
            <a:r>
              <a:rPr lang="en-US" altLang="en-US" sz="2000" dirty="0"/>
              <a:t> novel visual mapping approach for the standardized capture, mapping, and analysis of data flows for digital system understanding and architecture.</a:t>
            </a:r>
          </a:p>
          <a:p>
            <a:pPr lvl="1"/>
            <a:r>
              <a:rPr lang="en-US" altLang="en-US" sz="2000" dirty="0"/>
              <a:t>The three steps of DEMA are outlined in the graphic below and described in detail in the remainder of this presentation:</a:t>
            </a:r>
          </a:p>
          <a:p>
            <a:pPr marL="342900" lvl="1" indent="0">
              <a:buNone/>
            </a:pPr>
            <a:endParaRPr lang="en-US" altLang="en-US" sz="1600" dirty="0"/>
          </a:p>
          <a:p>
            <a:pPr lvl="2"/>
            <a:endParaRPr lang="en-US" altLang="en-US" sz="1200" dirty="0"/>
          </a:p>
          <a:p>
            <a:pPr lvl="2"/>
            <a:endParaRPr lang="en-US" altLang="en-US" sz="1200" dirty="0"/>
          </a:p>
          <a:p>
            <a:pPr lvl="1"/>
            <a:endParaRPr lang="en-US" sz="1600" dirty="0"/>
          </a:p>
        </p:txBody>
      </p:sp>
      <p:sp>
        <p:nvSpPr>
          <p:cNvPr id="5" name="Footer Placeholder 4">
            <a:extLst>
              <a:ext uri="{FF2B5EF4-FFF2-40B4-BE49-F238E27FC236}">
                <a16:creationId xmlns:a16="http://schemas.microsoft.com/office/drawing/2014/main" id="{D708FE26-CDA9-48E4-AB9D-F1490AEBC876}"/>
              </a:ext>
            </a:extLst>
          </p:cNvPr>
          <p:cNvSpPr>
            <a:spLocks noGrp="1"/>
          </p:cNvSpPr>
          <p:nvPr>
            <p:ph type="ftr" sz="quarter" idx="11"/>
          </p:nvPr>
        </p:nvSpPr>
        <p:spPr/>
        <p:txBody>
          <a:bodyPr/>
          <a:lstStyle/>
          <a:p>
            <a:pPr>
              <a:defRPr/>
            </a:pPr>
            <a:r>
              <a:rPr lang="en-US" dirty="0"/>
              <a:t>Allison Ledford and Dr. Gregory Harris</a:t>
            </a:r>
          </a:p>
        </p:txBody>
      </p:sp>
      <p:sp>
        <p:nvSpPr>
          <p:cNvPr id="6" name="Slide Number Placeholder 5">
            <a:extLst>
              <a:ext uri="{FF2B5EF4-FFF2-40B4-BE49-F238E27FC236}">
                <a16:creationId xmlns:a16="http://schemas.microsoft.com/office/drawing/2014/main" id="{27CC4D0B-B2B0-4BD0-9A03-734F69A340D0}"/>
              </a:ext>
            </a:extLst>
          </p:cNvPr>
          <p:cNvSpPr>
            <a:spLocks noGrp="1"/>
          </p:cNvSpPr>
          <p:nvPr>
            <p:ph type="sldNum" sz="quarter" idx="12"/>
          </p:nvPr>
        </p:nvSpPr>
        <p:spPr/>
        <p:txBody>
          <a:bodyPr/>
          <a:lstStyle/>
          <a:p>
            <a:pPr>
              <a:defRPr/>
            </a:pPr>
            <a:fld id="{22C32DCA-42FE-F540-AB06-EC94D5976498}" type="slidenum">
              <a:rPr lang="en-US" smtClean="0"/>
              <a:pPr>
                <a:defRPr/>
              </a:pPr>
              <a:t>3</a:t>
            </a:fld>
            <a:endParaRPr lang="en-US"/>
          </a:p>
        </p:txBody>
      </p:sp>
      <p:graphicFrame>
        <p:nvGraphicFramePr>
          <p:cNvPr id="10" name="Content Placeholder 6">
            <a:extLst>
              <a:ext uri="{FF2B5EF4-FFF2-40B4-BE49-F238E27FC236}">
                <a16:creationId xmlns:a16="http://schemas.microsoft.com/office/drawing/2014/main" id="{19FD5322-C668-4034-BD2B-838CB302A346}"/>
              </a:ext>
            </a:extLst>
          </p:cNvPr>
          <p:cNvGraphicFramePr>
            <a:graphicFrameLocks/>
          </p:cNvGraphicFramePr>
          <p:nvPr>
            <p:extLst>
              <p:ext uri="{D42A27DB-BD31-4B8C-83A1-F6EECF244321}">
                <p14:modId xmlns:p14="http://schemas.microsoft.com/office/powerpoint/2010/main" val="2305964083"/>
              </p:ext>
            </p:extLst>
          </p:nvPr>
        </p:nvGraphicFramePr>
        <p:xfrm>
          <a:off x="2232383" y="3169676"/>
          <a:ext cx="6965232" cy="2964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Down 5">
            <a:extLst>
              <a:ext uri="{FF2B5EF4-FFF2-40B4-BE49-F238E27FC236}">
                <a16:creationId xmlns:a16="http://schemas.microsoft.com/office/drawing/2014/main" id="{9E235000-C9CC-4BC8-B70D-4C85A6F79394}"/>
              </a:ext>
            </a:extLst>
          </p:cNvPr>
          <p:cNvSpPr/>
          <p:nvPr/>
        </p:nvSpPr>
        <p:spPr>
          <a:xfrm rot="15815726">
            <a:off x="5269423" y="-146856"/>
            <a:ext cx="613792" cy="6751343"/>
          </a:xfrm>
          <a:prstGeom prst="downArrow">
            <a:avLst>
              <a:gd name="adj1" fmla="val 82466"/>
              <a:gd name="adj2" fmla="val 72263"/>
            </a:avLst>
          </a:prstGeom>
        </p:spPr>
        <p:style>
          <a:lnRef idx="1">
            <a:schemeClr val="accent3"/>
          </a:lnRef>
          <a:fillRef idx="2">
            <a:schemeClr val="accent3"/>
          </a:fillRef>
          <a:effectRef idx="1">
            <a:schemeClr val="accent3"/>
          </a:effectRef>
          <a:fontRef idx="minor">
            <a:schemeClr val="dk1"/>
          </a:fontRef>
        </p:style>
        <p:txBody>
          <a:bodyPr vert="vert" rtlCol="0" anchor="ctr"/>
          <a:lstStyle/>
          <a:p>
            <a:pPr algn="ctr"/>
            <a:r>
              <a:rPr lang="en-US" sz="1600" b="1" dirty="0"/>
              <a:t>I  N  C  R  E  A  S  I  N  G   C  O  M  P  L  E  X  I  T  Y    A  N  D   S  Y  S  T  E  M         U  N  D  E  R  S  T  A  N  D  I  N  G   </a:t>
            </a:r>
          </a:p>
        </p:txBody>
      </p:sp>
      <p:sp>
        <p:nvSpPr>
          <p:cNvPr id="12" name="Rectangle 11">
            <a:extLst>
              <a:ext uri="{FF2B5EF4-FFF2-40B4-BE49-F238E27FC236}">
                <a16:creationId xmlns:a16="http://schemas.microsoft.com/office/drawing/2014/main" id="{A13CF58B-F24F-4F56-A7B4-0584DA7DA8A9}"/>
              </a:ext>
            </a:extLst>
          </p:cNvPr>
          <p:cNvSpPr/>
          <p:nvPr/>
        </p:nvSpPr>
        <p:spPr>
          <a:xfrm>
            <a:off x="1470118" y="2502913"/>
            <a:ext cx="8489763" cy="33918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016FBAF-431C-436C-A47A-E76D3BDAFB91}"/>
              </a:ext>
            </a:extLst>
          </p:cNvPr>
          <p:cNvSpPr txBox="1"/>
          <p:nvPr/>
        </p:nvSpPr>
        <p:spPr>
          <a:xfrm>
            <a:off x="4371497" y="5530043"/>
            <a:ext cx="5633286" cy="307777"/>
          </a:xfrm>
          <a:prstGeom prst="rect">
            <a:avLst/>
          </a:prstGeom>
          <a:noFill/>
        </p:spPr>
        <p:txBody>
          <a:bodyPr wrap="square" rtlCol="0">
            <a:spAutoFit/>
          </a:bodyPr>
          <a:lstStyle/>
          <a:p>
            <a:r>
              <a:rPr lang="en-US" sz="1400" i="1" dirty="0"/>
              <a:t>Figure 1: Steps of the Data Element Mapping and Analysis and Approach</a:t>
            </a:r>
          </a:p>
        </p:txBody>
      </p:sp>
    </p:spTree>
    <p:extLst>
      <p:ext uri="{BB962C8B-B14F-4D97-AF65-F5344CB8AC3E}">
        <p14:creationId xmlns:p14="http://schemas.microsoft.com/office/powerpoint/2010/main" val="74366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000C-0905-4778-BB88-B99DE2DEB6DD}"/>
              </a:ext>
            </a:extLst>
          </p:cNvPr>
          <p:cNvSpPr>
            <a:spLocks noGrp="1"/>
          </p:cNvSpPr>
          <p:nvPr>
            <p:ph type="title"/>
          </p:nvPr>
        </p:nvSpPr>
        <p:spPr/>
        <p:txBody>
          <a:bodyPr/>
          <a:lstStyle/>
          <a:p>
            <a:r>
              <a:rPr lang="en-US" dirty="0"/>
              <a:t>Background of DEMA</a:t>
            </a:r>
          </a:p>
        </p:txBody>
      </p:sp>
      <p:sp>
        <p:nvSpPr>
          <p:cNvPr id="3" name="Content Placeholder 2">
            <a:extLst>
              <a:ext uri="{FF2B5EF4-FFF2-40B4-BE49-F238E27FC236}">
                <a16:creationId xmlns:a16="http://schemas.microsoft.com/office/drawing/2014/main" id="{FA63EC01-872F-4809-9419-F2C560358123}"/>
              </a:ext>
            </a:extLst>
          </p:cNvPr>
          <p:cNvSpPr>
            <a:spLocks noGrp="1"/>
          </p:cNvSpPr>
          <p:nvPr>
            <p:ph idx="1"/>
          </p:nvPr>
        </p:nvSpPr>
        <p:spPr>
          <a:xfrm>
            <a:off x="4231640" y="802556"/>
            <a:ext cx="7843520" cy="5440214"/>
          </a:xfrm>
        </p:spPr>
        <p:txBody>
          <a:bodyPr>
            <a:normAutofit lnSpcReduction="10000"/>
          </a:bodyPr>
          <a:lstStyle/>
          <a:p>
            <a:r>
              <a:rPr lang="en-US" dirty="0"/>
              <a:t>In 1980’s, the computer introduced a new way of communicating, capturing, and managing information.</a:t>
            </a:r>
          </a:p>
          <a:p>
            <a:pPr lvl="1"/>
            <a:r>
              <a:rPr lang="en-US" dirty="0"/>
              <a:t>Engineering, business, science, and all aspects society disrupted by this.</a:t>
            </a:r>
          </a:p>
          <a:p>
            <a:r>
              <a:rPr lang="en-US" dirty="0"/>
              <a:t>With this revolution in the use of data and information came the need for visual mappings that could be used to better understand and improve digital processes.</a:t>
            </a:r>
          </a:p>
          <a:p>
            <a:r>
              <a:rPr lang="en-US" dirty="0"/>
              <a:t>In 1993, the National Institute of Standards and Technologies (NIST) released standards for the Integration Definition for Function Modeling (IDEF0).[1]</a:t>
            </a:r>
          </a:p>
          <a:p>
            <a:pPr lvl="1"/>
            <a:r>
              <a:rPr lang="en-US" dirty="0"/>
              <a:t>IDEF0 was based on the tool created by the Air Force Wright Aeronautical Laboratories Integrated Computer-Aided Manufacturing (ICAM) Architecture, Part II, Volume IV-Function Modeling Manual (IDEFO) from June 1981. [1]</a:t>
            </a:r>
          </a:p>
          <a:p>
            <a:pPr lvl="1"/>
            <a:r>
              <a:rPr lang="en-US" dirty="0"/>
              <a:t>Since the, an entire family of modeling languages known collectively as “IDEF” have been created, and they collectively cover a wide range of use for data and information modeling design and applications.[2]</a:t>
            </a:r>
          </a:p>
          <a:p>
            <a:r>
              <a:rPr lang="en-US" dirty="0"/>
              <a:t>The figure shown to the left showcases each of the IDEF methods as well as their stage of development as many of them are not ready for use. [2]</a:t>
            </a:r>
          </a:p>
          <a:p>
            <a:pPr lvl="1"/>
            <a:endParaRPr lang="en-US" dirty="0"/>
          </a:p>
        </p:txBody>
      </p:sp>
      <p:sp>
        <p:nvSpPr>
          <p:cNvPr id="5" name="Footer Placeholder 4">
            <a:extLst>
              <a:ext uri="{FF2B5EF4-FFF2-40B4-BE49-F238E27FC236}">
                <a16:creationId xmlns:a16="http://schemas.microsoft.com/office/drawing/2014/main" id="{FB5AEBB4-BDC0-4FEB-842E-0B0CAD4B32BB}"/>
              </a:ext>
            </a:extLst>
          </p:cNvPr>
          <p:cNvSpPr>
            <a:spLocks noGrp="1"/>
          </p:cNvSpPr>
          <p:nvPr>
            <p:ph type="ftr" sz="quarter" idx="11"/>
          </p:nvPr>
        </p:nvSpPr>
        <p:spPr/>
        <p:txBody>
          <a:bodyPr/>
          <a:lstStyle/>
          <a:p>
            <a:pPr>
              <a:spcAft>
                <a:spcPts val="600"/>
              </a:spcAft>
              <a:defRPr/>
            </a:pPr>
            <a:r>
              <a:rPr lang="en-US" altLang="en-US" b="0" kern="1200" dirty="0">
                <a:latin typeface="+mn-lt"/>
                <a:ea typeface="+mn-ea"/>
                <a:cs typeface="+mn-cs"/>
              </a:rPr>
              <a:t>Allison Ledford and Dr. Gregory Harris</a:t>
            </a:r>
          </a:p>
        </p:txBody>
      </p:sp>
      <p:sp>
        <p:nvSpPr>
          <p:cNvPr id="6" name="Slide Number Placeholder 5">
            <a:extLst>
              <a:ext uri="{FF2B5EF4-FFF2-40B4-BE49-F238E27FC236}">
                <a16:creationId xmlns:a16="http://schemas.microsoft.com/office/drawing/2014/main" id="{A40B0477-6CF1-48A0-8E54-B0EB30BCF8C1}"/>
              </a:ext>
            </a:extLst>
          </p:cNvPr>
          <p:cNvSpPr>
            <a:spLocks noGrp="1"/>
          </p:cNvSpPr>
          <p:nvPr>
            <p:ph type="sldNum" sz="quarter" idx="12"/>
          </p:nvPr>
        </p:nvSpPr>
        <p:spPr/>
        <p:txBody>
          <a:bodyPr/>
          <a:lstStyle/>
          <a:p>
            <a:pPr>
              <a:defRPr/>
            </a:pPr>
            <a:fld id="{22C32DCA-42FE-F540-AB06-EC94D5976498}" type="slidenum">
              <a:rPr lang="en-US" smtClean="0"/>
              <a:pPr>
                <a:defRPr/>
              </a:pPr>
              <a:t>4</a:t>
            </a:fld>
            <a:endParaRPr lang="en-US" dirty="0"/>
          </a:p>
        </p:txBody>
      </p:sp>
      <p:sp>
        <p:nvSpPr>
          <p:cNvPr id="7" name="TextBox 6">
            <a:extLst>
              <a:ext uri="{FF2B5EF4-FFF2-40B4-BE49-F238E27FC236}">
                <a16:creationId xmlns:a16="http://schemas.microsoft.com/office/drawing/2014/main" id="{29404F5C-D010-4BF4-8B34-629F6166EBF0}"/>
              </a:ext>
            </a:extLst>
          </p:cNvPr>
          <p:cNvSpPr txBox="1"/>
          <p:nvPr/>
        </p:nvSpPr>
        <p:spPr>
          <a:xfrm>
            <a:off x="482600" y="6035825"/>
            <a:ext cx="3344185" cy="369332"/>
          </a:xfrm>
          <a:prstGeom prst="rect">
            <a:avLst/>
          </a:prstGeom>
          <a:noFill/>
        </p:spPr>
        <p:txBody>
          <a:bodyPr wrap="none" rtlCol="0">
            <a:spAutoFit/>
          </a:bodyPr>
          <a:lstStyle/>
          <a:p>
            <a:pPr marL="228600" indent="-228600">
              <a:buAutoNum type="arabicPeriod"/>
            </a:pPr>
            <a:r>
              <a:rPr lang="en-US" sz="900" dirty="0">
                <a:hlinkClick r:id="rId2"/>
              </a:rPr>
              <a:t>https://nvlpubs.nist.gov/nistpubs/Legacy/FIPS/fipspub183.pdf</a:t>
            </a:r>
            <a:endParaRPr lang="en-US" sz="900" dirty="0"/>
          </a:p>
          <a:p>
            <a:pPr marL="228600" indent="-228600">
              <a:buAutoNum type="arabicPeriod"/>
            </a:pPr>
            <a:r>
              <a:rPr lang="en-US" sz="900" dirty="0"/>
              <a:t>https://en.wikipedia.org/wiki/IDEF</a:t>
            </a:r>
          </a:p>
        </p:txBody>
      </p:sp>
      <p:pic>
        <p:nvPicPr>
          <p:cNvPr id="8" name="Picture 7">
            <a:extLst>
              <a:ext uri="{FF2B5EF4-FFF2-40B4-BE49-F238E27FC236}">
                <a16:creationId xmlns:a16="http://schemas.microsoft.com/office/drawing/2014/main" id="{FCE5EDDF-7703-469D-904C-552B17BB1B0A}"/>
              </a:ext>
            </a:extLst>
          </p:cNvPr>
          <p:cNvPicPr>
            <a:picLocks noChangeAspect="1"/>
          </p:cNvPicPr>
          <p:nvPr/>
        </p:nvPicPr>
        <p:blipFill>
          <a:blip r:embed="rId3"/>
          <a:stretch>
            <a:fillRect/>
          </a:stretch>
        </p:blipFill>
        <p:spPr>
          <a:xfrm>
            <a:off x="309880" y="1288798"/>
            <a:ext cx="3870947" cy="3972560"/>
          </a:xfrm>
          <a:prstGeom prst="rect">
            <a:avLst/>
          </a:prstGeom>
          <a:ln w="38100">
            <a:solidFill>
              <a:schemeClr val="tx1"/>
            </a:solidFill>
          </a:ln>
        </p:spPr>
      </p:pic>
      <p:sp>
        <p:nvSpPr>
          <p:cNvPr id="9" name="TextBox 8">
            <a:extLst>
              <a:ext uri="{FF2B5EF4-FFF2-40B4-BE49-F238E27FC236}">
                <a16:creationId xmlns:a16="http://schemas.microsoft.com/office/drawing/2014/main" id="{25107090-08D1-4E0F-B7F2-E85E07C0425B}"/>
              </a:ext>
            </a:extLst>
          </p:cNvPr>
          <p:cNvSpPr txBox="1"/>
          <p:nvPr/>
        </p:nvSpPr>
        <p:spPr>
          <a:xfrm>
            <a:off x="406400" y="5415313"/>
            <a:ext cx="3632200" cy="307777"/>
          </a:xfrm>
          <a:prstGeom prst="rect">
            <a:avLst/>
          </a:prstGeom>
          <a:noFill/>
        </p:spPr>
        <p:txBody>
          <a:bodyPr wrap="square" rtlCol="0">
            <a:spAutoFit/>
          </a:bodyPr>
          <a:lstStyle/>
          <a:p>
            <a:r>
              <a:rPr lang="en-US" sz="1400" i="1" dirty="0"/>
              <a:t>Figure 2: IDEF Methods [2]</a:t>
            </a:r>
          </a:p>
        </p:txBody>
      </p:sp>
    </p:spTree>
    <p:extLst>
      <p:ext uri="{BB962C8B-B14F-4D97-AF65-F5344CB8AC3E}">
        <p14:creationId xmlns:p14="http://schemas.microsoft.com/office/powerpoint/2010/main" val="4913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34D-CEFC-4DE1-979F-F71DEDD2AA37}"/>
              </a:ext>
            </a:extLst>
          </p:cNvPr>
          <p:cNvSpPr>
            <a:spLocks noGrp="1"/>
          </p:cNvSpPr>
          <p:nvPr>
            <p:ph type="title"/>
          </p:nvPr>
        </p:nvSpPr>
        <p:spPr>
          <a:xfrm>
            <a:off x="5715000" y="1"/>
            <a:ext cx="6619240" cy="688975"/>
          </a:xfrm>
        </p:spPr>
        <p:txBody>
          <a:bodyPr/>
          <a:lstStyle/>
          <a:p>
            <a:r>
              <a:rPr lang="en-US" dirty="0"/>
              <a:t>Background of DEMA (Part 2)</a:t>
            </a:r>
          </a:p>
        </p:txBody>
      </p:sp>
      <p:sp>
        <p:nvSpPr>
          <p:cNvPr id="3" name="Content Placeholder 2">
            <a:extLst>
              <a:ext uri="{FF2B5EF4-FFF2-40B4-BE49-F238E27FC236}">
                <a16:creationId xmlns:a16="http://schemas.microsoft.com/office/drawing/2014/main" id="{3FF1B1FC-17A5-40A7-90C4-7D0FBE4122A1}"/>
              </a:ext>
            </a:extLst>
          </p:cNvPr>
          <p:cNvSpPr>
            <a:spLocks noGrp="1"/>
          </p:cNvSpPr>
          <p:nvPr>
            <p:ph idx="1"/>
          </p:nvPr>
        </p:nvSpPr>
        <p:spPr>
          <a:xfrm>
            <a:off x="482601" y="982747"/>
            <a:ext cx="6619240" cy="5119688"/>
          </a:xfrm>
        </p:spPr>
        <p:txBody>
          <a:bodyPr>
            <a:normAutofit/>
          </a:bodyPr>
          <a:lstStyle/>
          <a:p>
            <a:r>
              <a:rPr lang="en-US" dirty="0"/>
              <a:t>As shown in the previous slide, the diversity in the IDEF modeling types shows the many different functional views can be taken to visually map data and information. </a:t>
            </a:r>
          </a:p>
          <a:p>
            <a:pPr lvl="1"/>
            <a:r>
              <a:rPr lang="en-US" dirty="0"/>
              <a:t> It also indicates that some are more ideal than others for specific applications.</a:t>
            </a:r>
          </a:p>
          <a:p>
            <a:r>
              <a:rPr lang="en-US" dirty="0"/>
              <a:t>To meet the needs for different functional views for data and information, even more visual mapping tools have been created and are summarized below:</a:t>
            </a:r>
          </a:p>
          <a:p>
            <a:pPr lvl="1"/>
            <a:r>
              <a:rPr lang="en-US" sz="1600" dirty="0"/>
              <a:t>Control Flow Diagrams (CFD)- a diagram developed in the 1950’s that shows functional process flows with the addition of control mechanisms such as if-then-else conditions, repetition, as well as and/or conditions. [1]</a:t>
            </a:r>
          </a:p>
          <a:p>
            <a:pPr lvl="1"/>
            <a:r>
              <a:rPr lang="en-US" sz="1600" dirty="0"/>
              <a:t>Data Flow Diagrams (DFD)- a functional mapping technique popularized in the 1970’s that shows the flow of data in information from a document perspective. [2] Example DFD shown to the right in Figure 9.</a:t>
            </a:r>
          </a:p>
          <a:p>
            <a:pPr lvl="1"/>
            <a:r>
              <a:rPr lang="en-US" sz="1600" dirty="0"/>
              <a:t>Business Process Modeling Notation (BPMN)- a standard for business process modeling popularized in the 2000’s that functionally maps business elements and actions. [3]</a:t>
            </a:r>
          </a:p>
          <a:p>
            <a:endParaRPr lang="en-US" dirty="0"/>
          </a:p>
        </p:txBody>
      </p:sp>
      <p:sp>
        <p:nvSpPr>
          <p:cNvPr id="6" name="Slide Number Placeholder 5">
            <a:extLst>
              <a:ext uri="{FF2B5EF4-FFF2-40B4-BE49-F238E27FC236}">
                <a16:creationId xmlns:a16="http://schemas.microsoft.com/office/drawing/2014/main" id="{A1A5C363-B579-4ECE-A952-D0036E63CD1A}"/>
              </a:ext>
            </a:extLst>
          </p:cNvPr>
          <p:cNvSpPr>
            <a:spLocks noGrp="1"/>
          </p:cNvSpPr>
          <p:nvPr>
            <p:ph type="sldNum" sz="quarter" idx="12"/>
          </p:nvPr>
        </p:nvSpPr>
        <p:spPr/>
        <p:txBody>
          <a:bodyPr/>
          <a:lstStyle/>
          <a:p>
            <a:pPr>
              <a:defRPr/>
            </a:pPr>
            <a:fld id="{22C32DCA-42FE-F540-AB06-EC94D5976498}" type="slidenum">
              <a:rPr lang="en-US" smtClean="0"/>
              <a:pPr>
                <a:defRPr/>
              </a:pPr>
              <a:t>5</a:t>
            </a:fld>
            <a:endParaRPr lang="en-US" dirty="0"/>
          </a:p>
        </p:txBody>
      </p:sp>
      <p:sp>
        <p:nvSpPr>
          <p:cNvPr id="7" name="TextBox 6">
            <a:extLst>
              <a:ext uri="{FF2B5EF4-FFF2-40B4-BE49-F238E27FC236}">
                <a16:creationId xmlns:a16="http://schemas.microsoft.com/office/drawing/2014/main" id="{1E55307A-F09C-44F9-8537-A1B73B1561E3}"/>
              </a:ext>
            </a:extLst>
          </p:cNvPr>
          <p:cNvSpPr txBox="1"/>
          <p:nvPr/>
        </p:nvSpPr>
        <p:spPr>
          <a:xfrm>
            <a:off x="482601" y="5909521"/>
            <a:ext cx="3728906" cy="646331"/>
          </a:xfrm>
          <a:prstGeom prst="rect">
            <a:avLst/>
          </a:prstGeom>
          <a:noFill/>
        </p:spPr>
        <p:txBody>
          <a:bodyPr wrap="none" rtlCol="0">
            <a:spAutoFit/>
          </a:bodyPr>
          <a:lstStyle/>
          <a:p>
            <a:pPr marL="228600" indent="-228600">
              <a:buFontTx/>
              <a:buAutoNum type="arabicPeriod"/>
            </a:pPr>
            <a:r>
              <a:rPr lang="en-US" sz="900" dirty="0"/>
              <a:t> </a:t>
            </a:r>
            <a:r>
              <a:rPr lang="en-US" sz="900" dirty="0">
                <a:hlinkClick r:id="rId2"/>
              </a:rPr>
              <a:t>https://en.wikipedia.org/wiki/Data-flow_diagram</a:t>
            </a:r>
            <a:endParaRPr lang="en-US" sz="900" dirty="0"/>
          </a:p>
          <a:p>
            <a:pPr marL="228600" indent="-228600">
              <a:buAutoNum type="arabicPeriod"/>
            </a:pPr>
            <a:r>
              <a:rPr lang="en-US" sz="900" dirty="0">
                <a:hlinkClick r:id="rId2"/>
              </a:rPr>
              <a:t>https://en.wikipedia.org/wiki/Control-flow_diagram</a:t>
            </a:r>
          </a:p>
          <a:p>
            <a:pPr marL="228600" indent="-228600">
              <a:buAutoNum type="arabicPeriod"/>
            </a:pPr>
            <a:r>
              <a:rPr lang="en-US" sz="900" dirty="0">
                <a:hlinkClick r:id="rId3"/>
              </a:rPr>
              <a:t>https://en.wikipedia.org/wiki/Business_Process_Model_and_Notation</a:t>
            </a:r>
            <a:endParaRPr lang="en-US" sz="900" dirty="0"/>
          </a:p>
          <a:p>
            <a:pPr marL="228600" indent="-228600">
              <a:buAutoNum type="arabicPeriod"/>
            </a:pPr>
            <a:r>
              <a:rPr lang="en-US" sz="900" dirty="0"/>
              <a:t>https://www.geeksforgeeks.org/levels-in-data-flow-diagrams-dfd/</a:t>
            </a:r>
          </a:p>
        </p:txBody>
      </p:sp>
      <p:sp>
        <p:nvSpPr>
          <p:cNvPr id="8" name="Footer Placeholder 4">
            <a:extLst>
              <a:ext uri="{FF2B5EF4-FFF2-40B4-BE49-F238E27FC236}">
                <a16:creationId xmlns:a16="http://schemas.microsoft.com/office/drawing/2014/main" id="{DC36F7E7-4D97-4A01-A1B9-A446EFBC2A73}"/>
              </a:ext>
            </a:extLst>
          </p:cNvPr>
          <p:cNvSpPr>
            <a:spLocks noGrp="1"/>
          </p:cNvSpPr>
          <p:nvPr>
            <p:ph type="ftr" sz="quarter" idx="11"/>
          </p:nvPr>
        </p:nvSpPr>
        <p:spPr>
          <a:xfrm>
            <a:off x="4038600" y="6356351"/>
            <a:ext cx="4114800" cy="365125"/>
          </a:xfrm>
        </p:spPr>
        <p:txBody>
          <a:bodyPr/>
          <a:lstStyle/>
          <a:p>
            <a:pPr>
              <a:spcAft>
                <a:spcPts val="600"/>
              </a:spcAft>
              <a:defRPr/>
            </a:pPr>
            <a:r>
              <a:rPr lang="en-US" altLang="en-US" b="0" kern="1200" dirty="0">
                <a:latin typeface="+mn-lt"/>
                <a:ea typeface="+mn-ea"/>
                <a:cs typeface="+mn-cs"/>
              </a:rPr>
              <a:t>Allison Ledford and Dr. Gregory Harris</a:t>
            </a:r>
          </a:p>
        </p:txBody>
      </p:sp>
      <p:pic>
        <p:nvPicPr>
          <p:cNvPr id="1028" name="Picture 4" descr="Levels in Data Flow Diagrams (DFD) - GeeksforGeeks">
            <a:extLst>
              <a:ext uri="{FF2B5EF4-FFF2-40B4-BE49-F238E27FC236}">
                <a16:creationId xmlns:a16="http://schemas.microsoft.com/office/drawing/2014/main" id="{0035247A-9933-4B2D-B58A-26EC934BE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419" y="1232211"/>
            <a:ext cx="4070077" cy="128459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B9EA3A-57E6-4EAE-A2F4-968EF5A13173}"/>
              </a:ext>
            </a:extLst>
          </p:cNvPr>
          <p:cNvSpPr txBox="1"/>
          <p:nvPr/>
        </p:nvSpPr>
        <p:spPr>
          <a:xfrm>
            <a:off x="7863295" y="2605008"/>
            <a:ext cx="3632200" cy="307777"/>
          </a:xfrm>
          <a:prstGeom prst="rect">
            <a:avLst/>
          </a:prstGeom>
          <a:noFill/>
        </p:spPr>
        <p:txBody>
          <a:bodyPr wrap="square" rtlCol="0">
            <a:spAutoFit/>
          </a:bodyPr>
          <a:lstStyle/>
          <a:p>
            <a:r>
              <a:rPr lang="en-US" sz="1400" i="1" dirty="0"/>
              <a:t>Figure 3:  Data Flow Diagram Example [4]</a:t>
            </a:r>
          </a:p>
        </p:txBody>
      </p:sp>
      <p:pic>
        <p:nvPicPr>
          <p:cNvPr id="9" name="Picture 8">
            <a:extLst>
              <a:ext uri="{FF2B5EF4-FFF2-40B4-BE49-F238E27FC236}">
                <a16:creationId xmlns:a16="http://schemas.microsoft.com/office/drawing/2014/main" id="{36E14AA8-17A2-4174-AB07-03929C3D11E6}"/>
              </a:ext>
            </a:extLst>
          </p:cNvPr>
          <p:cNvPicPr>
            <a:picLocks noChangeAspect="1"/>
          </p:cNvPicPr>
          <p:nvPr/>
        </p:nvPicPr>
        <p:blipFill>
          <a:blip r:embed="rId5"/>
          <a:stretch>
            <a:fillRect/>
          </a:stretch>
        </p:blipFill>
        <p:spPr>
          <a:xfrm>
            <a:off x="7495389" y="3208952"/>
            <a:ext cx="4000107" cy="2175058"/>
          </a:xfrm>
          <a:prstGeom prst="rect">
            <a:avLst/>
          </a:prstGeom>
          <a:ln w="38100">
            <a:solidFill>
              <a:schemeClr val="tx1"/>
            </a:solidFill>
          </a:ln>
        </p:spPr>
      </p:pic>
      <p:sp>
        <p:nvSpPr>
          <p:cNvPr id="13" name="TextBox 12">
            <a:extLst>
              <a:ext uri="{FF2B5EF4-FFF2-40B4-BE49-F238E27FC236}">
                <a16:creationId xmlns:a16="http://schemas.microsoft.com/office/drawing/2014/main" id="{0ED4DC76-2487-49E7-903F-C2921F9E6B4A}"/>
              </a:ext>
            </a:extLst>
          </p:cNvPr>
          <p:cNvSpPr txBox="1"/>
          <p:nvPr/>
        </p:nvSpPr>
        <p:spPr>
          <a:xfrm>
            <a:off x="7604700" y="5532918"/>
            <a:ext cx="4149391" cy="523220"/>
          </a:xfrm>
          <a:prstGeom prst="rect">
            <a:avLst/>
          </a:prstGeom>
          <a:noFill/>
        </p:spPr>
        <p:txBody>
          <a:bodyPr wrap="square" rtlCol="0">
            <a:spAutoFit/>
          </a:bodyPr>
          <a:lstStyle/>
          <a:p>
            <a:r>
              <a:rPr lang="en-US" sz="1400" i="1" dirty="0"/>
              <a:t>Figure 4:  Business Process Model and Notation Example [3]</a:t>
            </a:r>
          </a:p>
        </p:txBody>
      </p:sp>
    </p:spTree>
    <p:extLst>
      <p:ext uri="{BB962C8B-B14F-4D97-AF65-F5344CB8AC3E}">
        <p14:creationId xmlns:p14="http://schemas.microsoft.com/office/powerpoint/2010/main" val="17063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6CFD42AB-DA01-4BF5-B833-5F3733CF9A9F}"/>
              </a:ext>
            </a:extLst>
          </p:cNvPr>
          <p:cNvSpPr/>
          <p:nvPr/>
        </p:nvSpPr>
        <p:spPr>
          <a:xfrm>
            <a:off x="7159184" y="992437"/>
            <a:ext cx="3884816" cy="339513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69263-F712-4265-ACCB-5A6DCC127655}"/>
              </a:ext>
            </a:extLst>
          </p:cNvPr>
          <p:cNvSpPr>
            <a:spLocks noGrp="1"/>
          </p:cNvSpPr>
          <p:nvPr>
            <p:ph type="title"/>
          </p:nvPr>
        </p:nvSpPr>
        <p:spPr>
          <a:xfrm>
            <a:off x="5715000" y="-18853"/>
            <a:ext cx="6477000" cy="688975"/>
          </a:xfrm>
        </p:spPr>
        <p:txBody>
          <a:bodyPr/>
          <a:lstStyle/>
          <a:p>
            <a:r>
              <a:rPr lang="en-US" dirty="0"/>
              <a:t>Background of DEMA (Part 3)</a:t>
            </a:r>
          </a:p>
        </p:txBody>
      </p:sp>
      <p:sp>
        <p:nvSpPr>
          <p:cNvPr id="3" name="Content Placeholder 2">
            <a:extLst>
              <a:ext uri="{FF2B5EF4-FFF2-40B4-BE49-F238E27FC236}">
                <a16:creationId xmlns:a16="http://schemas.microsoft.com/office/drawing/2014/main" id="{FF475939-365F-4A58-90B0-F9677DC5C269}"/>
              </a:ext>
            </a:extLst>
          </p:cNvPr>
          <p:cNvSpPr>
            <a:spLocks noGrp="1"/>
          </p:cNvSpPr>
          <p:nvPr>
            <p:ph idx="1"/>
          </p:nvPr>
        </p:nvSpPr>
        <p:spPr>
          <a:xfrm>
            <a:off x="415566" y="992437"/>
            <a:ext cx="6477001" cy="5315177"/>
          </a:xfrm>
        </p:spPr>
        <p:txBody>
          <a:bodyPr>
            <a:normAutofit fontScale="92500" lnSpcReduction="10000"/>
          </a:bodyPr>
          <a:lstStyle/>
          <a:p>
            <a:r>
              <a:rPr lang="en-US" dirty="0"/>
              <a:t>The Fourth Industrial Revolution is now upon us and is centered around the adoption of cyber-physical systems and the Internet of Things. [1]</a:t>
            </a:r>
          </a:p>
          <a:p>
            <a:r>
              <a:rPr lang="en-US" dirty="0"/>
              <a:t>Digital Transformation is an integral part of the Fourth Industrial Revolution, and it is rapidly becoming a major focus of corporations. [2]</a:t>
            </a:r>
          </a:p>
          <a:p>
            <a:pPr lvl="1"/>
            <a:r>
              <a:rPr lang="en-US" dirty="0"/>
              <a:t>A study conducted by the Economist Intelligence Unit found that 40 percent of CEOs placed digital transformation as a key boardroom agenda. [2]</a:t>
            </a:r>
          </a:p>
          <a:p>
            <a:r>
              <a:rPr lang="en-US" dirty="0"/>
              <a:t>Two of the key topics associated with digitalization are the Model-Based Enterprise and the Digital Thread.</a:t>
            </a:r>
          </a:p>
          <a:p>
            <a:pPr lvl="1"/>
            <a:r>
              <a:rPr lang="en-US" dirty="0"/>
              <a:t>The Model-Based Enterprise (MBE) emphasizes the use of models as a single source of authority in engineering and manufacturing activities. [3]</a:t>
            </a:r>
          </a:p>
          <a:p>
            <a:pPr lvl="1"/>
            <a:r>
              <a:rPr lang="en-US" dirty="0"/>
              <a:t>The Digital Thread is connection of life cycle data that has been traditionally “siloed” to integrate smart manufacturing systems in a way that achieves reduced lead times and enhanced competitiveness. [4]</a:t>
            </a:r>
          </a:p>
          <a:p>
            <a:r>
              <a:rPr lang="en-US" dirty="0"/>
              <a:t>Despite popular belief, Digital Transformation can not be achieved by simply digitizing information or implementing digital technologies. [2][3]</a:t>
            </a:r>
          </a:p>
          <a:p>
            <a:endParaRPr lang="en-US" dirty="0"/>
          </a:p>
          <a:p>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E5C9847A-0AD3-4B43-8203-77558B28BFE8}"/>
              </a:ext>
            </a:extLst>
          </p:cNvPr>
          <p:cNvSpPr>
            <a:spLocks noGrp="1"/>
          </p:cNvSpPr>
          <p:nvPr>
            <p:ph type="ftr" sz="quarter" idx="11"/>
          </p:nvPr>
        </p:nvSpPr>
        <p:spPr/>
        <p:txBody>
          <a:bodyPr/>
          <a:lstStyle/>
          <a:p>
            <a:pPr>
              <a:spcAft>
                <a:spcPts val="600"/>
              </a:spcAft>
              <a:defRPr/>
            </a:pPr>
            <a:r>
              <a:rPr lang="en-US" altLang="en-US" b="0" kern="1200" dirty="0">
                <a:latin typeface="+mn-lt"/>
                <a:ea typeface="+mn-ea"/>
                <a:cs typeface="+mn-cs"/>
              </a:rPr>
              <a:t>Allison Ledford and Dr. Gregory Harris</a:t>
            </a:r>
          </a:p>
        </p:txBody>
      </p:sp>
      <p:sp>
        <p:nvSpPr>
          <p:cNvPr id="6" name="Slide Number Placeholder 5">
            <a:extLst>
              <a:ext uri="{FF2B5EF4-FFF2-40B4-BE49-F238E27FC236}">
                <a16:creationId xmlns:a16="http://schemas.microsoft.com/office/drawing/2014/main" id="{A3271E85-D3A4-42A6-AC3F-EB09B994C0AE}"/>
              </a:ext>
            </a:extLst>
          </p:cNvPr>
          <p:cNvSpPr>
            <a:spLocks noGrp="1"/>
          </p:cNvSpPr>
          <p:nvPr>
            <p:ph type="sldNum" sz="quarter" idx="12"/>
          </p:nvPr>
        </p:nvSpPr>
        <p:spPr/>
        <p:txBody>
          <a:bodyPr/>
          <a:lstStyle/>
          <a:p>
            <a:pPr>
              <a:defRPr/>
            </a:pPr>
            <a:fld id="{22C32DCA-42FE-F540-AB06-EC94D5976498}" type="slidenum">
              <a:rPr lang="en-US" smtClean="0"/>
              <a:pPr>
                <a:defRPr/>
              </a:pPr>
              <a:t>6</a:t>
            </a:fld>
            <a:endParaRPr lang="en-US"/>
          </a:p>
        </p:txBody>
      </p:sp>
      <p:sp>
        <p:nvSpPr>
          <p:cNvPr id="7" name="TextBox 6">
            <a:extLst>
              <a:ext uri="{FF2B5EF4-FFF2-40B4-BE49-F238E27FC236}">
                <a16:creationId xmlns:a16="http://schemas.microsoft.com/office/drawing/2014/main" id="{76E94B83-E694-4CB4-B8EF-FD96AC3E340C}"/>
              </a:ext>
            </a:extLst>
          </p:cNvPr>
          <p:cNvSpPr txBox="1"/>
          <p:nvPr/>
        </p:nvSpPr>
        <p:spPr>
          <a:xfrm>
            <a:off x="6929199" y="4717453"/>
            <a:ext cx="4114801" cy="1308050"/>
          </a:xfrm>
          <a:prstGeom prst="rect">
            <a:avLst/>
          </a:prstGeom>
          <a:noFill/>
        </p:spPr>
        <p:txBody>
          <a:bodyPr wrap="square" rtlCol="0">
            <a:spAutoFit/>
          </a:bodyPr>
          <a:lstStyle/>
          <a:p>
            <a:pPr marL="228600" indent="-228600" algn="l">
              <a:buAutoNum type="arabicPeriod"/>
            </a:pPr>
            <a:r>
              <a:rPr lang="en-US" sz="900" b="0" i="0" u="none" strike="noStrike" baseline="0" dirty="0">
                <a:hlinkClick r:id="rId2"/>
              </a:rPr>
              <a:t>https://www.forbes.com/sites/bernardmarr/2018/08/13/the-4th-industrial-revolution-is-here-are-you-ready/?sh=cf8ff37628b2</a:t>
            </a:r>
            <a:endParaRPr lang="en-US" sz="900" b="0" i="0" u="none" strike="noStrike" baseline="0" dirty="0"/>
          </a:p>
          <a:p>
            <a:pPr marL="228600" indent="-228600" algn="l">
              <a:buAutoNum type="arabicPeriod"/>
            </a:pPr>
            <a:r>
              <a:rPr lang="en-US" sz="800" dirty="0"/>
              <a:t>Digital Transformation: Survive and Thrive in an Era of Mass Extinction. (2019) Thomas M. Siebel</a:t>
            </a:r>
            <a:endParaRPr lang="en-US" sz="900" b="0" i="0" u="none" strike="noStrike" baseline="0" dirty="0"/>
          </a:p>
          <a:p>
            <a:pPr marL="228600" indent="-228600" algn="l">
              <a:buAutoNum type="arabicPeriod"/>
            </a:pPr>
            <a:r>
              <a:rPr lang="en-US" sz="900" b="0" i="0" u="none" strike="noStrike" baseline="0" dirty="0"/>
              <a:t>Bringing Clarity to Issues with Adoption of Digital Manufacturing Capabilities: an Analysis of Multiple Independent Studies. (2021) Harris et al., Journal of the Knowledge Economy, </a:t>
            </a:r>
            <a:r>
              <a:rPr lang="en-US" sz="900" b="0" i="0" u="none" strike="noStrike" baseline="0" dirty="0">
                <a:latin typeface="MyriadPro-SemiCn"/>
                <a:hlinkClick r:id="rId3"/>
              </a:rPr>
              <a:t>https://doi.org/10.1007/s13132-021-00832-8</a:t>
            </a:r>
            <a:endParaRPr lang="en-US" sz="900" b="0" i="0" u="none" strike="noStrike" baseline="0" dirty="0">
              <a:latin typeface="MyriadPro-SemiCn"/>
            </a:endParaRPr>
          </a:p>
          <a:p>
            <a:pPr marL="228600" indent="-228600" algn="l">
              <a:buAutoNum type="arabicPeriod"/>
            </a:pPr>
            <a:r>
              <a:rPr lang="en-US" sz="900" dirty="0"/>
              <a:t>https://www.nist.gov/programs-projects/digital-thread-smart-manufacturing</a:t>
            </a:r>
          </a:p>
          <a:p>
            <a:pPr marL="228600" indent="-228600" algn="l">
              <a:buAutoNum type="arabicPeriod"/>
            </a:pPr>
            <a:endParaRPr lang="en-US" sz="900" b="0" i="0" u="none" strike="noStrike" baseline="0" dirty="0"/>
          </a:p>
        </p:txBody>
      </p:sp>
      <p:sp>
        <p:nvSpPr>
          <p:cNvPr id="8" name="Graphic 4">
            <a:extLst>
              <a:ext uri="{FF2B5EF4-FFF2-40B4-BE49-F238E27FC236}">
                <a16:creationId xmlns:a16="http://schemas.microsoft.com/office/drawing/2014/main" id="{89431EE4-5101-44BC-A60E-4AEE7F5D0DC4}"/>
              </a:ext>
            </a:extLst>
          </p:cNvPr>
          <p:cNvSpPr/>
          <p:nvPr/>
        </p:nvSpPr>
        <p:spPr>
          <a:xfrm flipH="1">
            <a:off x="7747942" y="1281132"/>
            <a:ext cx="2680192" cy="262658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accent1">
              <a:lumMod val="75000"/>
            </a:schemeClr>
          </a:solidFill>
          <a:ln w="19050" cap="flat">
            <a:solidFill>
              <a:schemeClr val="tx1"/>
            </a:solid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705A0A62-9045-4EB0-A8FE-B7360A1A0B2C}"/>
              </a:ext>
            </a:extLst>
          </p:cNvPr>
          <p:cNvGrpSpPr/>
          <p:nvPr/>
        </p:nvGrpSpPr>
        <p:grpSpPr>
          <a:xfrm flipH="1">
            <a:off x="8276342" y="2156313"/>
            <a:ext cx="1672352" cy="876221"/>
            <a:chOff x="8984974" y="3390900"/>
            <a:chExt cx="1672352" cy="876221"/>
          </a:xfrm>
        </p:grpSpPr>
        <p:sp>
          <p:nvSpPr>
            <p:cNvPr id="10" name="TextBox 9">
              <a:extLst>
                <a:ext uri="{FF2B5EF4-FFF2-40B4-BE49-F238E27FC236}">
                  <a16:creationId xmlns:a16="http://schemas.microsoft.com/office/drawing/2014/main" id="{397C0AB3-9265-41C8-BCE4-AD527662C821}"/>
                </a:ext>
              </a:extLst>
            </p:cNvPr>
            <p:cNvSpPr txBox="1"/>
            <p:nvPr/>
          </p:nvSpPr>
          <p:spPr>
            <a:xfrm flipH="1">
              <a:off x="8999735" y="4025752"/>
              <a:ext cx="1657591" cy="241369"/>
            </a:xfrm>
            <a:custGeom>
              <a:avLst/>
              <a:gdLst>
                <a:gd name="connsiteX0" fmla="*/ 1217399 w 4438231"/>
                <a:gd name="connsiteY0" fmla="*/ 148169 h 646270"/>
                <a:gd name="connsiteX1" fmla="*/ 1217399 w 4438231"/>
                <a:gd name="connsiteY1" fmla="*/ 496301 h 646270"/>
                <a:gd name="connsiteX2" fmla="*/ 1253957 w 4438231"/>
                <a:gd name="connsiteY2" fmla="*/ 496301 h 646270"/>
                <a:gd name="connsiteX3" fmla="*/ 1395216 w 4438231"/>
                <a:gd name="connsiteY3" fmla="*/ 433537 h 646270"/>
                <a:gd name="connsiteX4" fmla="*/ 1430872 w 4438231"/>
                <a:gd name="connsiteY4" fmla="*/ 322009 h 646270"/>
                <a:gd name="connsiteX5" fmla="*/ 1395216 w 4438231"/>
                <a:gd name="connsiteY5" fmla="*/ 210933 h 646270"/>
                <a:gd name="connsiteX6" fmla="*/ 1253957 w 4438231"/>
                <a:gd name="connsiteY6" fmla="*/ 148169 h 646270"/>
                <a:gd name="connsiteX7" fmla="*/ 3484816 w 4438231"/>
                <a:gd name="connsiteY7" fmla="*/ 136461 h 646270"/>
                <a:gd name="connsiteX8" fmla="*/ 3484816 w 4438231"/>
                <a:gd name="connsiteY8" fmla="*/ 289583 h 646270"/>
                <a:gd name="connsiteX9" fmla="*/ 3514647 w 4438231"/>
                <a:gd name="connsiteY9" fmla="*/ 289583 h 646270"/>
                <a:gd name="connsiteX10" fmla="*/ 3587415 w 4438231"/>
                <a:gd name="connsiteY10" fmla="*/ 268481 h 646270"/>
                <a:gd name="connsiteX11" fmla="*/ 3611369 w 4438231"/>
                <a:gd name="connsiteY11" fmla="*/ 212797 h 646270"/>
                <a:gd name="connsiteX12" fmla="*/ 3587415 w 4438231"/>
                <a:gd name="connsiteY12" fmla="*/ 157564 h 646270"/>
                <a:gd name="connsiteX13" fmla="*/ 3514647 w 4438231"/>
                <a:gd name="connsiteY13" fmla="*/ 136461 h 646270"/>
                <a:gd name="connsiteX14" fmla="*/ 3825741 w 4438231"/>
                <a:gd name="connsiteY14" fmla="*/ 14864 h 646270"/>
                <a:gd name="connsiteX15" fmla="*/ 4016693 w 4438231"/>
                <a:gd name="connsiteY15" fmla="*/ 14864 h 646270"/>
                <a:gd name="connsiteX16" fmla="*/ 4132887 w 4438231"/>
                <a:gd name="connsiteY16" fmla="*/ 182398 h 646270"/>
                <a:gd name="connsiteX17" fmla="*/ 4244577 w 4438231"/>
                <a:gd name="connsiteY17" fmla="*/ 14864 h 646270"/>
                <a:gd name="connsiteX18" fmla="*/ 4438231 w 4438231"/>
                <a:gd name="connsiteY18" fmla="*/ 14864 h 646270"/>
                <a:gd name="connsiteX19" fmla="*/ 4208098 w 4438231"/>
                <a:gd name="connsiteY19" fmla="*/ 334171 h 646270"/>
                <a:gd name="connsiteX20" fmla="*/ 4208098 w 4438231"/>
                <a:gd name="connsiteY20" fmla="*/ 629607 h 646270"/>
                <a:gd name="connsiteX21" fmla="*/ 4048218 w 4438231"/>
                <a:gd name="connsiteY21" fmla="*/ 629607 h 646270"/>
                <a:gd name="connsiteX22" fmla="*/ 4048218 w 4438231"/>
                <a:gd name="connsiteY22" fmla="*/ 334171 h 646270"/>
                <a:gd name="connsiteX23" fmla="*/ 3324939 w 4438231"/>
                <a:gd name="connsiteY23" fmla="*/ 14864 h 646270"/>
                <a:gd name="connsiteX24" fmla="*/ 3573538 w 4438231"/>
                <a:gd name="connsiteY24" fmla="*/ 14864 h 646270"/>
                <a:gd name="connsiteX25" fmla="*/ 3734768 w 4438231"/>
                <a:gd name="connsiteY25" fmla="*/ 80165 h 646270"/>
                <a:gd name="connsiteX26" fmla="*/ 3777103 w 4438231"/>
                <a:gd name="connsiteY26" fmla="*/ 204014 h 646270"/>
                <a:gd name="connsiteX27" fmla="*/ 3728463 w 4438231"/>
                <a:gd name="connsiteY27" fmla="*/ 334171 h 646270"/>
                <a:gd name="connsiteX28" fmla="*/ 3642893 w 4438231"/>
                <a:gd name="connsiteY28" fmla="*/ 377405 h 646270"/>
                <a:gd name="connsiteX29" fmla="*/ 3836099 w 4438231"/>
                <a:gd name="connsiteY29" fmla="*/ 629607 h 646270"/>
                <a:gd name="connsiteX30" fmla="*/ 3637490 w 4438231"/>
                <a:gd name="connsiteY30" fmla="*/ 629607 h 646270"/>
                <a:gd name="connsiteX31" fmla="*/ 3484816 w 4438231"/>
                <a:gd name="connsiteY31" fmla="*/ 393618 h 646270"/>
                <a:gd name="connsiteX32" fmla="*/ 3484816 w 4438231"/>
                <a:gd name="connsiteY32" fmla="*/ 629607 h 646270"/>
                <a:gd name="connsiteX33" fmla="*/ 3324939 w 4438231"/>
                <a:gd name="connsiteY33" fmla="*/ 629607 h 646270"/>
                <a:gd name="connsiteX34" fmla="*/ 2831294 w 4438231"/>
                <a:gd name="connsiteY34" fmla="*/ 14864 h 646270"/>
                <a:gd name="connsiteX35" fmla="*/ 3253732 w 4438231"/>
                <a:gd name="connsiteY35" fmla="*/ 14864 h 646270"/>
                <a:gd name="connsiteX36" fmla="*/ 3253732 w 4438231"/>
                <a:gd name="connsiteY36" fmla="*/ 148169 h 646270"/>
                <a:gd name="connsiteX37" fmla="*/ 3121325 w 4438231"/>
                <a:gd name="connsiteY37" fmla="*/ 148169 h 646270"/>
                <a:gd name="connsiteX38" fmla="*/ 3121325 w 4438231"/>
                <a:gd name="connsiteY38" fmla="*/ 629607 h 646270"/>
                <a:gd name="connsiteX39" fmla="*/ 2961448 w 4438231"/>
                <a:gd name="connsiteY39" fmla="*/ 629607 h 646270"/>
                <a:gd name="connsiteX40" fmla="*/ 2961448 w 4438231"/>
                <a:gd name="connsiteY40" fmla="*/ 148169 h 646270"/>
                <a:gd name="connsiteX41" fmla="*/ 2831294 w 4438231"/>
                <a:gd name="connsiteY41" fmla="*/ 148169 h 646270"/>
                <a:gd name="connsiteX42" fmla="*/ 1698036 w 4438231"/>
                <a:gd name="connsiteY42" fmla="*/ 14864 h 646270"/>
                <a:gd name="connsiteX43" fmla="*/ 1857913 w 4438231"/>
                <a:gd name="connsiteY43" fmla="*/ 14864 h 646270"/>
                <a:gd name="connsiteX44" fmla="*/ 1857913 w 4438231"/>
                <a:gd name="connsiteY44" fmla="*/ 347379 h 646270"/>
                <a:gd name="connsiteX45" fmla="*/ 1859265 w 4438231"/>
                <a:gd name="connsiteY45" fmla="*/ 407220 h 646270"/>
                <a:gd name="connsiteX46" fmla="*/ 1916460 w 4438231"/>
                <a:gd name="connsiteY46" fmla="*/ 494505 h 646270"/>
                <a:gd name="connsiteX47" fmla="*/ 1964197 w 4438231"/>
                <a:gd name="connsiteY47" fmla="*/ 504857 h 646270"/>
                <a:gd name="connsiteX48" fmla="*/ 2052468 w 4438231"/>
                <a:gd name="connsiteY48" fmla="*/ 463910 h 646270"/>
                <a:gd name="connsiteX49" fmla="*/ 2074537 w 4438231"/>
                <a:gd name="connsiteY49" fmla="*/ 347379 h 646270"/>
                <a:gd name="connsiteX50" fmla="*/ 2074537 w 4438231"/>
                <a:gd name="connsiteY50" fmla="*/ 14864 h 646270"/>
                <a:gd name="connsiteX51" fmla="*/ 2234415 w 4438231"/>
                <a:gd name="connsiteY51" fmla="*/ 14864 h 646270"/>
                <a:gd name="connsiteX52" fmla="*/ 2234415 w 4438231"/>
                <a:gd name="connsiteY52" fmla="*/ 369298 h 646270"/>
                <a:gd name="connsiteX53" fmla="*/ 2225409 w 4438231"/>
                <a:gd name="connsiteY53" fmla="*/ 463874 h 646270"/>
                <a:gd name="connsiteX54" fmla="*/ 2158754 w 4438231"/>
                <a:gd name="connsiteY54" fmla="*/ 574664 h 646270"/>
                <a:gd name="connsiteX55" fmla="*/ 1958795 w 4438231"/>
                <a:gd name="connsiteY55" fmla="*/ 645369 h 646270"/>
                <a:gd name="connsiteX56" fmla="*/ 1759734 w 4438231"/>
                <a:gd name="connsiteY56" fmla="*/ 573312 h 646270"/>
                <a:gd name="connsiteX57" fmla="*/ 1707944 w 4438231"/>
                <a:gd name="connsiteY57" fmla="*/ 478286 h 646270"/>
                <a:gd name="connsiteX58" fmla="*/ 1698036 w 4438231"/>
                <a:gd name="connsiteY58" fmla="*/ 369298 h 646270"/>
                <a:gd name="connsiteX59" fmla="*/ 1057522 w 4438231"/>
                <a:gd name="connsiteY59" fmla="*/ 14864 h 646270"/>
                <a:gd name="connsiteX60" fmla="*/ 1293511 w 4438231"/>
                <a:gd name="connsiteY60" fmla="*/ 14864 h 646270"/>
                <a:gd name="connsiteX61" fmla="*/ 1453840 w 4438231"/>
                <a:gd name="connsiteY61" fmla="*/ 63050 h 646270"/>
                <a:gd name="connsiteX62" fmla="*/ 1565079 w 4438231"/>
                <a:gd name="connsiteY62" fmla="*/ 188252 h 646270"/>
                <a:gd name="connsiteX63" fmla="*/ 1596604 w 4438231"/>
                <a:gd name="connsiteY63" fmla="*/ 322009 h 646270"/>
                <a:gd name="connsiteX64" fmla="*/ 1538732 w 4438231"/>
                <a:gd name="connsiteY64" fmla="*/ 499678 h 646270"/>
                <a:gd name="connsiteX65" fmla="*/ 1390789 w 4438231"/>
                <a:gd name="connsiteY65" fmla="*/ 612944 h 646270"/>
                <a:gd name="connsiteX66" fmla="*/ 1293511 w 4438231"/>
                <a:gd name="connsiteY66" fmla="*/ 629607 h 646270"/>
                <a:gd name="connsiteX67" fmla="*/ 1057522 w 4438231"/>
                <a:gd name="connsiteY67" fmla="*/ 629607 h 646270"/>
                <a:gd name="connsiteX68" fmla="*/ 294637 w 4438231"/>
                <a:gd name="connsiteY68" fmla="*/ 13238 h 646270"/>
                <a:gd name="connsiteX69" fmla="*/ 454515 w 4438231"/>
                <a:gd name="connsiteY69" fmla="*/ 13238 h 646270"/>
                <a:gd name="connsiteX70" fmla="*/ 748600 w 4438231"/>
                <a:gd name="connsiteY70" fmla="*/ 389290 h 646270"/>
                <a:gd name="connsiteX71" fmla="*/ 748600 w 4438231"/>
                <a:gd name="connsiteY71" fmla="*/ 13238 h 646270"/>
                <a:gd name="connsiteX72" fmla="*/ 908479 w 4438231"/>
                <a:gd name="connsiteY72" fmla="*/ 13238 h 646270"/>
                <a:gd name="connsiteX73" fmla="*/ 908479 w 4438231"/>
                <a:gd name="connsiteY73" fmla="*/ 627982 h 646270"/>
                <a:gd name="connsiteX74" fmla="*/ 748600 w 4438231"/>
                <a:gd name="connsiteY74" fmla="*/ 627982 h 646270"/>
                <a:gd name="connsiteX75" fmla="*/ 454515 w 4438231"/>
                <a:gd name="connsiteY75" fmla="*/ 251478 h 646270"/>
                <a:gd name="connsiteX76" fmla="*/ 454515 w 4438231"/>
                <a:gd name="connsiteY76" fmla="*/ 627982 h 646270"/>
                <a:gd name="connsiteX77" fmla="*/ 294637 w 4438231"/>
                <a:gd name="connsiteY77" fmla="*/ 627982 h 646270"/>
                <a:gd name="connsiteX78" fmla="*/ 0 w 4438231"/>
                <a:gd name="connsiteY78" fmla="*/ 13238 h 646270"/>
                <a:gd name="connsiteX79" fmla="*/ 159879 w 4438231"/>
                <a:gd name="connsiteY79" fmla="*/ 13238 h 646270"/>
                <a:gd name="connsiteX80" fmla="*/ 159879 w 4438231"/>
                <a:gd name="connsiteY80" fmla="*/ 627982 h 646270"/>
                <a:gd name="connsiteX81" fmla="*/ 0 w 4438231"/>
                <a:gd name="connsiteY81" fmla="*/ 627982 h 646270"/>
                <a:gd name="connsiteX82" fmla="*/ 2570434 w 4438231"/>
                <a:gd name="connsiteY82" fmla="*/ 0 h 646270"/>
                <a:gd name="connsiteX83" fmla="*/ 2765440 w 4438231"/>
                <a:gd name="connsiteY83" fmla="*/ 49991 h 646270"/>
                <a:gd name="connsiteX84" fmla="*/ 2701489 w 4438231"/>
                <a:gd name="connsiteY84" fmla="*/ 174291 h 646270"/>
                <a:gd name="connsiteX85" fmla="*/ 2595830 w 4438231"/>
                <a:gd name="connsiteY85" fmla="*/ 133309 h 646270"/>
                <a:gd name="connsiteX86" fmla="*/ 2549773 w 4438231"/>
                <a:gd name="connsiteY86" fmla="*/ 146417 h 646270"/>
                <a:gd name="connsiteX87" fmla="*/ 2526751 w 4438231"/>
                <a:gd name="connsiteY87" fmla="*/ 186197 h 646270"/>
                <a:gd name="connsiteX88" fmla="*/ 2556973 w 4438231"/>
                <a:gd name="connsiteY88" fmla="*/ 228228 h 646270"/>
                <a:gd name="connsiteX89" fmla="*/ 2638178 w 4438231"/>
                <a:gd name="connsiteY89" fmla="*/ 256255 h 646270"/>
                <a:gd name="connsiteX90" fmla="*/ 2759080 w 4438231"/>
                <a:gd name="connsiteY90" fmla="*/ 326598 h 646270"/>
                <a:gd name="connsiteX91" fmla="*/ 2790212 w 4438231"/>
                <a:gd name="connsiteY91" fmla="*/ 426239 h 646270"/>
                <a:gd name="connsiteX92" fmla="*/ 2653300 w 4438231"/>
                <a:gd name="connsiteY92" fmla="*/ 629586 h 646270"/>
                <a:gd name="connsiteX93" fmla="*/ 2550619 w 4438231"/>
                <a:gd name="connsiteY93" fmla="*/ 646270 h 646270"/>
                <a:gd name="connsiteX94" fmla="*/ 2336697 w 4438231"/>
                <a:gd name="connsiteY94" fmla="*/ 576465 h 646270"/>
                <a:gd name="connsiteX95" fmla="*/ 2405151 w 4438231"/>
                <a:gd name="connsiteY95" fmla="*/ 447660 h 646270"/>
                <a:gd name="connsiteX96" fmla="*/ 2546403 w 4438231"/>
                <a:gd name="connsiteY96" fmla="*/ 512964 h 646270"/>
                <a:gd name="connsiteX97" fmla="*/ 2599209 w 4438231"/>
                <a:gd name="connsiteY97" fmla="*/ 498404 h 646270"/>
                <a:gd name="connsiteX98" fmla="*/ 2624478 w 4438231"/>
                <a:gd name="connsiteY98" fmla="*/ 452004 h 646270"/>
                <a:gd name="connsiteX99" fmla="*/ 2596506 w 4438231"/>
                <a:gd name="connsiteY99" fmla="*/ 406508 h 646270"/>
                <a:gd name="connsiteX100" fmla="*/ 2526580 w 4438231"/>
                <a:gd name="connsiteY100" fmla="*/ 378754 h 646270"/>
                <a:gd name="connsiteX101" fmla="*/ 2451694 w 4438231"/>
                <a:gd name="connsiteY101" fmla="*/ 354465 h 646270"/>
                <a:gd name="connsiteX102" fmla="*/ 2410191 w 4438231"/>
                <a:gd name="connsiteY102" fmla="*/ 330171 h 646270"/>
                <a:gd name="connsiteX103" fmla="*/ 2361016 w 4438231"/>
                <a:gd name="connsiteY103" fmla="*/ 207821 h 646270"/>
                <a:gd name="connsiteX104" fmla="*/ 2411907 w 4438231"/>
                <a:gd name="connsiteY104" fmla="*/ 66127 h 646270"/>
                <a:gd name="connsiteX105" fmla="*/ 2570434 w 4438231"/>
                <a:gd name="connsiteY105" fmla="*/ 0 h 64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38231" h="646270">
                  <a:moveTo>
                    <a:pt x="1217399" y="148169"/>
                  </a:moveTo>
                  <a:lnTo>
                    <a:pt x="1217399" y="496301"/>
                  </a:lnTo>
                  <a:lnTo>
                    <a:pt x="1253957" y="496301"/>
                  </a:lnTo>
                  <a:cubicBezTo>
                    <a:pt x="1316838" y="496301"/>
                    <a:pt x="1363925" y="475380"/>
                    <a:pt x="1395216" y="433537"/>
                  </a:cubicBezTo>
                  <a:cubicBezTo>
                    <a:pt x="1418986" y="401628"/>
                    <a:pt x="1430872" y="364452"/>
                    <a:pt x="1430872" y="322009"/>
                  </a:cubicBezTo>
                  <a:cubicBezTo>
                    <a:pt x="1430872" y="279568"/>
                    <a:pt x="1418986" y="242542"/>
                    <a:pt x="1395216" y="210933"/>
                  </a:cubicBezTo>
                  <a:cubicBezTo>
                    <a:pt x="1363625" y="169091"/>
                    <a:pt x="1316538" y="148169"/>
                    <a:pt x="1253957" y="148169"/>
                  </a:cubicBezTo>
                  <a:close/>
                  <a:moveTo>
                    <a:pt x="3484816" y="136461"/>
                  </a:moveTo>
                  <a:lnTo>
                    <a:pt x="3484816" y="289583"/>
                  </a:lnTo>
                  <a:lnTo>
                    <a:pt x="3514647" y="289583"/>
                  </a:lnTo>
                  <a:cubicBezTo>
                    <a:pt x="3548395" y="289583"/>
                    <a:pt x="3572651" y="282550"/>
                    <a:pt x="3587415" y="268481"/>
                  </a:cubicBezTo>
                  <a:cubicBezTo>
                    <a:pt x="3603385" y="253209"/>
                    <a:pt x="3611369" y="234650"/>
                    <a:pt x="3611369" y="212797"/>
                  </a:cubicBezTo>
                  <a:cubicBezTo>
                    <a:pt x="3611369" y="190945"/>
                    <a:pt x="3603385" y="172534"/>
                    <a:pt x="3587415" y="157564"/>
                  </a:cubicBezTo>
                  <a:cubicBezTo>
                    <a:pt x="3572347" y="143495"/>
                    <a:pt x="3548091" y="136461"/>
                    <a:pt x="3514647" y="136461"/>
                  </a:cubicBezTo>
                  <a:close/>
                  <a:moveTo>
                    <a:pt x="3825741" y="14864"/>
                  </a:moveTo>
                  <a:lnTo>
                    <a:pt x="4016693" y="14864"/>
                  </a:lnTo>
                  <a:lnTo>
                    <a:pt x="4132887" y="182398"/>
                  </a:lnTo>
                  <a:lnTo>
                    <a:pt x="4244577" y="14864"/>
                  </a:lnTo>
                  <a:lnTo>
                    <a:pt x="4438231" y="14864"/>
                  </a:lnTo>
                  <a:lnTo>
                    <a:pt x="4208098" y="334171"/>
                  </a:lnTo>
                  <a:lnTo>
                    <a:pt x="4208098" y="629607"/>
                  </a:lnTo>
                  <a:lnTo>
                    <a:pt x="4048218" y="629607"/>
                  </a:lnTo>
                  <a:lnTo>
                    <a:pt x="4048218" y="334171"/>
                  </a:lnTo>
                  <a:close/>
                  <a:moveTo>
                    <a:pt x="3324939" y="14864"/>
                  </a:moveTo>
                  <a:lnTo>
                    <a:pt x="3573538" y="14864"/>
                  </a:lnTo>
                  <a:cubicBezTo>
                    <a:pt x="3646198" y="14864"/>
                    <a:pt x="3699939" y="36630"/>
                    <a:pt x="3734768" y="80165"/>
                  </a:cubicBezTo>
                  <a:cubicBezTo>
                    <a:pt x="3762990" y="115293"/>
                    <a:pt x="3777103" y="156577"/>
                    <a:pt x="3777103" y="204014"/>
                  </a:cubicBezTo>
                  <a:cubicBezTo>
                    <a:pt x="3777103" y="258358"/>
                    <a:pt x="3760890" y="301744"/>
                    <a:pt x="3728463" y="334171"/>
                  </a:cubicBezTo>
                  <a:cubicBezTo>
                    <a:pt x="3707747" y="354886"/>
                    <a:pt x="3679224" y="369298"/>
                    <a:pt x="3642893" y="377405"/>
                  </a:cubicBezTo>
                  <a:lnTo>
                    <a:pt x="3836099" y="629607"/>
                  </a:lnTo>
                  <a:lnTo>
                    <a:pt x="3637490" y="629607"/>
                  </a:lnTo>
                  <a:lnTo>
                    <a:pt x="3484816" y="393618"/>
                  </a:lnTo>
                  <a:lnTo>
                    <a:pt x="3484816" y="629607"/>
                  </a:lnTo>
                  <a:lnTo>
                    <a:pt x="3324939" y="629607"/>
                  </a:lnTo>
                  <a:close/>
                  <a:moveTo>
                    <a:pt x="2831294" y="14864"/>
                  </a:moveTo>
                  <a:lnTo>
                    <a:pt x="3253732" y="14864"/>
                  </a:lnTo>
                  <a:lnTo>
                    <a:pt x="3253732" y="148169"/>
                  </a:lnTo>
                  <a:lnTo>
                    <a:pt x="3121325" y="148169"/>
                  </a:lnTo>
                  <a:lnTo>
                    <a:pt x="3121325" y="629607"/>
                  </a:lnTo>
                  <a:lnTo>
                    <a:pt x="2961448" y="629607"/>
                  </a:lnTo>
                  <a:lnTo>
                    <a:pt x="2961448" y="148169"/>
                  </a:lnTo>
                  <a:lnTo>
                    <a:pt x="2831294" y="148169"/>
                  </a:lnTo>
                  <a:close/>
                  <a:moveTo>
                    <a:pt x="1698036" y="14864"/>
                  </a:moveTo>
                  <a:lnTo>
                    <a:pt x="1857913" y="14864"/>
                  </a:lnTo>
                  <a:lnTo>
                    <a:pt x="1857913" y="347379"/>
                  </a:lnTo>
                  <a:cubicBezTo>
                    <a:pt x="1857913" y="374071"/>
                    <a:pt x="1858364" y="394018"/>
                    <a:pt x="1859265" y="407220"/>
                  </a:cubicBezTo>
                  <a:cubicBezTo>
                    <a:pt x="1862267" y="448915"/>
                    <a:pt x="1881332" y="478011"/>
                    <a:pt x="1916460" y="494505"/>
                  </a:cubicBezTo>
                  <a:cubicBezTo>
                    <a:pt x="1930871" y="501406"/>
                    <a:pt x="1946784" y="504857"/>
                    <a:pt x="1964197" y="504857"/>
                  </a:cubicBezTo>
                  <a:cubicBezTo>
                    <a:pt x="2003230" y="504857"/>
                    <a:pt x="2032653" y="491207"/>
                    <a:pt x="2052468" y="463910"/>
                  </a:cubicBezTo>
                  <a:cubicBezTo>
                    <a:pt x="2067181" y="443812"/>
                    <a:pt x="2074537" y="404967"/>
                    <a:pt x="2074537" y="347379"/>
                  </a:cubicBezTo>
                  <a:lnTo>
                    <a:pt x="2074537" y="14864"/>
                  </a:lnTo>
                  <a:lnTo>
                    <a:pt x="2234415" y="14864"/>
                  </a:lnTo>
                  <a:lnTo>
                    <a:pt x="2234415" y="369298"/>
                  </a:lnTo>
                  <a:cubicBezTo>
                    <a:pt x="2234415" y="406228"/>
                    <a:pt x="2231413" y="437752"/>
                    <a:pt x="2225409" y="463874"/>
                  </a:cubicBezTo>
                  <a:cubicBezTo>
                    <a:pt x="2216101" y="504406"/>
                    <a:pt x="2193883" y="541337"/>
                    <a:pt x="2158754" y="574664"/>
                  </a:cubicBezTo>
                  <a:cubicBezTo>
                    <a:pt x="2108914" y="621801"/>
                    <a:pt x="2042261" y="645369"/>
                    <a:pt x="1958795" y="645369"/>
                  </a:cubicBezTo>
                  <a:cubicBezTo>
                    <a:pt x="1873826" y="645369"/>
                    <a:pt x="1807473" y="621350"/>
                    <a:pt x="1759734" y="573312"/>
                  </a:cubicBezTo>
                  <a:cubicBezTo>
                    <a:pt x="1734515" y="548091"/>
                    <a:pt x="1717250" y="516416"/>
                    <a:pt x="1707944" y="478286"/>
                  </a:cubicBezTo>
                  <a:cubicBezTo>
                    <a:pt x="1701338" y="451264"/>
                    <a:pt x="1698036" y="414934"/>
                    <a:pt x="1698036" y="369298"/>
                  </a:cubicBezTo>
                  <a:close/>
                  <a:moveTo>
                    <a:pt x="1057522" y="14864"/>
                  </a:moveTo>
                  <a:lnTo>
                    <a:pt x="1293511" y="14864"/>
                  </a:lnTo>
                  <a:cubicBezTo>
                    <a:pt x="1351157" y="14864"/>
                    <a:pt x="1404601" y="30924"/>
                    <a:pt x="1453840" y="63050"/>
                  </a:cubicBezTo>
                  <a:cubicBezTo>
                    <a:pt x="1502179" y="94276"/>
                    <a:pt x="1539258" y="136011"/>
                    <a:pt x="1565079" y="188252"/>
                  </a:cubicBezTo>
                  <a:cubicBezTo>
                    <a:pt x="1586097" y="231486"/>
                    <a:pt x="1596604" y="276072"/>
                    <a:pt x="1596604" y="322009"/>
                  </a:cubicBezTo>
                  <a:cubicBezTo>
                    <a:pt x="1596604" y="385961"/>
                    <a:pt x="1577313" y="445185"/>
                    <a:pt x="1538732" y="499678"/>
                  </a:cubicBezTo>
                  <a:cubicBezTo>
                    <a:pt x="1500153" y="554171"/>
                    <a:pt x="1450836" y="591926"/>
                    <a:pt x="1390789" y="612944"/>
                  </a:cubicBezTo>
                  <a:cubicBezTo>
                    <a:pt x="1358964" y="624052"/>
                    <a:pt x="1326538" y="629607"/>
                    <a:pt x="1293511" y="629607"/>
                  </a:cubicBezTo>
                  <a:lnTo>
                    <a:pt x="1057522" y="629607"/>
                  </a:lnTo>
                  <a:close/>
                  <a:moveTo>
                    <a:pt x="294637" y="13238"/>
                  </a:moveTo>
                  <a:lnTo>
                    <a:pt x="454515" y="13238"/>
                  </a:lnTo>
                  <a:lnTo>
                    <a:pt x="748600" y="389290"/>
                  </a:lnTo>
                  <a:lnTo>
                    <a:pt x="748600" y="13238"/>
                  </a:lnTo>
                  <a:lnTo>
                    <a:pt x="908479" y="13238"/>
                  </a:lnTo>
                  <a:lnTo>
                    <a:pt x="908479" y="627982"/>
                  </a:lnTo>
                  <a:lnTo>
                    <a:pt x="748600" y="627982"/>
                  </a:lnTo>
                  <a:lnTo>
                    <a:pt x="454515" y="251478"/>
                  </a:lnTo>
                  <a:lnTo>
                    <a:pt x="454515" y="627982"/>
                  </a:lnTo>
                  <a:lnTo>
                    <a:pt x="294637" y="627982"/>
                  </a:lnTo>
                  <a:close/>
                  <a:moveTo>
                    <a:pt x="0" y="13238"/>
                  </a:moveTo>
                  <a:lnTo>
                    <a:pt x="159879" y="13238"/>
                  </a:lnTo>
                  <a:lnTo>
                    <a:pt x="159879" y="627982"/>
                  </a:lnTo>
                  <a:lnTo>
                    <a:pt x="0" y="627982"/>
                  </a:lnTo>
                  <a:close/>
                  <a:moveTo>
                    <a:pt x="2570434" y="0"/>
                  </a:moveTo>
                  <a:cubicBezTo>
                    <a:pt x="2636788" y="0"/>
                    <a:pt x="2701790" y="16663"/>
                    <a:pt x="2765440" y="49991"/>
                  </a:cubicBezTo>
                  <a:lnTo>
                    <a:pt x="2701489" y="174291"/>
                  </a:lnTo>
                  <a:cubicBezTo>
                    <a:pt x="2666572" y="146968"/>
                    <a:pt x="2631352" y="133309"/>
                    <a:pt x="2595830" y="133309"/>
                  </a:cubicBezTo>
                  <a:cubicBezTo>
                    <a:pt x="2578675" y="133309"/>
                    <a:pt x="2563322" y="137678"/>
                    <a:pt x="2549773" y="146417"/>
                  </a:cubicBezTo>
                  <a:cubicBezTo>
                    <a:pt x="2534424" y="156363"/>
                    <a:pt x="2526751" y="169624"/>
                    <a:pt x="2526751" y="186197"/>
                  </a:cubicBezTo>
                  <a:cubicBezTo>
                    <a:pt x="2526751" y="202467"/>
                    <a:pt x="2536823" y="216477"/>
                    <a:pt x="2556973" y="228228"/>
                  </a:cubicBezTo>
                  <a:cubicBezTo>
                    <a:pt x="2565998" y="233657"/>
                    <a:pt x="2593069" y="242999"/>
                    <a:pt x="2638178" y="256255"/>
                  </a:cubicBezTo>
                  <a:cubicBezTo>
                    <a:pt x="2694723" y="272790"/>
                    <a:pt x="2735022" y="296237"/>
                    <a:pt x="2759080" y="326598"/>
                  </a:cubicBezTo>
                  <a:cubicBezTo>
                    <a:pt x="2779834" y="352448"/>
                    <a:pt x="2790212" y="385661"/>
                    <a:pt x="2790212" y="426239"/>
                  </a:cubicBezTo>
                  <a:cubicBezTo>
                    <a:pt x="2790212" y="530241"/>
                    <a:pt x="2744575" y="598023"/>
                    <a:pt x="2653300" y="629586"/>
                  </a:cubicBezTo>
                  <a:cubicBezTo>
                    <a:pt x="2621475" y="640709"/>
                    <a:pt x="2587247" y="646270"/>
                    <a:pt x="2550619" y="646270"/>
                  </a:cubicBezTo>
                  <a:cubicBezTo>
                    <a:pt x="2473756" y="646270"/>
                    <a:pt x="2402450" y="623003"/>
                    <a:pt x="2336697" y="576465"/>
                  </a:cubicBezTo>
                  <a:lnTo>
                    <a:pt x="2405151" y="447660"/>
                  </a:lnTo>
                  <a:cubicBezTo>
                    <a:pt x="2453288" y="491195"/>
                    <a:pt x="2500372" y="512964"/>
                    <a:pt x="2546403" y="512964"/>
                  </a:cubicBezTo>
                  <a:cubicBezTo>
                    <a:pt x="2567163" y="512964"/>
                    <a:pt x="2584764" y="508110"/>
                    <a:pt x="2599209" y="498404"/>
                  </a:cubicBezTo>
                  <a:cubicBezTo>
                    <a:pt x="2616055" y="487487"/>
                    <a:pt x="2624478" y="472021"/>
                    <a:pt x="2624478" y="452004"/>
                  </a:cubicBezTo>
                  <a:cubicBezTo>
                    <a:pt x="2624478" y="433804"/>
                    <a:pt x="2615154" y="418641"/>
                    <a:pt x="2596506" y="406508"/>
                  </a:cubicBezTo>
                  <a:cubicBezTo>
                    <a:pt x="2582672" y="397408"/>
                    <a:pt x="2559363" y="388157"/>
                    <a:pt x="2526580" y="378754"/>
                  </a:cubicBezTo>
                  <a:cubicBezTo>
                    <a:pt x="2486883" y="367060"/>
                    <a:pt x="2461921" y="358963"/>
                    <a:pt x="2451694" y="354465"/>
                  </a:cubicBezTo>
                  <a:cubicBezTo>
                    <a:pt x="2435452" y="347569"/>
                    <a:pt x="2421619" y="339470"/>
                    <a:pt x="2410191" y="330171"/>
                  </a:cubicBezTo>
                  <a:cubicBezTo>
                    <a:pt x="2377407" y="303183"/>
                    <a:pt x="2361016" y="262400"/>
                    <a:pt x="2361016" y="207821"/>
                  </a:cubicBezTo>
                  <a:cubicBezTo>
                    <a:pt x="2361016" y="150842"/>
                    <a:pt x="2377981" y="103609"/>
                    <a:pt x="2411907" y="66127"/>
                  </a:cubicBezTo>
                  <a:cubicBezTo>
                    <a:pt x="2451539" y="22042"/>
                    <a:pt x="2504382" y="0"/>
                    <a:pt x="257043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solidFill>
                  <a:schemeClr val="bg1"/>
                </a:solidFill>
                <a:latin typeface="Aharoni" panose="02010803020104030203" pitchFamily="2" charset="-79"/>
                <a:cs typeface="Aharoni" panose="02010803020104030203" pitchFamily="2" charset="-79"/>
              </a:endParaRPr>
            </a:p>
          </p:txBody>
        </p:sp>
        <p:sp>
          <p:nvSpPr>
            <p:cNvPr id="11" name="TextBox 10">
              <a:extLst>
                <a:ext uri="{FF2B5EF4-FFF2-40B4-BE49-F238E27FC236}">
                  <a16:creationId xmlns:a16="http://schemas.microsoft.com/office/drawing/2014/main" id="{E0252D67-9E56-47BF-B8AA-F1ABD823A850}"/>
                </a:ext>
              </a:extLst>
            </p:cNvPr>
            <p:cNvSpPr txBox="1"/>
            <p:nvPr/>
          </p:nvSpPr>
          <p:spPr>
            <a:xfrm flipH="1">
              <a:off x="9556330" y="3446590"/>
              <a:ext cx="551490" cy="468478"/>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solidFill>
                  <a:schemeClr val="bg1"/>
                </a:solidFill>
                <a:latin typeface="Aharoni" panose="02010803020104030203" pitchFamily="2" charset="-79"/>
                <a:cs typeface="Aharoni" panose="02010803020104030203" pitchFamily="2" charset="-79"/>
              </a:endParaRPr>
            </a:p>
          </p:txBody>
        </p:sp>
        <p:grpSp>
          <p:nvGrpSpPr>
            <p:cNvPr id="12" name="Group 11">
              <a:extLst>
                <a:ext uri="{FF2B5EF4-FFF2-40B4-BE49-F238E27FC236}">
                  <a16:creationId xmlns:a16="http://schemas.microsoft.com/office/drawing/2014/main" id="{D2810037-CD66-43E4-A4DC-17879CD6FBED}"/>
                </a:ext>
              </a:extLst>
            </p:cNvPr>
            <p:cNvGrpSpPr/>
            <p:nvPr/>
          </p:nvGrpSpPr>
          <p:grpSpPr>
            <a:xfrm flipH="1">
              <a:off x="8984974" y="3390900"/>
              <a:ext cx="534724" cy="533693"/>
              <a:chOff x="7167947" y="1624190"/>
              <a:chExt cx="2677920" cy="2672764"/>
            </a:xfrm>
            <a:solidFill>
              <a:schemeClr val="bg1"/>
            </a:solidFill>
          </p:grpSpPr>
          <p:sp>
            <p:nvSpPr>
              <p:cNvPr id="13" name="Freeform: Shape 12">
                <a:extLst>
                  <a:ext uri="{FF2B5EF4-FFF2-40B4-BE49-F238E27FC236}">
                    <a16:creationId xmlns:a16="http://schemas.microsoft.com/office/drawing/2014/main" id="{ADE080F8-C3BF-4609-89B0-8A78F9EDDC06}"/>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solidFill>
                    <a:schemeClr val="bg1"/>
                  </a:solidFill>
                </a:endParaRPr>
              </a:p>
            </p:txBody>
          </p:sp>
          <p:sp>
            <p:nvSpPr>
              <p:cNvPr id="14" name="Freeform: Shape 13">
                <a:extLst>
                  <a:ext uri="{FF2B5EF4-FFF2-40B4-BE49-F238E27FC236}">
                    <a16:creationId xmlns:a16="http://schemas.microsoft.com/office/drawing/2014/main" id="{8059CDD0-6FAC-4CED-8B6B-F5E102281BC4}"/>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solidFill>
                    <a:schemeClr val="bg1"/>
                  </a:solidFill>
                </a:endParaRPr>
              </a:p>
            </p:txBody>
          </p:sp>
        </p:grpSp>
      </p:grpSp>
      <p:pic>
        <p:nvPicPr>
          <p:cNvPr id="63" name="Picture 62">
            <a:extLst>
              <a:ext uri="{FF2B5EF4-FFF2-40B4-BE49-F238E27FC236}">
                <a16:creationId xmlns:a16="http://schemas.microsoft.com/office/drawing/2014/main" id="{32740757-E60C-4105-B91F-30088B0DF9C0}"/>
              </a:ext>
            </a:extLst>
          </p:cNvPr>
          <p:cNvPicPr>
            <a:picLocks noChangeAspect="1"/>
          </p:cNvPicPr>
          <p:nvPr/>
        </p:nvPicPr>
        <p:blipFill>
          <a:blip r:embed="rId4"/>
          <a:stretch>
            <a:fillRect/>
          </a:stretch>
        </p:blipFill>
        <p:spPr>
          <a:xfrm>
            <a:off x="9786075" y="3335745"/>
            <a:ext cx="663844" cy="663844"/>
          </a:xfrm>
          <a:prstGeom prst="rect">
            <a:avLst/>
          </a:prstGeom>
        </p:spPr>
      </p:pic>
      <p:pic>
        <p:nvPicPr>
          <p:cNvPr id="64" name="Picture 63">
            <a:extLst>
              <a:ext uri="{FF2B5EF4-FFF2-40B4-BE49-F238E27FC236}">
                <a16:creationId xmlns:a16="http://schemas.microsoft.com/office/drawing/2014/main" id="{1472DC50-A50A-4418-9449-CB6A0318573E}"/>
              </a:ext>
            </a:extLst>
          </p:cNvPr>
          <p:cNvPicPr>
            <a:picLocks noChangeAspect="1"/>
          </p:cNvPicPr>
          <p:nvPr/>
        </p:nvPicPr>
        <p:blipFill>
          <a:blip r:embed="rId5"/>
          <a:stretch>
            <a:fillRect/>
          </a:stretch>
        </p:blipFill>
        <p:spPr>
          <a:xfrm>
            <a:off x="7520372" y="1189259"/>
            <a:ext cx="755970" cy="755970"/>
          </a:xfrm>
          <a:prstGeom prst="rect">
            <a:avLst/>
          </a:prstGeom>
        </p:spPr>
      </p:pic>
      <p:pic>
        <p:nvPicPr>
          <p:cNvPr id="67" name="Picture 66">
            <a:extLst>
              <a:ext uri="{FF2B5EF4-FFF2-40B4-BE49-F238E27FC236}">
                <a16:creationId xmlns:a16="http://schemas.microsoft.com/office/drawing/2014/main" id="{C58C3F9B-468D-45C8-8A5B-8C8142D5699F}"/>
              </a:ext>
            </a:extLst>
          </p:cNvPr>
          <p:cNvPicPr>
            <a:picLocks noChangeAspect="1"/>
          </p:cNvPicPr>
          <p:nvPr/>
        </p:nvPicPr>
        <p:blipFill>
          <a:blip r:embed="rId6"/>
          <a:stretch>
            <a:fillRect/>
          </a:stretch>
        </p:blipFill>
        <p:spPr>
          <a:xfrm>
            <a:off x="9692532" y="1461356"/>
            <a:ext cx="512324" cy="512324"/>
          </a:xfrm>
          <a:prstGeom prst="rect">
            <a:avLst/>
          </a:prstGeom>
        </p:spPr>
      </p:pic>
    </p:spTree>
    <p:extLst>
      <p:ext uri="{BB962C8B-B14F-4D97-AF65-F5344CB8AC3E}">
        <p14:creationId xmlns:p14="http://schemas.microsoft.com/office/powerpoint/2010/main" val="310651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1D9A-CDBA-4215-BCCD-CB980CE1BC88}"/>
              </a:ext>
            </a:extLst>
          </p:cNvPr>
          <p:cNvSpPr>
            <a:spLocks noGrp="1"/>
          </p:cNvSpPr>
          <p:nvPr>
            <p:ph type="title"/>
          </p:nvPr>
        </p:nvSpPr>
        <p:spPr/>
        <p:txBody>
          <a:bodyPr/>
          <a:lstStyle/>
          <a:p>
            <a:r>
              <a:rPr lang="en-US" dirty="0"/>
              <a:t>Background of DEMA (Part 4)</a:t>
            </a:r>
          </a:p>
        </p:txBody>
      </p:sp>
      <p:sp>
        <p:nvSpPr>
          <p:cNvPr id="3" name="Content Placeholder 2">
            <a:extLst>
              <a:ext uri="{FF2B5EF4-FFF2-40B4-BE49-F238E27FC236}">
                <a16:creationId xmlns:a16="http://schemas.microsoft.com/office/drawing/2014/main" id="{531FECD8-480E-4DCF-B0BA-CE69A6DB83A4}"/>
              </a:ext>
            </a:extLst>
          </p:cNvPr>
          <p:cNvSpPr>
            <a:spLocks noGrp="1"/>
          </p:cNvSpPr>
          <p:nvPr>
            <p:ph idx="1"/>
          </p:nvPr>
        </p:nvSpPr>
        <p:spPr>
          <a:xfrm>
            <a:off x="367645" y="613562"/>
            <a:ext cx="11226800" cy="4877395"/>
          </a:xfrm>
        </p:spPr>
        <p:txBody>
          <a:bodyPr>
            <a:normAutofit lnSpcReduction="10000"/>
          </a:bodyPr>
          <a:lstStyle/>
          <a:p>
            <a:pPr marL="0" indent="0">
              <a:buNone/>
            </a:pPr>
            <a:endParaRPr lang="en-US" dirty="0"/>
          </a:p>
          <a:p>
            <a:r>
              <a:rPr lang="en-US" dirty="0"/>
              <a:t>Although the implementation of digital technologies does not necessitate Digital Transformation, it is a key enabler of its realization, and several technologies have risen as popular choices.</a:t>
            </a:r>
          </a:p>
          <a:p>
            <a:r>
              <a:rPr lang="en-US" dirty="0"/>
              <a:t>Within the field of Model Based Systems Engineering (MBSE), </a:t>
            </a:r>
            <a:r>
              <a:rPr lang="en-US" dirty="0" err="1"/>
              <a:t>SysML</a:t>
            </a:r>
            <a:r>
              <a:rPr lang="en-US" dirty="0"/>
              <a:t> has emerged as the “de facto standard”. [1]</a:t>
            </a:r>
          </a:p>
          <a:p>
            <a:pPr lvl="1"/>
            <a:r>
              <a:rPr lang="en-US" dirty="0" err="1"/>
              <a:t>SysML</a:t>
            </a:r>
            <a:r>
              <a:rPr lang="en-US" dirty="0"/>
              <a:t> is a modeling language for systems engineering applications created in 2003. [2] It provides graphic representations that can be used to model system requirements, behavior, structure, and parametrics. [3]</a:t>
            </a:r>
          </a:p>
          <a:p>
            <a:pPr lvl="1"/>
            <a:r>
              <a:rPr lang="en-US" dirty="0"/>
              <a:t>Various companies have capitalized on </a:t>
            </a:r>
            <a:r>
              <a:rPr lang="en-US" dirty="0" err="1"/>
              <a:t>SysML</a:t>
            </a:r>
            <a:r>
              <a:rPr lang="en-US" dirty="0"/>
              <a:t> and created software tools to support its use. [4]</a:t>
            </a:r>
          </a:p>
          <a:p>
            <a:r>
              <a:rPr lang="en-US" dirty="0"/>
              <a:t>Product Lifecycle Management (PLM) software is “a s</a:t>
            </a:r>
            <a:r>
              <a:rPr lang="en-US" b="0" i="0" dirty="0">
                <a:solidFill>
                  <a:srgbClr val="161513"/>
                </a:solidFill>
                <a:effectLst/>
                <a:latin typeface="OracleSansVF"/>
              </a:rPr>
              <a:t>olution that manages all of the information and processes at every step of a product or service lifecycle” including “data from items, parts, products, documents, requirements, engineering change orders, and quality workflows.” [5]</a:t>
            </a:r>
            <a:endParaRPr lang="en-US" dirty="0"/>
          </a:p>
          <a:p>
            <a:pPr lvl="1"/>
            <a:r>
              <a:rPr lang="en-US" dirty="0"/>
              <a:t>Various companies have created PLM software. It is advertised as the “foundation” for the Digital Thread. [6]</a:t>
            </a:r>
          </a:p>
          <a:p>
            <a:r>
              <a:rPr lang="en-US" dirty="0"/>
              <a:t>In conclusion, </a:t>
            </a:r>
            <a:r>
              <a:rPr lang="en-US" dirty="0" err="1"/>
              <a:t>SysML</a:t>
            </a:r>
            <a:r>
              <a:rPr lang="en-US" dirty="0"/>
              <a:t> and PLM software are technologies that can serve as mechanisms for connecting the Digital Thread, but they themselves do not constitute or automatically create the Digital Thread or the Model Based Enterprise. </a:t>
            </a:r>
          </a:p>
          <a:p>
            <a:pPr lvl="1"/>
            <a:r>
              <a:rPr lang="en-US" dirty="0"/>
              <a:t>Therefore, there is a need to create tools that can be used to create the Digital Thread.</a:t>
            </a:r>
          </a:p>
          <a:p>
            <a:endParaRPr lang="en-US" dirty="0"/>
          </a:p>
        </p:txBody>
      </p:sp>
      <p:sp>
        <p:nvSpPr>
          <p:cNvPr id="5" name="Footer Placeholder 4">
            <a:extLst>
              <a:ext uri="{FF2B5EF4-FFF2-40B4-BE49-F238E27FC236}">
                <a16:creationId xmlns:a16="http://schemas.microsoft.com/office/drawing/2014/main" id="{D50867E5-7AC6-4369-849C-D8F2CD997D84}"/>
              </a:ext>
            </a:extLst>
          </p:cNvPr>
          <p:cNvSpPr>
            <a:spLocks noGrp="1"/>
          </p:cNvSpPr>
          <p:nvPr>
            <p:ph type="ftr" sz="quarter" idx="11"/>
          </p:nvPr>
        </p:nvSpPr>
        <p:spPr/>
        <p:txBody>
          <a:bodyPr/>
          <a:lstStyle/>
          <a:p>
            <a:pPr>
              <a:spcAft>
                <a:spcPts val="600"/>
              </a:spcAft>
              <a:defRPr/>
            </a:pPr>
            <a:r>
              <a:rPr lang="en-US" altLang="en-US" b="0" kern="1200" dirty="0">
                <a:latin typeface="+mn-lt"/>
                <a:ea typeface="+mn-ea"/>
                <a:cs typeface="+mn-cs"/>
              </a:rPr>
              <a:t>Allison Ledford and Dr. Gregory Harris</a:t>
            </a:r>
          </a:p>
        </p:txBody>
      </p:sp>
      <p:sp>
        <p:nvSpPr>
          <p:cNvPr id="6" name="Slide Number Placeholder 5">
            <a:extLst>
              <a:ext uri="{FF2B5EF4-FFF2-40B4-BE49-F238E27FC236}">
                <a16:creationId xmlns:a16="http://schemas.microsoft.com/office/drawing/2014/main" id="{9AB6F72C-A69A-4906-9316-CB64C35C98AC}"/>
              </a:ext>
            </a:extLst>
          </p:cNvPr>
          <p:cNvSpPr>
            <a:spLocks noGrp="1"/>
          </p:cNvSpPr>
          <p:nvPr>
            <p:ph type="sldNum" sz="quarter" idx="12"/>
          </p:nvPr>
        </p:nvSpPr>
        <p:spPr/>
        <p:txBody>
          <a:bodyPr/>
          <a:lstStyle/>
          <a:p>
            <a:pPr>
              <a:defRPr/>
            </a:pPr>
            <a:fld id="{22C32DCA-42FE-F540-AB06-EC94D5976498}" type="slidenum">
              <a:rPr lang="en-US" smtClean="0"/>
              <a:pPr>
                <a:defRPr/>
              </a:pPr>
              <a:t>7</a:t>
            </a:fld>
            <a:endParaRPr lang="en-US" dirty="0"/>
          </a:p>
        </p:txBody>
      </p:sp>
      <p:sp>
        <p:nvSpPr>
          <p:cNvPr id="7" name="TextBox 6">
            <a:extLst>
              <a:ext uri="{FF2B5EF4-FFF2-40B4-BE49-F238E27FC236}">
                <a16:creationId xmlns:a16="http://schemas.microsoft.com/office/drawing/2014/main" id="{76B849E2-8899-494F-BB4D-E39DC64CFD4F}"/>
              </a:ext>
            </a:extLst>
          </p:cNvPr>
          <p:cNvSpPr txBox="1"/>
          <p:nvPr/>
        </p:nvSpPr>
        <p:spPr>
          <a:xfrm>
            <a:off x="367645" y="5490957"/>
            <a:ext cx="4284481" cy="923330"/>
          </a:xfrm>
          <a:prstGeom prst="rect">
            <a:avLst/>
          </a:prstGeom>
          <a:noFill/>
        </p:spPr>
        <p:txBody>
          <a:bodyPr wrap="square" rtlCol="0">
            <a:spAutoFit/>
          </a:bodyPr>
          <a:lstStyle/>
          <a:p>
            <a:pPr marL="228600" indent="-228600">
              <a:buFontTx/>
              <a:buAutoNum type="arabicPeriod"/>
            </a:pPr>
            <a:r>
              <a:rPr lang="en-US" sz="900" dirty="0">
                <a:hlinkClick r:id="" action="ppaction://noaction"/>
              </a:rPr>
              <a:t>https://www.nasa.gov/consortium/ModelBasedSystems</a:t>
            </a:r>
          </a:p>
          <a:p>
            <a:pPr marL="228600" indent="-228600">
              <a:buFontTx/>
              <a:buAutoNum type="arabicPeriod"/>
            </a:pPr>
            <a:r>
              <a:rPr lang="en-US" sz="900" dirty="0">
                <a:hlinkClick r:id="" action="ppaction://noaction"/>
              </a:rPr>
              <a:t>https://sysml.org/</a:t>
            </a:r>
            <a:endParaRPr lang="en-US" sz="900" dirty="0"/>
          </a:p>
          <a:p>
            <a:pPr marL="228600" indent="-228600">
              <a:buAutoNum type="arabicPeriod"/>
            </a:pPr>
            <a:r>
              <a:rPr lang="en-US" sz="900" dirty="0">
                <a:hlinkClick r:id="rId2"/>
              </a:rPr>
              <a:t>https://www.omgsysml.org/what-is-sysml.htm</a:t>
            </a:r>
            <a:endParaRPr lang="en-US" sz="900" dirty="0"/>
          </a:p>
          <a:p>
            <a:pPr marL="228600" indent="-228600">
              <a:buAutoNum type="arabicPeriod"/>
            </a:pPr>
            <a:r>
              <a:rPr lang="en-US" sz="900" dirty="0">
                <a:hlinkClick r:id="rId3"/>
              </a:rPr>
              <a:t>https://en.wikipedia.org/wiki/List_of_SysML_tools</a:t>
            </a:r>
            <a:endParaRPr lang="en-US" sz="900" dirty="0"/>
          </a:p>
          <a:p>
            <a:pPr marL="228600" indent="-228600">
              <a:buAutoNum type="arabicPeriod"/>
            </a:pPr>
            <a:r>
              <a:rPr lang="en-US" sz="900" dirty="0">
                <a:hlinkClick r:id="rId4"/>
              </a:rPr>
              <a:t>https://www.oracle.com/scm/product-lifecycle-management/what-is-plm/</a:t>
            </a:r>
            <a:endParaRPr lang="en-US" sz="900" dirty="0"/>
          </a:p>
          <a:p>
            <a:pPr marL="228600" indent="-228600">
              <a:buAutoNum type="arabicPeriod"/>
            </a:pPr>
            <a:r>
              <a:rPr lang="en-US" sz="900" dirty="0"/>
              <a:t>https://www.ptc.com/en/technologies/plm/digital-thread/plm-engineering</a:t>
            </a:r>
          </a:p>
        </p:txBody>
      </p:sp>
    </p:spTree>
    <p:extLst>
      <p:ext uri="{BB962C8B-B14F-4D97-AF65-F5344CB8AC3E}">
        <p14:creationId xmlns:p14="http://schemas.microsoft.com/office/powerpoint/2010/main" val="229529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94A8-A3AA-472E-9AA4-11240D15099D}"/>
              </a:ext>
            </a:extLst>
          </p:cNvPr>
          <p:cNvSpPr>
            <a:spLocks noGrp="1"/>
          </p:cNvSpPr>
          <p:nvPr>
            <p:ph type="title"/>
          </p:nvPr>
        </p:nvSpPr>
        <p:spPr/>
        <p:txBody>
          <a:bodyPr/>
          <a:lstStyle/>
          <a:p>
            <a:r>
              <a:rPr lang="en-US" dirty="0"/>
              <a:t>Background of DEMA (Part 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261AD5-EE6C-473B-AA83-2491C46F1BAD}"/>
                  </a:ext>
                </a:extLst>
              </p:cNvPr>
              <p:cNvSpPr>
                <a:spLocks noGrp="1"/>
              </p:cNvSpPr>
              <p:nvPr>
                <p:ph idx="1"/>
              </p:nvPr>
            </p:nvSpPr>
            <p:spPr/>
            <p:txBody>
              <a:bodyPr/>
              <a:lstStyle/>
              <a:p>
                <a:r>
                  <a:rPr lang="en-US" dirty="0"/>
                  <a:t>The recognition that novel tools are needed to understand the data and information flows that create the Digital Thread is becoming more well-known and has even been academically published in [1].</a:t>
                </a:r>
              </a:p>
              <a:p>
                <a:pPr lvl="1"/>
                <a:r>
                  <a:rPr lang="en-US" dirty="0"/>
                  <a:t> A novel visual mapping technique needed to be developed to meet this need.</a:t>
                </a:r>
              </a:p>
              <a:p>
                <a:r>
                  <a:rPr lang="en-US" dirty="0"/>
                  <a:t>Many of the visual mappings discussed in previous slides were established to meet the needs of the previous two industrial revolutions:</a:t>
                </a:r>
              </a:p>
              <a:p>
                <a:pPr lvl="1"/>
                <a:r>
                  <a:rPr lang="en-US" dirty="0"/>
                  <a:t>Alfredo </a:t>
                </a:r>
                <a:r>
                  <a:rPr lang="en-US" dirty="0" err="1"/>
                  <a:t>Bensaude’s</a:t>
                </a:r>
                <a:r>
                  <a:rPr lang="en-US" dirty="0"/>
                  <a:t> engineering drawing curriculum, the International Electrotechnical Commission (IEC)’s standardization of electric circuit diagrams, Frank Gilbreth’s Process Flow Chart, and Henry Gantt’s “Gantt Chart” were created around the time of the Second Industrial Revolution.</a:t>
                </a:r>
              </a:p>
              <a:p>
                <a:pPr lvl="1"/>
                <a:r>
                  <a:rPr lang="en-US" dirty="0"/>
                  <a:t>Data Flow Diagrams (DFD),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oMath>
                </a14:m>
                <a:r>
                  <a:rPr lang="en-US" dirty="0"/>
                  <a:t> diagrams, and the origins of IDEF were established at the time of the Third Industrial Revolution.</a:t>
                </a:r>
              </a:p>
              <a:p>
                <a:r>
                  <a:rPr lang="en-US" dirty="0"/>
                  <a:t>In the same way visual mappings were created to meet the needs of previous industrial revolutions, novel mappings techniques are necessary to successfully implement and reap the benefits of the Fourth Industrial Revolution.</a:t>
                </a:r>
              </a:p>
              <a:p>
                <a:endParaRPr lang="en-US" dirty="0"/>
              </a:p>
            </p:txBody>
          </p:sp>
        </mc:Choice>
        <mc:Fallback xmlns="">
          <p:sp>
            <p:nvSpPr>
              <p:cNvPr id="3" name="Content Placeholder 2">
                <a:extLst>
                  <a:ext uri="{FF2B5EF4-FFF2-40B4-BE49-F238E27FC236}">
                    <a16:creationId xmlns:a16="http://schemas.microsoft.com/office/drawing/2014/main" id="{FE261AD5-EE6C-473B-AA83-2491C46F1BAD}"/>
                  </a:ext>
                </a:extLst>
              </p:cNvPr>
              <p:cNvSpPr>
                <a:spLocks noGrp="1" noRot="1" noChangeAspect="1" noMove="1" noResize="1" noEditPoints="1" noAdjustHandles="1" noChangeArrowheads="1" noChangeShapeType="1" noTextEdit="1"/>
              </p:cNvSpPr>
              <p:nvPr>
                <p:ph idx="1"/>
              </p:nvPr>
            </p:nvSpPr>
            <p:spPr>
              <a:blipFill>
                <a:blip r:embed="rId2"/>
                <a:stretch>
                  <a:fillRect l="-543" t="-1310" r="-32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6FEDD45D-A54B-4379-A410-273938A377CF}"/>
              </a:ext>
            </a:extLst>
          </p:cNvPr>
          <p:cNvSpPr>
            <a:spLocks noGrp="1"/>
          </p:cNvSpPr>
          <p:nvPr>
            <p:ph type="ftr" sz="quarter" idx="11"/>
          </p:nvPr>
        </p:nvSpPr>
        <p:spPr/>
        <p:txBody>
          <a:bodyPr/>
          <a:lstStyle/>
          <a:p>
            <a:pPr>
              <a:spcAft>
                <a:spcPts val="600"/>
              </a:spcAft>
              <a:defRPr/>
            </a:pPr>
            <a:r>
              <a:rPr lang="en-US" altLang="en-US" b="0" kern="1200" dirty="0">
                <a:latin typeface="+mn-lt"/>
                <a:ea typeface="+mn-ea"/>
                <a:cs typeface="+mn-cs"/>
              </a:rPr>
              <a:t>Allison Ledford and Dr. Gregory Harris</a:t>
            </a:r>
          </a:p>
        </p:txBody>
      </p:sp>
      <p:sp>
        <p:nvSpPr>
          <p:cNvPr id="6" name="Slide Number Placeholder 5">
            <a:extLst>
              <a:ext uri="{FF2B5EF4-FFF2-40B4-BE49-F238E27FC236}">
                <a16:creationId xmlns:a16="http://schemas.microsoft.com/office/drawing/2014/main" id="{D163E848-7C5B-4802-B377-817AC3B75FAB}"/>
              </a:ext>
            </a:extLst>
          </p:cNvPr>
          <p:cNvSpPr>
            <a:spLocks noGrp="1"/>
          </p:cNvSpPr>
          <p:nvPr>
            <p:ph type="sldNum" sz="quarter" idx="12"/>
          </p:nvPr>
        </p:nvSpPr>
        <p:spPr/>
        <p:txBody>
          <a:bodyPr/>
          <a:lstStyle/>
          <a:p>
            <a:pPr>
              <a:defRPr/>
            </a:pPr>
            <a:fld id="{22C32DCA-42FE-F540-AB06-EC94D5976498}" type="slidenum">
              <a:rPr lang="en-US" smtClean="0"/>
              <a:pPr>
                <a:defRPr/>
              </a:pPr>
              <a:t>8</a:t>
            </a:fld>
            <a:endParaRPr lang="en-US"/>
          </a:p>
        </p:txBody>
      </p:sp>
      <p:sp>
        <p:nvSpPr>
          <p:cNvPr id="7" name="TextBox 6">
            <a:extLst>
              <a:ext uri="{FF2B5EF4-FFF2-40B4-BE49-F238E27FC236}">
                <a16:creationId xmlns:a16="http://schemas.microsoft.com/office/drawing/2014/main" id="{098C65F4-4AB1-4B45-97A7-3DD405B103EC}"/>
              </a:ext>
            </a:extLst>
          </p:cNvPr>
          <p:cNvSpPr txBox="1"/>
          <p:nvPr/>
        </p:nvSpPr>
        <p:spPr>
          <a:xfrm>
            <a:off x="508000" y="5747405"/>
            <a:ext cx="4213781" cy="646331"/>
          </a:xfrm>
          <a:prstGeom prst="rect">
            <a:avLst/>
          </a:prstGeom>
          <a:noFill/>
        </p:spPr>
        <p:txBody>
          <a:bodyPr wrap="square" rtlCol="0">
            <a:spAutoFit/>
          </a:bodyPr>
          <a:lstStyle/>
          <a:p>
            <a:r>
              <a:rPr lang="en-US" sz="900" dirty="0"/>
              <a:t>1. </a:t>
            </a:r>
            <a:r>
              <a:rPr lang="en-US" sz="900" b="0" i="0" u="none" strike="noStrike" baseline="0" dirty="0"/>
              <a:t>Bringing Clarity to Issues with Adoption of Digital Manufacturing Capabilities: an Analysis of Multiple Independent Studies. (2021) Harris et al., Journal of the Knowledge Economy, </a:t>
            </a:r>
            <a:r>
              <a:rPr lang="en-US" sz="900" b="0" i="0" u="none" strike="noStrike" baseline="0" dirty="0">
                <a:latin typeface="MyriadPro-SemiCn"/>
                <a:hlinkClick r:id="rId3"/>
              </a:rPr>
              <a:t>https://doi.org/10.1007/s13132-021-00832-8</a:t>
            </a:r>
            <a:endParaRPr lang="en-US" sz="900" b="0" i="0" u="none" strike="noStrike" baseline="0" dirty="0">
              <a:latin typeface="MyriadPro-SemiCn"/>
            </a:endParaRPr>
          </a:p>
          <a:p>
            <a:endParaRPr lang="en-US" sz="900" dirty="0"/>
          </a:p>
        </p:txBody>
      </p:sp>
    </p:spTree>
    <p:extLst>
      <p:ext uri="{BB962C8B-B14F-4D97-AF65-F5344CB8AC3E}">
        <p14:creationId xmlns:p14="http://schemas.microsoft.com/office/powerpoint/2010/main" val="350551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a:extLst>
              <a:ext uri="{FF2B5EF4-FFF2-40B4-BE49-F238E27FC236}">
                <a16:creationId xmlns:a16="http://schemas.microsoft.com/office/drawing/2014/main" id="{B4FAFD45-0651-426A-98D5-3754FD6C9662}"/>
              </a:ext>
            </a:extLst>
          </p:cNvPr>
          <p:cNvSpPr>
            <a:spLocks noGrp="1"/>
          </p:cNvSpPr>
          <p:nvPr>
            <p:ph type="title"/>
          </p:nvPr>
        </p:nvSpPr>
        <p:spPr>
          <a:xfrm>
            <a:off x="5715000" y="1"/>
            <a:ext cx="6477000" cy="688975"/>
          </a:xfrm>
        </p:spPr>
        <p:txBody>
          <a:bodyPr/>
          <a:lstStyle/>
          <a:p>
            <a:r>
              <a:rPr lang="en-US" dirty="0"/>
              <a:t>Background of DEMA (Part 6)</a:t>
            </a:r>
          </a:p>
        </p:txBody>
      </p:sp>
      <p:sp>
        <p:nvSpPr>
          <p:cNvPr id="3" name="Content Placeholder 2">
            <a:extLst>
              <a:ext uri="{FF2B5EF4-FFF2-40B4-BE49-F238E27FC236}">
                <a16:creationId xmlns:a16="http://schemas.microsoft.com/office/drawing/2014/main" id="{96995C12-A7BC-4F20-BBE0-2FD3F67F7C4D}"/>
              </a:ext>
            </a:extLst>
          </p:cNvPr>
          <p:cNvSpPr>
            <a:spLocks noGrp="1"/>
          </p:cNvSpPr>
          <p:nvPr>
            <p:ph sz="half" idx="1"/>
          </p:nvPr>
        </p:nvSpPr>
        <p:spPr>
          <a:xfrm>
            <a:off x="486953" y="950118"/>
            <a:ext cx="5866713" cy="4957763"/>
          </a:xfrm>
        </p:spPr>
        <p:txBody>
          <a:bodyPr>
            <a:normAutofit lnSpcReduction="10000"/>
          </a:bodyPr>
          <a:lstStyle/>
          <a:p>
            <a:r>
              <a:rPr lang="en-US" sz="1800" dirty="0"/>
              <a:t>Although many of the visual mappings shown in the previous slides can be used to visualize the flow documents, their functional perspective inhibits the ability to isolate threads of data.</a:t>
            </a:r>
          </a:p>
          <a:p>
            <a:pPr lvl="1"/>
            <a:r>
              <a:rPr lang="en-US" dirty="0"/>
              <a:t>Also, none of the mapping techniques offer a systematic method for uncovering the complexities in hidden data and information flows that are found in real-life systems.</a:t>
            </a:r>
          </a:p>
          <a:p>
            <a:r>
              <a:rPr lang="en-US" sz="1800" dirty="0"/>
              <a:t>It is hard to analyze data threads when mapping objects such as functional blocks are used, and it is impossible to see clearly where there are breaks in the threads of data. </a:t>
            </a:r>
          </a:p>
          <a:p>
            <a:pPr lvl="1"/>
            <a:r>
              <a:rPr lang="en-US" dirty="0"/>
              <a:t>Therefore, functional-based visual mappings can be used to enable digitization (the computerization of manual activities [2]), but they are not ideal for digitalization.</a:t>
            </a:r>
          </a:p>
          <a:p>
            <a:r>
              <a:rPr lang="en-US" sz="1800" dirty="0"/>
              <a:t>Therefore, previously used visual mapping techniques are insufficient, and a novel mapping technique that identifies and isolates data threads is ideal for enabling Digital Thread or Model-Based Enterprise (MBE) implementation.</a:t>
            </a:r>
          </a:p>
        </p:txBody>
      </p:sp>
      <p:pic>
        <p:nvPicPr>
          <p:cNvPr id="2050" name="Picture 2" descr="Circular image containing a network of stylized MBE-related icons.">
            <a:extLst>
              <a:ext uri="{FF2B5EF4-FFF2-40B4-BE49-F238E27FC236}">
                <a16:creationId xmlns:a16="http://schemas.microsoft.com/office/drawing/2014/main" id="{A9C76B4E-C575-460D-9B85-D1F0DB87D8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55732" y="1253331"/>
            <a:ext cx="4338976" cy="4351338"/>
          </a:xfrm>
          <a:prstGeom prst="rect">
            <a:avLst/>
          </a:prstGeom>
          <a:solidFill>
            <a:srgbClr val="FFFFFF"/>
          </a:solidFill>
        </p:spPr>
      </p:pic>
      <p:sp>
        <p:nvSpPr>
          <p:cNvPr id="4" name="Date Placeholder 3">
            <a:extLst>
              <a:ext uri="{FF2B5EF4-FFF2-40B4-BE49-F238E27FC236}">
                <a16:creationId xmlns:a16="http://schemas.microsoft.com/office/drawing/2014/main" id="{B0F9FEF3-F611-43D1-A9A5-4A77E1548830}"/>
              </a:ext>
            </a:extLst>
          </p:cNvPr>
          <p:cNvSpPr>
            <a:spLocks noGrp="1"/>
          </p:cNvSpPr>
          <p:nvPr>
            <p:ph type="dt" sz="half" idx="10"/>
          </p:nvPr>
        </p:nvSpPr>
        <p:spPr>
          <a:xfrm>
            <a:off x="178023" y="5757217"/>
            <a:ext cx="4842090" cy="933253"/>
          </a:xfrm>
        </p:spPr>
        <p:txBody>
          <a:bodyPr anchor="ctr">
            <a:noAutofit/>
          </a:bodyPr>
          <a:lstStyle/>
          <a:p>
            <a:pPr marL="228600" indent="-228600">
              <a:spcAft>
                <a:spcPts val="600"/>
              </a:spcAft>
              <a:buAutoNum type="arabicPeriod"/>
              <a:defRPr/>
            </a:pPr>
            <a:r>
              <a:rPr lang="en-US" dirty="0">
                <a:hlinkClick r:id="rId3"/>
              </a:rPr>
              <a:t>https://www.nist.gov/news-events/events/2019/04/model-based-enterprise-summit-2019</a:t>
            </a:r>
            <a:endParaRPr lang="en-US" dirty="0"/>
          </a:p>
          <a:p>
            <a:pPr marL="228600" indent="-228600">
              <a:spcAft>
                <a:spcPts val="600"/>
              </a:spcAft>
              <a:buFontTx/>
              <a:buAutoNum type="arabicPeriod"/>
              <a:defRPr/>
            </a:pPr>
            <a:r>
              <a:rPr lang="en-US" sz="900" dirty="0"/>
              <a:t>1. </a:t>
            </a:r>
            <a:r>
              <a:rPr lang="en-US" sz="900" b="0" i="0" u="none" strike="noStrike" baseline="0" dirty="0"/>
              <a:t>Bringing Clarity to Issues with Adoption of Digital Manufacturing Capabilities: an Analysis of Multiple Independent Studies. (2021) Harris et al., Journal of the Knowledge Economy, </a:t>
            </a:r>
            <a:r>
              <a:rPr lang="en-US" sz="900" b="0" i="0" u="none" strike="noStrike" baseline="0" dirty="0">
                <a:latin typeface="MyriadPro-SemiCn"/>
                <a:hlinkClick r:id="rId4"/>
              </a:rPr>
              <a:t>https://doi.org/10.1007/s13132-021-00832-8</a:t>
            </a:r>
            <a:endParaRPr lang="en-US" sz="900" b="0" i="0" u="none" strike="noStrike" baseline="0" dirty="0">
              <a:latin typeface="MyriadPro-SemiCn"/>
            </a:endParaRPr>
          </a:p>
          <a:p>
            <a:pPr marL="228600" indent="-228600">
              <a:spcAft>
                <a:spcPts val="600"/>
              </a:spcAft>
              <a:buAutoNum type="arabicPeriod"/>
              <a:defRPr/>
            </a:pPr>
            <a:endParaRPr lang="en-US" dirty="0"/>
          </a:p>
        </p:txBody>
      </p:sp>
      <p:sp>
        <p:nvSpPr>
          <p:cNvPr id="5" name="Footer Placeholder 4">
            <a:extLst>
              <a:ext uri="{FF2B5EF4-FFF2-40B4-BE49-F238E27FC236}">
                <a16:creationId xmlns:a16="http://schemas.microsoft.com/office/drawing/2014/main" id="{D4E2FAB6-5293-4EC9-B0A9-B6C5C9A923F8}"/>
              </a:ext>
            </a:extLst>
          </p:cNvPr>
          <p:cNvSpPr>
            <a:spLocks noGrp="1"/>
          </p:cNvSpPr>
          <p:nvPr>
            <p:ph type="ftr" sz="quarter" idx="11"/>
          </p:nvPr>
        </p:nvSpPr>
        <p:spPr>
          <a:xfrm>
            <a:off x="4038600" y="6356351"/>
            <a:ext cx="4114800" cy="365125"/>
          </a:xfrm>
        </p:spPr>
        <p:txBody>
          <a:bodyPr anchor="ctr">
            <a:normAutofit/>
          </a:bodyPr>
          <a:lstStyle/>
          <a:p>
            <a:pPr>
              <a:spcAft>
                <a:spcPts val="600"/>
              </a:spcAft>
              <a:defRPr/>
            </a:pPr>
            <a:r>
              <a:rPr lang="en-US" altLang="en-US" b="0" kern="1200" dirty="0"/>
              <a:t>Allison Ledford and Dr. Gregory Harris</a:t>
            </a:r>
          </a:p>
        </p:txBody>
      </p:sp>
      <p:sp>
        <p:nvSpPr>
          <p:cNvPr id="6" name="Slide Number Placeholder 5">
            <a:extLst>
              <a:ext uri="{FF2B5EF4-FFF2-40B4-BE49-F238E27FC236}">
                <a16:creationId xmlns:a16="http://schemas.microsoft.com/office/drawing/2014/main" id="{888F4920-305C-4079-8A51-E16479DBEB6C}"/>
              </a:ext>
            </a:extLst>
          </p:cNvPr>
          <p:cNvSpPr>
            <a:spLocks noGrp="1"/>
          </p:cNvSpPr>
          <p:nvPr>
            <p:ph type="sldNum" sz="quarter" idx="12"/>
          </p:nvPr>
        </p:nvSpPr>
        <p:spPr>
          <a:xfrm>
            <a:off x="8610600" y="6356351"/>
            <a:ext cx="2743200" cy="365125"/>
          </a:xfrm>
        </p:spPr>
        <p:txBody>
          <a:bodyPr anchor="ctr">
            <a:normAutofit/>
          </a:bodyPr>
          <a:lstStyle/>
          <a:p>
            <a:pPr>
              <a:spcAft>
                <a:spcPts val="600"/>
              </a:spcAft>
              <a:defRPr/>
            </a:pPr>
            <a:fld id="{22C32DCA-42FE-F540-AB06-EC94D5976498}" type="slidenum">
              <a:rPr lang="en-US" smtClean="0"/>
              <a:pPr>
                <a:spcAft>
                  <a:spcPts val="600"/>
                </a:spcAft>
                <a:defRPr/>
              </a:pPr>
              <a:t>9</a:t>
            </a:fld>
            <a:endParaRPr lang="en-US"/>
          </a:p>
        </p:txBody>
      </p:sp>
      <p:sp>
        <p:nvSpPr>
          <p:cNvPr id="18" name="TextBox 17">
            <a:extLst>
              <a:ext uri="{FF2B5EF4-FFF2-40B4-BE49-F238E27FC236}">
                <a16:creationId xmlns:a16="http://schemas.microsoft.com/office/drawing/2014/main" id="{A40B494C-D198-4A6F-B04E-9B3C5067338B}"/>
              </a:ext>
            </a:extLst>
          </p:cNvPr>
          <p:cNvSpPr txBox="1"/>
          <p:nvPr/>
        </p:nvSpPr>
        <p:spPr>
          <a:xfrm>
            <a:off x="7171888" y="5753092"/>
            <a:ext cx="4533159" cy="307777"/>
          </a:xfrm>
          <a:prstGeom prst="rect">
            <a:avLst/>
          </a:prstGeom>
          <a:noFill/>
        </p:spPr>
        <p:txBody>
          <a:bodyPr wrap="square" rtlCol="0">
            <a:spAutoFit/>
          </a:bodyPr>
          <a:lstStyle/>
          <a:p>
            <a:r>
              <a:rPr lang="en-US" sz="1400" i="1" dirty="0"/>
              <a:t>Figure 5: MIST Model-Based Enterprise Graphic</a:t>
            </a:r>
          </a:p>
        </p:txBody>
      </p:sp>
    </p:spTree>
    <p:extLst>
      <p:ext uri="{BB962C8B-B14F-4D97-AF65-F5344CB8AC3E}">
        <p14:creationId xmlns:p14="http://schemas.microsoft.com/office/powerpoint/2010/main" val="279411027"/>
      </p:ext>
    </p:extLst>
  </p:cSld>
  <p:clrMapOvr>
    <a:masterClrMapping/>
  </p:clrMapOvr>
</p:sld>
</file>

<file path=ppt/theme/theme1.xml><?xml version="1.0" encoding="utf-8"?>
<a:theme xmlns:a="http://schemas.openxmlformats.org/drawingml/2006/main" name="COE New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TITLED" id="{954B276C-8084-C749-A2A9-41EFF2F0B142}" vid="{2C2371EE-582C-234C-A044-64AABEBCA5DC}"/>
    </a:ext>
  </a:extLst>
</a:theme>
</file>

<file path=ppt/theme/theme2.xml><?xml version="1.0" encoding="utf-8"?>
<a:theme xmlns:a="http://schemas.openxmlformats.org/drawingml/2006/main" name="1_COE New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TITLED" id="{954B276C-8084-C749-A2A9-41EFF2F0B142}" vid="{2C2371EE-582C-234C-A044-64AABEBCA5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3400</Words>
  <Application>Microsoft Office PowerPoint</Application>
  <PresentationFormat>Widescreen</PresentationFormat>
  <Paragraphs>198</Paragraphs>
  <Slides>19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Aharoni</vt:lpstr>
      <vt:lpstr>Arial</vt:lpstr>
      <vt:lpstr>Calibri</vt:lpstr>
      <vt:lpstr>Calibri Light</vt:lpstr>
      <vt:lpstr>Cambria Math</vt:lpstr>
      <vt:lpstr>Courier New</vt:lpstr>
      <vt:lpstr>MyriadPro-SemiCn</vt:lpstr>
      <vt:lpstr>OracleSansVF</vt:lpstr>
      <vt:lpstr>Wingdings</vt:lpstr>
      <vt:lpstr>COE New Logo</vt:lpstr>
      <vt:lpstr>1_COE New Logo</vt:lpstr>
      <vt:lpstr>An Overview and Guidebook for Data Element Mapping and Analysis (DEMA)</vt:lpstr>
      <vt:lpstr>Outline of Presentation</vt:lpstr>
      <vt:lpstr>Introduction to DEMA</vt:lpstr>
      <vt:lpstr>Background of DEMA</vt:lpstr>
      <vt:lpstr>Background of DEMA (Part 2)</vt:lpstr>
      <vt:lpstr>Background of DEMA (Part 3)</vt:lpstr>
      <vt:lpstr>Background of DEMA (Part 4)</vt:lpstr>
      <vt:lpstr>Background of DEMA (Part 5)</vt:lpstr>
      <vt:lpstr>Background of DEMA (Part 6)</vt:lpstr>
      <vt:lpstr>Background of DEMA (Part 7)</vt:lpstr>
      <vt:lpstr>Overview of DEMA</vt:lpstr>
      <vt:lpstr>Achieving the Functional Level View</vt:lpstr>
      <vt:lpstr>Achieving the Data Vessel Level View </vt:lpstr>
      <vt:lpstr>Data Vessel Level View Questionnaire and Mapping </vt:lpstr>
      <vt:lpstr>Data Element Level View and Mapping</vt:lpstr>
      <vt:lpstr>Data Element Listing</vt:lpstr>
      <vt:lpstr>Data Element Visual Mapping</vt:lpstr>
      <vt:lpstr>Data Element Analysis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Brown</dc:creator>
  <cp:lastModifiedBy>Allison Brown</cp:lastModifiedBy>
  <cp:revision>81</cp:revision>
  <dcterms:created xsi:type="dcterms:W3CDTF">2022-01-14T15:44:40Z</dcterms:created>
  <dcterms:modified xsi:type="dcterms:W3CDTF">2022-02-07T21:03:53Z</dcterms:modified>
</cp:coreProperties>
</file>