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sldIdLst>
    <p:sldId id="283" r:id="rId5"/>
    <p:sldId id="292" r:id="rId6"/>
    <p:sldId id="293" r:id="rId7"/>
    <p:sldId id="256" r:id="rId8"/>
    <p:sldId id="257" r:id="rId9"/>
    <p:sldId id="286" r:id="rId10"/>
    <p:sldId id="288" r:id="rId11"/>
    <p:sldId id="284" r:id="rId12"/>
    <p:sldId id="264" r:id="rId13"/>
    <p:sldId id="265" r:id="rId14"/>
    <p:sldId id="263" r:id="rId15"/>
    <p:sldId id="266" r:id="rId16"/>
    <p:sldId id="267" r:id="rId17"/>
    <p:sldId id="268" r:id="rId18"/>
    <p:sldId id="269" r:id="rId19"/>
    <p:sldId id="270" r:id="rId20"/>
    <p:sldId id="285" r:id="rId21"/>
    <p:sldId id="271" r:id="rId22"/>
    <p:sldId id="272" r:id="rId23"/>
    <p:sldId id="274" r:id="rId24"/>
    <p:sldId id="275" r:id="rId25"/>
    <p:sldId id="276" r:id="rId26"/>
    <p:sldId id="277" r:id="rId27"/>
    <p:sldId id="273" r:id="rId28"/>
    <p:sldId id="278" r:id="rId29"/>
    <p:sldId id="279" r:id="rId30"/>
    <p:sldId id="280" r:id="rId31"/>
    <p:sldId id="281" r:id="rId32"/>
    <p:sldId id="291" r:id="rId33"/>
    <p:sldId id="294" r:id="rId34"/>
    <p:sldId id="290" r:id="rId35"/>
    <p:sldId id="28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E4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657" autoAdjust="0"/>
  </p:normalViewPr>
  <p:slideViewPr>
    <p:cSldViewPr snapToGrid="0">
      <p:cViewPr varScale="1">
        <p:scale>
          <a:sx n="119" d="100"/>
          <a:sy n="119" d="100"/>
        </p:scale>
        <p:origin x="114" y="408"/>
      </p:cViewPr>
      <p:guideLst/>
    </p:cSldViewPr>
  </p:slideViewPr>
  <p:notesTextViewPr>
    <p:cViewPr>
      <p:scale>
        <a:sx n="1" d="1"/>
        <a:sy n="1" d="1"/>
      </p:scale>
      <p:origin x="0" y="0"/>
    </p:cViewPr>
  </p:notesTextViewPr>
  <p:sorterViewPr>
    <p:cViewPr>
      <p:scale>
        <a:sx n="100" d="100"/>
        <a:sy n="100" d="100"/>
      </p:scale>
      <p:origin x="0" y="-442"/>
    </p:cViewPr>
  </p:sorterViewPr>
  <p:notesViewPr>
    <p:cSldViewPr snapToGrid="0">
      <p:cViewPr varScale="1">
        <p:scale>
          <a:sx n="63" d="100"/>
          <a:sy n="63"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79CCF-1EAF-4590-ADB9-4C7B9F048B07}" type="datetimeFigureOut">
              <a:rPr lang="en-US" smtClean="0"/>
              <a:t>5/10/2019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7C008-59C8-42A8-8999-F320F6945616}" type="slidenum">
              <a:rPr lang="en-US" smtClean="0"/>
              <a:t>‹#›</a:t>
            </a:fld>
            <a:endParaRPr lang="en-US" dirty="0"/>
          </a:p>
        </p:txBody>
      </p:sp>
    </p:spTree>
    <p:extLst>
      <p:ext uri="{BB962C8B-B14F-4D97-AF65-F5344CB8AC3E}">
        <p14:creationId xmlns:p14="http://schemas.microsoft.com/office/powerpoint/2010/main" val="838195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E537C008-59C8-42A8-8999-F320F6945616}" type="slidenum">
              <a:rPr lang="en-US" smtClean="0"/>
              <a:t>1</a:t>
            </a:fld>
            <a:endParaRPr lang="en-US" dirty="0"/>
          </a:p>
        </p:txBody>
      </p:sp>
    </p:spTree>
    <p:extLst>
      <p:ext uri="{BB962C8B-B14F-4D97-AF65-F5344CB8AC3E}">
        <p14:creationId xmlns:p14="http://schemas.microsoft.com/office/powerpoint/2010/main" val="2731440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10</a:t>
            </a:fld>
            <a:endParaRPr lang="en-US" dirty="0"/>
          </a:p>
        </p:txBody>
      </p:sp>
    </p:spTree>
    <p:extLst>
      <p:ext uri="{BB962C8B-B14F-4D97-AF65-F5344CB8AC3E}">
        <p14:creationId xmlns:p14="http://schemas.microsoft.com/office/powerpoint/2010/main" val="2880541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11</a:t>
            </a:fld>
            <a:endParaRPr lang="en-US" dirty="0"/>
          </a:p>
        </p:txBody>
      </p:sp>
    </p:spTree>
    <p:extLst>
      <p:ext uri="{BB962C8B-B14F-4D97-AF65-F5344CB8AC3E}">
        <p14:creationId xmlns:p14="http://schemas.microsoft.com/office/powerpoint/2010/main" val="650266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E537C008-59C8-42A8-8999-F320F6945616}" type="slidenum">
              <a:rPr lang="en-US" smtClean="0"/>
              <a:t>12</a:t>
            </a:fld>
            <a:endParaRPr lang="en-US" dirty="0"/>
          </a:p>
        </p:txBody>
      </p:sp>
    </p:spTree>
    <p:extLst>
      <p:ext uri="{BB962C8B-B14F-4D97-AF65-F5344CB8AC3E}">
        <p14:creationId xmlns:p14="http://schemas.microsoft.com/office/powerpoint/2010/main" val="3823771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13</a:t>
            </a:fld>
            <a:endParaRPr lang="en-US" dirty="0"/>
          </a:p>
        </p:txBody>
      </p:sp>
    </p:spTree>
    <p:extLst>
      <p:ext uri="{BB962C8B-B14F-4D97-AF65-F5344CB8AC3E}">
        <p14:creationId xmlns:p14="http://schemas.microsoft.com/office/powerpoint/2010/main" val="1664280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14</a:t>
            </a:fld>
            <a:endParaRPr lang="en-US" dirty="0"/>
          </a:p>
        </p:txBody>
      </p:sp>
    </p:spTree>
    <p:extLst>
      <p:ext uri="{BB962C8B-B14F-4D97-AF65-F5344CB8AC3E}">
        <p14:creationId xmlns:p14="http://schemas.microsoft.com/office/powerpoint/2010/main" val="3407152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15</a:t>
            </a:fld>
            <a:endParaRPr lang="en-US" dirty="0"/>
          </a:p>
        </p:txBody>
      </p:sp>
    </p:spTree>
    <p:extLst>
      <p:ext uri="{BB962C8B-B14F-4D97-AF65-F5344CB8AC3E}">
        <p14:creationId xmlns:p14="http://schemas.microsoft.com/office/powerpoint/2010/main" val="2170459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537C008-59C8-42A8-8999-F320F6945616}" type="slidenum">
              <a:rPr lang="en-US" smtClean="0"/>
              <a:t>16</a:t>
            </a:fld>
            <a:endParaRPr lang="en-US" dirty="0"/>
          </a:p>
        </p:txBody>
      </p:sp>
    </p:spTree>
    <p:extLst>
      <p:ext uri="{BB962C8B-B14F-4D97-AF65-F5344CB8AC3E}">
        <p14:creationId xmlns:p14="http://schemas.microsoft.com/office/powerpoint/2010/main" val="2799006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17</a:t>
            </a:fld>
            <a:endParaRPr lang="en-US" dirty="0"/>
          </a:p>
        </p:txBody>
      </p:sp>
    </p:spTree>
    <p:extLst>
      <p:ext uri="{BB962C8B-B14F-4D97-AF65-F5344CB8AC3E}">
        <p14:creationId xmlns:p14="http://schemas.microsoft.com/office/powerpoint/2010/main" val="727187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18</a:t>
            </a:fld>
            <a:endParaRPr lang="en-US" dirty="0"/>
          </a:p>
        </p:txBody>
      </p:sp>
    </p:spTree>
    <p:extLst>
      <p:ext uri="{BB962C8B-B14F-4D97-AF65-F5344CB8AC3E}">
        <p14:creationId xmlns:p14="http://schemas.microsoft.com/office/powerpoint/2010/main" val="3281589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19</a:t>
            </a:fld>
            <a:endParaRPr lang="en-US" dirty="0"/>
          </a:p>
        </p:txBody>
      </p:sp>
    </p:spTree>
    <p:extLst>
      <p:ext uri="{BB962C8B-B14F-4D97-AF65-F5344CB8AC3E}">
        <p14:creationId xmlns:p14="http://schemas.microsoft.com/office/powerpoint/2010/main" val="380081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a:lnSpc>
                <a:spcPct val="107000"/>
              </a:lnSpc>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537C008-59C8-42A8-8999-F320F6945616}" type="slidenum">
              <a:rPr lang="en-US" smtClean="0"/>
              <a:t>2</a:t>
            </a:fld>
            <a:endParaRPr lang="en-US" dirty="0"/>
          </a:p>
        </p:txBody>
      </p:sp>
    </p:spTree>
    <p:extLst>
      <p:ext uri="{BB962C8B-B14F-4D97-AF65-F5344CB8AC3E}">
        <p14:creationId xmlns:p14="http://schemas.microsoft.com/office/powerpoint/2010/main" val="2834425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20</a:t>
            </a:fld>
            <a:endParaRPr lang="en-US" dirty="0"/>
          </a:p>
        </p:txBody>
      </p:sp>
    </p:spTree>
    <p:extLst>
      <p:ext uri="{BB962C8B-B14F-4D97-AF65-F5344CB8AC3E}">
        <p14:creationId xmlns:p14="http://schemas.microsoft.com/office/powerpoint/2010/main" val="586069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a:xfrm>
            <a:off x="685800" y="4400549"/>
            <a:ext cx="5486400" cy="4284663"/>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21</a:t>
            </a:fld>
            <a:endParaRPr lang="en-US" dirty="0"/>
          </a:p>
        </p:txBody>
      </p:sp>
    </p:spTree>
    <p:extLst>
      <p:ext uri="{BB962C8B-B14F-4D97-AF65-F5344CB8AC3E}">
        <p14:creationId xmlns:p14="http://schemas.microsoft.com/office/powerpoint/2010/main" val="2549859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a:lnSpc>
                <a:spcPct val="107000"/>
              </a:lnSpc>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537C008-59C8-42A8-8999-F320F6945616}" type="slidenum">
              <a:rPr lang="en-US" smtClean="0"/>
              <a:t>22</a:t>
            </a:fld>
            <a:endParaRPr lang="en-US" dirty="0"/>
          </a:p>
        </p:txBody>
      </p:sp>
    </p:spTree>
    <p:extLst>
      <p:ext uri="{BB962C8B-B14F-4D97-AF65-F5344CB8AC3E}">
        <p14:creationId xmlns:p14="http://schemas.microsoft.com/office/powerpoint/2010/main" val="3002441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23</a:t>
            </a:fld>
            <a:endParaRPr lang="en-US" dirty="0"/>
          </a:p>
        </p:txBody>
      </p:sp>
    </p:spTree>
    <p:extLst>
      <p:ext uri="{BB962C8B-B14F-4D97-AF65-F5344CB8AC3E}">
        <p14:creationId xmlns:p14="http://schemas.microsoft.com/office/powerpoint/2010/main" val="2233859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24</a:t>
            </a:fld>
            <a:endParaRPr lang="en-US" dirty="0"/>
          </a:p>
        </p:txBody>
      </p:sp>
    </p:spTree>
    <p:extLst>
      <p:ext uri="{BB962C8B-B14F-4D97-AF65-F5344CB8AC3E}">
        <p14:creationId xmlns:p14="http://schemas.microsoft.com/office/powerpoint/2010/main" val="591723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25</a:t>
            </a:fld>
            <a:endParaRPr lang="en-US" dirty="0"/>
          </a:p>
        </p:txBody>
      </p:sp>
    </p:spTree>
    <p:extLst>
      <p:ext uri="{BB962C8B-B14F-4D97-AF65-F5344CB8AC3E}">
        <p14:creationId xmlns:p14="http://schemas.microsoft.com/office/powerpoint/2010/main" val="1349128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26</a:t>
            </a:fld>
            <a:endParaRPr lang="en-US" dirty="0"/>
          </a:p>
        </p:txBody>
      </p:sp>
    </p:spTree>
    <p:extLst>
      <p:ext uri="{BB962C8B-B14F-4D97-AF65-F5344CB8AC3E}">
        <p14:creationId xmlns:p14="http://schemas.microsoft.com/office/powerpoint/2010/main" val="1073643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27</a:t>
            </a:fld>
            <a:endParaRPr lang="en-US" dirty="0"/>
          </a:p>
        </p:txBody>
      </p:sp>
    </p:spTree>
    <p:extLst>
      <p:ext uri="{BB962C8B-B14F-4D97-AF65-F5344CB8AC3E}">
        <p14:creationId xmlns:p14="http://schemas.microsoft.com/office/powerpoint/2010/main" val="18550072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nSpc>
                <a:spcPct val="107000"/>
              </a:lnSpc>
            </a:pPr>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28</a:t>
            </a:fld>
            <a:endParaRPr lang="en-US" dirty="0"/>
          </a:p>
        </p:txBody>
      </p:sp>
    </p:spTree>
    <p:extLst>
      <p:ext uri="{BB962C8B-B14F-4D97-AF65-F5344CB8AC3E}">
        <p14:creationId xmlns:p14="http://schemas.microsoft.com/office/powerpoint/2010/main" val="15396662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29</a:t>
            </a:fld>
            <a:endParaRPr lang="en-US" dirty="0"/>
          </a:p>
        </p:txBody>
      </p:sp>
    </p:spTree>
    <p:extLst>
      <p:ext uri="{BB962C8B-B14F-4D97-AF65-F5344CB8AC3E}">
        <p14:creationId xmlns:p14="http://schemas.microsoft.com/office/powerpoint/2010/main" val="211132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a:lnSpc>
                <a:spcPct val="107000"/>
              </a:lnSpc>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537C008-59C8-42A8-8999-F320F6945616}" type="slidenum">
              <a:rPr lang="en-US" smtClean="0"/>
              <a:t>3</a:t>
            </a:fld>
            <a:endParaRPr lang="en-US" dirty="0"/>
          </a:p>
        </p:txBody>
      </p:sp>
    </p:spTree>
    <p:extLst>
      <p:ext uri="{BB962C8B-B14F-4D97-AF65-F5344CB8AC3E}">
        <p14:creationId xmlns:p14="http://schemas.microsoft.com/office/powerpoint/2010/main" val="2359918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30</a:t>
            </a:fld>
            <a:endParaRPr lang="en-US" dirty="0"/>
          </a:p>
        </p:txBody>
      </p:sp>
    </p:spTree>
    <p:extLst>
      <p:ext uri="{BB962C8B-B14F-4D97-AF65-F5344CB8AC3E}">
        <p14:creationId xmlns:p14="http://schemas.microsoft.com/office/powerpoint/2010/main" val="39081278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31</a:t>
            </a:fld>
            <a:endParaRPr lang="en-US" dirty="0"/>
          </a:p>
        </p:txBody>
      </p:sp>
    </p:spTree>
    <p:extLst>
      <p:ext uri="{BB962C8B-B14F-4D97-AF65-F5344CB8AC3E}">
        <p14:creationId xmlns:p14="http://schemas.microsoft.com/office/powerpoint/2010/main" val="521288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32</a:t>
            </a:fld>
            <a:endParaRPr lang="en-US" dirty="0"/>
          </a:p>
        </p:txBody>
      </p:sp>
    </p:spTree>
    <p:extLst>
      <p:ext uri="{BB962C8B-B14F-4D97-AF65-F5344CB8AC3E}">
        <p14:creationId xmlns:p14="http://schemas.microsoft.com/office/powerpoint/2010/main" val="1521143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a:xfrm>
            <a:off x="685800" y="4400550"/>
            <a:ext cx="5486400" cy="4170426"/>
          </a:xfrm>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4</a:t>
            </a:fld>
            <a:endParaRPr lang="en-US" dirty="0"/>
          </a:p>
        </p:txBody>
      </p:sp>
    </p:spTree>
    <p:extLst>
      <p:ext uri="{BB962C8B-B14F-4D97-AF65-F5344CB8AC3E}">
        <p14:creationId xmlns:p14="http://schemas.microsoft.com/office/powerpoint/2010/main" val="76755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5</a:t>
            </a:fld>
            <a:endParaRPr lang="en-US" dirty="0"/>
          </a:p>
        </p:txBody>
      </p:sp>
    </p:spTree>
    <p:extLst>
      <p:ext uri="{BB962C8B-B14F-4D97-AF65-F5344CB8AC3E}">
        <p14:creationId xmlns:p14="http://schemas.microsoft.com/office/powerpoint/2010/main" val="287779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6</a:t>
            </a:fld>
            <a:endParaRPr lang="en-US" dirty="0"/>
          </a:p>
        </p:txBody>
      </p:sp>
    </p:spTree>
    <p:extLst>
      <p:ext uri="{BB962C8B-B14F-4D97-AF65-F5344CB8AC3E}">
        <p14:creationId xmlns:p14="http://schemas.microsoft.com/office/powerpoint/2010/main" val="649830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7</a:t>
            </a:fld>
            <a:endParaRPr lang="en-US" dirty="0"/>
          </a:p>
        </p:txBody>
      </p:sp>
    </p:spTree>
    <p:extLst>
      <p:ext uri="{BB962C8B-B14F-4D97-AF65-F5344CB8AC3E}">
        <p14:creationId xmlns:p14="http://schemas.microsoft.com/office/powerpoint/2010/main" val="489581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8</a:t>
            </a:fld>
            <a:endParaRPr lang="en-US" dirty="0"/>
          </a:p>
        </p:txBody>
      </p:sp>
    </p:spTree>
    <p:extLst>
      <p:ext uri="{BB962C8B-B14F-4D97-AF65-F5344CB8AC3E}">
        <p14:creationId xmlns:p14="http://schemas.microsoft.com/office/powerpoint/2010/main" val="1834131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7C008-59C8-42A8-8999-F320F6945616}" type="slidenum">
              <a:rPr lang="en-US" smtClean="0"/>
              <a:t>9</a:t>
            </a:fld>
            <a:endParaRPr lang="en-US" dirty="0"/>
          </a:p>
        </p:txBody>
      </p:sp>
    </p:spTree>
    <p:extLst>
      <p:ext uri="{BB962C8B-B14F-4D97-AF65-F5344CB8AC3E}">
        <p14:creationId xmlns:p14="http://schemas.microsoft.com/office/powerpoint/2010/main" val="611049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2302370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2715500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412848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675449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418120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335647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252571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310471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315923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278771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458C-C7E6-4A36-83AB-072EA3CA39A9}" type="datetimeFigureOut">
              <a:rPr lang="en-US" smtClean="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2D00E-C593-4315-B060-DA0391E898B6}" type="slidenum">
              <a:rPr lang="en-US" smtClean="0"/>
              <a:t>‹#›</a:t>
            </a:fld>
            <a:endParaRPr lang="en-US" dirty="0"/>
          </a:p>
        </p:txBody>
      </p:sp>
    </p:spTree>
    <p:extLst>
      <p:ext uri="{BB962C8B-B14F-4D97-AF65-F5344CB8AC3E}">
        <p14:creationId xmlns:p14="http://schemas.microsoft.com/office/powerpoint/2010/main" val="414960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458C-C7E6-4A36-83AB-072EA3CA39A9}" type="datetimeFigureOut">
              <a:rPr lang="en-US" smtClean="0"/>
              <a:t>5/10/2019</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2D00E-C593-4315-B060-DA0391E898B6}" type="slidenum">
              <a:rPr lang="en-US" smtClean="0"/>
              <a:t>‹#›</a:t>
            </a:fld>
            <a:endParaRPr lang="en-US" dirty="0"/>
          </a:p>
        </p:txBody>
      </p:sp>
    </p:spTree>
    <p:extLst>
      <p:ext uri="{BB962C8B-B14F-4D97-AF65-F5344CB8AC3E}">
        <p14:creationId xmlns:p14="http://schemas.microsoft.com/office/powerpoint/2010/main" val="93741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ideo" Target="https://www.youtube.com/embed/kwFvJog2dMw"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ideo" Target="https://www.youtube.com/embed/4pptCGR9N4g"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93779"/>
            <a:ext cx="9144000" cy="2248911"/>
          </a:xfrm>
        </p:spPr>
        <p:txBody>
          <a:bodyPr>
            <a:normAutofit/>
          </a:bodyPr>
          <a:lstStyle/>
          <a:p>
            <a:r>
              <a:rPr lang="en-US" sz="4800" dirty="0"/>
              <a:t>The Vision Statement:</a:t>
            </a:r>
            <a:br>
              <a:rPr lang="en-US" sz="4800" dirty="0"/>
            </a:br>
            <a:r>
              <a:rPr lang="en-US" sz="4800" dirty="0"/>
              <a:t>Step 1 for a Project,</a:t>
            </a:r>
            <a:br>
              <a:rPr lang="en-US" sz="4800" dirty="0"/>
            </a:br>
            <a:r>
              <a:rPr lang="en-US" sz="4800" dirty="0"/>
              <a:t>Though Oft’ Overlooked</a:t>
            </a:r>
          </a:p>
        </p:txBody>
      </p:sp>
      <p:sp>
        <p:nvSpPr>
          <p:cNvPr id="3" name="Subtitle 2"/>
          <p:cNvSpPr>
            <a:spLocks noGrp="1"/>
          </p:cNvSpPr>
          <p:nvPr>
            <p:ph type="subTitle" idx="1"/>
          </p:nvPr>
        </p:nvSpPr>
        <p:spPr>
          <a:xfrm>
            <a:off x="2667000" y="4257818"/>
            <a:ext cx="6858000" cy="1655762"/>
          </a:xfrm>
        </p:spPr>
        <p:txBody>
          <a:bodyPr>
            <a:normAutofit fontScale="92500" lnSpcReduction="10000"/>
          </a:bodyPr>
          <a:lstStyle/>
          <a:p>
            <a:endParaRPr lang="en-US" dirty="0">
              <a:solidFill>
                <a:schemeClr val="tx1"/>
              </a:solidFill>
            </a:endParaRPr>
          </a:p>
          <a:p>
            <a:r>
              <a:rPr lang="en-US" dirty="0"/>
              <a:t>Jorg Largent</a:t>
            </a:r>
            <a:endParaRPr lang="en-US" dirty="0">
              <a:solidFill>
                <a:schemeClr val="tx1"/>
              </a:solidFill>
            </a:endParaRPr>
          </a:p>
          <a:p>
            <a:endParaRPr lang="en-US" dirty="0">
              <a:solidFill>
                <a:schemeClr val="tx1"/>
              </a:solidFill>
            </a:endParaRPr>
          </a:p>
          <a:p>
            <a:r>
              <a:rPr lang="en-US" dirty="0">
                <a:solidFill>
                  <a:schemeClr val="tx1"/>
                </a:solidFill>
              </a:rPr>
              <a:t>February 12, 2019 </a:t>
            </a:r>
          </a:p>
        </p:txBody>
      </p:sp>
      <p:sp>
        <p:nvSpPr>
          <p:cNvPr id="6" name="Rectangle 5"/>
          <p:cNvSpPr/>
          <p:nvPr/>
        </p:nvSpPr>
        <p:spPr>
          <a:xfrm>
            <a:off x="3024095" y="5985176"/>
            <a:ext cx="6096000" cy="584775"/>
          </a:xfrm>
          <a:prstGeom prst="rect">
            <a:avLst/>
          </a:prstGeom>
        </p:spPr>
        <p:txBody>
          <a:bodyPr>
            <a:spAutoFit/>
          </a:bodyPr>
          <a:lstStyle/>
          <a:p>
            <a:pPr algn="ctr"/>
            <a:r>
              <a:rPr lang="en-US" sz="1600" dirty="0"/>
              <a:t>Copyright © 2019 by Jorg Largent</a:t>
            </a:r>
          </a:p>
          <a:p>
            <a:pPr algn="ctr"/>
            <a:r>
              <a:rPr lang="en-US" sz="1600" dirty="0"/>
              <a:t>Published and used by INCOSE-LA with permission</a:t>
            </a:r>
          </a:p>
        </p:txBody>
      </p:sp>
      <p:pic>
        <p:nvPicPr>
          <p:cNvPr id="1026" name="Picture 2" descr="Option 1 - Horizontal INCOSE LA logo">
            <a:extLst>
              <a:ext uri="{FF2B5EF4-FFF2-40B4-BE49-F238E27FC236}">
                <a16:creationId xmlns:a16="http://schemas.microsoft.com/office/drawing/2014/main" xmlns="" id="{D09F3A54-4261-417F-8E3F-E750A96C10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11865" t="33585" r="16692" b="34389"/>
          <a:stretch>
            <a:fillRect/>
          </a:stretch>
        </p:blipFill>
        <p:spPr bwMode="auto">
          <a:xfrm>
            <a:off x="3579346" y="69576"/>
            <a:ext cx="5018815" cy="2248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508154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92ABF-1026-4E3B-B1FA-1EDA98975B3E}"/>
              </a:ext>
            </a:extLst>
          </p:cNvPr>
          <p:cNvSpPr>
            <a:spLocks noGrp="1"/>
          </p:cNvSpPr>
          <p:nvPr>
            <p:ph type="title"/>
          </p:nvPr>
        </p:nvSpPr>
        <p:spPr>
          <a:xfrm>
            <a:off x="838200" y="276636"/>
            <a:ext cx="10515600" cy="1325563"/>
          </a:xfrm>
        </p:spPr>
        <p:txBody>
          <a:bodyPr/>
          <a:lstStyle/>
          <a:p>
            <a:r>
              <a:rPr lang="en-US" dirty="0"/>
              <a:t>Our Role, Our Profession</a:t>
            </a:r>
          </a:p>
        </p:txBody>
      </p:sp>
      <p:sp>
        <p:nvSpPr>
          <p:cNvPr id="3" name="Content Placeholder 2">
            <a:extLst>
              <a:ext uri="{FF2B5EF4-FFF2-40B4-BE49-F238E27FC236}">
                <a16:creationId xmlns:a16="http://schemas.microsoft.com/office/drawing/2014/main" xmlns="" id="{4875B073-5EB0-4AD3-AC5B-E39D991AE09F}"/>
              </a:ext>
            </a:extLst>
          </p:cNvPr>
          <p:cNvSpPr>
            <a:spLocks noGrp="1"/>
          </p:cNvSpPr>
          <p:nvPr>
            <p:ph idx="1"/>
          </p:nvPr>
        </p:nvSpPr>
        <p:spPr/>
        <p:txBody>
          <a:bodyPr>
            <a:normAutofit/>
          </a:bodyPr>
          <a:lstStyle/>
          <a:p>
            <a:r>
              <a:rPr lang="en-US" sz="3200" dirty="0"/>
              <a:t>Systems Engineering:</a:t>
            </a:r>
          </a:p>
          <a:p>
            <a:pPr lvl="1"/>
            <a:r>
              <a:rPr lang="en-US" sz="2800" dirty="0"/>
              <a:t>Systems engineering is the discipline which sorts the vectors, eliminating the superfluous and architecting the remaining vectors – the needed vectors – in a pattern that provides the highest likelihood of success.</a:t>
            </a:r>
          </a:p>
          <a:p>
            <a:r>
              <a:rPr lang="en-US" sz="3200" dirty="0"/>
              <a:t>The Vision Statement</a:t>
            </a:r>
          </a:p>
          <a:p>
            <a:pPr lvl="1"/>
            <a:r>
              <a:rPr lang="en-US" sz="2800" dirty="0"/>
              <a:t>The vision statement is the vector sum – the sum of all the needed vectors.</a:t>
            </a:r>
          </a:p>
          <a:p>
            <a:r>
              <a:rPr lang="en-US" sz="3200" dirty="0"/>
              <a:t>An aside: this is true of academia as well as industry.</a:t>
            </a:r>
          </a:p>
        </p:txBody>
      </p:sp>
    </p:spTree>
    <p:extLst>
      <p:ext uri="{BB962C8B-B14F-4D97-AF65-F5344CB8AC3E}">
        <p14:creationId xmlns:p14="http://schemas.microsoft.com/office/powerpoint/2010/main" val="226407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71C888-C249-4B2A-A72A-749BBB72413E}"/>
              </a:ext>
            </a:extLst>
          </p:cNvPr>
          <p:cNvSpPr>
            <a:spLocks noGrp="1"/>
          </p:cNvSpPr>
          <p:nvPr>
            <p:ph type="title"/>
          </p:nvPr>
        </p:nvSpPr>
        <p:spPr>
          <a:xfrm>
            <a:off x="838200" y="276636"/>
            <a:ext cx="10515600" cy="1325563"/>
          </a:xfrm>
        </p:spPr>
        <p:txBody>
          <a:bodyPr/>
          <a:lstStyle/>
          <a:p>
            <a:r>
              <a:rPr lang="en-US" dirty="0"/>
              <a:t>Attributes of a Vision Statement (part 1)</a:t>
            </a:r>
          </a:p>
        </p:txBody>
      </p:sp>
      <p:sp>
        <p:nvSpPr>
          <p:cNvPr id="3" name="Content Placeholder 2">
            <a:extLst>
              <a:ext uri="{FF2B5EF4-FFF2-40B4-BE49-F238E27FC236}">
                <a16:creationId xmlns:a16="http://schemas.microsoft.com/office/drawing/2014/main" xmlns="" id="{9722EFE3-5B3E-40AA-97C9-1D5F6AB22501}"/>
              </a:ext>
            </a:extLst>
          </p:cNvPr>
          <p:cNvSpPr>
            <a:spLocks noGrp="1"/>
          </p:cNvSpPr>
          <p:nvPr>
            <p:ph idx="1"/>
          </p:nvPr>
        </p:nvSpPr>
        <p:spPr/>
        <p:txBody>
          <a:bodyPr/>
          <a:lstStyle/>
          <a:p>
            <a:r>
              <a:rPr lang="en-US" dirty="0"/>
              <a:t>The vision statement should be the top-level requirement – singular, but not a “shall” statement.</a:t>
            </a:r>
          </a:p>
          <a:p>
            <a:r>
              <a:rPr lang="en-US" dirty="0"/>
              <a:t>The vision statement should be the “ethos,” with a touch of “pathos” to bolster its appeal, and no more than a hint of the “logos” (more to follow)</a:t>
            </a:r>
          </a:p>
          <a:p>
            <a:endParaRPr lang="en-US" dirty="0"/>
          </a:p>
        </p:txBody>
      </p:sp>
    </p:spTree>
    <p:extLst>
      <p:ext uri="{BB962C8B-B14F-4D97-AF65-F5344CB8AC3E}">
        <p14:creationId xmlns:p14="http://schemas.microsoft.com/office/powerpoint/2010/main" val="220361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B39AC7-8175-48BD-A962-39CDC5F888EE}"/>
              </a:ext>
            </a:extLst>
          </p:cNvPr>
          <p:cNvSpPr>
            <a:spLocks noGrp="1"/>
          </p:cNvSpPr>
          <p:nvPr>
            <p:ph type="title"/>
          </p:nvPr>
        </p:nvSpPr>
        <p:spPr>
          <a:xfrm>
            <a:off x="838200" y="276637"/>
            <a:ext cx="10515600" cy="1325563"/>
          </a:xfrm>
        </p:spPr>
        <p:txBody>
          <a:bodyPr/>
          <a:lstStyle/>
          <a:p>
            <a:r>
              <a:rPr lang="en-US" dirty="0"/>
              <a:t>Attributes of a Vision Statement</a:t>
            </a:r>
          </a:p>
        </p:txBody>
      </p:sp>
      <p:sp>
        <p:nvSpPr>
          <p:cNvPr id="3" name="Content Placeholder 2">
            <a:extLst>
              <a:ext uri="{FF2B5EF4-FFF2-40B4-BE49-F238E27FC236}">
                <a16:creationId xmlns:a16="http://schemas.microsoft.com/office/drawing/2014/main" xmlns="" id="{3C386619-B3DC-4C74-BD8F-C68524A2D934}"/>
              </a:ext>
            </a:extLst>
          </p:cNvPr>
          <p:cNvSpPr>
            <a:spLocks noGrp="1"/>
          </p:cNvSpPr>
          <p:nvPr>
            <p:ph idx="1"/>
          </p:nvPr>
        </p:nvSpPr>
        <p:spPr>
          <a:xfrm>
            <a:off x="838200" y="1671484"/>
            <a:ext cx="10515600" cy="4729316"/>
          </a:xfrm>
        </p:spPr>
        <p:txBody>
          <a:bodyPr>
            <a:normAutofit fontScale="92500" lnSpcReduction="10000"/>
          </a:bodyPr>
          <a:lstStyle/>
          <a:p>
            <a:r>
              <a:rPr lang="en-US" sz="3200" dirty="0"/>
              <a:t>Back to the opening example:</a:t>
            </a:r>
          </a:p>
          <a:p>
            <a:pPr lvl="1"/>
            <a:r>
              <a:rPr lang="en-US" sz="2800" dirty="0"/>
              <a:t>These are the voyages of the starship Enterprise. Her five-year mission: to explore strange new worlds, to seek out new life and new civilizations, to boldly go where no man has gone before.</a:t>
            </a:r>
          </a:p>
          <a:p>
            <a:pPr>
              <a:spcBef>
                <a:spcPts val="2400"/>
              </a:spcBef>
            </a:pPr>
            <a:r>
              <a:rPr lang="en-US" sz="3200" dirty="0"/>
              <a:t>Attributes that make this a good mission statement:</a:t>
            </a:r>
          </a:p>
          <a:p>
            <a:pPr lvl="1"/>
            <a:r>
              <a:rPr lang="en-US" sz="2800" dirty="0"/>
              <a:t>It is succinct.</a:t>
            </a:r>
          </a:p>
          <a:p>
            <a:pPr lvl="1"/>
            <a:r>
              <a:rPr lang="en-US" sz="2800" dirty="0"/>
              <a:t>It has some information that can be the basis for building use cases and functional analyses leading to requirements definitions and decomposition.</a:t>
            </a:r>
          </a:p>
          <a:p>
            <a:pPr lvl="1"/>
            <a:r>
              <a:rPr lang="en-US" sz="2800" dirty="0"/>
              <a:t>It has a time frame.</a:t>
            </a:r>
          </a:p>
          <a:p>
            <a:pPr lvl="1"/>
            <a:r>
              <a:rPr lang="en-US" sz="2800" dirty="0"/>
              <a:t>It has some emotional appeal (“boldly go….”).</a:t>
            </a:r>
          </a:p>
          <a:p>
            <a:pPr lvl="1"/>
            <a:r>
              <a:rPr lang="en-US" sz="2800" dirty="0"/>
              <a:t>Bonus attribute: it has great visual effects and music.</a:t>
            </a:r>
          </a:p>
          <a:p>
            <a:endParaRPr lang="en-US" sz="3200" dirty="0"/>
          </a:p>
        </p:txBody>
      </p:sp>
    </p:spTree>
    <p:extLst>
      <p:ext uri="{BB962C8B-B14F-4D97-AF65-F5344CB8AC3E}">
        <p14:creationId xmlns:p14="http://schemas.microsoft.com/office/powerpoint/2010/main" val="3838087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5CC9D-46A1-4880-B2F4-DA391B3B0C9C}"/>
              </a:ext>
            </a:extLst>
          </p:cNvPr>
          <p:cNvSpPr>
            <a:spLocks noGrp="1"/>
          </p:cNvSpPr>
          <p:nvPr>
            <p:ph type="title"/>
          </p:nvPr>
        </p:nvSpPr>
        <p:spPr>
          <a:xfrm>
            <a:off x="838200" y="276638"/>
            <a:ext cx="10515600" cy="1325563"/>
          </a:xfrm>
        </p:spPr>
        <p:txBody>
          <a:bodyPr/>
          <a:lstStyle/>
          <a:p>
            <a:r>
              <a:rPr lang="en-US" dirty="0"/>
              <a:t>Attributes of a Vision Statement (Part 2)</a:t>
            </a:r>
          </a:p>
        </p:txBody>
      </p:sp>
      <p:sp>
        <p:nvSpPr>
          <p:cNvPr id="3" name="Content Placeholder 2">
            <a:extLst>
              <a:ext uri="{FF2B5EF4-FFF2-40B4-BE49-F238E27FC236}">
                <a16:creationId xmlns:a16="http://schemas.microsoft.com/office/drawing/2014/main" xmlns="" id="{323BE6FE-4D59-4E90-8B58-2BCF14BDD274}"/>
              </a:ext>
            </a:extLst>
          </p:cNvPr>
          <p:cNvSpPr>
            <a:spLocks noGrp="1"/>
          </p:cNvSpPr>
          <p:nvPr>
            <p:ph idx="1"/>
          </p:nvPr>
        </p:nvSpPr>
        <p:spPr>
          <a:xfrm>
            <a:off x="838200" y="1406013"/>
            <a:ext cx="10515600" cy="4770950"/>
          </a:xfrm>
        </p:spPr>
        <p:txBody>
          <a:bodyPr>
            <a:normAutofit/>
          </a:bodyPr>
          <a:lstStyle/>
          <a:p>
            <a:r>
              <a:rPr lang="en-US" sz="3000" b="1" dirty="0"/>
              <a:t>Vision statements: an Aristotelian slant:</a:t>
            </a:r>
          </a:p>
          <a:p>
            <a:r>
              <a:rPr lang="en-US" sz="2400" dirty="0"/>
              <a:t>Ethos, logos, and pathos – the three artistic proofs.</a:t>
            </a:r>
          </a:p>
          <a:p>
            <a:r>
              <a:rPr lang="en-US" sz="2400" b="1" dirty="0"/>
              <a:t>Ethos</a:t>
            </a:r>
            <a:r>
              <a:rPr lang="en-US" sz="2400" dirty="0"/>
              <a:t> equates to the “big picture:” the distinguishing character, sentiment moral nature, or guiding beliefs of a person group or institution; a guiding philosophy.</a:t>
            </a:r>
          </a:p>
          <a:p>
            <a:r>
              <a:rPr lang="en-US" sz="2400" b="1" dirty="0"/>
              <a:t>Logos</a:t>
            </a:r>
            <a:r>
              <a:rPr lang="en-US" sz="2400" dirty="0"/>
              <a:t> equates to the requirements, numbers, and reasons, the stuff for which engineers hunger: the appeal to logic, means to convince an audience by use of logic or reason.</a:t>
            </a:r>
          </a:p>
          <a:p>
            <a:r>
              <a:rPr lang="en-US" sz="2400" b="1" dirty="0"/>
              <a:t>Pathos</a:t>
            </a:r>
            <a:r>
              <a:rPr lang="en-US" sz="2400" dirty="0"/>
              <a:t> equates to emotional appeal: an element in experience or in artistic representation evoking pity or compassion; pathos is needed for motivation; the challenge is motivation to do the logical, not the pathetic.</a:t>
            </a:r>
          </a:p>
        </p:txBody>
      </p:sp>
    </p:spTree>
    <p:extLst>
      <p:ext uri="{BB962C8B-B14F-4D97-AF65-F5344CB8AC3E}">
        <p14:creationId xmlns:p14="http://schemas.microsoft.com/office/powerpoint/2010/main" val="2956150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D6829-BA38-4846-BCE2-EC9A16A534CD}"/>
              </a:ext>
            </a:extLst>
          </p:cNvPr>
          <p:cNvSpPr>
            <a:spLocks noGrp="1"/>
          </p:cNvSpPr>
          <p:nvPr>
            <p:ph type="title"/>
          </p:nvPr>
        </p:nvSpPr>
        <p:spPr>
          <a:xfrm>
            <a:off x="838200" y="276637"/>
            <a:ext cx="10515600" cy="1325563"/>
          </a:xfrm>
        </p:spPr>
        <p:txBody>
          <a:bodyPr/>
          <a:lstStyle/>
          <a:p>
            <a:r>
              <a:rPr lang="en-US" dirty="0"/>
              <a:t>Blend in Aristotle</a:t>
            </a:r>
          </a:p>
        </p:txBody>
      </p:sp>
      <p:sp>
        <p:nvSpPr>
          <p:cNvPr id="3" name="Content Placeholder 2">
            <a:extLst>
              <a:ext uri="{FF2B5EF4-FFF2-40B4-BE49-F238E27FC236}">
                <a16:creationId xmlns:a16="http://schemas.microsoft.com/office/drawing/2014/main" xmlns="" id="{E3604CE6-16BE-4841-B560-114CE1284244}"/>
              </a:ext>
            </a:extLst>
          </p:cNvPr>
          <p:cNvSpPr>
            <a:spLocks noGrp="1"/>
          </p:cNvSpPr>
          <p:nvPr>
            <p:ph idx="1"/>
          </p:nvPr>
        </p:nvSpPr>
        <p:spPr/>
        <p:txBody>
          <a:bodyPr>
            <a:normAutofit/>
          </a:bodyPr>
          <a:lstStyle/>
          <a:p>
            <a:pPr>
              <a:spcAft>
                <a:spcPts val="1200"/>
              </a:spcAft>
            </a:pPr>
            <a:r>
              <a:rPr lang="en-US" sz="3600" dirty="0"/>
              <a:t>Aristotelian attributes of a vision statement</a:t>
            </a:r>
          </a:p>
          <a:p>
            <a:pPr lvl="1">
              <a:buFont typeface="Wingdings" panose="05000000000000000000" pitchFamily="2" charset="2"/>
              <a:buChar char="Ø"/>
            </a:pPr>
            <a:r>
              <a:rPr lang="en-US" sz="3200" dirty="0"/>
              <a:t>Mostly ethos</a:t>
            </a:r>
          </a:p>
          <a:p>
            <a:pPr lvl="1">
              <a:buFont typeface="Wingdings" panose="05000000000000000000" pitchFamily="2" charset="2"/>
              <a:buChar char="Ø"/>
            </a:pPr>
            <a:r>
              <a:rPr lang="en-US" sz="3200" dirty="0"/>
              <a:t>With a touch of pathos – go boldly – </a:t>
            </a:r>
          </a:p>
          <a:p>
            <a:pPr lvl="1">
              <a:buFont typeface="Wingdings" panose="05000000000000000000" pitchFamily="2" charset="2"/>
              <a:buChar char="Ø"/>
            </a:pPr>
            <a:r>
              <a:rPr lang="en-US" sz="3200" dirty="0"/>
              <a:t>and very little, if any, logos</a:t>
            </a:r>
          </a:p>
          <a:p>
            <a:pPr lvl="1">
              <a:buFont typeface="Wingdings" panose="05000000000000000000" pitchFamily="2" charset="2"/>
              <a:buChar char="Ø"/>
            </a:pPr>
            <a:r>
              <a:rPr lang="en-US" sz="3200" dirty="0"/>
              <a:t>Persuasive</a:t>
            </a:r>
          </a:p>
        </p:txBody>
      </p:sp>
    </p:spTree>
    <p:extLst>
      <p:ext uri="{BB962C8B-B14F-4D97-AF65-F5344CB8AC3E}">
        <p14:creationId xmlns:p14="http://schemas.microsoft.com/office/powerpoint/2010/main" val="1017500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C371D-1A14-421F-A520-376ACB8D7FD5}"/>
              </a:ext>
            </a:extLst>
          </p:cNvPr>
          <p:cNvSpPr>
            <a:spLocks noGrp="1"/>
          </p:cNvSpPr>
          <p:nvPr>
            <p:ph type="title"/>
          </p:nvPr>
        </p:nvSpPr>
        <p:spPr>
          <a:xfrm>
            <a:off x="838200" y="276637"/>
            <a:ext cx="10515600" cy="1325563"/>
          </a:xfrm>
        </p:spPr>
        <p:txBody>
          <a:bodyPr>
            <a:normAutofit/>
          </a:bodyPr>
          <a:lstStyle/>
          <a:p>
            <a:r>
              <a:rPr lang="en-US" sz="4000" dirty="0"/>
              <a:t>Summary so far, attributes of a Vision Statement, plus a few:</a:t>
            </a:r>
          </a:p>
        </p:txBody>
      </p:sp>
      <p:sp>
        <p:nvSpPr>
          <p:cNvPr id="3" name="Content Placeholder 2">
            <a:extLst>
              <a:ext uri="{FF2B5EF4-FFF2-40B4-BE49-F238E27FC236}">
                <a16:creationId xmlns:a16="http://schemas.microsoft.com/office/drawing/2014/main" xmlns="" id="{694F5268-B9CD-45D4-8A41-A98683C0FBAD}"/>
              </a:ext>
            </a:extLst>
          </p:cNvPr>
          <p:cNvSpPr>
            <a:spLocks noGrp="1"/>
          </p:cNvSpPr>
          <p:nvPr>
            <p:ph idx="1"/>
          </p:nvPr>
        </p:nvSpPr>
        <p:spPr>
          <a:xfrm>
            <a:off x="838200" y="1602200"/>
            <a:ext cx="10515600" cy="4837929"/>
          </a:xfrm>
        </p:spPr>
        <p:txBody>
          <a:bodyPr>
            <a:normAutofit fontScale="70000" lnSpcReduction="20000"/>
          </a:bodyPr>
          <a:lstStyle/>
          <a:p>
            <a:r>
              <a:rPr lang="en-US" sz="3100" dirty="0"/>
              <a:t>The vision statement is the top-level requirement – singular, but not a “shall” statement.</a:t>
            </a:r>
          </a:p>
          <a:p>
            <a:r>
              <a:rPr lang="en-US" sz="3100" dirty="0"/>
              <a:t>It is succinct.</a:t>
            </a:r>
          </a:p>
          <a:p>
            <a:r>
              <a:rPr lang="en-US" sz="3100" dirty="0"/>
              <a:t>It has some information that can be the basis for building use cases and functional analyses leading to requirements definitions and decomposition.</a:t>
            </a:r>
          </a:p>
          <a:p>
            <a:r>
              <a:rPr lang="en-US" sz="3100" dirty="0"/>
              <a:t>It has a time frame.</a:t>
            </a:r>
          </a:p>
          <a:p>
            <a:r>
              <a:rPr lang="en-US" sz="3100" dirty="0"/>
              <a:t>It is mostly ethos.</a:t>
            </a:r>
          </a:p>
          <a:p>
            <a:r>
              <a:rPr lang="en-US" sz="3100" dirty="0"/>
              <a:t>It has a touch of pathos.</a:t>
            </a:r>
          </a:p>
          <a:p>
            <a:r>
              <a:rPr lang="en-US" sz="3100" dirty="0"/>
              <a:t>It has very little, if any, logos.</a:t>
            </a:r>
          </a:p>
          <a:p>
            <a:r>
              <a:rPr lang="en-US" sz="3100" dirty="0"/>
              <a:t>It verbalizes the vision without being specific.</a:t>
            </a:r>
          </a:p>
          <a:p>
            <a:r>
              <a:rPr lang="en-US" sz="3100" dirty="0"/>
              <a:t>It is simple and direct without excessive detail.</a:t>
            </a:r>
          </a:p>
          <a:p>
            <a:r>
              <a:rPr lang="en-US" sz="3100" dirty="0"/>
              <a:t>It helps manage expectations.</a:t>
            </a:r>
          </a:p>
          <a:p>
            <a:r>
              <a:rPr lang="en-US" sz="3100" dirty="0"/>
              <a:t>It is contemporaneous.</a:t>
            </a:r>
          </a:p>
          <a:p>
            <a:r>
              <a:rPr lang="en-US" sz="3100" dirty="0"/>
              <a:t>It is persuasive.</a:t>
            </a:r>
          </a:p>
          <a:p>
            <a:endParaRPr lang="en-US" dirty="0"/>
          </a:p>
        </p:txBody>
      </p:sp>
    </p:spTree>
    <p:extLst>
      <p:ext uri="{BB962C8B-B14F-4D97-AF65-F5344CB8AC3E}">
        <p14:creationId xmlns:p14="http://schemas.microsoft.com/office/powerpoint/2010/main" val="198812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2ACE27-515C-4D48-BDC6-CD2A4E468477}"/>
              </a:ext>
            </a:extLst>
          </p:cNvPr>
          <p:cNvSpPr>
            <a:spLocks noGrp="1"/>
          </p:cNvSpPr>
          <p:nvPr>
            <p:ph type="title"/>
          </p:nvPr>
        </p:nvSpPr>
        <p:spPr>
          <a:xfrm>
            <a:off x="838200" y="276634"/>
            <a:ext cx="10515600" cy="1325563"/>
          </a:xfrm>
        </p:spPr>
        <p:txBody>
          <a:bodyPr/>
          <a:lstStyle/>
          <a:p>
            <a:r>
              <a:rPr lang="en-US" dirty="0"/>
              <a:t>Be Shrewd – Tailoring</a:t>
            </a:r>
          </a:p>
        </p:txBody>
      </p:sp>
      <p:sp>
        <p:nvSpPr>
          <p:cNvPr id="3" name="Content Placeholder 2">
            <a:extLst>
              <a:ext uri="{FF2B5EF4-FFF2-40B4-BE49-F238E27FC236}">
                <a16:creationId xmlns:a16="http://schemas.microsoft.com/office/drawing/2014/main" xmlns="" id="{5823C753-5C2F-4780-A05A-0FA3CF178834}"/>
              </a:ext>
            </a:extLst>
          </p:cNvPr>
          <p:cNvSpPr>
            <a:spLocks noGrp="1"/>
          </p:cNvSpPr>
          <p:nvPr>
            <p:ph idx="1"/>
          </p:nvPr>
        </p:nvSpPr>
        <p:spPr>
          <a:xfrm>
            <a:off x="838200" y="1406013"/>
            <a:ext cx="10515600" cy="5024284"/>
          </a:xfrm>
        </p:spPr>
        <p:txBody>
          <a:bodyPr>
            <a:normAutofit/>
          </a:bodyPr>
          <a:lstStyle/>
          <a:p>
            <a:r>
              <a:rPr lang="en-US" sz="3200" dirty="0"/>
              <a:t>Tailoring:</a:t>
            </a:r>
          </a:p>
          <a:p>
            <a:r>
              <a:rPr lang="en-US" sz="3200" dirty="0"/>
              <a:t>As is so often the case, tailoring is certainly permissible, but must be done with prudence.</a:t>
            </a:r>
          </a:p>
          <a:p>
            <a:pPr>
              <a:spcAft>
                <a:spcPts val="600"/>
              </a:spcAft>
            </a:pPr>
            <a:r>
              <a:rPr lang="en-US" sz="3200" dirty="0"/>
              <a:t>Two good examples that aren’t “succinct,” but illustrate powerful vision statements, albeit from the 1960s:</a:t>
            </a:r>
          </a:p>
          <a:p>
            <a:pPr lvl="1">
              <a:buFont typeface="Wingdings" panose="05000000000000000000" pitchFamily="2" charset="2"/>
              <a:buChar char="Ø"/>
            </a:pPr>
            <a:r>
              <a:rPr lang="en-US" sz="2800" dirty="0"/>
              <a:t>The Reverend Martin Luther King Jr.</a:t>
            </a:r>
          </a:p>
          <a:p>
            <a:pPr lvl="1">
              <a:buFont typeface="Wingdings" panose="05000000000000000000" pitchFamily="2" charset="2"/>
              <a:buChar char="Ø"/>
            </a:pPr>
            <a:r>
              <a:rPr lang="en-US" sz="2800" dirty="0"/>
              <a:t>President John F. Kennedy</a:t>
            </a:r>
          </a:p>
        </p:txBody>
      </p:sp>
    </p:spTree>
    <p:extLst>
      <p:ext uri="{BB962C8B-B14F-4D97-AF65-F5344CB8AC3E}">
        <p14:creationId xmlns:p14="http://schemas.microsoft.com/office/powerpoint/2010/main" val="226789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a:hlinkClick r:id="" action="ppaction://media"/>
            <a:extLst>
              <a:ext uri="{FF2B5EF4-FFF2-40B4-BE49-F238E27FC236}">
                <a16:creationId xmlns:a16="http://schemas.microsoft.com/office/drawing/2014/main" xmlns="" id="{BC28A58D-2562-4E99-95BD-AEBB6550EB16}"/>
              </a:ext>
            </a:extLst>
          </p:cNvPr>
          <p:cNvPicPr>
            <a:picLocks noRot="1" noChangeAspect="1"/>
          </p:cNvPicPr>
          <p:nvPr>
            <a:videoFile r:link="rId1"/>
          </p:nvPr>
        </p:nvPicPr>
        <p:blipFill>
          <a:blip r:embed="rId4"/>
          <a:stretch>
            <a:fillRect/>
          </a:stretch>
        </p:blipFill>
        <p:spPr>
          <a:xfrm>
            <a:off x="1850418" y="1040861"/>
            <a:ext cx="8249054" cy="4640093"/>
          </a:xfrm>
          <a:prstGeom prst="rect">
            <a:avLst/>
          </a:prstGeom>
        </p:spPr>
      </p:pic>
    </p:spTree>
    <p:extLst>
      <p:ext uri="{BB962C8B-B14F-4D97-AF65-F5344CB8AC3E}">
        <p14:creationId xmlns:p14="http://schemas.microsoft.com/office/powerpoint/2010/main" val="359605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E216B-7810-482D-B791-0E0A7B52F45B}"/>
              </a:ext>
            </a:extLst>
          </p:cNvPr>
          <p:cNvSpPr>
            <a:spLocks noGrp="1"/>
          </p:cNvSpPr>
          <p:nvPr>
            <p:ph type="title"/>
          </p:nvPr>
        </p:nvSpPr>
        <p:spPr>
          <a:xfrm>
            <a:off x="838200" y="286471"/>
            <a:ext cx="10515600" cy="1325563"/>
          </a:xfrm>
        </p:spPr>
        <p:txBody>
          <a:bodyPr/>
          <a:lstStyle/>
          <a:p>
            <a:r>
              <a:rPr lang="en-US" dirty="0"/>
              <a:t>Applicability in Academia</a:t>
            </a:r>
          </a:p>
        </p:txBody>
      </p:sp>
      <p:sp>
        <p:nvSpPr>
          <p:cNvPr id="3" name="Content Placeholder 2">
            <a:extLst>
              <a:ext uri="{FF2B5EF4-FFF2-40B4-BE49-F238E27FC236}">
                <a16:creationId xmlns:a16="http://schemas.microsoft.com/office/drawing/2014/main" xmlns="" id="{B9F9FDC7-C4DC-4E7C-8B79-C763B216CC56}"/>
              </a:ext>
            </a:extLst>
          </p:cNvPr>
          <p:cNvSpPr>
            <a:spLocks noGrp="1"/>
          </p:cNvSpPr>
          <p:nvPr>
            <p:ph idx="1"/>
          </p:nvPr>
        </p:nvSpPr>
        <p:spPr/>
        <p:txBody>
          <a:bodyPr/>
          <a:lstStyle/>
          <a:p>
            <a:r>
              <a:rPr lang="en-US" dirty="0"/>
              <a:t>But what about academia?</a:t>
            </a:r>
          </a:p>
          <a:p>
            <a:r>
              <a:rPr lang="en-US" dirty="0"/>
              <a:t>Richard Fineman opinion</a:t>
            </a:r>
          </a:p>
          <a:p>
            <a:r>
              <a:rPr lang="en-US" dirty="0"/>
              <a:t>Systems engineering, and the associated vision statement, help focus the pursuit of science on those activities most likely to produce particular results.</a:t>
            </a:r>
          </a:p>
        </p:txBody>
      </p:sp>
    </p:spTree>
    <p:extLst>
      <p:ext uri="{BB962C8B-B14F-4D97-AF65-F5344CB8AC3E}">
        <p14:creationId xmlns:p14="http://schemas.microsoft.com/office/powerpoint/2010/main" val="595375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BFFE97-B001-4B0B-855F-BE80C828B964}"/>
              </a:ext>
            </a:extLst>
          </p:cNvPr>
          <p:cNvSpPr>
            <a:spLocks noGrp="1"/>
          </p:cNvSpPr>
          <p:nvPr>
            <p:ph type="title"/>
          </p:nvPr>
        </p:nvSpPr>
        <p:spPr>
          <a:xfrm>
            <a:off x="838200" y="276639"/>
            <a:ext cx="10515600" cy="1325563"/>
          </a:xfrm>
        </p:spPr>
        <p:txBody>
          <a:bodyPr/>
          <a:lstStyle/>
          <a:p>
            <a:r>
              <a:rPr lang="en-US" dirty="0"/>
              <a:t>Vision Statements – the Dark Side</a:t>
            </a:r>
          </a:p>
        </p:txBody>
      </p:sp>
      <p:sp>
        <p:nvSpPr>
          <p:cNvPr id="3" name="Content Placeholder 2">
            <a:extLst>
              <a:ext uri="{FF2B5EF4-FFF2-40B4-BE49-F238E27FC236}">
                <a16:creationId xmlns:a16="http://schemas.microsoft.com/office/drawing/2014/main" xmlns="" id="{C5122183-2972-457B-9E9C-6FFA2BBF0235}"/>
              </a:ext>
            </a:extLst>
          </p:cNvPr>
          <p:cNvSpPr>
            <a:spLocks noGrp="1"/>
          </p:cNvSpPr>
          <p:nvPr>
            <p:ph idx="1"/>
          </p:nvPr>
        </p:nvSpPr>
        <p:spPr/>
        <p:txBody>
          <a:bodyPr>
            <a:normAutofit/>
          </a:bodyPr>
          <a:lstStyle/>
          <a:p>
            <a:r>
              <a:rPr lang="en-US" sz="3200" dirty="0"/>
              <a:t>In the Beginning</a:t>
            </a:r>
          </a:p>
          <a:p>
            <a:r>
              <a:rPr lang="en-US" sz="3200" dirty="0"/>
              <a:t>Before the End</a:t>
            </a:r>
          </a:p>
        </p:txBody>
      </p:sp>
    </p:spTree>
    <p:extLst>
      <p:ext uri="{BB962C8B-B14F-4D97-AF65-F5344CB8AC3E}">
        <p14:creationId xmlns:p14="http://schemas.microsoft.com/office/powerpoint/2010/main" val="324597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0E9C6-1BFB-44D9-986F-C7DCFE1944A1}"/>
              </a:ext>
            </a:extLst>
          </p:cNvPr>
          <p:cNvSpPr>
            <a:spLocks noGrp="1"/>
          </p:cNvSpPr>
          <p:nvPr>
            <p:ph type="title"/>
          </p:nvPr>
        </p:nvSpPr>
        <p:spPr>
          <a:xfrm>
            <a:off x="838200" y="276639"/>
            <a:ext cx="10515600" cy="1325563"/>
          </a:xfrm>
        </p:spPr>
        <p:txBody>
          <a:bodyPr/>
          <a:lstStyle/>
          <a:p>
            <a:r>
              <a:rPr lang="en-US" dirty="0"/>
              <a:t>But first, some definitions:</a:t>
            </a:r>
          </a:p>
        </p:txBody>
      </p:sp>
      <p:sp>
        <p:nvSpPr>
          <p:cNvPr id="3" name="Content Placeholder 2">
            <a:extLst>
              <a:ext uri="{FF2B5EF4-FFF2-40B4-BE49-F238E27FC236}">
                <a16:creationId xmlns:a16="http://schemas.microsoft.com/office/drawing/2014/main" xmlns="" id="{F835B937-CC2E-405C-9FBD-AF00C5CB46BC}"/>
              </a:ext>
            </a:extLst>
          </p:cNvPr>
          <p:cNvSpPr>
            <a:spLocks noGrp="1"/>
          </p:cNvSpPr>
          <p:nvPr>
            <p:ph idx="1"/>
          </p:nvPr>
        </p:nvSpPr>
        <p:spPr>
          <a:xfrm>
            <a:off x="838200" y="1317523"/>
            <a:ext cx="10515600" cy="4859440"/>
          </a:xfrm>
        </p:spPr>
        <p:txBody>
          <a:bodyPr>
            <a:normAutofit fontScale="92500"/>
          </a:bodyPr>
          <a:lstStyle/>
          <a:p>
            <a:r>
              <a:rPr lang="en-US" dirty="0"/>
              <a:t>According to the INCOSE website:</a:t>
            </a:r>
          </a:p>
          <a:p>
            <a:pPr marL="0" indent="0">
              <a:buNone/>
            </a:pPr>
            <a:r>
              <a:rPr lang="en-US" dirty="0"/>
              <a:t>The problem statement starts with a description of the top-level functions that the system must perform: this might be in the form of a mission statement, a concept of operations or a description of the deficiency that must be ameliorated. Most mandatory and preference requirements should be traceable to this problem statement. Acceptable systems must satisfy all the mandatory requirements. The preference requirements are traded-off to find the preferred alternatives. The problem statement should be in terms of what must be done, not how to do it. The problem statement should express the customer requirements in functional or behavioral terms. It might be composed in words or as a model. Inputs come from end users, operators, maintainers, suppliers, acquirers, owners, regulatory agencies, victims, sponsors, manufacturers and other stakeholders.</a:t>
            </a:r>
          </a:p>
          <a:p>
            <a:endParaRPr lang="en-US" dirty="0"/>
          </a:p>
        </p:txBody>
      </p:sp>
    </p:spTree>
    <p:extLst>
      <p:ext uri="{BB962C8B-B14F-4D97-AF65-F5344CB8AC3E}">
        <p14:creationId xmlns:p14="http://schemas.microsoft.com/office/powerpoint/2010/main" val="3721510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53AB8-EC78-4EA1-9A6E-3ACAF1AB2624}"/>
              </a:ext>
            </a:extLst>
          </p:cNvPr>
          <p:cNvSpPr>
            <a:spLocks noGrp="1"/>
          </p:cNvSpPr>
          <p:nvPr>
            <p:ph type="title"/>
          </p:nvPr>
        </p:nvSpPr>
        <p:spPr>
          <a:xfrm>
            <a:off x="838200" y="276633"/>
            <a:ext cx="10515600" cy="1325563"/>
          </a:xfrm>
        </p:spPr>
        <p:txBody>
          <a:bodyPr/>
          <a:lstStyle/>
          <a:p>
            <a:r>
              <a:rPr lang="en-US" dirty="0"/>
              <a:t>In the Beginning</a:t>
            </a:r>
          </a:p>
        </p:txBody>
      </p:sp>
      <p:sp>
        <p:nvSpPr>
          <p:cNvPr id="3" name="Content Placeholder 2">
            <a:extLst>
              <a:ext uri="{FF2B5EF4-FFF2-40B4-BE49-F238E27FC236}">
                <a16:creationId xmlns:a16="http://schemas.microsoft.com/office/drawing/2014/main" xmlns="" id="{0A6DDF8F-A466-4817-93D1-D5081A226B2D}"/>
              </a:ext>
            </a:extLst>
          </p:cNvPr>
          <p:cNvSpPr>
            <a:spLocks noGrp="1"/>
          </p:cNvSpPr>
          <p:nvPr>
            <p:ph idx="1"/>
          </p:nvPr>
        </p:nvSpPr>
        <p:spPr>
          <a:xfrm>
            <a:off x="838200" y="1307689"/>
            <a:ext cx="10515600" cy="4908602"/>
          </a:xfrm>
        </p:spPr>
        <p:txBody>
          <a:bodyPr>
            <a:normAutofit/>
          </a:bodyPr>
          <a:lstStyle/>
          <a:p>
            <a:r>
              <a:rPr lang="en-US" sz="3200" dirty="0"/>
              <a:t>Flawed vision, mission, or problem statement</a:t>
            </a:r>
          </a:p>
          <a:p>
            <a:pPr lvl="1">
              <a:buFont typeface="Wingdings" panose="05000000000000000000" pitchFamily="2" charset="2"/>
              <a:buChar char="Ø"/>
            </a:pPr>
            <a:r>
              <a:rPr lang="en-US" sz="2800" dirty="0"/>
              <a:t>A solution looking for a justification</a:t>
            </a:r>
          </a:p>
          <a:p>
            <a:pPr lvl="1">
              <a:buFont typeface="Wingdings" panose="05000000000000000000" pitchFamily="2" charset="2"/>
              <a:buChar char="Ø"/>
            </a:pPr>
            <a:r>
              <a:rPr lang="en-US" sz="2800" dirty="0"/>
              <a:t>Pet rock projects</a:t>
            </a:r>
          </a:p>
          <a:p>
            <a:pPr lvl="1">
              <a:buFont typeface="Wingdings" panose="05000000000000000000" pitchFamily="2" charset="2"/>
              <a:buChar char="Ø"/>
            </a:pPr>
            <a:r>
              <a:rPr lang="en-US" sz="2800" dirty="0"/>
              <a:t>Verbose</a:t>
            </a:r>
          </a:p>
          <a:p>
            <a:pPr lvl="1">
              <a:buFont typeface="Wingdings" panose="05000000000000000000" pitchFamily="2" charset="2"/>
              <a:buChar char="Ø"/>
            </a:pPr>
            <a:r>
              <a:rPr lang="en-US" sz="2800" dirty="0"/>
              <a:t>Amalgamation; something for everyone</a:t>
            </a:r>
          </a:p>
          <a:p>
            <a:pPr lvl="1">
              <a:buFont typeface="Wingdings" panose="05000000000000000000" pitchFamily="2" charset="2"/>
              <a:buChar char="Ø"/>
            </a:pPr>
            <a:r>
              <a:rPr lang="en-US" sz="2800" dirty="0"/>
              <a:t>Has words that are there to placate someone who has an agenda, or needs to exert some sort of influence.</a:t>
            </a:r>
          </a:p>
          <a:p>
            <a:pPr lvl="1">
              <a:buFont typeface="Wingdings" panose="05000000000000000000" pitchFamily="2" charset="2"/>
              <a:buChar char="Ø"/>
            </a:pPr>
            <a:r>
              <a:rPr lang="en-US" sz="2800" dirty="0"/>
              <a:t>Participants in a project can acknowledge the “vision statement” of the project but have private “vision statements” – their own personal agendas</a:t>
            </a:r>
          </a:p>
        </p:txBody>
      </p:sp>
    </p:spTree>
    <p:extLst>
      <p:ext uri="{BB962C8B-B14F-4D97-AF65-F5344CB8AC3E}">
        <p14:creationId xmlns:p14="http://schemas.microsoft.com/office/powerpoint/2010/main" val="1673076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097DC-0A75-4C25-916F-F186F8552C7C}"/>
              </a:ext>
            </a:extLst>
          </p:cNvPr>
          <p:cNvSpPr>
            <a:spLocks noGrp="1"/>
          </p:cNvSpPr>
          <p:nvPr>
            <p:ph type="title"/>
          </p:nvPr>
        </p:nvSpPr>
        <p:spPr>
          <a:xfrm>
            <a:off x="838200" y="276639"/>
            <a:ext cx="10515600" cy="1325563"/>
          </a:xfrm>
        </p:spPr>
        <p:txBody>
          <a:bodyPr/>
          <a:lstStyle/>
          <a:p>
            <a:r>
              <a:rPr lang="en-US" dirty="0"/>
              <a:t>For Example</a:t>
            </a:r>
          </a:p>
        </p:txBody>
      </p:sp>
      <p:sp>
        <p:nvSpPr>
          <p:cNvPr id="3" name="Content Placeholder 2">
            <a:extLst>
              <a:ext uri="{FF2B5EF4-FFF2-40B4-BE49-F238E27FC236}">
                <a16:creationId xmlns:a16="http://schemas.microsoft.com/office/drawing/2014/main" xmlns="" id="{00018BDB-2B41-4EB8-8A4E-DAAA28FBE50D}"/>
              </a:ext>
            </a:extLst>
          </p:cNvPr>
          <p:cNvSpPr>
            <a:spLocks noGrp="1"/>
          </p:cNvSpPr>
          <p:nvPr>
            <p:ph idx="1"/>
          </p:nvPr>
        </p:nvSpPr>
        <p:spPr/>
        <p:txBody>
          <a:bodyPr>
            <a:normAutofit/>
          </a:bodyPr>
          <a:lstStyle/>
          <a:p>
            <a:r>
              <a:rPr lang="en-US" dirty="0"/>
              <a:t>California High-Speed Rail has both a Mission Statement and a Vision Statement:</a:t>
            </a:r>
          </a:p>
          <a:p>
            <a:r>
              <a:rPr lang="en-US" dirty="0"/>
              <a:t>Our Mission</a:t>
            </a:r>
          </a:p>
          <a:p>
            <a:pPr lvl="1"/>
            <a:r>
              <a:rPr lang="en-US" dirty="0"/>
              <a:t>The mission of the California High-Speed Rail Authority is to plan, design, build, and operate a high-speed train system that provides an efficient, safe, sustainable, and reliable transportation option for the people of California.</a:t>
            </a:r>
          </a:p>
          <a:p>
            <a:r>
              <a:rPr lang="en-US" dirty="0"/>
              <a:t>Our Vision</a:t>
            </a:r>
          </a:p>
          <a:p>
            <a:pPr lvl="1"/>
            <a:r>
              <a:rPr lang="en-US" dirty="0"/>
              <a:t>California’s high-speed train system improves the quality of life for Californian, provides a model for the nation, and enhances the state’s global economic standing.</a:t>
            </a:r>
          </a:p>
          <a:p>
            <a:endParaRPr lang="en-US" dirty="0"/>
          </a:p>
        </p:txBody>
      </p:sp>
    </p:spTree>
    <p:extLst>
      <p:ext uri="{BB962C8B-B14F-4D97-AF65-F5344CB8AC3E}">
        <p14:creationId xmlns:p14="http://schemas.microsoft.com/office/powerpoint/2010/main" val="5552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0E9C6-1BFB-44D9-986F-C7DCFE1944A1}"/>
              </a:ext>
            </a:extLst>
          </p:cNvPr>
          <p:cNvSpPr>
            <a:spLocks noGrp="1"/>
          </p:cNvSpPr>
          <p:nvPr>
            <p:ph type="title"/>
          </p:nvPr>
        </p:nvSpPr>
        <p:spPr>
          <a:xfrm>
            <a:off x="838200" y="276639"/>
            <a:ext cx="10515600" cy="1325563"/>
          </a:xfrm>
        </p:spPr>
        <p:txBody>
          <a:bodyPr/>
          <a:lstStyle/>
          <a:p>
            <a:r>
              <a:rPr lang="en-US" dirty="0"/>
              <a:t>Before the end:</a:t>
            </a:r>
          </a:p>
        </p:txBody>
      </p:sp>
      <p:sp>
        <p:nvSpPr>
          <p:cNvPr id="3" name="Content Placeholder 2">
            <a:extLst>
              <a:ext uri="{FF2B5EF4-FFF2-40B4-BE49-F238E27FC236}">
                <a16:creationId xmlns:a16="http://schemas.microsoft.com/office/drawing/2014/main" xmlns="" id="{F835B937-CC2E-405C-9FBD-AF00C5CB46BC}"/>
              </a:ext>
            </a:extLst>
          </p:cNvPr>
          <p:cNvSpPr>
            <a:spLocks noGrp="1"/>
          </p:cNvSpPr>
          <p:nvPr>
            <p:ph idx="1"/>
          </p:nvPr>
        </p:nvSpPr>
        <p:spPr/>
        <p:txBody>
          <a:bodyPr>
            <a:normAutofit lnSpcReduction="10000"/>
          </a:bodyPr>
          <a:lstStyle/>
          <a:p>
            <a:r>
              <a:rPr lang="en-US" dirty="0"/>
              <a:t>Projects consist of cost, schedule, and performance.  Performance is important only at the beginning and at the end.</a:t>
            </a:r>
          </a:p>
          <a:p>
            <a:r>
              <a:rPr lang="en-US" dirty="0"/>
              <a:t>Forgotten: when you are up to your armpits in alligators it’s hard to remember that your job is to drain the swamp.</a:t>
            </a:r>
          </a:p>
          <a:p>
            <a:r>
              <a:rPr lang="en-US" dirty="0"/>
              <a:t>Something a little bit better.</a:t>
            </a:r>
          </a:p>
          <a:p>
            <a:r>
              <a:rPr lang="en-US" dirty="0"/>
              <a:t>Isn’t modeling good enough?</a:t>
            </a:r>
          </a:p>
          <a:p>
            <a:r>
              <a:rPr lang="en-US" dirty="0"/>
              <a:t>Personnel changes.</a:t>
            </a:r>
          </a:p>
          <a:p>
            <a:r>
              <a:rPr lang="en-US" dirty="0"/>
              <a:t>Participants in a project can acknowledge the “vision statement” of the project but have private “vision statements” – their own personal agendas</a:t>
            </a:r>
          </a:p>
          <a:p>
            <a:endParaRPr lang="en-US" dirty="0"/>
          </a:p>
        </p:txBody>
      </p:sp>
    </p:spTree>
    <p:extLst>
      <p:ext uri="{BB962C8B-B14F-4D97-AF65-F5344CB8AC3E}">
        <p14:creationId xmlns:p14="http://schemas.microsoft.com/office/powerpoint/2010/main" val="3904590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A88B19-D77E-4C8D-B587-43DDE75EDFF9}"/>
              </a:ext>
            </a:extLst>
          </p:cNvPr>
          <p:cNvSpPr>
            <a:spLocks noGrp="1"/>
          </p:cNvSpPr>
          <p:nvPr>
            <p:ph type="title"/>
          </p:nvPr>
        </p:nvSpPr>
        <p:spPr>
          <a:xfrm>
            <a:off x="838200" y="276639"/>
            <a:ext cx="10515600" cy="1325563"/>
          </a:xfrm>
        </p:spPr>
        <p:txBody>
          <a:bodyPr/>
          <a:lstStyle/>
          <a:p>
            <a:r>
              <a:rPr lang="en-US" dirty="0"/>
              <a:t>Before the End – the Nefarious</a:t>
            </a:r>
          </a:p>
        </p:txBody>
      </p:sp>
      <p:sp>
        <p:nvSpPr>
          <p:cNvPr id="3" name="Content Placeholder 2">
            <a:extLst>
              <a:ext uri="{FF2B5EF4-FFF2-40B4-BE49-F238E27FC236}">
                <a16:creationId xmlns:a16="http://schemas.microsoft.com/office/drawing/2014/main" xmlns="" id="{7172B3A7-839C-4467-BE43-E0FC154BFBD2}"/>
              </a:ext>
            </a:extLst>
          </p:cNvPr>
          <p:cNvSpPr>
            <a:spLocks noGrp="1"/>
          </p:cNvSpPr>
          <p:nvPr>
            <p:ph idx="1"/>
          </p:nvPr>
        </p:nvSpPr>
        <p:spPr/>
        <p:txBody>
          <a:bodyPr>
            <a:normAutofit/>
          </a:bodyPr>
          <a:lstStyle/>
          <a:p>
            <a:r>
              <a:rPr lang="en-US" sz="3200" dirty="0"/>
              <a:t>“Private” Vision Statement</a:t>
            </a:r>
          </a:p>
          <a:p>
            <a:r>
              <a:rPr lang="en-US" sz="3200" dirty="0"/>
              <a:t>Well Written Vision Statement Part of the Cure</a:t>
            </a:r>
          </a:p>
          <a:p>
            <a:r>
              <a:rPr lang="en-US" sz="3200" dirty="0"/>
              <a:t>Strong Leadership Part of the Cure</a:t>
            </a:r>
          </a:p>
          <a:p>
            <a:r>
              <a:rPr lang="en-US" sz="3200" dirty="0"/>
              <a:t>Potential Risk Management Issue</a:t>
            </a:r>
          </a:p>
        </p:txBody>
      </p:sp>
    </p:spTree>
    <p:extLst>
      <p:ext uri="{BB962C8B-B14F-4D97-AF65-F5344CB8AC3E}">
        <p14:creationId xmlns:p14="http://schemas.microsoft.com/office/powerpoint/2010/main" val="3426285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711C4-69CF-4BCE-AC43-9C3922D78A81}"/>
              </a:ext>
            </a:extLst>
          </p:cNvPr>
          <p:cNvSpPr>
            <a:spLocks noGrp="1"/>
          </p:cNvSpPr>
          <p:nvPr>
            <p:ph type="title"/>
          </p:nvPr>
        </p:nvSpPr>
        <p:spPr>
          <a:xfrm>
            <a:off x="838200" y="276633"/>
            <a:ext cx="10515600" cy="1325563"/>
          </a:xfrm>
        </p:spPr>
        <p:txBody>
          <a:bodyPr/>
          <a:lstStyle/>
          <a:p>
            <a:r>
              <a:rPr lang="en-US" dirty="0"/>
              <a:t>A Tangential Issue</a:t>
            </a:r>
          </a:p>
        </p:txBody>
      </p:sp>
      <p:sp>
        <p:nvSpPr>
          <p:cNvPr id="3" name="Content Placeholder 2">
            <a:extLst>
              <a:ext uri="{FF2B5EF4-FFF2-40B4-BE49-F238E27FC236}">
                <a16:creationId xmlns:a16="http://schemas.microsoft.com/office/drawing/2014/main" xmlns="" id="{2991601F-63B6-41B5-B04D-B418F93A0870}"/>
              </a:ext>
            </a:extLst>
          </p:cNvPr>
          <p:cNvSpPr>
            <a:spLocks noGrp="1"/>
          </p:cNvSpPr>
          <p:nvPr>
            <p:ph idx="1"/>
          </p:nvPr>
        </p:nvSpPr>
        <p:spPr>
          <a:xfrm>
            <a:off x="838200" y="1425677"/>
            <a:ext cx="10515600" cy="4751286"/>
          </a:xfrm>
        </p:spPr>
        <p:txBody>
          <a:bodyPr>
            <a:normAutofit fontScale="92500" lnSpcReduction="10000"/>
          </a:bodyPr>
          <a:lstStyle/>
          <a:p>
            <a:r>
              <a:rPr lang="en-US" dirty="0"/>
              <a:t>John F. Kennedy</a:t>
            </a:r>
          </a:p>
          <a:p>
            <a:pPr lvl="1"/>
            <a:r>
              <a:rPr lang="en-US" dirty="0"/>
              <a:t>Space science, like nuclear science, and all technology, has no conscience of its own. Whether it will become a force for good or ill depends on man and only if the United States occupies a position of preeminence can we help decide whether this new ocean will be a sea of peace or a new terrifying theater of war.</a:t>
            </a:r>
          </a:p>
          <a:p>
            <a:r>
              <a:rPr lang="en-US" dirty="0"/>
              <a:t>Albert Einstein</a:t>
            </a:r>
          </a:p>
          <a:p>
            <a:pPr lvl="1"/>
            <a:r>
              <a:rPr lang="en-US" dirty="0"/>
              <a:t>“We should take care not to make the intellect our God; it has, of course, powerful muscles, but no personality.” –Albert Einstein, attributed by Forbes</a:t>
            </a:r>
          </a:p>
          <a:p>
            <a:r>
              <a:rPr lang="en-US" dirty="0"/>
              <a:t>The question of conscience and being a force for good or ill is the proverbial elephant for our profession.  While the Systems Engineering Quality Management Working Group is addressing this question directly, the pursuit of ethical behavior should be imbedding in all elements of our profession.</a:t>
            </a:r>
          </a:p>
        </p:txBody>
      </p:sp>
    </p:spTree>
    <p:extLst>
      <p:ext uri="{BB962C8B-B14F-4D97-AF65-F5344CB8AC3E}">
        <p14:creationId xmlns:p14="http://schemas.microsoft.com/office/powerpoint/2010/main" val="1060134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84891-38D6-484B-9B6D-F6D3599FC1D1}"/>
              </a:ext>
            </a:extLst>
          </p:cNvPr>
          <p:cNvSpPr>
            <a:spLocks noGrp="1"/>
          </p:cNvSpPr>
          <p:nvPr>
            <p:ph type="title"/>
          </p:nvPr>
        </p:nvSpPr>
        <p:spPr>
          <a:xfrm>
            <a:off x="838200" y="276639"/>
            <a:ext cx="10515600" cy="1325563"/>
          </a:xfrm>
        </p:spPr>
        <p:txBody>
          <a:bodyPr/>
          <a:lstStyle/>
          <a:p>
            <a:r>
              <a:rPr lang="en-US" dirty="0"/>
              <a:t>Summary of Attributes (Take 3)</a:t>
            </a:r>
          </a:p>
        </p:txBody>
      </p:sp>
      <p:sp>
        <p:nvSpPr>
          <p:cNvPr id="3" name="Content Placeholder 2">
            <a:extLst>
              <a:ext uri="{FF2B5EF4-FFF2-40B4-BE49-F238E27FC236}">
                <a16:creationId xmlns:a16="http://schemas.microsoft.com/office/drawing/2014/main" xmlns="" id="{99A37625-D203-4D31-9394-75E9B6FBCD4B}"/>
              </a:ext>
            </a:extLst>
          </p:cNvPr>
          <p:cNvSpPr>
            <a:spLocks noGrp="1"/>
          </p:cNvSpPr>
          <p:nvPr>
            <p:ph idx="1"/>
          </p:nvPr>
        </p:nvSpPr>
        <p:spPr>
          <a:xfrm>
            <a:off x="838200" y="1533236"/>
            <a:ext cx="10515600" cy="4867564"/>
          </a:xfrm>
        </p:spPr>
        <p:txBody>
          <a:bodyPr>
            <a:normAutofit fontScale="55000" lnSpcReduction="20000"/>
          </a:bodyPr>
          <a:lstStyle/>
          <a:p>
            <a:r>
              <a:rPr lang="en-US" dirty="0"/>
              <a:t>The vision statement is the vector sum – the sum of all the needed vectors.</a:t>
            </a:r>
          </a:p>
          <a:p>
            <a:r>
              <a:rPr lang="en-US" dirty="0"/>
              <a:t>The vision statement should be the top-level requirement – singular, but not a “shall” statement.</a:t>
            </a:r>
          </a:p>
          <a:p>
            <a:r>
              <a:rPr lang="en-US" dirty="0"/>
              <a:t>The vision statement should be the “ethos,” with a touch of “pathos” to bolster its appeal (“boldly go”), and no more than a hint of the “logos”</a:t>
            </a:r>
          </a:p>
          <a:p>
            <a:r>
              <a:rPr lang="en-US" dirty="0"/>
              <a:t>Ethical honestly based on a genuine problem assessment</a:t>
            </a:r>
          </a:p>
          <a:p>
            <a:r>
              <a:rPr lang="en-US" dirty="0"/>
              <a:t>It is succinct.</a:t>
            </a:r>
          </a:p>
          <a:p>
            <a:r>
              <a:rPr lang="en-US" dirty="0"/>
              <a:t>It verbalizes the vision without being specific.</a:t>
            </a:r>
          </a:p>
          <a:p>
            <a:r>
              <a:rPr lang="en-US" dirty="0"/>
              <a:t>It has some information that can be the basis for building use cases and functional analyses leading to requirements definitions and decomposition.</a:t>
            </a:r>
          </a:p>
          <a:p>
            <a:r>
              <a:rPr lang="en-US" dirty="0"/>
              <a:t>It has a time frame.</a:t>
            </a:r>
          </a:p>
          <a:p>
            <a:r>
              <a:rPr lang="en-US" dirty="0"/>
              <a:t>It helps manage expectations.</a:t>
            </a:r>
          </a:p>
          <a:p>
            <a:r>
              <a:rPr lang="en-US" dirty="0"/>
              <a:t>It is contemporaneous.</a:t>
            </a:r>
          </a:p>
          <a:p>
            <a:r>
              <a:rPr lang="en-US" dirty="0"/>
              <a:t>A powerful management tool</a:t>
            </a:r>
          </a:p>
          <a:p>
            <a:r>
              <a:rPr lang="en-US" dirty="0"/>
              <a:t>A way to maintain focus</a:t>
            </a:r>
          </a:p>
          <a:p>
            <a:r>
              <a:rPr lang="en-US" dirty="0"/>
              <a:t>Applicable to industry and academia</a:t>
            </a:r>
          </a:p>
          <a:p>
            <a:r>
              <a:rPr lang="en-US" dirty="0"/>
              <a:t>The vision statement is supported by the project leadership</a:t>
            </a:r>
          </a:p>
          <a:p>
            <a:r>
              <a:rPr lang="en-US" dirty="0"/>
              <a:t>It is persuasive</a:t>
            </a:r>
          </a:p>
          <a:p>
            <a:endParaRPr lang="en-US" dirty="0"/>
          </a:p>
        </p:txBody>
      </p:sp>
    </p:spTree>
    <p:extLst>
      <p:ext uri="{BB962C8B-B14F-4D97-AF65-F5344CB8AC3E}">
        <p14:creationId xmlns:p14="http://schemas.microsoft.com/office/powerpoint/2010/main" val="1197472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BD1BC7-844D-4D8E-8781-E21FB99ACA1F}"/>
              </a:ext>
            </a:extLst>
          </p:cNvPr>
          <p:cNvSpPr>
            <a:spLocks noGrp="1"/>
          </p:cNvSpPr>
          <p:nvPr>
            <p:ph type="title"/>
          </p:nvPr>
        </p:nvSpPr>
        <p:spPr>
          <a:xfrm>
            <a:off x="838200" y="276639"/>
            <a:ext cx="10515600" cy="1325563"/>
          </a:xfrm>
        </p:spPr>
        <p:txBody>
          <a:bodyPr/>
          <a:lstStyle/>
          <a:p>
            <a:r>
              <a:rPr lang="en-US" dirty="0"/>
              <a:t>Summary of “NOT” Attributes</a:t>
            </a:r>
          </a:p>
        </p:txBody>
      </p:sp>
      <p:sp>
        <p:nvSpPr>
          <p:cNvPr id="3" name="Content Placeholder 2">
            <a:extLst>
              <a:ext uri="{FF2B5EF4-FFF2-40B4-BE49-F238E27FC236}">
                <a16:creationId xmlns:a16="http://schemas.microsoft.com/office/drawing/2014/main" xmlns="" id="{9A32CB22-D346-4B25-B397-5FDB5B03252D}"/>
              </a:ext>
            </a:extLst>
          </p:cNvPr>
          <p:cNvSpPr>
            <a:spLocks noGrp="1"/>
          </p:cNvSpPr>
          <p:nvPr>
            <p:ph idx="1"/>
          </p:nvPr>
        </p:nvSpPr>
        <p:spPr/>
        <p:txBody>
          <a:bodyPr>
            <a:normAutofit/>
          </a:bodyPr>
          <a:lstStyle/>
          <a:p>
            <a:r>
              <a:rPr lang="en-US" dirty="0"/>
              <a:t>A solution looking for a justification</a:t>
            </a:r>
          </a:p>
          <a:p>
            <a:r>
              <a:rPr lang="en-US" dirty="0"/>
              <a:t>Pet rock projects</a:t>
            </a:r>
          </a:p>
          <a:p>
            <a:r>
              <a:rPr lang="en-US" dirty="0"/>
              <a:t>Amalgamation; something for everyone</a:t>
            </a:r>
          </a:p>
          <a:p>
            <a:r>
              <a:rPr lang="en-US" dirty="0"/>
              <a:t>Has words that are there to placate someone who has an agenda, or needs to exert some sort of influence.</a:t>
            </a:r>
          </a:p>
          <a:p>
            <a:r>
              <a:rPr lang="en-US" dirty="0"/>
              <a:t>Participants in a project can acknowledge the “vision statement” of the project but have private “vision statements” – their own personal agendas</a:t>
            </a:r>
          </a:p>
          <a:p>
            <a:endParaRPr lang="en-US" dirty="0"/>
          </a:p>
        </p:txBody>
      </p:sp>
    </p:spTree>
    <p:extLst>
      <p:ext uri="{BB962C8B-B14F-4D97-AF65-F5344CB8AC3E}">
        <p14:creationId xmlns:p14="http://schemas.microsoft.com/office/powerpoint/2010/main" val="3618430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AC3F4812-8CB7-40F1-A1C5-4D04763287AF}"/>
              </a:ext>
            </a:extLst>
          </p:cNvPr>
          <p:cNvSpPr>
            <a:spLocks noGrp="1"/>
          </p:cNvSpPr>
          <p:nvPr>
            <p:ph type="title"/>
          </p:nvPr>
        </p:nvSpPr>
        <p:spPr>
          <a:xfrm>
            <a:off x="838200" y="276634"/>
            <a:ext cx="10515600" cy="1325563"/>
          </a:xfrm>
        </p:spPr>
        <p:txBody>
          <a:bodyPr/>
          <a:lstStyle/>
          <a:p>
            <a:r>
              <a:rPr lang="en-US" dirty="0"/>
              <a:t>Summary of “NOT” Attributes</a:t>
            </a:r>
          </a:p>
        </p:txBody>
      </p:sp>
      <p:sp>
        <p:nvSpPr>
          <p:cNvPr id="3" name="Content Placeholder 2">
            <a:extLst>
              <a:ext uri="{FF2B5EF4-FFF2-40B4-BE49-F238E27FC236}">
                <a16:creationId xmlns:a16="http://schemas.microsoft.com/office/drawing/2014/main" xmlns="" id="{1305C07F-D854-4AD2-A5CD-5538EC17BA75}"/>
              </a:ext>
            </a:extLst>
          </p:cNvPr>
          <p:cNvSpPr>
            <a:spLocks noGrp="1"/>
          </p:cNvSpPr>
          <p:nvPr>
            <p:ph idx="1"/>
          </p:nvPr>
        </p:nvSpPr>
        <p:spPr>
          <a:xfrm>
            <a:off x="838200" y="1569985"/>
            <a:ext cx="10515600" cy="4351338"/>
          </a:xfrm>
        </p:spPr>
        <p:txBody>
          <a:bodyPr anchor="ctr">
            <a:normAutofit/>
          </a:bodyPr>
          <a:lstStyle/>
          <a:p>
            <a:pPr algn="ctr"/>
            <a:r>
              <a:rPr lang="en-US" sz="16600" dirty="0">
                <a:solidFill>
                  <a:schemeClr val="accent2"/>
                </a:solidFill>
                <a:latin typeface="Arial Rounded MT Bold" panose="020F0704030504030204" pitchFamily="34" charset="0"/>
              </a:rPr>
              <a:t>EASY</a:t>
            </a:r>
          </a:p>
        </p:txBody>
      </p:sp>
    </p:spTree>
    <p:extLst>
      <p:ext uri="{BB962C8B-B14F-4D97-AF65-F5344CB8AC3E}">
        <p14:creationId xmlns:p14="http://schemas.microsoft.com/office/powerpoint/2010/main" val="237409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4A40C7-0364-43B9-90BD-41B5E4B5546D}"/>
              </a:ext>
            </a:extLst>
          </p:cNvPr>
          <p:cNvSpPr>
            <a:spLocks noGrp="1"/>
          </p:cNvSpPr>
          <p:nvPr>
            <p:ph type="title"/>
          </p:nvPr>
        </p:nvSpPr>
        <p:spPr>
          <a:xfrm>
            <a:off x="838200" y="276639"/>
            <a:ext cx="10515600" cy="1325563"/>
          </a:xfrm>
        </p:spPr>
        <p:txBody>
          <a:bodyPr/>
          <a:lstStyle/>
          <a:p>
            <a:r>
              <a:rPr lang="en-US" dirty="0"/>
              <a:t>The Future?</a:t>
            </a:r>
          </a:p>
        </p:txBody>
      </p:sp>
      <p:sp>
        <p:nvSpPr>
          <p:cNvPr id="3" name="Content Placeholder 2">
            <a:extLst>
              <a:ext uri="{FF2B5EF4-FFF2-40B4-BE49-F238E27FC236}">
                <a16:creationId xmlns:a16="http://schemas.microsoft.com/office/drawing/2014/main" xmlns="" id="{47DBB736-C719-4513-B073-D648E2B802EF}"/>
              </a:ext>
            </a:extLst>
          </p:cNvPr>
          <p:cNvSpPr>
            <a:spLocks noGrp="1"/>
          </p:cNvSpPr>
          <p:nvPr>
            <p:ph idx="1"/>
          </p:nvPr>
        </p:nvSpPr>
        <p:spPr/>
        <p:txBody>
          <a:bodyPr>
            <a:normAutofit/>
          </a:bodyPr>
          <a:lstStyle/>
          <a:p>
            <a:r>
              <a:rPr lang="en-US" sz="4000" dirty="0"/>
              <a:t>All of the above attributes</a:t>
            </a:r>
          </a:p>
          <a:p>
            <a:r>
              <a:rPr lang="en-US" sz="4000" dirty="0"/>
              <a:t>Add in audio and visual</a:t>
            </a:r>
          </a:p>
          <a:p>
            <a:r>
              <a:rPr lang="en-US" sz="4000" dirty="0"/>
              <a:t>Take Advantage of New Communication Tools</a:t>
            </a:r>
          </a:p>
        </p:txBody>
      </p:sp>
    </p:spTree>
    <p:extLst>
      <p:ext uri="{BB962C8B-B14F-4D97-AF65-F5344CB8AC3E}">
        <p14:creationId xmlns:p14="http://schemas.microsoft.com/office/powerpoint/2010/main" val="1413132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305C07F-D854-4AD2-A5CD-5538EC17BA75}"/>
              </a:ext>
            </a:extLst>
          </p:cNvPr>
          <p:cNvSpPr>
            <a:spLocks noGrp="1"/>
          </p:cNvSpPr>
          <p:nvPr>
            <p:ph idx="1"/>
          </p:nvPr>
        </p:nvSpPr>
        <p:spPr>
          <a:xfrm>
            <a:off x="838200" y="960381"/>
            <a:ext cx="10515600" cy="4351338"/>
          </a:xfrm>
        </p:spPr>
        <p:txBody>
          <a:bodyPr anchor="ctr">
            <a:normAutofit/>
          </a:bodyPr>
          <a:lstStyle/>
          <a:p>
            <a:pPr marL="0" indent="0" algn="ctr">
              <a:buNone/>
            </a:pPr>
            <a:r>
              <a:rPr lang="en-US" sz="5400" dirty="0">
                <a:solidFill>
                  <a:schemeClr val="accent2"/>
                </a:solidFill>
                <a:latin typeface="Arial Rounded MT Bold" panose="020F0704030504030204" pitchFamily="34" charset="0"/>
              </a:rPr>
              <a:t>OUR CHALLENGE</a:t>
            </a:r>
          </a:p>
        </p:txBody>
      </p:sp>
    </p:spTree>
    <p:extLst>
      <p:ext uri="{BB962C8B-B14F-4D97-AF65-F5344CB8AC3E}">
        <p14:creationId xmlns:p14="http://schemas.microsoft.com/office/powerpoint/2010/main" val="197595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0E9C6-1BFB-44D9-986F-C7DCFE1944A1}"/>
              </a:ext>
            </a:extLst>
          </p:cNvPr>
          <p:cNvSpPr>
            <a:spLocks noGrp="1"/>
          </p:cNvSpPr>
          <p:nvPr>
            <p:ph type="title"/>
          </p:nvPr>
        </p:nvSpPr>
        <p:spPr>
          <a:xfrm>
            <a:off x="838200" y="276639"/>
            <a:ext cx="10515600" cy="1325563"/>
          </a:xfrm>
        </p:spPr>
        <p:txBody>
          <a:bodyPr/>
          <a:lstStyle/>
          <a:p>
            <a:r>
              <a:rPr lang="en-US" dirty="0"/>
              <a:t>But first, some definitions – short form:</a:t>
            </a:r>
          </a:p>
        </p:txBody>
      </p:sp>
      <p:sp>
        <p:nvSpPr>
          <p:cNvPr id="3" name="Content Placeholder 2">
            <a:extLst>
              <a:ext uri="{FF2B5EF4-FFF2-40B4-BE49-F238E27FC236}">
                <a16:creationId xmlns:a16="http://schemas.microsoft.com/office/drawing/2014/main" xmlns="" id="{F835B937-CC2E-405C-9FBD-AF00C5CB46BC}"/>
              </a:ext>
            </a:extLst>
          </p:cNvPr>
          <p:cNvSpPr>
            <a:spLocks noGrp="1"/>
          </p:cNvSpPr>
          <p:nvPr>
            <p:ph idx="1"/>
          </p:nvPr>
        </p:nvSpPr>
        <p:spPr>
          <a:xfrm>
            <a:off x="838200" y="1317523"/>
            <a:ext cx="10515600" cy="4859440"/>
          </a:xfrm>
        </p:spPr>
        <p:txBody>
          <a:bodyPr>
            <a:normAutofit/>
          </a:bodyPr>
          <a:lstStyle/>
          <a:p>
            <a:r>
              <a:rPr lang="en-US" sz="3200" dirty="0"/>
              <a:t>Problem Statement</a:t>
            </a:r>
          </a:p>
          <a:p>
            <a:pPr lvl="1">
              <a:buFont typeface="Wingdings" panose="05000000000000000000" pitchFamily="2" charset="2"/>
              <a:buChar char="Ø"/>
            </a:pPr>
            <a:r>
              <a:rPr lang="en-US" sz="2800" dirty="0"/>
              <a:t>Preceding chart; close to architected solution, but not; top-level design requirements</a:t>
            </a:r>
          </a:p>
          <a:p>
            <a:r>
              <a:rPr lang="en-US" sz="3200" dirty="0"/>
              <a:t>Mission Statement</a:t>
            </a:r>
          </a:p>
          <a:p>
            <a:pPr lvl="1">
              <a:buFont typeface="Wingdings" panose="05000000000000000000" pitchFamily="2" charset="2"/>
              <a:buChar char="Ø"/>
            </a:pPr>
            <a:r>
              <a:rPr lang="en-US" sz="2800" dirty="0"/>
              <a:t>Buried in preceding chart; function or use oriented; basis for a Concepts of Operations document</a:t>
            </a:r>
          </a:p>
          <a:p>
            <a:r>
              <a:rPr lang="en-US" sz="3200" dirty="0"/>
              <a:t>Vision Statement</a:t>
            </a:r>
          </a:p>
          <a:p>
            <a:pPr lvl="1">
              <a:buFont typeface="Wingdings" panose="05000000000000000000" pitchFamily="2" charset="2"/>
              <a:buChar char="Ø"/>
            </a:pPr>
            <a:r>
              <a:rPr lang="en-US" sz="2800" dirty="0"/>
              <a:t>The purpose of this presentation; transcends “Problem Statement” and “Mission Statement”</a:t>
            </a:r>
          </a:p>
          <a:p>
            <a:r>
              <a:rPr lang="en-US" sz="3200" dirty="0"/>
              <a:t>NOTE: significant overlap amongst the three</a:t>
            </a:r>
          </a:p>
        </p:txBody>
      </p:sp>
    </p:spTree>
    <p:extLst>
      <p:ext uri="{BB962C8B-B14F-4D97-AF65-F5344CB8AC3E}">
        <p14:creationId xmlns:p14="http://schemas.microsoft.com/office/powerpoint/2010/main" val="3059001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ontent Placeholder 2">
            <a:extLst>
              <a:ext uri="{FF2B5EF4-FFF2-40B4-BE49-F238E27FC236}">
                <a16:creationId xmlns:a16="http://schemas.microsoft.com/office/drawing/2014/main" xmlns="" id="{0110A312-0680-4808-801E-44CB4153540E}"/>
              </a:ext>
            </a:extLst>
          </p:cNvPr>
          <p:cNvSpPr>
            <a:spLocks noGrp="1"/>
          </p:cNvSpPr>
          <p:nvPr>
            <p:ph idx="1"/>
          </p:nvPr>
        </p:nvSpPr>
        <p:spPr>
          <a:xfrm>
            <a:off x="535020" y="642027"/>
            <a:ext cx="10770140" cy="5767240"/>
          </a:xfrm>
        </p:spPr>
        <p:txBody>
          <a:bodyPr>
            <a:normAutofit/>
          </a:bodyPr>
          <a:lstStyle/>
          <a:p>
            <a:r>
              <a:rPr lang="en-US" dirty="0"/>
              <a:t>A project:</a:t>
            </a:r>
          </a:p>
          <a:p>
            <a:endParaRPr lang="en-US" dirty="0"/>
          </a:p>
          <a:p>
            <a:pPr algn="r"/>
            <a:r>
              <a:rPr lang="en-US" dirty="0"/>
              <a:t>Finish here</a:t>
            </a:r>
          </a:p>
          <a:p>
            <a:endParaRPr lang="en-US" dirty="0"/>
          </a:p>
          <a:p>
            <a:endParaRPr lang="en-US" dirty="0"/>
          </a:p>
          <a:p>
            <a:endParaRPr lang="en-US" dirty="0"/>
          </a:p>
          <a:p>
            <a:endParaRPr lang="en-US" dirty="0"/>
          </a:p>
          <a:p>
            <a:endParaRPr lang="en-US" dirty="0"/>
          </a:p>
          <a:p>
            <a:endParaRPr lang="en-US" dirty="0"/>
          </a:p>
          <a:p>
            <a:endParaRPr lang="en-US" dirty="0"/>
          </a:p>
          <a:p>
            <a:r>
              <a:rPr lang="en-US" dirty="0"/>
              <a:t>Start here</a:t>
            </a:r>
          </a:p>
        </p:txBody>
      </p:sp>
      <p:grpSp>
        <p:nvGrpSpPr>
          <p:cNvPr id="26" name="Group 25">
            <a:extLst>
              <a:ext uri="{FF2B5EF4-FFF2-40B4-BE49-F238E27FC236}">
                <a16:creationId xmlns:a16="http://schemas.microsoft.com/office/drawing/2014/main" xmlns="" id="{05891FA9-9375-483B-8D6B-A475E7F3BDE2}"/>
              </a:ext>
            </a:extLst>
          </p:cNvPr>
          <p:cNvGrpSpPr/>
          <p:nvPr/>
        </p:nvGrpSpPr>
        <p:grpSpPr>
          <a:xfrm>
            <a:off x="8814723" y="2816926"/>
            <a:ext cx="1165860" cy="1788667"/>
            <a:chOff x="6096000" y="3833400"/>
            <a:chExt cx="1165860" cy="1788667"/>
          </a:xfrm>
        </p:grpSpPr>
        <p:cxnSp>
          <p:nvCxnSpPr>
            <p:cNvPr id="7" name="Straight Arrow Connector 6">
              <a:extLst>
                <a:ext uri="{FF2B5EF4-FFF2-40B4-BE49-F238E27FC236}">
                  <a16:creationId xmlns:a16="http://schemas.microsoft.com/office/drawing/2014/main" xmlns="" id="{A12C1DEF-3DC7-481A-B3D6-AD7BF587AB52}"/>
                </a:ext>
              </a:extLst>
            </p:cNvPr>
            <p:cNvCxnSpPr>
              <a:cxnSpLocks/>
            </p:cNvCxnSpPr>
            <p:nvPr/>
          </p:nvCxnSpPr>
          <p:spPr>
            <a:xfrm>
              <a:off x="6096000" y="4152900"/>
              <a:ext cx="1165860" cy="146916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32C8E4C1-CCC3-415C-994D-4AF9548A9E1D}"/>
                </a:ext>
              </a:extLst>
            </p:cNvPr>
            <p:cNvSpPr txBox="1"/>
            <p:nvPr/>
          </p:nvSpPr>
          <p:spPr>
            <a:xfrm rot="3157867">
              <a:off x="5884363" y="4563431"/>
              <a:ext cx="17678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Pet Rock Project</a:t>
              </a:r>
            </a:p>
          </p:txBody>
        </p:sp>
      </p:grpSp>
      <p:grpSp>
        <p:nvGrpSpPr>
          <p:cNvPr id="25" name="Group 24">
            <a:extLst>
              <a:ext uri="{FF2B5EF4-FFF2-40B4-BE49-F238E27FC236}">
                <a16:creationId xmlns:a16="http://schemas.microsoft.com/office/drawing/2014/main" xmlns="" id="{AF894063-CDB7-4CFA-8089-E25383452906}"/>
              </a:ext>
            </a:extLst>
          </p:cNvPr>
          <p:cNvGrpSpPr/>
          <p:nvPr/>
        </p:nvGrpSpPr>
        <p:grpSpPr>
          <a:xfrm rot="1179990">
            <a:off x="3607472" y="458121"/>
            <a:ext cx="1911127" cy="2165124"/>
            <a:chOff x="2414117" y="572292"/>
            <a:chExt cx="1911127" cy="2165124"/>
          </a:xfrm>
        </p:grpSpPr>
        <p:cxnSp>
          <p:nvCxnSpPr>
            <p:cNvPr id="18" name="Straight Arrow Connector 17">
              <a:extLst>
                <a:ext uri="{FF2B5EF4-FFF2-40B4-BE49-F238E27FC236}">
                  <a16:creationId xmlns:a16="http://schemas.microsoft.com/office/drawing/2014/main" xmlns="" id="{7C076BDE-B473-4C09-8CBE-7A50C5252743}"/>
                </a:ext>
              </a:extLst>
            </p:cNvPr>
            <p:cNvCxnSpPr>
              <a:cxnSpLocks/>
            </p:cNvCxnSpPr>
            <p:nvPr/>
          </p:nvCxnSpPr>
          <p:spPr>
            <a:xfrm rot="3927218">
              <a:off x="2649591" y="924469"/>
              <a:ext cx="1440179" cy="191112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xmlns="" id="{C1F2339F-2F15-48E9-8615-33589CF3FD33}"/>
                </a:ext>
              </a:extLst>
            </p:cNvPr>
            <p:cNvSpPr txBox="1"/>
            <p:nvPr/>
          </p:nvSpPr>
          <p:spPr>
            <a:xfrm rot="17901880">
              <a:off x="2270014" y="1500965"/>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Government Regulations</a:t>
              </a:r>
            </a:p>
          </p:txBody>
        </p:sp>
      </p:grpSp>
      <p:cxnSp>
        <p:nvCxnSpPr>
          <p:cNvPr id="28" name="Straight Arrow Connector 27">
            <a:extLst>
              <a:ext uri="{FF2B5EF4-FFF2-40B4-BE49-F238E27FC236}">
                <a16:creationId xmlns:a16="http://schemas.microsoft.com/office/drawing/2014/main" xmlns="" id="{1C3F3A2D-A846-4309-8BA4-801D4E6D7017}"/>
              </a:ext>
            </a:extLst>
          </p:cNvPr>
          <p:cNvCxnSpPr>
            <a:cxnSpLocks/>
          </p:cNvCxnSpPr>
          <p:nvPr/>
        </p:nvCxnSpPr>
        <p:spPr>
          <a:xfrm rot="5248266">
            <a:off x="4418096" y="4056653"/>
            <a:ext cx="1440179" cy="191112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A4011E05-7FA2-4355-B235-1597B6494C7F}"/>
              </a:ext>
            </a:extLst>
          </p:cNvPr>
          <p:cNvSpPr txBox="1"/>
          <p:nvPr/>
        </p:nvSpPr>
        <p:spPr>
          <a:xfrm rot="19215802">
            <a:off x="4263944" y="4508204"/>
            <a:ext cx="2165124" cy="600164"/>
          </a:xfrm>
          <a:prstGeom prst="rect">
            <a:avLst/>
          </a:prstGeom>
          <a:noFill/>
        </p:spPr>
        <p:txBody>
          <a:bodyPr wrap="square" rtlCol="0">
            <a:spAutoFit/>
          </a:bodyPr>
          <a:lstStyle/>
          <a:p>
            <a:pPr>
              <a:spcAft>
                <a:spcPts val="600"/>
              </a:spcAft>
            </a:pPr>
            <a:r>
              <a:rPr lang="en-US" sz="1400" dirty="0">
                <a:latin typeface="Arial" panose="020B0604020202020204" pitchFamily="34" charset="0"/>
                <a:cs typeface="Arial" panose="020B0604020202020204" pitchFamily="34" charset="0"/>
              </a:rPr>
              <a:t>Requirements creep</a:t>
            </a:r>
          </a:p>
          <a:p>
            <a:r>
              <a:rPr lang="en-US" sz="1400" dirty="0">
                <a:latin typeface="Arial" panose="020B0604020202020204" pitchFamily="34" charset="0"/>
                <a:cs typeface="Arial" panose="020B0604020202020204" pitchFamily="34" charset="0"/>
              </a:rPr>
              <a:t>Orphan requirements</a:t>
            </a:r>
          </a:p>
        </p:txBody>
      </p:sp>
      <p:grpSp>
        <p:nvGrpSpPr>
          <p:cNvPr id="43" name="Group 42">
            <a:extLst>
              <a:ext uri="{FF2B5EF4-FFF2-40B4-BE49-F238E27FC236}">
                <a16:creationId xmlns:a16="http://schemas.microsoft.com/office/drawing/2014/main" xmlns="" id="{4F24EC1B-831E-4018-B523-72AD7E9A16A2}"/>
              </a:ext>
            </a:extLst>
          </p:cNvPr>
          <p:cNvGrpSpPr/>
          <p:nvPr/>
        </p:nvGrpSpPr>
        <p:grpSpPr>
          <a:xfrm rot="1484092">
            <a:off x="9801623" y="4009360"/>
            <a:ext cx="2158563" cy="468566"/>
            <a:chOff x="9598421" y="3187035"/>
            <a:chExt cx="2158563" cy="468566"/>
          </a:xfrm>
        </p:grpSpPr>
        <p:cxnSp>
          <p:nvCxnSpPr>
            <p:cNvPr id="31" name="Straight Arrow Connector 30">
              <a:extLst>
                <a:ext uri="{FF2B5EF4-FFF2-40B4-BE49-F238E27FC236}">
                  <a16:creationId xmlns:a16="http://schemas.microsoft.com/office/drawing/2014/main" xmlns="" id="{7487EC98-1958-4200-8291-923B45B23511}"/>
                </a:ext>
              </a:extLst>
            </p:cNvPr>
            <p:cNvCxnSpPr>
              <a:cxnSpLocks/>
            </p:cNvCxnSpPr>
            <p:nvPr/>
          </p:nvCxnSpPr>
          <p:spPr>
            <a:xfrm>
              <a:off x="9744717" y="3187035"/>
              <a:ext cx="2012267" cy="444830"/>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8255BCC5-5529-4DC3-AFA9-E9FB00C446A0}"/>
                </a:ext>
              </a:extLst>
            </p:cNvPr>
            <p:cNvSpPr txBox="1"/>
            <p:nvPr/>
          </p:nvSpPr>
          <p:spPr>
            <a:xfrm rot="721723">
              <a:off x="9598421" y="3347824"/>
              <a:ext cx="1899717"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Widow requirements</a:t>
              </a:r>
            </a:p>
          </p:txBody>
        </p:sp>
      </p:grpSp>
      <p:grpSp>
        <p:nvGrpSpPr>
          <p:cNvPr id="2" name="Group 1">
            <a:extLst>
              <a:ext uri="{FF2B5EF4-FFF2-40B4-BE49-F238E27FC236}">
                <a16:creationId xmlns:a16="http://schemas.microsoft.com/office/drawing/2014/main" xmlns="" id="{1BEA0C74-B94C-4D53-9A7B-CDA32CA9B3EB}"/>
              </a:ext>
            </a:extLst>
          </p:cNvPr>
          <p:cNvGrpSpPr/>
          <p:nvPr/>
        </p:nvGrpSpPr>
        <p:grpSpPr>
          <a:xfrm>
            <a:off x="6645438" y="3255300"/>
            <a:ext cx="2712995" cy="2491779"/>
            <a:chOff x="7166548" y="3314293"/>
            <a:chExt cx="2712995" cy="2491779"/>
          </a:xfrm>
        </p:grpSpPr>
        <p:sp>
          <p:nvSpPr>
            <p:cNvPr id="33" name="Arrow: Quad 32">
              <a:extLst>
                <a:ext uri="{FF2B5EF4-FFF2-40B4-BE49-F238E27FC236}">
                  <a16:creationId xmlns:a16="http://schemas.microsoft.com/office/drawing/2014/main" xmlns="" id="{F87F6829-A811-4CE1-A3B9-2092192585D2}"/>
                </a:ext>
              </a:extLst>
            </p:cNvPr>
            <p:cNvSpPr/>
            <p:nvPr/>
          </p:nvSpPr>
          <p:spPr>
            <a:xfrm>
              <a:off x="7166548" y="3314293"/>
              <a:ext cx="2712995" cy="2491779"/>
            </a:xfrm>
            <a:prstGeom prst="quadArrow">
              <a:avLst>
                <a:gd name="adj1" fmla="val 18721"/>
                <a:gd name="adj2" fmla="val 14738"/>
                <a:gd name="adj3" fmla="val 1910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xmlns="" id="{FC2AD3E4-1550-44E4-8D1B-7C268D76BA03}"/>
                </a:ext>
              </a:extLst>
            </p:cNvPr>
            <p:cNvSpPr txBox="1"/>
            <p:nvPr/>
          </p:nvSpPr>
          <p:spPr>
            <a:xfrm>
              <a:off x="7521923" y="4383425"/>
              <a:ext cx="2080714" cy="369332"/>
            </a:xfrm>
            <a:prstGeom prst="rect">
              <a:avLst/>
            </a:prstGeom>
            <a:noFill/>
          </p:spPr>
          <p:txBody>
            <a:bodyPr wrap="square" rtlCol="0">
              <a:spAutoFit/>
            </a:bodyPr>
            <a:lstStyle/>
            <a:p>
              <a:r>
                <a:rPr lang="en-US" dirty="0"/>
                <a:t>Misunderstandings!</a:t>
              </a:r>
            </a:p>
          </p:txBody>
        </p:sp>
      </p:grpSp>
      <p:grpSp>
        <p:nvGrpSpPr>
          <p:cNvPr id="35" name="Group 34">
            <a:extLst>
              <a:ext uri="{FF2B5EF4-FFF2-40B4-BE49-F238E27FC236}">
                <a16:creationId xmlns:a16="http://schemas.microsoft.com/office/drawing/2014/main" xmlns="" id="{4540819E-6BBD-4931-8AAB-E01FC19FF5FE}"/>
              </a:ext>
            </a:extLst>
          </p:cNvPr>
          <p:cNvGrpSpPr/>
          <p:nvPr/>
        </p:nvGrpSpPr>
        <p:grpSpPr>
          <a:xfrm rot="6611476">
            <a:off x="2304474" y="52847"/>
            <a:ext cx="1911127" cy="2395304"/>
            <a:chOff x="1742525" y="253525"/>
            <a:chExt cx="1911127" cy="2395304"/>
          </a:xfrm>
        </p:grpSpPr>
        <p:cxnSp>
          <p:nvCxnSpPr>
            <p:cNvPr id="36" name="Straight Arrow Connector 35">
              <a:extLst>
                <a:ext uri="{FF2B5EF4-FFF2-40B4-BE49-F238E27FC236}">
                  <a16:creationId xmlns:a16="http://schemas.microsoft.com/office/drawing/2014/main" xmlns="" id="{6BB3F541-873E-4C10-A6E1-511F97832EFB}"/>
                </a:ext>
              </a:extLst>
            </p:cNvPr>
            <p:cNvCxnSpPr>
              <a:cxnSpLocks/>
            </p:cNvCxnSpPr>
            <p:nvPr/>
          </p:nvCxnSpPr>
          <p:spPr>
            <a:xfrm rot="3927218">
              <a:off x="1977999" y="973176"/>
              <a:ext cx="1440179" cy="191112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38B7C6CC-94F1-4CE8-960B-65BA647ECF7F}"/>
                </a:ext>
              </a:extLst>
            </p:cNvPr>
            <p:cNvSpPr txBox="1"/>
            <p:nvPr/>
          </p:nvSpPr>
          <p:spPr>
            <a:xfrm rot="17901880">
              <a:off x="1673959" y="118219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Personnel changes</a:t>
              </a:r>
            </a:p>
          </p:txBody>
        </p:sp>
      </p:grpSp>
      <p:cxnSp>
        <p:nvCxnSpPr>
          <p:cNvPr id="39" name="Straight Arrow Connector 38">
            <a:extLst>
              <a:ext uri="{FF2B5EF4-FFF2-40B4-BE49-F238E27FC236}">
                <a16:creationId xmlns:a16="http://schemas.microsoft.com/office/drawing/2014/main" xmlns="" id="{68610CDA-31DC-4766-8A0A-1F80EE1AF526}"/>
              </a:ext>
            </a:extLst>
          </p:cNvPr>
          <p:cNvCxnSpPr>
            <a:cxnSpLocks/>
          </p:cNvCxnSpPr>
          <p:nvPr/>
        </p:nvCxnSpPr>
        <p:spPr>
          <a:xfrm flipV="1">
            <a:off x="3300458" y="1679439"/>
            <a:ext cx="3390332" cy="1744095"/>
          </a:xfrm>
          <a:prstGeom prst="straightConnector1">
            <a:avLst/>
          </a:prstGeom>
          <a:ln w="1016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xmlns="" id="{C50BF07B-6B63-4625-938E-BBB3ACFB7E2E}"/>
              </a:ext>
            </a:extLst>
          </p:cNvPr>
          <p:cNvSpPr txBox="1"/>
          <p:nvPr/>
        </p:nvSpPr>
        <p:spPr>
          <a:xfrm rot="19951136">
            <a:off x="3230126" y="2588874"/>
            <a:ext cx="338319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Something just a little bit better</a:t>
            </a:r>
          </a:p>
        </p:txBody>
      </p:sp>
      <p:grpSp>
        <p:nvGrpSpPr>
          <p:cNvPr id="48" name="Group 47">
            <a:extLst>
              <a:ext uri="{FF2B5EF4-FFF2-40B4-BE49-F238E27FC236}">
                <a16:creationId xmlns:a16="http://schemas.microsoft.com/office/drawing/2014/main" xmlns="" id="{96054B87-ED91-4C19-8D60-446FBF6289C4}"/>
              </a:ext>
            </a:extLst>
          </p:cNvPr>
          <p:cNvGrpSpPr/>
          <p:nvPr/>
        </p:nvGrpSpPr>
        <p:grpSpPr>
          <a:xfrm rot="3067732">
            <a:off x="2745993" y="114927"/>
            <a:ext cx="2165124" cy="1305475"/>
            <a:chOff x="7062579" y="454350"/>
            <a:chExt cx="2165124" cy="1305475"/>
          </a:xfrm>
        </p:grpSpPr>
        <p:cxnSp>
          <p:nvCxnSpPr>
            <p:cNvPr id="45" name="Straight Arrow Connector 44">
              <a:extLst>
                <a:ext uri="{FF2B5EF4-FFF2-40B4-BE49-F238E27FC236}">
                  <a16:creationId xmlns:a16="http://schemas.microsoft.com/office/drawing/2014/main" xmlns="" id="{8B54D079-D588-4EE3-B0B5-C36957A647C9}"/>
                </a:ext>
              </a:extLst>
            </p:cNvPr>
            <p:cNvCxnSpPr>
              <a:cxnSpLocks/>
            </p:cNvCxnSpPr>
            <p:nvPr/>
          </p:nvCxnSpPr>
          <p:spPr>
            <a:xfrm flipH="1">
              <a:off x="7194621" y="454350"/>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xmlns="" id="{109C53CB-DF32-4054-A083-D9663193CB02}"/>
                </a:ext>
              </a:extLst>
            </p:cNvPr>
            <p:cNvSpPr txBox="1"/>
            <p:nvPr/>
          </p:nvSpPr>
          <p:spPr>
            <a:xfrm rot="19081870">
              <a:off x="7062579" y="571225"/>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Insufficient testing</a:t>
              </a:r>
            </a:p>
          </p:txBody>
        </p:sp>
      </p:grpSp>
      <p:grpSp>
        <p:nvGrpSpPr>
          <p:cNvPr id="74" name="Group 73">
            <a:extLst>
              <a:ext uri="{FF2B5EF4-FFF2-40B4-BE49-F238E27FC236}">
                <a16:creationId xmlns:a16="http://schemas.microsoft.com/office/drawing/2014/main" xmlns="" id="{02BCAEE3-4C32-40A3-9F7E-43FF0B9ADA5F}"/>
              </a:ext>
            </a:extLst>
          </p:cNvPr>
          <p:cNvGrpSpPr/>
          <p:nvPr/>
        </p:nvGrpSpPr>
        <p:grpSpPr>
          <a:xfrm>
            <a:off x="5969805" y="5126663"/>
            <a:ext cx="2266450" cy="1305475"/>
            <a:chOff x="5969805" y="5126661"/>
            <a:chExt cx="2266450" cy="1305475"/>
          </a:xfrm>
        </p:grpSpPr>
        <p:cxnSp>
          <p:nvCxnSpPr>
            <p:cNvPr id="50" name="Straight Arrow Connector 49">
              <a:extLst>
                <a:ext uri="{FF2B5EF4-FFF2-40B4-BE49-F238E27FC236}">
                  <a16:creationId xmlns:a16="http://schemas.microsoft.com/office/drawing/2014/main" xmlns="" id="{B2D8A930-33D1-4CD1-97E5-522626BEE852}"/>
                </a:ext>
              </a:extLst>
            </p:cNvPr>
            <p:cNvCxnSpPr>
              <a:cxnSpLocks/>
            </p:cNvCxnSpPr>
            <p:nvPr/>
          </p:nvCxnSpPr>
          <p:spPr>
            <a:xfrm rot="1738248" flipH="1">
              <a:off x="5969805" y="5126661"/>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xmlns="" id="{EF30C710-0F49-4D6D-9CD0-F689299746F7}"/>
                </a:ext>
              </a:extLst>
            </p:cNvPr>
            <p:cNvSpPr txBox="1"/>
            <p:nvPr/>
          </p:nvSpPr>
          <p:spPr>
            <a:xfrm rot="20820118">
              <a:off x="6071131" y="564157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Too much testing</a:t>
              </a:r>
            </a:p>
          </p:txBody>
        </p:sp>
      </p:grpSp>
      <p:grpSp>
        <p:nvGrpSpPr>
          <p:cNvPr id="56" name="Group 55">
            <a:extLst>
              <a:ext uri="{FF2B5EF4-FFF2-40B4-BE49-F238E27FC236}">
                <a16:creationId xmlns:a16="http://schemas.microsoft.com/office/drawing/2014/main" xmlns="" id="{FD86466F-3E2B-4310-B4CE-2E8CC8C48C0C}"/>
              </a:ext>
            </a:extLst>
          </p:cNvPr>
          <p:cNvGrpSpPr/>
          <p:nvPr/>
        </p:nvGrpSpPr>
        <p:grpSpPr>
          <a:xfrm rot="1156258">
            <a:off x="9755312" y="2065773"/>
            <a:ext cx="2165124" cy="1431693"/>
            <a:chOff x="9689340" y="913381"/>
            <a:chExt cx="2165124" cy="1431693"/>
          </a:xfrm>
        </p:grpSpPr>
        <p:cxnSp>
          <p:nvCxnSpPr>
            <p:cNvPr id="53" name="Straight Arrow Connector 52">
              <a:extLst>
                <a:ext uri="{FF2B5EF4-FFF2-40B4-BE49-F238E27FC236}">
                  <a16:creationId xmlns:a16="http://schemas.microsoft.com/office/drawing/2014/main" xmlns="" id="{C0C2CF85-9A78-4820-8339-42389A093C64}"/>
                </a:ext>
              </a:extLst>
            </p:cNvPr>
            <p:cNvCxnSpPr>
              <a:cxnSpLocks/>
            </p:cNvCxnSpPr>
            <p:nvPr/>
          </p:nvCxnSpPr>
          <p:spPr>
            <a:xfrm flipH="1">
              <a:off x="9846418" y="913381"/>
              <a:ext cx="1596731" cy="1431693"/>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xmlns="" id="{E87D0112-0623-450D-96E0-B2EE25B66C45}"/>
                </a:ext>
              </a:extLst>
            </p:cNvPr>
            <p:cNvSpPr txBox="1"/>
            <p:nvPr/>
          </p:nvSpPr>
          <p:spPr>
            <a:xfrm rot="19081870">
              <a:off x="9689340" y="1116876"/>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Conflicted objectives</a:t>
              </a:r>
            </a:p>
          </p:txBody>
        </p:sp>
      </p:grpSp>
      <p:grpSp>
        <p:nvGrpSpPr>
          <p:cNvPr id="57" name="Group 56">
            <a:extLst>
              <a:ext uri="{FF2B5EF4-FFF2-40B4-BE49-F238E27FC236}">
                <a16:creationId xmlns:a16="http://schemas.microsoft.com/office/drawing/2014/main" xmlns="" id="{B9B28DDA-3CCA-4A3C-A29E-8EBE9C47F9B8}"/>
              </a:ext>
            </a:extLst>
          </p:cNvPr>
          <p:cNvGrpSpPr/>
          <p:nvPr/>
        </p:nvGrpSpPr>
        <p:grpSpPr>
          <a:xfrm rot="20934833">
            <a:off x="424170" y="3418631"/>
            <a:ext cx="2165124" cy="1431693"/>
            <a:chOff x="9689340" y="913381"/>
            <a:chExt cx="2165124" cy="1431693"/>
          </a:xfrm>
        </p:grpSpPr>
        <p:cxnSp>
          <p:nvCxnSpPr>
            <p:cNvPr id="58" name="Straight Arrow Connector 57">
              <a:extLst>
                <a:ext uri="{FF2B5EF4-FFF2-40B4-BE49-F238E27FC236}">
                  <a16:creationId xmlns:a16="http://schemas.microsoft.com/office/drawing/2014/main" xmlns="" id="{A8F17684-243D-4FF1-9A23-0EDDEF29AA59}"/>
                </a:ext>
              </a:extLst>
            </p:cNvPr>
            <p:cNvCxnSpPr>
              <a:cxnSpLocks/>
            </p:cNvCxnSpPr>
            <p:nvPr/>
          </p:nvCxnSpPr>
          <p:spPr>
            <a:xfrm flipH="1">
              <a:off x="9846418" y="913381"/>
              <a:ext cx="1596731" cy="1431693"/>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xmlns="" id="{34695D7F-5991-4969-A6DC-52DBF73B8A53}"/>
                </a:ext>
              </a:extLst>
            </p:cNvPr>
            <p:cNvSpPr txBox="1"/>
            <p:nvPr/>
          </p:nvSpPr>
          <p:spPr>
            <a:xfrm rot="19081870">
              <a:off x="9689340" y="1116876"/>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I don’t see why</a:t>
              </a:r>
            </a:p>
          </p:txBody>
        </p:sp>
      </p:grpSp>
      <p:grpSp>
        <p:nvGrpSpPr>
          <p:cNvPr id="64" name="Group 63">
            <a:extLst>
              <a:ext uri="{FF2B5EF4-FFF2-40B4-BE49-F238E27FC236}">
                <a16:creationId xmlns:a16="http://schemas.microsoft.com/office/drawing/2014/main" xmlns="" id="{209214BA-0CBA-4588-BEB7-91B19CBB4FD4}"/>
              </a:ext>
            </a:extLst>
          </p:cNvPr>
          <p:cNvGrpSpPr/>
          <p:nvPr/>
        </p:nvGrpSpPr>
        <p:grpSpPr>
          <a:xfrm rot="3965283">
            <a:off x="9530988" y="4616728"/>
            <a:ext cx="2165124" cy="1604706"/>
            <a:chOff x="7092183" y="305946"/>
            <a:chExt cx="2165124" cy="1604706"/>
          </a:xfrm>
        </p:grpSpPr>
        <p:cxnSp>
          <p:nvCxnSpPr>
            <p:cNvPr id="61" name="Straight Arrow Connector 60">
              <a:extLst>
                <a:ext uri="{FF2B5EF4-FFF2-40B4-BE49-F238E27FC236}">
                  <a16:creationId xmlns:a16="http://schemas.microsoft.com/office/drawing/2014/main" xmlns="" id="{8CF4BBE8-3A0C-4990-A0E7-13CA8976AA05}"/>
                </a:ext>
              </a:extLst>
            </p:cNvPr>
            <p:cNvCxnSpPr>
              <a:cxnSpLocks/>
            </p:cNvCxnSpPr>
            <p:nvPr/>
          </p:nvCxnSpPr>
          <p:spPr>
            <a:xfrm flipH="1">
              <a:off x="7249262" y="305946"/>
              <a:ext cx="1789687" cy="1604706"/>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xmlns="" id="{7BF02BA2-4BB5-4F62-8031-03426BCFAAF6}"/>
                </a:ext>
              </a:extLst>
            </p:cNvPr>
            <p:cNvSpPr txBox="1"/>
            <p:nvPr/>
          </p:nvSpPr>
          <p:spPr>
            <a:xfrm rot="19081870">
              <a:off x="7092183" y="682454"/>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Stakeholder uncertainty</a:t>
              </a:r>
            </a:p>
          </p:txBody>
        </p:sp>
      </p:grpSp>
      <p:grpSp>
        <p:nvGrpSpPr>
          <p:cNvPr id="66" name="Group 65">
            <a:extLst>
              <a:ext uri="{FF2B5EF4-FFF2-40B4-BE49-F238E27FC236}">
                <a16:creationId xmlns:a16="http://schemas.microsoft.com/office/drawing/2014/main" xmlns="" id="{25059F99-D72F-4CB6-AFC9-75A666D28779}"/>
              </a:ext>
            </a:extLst>
          </p:cNvPr>
          <p:cNvGrpSpPr/>
          <p:nvPr/>
        </p:nvGrpSpPr>
        <p:grpSpPr>
          <a:xfrm rot="9807553">
            <a:off x="8568473" y="609494"/>
            <a:ext cx="1767840" cy="1165860"/>
            <a:chOff x="7725130" y="2151484"/>
            <a:chExt cx="1767840" cy="1165860"/>
          </a:xfrm>
        </p:grpSpPr>
        <p:cxnSp>
          <p:nvCxnSpPr>
            <p:cNvPr id="67" name="Straight Arrow Connector 66">
              <a:extLst>
                <a:ext uri="{FF2B5EF4-FFF2-40B4-BE49-F238E27FC236}">
                  <a16:creationId xmlns:a16="http://schemas.microsoft.com/office/drawing/2014/main" xmlns="" id="{D5C7DB5E-BAAF-40D9-B74A-D4B95C77F73A}"/>
                </a:ext>
              </a:extLst>
            </p:cNvPr>
            <p:cNvCxnSpPr>
              <a:cxnSpLocks/>
            </p:cNvCxnSpPr>
            <p:nvPr/>
          </p:nvCxnSpPr>
          <p:spPr>
            <a:xfrm rot="18719893">
              <a:off x="8113575" y="1999830"/>
              <a:ext cx="1165860" cy="146916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xmlns="" id="{FE57F123-2287-446E-86FA-A70A1ED5A240}"/>
                </a:ext>
              </a:extLst>
            </p:cNvPr>
            <p:cNvSpPr txBox="1"/>
            <p:nvPr/>
          </p:nvSpPr>
          <p:spPr>
            <a:xfrm rot="205432">
              <a:off x="7725130" y="2718919"/>
              <a:ext cx="17678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Which way is up</a:t>
              </a:r>
            </a:p>
          </p:txBody>
        </p:sp>
      </p:grpSp>
      <p:grpSp>
        <p:nvGrpSpPr>
          <p:cNvPr id="75" name="Group 74">
            <a:extLst>
              <a:ext uri="{FF2B5EF4-FFF2-40B4-BE49-F238E27FC236}">
                <a16:creationId xmlns:a16="http://schemas.microsoft.com/office/drawing/2014/main" xmlns="" id="{61E600CF-C4E9-4AFB-8C0A-1F7A09189F91}"/>
              </a:ext>
            </a:extLst>
          </p:cNvPr>
          <p:cNvGrpSpPr/>
          <p:nvPr/>
        </p:nvGrpSpPr>
        <p:grpSpPr>
          <a:xfrm rot="1808739">
            <a:off x="3093110" y="5546755"/>
            <a:ext cx="2266450" cy="1305475"/>
            <a:chOff x="5969805" y="5126661"/>
            <a:chExt cx="2266450" cy="1305475"/>
          </a:xfrm>
        </p:grpSpPr>
        <p:cxnSp>
          <p:nvCxnSpPr>
            <p:cNvPr id="76" name="Straight Arrow Connector 75">
              <a:extLst>
                <a:ext uri="{FF2B5EF4-FFF2-40B4-BE49-F238E27FC236}">
                  <a16:creationId xmlns:a16="http://schemas.microsoft.com/office/drawing/2014/main" xmlns="" id="{A8C5D3C3-EACC-4D3C-BDF6-584F0D5AB434}"/>
                </a:ext>
              </a:extLst>
            </p:cNvPr>
            <p:cNvCxnSpPr>
              <a:cxnSpLocks/>
            </p:cNvCxnSpPr>
            <p:nvPr/>
          </p:nvCxnSpPr>
          <p:spPr>
            <a:xfrm rot="1738248" flipH="1">
              <a:off x="5969805" y="5126661"/>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xmlns="" id="{B3D0C804-B6DB-4DCF-BA2A-4E541BB6F8D9}"/>
                </a:ext>
              </a:extLst>
            </p:cNvPr>
            <p:cNvSpPr txBox="1"/>
            <p:nvPr/>
          </p:nvSpPr>
          <p:spPr>
            <a:xfrm rot="20820118">
              <a:off x="6071131" y="564157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Hey!  Look at this!</a:t>
              </a:r>
            </a:p>
          </p:txBody>
        </p:sp>
      </p:grpSp>
      <p:grpSp>
        <p:nvGrpSpPr>
          <p:cNvPr id="78" name="Group 77">
            <a:extLst>
              <a:ext uri="{FF2B5EF4-FFF2-40B4-BE49-F238E27FC236}">
                <a16:creationId xmlns:a16="http://schemas.microsoft.com/office/drawing/2014/main" xmlns="" id="{630D378D-D486-410D-879F-0859D5CE9605}"/>
              </a:ext>
            </a:extLst>
          </p:cNvPr>
          <p:cNvGrpSpPr/>
          <p:nvPr/>
        </p:nvGrpSpPr>
        <p:grpSpPr>
          <a:xfrm rot="2255116">
            <a:off x="494731" y="1433163"/>
            <a:ext cx="2266450" cy="1305475"/>
            <a:chOff x="5969805" y="5126661"/>
            <a:chExt cx="2266450" cy="1305475"/>
          </a:xfrm>
        </p:grpSpPr>
        <p:cxnSp>
          <p:nvCxnSpPr>
            <p:cNvPr id="79" name="Straight Arrow Connector 78">
              <a:extLst>
                <a:ext uri="{FF2B5EF4-FFF2-40B4-BE49-F238E27FC236}">
                  <a16:creationId xmlns:a16="http://schemas.microsoft.com/office/drawing/2014/main" xmlns="" id="{5FCF4D86-F493-4690-99C0-99C0B5957366}"/>
                </a:ext>
              </a:extLst>
            </p:cNvPr>
            <p:cNvCxnSpPr>
              <a:cxnSpLocks/>
            </p:cNvCxnSpPr>
            <p:nvPr/>
          </p:nvCxnSpPr>
          <p:spPr>
            <a:xfrm rot="1738248" flipH="1">
              <a:off x="5969805" y="5126661"/>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xmlns="" id="{AE808C73-FA39-4DBD-9567-7ECAAAE8C0AF}"/>
                </a:ext>
              </a:extLst>
            </p:cNvPr>
            <p:cNvSpPr txBox="1"/>
            <p:nvPr/>
          </p:nvSpPr>
          <p:spPr>
            <a:xfrm rot="20820118">
              <a:off x="6071131" y="564157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Confused supplier</a:t>
              </a:r>
            </a:p>
          </p:txBody>
        </p:sp>
      </p:grpSp>
      <p:sp>
        <p:nvSpPr>
          <p:cNvPr id="83" name="TextBox 82">
            <a:extLst>
              <a:ext uri="{FF2B5EF4-FFF2-40B4-BE49-F238E27FC236}">
                <a16:creationId xmlns:a16="http://schemas.microsoft.com/office/drawing/2014/main" xmlns="" id="{03E80E31-0637-491C-BB11-5EDDDCB3BB3E}"/>
              </a:ext>
            </a:extLst>
          </p:cNvPr>
          <p:cNvSpPr txBox="1"/>
          <p:nvPr/>
        </p:nvSpPr>
        <p:spPr>
          <a:xfrm rot="20002718">
            <a:off x="8359135" y="5815806"/>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Alphabet agencies</a:t>
            </a:r>
          </a:p>
        </p:txBody>
      </p:sp>
      <p:cxnSp>
        <p:nvCxnSpPr>
          <p:cNvPr id="87" name="Straight Arrow Connector 86">
            <a:extLst>
              <a:ext uri="{FF2B5EF4-FFF2-40B4-BE49-F238E27FC236}">
                <a16:creationId xmlns:a16="http://schemas.microsoft.com/office/drawing/2014/main" xmlns="" id="{5A359613-12C6-4E26-822D-910E38E52CFD}"/>
              </a:ext>
            </a:extLst>
          </p:cNvPr>
          <p:cNvCxnSpPr>
            <a:cxnSpLocks/>
          </p:cNvCxnSpPr>
          <p:nvPr/>
        </p:nvCxnSpPr>
        <p:spPr>
          <a:xfrm flipV="1">
            <a:off x="8206258" y="5527108"/>
            <a:ext cx="1876239" cy="919157"/>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A70AC07F-8F7C-47A9-B272-86F62024CBA0}"/>
              </a:ext>
            </a:extLst>
          </p:cNvPr>
          <p:cNvGrpSpPr/>
          <p:nvPr/>
        </p:nvGrpSpPr>
        <p:grpSpPr>
          <a:xfrm>
            <a:off x="5278030" y="412328"/>
            <a:ext cx="2410907" cy="1361072"/>
            <a:chOff x="5269563" y="99062"/>
            <a:chExt cx="2410907" cy="1361072"/>
          </a:xfrm>
        </p:grpSpPr>
        <p:cxnSp>
          <p:nvCxnSpPr>
            <p:cNvPr id="90" name="Straight Arrow Connector 89">
              <a:extLst>
                <a:ext uri="{FF2B5EF4-FFF2-40B4-BE49-F238E27FC236}">
                  <a16:creationId xmlns:a16="http://schemas.microsoft.com/office/drawing/2014/main" xmlns="" id="{439F9B67-00C7-44C2-A47B-70BBF8BF0DB1}"/>
                </a:ext>
              </a:extLst>
            </p:cNvPr>
            <p:cNvCxnSpPr>
              <a:cxnSpLocks/>
            </p:cNvCxnSpPr>
            <p:nvPr/>
          </p:nvCxnSpPr>
          <p:spPr>
            <a:xfrm flipH="1" flipV="1">
              <a:off x="5269563" y="99062"/>
              <a:ext cx="2214348" cy="1361072"/>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xmlns="" id="{DF5B35DF-CFC0-4039-80A1-7E55FBDFF5F2}"/>
                </a:ext>
              </a:extLst>
            </p:cNvPr>
            <p:cNvSpPr txBox="1"/>
            <p:nvPr/>
          </p:nvSpPr>
          <p:spPr>
            <a:xfrm rot="1886171">
              <a:off x="5299627" y="853942"/>
              <a:ext cx="2380843"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Your worst frustration here</a:t>
              </a:r>
            </a:p>
          </p:txBody>
        </p:sp>
      </p:grpSp>
      <p:grpSp>
        <p:nvGrpSpPr>
          <p:cNvPr id="105" name="Group 104">
            <a:extLst>
              <a:ext uri="{FF2B5EF4-FFF2-40B4-BE49-F238E27FC236}">
                <a16:creationId xmlns:a16="http://schemas.microsoft.com/office/drawing/2014/main" xmlns="" id="{5EB984B4-CC74-43D6-BB3A-125036961BBE}"/>
              </a:ext>
            </a:extLst>
          </p:cNvPr>
          <p:cNvGrpSpPr/>
          <p:nvPr/>
        </p:nvGrpSpPr>
        <p:grpSpPr>
          <a:xfrm>
            <a:off x="1969874" y="1661475"/>
            <a:ext cx="1156358" cy="2754807"/>
            <a:chOff x="986947" y="2843018"/>
            <a:chExt cx="1156358" cy="2754807"/>
          </a:xfrm>
        </p:grpSpPr>
        <p:cxnSp>
          <p:nvCxnSpPr>
            <p:cNvPr id="96" name="Straight Arrow Connector 95">
              <a:extLst>
                <a:ext uri="{FF2B5EF4-FFF2-40B4-BE49-F238E27FC236}">
                  <a16:creationId xmlns:a16="http://schemas.microsoft.com/office/drawing/2014/main" xmlns="" id="{B21A2C93-C88E-44BD-8F56-41B5977AB079}"/>
                </a:ext>
              </a:extLst>
            </p:cNvPr>
            <p:cNvCxnSpPr>
              <a:cxnSpLocks/>
            </p:cNvCxnSpPr>
            <p:nvPr/>
          </p:nvCxnSpPr>
          <p:spPr>
            <a:xfrm flipV="1">
              <a:off x="986947" y="2843018"/>
              <a:ext cx="1156358" cy="2460982"/>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xmlns="" id="{CF07E861-B294-43A6-A199-C57ADF71D67E}"/>
                </a:ext>
              </a:extLst>
            </p:cNvPr>
            <p:cNvSpPr txBox="1"/>
            <p:nvPr/>
          </p:nvSpPr>
          <p:spPr>
            <a:xfrm rot="17673285">
              <a:off x="326605" y="4175852"/>
              <a:ext cx="2536169"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Gawd! Who made the coffee?</a:t>
              </a:r>
            </a:p>
          </p:txBody>
        </p:sp>
      </p:grpSp>
      <p:cxnSp>
        <p:nvCxnSpPr>
          <p:cNvPr id="63" name="Straight Arrow Connector 62">
            <a:extLst>
              <a:ext uri="{FF2B5EF4-FFF2-40B4-BE49-F238E27FC236}">
                <a16:creationId xmlns:a16="http://schemas.microsoft.com/office/drawing/2014/main" xmlns="" id="{114AD84F-2CE4-49AF-ABCA-2029F5884344}"/>
              </a:ext>
            </a:extLst>
          </p:cNvPr>
          <p:cNvCxnSpPr>
            <a:cxnSpLocks/>
          </p:cNvCxnSpPr>
          <p:nvPr/>
        </p:nvCxnSpPr>
        <p:spPr>
          <a:xfrm flipH="1">
            <a:off x="262005" y="2655008"/>
            <a:ext cx="1988994" cy="1107016"/>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xmlns="" id="{898EB695-D536-4B0D-88DB-4D6FD2B9871D}"/>
              </a:ext>
            </a:extLst>
          </p:cNvPr>
          <p:cNvSpPr txBox="1"/>
          <p:nvPr/>
        </p:nvSpPr>
        <p:spPr>
          <a:xfrm rot="19845492">
            <a:off x="362902" y="2590882"/>
            <a:ext cx="2264990" cy="738664"/>
          </a:xfrm>
          <a:prstGeom prst="rect">
            <a:avLst/>
          </a:prstGeom>
          <a:noFill/>
        </p:spPr>
        <p:txBody>
          <a:bodyPr wrap="square" rtlCol="0">
            <a:spAutoFit/>
          </a:bodyPr>
          <a:lstStyle/>
          <a:p>
            <a:pPr>
              <a:lnSpc>
                <a:spcPct val="200000"/>
              </a:lnSpc>
            </a:pPr>
            <a:r>
              <a:rPr lang="en-US" sz="1400" dirty="0">
                <a:latin typeface="Arial" panose="020B0604020202020204" pitchFamily="34" charset="0"/>
                <a:cs typeface="Arial" panose="020B0604020202020204" pitchFamily="34" charset="0"/>
              </a:rPr>
              <a:t>Isn’t a modeling tool</a:t>
            </a:r>
          </a:p>
          <a:p>
            <a:r>
              <a:rPr lang="en-US" sz="1400" dirty="0">
                <a:latin typeface="Arial" panose="020B0604020202020204" pitchFamily="34" charset="0"/>
                <a:cs typeface="Arial" panose="020B0604020202020204" pitchFamily="34" charset="0"/>
              </a:rPr>
              <a:t>good enough?</a:t>
            </a:r>
          </a:p>
        </p:txBody>
      </p:sp>
      <p:sp>
        <p:nvSpPr>
          <p:cNvPr id="70" name="Rectangle 69">
            <a:extLst>
              <a:ext uri="{FF2B5EF4-FFF2-40B4-BE49-F238E27FC236}">
                <a16:creationId xmlns:a16="http://schemas.microsoft.com/office/drawing/2014/main" xmlns="" id="{2864EA6A-FDAE-4567-BCA7-B662155FEF94}"/>
              </a:ext>
            </a:extLst>
          </p:cNvPr>
          <p:cNvSpPr/>
          <p:nvPr/>
        </p:nvSpPr>
        <p:spPr>
          <a:xfrm>
            <a:off x="10380323" y="672525"/>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71" name="Rectangle 70">
            <a:extLst>
              <a:ext uri="{FF2B5EF4-FFF2-40B4-BE49-F238E27FC236}">
                <a16:creationId xmlns:a16="http://schemas.microsoft.com/office/drawing/2014/main" xmlns="" id="{D7ADBB48-C83B-433D-B101-29AED8DDC1FA}"/>
              </a:ext>
            </a:extLst>
          </p:cNvPr>
          <p:cNvSpPr/>
          <p:nvPr/>
        </p:nvSpPr>
        <p:spPr>
          <a:xfrm>
            <a:off x="958029" y="5006335"/>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72" name="Arrow: Right 71">
            <a:extLst>
              <a:ext uri="{FF2B5EF4-FFF2-40B4-BE49-F238E27FC236}">
                <a16:creationId xmlns:a16="http://schemas.microsoft.com/office/drawing/2014/main" xmlns="" id="{D78189AB-75A5-4CD9-8A27-5EEC3EB833EB}"/>
              </a:ext>
            </a:extLst>
          </p:cNvPr>
          <p:cNvSpPr/>
          <p:nvPr/>
        </p:nvSpPr>
        <p:spPr>
          <a:xfrm rot="20187722">
            <a:off x="1869045" y="2164036"/>
            <a:ext cx="7556436" cy="2475996"/>
          </a:xfrm>
          <a:prstGeom prst="rightArrow">
            <a:avLst>
              <a:gd name="adj1" fmla="val 43623"/>
              <a:gd name="adj2" fmla="val 50000"/>
            </a:avLst>
          </a:prstGeom>
          <a:solidFill>
            <a:srgbClr val="24E43B"/>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sp>
      <p:sp>
        <p:nvSpPr>
          <p:cNvPr id="73" name="Freeform: Shape 72">
            <a:extLst>
              <a:ext uri="{FF2B5EF4-FFF2-40B4-BE49-F238E27FC236}">
                <a16:creationId xmlns:a16="http://schemas.microsoft.com/office/drawing/2014/main" xmlns="" id="{43C5A988-797F-4A3E-947B-9837359DFC45}"/>
              </a:ext>
            </a:extLst>
          </p:cNvPr>
          <p:cNvSpPr/>
          <p:nvPr/>
        </p:nvSpPr>
        <p:spPr>
          <a:xfrm rot="20183535">
            <a:off x="2824911" y="3013574"/>
            <a:ext cx="4898752" cy="1096527"/>
          </a:xfrm>
          <a:custGeom>
            <a:avLst/>
            <a:gdLst>
              <a:gd name="connsiteX0" fmla="*/ 0 w 4446015"/>
              <a:gd name="connsiteY0" fmla="*/ 0 h 1404000"/>
              <a:gd name="connsiteX1" fmla="*/ 4446015 w 4446015"/>
              <a:gd name="connsiteY1" fmla="*/ 0 h 1404000"/>
              <a:gd name="connsiteX2" fmla="*/ 4446015 w 4446015"/>
              <a:gd name="connsiteY2" fmla="*/ 1404000 h 1404000"/>
              <a:gd name="connsiteX3" fmla="*/ 0 w 4446015"/>
              <a:gd name="connsiteY3" fmla="*/ 1404000 h 1404000"/>
              <a:gd name="connsiteX4" fmla="*/ 0 w 4446015"/>
              <a:gd name="connsiteY4" fmla="*/ 0 h 14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6015" h="1404000">
                <a:moveTo>
                  <a:pt x="0" y="0"/>
                </a:moveTo>
                <a:lnTo>
                  <a:pt x="4446015" y="0"/>
                </a:lnTo>
                <a:lnTo>
                  <a:pt x="4446015" y="1404000"/>
                </a:lnTo>
                <a:lnTo>
                  <a:pt x="0" y="1404000"/>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396240" rIns="0" bIns="396239" numCol="1" spcCol="1270" anchor="ctr" anchorCtr="0">
            <a:noAutofit/>
          </a:bodyPr>
          <a:lstStyle/>
          <a:p>
            <a:pPr algn="ctr" defTabSz="1733550">
              <a:lnSpc>
                <a:spcPct val="90000"/>
              </a:lnSpc>
              <a:spcBef>
                <a:spcPct val="0"/>
              </a:spcBef>
              <a:spcAft>
                <a:spcPct val="35000"/>
              </a:spcAft>
            </a:pPr>
            <a:r>
              <a:rPr lang="en-US" sz="5400" dirty="0"/>
              <a:t>Vision statement</a:t>
            </a:r>
          </a:p>
        </p:txBody>
      </p:sp>
    </p:spTree>
    <p:extLst>
      <p:ext uri="{BB962C8B-B14F-4D97-AF65-F5344CB8AC3E}">
        <p14:creationId xmlns:p14="http://schemas.microsoft.com/office/powerpoint/2010/main" val="1447764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492ABF-1026-4E3B-B1FA-1EDA98975B3E}"/>
              </a:ext>
            </a:extLst>
          </p:cNvPr>
          <p:cNvSpPr>
            <a:spLocks noGrp="1"/>
          </p:cNvSpPr>
          <p:nvPr>
            <p:ph type="title"/>
          </p:nvPr>
        </p:nvSpPr>
        <p:spPr>
          <a:xfrm>
            <a:off x="766917" y="286468"/>
            <a:ext cx="10675372" cy="1325563"/>
          </a:xfrm>
        </p:spPr>
        <p:txBody>
          <a:bodyPr/>
          <a:lstStyle/>
          <a:p>
            <a:r>
              <a:rPr lang="en-US" dirty="0"/>
              <a:t>Our Role, Our Profession – We are the Solution</a:t>
            </a:r>
          </a:p>
        </p:txBody>
      </p:sp>
      <p:sp>
        <p:nvSpPr>
          <p:cNvPr id="3" name="Content Placeholder 2">
            <a:extLst>
              <a:ext uri="{FF2B5EF4-FFF2-40B4-BE49-F238E27FC236}">
                <a16:creationId xmlns:a16="http://schemas.microsoft.com/office/drawing/2014/main" xmlns="" id="{4875B073-5EB0-4AD3-AC5B-E39D991AE09F}"/>
              </a:ext>
            </a:extLst>
          </p:cNvPr>
          <p:cNvSpPr>
            <a:spLocks noGrp="1"/>
          </p:cNvSpPr>
          <p:nvPr>
            <p:ph idx="1"/>
          </p:nvPr>
        </p:nvSpPr>
        <p:spPr/>
        <p:txBody>
          <a:bodyPr>
            <a:normAutofit/>
          </a:bodyPr>
          <a:lstStyle/>
          <a:p>
            <a:r>
              <a:rPr lang="en-US" sz="3200" dirty="0"/>
              <a:t>Systems Engineering:</a:t>
            </a:r>
          </a:p>
          <a:p>
            <a:pPr lvl="1"/>
            <a:r>
              <a:rPr lang="en-US" sz="2800" dirty="0"/>
              <a:t>Systems engineering is the discipline which sorts the vectors, eliminating the superfluous and architecting the remaining vectors – the needed vectors – in a pattern that provides the highest likelihood of success.</a:t>
            </a:r>
          </a:p>
          <a:p>
            <a:r>
              <a:rPr lang="en-US" sz="3200" dirty="0"/>
              <a:t>The Vision Statement</a:t>
            </a:r>
          </a:p>
          <a:p>
            <a:pPr lvl="1"/>
            <a:r>
              <a:rPr lang="en-US" sz="2800" dirty="0"/>
              <a:t>The vision statement is the vector sum – the sum of all the needed vectors.</a:t>
            </a:r>
          </a:p>
          <a:p>
            <a:r>
              <a:rPr lang="en-US" sz="3200" dirty="0"/>
              <a:t>An aside: this is true of academia as well as industry.</a:t>
            </a:r>
          </a:p>
        </p:txBody>
      </p:sp>
    </p:spTree>
    <p:extLst>
      <p:ext uri="{BB962C8B-B14F-4D97-AF65-F5344CB8AC3E}">
        <p14:creationId xmlns:p14="http://schemas.microsoft.com/office/powerpoint/2010/main" val="2321791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D2288-615C-454C-BD22-41D04396DF29}"/>
              </a:ext>
            </a:extLst>
          </p:cNvPr>
          <p:cNvSpPr>
            <a:spLocks noGrp="1"/>
          </p:cNvSpPr>
          <p:nvPr>
            <p:ph type="title"/>
          </p:nvPr>
        </p:nvSpPr>
        <p:spPr>
          <a:xfrm>
            <a:off x="838200" y="286470"/>
            <a:ext cx="10515600" cy="1325563"/>
          </a:xfrm>
        </p:spPr>
        <p:txBody>
          <a:bodyPr/>
          <a:lstStyle/>
          <a:p>
            <a:r>
              <a:rPr lang="en-US" dirty="0"/>
              <a:t>And In Conclusion</a:t>
            </a:r>
          </a:p>
        </p:txBody>
      </p:sp>
      <p:sp>
        <p:nvSpPr>
          <p:cNvPr id="3" name="Content Placeholder 2">
            <a:extLst>
              <a:ext uri="{FF2B5EF4-FFF2-40B4-BE49-F238E27FC236}">
                <a16:creationId xmlns:a16="http://schemas.microsoft.com/office/drawing/2014/main" xmlns="" id="{F45B5D46-0A94-4924-8FB7-C4A787B61F43}"/>
              </a:ext>
            </a:extLst>
          </p:cNvPr>
          <p:cNvSpPr>
            <a:spLocks noGrp="1"/>
          </p:cNvSpPr>
          <p:nvPr>
            <p:ph idx="1"/>
          </p:nvPr>
        </p:nvSpPr>
        <p:spPr/>
        <p:txBody>
          <a:bodyPr/>
          <a:lstStyle/>
          <a:p>
            <a:r>
              <a:rPr lang="en-US" dirty="0"/>
              <a:t>Thank you for your kind attention</a:t>
            </a:r>
          </a:p>
          <a:p>
            <a:r>
              <a:rPr lang="en-US" dirty="0"/>
              <a:t>Are there any questions or comments?</a:t>
            </a:r>
          </a:p>
        </p:txBody>
      </p:sp>
    </p:spTree>
    <p:extLst>
      <p:ext uri="{BB962C8B-B14F-4D97-AF65-F5344CB8AC3E}">
        <p14:creationId xmlns:p14="http://schemas.microsoft.com/office/powerpoint/2010/main" val="8491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a:hlinkClick r:id="" action="ppaction://media"/>
            <a:extLst>
              <a:ext uri="{FF2B5EF4-FFF2-40B4-BE49-F238E27FC236}">
                <a16:creationId xmlns:a16="http://schemas.microsoft.com/office/drawing/2014/main" xmlns="" id="{6A9ED80C-A2B0-4911-8F80-41E6E759C444}"/>
              </a:ext>
            </a:extLst>
          </p:cNvPr>
          <p:cNvPicPr>
            <a:picLocks noRot="1" noChangeAspect="1"/>
          </p:cNvPicPr>
          <p:nvPr>
            <a:videoFile r:link="rId1"/>
          </p:nvPr>
        </p:nvPicPr>
        <p:blipFill>
          <a:blip r:embed="rId4"/>
          <a:stretch>
            <a:fillRect/>
          </a:stretch>
        </p:blipFill>
        <p:spPr>
          <a:xfrm>
            <a:off x="1605074" y="794926"/>
            <a:ext cx="8981851" cy="5052291"/>
          </a:xfrm>
          <a:prstGeom prst="rect">
            <a:avLst/>
          </a:prstGeom>
        </p:spPr>
      </p:pic>
    </p:spTree>
    <p:extLst>
      <p:ext uri="{BB962C8B-B14F-4D97-AF65-F5344CB8AC3E}">
        <p14:creationId xmlns:p14="http://schemas.microsoft.com/office/powerpoint/2010/main" val="326518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0A1490B-8822-4204-ADC7-21E7428170E4}"/>
              </a:ext>
            </a:extLst>
          </p:cNvPr>
          <p:cNvSpPr>
            <a:spLocks noGrp="1"/>
          </p:cNvSpPr>
          <p:nvPr>
            <p:ph idx="1"/>
          </p:nvPr>
        </p:nvSpPr>
        <p:spPr>
          <a:xfrm>
            <a:off x="533758" y="639949"/>
            <a:ext cx="10770140" cy="5457116"/>
          </a:xfrm>
        </p:spPr>
        <p:txBody>
          <a:bodyPr/>
          <a:lstStyle/>
          <a:p>
            <a:r>
              <a:rPr lang="en-US" dirty="0"/>
              <a:t>A project:</a:t>
            </a:r>
          </a:p>
        </p:txBody>
      </p:sp>
    </p:spTree>
    <p:extLst>
      <p:ext uri="{BB962C8B-B14F-4D97-AF65-F5344CB8AC3E}">
        <p14:creationId xmlns:p14="http://schemas.microsoft.com/office/powerpoint/2010/main" val="268227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0A1490B-8822-4204-ADC7-21E7428170E4}"/>
              </a:ext>
            </a:extLst>
          </p:cNvPr>
          <p:cNvSpPr>
            <a:spLocks noGrp="1"/>
          </p:cNvSpPr>
          <p:nvPr>
            <p:ph idx="1"/>
          </p:nvPr>
        </p:nvSpPr>
        <p:spPr>
          <a:xfrm>
            <a:off x="535020" y="642028"/>
            <a:ext cx="10770140" cy="5968322"/>
          </a:xfrm>
        </p:spPr>
        <p:txBody>
          <a:bodyPr>
            <a:normAutofit/>
          </a:bodyPr>
          <a:lstStyle/>
          <a:p>
            <a:r>
              <a:rPr lang="en-US" dirty="0"/>
              <a:t>A project: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Start here</a:t>
            </a:r>
          </a:p>
        </p:txBody>
      </p:sp>
      <p:sp>
        <p:nvSpPr>
          <p:cNvPr id="4" name="Rectangle 3">
            <a:extLst>
              <a:ext uri="{FF2B5EF4-FFF2-40B4-BE49-F238E27FC236}">
                <a16:creationId xmlns:a16="http://schemas.microsoft.com/office/drawing/2014/main" xmlns="" id="{0C326129-D9EA-4C14-B969-569EEF11BF56}"/>
              </a:ext>
            </a:extLst>
          </p:cNvPr>
          <p:cNvSpPr/>
          <p:nvPr/>
        </p:nvSpPr>
        <p:spPr>
          <a:xfrm>
            <a:off x="957277" y="5005630"/>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Tree>
    <p:extLst>
      <p:ext uri="{BB962C8B-B14F-4D97-AF65-F5344CB8AC3E}">
        <p14:creationId xmlns:p14="http://schemas.microsoft.com/office/powerpoint/2010/main" val="46444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0A1490B-8822-4204-ADC7-21E7428170E4}"/>
              </a:ext>
            </a:extLst>
          </p:cNvPr>
          <p:cNvSpPr>
            <a:spLocks noGrp="1"/>
          </p:cNvSpPr>
          <p:nvPr>
            <p:ph idx="1"/>
          </p:nvPr>
        </p:nvSpPr>
        <p:spPr>
          <a:xfrm>
            <a:off x="535020" y="642028"/>
            <a:ext cx="10770140" cy="5966590"/>
          </a:xfrm>
        </p:spPr>
        <p:txBody>
          <a:bodyPr>
            <a:normAutofit/>
          </a:bodyPr>
          <a:lstStyle/>
          <a:p>
            <a:r>
              <a:rPr lang="en-US" dirty="0"/>
              <a:t>A project:</a:t>
            </a:r>
          </a:p>
          <a:p>
            <a:endParaRPr lang="en-US" dirty="0"/>
          </a:p>
          <a:p>
            <a:pPr algn="r"/>
            <a:r>
              <a:rPr lang="en-US" dirty="0"/>
              <a:t>Finish here</a:t>
            </a:r>
          </a:p>
          <a:p>
            <a:endParaRPr lang="en-US" dirty="0"/>
          </a:p>
          <a:p>
            <a:endParaRPr lang="en-US" dirty="0"/>
          </a:p>
          <a:p>
            <a:endParaRPr lang="en-US" dirty="0"/>
          </a:p>
          <a:p>
            <a:endParaRPr lang="en-US" dirty="0"/>
          </a:p>
          <a:p>
            <a:endParaRPr lang="en-US" dirty="0"/>
          </a:p>
          <a:p>
            <a:endParaRPr lang="en-US" dirty="0"/>
          </a:p>
          <a:p>
            <a:endParaRPr lang="en-US" dirty="0"/>
          </a:p>
          <a:p>
            <a:r>
              <a:rPr lang="en-US" dirty="0"/>
              <a:t>Start here</a:t>
            </a:r>
          </a:p>
        </p:txBody>
      </p:sp>
      <p:sp>
        <p:nvSpPr>
          <p:cNvPr id="4" name="Rectangle 3">
            <a:extLst>
              <a:ext uri="{FF2B5EF4-FFF2-40B4-BE49-F238E27FC236}">
                <a16:creationId xmlns:a16="http://schemas.microsoft.com/office/drawing/2014/main" xmlns="" id="{0C326129-D9EA-4C14-B969-569EEF11BF56}"/>
              </a:ext>
            </a:extLst>
          </p:cNvPr>
          <p:cNvSpPr/>
          <p:nvPr/>
        </p:nvSpPr>
        <p:spPr>
          <a:xfrm>
            <a:off x="957277" y="5005522"/>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5" name="Rectangle 4">
            <a:extLst>
              <a:ext uri="{FF2B5EF4-FFF2-40B4-BE49-F238E27FC236}">
                <a16:creationId xmlns:a16="http://schemas.microsoft.com/office/drawing/2014/main" xmlns="" id="{B8B7F694-2AF2-4DC1-B872-0DFF450F4A7B}"/>
              </a:ext>
            </a:extLst>
          </p:cNvPr>
          <p:cNvSpPr/>
          <p:nvPr/>
        </p:nvSpPr>
        <p:spPr>
          <a:xfrm>
            <a:off x="10386104" y="675972"/>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Tree>
    <p:extLst>
      <p:ext uri="{BB962C8B-B14F-4D97-AF65-F5344CB8AC3E}">
        <p14:creationId xmlns:p14="http://schemas.microsoft.com/office/powerpoint/2010/main" val="255048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xmlns="" id="{E2162DA3-38C6-4269-9F8D-76C06EFD86F3}"/>
              </a:ext>
            </a:extLst>
          </p:cNvPr>
          <p:cNvSpPr>
            <a:spLocks noGrp="1"/>
          </p:cNvSpPr>
          <p:nvPr>
            <p:ph idx="1"/>
          </p:nvPr>
        </p:nvSpPr>
        <p:spPr>
          <a:xfrm>
            <a:off x="535020" y="642027"/>
            <a:ext cx="10770140" cy="5767240"/>
          </a:xfrm>
        </p:spPr>
        <p:txBody>
          <a:bodyPr>
            <a:normAutofit/>
          </a:bodyPr>
          <a:lstStyle/>
          <a:p>
            <a:r>
              <a:rPr lang="en-US" dirty="0"/>
              <a:t>A project:</a:t>
            </a:r>
          </a:p>
          <a:p>
            <a:endParaRPr lang="en-US" dirty="0"/>
          </a:p>
          <a:p>
            <a:pPr algn="r"/>
            <a:r>
              <a:rPr lang="en-US" dirty="0"/>
              <a:t>Finish here</a:t>
            </a:r>
          </a:p>
          <a:p>
            <a:endParaRPr lang="en-US" dirty="0"/>
          </a:p>
          <a:p>
            <a:endParaRPr lang="en-US" dirty="0"/>
          </a:p>
          <a:p>
            <a:endParaRPr lang="en-US" dirty="0"/>
          </a:p>
          <a:p>
            <a:endParaRPr lang="en-US" dirty="0"/>
          </a:p>
          <a:p>
            <a:endParaRPr lang="en-US" dirty="0"/>
          </a:p>
          <a:p>
            <a:endParaRPr lang="en-US" dirty="0"/>
          </a:p>
          <a:p>
            <a:endParaRPr lang="en-US" dirty="0"/>
          </a:p>
          <a:p>
            <a:r>
              <a:rPr lang="en-US" dirty="0"/>
              <a:t>Start here</a:t>
            </a:r>
          </a:p>
        </p:txBody>
      </p:sp>
      <p:sp>
        <p:nvSpPr>
          <p:cNvPr id="2" name="Rectangle 1">
            <a:extLst>
              <a:ext uri="{FF2B5EF4-FFF2-40B4-BE49-F238E27FC236}">
                <a16:creationId xmlns:a16="http://schemas.microsoft.com/office/drawing/2014/main" xmlns="" id="{BAA6F9B8-3DA8-4C6E-BE8C-CF4B04D15E63}"/>
              </a:ext>
            </a:extLst>
          </p:cNvPr>
          <p:cNvSpPr/>
          <p:nvPr/>
        </p:nvSpPr>
        <p:spPr>
          <a:xfrm>
            <a:off x="958029" y="5006335"/>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4" name="Rectangle 3">
            <a:extLst>
              <a:ext uri="{FF2B5EF4-FFF2-40B4-BE49-F238E27FC236}">
                <a16:creationId xmlns:a16="http://schemas.microsoft.com/office/drawing/2014/main" xmlns="" id="{D1533D26-9BC0-4888-86A2-FC91C113B72F}"/>
              </a:ext>
            </a:extLst>
          </p:cNvPr>
          <p:cNvSpPr/>
          <p:nvPr/>
        </p:nvSpPr>
        <p:spPr>
          <a:xfrm>
            <a:off x="10380323" y="672525"/>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8" name="Arrow: Right 7">
            <a:extLst>
              <a:ext uri="{FF2B5EF4-FFF2-40B4-BE49-F238E27FC236}">
                <a16:creationId xmlns:a16="http://schemas.microsoft.com/office/drawing/2014/main" xmlns="" id="{1B65E187-8085-43A3-8CFF-C7D37AEE709E}"/>
              </a:ext>
            </a:extLst>
          </p:cNvPr>
          <p:cNvSpPr/>
          <p:nvPr/>
        </p:nvSpPr>
        <p:spPr>
          <a:xfrm rot="20187722">
            <a:off x="1869045" y="2164036"/>
            <a:ext cx="7556436" cy="2475996"/>
          </a:xfrm>
          <a:prstGeom prst="rightArrow">
            <a:avLst>
              <a:gd name="adj1" fmla="val 43623"/>
              <a:gd name="adj2" fmla="val 50000"/>
            </a:avLst>
          </a:prstGeom>
          <a:solidFill>
            <a:srgbClr val="24E43B"/>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xmlns="" id="{2D3D2509-B75A-4BE1-8806-0E0041174DAA}"/>
              </a:ext>
            </a:extLst>
          </p:cNvPr>
          <p:cNvSpPr/>
          <p:nvPr/>
        </p:nvSpPr>
        <p:spPr>
          <a:xfrm rot="20183535">
            <a:off x="2824911" y="3013574"/>
            <a:ext cx="4898752" cy="1096527"/>
          </a:xfrm>
          <a:custGeom>
            <a:avLst/>
            <a:gdLst>
              <a:gd name="connsiteX0" fmla="*/ 0 w 4446015"/>
              <a:gd name="connsiteY0" fmla="*/ 0 h 1404000"/>
              <a:gd name="connsiteX1" fmla="*/ 4446015 w 4446015"/>
              <a:gd name="connsiteY1" fmla="*/ 0 h 1404000"/>
              <a:gd name="connsiteX2" fmla="*/ 4446015 w 4446015"/>
              <a:gd name="connsiteY2" fmla="*/ 1404000 h 1404000"/>
              <a:gd name="connsiteX3" fmla="*/ 0 w 4446015"/>
              <a:gd name="connsiteY3" fmla="*/ 1404000 h 1404000"/>
              <a:gd name="connsiteX4" fmla="*/ 0 w 4446015"/>
              <a:gd name="connsiteY4" fmla="*/ 0 h 14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6015" h="1404000">
                <a:moveTo>
                  <a:pt x="0" y="0"/>
                </a:moveTo>
                <a:lnTo>
                  <a:pt x="4446015" y="0"/>
                </a:lnTo>
                <a:lnTo>
                  <a:pt x="4446015" y="1404000"/>
                </a:lnTo>
                <a:lnTo>
                  <a:pt x="0" y="1404000"/>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396240" rIns="0" bIns="396239" numCol="1" spcCol="1270" anchor="ctr" anchorCtr="0">
            <a:noAutofit/>
          </a:bodyPr>
          <a:lstStyle/>
          <a:p>
            <a:pPr algn="ctr" defTabSz="1733550">
              <a:lnSpc>
                <a:spcPct val="90000"/>
              </a:lnSpc>
              <a:spcBef>
                <a:spcPct val="0"/>
              </a:spcBef>
              <a:spcAft>
                <a:spcPct val="35000"/>
              </a:spcAft>
            </a:pPr>
            <a:r>
              <a:rPr lang="en-US" sz="5400" dirty="0"/>
              <a:t>Vision statement</a:t>
            </a:r>
          </a:p>
        </p:txBody>
      </p:sp>
    </p:spTree>
    <p:extLst>
      <p:ext uri="{BB962C8B-B14F-4D97-AF65-F5344CB8AC3E}">
        <p14:creationId xmlns:p14="http://schemas.microsoft.com/office/powerpoint/2010/main" val="325119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ontent Placeholder 2">
            <a:extLst>
              <a:ext uri="{FF2B5EF4-FFF2-40B4-BE49-F238E27FC236}">
                <a16:creationId xmlns:a16="http://schemas.microsoft.com/office/drawing/2014/main" xmlns="" id="{0110A312-0680-4808-801E-44CB4153540E}"/>
              </a:ext>
            </a:extLst>
          </p:cNvPr>
          <p:cNvSpPr>
            <a:spLocks noGrp="1"/>
          </p:cNvSpPr>
          <p:nvPr>
            <p:ph idx="1"/>
          </p:nvPr>
        </p:nvSpPr>
        <p:spPr>
          <a:xfrm>
            <a:off x="535020" y="642027"/>
            <a:ext cx="10770140" cy="5767240"/>
          </a:xfrm>
        </p:spPr>
        <p:txBody>
          <a:bodyPr>
            <a:normAutofit/>
          </a:bodyPr>
          <a:lstStyle/>
          <a:p>
            <a:r>
              <a:rPr lang="en-US" dirty="0"/>
              <a:t>A project:</a:t>
            </a:r>
          </a:p>
          <a:p>
            <a:endParaRPr lang="en-US" dirty="0"/>
          </a:p>
          <a:p>
            <a:pPr algn="r"/>
            <a:r>
              <a:rPr lang="en-US" dirty="0"/>
              <a:t>Finish here</a:t>
            </a:r>
          </a:p>
          <a:p>
            <a:endParaRPr lang="en-US" dirty="0"/>
          </a:p>
          <a:p>
            <a:endParaRPr lang="en-US" dirty="0"/>
          </a:p>
          <a:p>
            <a:endParaRPr lang="en-US" dirty="0"/>
          </a:p>
          <a:p>
            <a:endParaRPr lang="en-US" dirty="0"/>
          </a:p>
          <a:p>
            <a:endParaRPr lang="en-US" dirty="0"/>
          </a:p>
          <a:p>
            <a:endParaRPr lang="en-US" dirty="0"/>
          </a:p>
          <a:p>
            <a:endParaRPr lang="en-US" dirty="0"/>
          </a:p>
          <a:p>
            <a:r>
              <a:rPr lang="en-US" dirty="0"/>
              <a:t>Start here</a:t>
            </a:r>
          </a:p>
        </p:txBody>
      </p:sp>
      <p:grpSp>
        <p:nvGrpSpPr>
          <p:cNvPr id="26" name="Group 25">
            <a:extLst>
              <a:ext uri="{FF2B5EF4-FFF2-40B4-BE49-F238E27FC236}">
                <a16:creationId xmlns:a16="http://schemas.microsoft.com/office/drawing/2014/main" xmlns="" id="{05891FA9-9375-483B-8D6B-A475E7F3BDE2}"/>
              </a:ext>
            </a:extLst>
          </p:cNvPr>
          <p:cNvGrpSpPr/>
          <p:nvPr/>
        </p:nvGrpSpPr>
        <p:grpSpPr>
          <a:xfrm>
            <a:off x="8814723" y="2816926"/>
            <a:ext cx="1165860" cy="1788667"/>
            <a:chOff x="6096000" y="3833400"/>
            <a:chExt cx="1165860" cy="1788667"/>
          </a:xfrm>
        </p:grpSpPr>
        <p:cxnSp>
          <p:nvCxnSpPr>
            <p:cNvPr id="7" name="Straight Arrow Connector 6">
              <a:extLst>
                <a:ext uri="{FF2B5EF4-FFF2-40B4-BE49-F238E27FC236}">
                  <a16:creationId xmlns:a16="http://schemas.microsoft.com/office/drawing/2014/main" xmlns="" id="{A12C1DEF-3DC7-481A-B3D6-AD7BF587AB52}"/>
                </a:ext>
              </a:extLst>
            </p:cNvPr>
            <p:cNvCxnSpPr>
              <a:cxnSpLocks/>
            </p:cNvCxnSpPr>
            <p:nvPr/>
          </p:nvCxnSpPr>
          <p:spPr>
            <a:xfrm>
              <a:off x="6096000" y="4152900"/>
              <a:ext cx="1165860" cy="146916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32C8E4C1-CCC3-415C-994D-4AF9548A9E1D}"/>
                </a:ext>
              </a:extLst>
            </p:cNvPr>
            <p:cNvSpPr txBox="1"/>
            <p:nvPr/>
          </p:nvSpPr>
          <p:spPr>
            <a:xfrm rot="3157867">
              <a:off x="5884363" y="4563431"/>
              <a:ext cx="17678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Pet Rock Project</a:t>
              </a:r>
            </a:p>
          </p:txBody>
        </p:sp>
      </p:grpSp>
      <p:grpSp>
        <p:nvGrpSpPr>
          <p:cNvPr id="25" name="Group 24">
            <a:extLst>
              <a:ext uri="{FF2B5EF4-FFF2-40B4-BE49-F238E27FC236}">
                <a16:creationId xmlns:a16="http://schemas.microsoft.com/office/drawing/2014/main" xmlns="" id="{AF894063-CDB7-4CFA-8089-E25383452906}"/>
              </a:ext>
            </a:extLst>
          </p:cNvPr>
          <p:cNvGrpSpPr/>
          <p:nvPr/>
        </p:nvGrpSpPr>
        <p:grpSpPr>
          <a:xfrm rot="1179990">
            <a:off x="3607472" y="458121"/>
            <a:ext cx="1911127" cy="2165124"/>
            <a:chOff x="2414117" y="572292"/>
            <a:chExt cx="1911127" cy="2165124"/>
          </a:xfrm>
        </p:grpSpPr>
        <p:cxnSp>
          <p:nvCxnSpPr>
            <p:cNvPr id="18" name="Straight Arrow Connector 17">
              <a:extLst>
                <a:ext uri="{FF2B5EF4-FFF2-40B4-BE49-F238E27FC236}">
                  <a16:creationId xmlns:a16="http://schemas.microsoft.com/office/drawing/2014/main" xmlns="" id="{7C076BDE-B473-4C09-8CBE-7A50C5252743}"/>
                </a:ext>
              </a:extLst>
            </p:cNvPr>
            <p:cNvCxnSpPr>
              <a:cxnSpLocks/>
            </p:cNvCxnSpPr>
            <p:nvPr/>
          </p:nvCxnSpPr>
          <p:spPr>
            <a:xfrm rot="3927218">
              <a:off x="2649591" y="924469"/>
              <a:ext cx="1440179" cy="191112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xmlns="" id="{C1F2339F-2F15-48E9-8615-33589CF3FD33}"/>
                </a:ext>
              </a:extLst>
            </p:cNvPr>
            <p:cNvSpPr txBox="1"/>
            <p:nvPr/>
          </p:nvSpPr>
          <p:spPr>
            <a:xfrm rot="17901880">
              <a:off x="2270014" y="1500965"/>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Government Regulations</a:t>
              </a:r>
            </a:p>
          </p:txBody>
        </p:sp>
      </p:grpSp>
      <p:cxnSp>
        <p:nvCxnSpPr>
          <p:cNvPr id="28" name="Straight Arrow Connector 27">
            <a:extLst>
              <a:ext uri="{FF2B5EF4-FFF2-40B4-BE49-F238E27FC236}">
                <a16:creationId xmlns:a16="http://schemas.microsoft.com/office/drawing/2014/main" xmlns="" id="{1C3F3A2D-A846-4309-8BA4-801D4E6D7017}"/>
              </a:ext>
            </a:extLst>
          </p:cNvPr>
          <p:cNvCxnSpPr>
            <a:cxnSpLocks/>
          </p:cNvCxnSpPr>
          <p:nvPr/>
        </p:nvCxnSpPr>
        <p:spPr>
          <a:xfrm rot="5248266">
            <a:off x="4418096" y="4056653"/>
            <a:ext cx="1440179" cy="191112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A4011E05-7FA2-4355-B235-1597B6494C7F}"/>
              </a:ext>
            </a:extLst>
          </p:cNvPr>
          <p:cNvSpPr txBox="1"/>
          <p:nvPr/>
        </p:nvSpPr>
        <p:spPr>
          <a:xfrm rot="19215802">
            <a:off x="4263944" y="4508204"/>
            <a:ext cx="2165124" cy="600164"/>
          </a:xfrm>
          <a:prstGeom prst="rect">
            <a:avLst/>
          </a:prstGeom>
          <a:noFill/>
        </p:spPr>
        <p:txBody>
          <a:bodyPr wrap="square" rtlCol="0">
            <a:spAutoFit/>
          </a:bodyPr>
          <a:lstStyle/>
          <a:p>
            <a:pPr>
              <a:spcAft>
                <a:spcPts val="600"/>
              </a:spcAft>
            </a:pPr>
            <a:r>
              <a:rPr lang="en-US" sz="1400" dirty="0">
                <a:latin typeface="Arial" panose="020B0604020202020204" pitchFamily="34" charset="0"/>
                <a:cs typeface="Arial" panose="020B0604020202020204" pitchFamily="34" charset="0"/>
              </a:rPr>
              <a:t>Requirements creep</a:t>
            </a:r>
          </a:p>
          <a:p>
            <a:r>
              <a:rPr lang="en-US" sz="1400" dirty="0">
                <a:latin typeface="Arial" panose="020B0604020202020204" pitchFamily="34" charset="0"/>
                <a:cs typeface="Arial" panose="020B0604020202020204" pitchFamily="34" charset="0"/>
              </a:rPr>
              <a:t>Orphan requirements</a:t>
            </a:r>
          </a:p>
        </p:txBody>
      </p:sp>
      <p:grpSp>
        <p:nvGrpSpPr>
          <p:cNvPr id="43" name="Group 42">
            <a:extLst>
              <a:ext uri="{FF2B5EF4-FFF2-40B4-BE49-F238E27FC236}">
                <a16:creationId xmlns:a16="http://schemas.microsoft.com/office/drawing/2014/main" xmlns="" id="{4F24EC1B-831E-4018-B523-72AD7E9A16A2}"/>
              </a:ext>
            </a:extLst>
          </p:cNvPr>
          <p:cNvGrpSpPr/>
          <p:nvPr/>
        </p:nvGrpSpPr>
        <p:grpSpPr>
          <a:xfrm rot="1484092">
            <a:off x="9801623" y="4009360"/>
            <a:ext cx="2158563" cy="468566"/>
            <a:chOff x="9598421" y="3187035"/>
            <a:chExt cx="2158563" cy="468566"/>
          </a:xfrm>
        </p:grpSpPr>
        <p:cxnSp>
          <p:nvCxnSpPr>
            <p:cNvPr id="31" name="Straight Arrow Connector 30">
              <a:extLst>
                <a:ext uri="{FF2B5EF4-FFF2-40B4-BE49-F238E27FC236}">
                  <a16:creationId xmlns:a16="http://schemas.microsoft.com/office/drawing/2014/main" xmlns="" id="{7487EC98-1958-4200-8291-923B45B23511}"/>
                </a:ext>
              </a:extLst>
            </p:cNvPr>
            <p:cNvCxnSpPr>
              <a:cxnSpLocks/>
            </p:cNvCxnSpPr>
            <p:nvPr/>
          </p:nvCxnSpPr>
          <p:spPr>
            <a:xfrm>
              <a:off x="9744717" y="3187035"/>
              <a:ext cx="2012267" cy="444830"/>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8255BCC5-5529-4DC3-AFA9-E9FB00C446A0}"/>
                </a:ext>
              </a:extLst>
            </p:cNvPr>
            <p:cNvSpPr txBox="1"/>
            <p:nvPr/>
          </p:nvSpPr>
          <p:spPr>
            <a:xfrm rot="721723">
              <a:off x="9598421" y="3347824"/>
              <a:ext cx="1899717"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Widow requirements</a:t>
              </a:r>
            </a:p>
          </p:txBody>
        </p:sp>
      </p:grpSp>
      <p:grpSp>
        <p:nvGrpSpPr>
          <p:cNvPr id="2" name="Group 1">
            <a:extLst>
              <a:ext uri="{FF2B5EF4-FFF2-40B4-BE49-F238E27FC236}">
                <a16:creationId xmlns:a16="http://schemas.microsoft.com/office/drawing/2014/main" xmlns="" id="{1BEA0C74-B94C-4D53-9A7B-CDA32CA9B3EB}"/>
              </a:ext>
            </a:extLst>
          </p:cNvPr>
          <p:cNvGrpSpPr/>
          <p:nvPr/>
        </p:nvGrpSpPr>
        <p:grpSpPr>
          <a:xfrm>
            <a:off x="6645438" y="3255300"/>
            <a:ext cx="2712995" cy="2491779"/>
            <a:chOff x="7166548" y="3314293"/>
            <a:chExt cx="2712995" cy="2491779"/>
          </a:xfrm>
        </p:grpSpPr>
        <p:sp>
          <p:nvSpPr>
            <p:cNvPr id="33" name="Arrow: Quad 32">
              <a:extLst>
                <a:ext uri="{FF2B5EF4-FFF2-40B4-BE49-F238E27FC236}">
                  <a16:creationId xmlns:a16="http://schemas.microsoft.com/office/drawing/2014/main" xmlns="" id="{F87F6829-A811-4CE1-A3B9-2092192585D2}"/>
                </a:ext>
              </a:extLst>
            </p:cNvPr>
            <p:cNvSpPr/>
            <p:nvPr/>
          </p:nvSpPr>
          <p:spPr>
            <a:xfrm>
              <a:off x="7166548" y="3314293"/>
              <a:ext cx="2712995" cy="2491779"/>
            </a:xfrm>
            <a:prstGeom prst="quadArrow">
              <a:avLst>
                <a:gd name="adj1" fmla="val 18721"/>
                <a:gd name="adj2" fmla="val 14738"/>
                <a:gd name="adj3" fmla="val 1910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xmlns="" id="{FC2AD3E4-1550-44E4-8D1B-7C268D76BA03}"/>
                </a:ext>
              </a:extLst>
            </p:cNvPr>
            <p:cNvSpPr txBox="1"/>
            <p:nvPr/>
          </p:nvSpPr>
          <p:spPr>
            <a:xfrm>
              <a:off x="7521923" y="4383425"/>
              <a:ext cx="2080714" cy="369332"/>
            </a:xfrm>
            <a:prstGeom prst="rect">
              <a:avLst/>
            </a:prstGeom>
            <a:noFill/>
          </p:spPr>
          <p:txBody>
            <a:bodyPr wrap="square" rtlCol="0">
              <a:spAutoFit/>
            </a:bodyPr>
            <a:lstStyle/>
            <a:p>
              <a:r>
                <a:rPr lang="en-US" dirty="0"/>
                <a:t>Misunderstandings!</a:t>
              </a:r>
            </a:p>
          </p:txBody>
        </p:sp>
      </p:grpSp>
      <p:grpSp>
        <p:nvGrpSpPr>
          <p:cNvPr id="35" name="Group 34">
            <a:extLst>
              <a:ext uri="{FF2B5EF4-FFF2-40B4-BE49-F238E27FC236}">
                <a16:creationId xmlns:a16="http://schemas.microsoft.com/office/drawing/2014/main" xmlns="" id="{4540819E-6BBD-4931-8AAB-E01FC19FF5FE}"/>
              </a:ext>
            </a:extLst>
          </p:cNvPr>
          <p:cNvGrpSpPr/>
          <p:nvPr/>
        </p:nvGrpSpPr>
        <p:grpSpPr>
          <a:xfrm rot="6611476">
            <a:off x="2304474" y="52847"/>
            <a:ext cx="1911127" cy="2395304"/>
            <a:chOff x="1742525" y="253525"/>
            <a:chExt cx="1911127" cy="2395304"/>
          </a:xfrm>
        </p:grpSpPr>
        <p:cxnSp>
          <p:nvCxnSpPr>
            <p:cNvPr id="36" name="Straight Arrow Connector 35">
              <a:extLst>
                <a:ext uri="{FF2B5EF4-FFF2-40B4-BE49-F238E27FC236}">
                  <a16:creationId xmlns:a16="http://schemas.microsoft.com/office/drawing/2014/main" xmlns="" id="{6BB3F541-873E-4C10-A6E1-511F97832EFB}"/>
                </a:ext>
              </a:extLst>
            </p:cNvPr>
            <p:cNvCxnSpPr>
              <a:cxnSpLocks/>
            </p:cNvCxnSpPr>
            <p:nvPr/>
          </p:nvCxnSpPr>
          <p:spPr>
            <a:xfrm rot="3927218">
              <a:off x="1977999" y="973176"/>
              <a:ext cx="1440179" cy="191112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38B7C6CC-94F1-4CE8-960B-65BA647ECF7F}"/>
                </a:ext>
              </a:extLst>
            </p:cNvPr>
            <p:cNvSpPr txBox="1"/>
            <p:nvPr/>
          </p:nvSpPr>
          <p:spPr>
            <a:xfrm rot="17901880">
              <a:off x="1673959" y="118219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Personnel changes</a:t>
              </a:r>
            </a:p>
          </p:txBody>
        </p:sp>
      </p:grpSp>
      <p:cxnSp>
        <p:nvCxnSpPr>
          <p:cNvPr id="39" name="Straight Arrow Connector 38">
            <a:extLst>
              <a:ext uri="{FF2B5EF4-FFF2-40B4-BE49-F238E27FC236}">
                <a16:creationId xmlns:a16="http://schemas.microsoft.com/office/drawing/2014/main" xmlns="" id="{68610CDA-31DC-4766-8A0A-1F80EE1AF526}"/>
              </a:ext>
            </a:extLst>
          </p:cNvPr>
          <p:cNvCxnSpPr>
            <a:cxnSpLocks/>
          </p:cNvCxnSpPr>
          <p:nvPr/>
        </p:nvCxnSpPr>
        <p:spPr>
          <a:xfrm flipV="1">
            <a:off x="3300458" y="1679439"/>
            <a:ext cx="3390332" cy="1744095"/>
          </a:xfrm>
          <a:prstGeom prst="straightConnector1">
            <a:avLst/>
          </a:prstGeom>
          <a:ln w="1016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xmlns="" id="{C50BF07B-6B63-4625-938E-BBB3ACFB7E2E}"/>
              </a:ext>
            </a:extLst>
          </p:cNvPr>
          <p:cNvSpPr txBox="1"/>
          <p:nvPr/>
        </p:nvSpPr>
        <p:spPr>
          <a:xfrm rot="19951136">
            <a:off x="3230126" y="2588874"/>
            <a:ext cx="338319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Something just a little bit better</a:t>
            </a:r>
          </a:p>
        </p:txBody>
      </p:sp>
      <p:grpSp>
        <p:nvGrpSpPr>
          <p:cNvPr id="48" name="Group 47">
            <a:extLst>
              <a:ext uri="{FF2B5EF4-FFF2-40B4-BE49-F238E27FC236}">
                <a16:creationId xmlns:a16="http://schemas.microsoft.com/office/drawing/2014/main" xmlns="" id="{96054B87-ED91-4C19-8D60-446FBF6289C4}"/>
              </a:ext>
            </a:extLst>
          </p:cNvPr>
          <p:cNvGrpSpPr/>
          <p:nvPr/>
        </p:nvGrpSpPr>
        <p:grpSpPr>
          <a:xfrm rot="3067732">
            <a:off x="2745993" y="114927"/>
            <a:ext cx="2165124" cy="1305475"/>
            <a:chOff x="7062579" y="454350"/>
            <a:chExt cx="2165124" cy="1305475"/>
          </a:xfrm>
        </p:grpSpPr>
        <p:cxnSp>
          <p:nvCxnSpPr>
            <p:cNvPr id="45" name="Straight Arrow Connector 44">
              <a:extLst>
                <a:ext uri="{FF2B5EF4-FFF2-40B4-BE49-F238E27FC236}">
                  <a16:creationId xmlns:a16="http://schemas.microsoft.com/office/drawing/2014/main" xmlns="" id="{8B54D079-D588-4EE3-B0B5-C36957A647C9}"/>
                </a:ext>
              </a:extLst>
            </p:cNvPr>
            <p:cNvCxnSpPr>
              <a:cxnSpLocks/>
            </p:cNvCxnSpPr>
            <p:nvPr/>
          </p:nvCxnSpPr>
          <p:spPr>
            <a:xfrm flipH="1">
              <a:off x="7194621" y="454350"/>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xmlns="" id="{109C53CB-DF32-4054-A083-D9663193CB02}"/>
                </a:ext>
              </a:extLst>
            </p:cNvPr>
            <p:cNvSpPr txBox="1"/>
            <p:nvPr/>
          </p:nvSpPr>
          <p:spPr>
            <a:xfrm rot="19081870">
              <a:off x="7062579" y="571225"/>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Insufficient testing</a:t>
              </a:r>
            </a:p>
          </p:txBody>
        </p:sp>
      </p:grpSp>
      <p:grpSp>
        <p:nvGrpSpPr>
          <p:cNvPr id="74" name="Group 73">
            <a:extLst>
              <a:ext uri="{FF2B5EF4-FFF2-40B4-BE49-F238E27FC236}">
                <a16:creationId xmlns:a16="http://schemas.microsoft.com/office/drawing/2014/main" xmlns="" id="{02BCAEE3-4C32-40A3-9F7E-43FF0B9ADA5F}"/>
              </a:ext>
            </a:extLst>
          </p:cNvPr>
          <p:cNvGrpSpPr/>
          <p:nvPr/>
        </p:nvGrpSpPr>
        <p:grpSpPr>
          <a:xfrm>
            <a:off x="5969805" y="5126663"/>
            <a:ext cx="2266450" cy="1305475"/>
            <a:chOff x="5969805" y="5126661"/>
            <a:chExt cx="2266450" cy="1305475"/>
          </a:xfrm>
        </p:grpSpPr>
        <p:cxnSp>
          <p:nvCxnSpPr>
            <p:cNvPr id="50" name="Straight Arrow Connector 49">
              <a:extLst>
                <a:ext uri="{FF2B5EF4-FFF2-40B4-BE49-F238E27FC236}">
                  <a16:creationId xmlns:a16="http://schemas.microsoft.com/office/drawing/2014/main" xmlns="" id="{B2D8A930-33D1-4CD1-97E5-522626BEE852}"/>
                </a:ext>
              </a:extLst>
            </p:cNvPr>
            <p:cNvCxnSpPr>
              <a:cxnSpLocks/>
            </p:cNvCxnSpPr>
            <p:nvPr/>
          </p:nvCxnSpPr>
          <p:spPr>
            <a:xfrm rot="1738248" flipH="1">
              <a:off x="5969805" y="5126661"/>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xmlns="" id="{EF30C710-0F49-4D6D-9CD0-F689299746F7}"/>
                </a:ext>
              </a:extLst>
            </p:cNvPr>
            <p:cNvSpPr txBox="1"/>
            <p:nvPr/>
          </p:nvSpPr>
          <p:spPr>
            <a:xfrm rot="20820118">
              <a:off x="6071131" y="564157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Too much testing</a:t>
              </a:r>
            </a:p>
          </p:txBody>
        </p:sp>
      </p:grpSp>
      <p:grpSp>
        <p:nvGrpSpPr>
          <p:cNvPr id="56" name="Group 55">
            <a:extLst>
              <a:ext uri="{FF2B5EF4-FFF2-40B4-BE49-F238E27FC236}">
                <a16:creationId xmlns:a16="http://schemas.microsoft.com/office/drawing/2014/main" xmlns="" id="{FD86466F-3E2B-4310-B4CE-2E8CC8C48C0C}"/>
              </a:ext>
            </a:extLst>
          </p:cNvPr>
          <p:cNvGrpSpPr/>
          <p:nvPr/>
        </p:nvGrpSpPr>
        <p:grpSpPr>
          <a:xfrm rot="1156258">
            <a:off x="9755312" y="2065773"/>
            <a:ext cx="2165124" cy="1431693"/>
            <a:chOff x="9689340" y="913381"/>
            <a:chExt cx="2165124" cy="1431693"/>
          </a:xfrm>
        </p:grpSpPr>
        <p:cxnSp>
          <p:nvCxnSpPr>
            <p:cNvPr id="53" name="Straight Arrow Connector 52">
              <a:extLst>
                <a:ext uri="{FF2B5EF4-FFF2-40B4-BE49-F238E27FC236}">
                  <a16:creationId xmlns:a16="http://schemas.microsoft.com/office/drawing/2014/main" xmlns="" id="{C0C2CF85-9A78-4820-8339-42389A093C64}"/>
                </a:ext>
              </a:extLst>
            </p:cNvPr>
            <p:cNvCxnSpPr>
              <a:cxnSpLocks/>
            </p:cNvCxnSpPr>
            <p:nvPr/>
          </p:nvCxnSpPr>
          <p:spPr>
            <a:xfrm flipH="1">
              <a:off x="9846418" y="913381"/>
              <a:ext cx="1596731" cy="1431693"/>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xmlns="" id="{E87D0112-0623-450D-96E0-B2EE25B66C45}"/>
                </a:ext>
              </a:extLst>
            </p:cNvPr>
            <p:cNvSpPr txBox="1"/>
            <p:nvPr/>
          </p:nvSpPr>
          <p:spPr>
            <a:xfrm rot="19081870">
              <a:off x="9689340" y="1116876"/>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Conflicted objectives</a:t>
              </a:r>
            </a:p>
          </p:txBody>
        </p:sp>
      </p:grpSp>
      <p:grpSp>
        <p:nvGrpSpPr>
          <p:cNvPr id="57" name="Group 56">
            <a:extLst>
              <a:ext uri="{FF2B5EF4-FFF2-40B4-BE49-F238E27FC236}">
                <a16:creationId xmlns:a16="http://schemas.microsoft.com/office/drawing/2014/main" xmlns="" id="{B9B28DDA-3CCA-4A3C-A29E-8EBE9C47F9B8}"/>
              </a:ext>
            </a:extLst>
          </p:cNvPr>
          <p:cNvGrpSpPr/>
          <p:nvPr/>
        </p:nvGrpSpPr>
        <p:grpSpPr>
          <a:xfrm rot="20934833">
            <a:off x="424170" y="3418631"/>
            <a:ext cx="2165124" cy="1431693"/>
            <a:chOff x="9689340" y="913381"/>
            <a:chExt cx="2165124" cy="1431693"/>
          </a:xfrm>
        </p:grpSpPr>
        <p:cxnSp>
          <p:nvCxnSpPr>
            <p:cNvPr id="58" name="Straight Arrow Connector 57">
              <a:extLst>
                <a:ext uri="{FF2B5EF4-FFF2-40B4-BE49-F238E27FC236}">
                  <a16:creationId xmlns:a16="http://schemas.microsoft.com/office/drawing/2014/main" xmlns="" id="{A8F17684-243D-4FF1-9A23-0EDDEF29AA59}"/>
                </a:ext>
              </a:extLst>
            </p:cNvPr>
            <p:cNvCxnSpPr>
              <a:cxnSpLocks/>
            </p:cNvCxnSpPr>
            <p:nvPr/>
          </p:nvCxnSpPr>
          <p:spPr>
            <a:xfrm flipH="1">
              <a:off x="9846418" y="913381"/>
              <a:ext cx="1596731" cy="1431693"/>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xmlns="" id="{34695D7F-5991-4969-A6DC-52DBF73B8A53}"/>
                </a:ext>
              </a:extLst>
            </p:cNvPr>
            <p:cNvSpPr txBox="1"/>
            <p:nvPr/>
          </p:nvSpPr>
          <p:spPr>
            <a:xfrm rot="19081870">
              <a:off x="9689340" y="1116876"/>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I don’t see why</a:t>
              </a:r>
            </a:p>
          </p:txBody>
        </p:sp>
      </p:grpSp>
      <p:grpSp>
        <p:nvGrpSpPr>
          <p:cNvPr id="64" name="Group 63">
            <a:extLst>
              <a:ext uri="{FF2B5EF4-FFF2-40B4-BE49-F238E27FC236}">
                <a16:creationId xmlns:a16="http://schemas.microsoft.com/office/drawing/2014/main" xmlns="" id="{209214BA-0CBA-4588-BEB7-91B19CBB4FD4}"/>
              </a:ext>
            </a:extLst>
          </p:cNvPr>
          <p:cNvGrpSpPr/>
          <p:nvPr/>
        </p:nvGrpSpPr>
        <p:grpSpPr>
          <a:xfrm rot="3965283">
            <a:off x="9530988" y="4616728"/>
            <a:ext cx="2165124" cy="1604706"/>
            <a:chOff x="7092183" y="305946"/>
            <a:chExt cx="2165124" cy="1604706"/>
          </a:xfrm>
        </p:grpSpPr>
        <p:cxnSp>
          <p:nvCxnSpPr>
            <p:cNvPr id="61" name="Straight Arrow Connector 60">
              <a:extLst>
                <a:ext uri="{FF2B5EF4-FFF2-40B4-BE49-F238E27FC236}">
                  <a16:creationId xmlns:a16="http://schemas.microsoft.com/office/drawing/2014/main" xmlns="" id="{8CF4BBE8-3A0C-4990-A0E7-13CA8976AA05}"/>
                </a:ext>
              </a:extLst>
            </p:cNvPr>
            <p:cNvCxnSpPr>
              <a:cxnSpLocks/>
            </p:cNvCxnSpPr>
            <p:nvPr/>
          </p:nvCxnSpPr>
          <p:spPr>
            <a:xfrm flipH="1">
              <a:off x="7249262" y="305946"/>
              <a:ext cx="1789687" cy="1604706"/>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xmlns="" id="{7BF02BA2-4BB5-4F62-8031-03426BCFAAF6}"/>
                </a:ext>
              </a:extLst>
            </p:cNvPr>
            <p:cNvSpPr txBox="1"/>
            <p:nvPr/>
          </p:nvSpPr>
          <p:spPr>
            <a:xfrm rot="19081870">
              <a:off x="7092183" y="682454"/>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Stakeholder uncertainty</a:t>
              </a:r>
            </a:p>
          </p:txBody>
        </p:sp>
      </p:grpSp>
      <p:grpSp>
        <p:nvGrpSpPr>
          <p:cNvPr id="66" name="Group 65">
            <a:extLst>
              <a:ext uri="{FF2B5EF4-FFF2-40B4-BE49-F238E27FC236}">
                <a16:creationId xmlns:a16="http://schemas.microsoft.com/office/drawing/2014/main" xmlns="" id="{25059F99-D72F-4CB6-AFC9-75A666D28779}"/>
              </a:ext>
            </a:extLst>
          </p:cNvPr>
          <p:cNvGrpSpPr/>
          <p:nvPr/>
        </p:nvGrpSpPr>
        <p:grpSpPr>
          <a:xfrm rot="9807553">
            <a:off x="8568473" y="609494"/>
            <a:ext cx="1767840" cy="1165860"/>
            <a:chOff x="7725130" y="2151484"/>
            <a:chExt cx="1767840" cy="1165860"/>
          </a:xfrm>
        </p:grpSpPr>
        <p:cxnSp>
          <p:nvCxnSpPr>
            <p:cNvPr id="67" name="Straight Arrow Connector 66">
              <a:extLst>
                <a:ext uri="{FF2B5EF4-FFF2-40B4-BE49-F238E27FC236}">
                  <a16:creationId xmlns:a16="http://schemas.microsoft.com/office/drawing/2014/main" xmlns="" id="{D5C7DB5E-BAAF-40D9-B74A-D4B95C77F73A}"/>
                </a:ext>
              </a:extLst>
            </p:cNvPr>
            <p:cNvCxnSpPr>
              <a:cxnSpLocks/>
            </p:cNvCxnSpPr>
            <p:nvPr/>
          </p:nvCxnSpPr>
          <p:spPr>
            <a:xfrm rot="18719893">
              <a:off x="8113575" y="1999830"/>
              <a:ext cx="1165860" cy="1469167"/>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xmlns="" id="{FE57F123-2287-446E-86FA-A70A1ED5A240}"/>
                </a:ext>
              </a:extLst>
            </p:cNvPr>
            <p:cNvSpPr txBox="1"/>
            <p:nvPr/>
          </p:nvSpPr>
          <p:spPr>
            <a:xfrm rot="205432">
              <a:off x="7725130" y="2718919"/>
              <a:ext cx="17678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Which way is up</a:t>
              </a:r>
            </a:p>
          </p:txBody>
        </p:sp>
      </p:grpSp>
      <p:grpSp>
        <p:nvGrpSpPr>
          <p:cNvPr id="75" name="Group 74">
            <a:extLst>
              <a:ext uri="{FF2B5EF4-FFF2-40B4-BE49-F238E27FC236}">
                <a16:creationId xmlns:a16="http://schemas.microsoft.com/office/drawing/2014/main" xmlns="" id="{61E600CF-C4E9-4AFB-8C0A-1F7A09189F91}"/>
              </a:ext>
            </a:extLst>
          </p:cNvPr>
          <p:cNvGrpSpPr/>
          <p:nvPr/>
        </p:nvGrpSpPr>
        <p:grpSpPr>
          <a:xfrm rot="1808739">
            <a:off x="3093110" y="5546755"/>
            <a:ext cx="2266450" cy="1305475"/>
            <a:chOff x="5969805" y="5126661"/>
            <a:chExt cx="2266450" cy="1305475"/>
          </a:xfrm>
        </p:grpSpPr>
        <p:cxnSp>
          <p:nvCxnSpPr>
            <p:cNvPr id="76" name="Straight Arrow Connector 75">
              <a:extLst>
                <a:ext uri="{FF2B5EF4-FFF2-40B4-BE49-F238E27FC236}">
                  <a16:creationId xmlns:a16="http://schemas.microsoft.com/office/drawing/2014/main" xmlns="" id="{A8C5D3C3-EACC-4D3C-BDF6-584F0D5AB434}"/>
                </a:ext>
              </a:extLst>
            </p:cNvPr>
            <p:cNvCxnSpPr>
              <a:cxnSpLocks/>
            </p:cNvCxnSpPr>
            <p:nvPr/>
          </p:nvCxnSpPr>
          <p:spPr>
            <a:xfrm rot="1738248" flipH="1">
              <a:off x="5969805" y="5126661"/>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xmlns="" id="{B3D0C804-B6DB-4DCF-BA2A-4E541BB6F8D9}"/>
                </a:ext>
              </a:extLst>
            </p:cNvPr>
            <p:cNvSpPr txBox="1"/>
            <p:nvPr/>
          </p:nvSpPr>
          <p:spPr>
            <a:xfrm rot="20820118">
              <a:off x="6071131" y="564157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Hey!  Look at this!</a:t>
              </a:r>
            </a:p>
          </p:txBody>
        </p:sp>
      </p:grpSp>
      <p:grpSp>
        <p:nvGrpSpPr>
          <p:cNvPr id="78" name="Group 77">
            <a:extLst>
              <a:ext uri="{FF2B5EF4-FFF2-40B4-BE49-F238E27FC236}">
                <a16:creationId xmlns:a16="http://schemas.microsoft.com/office/drawing/2014/main" xmlns="" id="{630D378D-D486-410D-879F-0859D5CE9605}"/>
              </a:ext>
            </a:extLst>
          </p:cNvPr>
          <p:cNvGrpSpPr/>
          <p:nvPr/>
        </p:nvGrpSpPr>
        <p:grpSpPr>
          <a:xfrm rot="2255116">
            <a:off x="494731" y="1433163"/>
            <a:ext cx="2266450" cy="1305475"/>
            <a:chOff x="5969805" y="5126661"/>
            <a:chExt cx="2266450" cy="1305475"/>
          </a:xfrm>
        </p:grpSpPr>
        <p:cxnSp>
          <p:nvCxnSpPr>
            <p:cNvPr id="79" name="Straight Arrow Connector 78">
              <a:extLst>
                <a:ext uri="{FF2B5EF4-FFF2-40B4-BE49-F238E27FC236}">
                  <a16:creationId xmlns:a16="http://schemas.microsoft.com/office/drawing/2014/main" xmlns="" id="{5FCF4D86-F493-4690-99C0-99C0B5957366}"/>
                </a:ext>
              </a:extLst>
            </p:cNvPr>
            <p:cNvCxnSpPr>
              <a:cxnSpLocks/>
            </p:cNvCxnSpPr>
            <p:nvPr/>
          </p:nvCxnSpPr>
          <p:spPr>
            <a:xfrm rot="1738248" flipH="1">
              <a:off x="5969805" y="5126661"/>
              <a:ext cx="1455962" cy="1305475"/>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xmlns="" id="{AE808C73-FA39-4DBD-9567-7ECAAAE8C0AF}"/>
                </a:ext>
              </a:extLst>
            </p:cNvPr>
            <p:cNvSpPr txBox="1"/>
            <p:nvPr/>
          </p:nvSpPr>
          <p:spPr>
            <a:xfrm rot="20820118">
              <a:off x="6071131" y="5641578"/>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Confused supplier</a:t>
              </a:r>
            </a:p>
          </p:txBody>
        </p:sp>
      </p:grpSp>
      <p:sp>
        <p:nvSpPr>
          <p:cNvPr id="83" name="TextBox 82">
            <a:extLst>
              <a:ext uri="{FF2B5EF4-FFF2-40B4-BE49-F238E27FC236}">
                <a16:creationId xmlns:a16="http://schemas.microsoft.com/office/drawing/2014/main" xmlns="" id="{03E80E31-0637-491C-BB11-5EDDDCB3BB3E}"/>
              </a:ext>
            </a:extLst>
          </p:cNvPr>
          <p:cNvSpPr txBox="1"/>
          <p:nvPr/>
        </p:nvSpPr>
        <p:spPr>
          <a:xfrm rot="20002718">
            <a:off x="8359135" y="5815806"/>
            <a:ext cx="2165124"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Alphabet agencies</a:t>
            </a:r>
          </a:p>
        </p:txBody>
      </p:sp>
      <p:cxnSp>
        <p:nvCxnSpPr>
          <p:cNvPr id="87" name="Straight Arrow Connector 86">
            <a:extLst>
              <a:ext uri="{FF2B5EF4-FFF2-40B4-BE49-F238E27FC236}">
                <a16:creationId xmlns:a16="http://schemas.microsoft.com/office/drawing/2014/main" xmlns="" id="{5A359613-12C6-4E26-822D-910E38E52CFD}"/>
              </a:ext>
            </a:extLst>
          </p:cNvPr>
          <p:cNvCxnSpPr>
            <a:cxnSpLocks/>
          </p:cNvCxnSpPr>
          <p:nvPr/>
        </p:nvCxnSpPr>
        <p:spPr>
          <a:xfrm flipV="1">
            <a:off x="8206258" y="5527108"/>
            <a:ext cx="1876239" cy="919157"/>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A70AC07F-8F7C-47A9-B272-86F62024CBA0}"/>
              </a:ext>
            </a:extLst>
          </p:cNvPr>
          <p:cNvGrpSpPr/>
          <p:nvPr/>
        </p:nvGrpSpPr>
        <p:grpSpPr>
          <a:xfrm>
            <a:off x="5278030" y="412328"/>
            <a:ext cx="2410907" cy="1361072"/>
            <a:chOff x="5269563" y="99062"/>
            <a:chExt cx="2410907" cy="1361072"/>
          </a:xfrm>
        </p:grpSpPr>
        <p:cxnSp>
          <p:nvCxnSpPr>
            <p:cNvPr id="90" name="Straight Arrow Connector 89">
              <a:extLst>
                <a:ext uri="{FF2B5EF4-FFF2-40B4-BE49-F238E27FC236}">
                  <a16:creationId xmlns:a16="http://schemas.microsoft.com/office/drawing/2014/main" xmlns="" id="{439F9B67-00C7-44C2-A47B-70BBF8BF0DB1}"/>
                </a:ext>
              </a:extLst>
            </p:cNvPr>
            <p:cNvCxnSpPr>
              <a:cxnSpLocks/>
            </p:cNvCxnSpPr>
            <p:nvPr/>
          </p:nvCxnSpPr>
          <p:spPr>
            <a:xfrm flipH="1" flipV="1">
              <a:off x="5269563" y="99062"/>
              <a:ext cx="2214348" cy="1361072"/>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xmlns="" id="{DF5B35DF-CFC0-4039-80A1-7E55FBDFF5F2}"/>
                </a:ext>
              </a:extLst>
            </p:cNvPr>
            <p:cNvSpPr txBox="1"/>
            <p:nvPr/>
          </p:nvSpPr>
          <p:spPr>
            <a:xfrm rot="1886171">
              <a:off x="5299627" y="853942"/>
              <a:ext cx="2380843"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Your worst frustration here</a:t>
              </a:r>
            </a:p>
          </p:txBody>
        </p:sp>
      </p:grpSp>
      <p:grpSp>
        <p:nvGrpSpPr>
          <p:cNvPr id="105" name="Group 104">
            <a:extLst>
              <a:ext uri="{FF2B5EF4-FFF2-40B4-BE49-F238E27FC236}">
                <a16:creationId xmlns:a16="http://schemas.microsoft.com/office/drawing/2014/main" xmlns="" id="{5EB984B4-CC74-43D6-BB3A-125036961BBE}"/>
              </a:ext>
            </a:extLst>
          </p:cNvPr>
          <p:cNvGrpSpPr/>
          <p:nvPr/>
        </p:nvGrpSpPr>
        <p:grpSpPr>
          <a:xfrm>
            <a:off x="1969874" y="1661475"/>
            <a:ext cx="1156358" cy="2754807"/>
            <a:chOff x="986947" y="2843018"/>
            <a:chExt cx="1156358" cy="2754807"/>
          </a:xfrm>
        </p:grpSpPr>
        <p:cxnSp>
          <p:nvCxnSpPr>
            <p:cNvPr id="96" name="Straight Arrow Connector 95">
              <a:extLst>
                <a:ext uri="{FF2B5EF4-FFF2-40B4-BE49-F238E27FC236}">
                  <a16:creationId xmlns:a16="http://schemas.microsoft.com/office/drawing/2014/main" xmlns="" id="{B21A2C93-C88E-44BD-8F56-41B5977AB079}"/>
                </a:ext>
              </a:extLst>
            </p:cNvPr>
            <p:cNvCxnSpPr>
              <a:cxnSpLocks/>
            </p:cNvCxnSpPr>
            <p:nvPr/>
          </p:nvCxnSpPr>
          <p:spPr>
            <a:xfrm flipV="1">
              <a:off x="986947" y="2843018"/>
              <a:ext cx="1156358" cy="2460982"/>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xmlns="" id="{CF07E861-B294-43A6-A199-C57ADF71D67E}"/>
                </a:ext>
              </a:extLst>
            </p:cNvPr>
            <p:cNvSpPr txBox="1"/>
            <p:nvPr/>
          </p:nvSpPr>
          <p:spPr>
            <a:xfrm rot="17673285">
              <a:off x="326605" y="4175852"/>
              <a:ext cx="2536169"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Gawd! Who made the coffee?</a:t>
              </a:r>
            </a:p>
          </p:txBody>
        </p:sp>
      </p:grpSp>
      <p:cxnSp>
        <p:nvCxnSpPr>
          <p:cNvPr id="63" name="Straight Arrow Connector 62">
            <a:extLst>
              <a:ext uri="{FF2B5EF4-FFF2-40B4-BE49-F238E27FC236}">
                <a16:creationId xmlns:a16="http://schemas.microsoft.com/office/drawing/2014/main" xmlns="" id="{114AD84F-2CE4-49AF-ABCA-2029F5884344}"/>
              </a:ext>
            </a:extLst>
          </p:cNvPr>
          <p:cNvCxnSpPr>
            <a:cxnSpLocks/>
          </p:cNvCxnSpPr>
          <p:nvPr/>
        </p:nvCxnSpPr>
        <p:spPr>
          <a:xfrm flipH="1">
            <a:off x="262005" y="2655008"/>
            <a:ext cx="1988994" cy="1107016"/>
          </a:xfrm>
          <a:prstGeom prst="straightConnector1">
            <a:avLst/>
          </a:prstGeom>
          <a:ln w="76200">
            <a:solidFill>
              <a:srgbClr val="FF0000"/>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xmlns="" id="{898EB695-D536-4B0D-88DB-4D6FD2B9871D}"/>
              </a:ext>
            </a:extLst>
          </p:cNvPr>
          <p:cNvSpPr txBox="1"/>
          <p:nvPr/>
        </p:nvSpPr>
        <p:spPr>
          <a:xfrm rot="19845492">
            <a:off x="362902" y="2590882"/>
            <a:ext cx="2264990" cy="738664"/>
          </a:xfrm>
          <a:prstGeom prst="rect">
            <a:avLst/>
          </a:prstGeom>
          <a:noFill/>
        </p:spPr>
        <p:txBody>
          <a:bodyPr wrap="square" rtlCol="0">
            <a:spAutoFit/>
          </a:bodyPr>
          <a:lstStyle/>
          <a:p>
            <a:pPr>
              <a:lnSpc>
                <a:spcPct val="200000"/>
              </a:lnSpc>
            </a:pPr>
            <a:r>
              <a:rPr lang="en-US" sz="1400" dirty="0">
                <a:latin typeface="Arial" panose="020B0604020202020204" pitchFamily="34" charset="0"/>
                <a:cs typeface="Arial" panose="020B0604020202020204" pitchFamily="34" charset="0"/>
              </a:rPr>
              <a:t>Isn’t a modeling tool</a:t>
            </a:r>
          </a:p>
          <a:p>
            <a:r>
              <a:rPr lang="en-US" sz="1400" dirty="0">
                <a:latin typeface="Arial" panose="020B0604020202020204" pitchFamily="34" charset="0"/>
                <a:cs typeface="Arial" panose="020B0604020202020204" pitchFamily="34" charset="0"/>
              </a:rPr>
              <a:t>good enough?</a:t>
            </a:r>
          </a:p>
        </p:txBody>
      </p:sp>
      <p:sp>
        <p:nvSpPr>
          <p:cNvPr id="70" name="Rectangle 69">
            <a:extLst>
              <a:ext uri="{FF2B5EF4-FFF2-40B4-BE49-F238E27FC236}">
                <a16:creationId xmlns:a16="http://schemas.microsoft.com/office/drawing/2014/main" xmlns="" id="{2864EA6A-FDAE-4567-BCA7-B662155FEF94}"/>
              </a:ext>
            </a:extLst>
          </p:cNvPr>
          <p:cNvSpPr/>
          <p:nvPr/>
        </p:nvSpPr>
        <p:spPr>
          <a:xfrm>
            <a:off x="10380323" y="672525"/>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71" name="Rectangle 70">
            <a:extLst>
              <a:ext uri="{FF2B5EF4-FFF2-40B4-BE49-F238E27FC236}">
                <a16:creationId xmlns:a16="http://schemas.microsoft.com/office/drawing/2014/main" xmlns="" id="{D7ADBB48-C83B-433D-B101-29AED8DDC1FA}"/>
              </a:ext>
            </a:extLst>
          </p:cNvPr>
          <p:cNvSpPr/>
          <p:nvPr/>
        </p:nvSpPr>
        <p:spPr>
          <a:xfrm>
            <a:off x="958029" y="5006335"/>
            <a:ext cx="566181"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X</a:t>
            </a:r>
          </a:p>
        </p:txBody>
      </p:sp>
      <p:sp>
        <p:nvSpPr>
          <p:cNvPr id="72" name="Arrow: Right 71">
            <a:extLst>
              <a:ext uri="{FF2B5EF4-FFF2-40B4-BE49-F238E27FC236}">
                <a16:creationId xmlns:a16="http://schemas.microsoft.com/office/drawing/2014/main" xmlns="" id="{D78189AB-75A5-4CD9-8A27-5EEC3EB833EB}"/>
              </a:ext>
            </a:extLst>
          </p:cNvPr>
          <p:cNvSpPr/>
          <p:nvPr/>
        </p:nvSpPr>
        <p:spPr>
          <a:xfrm rot="20187722">
            <a:off x="1869045" y="2164036"/>
            <a:ext cx="7556436" cy="2475996"/>
          </a:xfrm>
          <a:prstGeom prst="rightArrow">
            <a:avLst>
              <a:gd name="adj1" fmla="val 43623"/>
              <a:gd name="adj2" fmla="val 50000"/>
            </a:avLst>
          </a:prstGeom>
          <a:solidFill>
            <a:srgbClr val="24E43B"/>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sp>
      <p:sp>
        <p:nvSpPr>
          <p:cNvPr id="73" name="Freeform: Shape 72">
            <a:extLst>
              <a:ext uri="{FF2B5EF4-FFF2-40B4-BE49-F238E27FC236}">
                <a16:creationId xmlns:a16="http://schemas.microsoft.com/office/drawing/2014/main" xmlns="" id="{43C5A988-797F-4A3E-947B-9837359DFC45}"/>
              </a:ext>
            </a:extLst>
          </p:cNvPr>
          <p:cNvSpPr/>
          <p:nvPr/>
        </p:nvSpPr>
        <p:spPr>
          <a:xfrm rot="20183535">
            <a:off x="2824911" y="3013574"/>
            <a:ext cx="4898752" cy="1096527"/>
          </a:xfrm>
          <a:custGeom>
            <a:avLst/>
            <a:gdLst>
              <a:gd name="connsiteX0" fmla="*/ 0 w 4446015"/>
              <a:gd name="connsiteY0" fmla="*/ 0 h 1404000"/>
              <a:gd name="connsiteX1" fmla="*/ 4446015 w 4446015"/>
              <a:gd name="connsiteY1" fmla="*/ 0 h 1404000"/>
              <a:gd name="connsiteX2" fmla="*/ 4446015 w 4446015"/>
              <a:gd name="connsiteY2" fmla="*/ 1404000 h 1404000"/>
              <a:gd name="connsiteX3" fmla="*/ 0 w 4446015"/>
              <a:gd name="connsiteY3" fmla="*/ 1404000 h 1404000"/>
              <a:gd name="connsiteX4" fmla="*/ 0 w 4446015"/>
              <a:gd name="connsiteY4" fmla="*/ 0 h 140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6015" h="1404000">
                <a:moveTo>
                  <a:pt x="0" y="0"/>
                </a:moveTo>
                <a:lnTo>
                  <a:pt x="4446015" y="0"/>
                </a:lnTo>
                <a:lnTo>
                  <a:pt x="4446015" y="1404000"/>
                </a:lnTo>
                <a:lnTo>
                  <a:pt x="0" y="1404000"/>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396240" rIns="0" bIns="396239" numCol="1" spcCol="1270" anchor="ctr" anchorCtr="0">
            <a:noAutofit/>
          </a:bodyPr>
          <a:lstStyle/>
          <a:p>
            <a:pPr algn="ctr" defTabSz="1733550">
              <a:lnSpc>
                <a:spcPct val="90000"/>
              </a:lnSpc>
              <a:spcBef>
                <a:spcPct val="0"/>
              </a:spcBef>
              <a:spcAft>
                <a:spcPct val="35000"/>
              </a:spcAft>
            </a:pPr>
            <a:r>
              <a:rPr lang="en-US" sz="5400" dirty="0"/>
              <a:t>Vision statement</a:t>
            </a:r>
          </a:p>
        </p:txBody>
      </p:sp>
    </p:spTree>
    <p:extLst>
      <p:ext uri="{BB962C8B-B14F-4D97-AF65-F5344CB8AC3E}">
        <p14:creationId xmlns:p14="http://schemas.microsoft.com/office/powerpoint/2010/main" val="18678118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ve_x0020_Title xmlns="534ac7f3-ab96-43b6-bee8-2c470c61b3e4">Feb 12 Speaker Meeting Presentation</Descriptive_x0020_Title>
    <o4d603b143c54403a43a44e339fe5e1a xmlns="07d0ccec-aae8-4814-a6d3-0c68dd73da2d">
      <Terms xmlns="http://schemas.microsoft.com/office/infopath/2007/PartnerControls"/>
    </o4d603b143c54403a43a44e339fe5e1a>
    <df56f4c5a0be4550856ac6bd150af184 xmlns="07d0ccec-aae8-4814-a6d3-0c68dd73da2d">
      <Terms xmlns="http://schemas.microsoft.com/office/infopath/2007/PartnerControls"/>
    </df56f4c5a0be4550856ac6bd150af184>
    <fc73f2c3713f415c9afd0faf07c59adc xmlns="07d0ccec-aae8-4814-a6d3-0c68dd73da2d">
      <Terms xmlns="http://schemas.microsoft.com/office/infopath/2007/PartnerControls">
        <TermInfo xmlns="http://schemas.microsoft.com/office/infopath/2007/PartnerControls">
          <TermName xmlns="http://schemas.microsoft.com/office/infopath/2007/PartnerControls">Local</TermName>
          <TermId xmlns="http://schemas.microsoft.com/office/infopath/2007/PartnerControls">254e409e-99ce-4994-8e1c-1a49057a5299</TermId>
        </TermInfo>
      </Terms>
    </fc73f2c3713f415c9afd0faf07c59adc>
    <incoseDistribution xmlns="07d0ccec-aae8-4814-a6d3-0c68dd73da2d" xsi:nil="true"/>
    <Short_x0020_Description xmlns="534ac7f3-ab96-43b6-bee8-2c470c61b3e4">Jorg Largent on "Vision"</Short_x0020_Description>
    <Author_x0028_s_x0029_ xmlns="534ac7f3-ab96-43b6-bee8-2c470c61b3e4">mckelvin</Author_x0028_s_x0029_>
    <Publication_x0020_Date xmlns="534ac7f3-ab96-43b6-bee8-2c470c61b3e4">2019-02-15T08:00:00+00:00</Publication_x0020_Date>
    <Keywords0 xmlns="534ac7f3-ab96-43b6-bee8-2c470c61b3e4" xsi:nil="true"/>
    <TaxCatchAll xmlns="07d0ccec-aae8-4814-a6d3-0c68dd73da2d">
      <Value>45</Value>
    </TaxCatchAll>
    <j6f62fd0e2284e44b1906b33aa785078 xmlns="07d0ccec-aae8-4814-a6d3-0c68dd73da2d">
      <Terms xmlns="http://schemas.microsoft.com/office/infopath/2007/PartnerControls"/>
    </j6f62fd0e2284e44b1906b33aa785078>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916F0D1FB235E4285F2BE2B80ED1146" ma:contentTypeVersion="23" ma:contentTypeDescription="Create a new document." ma:contentTypeScope="" ma:versionID="968ff74c61c09ca37677b7e4e472d076">
  <xsd:schema xmlns:xsd="http://www.w3.org/2001/XMLSchema" xmlns:xs="http://www.w3.org/2001/XMLSchema" xmlns:p="http://schemas.microsoft.com/office/2006/metadata/properties" xmlns:ns2="534ac7f3-ab96-43b6-bee8-2c470c61b3e4" xmlns:ns3="07d0ccec-aae8-4814-a6d3-0c68dd73da2d" xmlns:ns4="c463ca5d-432a-448e-ac5f-9b500d5c9d55" targetNamespace="http://schemas.microsoft.com/office/2006/metadata/properties" ma:root="true" ma:fieldsID="5527b6168fea1f22a8c5409580cd6d8e" ns2:_="" ns3:_="" ns4:_="">
    <xsd:import namespace="534ac7f3-ab96-43b6-bee8-2c470c61b3e4"/>
    <xsd:import namespace="07d0ccec-aae8-4814-a6d3-0c68dd73da2d"/>
    <xsd:import namespace="c463ca5d-432a-448e-ac5f-9b500d5c9d55"/>
    <xsd:element name="properties">
      <xsd:complexType>
        <xsd:sequence>
          <xsd:element name="documentManagement">
            <xsd:complexType>
              <xsd:all>
                <xsd:element ref="ns2:Descriptive_x0020_Title"/>
                <xsd:element ref="ns2:Short_x0020_Description"/>
                <xsd:element ref="ns2:Author_x0028_s_x0029_"/>
                <xsd:element ref="ns2:Publication_x0020_Date" minOccurs="0"/>
                <xsd:element ref="ns2:Keywords0" minOccurs="0"/>
                <xsd:element ref="ns3:incoseDistribution" minOccurs="0"/>
                <xsd:element ref="ns3:df56f4c5a0be4550856ac6bd150af184" minOccurs="0"/>
                <xsd:element ref="ns3:TaxCatchAll" minOccurs="0"/>
                <xsd:element ref="ns3:TaxCatchAllLabel" minOccurs="0"/>
                <xsd:element ref="ns3:j6f62fd0e2284e44b1906b33aa785078" minOccurs="0"/>
                <xsd:element ref="ns3:o4d603b143c54403a43a44e339fe5e1a" minOccurs="0"/>
                <xsd:element ref="ns3:fc73f2c3713f415c9afd0faf07c59adc"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4ac7f3-ab96-43b6-bee8-2c470c61b3e4" elementFormDefault="qualified">
    <xsd:import namespace="http://schemas.microsoft.com/office/2006/documentManagement/types"/>
    <xsd:import namespace="http://schemas.microsoft.com/office/infopath/2007/PartnerControls"/>
    <xsd:element name="Descriptive_x0020_Title" ma:index="1" ma:displayName="Descriptive Title" ma:description="e.g. Metrics Primer v 1.0" ma:internalName="Descriptive_x0020_Title" ma:readOnly="false">
      <xsd:simpleType>
        <xsd:restriction base="dms:Text">
          <xsd:maxLength value="255"/>
        </xsd:restriction>
      </xsd:simpleType>
    </xsd:element>
    <xsd:element name="Short_x0020_Description" ma:index="2" ma:displayName="Short Description" ma:description="e.g. The Metrics Primer defines the basic concepts behind measurement and provides the background knowledge needed to prepare you to set up a measurement program." ma:internalName="Short_x0020_Description" ma:readOnly="false">
      <xsd:simpleType>
        <xsd:restriction base="dms:Note">
          <xsd:maxLength value="255"/>
        </xsd:restriction>
      </xsd:simpleType>
    </xsd:element>
    <xsd:element name="Author_x0028_s_x0029_" ma:index="3" ma:displayName="Author(s)" ma:description="Enter the individual's name (Jane Doe), the group's name (Measurement Working Group), or N/A" ma:internalName="Author_x0028_s_x0029_" ma:readOnly="false">
      <xsd:simpleType>
        <xsd:restriction base="dms:Text">
          <xsd:maxLength value="255"/>
        </xsd:restriction>
      </xsd:simpleType>
    </xsd:element>
    <xsd:element name="Publication_x0020_Date" ma:index="4" nillable="true" ma:displayName="Publication Date" ma:default="[today]" ma:format="DateOnly" ma:internalName="Publication_x0020_Date" ma:readOnly="false">
      <xsd:simpleType>
        <xsd:restriction base="dms:DateTime"/>
      </xsd:simpleType>
    </xsd:element>
    <xsd:element name="Keywords0" ma:index="5" nillable="true" ma:displayName="Keywords" ma:description="e.g. metrics measurement primer" ma:internalName="Keywords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0ccec-aae8-4814-a6d3-0c68dd73da2d" elementFormDefault="qualified">
    <xsd:import namespace="http://schemas.microsoft.com/office/2006/documentManagement/types"/>
    <xsd:import namespace="http://schemas.microsoft.com/office/infopath/2007/PartnerControls"/>
    <xsd:element name="incoseDistribution" ma:index="13" nillable="true" ma:displayName="Distribution" ma:default="" ma:internalName="incoseDistribution">
      <xsd:simpleType>
        <xsd:restriction base="dms:Choice">
          <xsd:enumeration value="Open For Public Distribution"/>
          <xsd:enumeration value="Internal to INCOSE Members"/>
        </xsd:restriction>
      </xsd:simpleType>
    </xsd:element>
    <xsd:element name="df56f4c5a0be4550856ac6bd150af184" ma:index="14" nillable="true" ma:taxonomy="true" ma:internalName="df56f4c5a0be4550856ac6bd150af184" ma:taxonomyFieldName="incoseChapters" ma:displayName="Chapters" ma:default="" ma:fieldId="{df56f4c5-a0be-4550-856a-c6bd150af184}" ma:sspId="08fe2f84-03a1-48cf-9e03-1bf6c33fafbe" ma:termSetId="cfb95cbd-7a79-444e-88d9-ed9ec2f185f9"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62e79503-1a2b-4294-a229-384a0f52ada3}" ma:internalName="TaxCatchAll" ma:showField="CatchAllData"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62e79503-1a2b-4294-a229-384a0f52ada3}" ma:internalName="TaxCatchAllLabel" ma:readOnly="true" ma:showField="CatchAllDataLabel" ma:web="07d0ccec-aae8-4814-a6d3-0c68dd73da2d">
      <xsd:complexType>
        <xsd:complexContent>
          <xsd:extension base="dms:MultiChoiceLookup">
            <xsd:sequence>
              <xsd:element name="Value" type="dms:Lookup" maxOccurs="unbounded" minOccurs="0" nillable="true"/>
            </xsd:sequence>
          </xsd:extension>
        </xsd:complexContent>
      </xsd:complexType>
    </xsd:element>
    <xsd:element name="j6f62fd0e2284e44b1906b33aa785078" ma:index="18" nillable="true" ma:taxonomy="true" ma:internalName="j6f62fd0e2284e44b1906b33aa785078" ma:taxonomyFieldName="incoseWorkingGroup" ma:displayName="Working Groups" ma:default="" ma:fieldId="{36f62fd0-e228-4e44-b190-6b33aa785078}" ma:sspId="08fe2f84-03a1-48cf-9e03-1bf6c33fafbe" ma:termSetId="b4545d9d-43c2-43a5-b101-c26e148252f5" ma:anchorId="00000000-0000-0000-0000-000000000000" ma:open="false" ma:isKeyword="false">
      <xsd:complexType>
        <xsd:sequence>
          <xsd:element ref="pc:Terms" minOccurs="0" maxOccurs="1"/>
        </xsd:sequence>
      </xsd:complexType>
    </xsd:element>
    <xsd:element name="o4d603b143c54403a43a44e339fe5e1a" ma:index="20" nillable="true" ma:taxonomy="true" ma:internalName="o4d603b143c54403a43a44e339fe5e1a" ma:taxonomyFieldName="incoseOrganizations" ma:displayName="Organizations" ma:default="" ma:fieldId="{84d603b1-43c5-4403-a43a-44e339fe5e1a}" ma:sspId="08fe2f84-03a1-48cf-9e03-1bf6c33fafbe" ma:termSetId="48b99640-702e-422f-a11d-aec6d871b7cd" ma:anchorId="00000000-0000-0000-0000-000000000000" ma:open="false" ma:isKeyword="false">
      <xsd:complexType>
        <xsd:sequence>
          <xsd:element ref="pc:Terms" minOccurs="0" maxOccurs="1"/>
        </xsd:sequence>
      </xsd:complexType>
    </xsd:element>
    <xsd:element name="fc73f2c3713f415c9afd0faf07c59adc" ma:index="22" nillable="true" ma:taxonomy="true" ma:internalName="fc73f2c3713f415c9afd0faf07c59adc" ma:taxonomyFieldName="INCOSEProductValue" ma:displayName="Item Value" ma:default="45;#Local|254e409e-99ce-4994-8e1c-1a49057a5299" ma:fieldId="{fc73f2c3-713f-415c-9afd-0faf07c59adc}" ma:taxonomyMulti="true" ma:sspId="08fe2f84-03a1-48cf-9e03-1bf6c33fafbe" ma:termSetId="432b97d5-a841-4537-8786-65acc6747ba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63ca5d-432a-448e-ac5f-9b500d5c9d55" elementFormDefault="qualified">
    <xsd:import namespace="http://schemas.microsoft.com/office/2006/documentManagement/types"/>
    <xsd:import namespace="http://schemas.microsoft.com/office/infopath/2007/PartnerControls"/>
    <xsd:element name="SharedWithUsers" ma:index="2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64687A-15F5-475D-AE2E-6792C895D7D3}">
  <ds:schemaRefs>
    <ds:schemaRef ds:uri="http://purl.org/dc/terms/"/>
    <ds:schemaRef ds:uri="http://schemas.microsoft.com/office/2006/documentManagement/types"/>
    <ds:schemaRef ds:uri="http://www.w3.org/XML/1998/namespace"/>
    <ds:schemaRef ds:uri="http://schemas.microsoft.com/office/2006/metadata/properties"/>
    <ds:schemaRef ds:uri="534ac7f3-ab96-43b6-bee8-2c470c61b3e4"/>
    <ds:schemaRef ds:uri="http://purl.org/dc/dcmitype/"/>
    <ds:schemaRef ds:uri="http://purl.org/dc/elements/1.1/"/>
    <ds:schemaRef ds:uri="http://schemas.microsoft.com/office/infopath/2007/PartnerControls"/>
    <ds:schemaRef ds:uri="http://schemas.openxmlformats.org/package/2006/metadata/core-properties"/>
    <ds:schemaRef ds:uri="c463ca5d-432a-448e-ac5f-9b500d5c9d55"/>
    <ds:schemaRef ds:uri="07d0ccec-aae8-4814-a6d3-0c68dd73da2d"/>
  </ds:schemaRefs>
</ds:datastoreItem>
</file>

<file path=customXml/itemProps2.xml><?xml version="1.0" encoding="utf-8"?>
<ds:datastoreItem xmlns:ds="http://schemas.openxmlformats.org/officeDocument/2006/customXml" ds:itemID="{0535675E-8CEA-4554-8C5F-52C9C559BFAA}">
  <ds:schemaRefs>
    <ds:schemaRef ds:uri="http://schemas.microsoft.com/sharepoint/v3/contenttype/forms"/>
  </ds:schemaRefs>
</ds:datastoreItem>
</file>

<file path=customXml/itemProps3.xml><?xml version="1.0" encoding="utf-8"?>
<ds:datastoreItem xmlns:ds="http://schemas.openxmlformats.org/officeDocument/2006/customXml" ds:itemID="{61A720CD-CC71-4094-A257-1182E5FF17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4ac7f3-ab96-43b6-bee8-2c470c61b3e4"/>
    <ds:schemaRef ds:uri="07d0ccec-aae8-4814-a6d3-0c68dd73da2d"/>
    <ds:schemaRef ds:uri="c463ca5d-432a-448e-ac5f-9b500d5c9d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1675</TotalTime>
  <Words>1885</Words>
  <Application>Microsoft Office PowerPoint</Application>
  <PresentationFormat>Widescreen</PresentationFormat>
  <Paragraphs>286</Paragraphs>
  <Slides>32</Slides>
  <Notes>32</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Rounded MT Bold</vt:lpstr>
      <vt:lpstr>Calibri</vt:lpstr>
      <vt:lpstr>Calibri Light</vt:lpstr>
      <vt:lpstr>Georgia</vt:lpstr>
      <vt:lpstr>Times New Roman</vt:lpstr>
      <vt:lpstr>Wingdings</vt:lpstr>
      <vt:lpstr>Office Theme</vt:lpstr>
      <vt:lpstr>The Vision Statement: Step 1 for a Project, Though Oft’ Overlooked</vt:lpstr>
      <vt:lpstr>But first, some definitions:</vt:lpstr>
      <vt:lpstr>But first, some definitions – short form:</vt:lpstr>
      <vt:lpstr>PowerPoint Presentation</vt:lpstr>
      <vt:lpstr>PowerPoint Presentation</vt:lpstr>
      <vt:lpstr>PowerPoint Presentation</vt:lpstr>
      <vt:lpstr>PowerPoint Presentation</vt:lpstr>
      <vt:lpstr>PowerPoint Presentation</vt:lpstr>
      <vt:lpstr>PowerPoint Presentation</vt:lpstr>
      <vt:lpstr>Our Role, Our Profession</vt:lpstr>
      <vt:lpstr>Attributes of a Vision Statement (part 1)</vt:lpstr>
      <vt:lpstr>Attributes of a Vision Statement</vt:lpstr>
      <vt:lpstr>Attributes of a Vision Statement (Part 2)</vt:lpstr>
      <vt:lpstr>Blend in Aristotle</vt:lpstr>
      <vt:lpstr>Summary so far, attributes of a Vision Statement, plus a few:</vt:lpstr>
      <vt:lpstr>Be Shrewd – Tailoring</vt:lpstr>
      <vt:lpstr>PowerPoint Presentation</vt:lpstr>
      <vt:lpstr>Applicability in Academia</vt:lpstr>
      <vt:lpstr>Vision Statements – the Dark Side</vt:lpstr>
      <vt:lpstr>In the Beginning</vt:lpstr>
      <vt:lpstr>For Example</vt:lpstr>
      <vt:lpstr>Before the end:</vt:lpstr>
      <vt:lpstr>Before the End – the Nefarious</vt:lpstr>
      <vt:lpstr>A Tangential Issue</vt:lpstr>
      <vt:lpstr>Summary of Attributes (Take 3)</vt:lpstr>
      <vt:lpstr>Summary of “NOT” Attributes</vt:lpstr>
      <vt:lpstr>Summary of “NOT” Attributes</vt:lpstr>
      <vt:lpstr>The Future?</vt:lpstr>
      <vt:lpstr>PowerPoint Presentation</vt:lpstr>
      <vt:lpstr>PowerPoint Presentation</vt:lpstr>
      <vt:lpstr>Our Role, Our Profession – We are the Solution</vt:lpstr>
      <vt:lpstr>And In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 Largent</dc:creator>
  <cp:lastModifiedBy>Birtalan, Scott L (AS)</cp:lastModifiedBy>
  <cp:revision>92</cp:revision>
  <dcterms:created xsi:type="dcterms:W3CDTF">2018-06-22T22:57:17Z</dcterms:created>
  <dcterms:modified xsi:type="dcterms:W3CDTF">2019-05-10T18:40:16Z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0x0101004916F0D1FB235E4285F2BE2B80ED1146</vt:lpwstr>
  </property>
  <property fmtid="{D5CDD505-2E9C-101B-9397-08002B2CF9AE}" pid="3" name="incoseWorkingGroup">
    <vt:lpwstr/>
  </property>
  <property fmtid="{D5CDD505-2E9C-101B-9397-08002B2CF9AE}" pid="4" name="INCOSEProductValue">
    <vt:lpwstr>45;#Local|254e409e-99ce-4994-8e1c-1a49057a5299</vt:lpwstr>
  </property>
  <property fmtid="{D5CDD505-2E9C-101B-9397-08002B2CF9AE}" pid="5" name="incoseChapters">
    <vt:lpwstr/>
  </property>
  <property fmtid="{D5CDD505-2E9C-101B-9397-08002B2CF9AE}" pid="6" name="incoseOrganizations">
    <vt:lpwstr/>
  </property>
</Properties>
</file>