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Lst>
  <p:notesMasterIdLst>
    <p:notesMasterId r:id="rId25"/>
  </p:notesMasterIdLst>
  <p:handoutMasterIdLst>
    <p:handoutMasterId r:id="rId26"/>
  </p:handoutMasterIdLst>
  <p:sldIdLst>
    <p:sldId id="256" r:id="rId6"/>
    <p:sldId id="852" r:id="rId7"/>
    <p:sldId id="853" r:id="rId8"/>
    <p:sldId id="859" r:id="rId9"/>
    <p:sldId id="856" r:id="rId10"/>
    <p:sldId id="865" r:id="rId11"/>
    <p:sldId id="257" r:id="rId12"/>
    <p:sldId id="868" r:id="rId13"/>
    <p:sldId id="866" r:id="rId14"/>
    <p:sldId id="869" r:id="rId15"/>
    <p:sldId id="870" r:id="rId16"/>
    <p:sldId id="867" r:id="rId17"/>
    <p:sldId id="871" r:id="rId18"/>
    <p:sldId id="872" r:id="rId19"/>
    <p:sldId id="873" r:id="rId20"/>
    <p:sldId id="874" r:id="rId21"/>
    <p:sldId id="875" r:id="rId22"/>
    <p:sldId id="876" r:id="rId23"/>
    <p:sldId id="877" r:id="rId24"/>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os="5759">
          <p15:clr>
            <a:srgbClr val="A4A3A4"/>
          </p15:clr>
        </p15:guide>
      </p15:sldGuideLst>
    </p:ext>
    <p:ext uri="{2D200454-40CA-4A62-9FC3-DE9A4176ACB9}">
      <p15:notesGuideLst xmlns:p15="http://schemas.microsoft.com/office/powerpoint/2012/main">
        <p15:guide id="1" orient="horz" pos="2924" userDrawn="1">
          <p15:clr>
            <a:srgbClr val="A4A3A4"/>
          </p15:clr>
        </p15:guide>
        <p15:guide id="2" pos="220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urtis, Drew" initials="CD" lastIdx="117" clrIdx="0">
    <p:extLst>
      <p:ext uri="{19B8F6BF-5375-455C-9EA6-DF929625EA0E}">
        <p15:presenceInfo xmlns:p15="http://schemas.microsoft.com/office/powerpoint/2012/main" userId="S-1-5-21-1940666338-227100268-1349548132-261189" providerId="AD"/>
      </p:ext>
    </p:extLst>
  </p:cmAuthor>
  <p:cmAuthor id="2" name="Monahan, William C" initials="WCM" lastIdx="77" clrIdx="1">
    <p:extLst>
      <p:ext uri="{19B8F6BF-5375-455C-9EA6-DF929625EA0E}">
        <p15:presenceInfo xmlns:p15="http://schemas.microsoft.com/office/powerpoint/2012/main" userId="Monahan, William C" providerId="None"/>
      </p:ext>
    </p:extLst>
  </p:cmAuthor>
  <p:cmAuthor id="3" name="Hart, Laura E" initials="HLE" lastIdx="5" clrIdx="2">
    <p:extLst>
      <p:ext uri="{19B8F6BF-5375-455C-9EA6-DF929625EA0E}">
        <p15:presenceInfo xmlns:p15="http://schemas.microsoft.com/office/powerpoint/2012/main" userId="S-1-5-21-1940666338-227100268-1349548132-25879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B94"/>
    <a:srgbClr val="C1CD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6283" autoAdjust="0"/>
    <p:restoredTop sz="95271" autoAdjust="0"/>
  </p:normalViewPr>
  <p:slideViewPr>
    <p:cSldViewPr snapToGrid="0">
      <p:cViewPr varScale="1">
        <p:scale>
          <a:sx n="75" d="100"/>
          <a:sy n="75" d="100"/>
        </p:scale>
        <p:origin x="1080" y="60"/>
      </p:cViewPr>
      <p:guideLst>
        <p:guide orient="horz"/>
        <p:guide pos="5759"/>
      </p:guideLst>
    </p:cSldViewPr>
  </p:slideViewPr>
  <p:outlineViewPr>
    <p:cViewPr>
      <p:scale>
        <a:sx n="33" d="100"/>
        <a:sy n="33" d="100"/>
      </p:scale>
      <p:origin x="0" y="-17088"/>
    </p:cViewPr>
  </p:outlineViewPr>
  <p:notesTextViewPr>
    <p:cViewPr>
      <p:scale>
        <a:sx n="100" d="100"/>
        <a:sy n="100" d="100"/>
      </p:scale>
      <p:origin x="0" y="0"/>
    </p:cViewPr>
  </p:notesTextViewPr>
  <p:sorterViewPr>
    <p:cViewPr>
      <p:scale>
        <a:sx n="125" d="100"/>
        <a:sy n="125" d="100"/>
      </p:scale>
      <p:origin x="0" y="-16816"/>
    </p:cViewPr>
  </p:sorterViewPr>
  <p:notesViewPr>
    <p:cSldViewPr snapToGrid="0" showGuides="1">
      <p:cViewPr varScale="1">
        <p:scale>
          <a:sx n="74" d="100"/>
          <a:sy n="74" d="100"/>
        </p:scale>
        <p:origin x="-1330" y="-6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8" tIns="46479" rIns="92958" bIns="46479" rtlCol="0"/>
          <a:lstStyle>
            <a:lvl1pPr algn="l">
              <a:defRPr sz="1200"/>
            </a:lvl1pPr>
          </a:lstStyle>
          <a:p>
            <a:endParaRPr lang="en-US" dirty="0"/>
          </a:p>
        </p:txBody>
      </p:sp>
      <p:sp>
        <p:nvSpPr>
          <p:cNvPr id="3" name="Date Placeholder 2"/>
          <p:cNvSpPr>
            <a:spLocks noGrp="1"/>
          </p:cNvSpPr>
          <p:nvPr>
            <p:ph type="dt" sz="quarter" idx="1"/>
          </p:nvPr>
        </p:nvSpPr>
        <p:spPr>
          <a:xfrm>
            <a:off x="3956550" y="0"/>
            <a:ext cx="3026833" cy="464185"/>
          </a:xfrm>
          <a:prstGeom prst="rect">
            <a:avLst/>
          </a:prstGeom>
        </p:spPr>
        <p:txBody>
          <a:bodyPr vert="horz" lIns="92958" tIns="46479" rIns="92958" bIns="46479" rtlCol="0"/>
          <a:lstStyle>
            <a:lvl1pPr algn="r">
              <a:defRPr sz="1200"/>
            </a:lvl1pPr>
          </a:lstStyle>
          <a:p>
            <a:fld id="{45DC58A4-1F39-4E10-B40C-ECB2E4998083}" type="datetimeFigureOut">
              <a:rPr lang="en-US" smtClean="0"/>
              <a:t>5/8/2021</a:t>
            </a:fld>
            <a:endParaRPr lang="en-US" dirty="0"/>
          </a:p>
        </p:txBody>
      </p:sp>
      <p:sp>
        <p:nvSpPr>
          <p:cNvPr id="4" name="Footer Placeholder 3"/>
          <p:cNvSpPr>
            <a:spLocks noGrp="1"/>
          </p:cNvSpPr>
          <p:nvPr>
            <p:ph type="ftr" sz="quarter" idx="2"/>
          </p:nvPr>
        </p:nvSpPr>
        <p:spPr>
          <a:xfrm>
            <a:off x="0" y="8817904"/>
            <a:ext cx="3026833" cy="464185"/>
          </a:xfrm>
          <a:prstGeom prst="rect">
            <a:avLst/>
          </a:prstGeom>
        </p:spPr>
        <p:txBody>
          <a:bodyPr vert="horz" lIns="92958" tIns="46479" rIns="92958" bIns="4647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6550" y="8817904"/>
            <a:ext cx="3026833" cy="464185"/>
          </a:xfrm>
          <a:prstGeom prst="rect">
            <a:avLst/>
          </a:prstGeom>
        </p:spPr>
        <p:txBody>
          <a:bodyPr vert="horz" lIns="92958" tIns="46479" rIns="92958" bIns="46479" rtlCol="0" anchor="b"/>
          <a:lstStyle>
            <a:lvl1pPr algn="r">
              <a:defRPr sz="1200"/>
            </a:lvl1pPr>
          </a:lstStyle>
          <a:p>
            <a:fld id="{A5BFFE62-8B6F-4B6C-87A1-15BE8E6B70A8}" type="slidenum">
              <a:rPr lang="en-US" smtClean="0"/>
              <a:t>‹#›</a:t>
            </a:fld>
            <a:endParaRPr lang="en-US" dirty="0"/>
          </a:p>
        </p:txBody>
      </p:sp>
    </p:spTree>
    <p:extLst>
      <p:ext uri="{BB962C8B-B14F-4D97-AF65-F5344CB8AC3E}">
        <p14:creationId xmlns:p14="http://schemas.microsoft.com/office/powerpoint/2010/main" val="24165614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8" tIns="46479" rIns="92958" bIns="46479" rtlCol="0"/>
          <a:lstStyle>
            <a:lvl1pPr algn="l">
              <a:defRPr sz="1200"/>
            </a:lvl1pPr>
          </a:lstStyle>
          <a:p>
            <a:endParaRPr lang="en-US" dirty="0"/>
          </a:p>
        </p:txBody>
      </p:sp>
      <p:sp>
        <p:nvSpPr>
          <p:cNvPr id="3" name="Date Placeholder 2"/>
          <p:cNvSpPr>
            <a:spLocks noGrp="1"/>
          </p:cNvSpPr>
          <p:nvPr>
            <p:ph type="dt" idx="1"/>
          </p:nvPr>
        </p:nvSpPr>
        <p:spPr>
          <a:xfrm>
            <a:off x="3956550" y="0"/>
            <a:ext cx="3026833" cy="464185"/>
          </a:xfrm>
          <a:prstGeom prst="rect">
            <a:avLst/>
          </a:prstGeom>
        </p:spPr>
        <p:txBody>
          <a:bodyPr vert="horz" lIns="92958" tIns="46479" rIns="92958" bIns="46479" rtlCol="0"/>
          <a:lstStyle>
            <a:lvl1pPr algn="r">
              <a:defRPr sz="1200"/>
            </a:lvl1pPr>
          </a:lstStyle>
          <a:p>
            <a:fld id="{24BF3212-CA4A-4372-B18F-FDBCACCE5573}" type="datetimeFigureOut">
              <a:rPr lang="en-US" smtClean="0"/>
              <a:t>5/8/2021</a:t>
            </a:fld>
            <a:endParaRPr lang="en-US" dirty="0"/>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2958" tIns="46479" rIns="92958" bIns="46479" rtlCol="0" anchor="ctr"/>
          <a:lstStyle/>
          <a:p>
            <a:endParaRPr lang="en-US" dirty="0"/>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8" tIns="46479" rIns="92958" bIns="4647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7904"/>
            <a:ext cx="3026833" cy="464185"/>
          </a:xfrm>
          <a:prstGeom prst="rect">
            <a:avLst/>
          </a:prstGeom>
        </p:spPr>
        <p:txBody>
          <a:bodyPr vert="horz" lIns="92958" tIns="46479" rIns="92958" bIns="4647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0" y="8817904"/>
            <a:ext cx="3026833" cy="464185"/>
          </a:xfrm>
          <a:prstGeom prst="rect">
            <a:avLst/>
          </a:prstGeom>
        </p:spPr>
        <p:txBody>
          <a:bodyPr vert="horz" lIns="92958" tIns="46479" rIns="92958" bIns="46479" rtlCol="0" anchor="b"/>
          <a:lstStyle>
            <a:lvl1pPr algn="r">
              <a:defRPr sz="1200"/>
            </a:lvl1pPr>
          </a:lstStyle>
          <a:p>
            <a:fld id="{6FCCDFB8-CE1E-4CEA-A9A7-0392F69410F3}" type="slidenum">
              <a:rPr lang="en-US" smtClean="0"/>
              <a:t>‹#›</a:t>
            </a:fld>
            <a:endParaRPr lang="en-US" dirty="0"/>
          </a:p>
        </p:txBody>
      </p:sp>
    </p:spTree>
    <p:extLst>
      <p:ext uri="{BB962C8B-B14F-4D97-AF65-F5344CB8AC3E}">
        <p14:creationId xmlns:p14="http://schemas.microsoft.com/office/powerpoint/2010/main" val="4054868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7" name="Text Box 34"/>
          <p:cNvSpPr txBox="1">
            <a:spLocks noChangeArrowheads="1"/>
          </p:cNvSpPr>
          <p:nvPr userDrawn="1"/>
        </p:nvSpPr>
        <p:spPr bwMode="auto">
          <a:xfrm>
            <a:off x="6312776" y="6533104"/>
            <a:ext cx="2552302" cy="215444"/>
          </a:xfrm>
          <a:prstGeom prst="rect">
            <a:avLst/>
          </a:prstGeom>
          <a:noFill/>
          <a:ln w="9525">
            <a:noFill/>
            <a:miter lim="800000"/>
            <a:headEnd/>
            <a:tailEnd/>
          </a:ln>
          <a:effectLst/>
        </p:spPr>
        <p:txBody>
          <a:bodyPr wrap="none">
            <a:spAutoFit/>
          </a:bodyPr>
          <a:lstStyle/>
          <a:p>
            <a:pPr algn="r">
              <a:lnSpc>
                <a:spcPct val="100000"/>
              </a:lnSpc>
              <a:spcAft>
                <a:spcPct val="0"/>
              </a:spcAft>
              <a:buClrTx/>
            </a:pPr>
            <a:r>
              <a:rPr lang="en-US" altLang="en-US" sz="800" b="0" dirty="0">
                <a:solidFill>
                  <a:schemeClr val="tx1">
                    <a:lumMod val="50000"/>
                    <a:lumOff val="50000"/>
                  </a:schemeClr>
                </a:solidFill>
                <a:latin typeface="Arial" pitchFamily="34" charset="0"/>
                <a:cs typeface="Arial" pitchFamily="34" charset="0"/>
              </a:rPr>
              <a:t>© 2020</a:t>
            </a:r>
            <a:r>
              <a:rPr lang="en-US" altLang="en-US" sz="800" b="0" baseline="0" dirty="0">
                <a:solidFill>
                  <a:schemeClr val="tx1">
                    <a:lumMod val="50000"/>
                    <a:lumOff val="50000"/>
                  </a:schemeClr>
                </a:solidFill>
                <a:latin typeface="Arial" pitchFamily="34" charset="0"/>
                <a:cs typeface="Arial" pitchFamily="34" charset="0"/>
              </a:rPr>
              <a:t> </a:t>
            </a:r>
            <a:r>
              <a:rPr lang="en-US" altLang="en-US" sz="800" b="0" dirty="0">
                <a:solidFill>
                  <a:schemeClr val="tx1">
                    <a:lumMod val="50000"/>
                    <a:lumOff val="50000"/>
                  </a:schemeClr>
                </a:solidFill>
                <a:latin typeface="Arial" pitchFamily="34" charset="0"/>
                <a:cs typeface="Arial" pitchFamily="34" charset="0"/>
              </a:rPr>
              <a:t>The MITRE Corporation. All rights reserved.</a:t>
            </a:r>
          </a:p>
        </p:txBody>
      </p:sp>
      <p:sp>
        <p:nvSpPr>
          <p:cNvPr id="8" name="Rectangle 4"/>
          <p:cNvSpPr>
            <a:spLocks noGrp="1" noChangeArrowheads="1"/>
          </p:cNvSpPr>
          <p:nvPr>
            <p:ph type="subTitle" idx="1" hasCustomPrompt="1"/>
          </p:nvPr>
        </p:nvSpPr>
        <p:spPr>
          <a:xfrm>
            <a:off x="783116" y="2568939"/>
            <a:ext cx="4602163" cy="389922"/>
          </a:xfrm>
        </p:spPr>
        <p:txBody>
          <a:bodyPr/>
          <a:lstStyle>
            <a:lvl1pPr marL="0" indent="0">
              <a:buFont typeface="Wingdings" pitchFamily="2" charset="2"/>
              <a:buNone/>
              <a:defRPr b="1" spc="300" baseline="0">
                <a:solidFill>
                  <a:schemeClr val="tx2"/>
                </a:solidFill>
                <a:latin typeface="Arial" pitchFamily="34" charset="0"/>
                <a:cs typeface="Arial" pitchFamily="34" charset="0"/>
              </a:defRPr>
            </a:lvl1pPr>
          </a:lstStyle>
          <a:p>
            <a:r>
              <a:rPr lang="en-US" altLang="en-US" dirty="0"/>
              <a:t>Author</a:t>
            </a:r>
          </a:p>
        </p:txBody>
      </p:sp>
      <p:sp>
        <p:nvSpPr>
          <p:cNvPr id="9" name="Rectangle 9"/>
          <p:cNvSpPr>
            <a:spLocks noGrp="1" noChangeArrowheads="1"/>
          </p:cNvSpPr>
          <p:nvPr>
            <p:ph type="ctrTitle" sz="quarter" hasCustomPrompt="1"/>
          </p:nvPr>
        </p:nvSpPr>
        <p:spPr>
          <a:xfrm>
            <a:off x="757146" y="368932"/>
            <a:ext cx="7246620" cy="1981200"/>
          </a:xfrm>
        </p:spPr>
        <p:txBody>
          <a:bodyPr anchor="b" anchorCtr="0">
            <a:normAutofit/>
          </a:bodyPr>
          <a:lstStyle>
            <a:lvl1pPr algn="l">
              <a:lnSpc>
                <a:spcPts val="4400"/>
              </a:lnSpc>
              <a:defRPr sz="4000" b="1">
                <a:solidFill>
                  <a:schemeClr val="tx2"/>
                </a:solidFill>
                <a:latin typeface="Arial" pitchFamily="34" charset="0"/>
                <a:cs typeface="Arial" pitchFamily="34" charset="0"/>
              </a:defRPr>
            </a:lvl1pPr>
          </a:lstStyle>
          <a:p>
            <a:r>
              <a:rPr lang="en-US" dirty="0"/>
              <a:t>Title here</a:t>
            </a:r>
          </a:p>
        </p:txBody>
      </p:sp>
      <p:sp>
        <p:nvSpPr>
          <p:cNvPr id="10" name="Text Box 27"/>
          <p:cNvSpPr txBox="1">
            <a:spLocks noChangeArrowheads="1"/>
          </p:cNvSpPr>
          <p:nvPr userDrawn="1"/>
        </p:nvSpPr>
        <p:spPr bwMode="auto">
          <a:xfrm>
            <a:off x="740520" y="6507841"/>
            <a:ext cx="1981200" cy="259045"/>
          </a:xfrm>
          <a:prstGeom prst="rect">
            <a:avLst/>
          </a:prstGeom>
          <a:noFill/>
          <a:ln w="9525">
            <a:noFill/>
            <a:miter lim="800000"/>
            <a:headEnd/>
            <a:tailEnd/>
          </a:ln>
          <a:effectLst/>
        </p:spPr>
        <p:txBody>
          <a:bodyPr>
            <a:spAutoFit/>
          </a:bodyPr>
          <a:lstStyle/>
          <a:p>
            <a:pPr algn="l" defTabSz="914400">
              <a:lnSpc>
                <a:spcPts val="1300"/>
              </a:lnSpc>
              <a:spcAft>
                <a:spcPct val="0"/>
              </a:spcAft>
            </a:pPr>
            <a:r>
              <a:rPr lang="en-US" sz="800" b="0" dirty="0">
                <a:solidFill>
                  <a:schemeClr val="tx1">
                    <a:lumMod val="50000"/>
                    <a:lumOff val="50000"/>
                  </a:schemeClr>
                </a:solidFill>
                <a:latin typeface="Arial" pitchFamily="34" charset="0"/>
              </a:rPr>
              <a:t>For Internal </a:t>
            </a:r>
            <a:r>
              <a:rPr lang="en-US" sz="800" b="0" dirty="0">
                <a:solidFill>
                  <a:schemeClr val="tx1">
                    <a:lumMod val="50000"/>
                    <a:lumOff val="50000"/>
                  </a:schemeClr>
                </a:solidFill>
                <a:latin typeface="Arial" pitchFamily="34" charset="0"/>
                <a:cs typeface="Arial" pitchFamily="34" charset="0"/>
              </a:rPr>
              <a:t>MITRE</a:t>
            </a:r>
            <a:r>
              <a:rPr lang="en-US" sz="800" b="0" dirty="0">
                <a:solidFill>
                  <a:schemeClr val="tx1">
                    <a:lumMod val="50000"/>
                    <a:lumOff val="50000"/>
                  </a:schemeClr>
                </a:solidFill>
                <a:latin typeface="Arial" pitchFamily="34" charset="0"/>
              </a:rPr>
              <a:t> Use.</a:t>
            </a:r>
          </a:p>
        </p:txBody>
      </p:sp>
      <p:sp>
        <p:nvSpPr>
          <p:cNvPr id="12" name="Rectangle 11"/>
          <p:cNvSpPr/>
          <p:nvPr userDrawn="1"/>
        </p:nvSpPr>
        <p:spPr bwMode="auto">
          <a:xfrm>
            <a:off x="0" y="0"/>
            <a:ext cx="407324" cy="2398143"/>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dirty="0">
              <a:ln>
                <a:noFill/>
              </a:ln>
              <a:solidFill>
                <a:schemeClr val="tx1"/>
              </a:solidFill>
              <a:effectLst/>
              <a:latin typeface="Arial" charset="0"/>
            </a:endParaRPr>
          </a:p>
        </p:txBody>
      </p:sp>
      <p:cxnSp>
        <p:nvCxnSpPr>
          <p:cNvPr id="15" name="Straight Connector 14"/>
          <p:cNvCxnSpPr/>
          <p:nvPr userDrawn="1"/>
        </p:nvCxnSpPr>
        <p:spPr bwMode="auto">
          <a:xfrm>
            <a:off x="823649" y="2448468"/>
            <a:ext cx="7944793"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
        <p:nvSpPr>
          <p:cNvPr id="14" name="Rectangle 13"/>
          <p:cNvSpPr/>
          <p:nvPr userDrawn="1"/>
        </p:nvSpPr>
        <p:spPr bwMode="auto">
          <a:xfrm>
            <a:off x="0" y="2510287"/>
            <a:ext cx="407324" cy="4347713"/>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dirty="0">
              <a:ln>
                <a:noFill/>
              </a:ln>
              <a:solidFill>
                <a:schemeClr val="tx2"/>
              </a:solidFill>
              <a:effectLst/>
              <a:latin typeface="Arial" charset="0"/>
            </a:endParaRPr>
          </a:p>
        </p:txBody>
      </p:sp>
      <p:cxnSp>
        <p:nvCxnSpPr>
          <p:cNvPr id="16" name="Straight Connector 15"/>
          <p:cNvCxnSpPr/>
          <p:nvPr userDrawn="1"/>
        </p:nvCxnSpPr>
        <p:spPr bwMode="auto">
          <a:xfrm>
            <a:off x="823649" y="6534227"/>
            <a:ext cx="7944793" cy="0"/>
          </a:xfrm>
          <a:prstGeom prst="line">
            <a:avLst/>
          </a:prstGeom>
          <a:solidFill>
            <a:srgbClr val="FFCC99"/>
          </a:solidFill>
          <a:ln w="12700" cap="flat" cmpd="sng" algn="ctr">
            <a:solidFill>
              <a:srgbClr val="C1CD23"/>
            </a:solidFill>
            <a:prstDash val="solid"/>
            <a:round/>
            <a:headEnd type="none" w="med" len="med"/>
            <a:tailEnd type="none" w="med" len="med"/>
          </a:ln>
          <a:effectLst/>
        </p:spPr>
      </p:cxnSp>
      <p:pic>
        <p:nvPicPr>
          <p:cNvPr id="2" name="Picture 1"/>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100433" y="6250820"/>
            <a:ext cx="670505" cy="24382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09600" y="274638"/>
            <a:ext cx="8229600" cy="868362"/>
          </a:xfrm>
          <a:prstGeom prst="rect">
            <a:avLst/>
          </a:prstGeom>
        </p:spPr>
        <p:txBody>
          <a:bodyPr vert="horz" lIns="91440" tIns="45720" rIns="91440" bIns="45720" rtlCol="0" anchor="ctr" anchorCtr="0">
            <a:normAutofit/>
          </a:bodyPr>
          <a:lstStyle>
            <a:lvl1pPr>
              <a:lnSpc>
                <a:spcPts val="3200"/>
              </a:lnSpc>
              <a:defRPr lang="en-US"/>
            </a:lvl1pPr>
          </a:lstStyle>
          <a:p>
            <a:r>
              <a:rPr lang="en-US"/>
              <a:t>Click to edit Master title style</a:t>
            </a:r>
          </a:p>
        </p:txBody>
      </p:sp>
      <p:sp>
        <p:nvSpPr>
          <p:cNvPr id="8" name="Text Placeholder 2"/>
          <p:cNvSpPr>
            <a:spLocks noGrp="1"/>
          </p:cNvSpPr>
          <p:nvPr>
            <p:ph idx="1"/>
          </p:nvPr>
        </p:nvSpPr>
        <p:spPr>
          <a:xfrm>
            <a:off x="609600" y="1447800"/>
            <a:ext cx="8229600" cy="4678363"/>
          </a:xfrm>
          <a:prstGeom prst="rect">
            <a:avLst/>
          </a:prstGeom>
        </p:spPr>
        <p:txBody>
          <a:bodyPr vert="horz" lIns="91440" tIns="45720" rIns="91440" bIns="45720" rtlCol="0">
            <a:normAutofit/>
          </a:bodyPr>
          <a:lstStyle>
            <a:lvl1pPr>
              <a:spcAft>
                <a:spcPts val="600"/>
              </a:spcAft>
              <a:defRPr lang="en-US" smtClean="0"/>
            </a:lvl1pPr>
            <a:lvl2pPr>
              <a:spcAft>
                <a:spcPts val="600"/>
              </a:spcAft>
              <a:defRPr lang="en-US" smtClean="0"/>
            </a:lvl2pPr>
            <a:lvl3pPr>
              <a:spcAft>
                <a:spcPts val="600"/>
              </a:spcAft>
              <a:defRPr lang="en-US" smtClean="0"/>
            </a:lvl3pPr>
            <a:lvl4pPr marL="1027113" indent="-280988">
              <a:buClr>
                <a:schemeClr val="tx2"/>
              </a:buClr>
              <a:defRPr lang="en-US" smtClean="0"/>
            </a:lvl4pPr>
            <a:lvl5pPr marL="1319213" indent="-228600">
              <a:buClr>
                <a:schemeClr val="tx2"/>
              </a:buClr>
              <a:buSzPct val="60000"/>
              <a:buFont typeface="Wingdings" pitchFamily="2" charset="2"/>
              <a:buChar char="q"/>
              <a:tabLst/>
              <a:defRPr lang="en-US" smtClean="0"/>
            </a:lvl5pPr>
            <a:lvl6pPr marL="1608138" indent="-228600">
              <a:buClr>
                <a:schemeClr val="tx2"/>
              </a:buClr>
              <a:buFont typeface="Helvetica LT Std" pitchFamily="34" charset="0"/>
              <a:buChar char="–"/>
              <a:tabLst/>
              <a:defRPr lang="en-US" smtClean="0"/>
            </a:lvl6pPr>
          </a:lstStyle>
          <a:p>
            <a:pPr lvl="0"/>
            <a:r>
              <a:rPr lang="en-US"/>
              <a:t>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Alternate_Title_Slide">
    <p:spTree>
      <p:nvGrpSpPr>
        <p:cNvPr id="1" name=""/>
        <p:cNvGrpSpPr/>
        <p:nvPr/>
      </p:nvGrpSpPr>
      <p:grpSpPr>
        <a:xfrm>
          <a:off x="0" y="0"/>
          <a:ext cx="0" cy="0"/>
          <a:chOff x="0" y="0"/>
          <a:chExt cx="0" cy="0"/>
        </a:xfrm>
      </p:grpSpPr>
      <p:sp>
        <p:nvSpPr>
          <p:cNvPr id="17" name="Rectangle 16"/>
          <p:cNvSpPr/>
          <p:nvPr userDrawn="1"/>
        </p:nvSpPr>
        <p:spPr>
          <a:xfrm>
            <a:off x="824245" y="4025438"/>
            <a:ext cx="7946694" cy="1371600"/>
          </a:xfrm>
          <a:prstGeom prst="rect">
            <a:avLst/>
          </a:prstGeom>
          <a:noFill/>
          <a:ln w="6350">
            <a:solidFill>
              <a:schemeClr val="tx1">
                <a:lumMod val="75000"/>
                <a:lumOff val="25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50000"/>
                </a:schemeClr>
              </a:solidFill>
              <a:latin typeface="Arial" pitchFamily="34" charset="0"/>
            </a:endParaRPr>
          </a:p>
        </p:txBody>
      </p:sp>
      <p:sp>
        <p:nvSpPr>
          <p:cNvPr id="29" name="Rectangle 28"/>
          <p:cNvSpPr/>
          <p:nvPr userDrawn="1"/>
        </p:nvSpPr>
        <p:spPr>
          <a:xfrm>
            <a:off x="7443293" y="4083050"/>
            <a:ext cx="1271016" cy="1271016"/>
          </a:xfrm>
          <a:prstGeom prst="rect">
            <a:avLst/>
          </a:prstGeom>
          <a:solidFill>
            <a:schemeClr val="bg1">
              <a:lumMod val="85000"/>
            </a:schemeClr>
          </a:solidFill>
          <a:ln w="6350">
            <a:solidFill>
              <a:schemeClr val="bg1">
                <a:lumMod val="5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50000"/>
                </a:schemeClr>
              </a:solidFill>
              <a:latin typeface="Arial" pitchFamily="34" charset="0"/>
            </a:endParaRPr>
          </a:p>
        </p:txBody>
      </p:sp>
      <p:sp>
        <p:nvSpPr>
          <p:cNvPr id="4" name="Rectangle 3"/>
          <p:cNvSpPr/>
          <p:nvPr userDrawn="1"/>
        </p:nvSpPr>
        <p:spPr>
          <a:xfrm>
            <a:off x="874246" y="4083050"/>
            <a:ext cx="1271016" cy="1271016"/>
          </a:xfrm>
          <a:prstGeom prst="rect">
            <a:avLst/>
          </a:prstGeom>
          <a:solidFill>
            <a:schemeClr val="bg1">
              <a:lumMod val="85000"/>
            </a:schemeClr>
          </a:solidFill>
          <a:ln w="6350">
            <a:solidFill>
              <a:schemeClr val="bg1">
                <a:lumMod val="5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50000"/>
                </a:schemeClr>
              </a:solidFill>
              <a:latin typeface="Arial" pitchFamily="34" charset="0"/>
            </a:endParaRPr>
          </a:p>
        </p:txBody>
      </p:sp>
      <p:sp>
        <p:nvSpPr>
          <p:cNvPr id="25" name="Rectangle 24"/>
          <p:cNvSpPr/>
          <p:nvPr userDrawn="1"/>
        </p:nvSpPr>
        <p:spPr>
          <a:xfrm>
            <a:off x="2188055" y="4083050"/>
            <a:ext cx="1271016" cy="1271016"/>
          </a:xfrm>
          <a:prstGeom prst="rect">
            <a:avLst/>
          </a:prstGeom>
          <a:solidFill>
            <a:schemeClr val="bg1">
              <a:lumMod val="85000"/>
            </a:schemeClr>
          </a:solidFill>
          <a:ln w="6350">
            <a:solidFill>
              <a:schemeClr val="bg1">
                <a:lumMod val="5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50000"/>
                </a:schemeClr>
              </a:solidFill>
              <a:latin typeface="Arial" pitchFamily="34" charset="0"/>
            </a:endParaRPr>
          </a:p>
        </p:txBody>
      </p:sp>
      <p:sp>
        <p:nvSpPr>
          <p:cNvPr id="26" name="Rectangle 25"/>
          <p:cNvSpPr/>
          <p:nvPr userDrawn="1"/>
        </p:nvSpPr>
        <p:spPr>
          <a:xfrm>
            <a:off x="3501864" y="4083050"/>
            <a:ext cx="1271016" cy="1271016"/>
          </a:xfrm>
          <a:prstGeom prst="rect">
            <a:avLst/>
          </a:prstGeom>
          <a:solidFill>
            <a:schemeClr val="bg1">
              <a:lumMod val="85000"/>
            </a:schemeClr>
          </a:solidFill>
          <a:ln w="6350">
            <a:solidFill>
              <a:schemeClr val="bg1">
                <a:lumMod val="5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50000"/>
                </a:schemeClr>
              </a:solidFill>
              <a:latin typeface="Arial" pitchFamily="34" charset="0"/>
            </a:endParaRPr>
          </a:p>
        </p:txBody>
      </p:sp>
      <p:sp>
        <p:nvSpPr>
          <p:cNvPr id="27" name="Rectangle 26"/>
          <p:cNvSpPr/>
          <p:nvPr userDrawn="1"/>
        </p:nvSpPr>
        <p:spPr>
          <a:xfrm>
            <a:off x="4815673" y="4083050"/>
            <a:ext cx="1271016" cy="1271016"/>
          </a:xfrm>
          <a:prstGeom prst="rect">
            <a:avLst/>
          </a:prstGeom>
          <a:solidFill>
            <a:schemeClr val="bg1">
              <a:lumMod val="85000"/>
            </a:schemeClr>
          </a:solidFill>
          <a:ln w="6350">
            <a:solidFill>
              <a:schemeClr val="bg1">
                <a:lumMod val="5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50000"/>
                </a:schemeClr>
              </a:solidFill>
              <a:latin typeface="Arial" pitchFamily="34" charset="0"/>
            </a:endParaRPr>
          </a:p>
        </p:txBody>
      </p:sp>
      <p:sp>
        <p:nvSpPr>
          <p:cNvPr id="28" name="Rectangle 27"/>
          <p:cNvSpPr/>
          <p:nvPr userDrawn="1"/>
        </p:nvSpPr>
        <p:spPr>
          <a:xfrm>
            <a:off x="6129482" y="4083050"/>
            <a:ext cx="1271016" cy="1271016"/>
          </a:xfrm>
          <a:prstGeom prst="rect">
            <a:avLst/>
          </a:prstGeom>
          <a:solidFill>
            <a:schemeClr val="bg1">
              <a:lumMod val="85000"/>
            </a:schemeClr>
          </a:solidFill>
          <a:ln w="6350">
            <a:solidFill>
              <a:schemeClr val="bg1">
                <a:lumMod val="5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50000"/>
                </a:schemeClr>
              </a:solidFill>
              <a:latin typeface="Arial" pitchFamily="34" charset="0"/>
            </a:endParaRPr>
          </a:p>
        </p:txBody>
      </p:sp>
      <p:sp>
        <p:nvSpPr>
          <p:cNvPr id="7" name="Text Box 34"/>
          <p:cNvSpPr txBox="1">
            <a:spLocks noChangeArrowheads="1"/>
          </p:cNvSpPr>
          <p:nvPr userDrawn="1"/>
        </p:nvSpPr>
        <p:spPr bwMode="auto">
          <a:xfrm>
            <a:off x="6283922" y="6541093"/>
            <a:ext cx="2581156" cy="215444"/>
          </a:xfrm>
          <a:prstGeom prst="rect">
            <a:avLst/>
          </a:prstGeom>
          <a:noFill/>
          <a:ln w="9525">
            <a:noFill/>
            <a:miter lim="800000"/>
            <a:headEnd/>
            <a:tailEnd/>
          </a:ln>
          <a:effectLst/>
        </p:spPr>
        <p:txBody>
          <a:bodyPr wrap="none">
            <a:spAutoFit/>
          </a:bodyPr>
          <a:lstStyle/>
          <a:p>
            <a:pPr algn="r">
              <a:lnSpc>
                <a:spcPct val="100000"/>
              </a:lnSpc>
              <a:spcAft>
                <a:spcPct val="0"/>
              </a:spcAft>
              <a:buClrTx/>
            </a:pPr>
            <a:r>
              <a:rPr lang="en-US" altLang="en-US" sz="800" b="0" dirty="0">
                <a:solidFill>
                  <a:schemeClr val="tx1">
                    <a:lumMod val="50000"/>
                    <a:lumOff val="50000"/>
                  </a:schemeClr>
                </a:solidFill>
                <a:latin typeface="Arial" pitchFamily="34" charset="0"/>
              </a:rPr>
              <a:t>© 2017</a:t>
            </a:r>
            <a:r>
              <a:rPr lang="en-US" altLang="en-US" sz="800" b="0" baseline="0" dirty="0">
                <a:solidFill>
                  <a:schemeClr val="tx1">
                    <a:lumMod val="50000"/>
                    <a:lumOff val="50000"/>
                  </a:schemeClr>
                </a:solidFill>
                <a:latin typeface="Arial" pitchFamily="34" charset="0"/>
              </a:rPr>
              <a:t> </a:t>
            </a:r>
            <a:r>
              <a:rPr lang="en-US" altLang="en-US" sz="800" b="0" dirty="0">
                <a:solidFill>
                  <a:schemeClr val="tx1">
                    <a:lumMod val="50000"/>
                    <a:lumOff val="50000"/>
                  </a:schemeClr>
                </a:solidFill>
                <a:latin typeface="Arial" pitchFamily="34" charset="0"/>
              </a:rPr>
              <a:t>The MITRE Corporation. All rights reserved.</a:t>
            </a:r>
          </a:p>
        </p:txBody>
      </p:sp>
      <p:sp>
        <p:nvSpPr>
          <p:cNvPr id="8" name="Rectangle 4"/>
          <p:cNvSpPr>
            <a:spLocks noGrp="1" noChangeArrowheads="1"/>
          </p:cNvSpPr>
          <p:nvPr>
            <p:ph type="subTitle" idx="1" hasCustomPrompt="1"/>
          </p:nvPr>
        </p:nvSpPr>
        <p:spPr>
          <a:xfrm>
            <a:off x="783116" y="2568939"/>
            <a:ext cx="4602163" cy="389922"/>
          </a:xfrm>
        </p:spPr>
        <p:txBody>
          <a:bodyPr/>
          <a:lstStyle>
            <a:lvl1pPr marL="0" indent="0">
              <a:buFont typeface="Wingdings" pitchFamily="2" charset="2"/>
              <a:buNone/>
              <a:defRPr b="1" spc="0" baseline="0">
                <a:solidFill>
                  <a:schemeClr val="tx2"/>
                </a:solidFill>
                <a:latin typeface="Arial" pitchFamily="34" charset="0"/>
                <a:cs typeface="Calibri" pitchFamily="34" charset="0"/>
              </a:defRPr>
            </a:lvl1pPr>
          </a:lstStyle>
          <a:p>
            <a:r>
              <a:rPr lang="en-US" altLang="en-US" dirty="0"/>
              <a:t>Author</a:t>
            </a:r>
          </a:p>
        </p:txBody>
      </p:sp>
      <p:sp>
        <p:nvSpPr>
          <p:cNvPr id="9" name="Rectangle 9"/>
          <p:cNvSpPr>
            <a:spLocks noGrp="1" noChangeArrowheads="1"/>
          </p:cNvSpPr>
          <p:nvPr>
            <p:ph type="ctrTitle" sz="quarter" hasCustomPrompt="1"/>
          </p:nvPr>
        </p:nvSpPr>
        <p:spPr>
          <a:xfrm>
            <a:off x="757146" y="368932"/>
            <a:ext cx="7246620" cy="1981200"/>
          </a:xfrm>
        </p:spPr>
        <p:txBody>
          <a:bodyPr anchor="b" anchorCtr="0">
            <a:noAutofit/>
          </a:bodyPr>
          <a:lstStyle>
            <a:lvl1pPr algn="l">
              <a:lnSpc>
                <a:spcPts val="4400"/>
              </a:lnSpc>
              <a:defRPr sz="4000" b="1">
                <a:solidFill>
                  <a:schemeClr val="tx2"/>
                </a:solidFill>
                <a:latin typeface="Arial" pitchFamily="34" charset="0"/>
                <a:cs typeface="Times New Roman" pitchFamily="18" charset="0"/>
              </a:defRPr>
            </a:lvl1pPr>
          </a:lstStyle>
          <a:p>
            <a:r>
              <a:rPr lang="en-US" dirty="0"/>
              <a:t>Title here</a:t>
            </a:r>
          </a:p>
        </p:txBody>
      </p:sp>
      <p:sp>
        <p:nvSpPr>
          <p:cNvPr id="10" name="Text Box 27"/>
          <p:cNvSpPr txBox="1">
            <a:spLocks noChangeArrowheads="1"/>
          </p:cNvSpPr>
          <p:nvPr userDrawn="1"/>
        </p:nvSpPr>
        <p:spPr bwMode="auto">
          <a:xfrm>
            <a:off x="740520" y="6541093"/>
            <a:ext cx="1981200" cy="259045"/>
          </a:xfrm>
          <a:prstGeom prst="rect">
            <a:avLst/>
          </a:prstGeom>
          <a:noFill/>
          <a:ln w="9525">
            <a:noFill/>
            <a:miter lim="800000"/>
            <a:headEnd/>
            <a:tailEnd/>
          </a:ln>
          <a:effectLst/>
        </p:spPr>
        <p:txBody>
          <a:bodyPr>
            <a:spAutoFit/>
          </a:bodyPr>
          <a:lstStyle/>
          <a:p>
            <a:pPr algn="l" defTabSz="914400">
              <a:lnSpc>
                <a:spcPts val="1300"/>
              </a:lnSpc>
              <a:spcAft>
                <a:spcPct val="0"/>
              </a:spcAft>
            </a:pPr>
            <a:r>
              <a:rPr lang="en-US" sz="800" b="0" dirty="0">
                <a:solidFill>
                  <a:schemeClr val="tx1">
                    <a:lumMod val="50000"/>
                    <a:lumOff val="50000"/>
                  </a:schemeClr>
                </a:solidFill>
                <a:latin typeface="Arial" pitchFamily="34" charset="0"/>
              </a:rPr>
              <a:t>For Internal MITRE Use.</a:t>
            </a:r>
          </a:p>
        </p:txBody>
      </p:sp>
      <p:sp>
        <p:nvSpPr>
          <p:cNvPr id="12" name="Rectangle 11"/>
          <p:cNvSpPr/>
          <p:nvPr userDrawn="1"/>
        </p:nvSpPr>
        <p:spPr bwMode="auto">
          <a:xfrm>
            <a:off x="0" y="0"/>
            <a:ext cx="407324" cy="2398143"/>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dirty="0">
              <a:ln>
                <a:noFill/>
              </a:ln>
              <a:solidFill>
                <a:schemeClr val="tx1"/>
              </a:solidFill>
              <a:effectLst/>
              <a:latin typeface="Arial" charset="0"/>
            </a:endParaRPr>
          </a:p>
        </p:txBody>
      </p:sp>
      <p:cxnSp>
        <p:nvCxnSpPr>
          <p:cNvPr id="15" name="Straight Connector 14"/>
          <p:cNvCxnSpPr/>
          <p:nvPr userDrawn="1"/>
        </p:nvCxnSpPr>
        <p:spPr bwMode="auto">
          <a:xfrm>
            <a:off x="823649" y="2448468"/>
            <a:ext cx="7944793"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
        <p:nvSpPr>
          <p:cNvPr id="14" name="Rectangle 13"/>
          <p:cNvSpPr/>
          <p:nvPr userDrawn="1"/>
        </p:nvSpPr>
        <p:spPr bwMode="auto">
          <a:xfrm>
            <a:off x="0" y="2510287"/>
            <a:ext cx="407324" cy="4347713"/>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dirty="0">
              <a:ln>
                <a:noFill/>
              </a:ln>
              <a:solidFill>
                <a:schemeClr val="tx2"/>
              </a:solidFill>
              <a:effectLst/>
              <a:latin typeface="Arial" charset="0"/>
            </a:endParaRPr>
          </a:p>
        </p:txBody>
      </p:sp>
      <p:cxnSp>
        <p:nvCxnSpPr>
          <p:cNvPr id="16" name="Straight Connector 15"/>
          <p:cNvCxnSpPr/>
          <p:nvPr userDrawn="1"/>
        </p:nvCxnSpPr>
        <p:spPr bwMode="auto">
          <a:xfrm>
            <a:off x="823649" y="6534227"/>
            <a:ext cx="7944793" cy="0"/>
          </a:xfrm>
          <a:prstGeom prst="line">
            <a:avLst/>
          </a:prstGeom>
          <a:solidFill>
            <a:srgbClr val="FFCC99"/>
          </a:solidFill>
          <a:ln w="12700" cap="flat" cmpd="sng" algn="ctr">
            <a:solidFill>
              <a:srgbClr val="C1CD23"/>
            </a:solidFill>
            <a:prstDash val="solid"/>
            <a:round/>
            <a:headEnd type="none" w="med" len="med"/>
            <a:tailEnd type="none" w="med" len="med"/>
          </a:ln>
          <a:effectLst/>
        </p:spPr>
      </p:cxnSp>
      <p:pic>
        <p:nvPicPr>
          <p:cNvPr id="2" name="Picture 1"/>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100433" y="6250820"/>
            <a:ext cx="670505" cy="243820"/>
          </a:xfrm>
          <a:prstGeom prst="rect">
            <a:avLst/>
          </a:prstGeom>
        </p:spPr>
      </p:pic>
      <p:sp>
        <p:nvSpPr>
          <p:cNvPr id="13" name="TextBox 12"/>
          <p:cNvSpPr txBox="1"/>
          <p:nvPr userDrawn="1"/>
        </p:nvSpPr>
        <p:spPr>
          <a:xfrm>
            <a:off x="740520" y="106913"/>
            <a:ext cx="8030418" cy="184666"/>
          </a:xfrm>
          <a:prstGeom prst="rect">
            <a:avLst/>
          </a:prstGeom>
          <a:noFill/>
        </p:spPr>
        <p:txBody>
          <a:bodyPr wrap="square" lIns="91440" tIns="0" rIns="0" bIns="0" rtlCol="0">
            <a:spAutoFit/>
          </a:bodyPr>
          <a:lstStyle/>
          <a:p>
            <a:pPr algn="r">
              <a:spcAft>
                <a:spcPts val="600"/>
              </a:spcAft>
            </a:pPr>
            <a:r>
              <a:rPr lang="en-US" sz="1200" i="0" dirty="0">
                <a:solidFill>
                  <a:schemeClr val="tx2"/>
                </a:solidFill>
                <a:latin typeface="Arial" pitchFamily="34" charset="0"/>
                <a:ea typeface="Verdana" pitchFamily="34" charset="0"/>
                <a:cs typeface="Verdana" pitchFamily="34" charset="0"/>
              </a:rPr>
              <a:t>Center or Organization Name Here</a:t>
            </a:r>
          </a:p>
        </p:txBody>
      </p:sp>
      <p:sp>
        <p:nvSpPr>
          <p:cNvPr id="5" name="TextBox 4"/>
          <p:cNvSpPr txBox="1"/>
          <p:nvPr userDrawn="1"/>
        </p:nvSpPr>
        <p:spPr>
          <a:xfrm>
            <a:off x="1062045" y="4353828"/>
            <a:ext cx="901208" cy="784830"/>
          </a:xfrm>
          <a:prstGeom prst="rect">
            <a:avLst/>
          </a:prstGeom>
          <a:noFill/>
        </p:spPr>
        <p:txBody>
          <a:bodyPr wrap="none" rtlCol="0">
            <a:spAutoFit/>
          </a:bodyPr>
          <a:lstStyle/>
          <a:p>
            <a:pPr algn="ctr">
              <a:lnSpc>
                <a:spcPts val="1400"/>
              </a:lnSpc>
              <a:spcAft>
                <a:spcPts val="600"/>
              </a:spcAft>
            </a:pPr>
            <a:r>
              <a:rPr lang="en-US" sz="1400" dirty="0">
                <a:solidFill>
                  <a:schemeClr val="bg1">
                    <a:lumMod val="50000"/>
                  </a:schemeClr>
                </a:solidFill>
                <a:latin typeface="Arial" pitchFamily="34" charset="0"/>
                <a:ea typeface="Verdana" pitchFamily="34" charset="0"/>
                <a:cs typeface="Verdana" pitchFamily="34" charset="0"/>
              </a:rPr>
              <a:t>Optional</a:t>
            </a:r>
            <a:r>
              <a:rPr lang="en-US" sz="1400" baseline="0" dirty="0">
                <a:solidFill>
                  <a:schemeClr val="bg1">
                    <a:lumMod val="50000"/>
                  </a:schemeClr>
                </a:solidFill>
                <a:latin typeface="Arial" pitchFamily="34" charset="0"/>
                <a:ea typeface="Verdana" pitchFamily="34" charset="0"/>
                <a:cs typeface="Verdana" pitchFamily="34" charset="0"/>
              </a:rPr>
              <a:t> </a:t>
            </a:r>
          </a:p>
          <a:p>
            <a:pPr algn="ctr">
              <a:lnSpc>
                <a:spcPts val="1400"/>
              </a:lnSpc>
              <a:spcAft>
                <a:spcPts val="600"/>
              </a:spcAft>
            </a:pPr>
            <a:r>
              <a:rPr lang="en-US" sz="1400" dirty="0">
                <a:solidFill>
                  <a:schemeClr val="bg1">
                    <a:lumMod val="50000"/>
                  </a:schemeClr>
                </a:solidFill>
                <a:latin typeface="Arial" pitchFamily="34" charset="0"/>
                <a:ea typeface="Verdana" pitchFamily="34" charset="0"/>
                <a:cs typeface="Verdana" pitchFamily="34" charset="0"/>
              </a:rPr>
              <a:t>Image</a:t>
            </a:r>
          </a:p>
          <a:p>
            <a:pPr algn="ctr">
              <a:lnSpc>
                <a:spcPts val="1400"/>
              </a:lnSpc>
              <a:spcAft>
                <a:spcPts val="600"/>
              </a:spcAft>
            </a:pPr>
            <a:r>
              <a:rPr lang="en-US" sz="1400" dirty="0">
                <a:solidFill>
                  <a:schemeClr val="bg1">
                    <a:lumMod val="50000"/>
                  </a:schemeClr>
                </a:solidFill>
                <a:latin typeface="Arial" pitchFamily="34" charset="0"/>
                <a:ea typeface="Verdana" pitchFamily="34" charset="0"/>
                <a:cs typeface="Verdana" pitchFamily="34" charset="0"/>
              </a:rPr>
              <a:t>Here</a:t>
            </a:r>
          </a:p>
        </p:txBody>
      </p:sp>
      <p:sp>
        <p:nvSpPr>
          <p:cNvPr id="35" name="TextBox 34"/>
          <p:cNvSpPr txBox="1"/>
          <p:nvPr userDrawn="1"/>
        </p:nvSpPr>
        <p:spPr>
          <a:xfrm>
            <a:off x="2372959" y="4353828"/>
            <a:ext cx="901208" cy="784830"/>
          </a:xfrm>
          <a:prstGeom prst="rect">
            <a:avLst/>
          </a:prstGeom>
          <a:noFill/>
        </p:spPr>
        <p:txBody>
          <a:bodyPr wrap="none" rtlCol="0">
            <a:spAutoFit/>
          </a:bodyPr>
          <a:lstStyle/>
          <a:p>
            <a:pPr algn="ctr">
              <a:lnSpc>
                <a:spcPts val="1400"/>
              </a:lnSpc>
              <a:spcAft>
                <a:spcPts val="600"/>
              </a:spcAft>
            </a:pPr>
            <a:r>
              <a:rPr lang="en-US" sz="1400" dirty="0">
                <a:solidFill>
                  <a:schemeClr val="bg1">
                    <a:lumMod val="50000"/>
                  </a:schemeClr>
                </a:solidFill>
                <a:latin typeface="Arial" pitchFamily="34" charset="0"/>
                <a:ea typeface="Verdana" pitchFamily="34" charset="0"/>
                <a:cs typeface="Verdana" pitchFamily="34" charset="0"/>
              </a:rPr>
              <a:t>Optional</a:t>
            </a:r>
            <a:r>
              <a:rPr lang="en-US" sz="1400" baseline="0" dirty="0">
                <a:solidFill>
                  <a:schemeClr val="bg1">
                    <a:lumMod val="50000"/>
                  </a:schemeClr>
                </a:solidFill>
                <a:latin typeface="Arial" pitchFamily="34" charset="0"/>
                <a:ea typeface="Verdana" pitchFamily="34" charset="0"/>
                <a:cs typeface="Verdana" pitchFamily="34" charset="0"/>
              </a:rPr>
              <a:t> </a:t>
            </a:r>
          </a:p>
          <a:p>
            <a:pPr algn="ctr">
              <a:lnSpc>
                <a:spcPts val="1400"/>
              </a:lnSpc>
              <a:spcAft>
                <a:spcPts val="600"/>
              </a:spcAft>
            </a:pPr>
            <a:r>
              <a:rPr lang="en-US" sz="1400" dirty="0">
                <a:solidFill>
                  <a:schemeClr val="bg1">
                    <a:lumMod val="50000"/>
                  </a:schemeClr>
                </a:solidFill>
                <a:latin typeface="Arial" pitchFamily="34" charset="0"/>
                <a:ea typeface="Verdana" pitchFamily="34" charset="0"/>
                <a:cs typeface="Verdana" pitchFamily="34" charset="0"/>
              </a:rPr>
              <a:t>Image</a:t>
            </a:r>
          </a:p>
          <a:p>
            <a:pPr algn="ctr">
              <a:lnSpc>
                <a:spcPts val="1400"/>
              </a:lnSpc>
              <a:spcAft>
                <a:spcPts val="600"/>
              </a:spcAft>
            </a:pPr>
            <a:r>
              <a:rPr lang="en-US" sz="1400" dirty="0">
                <a:solidFill>
                  <a:schemeClr val="bg1">
                    <a:lumMod val="50000"/>
                  </a:schemeClr>
                </a:solidFill>
                <a:latin typeface="Arial" pitchFamily="34" charset="0"/>
                <a:ea typeface="Verdana" pitchFamily="34" charset="0"/>
                <a:cs typeface="Verdana" pitchFamily="34" charset="0"/>
              </a:rPr>
              <a:t>Here</a:t>
            </a:r>
          </a:p>
        </p:txBody>
      </p:sp>
      <p:sp>
        <p:nvSpPr>
          <p:cNvPr id="36" name="TextBox 35"/>
          <p:cNvSpPr txBox="1"/>
          <p:nvPr userDrawn="1"/>
        </p:nvSpPr>
        <p:spPr>
          <a:xfrm>
            <a:off x="3683873" y="4353828"/>
            <a:ext cx="901208" cy="784830"/>
          </a:xfrm>
          <a:prstGeom prst="rect">
            <a:avLst/>
          </a:prstGeom>
          <a:noFill/>
        </p:spPr>
        <p:txBody>
          <a:bodyPr wrap="none" rtlCol="0">
            <a:spAutoFit/>
          </a:bodyPr>
          <a:lstStyle/>
          <a:p>
            <a:pPr algn="ctr">
              <a:lnSpc>
                <a:spcPts val="1400"/>
              </a:lnSpc>
              <a:spcAft>
                <a:spcPts val="600"/>
              </a:spcAft>
            </a:pPr>
            <a:r>
              <a:rPr lang="en-US" sz="1400" dirty="0">
                <a:solidFill>
                  <a:schemeClr val="bg1">
                    <a:lumMod val="50000"/>
                  </a:schemeClr>
                </a:solidFill>
                <a:latin typeface="Arial" pitchFamily="34" charset="0"/>
                <a:ea typeface="Verdana" pitchFamily="34" charset="0"/>
                <a:cs typeface="Verdana" pitchFamily="34" charset="0"/>
              </a:rPr>
              <a:t>Optional</a:t>
            </a:r>
            <a:r>
              <a:rPr lang="en-US" sz="1400" baseline="0" dirty="0">
                <a:solidFill>
                  <a:schemeClr val="bg1">
                    <a:lumMod val="50000"/>
                  </a:schemeClr>
                </a:solidFill>
                <a:latin typeface="Arial" pitchFamily="34" charset="0"/>
                <a:ea typeface="Verdana" pitchFamily="34" charset="0"/>
                <a:cs typeface="Verdana" pitchFamily="34" charset="0"/>
              </a:rPr>
              <a:t> </a:t>
            </a:r>
          </a:p>
          <a:p>
            <a:pPr algn="ctr">
              <a:lnSpc>
                <a:spcPts val="1400"/>
              </a:lnSpc>
              <a:spcAft>
                <a:spcPts val="600"/>
              </a:spcAft>
            </a:pPr>
            <a:r>
              <a:rPr lang="en-US" sz="1400" dirty="0">
                <a:solidFill>
                  <a:schemeClr val="bg1">
                    <a:lumMod val="50000"/>
                  </a:schemeClr>
                </a:solidFill>
                <a:latin typeface="Arial" pitchFamily="34" charset="0"/>
                <a:ea typeface="Verdana" pitchFamily="34" charset="0"/>
                <a:cs typeface="Verdana" pitchFamily="34" charset="0"/>
              </a:rPr>
              <a:t>Image</a:t>
            </a:r>
          </a:p>
          <a:p>
            <a:pPr algn="ctr">
              <a:lnSpc>
                <a:spcPts val="1400"/>
              </a:lnSpc>
              <a:spcAft>
                <a:spcPts val="600"/>
              </a:spcAft>
            </a:pPr>
            <a:r>
              <a:rPr lang="en-US" sz="1400" dirty="0">
                <a:solidFill>
                  <a:schemeClr val="bg1">
                    <a:lumMod val="50000"/>
                  </a:schemeClr>
                </a:solidFill>
                <a:latin typeface="Arial" pitchFamily="34" charset="0"/>
                <a:ea typeface="Verdana" pitchFamily="34" charset="0"/>
                <a:cs typeface="Verdana" pitchFamily="34" charset="0"/>
              </a:rPr>
              <a:t>Here</a:t>
            </a:r>
          </a:p>
        </p:txBody>
      </p:sp>
      <p:sp>
        <p:nvSpPr>
          <p:cNvPr id="37" name="TextBox 36"/>
          <p:cNvSpPr txBox="1"/>
          <p:nvPr userDrawn="1"/>
        </p:nvSpPr>
        <p:spPr>
          <a:xfrm>
            <a:off x="4994787" y="4353828"/>
            <a:ext cx="901208" cy="784830"/>
          </a:xfrm>
          <a:prstGeom prst="rect">
            <a:avLst/>
          </a:prstGeom>
          <a:noFill/>
        </p:spPr>
        <p:txBody>
          <a:bodyPr wrap="none" rtlCol="0">
            <a:spAutoFit/>
          </a:bodyPr>
          <a:lstStyle/>
          <a:p>
            <a:pPr algn="ctr">
              <a:lnSpc>
                <a:spcPts val="1400"/>
              </a:lnSpc>
              <a:spcAft>
                <a:spcPts val="600"/>
              </a:spcAft>
            </a:pPr>
            <a:r>
              <a:rPr lang="en-US" sz="1400" dirty="0">
                <a:solidFill>
                  <a:schemeClr val="bg1">
                    <a:lumMod val="50000"/>
                  </a:schemeClr>
                </a:solidFill>
                <a:latin typeface="Arial" pitchFamily="34" charset="0"/>
                <a:ea typeface="Verdana" pitchFamily="34" charset="0"/>
                <a:cs typeface="Verdana" pitchFamily="34" charset="0"/>
              </a:rPr>
              <a:t>Optional</a:t>
            </a:r>
            <a:r>
              <a:rPr lang="en-US" sz="1400" baseline="0" dirty="0">
                <a:solidFill>
                  <a:schemeClr val="bg1">
                    <a:lumMod val="50000"/>
                  </a:schemeClr>
                </a:solidFill>
                <a:latin typeface="Arial" pitchFamily="34" charset="0"/>
                <a:ea typeface="Verdana" pitchFamily="34" charset="0"/>
                <a:cs typeface="Verdana" pitchFamily="34" charset="0"/>
              </a:rPr>
              <a:t> </a:t>
            </a:r>
          </a:p>
          <a:p>
            <a:pPr algn="ctr">
              <a:lnSpc>
                <a:spcPts val="1400"/>
              </a:lnSpc>
              <a:spcAft>
                <a:spcPts val="600"/>
              </a:spcAft>
            </a:pPr>
            <a:r>
              <a:rPr lang="en-US" sz="1400" dirty="0">
                <a:solidFill>
                  <a:schemeClr val="bg1">
                    <a:lumMod val="50000"/>
                  </a:schemeClr>
                </a:solidFill>
                <a:latin typeface="Arial" pitchFamily="34" charset="0"/>
                <a:ea typeface="Verdana" pitchFamily="34" charset="0"/>
                <a:cs typeface="Verdana" pitchFamily="34" charset="0"/>
              </a:rPr>
              <a:t>Image</a:t>
            </a:r>
          </a:p>
          <a:p>
            <a:pPr algn="ctr">
              <a:lnSpc>
                <a:spcPts val="1400"/>
              </a:lnSpc>
              <a:spcAft>
                <a:spcPts val="600"/>
              </a:spcAft>
            </a:pPr>
            <a:r>
              <a:rPr lang="en-US" sz="1400" dirty="0">
                <a:solidFill>
                  <a:schemeClr val="bg1">
                    <a:lumMod val="50000"/>
                  </a:schemeClr>
                </a:solidFill>
                <a:latin typeface="Arial" pitchFamily="34" charset="0"/>
                <a:ea typeface="Verdana" pitchFamily="34" charset="0"/>
                <a:cs typeface="Verdana" pitchFamily="34" charset="0"/>
              </a:rPr>
              <a:t>Here</a:t>
            </a:r>
          </a:p>
        </p:txBody>
      </p:sp>
      <p:sp>
        <p:nvSpPr>
          <p:cNvPr id="38" name="TextBox 37"/>
          <p:cNvSpPr txBox="1"/>
          <p:nvPr userDrawn="1"/>
        </p:nvSpPr>
        <p:spPr>
          <a:xfrm>
            <a:off x="6305701" y="4353828"/>
            <a:ext cx="901208" cy="784830"/>
          </a:xfrm>
          <a:prstGeom prst="rect">
            <a:avLst/>
          </a:prstGeom>
          <a:noFill/>
        </p:spPr>
        <p:txBody>
          <a:bodyPr wrap="none" rtlCol="0">
            <a:spAutoFit/>
          </a:bodyPr>
          <a:lstStyle/>
          <a:p>
            <a:pPr algn="ctr">
              <a:lnSpc>
                <a:spcPts val="1400"/>
              </a:lnSpc>
              <a:spcAft>
                <a:spcPts val="600"/>
              </a:spcAft>
            </a:pPr>
            <a:r>
              <a:rPr lang="en-US" sz="1400" dirty="0">
                <a:solidFill>
                  <a:schemeClr val="bg1">
                    <a:lumMod val="50000"/>
                  </a:schemeClr>
                </a:solidFill>
                <a:latin typeface="Arial" pitchFamily="34" charset="0"/>
                <a:ea typeface="Verdana" pitchFamily="34" charset="0"/>
                <a:cs typeface="Verdana" pitchFamily="34" charset="0"/>
              </a:rPr>
              <a:t>Optional</a:t>
            </a:r>
            <a:r>
              <a:rPr lang="en-US" sz="1400" baseline="0" dirty="0">
                <a:solidFill>
                  <a:schemeClr val="bg1">
                    <a:lumMod val="50000"/>
                  </a:schemeClr>
                </a:solidFill>
                <a:latin typeface="Arial" pitchFamily="34" charset="0"/>
                <a:ea typeface="Verdana" pitchFamily="34" charset="0"/>
                <a:cs typeface="Verdana" pitchFamily="34" charset="0"/>
              </a:rPr>
              <a:t> </a:t>
            </a:r>
          </a:p>
          <a:p>
            <a:pPr algn="ctr">
              <a:lnSpc>
                <a:spcPts val="1400"/>
              </a:lnSpc>
              <a:spcAft>
                <a:spcPts val="600"/>
              </a:spcAft>
            </a:pPr>
            <a:r>
              <a:rPr lang="en-US" sz="1400" dirty="0">
                <a:solidFill>
                  <a:schemeClr val="bg1">
                    <a:lumMod val="50000"/>
                  </a:schemeClr>
                </a:solidFill>
                <a:latin typeface="Arial" pitchFamily="34" charset="0"/>
                <a:ea typeface="Verdana" pitchFamily="34" charset="0"/>
                <a:cs typeface="Verdana" pitchFamily="34" charset="0"/>
              </a:rPr>
              <a:t>Image</a:t>
            </a:r>
          </a:p>
          <a:p>
            <a:pPr algn="ctr">
              <a:lnSpc>
                <a:spcPts val="1400"/>
              </a:lnSpc>
              <a:spcAft>
                <a:spcPts val="600"/>
              </a:spcAft>
            </a:pPr>
            <a:r>
              <a:rPr lang="en-US" sz="1400" dirty="0">
                <a:solidFill>
                  <a:schemeClr val="bg1">
                    <a:lumMod val="50000"/>
                  </a:schemeClr>
                </a:solidFill>
                <a:latin typeface="Arial" pitchFamily="34" charset="0"/>
                <a:ea typeface="Verdana" pitchFamily="34" charset="0"/>
                <a:cs typeface="Verdana" pitchFamily="34" charset="0"/>
              </a:rPr>
              <a:t>Here</a:t>
            </a:r>
          </a:p>
        </p:txBody>
      </p:sp>
      <p:sp>
        <p:nvSpPr>
          <p:cNvPr id="39" name="TextBox 38"/>
          <p:cNvSpPr txBox="1"/>
          <p:nvPr userDrawn="1"/>
        </p:nvSpPr>
        <p:spPr>
          <a:xfrm>
            <a:off x="7616615" y="4353828"/>
            <a:ext cx="901208" cy="784830"/>
          </a:xfrm>
          <a:prstGeom prst="rect">
            <a:avLst/>
          </a:prstGeom>
          <a:noFill/>
        </p:spPr>
        <p:txBody>
          <a:bodyPr wrap="none" rtlCol="0">
            <a:spAutoFit/>
          </a:bodyPr>
          <a:lstStyle/>
          <a:p>
            <a:pPr algn="ctr">
              <a:lnSpc>
                <a:spcPts val="1400"/>
              </a:lnSpc>
              <a:spcAft>
                <a:spcPts val="600"/>
              </a:spcAft>
            </a:pPr>
            <a:r>
              <a:rPr lang="en-US" sz="1400" dirty="0">
                <a:solidFill>
                  <a:schemeClr val="bg1">
                    <a:lumMod val="50000"/>
                  </a:schemeClr>
                </a:solidFill>
                <a:latin typeface="Arial" pitchFamily="34" charset="0"/>
                <a:ea typeface="Verdana" pitchFamily="34" charset="0"/>
                <a:cs typeface="Verdana" pitchFamily="34" charset="0"/>
              </a:rPr>
              <a:t>Optional</a:t>
            </a:r>
            <a:r>
              <a:rPr lang="en-US" sz="1400" baseline="0" dirty="0">
                <a:solidFill>
                  <a:schemeClr val="bg1">
                    <a:lumMod val="50000"/>
                  </a:schemeClr>
                </a:solidFill>
                <a:latin typeface="Arial" pitchFamily="34" charset="0"/>
                <a:ea typeface="Verdana" pitchFamily="34" charset="0"/>
                <a:cs typeface="Verdana" pitchFamily="34" charset="0"/>
              </a:rPr>
              <a:t> </a:t>
            </a:r>
          </a:p>
          <a:p>
            <a:pPr algn="ctr">
              <a:lnSpc>
                <a:spcPts val="1400"/>
              </a:lnSpc>
              <a:spcAft>
                <a:spcPts val="600"/>
              </a:spcAft>
            </a:pPr>
            <a:r>
              <a:rPr lang="en-US" sz="1400" dirty="0">
                <a:solidFill>
                  <a:schemeClr val="bg1">
                    <a:lumMod val="50000"/>
                  </a:schemeClr>
                </a:solidFill>
                <a:latin typeface="Arial" pitchFamily="34" charset="0"/>
                <a:ea typeface="Verdana" pitchFamily="34" charset="0"/>
                <a:cs typeface="Verdana" pitchFamily="34" charset="0"/>
              </a:rPr>
              <a:t>Image</a:t>
            </a:r>
          </a:p>
          <a:p>
            <a:pPr algn="ctr">
              <a:lnSpc>
                <a:spcPts val="1400"/>
              </a:lnSpc>
              <a:spcAft>
                <a:spcPts val="600"/>
              </a:spcAft>
            </a:pPr>
            <a:r>
              <a:rPr lang="en-US" sz="1400" dirty="0">
                <a:solidFill>
                  <a:schemeClr val="bg1">
                    <a:lumMod val="50000"/>
                  </a:schemeClr>
                </a:solidFill>
                <a:latin typeface="Arial" pitchFamily="34" charset="0"/>
                <a:ea typeface="Verdana" pitchFamily="34" charset="0"/>
                <a:cs typeface="Verdana" pitchFamily="34" charset="0"/>
              </a:rPr>
              <a:t>Here</a:t>
            </a:r>
          </a:p>
        </p:txBody>
      </p:sp>
    </p:spTree>
    <p:extLst>
      <p:ext uri="{BB962C8B-B14F-4D97-AF65-F5344CB8AC3E}">
        <p14:creationId xmlns:p14="http://schemas.microsoft.com/office/powerpoint/2010/main" val="1314947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Layout">
    <p:spTree>
      <p:nvGrpSpPr>
        <p:cNvPr id="1" name=""/>
        <p:cNvGrpSpPr/>
        <p:nvPr/>
      </p:nvGrpSpPr>
      <p:grpSpPr>
        <a:xfrm>
          <a:off x="0" y="0"/>
          <a:ext cx="0" cy="0"/>
          <a:chOff x="0" y="0"/>
          <a:chExt cx="0" cy="0"/>
        </a:xfrm>
      </p:grpSpPr>
      <p:cxnSp>
        <p:nvCxnSpPr>
          <p:cNvPr id="10" name="Straight Connector 9"/>
          <p:cNvCxnSpPr/>
          <p:nvPr userDrawn="1"/>
        </p:nvCxnSpPr>
        <p:spPr bwMode="auto">
          <a:xfrm>
            <a:off x="838200" y="3276600"/>
            <a:ext cx="7780020"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
        <p:nvSpPr>
          <p:cNvPr id="15" name="Text Box 34"/>
          <p:cNvSpPr txBox="1">
            <a:spLocks noChangeArrowheads="1"/>
          </p:cNvSpPr>
          <p:nvPr userDrawn="1"/>
        </p:nvSpPr>
        <p:spPr bwMode="auto">
          <a:xfrm>
            <a:off x="6286898" y="6590252"/>
            <a:ext cx="2552302" cy="215444"/>
          </a:xfrm>
          <a:prstGeom prst="rect">
            <a:avLst/>
          </a:prstGeom>
          <a:noFill/>
          <a:ln w="9525">
            <a:noFill/>
            <a:miter lim="800000"/>
            <a:headEnd/>
            <a:tailEnd/>
          </a:ln>
          <a:effectLst/>
        </p:spPr>
        <p:txBody>
          <a:bodyPr wrap="none">
            <a:spAutoFit/>
          </a:bodyPr>
          <a:lstStyle/>
          <a:p>
            <a:pPr algn="r">
              <a:lnSpc>
                <a:spcPct val="100000"/>
              </a:lnSpc>
              <a:spcAft>
                <a:spcPct val="0"/>
              </a:spcAft>
              <a:buClrTx/>
            </a:pPr>
            <a:r>
              <a:rPr lang="en-US" altLang="en-US" sz="800" b="0" dirty="0">
                <a:solidFill>
                  <a:schemeClr val="tx1">
                    <a:lumMod val="50000"/>
                    <a:lumOff val="50000"/>
                  </a:schemeClr>
                </a:solidFill>
                <a:latin typeface="+mn-lt"/>
              </a:rPr>
              <a:t>© 2020</a:t>
            </a:r>
            <a:r>
              <a:rPr lang="en-US" altLang="en-US" sz="800" b="0" baseline="0" dirty="0">
                <a:solidFill>
                  <a:schemeClr val="tx1">
                    <a:lumMod val="50000"/>
                    <a:lumOff val="50000"/>
                  </a:schemeClr>
                </a:solidFill>
                <a:latin typeface="+mn-lt"/>
              </a:rPr>
              <a:t> </a:t>
            </a:r>
            <a:r>
              <a:rPr lang="en-US" altLang="en-US" sz="800" b="0" dirty="0">
                <a:solidFill>
                  <a:schemeClr val="tx1">
                    <a:lumMod val="50000"/>
                    <a:lumOff val="50000"/>
                  </a:schemeClr>
                </a:solidFill>
                <a:latin typeface="+mn-lt"/>
              </a:rPr>
              <a:t>The MITRE Corporation. All rights reserved.</a:t>
            </a:r>
          </a:p>
        </p:txBody>
      </p:sp>
      <p:sp>
        <p:nvSpPr>
          <p:cNvPr id="16" name="Text Box 27"/>
          <p:cNvSpPr txBox="1">
            <a:spLocks noChangeArrowheads="1"/>
          </p:cNvSpPr>
          <p:nvPr userDrawn="1"/>
        </p:nvSpPr>
        <p:spPr bwMode="auto">
          <a:xfrm>
            <a:off x="740520" y="6564989"/>
            <a:ext cx="1981200" cy="240707"/>
          </a:xfrm>
          <a:prstGeom prst="rect">
            <a:avLst/>
          </a:prstGeom>
          <a:noFill/>
          <a:ln w="9525">
            <a:noFill/>
            <a:miter lim="800000"/>
            <a:headEnd/>
            <a:tailEnd/>
          </a:ln>
          <a:effectLst/>
        </p:spPr>
        <p:txBody>
          <a:bodyPr>
            <a:spAutoFit/>
          </a:bodyPr>
          <a:lstStyle/>
          <a:p>
            <a:pPr algn="l" defTabSz="914400">
              <a:lnSpc>
                <a:spcPts val="1300"/>
              </a:lnSpc>
              <a:spcAft>
                <a:spcPct val="0"/>
              </a:spcAft>
            </a:pPr>
            <a:r>
              <a:rPr lang="en-US" sz="800" b="0" dirty="0">
                <a:solidFill>
                  <a:schemeClr val="tx1">
                    <a:lumMod val="50000"/>
                    <a:lumOff val="50000"/>
                  </a:schemeClr>
                </a:solidFill>
                <a:latin typeface="+mn-lt"/>
              </a:rPr>
              <a:t>For Internal MITRE Use.</a:t>
            </a:r>
          </a:p>
        </p:txBody>
      </p:sp>
      <p:sp>
        <p:nvSpPr>
          <p:cNvPr id="17" name="Rectangle 16"/>
          <p:cNvSpPr/>
          <p:nvPr userDrawn="1"/>
        </p:nvSpPr>
        <p:spPr bwMode="auto">
          <a:xfrm>
            <a:off x="0" y="0"/>
            <a:ext cx="407324" cy="3124200"/>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18" name="Rectangle 17"/>
          <p:cNvSpPr/>
          <p:nvPr userDrawn="1"/>
        </p:nvSpPr>
        <p:spPr bwMode="auto">
          <a:xfrm>
            <a:off x="0" y="3352800"/>
            <a:ext cx="407324" cy="3505200"/>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dirty="0">
              <a:ln>
                <a:noFill/>
              </a:ln>
              <a:solidFill>
                <a:schemeClr val="tx2"/>
              </a:solidFill>
              <a:effectLst/>
              <a:latin typeface="Arial" charset="0"/>
            </a:endParaRPr>
          </a:p>
        </p:txBody>
      </p:sp>
      <p:cxnSp>
        <p:nvCxnSpPr>
          <p:cNvPr id="12" name="Straight Connector 11"/>
          <p:cNvCxnSpPr/>
          <p:nvPr userDrawn="1"/>
        </p:nvCxnSpPr>
        <p:spPr bwMode="auto">
          <a:xfrm>
            <a:off x="823649" y="6534227"/>
            <a:ext cx="7944793" cy="0"/>
          </a:xfrm>
          <a:prstGeom prst="line">
            <a:avLst/>
          </a:prstGeom>
          <a:solidFill>
            <a:srgbClr val="FFCC99"/>
          </a:solidFill>
          <a:ln w="12700" cap="flat" cmpd="sng" algn="ctr">
            <a:solidFill>
              <a:srgbClr val="C1CD23"/>
            </a:solidFill>
            <a:prstDash val="solid"/>
            <a:round/>
            <a:headEnd type="none" w="med" len="med"/>
            <a:tailEnd type="none" w="med" len="med"/>
          </a:ln>
          <a:effectLst/>
        </p:spPr>
      </p:cxnSp>
      <p:pic>
        <p:nvPicPr>
          <p:cNvPr id="19" name="Picture 18"/>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23649" y="6250820"/>
            <a:ext cx="670505" cy="243820"/>
          </a:xfrm>
          <a:prstGeom prst="rect">
            <a:avLst/>
          </a:prstGeom>
        </p:spPr>
      </p:pic>
      <p:sp>
        <p:nvSpPr>
          <p:cNvPr id="13" name="Rectangle 4"/>
          <p:cNvSpPr>
            <a:spLocks noGrp="1" noChangeArrowheads="1"/>
          </p:cNvSpPr>
          <p:nvPr>
            <p:ph type="subTitle" idx="1" hasCustomPrompt="1"/>
          </p:nvPr>
        </p:nvSpPr>
        <p:spPr>
          <a:xfrm>
            <a:off x="823649" y="3463137"/>
            <a:ext cx="4602163" cy="389922"/>
          </a:xfrm>
        </p:spPr>
        <p:txBody>
          <a:bodyPr/>
          <a:lstStyle>
            <a:lvl1pPr marL="0" indent="0">
              <a:buFont typeface="Wingdings" pitchFamily="2" charset="2"/>
              <a:buNone/>
              <a:defRPr b="1" spc="300" baseline="0">
                <a:solidFill>
                  <a:schemeClr val="tx2"/>
                </a:solidFill>
                <a:latin typeface="Arial" pitchFamily="34" charset="0"/>
                <a:cs typeface="Calibri" pitchFamily="34" charset="0"/>
              </a:defRPr>
            </a:lvl1pPr>
          </a:lstStyle>
          <a:p>
            <a:r>
              <a:rPr lang="en-US" altLang="en-US"/>
              <a:t>Subtitle</a:t>
            </a:r>
            <a:endParaRPr lang="en-US" altLang="en-US" dirty="0"/>
          </a:p>
        </p:txBody>
      </p:sp>
      <p:sp>
        <p:nvSpPr>
          <p:cNvPr id="21" name="Rectangle 9"/>
          <p:cNvSpPr>
            <a:spLocks noGrp="1" noChangeArrowheads="1"/>
          </p:cNvSpPr>
          <p:nvPr>
            <p:ph type="ctrTitle" sz="quarter" hasCustomPrompt="1"/>
          </p:nvPr>
        </p:nvSpPr>
        <p:spPr>
          <a:xfrm>
            <a:off x="762000" y="1041287"/>
            <a:ext cx="7246620" cy="1981200"/>
          </a:xfrm>
        </p:spPr>
        <p:txBody>
          <a:bodyPr anchor="b" anchorCtr="0">
            <a:noAutofit/>
          </a:bodyPr>
          <a:lstStyle>
            <a:lvl1pPr algn="l">
              <a:lnSpc>
                <a:spcPts val="4400"/>
              </a:lnSpc>
              <a:defRPr sz="4000" b="1">
                <a:solidFill>
                  <a:schemeClr val="tx2"/>
                </a:solidFill>
                <a:latin typeface="Arial" pitchFamily="34" charset="0"/>
                <a:cs typeface="Times New Roman" pitchFamily="18" charset="0"/>
              </a:defRPr>
            </a:lvl1pPr>
          </a:lstStyle>
          <a:p>
            <a:r>
              <a:rPr lang="en-US"/>
              <a:t>Section Title</a:t>
            </a:r>
            <a:endParaRPr lang="en-US" dirty="0"/>
          </a:p>
        </p:txBody>
      </p:sp>
      <p:sp>
        <p:nvSpPr>
          <p:cNvPr id="20" name="TextBox 19"/>
          <p:cNvSpPr txBox="1"/>
          <p:nvPr userDrawn="1"/>
        </p:nvSpPr>
        <p:spPr>
          <a:xfrm>
            <a:off x="7324431" y="64168"/>
            <a:ext cx="1604210" cy="246221"/>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600"/>
              </a:spcAft>
              <a:buClrTx/>
              <a:buSzTx/>
              <a:buFontTx/>
              <a:buNone/>
              <a:tabLst/>
              <a:defRPr/>
            </a:pPr>
            <a:r>
              <a:rPr lang="en-US" sz="1000" dirty="0">
                <a:solidFill>
                  <a:srgbClr val="C1CD23"/>
                </a:solidFill>
                <a:latin typeface="Arial" pitchFamily="34" charset="0"/>
              </a:rPr>
              <a:t>|</a:t>
            </a:r>
            <a:r>
              <a:rPr lang="en-US" sz="1000" dirty="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400" rtl="0" eaLnBrk="1" fontAlgn="auto" latinLnBrk="0" hangingPunct="1">
                <a:lnSpc>
                  <a:spcPct val="100000"/>
                </a:lnSpc>
                <a:spcBef>
                  <a:spcPts val="0"/>
                </a:spcBef>
                <a:spcAft>
                  <a:spcPts val="600"/>
                </a:spcAft>
                <a:buClrTx/>
                <a:buSzTx/>
                <a:buFontTx/>
                <a:buNone/>
                <a:tabLst/>
                <a:defRPr/>
              </a:pPr>
              <a:t>‹#›</a:t>
            </a:fld>
            <a:r>
              <a:rPr lang="en-US" sz="1000" dirty="0">
                <a:latin typeface="Arial" pitchFamily="34" charset="0"/>
              </a:rPr>
              <a:t> </a:t>
            </a:r>
            <a:r>
              <a:rPr lang="en-US" sz="1000" dirty="0">
                <a:solidFill>
                  <a:srgbClr val="C1CD23"/>
                </a:solidFill>
                <a:latin typeface="Arial" pitchFamily="34" charset="0"/>
              </a:rPr>
              <a:t>|</a:t>
            </a:r>
            <a:r>
              <a:rPr lang="en-US" sz="1000" dirty="0">
                <a:ea typeface="Verdana" pitchFamily="34" charset="0"/>
                <a:cs typeface="Verdana" pitchFamily="34" charset="0"/>
              </a:rPr>
              <a:t> </a:t>
            </a:r>
          </a:p>
        </p:txBody>
      </p:sp>
    </p:spTree>
    <p:extLst>
      <p:ext uri="{BB962C8B-B14F-4D97-AF65-F5344CB8AC3E}">
        <p14:creationId xmlns:p14="http://schemas.microsoft.com/office/powerpoint/2010/main" val="995634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498596"/>
            <a:ext cx="4038600" cy="4525963"/>
          </a:xfrm>
        </p:spPr>
        <p:txBody>
          <a:bodyPr>
            <a:noAutofit/>
          </a:bodyPr>
          <a:lstStyle>
            <a:lvl1pPr>
              <a:defRPr sz="2000">
                <a:latin typeface="Arial" pitchFamily="34" charset="0"/>
              </a:defRPr>
            </a:lvl1pPr>
            <a:lvl2pPr>
              <a:defRPr sz="2000">
                <a:latin typeface="Arial" pitchFamily="34" charset="0"/>
              </a:defRPr>
            </a:lvl2pPr>
            <a:lvl3pPr>
              <a:defRPr sz="1800">
                <a:latin typeface="Arial" pitchFamily="34" charset="0"/>
              </a:defRPr>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4800600" y="1498596"/>
            <a:ext cx="4038600" cy="4525963"/>
          </a:xfrm>
        </p:spPr>
        <p:txBody>
          <a:bodyPr>
            <a:noAutofit/>
          </a:bodyPr>
          <a:lstStyle>
            <a:lvl1pPr>
              <a:defRPr sz="2000">
                <a:latin typeface="Arial" pitchFamily="34" charset="0"/>
              </a:defRPr>
            </a:lvl1pPr>
            <a:lvl2pPr>
              <a:defRPr sz="2000">
                <a:latin typeface="Arial" pitchFamily="34" charset="0"/>
              </a:defRPr>
            </a:lvl2pPr>
            <a:lvl3pPr>
              <a:defRPr sz="1800">
                <a:latin typeface="Arial" pitchFamily="34" charset="0"/>
              </a:defRPr>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8229600" cy="868362"/>
          </a:xfrm>
          <a:prstGeom prst="rect">
            <a:avLst/>
          </a:prstGeom>
        </p:spPr>
        <p:txBody>
          <a:bodyPr vert="horz" lIns="91440" tIns="45720" rIns="91440" bIns="45720" rtlCol="0" anchor="ctr"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609600" y="1447800"/>
            <a:ext cx="8229600" cy="4678363"/>
          </a:xfrm>
          <a:prstGeom prst="rect">
            <a:avLst/>
          </a:prstGeom>
        </p:spPr>
        <p:txBody>
          <a:bodyPr vert="horz" lIns="91440" tIns="45720" rIns="91440" bIns="4572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9" name="Straight Connector 8"/>
          <p:cNvCxnSpPr/>
          <p:nvPr/>
        </p:nvCxnSpPr>
        <p:spPr bwMode="auto">
          <a:xfrm>
            <a:off x="618308" y="1295400"/>
            <a:ext cx="8220892"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
        <p:nvSpPr>
          <p:cNvPr id="10" name="Rectangle 9"/>
          <p:cNvSpPr/>
          <p:nvPr/>
        </p:nvSpPr>
        <p:spPr bwMode="auto">
          <a:xfrm>
            <a:off x="0" y="1"/>
            <a:ext cx="407324" cy="1219200"/>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11" name="Rectangle 10"/>
          <p:cNvSpPr/>
          <p:nvPr/>
        </p:nvSpPr>
        <p:spPr bwMode="auto">
          <a:xfrm>
            <a:off x="0" y="1371601"/>
            <a:ext cx="407324" cy="5486400"/>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dirty="0">
              <a:ln>
                <a:noFill/>
              </a:ln>
              <a:solidFill>
                <a:schemeClr val="tx2"/>
              </a:solidFill>
              <a:effectLst/>
              <a:latin typeface="Arial" charset="0"/>
            </a:endParaRPr>
          </a:p>
        </p:txBody>
      </p:sp>
      <p:pic>
        <p:nvPicPr>
          <p:cNvPr id="6" name="Picture 5"/>
          <p:cNvPicPr>
            <a:picLocks noChangeAspect="1"/>
          </p:cNvPicPr>
          <p:nvPr/>
        </p:nvPicPr>
        <p:blipFill>
          <a:blip r:embed="rId8">
            <a:extLst>
              <a:ext uri="{28A0092B-C50C-407E-A947-70E740481C1C}">
                <a14:useLocalDpi xmlns:a14="http://schemas.microsoft.com/office/drawing/2010/main"/>
              </a:ext>
            </a:extLst>
          </a:blip>
          <a:stretch>
            <a:fillRect/>
          </a:stretch>
        </p:blipFill>
        <p:spPr>
          <a:xfrm>
            <a:off x="8185947" y="6540145"/>
            <a:ext cx="670505" cy="243820"/>
          </a:xfrm>
          <a:prstGeom prst="rect">
            <a:avLst/>
          </a:prstGeom>
        </p:spPr>
      </p:pic>
      <p:sp>
        <p:nvSpPr>
          <p:cNvPr id="13" name="TextBox 12"/>
          <p:cNvSpPr txBox="1"/>
          <p:nvPr/>
        </p:nvSpPr>
        <p:spPr>
          <a:xfrm>
            <a:off x="7324431" y="64168"/>
            <a:ext cx="1604210" cy="246221"/>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600"/>
              </a:spcAft>
              <a:buClrTx/>
              <a:buSzTx/>
              <a:buFontTx/>
              <a:buNone/>
              <a:tabLst/>
              <a:defRPr/>
            </a:pPr>
            <a:r>
              <a:rPr lang="en-US" sz="1000" dirty="0">
                <a:solidFill>
                  <a:srgbClr val="C1CD23"/>
                </a:solidFill>
                <a:latin typeface="Arial" pitchFamily="34" charset="0"/>
              </a:rPr>
              <a:t>|</a:t>
            </a:r>
            <a:r>
              <a:rPr lang="en-US" sz="1000" dirty="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400" rtl="0" eaLnBrk="1" fontAlgn="auto" latinLnBrk="0" hangingPunct="1">
                <a:lnSpc>
                  <a:spcPct val="100000"/>
                </a:lnSpc>
                <a:spcBef>
                  <a:spcPts val="0"/>
                </a:spcBef>
                <a:spcAft>
                  <a:spcPts val="600"/>
                </a:spcAft>
                <a:buClrTx/>
                <a:buSzTx/>
                <a:buFontTx/>
                <a:buNone/>
                <a:tabLst/>
                <a:defRPr/>
              </a:pPr>
              <a:t>‹#›</a:t>
            </a:fld>
            <a:r>
              <a:rPr lang="en-US" sz="1000" dirty="0">
                <a:latin typeface="Arial" pitchFamily="34" charset="0"/>
              </a:rPr>
              <a:t> </a:t>
            </a:r>
            <a:r>
              <a:rPr lang="en-US" sz="1000" dirty="0">
                <a:solidFill>
                  <a:srgbClr val="C1CD23"/>
                </a:solidFill>
                <a:latin typeface="Arial" pitchFamily="34" charset="0"/>
              </a:rPr>
              <a:t>|</a:t>
            </a:r>
            <a:r>
              <a:rPr lang="en-US" sz="1000" dirty="0">
                <a:ea typeface="Verdana" pitchFamily="34" charset="0"/>
                <a:cs typeface="Verdana" pitchFamily="34" charset="0"/>
              </a:rPr>
              <a:t> </a:t>
            </a:r>
          </a:p>
        </p:txBody>
      </p:sp>
      <p:sp>
        <p:nvSpPr>
          <p:cNvPr id="4" name="Rectangle 3"/>
          <p:cNvSpPr/>
          <p:nvPr/>
        </p:nvSpPr>
        <p:spPr>
          <a:xfrm>
            <a:off x="627132" y="6609685"/>
            <a:ext cx="4572000" cy="123111"/>
          </a:xfrm>
          <a:prstGeom prst="rect">
            <a:avLst/>
          </a:prstGeom>
        </p:spPr>
        <p:txBody>
          <a:bodyPr lIns="0" tIns="0" rIns="0" bIns="0">
            <a:spAutoFit/>
          </a:bodyPr>
          <a:lstStyle/>
          <a:p>
            <a:r>
              <a:rPr lang="en-US" altLang="en-US" sz="800" dirty="0">
                <a:solidFill>
                  <a:schemeClr val="tx1">
                    <a:lumMod val="50000"/>
                    <a:lumOff val="50000"/>
                  </a:schemeClr>
                </a:solidFill>
              </a:rPr>
              <a:t>© 2020 The MITRE Corporation. All rights reserved. For Internal MITRE Use.</a:t>
            </a:r>
            <a:endParaRPr lang="en-US" sz="800" dirty="0">
              <a:solidFill>
                <a:schemeClr val="tx1">
                  <a:lumMod val="50000"/>
                  <a:lumOff val="50000"/>
                </a:schemeClr>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9" r:id="rId3"/>
    <p:sldLayoutId id="2147483658" r:id="rId4"/>
    <p:sldLayoutId id="2147483652" r:id="rId5"/>
    <p:sldLayoutId id="2147483655" r:id="rId6"/>
  </p:sldLayoutIdLst>
  <p:hf hdr="0" dt="0"/>
  <p:txStyles>
    <p:titleStyle>
      <a:lvl1pPr algn="l" defTabSz="914400" rtl="0" eaLnBrk="1" latinLnBrk="0" hangingPunct="1">
        <a:lnSpc>
          <a:spcPts val="3200"/>
        </a:lnSpc>
        <a:spcBef>
          <a:spcPct val="0"/>
        </a:spcBef>
        <a:buNone/>
        <a:defRPr lang="en-US" sz="3200" b="1" kern="1200">
          <a:solidFill>
            <a:schemeClr val="tx2"/>
          </a:solidFill>
          <a:latin typeface="Arial" pitchFamily="34" charset="0"/>
          <a:ea typeface="Verdana" pitchFamily="34" charset="0"/>
          <a:cs typeface="Arial" pitchFamily="34" charset="0"/>
        </a:defRPr>
      </a:lvl1pPr>
    </p:titleStyle>
    <p:bodyStyle>
      <a:lvl1pPr marL="231775" indent="-231775" algn="l" defTabSz="914400" rtl="0" eaLnBrk="1" latinLnBrk="0" hangingPunct="1">
        <a:spcBef>
          <a:spcPts val="0"/>
        </a:spcBef>
        <a:spcAft>
          <a:spcPts val="600"/>
        </a:spcAft>
        <a:buClr>
          <a:schemeClr val="tx2"/>
        </a:buClr>
        <a:buSzPct val="120000"/>
        <a:buFont typeface="Wingdings" pitchFamily="2" charset="2"/>
        <a:buChar char="§"/>
        <a:defRPr sz="2000" b="1" kern="1200">
          <a:solidFill>
            <a:schemeClr val="tx1"/>
          </a:solidFill>
          <a:latin typeface="Arial" pitchFamily="34" charset="0"/>
          <a:ea typeface="+mn-ea"/>
          <a:cs typeface="Arial" pitchFamily="34" charset="0"/>
        </a:defRPr>
      </a:lvl1pPr>
      <a:lvl2pPr marL="515938" indent="-228600" algn="l" defTabSz="914400" rtl="0" eaLnBrk="1" latinLnBrk="0" hangingPunct="1">
        <a:spcBef>
          <a:spcPts val="0"/>
        </a:spcBef>
        <a:spcAft>
          <a:spcPts val="600"/>
        </a:spcAft>
        <a:buClr>
          <a:schemeClr val="tx2"/>
        </a:buClr>
        <a:buFont typeface="Arial" pitchFamily="34" charset="0"/>
        <a:buChar char="–"/>
        <a:defRPr sz="2000" kern="1200">
          <a:solidFill>
            <a:schemeClr val="tx1"/>
          </a:solidFill>
          <a:latin typeface="Arial" pitchFamily="34" charset="0"/>
          <a:ea typeface="+mn-ea"/>
          <a:cs typeface="Arial" pitchFamily="34" charset="0"/>
        </a:defRPr>
      </a:lvl2pPr>
      <a:lvl3pPr marL="747713" indent="-231775" algn="l" defTabSz="914400" rtl="0" eaLnBrk="1" latinLnBrk="0" hangingPunct="1">
        <a:spcBef>
          <a:spcPts val="0"/>
        </a:spcBef>
        <a:spcAft>
          <a:spcPts val="600"/>
        </a:spcAft>
        <a:buClr>
          <a:schemeClr val="tx2"/>
        </a:buClr>
        <a:buSzPct val="110000"/>
        <a:buFont typeface="Wingdings" pitchFamily="2" charset="2"/>
        <a:buChar char="§"/>
        <a:defRPr sz="1800" kern="1200">
          <a:solidFill>
            <a:schemeClr val="tx1"/>
          </a:solidFill>
          <a:latin typeface="Arial" pitchFamily="34" charset="0"/>
          <a:ea typeface="+mn-ea"/>
          <a:cs typeface="Arial" pitchFamily="34" charset="0"/>
        </a:defRPr>
      </a:lvl3pPr>
      <a:lvl4pPr marL="1030288" indent="-228600" algn="l" defTabSz="914400" rtl="0" eaLnBrk="1" latinLnBrk="0" hangingPunct="1">
        <a:spcBef>
          <a:spcPts val="0"/>
        </a:spcBef>
        <a:spcAft>
          <a:spcPts val="600"/>
        </a:spcAft>
        <a:buClr>
          <a:schemeClr val="tx2"/>
        </a:buClr>
        <a:buFont typeface="Arial" pitchFamily="34" charset="0"/>
        <a:buChar char="–"/>
        <a:defRPr sz="1800" kern="1200">
          <a:solidFill>
            <a:schemeClr val="tx1"/>
          </a:solidFill>
          <a:latin typeface="Arial" pitchFamily="34" charset="0"/>
          <a:ea typeface="+mn-ea"/>
          <a:cs typeface="Arial" pitchFamily="34" charset="0"/>
        </a:defRPr>
      </a:lvl4pPr>
      <a:lvl5pPr marL="1319213" indent="-228600" algn="l" defTabSz="914400" rtl="0" eaLnBrk="1" latinLnBrk="0" hangingPunct="1">
        <a:spcBef>
          <a:spcPts val="0"/>
        </a:spcBef>
        <a:spcAft>
          <a:spcPts val="600"/>
        </a:spcAft>
        <a:buClr>
          <a:schemeClr val="tx2"/>
        </a:buClr>
        <a:buSzPct val="60000"/>
        <a:buFont typeface="Wingdings" pitchFamily="2" charset="2"/>
        <a:buChar char="q"/>
        <a:defRPr sz="1800" kern="1200">
          <a:solidFill>
            <a:schemeClr val="tx1"/>
          </a:solidFill>
          <a:latin typeface="Arial" pitchFamily="34" charset="0"/>
          <a:ea typeface="+mn-ea"/>
          <a:cs typeface="Arial" pitchFamily="34" charset="0"/>
        </a:defRPr>
      </a:lvl5pPr>
      <a:lvl6pPr marL="1608138" indent="-228600" algn="l" defTabSz="914400" rtl="0" eaLnBrk="1" latinLnBrk="0" hangingPunct="1">
        <a:spcBef>
          <a:spcPts val="0"/>
        </a:spcBef>
        <a:spcAft>
          <a:spcPts val="600"/>
        </a:spcAft>
        <a:buClr>
          <a:schemeClr val="tx2"/>
        </a:buClr>
        <a:buFont typeface="Helvetica LT Std" pitchFamily="34" charset="0"/>
        <a:buChar char="–"/>
        <a:defRPr sz="1800" kern="1200">
          <a:solidFill>
            <a:schemeClr val="tx1"/>
          </a:solidFill>
          <a:latin typeface="Arial" pitchFamily="34" charset="0"/>
          <a:ea typeface="+mn-ea"/>
          <a:cs typeface="Arial" pitchFamily="34" charset="0"/>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acqnotes.com/acqNote/program-manager"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783116" y="2568939"/>
            <a:ext cx="5670847" cy="400110"/>
          </a:xfrm>
        </p:spPr>
        <p:txBody>
          <a:bodyPr wrap="square">
            <a:spAutoFit/>
          </a:bodyPr>
          <a:lstStyle/>
          <a:p>
            <a:pPr>
              <a:buClr>
                <a:srgbClr val="80A644"/>
              </a:buClr>
              <a:buSzPct val="85000"/>
              <a:defRPr/>
            </a:pPr>
            <a:endParaRPr lang="en-US" spc="140" dirty="0"/>
          </a:p>
        </p:txBody>
      </p:sp>
      <p:sp>
        <p:nvSpPr>
          <p:cNvPr id="4" name="Title 3"/>
          <p:cNvSpPr>
            <a:spLocks noGrp="1"/>
          </p:cNvSpPr>
          <p:nvPr>
            <p:ph type="ctrTitle" sz="quarter"/>
          </p:nvPr>
        </p:nvSpPr>
        <p:spPr>
          <a:xfrm>
            <a:off x="757145" y="1129285"/>
            <a:ext cx="7870019" cy="1220847"/>
          </a:xfrm>
        </p:spPr>
        <p:txBody>
          <a:bodyPr wrap="square">
            <a:spAutoFit/>
          </a:bodyPr>
          <a:lstStyle/>
          <a:p>
            <a:r>
              <a:rPr lang="en-US" sz="4000" dirty="0"/>
              <a:t>HSV INCOSE MBSE WG </a:t>
            </a:r>
            <a:r>
              <a:rPr lang="en-US" sz="4000"/>
              <a:t>Challenge  13May21</a:t>
            </a:r>
            <a:endParaRPr lang="en-US" sz="4000" b="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5C738-FAFD-482A-8961-56EC3963062E}"/>
              </a:ext>
            </a:extLst>
          </p:cNvPr>
          <p:cNvSpPr>
            <a:spLocks noGrp="1"/>
          </p:cNvSpPr>
          <p:nvPr>
            <p:ph type="title"/>
          </p:nvPr>
        </p:nvSpPr>
        <p:spPr/>
        <p:txBody>
          <a:bodyPr/>
          <a:lstStyle/>
          <a:p>
            <a:r>
              <a:rPr lang="en-US" dirty="0"/>
              <a:t>Logical</a:t>
            </a:r>
          </a:p>
        </p:txBody>
      </p:sp>
      <p:sp>
        <p:nvSpPr>
          <p:cNvPr id="3" name="Content Placeholder 2">
            <a:extLst>
              <a:ext uri="{FF2B5EF4-FFF2-40B4-BE49-F238E27FC236}">
                <a16:creationId xmlns:a16="http://schemas.microsoft.com/office/drawing/2014/main" id="{D63AFF3F-65D3-4F06-8B81-9792DD6F6182}"/>
              </a:ext>
            </a:extLst>
          </p:cNvPr>
          <p:cNvSpPr>
            <a:spLocks noGrp="1"/>
          </p:cNvSpPr>
          <p:nvPr>
            <p:ph idx="1"/>
          </p:nvPr>
        </p:nvSpPr>
        <p:spPr/>
        <p:txBody>
          <a:bodyPr>
            <a:normAutofit fontScale="92500" lnSpcReduction="20000"/>
          </a:bodyPr>
          <a:lstStyle/>
          <a:p>
            <a:r>
              <a:rPr lang="en-US" dirty="0"/>
              <a:t>System Functional Review (SFR)</a:t>
            </a:r>
          </a:p>
          <a:p>
            <a:pPr lvl="1"/>
            <a:r>
              <a:rPr lang="en-US" b="0" i="0" dirty="0">
                <a:effectLst/>
                <a:latin typeface="Arial" panose="020B0604020202020204" pitchFamily="34" charset="0"/>
              </a:rPr>
              <a:t>The System Functional Review (SFR) is a technical review to ensure that the system’s functional baseline is established and can satisfy the requirements of the </a:t>
            </a:r>
            <a:r>
              <a:rPr lang="en-US" b="0" i="0" u="none" strike="noStrike" dirty="0">
                <a:effectLst/>
                <a:latin typeface="Arial" panose="020B0604020202020204" pitchFamily="34" charset="0"/>
              </a:rPr>
              <a:t>Initial Capabilities Document (ICD)</a:t>
            </a:r>
            <a:r>
              <a:rPr lang="en-US" b="0" i="0" dirty="0">
                <a:effectLst/>
                <a:latin typeface="Arial" panose="020B0604020202020204" pitchFamily="34" charset="0"/>
              </a:rPr>
              <a:t> or draft </a:t>
            </a:r>
            <a:r>
              <a:rPr lang="en-US" b="0" i="0" u="none" strike="noStrike" dirty="0">
                <a:effectLst/>
                <a:latin typeface="Arial" panose="020B0604020202020204" pitchFamily="34" charset="0"/>
              </a:rPr>
              <a:t>Capability Development Document (CDD)</a:t>
            </a:r>
            <a:r>
              <a:rPr lang="en-US" b="0" i="0" dirty="0">
                <a:effectLst/>
                <a:latin typeface="Arial" panose="020B0604020202020204" pitchFamily="34" charset="0"/>
              </a:rPr>
              <a:t> within the currently allocated budget and schedule. It also determines whether the system’s lower-level performance requirements are fully defined and consistent with the system concept and whether lower-level systems requirements trace to top-level system performance requirements. </a:t>
            </a:r>
          </a:p>
          <a:p>
            <a:pPr lvl="1"/>
            <a:r>
              <a:rPr lang="en-US" b="1" i="0" dirty="0">
                <a:solidFill>
                  <a:srgbClr val="000000"/>
                </a:solidFill>
                <a:effectLst/>
                <a:latin typeface="Arial" panose="020B0604020202020204" pitchFamily="34" charset="0"/>
              </a:rPr>
              <a:t>Functional Baseline</a:t>
            </a:r>
            <a:br>
              <a:rPr lang="en-US" dirty="0"/>
            </a:br>
            <a:r>
              <a:rPr lang="en-US" b="0" i="0" dirty="0">
                <a:effectLst/>
                <a:latin typeface="Arial" panose="020B0604020202020204" pitchFamily="34" charset="0"/>
              </a:rPr>
              <a:t>Definition of the required system functionality describing functional and interface characteristics of the overall system, and the verification required to demonstrate the achievement of those specified functional characteristics. This baseline is derived from the </a:t>
            </a:r>
            <a:r>
              <a:rPr lang="en-US" b="0" i="0" u="none" strike="noStrike" dirty="0">
                <a:effectLst/>
                <a:latin typeface="Arial" panose="020B0604020202020204" pitchFamily="34" charset="0"/>
              </a:rPr>
              <a:t>Capability Development Document (CDD)</a:t>
            </a:r>
            <a:r>
              <a:rPr lang="en-US" b="0" i="0" dirty="0">
                <a:effectLst/>
                <a:latin typeface="Arial" panose="020B0604020202020204" pitchFamily="34" charset="0"/>
              </a:rPr>
              <a:t> and normally includes a detailed functional performance specification for the overall system and the tests necessary to </a:t>
            </a:r>
            <a:r>
              <a:rPr lang="en-US" b="0" i="0" u="none" strike="noStrike" dirty="0">
                <a:effectLst/>
                <a:latin typeface="Arial" panose="020B0604020202020204" pitchFamily="34" charset="0"/>
              </a:rPr>
              <a:t>verify and validate</a:t>
            </a:r>
            <a:r>
              <a:rPr lang="en-US" b="0" i="0" dirty="0">
                <a:effectLst/>
                <a:latin typeface="Arial" panose="020B0604020202020204" pitchFamily="34" charset="0"/>
              </a:rPr>
              <a:t> overall system performance</a:t>
            </a:r>
            <a:r>
              <a:rPr lang="en-US" b="0" i="0" dirty="0">
                <a:solidFill>
                  <a:srgbClr val="000000"/>
                </a:solidFill>
                <a:effectLst/>
                <a:latin typeface="Arial" panose="020B0604020202020204" pitchFamily="34" charset="0"/>
              </a:rPr>
              <a:t>.</a:t>
            </a:r>
            <a:endParaRPr lang="en-US" b="0" i="0" dirty="0">
              <a:effectLst/>
              <a:latin typeface="Arial" panose="020B0604020202020204" pitchFamily="34" charset="0"/>
            </a:endParaRPr>
          </a:p>
          <a:p>
            <a:pPr lvl="1"/>
            <a:endParaRPr lang="en-US" dirty="0"/>
          </a:p>
        </p:txBody>
      </p:sp>
    </p:spTree>
    <p:extLst>
      <p:ext uri="{BB962C8B-B14F-4D97-AF65-F5344CB8AC3E}">
        <p14:creationId xmlns:p14="http://schemas.microsoft.com/office/powerpoint/2010/main" val="29111342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5C738-FAFD-482A-8961-56EC3963062E}"/>
              </a:ext>
            </a:extLst>
          </p:cNvPr>
          <p:cNvSpPr>
            <a:spLocks noGrp="1"/>
          </p:cNvSpPr>
          <p:nvPr>
            <p:ph type="title"/>
          </p:nvPr>
        </p:nvSpPr>
        <p:spPr/>
        <p:txBody>
          <a:bodyPr/>
          <a:lstStyle/>
          <a:p>
            <a:r>
              <a:rPr lang="en-US" dirty="0"/>
              <a:t>Logical</a:t>
            </a:r>
          </a:p>
        </p:txBody>
      </p:sp>
      <p:sp>
        <p:nvSpPr>
          <p:cNvPr id="3" name="Content Placeholder 2">
            <a:extLst>
              <a:ext uri="{FF2B5EF4-FFF2-40B4-BE49-F238E27FC236}">
                <a16:creationId xmlns:a16="http://schemas.microsoft.com/office/drawing/2014/main" id="{D63AFF3F-65D3-4F06-8B81-9792DD6F6182}"/>
              </a:ext>
            </a:extLst>
          </p:cNvPr>
          <p:cNvSpPr>
            <a:spLocks noGrp="1"/>
          </p:cNvSpPr>
          <p:nvPr>
            <p:ph idx="1"/>
          </p:nvPr>
        </p:nvSpPr>
        <p:spPr/>
        <p:txBody>
          <a:bodyPr>
            <a:normAutofit fontScale="85000" lnSpcReduction="20000"/>
          </a:bodyPr>
          <a:lstStyle/>
          <a:p>
            <a:r>
              <a:rPr lang="en-US" dirty="0">
                <a:effectLst/>
                <a:ea typeface="Times New Roman" panose="02020603050405020304" pitchFamily="18" charset="0"/>
              </a:rPr>
              <a:t>Preliminary Design Review  (</a:t>
            </a:r>
            <a:r>
              <a:rPr lang="en-US" dirty="0"/>
              <a:t>PDR)</a:t>
            </a:r>
          </a:p>
          <a:p>
            <a:pPr lvl="1"/>
            <a:r>
              <a:rPr lang="en-US" sz="1700" b="0" i="0" dirty="0">
                <a:effectLst/>
                <a:latin typeface="Arial" panose="020B0604020202020204" pitchFamily="34" charset="0"/>
              </a:rPr>
              <a:t>The Preliminary Design Review (PDR) is a technical assessment that establishes the </a:t>
            </a:r>
            <a:r>
              <a:rPr lang="en-US" sz="1700" b="0" i="0" u="none" strike="noStrike" dirty="0">
                <a:effectLst/>
                <a:latin typeface="Arial" panose="020B0604020202020204" pitchFamily="34" charset="0"/>
              </a:rPr>
              <a:t>Allocated Baseline</a:t>
            </a:r>
            <a:r>
              <a:rPr lang="en-US" sz="1700" b="0" i="0" dirty="0">
                <a:effectLst/>
                <a:latin typeface="Arial" panose="020B0604020202020204" pitchFamily="34" charset="0"/>
              </a:rPr>
              <a:t> of a system to ensure a system is operationally effective.  A PDR is conducted before the start of detailed design work and is the first opportunity for the Government to closely observe the Contractor’s hardware and software design.  This review assesses the allocated design documented in subsystem product specifications for each configuration item in the system and ensures that each function, in the </a:t>
            </a:r>
            <a:r>
              <a:rPr lang="en-US" sz="1700" b="0" i="0" u="none" strike="noStrike" dirty="0">
                <a:effectLst/>
                <a:latin typeface="Arial" panose="020B0604020202020204" pitchFamily="34" charset="0"/>
              </a:rPr>
              <a:t>Functional Baseline</a:t>
            </a:r>
            <a:r>
              <a:rPr lang="en-US" sz="1700" b="0" i="0" dirty="0">
                <a:effectLst/>
                <a:latin typeface="Arial" panose="020B0604020202020204" pitchFamily="34" charset="0"/>
              </a:rPr>
              <a:t>, has been allocated to one or more system configuration items. The PDR establishes the allocated baseline (hardware, software, human/support systems) and underlying architectures to ensure that the system under review has a reasonable expectation of satisfying the requirements within the currently allocated budget and schedule.</a:t>
            </a:r>
          </a:p>
          <a:p>
            <a:pPr lvl="1"/>
            <a:r>
              <a:rPr lang="en-US" sz="1800" b="1" i="0" dirty="0">
                <a:solidFill>
                  <a:srgbClr val="000000"/>
                </a:solidFill>
                <a:effectLst/>
                <a:latin typeface="Arial" panose="020B0604020202020204" pitchFamily="34" charset="0"/>
              </a:rPr>
              <a:t>Allocated Baseline</a:t>
            </a:r>
            <a:br>
              <a:rPr lang="en-US" sz="1600" dirty="0"/>
            </a:br>
            <a:r>
              <a:rPr lang="en-US" sz="1800" b="0" i="0" dirty="0">
                <a:effectLst/>
                <a:latin typeface="Arial" panose="020B0604020202020204" pitchFamily="34" charset="0"/>
              </a:rPr>
              <a:t>Definition of the configuration items making up a system, and then how system function and performance requirements are allocated across lower-level configuration items (hence the term allocated baseline). It includes all functional and interface characteristics that are allocated from the top-level system or higher-level configuration items, derived requirements, interface requirements with other configuration items, design constraints, and the verification required to demonstrate the traceability and achievement of specified functional, performance, and interface characteristics. The performance of each configuration item in the allocated baseline is described in its preliminary design specification as are the tests necessary to </a:t>
            </a:r>
            <a:r>
              <a:rPr lang="en-US" sz="1800" b="0" i="0" u="none" strike="noStrike" dirty="0">
                <a:effectLst/>
                <a:latin typeface="Arial" panose="020B0604020202020204" pitchFamily="34" charset="0"/>
              </a:rPr>
              <a:t>verify and validate</a:t>
            </a:r>
            <a:r>
              <a:rPr lang="en-US" sz="1800" b="0" i="0" dirty="0">
                <a:effectLst/>
                <a:latin typeface="Arial" panose="020B0604020202020204" pitchFamily="34" charset="0"/>
              </a:rPr>
              <a:t> configuration item performance.</a:t>
            </a:r>
            <a:endParaRPr lang="en-US" sz="1700" dirty="0"/>
          </a:p>
          <a:p>
            <a:pPr lvl="1"/>
            <a:endParaRPr lang="en-US" dirty="0"/>
          </a:p>
        </p:txBody>
      </p:sp>
    </p:spTree>
    <p:extLst>
      <p:ext uri="{BB962C8B-B14F-4D97-AF65-F5344CB8AC3E}">
        <p14:creationId xmlns:p14="http://schemas.microsoft.com/office/powerpoint/2010/main" val="514889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5C738-FAFD-482A-8961-56EC3963062E}"/>
              </a:ext>
            </a:extLst>
          </p:cNvPr>
          <p:cNvSpPr>
            <a:spLocks noGrp="1"/>
          </p:cNvSpPr>
          <p:nvPr>
            <p:ph type="title"/>
          </p:nvPr>
        </p:nvSpPr>
        <p:spPr/>
        <p:txBody>
          <a:bodyPr/>
          <a:lstStyle/>
          <a:p>
            <a:r>
              <a:rPr lang="en-US" dirty="0"/>
              <a:t>Physical</a:t>
            </a:r>
          </a:p>
        </p:txBody>
      </p:sp>
      <p:sp>
        <p:nvSpPr>
          <p:cNvPr id="3" name="Content Placeholder 2">
            <a:extLst>
              <a:ext uri="{FF2B5EF4-FFF2-40B4-BE49-F238E27FC236}">
                <a16:creationId xmlns:a16="http://schemas.microsoft.com/office/drawing/2014/main" id="{D63AFF3F-65D3-4F06-8B81-9792DD6F6182}"/>
              </a:ext>
            </a:extLst>
          </p:cNvPr>
          <p:cNvSpPr>
            <a:spLocks noGrp="1"/>
          </p:cNvSpPr>
          <p:nvPr>
            <p:ph idx="1"/>
          </p:nvPr>
        </p:nvSpPr>
        <p:spPr/>
        <p:txBody>
          <a:bodyPr>
            <a:normAutofit fontScale="70000" lnSpcReduction="20000"/>
          </a:bodyPr>
          <a:lstStyle/>
          <a:p>
            <a:r>
              <a:rPr lang="en-US" dirty="0"/>
              <a:t>Critical Design Review (CDR)</a:t>
            </a:r>
          </a:p>
          <a:p>
            <a:pPr lvl="1"/>
            <a:r>
              <a:rPr lang="en-US" b="0" i="0" dirty="0">
                <a:effectLst/>
                <a:latin typeface="Arial" panose="020B0604020202020204" pitchFamily="34" charset="0"/>
              </a:rPr>
              <a:t>A Critical Design Review (CDR) is a multi-disciplined technical review to ensure that a system can proceed into fabrication, demonstration, and test and can meet stated performance requirements within cost, schedule, and risk.  A successful CDR is predicated upon a determination that the detailed design satisfies the </a:t>
            </a:r>
            <a:r>
              <a:rPr lang="en-US" sz="1800" b="0" i="0" u="none" strike="noStrike" dirty="0">
                <a:effectLst/>
                <a:latin typeface="Arial" panose="020B0604020202020204" pitchFamily="34" charset="0"/>
              </a:rPr>
              <a:t>Capabilities Development Document (CDD)</a:t>
            </a:r>
            <a:r>
              <a:rPr lang="en-US" b="0" i="0" dirty="0">
                <a:effectLst/>
                <a:latin typeface="Arial" panose="020B0604020202020204" pitchFamily="34" charset="0"/>
              </a:rPr>
              <a:t>.  Multiple CDRs may be held for key Configuration Items (CI) and/or at each subsystem level, culminating in a system-level CDR. The CDR is conducted during the </a:t>
            </a:r>
            <a:r>
              <a:rPr lang="en-US" sz="1800" b="0" i="0" u="none" strike="noStrike" dirty="0">
                <a:effectLst/>
                <a:latin typeface="Arial" panose="020B0604020202020204" pitchFamily="34" charset="0"/>
              </a:rPr>
              <a:t>Engineering &amp; Manufacturing Development (EMD) Phase</a:t>
            </a:r>
            <a:r>
              <a:rPr lang="en-US" b="0" i="0" dirty="0">
                <a:effectLst/>
                <a:latin typeface="Arial" panose="020B0604020202020204" pitchFamily="34" charset="0"/>
              </a:rPr>
              <a:t> and when the product baseline has been achieved and the CDR entrance criteria detailed in the </a:t>
            </a:r>
            <a:r>
              <a:rPr lang="en-US" sz="1800" b="0" i="0" u="none" strike="noStrike" dirty="0">
                <a:effectLst/>
                <a:latin typeface="Arial" panose="020B0604020202020204" pitchFamily="34" charset="0"/>
              </a:rPr>
              <a:t>Systems Engineering Plan (SEP)</a:t>
            </a:r>
            <a:r>
              <a:rPr lang="en-US" b="0" i="0" dirty="0">
                <a:effectLst/>
                <a:latin typeface="Arial" panose="020B0604020202020204" pitchFamily="34" charset="0"/>
              </a:rPr>
              <a:t> have been met, allowing fabrication of hardware and coding of software deliverables to proceed.</a:t>
            </a:r>
            <a:endParaRPr lang="en-US" dirty="0"/>
          </a:p>
          <a:p>
            <a:pPr lvl="1"/>
            <a:r>
              <a:rPr lang="en-US" b="1" i="0">
                <a:solidFill>
                  <a:srgbClr val="000000"/>
                </a:solidFill>
                <a:effectLst/>
                <a:latin typeface="Arial" panose="020B0604020202020204" pitchFamily="34" charset="0"/>
              </a:rPr>
              <a:t>Product Baseline</a:t>
            </a:r>
            <a:br>
              <a:rPr lang="en-US" dirty="0"/>
            </a:br>
            <a:r>
              <a:rPr lang="en-US" b="0" i="0" dirty="0">
                <a:solidFill>
                  <a:srgbClr val="000000"/>
                </a:solidFill>
                <a:effectLst/>
                <a:latin typeface="Arial" panose="020B0604020202020204" pitchFamily="34" charset="0"/>
              </a:rPr>
              <a:t>Documentation describing all of the necessary functional and physical characteristics of a </a:t>
            </a:r>
            <a:r>
              <a:rPr lang="en-US" b="0" i="0" dirty="0">
                <a:effectLst/>
                <a:latin typeface="Arial" panose="020B0604020202020204" pitchFamily="34" charset="0"/>
              </a:rPr>
              <a:t>configuration item; the selected functional and physical characteristics designated for production acceptance testing; and tests necessary for deployment/installation, operation, support, training, and disposal of the configuration item. The initial product baseline includes “build-to” specifications for hardware (product, process, material specifications, engineering drawings, and other related data) and software (software module design— “code-to” specifications). The Initial product baseline is usually established and put under configuration control at each configuration item’s </a:t>
            </a:r>
            <a:r>
              <a:rPr lang="en-US" b="0" i="0" u="none" strike="noStrike" dirty="0">
                <a:effectLst/>
                <a:latin typeface="Arial" panose="020B0604020202020204" pitchFamily="34" charset="0"/>
              </a:rPr>
              <a:t>Critical Design Review (CDR</a:t>
            </a:r>
            <a:r>
              <a:rPr lang="en-US" b="0" i="0" u="none" strike="noStrike" dirty="0">
                <a:solidFill>
                  <a:srgbClr val="000080"/>
                </a:solidFill>
                <a:effectLst/>
                <a:latin typeface="Arial" panose="020B0604020202020204" pitchFamily="34" charset="0"/>
              </a:rPr>
              <a:t>)</a:t>
            </a:r>
            <a:r>
              <a:rPr lang="en-US" b="0" i="0" dirty="0">
                <a:solidFill>
                  <a:srgbClr val="000000"/>
                </a:solidFill>
                <a:effectLst/>
                <a:latin typeface="Arial" panose="020B0604020202020204" pitchFamily="34" charset="0"/>
              </a:rPr>
              <a:t>, culminating in an initial system product baseline established at the system-level CDR.</a:t>
            </a:r>
            <a:endParaRPr lang="en-US" dirty="0"/>
          </a:p>
        </p:txBody>
      </p:sp>
    </p:spTree>
    <p:extLst>
      <p:ext uri="{BB962C8B-B14F-4D97-AF65-F5344CB8AC3E}">
        <p14:creationId xmlns:p14="http://schemas.microsoft.com/office/powerpoint/2010/main" val="1083969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5C738-FAFD-482A-8961-56EC3963062E}"/>
              </a:ext>
            </a:extLst>
          </p:cNvPr>
          <p:cNvSpPr>
            <a:spLocks noGrp="1"/>
          </p:cNvSpPr>
          <p:nvPr>
            <p:ph type="title"/>
          </p:nvPr>
        </p:nvSpPr>
        <p:spPr/>
        <p:txBody>
          <a:bodyPr/>
          <a:lstStyle/>
          <a:p>
            <a:r>
              <a:rPr lang="en-US" dirty="0"/>
              <a:t>Physical</a:t>
            </a:r>
          </a:p>
        </p:txBody>
      </p:sp>
      <p:sp>
        <p:nvSpPr>
          <p:cNvPr id="3" name="Content Placeholder 2">
            <a:extLst>
              <a:ext uri="{FF2B5EF4-FFF2-40B4-BE49-F238E27FC236}">
                <a16:creationId xmlns:a16="http://schemas.microsoft.com/office/drawing/2014/main" id="{D63AFF3F-65D3-4F06-8B81-9792DD6F6182}"/>
              </a:ext>
            </a:extLst>
          </p:cNvPr>
          <p:cNvSpPr>
            <a:spLocks noGrp="1"/>
          </p:cNvSpPr>
          <p:nvPr>
            <p:ph idx="1"/>
          </p:nvPr>
        </p:nvSpPr>
        <p:spPr/>
        <p:txBody>
          <a:bodyPr>
            <a:normAutofit/>
          </a:bodyPr>
          <a:lstStyle/>
          <a:p>
            <a:r>
              <a:rPr lang="en-US" dirty="0"/>
              <a:t>Production Readiness Review (PRR)</a:t>
            </a:r>
          </a:p>
          <a:p>
            <a:pPr lvl="1"/>
            <a:r>
              <a:rPr lang="en-US" b="0" i="0" dirty="0">
                <a:effectLst/>
                <a:latin typeface="Arial" panose="020B0604020202020204" pitchFamily="34" charset="0"/>
              </a:rPr>
              <a:t>The Production Readiness Review (PRR) assesses a program to determine if the design is ready for production. It assesses if the prime contractor and major subcontractors have accomplished adequate production planning without incurring unacceptable risks that will breach thresholds of schedule, performance, cost, or other established criteria. PRRs are normally performed as a series of reviews toward the end of </a:t>
            </a:r>
            <a:r>
              <a:rPr lang="en-US" b="0" i="0" u="none" strike="noStrike" dirty="0">
                <a:effectLst/>
                <a:latin typeface="Arial" panose="020B0604020202020204" pitchFamily="34" charset="0"/>
              </a:rPr>
              <a:t>Engineering, Manufacturing and Development (EMD) Phase</a:t>
            </a:r>
            <a:r>
              <a:rPr lang="en-US" b="0" i="0" dirty="0">
                <a:effectLst/>
                <a:latin typeface="Arial" panose="020B0604020202020204" pitchFamily="34" charset="0"/>
              </a:rPr>
              <a:t> and should be conducted during System Capability and Manufacturing Process Demonstration to identify and mitigate risks as the design progresses.</a:t>
            </a:r>
            <a:endParaRPr lang="en-US" dirty="0"/>
          </a:p>
        </p:txBody>
      </p:sp>
    </p:spTree>
    <p:extLst>
      <p:ext uri="{BB962C8B-B14F-4D97-AF65-F5344CB8AC3E}">
        <p14:creationId xmlns:p14="http://schemas.microsoft.com/office/powerpoint/2010/main" val="1435171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5C738-FAFD-482A-8961-56EC3963062E}"/>
              </a:ext>
            </a:extLst>
          </p:cNvPr>
          <p:cNvSpPr>
            <a:spLocks noGrp="1"/>
          </p:cNvSpPr>
          <p:nvPr>
            <p:ph type="title"/>
          </p:nvPr>
        </p:nvSpPr>
        <p:spPr/>
        <p:txBody>
          <a:bodyPr/>
          <a:lstStyle/>
          <a:p>
            <a:r>
              <a:rPr lang="en-US" dirty="0"/>
              <a:t>Physical</a:t>
            </a:r>
          </a:p>
        </p:txBody>
      </p:sp>
      <p:sp>
        <p:nvSpPr>
          <p:cNvPr id="3" name="Content Placeholder 2">
            <a:extLst>
              <a:ext uri="{FF2B5EF4-FFF2-40B4-BE49-F238E27FC236}">
                <a16:creationId xmlns:a16="http://schemas.microsoft.com/office/drawing/2014/main" id="{D63AFF3F-65D3-4F06-8B81-9792DD6F6182}"/>
              </a:ext>
            </a:extLst>
          </p:cNvPr>
          <p:cNvSpPr>
            <a:spLocks noGrp="1"/>
          </p:cNvSpPr>
          <p:nvPr>
            <p:ph idx="1"/>
          </p:nvPr>
        </p:nvSpPr>
        <p:spPr/>
        <p:txBody>
          <a:bodyPr>
            <a:normAutofit fontScale="70000" lnSpcReduction="20000"/>
          </a:bodyPr>
          <a:lstStyle/>
          <a:p>
            <a:r>
              <a:rPr lang="en-US" dirty="0"/>
              <a:t>Test Readiness Review (TRR)</a:t>
            </a:r>
          </a:p>
          <a:p>
            <a:pPr lvl="1"/>
            <a:r>
              <a:rPr lang="en-US" b="0" i="0" dirty="0">
                <a:effectLst/>
                <a:latin typeface="Arial" panose="020B0604020202020204" pitchFamily="34" charset="0"/>
              </a:rPr>
              <a:t>A Test Readiness Review (TRR) is conducted to determine if the system under review is ready to proceed into formal testing by deciding whether the test procedures are complete and verify their compliance with test plans and descriptions. A TRR is normally conducted before each major test configuration item including hardware and software and provides management with the assurance that a system has undergone a thorough test process and is ready for turnover to the next test phase. The </a:t>
            </a:r>
            <a:r>
              <a:rPr lang="en-US" b="0" i="0" u="none" strike="noStrike" dirty="0">
                <a:effectLst/>
                <a:latin typeface="Arial" panose="020B0604020202020204" pitchFamily="34" charset="0"/>
              </a:rPr>
              <a:t>Flight Readiness Review (FRR)</a:t>
            </a:r>
            <a:r>
              <a:rPr lang="en-US" b="0" i="0" dirty="0">
                <a:effectLst/>
                <a:latin typeface="Arial" panose="020B0604020202020204" pitchFamily="34" charset="0"/>
              </a:rPr>
              <a:t> is a subset test of the TRR.</a:t>
            </a:r>
            <a:endParaRPr lang="en-US" dirty="0"/>
          </a:p>
          <a:p>
            <a:pPr lvl="2" algn="just">
              <a:buFont typeface="+mj-lt"/>
              <a:buAutoNum type="arabicPeriod"/>
            </a:pPr>
            <a:r>
              <a:rPr lang="en-US" sz="1600" b="0" i="0" u="none" strike="noStrike" dirty="0">
                <a:solidFill>
                  <a:srgbClr val="000000"/>
                </a:solidFill>
                <a:effectLst/>
                <a:latin typeface="Arial" panose="020B0604020202020204" pitchFamily="34" charset="0"/>
              </a:rPr>
              <a:t>Why are we testing?</a:t>
            </a:r>
            <a:endParaRPr lang="en-US" b="0" i="0" u="none" strike="noStrike" dirty="0">
              <a:solidFill>
                <a:srgbClr val="000000"/>
              </a:solidFill>
              <a:effectLst/>
              <a:latin typeface="Arial" panose="020B0604020202020204" pitchFamily="34" charset="0"/>
            </a:endParaRPr>
          </a:p>
          <a:p>
            <a:pPr lvl="2" algn="just">
              <a:buFont typeface="+mj-lt"/>
              <a:buAutoNum type="arabicPeriod"/>
            </a:pPr>
            <a:r>
              <a:rPr lang="en-US" sz="1600" b="0" i="0" u="none" strike="noStrike" dirty="0">
                <a:solidFill>
                  <a:srgbClr val="000000"/>
                </a:solidFill>
                <a:effectLst/>
                <a:latin typeface="Arial" panose="020B0604020202020204" pitchFamily="34" charset="0"/>
              </a:rPr>
              <a:t>What is the purpose of the planned test?</a:t>
            </a:r>
            <a:endParaRPr lang="en-US" b="0" i="0" u="none" strike="noStrike" dirty="0">
              <a:solidFill>
                <a:srgbClr val="000000"/>
              </a:solidFill>
              <a:effectLst/>
              <a:latin typeface="Arial" panose="020B0604020202020204" pitchFamily="34" charset="0"/>
            </a:endParaRPr>
          </a:p>
          <a:p>
            <a:pPr lvl="2" algn="just">
              <a:buFont typeface="+mj-lt"/>
              <a:buAutoNum type="arabicPeriod"/>
            </a:pPr>
            <a:r>
              <a:rPr lang="en-US" sz="1600" b="0" i="0" u="none" strike="noStrike" dirty="0">
                <a:solidFill>
                  <a:srgbClr val="000000"/>
                </a:solidFill>
                <a:effectLst/>
                <a:latin typeface="Arial" panose="020B0604020202020204" pitchFamily="34" charset="0"/>
              </a:rPr>
              <a:t>Does the planned test verify a requirement that is directly traceable back to a system specification or other program requirement?</a:t>
            </a:r>
            <a:endParaRPr lang="en-US" b="0" i="0" u="none" strike="noStrike" dirty="0">
              <a:solidFill>
                <a:srgbClr val="000000"/>
              </a:solidFill>
              <a:effectLst/>
              <a:latin typeface="Arial" panose="020B0604020202020204" pitchFamily="34" charset="0"/>
            </a:endParaRPr>
          </a:p>
          <a:p>
            <a:pPr lvl="2" algn="just">
              <a:buFont typeface="+mj-lt"/>
              <a:buAutoNum type="arabicPeriod"/>
            </a:pPr>
            <a:r>
              <a:rPr lang="en-US" sz="1600" b="0" i="0" u="none" strike="noStrike" dirty="0">
                <a:solidFill>
                  <a:srgbClr val="000000"/>
                </a:solidFill>
                <a:effectLst/>
                <a:latin typeface="Arial" panose="020B0604020202020204" pitchFamily="34" charset="0"/>
              </a:rPr>
              <a:t>What are we testing (subsystem, system, a system of systems, other)?</a:t>
            </a:r>
            <a:endParaRPr lang="en-US" b="0" i="0" u="none" strike="noStrike" dirty="0">
              <a:solidFill>
                <a:srgbClr val="000000"/>
              </a:solidFill>
              <a:effectLst/>
              <a:latin typeface="Arial" panose="020B0604020202020204" pitchFamily="34" charset="0"/>
            </a:endParaRPr>
          </a:p>
          <a:p>
            <a:pPr lvl="2" algn="just">
              <a:buFont typeface="+mj-lt"/>
              <a:buAutoNum type="arabicPeriod"/>
            </a:pPr>
            <a:r>
              <a:rPr lang="en-US" sz="1600" b="0" i="0" u="none" strike="noStrike" dirty="0">
                <a:solidFill>
                  <a:srgbClr val="000000"/>
                </a:solidFill>
                <a:effectLst/>
                <a:latin typeface="Arial" panose="020B0604020202020204" pitchFamily="34" charset="0"/>
              </a:rPr>
              <a:t>Is the configuration of the system under test sufficiently mature, defined, and representative to accomplish planned test objectives and or support defined program objectives?</a:t>
            </a:r>
            <a:endParaRPr lang="en-US" b="0" i="0" u="none" strike="noStrike" dirty="0">
              <a:solidFill>
                <a:srgbClr val="000000"/>
              </a:solidFill>
              <a:effectLst/>
              <a:latin typeface="Arial" panose="020B0604020202020204" pitchFamily="34" charset="0"/>
            </a:endParaRPr>
          </a:p>
          <a:p>
            <a:pPr lvl="2" algn="just">
              <a:buFont typeface="+mj-lt"/>
              <a:buAutoNum type="arabicPeriod"/>
            </a:pPr>
            <a:r>
              <a:rPr lang="en-US" sz="1600" b="0" i="0" u="none" strike="noStrike" dirty="0">
                <a:solidFill>
                  <a:srgbClr val="000000"/>
                </a:solidFill>
                <a:effectLst/>
                <a:latin typeface="Arial" panose="020B0604020202020204" pitchFamily="34" charset="0"/>
              </a:rPr>
              <a:t>Are we ready to begin testing?</a:t>
            </a:r>
            <a:endParaRPr lang="en-US" b="0" i="0" u="none" strike="noStrike" dirty="0">
              <a:solidFill>
                <a:srgbClr val="000000"/>
              </a:solidFill>
              <a:effectLst/>
              <a:latin typeface="Arial" panose="020B0604020202020204" pitchFamily="34" charset="0"/>
            </a:endParaRPr>
          </a:p>
          <a:p>
            <a:pPr lvl="2" algn="just">
              <a:buFont typeface="+mj-lt"/>
              <a:buAutoNum type="arabicPeriod"/>
            </a:pPr>
            <a:r>
              <a:rPr lang="en-US" sz="1600" b="0" i="0" u="none" strike="noStrike" dirty="0">
                <a:solidFill>
                  <a:srgbClr val="000000"/>
                </a:solidFill>
                <a:effectLst/>
                <a:latin typeface="Arial" panose="020B0604020202020204" pitchFamily="34" charset="0"/>
              </a:rPr>
              <a:t>Have all planned preliminary, informal, functional, unit level, subsystem, system, and qualification tests been conducted, and are the results satisfactory?</a:t>
            </a:r>
            <a:endParaRPr lang="en-US" b="0" i="0" u="none" strike="noStrike" dirty="0">
              <a:solidFill>
                <a:srgbClr val="000000"/>
              </a:solidFill>
              <a:effectLst/>
              <a:latin typeface="Arial" panose="020B0604020202020204" pitchFamily="34" charset="0"/>
            </a:endParaRPr>
          </a:p>
          <a:p>
            <a:pPr lvl="2" algn="just">
              <a:buFont typeface="+mj-lt"/>
              <a:buAutoNum type="arabicPeriod"/>
            </a:pPr>
            <a:r>
              <a:rPr lang="en-US" sz="1600" b="0" i="0" u="none" strike="noStrike" dirty="0">
                <a:solidFill>
                  <a:srgbClr val="000000"/>
                </a:solidFill>
                <a:effectLst/>
                <a:latin typeface="Arial" panose="020B0604020202020204" pitchFamily="34" charset="0"/>
              </a:rPr>
              <a:t>What is the expected result and how can/do the test evaluation results affect the program?</a:t>
            </a:r>
            <a:endParaRPr lang="en-US" b="0" i="0" u="none" strike="noStrike" dirty="0">
              <a:solidFill>
                <a:srgbClr val="000000"/>
              </a:solidFill>
              <a:effectLst/>
              <a:latin typeface="Arial" panose="020B0604020202020204" pitchFamily="34" charset="0"/>
            </a:endParaRPr>
          </a:p>
          <a:p>
            <a:pPr lvl="2" algn="just">
              <a:buFont typeface="+mj-lt"/>
              <a:buAutoNum type="arabicPeriod"/>
            </a:pPr>
            <a:r>
              <a:rPr lang="en-US" sz="1600" b="0" i="0" u="none" strike="noStrike" dirty="0">
                <a:solidFill>
                  <a:srgbClr val="000000"/>
                </a:solidFill>
                <a:effectLst/>
                <a:latin typeface="Arial" panose="020B0604020202020204" pitchFamily="34" charset="0"/>
              </a:rPr>
              <a:t>Is the planned test properly resourced (people, test article or articles, facilities, data systems, support equipment, logistics, etc.)?</a:t>
            </a:r>
            <a:endParaRPr lang="en-US" b="0" i="0" u="none" strike="noStrike" dirty="0">
              <a:solidFill>
                <a:srgbClr val="000000"/>
              </a:solidFill>
              <a:effectLst/>
              <a:latin typeface="Arial" panose="020B0604020202020204" pitchFamily="34" charset="0"/>
            </a:endParaRPr>
          </a:p>
          <a:p>
            <a:pPr lvl="2" algn="just">
              <a:buFont typeface="+mj-lt"/>
              <a:buAutoNum type="arabicPeriod"/>
            </a:pPr>
            <a:r>
              <a:rPr lang="en-US" sz="1600" b="0" i="0" u="none" strike="noStrike" dirty="0">
                <a:solidFill>
                  <a:srgbClr val="000000"/>
                </a:solidFill>
                <a:effectLst/>
                <a:latin typeface="Arial" panose="020B0604020202020204" pitchFamily="34" charset="0"/>
              </a:rPr>
              <a:t>What are the risks associated with the tests and how are they being mitigated?</a:t>
            </a:r>
            <a:endParaRPr lang="en-US" b="0" i="0" u="none" strike="noStrike" dirty="0">
              <a:solidFill>
                <a:srgbClr val="000000"/>
              </a:solidFill>
              <a:effectLst/>
              <a:latin typeface="Arial" panose="020B0604020202020204" pitchFamily="34" charset="0"/>
            </a:endParaRPr>
          </a:p>
          <a:p>
            <a:pPr lvl="2" algn="just">
              <a:buFont typeface="+mj-lt"/>
              <a:buAutoNum type="arabicPeriod"/>
            </a:pPr>
            <a:r>
              <a:rPr lang="en-US" sz="1600" b="0" i="0" u="none" strike="noStrike" dirty="0">
                <a:solidFill>
                  <a:srgbClr val="000000"/>
                </a:solidFill>
                <a:effectLst/>
                <a:latin typeface="Arial" panose="020B0604020202020204" pitchFamily="34" charset="0"/>
              </a:rPr>
              <a:t>What are the hazards and ESOH risks associated with the specific testing?</a:t>
            </a:r>
            <a:endParaRPr lang="en-US" b="0" i="0" u="none" strike="noStrike" dirty="0">
              <a:solidFill>
                <a:srgbClr val="000000"/>
              </a:solidFill>
              <a:effectLst/>
              <a:latin typeface="Arial" panose="020B0604020202020204" pitchFamily="34" charset="0"/>
            </a:endParaRPr>
          </a:p>
          <a:p>
            <a:pPr lvl="2" algn="just">
              <a:buFont typeface="+mj-lt"/>
              <a:buAutoNum type="arabicPeriod"/>
            </a:pPr>
            <a:r>
              <a:rPr lang="en-US" sz="1600" b="0" i="0" u="none" strike="noStrike" dirty="0">
                <a:solidFill>
                  <a:srgbClr val="000000"/>
                </a:solidFill>
                <a:effectLst/>
                <a:latin typeface="Arial" panose="020B0604020202020204" pitchFamily="34" charset="0"/>
              </a:rPr>
              <a:t>Have the necessary “Safety Releases” from the</a:t>
            </a:r>
            <a:r>
              <a:rPr lang="en-US" sz="1600" b="0" i="0" u="none" strike="noStrike" dirty="0">
                <a:effectLst/>
                <a:latin typeface="Arial" panose="020B0604020202020204" pitchFamily="34" charset="0"/>
              </a:rPr>
              <a:t> Program Manager (PM</a:t>
            </a:r>
            <a:r>
              <a:rPr lang="en-US" sz="1600" b="0" i="0" u="none" strike="noStrike" dirty="0">
                <a:solidFill>
                  <a:srgbClr val="000080"/>
                </a:solidFill>
                <a:effectLst/>
                <a:latin typeface="Arial" panose="020B0604020202020204" pitchFamily="34" charset="0"/>
                <a:hlinkClick r:id="rId2"/>
              </a:rPr>
              <a:t>)</a:t>
            </a:r>
            <a:r>
              <a:rPr lang="en-US" sz="1600" b="0" i="0" u="none" strike="noStrike" dirty="0">
                <a:solidFill>
                  <a:srgbClr val="000000"/>
                </a:solidFill>
                <a:effectLst/>
                <a:latin typeface="Arial" panose="020B0604020202020204" pitchFamily="34" charset="0"/>
              </a:rPr>
              <a:t> been provided to developmental and operational testers prior to any test using personnel?</a:t>
            </a:r>
            <a:endParaRPr lang="en-US" b="0" i="0" u="none" strike="noStrike" dirty="0">
              <a:solidFill>
                <a:srgbClr val="000000"/>
              </a:solidFill>
              <a:effectLst/>
              <a:latin typeface="Arial" panose="020B0604020202020204" pitchFamily="34" charset="0"/>
            </a:endParaRPr>
          </a:p>
          <a:p>
            <a:pPr lvl="1"/>
            <a:endParaRPr lang="en-US" dirty="0"/>
          </a:p>
        </p:txBody>
      </p:sp>
    </p:spTree>
    <p:extLst>
      <p:ext uri="{BB962C8B-B14F-4D97-AF65-F5344CB8AC3E}">
        <p14:creationId xmlns:p14="http://schemas.microsoft.com/office/powerpoint/2010/main" val="1238871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5C738-FAFD-482A-8961-56EC3963062E}"/>
              </a:ext>
            </a:extLst>
          </p:cNvPr>
          <p:cNvSpPr>
            <a:spLocks noGrp="1"/>
          </p:cNvSpPr>
          <p:nvPr>
            <p:ph type="title"/>
          </p:nvPr>
        </p:nvSpPr>
        <p:spPr/>
        <p:txBody>
          <a:bodyPr/>
          <a:lstStyle/>
          <a:p>
            <a:r>
              <a:rPr lang="en-US" dirty="0"/>
              <a:t>Physical</a:t>
            </a:r>
          </a:p>
        </p:txBody>
      </p:sp>
      <p:sp>
        <p:nvSpPr>
          <p:cNvPr id="3" name="Content Placeholder 2">
            <a:extLst>
              <a:ext uri="{FF2B5EF4-FFF2-40B4-BE49-F238E27FC236}">
                <a16:creationId xmlns:a16="http://schemas.microsoft.com/office/drawing/2014/main" id="{D63AFF3F-65D3-4F06-8B81-9792DD6F6182}"/>
              </a:ext>
            </a:extLst>
          </p:cNvPr>
          <p:cNvSpPr>
            <a:spLocks noGrp="1"/>
          </p:cNvSpPr>
          <p:nvPr>
            <p:ph idx="1"/>
          </p:nvPr>
        </p:nvSpPr>
        <p:spPr/>
        <p:txBody>
          <a:bodyPr>
            <a:normAutofit/>
          </a:bodyPr>
          <a:lstStyle/>
          <a:p>
            <a:r>
              <a:rPr lang="en-US" dirty="0"/>
              <a:t>System Verification Review (SVR)</a:t>
            </a:r>
          </a:p>
          <a:p>
            <a:pPr lvl="1"/>
            <a:r>
              <a:rPr lang="en-US" b="0" i="0" dirty="0">
                <a:effectLst/>
                <a:latin typeface="Arial" panose="020B0604020202020204" pitchFamily="34" charset="0"/>
              </a:rPr>
              <a:t>The System Verification Review (SVR) is a product and process assessment to ensure the system under review can proceed into </a:t>
            </a:r>
            <a:r>
              <a:rPr lang="en-US" b="0" i="0" u="none" strike="noStrike" dirty="0">
                <a:effectLst/>
                <a:latin typeface="Arial" panose="020B0604020202020204" pitchFamily="34" charset="0"/>
              </a:rPr>
              <a:t>Low-Rate Initial Production (LRIP)</a:t>
            </a:r>
            <a:r>
              <a:rPr lang="en-US" b="0" i="0" dirty="0">
                <a:effectLst/>
                <a:latin typeface="Arial" panose="020B0604020202020204" pitchFamily="34" charset="0"/>
              </a:rPr>
              <a:t> and </a:t>
            </a:r>
            <a:r>
              <a:rPr lang="en-US" b="0" i="0" u="none" strike="noStrike" dirty="0">
                <a:effectLst/>
                <a:latin typeface="Arial" panose="020B0604020202020204" pitchFamily="34" charset="0"/>
              </a:rPr>
              <a:t>Full-Rate Production (FRP)</a:t>
            </a:r>
            <a:r>
              <a:rPr lang="en-US" b="0" i="0" dirty="0">
                <a:effectLst/>
                <a:latin typeface="Arial" panose="020B0604020202020204" pitchFamily="34" charset="0"/>
              </a:rPr>
              <a:t> within cost, schedule, risk, and other system constraints during the </a:t>
            </a:r>
            <a:r>
              <a:rPr lang="en-US" b="0" i="0" u="none" strike="noStrike" dirty="0">
                <a:effectLst/>
                <a:latin typeface="Arial" panose="020B0604020202020204" pitchFamily="34" charset="0"/>
              </a:rPr>
              <a:t>Engineering, Manufacturing, and Development (EMD) Phase</a:t>
            </a:r>
            <a:r>
              <a:rPr lang="en-US" b="0" i="0" dirty="0">
                <a:effectLst/>
                <a:latin typeface="Arial" panose="020B0604020202020204" pitchFamily="34" charset="0"/>
              </a:rPr>
              <a:t>.  It assesses the system functionality and determines if it meets the functional requirements in the </a:t>
            </a:r>
            <a:r>
              <a:rPr lang="en-US" b="0" i="0" u="none" strike="noStrike" dirty="0">
                <a:effectLst/>
                <a:latin typeface="Arial" panose="020B0604020202020204" pitchFamily="34" charset="0"/>
              </a:rPr>
              <a:t>Capability Development Document (CDD)</a:t>
            </a:r>
            <a:r>
              <a:rPr lang="en-US" b="0" i="0" dirty="0">
                <a:effectLst/>
                <a:latin typeface="Arial" panose="020B0604020202020204" pitchFamily="34" charset="0"/>
              </a:rPr>
              <a:t> and draft </a:t>
            </a:r>
            <a:r>
              <a:rPr lang="en-US" b="0" i="0" u="none" strike="noStrike" dirty="0">
                <a:effectLst/>
                <a:latin typeface="Arial" panose="020B0604020202020204" pitchFamily="34" charset="0"/>
              </a:rPr>
              <a:t>Capability Production Document (CPD)</a:t>
            </a:r>
            <a:r>
              <a:rPr lang="en-US" b="0" i="0" dirty="0">
                <a:effectLst/>
                <a:latin typeface="Arial" panose="020B0604020202020204" pitchFamily="34" charset="0"/>
              </a:rPr>
              <a:t> documented in the functional baseline. The SVR establishes and verifies final product performance and provides inputs to the CPD.</a:t>
            </a:r>
            <a:endParaRPr lang="en-US" dirty="0"/>
          </a:p>
          <a:p>
            <a:pPr lvl="1"/>
            <a:endParaRPr lang="en-US" dirty="0"/>
          </a:p>
        </p:txBody>
      </p:sp>
    </p:spTree>
    <p:extLst>
      <p:ext uri="{BB962C8B-B14F-4D97-AF65-F5344CB8AC3E}">
        <p14:creationId xmlns:p14="http://schemas.microsoft.com/office/powerpoint/2010/main" val="3440452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5C738-FAFD-482A-8961-56EC3963062E}"/>
              </a:ext>
            </a:extLst>
          </p:cNvPr>
          <p:cNvSpPr>
            <a:spLocks noGrp="1"/>
          </p:cNvSpPr>
          <p:nvPr>
            <p:ph type="title"/>
          </p:nvPr>
        </p:nvSpPr>
        <p:spPr/>
        <p:txBody>
          <a:bodyPr/>
          <a:lstStyle/>
          <a:p>
            <a:r>
              <a:rPr lang="en-US" dirty="0"/>
              <a:t>Physical</a:t>
            </a:r>
          </a:p>
        </p:txBody>
      </p:sp>
      <p:sp>
        <p:nvSpPr>
          <p:cNvPr id="3" name="Content Placeholder 2">
            <a:extLst>
              <a:ext uri="{FF2B5EF4-FFF2-40B4-BE49-F238E27FC236}">
                <a16:creationId xmlns:a16="http://schemas.microsoft.com/office/drawing/2014/main" id="{D63AFF3F-65D3-4F06-8B81-9792DD6F6182}"/>
              </a:ext>
            </a:extLst>
          </p:cNvPr>
          <p:cNvSpPr>
            <a:spLocks noGrp="1"/>
          </p:cNvSpPr>
          <p:nvPr>
            <p:ph idx="1"/>
          </p:nvPr>
        </p:nvSpPr>
        <p:spPr/>
        <p:txBody>
          <a:bodyPr>
            <a:normAutofit lnSpcReduction="10000"/>
          </a:bodyPr>
          <a:lstStyle/>
          <a:p>
            <a:r>
              <a:rPr lang="en-US" dirty="0"/>
              <a:t>Functional Configuration Audit (FCA)</a:t>
            </a:r>
          </a:p>
          <a:p>
            <a:pPr lvl="1"/>
            <a:r>
              <a:rPr lang="en-US" b="0" i="0" dirty="0">
                <a:effectLst/>
                <a:latin typeface="Arial" panose="020B0604020202020204" pitchFamily="34" charset="0"/>
              </a:rPr>
              <a:t>A Functional Configuration Audit (FCA) examines the functional characteristics of the configured product and verifies that the product has met the requirements specified in its </a:t>
            </a:r>
            <a:r>
              <a:rPr lang="en-US" b="0" i="0" u="none" strike="noStrike" dirty="0">
                <a:effectLst/>
                <a:latin typeface="Arial" panose="020B0604020202020204" pitchFamily="34" charset="0"/>
              </a:rPr>
              <a:t>Functional Baseline</a:t>
            </a:r>
            <a:r>
              <a:rPr lang="en-US" b="0" i="0" dirty="0">
                <a:effectLst/>
                <a:latin typeface="Arial" panose="020B0604020202020204" pitchFamily="34" charset="0"/>
              </a:rPr>
              <a:t> documentation approved at the </a:t>
            </a:r>
            <a:r>
              <a:rPr lang="en-US" b="0" i="0" u="none" strike="noStrike" dirty="0">
                <a:effectLst/>
                <a:latin typeface="Arial" panose="020B0604020202020204" pitchFamily="34" charset="0"/>
              </a:rPr>
              <a:t>Preliminary Design Review (PDR)</a:t>
            </a:r>
            <a:r>
              <a:rPr lang="en-US" b="0" i="0" dirty="0">
                <a:effectLst/>
                <a:latin typeface="Arial" panose="020B0604020202020204" pitchFamily="34" charset="0"/>
              </a:rPr>
              <a:t> and </a:t>
            </a:r>
            <a:r>
              <a:rPr lang="en-US" b="0" i="0" u="none" strike="noStrike" dirty="0">
                <a:effectLst/>
                <a:latin typeface="Arial" panose="020B0604020202020204" pitchFamily="34" charset="0"/>
              </a:rPr>
              <a:t>Critical Design Review (CDR)</a:t>
            </a:r>
            <a:r>
              <a:rPr lang="en-US" b="0" i="0" dirty="0">
                <a:effectLst/>
                <a:latin typeface="Arial" panose="020B0604020202020204" pitchFamily="34" charset="0"/>
              </a:rPr>
              <a:t>.  It has to do more with systems engineering and program management than official auditing. The FCA is a review of the configuration item’s test and analysis data to validate the intended function meets the system performance specification.  The FCA is normally performed prior to </a:t>
            </a:r>
            <a:r>
              <a:rPr lang="en-US" b="0" i="0" u="none" strike="noStrike" dirty="0">
                <a:effectLst/>
                <a:latin typeface="Arial" panose="020B0604020202020204" pitchFamily="34" charset="0"/>
              </a:rPr>
              <a:t>Low-Rate Initial Production (LRIP)</a:t>
            </a:r>
            <a:r>
              <a:rPr lang="en-US" b="0" i="0" dirty="0">
                <a:effectLst/>
                <a:latin typeface="Arial" panose="020B0604020202020204" pitchFamily="34" charset="0"/>
              </a:rPr>
              <a:t> and prior to or in conjunction with a </a:t>
            </a:r>
            <a:r>
              <a:rPr lang="en-US" b="0" i="0" u="none" strike="noStrike" dirty="0">
                <a:effectLst/>
                <a:latin typeface="Arial" panose="020B0604020202020204" pitchFamily="34" charset="0"/>
              </a:rPr>
              <a:t>Physical Configuration Audit (PCA)</a:t>
            </a:r>
            <a:r>
              <a:rPr lang="en-US" b="0" i="0" dirty="0">
                <a:effectLst/>
                <a:latin typeface="Arial" panose="020B0604020202020204" pitchFamily="34" charset="0"/>
              </a:rPr>
              <a:t>. A successful FCA typically demonstrates that Engineering and Manufacturing Development product is sufficiently mature for entrance into LRIP.  A FCA may also be conducted concurrently with the </a:t>
            </a:r>
            <a:r>
              <a:rPr lang="en-US" b="0" i="0" u="none" strike="noStrike" dirty="0">
                <a:effectLst/>
                <a:latin typeface="Arial" panose="020B0604020202020204" pitchFamily="34" charset="0"/>
              </a:rPr>
              <a:t>System Verification Review (SVR)</a:t>
            </a:r>
            <a:r>
              <a:rPr lang="en-US" b="0" i="0" dirty="0">
                <a:effectLst/>
                <a:latin typeface="Arial" panose="020B0604020202020204" pitchFamily="34" charset="0"/>
              </a:rPr>
              <a:t>.</a:t>
            </a:r>
            <a:endParaRPr lang="en-US" dirty="0"/>
          </a:p>
          <a:p>
            <a:pPr lvl="1"/>
            <a:endParaRPr lang="en-US" dirty="0"/>
          </a:p>
        </p:txBody>
      </p:sp>
    </p:spTree>
    <p:extLst>
      <p:ext uri="{BB962C8B-B14F-4D97-AF65-F5344CB8AC3E}">
        <p14:creationId xmlns:p14="http://schemas.microsoft.com/office/powerpoint/2010/main" val="21751991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5C738-FAFD-482A-8961-56EC3963062E}"/>
              </a:ext>
            </a:extLst>
          </p:cNvPr>
          <p:cNvSpPr>
            <a:spLocks noGrp="1"/>
          </p:cNvSpPr>
          <p:nvPr>
            <p:ph type="title"/>
          </p:nvPr>
        </p:nvSpPr>
        <p:spPr/>
        <p:txBody>
          <a:bodyPr/>
          <a:lstStyle/>
          <a:p>
            <a:r>
              <a:rPr lang="en-US" dirty="0"/>
              <a:t>Physical</a:t>
            </a:r>
          </a:p>
        </p:txBody>
      </p:sp>
      <p:sp>
        <p:nvSpPr>
          <p:cNvPr id="3" name="Content Placeholder 2">
            <a:extLst>
              <a:ext uri="{FF2B5EF4-FFF2-40B4-BE49-F238E27FC236}">
                <a16:creationId xmlns:a16="http://schemas.microsoft.com/office/drawing/2014/main" id="{D63AFF3F-65D3-4F06-8B81-9792DD6F6182}"/>
              </a:ext>
            </a:extLst>
          </p:cNvPr>
          <p:cNvSpPr>
            <a:spLocks noGrp="1"/>
          </p:cNvSpPr>
          <p:nvPr>
            <p:ph idx="1"/>
          </p:nvPr>
        </p:nvSpPr>
        <p:spPr/>
        <p:txBody>
          <a:bodyPr>
            <a:normAutofit lnSpcReduction="10000"/>
          </a:bodyPr>
          <a:lstStyle/>
          <a:p>
            <a:r>
              <a:rPr lang="en-US" dirty="0"/>
              <a:t>Functional Configuration Audit (FCA)</a:t>
            </a:r>
          </a:p>
          <a:p>
            <a:pPr lvl="1"/>
            <a:r>
              <a:rPr lang="en-US" b="0" i="0" dirty="0">
                <a:effectLst/>
                <a:latin typeface="Arial" panose="020B0604020202020204" pitchFamily="34" charset="0"/>
              </a:rPr>
              <a:t>A Functional Configuration Audit (FCA) examines the functional characteristics of the configured product and verifies that the product has met the requirements specified in its </a:t>
            </a:r>
            <a:r>
              <a:rPr lang="en-US" b="0" i="0" u="none" strike="noStrike" dirty="0">
                <a:effectLst/>
                <a:latin typeface="Arial" panose="020B0604020202020204" pitchFamily="34" charset="0"/>
              </a:rPr>
              <a:t>Functional Baseline</a:t>
            </a:r>
            <a:r>
              <a:rPr lang="en-US" b="0" i="0" dirty="0">
                <a:effectLst/>
                <a:latin typeface="Arial" panose="020B0604020202020204" pitchFamily="34" charset="0"/>
              </a:rPr>
              <a:t> documentation approved at the </a:t>
            </a:r>
            <a:r>
              <a:rPr lang="en-US" b="0" i="0" u="none" strike="noStrike" dirty="0">
                <a:effectLst/>
                <a:latin typeface="Arial" panose="020B0604020202020204" pitchFamily="34" charset="0"/>
              </a:rPr>
              <a:t>Preliminary Design Review (PDR)</a:t>
            </a:r>
            <a:r>
              <a:rPr lang="en-US" b="0" i="0" dirty="0">
                <a:effectLst/>
                <a:latin typeface="Arial" panose="020B0604020202020204" pitchFamily="34" charset="0"/>
              </a:rPr>
              <a:t> and </a:t>
            </a:r>
            <a:r>
              <a:rPr lang="en-US" b="0" i="0" u="none" strike="noStrike" dirty="0">
                <a:effectLst/>
                <a:latin typeface="Arial" panose="020B0604020202020204" pitchFamily="34" charset="0"/>
              </a:rPr>
              <a:t>Critical Design Review (CDR)</a:t>
            </a:r>
            <a:r>
              <a:rPr lang="en-US" b="0" i="0" dirty="0">
                <a:effectLst/>
                <a:latin typeface="Arial" panose="020B0604020202020204" pitchFamily="34" charset="0"/>
              </a:rPr>
              <a:t>.  It has to do more with systems engineering and program management than official auditing. The FCA is a review of the configuration item’s test and analysis data to validate the intended function meets the system performance specification.  The FCA is normally performed prior to </a:t>
            </a:r>
            <a:r>
              <a:rPr lang="en-US" b="0" i="0" u="none" strike="noStrike" dirty="0">
                <a:effectLst/>
                <a:latin typeface="Arial" panose="020B0604020202020204" pitchFamily="34" charset="0"/>
              </a:rPr>
              <a:t>Low-Rate Initial Production (LRIP)</a:t>
            </a:r>
            <a:r>
              <a:rPr lang="en-US" b="0" i="0" dirty="0">
                <a:effectLst/>
                <a:latin typeface="Arial" panose="020B0604020202020204" pitchFamily="34" charset="0"/>
              </a:rPr>
              <a:t> and prior to or in conjunction with a </a:t>
            </a:r>
            <a:r>
              <a:rPr lang="en-US" b="0" i="0" u="none" strike="noStrike" dirty="0">
                <a:effectLst/>
                <a:latin typeface="Arial" panose="020B0604020202020204" pitchFamily="34" charset="0"/>
              </a:rPr>
              <a:t>Physical Configuration Audit (PCA)</a:t>
            </a:r>
            <a:r>
              <a:rPr lang="en-US" b="0" i="0" dirty="0">
                <a:effectLst/>
                <a:latin typeface="Arial" panose="020B0604020202020204" pitchFamily="34" charset="0"/>
              </a:rPr>
              <a:t>. A successful FCA typically demonstrates that Engineering and Manufacturing Development product is sufficiently mature for entrance into LRIP.  A FCA may also be conducted concurrently with the </a:t>
            </a:r>
            <a:r>
              <a:rPr lang="en-US" b="0" i="0" u="none" strike="noStrike" dirty="0">
                <a:effectLst/>
                <a:latin typeface="Arial" panose="020B0604020202020204" pitchFamily="34" charset="0"/>
              </a:rPr>
              <a:t>System Verification Review (SVR)</a:t>
            </a:r>
            <a:r>
              <a:rPr lang="en-US" b="0" i="0" dirty="0">
                <a:effectLst/>
                <a:latin typeface="Arial" panose="020B0604020202020204" pitchFamily="34" charset="0"/>
              </a:rPr>
              <a:t>.</a:t>
            </a:r>
            <a:endParaRPr lang="en-US" dirty="0"/>
          </a:p>
          <a:p>
            <a:pPr lvl="1"/>
            <a:endParaRPr lang="en-US" dirty="0"/>
          </a:p>
        </p:txBody>
      </p:sp>
    </p:spTree>
    <p:extLst>
      <p:ext uri="{BB962C8B-B14F-4D97-AF65-F5344CB8AC3E}">
        <p14:creationId xmlns:p14="http://schemas.microsoft.com/office/powerpoint/2010/main" val="35004046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5C738-FAFD-482A-8961-56EC3963062E}"/>
              </a:ext>
            </a:extLst>
          </p:cNvPr>
          <p:cNvSpPr>
            <a:spLocks noGrp="1"/>
          </p:cNvSpPr>
          <p:nvPr>
            <p:ph type="title"/>
          </p:nvPr>
        </p:nvSpPr>
        <p:spPr/>
        <p:txBody>
          <a:bodyPr/>
          <a:lstStyle/>
          <a:p>
            <a:r>
              <a:rPr lang="en-US" dirty="0"/>
              <a:t>Physical</a:t>
            </a:r>
          </a:p>
        </p:txBody>
      </p:sp>
      <p:sp>
        <p:nvSpPr>
          <p:cNvPr id="3" name="Content Placeholder 2">
            <a:extLst>
              <a:ext uri="{FF2B5EF4-FFF2-40B4-BE49-F238E27FC236}">
                <a16:creationId xmlns:a16="http://schemas.microsoft.com/office/drawing/2014/main" id="{D63AFF3F-65D3-4F06-8B81-9792DD6F6182}"/>
              </a:ext>
            </a:extLst>
          </p:cNvPr>
          <p:cNvSpPr>
            <a:spLocks noGrp="1"/>
          </p:cNvSpPr>
          <p:nvPr>
            <p:ph idx="1"/>
          </p:nvPr>
        </p:nvSpPr>
        <p:spPr/>
        <p:txBody>
          <a:bodyPr>
            <a:normAutofit lnSpcReduction="10000"/>
          </a:bodyPr>
          <a:lstStyle/>
          <a:p>
            <a:r>
              <a:rPr lang="en-US" dirty="0"/>
              <a:t>Physical Configuration Audit (PCA)</a:t>
            </a:r>
          </a:p>
          <a:p>
            <a:pPr lvl="1"/>
            <a:r>
              <a:rPr lang="en-US" b="0" i="0" dirty="0">
                <a:effectLst/>
                <a:latin typeface="Arial" panose="020B0604020202020204" pitchFamily="34" charset="0"/>
              </a:rPr>
              <a:t>The Physical Configuration Audit (PCA) examines the actual configuration of an item being produced and is conducted around the time of the Full-Rate Production Decision. It verifies that the related design documentation matches the Configuration Item (CI) as specified in the contract and confirms that the manufacturing processes, quality control system, measurement, and test equipment, and training are adequately planned, tracked, and controlled. The PCA validates many of the supporting processes used by the contractor in the production of the item and verifies other elements of the item that may have been impacted or redesigned after completion of the System Verification Review. The PCA is also used to verify that any elements of the CI that were redesigned after the completion of the </a:t>
            </a:r>
            <a:r>
              <a:rPr lang="en-US" b="0" i="0" u="none" strike="noStrike" dirty="0">
                <a:effectLst/>
                <a:latin typeface="Arial" panose="020B0604020202020204" pitchFamily="34" charset="0"/>
              </a:rPr>
              <a:t>Functional Configuration Audit (FCA)</a:t>
            </a:r>
            <a:r>
              <a:rPr lang="en-US" b="0" i="0" dirty="0">
                <a:effectLst/>
                <a:latin typeface="Arial" panose="020B0604020202020204" pitchFamily="34" charset="0"/>
              </a:rPr>
              <a:t> also meet the requirements of the CI’s performance specification.</a:t>
            </a:r>
            <a:endParaRPr lang="en-US" dirty="0"/>
          </a:p>
        </p:txBody>
      </p:sp>
    </p:spTree>
    <p:extLst>
      <p:ext uri="{BB962C8B-B14F-4D97-AF65-F5344CB8AC3E}">
        <p14:creationId xmlns:p14="http://schemas.microsoft.com/office/powerpoint/2010/main" val="41097479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15A74-B64C-4C92-9E58-CBC807FDF2A8}"/>
              </a:ext>
            </a:extLst>
          </p:cNvPr>
          <p:cNvSpPr>
            <a:spLocks noGrp="1"/>
          </p:cNvSpPr>
          <p:nvPr>
            <p:ph type="title"/>
          </p:nvPr>
        </p:nvSpPr>
        <p:spPr/>
        <p:txBody>
          <a:bodyPr/>
          <a:lstStyle/>
          <a:p>
            <a:r>
              <a:rPr lang="en-US" dirty="0"/>
              <a:t>Three Questions </a:t>
            </a:r>
          </a:p>
        </p:txBody>
      </p:sp>
      <p:sp>
        <p:nvSpPr>
          <p:cNvPr id="3" name="Content Placeholder 2">
            <a:extLst>
              <a:ext uri="{FF2B5EF4-FFF2-40B4-BE49-F238E27FC236}">
                <a16:creationId xmlns:a16="http://schemas.microsoft.com/office/drawing/2014/main" id="{2BADFDA3-E25E-43CC-8CE3-F2ADE7AC5C6F}"/>
              </a:ext>
            </a:extLst>
          </p:cNvPr>
          <p:cNvSpPr>
            <a:spLocks noGrp="1"/>
          </p:cNvSpPr>
          <p:nvPr>
            <p:ph idx="1"/>
          </p:nvPr>
        </p:nvSpPr>
        <p:spPr/>
        <p:txBody>
          <a:bodyPr>
            <a:normAutofit fontScale="92500" lnSpcReduction="20000"/>
          </a:bodyPr>
          <a:lstStyle/>
          <a:p>
            <a:r>
              <a:rPr lang="en-US" dirty="0"/>
              <a:t>How do we know we have a good model?</a:t>
            </a:r>
          </a:p>
          <a:p>
            <a:pPr lvl="1"/>
            <a:r>
              <a:rPr lang="en-US" dirty="0"/>
              <a:t>No duplicated relationships or model elements</a:t>
            </a:r>
          </a:p>
          <a:p>
            <a:pPr lvl="1"/>
            <a:r>
              <a:rPr lang="en-US" dirty="0"/>
              <a:t>Single parent for each child requirement</a:t>
            </a:r>
          </a:p>
          <a:p>
            <a:pPr lvl="1"/>
            <a:r>
              <a:rPr lang="en-US" dirty="0"/>
              <a:t>No orphan model elements</a:t>
            </a:r>
          </a:p>
          <a:p>
            <a:pPr lvl="1"/>
            <a:r>
              <a:rPr lang="en-US" dirty="0"/>
              <a:t>All model elements documented</a:t>
            </a:r>
          </a:p>
          <a:p>
            <a:pPr lvl="1"/>
            <a:r>
              <a:rPr lang="en-US" dirty="0"/>
              <a:t>Model conforms to meta-model style guide</a:t>
            </a:r>
          </a:p>
          <a:p>
            <a:pPr lvl="1"/>
            <a:r>
              <a:rPr lang="en-US" dirty="0"/>
              <a:t>Each connection in a </a:t>
            </a:r>
            <a:r>
              <a:rPr lang="en-US" dirty="0" err="1"/>
              <a:t>ibd</a:t>
            </a:r>
            <a:r>
              <a:rPr lang="en-US" dirty="0"/>
              <a:t> had a data flow/signal</a:t>
            </a:r>
          </a:p>
          <a:p>
            <a:pPr lvl="1"/>
            <a:r>
              <a:rPr lang="en-US" dirty="0"/>
              <a:t>All connectors are typed in a </a:t>
            </a:r>
            <a:r>
              <a:rPr lang="en-US" dirty="0" err="1"/>
              <a:t>ibd</a:t>
            </a:r>
            <a:endParaRPr lang="en-US" dirty="0"/>
          </a:p>
          <a:p>
            <a:pPr lvl="1"/>
            <a:r>
              <a:rPr lang="en-US" dirty="0"/>
              <a:t>All diagrams contains at least one model element</a:t>
            </a:r>
          </a:p>
          <a:p>
            <a:r>
              <a:rPr lang="en-US" dirty="0"/>
              <a:t>How do we know we have a good solution?</a:t>
            </a:r>
          </a:p>
          <a:p>
            <a:pPr lvl="1"/>
            <a:r>
              <a:rPr lang="en-US" dirty="0"/>
              <a:t>Parametric evaluations verifies meeting Non-functional requirements</a:t>
            </a:r>
          </a:p>
          <a:p>
            <a:pPr lvl="1"/>
            <a:r>
              <a:rPr lang="en-US" dirty="0"/>
              <a:t>All requirements verified</a:t>
            </a:r>
          </a:p>
          <a:p>
            <a:r>
              <a:rPr lang="en-US" dirty="0"/>
              <a:t>How do we know where we are at in the acquisition progress?</a:t>
            </a:r>
          </a:p>
          <a:p>
            <a:pPr lvl="1"/>
            <a:r>
              <a:rPr lang="en-US" dirty="0"/>
              <a:t>Model shows meeting gated activities entrance and exit criteria</a:t>
            </a:r>
          </a:p>
        </p:txBody>
      </p:sp>
    </p:spTree>
    <p:extLst>
      <p:ext uri="{BB962C8B-B14F-4D97-AF65-F5344CB8AC3E}">
        <p14:creationId xmlns:p14="http://schemas.microsoft.com/office/powerpoint/2010/main" val="3169193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B51D5-8BDC-4360-9DF3-2FC937CC749B}"/>
              </a:ext>
            </a:extLst>
          </p:cNvPr>
          <p:cNvSpPr>
            <a:spLocks noGrp="1"/>
          </p:cNvSpPr>
          <p:nvPr>
            <p:ph type="title"/>
          </p:nvPr>
        </p:nvSpPr>
        <p:spPr/>
        <p:txBody>
          <a:bodyPr>
            <a:normAutofit/>
          </a:bodyPr>
          <a:lstStyle/>
          <a:p>
            <a:r>
              <a:rPr lang="en-US" dirty="0"/>
              <a:t>What was the Challenge?</a:t>
            </a:r>
          </a:p>
        </p:txBody>
      </p:sp>
      <p:sp>
        <p:nvSpPr>
          <p:cNvPr id="3" name="Content Placeholder 2">
            <a:extLst>
              <a:ext uri="{FF2B5EF4-FFF2-40B4-BE49-F238E27FC236}">
                <a16:creationId xmlns:a16="http://schemas.microsoft.com/office/drawing/2014/main" id="{66AD397E-4684-4F75-A4A3-8A14E1817E3F}"/>
              </a:ext>
            </a:extLst>
          </p:cNvPr>
          <p:cNvSpPr>
            <a:spLocks noGrp="1"/>
          </p:cNvSpPr>
          <p:nvPr>
            <p:ph idx="1"/>
          </p:nvPr>
        </p:nvSpPr>
        <p:spPr/>
        <p:txBody>
          <a:bodyPr/>
          <a:lstStyle/>
          <a:p>
            <a:r>
              <a:rPr lang="en-US" dirty="0"/>
              <a:t>MBSE Style Guide for DoD 5000 Program Acquisitions</a:t>
            </a:r>
          </a:p>
          <a:p>
            <a:pPr lvl="1"/>
            <a:r>
              <a:rPr lang="en-US" dirty="0"/>
              <a:t>DoD 5000 Meta Model</a:t>
            </a:r>
          </a:p>
          <a:p>
            <a:pPr lvl="1"/>
            <a:r>
              <a:rPr lang="en-US" dirty="0"/>
              <a:t>Example Model</a:t>
            </a:r>
          </a:p>
          <a:p>
            <a:pPr lvl="1"/>
            <a:r>
              <a:rPr lang="en-US" dirty="0"/>
              <a:t>Validation Suites</a:t>
            </a:r>
          </a:p>
          <a:p>
            <a:pPr lvl="1"/>
            <a:r>
              <a:rPr lang="en-US" dirty="0" err="1"/>
              <a:t>Metachain</a:t>
            </a:r>
            <a:endParaRPr lang="en-US" dirty="0"/>
          </a:p>
          <a:p>
            <a:pPr lvl="1"/>
            <a:r>
              <a:rPr lang="en-US" dirty="0"/>
              <a:t>Velocity Script</a:t>
            </a:r>
          </a:p>
          <a:p>
            <a:endParaRPr lang="en-US" dirty="0"/>
          </a:p>
        </p:txBody>
      </p:sp>
    </p:spTree>
    <p:extLst>
      <p:ext uri="{BB962C8B-B14F-4D97-AF65-F5344CB8AC3E}">
        <p14:creationId xmlns:p14="http://schemas.microsoft.com/office/powerpoint/2010/main" val="3666128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FEBE8-0E6E-4C77-B8C2-F7AB6EA86FB6}"/>
              </a:ext>
            </a:extLst>
          </p:cNvPr>
          <p:cNvSpPr>
            <a:spLocks noGrp="1"/>
          </p:cNvSpPr>
          <p:nvPr>
            <p:ph type="title"/>
          </p:nvPr>
        </p:nvSpPr>
        <p:spPr/>
        <p:txBody>
          <a:bodyPr>
            <a:normAutofit/>
          </a:bodyPr>
          <a:lstStyle/>
          <a:p>
            <a:pPr>
              <a:spcAft>
                <a:spcPts val="600"/>
              </a:spcAft>
            </a:pPr>
            <a:r>
              <a:rPr lang="en-US" sz="3200" b="1" dirty="0">
                <a:ea typeface="Verdana" pitchFamily="34" charset="0"/>
                <a:cs typeface="Verdana" pitchFamily="34" charset="0"/>
              </a:rPr>
              <a:t>Meta Model</a:t>
            </a:r>
          </a:p>
        </p:txBody>
      </p:sp>
      <p:pic>
        <p:nvPicPr>
          <p:cNvPr id="6" name="Picture 5">
            <a:extLst>
              <a:ext uri="{FF2B5EF4-FFF2-40B4-BE49-F238E27FC236}">
                <a16:creationId xmlns:a16="http://schemas.microsoft.com/office/drawing/2014/main" id="{1CB0EEC7-3076-4660-9E93-F45DBF40AEE7}"/>
              </a:ext>
            </a:extLst>
          </p:cNvPr>
          <p:cNvPicPr>
            <a:picLocks noChangeAspect="1"/>
          </p:cNvPicPr>
          <p:nvPr/>
        </p:nvPicPr>
        <p:blipFill>
          <a:blip r:embed="rId2"/>
          <a:stretch>
            <a:fillRect/>
          </a:stretch>
        </p:blipFill>
        <p:spPr>
          <a:xfrm>
            <a:off x="1473889" y="1459006"/>
            <a:ext cx="7219633" cy="4986818"/>
          </a:xfrm>
          <a:prstGeom prst="rect">
            <a:avLst/>
          </a:prstGeom>
        </p:spPr>
      </p:pic>
    </p:spTree>
    <p:extLst>
      <p:ext uri="{BB962C8B-B14F-4D97-AF65-F5344CB8AC3E}">
        <p14:creationId xmlns:p14="http://schemas.microsoft.com/office/powerpoint/2010/main" val="2287380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A51A0-DDA4-42F7-8C77-B0D02A16D326}"/>
              </a:ext>
            </a:extLst>
          </p:cNvPr>
          <p:cNvSpPr>
            <a:spLocks noGrp="1"/>
          </p:cNvSpPr>
          <p:nvPr>
            <p:ph type="title"/>
          </p:nvPr>
        </p:nvSpPr>
        <p:spPr/>
        <p:txBody>
          <a:bodyPr/>
          <a:lstStyle/>
          <a:p>
            <a:r>
              <a:rPr lang="en-US" dirty="0"/>
              <a:t>Model Architecture</a:t>
            </a:r>
          </a:p>
        </p:txBody>
      </p:sp>
      <p:pic>
        <p:nvPicPr>
          <p:cNvPr id="5" name="Content Placeholder 4">
            <a:extLst>
              <a:ext uri="{FF2B5EF4-FFF2-40B4-BE49-F238E27FC236}">
                <a16:creationId xmlns:a16="http://schemas.microsoft.com/office/drawing/2014/main" id="{D274A386-70DE-4600-B9AA-F86454B400C0}"/>
              </a:ext>
            </a:extLst>
          </p:cNvPr>
          <p:cNvPicPr>
            <a:picLocks noGrp="1" noChangeAspect="1"/>
          </p:cNvPicPr>
          <p:nvPr>
            <p:ph idx="1"/>
          </p:nvPr>
        </p:nvPicPr>
        <p:blipFill>
          <a:blip r:embed="rId2"/>
          <a:stretch>
            <a:fillRect/>
          </a:stretch>
        </p:blipFill>
        <p:spPr>
          <a:xfrm>
            <a:off x="1130113" y="1645322"/>
            <a:ext cx="1666875" cy="933450"/>
          </a:xfrm>
        </p:spPr>
      </p:pic>
      <p:pic>
        <p:nvPicPr>
          <p:cNvPr id="9" name="Picture 8">
            <a:extLst>
              <a:ext uri="{FF2B5EF4-FFF2-40B4-BE49-F238E27FC236}">
                <a16:creationId xmlns:a16="http://schemas.microsoft.com/office/drawing/2014/main" id="{E330A70F-5F9C-45B7-ABCB-A32544499604}"/>
              </a:ext>
            </a:extLst>
          </p:cNvPr>
          <p:cNvPicPr>
            <a:picLocks noChangeAspect="1"/>
          </p:cNvPicPr>
          <p:nvPr/>
        </p:nvPicPr>
        <p:blipFill>
          <a:blip r:embed="rId3"/>
          <a:stretch>
            <a:fillRect/>
          </a:stretch>
        </p:blipFill>
        <p:spPr>
          <a:xfrm>
            <a:off x="1021976" y="5405485"/>
            <a:ext cx="1485900" cy="752475"/>
          </a:xfrm>
          <a:prstGeom prst="rect">
            <a:avLst/>
          </a:prstGeom>
        </p:spPr>
      </p:pic>
      <p:sp>
        <p:nvSpPr>
          <p:cNvPr id="10" name="Oval 9">
            <a:extLst>
              <a:ext uri="{FF2B5EF4-FFF2-40B4-BE49-F238E27FC236}">
                <a16:creationId xmlns:a16="http://schemas.microsoft.com/office/drawing/2014/main" id="{09FBDF23-C082-46F2-9E00-010C43D98E79}"/>
              </a:ext>
            </a:extLst>
          </p:cNvPr>
          <p:cNvSpPr/>
          <p:nvPr/>
        </p:nvSpPr>
        <p:spPr>
          <a:xfrm>
            <a:off x="980293" y="1379484"/>
            <a:ext cx="2064123" cy="1566582"/>
          </a:xfrm>
          <a:prstGeom prst="ellipse">
            <a:avLst/>
          </a:prstGeom>
          <a:noFill/>
          <a:ln w="381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2" name="Group 11">
            <a:extLst>
              <a:ext uri="{FF2B5EF4-FFF2-40B4-BE49-F238E27FC236}">
                <a16:creationId xmlns:a16="http://schemas.microsoft.com/office/drawing/2014/main" id="{6ADC4CD5-59D5-4FAF-9045-E8623031B1AA}"/>
              </a:ext>
            </a:extLst>
          </p:cNvPr>
          <p:cNvGrpSpPr/>
          <p:nvPr/>
        </p:nvGrpSpPr>
        <p:grpSpPr>
          <a:xfrm>
            <a:off x="5584210" y="3144097"/>
            <a:ext cx="2064123" cy="1566582"/>
            <a:chOff x="2272832" y="3308537"/>
            <a:chExt cx="2064123" cy="1566582"/>
          </a:xfrm>
        </p:grpSpPr>
        <p:pic>
          <p:nvPicPr>
            <p:cNvPr id="7" name="Picture 6">
              <a:extLst>
                <a:ext uri="{FF2B5EF4-FFF2-40B4-BE49-F238E27FC236}">
                  <a16:creationId xmlns:a16="http://schemas.microsoft.com/office/drawing/2014/main" id="{39890298-F0FE-4568-81E7-395BD731634A}"/>
                </a:ext>
              </a:extLst>
            </p:cNvPr>
            <p:cNvPicPr>
              <a:picLocks noChangeAspect="1"/>
            </p:cNvPicPr>
            <p:nvPr/>
          </p:nvPicPr>
          <p:blipFill>
            <a:blip r:embed="rId4"/>
            <a:stretch>
              <a:fillRect/>
            </a:stretch>
          </p:blipFill>
          <p:spPr>
            <a:xfrm>
              <a:off x="2571469" y="3613616"/>
              <a:ext cx="1466850" cy="838200"/>
            </a:xfrm>
            <a:prstGeom prst="rect">
              <a:avLst/>
            </a:prstGeom>
          </p:spPr>
        </p:pic>
        <p:sp>
          <p:nvSpPr>
            <p:cNvPr id="11" name="Oval 10">
              <a:extLst>
                <a:ext uri="{FF2B5EF4-FFF2-40B4-BE49-F238E27FC236}">
                  <a16:creationId xmlns:a16="http://schemas.microsoft.com/office/drawing/2014/main" id="{1180E2E5-E398-40E6-A74A-E8DF506C139D}"/>
                </a:ext>
              </a:extLst>
            </p:cNvPr>
            <p:cNvSpPr/>
            <p:nvPr/>
          </p:nvSpPr>
          <p:spPr>
            <a:xfrm>
              <a:off x="2272832" y="3308537"/>
              <a:ext cx="2064123" cy="1566582"/>
            </a:xfrm>
            <a:prstGeom prst="ellipse">
              <a:avLst/>
            </a:prstGeom>
            <a:noFill/>
            <a:ln w="381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3" name="Oval 12">
            <a:extLst>
              <a:ext uri="{FF2B5EF4-FFF2-40B4-BE49-F238E27FC236}">
                <a16:creationId xmlns:a16="http://schemas.microsoft.com/office/drawing/2014/main" id="{6523783E-2901-48A8-ADF1-085E0A6DCCAF}"/>
              </a:ext>
            </a:extLst>
          </p:cNvPr>
          <p:cNvSpPr/>
          <p:nvPr/>
        </p:nvSpPr>
        <p:spPr>
          <a:xfrm>
            <a:off x="732865" y="5016780"/>
            <a:ext cx="2064123" cy="1566582"/>
          </a:xfrm>
          <a:prstGeom prst="ellipse">
            <a:avLst/>
          </a:prstGeom>
          <a:noFill/>
          <a:ln w="381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15" name="Straight Arrow Connector 14">
            <a:extLst>
              <a:ext uri="{FF2B5EF4-FFF2-40B4-BE49-F238E27FC236}">
                <a16:creationId xmlns:a16="http://schemas.microsoft.com/office/drawing/2014/main" id="{9DBCB42F-7864-401D-8E0D-8D6FB96735F8}"/>
              </a:ext>
            </a:extLst>
          </p:cNvPr>
          <p:cNvCxnSpPr>
            <a:stCxn id="11" idx="1"/>
            <a:endCxn id="10" idx="6"/>
          </p:cNvCxnSpPr>
          <p:nvPr/>
        </p:nvCxnSpPr>
        <p:spPr>
          <a:xfrm flipH="1" flipV="1">
            <a:off x="3044416" y="2162775"/>
            <a:ext cx="2842078" cy="1210743"/>
          </a:xfrm>
          <a:prstGeom prst="straightConnector1">
            <a:avLst/>
          </a:prstGeom>
          <a:ln w="47625">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292B9B3B-43B2-4037-9AFA-84980E5A362C}"/>
              </a:ext>
            </a:extLst>
          </p:cNvPr>
          <p:cNvCxnSpPr>
            <a:cxnSpLocks/>
            <a:stCxn id="13" idx="7"/>
            <a:endCxn id="11" idx="3"/>
          </p:cNvCxnSpPr>
          <p:nvPr/>
        </p:nvCxnSpPr>
        <p:spPr>
          <a:xfrm flipV="1">
            <a:off x="2494704" y="4481258"/>
            <a:ext cx="3391790" cy="764943"/>
          </a:xfrm>
          <a:prstGeom prst="straightConnector1">
            <a:avLst/>
          </a:prstGeom>
          <a:ln w="47625">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B23B8F7-535B-4F49-8B14-1E18A32B99B7}"/>
              </a:ext>
            </a:extLst>
          </p:cNvPr>
          <p:cNvSpPr txBox="1"/>
          <p:nvPr/>
        </p:nvSpPr>
        <p:spPr>
          <a:xfrm rot="1183498">
            <a:off x="3382074" y="2789046"/>
            <a:ext cx="2064122" cy="338554"/>
          </a:xfrm>
          <a:prstGeom prst="rect">
            <a:avLst/>
          </a:prstGeom>
          <a:noFill/>
        </p:spPr>
        <p:txBody>
          <a:bodyPr wrap="square" rtlCol="0">
            <a:spAutoFit/>
          </a:bodyPr>
          <a:lstStyle/>
          <a:p>
            <a:pPr>
              <a:spcAft>
                <a:spcPts val="600"/>
              </a:spcAft>
            </a:pPr>
            <a:r>
              <a:rPr lang="en-US" sz="1600" dirty="0">
                <a:ea typeface="Verdana" pitchFamily="34" charset="0"/>
                <a:cs typeface="Verdana" pitchFamily="34" charset="0"/>
              </a:rPr>
              <a:t>&lt;&lt;Dependency &gt;&gt;</a:t>
            </a:r>
          </a:p>
        </p:txBody>
      </p:sp>
      <p:sp>
        <p:nvSpPr>
          <p:cNvPr id="20" name="TextBox 19">
            <a:extLst>
              <a:ext uri="{FF2B5EF4-FFF2-40B4-BE49-F238E27FC236}">
                <a16:creationId xmlns:a16="http://schemas.microsoft.com/office/drawing/2014/main" id="{146A9818-5177-4481-A0B2-C4288208A7BC}"/>
              </a:ext>
            </a:extLst>
          </p:cNvPr>
          <p:cNvSpPr txBox="1"/>
          <p:nvPr/>
        </p:nvSpPr>
        <p:spPr>
          <a:xfrm rot="20769627">
            <a:off x="3001232" y="4541402"/>
            <a:ext cx="2064122" cy="338554"/>
          </a:xfrm>
          <a:prstGeom prst="rect">
            <a:avLst/>
          </a:prstGeom>
          <a:noFill/>
        </p:spPr>
        <p:txBody>
          <a:bodyPr wrap="square" rtlCol="0">
            <a:spAutoFit/>
          </a:bodyPr>
          <a:lstStyle/>
          <a:p>
            <a:pPr>
              <a:spcAft>
                <a:spcPts val="600"/>
              </a:spcAft>
            </a:pPr>
            <a:r>
              <a:rPr lang="en-US" sz="1600" dirty="0">
                <a:ea typeface="Verdana" pitchFamily="34" charset="0"/>
                <a:cs typeface="Verdana" pitchFamily="34" charset="0"/>
              </a:rPr>
              <a:t>&lt;&lt;Dependency &gt;&gt;</a:t>
            </a:r>
          </a:p>
        </p:txBody>
      </p:sp>
      <p:sp>
        <p:nvSpPr>
          <p:cNvPr id="21" name="Oval 20">
            <a:extLst>
              <a:ext uri="{FF2B5EF4-FFF2-40B4-BE49-F238E27FC236}">
                <a16:creationId xmlns:a16="http://schemas.microsoft.com/office/drawing/2014/main" id="{8F09FE48-FB5E-44E4-AAE7-457B13153B5A}"/>
              </a:ext>
            </a:extLst>
          </p:cNvPr>
          <p:cNvSpPr/>
          <p:nvPr/>
        </p:nvSpPr>
        <p:spPr>
          <a:xfrm>
            <a:off x="5777475" y="1364031"/>
            <a:ext cx="2064123" cy="1566582"/>
          </a:xfrm>
          <a:prstGeom prst="ellipse">
            <a:avLst/>
          </a:prstGeom>
          <a:noFill/>
          <a:ln w="381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Oval 21">
            <a:extLst>
              <a:ext uri="{FF2B5EF4-FFF2-40B4-BE49-F238E27FC236}">
                <a16:creationId xmlns:a16="http://schemas.microsoft.com/office/drawing/2014/main" id="{B12D7025-66EE-4F1F-8844-EDFF76B57C71}"/>
              </a:ext>
            </a:extLst>
          </p:cNvPr>
          <p:cNvSpPr/>
          <p:nvPr/>
        </p:nvSpPr>
        <p:spPr>
          <a:xfrm>
            <a:off x="5571880" y="4989038"/>
            <a:ext cx="2064123" cy="1566582"/>
          </a:xfrm>
          <a:prstGeom prst="ellipse">
            <a:avLst/>
          </a:prstGeom>
          <a:noFill/>
          <a:ln w="381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Oval 23">
            <a:extLst>
              <a:ext uri="{FF2B5EF4-FFF2-40B4-BE49-F238E27FC236}">
                <a16:creationId xmlns:a16="http://schemas.microsoft.com/office/drawing/2014/main" id="{12CED846-43FD-4DD0-B339-A4C5313AAC53}"/>
              </a:ext>
            </a:extLst>
          </p:cNvPr>
          <p:cNvSpPr/>
          <p:nvPr/>
        </p:nvSpPr>
        <p:spPr>
          <a:xfrm>
            <a:off x="912942" y="3171839"/>
            <a:ext cx="2064123" cy="1566582"/>
          </a:xfrm>
          <a:prstGeom prst="ellipse">
            <a:avLst/>
          </a:prstGeom>
          <a:noFill/>
          <a:ln w="381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26" name="Straight Arrow Connector 25">
            <a:extLst>
              <a:ext uri="{FF2B5EF4-FFF2-40B4-BE49-F238E27FC236}">
                <a16:creationId xmlns:a16="http://schemas.microsoft.com/office/drawing/2014/main" id="{CF19B272-1D1F-4034-A98B-4940D5F84E73}"/>
              </a:ext>
            </a:extLst>
          </p:cNvPr>
          <p:cNvCxnSpPr>
            <a:cxnSpLocks/>
            <a:stCxn id="13" idx="6"/>
            <a:endCxn id="22" idx="2"/>
          </p:cNvCxnSpPr>
          <p:nvPr/>
        </p:nvCxnSpPr>
        <p:spPr>
          <a:xfrm flipV="1">
            <a:off x="2796988" y="5772329"/>
            <a:ext cx="2774892" cy="27742"/>
          </a:xfrm>
          <a:prstGeom prst="straightConnector1">
            <a:avLst/>
          </a:prstGeom>
          <a:ln w="47625">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5C0A3720-1586-4C7D-B954-AC8CFD2CAE28}"/>
              </a:ext>
            </a:extLst>
          </p:cNvPr>
          <p:cNvCxnSpPr>
            <a:cxnSpLocks/>
            <a:stCxn id="11" idx="2"/>
            <a:endCxn id="24" idx="6"/>
          </p:cNvCxnSpPr>
          <p:nvPr/>
        </p:nvCxnSpPr>
        <p:spPr>
          <a:xfrm flipH="1">
            <a:off x="2977065" y="3927388"/>
            <a:ext cx="2607145" cy="27742"/>
          </a:xfrm>
          <a:prstGeom prst="straightConnector1">
            <a:avLst/>
          </a:prstGeom>
          <a:ln w="47625">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D3FCBE3C-F906-46FC-A650-889F16772942}"/>
              </a:ext>
            </a:extLst>
          </p:cNvPr>
          <p:cNvCxnSpPr>
            <a:cxnSpLocks/>
            <a:stCxn id="10" idx="6"/>
            <a:endCxn id="21" idx="2"/>
          </p:cNvCxnSpPr>
          <p:nvPr/>
        </p:nvCxnSpPr>
        <p:spPr>
          <a:xfrm flipV="1">
            <a:off x="3044416" y="2147322"/>
            <a:ext cx="2733059" cy="15453"/>
          </a:xfrm>
          <a:prstGeom prst="straightConnector1">
            <a:avLst/>
          </a:prstGeom>
          <a:ln w="47625">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5B1F8398-2674-448E-93C9-F286EA3C726B}"/>
              </a:ext>
            </a:extLst>
          </p:cNvPr>
          <p:cNvSpPr txBox="1"/>
          <p:nvPr/>
        </p:nvSpPr>
        <p:spPr>
          <a:xfrm>
            <a:off x="6044649" y="1831934"/>
            <a:ext cx="1529775" cy="584775"/>
          </a:xfrm>
          <a:prstGeom prst="rect">
            <a:avLst/>
          </a:prstGeom>
          <a:noFill/>
        </p:spPr>
        <p:txBody>
          <a:bodyPr wrap="square" rtlCol="0">
            <a:spAutoFit/>
          </a:bodyPr>
          <a:lstStyle/>
          <a:p>
            <a:pPr>
              <a:spcAft>
                <a:spcPts val="600"/>
              </a:spcAft>
            </a:pPr>
            <a:r>
              <a:rPr lang="en-US" sz="1600" dirty="0">
                <a:ea typeface="Verdana" pitchFamily="34" charset="0"/>
                <a:cs typeface="Verdana" pitchFamily="34" charset="0"/>
              </a:rPr>
              <a:t>Operational Model Library</a:t>
            </a:r>
          </a:p>
        </p:txBody>
      </p:sp>
      <p:sp>
        <p:nvSpPr>
          <p:cNvPr id="37" name="TextBox 36">
            <a:extLst>
              <a:ext uri="{FF2B5EF4-FFF2-40B4-BE49-F238E27FC236}">
                <a16:creationId xmlns:a16="http://schemas.microsoft.com/office/drawing/2014/main" id="{2AF9CCEA-B70D-4EFC-9AF0-81D26D8F3E96}"/>
              </a:ext>
            </a:extLst>
          </p:cNvPr>
          <p:cNvSpPr txBox="1"/>
          <p:nvPr/>
        </p:nvSpPr>
        <p:spPr>
          <a:xfrm>
            <a:off x="5920195" y="5409145"/>
            <a:ext cx="1529775" cy="584775"/>
          </a:xfrm>
          <a:prstGeom prst="rect">
            <a:avLst/>
          </a:prstGeom>
          <a:noFill/>
        </p:spPr>
        <p:txBody>
          <a:bodyPr wrap="square" rtlCol="0">
            <a:spAutoFit/>
          </a:bodyPr>
          <a:lstStyle/>
          <a:p>
            <a:pPr>
              <a:spcAft>
                <a:spcPts val="600"/>
              </a:spcAft>
            </a:pPr>
            <a:r>
              <a:rPr lang="en-US" sz="1600" dirty="0">
                <a:ea typeface="Verdana" pitchFamily="34" charset="0"/>
                <a:cs typeface="Verdana" pitchFamily="34" charset="0"/>
              </a:rPr>
              <a:t>Physical Model Library</a:t>
            </a:r>
          </a:p>
        </p:txBody>
      </p:sp>
      <p:sp>
        <p:nvSpPr>
          <p:cNvPr id="38" name="TextBox 37">
            <a:extLst>
              <a:ext uri="{FF2B5EF4-FFF2-40B4-BE49-F238E27FC236}">
                <a16:creationId xmlns:a16="http://schemas.microsoft.com/office/drawing/2014/main" id="{B2C2155A-0DB1-4756-A2A9-51FFC08E9978}"/>
              </a:ext>
            </a:extLst>
          </p:cNvPr>
          <p:cNvSpPr txBox="1"/>
          <p:nvPr/>
        </p:nvSpPr>
        <p:spPr>
          <a:xfrm>
            <a:off x="1242639" y="3662742"/>
            <a:ext cx="1529775" cy="584775"/>
          </a:xfrm>
          <a:prstGeom prst="rect">
            <a:avLst/>
          </a:prstGeom>
          <a:noFill/>
        </p:spPr>
        <p:txBody>
          <a:bodyPr wrap="square" rtlCol="0">
            <a:spAutoFit/>
          </a:bodyPr>
          <a:lstStyle/>
          <a:p>
            <a:pPr>
              <a:spcAft>
                <a:spcPts val="600"/>
              </a:spcAft>
            </a:pPr>
            <a:r>
              <a:rPr lang="en-US" sz="1600" dirty="0">
                <a:ea typeface="Verdana" pitchFamily="34" charset="0"/>
                <a:cs typeface="Verdana" pitchFamily="34" charset="0"/>
              </a:rPr>
              <a:t>Logical Model Library</a:t>
            </a:r>
          </a:p>
        </p:txBody>
      </p:sp>
      <p:sp>
        <p:nvSpPr>
          <p:cNvPr id="39" name="TextBox 38">
            <a:extLst>
              <a:ext uri="{FF2B5EF4-FFF2-40B4-BE49-F238E27FC236}">
                <a16:creationId xmlns:a16="http://schemas.microsoft.com/office/drawing/2014/main" id="{9F0AEA52-CA31-4079-8913-627811E93303}"/>
              </a:ext>
            </a:extLst>
          </p:cNvPr>
          <p:cNvSpPr txBox="1"/>
          <p:nvPr/>
        </p:nvSpPr>
        <p:spPr>
          <a:xfrm>
            <a:off x="3152373" y="5833815"/>
            <a:ext cx="2064122" cy="338554"/>
          </a:xfrm>
          <a:prstGeom prst="rect">
            <a:avLst/>
          </a:prstGeom>
          <a:noFill/>
        </p:spPr>
        <p:txBody>
          <a:bodyPr wrap="square" rtlCol="0">
            <a:spAutoFit/>
          </a:bodyPr>
          <a:lstStyle/>
          <a:p>
            <a:pPr>
              <a:spcAft>
                <a:spcPts val="600"/>
              </a:spcAft>
            </a:pPr>
            <a:r>
              <a:rPr lang="en-US" sz="1600" dirty="0">
                <a:ea typeface="Verdana" pitchFamily="34" charset="0"/>
                <a:cs typeface="Verdana" pitchFamily="34" charset="0"/>
              </a:rPr>
              <a:t>&lt;&lt;Dependency &gt;&gt;</a:t>
            </a:r>
          </a:p>
        </p:txBody>
      </p:sp>
      <p:sp>
        <p:nvSpPr>
          <p:cNvPr id="40" name="TextBox 39">
            <a:extLst>
              <a:ext uri="{FF2B5EF4-FFF2-40B4-BE49-F238E27FC236}">
                <a16:creationId xmlns:a16="http://schemas.microsoft.com/office/drawing/2014/main" id="{543B3B77-A64D-4B62-8511-DF99EED3F91A}"/>
              </a:ext>
            </a:extLst>
          </p:cNvPr>
          <p:cNvSpPr txBox="1"/>
          <p:nvPr/>
        </p:nvSpPr>
        <p:spPr>
          <a:xfrm>
            <a:off x="3206498" y="3620488"/>
            <a:ext cx="2064122" cy="338554"/>
          </a:xfrm>
          <a:prstGeom prst="rect">
            <a:avLst/>
          </a:prstGeom>
          <a:noFill/>
        </p:spPr>
        <p:txBody>
          <a:bodyPr wrap="square" rtlCol="0">
            <a:spAutoFit/>
          </a:bodyPr>
          <a:lstStyle/>
          <a:p>
            <a:pPr>
              <a:spcAft>
                <a:spcPts val="600"/>
              </a:spcAft>
            </a:pPr>
            <a:r>
              <a:rPr lang="en-US" sz="1600" dirty="0">
                <a:ea typeface="Verdana" pitchFamily="34" charset="0"/>
                <a:cs typeface="Verdana" pitchFamily="34" charset="0"/>
              </a:rPr>
              <a:t>&lt;&lt;Dependency &gt;&gt;</a:t>
            </a:r>
          </a:p>
        </p:txBody>
      </p:sp>
      <p:sp>
        <p:nvSpPr>
          <p:cNvPr id="41" name="TextBox 40">
            <a:extLst>
              <a:ext uri="{FF2B5EF4-FFF2-40B4-BE49-F238E27FC236}">
                <a16:creationId xmlns:a16="http://schemas.microsoft.com/office/drawing/2014/main" id="{21305942-DA26-4481-BB28-36EE636BFC27}"/>
              </a:ext>
            </a:extLst>
          </p:cNvPr>
          <p:cNvSpPr txBox="1"/>
          <p:nvPr/>
        </p:nvSpPr>
        <p:spPr>
          <a:xfrm>
            <a:off x="3465925" y="1785767"/>
            <a:ext cx="2064122" cy="338554"/>
          </a:xfrm>
          <a:prstGeom prst="rect">
            <a:avLst/>
          </a:prstGeom>
          <a:noFill/>
        </p:spPr>
        <p:txBody>
          <a:bodyPr wrap="square" rtlCol="0">
            <a:spAutoFit/>
          </a:bodyPr>
          <a:lstStyle/>
          <a:p>
            <a:pPr>
              <a:spcAft>
                <a:spcPts val="600"/>
              </a:spcAft>
            </a:pPr>
            <a:r>
              <a:rPr lang="en-US" sz="1600" dirty="0">
                <a:ea typeface="Verdana" pitchFamily="34" charset="0"/>
                <a:cs typeface="Verdana" pitchFamily="34" charset="0"/>
              </a:rPr>
              <a:t>&lt;&lt;Dependency &gt;&gt;</a:t>
            </a:r>
          </a:p>
        </p:txBody>
      </p:sp>
    </p:spTree>
    <p:extLst>
      <p:ext uri="{BB962C8B-B14F-4D97-AF65-F5344CB8AC3E}">
        <p14:creationId xmlns:p14="http://schemas.microsoft.com/office/powerpoint/2010/main" val="3859274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75B2E-9F18-46E9-9C37-A76991FFC871}"/>
              </a:ext>
            </a:extLst>
          </p:cNvPr>
          <p:cNvSpPr>
            <a:spLocks noGrp="1"/>
          </p:cNvSpPr>
          <p:nvPr>
            <p:ph type="title"/>
          </p:nvPr>
        </p:nvSpPr>
        <p:spPr/>
        <p:txBody>
          <a:bodyPr/>
          <a:lstStyle/>
          <a:p>
            <a:r>
              <a:rPr lang="en-US" dirty="0"/>
              <a:t>Operational Common Model Library</a:t>
            </a:r>
          </a:p>
        </p:txBody>
      </p:sp>
      <p:sp>
        <p:nvSpPr>
          <p:cNvPr id="3" name="Content Placeholder 2">
            <a:extLst>
              <a:ext uri="{FF2B5EF4-FFF2-40B4-BE49-F238E27FC236}">
                <a16:creationId xmlns:a16="http://schemas.microsoft.com/office/drawing/2014/main" id="{8BEBC545-FB44-4749-8CE3-18B8F3716747}"/>
              </a:ext>
            </a:extLst>
          </p:cNvPr>
          <p:cNvSpPr>
            <a:spLocks noGrp="1"/>
          </p:cNvSpPr>
          <p:nvPr>
            <p:ph idx="1"/>
          </p:nvPr>
        </p:nvSpPr>
        <p:spPr/>
        <p:txBody>
          <a:bodyPr/>
          <a:lstStyle/>
          <a:p>
            <a:r>
              <a:rPr lang="en-US" dirty="0"/>
              <a:t>AUTL ADRP</a:t>
            </a:r>
          </a:p>
          <a:p>
            <a:r>
              <a:rPr lang="en-US" dirty="0"/>
              <a:t>JCA Library</a:t>
            </a:r>
          </a:p>
          <a:p>
            <a:r>
              <a:rPr lang="en-US" dirty="0"/>
              <a:t>JICDS UPDM SE Profile</a:t>
            </a:r>
          </a:p>
          <a:p>
            <a:r>
              <a:rPr lang="en-US" dirty="0"/>
              <a:t>JCSFL Library</a:t>
            </a:r>
          </a:p>
          <a:p>
            <a:r>
              <a:rPr lang="en-US" dirty="0"/>
              <a:t>Technology Readiness Levels in the United States Department of Defense (DoD)</a:t>
            </a:r>
          </a:p>
          <a:p>
            <a:r>
              <a:rPr lang="en-US" dirty="0"/>
              <a:t>MDO CFT </a:t>
            </a:r>
            <a:r>
              <a:rPr lang="en-US" dirty="0" err="1"/>
              <a:t>Architecture_IF_Model</a:t>
            </a:r>
            <a:endParaRPr lang="en-US" dirty="0"/>
          </a:p>
          <a:p>
            <a:r>
              <a:rPr lang="en-US" dirty="0"/>
              <a:t>Army Performer Library</a:t>
            </a:r>
          </a:p>
          <a:p>
            <a:endParaRPr lang="en-US" dirty="0"/>
          </a:p>
        </p:txBody>
      </p:sp>
    </p:spTree>
    <p:extLst>
      <p:ext uri="{BB962C8B-B14F-4D97-AF65-F5344CB8AC3E}">
        <p14:creationId xmlns:p14="http://schemas.microsoft.com/office/powerpoint/2010/main" val="197961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75B2E-9F18-46E9-9C37-A76991FFC871}"/>
              </a:ext>
            </a:extLst>
          </p:cNvPr>
          <p:cNvSpPr>
            <a:spLocks noGrp="1"/>
          </p:cNvSpPr>
          <p:nvPr>
            <p:ph type="title"/>
          </p:nvPr>
        </p:nvSpPr>
        <p:spPr/>
        <p:txBody>
          <a:bodyPr/>
          <a:lstStyle/>
          <a:p>
            <a:r>
              <a:rPr lang="en-US" dirty="0"/>
              <a:t>Logical Common Model Library</a:t>
            </a:r>
          </a:p>
        </p:txBody>
      </p:sp>
      <p:sp>
        <p:nvSpPr>
          <p:cNvPr id="3" name="Content Placeholder 2">
            <a:extLst>
              <a:ext uri="{FF2B5EF4-FFF2-40B4-BE49-F238E27FC236}">
                <a16:creationId xmlns:a16="http://schemas.microsoft.com/office/drawing/2014/main" id="{8BEBC545-FB44-4749-8CE3-18B8F3716747}"/>
              </a:ext>
            </a:extLst>
          </p:cNvPr>
          <p:cNvSpPr>
            <a:spLocks noGrp="1"/>
          </p:cNvSpPr>
          <p:nvPr>
            <p:ph idx="1"/>
          </p:nvPr>
        </p:nvSpPr>
        <p:spPr/>
        <p:txBody>
          <a:bodyPr/>
          <a:lstStyle/>
          <a:p>
            <a:r>
              <a:rPr lang="en-US" dirty="0"/>
              <a:t>MITRE PM Profile</a:t>
            </a:r>
          </a:p>
          <a:p>
            <a:r>
              <a:rPr lang="en-US" dirty="0"/>
              <a:t>SOW</a:t>
            </a:r>
          </a:p>
          <a:p>
            <a:r>
              <a:rPr lang="en-US" dirty="0"/>
              <a:t>Data Item Descriptions</a:t>
            </a:r>
          </a:p>
          <a:p>
            <a:r>
              <a:rPr lang="en-US" dirty="0"/>
              <a:t>Pins &amp; Wires</a:t>
            </a:r>
          </a:p>
          <a:p>
            <a:r>
              <a:rPr lang="en-US" dirty="0"/>
              <a:t>Interfaces Protocols</a:t>
            </a:r>
          </a:p>
          <a:p>
            <a:endParaRPr lang="en-US" dirty="0"/>
          </a:p>
        </p:txBody>
      </p:sp>
    </p:spTree>
    <p:extLst>
      <p:ext uri="{BB962C8B-B14F-4D97-AF65-F5344CB8AC3E}">
        <p14:creationId xmlns:p14="http://schemas.microsoft.com/office/powerpoint/2010/main" val="4081117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5C738-FAFD-482A-8961-56EC3963062E}"/>
              </a:ext>
            </a:extLst>
          </p:cNvPr>
          <p:cNvSpPr>
            <a:spLocks noGrp="1"/>
          </p:cNvSpPr>
          <p:nvPr>
            <p:ph type="title"/>
          </p:nvPr>
        </p:nvSpPr>
        <p:spPr/>
        <p:txBody>
          <a:bodyPr/>
          <a:lstStyle/>
          <a:p>
            <a:r>
              <a:rPr lang="en-US" dirty="0"/>
              <a:t>Operational</a:t>
            </a:r>
          </a:p>
        </p:txBody>
      </p:sp>
      <p:sp>
        <p:nvSpPr>
          <p:cNvPr id="3" name="Content Placeholder 2">
            <a:extLst>
              <a:ext uri="{FF2B5EF4-FFF2-40B4-BE49-F238E27FC236}">
                <a16:creationId xmlns:a16="http://schemas.microsoft.com/office/drawing/2014/main" id="{D63AFF3F-65D3-4F06-8B81-9792DD6F6182}"/>
              </a:ext>
            </a:extLst>
          </p:cNvPr>
          <p:cNvSpPr>
            <a:spLocks noGrp="1"/>
          </p:cNvSpPr>
          <p:nvPr>
            <p:ph idx="1"/>
          </p:nvPr>
        </p:nvSpPr>
        <p:spPr/>
        <p:txBody>
          <a:bodyPr>
            <a:normAutofit fontScale="85000" lnSpcReduction="10000"/>
          </a:bodyPr>
          <a:lstStyle/>
          <a:p>
            <a:pPr marL="346075" indent="-342900"/>
            <a:r>
              <a:rPr lang="en-US" dirty="0"/>
              <a:t>Initial Technical Review (ITR)</a:t>
            </a:r>
          </a:p>
          <a:p>
            <a:pPr lvl="1"/>
            <a:r>
              <a:rPr lang="en-US" b="0" i="0" u="none" strike="noStrike" dirty="0">
                <a:effectLst/>
                <a:latin typeface="Arial" panose="020B0604020202020204" pitchFamily="34" charset="0"/>
              </a:rPr>
              <a:t>The Initial Technical Review (ITR) is a multi-disciplined technical review to support a program’s initial Program Objective Memorandum (POM) submission in the Materiel Solutions Analysis (MSA) Phase . This review ensures a program’s Technical Baseline is sufficiently rigorous to support a valid cost estimate and enable an independent assessment. The ITR assesses the capability needs and materiel solution approach of a proposed program and verifies that the requisite research, development, test and evaluation, engineering, logistics, and programmatic bases for the program reflect the complete spectrum of technical challenges and risks.</a:t>
            </a:r>
          </a:p>
          <a:p>
            <a:pPr lvl="1"/>
            <a:r>
              <a:rPr lang="en-US" b="0" i="0" u="none" strike="noStrike" dirty="0">
                <a:effectLst/>
                <a:latin typeface="Arial" panose="020B0604020202020204" pitchFamily="34" charset="0"/>
              </a:rPr>
              <a:t>Additionally, the ITR ensures the historical and prospective drivers of system Life-Cycle cost (LCC) have been quantified to the maximum extent and that the range of uncertainty in these parameters has been captured and reflected in the program cost estimates. The basic Cost Analysis Requirements Description (CARD)  technical and programmatic guidance, tailored to suit the scope and complexity of the program, should be followed to ensure all pertinent design-related cost drivers are addressed.</a:t>
            </a:r>
          </a:p>
          <a:p>
            <a:pPr marL="346075" indent="-342900"/>
            <a:endParaRPr lang="en-US" dirty="0"/>
          </a:p>
          <a:p>
            <a:pPr lvl="1"/>
            <a:endParaRPr lang="en-US" dirty="0"/>
          </a:p>
        </p:txBody>
      </p:sp>
    </p:spTree>
    <p:extLst>
      <p:ext uri="{BB962C8B-B14F-4D97-AF65-F5344CB8AC3E}">
        <p14:creationId xmlns:p14="http://schemas.microsoft.com/office/powerpoint/2010/main" val="2444591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5C738-FAFD-482A-8961-56EC3963062E}"/>
              </a:ext>
            </a:extLst>
          </p:cNvPr>
          <p:cNvSpPr>
            <a:spLocks noGrp="1"/>
          </p:cNvSpPr>
          <p:nvPr>
            <p:ph type="title"/>
          </p:nvPr>
        </p:nvSpPr>
        <p:spPr/>
        <p:txBody>
          <a:bodyPr/>
          <a:lstStyle/>
          <a:p>
            <a:r>
              <a:rPr lang="en-US" dirty="0"/>
              <a:t>Operational</a:t>
            </a:r>
          </a:p>
        </p:txBody>
      </p:sp>
      <p:sp>
        <p:nvSpPr>
          <p:cNvPr id="3" name="Content Placeholder 2">
            <a:extLst>
              <a:ext uri="{FF2B5EF4-FFF2-40B4-BE49-F238E27FC236}">
                <a16:creationId xmlns:a16="http://schemas.microsoft.com/office/drawing/2014/main" id="{D63AFF3F-65D3-4F06-8B81-9792DD6F6182}"/>
              </a:ext>
            </a:extLst>
          </p:cNvPr>
          <p:cNvSpPr>
            <a:spLocks noGrp="1"/>
          </p:cNvSpPr>
          <p:nvPr>
            <p:ph idx="1"/>
          </p:nvPr>
        </p:nvSpPr>
        <p:spPr/>
        <p:txBody>
          <a:bodyPr>
            <a:normAutofit/>
          </a:bodyPr>
          <a:lstStyle/>
          <a:p>
            <a:r>
              <a:rPr lang="en-US" dirty="0">
                <a:effectLst/>
                <a:ea typeface="Times New Roman" panose="02020603050405020304" pitchFamily="18" charset="0"/>
              </a:rPr>
              <a:t>Alternative Systems Review  (</a:t>
            </a:r>
            <a:r>
              <a:rPr lang="en-US" dirty="0"/>
              <a:t>ASR)</a:t>
            </a:r>
          </a:p>
          <a:p>
            <a:pPr lvl="1"/>
            <a:r>
              <a:rPr lang="en-US" dirty="0"/>
              <a:t>AOA is complete</a:t>
            </a:r>
          </a:p>
          <a:p>
            <a:pPr lvl="1"/>
            <a:r>
              <a:rPr lang="en-US" dirty="0"/>
              <a:t>Capability Gap identified</a:t>
            </a:r>
          </a:p>
          <a:p>
            <a:pPr lvl="1"/>
            <a:r>
              <a:rPr lang="en-US" dirty="0"/>
              <a:t>KPP, KSA</a:t>
            </a:r>
          </a:p>
          <a:p>
            <a:pPr lvl="1"/>
            <a:r>
              <a:rPr lang="en-US" dirty="0"/>
              <a:t>Draft SRD</a:t>
            </a:r>
          </a:p>
          <a:p>
            <a:pPr lvl="1"/>
            <a:r>
              <a:rPr lang="en-US" b="0" i="0" dirty="0">
                <a:effectLst/>
                <a:latin typeface="Arial" panose="020B0604020202020204" pitchFamily="34" charset="0"/>
              </a:rPr>
              <a:t>An Alternative Systems Review (ASR) is a technical review that assesses the preliminary materiel solutions that have been developed during the </a:t>
            </a:r>
            <a:r>
              <a:rPr lang="en-US" b="0" i="0" u="none" strike="noStrike" dirty="0">
                <a:effectLst/>
                <a:latin typeface="Arial" panose="020B0604020202020204" pitchFamily="34" charset="0"/>
              </a:rPr>
              <a:t>Materiel Solution Analysis (MSA) Phase</a:t>
            </a:r>
            <a:r>
              <a:rPr lang="en-US" b="0" i="0" dirty="0">
                <a:effectLst/>
                <a:latin typeface="Arial" panose="020B0604020202020204" pitchFamily="34" charset="0"/>
              </a:rPr>
              <a:t>.  The review ensures that one or more proposed materiel solution(s) have the best potential to be cost effective, affordable, operationally effective and suitable, and can be developed to provide a timely solution to at an acceptable level of risk to satisfy the capabilities listed in an </a:t>
            </a:r>
            <a:r>
              <a:rPr lang="en-US" b="0" i="0" u="none" strike="noStrike" dirty="0">
                <a:effectLst/>
                <a:latin typeface="Arial" panose="020B0604020202020204" pitchFamily="34" charset="0"/>
              </a:rPr>
              <a:t>Initial Capabilities Document (ICD)</a:t>
            </a:r>
            <a:r>
              <a:rPr lang="en-US" b="0" i="0" dirty="0">
                <a:effectLst/>
                <a:latin typeface="Arial" panose="020B0604020202020204" pitchFamily="34" charset="0"/>
              </a:rPr>
              <a:t>.</a:t>
            </a:r>
            <a:endParaRPr lang="en-US" dirty="0"/>
          </a:p>
          <a:p>
            <a:pPr lvl="1"/>
            <a:endParaRPr lang="en-US" dirty="0"/>
          </a:p>
        </p:txBody>
      </p:sp>
    </p:spTree>
    <p:extLst>
      <p:ext uri="{BB962C8B-B14F-4D97-AF65-F5344CB8AC3E}">
        <p14:creationId xmlns:p14="http://schemas.microsoft.com/office/powerpoint/2010/main" val="559496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5C738-FAFD-482A-8961-56EC3963062E}"/>
              </a:ext>
            </a:extLst>
          </p:cNvPr>
          <p:cNvSpPr>
            <a:spLocks noGrp="1"/>
          </p:cNvSpPr>
          <p:nvPr>
            <p:ph type="title"/>
          </p:nvPr>
        </p:nvSpPr>
        <p:spPr/>
        <p:txBody>
          <a:bodyPr/>
          <a:lstStyle/>
          <a:p>
            <a:r>
              <a:rPr lang="en-US" dirty="0"/>
              <a:t>Logical</a:t>
            </a:r>
          </a:p>
        </p:txBody>
      </p:sp>
      <p:sp>
        <p:nvSpPr>
          <p:cNvPr id="3" name="Content Placeholder 2">
            <a:extLst>
              <a:ext uri="{FF2B5EF4-FFF2-40B4-BE49-F238E27FC236}">
                <a16:creationId xmlns:a16="http://schemas.microsoft.com/office/drawing/2014/main" id="{D63AFF3F-65D3-4F06-8B81-9792DD6F6182}"/>
              </a:ext>
            </a:extLst>
          </p:cNvPr>
          <p:cNvSpPr>
            <a:spLocks noGrp="1"/>
          </p:cNvSpPr>
          <p:nvPr>
            <p:ph idx="1"/>
          </p:nvPr>
        </p:nvSpPr>
        <p:spPr/>
        <p:txBody>
          <a:bodyPr>
            <a:normAutofit fontScale="77500" lnSpcReduction="20000"/>
          </a:bodyPr>
          <a:lstStyle/>
          <a:p>
            <a:r>
              <a:rPr lang="en-US" dirty="0">
                <a:effectLst/>
                <a:ea typeface="Times New Roman" panose="02020603050405020304" pitchFamily="18" charset="0"/>
              </a:rPr>
              <a:t>Integrated Baseline Review  (</a:t>
            </a:r>
            <a:r>
              <a:rPr lang="en-US" dirty="0"/>
              <a:t>IBR)</a:t>
            </a:r>
          </a:p>
          <a:p>
            <a:pPr lvl="1"/>
            <a:r>
              <a:rPr lang="en-US" dirty="0"/>
              <a:t>Cost and schedule variances</a:t>
            </a:r>
          </a:p>
          <a:p>
            <a:pPr lvl="1"/>
            <a:r>
              <a:rPr lang="en-US" b="0" i="0" dirty="0">
                <a:effectLst/>
                <a:latin typeface="Arial" panose="020B0604020202020204" pitchFamily="34" charset="0"/>
              </a:rPr>
              <a:t>An Integrated Baseline Review (IBR) is a joint assessment conducted by the government </a:t>
            </a:r>
            <a:r>
              <a:rPr lang="en-US" b="0" i="0" u="none" strike="noStrike" dirty="0">
                <a:effectLst/>
                <a:latin typeface="Arial" panose="020B0604020202020204" pitchFamily="34" charset="0"/>
              </a:rPr>
              <a:t>Program Manager (PM)</a:t>
            </a:r>
            <a:r>
              <a:rPr lang="en-US" b="0" i="0" dirty="0">
                <a:effectLst/>
                <a:latin typeface="Arial" panose="020B0604020202020204" pitchFamily="34" charset="0"/>
              </a:rPr>
              <a:t> and the contractor to establish a mutual understanding of the </a:t>
            </a:r>
            <a:r>
              <a:rPr lang="en-US" b="0" i="0" u="none" strike="noStrike" dirty="0">
                <a:effectLst/>
                <a:latin typeface="Arial" panose="020B0604020202020204" pitchFamily="34" charset="0"/>
              </a:rPr>
              <a:t>Performance Measurement Baseline (PMB)</a:t>
            </a:r>
            <a:r>
              <a:rPr lang="en-US" b="0" i="0" dirty="0">
                <a:effectLst/>
                <a:latin typeface="Arial" panose="020B0604020202020204" pitchFamily="34" charset="0"/>
              </a:rPr>
              <a:t>. This understanding provides for an agreement on a plan of action to evaluate the risks inherent in the PMB and the management processes that operate during program execution. PM’s are required to conduct IBRs on all cost or incentive contracts that require the implementation of </a:t>
            </a:r>
            <a:r>
              <a:rPr lang="en-US" b="0" i="0" u="none" strike="noStrike" dirty="0">
                <a:effectLst/>
                <a:latin typeface="Arial" panose="020B0604020202020204" pitchFamily="34" charset="0"/>
              </a:rPr>
              <a:t>Earned Value Management (EVM)</a:t>
            </a:r>
            <a:r>
              <a:rPr lang="en-US" b="0" i="0" dirty="0">
                <a:effectLst/>
                <a:latin typeface="Arial" panose="020B0604020202020204" pitchFamily="34" charset="0"/>
              </a:rPr>
              <a:t> (contracts valued at or greater than $20 million).</a:t>
            </a:r>
            <a:endParaRPr lang="en-US" dirty="0"/>
          </a:p>
          <a:p>
            <a:r>
              <a:rPr lang="en-US" dirty="0"/>
              <a:t>System Requirements Review (SRR)</a:t>
            </a:r>
          </a:p>
          <a:p>
            <a:pPr lvl="1"/>
            <a:r>
              <a:rPr lang="en-US" dirty="0"/>
              <a:t>Understanding Requirements complete and defined</a:t>
            </a:r>
          </a:p>
          <a:p>
            <a:pPr lvl="1"/>
            <a:r>
              <a:rPr lang="en-US" b="0" i="0" dirty="0">
                <a:effectLst/>
                <a:latin typeface="Arial" panose="020B0604020202020204" pitchFamily="34" charset="0"/>
              </a:rPr>
              <a:t>A System Requirements Review (SRR) is a formal review conducted to ensure that system requirements have been completely and properly identified and that a mutual understanding between the government and contractor exists. It ensures that the system under review can proceed into initial systems development and that all system and performance requirements derived from the </a:t>
            </a:r>
            <a:r>
              <a:rPr lang="en-US" sz="1800" b="0" i="0" u="none" strike="noStrike" dirty="0">
                <a:effectLst/>
                <a:latin typeface="Arial" panose="020B0604020202020204" pitchFamily="34" charset="0"/>
              </a:rPr>
              <a:t>Initial Capabilities Document (ICD)</a:t>
            </a:r>
            <a:r>
              <a:rPr lang="en-US" b="0" i="0" dirty="0">
                <a:effectLst/>
                <a:latin typeface="Arial" panose="020B0604020202020204" pitchFamily="34" charset="0"/>
              </a:rPr>
              <a:t> or draft </a:t>
            </a:r>
            <a:r>
              <a:rPr lang="en-US" sz="1800" b="0" i="0" u="none" strike="noStrike" dirty="0">
                <a:effectLst/>
                <a:latin typeface="Arial" panose="020B0604020202020204" pitchFamily="34" charset="0"/>
              </a:rPr>
              <a:t>Capability Development Document (CDD)</a:t>
            </a:r>
            <a:r>
              <a:rPr lang="en-US" b="0" i="0" dirty="0">
                <a:effectLst/>
                <a:latin typeface="Arial" panose="020B0604020202020204" pitchFamily="34" charset="0"/>
              </a:rPr>
              <a:t> are defined and testable, and are consistent with cost, schedule, </a:t>
            </a:r>
            <a:r>
              <a:rPr lang="en-US" sz="1800" b="0" i="0" u="none" strike="noStrike" dirty="0">
                <a:effectLst/>
                <a:latin typeface="Arial" panose="020B0604020202020204" pitchFamily="34" charset="0"/>
              </a:rPr>
              <a:t>risk</a:t>
            </a:r>
            <a:r>
              <a:rPr lang="en-US" b="0" i="0" dirty="0">
                <a:effectLst/>
                <a:latin typeface="Arial" panose="020B0604020202020204" pitchFamily="34" charset="0"/>
              </a:rPr>
              <a:t>, </a:t>
            </a:r>
            <a:r>
              <a:rPr lang="en-US" sz="1800" b="0" i="0" u="none" strike="noStrike" dirty="0">
                <a:effectLst/>
                <a:latin typeface="Arial" panose="020B0604020202020204" pitchFamily="34" charset="0"/>
              </a:rPr>
              <a:t>technology readiness</a:t>
            </a:r>
            <a:r>
              <a:rPr lang="en-US" b="0" i="0" dirty="0">
                <a:effectLst/>
                <a:latin typeface="Arial" panose="020B0604020202020204" pitchFamily="34" charset="0"/>
              </a:rPr>
              <a:t>, and other system constraints</a:t>
            </a:r>
            <a:r>
              <a:rPr lang="en-US" b="0" i="0" dirty="0">
                <a:solidFill>
                  <a:srgbClr val="000000"/>
                </a:solidFill>
                <a:effectLst/>
                <a:latin typeface="Arial" panose="020B0604020202020204" pitchFamily="34" charset="0"/>
              </a:rPr>
              <a:t>.</a:t>
            </a:r>
            <a:endParaRPr lang="en-US" dirty="0"/>
          </a:p>
          <a:p>
            <a:pPr lvl="1"/>
            <a:endParaRPr lang="en-US" dirty="0"/>
          </a:p>
        </p:txBody>
      </p:sp>
    </p:spTree>
    <p:extLst>
      <p:ext uri="{BB962C8B-B14F-4D97-AF65-F5344CB8AC3E}">
        <p14:creationId xmlns:p14="http://schemas.microsoft.com/office/powerpoint/2010/main" val="3347435379"/>
      </p:ext>
    </p:extLst>
  </p:cSld>
  <p:clrMapOvr>
    <a:masterClrMapping/>
  </p:clrMapOvr>
</p:sld>
</file>

<file path=ppt/theme/theme1.xml><?xml version="1.0" encoding="utf-8"?>
<a:theme xmlns:a="http://schemas.openxmlformats.org/drawingml/2006/main" name="mitrebriefing">
  <a:themeElements>
    <a:clrScheme name="MITRE Corporate Colors">
      <a:dk1>
        <a:sysClr val="windowText" lastClr="000000"/>
      </a:dk1>
      <a:lt1>
        <a:sysClr val="window" lastClr="FFFFFF"/>
      </a:lt1>
      <a:dk2>
        <a:srgbClr val="005B94"/>
      </a:dk2>
      <a:lt2>
        <a:srgbClr val="FFFFFF"/>
      </a:lt2>
      <a:accent1>
        <a:srgbClr val="00B3DC"/>
      </a:accent1>
      <a:accent2>
        <a:srgbClr val="F7901E"/>
      </a:accent2>
      <a:accent3>
        <a:srgbClr val="FFE23C"/>
      </a:accent3>
      <a:accent4>
        <a:srgbClr val="C1CD23"/>
      </a:accent4>
      <a:accent5>
        <a:srgbClr val="C6401D"/>
      </a:accent5>
      <a:accent6>
        <a:srgbClr val="FFFFFF"/>
      </a:accent6>
      <a:hlink>
        <a:srgbClr val="005F9E"/>
      </a:hlink>
      <a:folHlink>
        <a:srgbClr val="800080"/>
      </a:folHlink>
    </a:clrScheme>
    <a:fontScheme name="MITRE Corporate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6350">
          <a:solidFill>
            <a:schemeClr val="tx1">
              <a:lumMod val="50000"/>
              <a:lumOff val="50000"/>
            </a:schemeClr>
          </a:solidFill>
        </a:ln>
      </a:spPr>
      <a:bodyPr rtlCol="0" anchor="ctr"/>
      <a:lstStyle>
        <a:defPPr algn="ctr">
          <a:defRPr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spcAft>
            <a:spcPts val="600"/>
          </a:spcAft>
          <a:defRPr sz="1600">
            <a:ea typeface="Verdana" pitchFamily="34" charset="0"/>
            <a:cs typeface="Verdana" pitchFamily="34" charset="0"/>
          </a:defRPr>
        </a:defPPr>
      </a:lstStyle>
    </a:txDef>
  </a:objectDefaults>
  <a:extraClrSchemeLst/>
  <a:extLst>
    <a:ext uri="{05A4C25C-085E-4340-85A3-A5531E510DB2}">
      <thm15:themeFamily xmlns:thm15="http://schemas.microsoft.com/office/thememl/2012/main" name="Presentation1" id="{A34C7BAC-CA98-41DE-84C8-E10CBDE0F4E0}" vid="{133EA882-5D00-4B04-B479-59B4A5EFB9C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MITRE Work" ma:contentTypeID="0x010100823A99C636F7423283FB0D200866C613005B37FDD3A1B34B4689273A49A97F3C50" ma:contentTypeVersion="3" ma:contentTypeDescription="Materials and documents that contain MITRE authored content and other content directly attributable to MITRE and its work" ma:contentTypeScope="" ma:versionID="87bf1bcd1fc2ad8b70df55062720c5de">
  <xsd:schema xmlns:xsd="http://www.w3.org/2001/XMLSchema" xmlns:xs="http://www.w3.org/2001/XMLSchema" xmlns:p="http://schemas.microsoft.com/office/2006/metadata/properties" xmlns:ns1="http://schemas.microsoft.com/sharepoint/v3" xmlns:ns2="http://schemas.microsoft.com/sharepoint/v3/fields" targetNamespace="http://schemas.microsoft.com/office/2006/metadata/properties" ma:root="true" ma:fieldsID="e207f629e9ef5d09050449f693559770" ns1:_="" ns2:_="">
    <xsd:import namespace="http://schemas.microsoft.com/sharepoint/v3"/>
    <xsd:import namespace="http://schemas.microsoft.com/sharepoint/v3/fields"/>
    <xsd:element name="properties">
      <xsd:complexType>
        <xsd:sequence>
          <xsd:element name="documentManagement">
            <xsd:complexType>
              <xsd:all>
                <xsd:element ref="ns2:_Contributor" minOccurs="0"/>
                <xsd:element ref="ns1:MITRE_x0020_Sensitivity"/>
                <xsd:element ref="ns1:Release_x0020_Statement"/>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MITRE_x0020_Sensitivity" ma:index="10" ma:displayName="Sensitivity" ma:default="Internal MITRE Information" ma:internalName="MITRE_x0020_Sensitivity">
      <xsd:simpleType>
        <xsd:restriction base="dms:Choice">
          <xsd:enumeration value="Public Information"/>
          <xsd:enumeration value="Internal MITRE Information"/>
          <xsd:enumeration value="Sensitive Information"/>
          <xsd:enumeration value="Highly Sensitive Information"/>
        </xsd:restriction>
      </xsd:simpleType>
    </xsd:element>
    <xsd:element name="Release_x0020_Statement" ma:index="11" ma:displayName="Release Statement" ma:default="For Internal MITRE Use" ma:internalName="Release_x0020_Statement">
      <xsd:simpleType>
        <xsd:union memberTypes="dms:Text">
          <xsd:simpleType>
            <xsd:restriction base="dms:Choice">
              <xsd:enumeration value="Approved for Public Release"/>
              <xsd:enumeration value="For Internal MITRE Use"/>
              <xsd:enumeration value="For Release to All Sponsors"/>
              <xsd:enumeration value="For Limited Internal MITRE Use"/>
              <xsd:enumeration value="For Limited External Release"/>
              <xsd:enumeration value="Privileged: Sensitive Personal Information"/>
              <xsd:enumeration value="MITRE Proprietary"/>
              <xsd:enumeration value="Source Selection Sensitive"/>
              <xsd:enumeration value="Restricted: Highly Sensitive Personal Information"/>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Contributor" ma:index="9" nillable="true" ma:displayName="Contributor" ma:description="One or more people or organizations that contributed to this resource" ma:internalName="_Contributor">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8"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customXsn xmlns="http://schemas.microsoft.com/office/2006/metadata/customXsn">
  <xsnLocation/>
  <cached>True</cached>
  <openByDefault>True</openByDefault>
  <xsnScope/>
</customXsn>
</file>

<file path=customXml/item3.xml><?xml version="1.0" encoding="utf-8"?>
<p:properties xmlns:p="http://schemas.microsoft.com/office/2006/metadata/properties" xmlns:xsi="http://www.w3.org/2001/XMLSchema-instance" xmlns:pc="http://schemas.microsoft.com/office/infopath/2007/PartnerControls">
  <documentManagement>
    <MITRE_x0020_Sensitivity xmlns="http://schemas.microsoft.com/sharepoint/v3">Internal MITRE Information</MITRE_x0020_Sensitivity>
    <_Contributor xmlns="http://schemas.microsoft.com/sharepoint/v3/fields" xsi:nil="true"/>
    <Release_x0020_Statement xmlns="http://schemas.microsoft.com/sharepoint/v3">For Internal MITRE Use</Release_x0020_Statement>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0750F91-BE07-4403-9D45-589D826D9E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F70EF2B-DD57-4415-8B93-8E7B9B190FEB}">
  <ds:schemaRefs>
    <ds:schemaRef ds:uri="http://schemas.microsoft.com/office/2006/metadata/customXsn"/>
  </ds:schemaRefs>
</ds:datastoreItem>
</file>

<file path=customXml/itemProps3.xml><?xml version="1.0" encoding="utf-8"?>
<ds:datastoreItem xmlns:ds="http://schemas.openxmlformats.org/officeDocument/2006/customXml" ds:itemID="{790B7E4F-0639-4CEA-9030-0853AB74482D}">
  <ds:schemaRefs>
    <ds:schemaRef ds:uri="http://schemas.microsoft.com/office/2006/metadata/properties"/>
    <ds:schemaRef ds:uri="http://schemas.microsoft.com/sharepoint/v3"/>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sharepoint/v3/fields"/>
    <ds:schemaRef ds:uri="http://www.w3.org/XML/1998/namespace"/>
  </ds:schemaRefs>
</ds:datastoreItem>
</file>

<file path=customXml/itemProps4.xml><?xml version="1.0" encoding="utf-8"?>
<ds:datastoreItem xmlns:ds="http://schemas.openxmlformats.org/officeDocument/2006/customXml" ds:itemID="{61849111-DF4D-4632-BDCE-EF122E4C5A5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mitrebriefing_2016</Template>
  <TotalTime>63062</TotalTime>
  <Words>2418</Words>
  <Application>Microsoft Office PowerPoint</Application>
  <PresentationFormat>On-screen Show (4:3)</PresentationFormat>
  <Paragraphs>107</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Helvetica LT Std</vt:lpstr>
      <vt:lpstr>Wingdings</vt:lpstr>
      <vt:lpstr>mitrebriefing</vt:lpstr>
      <vt:lpstr>HSV INCOSE MBSE WG Challenge  13May21</vt:lpstr>
      <vt:lpstr>What was the Challenge?</vt:lpstr>
      <vt:lpstr>Meta Model</vt:lpstr>
      <vt:lpstr>Model Architecture</vt:lpstr>
      <vt:lpstr>Operational Common Model Library</vt:lpstr>
      <vt:lpstr>Logical Common Model Library</vt:lpstr>
      <vt:lpstr>Operational</vt:lpstr>
      <vt:lpstr>Operational</vt:lpstr>
      <vt:lpstr>Logical</vt:lpstr>
      <vt:lpstr>Logical</vt:lpstr>
      <vt:lpstr>Logical</vt:lpstr>
      <vt:lpstr>Physical</vt:lpstr>
      <vt:lpstr>Physical</vt:lpstr>
      <vt:lpstr>Physical</vt:lpstr>
      <vt:lpstr>Physical</vt:lpstr>
      <vt:lpstr>Physical</vt:lpstr>
      <vt:lpstr>Physical</vt:lpstr>
      <vt:lpstr>Physical</vt:lpstr>
      <vt:lpstr>Three Questions </vt:lpstr>
    </vt:vector>
  </TitlesOfParts>
  <Company>The MITRE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Rough Draft: Steps to Develop Oil Company Model</dc:title>
  <dc:creator>Monahan, William C</dc:creator>
  <dc:description>For internal MITRE use</dc:description>
  <cp:lastModifiedBy>William A Lozier</cp:lastModifiedBy>
  <cp:revision>970</cp:revision>
  <cp:lastPrinted>2019-12-04T14:38:00Z</cp:lastPrinted>
  <dcterms:created xsi:type="dcterms:W3CDTF">2016-10-19T13:18:16Z</dcterms:created>
  <dcterms:modified xsi:type="dcterms:W3CDTF">2021-05-11T18:48:24Z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0x010100823A99C636F7423283FB0D200866C613005B37FDD3A1B34B4689273A49A97F3C50</vt:lpwstr>
  </property>
</Properties>
</file>