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8" r:id="rId3"/>
    <p:sldId id="265" r:id="rId4"/>
    <p:sldId id="266" r:id="rId5"/>
    <p:sldId id="267" r:id="rId6"/>
    <p:sldId id="259" r:id="rId7"/>
    <p:sldId id="268" r:id="rId8"/>
    <p:sldId id="269" r:id="rId9"/>
    <p:sldId id="261" r:id="rId10"/>
    <p:sldId id="262" r:id="rId11"/>
    <p:sldId id="264" r:id="rId12"/>
    <p:sldId id="260" r:id="rId13"/>
    <p:sldId id="263" r:id="rId14"/>
    <p:sldId id="270" r:id="rId15"/>
    <p:sldId id="271" r:id="rId1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324" autoAdjust="0"/>
    <p:restoredTop sz="94660"/>
  </p:normalViewPr>
  <p:slideViewPr>
    <p:cSldViewPr snapToGrid="0">
      <p:cViewPr varScale="1">
        <p:scale>
          <a:sx n="66" d="100"/>
          <a:sy n="66" d="100"/>
        </p:scale>
        <p:origin x="90" y="486"/>
      </p:cViewPr>
      <p:guideLst/>
    </p:cSldViewPr>
  </p:slideViewPr>
  <p:notesTextViewPr>
    <p:cViewPr>
      <p:scale>
        <a:sx n="1" d="1"/>
        <a:sy n="1" d="1"/>
      </p:scale>
      <p:origin x="0" y="0"/>
    </p:cViewPr>
  </p:notesTextViewPr>
  <p:sorterViewPr>
    <p:cViewPr>
      <p:scale>
        <a:sx n="77" d="100"/>
        <a:sy n="77" d="100"/>
      </p:scale>
      <p:origin x="0" y="-203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C779EE99-7EEA-4780-9E95-66FDFDE61069}" type="datetimeFigureOut">
              <a:rPr lang="en-US" smtClean="0"/>
              <a:t>2/19/2020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BF06B5E1-4C7A-4DF0-AF1E-DA3EB8C8F0CD}" type="slidenum">
              <a:rPr lang="en-US" smtClean="0"/>
              <a:t>‹#›</a:t>
            </a:fld>
            <a:endParaRPr lang="en-US"/>
          </a:p>
        </p:txBody>
      </p:sp>
    </p:spTree>
    <p:extLst>
      <p:ext uri="{BB962C8B-B14F-4D97-AF65-F5344CB8AC3E}">
        <p14:creationId xmlns:p14="http://schemas.microsoft.com/office/powerpoint/2010/main" val="626407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06B5E1-4C7A-4DF0-AF1E-DA3EB8C8F0CD}" type="slidenum">
              <a:rPr lang="en-US" smtClean="0"/>
              <a:t>1</a:t>
            </a:fld>
            <a:endParaRPr lang="en-US"/>
          </a:p>
        </p:txBody>
      </p:sp>
    </p:spTree>
    <p:extLst>
      <p:ext uri="{BB962C8B-B14F-4D97-AF65-F5344CB8AC3E}">
        <p14:creationId xmlns:p14="http://schemas.microsoft.com/office/powerpoint/2010/main" val="20544519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24F6B2F-FFC9-461C-B5E9-03E2C3B27700}" type="datetime1">
              <a:rPr lang="en-US" smtClean="0"/>
              <a:t>2/19/2020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C76670-F7CE-4617-A777-F8A57D2668D3}" type="slidenum">
              <a:rPr lang="en-US" smtClean="0"/>
              <a:t>‹#›</a:t>
            </a:fld>
            <a:endParaRPr lang="en-US"/>
          </a:p>
        </p:txBody>
      </p:sp>
    </p:spTree>
    <p:extLst>
      <p:ext uri="{BB962C8B-B14F-4D97-AF65-F5344CB8AC3E}">
        <p14:creationId xmlns:p14="http://schemas.microsoft.com/office/powerpoint/2010/main" val="944222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C40533-AAA8-4055-AD17-3285D7168049}" type="datetime1">
              <a:rPr lang="en-US" smtClean="0"/>
              <a:t>2/19/2020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C76670-F7CE-4617-A777-F8A57D2668D3}" type="slidenum">
              <a:rPr lang="en-US" smtClean="0"/>
              <a:t>‹#›</a:t>
            </a:fld>
            <a:endParaRPr lang="en-US"/>
          </a:p>
        </p:txBody>
      </p:sp>
    </p:spTree>
    <p:extLst>
      <p:ext uri="{BB962C8B-B14F-4D97-AF65-F5344CB8AC3E}">
        <p14:creationId xmlns:p14="http://schemas.microsoft.com/office/powerpoint/2010/main" val="1290007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3BC11A-67AB-4E93-9589-5B6E96366077}" type="datetime1">
              <a:rPr lang="en-US" smtClean="0"/>
              <a:t>2/19/2020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C76670-F7CE-4617-A777-F8A57D2668D3}" type="slidenum">
              <a:rPr lang="en-US" smtClean="0"/>
              <a:t>‹#›</a:t>
            </a:fld>
            <a:endParaRPr lang="en-US"/>
          </a:p>
        </p:txBody>
      </p:sp>
    </p:spTree>
    <p:extLst>
      <p:ext uri="{BB962C8B-B14F-4D97-AF65-F5344CB8AC3E}">
        <p14:creationId xmlns:p14="http://schemas.microsoft.com/office/powerpoint/2010/main" val="385556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AACE9C-C6C0-4E8C-B176-24BB73BD555A}" type="datetime1">
              <a:rPr lang="en-US" smtClean="0"/>
              <a:t>2/19/2020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C76670-F7CE-4617-A777-F8A57D2668D3}" type="slidenum">
              <a:rPr lang="en-US" smtClean="0"/>
              <a:t>‹#›</a:t>
            </a:fld>
            <a:endParaRPr lang="en-US"/>
          </a:p>
        </p:txBody>
      </p:sp>
    </p:spTree>
    <p:extLst>
      <p:ext uri="{BB962C8B-B14F-4D97-AF65-F5344CB8AC3E}">
        <p14:creationId xmlns:p14="http://schemas.microsoft.com/office/powerpoint/2010/main" val="4098158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CB6814-0A3C-4E64-9DD5-2A53C3D6093E}" type="datetime1">
              <a:rPr lang="en-US" smtClean="0"/>
              <a:t>2/19/2020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C76670-F7CE-4617-A777-F8A57D2668D3}" type="slidenum">
              <a:rPr lang="en-US" smtClean="0"/>
              <a:t>‹#›</a:t>
            </a:fld>
            <a:endParaRPr lang="en-US"/>
          </a:p>
        </p:txBody>
      </p:sp>
    </p:spTree>
    <p:extLst>
      <p:ext uri="{BB962C8B-B14F-4D97-AF65-F5344CB8AC3E}">
        <p14:creationId xmlns:p14="http://schemas.microsoft.com/office/powerpoint/2010/main" val="104360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91A4DFD-E076-4FEC-9A60-CBC7300F9523}" type="datetime1">
              <a:rPr lang="en-US" smtClean="0"/>
              <a:t>2/19/2020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C76670-F7CE-4617-A777-F8A57D2668D3}" type="slidenum">
              <a:rPr lang="en-US" smtClean="0"/>
              <a:t>‹#›</a:t>
            </a:fld>
            <a:endParaRPr lang="en-US"/>
          </a:p>
        </p:txBody>
      </p:sp>
    </p:spTree>
    <p:extLst>
      <p:ext uri="{BB962C8B-B14F-4D97-AF65-F5344CB8AC3E}">
        <p14:creationId xmlns:p14="http://schemas.microsoft.com/office/powerpoint/2010/main" val="2354729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D1BB55A-77A9-4564-8D19-F090A7EBB979}" type="datetime1">
              <a:rPr lang="en-US" smtClean="0"/>
              <a:t>2/19/2020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C76670-F7CE-4617-A777-F8A57D2668D3}" type="slidenum">
              <a:rPr lang="en-US" smtClean="0"/>
              <a:t>‹#›</a:t>
            </a:fld>
            <a:endParaRPr lang="en-US"/>
          </a:p>
        </p:txBody>
      </p:sp>
    </p:spTree>
    <p:extLst>
      <p:ext uri="{BB962C8B-B14F-4D97-AF65-F5344CB8AC3E}">
        <p14:creationId xmlns:p14="http://schemas.microsoft.com/office/powerpoint/2010/main" val="4059306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B61A405-EE7E-4C0B-AB43-6F39D503DB92}" type="datetime1">
              <a:rPr lang="en-US" smtClean="0"/>
              <a:t>2/19/2020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C76670-F7CE-4617-A777-F8A57D2668D3}" type="slidenum">
              <a:rPr lang="en-US" smtClean="0"/>
              <a:t>‹#›</a:t>
            </a:fld>
            <a:endParaRPr lang="en-US"/>
          </a:p>
        </p:txBody>
      </p:sp>
    </p:spTree>
    <p:extLst>
      <p:ext uri="{BB962C8B-B14F-4D97-AF65-F5344CB8AC3E}">
        <p14:creationId xmlns:p14="http://schemas.microsoft.com/office/powerpoint/2010/main" val="3705044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60E58E-F1B6-4F34-BCED-F46BDA9850F4}" type="datetime1">
              <a:rPr lang="en-US" smtClean="0"/>
              <a:t>2/19/2020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C76670-F7CE-4617-A777-F8A57D2668D3}" type="slidenum">
              <a:rPr lang="en-US" smtClean="0"/>
              <a:t>‹#›</a:t>
            </a:fld>
            <a:endParaRPr lang="en-US"/>
          </a:p>
        </p:txBody>
      </p:sp>
    </p:spTree>
    <p:extLst>
      <p:ext uri="{BB962C8B-B14F-4D97-AF65-F5344CB8AC3E}">
        <p14:creationId xmlns:p14="http://schemas.microsoft.com/office/powerpoint/2010/main" val="3770502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F9F237-4D55-45F3-8992-4EDD3C39235C}" type="datetime1">
              <a:rPr lang="en-US" smtClean="0"/>
              <a:t>2/19/2020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C76670-F7CE-4617-A777-F8A57D2668D3}" type="slidenum">
              <a:rPr lang="en-US" smtClean="0"/>
              <a:t>‹#›</a:t>
            </a:fld>
            <a:endParaRPr lang="en-US"/>
          </a:p>
        </p:txBody>
      </p:sp>
    </p:spTree>
    <p:extLst>
      <p:ext uri="{BB962C8B-B14F-4D97-AF65-F5344CB8AC3E}">
        <p14:creationId xmlns:p14="http://schemas.microsoft.com/office/powerpoint/2010/main" val="42080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67A1ED-CD64-4DD5-8A24-1843B24F7C1F}" type="datetime1">
              <a:rPr lang="en-US" smtClean="0"/>
              <a:t>2/19/2020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C76670-F7CE-4617-A777-F8A57D2668D3}" type="slidenum">
              <a:rPr lang="en-US" smtClean="0"/>
              <a:t>‹#›</a:t>
            </a:fld>
            <a:endParaRPr lang="en-US"/>
          </a:p>
        </p:txBody>
      </p:sp>
    </p:spTree>
    <p:extLst>
      <p:ext uri="{BB962C8B-B14F-4D97-AF65-F5344CB8AC3E}">
        <p14:creationId xmlns:p14="http://schemas.microsoft.com/office/powerpoint/2010/main" val="1261747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E4F70B-7792-4815-880E-AEA95CBE0205}" type="datetime1">
              <a:rPr lang="en-US" smtClean="0"/>
              <a:t>2/19/2020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C76670-F7CE-4617-A777-F8A57D2668D3}" type="slidenum">
              <a:rPr lang="en-US" smtClean="0"/>
              <a:t>‹#›</a:t>
            </a:fld>
            <a:endParaRPr lang="en-US"/>
          </a:p>
        </p:txBody>
      </p:sp>
    </p:spTree>
    <p:extLst>
      <p:ext uri="{BB962C8B-B14F-4D97-AF65-F5344CB8AC3E}">
        <p14:creationId xmlns:p14="http://schemas.microsoft.com/office/powerpoint/2010/main" val="30493521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Log Analysis: </a:t>
            </a:r>
            <a:br>
              <a:rPr lang="en-US" dirty="0" smtClean="0"/>
            </a:br>
            <a:r>
              <a:rPr lang="en-US" dirty="0" smtClean="0"/>
              <a:t>Data Reduction using “</a:t>
            </a:r>
            <a:r>
              <a:rPr lang="en-US" dirty="0" err="1" smtClean="0"/>
              <a:t>awk</a:t>
            </a:r>
            <a:r>
              <a:rPr lang="en-US" dirty="0" smtClean="0"/>
              <a:t>”</a:t>
            </a:r>
            <a:endParaRPr lang="en-US" dirty="0"/>
          </a:p>
        </p:txBody>
      </p:sp>
      <p:sp>
        <p:nvSpPr>
          <p:cNvPr id="3" name="Subtitle 2"/>
          <p:cNvSpPr>
            <a:spLocks noGrp="1"/>
          </p:cNvSpPr>
          <p:nvPr>
            <p:ph type="subTitle" idx="1"/>
          </p:nvPr>
        </p:nvSpPr>
        <p:spPr/>
        <p:txBody>
          <a:bodyPr/>
          <a:lstStyle/>
          <a:p>
            <a:r>
              <a:rPr lang="en-US" dirty="0" smtClean="0"/>
              <a:t>INCOSE January 2020</a:t>
            </a:r>
          </a:p>
          <a:p>
            <a:r>
              <a:rPr lang="en-US" dirty="0" smtClean="0"/>
              <a:t>Linda Lantz Brock, Northrop Grumman Corp.</a:t>
            </a:r>
            <a:endParaRPr lang="en-US" dirty="0"/>
          </a:p>
        </p:txBody>
      </p:sp>
      <p:sp>
        <p:nvSpPr>
          <p:cNvPr id="5" name="Slide Number Placeholder 4"/>
          <p:cNvSpPr>
            <a:spLocks noGrp="1"/>
          </p:cNvSpPr>
          <p:nvPr>
            <p:ph type="sldNum" sz="quarter" idx="12"/>
          </p:nvPr>
        </p:nvSpPr>
        <p:spPr>
          <a:xfrm>
            <a:off x="177800" y="6312807"/>
            <a:ext cx="330200" cy="365125"/>
          </a:xfrm>
        </p:spPr>
        <p:txBody>
          <a:bodyPr/>
          <a:lstStyle/>
          <a:p>
            <a:fld id="{E4C76670-F7CE-4617-A777-F8A57D2668D3}" type="slidenum">
              <a:rPr lang="en-US" smtClean="0"/>
              <a:t>1</a:t>
            </a:fld>
            <a:endParaRPr lang="en-US" dirty="0"/>
          </a:p>
        </p:txBody>
      </p:sp>
    </p:spTree>
    <p:extLst>
      <p:ext uri="{BB962C8B-B14F-4D97-AF65-F5344CB8AC3E}">
        <p14:creationId xmlns:p14="http://schemas.microsoft.com/office/powerpoint/2010/main" val="23642817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15975"/>
          </a:xfrm>
        </p:spPr>
        <p:txBody>
          <a:bodyPr>
            <a:normAutofit/>
          </a:bodyPr>
          <a:lstStyle/>
          <a:p>
            <a:pPr algn="ctr"/>
            <a:r>
              <a:rPr lang="en-US" dirty="0" smtClean="0">
                <a:latin typeface="Arial Black" panose="020B0A04020102020204" pitchFamily="34" charset="0"/>
              </a:rPr>
              <a:t>Access to a CLI</a:t>
            </a:r>
            <a:endParaRPr lang="en-US" dirty="0">
              <a:latin typeface="Arial Black" panose="020B0A04020102020204" pitchFamily="34" charset="0"/>
            </a:endParaRPr>
          </a:p>
        </p:txBody>
      </p:sp>
      <p:sp>
        <p:nvSpPr>
          <p:cNvPr id="3" name="Content Placeholder 2"/>
          <p:cNvSpPr>
            <a:spLocks noGrp="1"/>
          </p:cNvSpPr>
          <p:nvPr>
            <p:ph idx="1"/>
          </p:nvPr>
        </p:nvSpPr>
        <p:spPr>
          <a:xfrm>
            <a:off x="1008528" y="959006"/>
            <a:ext cx="10688171" cy="5508702"/>
          </a:xfrm>
        </p:spPr>
        <p:txBody>
          <a:bodyPr>
            <a:normAutofit lnSpcReduction="10000"/>
          </a:bodyPr>
          <a:lstStyle/>
          <a:p>
            <a:r>
              <a:rPr lang="en-US" dirty="0" smtClean="0">
                <a:latin typeface="Baskerville Old Face" panose="02020602080505020303" pitchFamily="18" charset="0"/>
              </a:rPr>
              <a:t>Stable and mature</a:t>
            </a:r>
          </a:p>
          <a:p>
            <a:pPr lvl="1"/>
            <a:r>
              <a:rPr lang="en-US" dirty="0" smtClean="0">
                <a:latin typeface="Baskerville Old Face" panose="02020602080505020303" pitchFamily="18" charset="0"/>
              </a:rPr>
              <a:t>Command-line interface dates back to mainframes: </a:t>
            </a:r>
          </a:p>
          <a:p>
            <a:pPr lvl="2"/>
            <a:r>
              <a:rPr lang="en-US" dirty="0" smtClean="0">
                <a:latin typeface="Baskerville Old Face" panose="02020602080505020303" pitchFamily="18" charset="0"/>
              </a:rPr>
              <a:t>UNIVAC 1100, IBM S/360, DEC VAX, DOS</a:t>
            </a:r>
          </a:p>
          <a:p>
            <a:pPr lvl="1"/>
            <a:r>
              <a:rPr lang="en-US" dirty="0" smtClean="0">
                <a:latin typeface="Baskerville Old Face" panose="02020602080505020303" pitchFamily="18" charset="0"/>
              </a:rPr>
              <a:t>Modern Unix/Linux interface is stable:</a:t>
            </a:r>
          </a:p>
          <a:p>
            <a:pPr lvl="2"/>
            <a:r>
              <a:rPr lang="en-US" dirty="0" smtClean="0">
                <a:latin typeface="Baskerville Old Face" panose="02020602080505020303" pitchFamily="18" charset="0"/>
              </a:rPr>
              <a:t>POSIX makes it portable</a:t>
            </a:r>
          </a:p>
          <a:p>
            <a:pPr lvl="2"/>
            <a:r>
              <a:rPr lang="en-US" dirty="0" smtClean="0">
                <a:latin typeface="Baskerville Old Face" panose="02020602080505020303" pitchFamily="18" charset="0"/>
              </a:rPr>
              <a:t>Open-source and GNU have a more stable UI than commercial platforms</a:t>
            </a:r>
          </a:p>
          <a:p>
            <a:r>
              <a:rPr lang="en-US" dirty="0" smtClean="0">
                <a:latin typeface="Baskerville Old Face" panose="02020602080505020303" pitchFamily="18" charset="0"/>
              </a:rPr>
              <a:t>Available on </a:t>
            </a:r>
            <a:r>
              <a:rPr lang="en-US" u="heavy" dirty="0" smtClean="0">
                <a:uFill>
                  <a:solidFill>
                    <a:schemeClr val="accent2">
                      <a:lumMod val="75000"/>
                    </a:schemeClr>
                  </a:solidFill>
                </a:uFill>
                <a:latin typeface="Baskerville Old Face" panose="02020602080505020303" pitchFamily="18" charset="0"/>
              </a:rPr>
              <a:t>any Linux platform</a:t>
            </a:r>
          </a:p>
          <a:p>
            <a:pPr lvl="1"/>
            <a:r>
              <a:rPr lang="en-US" dirty="0" smtClean="0">
                <a:latin typeface="Baskerville Old Face" panose="02020602080505020303" pitchFamily="18" charset="0"/>
              </a:rPr>
              <a:t>Local: RHEL/CentOS, Ubuntu/</a:t>
            </a:r>
            <a:r>
              <a:rPr lang="en-US" dirty="0" err="1" smtClean="0">
                <a:latin typeface="Baskerville Old Face" panose="02020602080505020303" pitchFamily="18" charset="0"/>
              </a:rPr>
              <a:t>Debian</a:t>
            </a:r>
            <a:endParaRPr lang="en-US" dirty="0" smtClean="0">
              <a:latin typeface="Baskerville Old Face" panose="02020602080505020303" pitchFamily="18" charset="0"/>
            </a:endParaRPr>
          </a:p>
          <a:p>
            <a:pPr lvl="1"/>
            <a:r>
              <a:rPr lang="en-US" dirty="0" smtClean="0">
                <a:latin typeface="Baskerville Old Face" panose="02020602080505020303" pitchFamily="18" charset="0"/>
              </a:rPr>
              <a:t>Remote Linux boxes: use </a:t>
            </a:r>
            <a:r>
              <a:rPr lang="en-US" dirty="0" err="1" smtClean="0">
                <a:latin typeface="Baskerville Old Face" panose="02020602080505020303" pitchFamily="18" charset="0"/>
              </a:rPr>
              <a:t>PuTTY</a:t>
            </a:r>
            <a:r>
              <a:rPr lang="en-US" dirty="0" smtClean="0">
                <a:latin typeface="Baskerville Old Face" panose="02020602080505020303" pitchFamily="18" charset="0"/>
              </a:rPr>
              <a:t> to access a Linux box from your desk</a:t>
            </a:r>
          </a:p>
          <a:p>
            <a:r>
              <a:rPr lang="en-US" dirty="0" smtClean="0">
                <a:latin typeface="Baskerville Old Face" panose="02020602080505020303" pitchFamily="18" charset="0"/>
              </a:rPr>
              <a:t>Available even if there is </a:t>
            </a:r>
            <a:r>
              <a:rPr lang="en-US" u="heavy" dirty="0" smtClean="0">
                <a:uFill>
                  <a:solidFill>
                    <a:schemeClr val="accent2">
                      <a:lumMod val="75000"/>
                    </a:schemeClr>
                  </a:solidFill>
                </a:uFill>
                <a:latin typeface="Baskerville Old Face" panose="02020602080505020303" pitchFamily="18" charset="0"/>
              </a:rPr>
              <a:t>no Linux platform</a:t>
            </a:r>
            <a:r>
              <a:rPr lang="en-US" dirty="0" smtClean="0">
                <a:latin typeface="Baskerville Old Face" panose="02020602080505020303" pitchFamily="18" charset="0"/>
              </a:rPr>
              <a:t> in your network</a:t>
            </a:r>
          </a:p>
          <a:p>
            <a:pPr lvl="1"/>
            <a:r>
              <a:rPr lang="en-US" dirty="0" smtClean="0">
                <a:latin typeface="Baskerville Old Face" panose="02020602080505020303" pitchFamily="18" charset="0"/>
              </a:rPr>
              <a:t>Cygwin is an emulator (emulates a Linux platform within your own platform)</a:t>
            </a:r>
          </a:p>
          <a:p>
            <a:pPr lvl="1"/>
            <a:r>
              <a:rPr lang="en-US" dirty="0">
                <a:latin typeface="Baskerville Old Face" panose="02020602080505020303" pitchFamily="18" charset="0"/>
              </a:rPr>
              <a:t>Commonly used, almost an industry standard, mature freeware</a:t>
            </a:r>
          </a:p>
          <a:p>
            <a:pPr lvl="1"/>
            <a:r>
              <a:rPr lang="en-US" dirty="0" smtClean="0">
                <a:latin typeface="Baskerville Old Face" panose="02020602080505020303" pitchFamily="18" charset="0"/>
              </a:rPr>
              <a:t>Turns your Windows platform into a baby swan! </a:t>
            </a:r>
          </a:p>
          <a:p>
            <a:pPr lvl="1"/>
            <a:r>
              <a:rPr lang="en-US" dirty="0" smtClean="0">
                <a:latin typeface="Baskerville Old Face" panose="02020602080505020303" pitchFamily="18" charset="0"/>
              </a:rPr>
              <a:t>Search your C:\ drive using grep and pipes and regexes; </a:t>
            </a:r>
            <a:r>
              <a:rPr lang="en-US" dirty="0" err="1" smtClean="0">
                <a:latin typeface="Baskerville Old Face" panose="02020602080505020303" pitchFamily="18" charset="0"/>
              </a:rPr>
              <a:t>sed</a:t>
            </a:r>
            <a:r>
              <a:rPr lang="en-US" dirty="0" smtClean="0">
                <a:latin typeface="Baskerville Old Face" panose="02020602080505020303" pitchFamily="18" charset="0"/>
              </a:rPr>
              <a:t> your xml.</a:t>
            </a:r>
            <a:endParaRPr lang="en-US" dirty="0">
              <a:latin typeface="Baskerville Old Face" panose="02020602080505020303" pitchFamily="18" charset="0"/>
            </a:endParaRPr>
          </a:p>
        </p:txBody>
      </p:sp>
      <p:pic>
        <p:nvPicPr>
          <p:cNvPr id="5" name="Picture 4"/>
          <p:cNvPicPr>
            <a:picLocks noChangeAspect="1"/>
          </p:cNvPicPr>
          <p:nvPr/>
        </p:nvPicPr>
        <p:blipFill>
          <a:blip r:embed="rId2"/>
          <a:stretch>
            <a:fillRect/>
          </a:stretch>
        </p:blipFill>
        <p:spPr>
          <a:xfrm>
            <a:off x="469433" y="4774307"/>
            <a:ext cx="908517" cy="816125"/>
          </a:xfrm>
          <a:prstGeom prst="rect">
            <a:avLst/>
          </a:prstGeom>
        </p:spPr>
      </p:pic>
      <p:pic>
        <p:nvPicPr>
          <p:cNvPr id="6" name="Picture 5"/>
          <p:cNvPicPr>
            <a:picLocks noChangeAspect="1"/>
          </p:cNvPicPr>
          <p:nvPr/>
        </p:nvPicPr>
        <p:blipFill>
          <a:blip r:embed="rId3"/>
          <a:stretch>
            <a:fillRect/>
          </a:stretch>
        </p:blipFill>
        <p:spPr>
          <a:xfrm>
            <a:off x="324198" y="3508343"/>
            <a:ext cx="896471" cy="987778"/>
          </a:xfrm>
          <a:prstGeom prst="rect">
            <a:avLst/>
          </a:prstGeom>
        </p:spPr>
      </p:pic>
      <p:sp>
        <p:nvSpPr>
          <p:cNvPr id="7" name="Rectangle 6"/>
          <p:cNvSpPr/>
          <p:nvPr/>
        </p:nvSpPr>
        <p:spPr>
          <a:xfrm>
            <a:off x="111514" y="156118"/>
            <a:ext cx="11991278" cy="6531662"/>
          </a:xfrm>
          <a:prstGeom prst="rect">
            <a:avLst/>
          </a:prstGeom>
          <a:noFill/>
          <a:ln w="381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4"/>
          <a:stretch>
            <a:fillRect/>
          </a:stretch>
        </p:blipFill>
        <p:spPr>
          <a:xfrm>
            <a:off x="10605523" y="5182369"/>
            <a:ext cx="1225645" cy="1546931"/>
          </a:xfrm>
          <a:prstGeom prst="rect">
            <a:avLst/>
          </a:prstGeom>
        </p:spPr>
      </p:pic>
      <p:sp>
        <p:nvSpPr>
          <p:cNvPr id="8" name="Slide Number Placeholder 7"/>
          <p:cNvSpPr>
            <a:spLocks noGrp="1"/>
          </p:cNvSpPr>
          <p:nvPr>
            <p:ph type="sldNum" sz="quarter" idx="12"/>
          </p:nvPr>
        </p:nvSpPr>
        <p:spPr>
          <a:xfrm>
            <a:off x="91281" y="6458239"/>
            <a:ext cx="431800" cy="365125"/>
          </a:xfrm>
        </p:spPr>
        <p:txBody>
          <a:bodyPr/>
          <a:lstStyle/>
          <a:p>
            <a:fld id="{E4C76670-F7CE-4617-A777-F8A57D2668D3}" type="slidenum">
              <a:rPr lang="en-US" smtClean="0"/>
              <a:t>10</a:t>
            </a:fld>
            <a:endParaRPr lang="en-US"/>
          </a:p>
        </p:txBody>
      </p:sp>
    </p:spTree>
    <p:extLst>
      <p:ext uri="{BB962C8B-B14F-4D97-AF65-F5344CB8AC3E}">
        <p14:creationId xmlns:p14="http://schemas.microsoft.com/office/powerpoint/2010/main" val="12234083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15975"/>
          </a:xfrm>
        </p:spPr>
        <p:txBody>
          <a:bodyPr>
            <a:normAutofit fontScale="90000"/>
          </a:bodyPr>
          <a:lstStyle/>
          <a:p>
            <a:pPr algn="ctr"/>
            <a:r>
              <a:rPr lang="en-US" dirty="0" smtClean="0">
                <a:latin typeface="Arial Black" panose="020B0A04020102020204" pitchFamily="34" charset="0"/>
              </a:rPr>
              <a:t>Some Bash Mechanics</a:t>
            </a:r>
            <a:br>
              <a:rPr lang="en-US" dirty="0" smtClean="0">
                <a:latin typeface="Arial Black" panose="020B0A04020102020204" pitchFamily="34" charset="0"/>
              </a:rPr>
            </a:br>
            <a:r>
              <a:rPr lang="en-US" sz="3600" dirty="0" smtClean="0">
                <a:latin typeface="Arial Black" panose="020B0A04020102020204" pitchFamily="34" charset="0"/>
              </a:rPr>
              <a:t>to use in a CLI</a:t>
            </a:r>
            <a:endParaRPr lang="en-US" dirty="0">
              <a:latin typeface="Arial Black" panose="020B0A04020102020204" pitchFamily="34" charset="0"/>
            </a:endParaRPr>
          </a:p>
        </p:txBody>
      </p:sp>
      <p:sp>
        <p:nvSpPr>
          <p:cNvPr id="3" name="Content Placeholder 2"/>
          <p:cNvSpPr>
            <a:spLocks noGrp="1"/>
          </p:cNvSpPr>
          <p:nvPr>
            <p:ph idx="1"/>
          </p:nvPr>
        </p:nvSpPr>
        <p:spPr>
          <a:xfrm>
            <a:off x="304800" y="1516566"/>
            <a:ext cx="11391900" cy="5180069"/>
          </a:xfrm>
        </p:spPr>
        <p:txBody>
          <a:bodyPr>
            <a:normAutofit fontScale="70000" lnSpcReduction="20000"/>
          </a:bodyPr>
          <a:lstStyle/>
          <a:p>
            <a:r>
              <a:rPr lang="en-US" dirty="0" smtClean="0">
                <a:solidFill>
                  <a:srgbClr val="FF0000"/>
                </a:solidFill>
                <a:latin typeface="Consolas" panose="020B0609020204030204" pitchFamily="49" charset="0"/>
                <a:cs typeface="Consolas" panose="020B0609020204030204" pitchFamily="49" charset="0"/>
              </a:rPr>
              <a:t>cd</a:t>
            </a:r>
            <a:r>
              <a:rPr lang="en-US" dirty="0" smtClean="0">
                <a:latin typeface="Consolas" panose="020B0609020204030204" pitchFamily="49" charset="0"/>
                <a:cs typeface="Consolas" panose="020B0609020204030204" pitchFamily="49" charset="0"/>
              </a:rPr>
              <a:t> /path/to/a/directory/  </a:t>
            </a:r>
            <a:r>
              <a:rPr lang="en-US" sz="2000" dirty="0" smtClean="0">
                <a:latin typeface="Baskerville Old Face" panose="02020602080505020303" pitchFamily="18" charset="0"/>
                <a:cs typeface="Consolas" panose="020B0609020204030204" pitchFamily="49" charset="0"/>
              </a:rPr>
              <a:t>(same command in Unix as in </a:t>
            </a:r>
            <a:r>
              <a:rPr lang="en-US" sz="2000" dirty="0">
                <a:latin typeface="Baskerville Old Face" panose="02020602080505020303" pitchFamily="18" charset="0"/>
                <a:cs typeface="Consolas" panose="020B0609020204030204" pitchFamily="49" charset="0"/>
              </a:rPr>
              <a:t>DOS, vs. VAX </a:t>
            </a:r>
            <a:r>
              <a:rPr lang="en-US" sz="2000" dirty="0" smtClean="0">
                <a:latin typeface="Baskerville Old Face" panose="02020602080505020303" pitchFamily="18" charset="0"/>
                <a:cs typeface="Consolas" panose="020B0609020204030204" pitchFamily="49" charset="0"/>
              </a:rPr>
              <a:t>'</a:t>
            </a:r>
            <a:r>
              <a:rPr lang="en-US" sz="2000" dirty="0" err="1" smtClean="0">
                <a:latin typeface="Baskerville Old Face" panose="02020602080505020303" pitchFamily="18" charset="0"/>
                <a:cs typeface="Consolas" panose="020B0609020204030204" pitchFamily="49" charset="0"/>
              </a:rPr>
              <a:t>sd</a:t>
            </a:r>
            <a:r>
              <a:rPr lang="en-US" sz="2000" dirty="0">
                <a:latin typeface="Baskerville Old Face" panose="02020602080505020303" pitchFamily="18" charset="0"/>
                <a:cs typeface="Consolas" panose="020B0609020204030204" pitchFamily="49" charset="0"/>
              </a:rPr>
              <a:t>')</a:t>
            </a:r>
            <a:endParaRPr lang="en-US" dirty="0">
              <a:latin typeface="Baskerville Old Face" panose="02020602080505020303" pitchFamily="18" charset="0"/>
              <a:cs typeface="Consolas" panose="020B0609020204030204" pitchFamily="49" charset="0"/>
            </a:endParaRPr>
          </a:p>
          <a:p>
            <a:pPr lvl="1"/>
            <a:r>
              <a:rPr lang="en-US" dirty="0" smtClean="0">
                <a:latin typeface="Baskerville Old Face" panose="02020602080505020303" pitchFamily="18" charset="0"/>
                <a:cs typeface="Consolas" panose="020B0609020204030204" pitchFamily="49" charset="0"/>
              </a:rPr>
              <a:t>In Cygwin, you have to escape all the spaces and symbols (</a:t>
            </a:r>
            <a:r>
              <a:rPr lang="en-US" dirty="0" err="1" smtClean="0">
                <a:latin typeface="Baskerville Old Face" panose="02020602080505020303" pitchFamily="18" charset="0"/>
                <a:cs typeface="Consolas" panose="020B0609020204030204" pitchFamily="49" charset="0"/>
              </a:rPr>
              <a:t>parenths</a:t>
            </a:r>
            <a:r>
              <a:rPr lang="en-US" dirty="0" smtClean="0">
                <a:latin typeface="Baskerville Old Face" panose="02020602080505020303" pitchFamily="18" charset="0"/>
                <a:cs typeface="Consolas" panose="020B0609020204030204" pitchFamily="49" charset="0"/>
              </a:rPr>
              <a:t>, quotes), and invert all the slashes.</a:t>
            </a:r>
          </a:p>
          <a:p>
            <a:pPr lvl="2"/>
            <a:r>
              <a:rPr lang="en-US" dirty="0" smtClean="0">
                <a:latin typeface="Baskerville Old Face" panose="02020602080505020303" pitchFamily="18" charset="0"/>
                <a:cs typeface="Consolas" panose="020B0609020204030204" pitchFamily="49" charset="0"/>
              </a:rPr>
              <a:t>Can use the “smart” </a:t>
            </a:r>
            <a:r>
              <a:rPr lang="en-US" dirty="0" smtClean="0">
                <a:latin typeface="Consolas" panose="020B0609020204030204" pitchFamily="49" charset="0"/>
                <a:cs typeface="Consolas" panose="020B0609020204030204" pitchFamily="49" charset="0"/>
              </a:rPr>
              <a:t>cd</a:t>
            </a:r>
            <a:r>
              <a:rPr lang="en-US" dirty="0" smtClean="0">
                <a:latin typeface="Baskerville Old Face" panose="02020602080505020303" pitchFamily="18" charset="0"/>
                <a:cs typeface="Consolas" panose="020B0609020204030204" pitchFamily="49" charset="0"/>
              </a:rPr>
              <a:t> command to convert (Cygwin’s cd understands both DOS-style and Unix-style paths).  Just paste the path in -- within double-quotes -- as an argument to </a:t>
            </a:r>
            <a:r>
              <a:rPr lang="en-US" dirty="0" smtClean="0">
                <a:latin typeface="Consolas" panose="020B0609020204030204" pitchFamily="49" charset="0"/>
                <a:cs typeface="Consolas" panose="020B0609020204030204" pitchFamily="49" charset="0"/>
              </a:rPr>
              <a:t>cd</a:t>
            </a:r>
            <a:r>
              <a:rPr lang="en-US" dirty="0" smtClean="0">
                <a:latin typeface="Baskerville Old Face" panose="02020602080505020303" pitchFamily="18" charset="0"/>
                <a:cs typeface="Consolas" panose="020B0609020204030204" pitchFamily="49" charset="0"/>
              </a:rPr>
              <a:t>, then do </a:t>
            </a:r>
            <a:r>
              <a:rPr lang="en-US" dirty="0" err="1" smtClean="0">
                <a:latin typeface="Consolas" panose="020B0609020204030204" pitchFamily="49" charset="0"/>
                <a:cs typeface="Consolas" panose="020B0609020204030204" pitchFamily="49" charset="0"/>
              </a:rPr>
              <a:t>pwd</a:t>
            </a:r>
            <a:r>
              <a:rPr lang="en-US" dirty="0" smtClean="0">
                <a:latin typeface="Baskerville Old Face" panose="02020602080505020303" pitchFamily="18" charset="0"/>
                <a:cs typeface="Consolas" panose="020B0609020204030204" pitchFamily="49" charset="0"/>
              </a:rPr>
              <a:t>, then grab what </a:t>
            </a:r>
            <a:r>
              <a:rPr lang="en-US" dirty="0" err="1" smtClean="0">
                <a:latin typeface="Consolas" panose="020B0609020204030204" pitchFamily="49" charset="0"/>
                <a:cs typeface="Consolas" panose="020B0609020204030204" pitchFamily="49" charset="0"/>
              </a:rPr>
              <a:t>pwd</a:t>
            </a:r>
            <a:r>
              <a:rPr lang="en-US" dirty="0" smtClean="0">
                <a:latin typeface="Baskerville Old Face" panose="02020602080505020303" pitchFamily="18" charset="0"/>
                <a:cs typeface="Consolas" panose="020B0609020204030204" pitchFamily="49" charset="0"/>
              </a:rPr>
              <a:t> said.</a:t>
            </a:r>
            <a:endParaRPr lang="en-US" dirty="0">
              <a:latin typeface="Baskerville Old Face" panose="02020602080505020303" pitchFamily="18" charset="0"/>
              <a:cs typeface="Consolas" panose="020B0609020204030204" pitchFamily="49" charset="0"/>
            </a:endParaRPr>
          </a:p>
          <a:p>
            <a:pPr lvl="2"/>
            <a:r>
              <a:rPr lang="en-US" dirty="0" smtClean="0">
                <a:latin typeface="Baskerville Old Face" panose="02020602080505020303" pitchFamily="18" charset="0"/>
                <a:cs typeface="Consolas" panose="020B0609020204030204" pitchFamily="49" charset="0"/>
              </a:rPr>
              <a:t>Can often, for a simple path, use tab-complete to make the conversion.  It will insert escapes.</a:t>
            </a:r>
            <a:endParaRPr lang="en-US" dirty="0">
              <a:latin typeface="Baskerville Old Face" panose="02020602080505020303" pitchFamily="18" charset="0"/>
              <a:cs typeface="Consolas" panose="020B0609020204030204" pitchFamily="49" charset="0"/>
            </a:endParaRPr>
          </a:p>
          <a:p>
            <a:r>
              <a:rPr lang="en-US" dirty="0">
                <a:solidFill>
                  <a:srgbClr val="FF0000"/>
                </a:solidFill>
                <a:latin typeface="Baskerville Old Face" panose="02020602080505020303" pitchFamily="18" charset="0"/>
                <a:cs typeface="Consolas" panose="020B0609020204030204" pitchFamily="49" charset="0"/>
              </a:rPr>
              <a:t>Double quotes </a:t>
            </a:r>
            <a:r>
              <a:rPr lang="en-US" dirty="0">
                <a:solidFill>
                  <a:prstClr val="black"/>
                </a:solidFill>
                <a:latin typeface="Baskerville Old Face" panose="02020602080505020303" pitchFamily="18" charset="0"/>
                <a:cs typeface="Consolas" panose="020B0609020204030204" pitchFamily="49" charset="0"/>
              </a:rPr>
              <a:t>conserve embedded spaces (</a:t>
            </a:r>
            <a:r>
              <a:rPr lang="en-US" dirty="0">
                <a:solidFill>
                  <a:prstClr val="black"/>
                </a:solidFill>
                <a:latin typeface="Consolas" panose="020B0609020204030204" pitchFamily="49" charset="0"/>
                <a:cs typeface="Consolas" panose="020B0609020204030204" pitchFamily="49" charset="0"/>
              </a:rPr>
              <a:t>grep "my </a:t>
            </a:r>
            <a:r>
              <a:rPr lang="en-US" dirty="0" smtClean="0">
                <a:solidFill>
                  <a:prstClr val="black"/>
                </a:solidFill>
                <a:latin typeface="Consolas" panose="020B0609020204030204" pitchFamily="49" charset="0"/>
                <a:cs typeface="Consolas" panose="020B0609020204030204" pitchFamily="49" charset="0"/>
              </a:rPr>
              <a:t>phrase with $xyz"</a:t>
            </a:r>
            <a:r>
              <a:rPr lang="en-US" dirty="0" smtClean="0">
                <a:solidFill>
                  <a:prstClr val="black"/>
                </a:solidFill>
                <a:latin typeface="Baskerville Old Face" panose="02020602080505020303" pitchFamily="18" charset="0"/>
                <a:cs typeface="Consolas" panose="020B0609020204030204" pitchFamily="49" charset="0"/>
              </a:rPr>
              <a:t>).  </a:t>
            </a:r>
            <a:r>
              <a:rPr lang="en-US" dirty="0">
                <a:solidFill>
                  <a:srgbClr val="FF0000"/>
                </a:solidFill>
                <a:latin typeface="Baskerville Old Face" panose="02020602080505020303" pitchFamily="18" charset="0"/>
                <a:cs typeface="Consolas" panose="020B0609020204030204" pitchFamily="49" charset="0"/>
              </a:rPr>
              <a:t>Single quotes </a:t>
            </a:r>
            <a:r>
              <a:rPr lang="en-US" dirty="0">
                <a:solidFill>
                  <a:prstClr val="black"/>
                </a:solidFill>
                <a:latin typeface="Baskerville Old Face" panose="02020602080505020303" pitchFamily="18" charset="0"/>
                <a:cs typeface="Consolas" panose="020B0609020204030204" pitchFamily="49" charset="0"/>
              </a:rPr>
              <a:t>(apostrophes) preserve all symbols </a:t>
            </a:r>
            <a:r>
              <a:rPr lang="en-US" dirty="0" smtClean="0">
                <a:solidFill>
                  <a:prstClr val="black"/>
                </a:solidFill>
                <a:latin typeface="Baskerville Old Face" panose="02020602080505020303" pitchFamily="18" charset="0"/>
                <a:cs typeface="Consolas" panose="020B0609020204030204" pitchFamily="49" charset="0"/>
              </a:rPr>
              <a:t>– such as space, dollar, asterisk, hyphen, dot – verbatim and </a:t>
            </a:r>
            <a:r>
              <a:rPr lang="en-US" dirty="0" err="1" smtClean="0">
                <a:solidFill>
                  <a:prstClr val="black"/>
                </a:solidFill>
                <a:latin typeface="Baskerville Old Face" panose="02020602080505020303" pitchFamily="18" charset="0"/>
                <a:cs typeface="Consolas" panose="020B0609020204030204" pitchFamily="49" charset="0"/>
              </a:rPr>
              <a:t>uninterpreted</a:t>
            </a:r>
            <a:r>
              <a:rPr lang="en-US" dirty="0" smtClean="0">
                <a:solidFill>
                  <a:prstClr val="black"/>
                </a:solidFill>
                <a:latin typeface="Baskerville Old Face" panose="02020602080505020303" pitchFamily="18" charset="0"/>
                <a:cs typeface="Consolas" panose="020B0609020204030204" pitchFamily="49" charset="0"/>
              </a:rPr>
              <a:t> (</a:t>
            </a:r>
            <a:r>
              <a:rPr lang="en-US" dirty="0" smtClean="0">
                <a:solidFill>
                  <a:prstClr val="black"/>
                </a:solidFill>
                <a:latin typeface="Consolas" panose="020B0609020204030204" pitchFamily="49" charset="0"/>
                <a:cs typeface="Consolas" panose="020B0609020204030204" pitchFamily="49" charset="0"/>
              </a:rPr>
              <a:t>'$xyz'</a:t>
            </a:r>
            <a:r>
              <a:rPr lang="en-US" dirty="0" smtClean="0">
                <a:solidFill>
                  <a:prstClr val="black"/>
                </a:solidFill>
                <a:latin typeface="Baskerville Old Face" panose="02020602080505020303" pitchFamily="18" charset="0"/>
                <a:cs typeface="Consolas" panose="020B0609020204030204" pitchFamily="49" charset="0"/>
              </a:rPr>
              <a:t>).  </a:t>
            </a:r>
            <a:r>
              <a:rPr lang="en-US" dirty="0">
                <a:solidFill>
                  <a:prstClr val="black"/>
                </a:solidFill>
                <a:latin typeface="Baskerville Old Face" panose="02020602080505020303" pitchFamily="18" charset="0"/>
                <a:cs typeface="Consolas" panose="020B0609020204030204" pitchFamily="49" charset="0"/>
              </a:rPr>
              <a:t>An </a:t>
            </a:r>
            <a:r>
              <a:rPr lang="en-US" dirty="0">
                <a:solidFill>
                  <a:srgbClr val="FF0000"/>
                </a:solidFill>
                <a:latin typeface="Baskerville Old Face" panose="02020602080505020303" pitchFamily="18" charset="0"/>
                <a:cs typeface="Consolas" panose="020B0609020204030204" pitchFamily="49" charset="0"/>
              </a:rPr>
              <a:t>escape</a:t>
            </a:r>
            <a:r>
              <a:rPr lang="en-US" dirty="0">
                <a:solidFill>
                  <a:prstClr val="black"/>
                </a:solidFill>
                <a:latin typeface="Baskerville Old Face" panose="02020602080505020303" pitchFamily="18" charset="0"/>
                <a:cs typeface="Consolas" panose="020B0609020204030204" pitchFamily="49" charset="0"/>
              </a:rPr>
              <a:t> </a:t>
            </a:r>
            <a:r>
              <a:rPr lang="en-US" dirty="0" smtClean="0">
                <a:solidFill>
                  <a:prstClr val="black"/>
                </a:solidFill>
                <a:latin typeface="Baskerville Old Face" panose="02020602080505020303" pitchFamily="18" charset="0"/>
                <a:cs typeface="Consolas" panose="020B0609020204030204" pitchFamily="49" charset="0"/>
              </a:rPr>
              <a:t>similarly preserves just the one character </a:t>
            </a:r>
            <a:r>
              <a:rPr lang="en-US" dirty="0">
                <a:solidFill>
                  <a:prstClr val="black"/>
                </a:solidFill>
                <a:latin typeface="Baskerville Old Face" panose="02020602080505020303" pitchFamily="18" charset="0"/>
                <a:cs typeface="Consolas" panose="020B0609020204030204" pitchFamily="49" charset="0"/>
              </a:rPr>
              <a:t>after it </a:t>
            </a:r>
            <a:r>
              <a:rPr lang="en-US" dirty="0" smtClean="0">
                <a:solidFill>
                  <a:prstClr val="black"/>
                </a:solidFill>
                <a:latin typeface="Baskerville Old Face" panose="02020602080505020303" pitchFamily="18" charset="0"/>
                <a:cs typeface="Consolas" panose="020B0609020204030204" pitchFamily="49" charset="0"/>
              </a:rPr>
              <a:t>verbatim </a:t>
            </a:r>
            <a:r>
              <a:rPr lang="en-US" dirty="0">
                <a:solidFill>
                  <a:prstClr val="black"/>
                </a:solidFill>
                <a:latin typeface="Baskerville Old Face" panose="02020602080505020303" pitchFamily="18" charset="0"/>
                <a:cs typeface="Consolas" panose="020B0609020204030204" pitchFamily="49" charset="0"/>
              </a:rPr>
              <a:t>(</a:t>
            </a:r>
            <a:r>
              <a:rPr lang="en-US" dirty="0">
                <a:solidFill>
                  <a:prstClr val="black"/>
                </a:solidFill>
                <a:latin typeface="Consolas" panose="020B0609020204030204" pitchFamily="49" charset="0"/>
                <a:cs typeface="Consolas" panose="020B0609020204030204" pitchFamily="49" charset="0"/>
              </a:rPr>
              <a:t>\$xyz</a:t>
            </a:r>
            <a:r>
              <a:rPr lang="en-US" dirty="0" smtClean="0">
                <a:solidFill>
                  <a:prstClr val="black"/>
                </a:solidFill>
                <a:latin typeface="Baskerville Old Face" panose="02020602080505020303" pitchFamily="18" charset="0"/>
                <a:cs typeface="Consolas" panose="020B0609020204030204" pitchFamily="49" charset="0"/>
              </a:rPr>
              <a:t>).</a:t>
            </a:r>
            <a:endParaRPr lang="en-US" dirty="0">
              <a:latin typeface="Baskerville Old Face" panose="02020602080505020303" pitchFamily="18" charset="0"/>
              <a:cs typeface="Consolas" panose="020B0609020204030204" pitchFamily="49" charset="0"/>
            </a:endParaRPr>
          </a:p>
          <a:p>
            <a:r>
              <a:rPr lang="pt-BR" dirty="0" smtClean="0">
                <a:latin typeface="Baskerville Old Face" panose="02020602080505020303" pitchFamily="18" charset="0"/>
                <a:cs typeface="Consolas" panose="020B0609020204030204" pitchFamily="49" charset="0"/>
              </a:rPr>
              <a:t>A </a:t>
            </a:r>
            <a:r>
              <a:rPr lang="pt-BR" dirty="0" smtClean="0">
                <a:solidFill>
                  <a:srgbClr val="FF0000"/>
                </a:solidFill>
                <a:latin typeface="Baskerville Old Face" panose="02020602080505020303" pitchFamily="18" charset="0"/>
                <a:cs typeface="Consolas" panose="020B0609020204030204" pitchFamily="49" charset="0"/>
              </a:rPr>
              <a:t>dollar sign </a:t>
            </a:r>
            <a:r>
              <a:rPr lang="pt-BR" dirty="0" smtClean="0">
                <a:latin typeface="Baskerville Old Face" panose="02020602080505020303" pitchFamily="18" charset="0"/>
                <a:cs typeface="Consolas" panose="020B0609020204030204" pitchFamily="49" charset="0"/>
              </a:rPr>
              <a:t>means the following is a variable name to be interpreted.  If it is ambiguous where the variable-name ends, enclose it in </a:t>
            </a:r>
            <a:r>
              <a:rPr lang="pt-BR" dirty="0" smtClean="0">
                <a:solidFill>
                  <a:srgbClr val="FF0000"/>
                </a:solidFill>
                <a:latin typeface="Baskerville Old Face" panose="02020602080505020303" pitchFamily="18" charset="0"/>
                <a:cs typeface="Consolas" panose="020B0609020204030204" pitchFamily="49" charset="0"/>
              </a:rPr>
              <a:t>braces</a:t>
            </a:r>
            <a:r>
              <a:rPr lang="pt-BR" dirty="0" smtClean="0">
                <a:latin typeface="Baskerville Old Face" panose="02020602080505020303" pitchFamily="18" charset="0"/>
                <a:cs typeface="Consolas" panose="020B0609020204030204" pitchFamily="49" charset="0"/>
              </a:rPr>
              <a:t>: </a:t>
            </a:r>
            <a:r>
              <a:rPr lang="pt-BR" dirty="0" smtClean="0">
                <a:latin typeface="Consolas" panose="020B0609020204030204" pitchFamily="49" charset="0"/>
                <a:cs typeface="Consolas" panose="020B0609020204030204" pitchFamily="49" charset="0"/>
              </a:rPr>
              <a:t>$myfile.txt </a:t>
            </a:r>
            <a:r>
              <a:rPr lang="pt-BR" dirty="0" smtClean="0">
                <a:latin typeface="Baskerville Old Face" panose="02020602080505020303" pitchFamily="18" charset="0"/>
                <a:cs typeface="Consolas" panose="020B0609020204030204" pitchFamily="49" charset="0"/>
              </a:rPr>
              <a:t>versus</a:t>
            </a:r>
            <a:r>
              <a:rPr lang="pt-BR" dirty="0" smtClean="0">
                <a:latin typeface="Consolas" panose="020B0609020204030204" pitchFamily="49" charset="0"/>
                <a:cs typeface="Consolas" panose="020B0609020204030204" pitchFamily="49" charset="0"/>
              </a:rPr>
              <a:t> ${myfile}rev1.txt</a:t>
            </a:r>
          </a:p>
          <a:p>
            <a:r>
              <a:rPr lang="pt-BR" dirty="0" smtClean="0">
                <a:solidFill>
                  <a:srgbClr val="FF0000"/>
                </a:solidFill>
                <a:latin typeface="Consolas" panose="020B0609020204030204" pitchFamily="49" charset="0"/>
                <a:cs typeface="Consolas" panose="020B0609020204030204" pitchFamily="49" charset="0"/>
              </a:rPr>
              <a:t>ls</a:t>
            </a:r>
            <a:r>
              <a:rPr lang="pt-BR" dirty="0" smtClean="0">
                <a:latin typeface="Consolas" panose="020B0609020204030204" pitchFamily="49" charset="0"/>
                <a:cs typeface="Consolas" panose="020B0609020204030204" pitchFamily="49" charset="0"/>
              </a:rPr>
              <a:t> </a:t>
            </a:r>
            <a:r>
              <a:rPr lang="pt-BR" dirty="0">
                <a:latin typeface="Consolas" panose="020B0609020204030204" pitchFamily="49" charset="0"/>
                <a:cs typeface="Consolas" panose="020B0609020204030204" pitchFamily="49" charset="0"/>
              </a:rPr>
              <a:t>-l -1 </a:t>
            </a:r>
            <a:r>
              <a:rPr lang="pt-BR" dirty="0" smtClean="0">
                <a:latin typeface="Consolas" panose="020B0609020204030204" pitchFamily="49" charset="0"/>
                <a:cs typeface="Consolas" panose="020B0609020204030204" pitchFamily="49" charset="0"/>
              </a:rPr>
              <a:t>*.cpp  </a:t>
            </a:r>
            <a:r>
              <a:rPr lang="pt-BR" sz="2000" dirty="0" smtClean="0">
                <a:latin typeface="Baskerville Old Face" panose="02020602080505020303" pitchFamily="18" charset="0"/>
                <a:cs typeface="Consolas" panose="020B0609020204030204" pitchFamily="49" charset="0"/>
              </a:rPr>
              <a:t>(list command, vs</a:t>
            </a:r>
            <a:r>
              <a:rPr lang="pt-BR" sz="2000" dirty="0">
                <a:latin typeface="Baskerville Old Face" panose="02020602080505020303" pitchFamily="18" charset="0"/>
                <a:cs typeface="Consolas" panose="020B0609020204030204" pitchFamily="49" charset="0"/>
              </a:rPr>
              <a:t>. DOS </a:t>
            </a:r>
            <a:r>
              <a:rPr lang="pt-BR" sz="2000" dirty="0" smtClean="0">
                <a:latin typeface="Baskerville Old Face" panose="02020602080505020303" pitchFamily="18" charset="0"/>
                <a:cs typeface="Consolas" panose="020B0609020204030204" pitchFamily="49" charset="0"/>
              </a:rPr>
              <a:t>'dir')</a:t>
            </a:r>
            <a:r>
              <a:rPr lang="pt-BR" dirty="0" smtClean="0">
                <a:latin typeface="Baskerville Old Face" panose="02020602080505020303" pitchFamily="18" charset="0"/>
                <a:cs typeface="Consolas" panose="020B0609020204030204" pitchFamily="49" charset="0"/>
              </a:rPr>
              <a:t>  </a:t>
            </a:r>
            <a:r>
              <a:rPr lang="pt-BR" sz="1800" dirty="0" smtClean="0">
                <a:latin typeface="Baskerville Old Face" panose="02020602080505020303" pitchFamily="18" charset="0"/>
                <a:cs typeface="Consolas" panose="020B0609020204030204" pitchFamily="49" charset="0"/>
              </a:rPr>
              <a:t>Those are “L”s and a one. Long/detailed list, one-column wide.  [The -one is redundant with -long.]</a:t>
            </a:r>
          </a:p>
          <a:p>
            <a:r>
              <a:rPr lang="pt-BR" dirty="0" smtClean="0">
                <a:solidFill>
                  <a:srgbClr val="FF0000"/>
                </a:solidFill>
                <a:latin typeface="Consolas" panose="020B0609020204030204" pitchFamily="49" charset="0"/>
                <a:cs typeface="Consolas" panose="020B0609020204030204" pitchFamily="49" charset="0"/>
              </a:rPr>
              <a:t>find</a:t>
            </a:r>
            <a:r>
              <a:rPr lang="pt-BR" dirty="0" smtClean="0">
                <a:latin typeface="Consolas" panose="020B0609020204030204" pitchFamily="49" charset="0"/>
                <a:cs typeface="Consolas" panose="020B0609020204030204" pitchFamily="49" charset="0"/>
              </a:rPr>
              <a:t> ~/data/ -name '*.cpp' –ctime -3 </a:t>
            </a:r>
            <a:r>
              <a:rPr lang="pt-BR" sz="2200" dirty="0" smtClean="0">
                <a:latin typeface="Consolas" panose="020B0609020204030204" pitchFamily="49" charset="0"/>
                <a:cs typeface="Consolas" panose="020B0609020204030204" pitchFamily="49" charset="0"/>
              </a:rPr>
              <a:t> # created within past 3 days, search a tree</a:t>
            </a:r>
            <a:endParaRPr lang="pt-BR" dirty="0">
              <a:latin typeface="Consolas" panose="020B0609020204030204" pitchFamily="49" charset="0"/>
              <a:cs typeface="Consolas" panose="020B0609020204030204" pitchFamily="49" charset="0"/>
            </a:endParaRPr>
          </a:p>
          <a:p>
            <a:r>
              <a:rPr lang="en-US" dirty="0" smtClean="0">
                <a:solidFill>
                  <a:srgbClr val="FF0000"/>
                </a:solidFill>
                <a:latin typeface="Baskerville Old Face" panose="02020602080505020303" pitchFamily="18" charset="0"/>
                <a:cs typeface="Consolas" panose="020B0609020204030204" pitchFamily="49" charset="0"/>
              </a:rPr>
              <a:t>Pipes</a:t>
            </a:r>
            <a:r>
              <a:rPr lang="en-US" dirty="0" smtClean="0">
                <a:latin typeface="Baskerville Old Face" panose="02020602080505020303" pitchFamily="18" charset="0"/>
                <a:cs typeface="Consolas" panose="020B0609020204030204" pitchFamily="49" charset="0"/>
              </a:rPr>
              <a:t> ("|") are extremely powerful; keep adding on until you have what you want:</a:t>
            </a:r>
          </a:p>
          <a:p>
            <a:pPr lvl="1"/>
            <a:r>
              <a:rPr lang="en-US" dirty="0" smtClean="0">
                <a:solidFill>
                  <a:srgbClr val="FF0000"/>
                </a:solidFill>
                <a:latin typeface="Consolas" panose="020B0609020204030204" pitchFamily="49" charset="0"/>
                <a:cs typeface="Consolas" panose="020B0609020204030204" pitchFamily="49" charset="0"/>
              </a:rPr>
              <a:t>cat</a:t>
            </a:r>
            <a:r>
              <a:rPr lang="en-US" dirty="0" smtClean="0">
                <a:latin typeface="Consolas" panose="020B0609020204030204" pitchFamily="49" charset="0"/>
                <a:cs typeface="Consolas" panose="020B0609020204030204" pitchFamily="49" charset="0"/>
              </a:rPr>
              <a:t> "$</a:t>
            </a:r>
            <a:r>
              <a:rPr lang="en-US" dirty="0" err="1" smtClean="0">
                <a:latin typeface="Consolas" panose="020B0609020204030204" pitchFamily="49" charset="0"/>
                <a:cs typeface="Consolas" panose="020B0609020204030204" pitchFamily="49" charset="0"/>
              </a:rPr>
              <a:t>myfile</a:t>
            </a:r>
            <a:r>
              <a:rPr lang="en-US" dirty="0" smtClean="0">
                <a:latin typeface="Consolas" panose="020B0609020204030204" pitchFamily="49" charset="0"/>
                <a:cs typeface="Consolas" panose="020B0609020204030204" pitchFamily="49" charset="0"/>
              </a:rPr>
              <a:t>" | </a:t>
            </a:r>
            <a:r>
              <a:rPr lang="en-US" dirty="0" smtClean="0">
                <a:solidFill>
                  <a:srgbClr val="FF0000"/>
                </a:solidFill>
                <a:latin typeface="Consolas" panose="020B0609020204030204" pitchFamily="49" charset="0"/>
                <a:cs typeface="Consolas" panose="020B0609020204030204" pitchFamily="49" charset="0"/>
              </a:rPr>
              <a:t>head</a:t>
            </a:r>
            <a:r>
              <a:rPr lang="en-US" dirty="0" smtClean="0">
                <a:latin typeface="Consolas" panose="020B0609020204030204" pitchFamily="49" charset="0"/>
                <a:cs typeface="Consolas" panose="020B0609020204030204" pitchFamily="49" charset="0"/>
              </a:rPr>
              <a:t> -5 | </a:t>
            </a:r>
            <a:r>
              <a:rPr lang="en-US" dirty="0" smtClean="0">
                <a:solidFill>
                  <a:srgbClr val="FF0000"/>
                </a:solidFill>
                <a:latin typeface="Consolas" panose="020B0609020204030204" pitchFamily="49" charset="0"/>
                <a:cs typeface="Consolas" panose="020B0609020204030204" pitchFamily="49" charset="0"/>
              </a:rPr>
              <a:t>grep</a:t>
            </a:r>
            <a:r>
              <a:rPr lang="en-US" dirty="0" smtClean="0">
                <a:latin typeface="Consolas" panose="020B0609020204030204" pitchFamily="49" charset="0"/>
                <a:cs typeface="Consolas" panose="020B0609020204030204" pitchFamily="49" charset="0"/>
              </a:rPr>
              <a:t> "</a:t>
            </a:r>
            <a:r>
              <a:rPr lang="en-US" dirty="0" err="1" smtClean="0">
                <a:latin typeface="Consolas" panose="020B0609020204030204" pitchFamily="49" charset="0"/>
                <a:cs typeface="Consolas" panose="020B0609020204030204" pitchFamily="49" charset="0"/>
              </a:rPr>
              <a:t>xy</a:t>
            </a:r>
            <a:r>
              <a:rPr lang="en-US" dirty="0" smtClean="0">
                <a:latin typeface="Consolas" panose="020B0609020204030204" pitchFamily="49" charset="0"/>
                <a:cs typeface="Consolas" panose="020B0609020204030204" pitchFamily="49" charset="0"/>
              </a:rPr>
              <a:t>" | </a:t>
            </a:r>
            <a:r>
              <a:rPr lang="en-US" dirty="0" smtClean="0">
                <a:solidFill>
                  <a:srgbClr val="FF0000"/>
                </a:solidFill>
                <a:latin typeface="Consolas" panose="020B0609020204030204" pitchFamily="49" charset="0"/>
                <a:cs typeface="Consolas" panose="020B0609020204030204" pitchFamily="49" charset="0"/>
              </a:rPr>
              <a:t>sort</a:t>
            </a:r>
            <a:r>
              <a:rPr lang="en-US" dirty="0" smtClean="0">
                <a:latin typeface="Consolas" panose="020B0609020204030204" pitchFamily="49" charset="0"/>
                <a:cs typeface="Consolas" panose="020B0609020204030204" pitchFamily="49" charset="0"/>
              </a:rPr>
              <a:t> | </a:t>
            </a:r>
            <a:r>
              <a:rPr lang="en-US" dirty="0" err="1" smtClean="0">
                <a:solidFill>
                  <a:srgbClr val="FF0000"/>
                </a:solidFill>
                <a:latin typeface="Consolas" panose="020B0609020204030204" pitchFamily="49" charset="0"/>
                <a:cs typeface="Consolas" panose="020B0609020204030204" pitchFamily="49" charset="0"/>
              </a:rPr>
              <a:t>wc</a:t>
            </a:r>
            <a:r>
              <a:rPr lang="en-US" sz="2300" dirty="0" smtClean="0">
                <a:latin typeface="Consolas" panose="020B0609020204030204" pitchFamily="49" charset="0"/>
                <a:cs typeface="Consolas" panose="020B0609020204030204" pitchFamily="49" charset="0"/>
              </a:rPr>
              <a:t>    # count the </a:t>
            </a:r>
            <a:r>
              <a:rPr lang="en-US" sz="2300" dirty="0" err="1" smtClean="0">
                <a:latin typeface="Consolas" panose="020B0609020204030204" pitchFamily="49" charset="0"/>
                <a:cs typeface="Consolas" panose="020B0609020204030204" pitchFamily="49" charset="0"/>
              </a:rPr>
              <a:t>xy</a:t>
            </a:r>
            <a:endParaRPr lang="en-US" dirty="0">
              <a:latin typeface="Consolas" panose="020B0609020204030204" pitchFamily="49" charset="0"/>
              <a:cs typeface="Consolas" panose="020B0609020204030204" pitchFamily="49" charset="0"/>
            </a:endParaRPr>
          </a:p>
          <a:p>
            <a:pPr lvl="1"/>
            <a:r>
              <a:rPr lang="en-US" dirty="0" smtClean="0">
                <a:solidFill>
                  <a:srgbClr val="FF0000"/>
                </a:solidFill>
                <a:latin typeface="Consolas" panose="020B0609020204030204" pitchFamily="49" charset="0"/>
                <a:cs typeface="Consolas" panose="020B0609020204030204" pitchFamily="49" charset="0"/>
              </a:rPr>
              <a:t>ls </a:t>
            </a:r>
            <a:r>
              <a:rPr lang="en-US" dirty="0">
                <a:solidFill>
                  <a:srgbClr val="FF0000"/>
                </a:solidFill>
                <a:latin typeface="Consolas" panose="020B0609020204030204" pitchFamily="49" charset="0"/>
                <a:cs typeface="Consolas" panose="020B0609020204030204" pitchFamily="49" charset="0"/>
              </a:rPr>
              <a:t>-l</a:t>
            </a:r>
            <a:r>
              <a:rPr lang="en-US" dirty="0">
                <a:latin typeface="Consolas" panose="020B0609020204030204" pitchFamily="49" charset="0"/>
                <a:cs typeface="Consolas" panose="020B0609020204030204" pitchFamily="49" charset="0"/>
              </a:rPr>
              <a:t> | </a:t>
            </a:r>
            <a:r>
              <a:rPr lang="en-US" dirty="0">
                <a:solidFill>
                  <a:srgbClr val="FF0000"/>
                </a:solidFill>
                <a:latin typeface="Consolas" panose="020B0609020204030204" pitchFamily="49" charset="0"/>
                <a:cs typeface="Consolas" panose="020B0609020204030204" pitchFamily="49" charset="0"/>
              </a:rPr>
              <a:t>grep</a:t>
            </a:r>
            <a:r>
              <a:rPr lang="en-US" dirty="0">
                <a:latin typeface="Consolas" panose="020B0609020204030204" pitchFamily="49" charset="0"/>
                <a:cs typeface="Consolas" panose="020B0609020204030204" pitchFamily="49" charset="0"/>
              </a:rPr>
              <a:t> "Dec 7" | </a:t>
            </a:r>
            <a:r>
              <a:rPr lang="en-US" dirty="0">
                <a:solidFill>
                  <a:srgbClr val="FF0000"/>
                </a:solidFill>
                <a:latin typeface="Consolas" panose="020B0609020204030204" pitchFamily="49" charset="0"/>
                <a:cs typeface="Consolas" panose="020B0609020204030204" pitchFamily="49" charset="0"/>
              </a:rPr>
              <a:t>grep -v</a:t>
            </a:r>
            <a:r>
              <a:rPr lang="en-US" dirty="0">
                <a:latin typeface="Consolas" panose="020B0609020204030204" pitchFamily="49" charset="0"/>
                <a:cs typeface="Consolas" panose="020B0609020204030204" pitchFamily="49" charset="0"/>
              </a:rPr>
              <a:t> </a:t>
            </a:r>
            <a:r>
              <a:rPr lang="en-US" dirty="0" smtClean="0">
                <a:latin typeface="Consolas" panose="020B0609020204030204" pitchFamily="49" charset="0"/>
                <a:cs typeface="Consolas" panose="020B0609020204030204" pitchFamily="49" charset="0"/>
              </a:rPr>
              <a:t>"\.</a:t>
            </a:r>
            <a:r>
              <a:rPr lang="en-US" dirty="0">
                <a:latin typeface="Consolas" panose="020B0609020204030204" pitchFamily="49" charset="0"/>
                <a:cs typeface="Consolas" panose="020B0609020204030204" pitchFamily="49" charset="0"/>
              </a:rPr>
              <a:t>old" </a:t>
            </a:r>
            <a:r>
              <a:rPr lang="en-US" dirty="0" smtClean="0">
                <a:latin typeface="Consolas" panose="020B0609020204030204" pitchFamily="49" charset="0"/>
                <a:cs typeface="Consolas" panose="020B0609020204030204" pitchFamily="49" charset="0"/>
              </a:rPr>
              <a:t>  </a:t>
            </a:r>
            <a:r>
              <a:rPr lang="en-US" sz="2000" dirty="0" smtClean="0">
                <a:latin typeface="Consolas" panose="020B0609020204030204" pitchFamily="49" charset="0"/>
                <a:cs typeface="Consolas" panose="020B0609020204030204" pitchFamily="49" charset="0"/>
              </a:rPr>
              <a:t># inverse grep, find those that lack “.old”; verbatim dot</a:t>
            </a:r>
            <a:endParaRPr lang="en-US" dirty="0" smtClean="0">
              <a:latin typeface="Consolas" panose="020B0609020204030204" pitchFamily="49" charset="0"/>
              <a:cs typeface="Consolas" panose="020B0609020204030204" pitchFamily="49" charset="0"/>
            </a:endParaRPr>
          </a:p>
          <a:p>
            <a:pPr lvl="1"/>
            <a:r>
              <a:rPr lang="en-US" dirty="0" smtClean="0">
                <a:solidFill>
                  <a:srgbClr val="FF0000"/>
                </a:solidFill>
                <a:latin typeface="Consolas" panose="020B0609020204030204" pitchFamily="49" charset="0"/>
                <a:cs typeface="Consolas" panose="020B0609020204030204" pitchFamily="49" charset="0"/>
              </a:rPr>
              <a:t>history</a:t>
            </a:r>
            <a:r>
              <a:rPr lang="en-US" dirty="0" smtClean="0">
                <a:latin typeface="Consolas" panose="020B0609020204030204" pitchFamily="49" charset="0"/>
                <a:cs typeface="Consolas" panose="020B0609020204030204" pitchFamily="49" charset="0"/>
              </a:rPr>
              <a:t> | </a:t>
            </a:r>
            <a:r>
              <a:rPr lang="en-US" dirty="0" smtClean="0">
                <a:solidFill>
                  <a:srgbClr val="FF0000"/>
                </a:solidFill>
                <a:latin typeface="Consolas" panose="020B0609020204030204" pitchFamily="49" charset="0"/>
                <a:cs typeface="Consolas" panose="020B0609020204030204" pitchFamily="49" charset="0"/>
              </a:rPr>
              <a:t>grep</a:t>
            </a:r>
            <a:r>
              <a:rPr lang="en-US" dirty="0" smtClean="0">
                <a:latin typeface="Consolas" panose="020B0609020204030204" pitchFamily="49" charset="0"/>
                <a:cs typeface="Consolas" panose="020B0609020204030204" pitchFamily="49" charset="0"/>
              </a:rPr>
              <a:t> run1 | </a:t>
            </a:r>
            <a:r>
              <a:rPr lang="en-US" dirty="0" smtClean="0">
                <a:solidFill>
                  <a:srgbClr val="FF0000"/>
                </a:solidFill>
                <a:latin typeface="Consolas" panose="020B0609020204030204" pitchFamily="49" charset="0"/>
                <a:cs typeface="Consolas" panose="020B0609020204030204" pitchFamily="49" charset="0"/>
              </a:rPr>
              <a:t>tail</a:t>
            </a:r>
            <a:r>
              <a:rPr lang="en-US" dirty="0" smtClean="0">
                <a:latin typeface="Consolas" panose="020B0609020204030204" pitchFamily="49" charset="0"/>
                <a:cs typeface="Consolas" panose="020B0609020204030204" pitchFamily="49" charset="0"/>
              </a:rPr>
              <a:t> -10</a:t>
            </a:r>
          </a:p>
          <a:p>
            <a:pPr lvl="1"/>
            <a:r>
              <a:rPr lang="en-US" dirty="0" smtClean="0">
                <a:solidFill>
                  <a:srgbClr val="FF0000"/>
                </a:solidFill>
                <a:latin typeface="Consolas" panose="020B0609020204030204" pitchFamily="49" charset="0"/>
                <a:cs typeface="Consolas" panose="020B0609020204030204" pitchFamily="49" charset="0"/>
              </a:rPr>
              <a:t>cat</a:t>
            </a:r>
            <a:r>
              <a:rPr lang="en-US" dirty="0" smtClean="0">
                <a:latin typeface="Consolas" panose="020B0609020204030204" pitchFamily="49" charset="0"/>
                <a:cs typeface="Consolas" panose="020B0609020204030204" pitchFamily="49" charset="0"/>
              </a:rPr>
              <a:t> "$</a:t>
            </a:r>
            <a:r>
              <a:rPr lang="en-US" dirty="0" err="1" smtClean="0">
                <a:latin typeface="Consolas" panose="020B0609020204030204" pitchFamily="49" charset="0"/>
                <a:cs typeface="Consolas" panose="020B0609020204030204" pitchFamily="49" charset="0"/>
              </a:rPr>
              <a:t>myfile.txt"|head</a:t>
            </a:r>
            <a:r>
              <a:rPr lang="en-US" dirty="0" smtClean="0">
                <a:latin typeface="Consolas" panose="020B0609020204030204" pitchFamily="49" charset="0"/>
                <a:cs typeface="Consolas" panose="020B0609020204030204" pitchFamily="49" charset="0"/>
              </a:rPr>
              <a:t> -9|</a:t>
            </a:r>
            <a:r>
              <a:rPr lang="en-US" dirty="0" smtClean="0">
                <a:solidFill>
                  <a:srgbClr val="FF0000"/>
                </a:solidFill>
                <a:latin typeface="Consolas" panose="020B0609020204030204" pitchFamily="49" charset="0"/>
                <a:cs typeface="Consolas" panose="020B0609020204030204" pitchFamily="49" charset="0"/>
              </a:rPr>
              <a:t>awk</a:t>
            </a:r>
            <a:r>
              <a:rPr lang="en-US" dirty="0" smtClean="0">
                <a:latin typeface="Consolas" panose="020B0609020204030204" pitchFamily="49" charset="0"/>
                <a:cs typeface="Consolas" panose="020B0609020204030204" pitchFamily="49" charset="0"/>
              </a:rPr>
              <a:t> –F, '/^0/{print NR}' &gt;"$</a:t>
            </a:r>
            <a:r>
              <a:rPr lang="en-US" dirty="0" err="1" smtClean="0">
                <a:latin typeface="Consolas" panose="020B0609020204030204" pitchFamily="49" charset="0"/>
                <a:cs typeface="Consolas" panose="020B0609020204030204" pitchFamily="49" charset="0"/>
              </a:rPr>
              <a:t>myfile.out</a:t>
            </a:r>
            <a:r>
              <a:rPr lang="en-US" dirty="0" smtClean="0">
                <a:latin typeface="Consolas" panose="020B0609020204030204" pitchFamily="49" charset="0"/>
                <a:cs typeface="Consolas" panose="020B0609020204030204" pitchFamily="49" charset="0"/>
              </a:rPr>
              <a:t>"  </a:t>
            </a:r>
            <a:r>
              <a:rPr lang="en-US" sz="1900" dirty="0" smtClean="0">
                <a:latin typeface="Consolas" panose="020B0609020204030204" pitchFamily="49" charset="0"/>
                <a:cs typeface="Consolas" panose="020B0609020204030204" pitchFamily="49" charset="0"/>
              </a:rPr>
              <a:t># short test 9 lines</a:t>
            </a:r>
          </a:p>
          <a:p>
            <a:pPr lvl="1"/>
            <a:r>
              <a:rPr lang="en-US" dirty="0">
                <a:solidFill>
                  <a:srgbClr val="FF0000"/>
                </a:solidFill>
                <a:latin typeface="Consolas" panose="020B0609020204030204" pitchFamily="49" charset="0"/>
                <a:cs typeface="Consolas" panose="020B0609020204030204" pitchFamily="49" charset="0"/>
              </a:rPr>
              <a:t>cat</a:t>
            </a:r>
            <a:r>
              <a:rPr lang="en-US" dirty="0">
                <a:latin typeface="Consolas" panose="020B0609020204030204" pitchFamily="49" charset="0"/>
                <a:cs typeface="Consolas" panose="020B0609020204030204" pitchFamily="49" charset="0"/>
              </a:rPr>
              <a:t> "$</a:t>
            </a:r>
            <a:r>
              <a:rPr lang="en-US" dirty="0" smtClean="0">
                <a:latin typeface="Consolas" panose="020B0609020204030204" pitchFamily="49" charset="0"/>
                <a:cs typeface="Consolas" panose="020B0609020204030204" pitchFamily="49" charset="0"/>
              </a:rPr>
              <a:t>myfile.csv" </a:t>
            </a:r>
            <a:r>
              <a:rPr lang="en-US" dirty="0">
                <a:latin typeface="Consolas" panose="020B0609020204030204" pitchFamily="49" charset="0"/>
                <a:cs typeface="Consolas" panose="020B0609020204030204" pitchFamily="49" charset="0"/>
              </a:rPr>
              <a:t>| </a:t>
            </a:r>
            <a:r>
              <a:rPr lang="en-US" dirty="0" err="1" smtClean="0">
                <a:latin typeface="Consolas" panose="020B0609020204030204" pitchFamily="49" charset="0"/>
                <a:cs typeface="Consolas" panose="020B0609020204030204" pitchFamily="49" charset="0"/>
              </a:rPr>
              <a:t>awk</a:t>
            </a:r>
            <a:r>
              <a:rPr lang="en-US" dirty="0" smtClean="0">
                <a:latin typeface="Consolas" panose="020B0609020204030204" pitchFamily="49" charset="0"/>
                <a:cs typeface="Consolas" panose="020B0609020204030204" pitchFamily="49" charset="0"/>
              </a:rPr>
              <a:t> '. . .' &gt; res1.csv; cat 'plotter.gp' | </a:t>
            </a:r>
            <a:r>
              <a:rPr lang="en-US" dirty="0" err="1" smtClean="0">
                <a:latin typeface="Consolas" panose="020B0609020204030204" pitchFamily="49" charset="0"/>
                <a:cs typeface="Consolas" panose="020B0609020204030204" pitchFamily="49" charset="0"/>
              </a:rPr>
              <a:t>gnuplot</a:t>
            </a:r>
            <a:r>
              <a:rPr lang="en-US" dirty="0" smtClean="0">
                <a:latin typeface="Consolas" panose="020B0609020204030204" pitchFamily="49" charset="0"/>
                <a:cs typeface="Consolas" panose="020B0609020204030204" pitchFamily="49" charset="0"/>
              </a:rPr>
              <a:t>  </a:t>
            </a:r>
            <a:r>
              <a:rPr lang="en-US" sz="2000" dirty="0" smtClean="0">
                <a:latin typeface="Consolas" panose="020B0609020204030204" pitchFamily="49" charset="0"/>
                <a:cs typeface="Consolas" panose="020B0609020204030204" pitchFamily="49" charset="0"/>
              </a:rPr>
              <a:t># plot the results</a:t>
            </a:r>
            <a:endParaRPr lang="en-US" dirty="0">
              <a:latin typeface="Consolas" panose="020B0609020204030204" pitchFamily="49" charset="0"/>
              <a:cs typeface="Consolas" panose="020B0609020204030204" pitchFamily="49" charset="0"/>
            </a:endParaRPr>
          </a:p>
          <a:p>
            <a:pPr lvl="1"/>
            <a:r>
              <a:rPr lang="en-US" dirty="0" smtClean="0">
                <a:solidFill>
                  <a:srgbClr val="FF0000"/>
                </a:solidFill>
                <a:latin typeface="Consolas" panose="020B0609020204030204" pitchFamily="49" charset="0"/>
                <a:cs typeface="Consolas" panose="020B0609020204030204" pitchFamily="49" charset="0"/>
              </a:rPr>
              <a:t>ls -1</a:t>
            </a:r>
            <a:r>
              <a:rPr lang="en-US" dirty="0" smtClean="0">
                <a:latin typeface="Consolas" panose="020B0609020204030204" pitchFamily="49" charset="0"/>
                <a:cs typeface="Consolas" panose="020B0609020204030204" pitchFamily="49" charset="0"/>
              </a:rPr>
              <a:t> *.</a:t>
            </a:r>
            <a:r>
              <a:rPr lang="en-US" dirty="0" err="1" smtClean="0">
                <a:latin typeface="Consolas" panose="020B0609020204030204" pitchFamily="49" charset="0"/>
                <a:cs typeface="Consolas" panose="020B0609020204030204" pitchFamily="49" charset="0"/>
              </a:rPr>
              <a:t>cpp|grep</a:t>
            </a:r>
            <a:r>
              <a:rPr lang="en-US" dirty="0" smtClean="0">
                <a:latin typeface="Consolas" panose="020B0609020204030204" pitchFamily="49" charset="0"/>
                <a:cs typeface="Consolas" panose="020B0609020204030204" pitchFamily="49" charset="0"/>
              </a:rPr>
              <a:t> </a:t>
            </a:r>
            <a:r>
              <a:rPr lang="en-US" dirty="0" err="1" smtClean="0">
                <a:latin typeface="Consolas" panose="020B0609020204030204" pitchFamily="49" charset="0"/>
                <a:cs typeface="Consolas" panose="020B0609020204030204" pitchFamily="49" charset="0"/>
              </a:rPr>
              <a:t>SST|</a:t>
            </a:r>
            <a:r>
              <a:rPr lang="en-US" dirty="0" err="1" smtClean="0">
                <a:solidFill>
                  <a:srgbClr val="FF0000"/>
                </a:solidFill>
                <a:latin typeface="Consolas" panose="020B0609020204030204" pitchFamily="49" charset="0"/>
                <a:cs typeface="Consolas" panose="020B0609020204030204" pitchFamily="49" charset="0"/>
              </a:rPr>
              <a:t>grep</a:t>
            </a:r>
            <a:r>
              <a:rPr lang="en-US" dirty="0" smtClean="0">
                <a:latin typeface="Consolas" panose="020B0609020204030204" pitchFamily="49" charset="0"/>
                <a:cs typeface="Consolas" panose="020B0609020204030204" pitchFamily="49" charset="0"/>
              </a:rPr>
              <a:t> R1|</a:t>
            </a:r>
            <a:r>
              <a:rPr lang="en-US" dirty="0" smtClean="0">
                <a:solidFill>
                  <a:srgbClr val="FF0000"/>
                </a:solidFill>
                <a:latin typeface="Consolas" panose="020B0609020204030204" pitchFamily="49" charset="0"/>
                <a:cs typeface="Consolas" panose="020B0609020204030204" pitchFamily="49" charset="0"/>
              </a:rPr>
              <a:t>xargs</a:t>
            </a:r>
            <a:r>
              <a:rPr lang="en-US" dirty="0" smtClean="0">
                <a:latin typeface="Consolas" panose="020B0609020204030204" pitchFamily="49" charset="0"/>
                <a:cs typeface="Consolas" panose="020B0609020204030204" pitchFamily="49" charset="0"/>
              </a:rPr>
              <a:t> </a:t>
            </a:r>
            <a:r>
              <a:rPr lang="en-US" dirty="0" smtClean="0">
                <a:solidFill>
                  <a:srgbClr val="FF0000"/>
                </a:solidFill>
                <a:latin typeface="Consolas" panose="020B0609020204030204" pitchFamily="49" charset="0"/>
                <a:cs typeface="Consolas" panose="020B0609020204030204" pitchFamily="49" charset="0"/>
              </a:rPr>
              <a:t>grep</a:t>
            </a:r>
            <a:r>
              <a:rPr lang="en-US" dirty="0" smtClean="0">
                <a:latin typeface="Consolas" panose="020B0609020204030204" pitchFamily="49" charset="0"/>
                <a:cs typeface="Consolas" panose="020B0609020204030204" pitchFamily="49" charset="0"/>
              </a:rPr>
              <a:t> Auto   </a:t>
            </a:r>
            <a:r>
              <a:rPr lang="en-US" sz="1700" dirty="0" smtClean="0">
                <a:solidFill>
                  <a:prstClr val="black"/>
                </a:solidFill>
                <a:latin typeface="Consolas" panose="020B0609020204030204" pitchFamily="49" charset="0"/>
                <a:cs typeface="Consolas" panose="020B0609020204030204" pitchFamily="49" charset="0"/>
              </a:rPr>
              <a:t># find Auto within all SST-R1 files</a:t>
            </a:r>
          </a:p>
        </p:txBody>
      </p:sp>
      <p:sp>
        <p:nvSpPr>
          <p:cNvPr id="4" name="Rectangle 3"/>
          <p:cNvSpPr/>
          <p:nvPr/>
        </p:nvSpPr>
        <p:spPr>
          <a:xfrm>
            <a:off x="111514" y="156118"/>
            <a:ext cx="11991278" cy="6531662"/>
          </a:xfrm>
          <a:prstGeom prst="rect">
            <a:avLst/>
          </a:prstGeom>
          <a:noFill/>
          <a:ln w="381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12"/>
          </p:nvPr>
        </p:nvSpPr>
        <p:spPr/>
        <p:txBody>
          <a:bodyPr/>
          <a:lstStyle/>
          <a:p>
            <a:fld id="{E4C76670-F7CE-4617-A777-F8A57D2668D3}" type="slidenum">
              <a:rPr lang="en-US" smtClean="0"/>
              <a:t>11</a:t>
            </a:fld>
            <a:endParaRPr lang="en-US"/>
          </a:p>
        </p:txBody>
      </p:sp>
    </p:spTree>
    <p:extLst>
      <p:ext uri="{BB962C8B-B14F-4D97-AF65-F5344CB8AC3E}">
        <p14:creationId xmlns:p14="http://schemas.microsoft.com/office/powerpoint/2010/main" val="16479908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21658" y="1651995"/>
            <a:ext cx="11219329" cy="699247"/>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21657" y="2797378"/>
            <a:ext cx="11219329" cy="699247"/>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721656" y="4017201"/>
            <a:ext cx="11219329" cy="109570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21656" y="5611678"/>
            <a:ext cx="11219329" cy="699247"/>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365125"/>
            <a:ext cx="10515600" cy="815975"/>
          </a:xfrm>
        </p:spPr>
        <p:txBody>
          <a:bodyPr>
            <a:normAutofit/>
          </a:bodyPr>
          <a:lstStyle/>
          <a:p>
            <a:pPr algn="ctr"/>
            <a:r>
              <a:rPr lang="en-US" dirty="0" smtClean="0">
                <a:latin typeface="Arial Black" panose="020B0A04020102020204" pitchFamily="34" charset="0"/>
              </a:rPr>
              <a:t>More-Powerful Analytics</a:t>
            </a:r>
            <a:endParaRPr lang="en-US" dirty="0">
              <a:latin typeface="Arial Black" panose="020B0A04020102020204" pitchFamily="34" charset="0"/>
            </a:endParaRPr>
          </a:p>
        </p:txBody>
      </p:sp>
      <p:sp>
        <p:nvSpPr>
          <p:cNvPr id="3" name="Content Placeholder 2"/>
          <p:cNvSpPr>
            <a:spLocks noGrp="1"/>
          </p:cNvSpPr>
          <p:nvPr>
            <p:ph idx="1"/>
          </p:nvPr>
        </p:nvSpPr>
        <p:spPr>
          <a:xfrm>
            <a:off x="304800" y="1181100"/>
            <a:ext cx="11391900" cy="4995863"/>
          </a:xfrm>
        </p:spPr>
        <p:txBody>
          <a:bodyPr>
            <a:normAutofit/>
          </a:bodyPr>
          <a:lstStyle/>
          <a:p>
            <a:r>
              <a:rPr lang="en-US" dirty="0" smtClean="0">
                <a:latin typeface="Baskerville Old Face" panose="02020602080505020303" pitchFamily="18" charset="0"/>
              </a:rPr>
              <a:t>Use arithmetic: exponents/</a:t>
            </a:r>
            <a:r>
              <a:rPr lang="en-US" dirty="0" err="1" smtClean="0">
                <a:latin typeface="Baskerville Old Face" panose="02020602080505020303" pitchFamily="18" charset="0"/>
              </a:rPr>
              <a:t>transcendentals</a:t>
            </a:r>
            <a:r>
              <a:rPr lang="en-US" dirty="0" smtClean="0">
                <a:latin typeface="Baskerville Old Face" panose="02020602080505020303" pitchFamily="18" charset="0"/>
              </a:rPr>
              <a:t>/trig, floating-point division, etc.):</a:t>
            </a:r>
          </a:p>
          <a:p>
            <a:pPr lvl="1"/>
            <a:r>
              <a:rPr lang="en-US" sz="2200" dirty="0" err="1" smtClean="0">
                <a:latin typeface="Consolas" panose="020B0609020204030204" pitchFamily="49" charset="0"/>
                <a:cs typeface="Consolas" panose="020B0609020204030204" pitchFamily="49" charset="0"/>
              </a:rPr>
              <a:t>awk</a:t>
            </a:r>
            <a:r>
              <a:rPr lang="en-US" sz="2200" dirty="0" smtClean="0">
                <a:latin typeface="Consolas" panose="020B0609020204030204" pitchFamily="49" charset="0"/>
                <a:cs typeface="Consolas" panose="020B0609020204030204" pitchFamily="49" charset="0"/>
              </a:rPr>
              <a:t> -F, '/^[0-9]/ {if(($76-$85)^2 &lt; $40^2) {print $76,$85,$40}}' mydata1.log</a:t>
            </a:r>
          </a:p>
          <a:p>
            <a:r>
              <a:rPr lang="en-US" dirty="0" smtClean="0"/>
              <a:t> </a:t>
            </a:r>
            <a:r>
              <a:rPr lang="en-US" dirty="0" smtClean="0">
                <a:latin typeface="Baskerville Old Face" panose="02020602080505020303" pitchFamily="18" charset="0"/>
              </a:rPr>
              <a:t>Print the record (line) number and its Validity Time from column 1, </a:t>
            </a:r>
            <a:r>
              <a:rPr lang="en-US" dirty="0" err="1" smtClean="0">
                <a:latin typeface="Baskerville Old Face" panose="02020602080505020303" pitchFamily="18" charset="0"/>
              </a:rPr>
              <a:t>etc</a:t>
            </a:r>
            <a:r>
              <a:rPr lang="en-US" dirty="0" smtClean="0">
                <a:latin typeface="Baskerville Old Face" panose="02020602080505020303" pitchFamily="18" charset="0"/>
              </a:rPr>
              <a:t>:</a:t>
            </a:r>
          </a:p>
          <a:p>
            <a:pPr lvl="1"/>
            <a:r>
              <a:rPr lang="en-US" sz="2200" dirty="0" err="1" smtClean="0">
                <a:latin typeface="Consolas" panose="020B0609020204030204" pitchFamily="49" charset="0"/>
                <a:cs typeface="Consolas" panose="020B0609020204030204" pitchFamily="49" charset="0"/>
              </a:rPr>
              <a:t>awk</a:t>
            </a:r>
            <a:r>
              <a:rPr lang="en-US" sz="2200" dirty="0" smtClean="0">
                <a:latin typeface="Consolas" panose="020B0609020204030204" pitchFamily="49" charset="0"/>
                <a:cs typeface="Consolas" panose="020B0609020204030204" pitchFamily="49" charset="0"/>
              </a:rPr>
              <a:t> -F, '/^[0-9]/ {if(($76-$85) &lt; $40) {print NR,$1,$76,$85,$40}}' mydata1.log</a:t>
            </a:r>
          </a:p>
          <a:p>
            <a:r>
              <a:rPr lang="en-US" dirty="0" smtClean="0">
                <a:latin typeface="Baskerville Old Face" panose="02020602080505020303" pitchFamily="18" charset="0"/>
                <a:cs typeface="Consolas" panose="020B0609020204030204" pitchFamily="49" charset="0"/>
              </a:rPr>
              <a:t>Make it print the header line too, as a direct pass-through.</a:t>
            </a:r>
          </a:p>
          <a:p>
            <a:pPr lvl="1"/>
            <a:r>
              <a:rPr lang="en-US" dirty="0" err="1">
                <a:latin typeface="Consolas" panose="020B0609020204030204" pitchFamily="49" charset="0"/>
                <a:cs typeface="Consolas" panose="020B0609020204030204" pitchFamily="49" charset="0"/>
              </a:rPr>
              <a:t>awk</a:t>
            </a:r>
            <a:r>
              <a:rPr lang="en-US" dirty="0">
                <a:latin typeface="Consolas" panose="020B0609020204030204" pitchFamily="49" charset="0"/>
                <a:cs typeface="Consolas" panose="020B0609020204030204" pitchFamily="49" charset="0"/>
              </a:rPr>
              <a:t> -F, </a:t>
            </a:r>
            <a:r>
              <a:rPr lang="en-US" dirty="0" smtClean="0">
                <a:latin typeface="Consolas" panose="020B0609020204030204" pitchFamily="49" charset="0"/>
                <a:cs typeface="Consolas" panose="020B0609020204030204" pitchFamily="49" charset="0"/>
              </a:rPr>
              <a:t>'</a:t>
            </a:r>
          </a:p>
          <a:p>
            <a:pPr marL="457200" lvl="1" indent="0">
              <a:buNone/>
            </a:pPr>
            <a:r>
              <a:rPr lang="en-US" dirty="0" smtClean="0">
                <a:latin typeface="Consolas" panose="020B0609020204030204" pitchFamily="49" charset="0"/>
                <a:cs typeface="Consolas" panose="020B0609020204030204" pitchFamily="49" charset="0"/>
              </a:rPr>
              <a:t>     /^[</a:t>
            </a:r>
            <a:r>
              <a:rPr lang="en-US" dirty="0">
                <a:latin typeface="Consolas" panose="020B0609020204030204" pitchFamily="49" charset="0"/>
                <a:cs typeface="Consolas" panose="020B0609020204030204" pitchFamily="49" charset="0"/>
              </a:rPr>
              <a:t>0-9]/ </a:t>
            </a:r>
            <a:r>
              <a:rPr lang="en-US" dirty="0" smtClean="0">
                <a:latin typeface="Consolas" panose="020B0609020204030204" pitchFamily="49" charset="0"/>
                <a:cs typeface="Consolas" panose="020B0609020204030204" pitchFamily="49" charset="0"/>
              </a:rPr>
              <a:t>   {</a:t>
            </a:r>
            <a:r>
              <a:rPr lang="en-US" dirty="0">
                <a:latin typeface="Consolas" panose="020B0609020204030204" pitchFamily="49" charset="0"/>
                <a:cs typeface="Consolas" panose="020B0609020204030204" pitchFamily="49" charset="0"/>
              </a:rPr>
              <a:t>if(($76-$</a:t>
            </a:r>
            <a:r>
              <a:rPr lang="en-US" dirty="0" smtClean="0">
                <a:latin typeface="Consolas" panose="020B0609020204030204" pitchFamily="49" charset="0"/>
                <a:cs typeface="Consolas" panose="020B0609020204030204" pitchFamily="49" charset="0"/>
              </a:rPr>
              <a:t>85)&lt;$40) {print </a:t>
            </a:r>
            <a:r>
              <a:rPr lang="en-US" dirty="0">
                <a:latin typeface="Consolas" panose="020B0609020204030204" pitchFamily="49" charset="0"/>
                <a:cs typeface="Consolas" panose="020B0609020204030204" pitchFamily="49" charset="0"/>
              </a:rPr>
              <a:t>NR,$1,$76,$85,$</a:t>
            </a:r>
            <a:r>
              <a:rPr lang="en-US" dirty="0" smtClean="0">
                <a:latin typeface="Consolas" panose="020B0609020204030204" pitchFamily="49" charset="0"/>
                <a:cs typeface="Consolas" panose="020B0609020204030204" pitchFamily="49" charset="0"/>
              </a:rPr>
              <a:t>40}}</a:t>
            </a:r>
          </a:p>
          <a:p>
            <a:pPr marL="457200" lvl="1" indent="0">
              <a:buNone/>
            </a:pPr>
            <a:r>
              <a:rPr lang="en-US" dirty="0">
                <a:latin typeface="Consolas" panose="020B0609020204030204" pitchFamily="49" charset="0"/>
                <a:cs typeface="Consolas" panose="020B0609020204030204" pitchFamily="49" charset="0"/>
              </a:rPr>
              <a:t> </a:t>
            </a:r>
            <a:r>
              <a:rPr lang="en-US" dirty="0" smtClean="0">
                <a:latin typeface="Consolas" panose="020B0609020204030204" pitchFamily="49" charset="0"/>
                <a:cs typeface="Consolas" panose="020B0609020204030204" pitchFamily="49" charset="0"/>
              </a:rPr>
              <a:t>    /^[A-</a:t>
            </a:r>
            <a:r>
              <a:rPr lang="en-US" dirty="0" err="1" smtClean="0">
                <a:latin typeface="Consolas" panose="020B0609020204030204" pitchFamily="49" charset="0"/>
                <a:cs typeface="Consolas" panose="020B0609020204030204" pitchFamily="49" charset="0"/>
              </a:rPr>
              <a:t>Za</a:t>
            </a:r>
            <a:r>
              <a:rPr lang="en-US" dirty="0" smtClean="0">
                <a:latin typeface="Consolas" panose="020B0609020204030204" pitchFamily="49" charset="0"/>
                <a:cs typeface="Consolas" panose="020B0609020204030204" pitchFamily="49" charset="0"/>
              </a:rPr>
              <a:t>-z]/ {print $0}              ' </a:t>
            </a:r>
            <a:r>
              <a:rPr lang="en-US" dirty="0">
                <a:latin typeface="Consolas" panose="020B0609020204030204" pitchFamily="49" charset="0"/>
                <a:cs typeface="Consolas" panose="020B0609020204030204" pitchFamily="49" charset="0"/>
              </a:rPr>
              <a:t>mydata1.log</a:t>
            </a:r>
            <a:endParaRPr lang="en-US" dirty="0" smtClean="0">
              <a:latin typeface="Consolas" panose="020B0609020204030204" pitchFamily="49" charset="0"/>
              <a:cs typeface="Consolas" panose="020B0609020204030204" pitchFamily="49" charset="0"/>
            </a:endParaRPr>
          </a:p>
          <a:p>
            <a:r>
              <a:rPr lang="en-US" dirty="0" smtClean="0">
                <a:latin typeface="Baskerville Old Face" panose="02020602080505020303" pitchFamily="18" charset="0"/>
                <a:cs typeface="Consolas" panose="020B0609020204030204" pitchFamily="49" charset="0"/>
              </a:rPr>
              <a:t>Make it count all the things it found.</a:t>
            </a:r>
          </a:p>
          <a:p>
            <a:pPr lvl="1"/>
            <a:r>
              <a:rPr lang="en-US" sz="1900" dirty="0" err="1">
                <a:latin typeface="Consolas" panose="020B0609020204030204" pitchFamily="49" charset="0"/>
                <a:cs typeface="Consolas" panose="020B0609020204030204" pitchFamily="49" charset="0"/>
              </a:rPr>
              <a:t>awk</a:t>
            </a:r>
            <a:r>
              <a:rPr lang="en-US" sz="1900" dirty="0">
                <a:latin typeface="Consolas" panose="020B0609020204030204" pitchFamily="49" charset="0"/>
                <a:cs typeface="Consolas" panose="020B0609020204030204" pitchFamily="49" charset="0"/>
              </a:rPr>
              <a:t> -F, '/^[0-9]/ {if(($76-$</a:t>
            </a:r>
            <a:r>
              <a:rPr lang="en-US" sz="1900" dirty="0" smtClean="0">
                <a:latin typeface="Consolas" panose="020B0609020204030204" pitchFamily="49" charset="0"/>
                <a:cs typeface="Consolas" panose="020B0609020204030204" pitchFamily="49" charset="0"/>
              </a:rPr>
              <a:t>85)&lt;0.5)print NR,$1,$76</a:t>
            </a:r>
            <a:r>
              <a:rPr lang="en-US" sz="1900" dirty="0">
                <a:latin typeface="Consolas" panose="020B0609020204030204" pitchFamily="49" charset="0"/>
                <a:cs typeface="Consolas" panose="020B0609020204030204" pitchFamily="49" charset="0"/>
              </a:rPr>
              <a:t>,$</a:t>
            </a:r>
            <a:r>
              <a:rPr lang="en-US" sz="1900" dirty="0" smtClean="0">
                <a:latin typeface="Consolas" panose="020B0609020204030204" pitchFamily="49" charset="0"/>
                <a:cs typeface="Consolas" panose="020B0609020204030204" pitchFamily="49" charset="0"/>
              </a:rPr>
              <a:t>85}' mydata1.log | </a:t>
            </a:r>
            <a:r>
              <a:rPr lang="en-US" sz="1900" dirty="0" err="1" smtClean="0">
                <a:latin typeface="Consolas" panose="020B0609020204030204" pitchFamily="49" charset="0"/>
                <a:cs typeface="Consolas" panose="020B0609020204030204" pitchFamily="49" charset="0"/>
              </a:rPr>
              <a:t>wc</a:t>
            </a:r>
            <a:r>
              <a:rPr lang="en-US" sz="1900" dirty="0" smtClean="0">
                <a:latin typeface="Consolas" panose="020B0609020204030204" pitchFamily="49" charset="0"/>
                <a:cs typeface="Consolas" panose="020B0609020204030204" pitchFamily="49" charset="0"/>
              </a:rPr>
              <a:t> -l</a:t>
            </a:r>
          </a:p>
        </p:txBody>
      </p:sp>
      <p:sp>
        <p:nvSpPr>
          <p:cNvPr id="4" name="TextBox 3"/>
          <p:cNvSpPr txBox="1"/>
          <p:nvPr/>
        </p:nvSpPr>
        <p:spPr>
          <a:xfrm>
            <a:off x="10145486" y="6040338"/>
            <a:ext cx="1673356" cy="523220"/>
          </a:xfrm>
          <a:prstGeom prst="rect">
            <a:avLst/>
          </a:prstGeom>
          <a:noFill/>
          <a:ln>
            <a:solidFill>
              <a:srgbClr val="7030A0"/>
            </a:solidFill>
          </a:ln>
        </p:spPr>
        <p:txBody>
          <a:bodyPr wrap="square" rtlCol="0">
            <a:spAutoFit/>
          </a:bodyPr>
          <a:lstStyle/>
          <a:p>
            <a:r>
              <a:rPr lang="en-US" sz="1400" dirty="0" smtClean="0"/>
              <a:t>Pipe it into a word-count for #lines.</a:t>
            </a:r>
            <a:endParaRPr lang="en-US" sz="1400" dirty="0"/>
          </a:p>
        </p:txBody>
      </p:sp>
      <p:sp>
        <p:nvSpPr>
          <p:cNvPr id="5" name="TextBox 4"/>
          <p:cNvSpPr txBox="1"/>
          <p:nvPr/>
        </p:nvSpPr>
        <p:spPr>
          <a:xfrm>
            <a:off x="3398520" y="4053995"/>
            <a:ext cx="8116645" cy="307777"/>
          </a:xfrm>
          <a:prstGeom prst="rect">
            <a:avLst/>
          </a:prstGeom>
          <a:noFill/>
          <a:ln>
            <a:solidFill>
              <a:srgbClr val="7030A0"/>
            </a:solidFill>
          </a:ln>
        </p:spPr>
        <p:txBody>
          <a:bodyPr wrap="square" rtlCol="0">
            <a:spAutoFit/>
          </a:bodyPr>
          <a:lstStyle/>
          <a:p>
            <a:r>
              <a:rPr lang="en-US" sz="1400" dirty="0" smtClean="0"/>
              <a:t>You can have any number of patterns (filter criteria), and their order doesn’t matter.</a:t>
            </a:r>
            <a:endParaRPr lang="en-US" sz="1400" dirty="0"/>
          </a:p>
        </p:txBody>
      </p:sp>
      <p:sp>
        <p:nvSpPr>
          <p:cNvPr id="6" name="TextBox 5"/>
          <p:cNvSpPr txBox="1"/>
          <p:nvPr/>
        </p:nvSpPr>
        <p:spPr>
          <a:xfrm>
            <a:off x="8181413" y="3137920"/>
            <a:ext cx="3617260" cy="307777"/>
          </a:xfrm>
          <a:prstGeom prst="rect">
            <a:avLst/>
          </a:prstGeom>
          <a:noFill/>
          <a:ln>
            <a:solidFill>
              <a:srgbClr val="7030A0"/>
            </a:solidFill>
          </a:ln>
        </p:spPr>
        <p:txBody>
          <a:bodyPr wrap="square" rtlCol="0">
            <a:spAutoFit/>
          </a:bodyPr>
          <a:lstStyle/>
          <a:p>
            <a:r>
              <a:rPr lang="en-US" sz="1400" dirty="0" smtClean="0"/>
              <a:t>NR is a keyword, has the record number.</a:t>
            </a:r>
            <a:endParaRPr lang="en-US" sz="1400" dirty="0"/>
          </a:p>
        </p:txBody>
      </p:sp>
      <p:sp>
        <p:nvSpPr>
          <p:cNvPr id="7" name="TextBox 6"/>
          <p:cNvSpPr txBox="1"/>
          <p:nvPr/>
        </p:nvSpPr>
        <p:spPr>
          <a:xfrm>
            <a:off x="5424160" y="4835825"/>
            <a:ext cx="1814320" cy="523220"/>
          </a:xfrm>
          <a:prstGeom prst="rect">
            <a:avLst/>
          </a:prstGeom>
          <a:noFill/>
          <a:ln>
            <a:solidFill>
              <a:srgbClr val="7030A0"/>
            </a:solidFill>
          </a:ln>
        </p:spPr>
        <p:txBody>
          <a:bodyPr wrap="square" rtlCol="0">
            <a:spAutoFit/>
          </a:bodyPr>
          <a:lstStyle/>
          <a:p>
            <a:r>
              <a:rPr lang="en-US" sz="1400" dirty="0" smtClean="0"/>
              <a:t>$0 means all columns, the whole line.</a:t>
            </a:r>
            <a:endParaRPr lang="en-US" sz="1400" dirty="0"/>
          </a:p>
        </p:txBody>
      </p:sp>
      <p:sp>
        <p:nvSpPr>
          <p:cNvPr id="12" name="Left Arrow 11"/>
          <p:cNvSpPr/>
          <p:nvPr/>
        </p:nvSpPr>
        <p:spPr>
          <a:xfrm rot="19754000">
            <a:off x="2944756" y="4122609"/>
            <a:ext cx="486868" cy="271705"/>
          </a:xfrm>
          <a:prstGeom prst="leftArrow">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lide Number Placeholder 12"/>
          <p:cNvSpPr>
            <a:spLocks noGrp="1"/>
          </p:cNvSpPr>
          <p:nvPr>
            <p:ph type="sldNum" sz="quarter" idx="12"/>
          </p:nvPr>
        </p:nvSpPr>
        <p:spPr>
          <a:xfrm>
            <a:off x="132443" y="6380995"/>
            <a:ext cx="344714" cy="365125"/>
          </a:xfrm>
        </p:spPr>
        <p:txBody>
          <a:bodyPr/>
          <a:lstStyle/>
          <a:p>
            <a:fld id="{E4C76670-F7CE-4617-A777-F8A57D2668D3}" type="slidenum">
              <a:rPr lang="en-US" smtClean="0"/>
              <a:t>12</a:t>
            </a:fld>
            <a:endParaRPr lang="en-US"/>
          </a:p>
        </p:txBody>
      </p:sp>
    </p:spTree>
    <p:extLst>
      <p:ext uri="{BB962C8B-B14F-4D97-AF65-F5344CB8AC3E}">
        <p14:creationId xmlns:p14="http://schemas.microsoft.com/office/powerpoint/2010/main" val="11913983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801384" y="1186813"/>
            <a:ext cx="11219329" cy="343919"/>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01383" y="1951795"/>
            <a:ext cx="11219329" cy="627151"/>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801383" y="2926366"/>
            <a:ext cx="11219329" cy="54255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801382" y="3892173"/>
            <a:ext cx="11219329" cy="282794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234499"/>
            <a:ext cx="10515600" cy="815975"/>
          </a:xfrm>
        </p:spPr>
        <p:txBody>
          <a:bodyPr>
            <a:normAutofit/>
          </a:bodyPr>
          <a:lstStyle/>
          <a:p>
            <a:pPr algn="ctr"/>
            <a:r>
              <a:rPr lang="en-US" dirty="0" smtClean="0">
                <a:latin typeface="Arial Black" panose="020B0A04020102020204" pitchFamily="34" charset="0"/>
              </a:rPr>
              <a:t>Parameterizing the Variations</a:t>
            </a:r>
            <a:endParaRPr lang="en-US" dirty="0">
              <a:latin typeface="Arial Black" panose="020B0A04020102020204" pitchFamily="34" charset="0"/>
            </a:endParaRPr>
          </a:p>
        </p:txBody>
      </p:sp>
      <p:sp>
        <p:nvSpPr>
          <p:cNvPr id="3" name="Content Placeholder 2"/>
          <p:cNvSpPr>
            <a:spLocks noGrp="1"/>
          </p:cNvSpPr>
          <p:nvPr>
            <p:ph idx="1"/>
          </p:nvPr>
        </p:nvSpPr>
        <p:spPr>
          <a:xfrm>
            <a:off x="290286" y="899884"/>
            <a:ext cx="11391900" cy="5820229"/>
          </a:xfrm>
        </p:spPr>
        <p:txBody>
          <a:bodyPr>
            <a:noAutofit/>
          </a:bodyPr>
          <a:lstStyle/>
          <a:p>
            <a:r>
              <a:rPr lang="en-US" sz="2000" dirty="0">
                <a:latin typeface="Baskerville Old Face" panose="02020602080505020303" pitchFamily="18" charset="0"/>
                <a:cs typeface="Consolas" panose="020B0609020204030204" pitchFamily="49" charset="0"/>
              </a:rPr>
              <a:t>Pass in </a:t>
            </a:r>
            <a:r>
              <a:rPr lang="en-US" sz="2000" dirty="0" smtClean="0">
                <a:latin typeface="Baskerville Old Face" panose="02020602080505020303" pitchFamily="18" charset="0"/>
                <a:cs typeface="Consolas" panose="020B0609020204030204" pitchFamily="49" charset="0"/>
              </a:rPr>
              <a:t>your desired limit into </a:t>
            </a:r>
            <a:r>
              <a:rPr lang="en-US" sz="2000" dirty="0" err="1" smtClean="0">
                <a:latin typeface="Baskerville Old Face" panose="02020602080505020303" pitchFamily="18" charset="0"/>
                <a:cs typeface="Consolas" panose="020B0609020204030204" pitchFamily="49" charset="0"/>
              </a:rPr>
              <a:t>awk</a:t>
            </a:r>
            <a:r>
              <a:rPr lang="en-US" sz="2000" dirty="0" smtClean="0">
                <a:latin typeface="Baskerville Old Face" panose="02020602080505020303" pitchFamily="18" charset="0"/>
                <a:cs typeface="Consolas" panose="020B0609020204030204" pitchFamily="49" charset="0"/>
              </a:rPr>
              <a:t> (instead </a:t>
            </a:r>
            <a:r>
              <a:rPr lang="en-US" sz="2000" dirty="0">
                <a:latin typeface="Baskerville Old Face" panose="02020602080505020303" pitchFamily="18" charset="0"/>
                <a:cs typeface="Consolas" panose="020B0609020204030204" pitchFamily="49" charset="0"/>
              </a:rPr>
              <a:t>of </a:t>
            </a:r>
            <a:r>
              <a:rPr lang="en-US" sz="2000" dirty="0" smtClean="0">
                <a:latin typeface="Baskerville Old Face" panose="02020602080505020303" pitchFamily="18" charset="0"/>
                <a:cs typeface="Consolas" panose="020B0609020204030204" pitchFamily="49" charset="0"/>
              </a:rPr>
              <a:t>using $40</a:t>
            </a:r>
            <a:r>
              <a:rPr lang="en-US" sz="2000" dirty="0">
                <a:latin typeface="Baskerville Old Face" panose="02020602080505020303" pitchFamily="18" charset="0"/>
                <a:cs typeface="Consolas" panose="020B0609020204030204" pitchFamily="49" charset="0"/>
              </a:rPr>
              <a:t>)</a:t>
            </a:r>
          </a:p>
          <a:p>
            <a:pPr marL="457200" lvl="1" indent="0">
              <a:buNone/>
            </a:pPr>
            <a:r>
              <a:rPr lang="en-US" sz="1600" dirty="0" err="1" smtClean="0">
                <a:latin typeface="Consolas" panose="020B0609020204030204" pitchFamily="49" charset="0"/>
                <a:cs typeface="Consolas" panose="020B0609020204030204" pitchFamily="49" charset="0"/>
              </a:rPr>
              <a:t>awk</a:t>
            </a:r>
            <a:r>
              <a:rPr lang="en-US" sz="1600" dirty="0" smtClean="0">
                <a:latin typeface="Consolas" panose="020B0609020204030204" pitchFamily="49" charset="0"/>
                <a:cs typeface="Consolas" panose="020B0609020204030204" pitchFamily="49" charset="0"/>
              </a:rPr>
              <a:t>   </a:t>
            </a:r>
            <a:r>
              <a:rPr lang="en-US" sz="1600" dirty="0">
                <a:latin typeface="Consolas" panose="020B0609020204030204" pitchFamily="49" charset="0"/>
                <a:cs typeface="Consolas" panose="020B0609020204030204" pitchFamily="49" charset="0"/>
              </a:rPr>
              <a:t>-v max</a:t>
            </a:r>
            <a:r>
              <a:rPr lang="en-US" sz="1600" dirty="0" smtClean="0">
                <a:latin typeface="Consolas" panose="020B0609020204030204" pitchFamily="49" charset="0"/>
                <a:cs typeface="Consolas" panose="020B0609020204030204" pitchFamily="49" charset="0"/>
              </a:rPr>
              <a:t>="0.1"  '/^[</a:t>
            </a:r>
            <a:r>
              <a:rPr lang="en-US" sz="1600" dirty="0">
                <a:latin typeface="Consolas" panose="020B0609020204030204" pitchFamily="49" charset="0"/>
                <a:cs typeface="Consolas" panose="020B0609020204030204" pitchFamily="49" charset="0"/>
              </a:rPr>
              <a:t>0-9]/ </a:t>
            </a:r>
            <a:r>
              <a:rPr lang="en-US" sz="1600" dirty="0" smtClean="0">
                <a:latin typeface="Consolas" panose="020B0609020204030204" pitchFamily="49" charset="0"/>
                <a:cs typeface="Consolas" panose="020B0609020204030204" pitchFamily="49" charset="0"/>
              </a:rPr>
              <a:t>{</a:t>
            </a:r>
            <a:r>
              <a:rPr lang="en-US" sz="1600" dirty="0">
                <a:latin typeface="Consolas" panose="020B0609020204030204" pitchFamily="49" charset="0"/>
                <a:cs typeface="Consolas" panose="020B0609020204030204" pitchFamily="49" charset="0"/>
              </a:rPr>
              <a:t>if(($75-$86) &lt; max) . </a:t>
            </a:r>
            <a:r>
              <a:rPr lang="en-US" sz="1600" dirty="0" smtClean="0">
                <a:latin typeface="Consolas" panose="020B0609020204030204" pitchFamily="49" charset="0"/>
                <a:cs typeface="Consolas" panose="020B0609020204030204" pitchFamily="49" charset="0"/>
              </a:rPr>
              <a:t>. </a:t>
            </a:r>
            <a:r>
              <a:rPr lang="en-US" sz="1600" dirty="0">
                <a:latin typeface="Consolas" panose="020B0609020204030204" pitchFamily="49" charset="0"/>
                <a:cs typeface="Consolas" panose="020B0609020204030204" pitchFamily="49" charset="0"/>
              </a:rPr>
              <a:t>. }'</a:t>
            </a:r>
          </a:p>
          <a:p>
            <a:r>
              <a:rPr lang="en-US" sz="2000" dirty="0" smtClean="0">
                <a:latin typeface="Baskerville Old Face" panose="02020602080505020303" pitchFamily="18" charset="0"/>
                <a:cs typeface="Consolas" panose="020B0609020204030204" pitchFamily="49" charset="0"/>
              </a:rPr>
              <a:t>Allow user to pass in his desired limit into this script that contains the </a:t>
            </a:r>
            <a:r>
              <a:rPr lang="en-US" sz="2000" dirty="0" err="1" smtClean="0">
                <a:latin typeface="Baskerville Old Face" panose="02020602080505020303" pitchFamily="18" charset="0"/>
                <a:cs typeface="Consolas" panose="020B0609020204030204" pitchFamily="49" charset="0"/>
              </a:rPr>
              <a:t>awk</a:t>
            </a:r>
            <a:endParaRPr lang="en-US" sz="2000" dirty="0">
              <a:latin typeface="Baskerville Old Face" panose="02020602080505020303" pitchFamily="18" charset="0"/>
              <a:cs typeface="Consolas" panose="020B0609020204030204" pitchFamily="49" charset="0"/>
            </a:endParaRPr>
          </a:p>
          <a:p>
            <a:pPr marL="457200" lvl="1" indent="0">
              <a:buNone/>
            </a:pPr>
            <a:r>
              <a:rPr lang="en-US" sz="1600" dirty="0">
                <a:latin typeface="Consolas" panose="020B0609020204030204" pitchFamily="49" charset="0"/>
                <a:cs typeface="Consolas" panose="020B0609020204030204" pitchFamily="49" charset="0"/>
              </a:rPr>
              <a:t>export </a:t>
            </a:r>
            <a:r>
              <a:rPr lang="en-US" sz="1600" dirty="0" err="1">
                <a:latin typeface="Consolas" panose="020B0609020204030204" pitchFamily="49" charset="0"/>
                <a:cs typeface="Consolas" panose="020B0609020204030204" pitchFamily="49" charset="0"/>
              </a:rPr>
              <a:t>usermax</a:t>
            </a:r>
            <a:r>
              <a:rPr lang="en-US" sz="1600" dirty="0">
                <a:latin typeface="Consolas" panose="020B0609020204030204" pitchFamily="49" charset="0"/>
                <a:cs typeface="Consolas" panose="020B0609020204030204" pitchFamily="49" charset="0"/>
              </a:rPr>
              <a:t>="$2"   # the second argument to this script that contains the </a:t>
            </a:r>
            <a:r>
              <a:rPr lang="en-US" sz="1600" dirty="0" err="1">
                <a:latin typeface="Consolas" panose="020B0609020204030204" pitchFamily="49" charset="0"/>
                <a:cs typeface="Consolas" panose="020B0609020204030204" pitchFamily="49" charset="0"/>
              </a:rPr>
              <a:t>awk</a:t>
            </a:r>
            <a:endParaRPr lang="en-US" sz="1600" dirty="0">
              <a:latin typeface="Consolas" panose="020B0609020204030204" pitchFamily="49" charset="0"/>
              <a:cs typeface="Consolas" panose="020B0609020204030204" pitchFamily="49" charset="0"/>
            </a:endParaRPr>
          </a:p>
          <a:p>
            <a:pPr marL="457200" lvl="1" indent="0">
              <a:buNone/>
            </a:pPr>
            <a:r>
              <a:rPr lang="en-US" sz="1600" dirty="0" err="1">
                <a:latin typeface="Consolas" panose="020B0609020204030204" pitchFamily="49" charset="0"/>
                <a:cs typeface="Consolas" panose="020B0609020204030204" pitchFamily="49" charset="0"/>
              </a:rPr>
              <a:t>awk</a:t>
            </a:r>
            <a:r>
              <a:rPr lang="en-US" sz="1600" dirty="0">
                <a:latin typeface="Consolas" panose="020B0609020204030204" pitchFamily="49" charset="0"/>
                <a:cs typeface="Consolas" panose="020B0609020204030204" pitchFamily="49" charset="0"/>
              </a:rPr>
              <a:t>   -v max="$</a:t>
            </a:r>
            <a:r>
              <a:rPr lang="en-US" sz="1600" dirty="0" err="1" smtClean="0">
                <a:latin typeface="Consolas" panose="020B0609020204030204" pitchFamily="49" charset="0"/>
                <a:cs typeface="Consolas" panose="020B0609020204030204" pitchFamily="49" charset="0"/>
              </a:rPr>
              <a:t>usermax</a:t>
            </a:r>
            <a:r>
              <a:rPr lang="en-US" sz="1600" dirty="0" smtClean="0">
                <a:latin typeface="Consolas" panose="020B0609020204030204" pitchFamily="49" charset="0"/>
                <a:cs typeface="Consolas" panose="020B0609020204030204" pitchFamily="49" charset="0"/>
              </a:rPr>
              <a:t>"  </a:t>
            </a:r>
            <a:r>
              <a:rPr lang="en-US" sz="1600" dirty="0">
                <a:latin typeface="Consolas" panose="020B0609020204030204" pitchFamily="49" charset="0"/>
                <a:cs typeface="Consolas" panose="020B0609020204030204" pitchFamily="49" charset="0"/>
              </a:rPr>
              <a:t>'/^[0-9]/ </a:t>
            </a:r>
            <a:r>
              <a:rPr lang="en-US" sz="1600" dirty="0" smtClean="0">
                <a:latin typeface="Consolas" panose="020B0609020204030204" pitchFamily="49" charset="0"/>
                <a:cs typeface="Consolas" panose="020B0609020204030204" pitchFamily="49" charset="0"/>
              </a:rPr>
              <a:t>{if(($75-$86)&lt;=max) . . .}'</a:t>
            </a:r>
            <a:endParaRPr lang="en-US" sz="1600" dirty="0">
              <a:latin typeface="Consolas" panose="020B0609020204030204" pitchFamily="49" charset="0"/>
              <a:cs typeface="Consolas" panose="020B0609020204030204" pitchFamily="49" charset="0"/>
            </a:endParaRPr>
          </a:p>
          <a:p>
            <a:r>
              <a:rPr lang="en-US" sz="2000" dirty="0" smtClean="0">
                <a:latin typeface="Baskerville Old Face" panose="02020602080505020303" pitchFamily="18" charset="0"/>
                <a:cs typeface="Consolas" panose="020B0609020204030204" pitchFamily="49" charset="0"/>
              </a:rPr>
              <a:t>Pass in the column numbers to </a:t>
            </a:r>
            <a:r>
              <a:rPr lang="en-US" sz="2000" dirty="0" err="1" smtClean="0">
                <a:latin typeface="Baskerville Old Face" panose="02020602080505020303" pitchFamily="18" charset="0"/>
                <a:cs typeface="Consolas" panose="020B0609020204030204" pitchFamily="49" charset="0"/>
              </a:rPr>
              <a:t>awk</a:t>
            </a:r>
            <a:endParaRPr lang="en-US" sz="2000" dirty="0" smtClean="0">
              <a:latin typeface="Baskerville Old Face" panose="02020602080505020303" pitchFamily="18" charset="0"/>
              <a:cs typeface="Consolas" panose="020B0609020204030204" pitchFamily="49" charset="0"/>
            </a:endParaRPr>
          </a:p>
          <a:p>
            <a:pPr marL="457200" lvl="1" indent="0">
              <a:buNone/>
            </a:pPr>
            <a:r>
              <a:rPr lang="en-US" sz="1600" dirty="0" err="1" smtClean="0">
                <a:latin typeface="Consolas" panose="020B0609020204030204" pitchFamily="49" charset="0"/>
                <a:cs typeface="Consolas" panose="020B0609020204030204" pitchFamily="49" charset="0"/>
              </a:rPr>
              <a:t>awk</a:t>
            </a:r>
            <a:r>
              <a:rPr lang="en-US" sz="1600" dirty="0" smtClean="0">
                <a:latin typeface="Consolas" panose="020B0609020204030204" pitchFamily="49" charset="0"/>
                <a:cs typeface="Consolas" panose="020B0609020204030204" pitchFamily="49" charset="0"/>
              </a:rPr>
              <a:t>   </a:t>
            </a:r>
            <a:r>
              <a:rPr lang="en-US" sz="1600" dirty="0">
                <a:latin typeface="Consolas" panose="020B0609020204030204" pitchFamily="49" charset="0"/>
                <a:cs typeface="Consolas" panose="020B0609020204030204" pitchFamily="49" charset="0"/>
              </a:rPr>
              <a:t>-v </a:t>
            </a:r>
            <a:r>
              <a:rPr lang="en-US" sz="1600" dirty="0" err="1" smtClean="0">
                <a:latin typeface="Consolas" panose="020B0609020204030204" pitchFamily="49" charset="0"/>
                <a:cs typeface="Consolas" panose="020B0609020204030204" pitchFamily="49" charset="0"/>
              </a:rPr>
              <a:t>colA</a:t>
            </a:r>
            <a:r>
              <a:rPr lang="en-US" sz="1600" dirty="0" smtClean="0">
                <a:latin typeface="Consolas" panose="020B0609020204030204" pitchFamily="49" charset="0"/>
                <a:cs typeface="Consolas" panose="020B0609020204030204" pitchFamily="49" charset="0"/>
              </a:rPr>
              <a:t>=76  -v </a:t>
            </a:r>
            <a:r>
              <a:rPr lang="en-US" sz="1600" dirty="0" err="1" smtClean="0">
                <a:latin typeface="Consolas" panose="020B0609020204030204" pitchFamily="49" charset="0"/>
                <a:cs typeface="Consolas" panose="020B0609020204030204" pitchFamily="49" charset="0"/>
              </a:rPr>
              <a:t>colB</a:t>
            </a:r>
            <a:r>
              <a:rPr lang="en-US" sz="1600" dirty="0" smtClean="0">
                <a:latin typeface="Consolas" panose="020B0609020204030204" pitchFamily="49" charset="0"/>
                <a:cs typeface="Consolas" panose="020B0609020204030204" pitchFamily="49" charset="0"/>
              </a:rPr>
              <a:t>=85   </a:t>
            </a:r>
            <a:r>
              <a:rPr lang="en-US" sz="1600" dirty="0">
                <a:latin typeface="Consolas" panose="020B0609020204030204" pitchFamily="49" charset="0"/>
                <a:cs typeface="Consolas" panose="020B0609020204030204" pitchFamily="49" charset="0"/>
              </a:rPr>
              <a:t>'</a:t>
            </a:r>
          </a:p>
          <a:p>
            <a:pPr marL="457200" lvl="1" indent="0">
              <a:buNone/>
            </a:pPr>
            <a:r>
              <a:rPr lang="en-US" sz="1600" dirty="0">
                <a:latin typeface="Consolas" panose="020B0609020204030204" pitchFamily="49" charset="0"/>
                <a:cs typeface="Consolas" panose="020B0609020204030204" pitchFamily="49" charset="0"/>
              </a:rPr>
              <a:t>     </a:t>
            </a:r>
            <a:r>
              <a:rPr lang="en-US" sz="1600" dirty="0" smtClean="0">
                <a:latin typeface="Consolas" panose="020B0609020204030204" pitchFamily="49" charset="0"/>
                <a:cs typeface="Consolas" panose="020B0609020204030204" pitchFamily="49" charset="0"/>
              </a:rPr>
              <a:t>/^[0-9]/   {if(($</a:t>
            </a:r>
            <a:r>
              <a:rPr lang="en-US" sz="1600" dirty="0" err="1" smtClean="0">
                <a:latin typeface="Consolas" panose="020B0609020204030204" pitchFamily="49" charset="0"/>
                <a:cs typeface="Consolas" panose="020B0609020204030204" pitchFamily="49" charset="0"/>
              </a:rPr>
              <a:t>colA</a:t>
            </a:r>
            <a:r>
              <a:rPr lang="en-US" sz="1600" dirty="0" smtClean="0">
                <a:latin typeface="Consolas" panose="020B0609020204030204" pitchFamily="49" charset="0"/>
                <a:cs typeface="Consolas" panose="020B0609020204030204" pitchFamily="49" charset="0"/>
              </a:rPr>
              <a:t> - $</a:t>
            </a:r>
            <a:r>
              <a:rPr lang="en-US" sz="1600" dirty="0" err="1" smtClean="0">
                <a:latin typeface="Consolas" panose="020B0609020204030204" pitchFamily="49" charset="0"/>
                <a:cs typeface="Consolas" panose="020B0609020204030204" pitchFamily="49" charset="0"/>
              </a:rPr>
              <a:t>colB</a:t>
            </a:r>
            <a:r>
              <a:rPr lang="en-US" sz="1600" dirty="0" smtClean="0">
                <a:latin typeface="Consolas" panose="020B0609020204030204" pitchFamily="49" charset="0"/>
                <a:cs typeface="Consolas" panose="020B0609020204030204" pitchFamily="49" charset="0"/>
              </a:rPr>
              <a:t>) &lt;= max) . . .}'</a:t>
            </a:r>
          </a:p>
          <a:p>
            <a:r>
              <a:rPr lang="en-US" sz="2000" dirty="0" smtClean="0">
                <a:latin typeface="Baskerville Old Face" panose="02020602080505020303" pitchFamily="18" charset="0"/>
                <a:cs typeface="Consolas" panose="020B0609020204030204" pitchFamily="49" charset="0"/>
              </a:rPr>
              <a:t>Pass </a:t>
            </a:r>
            <a:r>
              <a:rPr lang="en-US" sz="2000" dirty="0">
                <a:latin typeface="Baskerville Old Face" panose="02020602080505020303" pitchFamily="18" charset="0"/>
                <a:cs typeface="Consolas" panose="020B0609020204030204" pitchFamily="49" charset="0"/>
              </a:rPr>
              <a:t>in </a:t>
            </a:r>
            <a:r>
              <a:rPr lang="en-US" sz="2000" dirty="0" smtClean="0">
                <a:latin typeface="Baskerville Old Face" panose="02020602080505020303" pitchFamily="18" charset="0"/>
                <a:cs typeface="Consolas" panose="020B0609020204030204" pitchFamily="49" charset="0"/>
              </a:rPr>
              <a:t>the column label-name to use – Make </a:t>
            </a:r>
            <a:r>
              <a:rPr lang="en-US" sz="2000" dirty="0" err="1" smtClean="0">
                <a:latin typeface="Baskerville Old Face" panose="02020602080505020303" pitchFamily="18" charset="0"/>
                <a:cs typeface="Consolas" panose="020B0609020204030204" pitchFamily="49" charset="0"/>
              </a:rPr>
              <a:t>awk</a:t>
            </a:r>
            <a:r>
              <a:rPr lang="en-US" sz="2000" dirty="0" smtClean="0">
                <a:latin typeface="Baskerville Old Face" panose="02020602080505020303" pitchFamily="18" charset="0"/>
                <a:cs typeface="Consolas" panose="020B0609020204030204" pitchFamily="49" charset="0"/>
              </a:rPr>
              <a:t> look up the column number! (always a good practice)</a:t>
            </a:r>
            <a:endParaRPr lang="en-US" sz="2000" dirty="0">
              <a:latin typeface="Baskerville Old Face" panose="02020602080505020303" pitchFamily="18" charset="0"/>
              <a:cs typeface="Consolas" panose="020B0609020204030204" pitchFamily="49" charset="0"/>
            </a:endParaRPr>
          </a:p>
          <a:p>
            <a:pPr marL="457200" lvl="1" indent="0">
              <a:buNone/>
            </a:pPr>
            <a:r>
              <a:rPr lang="en-US" sz="1600" dirty="0" smtClean="0">
                <a:latin typeface="Consolas" panose="020B0609020204030204" pitchFamily="49" charset="0"/>
                <a:cs typeface="Consolas" panose="020B0609020204030204" pitchFamily="49" charset="0"/>
              </a:rPr>
              <a:t>export </a:t>
            </a:r>
            <a:r>
              <a:rPr lang="en-US" sz="1600" dirty="0" err="1" smtClean="0">
                <a:latin typeface="Consolas" panose="020B0609020204030204" pitchFamily="49" charset="0"/>
                <a:cs typeface="Consolas" panose="020B0609020204030204" pitchFamily="49" charset="0"/>
              </a:rPr>
              <a:t>timelabel</a:t>
            </a:r>
            <a:r>
              <a:rPr lang="en-US" sz="1600" dirty="0" smtClean="0">
                <a:latin typeface="Consolas" panose="020B0609020204030204" pitchFamily="49" charset="0"/>
                <a:cs typeface="Consolas" panose="020B0609020204030204" pitchFamily="49" charset="0"/>
              </a:rPr>
              <a:t>="</a:t>
            </a:r>
            <a:r>
              <a:rPr lang="en-US" sz="1600" dirty="0" err="1">
                <a:latin typeface="Consolas" panose="020B0609020204030204" pitchFamily="49" charset="0"/>
                <a:cs typeface="Consolas" panose="020B0609020204030204" pitchFamily="49" charset="0"/>
              </a:rPr>
              <a:t>ValidityTime</a:t>
            </a:r>
            <a:r>
              <a:rPr lang="en-US" sz="1600" dirty="0">
                <a:latin typeface="Consolas" panose="020B0609020204030204" pitchFamily="49" charset="0"/>
                <a:cs typeface="Consolas" panose="020B0609020204030204" pitchFamily="49" charset="0"/>
              </a:rPr>
              <a:t>"</a:t>
            </a:r>
          </a:p>
          <a:p>
            <a:pPr marL="457200" lvl="1" indent="0">
              <a:buNone/>
            </a:pPr>
            <a:r>
              <a:rPr lang="en-US" sz="1600" dirty="0">
                <a:latin typeface="Consolas" panose="020B0609020204030204" pitchFamily="49" charset="0"/>
                <a:cs typeface="Consolas" panose="020B0609020204030204" pitchFamily="49" charset="0"/>
              </a:rPr>
              <a:t>export </a:t>
            </a:r>
            <a:r>
              <a:rPr lang="en-US" sz="1600" dirty="0" err="1" smtClean="0">
                <a:latin typeface="Consolas" panose="020B0609020204030204" pitchFamily="49" charset="0"/>
                <a:cs typeface="Consolas" panose="020B0609020204030204" pitchFamily="49" charset="0"/>
              </a:rPr>
              <a:t>timelabel</a:t>
            </a:r>
            <a:r>
              <a:rPr lang="en-US" sz="1600" dirty="0" smtClean="0">
                <a:latin typeface="Consolas" panose="020B0609020204030204" pitchFamily="49" charset="0"/>
                <a:cs typeface="Consolas" panose="020B0609020204030204" pitchFamily="49" charset="0"/>
              </a:rPr>
              <a:t>="</a:t>
            </a:r>
            <a:r>
              <a:rPr lang="en-US" sz="1600" dirty="0" err="1" smtClean="0">
                <a:latin typeface="Consolas" panose="020B0609020204030204" pitchFamily="49" charset="0"/>
                <a:cs typeface="Consolas" panose="020B0609020204030204" pitchFamily="49" charset="0"/>
              </a:rPr>
              <a:t>ValiddyTime</a:t>
            </a:r>
            <a:r>
              <a:rPr lang="en-US" sz="1600" dirty="0" smtClean="0">
                <a:latin typeface="Consolas" panose="020B0609020204030204" pitchFamily="49" charset="0"/>
                <a:cs typeface="Consolas" panose="020B0609020204030204" pitchFamily="49" charset="0"/>
              </a:rPr>
              <a:t>"</a:t>
            </a:r>
          </a:p>
          <a:p>
            <a:pPr marL="457200" lvl="1" indent="0">
              <a:buNone/>
            </a:pPr>
            <a:r>
              <a:rPr lang="en-US" sz="1600" dirty="0" err="1" smtClean="0">
                <a:latin typeface="Consolas" panose="020B0609020204030204" pitchFamily="49" charset="0"/>
                <a:cs typeface="Consolas" panose="020B0609020204030204" pitchFamily="49" charset="0"/>
              </a:rPr>
              <a:t>awk</a:t>
            </a:r>
            <a:r>
              <a:rPr lang="en-US" sz="1600" dirty="0" smtClean="0">
                <a:latin typeface="Consolas" panose="020B0609020204030204" pitchFamily="49" charset="0"/>
                <a:cs typeface="Consolas" panose="020B0609020204030204" pitchFamily="49" charset="0"/>
              </a:rPr>
              <a:t>  -</a:t>
            </a:r>
            <a:r>
              <a:rPr lang="en-US" sz="1600" dirty="0">
                <a:latin typeface="Consolas" panose="020B0609020204030204" pitchFamily="49" charset="0"/>
                <a:cs typeface="Consolas" panose="020B0609020204030204" pitchFamily="49" charset="0"/>
              </a:rPr>
              <a:t>v </a:t>
            </a:r>
            <a:r>
              <a:rPr lang="en-US" sz="1600" dirty="0" err="1" smtClean="0">
                <a:latin typeface="Consolas" panose="020B0609020204030204" pitchFamily="49" charset="0"/>
                <a:cs typeface="Consolas" panose="020B0609020204030204" pitchFamily="49" charset="0"/>
              </a:rPr>
              <a:t>colname</a:t>
            </a:r>
            <a:r>
              <a:rPr lang="en-US" sz="1600" dirty="0" smtClean="0">
                <a:latin typeface="Consolas" panose="020B0609020204030204" pitchFamily="49" charset="0"/>
                <a:cs typeface="Consolas" panose="020B0609020204030204" pitchFamily="49" charset="0"/>
              </a:rPr>
              <a:t>="$</a:t>
            </a:r>
            <a:r>
              <a:rPr lang="en-US" sz="1600" dirty="0" err="1" smtClean="0">
                <a:latin typeface="Consolas" panose="020B0609020204030204" pitchFamily="49" charset="0"/>
                <a:cs typeface="Consolas" panose="020B0609020204030204" pitchFamily="49" charset="0"/>
              </a:rPr>
              <a:t>timelabel</a:t>
            </a:r>
            <a:r>
              <a:rPr lang="en-US" sz="1600" dirty="0" smtClean="0">
                <a:latin typeface="Consolas" panose="020B0609020204030204" pitchFamily="49" charset="0"/>
                <a:cs typeface="Consolas" panose="020B0609020204030204" pitchFamily="49" charset="0"/>
              </a:rPr>
              <a:t>"  '</a:t>
            </a:r>
            <a:endParaRPr lang="en-US" sz="1600" dirty="0">
              <a:latin typeface="Consolas" panose="020B0609020204030204" pitchFamily="49" charset="0"/>
              <a:cs typeface="Consolas" panose="020B0609020204030204" pitchFamily="49" charset="0"/>
            </a:endParaRPr>
          </a:p>
          <a:p>
            <a:pPr marL="457200" lvl="1" indent="0">
              <a:buNone/>
            </a:pPr>
            <a:r>
              <a:rPr lang="en-US" sz="1600" dirty="0" smtClean="0">
                <a:latin typeface="Consolas" panose="020B0609020204030204" pitchFamily="49" charset="0"/>
                <a:cs typeface="Consolas" panose="020B0609020204030204" pitchFamily="49" charset="0"/>
              </a:rPr>
              <a:t>  /^Da/ {</a:t>
            </a:r>
            <a:r>
              <a:rPr lang="en-US" sz="1600" dirty="0">
                <a:latin typeface="Consolas" panose="020B0609020204030204" pitchFamily="49" charset="0"/>
                <a:cs typeface="Consolas" panose="020B0609020204030204" pitchFamily="49" charset="0"/>
              </a:rPr>
              <a:t>for(ii=1</a:t>
            </a:r>
            <a:r>
              <a:rPr lang="en-US" sz="1600" dirty="0" smtClean="0">
                <a:latin typeface="Consolas" panose="020B0609020204030204" pitchFamily="49" charset="0"/>
                <a:cs typeface="Consolas" panose="020B0609020204030204" pitchFamily="49" charset="0"/>
              </a:rPr>
              <a:t>; ii</a:t>
            </a:r>
            <a:r>
              <a:rPr lang="en-US" sz="1600" dirty="0">
                <a:latin typeface="Consolas" panose="020B0609020204030204" pitchFamily="49" charset="0"/>
                <a:cs typeface="Consolas" panose="020B0609020204030204" pitchFamily="49" charset="0"/>
              </a:rPr>
              <a:t>&lt;=NF</a:t>
            </a:r>
            <a:r>
              <a:rPr lang="en-US" sz="1600" dirty="0" smtClean="0">
                <a:latin typeface="Consolas" panose="020B0609020204030204" pitchFamily="49" charset="0"/>
                <a:cs typeface="Consolas" panose="020B0609020204030204" pitchFamily="49" charset="0"/>
              </a:rPr>
              <a:t>; ii</a:t>
            </a:r>
            <a:r>
              <a:rPr lang="en-US" sz="1600" dirty="0">
                <a:latin typeface="Consolas" panose="020B0609020204030204" pitchFamily="49" charset="0"/>
                <a:cs typeface="Consolas" panose="020B0609020204030204" pitchFamily="49" charset="0"/>
              </a:rPr>
              <a:t>++){</a:t>
            </a:r>
          </a:p>
          <a:p>
            <a:pPr marL="457200" lvl="1" indent="0">
              <a:buNone/>
            </a:pPr>
            <a:r>
              <a:rPr lang="en-US" sz="1600" dirty="0" smtClean="0">
                <a:latin typeface="Consolas" panose="020B0609020204030204" pitchFamily="49" charset="0"/>
                <a:cs typeface="Consolas" panose="020B0609020204030204" pitchFamily="49" charset="0"/>
              </a:rPr>
              <a:t>          if</a:t>
            </a:r>
            <a:r>
              <a:rPr lang="en-US" sz="1600" dirty="0">
                <a:latin typeface="Consolas" panose="020B0609020204030204" pitchFamily="49" charset="0"/>
                <a:cs typeface="Consolas" panose="020B0609020204030204" pitchFamily="49" charset="0"/>
              </a:rPr>
              <a:t>($</a:t>
            </a:r>
            <a:r>
              <a:rPr lang="en-US" sz="1600" dirty="0" smtClean="0">
                <a:latin typeface="Consolas" panose="020B0609020204030204" pitchFamily="49" charset="0"/>
                <a:cs typeface="Consolas" panose="020B0609020204030204" pitchFamily="49" charset="0"/>
              </a:rPr>
              <a:t>ii==</a:t>
            </a:r>
            <a:r>
              <a:rPr lang="en-US" sz="1600" dirty="0" err="1" smtClean="0">
                <a:latin typeface="Consolas" panose="020B0609020204030204" pitchFamily="49" charset="0"/>
                <a:cs typeface="Consolas" panose="020B0609020204030204" pitchFamily="49" charset="0"/>
              </a:rPr>
              <a:t>colname</a:t>
            </a:r>
            <a:r>
              <a:rPr lang="en-US" sz="1600" dirty="0" smtClean="0">
                <a:latin typeface="Consolas" panose="020B0609020204030204" pitchFamily="49" charset="0"/>
                <a:cs typeface="Consolas" panose="020B0609020204030204" pitchFamily="49" charset="0"/>
              </a:rPr>
              <a:t>){  # found the column label that matches given </a:t>
            </a:r>
            <a:r>
              <a:rPr lang="en-US" sz="1600" dirty="0" err="1" smtClean="0">
                <a:latin typeface="Consolas" panose="020B0609020204030204" pitchFamily="49" charset="0"/>
                <a:cs typeface="Consolas" panose="020B0609020204030204" pitchFamily="49" charset="0"/>
              </a:rPr>
              <a:t>colname</a:t>
            </a:r>
            <a:endParaRPr lang="en-US" sz="1600" dirty="0">
              <a:latin typeface="Consolas" panose="020B0609020204030204" pitchFamily="49" charset="0"/>
              <a:cs typeface="Consolas" panose="020B0609020204030204" pitchFamily="49" charset="0"/>
            </a:endParaRPr>
          </a:p>
          <a:p>
            <a:pPr marL="457200" lvl="1" indent="0">
              <a:buNone/>
            </a:pPr>
            <a:r>
              <a:rPr lang="en-US" sz="1600" dirty="0" smtClean="0">
                <a:latin typeface="Consolas" panose="020B0609020204030204" pitchFamily="49" charset="0"/>
                <a:cs typeface="Consolas" panose="020B0609020204030204" pitchFamily="49" charset="0"/>
              </a:rPr>
              <a:t>             </a:t>
            </a:r>
            <a:r>
              <a:rPr lang="en-US" sz="1600" dirty="0" err="1" smtClean="0">
                <a:latin typeface="Consolas" panose="020B0609020204030204" pitchFamily="49" charset="0"/>
                <a:cs typeface="Consolas" panose="020B0609020204030204" pitchFamily="49" charset="0"/>
              </a:rPr>
              <a:t>colnum</a:t>
            </a:r>
            <a:r>
              <a:rPr lang="en-US" sz="1600" dirty="0" smtClean="0">
                <a:latin typeface="Consolas" panose="020B0609020204030204" pitchFamily="49" charset="0"/>
                <a:cs typeface="Consolas" panose="020B0609020204030204" pitchFamily="49" charset="0"/>
              </a:rPr>
              <a:t>=ii;     # the column number where label was found</a:t>
            </a:r>
            <a:endParaRPr lang="en-US" sz="1600" dirty="0">
              <a:latin typeface="Consolas" panose="020B0609020204030204" pitchFamily="49" charset="0"/>
              <a:cs typeface="Consolas" panose="020B0609020204030204" pitchFamily="49" charset="0"/>
            </a:endParaRPr>
          </a:p>
          <a:p>
            <a:pPr marL="457200" lvl="1" indent="0">
              <a:buNone/>
            </a:pPr>
            <a:r>
              <a:rPr lang="en-US" sz="1600" dirty="0" smtClean="0">
                <a:latin typeface="Consolas" panose="020B0609020204030204" pitchFamily="49" charset="0"/>
                <a:cs typeface="Consolas" panose="020B0609020204030204" pitchFamily="49" charset="0"/>
              </a:rPr>
              <a:t>             </a:t>
            </a:r>
            <a:r>
              <a:rPr lang="en-US" sz="1600" dirty="0">
                <a:latin typeface="Consolas" panose="020B0609020204030204" pitchFamily="49" charset="0"/>
                <a:cs typeface="Consolas" panose="020B0609020204030204" pitchFamily="49" charset="0"/>
              </a:rPr>
              <a:t>break;</a:t>
            </a:r>
          </a:p>
          <a:p>
            <a:pPr marL="457200" lvl="1" indent="0">
              <a:buNone/>
            </a:pPr>
            <a:r>
              <a:rPr lang="en-US" sz="1600" dirty="0" smtClean="0">
                <a:latin typeface="Consolas" panose="020B0609020204030204" pitchFamily="49" charset="0"/>
                <a:cs typeface="Consolas" panose="020B0609020204030204" pitchFamily="49" charset="0"/>
              </a:rPr>
              <a:t>          } #</a:t>
            </a:r>
            <a:r>
              <a:rPr lang="en-US" sz="1600" dirty="0" err="1" smtClean="0">
                <a:latin typeface="Consolas" panose="020B0609020204030204" pitchFamily="49" charset="0"/>
                <a:cs typeface="Consolas" panose="020B0609020204030204" pitchFamily="49" charset="0"/>
              </a:rPr>
              <a:t>endif</a:t>
            </a:r>
            <a:endParaRPr lang="en-US" sz="1600" dirty="0">
              <a:latin typeface="Consolas" panose="020B0609020204030204" pitchFamily="49" charset="0"/>
              <a:cs typeface="Consolas" panose="020B0609020204030204" pitchFamily="49" charset="0"/>
            </a:endParaRPr>
          </a:p>
          <a:p>
            <a:pPr marL="457200" lvl="1" indent="0">
              <a:buNone/>
            </a:pPr>
            <a:r>
              <a:rPr lang="en-US" sz="1600" dirty="0" smtClean="0">
                <a:latin typeface="Consolas" panose="020B0609020204030204" pitchFamily="49" charset="0"/>
                <a:cs typeface="Consolas" panose="020B0609020204030204" pitchFamily="49" charset="0"/>
              </a:rPr>
              <a:t>        }}  #</a:t>
            </a:r>
            <a:r>
              <a:rPr lang="en-US" sz="1600" dirty="0" err="1" smtClean="0">
                <a:latin typeface="Consolas" panose="020B0609020204030204" pitchFamily="49" charset="0"/>
                <a:cs typeface="Consolas" panose="020B0609020204030204" pitchFamily="49" charset="0"/>
              </a:rPr>
              <a:t>endfor,endaction</a:t>
            </a:r>
            <a:endParaRPr lang="en-US" sz="1600" dirty="0" smtClean="0">
              <a:latin typeface="Consolas" panose="020B0609020204030204" pitchFamily="49" charset="0"/>
              <a:cs typeface="Consolas" panose="020B0609020204030204" pitchFamily="49" charset="0"/>
            </a:endParaRPr>
          </a:p>
          <a:p>
            <a:pPr marL="457200" lvl="1" indent="0">
              <a:buNone/>
            </a:pPr>
            <a:r>
              <a:rPr lang="en-US" sz="1600" dirty="0">
                <a:latin typeface="Consolas" panose="020B0609020204030204" pitchFamily="49" charset="0"/>
                <a:cs typeface="Consolas" panose="020B0609020204030204" pitchFamily="49" charset="0"/>
              </a:rPr>
              <a:t> </a:t>
            </a:r>
            <a:r>
              <a:rPr lang="en-US" sz="1600" dirty="0" smtClean="0">
                <a:latin typeface="Consolas" panose="020B0609020204030204" pitchFamily="49" charset="0"/>
                <a:cs typeface="Consolas" panose="020B0609020204030204" pitchFamily="49" charset="0"/>
              </a:rPr>
              <a:t> END {print "</a:t>
            </a:r>
            <a:r>
              <a:rPr lang="en-US" sz="1600" dirty="0" err="1" smtClean="0">
                <a:latin typeface="Consolas" panose="020B0609020204030204" pitchFamily="49" charset="0"/>
                <a:cs typeface="Consolas" panose="020B0609020204030204" pitchFamily="49" charset="0"/>
              </a:rPr>
              <a:t>foundcolnum</a:t>
            </a:r>
            <a:r>
              <a:rPr lang="en-US" sz="1600" dirty="0" smtClean="0">
                <a:latin typeface="Consolas" panose="020B0609020204030204" pitchFamily="49" charset="0"/>
                <a:cs typeface="Consolas" panose="020B0609020204030204" pitchFamily="49" charset="0"/>
              </a:rPr>
              <a:t>:" </a:t>
            </a:r>
            <a:r>
              <a:rPr lang="en-US" sz="1600" dirty="0" err="1" smtClean="0">
                <a:latin typeface="Consolas" panose="020B0609020204030204" pitchFamily="49" charset="0"/>
                <a:cs typeface="Consolas" panose="020B0609020204030204" pitchFamily="49" charset="0"/>
              </a:rPr>
              <a:t>colnum</a:t>
            </a:r>
            <a:r>
              <a:rPr lang="en-US" sz="1600" dirty="0" smtClean="0">
                <a:latin typeface="Consolas" panose="020B0609020204030204" pitchFamily="49" charset="0"/>
                <a:cs typeface="Consolas" panose="020B0609020204030204" pitchFamily="49" charset="0"/>
              </a:rPr>
              <a:t>}'</a:t>
            </a:r>
            <a:endParaRPr lang="en-US" sz="1600" dirty="0">
              <a:latin typeface="Consolas" panose="020B0609020204030204" pitchFamily="49" charset="0"/>
              <a:cs typeface="Consolas" panose="020B0609020204030204" pitchFamily="49" charset="0"/>
            </a:endParaRPr>
          </a:p>
        </p:txBody>
      </p:sp>
      <p:grpSp>
        <p:nvGrpSpPr>
          <p:cNvPr id="6" name="Group 5"/>
          <p:cNvGrpSpPr/>
          <p:nvPr/>
        </p:nvGrpSpPr>
        <p:grpSpPr>
          <a:xfrm>
            <a:off x="4392651" y="4169172"/>
            <a:ext cx="7628059" cy="646331"/>
            <a:chOff x="5718362" y="4390948"/>
            <a:chExt cx="6316756" cy="646331"/>
          </a:xfrm>
        </p:grpSpPr>
        <p:sp>
          <p:nvSpPr>
            <p:cNvPr id="4" name="TextBox 3"/>
            <p:cNvSpPr txBox="1"/>
            <p:nvPr/>
          </p:nvSpPr>
          <p:spPr>
            <a:xfrm>
              <a:off x="6000750" y="4390948"/>
              <a:ext cx="6034368" cy="646331"/>
            </a:xfrm>
            <a:prstGeom prst="rect">
              <a:avLst/>
            </a:prstGeom>
            <a:noFill/>
            <a:ln>
              <a:solidFill>
                <a:srgbClr val="7030A0"/>
              </a:solidFill>
            </a:ln>
          </p:spPr>
          <p:txBody>
            <a:bodyPr wrap="square" rtlCol="0">
              <a:spAutoFit/>
            </a:bodyPr>
            <a:lstStyle/>
            <a:p>
              <a:r>
                <a:rPr lang="en-US" dirty="0" smtClean="0">
                  <a:latin typeface="Baskerville Old Face" panose="02020602080505020303" pitchFamily="18" charset="0"/>
                </a:rPr>
                <a:t>Someone changed or mistyped the header in a </a:t>
              </a:r>
              <a:r>
                <a:rPr lang="en-US" dirty="0" err="1" smtClean="0">
                  <a:latin typeface="Baskerville Old Face" panose="02020602080505020303" pitchFamily="18" charset="0"/>
                </a:rPr>
                <a:t>logfile</a:t>
              </a:r>
              <a:r>
                <a:rPr lang="en-US" dirty="0" smtClean="0">
                  <a:latin typeface="Baskerville Old Face" panose="02020602080505020303" pitchFamily="18" charset="0"/>
                </a:rPr>
                <a:t>?  Or the criteria changes? This finds whatever you tell it to, </a:t>
              </a:r>
              <a:r>
                <a:rPr lang="en-US" dirty="0" err="1" smtClean="0">
                  <a:latin typeface="Baskerville Old Face" panose="02020602080505020303" pitchFamily="18" charset="0"/>
                </a:rPr>
                <a:t>parameterizable</a:t>
              </a:r>
              <a:r>
                <a:rPr lang="en-US" dirty="0" smtClean="0">
                  <a:latin typeface="Baskerville Old Face" panose="02020602080505020303" pitchFamily="18" charset="0"/>
                </a:rPr>
                <a:t>.</a:t>
              </a:r>
              <a:endParaRPr lang="en-US" dirty="0">
                <a:latin typeface="Baskerville Old Face" panose="02020602080505020303" pitchFamily="18" charset="0"/>
              </a:endParaRPr>
            </a:p>
          </p:txBody>
        </p:sp>
        <p:sp>
          <p:nvSpPr>
            <p:cNvPr id="5" name="Left Arrow 4"/>
            <p:cNvSpPr/>
            <p:nvPr/>
          </p:nvSpPr>
          <p:spPr>
            <a:xfrm>
              <a:off x="5718362" y="4483281"/>
              <a:ext cx="282388" cy="184666"/>
            </a:xfrm>
            <a:prstGeom prst="leftArrow">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10"/>
          <p:cNvGrpSpPr/>
          <p:nvPr/>
        </p:nvGrpSpPr>
        <p:grpSpPr>
          <a:xfrm>
            <a:off x="4625202" y="3824736"/>
            <a:ext cx="6595302" cy="369332"/>
            <a:chOff x="5718362" y="4390948"/>
            <a:chExt cx="6595302" cy="369332"/>
          </a:xfrm>
        </p:grpSpPr>
        <p:sp>
          <p:nvSpPr>
            <p:cNvPr id="12" name="TextBox 11"/>
            <p:cNvSpPr txBox="1"/>
            <p:nvPr/>
          </p:nvSpPr>
          <p:spPr>
            <a:xfrm>
              <a:off x="6000749" y="4390948"/>
              <a:ext cx="6312915" cy="369332"/>
            </a:xfrm>
            <a:prstGeom prst="rect">
              <a:avLst/>
            </a:prstGeom>
            <a:noFill/>
            <a:ln>
              <a:solidFill>
                <a:srgbClr val="7030A0"/>
              </a:solidFill>
            </a:ln>
          </p:spPr>
          <p:txBody>
            <a:bodyPr wrap="square" rtlCol="0">
              <a:spAutoFit/>
            </a:bodyPr>
            <a:lstStyle/>
            <a:p>
              <a:r>
                <a:rPr lang="en-US" dirty="0" smtClean="0">
                  <a:latin typeface="Baskerville Old Face" panose="02020602080505020303" pitchFamily="18" charset="0"/>
                </a:rPr>
                <a:t>Someone inserted a new column and its header label? No problem.</a:t>
              </a:r>
              <a:endParaRPr lang="en-US" dirty="0">
                <a:latin typeface="Baskerville Old Face" panose="02020602080505020303" pitchFamily="18" charset="0"/>
              </a:endParaRPr>
            </a:p>
          </p:txBody>
        </p:sp>
        <p:sp>
          <p:nvSpPr>
            <p:cNvPr id="13" name="Left Arrow 12"/>
            <p:cNvSpPr/>
            <p:nvPr/>
          </p:nvSpPr>
          <p:spPr>
            <a:xfrm>
              <a:off x="5718362" y="4483281"/>
              <a:ext cx="282388" cy="184666"/>
            </a:xfrm>
            <a:prstGeom prst="leftArrow">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Slide Number Placeholder 13"/>
          <p:cNvSpPr>
            <a:spLocks noGrp="1"/>
          </p:cNvSpPr>
          <p:nvPr>
            <p:ph type="sldNum" sz="quarter" idx="12"/>
          </p:nvPr>
        </p:nvSpPr>
        <p:spPr>
          <a:xfrm>
            <a:off x="94101" y="6354988"/>
            <a:ext cx="368754" cy="365125"/>
          </a:xfrm>
        </p:spPr>
        <p:txBody>
          <a:bodyPr/>
          <a:lstStyle/>
          <a:p>
            <a:fld id="{E4C76670-F7CE-4617-A777-F8A57D2668D3}" type="slidenum">
              <a:rPr lang="en-US" smtClean="0"/>
              <a:t>13</a:t>
            </a:fld>
            <a:endParaRPr lang="en-US"/>
          </a:p>
        </p:txBody>
      </p:sp>
    </p:spTree>
    <p:extLst>
      <p:ext uri="{BB962C8B-B14F-4D97-AF65-F5344CB8AC3E}">
        <p14:creationId xmlns:p14="http://schemas.microsoft.com/office/powerpoint/2010/main" val="16155356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15975"/>
          </a:xfrm>
        </p:spPr>
        <p:txBody>
          <a:bodyPr/>
          <a:lstStyle/>
          <a:p>
            <a:pPr algn="ctr"/>
            <a:r>
              <a:rPr lang="en-US" dirty="0" smtClean="0">
                <a:latin typeface="Arial Black" panose="020B0A04020102020204" pitchFamily="34" charset="0"/>
              </a:rPr>
              <a:t>Conclusion</a:t>
            </a:r>
            <a:endParaRPr lang="en-US" dirty="0">
              <a:latin typeface="Arial Black" panose="020B0A04020102020204" pitchFamily="34" charset="0"/>
            </a:endParaRPr>
          </a:p>
        </p:txBody>
      </p:sp>
      <p:sp>
        <p:nvSpPr>
          <p:cNvPr id="3" name="Content Placeholder 2"/>
          <p:cNvSpPr>
            <a:spLocks noGrp="1"/>
          </p:cNvSpPr>
          <p:nvPr>
            <p:ph idx="1"/>
          </p:nvPr>
        </p:nvSpPr>
        <p:spPr>
          <a:xfrm>
            <a:off x="838200" y="1181100"/>
            <a:ext cx="10515600" cy="5509986"/>
          </a:xfrm>
        </p:spPr>
        <p:txBody>
          <a:bodyPr>
            <a:normAutofit fontScale="92500" lnSpcReduction="10000"/>
          </a:bodyPr>
          <a:lstStyle/>
          <a:p>
            <a:r>
              <a:rPr lang="en-US" dirty="0" smtClean="0">
                <a:latin typeface="Baskerville Old Face" panose="02020602080505020303" pitchFamily="18" charset="0"/>
              </a:rPr>
              <a:t>Now you have a repeatable method of processing field-delimited logs.</a:t>
            </a:r>
          </a:p>
          <a:p>
            <a:pPr lvl="1"/>
            <a:r>
              <a:rPr lang="en-US" dirty="0" smtClean="0">
                <a:latin typeface="Baskerville Old Face" panose="02020602080505020303" pitchFamily="18" charset="0"/>
              </a:rPr>
              <a:t>Mistake-proof, Boredom-proof, Forgetfulness &amp; Personnel-turnover-proof</a:t>
            </a:r>
          </a:p>
          <a:p>
            <a:pPr lvl="1"/>
            <a:r>
              <a:rPr lang="en-US" dirty="0" smtClean="0">
                <a:latin typeface="Baskerville Old Face" panose="02020602080505020303" pitchFamily="18" charset="0"/>
              </a:rPr>
              <a:t>Serial: independent of file size, crash-proof, no file too big.  Data is written out, not ephemeral.</a:t>
            </a:r>
          </a:p>
          <a:p>
            <a:r>
              <a:rPr lang="en-US" dirty="0" smtClean="0">
                <a:latin typeface="Baskerville Old Face" panose="02020602080505020303" pitchFamily="18" charset="0"/>
              </a:rPr>
              <a:t>It </a:t>
            </a:r>
            <a:r>
              <a:rPr lang="en-US" dirty="0">
                <a:latin typeface="Baskerville Old Face" panose="02020602080505020303" pitchFamily="18" charset="0"/>
              </a:rPr>
              <a:t>can do complex mathematical computations and comparisons on column-specific data.</a:t>
            </a:r>
          </a:p>
          <a:p>
            <a:r>
              <a:rPr lang="en-US" dirty="0" smtClean="0">
                <a:latin typeface="Baskerville Old Face" panose="02020602080505020303" pitchFamily="18" charset="0"/>
              </a:rPr>
              <a:t>It can be parameterized, and can self-lookup its column numbers using stated header labels.</a:t>
            </a:r>
          </a:p>
          <a:p>
            <a:r>
              <a:rPr lang="en-US" dirty="0" smtClean="0">
                <a:latin typeface="Baskerville Old Face" panose="02020602080505020303" pitchFamily="18" charset="0"/>
              </a:rPr>
              <a:t>It </a:t>
            </a:r>
            <a:r>
              <a:rPr lang="en-US" dirty="0">
                <a:latin typeface="Baskerville Old Face" panose="02020602080505020303" pitchFamily="18" charset="0"/>
              </a:rPr>
              <a:t>can be repeated over and over, even </a:t>
            </a:r>
            <a:r>
              <a:rPr lang="en-US" dirty="0" smtClean="0">
                <a:latin typeface="Baskerville Old Face" panose="02020602080505020303" pitchFamily="18" charset="0"/>
              </a:rPr>
              <a:t>called inside an all-night loop driver.</a:t>
            </a:r>
            <a:endParaRPr lang="en-US" dirty="0">
              <a:latin typeface="Baskerville Old Face" panose="02020602080505020303" pitchFamily="18" charset="0"/>
            </a:endParaRPr>
          </a:p>
          <a:p>
            <a:r>
              <a:rPr lang="en-US" dirty="0" smtClean="0">
                <a:latin typeface="Baskerville Old Face" panose="02020602080505020303" pitchFamily="18" charset="0"/>
              </a:rPr>
              <a:t>Its results can be output to a smaller file, which can then be processed more if you decide you want to.  </a:t>
            </a:r>
          </a:p>
          <a:p>
            <a:pPr lvl="1"/>
            <a:r>
              <a:rPr lang="en-US" dirty="0" smtClean="0">
                <a:latin typeface="Baskerville Old Face" panose="02020602080505020303" pitchFamily="18" charset="0"/>
              </a:rPr>
              <a:t>For instance: summarize, aggregate or cross-compare, plot using </a:t>
            </a:r>
            <a:r>
              <a:rPr lang="en-US" dirty="0" err="1" smtClean="0">
                <a:latin typeface="Baskerville Old Face" panose="02020602080505020303" pitchFamily="18" charset="0"/>
              </a:rPr>
              <a:t>gnuplot</a:t>
            </a:r>
            <a:r>
              <a:rPr lang="en-US" dirty="0" smtClean="0">
                <a:latin typeface="Baskerville Old Face" panose="02020602080505020303" pitchFamily="18" charset="0"/>
              </a:rPr>
              <a:t> or grace.</a:t>
            </a:r>
          </a:p>
          <a:p>
            <a:r>
              <a:rPr lang="en-US" dirty="0">
                <a:latin typeface="Baskerville Old Face" panose="02020602080505020303" pitchFamily="18" charset="0"/>
              </a:rPr>
              <a:t>It runs </a:t>
            </a:r>
            <a:r>
              <a:rPr lang="en-US" dirty="0" smtClean="0">
                <a:latin typeface="Baskerville Old Face" panose="02020602080505020303" pitchFamily="18" charset="0"/>
              </a:rPr>
              <a:t>on many types of </a:t>
            </a:r>
            <a:r>
              <a:rPr lang="en-US" dirty="0">
                <a:latin typeface="Baskerville Old Face" panose="02020602080505020303" pitchFamily="18" charset="0"/>
              </a:rPr>
              <a:t>freeware, is portable, and needs no licenses.</a:t>
            </a:r>
          </a:p>
          <a:p>
            <a:r>
              <a:rPr lang="en-US" dirty="0" smtClean="0">
                <a:latin typeface="Baskerville Old Face" panose="02020602080505020303" pitchFamily="18" charset="0"/>
              </a:rPr>
              <a:t>Its </a:t>
            </a:r>
            <a:r>
              <a:rPr lang="en-US" dirty="0">
                <a:latin typeface="Baskerville Old Face" panose="02020602080505020303" pitchFamily="18" charset="0"/>
              </a:rPr>
              <a:t>language is </a:t>
            </a:r>
            <a:r>
              <a:rPr lang="en-US" dirty="0" smtClean="0">
                <a:latin typeface="Baskerville Old Face" panose="02020602080505020303" pitchFamily="18" charset="0"/>
              </a:rPr>
              <a:t>mature, concise</a:t>
            </a:r>
            <a:r>
              <a:rPr lang="en-US" dirty="0">
                <a:latin typeface="Baskerville Old Face" panose="02020602080505020303" pitchFamily="18" charset="0"/>
              </a:rPr>
              <a:t>, </a:t>
            </a:r>
            <a:r>
              <a:rPr lang="en-US" dirty="0" smtClean="0">
                <a:latin typeface="Baskerville Old Face" panose="02020602080505020303" pitchFamily="18" charset="0"/>
              </a:rPr>
              <a:t>and “right </a:t>
            </a:r>
            <a:r>
              <a:rPr lang="en-US" dirty="0">
                <a:latin typeface="Baskerville Old Face" panose="02020602080505020303" pitchFamily="18" charset="0"/>
              </a:rPr>
              <a:t>for the job</a:t>
            </a:r>
            <a:r>
              <a:rPr lang="en-US" dirty="0" smtClean="0">
                <a:latin typeface="Baskerville Old Face" panose="02020602080505020303" pitchFamily="18" charset="0"/>
              </a:rPr>
              <a:t>”.</a:t>
            </a:r>
          </a:p>
          <a:p>
            <a:endParaRPr lang="en-US" dirty="0" smtClean="0">
              <a:latin typeface="Baskerville Old Face" panose="02020602080505020303" pitchFamily="18" charset="0"/>
            </a:endParaRPr>
          </a:p>
          <a:p>
            <a:endParaRPr lang="en-US" dirty="0" smtClean="0">
              <a:latin typeface="Baskerville Old Face" panose="02020602080505020303" pitchFamily="18" charset="0"/>
            </a:endParaRPr>
          </a:p>
        </p:txBody>
      </p:sp>
      <p:sp>
        <p:nvSpPr>
          <p:cNvPr id="4" name="Slide Number Placeholder 3"/>
          <p:cNvSpPr>
            <a:spLocks noGrp="1"/>
          </p:cNvSpPr>
          <p:nvPr>
            <p:ph type="sldNum" sz="quarter" idx="12"/>
          </p:nvPr>
        </p:nvSpPr>
        <p:spPr/>
        <p:txBody>
          <a:bodyPr/>
          <a:lstStyle/>
          <a:p>
            <a:fld id="{E4C76670-F7CE-4617-A777-F8A57D2668D3}" type="slidenum">
              <a:rPr lang="en-US" smtClean="0"/>
              <a:t>14</a:t>
            </a:fld>
            <a:endParaRPr lang="en-US"/>
          </a:p>
        </p:txBody>
      </p:sp>
    </p:spTree>
    <p:extLst>
      <p:ext uri="{BB962C8B-B14F-4D97-AF65-F5344CB8AC3E}">
        <p14:creationId xmlns:p14="http://schemas.microsoft.com/office/powerpoint/2010/main" val="38187132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0630"/>
            <a:ext cx="10515600" cy="711200"/>
          </a:xfrm>
        </p:spPr>
        <p:txBody>
          <a:bodyPr/>
          <a:lstStyle/>
          <a:p>
            <a:pPr algn="ctr"/>
            <a:r>
              <a:rPr lang="en-US" dirty="0" smtClean="0">
                <a:latin typeface="Arial Black" panose="020B0A04020102020204" pitchFamily="34" charset="0"/>
              </a:rPr>
              <a:t>Backup Slide: How I Tested</a:t>
            </a:r>
            <a:endParaRPr lang="en-US" dirty="0">
              <a:latin typeface="Arial Black" panose="020B0A04020102020204" pitchFamily="34" charset="0"/>
            </a:endParaRPr>
          </a:p>
        </p:txBody>
      </p:sp>
      <p:sp>
        <p:nvSpPr>
          <p:cNvPr id="3" name="Content Placeholder 2"/>
          <p:cNvSpPr>
            <a:spLocks noGrp="1"/>
          </p:cNvSpPr>
          <p:nvPr>
            <p:ph idx="1"/>
          </p:nvPr>
        </p:nvSpPr>
        <p:spPr>
          <a:xfrm>
            <a:off x="838200" y="682171"/>
            <a:ext cx="10515600" cy="6008915"/>
          </a:xfrm>
        </p:spPr>
        <p:txBody>
          <a:bodyPr>
            <a:normAutofit/>
          </a:bodyPr>
          <a:lstStyle/>
          <a:p>
            <a:r>
              <a:rPr lang="en-US" sz="1800" dirty="0" smtClean="0">
                <a:latin typeface="Baskerville Old Face" panose="02020602080505020303" pitchFamily="18" charset="0"/>
              </a:rPr>
              <a:t>This screenshot shows a simple test file, which I used to test each sample (typed in using a Unix-friendly editor).</a:t>
            </a:r>
          </a:p>
          <a:p>
            <a:pPr lvl="1"/>
            <a:r>
              <a:rPr lang="en-US" sz="1600" dirty="0" smtClean="0">
                <a:latin typeface="Baskerville Old Face" panose="02020602080505020303" pitchFamily="18" charset="0"/>
              </a:rPr>
              <a:t>I put in tab delimiters for readability, rather than the commas used in the presentation.</a:t>
            </a:r>
          </a:p>
          <a:p>
            <a:r>
              <a:rPr lang="en-US" sz="1800" dirty="0" smtClean="0">
                <a:latin typeface="Baskerville Old Face" panose="02020602080505020303" pitchFamily="18" charset="0"/>
              </a:rPr>
              <a:t>Then I prefaced each test with a translate of tab -&gt; comma, and piped the results into the </a:t>
            </a:r>
            <a:r>
              <a:rPr lang="en-US" sz="1800" dirty="0" err="1" smtClean="0">
                <a:latin typeface="Baskerville Old Face" panose="02020602080505020303" pitchFamily="18" charset="0"/>
              </a:rPr>
              <a:t>awk</a:t>
            </a:r>
            <a:r>
              <a:rPr lang="en-US" sz="1800" dirty="0" smtClean="0">
                <a:latin typeface="Baskerville Old Face" panose="02020602080505020303" pitchFamily="18" charset="0"/>
              </a:rPr>
              <a:t>.  Then I pasted in the </a:t>
            </a:r>
            <a:r>
              <a:rPr lang="en-US" sz="1800" dirty="0" err="1" smtClean="0">
                <a:latin typeface="Baskerville Old Face" panose="02020602080505020303" pitchFamily="18" charset="0"/>
              </a:rPr>
              <a:t>awk</a:t>
            </a:r>
            <a:r>
              <a:rPr lang="en-US" sz="1800" dirty="0" smtClean="0">
                <a:latin typeface="Baskerville Old Face" panose="02020602080505020303" pitchFamily="18" charset="0"/>
              </a:rPr>
              <a:t> command (the –F and everything thereafter, including any –v and the part in quotes) from the slides, but dropped the filename off the right end (since the filename is now on the left going into the translate).</a:t>
            </a:r>
          </a:p>
          <a:p>
            <a:r>
              <a:rPr lang="en-US" sz="1800" dirty="0" smtClean="0">
                <a:latin typeface="Baskerville Old Face" panose="02020602080505020303" pitchFamily="18" charset="0"/>
              </a:rPr>
              <a:t>I converted each command to use $7, $5, and $3 rather than $76, $85, and $40.  I just edited these after pasting but before hitting Enter.</a:t>
            </a:r>
          </a:p>
          <a:p>
            <a:pPr lvl="1"/>
            <a:r>
              <a:rPr lang="en-US" sz="1600" dirty="0" smtClean="0">
                <a:latin typeface="Baskerville Old Face" panose="02020602080505020303" pitchFamily="18" charset="0"/>
              </a:rPr>
              <a:t>When pasting multi-line commands: you can paste the entirety including any comments.  But if you later want to repeat it from history (up-arrow), you must edit it (by using left-arrow all the way back) to remove each comment before hitting Enter to rerun it.</a:t>
            </a:r>
          </a:p>
          <a:p>
            <a:endParaRPr lang="en-US" sz="2000" dirty="0">
              <a:latin typeface="Baskerville Old Face" panose="02020602080505020303" pitchFamily="18" charset="0"/>
            </a:endParaRPr>
          </a:p>
          <a:p>
            <a:endParaRPr lang="en-US" sz="2000" dirty="0" smtClean="0">
              <a:latin typeface="Baskerville Old Face" panose="02020602080505020303" pitchFamily="18" charset="0"/>
            </a:endParaRPr>
          </a:p>
          <a:p>
            <a:endParaRPr lang="en-US" dirty="0" smtClean="0">
              <a:latin typeface="Baskerville Old Face" panose="02020602080505020303" pitchFamily="18" charset="0"/>
            </a:endParaRPr>
          </a:p>
        </p:txBody>
      </p:sp>
      <p:pic>
        <p:nvPicPr>
          <p:cNvPr id="5" name="Picture 4"/>
          <p:cNvPicPr>
            <a:picLocks noChangeAspect="1"/>
          </p:cNvPicPr>
          <p:nvPr/>
        </p:nvPicPr>
        <p:blipFill>
          <a:blip r:embed="rId2"/>
          <a:stretch>
            <a:fillRect/>
          </a:stretch>
        </p:blipFill>
        <p:spPr>
          <a:xfrm>
            <a:off x="296863" y="3595915"/>
            <a:ext cx="7468273" cy="3095171"/>
          </a:xfrm>
          <a:prstGeom prst="rect">
            <a:avLst/>
          </a:prstGeom>
        </p:spPr>
      </p:pic>
      <p:pic>
        <p:nvPicPr>
          <p:cNvPr id="6" name="Picture 5"/>
          <p:cNvPicPr>
            <a:picLocks noChangeAspect="1"/>
          </p:cNvPicPr>
          <p:nvPr/>
        </p:nvPicPr>
        <p:blipFill>
          <a:blip r:embed="rId3"/>
          <a:stretch>
            <a:fillRect/>
          </a:stretch>
        </p:blipFill>
        <p:spPr>
          <a:xfrm>
            <a:off x="8086725" y="3995964"/>
            <a:ext cx="3586869" cy="1882322"/>
          </a:xfrm>
          <a:prstGeom prst="rect">
            <a:avLst/>
          </a:prstGeom>
        </p:spPr>
      </p:pic>
      <p:sp>
        <p:nvSpPr>
          <p:cNvPr id="4" name="Slide Number Placeholder 3"/>
          <p:cNvSpPr>
            <a:spLocks noGrp="1"/>
          </p:cNvSpPr>
          <p:nvPr>
            <p:ph type="sldNum" sz="quarter" idx="12"/>
          </p:nvPr>
        </p:nvSpPr>
        <p:spPr/>
        <p:txBody>
          <a:bodyPr/>
          <a:lstStyle/>
          <a:p>
            <a:fld id="{E4C76670-F7CE-4617-A777-F8A57D2668D3}" type="slidenum">
              <a:rPr lang="en-US" smtClean="0"/>
              <a:t>15</a:t>
            </a:fld>
            <a:endParaRPr lang="en-US"/>
          </a:p>
        </p:txBody>
      </p:sp>
    </p:spTree>
    <p:extLst>
      <p:ext uri="{BB962C8B-B14F-4D97-AF65-F5344CB8AC3E}">
        <p14:creationId xmlns:p14="http://schemas.microsoft.com/office/powerpoint/2010/main" val="32781628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15975"/>
          </a:xfrm>
        </p:spPr>
        <p:txBody>
          <a:bodyPr/>
          <a:lstStyle/>
          <a:p>
            <a:pPr algn="ctr"/>
            <a:r>
              <a:rPr lang="en-US" dirty="0" smtClean="0">
                <a:latin typeface="Arial Black" panose="020B0A04020102020204" pitchFamily="34" charset="0"/>
              </a:rPr>
              <a:t>Problem Description</a:t>
            </a:r>
            <a:endParaRPr lang="en-US" dirty="0">
              <a:latin typeface="Arial Black" panose="020B0A04020102020204" pitchFamily="34" charset="0"/>
            </a:endParaRPr>
          </a:p>
        </p:txBody>
      </p:sp>
      <p:sp>
        <p:nvSpPr>
          <p:cNvPr id="3" name="Content Placeholder 2"/>
          <p:cNvSpPr>
            <a:spLocks noGrp="1"/>
          </p:cNvSpPr>
          <p:nvPr>
            <p:ph idx="1"/>
          </p:nvPr>
        </p:nvSpPr>
        <p:spPr>
          <a:xfrm>
            <a:off x="838200" y="1181100"/>
            <a:ext cx="10515600" cy="4995863"/>
          </a:xfrm>
        </p:spPr>
        <p:txBody>
          <a:bodyPr>
            <a:normAutofit/>
          </a:bodyPr>
          <a:lstStyle/>
          <a:p>
            <a:r>
              <a:rPr lang="en-US" dirty="0">
                <a:latin typeface="Baskerville Old Face" panose="02020602080505020303" pitchFamily="18" charset="0"/>
              </a:rPr>
              <a:t>Picture this: </a:t>
            </a:r>
            <a:endParaRPr lang="en-US" dirty="0" smtClean="0">
              <a:latin typeface="Baskerville Old Face" panose="02020602080505020303" pitchFamily="18" charset="0"/>
            </a:endParaRPr>
          </a:p>
          <a:p>
            <a:r>
              <a:rPr lang="en-US" dirty="0" smtClean="0">
                <a:latin typeface="Baskerville Old Face" panose="02020602080505020303" pitchFamily="18" charset="0"/>
              </a:rPr>
              <a:t>You </a:t>
            </a:r>
            <a:r>
              <a:rPr lang="en-US" dirty="0">
                <a:latin typeface="Baskerville Old Face" panose="02020602080505020303" pitchFamily="18" charset="0"/>
              </a:rPr>
              <a:t>have a </a:t>
            </a:r>
            <a:r>
              <a:rPr lang="en-US" dirty="0" smtClean="0">
                <a:latin typeface="Baskerville Old Face" panose="02020602080505020303" pitchFamily="18" charset="0"/>
              </a:rPr>
              <a:t>test-results </a:t>
            </a:r>
            <a:r>
              <a:rPr lang="en-US" dirty="0" err="1" smtClean="0">
                <a:latin typeface="Baskerville Old Face" panose="02020602080505020303" pitchFamily="18" charset="0"/>
              </a:rPr>
              <a:t>logfile</a:t>
            </a:r>
            <a:r>
              <a:rPr lang="en-US" dirty="0">
                <a:latin typeface="Baskerville Old Face" panose="02020602080505020303" pitchFamily="18" charset="0"/>
              </a:rPr>
              <a:t>, 200 </a:t>
            </a:r>
            <a:r>
              <a:rPr lang="en-US" dirty="0" smtClean="0">
                <a:latin typeface="Baskerville Old Face" panose="02020602080505020303" pitchFamily="18" charset="0"/>
              </a:rPr>
              <a:t>columns wide.</a:t>
            </a:r>
          </a:p>
          <a:p>
            <a:r>
              <a:rPr lang="en-US" dirty="0" smtClean="0">
                <a:latin typeface="Baskerville Old Face" panose="02020602080505020303" pitchFamily="18" charset="0"/>
              </a:rPr>
              <a:t>It contains real-time data reports at 0.1sec resolution for 1 hour: </a:t>
            </a:r>
            <a:r>
              <a:rPr lang="en-US" dirty="0">
                <a:latin typeface="Baskerville Old Face" panose="02020602080505020303" pitchFamily="18" charset="0"/>
              </a:rPr>
              <a:t>about </a:t>
            </a:r>
            <a:r>
              <a:rPr lang="en-US" dirty="0" smtClean="0">
                <a:latin typeface="Baskerville Old Face" panose="02020602080505020303" pitchFamily="18" charset="0"/>
              </a:rPr>
              <a:t>36k </a:t>
            </a:r>
            <a:r>
              <a:rPr lang="en-US" dirty="0">
                <a:latin typeface="Baskerville Old Face" panose="02020602080505020303" pitchFamily="18" charset="0"/>
              </a:rPr>
              <a:t>lines.</a:t>
            </a:r>
          </a:p>
          <a:p>
            <a:r>
              <a:rPr lang="en-US" dirty="0">
                <a:latin typeface="Baskerville Old Face" panose="02020602080505020303" pitchFamily="18" charset="0"/>
              </a:rPr>
              <a:t>You want to </a:t>
            </a:r>
            <a:r>
              <a:rPr lang="en-US" dirty="0" smtClean="0">
                <a:latin typeface="Baskerville Old Face" panose="02020602080505020303" pitchFamily="18" charset="0"/>
              </a:rPr>
              <a:t>find those reports for which a particular combination of values occurs:</a:t>
            </a:r>
          </a:p>
          <a:p>
            <a:pPr lvl="1"/>
            <a:r>
              <a:rPr lang="en-US" dirty="0" smtClean="0">
                <a:latin typeface="Baskerville Old Face" panose="02020602080505020303" pitchFamily="18" charset="0"/>
              </a:rPr>
              <a:t>e.g.  value in column 76  minus  value in column 85  is less than 0.5</a:t>
            </a:r>
          </a:p>
          <a:p>
            <a:r>
              <a:rPr lang="en-US" dirty="0" smtClean="0">
                <a:latin typeface="Baskerville Old Face" panose="02020602080505020303" pitchFamily="18" charset="0"/>
              </a:rPr>
              <a:t>You COULD import it into Excel (if it fits, and opens before tomorrow), filter it, hide most of the columns, add a new column that computes your problem, add a new cell that counts the new column….</a:t>
            </a:r>
          </a:p>
        </p:txBody>
      </p:sp>
      <p:sp>
        <p:nvSpPr>
          <p:cNvPr id="4" name="Slide Number Placeholder 3"/>
          <p:cNvSpPr>
            <a:spLocks noGrp="1"/>
          </p:cNvSpPr>
          <p:nvPr>
            <p:ph type="sldNum" sz="quarter" idx="12"/>
          </p:nvPr>
        </p:nvSpPr>
        <p:spPr/>
        <p:txBody>
          <a:bodyPr/>
          <a:lstStyle/>
          <a:p>
            <a:fld id="{E4C76670-F7CE-4617-A777-F8A57D2668D3}" type="slidenum">
              <a:rPr lang="en-US" smtClean="0"/>
              <a:t>2</a:t>
            </a:fld>
            <a:endParaRPr lang="en-US"/>
          </a:p>
        </p:txBody>
      </p:sp>
    </p:spTree>
    <p:extLst>
      <p:ext uri="{BB962C8B-B14F-4D97-AF65-F5344CB8AC3E}">
        <p14:creationId xmlns:p14="http://schemas.microsoft.com/office/powerpoint/2010/main" val="36340124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15975"/>
          </a:xfrm>
        </p:spPr>
        <p:txBody>
          <a:bodyPr/>
          <a:lstStyle/>
          <a:p>
            <a:pPr algn="ctr"/>
            <a:r>
              <a:rPr lang="en-US" dirty="0" smtClean="0">
                <a:latin typeface="Arial Black" panose="020B0A04020102020204" pitchFamily="34" charset="0"/>
              </a:rPr>
              <a:t>Problem Gets Worse</a:t>
            </a:r>
            <a:endParaRPr lang="en-US" dirty="0">
              <a:latin typeface="Arial Black" panose="020B0A04020102020204" pitchFamily="34" charset="0"/>
            </a:endParaRPr>
          </a:p>
        </p:txBody>
      </p:sp>
      <p:sp>
        <p:nvSpPr>
          <p:cNvPr id="3" name="Content Placeholder 2"/>
          <p:cNvSpPr>
            <a:spLocks noGrp="1"/>
          </p:cNvSpPr>
          <p:nvPr>
            <p:ph idx="1"/>
          </p:nvPr>
        </p:nvSpPr>
        <p:spPr>
          <a:xfrm>
            <a:off x="838200" y="1181100"/>
            <a:ext cx="10515600" cy="4995863"/>
          </a:xfrm>
        </p:spPr>
        <p:txBody>
          <a:bodyPr>
            <a:normAutofit/>
          </a:bodyPr>
          <a:lstStyle/>
          <a:p>
            <a:r>
              <a:rPr lang="en-US" dirty="0" smtClean="0">
                <a:latin typeface="Baskerville Old Face" panose="02020602080505020303" pitchFamily="18" charset="0"/>
              </a:rPr>
              <a:t>Now </a:t>
            </a:r>
            <a:r>
              <a:rPr lang="en-US" dirty="0">
                <a:latin typeface="Baskerville Old Face" panose="02020602080505020303" pitchFamily="18" charset="0"/>
              </a:rPr>
              <a:t>picture this: </a:t>
            </a:r>
            <a:endParaRPr lang="en-US" dirty="0" smtClean="0">
              <a:latin typeface="Baskerville Old Face" panose="02020602080505020303" pitchFamily="18" charset="0"/>
            </a:endParaRPr>
          </a:p>
          <a:p>
            <a:pPr lvl="1"/>
            <a:r>
              <a:rPr lang="en-US" dirty="0" smtClean="0">
                <a:latin typeface="Baskerville Old Face" panose="02020602080505020303" pitchFamily="18" charset="0"/>
              </a:rPr>
              <a:t>You </a:t>
            </a:r>
            <a:r>
              <a:rPr lang="en-US" dirty="0">
                <a:latin typeface="Baskerville Old Face" panose="02020602080505020303" pitchFamily="18" charset="0"/>
              </a:rPr>
              <a:t>have two dozen log </a:t>
            </a:r>
            <a:r>
              <a:rPr lang="en-US" dirty="0" smtClean="0">
                <a:latin typeface="Baskerville Old Face" panose="02020602080505020303" pitchFamily="18" charset="0"/>
              </a:rPr>
              <a:t>files (e.g. from different sensors), </a:t>
            </a:r>
            <a:r>
              <a:rPr lang="en-US" dirty="0">
                <a:latin typeface="Baskerville Old Face" panose="02020602080505020303" pitchFamily="18" charset="0"/>
              </a:rPr>
              <a:t>and you want to compare this against </a:t>
            </a:r>
            <a:r>
              <a:rPr lang="en-US" i="1" dirty="0">
                <a:latin typeface="Baskerville Old Face" panose="02020602080505020303" pitchFamily="18" charset="0"/>
              </a:rPr>
              <a:t>yesterday's</a:t>
            </a:r>
            <a:r>
              <a:rPr lang="en-US" dirty="0">
                <a:latin typeface="Baskerville Old Face" panose="02020602080505020303" pitchFamily="18" charset="0"/>
              </a:rPr>
              <a:t> two dozen log files</a:t>
            </a:r>
            <a:r>
              <a:rPr lang="en-US" dirty="0" smtClean="0">
                <a:latin typeface="Baskerville Old Face" panose="02020602080505020303" pitchFamily="18" charset="0"/>
              </a:rPr>
              <a:t>.</a:t>
            </a:r>
          </a:p>
          <a:p>
            <a:pPr lvl="1"/>
            <a:r>
              <a:rPr lang="en-US" dirty="0" smtClean="0">
                <a:latin typeface="Baskerville Old Face" panose="02020602080505020303" pitchFamily="18" charset="0"/>
              </a:rPr>
              <a:t>You would be in Excel all day.  Bored stiff. </a:t>
            </a:r>
            <a:r>
              <a:rPr lang="en-US" dirty="0" smtClean="0">
                <a:latin typeface="Baskerville Old Face" panose="02020602080505020303" pitchFamily="18" charset="0"/>
                <a:sym typeface="Wingdings" panose="05000000000000000000" pitchFamily="2" charset="2"/>
              </a:rPr>
              <a:t>  </a:t>
            </a:r>
            <a:r>
              <a:rPr lang="en-US" dirty="0" smtClean="0">
                <a:latin typeface="Baskerville Old Face" panose="02020602080505020303" pitchFamily="18" charset="0"/>
              </a:rPr>
              <a:t>Making mistakes. </a:t>
            </a:r>
            <a:r>
              <a:rPr lang="en-US" dirty="0" smtClean="0">
                <a:latin typeface="Baskerville Old Face" panose="02020602080505020303" pitchFamily="18" charset="0"/>
                <a:sym typeface="Wingdings" panose="05000000000000000000" pitchFamily="2" charset="2"/>
              </a:rPr>
              <a:t> </a:t>
            </a:r>
            <a:endParaRPr lang="en-US" dirty="0" smtClean="0">
              <a:latin typeface="Baskerville Old Face" panose="02020602080505020303" pitchFamily="18" charset="0"/>
            </a:endParaRPr>
          </a:p>
          <a:p>
            <a:pPr lvl="1"/>
            <a:r>
              <a:rPr lang="en-US" dirty="0" smtClean="0">
                <a:latin typeface="Baskerville Old Face" panose="02020602080505020303" pitchFamily="18" charset="0"/>
              </a:rPr>
              <a:t>And would do it again all day tomorrow, for </a:t>
            </a:r>
            <a:r>
              <a:rPr lang="en-US" i="1" dirty="0" smtClean="0">
                <a:latin typeface="Baskerville Old Face" panose="02020602080505020303" pitchFamily="18" charset="0"/>
              </a:rPr>
              <a:t>tomorrow’s</a:t>
            </a:r>
            <a:r>
              <a:rPr lang="en-US" dirty="0" smtClean="0">
                <a:latin typeface="Baskerville Old Face" panose="02020602080505020303" pitchFamily="18" charset="0"/>
              </a:rPr>
              <a:t> data.</a:t>
            </a:r>
            <a:endParaRPr lang="en-US" dirty="0">
              <a:latin typeface="Baskerville Old Face" panose="02020602080505020303" pitchFamily="18" charset="0"/>
            </a:endParaRPr>
          </a:p>
          <a:p>
            <a:r>
              <a:rPr lang="en-US" dirty="0" smtClean="0">
                <a:latin typeface="Baskerville Old Face" panose="02020602080505020303" pitchFamily="18" charset="0"/>
              </a:rPr>
              <a:t>Now a week or two later: </a:t>
            </a:r>
          </a:p>
          <a:p>
            <a:pPr lvl="1"/>
            <a:r>
              <a:rPr lang="en-US" dirty="0" smtClean="0">
                <a:latin typeface="Baskerville Old Face" panose="02020602080505020303" pitchFamily="18" charset="0"/>
              </a:rPr>
              <a:t>A new ICD adds a new column so now we’re using columns 76 and 86.</a:t>
            </a:r>
          </a:p>
          <a:p>
            <a:pPr lvl="1"/>
            <a:r>
              <a:rPr lang="en-US" dirty="0" smtClean="0">
                <a:latin typeface="Baskerville Old Face" panose="02020602080505020303" pitchFamily="18" charset="0"/>
              </a:rPr>
              <a:t>If you had, say, written a Java reader tool, the maintenance would impact a lot of complex, obscure code.</a:t>
            </a:r>
          </a:p>
          <a:p>
            <a:r>
              <a:rPr lang="en-US" dirty="0" smtClean="0">
                <a:latin typeface="Baskerville Old Face" panose="02020602080505020303" pitchFamily="18" charset="0"/>
              </a:rPr>
              <a:t>It just gets impractical.</a:t>
            </a:r>
          </a:p>
        </p:txBody>
      </p:sp>
      <p:pic>
        <p:nvPicPr>
          <p:cNvPr id="5" name="Picture 4"/>
          <p:cNvPicPr>
            <a:picLocks noChangeAspect="1"/>
          </p:cNvPicPr>
          <p:nvPr/>
        </p:nvPicPr>
        <p:blipFill>
          <a:blip r:embed="rId2"/>
          <a:stretch>
            <a:fillRect/>
          </a:stretch>
        </p:blipFill>
        <p:spPr>
          <a:xfrm>
            <a:off x="5153865" y="4625508"/>
            <a:ext cx="2215123" cy="1943883"/>
          </a:xfrm>
          <a:prstGeom prst="rect">
            <a:avLst/>
          </a:prstGeom>
        </p:spPr>
      </p:pic>
      <p:sp>
        <p:nvSpPr>
          <p:cNvPr id="4" name="Slide Number Placeholder 3"/>
          <p:cNvSpPr>
            <a:spLocks noGrp="1"/>
          </p:cNvSpPr>
          <p:nvPr>
            <p:ph type="sldNum" sz="quarter" idx="12"/>
          </p:nvPr>
        </p:nvSpPr>
        <p:spPr/>
        <p:txBody>
          <a:bodyPr/>
          <a:lstStyle/>
          <a:p>
            <a:fld id="{E4C76670-F7CE-4617-A777-F8A57D2668D3}" type="slidenum">
              <a:rPr lang="en-US" smtClean="0"/>
              <a:t>3</a:t>
            </a:fld>
            <a:endParaRPr lang="en-US"/>
          </a:p>
        </p:txBody>
      </p:sp>
    </p:spTree>
    <p:extLst>
      <p:ext uri="{BB962C8B-B14F-4D97-AF65-F5344CB8AC3E}">
        <p14:creationId xmlns:p14="http://schemas.microsoft.com/office/powerpoint/2010/main" val="39759238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5094" y="87012"/>
            <a:ext cx="10515600" cy="815975"/>
          </a:xfrm>
        </p:spPr>
        <p:txBody>
          <a:bodyPr/>
          <a:lstStyle/>
          <a:p>
            <a:pPr algn="ctr"/>
            <a:r>
              <a:rPr lang="en-US" dirty="0" smtClean="0">
                <a:latin typeface="Arial Black" panose="020B0A04020102020204" pitchFamily="34" charset="0"/>
              </a:rPr>
              <a:t>Save the Day</a:t>
            </a:r>
            <a:endParaRPr lang="en-US" dirty="0">
              <a:latin typeface="Arial Black" panose="020B0A04020102020204" pitchFamily="34" charset="0"/>
            </a:endParaRPr>
          </a:p>
        </p:txBody>
      </p:sp>
      <p:pic>
        <p:nvPicPr>
          <p:cNvPr id="10" name="Picture 9"/>
          <p:cNvPicPr>
            <a:picLocks noChangeAspect="1"/>
          </p:cNvPicPr>
          <p:nvPr/>
        </p:nvPicPr>
        <p:blipFill>
          <a:blip r:embed="rId2"/>
          <a:stretch>
            <a:fillRect/>
          </a:stretch>
        </p:blipFill>
        <p:spPr>
          <a:xfrm>
            <a:off x="4101353" y="829366"/>
            <a:ext cx="6127269" cy="5730472"/>
          </a:xfrm>
          <a:prstGeom prst="rect">
            <a:avLst/>
          </a:prstGeom>
        </p:spPr>
      </p:pic>
      <p:pic>
        <p:nvPicPr>
          <p:cNvPr id="13" name="Picture 12"/>
          <p:cNvPicPr>
            <a:picLocks noChangeAspect="1"/>
          </p:cNvPicPr>
          <p:nvPr/>
        </p:nvPicPr>
        <p:blipFill>
          <a:blip r:embed="rId3"/>
          <a:stretch>
            <a:fillRect/>
          </a:stretch>
        </p:blipFill>
        <p:spPr>
          <a:xfrm>
            <a:off x="5009591" y="6519497"/>
            <a:ext cx="4067175" cy="295275"/>
          </a:xfrm>
          <a:prstGeom prst="rect">
            <a:avLst/>
          </a:prstGeom>
        </p:spPr>
      </p:pic>
      <p:pic>
        <p:nvPicPr>
          <p:cNvPr id="14" name="Picture 13"/>
          <p:cNvPicPr>
            <a:picLocks noChangeAspect="1"/>
          </p:cNvPicPr>
          <p:nvPr/>
        </p:nvPicPr>
        <p:blipFill>
          <a:blip r:embed="rId4"/>
          <a:stretch>
            <a:fillRect/>
          </a:stretch>
        </p:blipFill>
        <p:spPr>
          <a:xfrm>
            <a:off x="3171265" y="776640"/>
            <a:ext cx="2514600" cy="333375"/>
          </a:xfrm>
          <a:prstGeom prst="rect">
            <a:avLst/>
          </a:prstGeom>
        </p:spPr>
      </p:pic>
      <p:sp>
        <p:nvSpPr>
          <p:cNvPr id="15" name="TextBox 14"/>
          <p:cNvSpPr txBox="1"/>
          <p:nvPr/>
        </p:nvSpPr>
        <p:spPr>
          <a:xfrm>
            <a:off x="739203" y="1766364"/>
            <a:ext cx="2972185" cy="1477328"/>
          </a:xfrm>
          <a:prstGeom prst="rect">
            <a:avLst/>
          </a:prstGeom>
          <a:noFill/>
          <a:ln>
            <a:solidFill>
              <a:srgbClr val="00B050"/>
            </a:solidFill>
          </a:ln>
        </p:spPr>
        <p:txBody>
          <a:bodyPr wrap="square" rtlCol="0">
            <a:spAutoFit/>
          </a:bodyPr>
          <a:lstStyle/>
          <a:p>
            <a:r>
              <a:rPr lang="en-US" dirty="0" smtClean="0"/>
              <a:t>But </a:t>
            </a:r>
            <a:r>
              <a:rPr lang="en-US" dirty="0" err="1" smtClean="0"/>
              <a:t>awk</a:t>
            </a:r>
            <a:r>
              <a:rPr lang="en-US" dirty="0" smtClean="0"/>
              <a:t>, and regex, are designed specifically for lexical analysis!  </a:t>
            </a:r>
          </a:p>
          <a:p>
            <a:r>
              <a:rPr lang="en-US" dirty="0" smtClean="0"/>
              <a:t>Especially if the data has delimited columns!</a:t>
            </a:r>
            <a:endParaRPr lang="en-US" dirty="0"/>
          </a:p>
        </p:txBody>
      </p:sp>
      <p:pic>
        <p:nvPicPr>
          <p:cNvPr id="16" name="Picture 15"/>
          <p:cNvPicPr>
            <a:picLocks noChangeAspect="1"/>
          </p:cNvPicPr>
          <p:nvPr/>
        </p:nvPicPr>
        <p:blipFill>
          <a:blip r:embed="rId5"/>
          <a:stretch>
            <a:fillRect/>
          </a:stretch>
        </p:blipFill>
        <p:spPr>
          <a:xfrm>
            <a:off x="865094" y="3482788"/>
            <a:ext cx="1966683" cy="1962710"/>
          </a:xfrm>
          <a:prstGeom prst="rect">
            <a:avLst/>
          </a:prstGeom>
        </p:spPr>
      </p:pic>
      <p:sp>
        <p:nvSpPr>
          <p:cNvPr id="3" name="Slide Number Placeholder 2"/>
          <p:cNvSpPr>
            <a:spLocks noGrp="1"/>
          </p:cNvSpPr>
          <p:nvPr>
            <p:ph type="sldNum" sz="quarter" idx="12"/>
          </p:nvPr>
        </p:nvSpPr>
        <p:spPr/>
        <p:txBody>
          <a:bodyPr/>
          <a:lstStyle/>
          <a:p>
            <a:fld id="{E4C76670-F7CE-4617-A777-F8A57D2668D3}" type="slidenum">
              <a:rPr lang="en-US" smtClean="0"/>
              <a:t>4</a:t>
            </a:fld>
            <a:endParaRPr lang="en-US"/>
          </a:p>
        </p:txBody>
      </p:sp>
    </p:spTree>
    <p:extLst>
      <p:ext uri="{BB962C8B-B14F-4D97-AF65-F5344CB8AC3E}">
        <p14:creationId xmlns:p14="http://schemas.microsoft.com/office/powerpoint/2010/main" val="36734127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3547" y="203760"/>
            <a:ext cx="10515600" cy="815975"/>
          </a:xfrm>
        </p:spPr>
        <p:txBody>
          <a:bodyPr>
            <a:normAutofit/>
          </a:bodyPr>
          <a:lstStyle/>
          <a:p>
            <a:pPr algn="ctr"/>
            <a:r>
              <a:rPr lang="en-US" sz="4000" dirty="0" smtClean="0">
                <a:latin typeface="Arial Black" panose="020B0A04020102020204" pitchFamily="34" charset="0"/>
              </a:rPr>
              <a:t>Concepts/Tools that Save the Day</a:t>
            </a:r>
            <a:endParaRPr lang="en-US" sz="4000" dirty="0">
              <a:latin typeface="Arial Black" panose="020B0A04020102020204" pitchFamily="34" charset="0"/>
            </a:endParaRPr>
          </a:p>
        </p:txBody>
      </p:sp>
      <p:sp>
        <p:nvSpPr>
          <p:cNvPr id="3" name="Content Placeholder 2"/>
          <p:cNvSpPr>
            <a:spLocks noGrp="1"/>
          </p:cNvSpPr>
          <p:nvPr>
            <p:ph idx="1"/>
          </p:nvPr>
        </p:nvSpPr>
        <p:spPr>
          <a:xfrm>
            <a:off x="215153" y="1111623"/>
            <a:ext cx="11712388" cy="5620871"/>
          </a:xfrm>
        </p:spPr>
        <p:txBody>
          <a:bodyPr>
            <a:normAutofit fontScale="92500" lnSpcReduction="10000"/>
          </a:bodyPr>
          <a:lstStyle/>
          <a:p>
            <a:r>
              <a:rPr lang="en-US" dirty="0" smtClean="0">
                <a:latin typeface="Baskerville Old Face" panose="02020602080505020303" pitchFamily="18" charset="0"/>
              </a:rPr>
              <a:t>The AWK language, and the Regex concept, are specifically designed </a:t>
            </a:r>
            <a:r>
              <a:rPr lang="en-US" dirty="0">
                <a:latin typeface="Baskerville Old Face" panose="02020602080505020303" pitchFamily="18" charset="0"/>
              </a:rPr>
              <a:t>for </a:t>
            </a:r>
            <a:r>
              <a:rPr lang="en-US" dirty="0" smtClean="0">
                <a:latin typeface="Baskerville Old Face" panose="02020602080505020303" pitchFamily="18" charset="0"/>
              </a:rPr>
              <a:t>parsing columns of data, and for lexical </a:t>
            </a:r>
            <a:r>
              <a:rPr lang="en-US" dirty="0">
                <a:latin typeface="Baskerville Old Face" panose="02020602080505020303" pitchFamily="18" charset="0"/>
              </a:rPr>
              <a:t>analysis.  </a:t>
            </a:r>
            <a:endParaRPr lang="en-US" dirty="0" smtClean="0">
              <a:latin typeface="Baskerville Old Face" panose="02020602080505020303" pitchFamily="18" charset="0"/>
            </a:endParaRPr>
          </a:p>
          <a:p>
            <a:pPr lvl="1"/>
            <a:r>
              <a:rPr lang="en-US" dirty="0" smtClean="0">
                <a:latin typeface="Baskerville Old Face" panose="02020602080505020303" pitchFamily="18" charset="0"/>
              </a:rPr>
              <a:t>The </a:t>
            </a:r>
            <a:r>
              <a:rPr lang="en-US" dirty="0" err="1" smtClean="0">
                <a:latin typeface="Baskerville Old Face" panose="02020602080505020303" pitchFamily="18" charset="0"/>
              </a:rPr>
              <a:t>awk</a:t>
            </a:r>
            <a:r>
              <a:rPr lang="en-US" dirty="0" smtClean="0">
                <a:latin typeface="Baskerville Old Face" panose="02020602080505020303" pitchFamily="18" charset="0"/>
              </a:rPr>
              <a:t> program was </a:t>
            </a:r>
            <a:r>
              <a:rPr lang="en-US" dirty="0">
                <a:latin typeface="Baskerville Old Face" panose="02020602080505020303" pitchFamily="18" charset="0"/>
              </a:rPr>
              <a:t>created </a:t>
            </a:r>
            <a:r>
              <a:rPr lang="en-US" dirty="0" smtClean="0">
                <a:latin typeface="Baskerville Old Face" panose="02020602080505020303" pitchFamily="18" charset="0"/>
              </a:rPr>
              <a:t>to parse code (token strings), namely to write </a:t>
            </a:r>
            <a:r>
              <a:rPr lang="en-US" dirty="0">
                <a:latin typeface="Baskerville Old Face" panose="02020602080505020303" pitchFamily="18" charset="0"/>
              </a:rPr>
              <a:t>a compiler.  </a:t>
            </a:r>
            <a:endParaRPr lang="en-US" dirty="0" smtClean="0">
              <a:latin typeface="Baskerville Old Face" panose="02020602080505020303" pitchFamily="18" charset="0"/>
            </a:endParaRPr>
          </a:p>
          <a:p>
            <a:pPr lvl="1"/>
            <a:r>
              <a:rPr lang="en-US" dirty="0" err="1" smtClean="0">
                <a:latin typeface="Baskerville Old Face" panose="02020602080505020303" pitchFamily="18" charset="0"/>
              </a:rPr>
              <a:t>Aho</a:t>
            </a:r>
            <a:r>
              <a:rPr lang="en-US" dirty="0" smtClean="0">
                <a:latin typeface="Baskerville Old Face" panose="02020602080505020303" pitchFamily="18" charset="0"/>
              </a:rPr>
              <a:t>, Weinberger, and Kernighan used it to </a:t>
            </a:r>
            <a:r>
              <a:rPr lang="en-US" dirty="0">
                <a:latin typeface="Baskerville Old Face" panose="02020602080505020303" pitchFamily="18" charset="0"/>
              </a:rPr>
              <a:t>compile their </a:t>
            </a:r>
            <a:r>
              <a:rPr lang="en-US" dirty="0" smtClean="0">
                <a:latin typeface="Baskerville Old Face" panose="02020602080505020303" pitchFamily="18" charset="0"/>
              </a:rPr>
              <a:t>“C</a:t>
            </a:r>
            <a:r>
              <a:rPr lang="en-US" dirty="0">
                <a:latin typeface="Baskerville Old Face" panose="02020602080505020303" pitchFamily="18" charset="0"/>
              </a:rPr>
              <a:t>” compiler; eventually C got advanced enough to compile itself</a:t>
            </a:r>
            <a:r>
              <a:rPr lang="en-US" dirty="0" smtClean="0">
                <a:latin typeface="Baskerville Old Face" panose="02020602080505020303" pitchFamily="18" charset="0"/>
              </a:rPr>
              <a:t>.</a:t>
            </a:r>
          </a:p>
          <a:p>
            <a:r>
              <a:rPr lang="en-US" sz="2200" dirty="0" smtClean="0">
                <a:latin typeface="Baskerville Old Face" panose="02020602080505020303" pitchFamily="18" charset="0"/>
              </a:rPr>
              <a:t>From Wikipedia: </a:t>
            </a:r>
          </a:p>
          <a:p>
            <a:pPr lvl="1"/>
            <a:r>
              <a:rPr lang="en-US" sz="1900" dirty="0" smtClean="0">
                <a:latin typeface="Baskerville Old Face" panose="02020602080505020303" pitchFamily="18" charset="0"/>
              </a:rPr>
              <a:t>AWK language was </a:t>
            </a:r>
            <a:r>
              <a:rPr lang="en-US" sz="1900" dirty="0">
                <a:latin typeface="Baskerville Old Face" panose="02020602080505020303" pitchFamily="18" charset="0"/>
              </a:rPr>
              <a:t>created at Bell Labs in the </a:t>
            </a:r>
            <a:r>
              <a:rPr lang="en-US" sz="1900" dirty="0" smtClean="0">
                <a:latin typeface="Baskerville Old Face" panose="02020602080505020303" pitchFamily="18" charset="0"/>
              </a:rPr>
              <a:t>1970s. </a:t>
            </a:r>
          </a:p>
          <a:p>
            <a:pPr lvl="1"/>
            <a:r>
              <a:rPr lang="en-US" sz="1900" dirty="0" smtClean="0">
                <a:latin typeface="Baskerville Old Face" panose="02020602080505020303" pitchFamily="18" charset="0"/>
              </a:rPr>
              <a:t>Its </a:t>
            </a:r>
            <a:r>
              <a:rPr lang="en-US" sz="1900" dirty="0">
                <a:latin typeface="Baskerville Old Face" panose="02020602080505020303" pitchFamily="18" charset="0"/>
              </a:rPr>
              <a:t>name </a:t>
            </a:r>
            <a:r>
              <a:rPr lang="en-US" sz="1900" dirty="0" smtClean="0">
                <a:latin typeface="Baskerville Old Face" panose="02020602080505020303" pitchFamily="18" charset="0"/>
              </a:rPr>
              <a:t>is from </a:t>
            </a:r>
            <a:r>
              <a:rPr lang="en-US" sz="1900" dirty="0">
                <a:latin typeface="Baskerville Old Face" panose="02020602080505020303" pitchFamily="18" charset="0"/>
              </a:rPr>
              <a:t>the surnames of its </a:t>
            </a:r>
            <a:r>
              <a:rPr lang="en-US" sz="1900" dirty="0" smtClean="0">
                <a:latin typeface="Baskerville Old Face" panose="02020602080505020303" pitchFamily="18" charset="0"/>
              </a:rPr>
              <a:t>authors: Alfred </a:t>
            </a:r>
            <a:r>
              <a:rPr lang="en-US" sz="1900" dirty="0" err="1">
                <a:latin typeface="Baskerville Old Face" panose="02020602080505020303" pitchFamily="18" charset="0"/>
              </a:rPr>
              <a:t>Aho</a:t>
            </a:r>
            <a:r>
              <a:rPr lang="en-US" sz="1900" dirty="0">
                <a:latin typeface="Baskerville Old Face" panose="02020602080505020303" pitchFamily="18" charset="0"/>
              </a:rPr>
              <a:t>, Peter Weinberger, </a:t>
            </a:r>
            <a:r>
              <a:rPr lang="en-US" sz="1900" dirty="0" smtClean="0">
                <a:latin typeface="Baskerville Old Face" panose="02020602080505020303" pitchFamily="18" charset="0"/>
              </a:rPr>
              <a:t>Brian </a:t>
            </a:r>
            <a:r>
              <a:rPr lang="en-US" sz="1900" dirty="0">
                <a:latin typeface="Baskerville Old Face" panose="02020602080505020303" pitchFamily="18" charset="0"/>
              </a:rPr>
              <a:t>Kernighan. </a:t>
            </a:r>
            <a:endParaRPr lang="en-US" sz="1900" dirty="0" smtClean="0">
              <a:latin typeface="Baskerville Old Face" panose="02020602080505020303" pitchFamily="18" charset="0"/>
            </a:endParaRPr>
          </a:p>
          <a:p>
            <a:pPr lvl="1"/>
            <a:r>
              <a:rPr lang="en-US" sz="1900" dirty="0" smtClean="0">
                <a:latin typeface="Baskerville Old Face" panose="02020602080505020303" pitchFamily="18" charset="0"/>
              </a:rPr>
              <a:t>The </a:t>
            </a:r>
            <a:r>
              <a:rPr lang="en-US" sz="1900" dirty="0">
                <a:latin typeface="Baskerville Old Face" panose="02020602080505020303" pitchFamily="18" charset="0"/>
              </a:rPr>
              <a:t>acronym is pronounced the same as the name of the bird auk </a:t>
            </a:r>
            <a:r>
              <a:rPr lang="en-US" sz="1900" dirty="0" smtClean="0">
                <a:latin typeface="Baskerville Old Face" panose="02020602080505020303" pitchFamily="18" charset="0"/>
              </a:rPr>
              <a:t>(used </a:t>
            </a:r>
            <a:r>
              <a:rPr lang="en-US" sz="1900" dirty="0">
                <a:latin typeface="Baskerville Old Face" panose="02020602080505020303" pitchFamily="18" charset="0"/>
              </a:rPr>
              <a:t>as an emblem of the </a:t>
            </a:r>
            <a:r>
              <a:rPr lang="en-US" sz="1900" dirty="0" smtClean="0">
                <a:latin typeface="Baskerville Old Face" panose="02020602080505020303" pitchFamily="18" charset="0"/>
              </a:rPr>
              <a:t>language). </a:t>
            </a:r>
          </a:p>
          <a:p>
            <a:pPr lvl="1"/>
            <a:r>
              <a:rPr lang="en-US" sz="1900" dirty="0" smtClean="0">
                <a:latin typeface="Baskerville Old Face" panose="02020602080505020303" pitchFamily="18" charset="0"/>
              </a:rPr>
              <a:t>When </a:t>
            </a:r>
            <a:r>
              <a:rPr lang="en-US" sz="1900" dirty="0">
                <a:latin typeface="Baskerville Old Face" panose="02020602080505020303" pitchFamily="18" charset="0"/>
              </a:rPr>
              <a:t>written in all lowercase letters, as </a:t>
            </a:r>
            <a:r>
              <a:rPr lang="en-US" sz="1900" dirty="0" err="1">
                <a:latin typeface="Baskerville Old Face" panose="02020602080505020303" pitchFamily="18" charset="0"/>
              </a:rPr>
              <a:t>awk</a:t>
            </a:r>
            <a:r>
              <a:rPr lang="en-US" sz="1900" dirty="0">
                <a:latin typeface="Baskerville Old Face" panose="02020602080505020303" pitchFamily="18" charset="0"/>
              </a:rPr>
              <a:t>, it refers to the </a:t>
            </a:r>
            <a:r>
              <a:rPr lang="en-US" sz="1900" dirty="0" smtClean="0">
                <a:latin typeface="Baskerville Old Face" panose="02020602080505020303" pitchFamily="18" charset="0"/>
              </a:rPr>
              <a:t>… program </a:t>
            </a:r>
            <a:r>
              <a:rPr lang="en-US" sz="1900" dirty="0">
                <a:latin typeface="Baskerville Old Face" panose="02020602080505020303" pitchFamily="18" charset="0"/>
              </a:rPr>
              <a:t>that runs scripts written in the AWK programming language. </a:t>
            </a:r>
          </a:p>
          <a:p>
            <a:r>
              <a:rPr lang="en-US" dirty="0" smtClean="0">
                <a:latin typeface="Baskerville Old Face" panose="02020602080505020303" pitchFamily="18" charset="0"/>
              </a:rPr>
              <a:t>The concept of a Regex (Regular Expression) is </a:t>
            </a:r>
            <a:r>
              <a:rPr lang="en-US" dirty="0">
                <a:latin typeface="Baskerville Old Face" panose="02020602080505020303" pitchFamily="18" charset="0"/>
              </a:rPr>
              <a:t>used in Perl, Python, Java, MATLAB, and Unix.  </a:t>
            </a:r>
            <a:endParaRPr lang="en-US" dirty="0" smtClean="0">
              <a:latin typeface="Baskerville Old Face" panose="02020602080505020303" pitchFamily="18" charset="0"/>
            </a:endParaRPr>
          </a:p>
          <a:p>
            <a:pPr lvl="1"/>
            <a:r>
              <a:rPr lang="en-US" dirty="0">
                <a:latin typeface="Baskerville Old Face" panose="02020602080505020303" pitchFamily="18" charset="0"/>
              </a:rPr>
              <a:t>It is implemented in tools such as </a:t>
            </a:r>
            <a:r>
              <a:rPr lang="en-US" dirty="0" err="1">
                <a:latin typeface="Baskerville Old Face" panose="02020602080505020303" pitchFamily="18" charset="0"/>
              </a:rPr>
              <a:t>awk</a:t>
            </a:r>
            <a:r>
              <a:rPr lang="en-US" dirty="0">
                <a:latin typeface="Baskerville Old Face" panose="02020602080505020303" pitchFamily="18" charset="0"/>
              </a:rPr>
              <a:t>, </a:t>
            </a:r>
            <a:r>
              <a:rPr lang="en-US" dirty="0" err="1">
                <a:latin typeface="Baskerville Old Face" panose="02020602080505020303" pitchFamily="18" charset="0"/>
              </a:rPr>
              <a:t>sed</a:t>
            </a:r>
            <a:r>
              <a:rPr lang="en-US" dirty="0">
                <a:latin typeface="Baskerville Old Face" panose="02020602080505020303" pitchFamily="18" charset="0"/>
              </a:rPr>
              <a:t>, vi, and other Unix/Linux/POSIX commands</a:t>
            </a:r>
            <a:r>
              <a:rPr lang="en-US" dirty="0" smtClean="0">
                <a:latin typeface="Baskerville Old Face" panose="02020602080505020303" pitchFamily="18" charset="0"/>
              </a:rPr>
              <a:t>.</a:t>
            </a:r>
          </a:p>
          <a:p>
            <a:pPr lvl="1"/>
            <a:r>
              <a:rPr lang="en-US" sz="1900" dirty="0" smtClean="0">
                <a:latin typeface="Baskerville Old Face" panose="02020602080505020303" pitchFamily="18" charset="0"/>
              </a:rPr>
              <a:t>From </a:t>
            </a:r>
            <a:r>
              <a:rPr lang="en-US" sz="1900" dirty="0">
                <a:latin typeface="Baskerville Old Face" panose="02020602080505020303" pitchFamily="18" charset="0"/>
              </a:rPr>
              <a:t>Wikipedia: “The concept arose in the 1950s </a:t>
            </a:r>
            <a:r>
              <a:rPr lang="en-US" sz="1900" dirty="0" smtClean="0">
                <a:latin typeface="Baskerville Old Face" panose="02020602080505020303" pitchFamily="18" charset="0"/>
              </a:rPr>
              <a:t>[with] the American </a:t>
            </a:r>
            <a:r>
              <a:rPr lang="en-US" sz="1900" dirty="0">
                <a:latin typeface="Baskerville Old Face" panose="02020602080505020303" pitchFamily="18" charset="0"/>
              </a:rPr>
              <a:t>mathematician Stephen Cole </a:t>
            </a:r>
            <a:r>
              <a:rPr lang="en-US" sz="1900" dirty="0" smtClean="0">
                <a:latin typeface="Baskerville Old Face" panose="02020602080505020303" pitchFamily="18" charset="0"/>
              </a:rPr>
              <a:t>Kleene. … The </a:t>
            </a:r>
            <a:r>
              <a:rPr lang="en-US" sz="1900" dirty="0">
                <a:latin typeface="Baskerville Old Face" panose="02020602080505020303" pitchFamily="18" charset="0"/>
              </a:rPr>
              <a:t>concept came into common use with Unix text-processing </a:t>
            </a:r>
            <a:r>
              <a:rPr lang="en-US" sz="1900" dirty="0" smtClean="0">
                <a:latin typeface="Baskerville Old Face" panose="02020602080505020303" pitchFamily="18" charset="0"/>
              </a:rPr>
              <a:t>utilities.  …  Regular </a:t>
            </a:r>
            <a:r>
              <a:rPr lang="en-US" sz="1900" dirty="0">
                <a:latin typeface="Baskerville Old Face" panose="02020602080505020303" pitchFamily="18" charset="0"/>
              </a:rPr>
              <a:t>expressions are used in search engines, search and replace dialogs of word processors and text editors, in text processing utilities such as </a:t>
            </a:r>
            <a:r>
              <a:rPr lang="en-US" sz="1900" dirty="0" err="1">
                <a:latin typeface="Baskerville Old Face" panose="02020602080505020303" pitchFamily="18" charset="0"/>
              </a:rPr>
              <a:t>sed</a:t>
            </a:r>
            <a:r>
              <a:rPr lang="en-US" sz="1900" dirty="0">
                <a:latin typeface="Baskerville Old Face" panose="02020602080505020303" pitchFamily="18" charset="0"/>
              </a:rPr>
              <a:t> and AWK and in lexical analysis. Many programming languages provide regex capabilities either built-in or via libraries</a:t>
            </a:r>
            <a:r>
              <a:rPr lang="en-US" sz="1900" dirty="0" smtClean="0">
                <a:latin typeface="Baskerville Old Face" panose="02020602080505020303" pitchFamily="18" charset="0"/>
              </a:rPr>
              <a:t>.”</a:t>
            </a:r>
          </a:p>
        </p:txBody>
      </p:sp>
      <p:pic>
        <p:nvPicPr>
          <p:cNvPr id="5" name="Picture 4"/>
          <p:cNvPicPr>
            <a:picLocks noChangeAspect="1"/>
          </p:cNvPicPr>
          <p:nvPr/>
        </p:nvPicPr>
        <p:blipFill>
          <a:blip r:embed="rId2"/>
          <a:stretch>
            <a:fillRect/>
          </a:stretch>
        </p:blipFill>
        <p:spPr>
          <a:xfrm>
            <a:off x="11155314" y="1465730"/>
            <a:ext cx="902215" cy="900392"/>
          </a:xfrm>
          <a:prstGeom prst="rect">
            <a:avLst/>
          </a:prstGeom>
        </p:spPr>
      </p:pic>
      <p:sp>
        <p:nvSpPr>
          <p:cNvPr id="4" name="Slide Number Placeholder 3"/>
          <p:cNvSpPr>
            <a:spLocks noGrp="1"/>
          </p:cNvSpPr>
          <p:nvPr>
            <p:ph type="sldNum" sz="quarter" idx="12"/>
          </p:nvPr>
        </p:nvSpPr>
        <p:spPr/>
        <p:txBody>
          <a:bodyPr/>
          <a:lstStyle/>
          <a:p>
            <a:fld id="{E4C76670-F7CE-4617-A777-F8A57D2668D3}" type="slidenum">
              <a:rPr lang="en-US" smtClean="0"/>
              <a:t>5</a:t>
            </a:fld>
            <a:endParaRPr lang="en-US"/>
          </a:p>
        </p:txBody>
      </p:sp>
    </p:spTree>
    <p:extLst>
      <p:ext uri="{BB962C8B-B14F-4D97-AF65-F5344CB8AC3E}">
        <p14:creationId xmlns:p14="http://schemas.microsoft.com/office/powerpoint/2010/main" val="40353554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4800" y="1035424"/>
            <a:ext cx="11219329" cy="699247"/>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1648" y="146611"/>
            <a:ext cx="10515600" cy="815975"/>
          </a:xfrm>
        </p:spPr>
        <p:txBody>
          <a:bodyPr>
            <a:normAutofit/>
          </a:bodyPr>
          <a:lstStyle/>
          <a:p>
            <a:pPr algn="ctr"/>
            <a:r>
              <a:rPr lang="en-US" dirty="0" smtClean="0">
                <a:latin typeface="Arial Black" panose="020B0A04020102020204" pitchFamily="34" charset="0"/>
              </a:rPr>
              <a:t>This Can Be So Easy</a:t>
            </a:r>
            <a:endParaRPr lang="en-US" dirty="0">
              <a:latin typeface="Arial Black" panose="020B0A04020102020204" pitchFamily="34" charset="0"/>
            </a:endParaRPr>
          </a:p>
        </p:txBody>
      </p:sp>
      <p:sp>
        <p:nvSpPr>
          <p:cNvPr id="3" name="Content Placeholder 2"/>
          <p:cNvSpPr>
            <a:spLocks noGrp="1"/>
          </p:cNvSpPr>
          <p:nvPr>
            <p:ph idx="1"/>
          </p:nvPr>
        </p:nvSpPr>
        <p:spPr>
          <a:xfrm>
            <a:off x="304800" y="1181100"/>
            <a:ext cx="11391900" cy="5515535"/>
          </a:xfrm>
        </p:spPr>
        <p:txBody>
          <a:bodyPr>
            <a:normAutofit fontScale="85000" lnSpcReduction="10000"/>
          </a:bodyPr>
          <a:lstStyle/>
          <a:p>
            <a:pPr marL="0" indent="0">
              <a:buNone/>
            </a:pPr>
            <a:r>
              <a:rPr lang="en-US" sz="2400" b="1" dirty="0" err="1">
                <a:latin typeface="Consolas" panose="020B0609020204030204" pitchFamily="49" charset="0"/>
                <a:cs typeface="Consolas" panose="020B0609020204030204" pitchFamily="49" charset="0"/>
              </a:rPr>
              <a:t>awk</a:t>
            </a:r>
            <a:r>
              <a:rPr lang="en-US" sz="2400" b="1" dirty="0">
                <a:latin typeface="Consolas" panose="020B0609020204030204" pitchFamily="49" charset="0"/>
                <a:cs typeface="Consolas" panose="020B0609020204030204" pitchFamily="49" charset="0"/>
              </a:rPr>
              <a:t> </a:t>
            </a:r>
            <a:r>
              <a:rPr lang="en-US" sz="2400" b="1" dirty="0">
                <a:solidFill>
                  <a:srgbClr val="FF0000"/>
                </a:solidFill>
                <a:latin typeface="Consolas" panose="020B0609020204030204" pitchFamily="49" charset="0"/>
                <a:cs typeface="Consolas" panose="020B0609020204030204" pitchFamily="49" charset="0"/>
              </a:rPr>
              <a:t>-F,</a:t>
            </a:r>
            <a:r>
              <a:rPr lang="en-US" sz="2400" b="1" dirty="0">
                <a:latin typeface="Consolas" panose="020B0609020204030204" pitchFamily="49" charset="0"/>
                <a:cs typeface="Consolas" panose="020B0609020204030204" pitchFamily="49" charset="0"/>
              </a:rPr>
              <a:t> </a:t>
            </a:r>
            <a:r>
              <a:rPr lang="en-US" sz="2400" b="1" dirty="0" smtClean="0">
                <a:latin typeface="Consolas" panose="020B0609020204030204" pitchFamily="49" charset="0"/>
                <a:cs typeface="Consolas" panose="020B0609020204030204" pitchFamily="49" charset="0"/>
              </a:rPr>
              <a:t> '</a:t>
            </a:r>
            <a:r>
              <a:rPr lang="en-US" sz="2400" b="1" dirty="0" smtClean="0">
                <a:solidFill>
                  <a:schemeClr val="accent2"/>
                </a:solidFill>
                <a:latin typeface="Consolas" panose="020B0609020204030204" pitchFamily="49" charset="0"/>
                <a:cs typeface="Consolas" panose="020B0609020204030204" pitchFamily="49" charset="0"/>
              </a:rPr>
              <a:t>/^[</a:t>
            </a:r>
            <a:r>
              <a:rPr lang="en-US" sz="2400" b="1" dirty="0">
                <a:solidFill>
                  <a:schemeClr val="accent2"/>
                </a:solidFill>
                <a:latin typeface="Consolas" panose="020B0609020204030204" pitchFamily="49" charset="0"/>
                <a:cs typeface="Consolas" panose="020B0609020204030204" pitchFamily="49" charset="0"/>
              </a:rPr>
              <a:t>0-9</a:t>
            </a:r>
            <a:r>
              <a:rPr lang="en-US" sz="2400" b="1" dirty="0" smtClean="0">
                <a:solidFill>
                  <a:schemeClr val="accent2"/>
                </a:solidFill>
                <a:latin typeface="Consolas" panose="020B0609020204030204" pitchFamily="49" charset="0"/>
                <a:cs typeface="Consolas" panose="020B0609020204030204" pitchFamily="49" charset="0"/>
              </a:rPr>
              <a:t>]/</a:t>
            </a:r>
            <a:r>
              <a:rPr lang="en-US" sz="2400" b="1" dirty="0" smtClean="0">
                <a:latin typeface="Consolas" panose="020B0609020204030204" pitchFamily="49" charset="0"/>
                <a:cs typeface="Consolas" panose="020B0609020204030204" pitchFamily="49" charset="0"/>
              </a:rPr>
              <a:t> </a:t>
            </a:r>
            <a:r>
              <a:rPr lang="en-US" sz="2400" b="1" dirty="0" smtClean="0">
                <a:solidFill>
                  <a:schemeClr val="accent6">
                    <a:lumMod val="75000"/>
                  </a:schemeClr>
                </a:solidFill>
                <a:latin typeface="Consolas" panose="020B0609020204030204" pitchFamily="49" charset="0"/>
                <a:cs typeface="Consolas" panose="020B0609020204030204" pitchFamily="49" charset="0"/>
              </a:rPr>
              <a:t>{if(($</a:t>
            </a:r>
            <a:r>
              <a:rPr lang="en-US" sz="2400" b="1" dirty="0">
                <a:solidFill>
                  <a:schemeClr val="accent6">
                    <a:lumMod val="75000"/>
                  </a:schemeClr>
                </a:solidFill>
                <a:latin typeface="Consolas" panose="020B0609020204030204" pitchFamily="49" charset="0"/>
                <a:cs typeface="Consolas" panose="020B0609020204030204" pitchFamily="49" charset="0"/>
              </a:rPr>
              <a:t>76-$</a:t>
            </a:r>
            <a:r>
              <a:rPr lang="en-US" sz="2400" b="1" dirty="0" smtClean="0">
                <a:solidFill>
                  <a:schemeClr val="accent6">
                    <a:lumMod val="75000"/>
                  </a:schemeClr>
                </a:solidFill>
                <a:latin typeface="Consolas" panose="020B0609020204030204" pitchFamily="49" charset="0"/>
                <a:cs typeface="Consolas" panose="020B0609020204030204" pitchFamily="49" charset="0"/>
              </a:rPr>
              <a:t>85)&lt;0.5)print $76</a:t>
            </a:r>
            <a:r>
              <a:rPr lang="en-US" sz="2400" b="1" dirty="0">
                <a:solidFill>
                  <a:schemeClr val="accent6">
                    <a:lumMod val="75000"/>
                  </a:schemeClr>
                </a:solidFill>
                <a:latin typeface="Consolas" panose="020B0609020204030204" pitchFamily="49" charset="0"/>
                <a:cs typeface="Consolas" panose="020B0609020204030204" pitchFamily="49" charset="0"/>
              </a:rPr>
              <a:t>,$</a:t>
            </a:r>
            <a:r>
              <a:rPr lang="en-US" sz="2400" b="1" dirty="0" smtClean="0">
                <a:solidFill>
                  <a:schemeClr val="accent6">
                    <a:lumMod val="75000"/>
                  </a:schemeClr>
                </a:solidFill>
                <a:latin typeface="Consolas" panose="020B0609020204030204" pitchFamily="49" charset="0"/>
                <a:cs typeface="Consolas" panose="020B0609020204030204" pitchFamily="49" charset="0"/>
              </a:rPr>
              <a:t>85}</a:t>
            </a:r>
            <a:r>
              <a:rPr lang="en-US" sz="2400" b="1" dirty="0" smtClean="0">
                <a:latin typeface="Consolas" panose="020B0609020204030204" pitchFamily="49" charset="0"/>
                <a:cs typeface="Consolas" panose="020B0609020204030204" pitchFamily="49" charset="0"/>
              </a:rPr>
              <a:t>'   mydata1.log</a:t>
            </a:r>
          </a:p>
          <a:p>
            <a:pPr marL="0" indent="0">
              <a:buNone/>
            </a:pPr>
            <a:endParaRPr lang="en-US" sz="2400" dirty="0">
              <a:latin typeface="Consolas" panose="020B0609020204030204" pitchFamily="49" charset="0"/>
              <a:cs typeface="Consolas" panose="020B0609020204030204" pitchFamily="49" charset="0"/>
            </a:endParaRPr>
          </a:p>
          <a:p>
            <a:r>
              <a:rPr lang="en-US" dirty="0" smtClean="0"/>
              <a:t>That's </a:t>
            </a:r>
            <a:r>
              <a:rPr lang="en-US" dirty="0"/>
              <a:t>it. </a:t>
            </a:r>
            <a:endParaRPr lang="en-US" dirty="0" smtClean="0"/>
          </a:p>
          <a:p>
            <a:r>
              <a:rPr lang="en-US" dirty="0" smtClean="0"/>
              <a:t>Let's </a:t>
            </a:r>
            <a:r>
              <a:rPr lang="en-US" dirty="0"/>
              <a:t>break that down</a:t>
            </a:r>
            <a:r>
              <a:rPr lang="en-US" dirty="0" smtClean="0"/>
              <a:t>.</a:t>
            </a:r>
          </a:p>
          <a:p>
            <a:r>
              <a:rPr lang="en-US" dirty="0" smtClean="0"/>
              <a:t>The </a:t>
            </a:r>
            <a:r>
              <a:rPr lang="en-US" dirty="0">
                <a:solidFill>
                  <a:srgbClr val="FF0000"/>
                </a:solidFill>
                <a:latin typeface="Consolas" panose="020B0609020204030204" pitchFamily="49" charset="0"/>
                <a:cs typeface="Consolas" panose="020B0609020204030204" pitchFamily="49" charset="0"/>
              </a:rPr>
              <a:t>-</a:t>
            </a:r>
            <a:r>
              <a:rPr lang="en-US" dirty="0" smtClean="0">
                <a:solidFill>
                  <a:srgbClr val="FF0000"/>
                </a:solidFill>
                <a:latin typeface="Consolas" panose="020B0609020204030204" pitchFamily="49" charset="0"/>
                <a:cs typeface="Consolas" panose="020B0609020204030204" pitchFamily="49" charset="0"/>
              </a:rPr>
              <a:t>F,</a:t>
            </a:r>
            <a:r>
              <a:rPr lang="en-US" dirty="0" smtClean="0"/>
              <a:t> means the Field delimiter is a comma. </a:t>
            </a:r>
          </a:p>
          <a:p>
            <a:pPr lvl="1"/>
            <a:r>
              <a:rPr lang="en-US" dirty="0" smtClean="0"/>
              <a:t>versus </a:t>
            </a:r>
            <a:r>
              <a:rPr lang="en-US" dirty="0" smtClean="0">
                <a:solidFill>
                  <a:srgbClr val="FF0000"/>
                </a:solidFill>
                <a:latin typeface="Consolas" panose="020B0609020204030204" pitchFamily="49" charset="0"/>
                <a:cs typeface="Consolas" panose="020B0609020204030204" pitchFamily="49" charset="0"/>
              </a:rPr>
              <a:t>-F'\t'</a:t>
            </a:r>
            <a:r>
              <a:rPr lang="en-US" dirty="0" smtClean="0"/>
              <a:t> (tab), or </a:t>
            </a:r>
            <a:r>
              <a:rPr lang="en-US" dirty="0" smtClean="0">
                <a:solidFill>
                  <a:srgbClr val="FF0000"/>
                </a:solidFill>
                <a:latin typeface="Consolas" panose="020B0609020204030204" pitchFamily="49" charset="0"/>
                <a:cs typeface="Consolas" panose="020B0609020204030204" pitchFamily="49" charset="0"/>
              </a:rPr>
              <a:t>-F:</a:t>
            </a:r>
            <a:r>
              <a:rPr lang="en-US" dirty="0" smtClean="0"/>
              <a:t> (colon as for PATH variable), or other</a:t>
            </a:r>
          </a:p>
          <a:p>
            <a:r>
              <a:rPr lang="en-US" dirty="0" smtClean="0"/>
              <a:t>The log file being read is listed at the right as an argument (or you can pipe it in from the left).</a:t>
            </a:r>
          </a:p>
          <a:p>
            <a:r>
              <a:rPr lang="en-US" dirty="0" smtClean="0"/>
              <a:t>The entire </a:t>
            </a:r>
            <a:r>
              <a:rPr lang="en-US" dirty="0" err="1" smtClean="0"/>
              <a:t>awk</a:t>
            </a:r>
            <a:r>
              <a:rPr lang="en-US" dirty="0" smtClean="0"/>
              <a:t> script is in single quotes.</a:t>
            </a:r>
          </a:p>
          <a:p>
            <a:pPr lvl="1"/>
            <a:r>
              <a:rPr lang="en-US" dirty="0" smtClean="0"/>
              <a:t>The </a:t>
            </a:r>
            <a:r>
              <a:rPr lang="en-US" dirty="0" smtClean="0">
                <a:solidFill>
                  <a:schemeClr val="accent2"/>
                </a:solidFill>
              </a:rPr>
              <a:t>part in slashes</a:t>
            </a:r>
            <a:r>
              <a:rPr lang="en-US" dirty="0" smtClean="0"/>
              <a:t> </a:t>
            </a:r>
            <a:r>
              <a:rPr lang="en-US" dirty="0" smtClean="0">
                <a:solidFill>
                  <a:schemeClr val="accent2"/>
                </a:solidFill>
              </a:rPr>
              <a:t>is the </a:t>
            </a:r>
            <a:r>
              <a:rPr lang="en-US" b="1" dirty="0" smtClean="0">
                <a:solidFill>
                  <a:schemeClr val="accent2"/>
                </a:solidFill>
              </a:rPr>
              <a:t>pattern</a:t>
            </a:r>
            <a:r>
              <a:rPr lang="en-US" dirty="0" smtClean="0"/>
              <a:t>, your search criteria, so it skips header lines and acts on data lines only.  It is a regex (regular expression) that looks for any line beginning with a numeric [0-9].</a:t>
            </a:r>
          </a:p>
          <a:p>
            <a:pPr lvl="1"/>
            <a:r>
              <a:rPr lang="en-US" dirty="0" smtClean="0"/>
              <a:t>The </a:t>
            </a:r>
            <a:r>
              <a:rPr lang="en-US" dirty="0" smtClean="0">
                <a:solidFill>
                  <a:schemeClr val="accent6">
                    <a:lumMod val="75000"/>
                  </a:schemeClr>
                </a:solidFill>
              </a:rPr>
              <a:t>part in braces is the </a:t>
            </a:r>
            <a:r>
              <a:rPr lang="en-US" b="1" dirty="0" smtClean="0">
                <a:solidFill>
                  <a:schemeClr val="accent6">
                    <a:lumMod val="75000"/>
                  </a:schemeClr>
                </a:solidFill>
              </a:rPr>
              <a:t>action</a:t>
            </a:r>
            <a:r>
              <a:rPr lang="en-US" dirty="0" smtClean="0"/>
              <a:t>, what you want done on the lines that passed the search. It does your comparison and prints the values if it met it.</a:t>
            </a:r>
          </a:p>
          <a:p>
            <a:r>
              <a:rPr lang="en-US" dirty="0" smtClean="0">
                <a:latin typeface="Calibri" panose="020F0502020204030204" pitchFamily="34" charset="0"/>
                <a:cs typeface="Consolas" panose="020B0609020204030204" pitchFamily="49" charset="0"/>
              </a:rPr>
              <a:t>Column numbers are designated by integers (not letters as in Excel). </a:t>
            </a:r>
          </a:p>
          <a:p>
            <a:pPr lvl="1"/>
            <a:r>
              <a:rPr lang="en-US" dirty="0" smtClean="0">
                <a:latin typeface="Calibri" panose="020F0502020204030204" pitchFamily="34" charset="0"/>
                <a:cs typeface="Consolas" panose="020B0609020204030204" pitchFamily="49" charset="0"/>
              </a:rPr>
              <a:t>The </a:t>
            </a:r>
            <a:r>
              <a:rPr lang="en-US" dirty="0" smtClean="0">
                <a:solidFill>
                  <a:srgbClr val="7030A0"/>
                </a:solidFill>
                <a:latin typeface="Calibri" panose="020F0502020204030204" pitchFamily="34" charset="0"/>
                <a:cs typeface="Consolas" panose="020B0609020204030204" pitchFamily="49" charset="0"/>
              </a:rPr>
              <a:t>value in a column</a:t>
            </a:r>
            <a:r>
              <a:rPr lang="en-US" dirty="0" smtClean="0">
                <a:latin typeface="Calibri" panose="020F0502020204030204" pitchFamily="34" charset="0"/>
                <a:cs typeface="Consolas" panose="020B0609020204030204" pitchFamily="49" charset="0"/>
              </a:rPr>
              <a:t> is designated by putting a </a:t>
            </a:r>
            <a:r>
              <a:rPr lang="en-US" dirty="0" smtClean="0">
                <a:solidFill>
                  <a:srgbClr val="7030A0"/>
                </a:solidFill>
                <a:latin typeface="Calibri" panose="020F0502020204030204" pitchFamily="34" charset="0"/>
                <a:cs typeface="Consolas" panose="020B0609020204030204" pitchFamily="49" charset="0"/>
              </a:rPr>
              <a:t>dollar sign</a:t>
            </a:r>
            <a:r>
              <a:rPr lang="en-US" dirty="0" smtClean="0">
                <a:latin typeface="Calibri" panose="020F0502020204030204" pitchFamily="34" charset="0"/>
                <a:cs typeface="Consolas" panose="020B0609020204030204" pitchFamily="49" charset="0"/>
              </a:rPr>
              <a:t> in front (analogous to bash variables).</a:t>
            </a:r>
          </a:p>
          <a:p>
            <a:pPr lvl="2"/>
            <a:r>
              <a:rPr lang="en-US" dirty="0" smtClean="0">
                <a:latin typeface="Calibri" panose="020F0502020204030204" pitchFamily="34" charset="0"/>
                <a:cs typeface="Consolas" panose="020B0609020204030204" pitchFamily="49" charset="0"/>
              </a:rPr>
              <a:t>The value in column 75 is "$75".</a:t>
            </a:r>
          </a:p>
        </p:txBody>
      </p:sp>
      <p:sp>
        <p:nvSpPr>
          <p:cNvPr id="4" name="Slide Number Placeholder 3"/>
          <p:cNvSpPr>
            <a:spLocks noGrp="1"/>
          </p:cNvSpPr>
          <p:nvPr>
            <p:ph type="sldNum" sz="quarter" idx="12"/>
          </p:nvPr>
        </p:nvSpPr>
        <p:spPr/>
        <p:txBody>
          <a:bodyPr/>
          <a:lstStyle/>
          <a:p>
            <a:fld id="{E4C76670-F7CE-4617-A777-F8A57D2668D3}" type="slidenum">
              <a:rPr lang="en-US" smtClean="0"/>
              <a:t>6</a:t>
            </a:fld>
            <a:endParaRPr lang="en-US"/>
          </a:p>
        </p:txBody>
      </p:sp>
    </p:spTree>
    <p:extLst>
      <p:ext uri="{BB962C8B-B14F-4D97-AF65-F5344CB8AC3E}">
        <p14:creationId xmlns:p14="http://schemas.microsoft.com/office/powerpoint/2010/main" val="21311339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4800" y="1035424"/>
            <a:ext cx="11219329" cy="699247"/>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1648" y="146611"/>
            <a:ext cx="10515600" cy="815975"/>
          </a:xfrm>
        </p:spPr>
        <p:txBody>
          <a:bodyPr>
            <a:normAutofit/>
          </a:bodyPr>
          <a:lstStyle/>
          <a:p>
            <a:pPr algn="ctr"/>
            <a:r>
              <a:rPr lang="en-US" dirty="0" smtClean="0">
                <a:latin typeface="Arial Black" panose="020B0A04020102020204" pitchFamily="34" charset="0"/>
              </a:rPr>
              <a:t>Loop Control – That Was Easy</a:t>
            </a:r>
            <a:endParaRPr lang="en-US" dirty="0">
              <a:latin typeface="Arial Black" panose="020B0A04020102020204" pitchFamily="34" charset="0"/>
            </a:endParaRPr>
          </a:p>
        </p:txBody>
      </p:sp>
      <p:sp>
        <p:nvSpPr>
          <p:cNvPr id="3" name="Content Placeholder 2"/>
          <p:cNvSpPr>
            <a:spLocks noGrp="1"/>
          </p:cNvSpPr>
          <p:nvPr>
            <p:ph idx="1"/>
          </p:nvPr>
        </p:nvSpPr>
        <p:spPr>
          <a:xfrm>
            <a:off x="304800" y="1181100"/>
            <a:ext cx="11391900" cy="5515535"/>
          </a:xfrm>
        </p:spPr>
        <p:txBody>
          <a:bodyPr>
            <a:normAutofit fontScale="92500" lnSpcReduction="20000"/>
          </a:bodyPr>
          <a:lstStyle/>
          <a:p>
            <a:pPr marL="0" indent="0">
              <a:buNone/>
            </a:pPr>
            <a:r>
              <a:rPr lang="en-US" sz="2400" b="1" dirty="0" err="1">
                <a:latin typeface="Consolas" panose="020B0609020204030204" pitchFamily="49" charset="0"/>
                <a:cs typeface="Consolas" panose="020B0609020204030204" pitchFamily="49" charset="0"/>
              </a:rPr>
              <a:t>awk</a:t>
            </a:r>
            <a:r>
              <a:rPr lang="en-US" sz="2400" b="1" dirty="0">
                <a:latin typeface="Consolas" panose="020B0609020204030204" pitchFamily="49" charset="0"/>
                <a:cs typeface="Consolas" panose="020B0609020204030204" pitchFamily="49" charset="0"/>
              </a:rPr>
              <a:t> </a:t>
            </a:r>
            <a:r>
              <a:rPr lang="en-US" sz="2400" b="1" dirty="0">
                <a:solidFill>
                  <a:srgbClr val="FF0000"/>
                </a:solidFill>
                <a:latin typeface="Consolas" panose="020B0609020204030204" pitchFamily="49" charset="0"/>
                <a:cs typeface="Consolas" panose="020B0609020204030204" pitchFamily="49" charset="0"/>
              </a:rPr>
              <a:t>-F,</a:t>
            </a:r>
            <a:r>
              <a:rPr lang="en-US" sz="2400" b="1" dirty="0">
                <a:latin typeface="Consolas" panose="020B0609020204030204" pitchFamily="49" charset="0"/>
                <a:cs typeface="Consolas" panose="020B0609020204030204" pitchFamily="49" charset="0"/>
              </a:rPr>
              <a:t> '</a:t>
            </a:r>
            <a:r>
              <a:rPr lang="en-US" sz="2400" b="1" dirty="0">
                <a:solidFill>
                  <a:schemeClr val="accent2"/>
                </a:solidFill>
                <a:latin typeface="Consolas" panose="020B0609020204030204" pitchFamily="49" charset="0"/>
                <a:cs typeface="Consolas" panose="020B0609020204030204" pitchFamily="49" charset="0"/>
              </a:rPr>
              <a:t>/^[0-9</a:t>
            </a:r>
            <a:r>
              <a:rPr lang="en-US" sz="2400" b="1" dirty="0" smtClean="0">
                <a:solidFill>
                  <a:schemeClr val="accent2"/>
                </a:solidFill>
                <a:latin typeface="Consolas" panose="020B0609020204030204" pitchFamily="49" charset="0"/>
                <a:cs typeface="Consolas" panose="020B0609020204030204" pitchFamily="49" charset="0"/>
              </a:rPr>
              <a:t>]/</a:t>
            </a:r>
            <a:r>
              <a:rPr lang="en-US" sz="2400" b="1" dirty="0" smtClean="0">
                <a:latin typeface="Consolas" panose="020B0609020204030204" pitchFamily="49" charset="0"/>
                <a:cs typeface="Consolas" panose="020B0609020204030204" pitchFamily="49" charset="0"/>
              </a:rPr>
              <a:t> </a:t>
            </a:r>
            <a:r>
              <a:rPr lang="en-US" sz="2400" b="1" dirty="0" smtClean="0">
                <a:solidFill>
                  <a:schemeClr val="accent6">
                    <a:lumMod val="75000"/>
                  </a:schemeClr>
                </a:solidFill>
                <a:latin typeface="Consolas" panose="020B0609020204030204" pitchFamily="49" charset="0"/>
                <a:cs typeface="Consolas" panose="020B0609020204030204" pitchFamily="49" charset="0"/>
              </a:rPr>
              <a:t>{if(($</a:t>
            </a:r>
            <a:r>
              <a:rPr lang="en-US" sz="2400" b="1" dirty="0">
                <a:solidFill>
                  <a:schemeClr val="accent6">
                    <a:lumMod val="75000"/>
                  </a:schemeClr>
                </a:solidFill>
                <a:latin typeface="Consolas" panose="020B0609020204030204" pitchFamily="49" charset="0"/>
                <a:cs typeface="Consolas" panose="020B0609020204030204" pitchFamily="49" charset="0"/>
              </a:rPr>
              <a:t>76-$</a:t>
            </a:r>
            <a:r>
              <a:rPr lang="en-US" sz="2400" b="1" dirty="0" smtClean="0">
                <a:solidFill>
                  <a:schemeClr val="accent6">
                    <a:lumMod val="75000"/>
                  </a:schemeClr>
                </a:solidFill>
                <a:latin typeface="Consolas" panose="020B0609020204030204" pitchFamily="49" charset="0"/>
                <a:cs typeface="Consolas" panose="020B0609020204030204" pitchFamily="49" charset="0"/>
              </a:rPr>
              <a:t>85)&lt;0.5)print $76</a:t>
            </a:r>
            <a:r>
              <a:rPr lang="en-US" sz="2400" b="1" dirty="0">
                <a:solidFill>
                  <a:schemeClr val="accent6">
                    <a:lumMod val="75000"/>
                  </a:schemeClr>
                </a:solidFill>
                <a:latin typeface="Consolas" panose="020B0609020204030204" pitchFamily="49" charset="0"/>
                <a:cs typeface="Consolas" panose="020B0609020204030204" pitchFamily="49" charset="0"/>
              </a:rPr>
              <a:t>,$</a:t>
            </a:r>
            <a:r>
              <a:rPr lang="en-US" sz="2400" b="1" dirty="0" smtClean="0">
                <a:solidFill>
                  <a:schemeClr val="accent6">
                    <a:lumMod val="75000"/>
                  </a:schemeClr>
                </a:solidFill>
                <a:latin typeface="Consolas" panose="020B0609020204030204" pitchFamily="49" charset="0"/>
                <a:cs typeface="Consolas" panose="020B0609020204030204" pitchFamily="49" charset="0"/>
              </a:rPr>
              <a:t>85}</a:t>
            </a:r>
            <a:r>
              <a:rPr lang="en-US" sz="2400" b="1" dirty="0" smtClean="0">
                <a:latin typeface="Consolas" panose="020B0609020204030204" pitchFamily="49" charset="0"/>
                <a:cs typeface="Consolas" panose="020B0609020204030204" pitchFamily="49" charset="0"/>
              </a:rPr>
              <a:t>' mydata1.log</a:t>
            </a:r>
          </a:p>
          <a:p>
            <a:pPr marL="0" indent="0">
              <a:buNone/>
            </a:pPr>
            <a:endParaRPr lang="en-US" sz="2400" dirty="0">
              <a:latin typeface="Consolas" panose="020B0609020204030204" pitchFamily="49" charset="0"/>
              <a:cs typeface="Consolas" panose="020B0609020204030204" pitchFamily="49" charset="0"/>
            </a:endParaRPr>
          </a:p>
          <a:p>
            <a:r>
              <a:rPr lang="en-US" dirty="0" smtClean="0"/>
              <a:t>All the loop control is handled.</a:t>
            </a:r>
          </a:p>
          <a:p>
            <a:r>
              <a:rPr lang="en-US" dirty="0" smtClean="0"/>
              <a:t>Since you’re using </a:t>
            </a:r>
            <a:r>
              <a:rPr lang="en-US" dirty="0" err="1" smtClean="0"/>
              <a:t>awk</a:t>
            </a:r>
            <a:r>
              <a:rPr lang="en-US" dirty="0" smtClean="0"/>
              <a:t>, this implies you want to process each line of a text file.</a:t>
            </a:r>
          </a:p>
          <a:p>
            <a:pPr lvl="1"/>
            <a:r>
              <a:rPr lang="en-US" dirty="0" smtClean="0"/>
              <a:t>It handles opening and closing the file as read-only.  It handles reading the next record at the bottom of the implicit loop.  It handles keeping track of the record-number.  It handles the end-of-file checking.</a:t>
            </a:r>
          </a:p>
          <a:p>
            <a:r>
              <a:rPr lang="en-US" dirty="0" smtClean="0"/>
              <a:t>Each record of your </a:t>
            </a:r>
            <a:r>
              <a:rPr lang="en-US" dirty="0" err="1" smtClean="0"/>
              <a:t>logfile</a:t>
            </a:r>
            <a:r>
              <a:rPr lang="en-US" dirty="0" smtClean="0"/>
              <a:t> is handled </a:t>
            </a:r>
            <a:r>
              <a:rPr lang="en-US" b="1" dirty="0" smtClean="0"/>
              <a:t>serially</a:t>
            </a:r>
            <a:r>
              <a:rPr lang="en-US" dirty="0" smtClean="0"/>
              <a:t>.  This is important for two reasons:</a:t>
            </a:r>
          </a:p>
          <a:p>
            <a:pPr lvl="1"/>
            <a:r>
              <a:rPr lang="en-US" dirty="0" smtClean="0"/>
              <a:t>It makes no difference how many lines your log has; it cannot be “too big” because it is never loaded all at once, just treated one line at a time (like a long sales-receipt printout).  There is also no delay to “open” it.</a:t>
            </a:r>
          </a:p>
          <a:p>
            <a:pPr lvl="1"/>
            <a:r>
              <a:rPr lang="en-US" dirty="0" smtClean="0"/>
              <a:t>Your code is not sequential in quite the way you are used to.  All the lines of your </a:t>
            </a:r>
            <a:r>
              <a:rPr lang="en-US" dirty="0" err="1" smtClean="0"/>
              <a:t>awk</a:t>
            </a:r>
            <a:r>
              <a:rPr lang="en-US" dirty="0" smtClean="0"/>
              <a:t> get performed on </a:t>
            </a:r>
            <a:r>
              <a:rPr lang="en-US" b="1" dirty="0" smtClean="0"/>
              <a:t>each</a:t>
            </a:r>
            <a:r>
              <a:rPr lang="en-US" dirty="0" smtClean="0"/>
              <a:t> line of your log file.  It does all your commands (that apply) on the first record, then does all the commands on the second record, etc.</a:t>
            </a:r>
          </a:p>
          <a:p>
            <a:r>
              <a:rPr lang="en-US" dirty="0" smtClean="0"/>
              <a:t>For things that only get done before the first line or after the end of the file is reached, there </a:t>
            </a:r>
            <a:r>
              <a:rPr lang="en-US" dirty="0"/>
              <a:t>is a BEGIN and an END keyword </a:t>
            </a:r>
            <a:r>
              <a:rPr lang="en-US" dirty="0" smtClean="0"/>
              <a:t>available.</a:t>
            </a:r>
          </a:p>
          <a:p>
            <a:pPr lvl="1"/>
            <a:r>
              <a:rPr lang="en-US" dirty="0" smtClean="0"/>
              <a:t>Use these for things like, when counting occurrences, doing the initialization to zero and the final printing of the total count.</a:t>
            </a:r>
          </a:p>
        </p:txBody>
      </p:sp>
      <p:sp>
        <p:nvSpPr>
          <p:cNvPr id="4" name="Slide Number Placeholder 3"/>
          <p:cNvSpPr>
            <a:spLocks noGrp="1"/>
          </p:cNvSpPr>
          <p:nvPr>
            <p:ph type="sldNum" sz="quarter" idx="12"/>
          </p:nvPr>
        </p:nvSpPr>
        <p:spPr/>
        <p:txBody>
          <a:bodyPr/>
          <a:lstStyle/>
          <a:p>
            <a:fld id="{E4C76670-F7CE-4617-A777-F8A57D2668D3}" type="slidenum">
              <a:rPr lang="en-US" smtClean="0"/>
              <a:t>7</a:t>
            </a:fld>
            <a:endParaRPr lang="en-US"/>
          </a:p>
        </p:txBody>
      </p:sp>
    </p:spTree>
    <p:extLst>
      <p:ext uri="{BB962C8B-B14F-4D97-AF65-F5344CB8AC3E}">
        <p14:creationId xmlns:p14="http://schemas.microsoft.com/office/powerpoint/2010/main" val="11478179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4800" y="838200"/>
            <a:ext cx="11219329" cy="12954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1648" y="146611"/>
            <a:ext cx="10515600" cy="815975"/>
          </a:xfrm>
        </p:spPr>
        <p:txBody>
          <a:bodyPr>
            <a:normAutofit/>
          </a:bodyPr>
          <a:lstStyle/>
          <a:p>
            <a:pPr algn="ctr"/>
            <a:r>
              <a:rPr lang="en-US" dirty="0" smtClean="0">
                <a:latin typeface="Arial Black" panose="020B0A04020102020204" pitchFamily="34" charset="0"/>
              </a:rPr>
              <a:t>Multi-Step, NR / NF, Commenting</a:t>
            </a:r>
            <a:endParaRPr lang="en-US" dirty="0">
              <a:latin typeface="Arial Black" panose="020B0A04020102020204" pitchFamily="34" charset="0"/>
            </a:endParaRPr>
          </a:p>
        </p:txBody>
      </p:sp>
      <p:sp>
        <p:nvSpPr>
          <p:cNvPr id="3" name="Content Placeholder 2"/>
          <p:cNvSpPr>
            <a:spLocks noGrp="1"/>
          </p:cNvSpPr>
          <p:nvPr>
            <p:ph idx="1"/>
          </p:nvPr>
        </p:nvSpPr>
        <p:spPr>
          <a:xfrm>
            <a:off x="304800" y="962586"/>
            <a:ext cx="11391900" cy="5773494"/>
          </a:xfrm>
        </p:spPr>
        <p:txBody>
          <a:bodyPr>
            <a:normAutofit fontScale="85000" lnSpcReduction="20000"/>
          </a:bodyPr>
          <a:lstStyle/>
          <a:p>
            <a:pPr marL="0" indent="0">
              <a:buNone/>
            </a:pPr>
            <a:r>
              <a:rPr lang="en-US" sz="2100" b="1" dirty="0" err="1">
                <a:latin typeface="Consolas" panose="020B0609020204030204" pitchFamily="49" charset="0"/>
                <a:cs typeface="Consolas" panose="020B0609020204030204" pitchFamily="49" charset="0"/>
              </a:rPr>
              <a:t>awk</a:t>
            </a:r>
            <a:r>
              <a:rPr lang="en-US" sz="2100" b="1" dirty="0">
                <a:latin typeface="Consolas" panose="020B0609020204030204" pitchFamily="49" charset="0"/>
                <a:cs typeface="Consolas" panose="020B0609020204030204" pitchFamily="49" charset="0"/>
              </a:rPr>
              <a:t> </a:t>
            </a:r>
            <a:r>
              <a:rPr lang="en-US" sz="2100" b="1" dirty="0">
                <a:solidFill>
                  <a:srgbClr val="FF0000"/>
                </a:solidFill>
                <a:latin typeface="Consolas" panose="020B0609020204030204" pitchFamily="49" charset="0"/>
                <a:cs typeface="Consolas" panose="020B0609020204030204" pitchFamily="49" charset="0"/>
              </a:rPr>
              <a:t>-F,</a:t>
            </a:r>
            <a:r>
              <a:rPr lang="en-US" sz="2100" b="1" dirty="0">
                <a:latin typeface="Consolas" panose="020B0609020204030204" pitchFamily="49" charset="0"/>
                <a:cs typeface="Consolas" panose="020B0609020204030204" pitchFamily="49" charset="0"/>
              </a:rPr>
              <a:t> '</a:t>
            </a:r>
            <a:r>
              <a:rPr lang="en-US" sz="2100" b="1" dirty="0">
                <a:solidFill>
                  <a:schemeClr val="accent2"/>
                </a:solidFill>
                <a:latin typeface="Consolas" panose="020B0609020204030204" pitchFamily="49" charset="0"/>
                <a:cs typeface="Consolas" panose="020B0609020204030204" pitchFamily="49" charset="0"/>
              </a:rPr>
              <a:t>/^[0-9</a:t>
            </a:r>
            <a:r>
              <a:rPr lang="en-US" sz="2100" b="1" dirty="0" smtClean="0">
                <a:solidFill>
                  <a:schemeClr val="accent2"/>
                </a:solidFill>
                <a:latin typeface="Consolas" panose="020B0609020204030204" pitchFamily="49" charset="0"/>
                <a:cs typeface="Consolas" panose="020B0609020204030204" pitchFamily="49" charset="0"/>
              </a:rPr>
              <a:t>]/</a:t>
            </a:r>
            <a:r>
              <a:rPr lang="en-US" sz="2100" b="1" dirty="0" smtClean="0">
                <a:latin typeface="Consolas" panose="020B0609020204030204" pitchFamily="49" charset="0"/>
                <a:cs typeface="Consolas" panose="020B0609020204030204" pitchFamily="49" charset="0"/>
              </a:rPr>
              <a:t> </a:t>
            </a:r>
            <a:r>
              <a:rPr lang="en-US" sz="2100" b="1" dirty="0" smtClean="0">
                <a:solidFill>
                  <a:schemeClr val="accent6">
                    <a:lumMod val="75000"/>
                  </a:schemeClr>
                </a:solidFill>
                <a:latin typeface="Consolas" panose="020B0609020204030204" pitchFamily="49" charset="0"/>
                <a:cs typeface="Consolas" panose="020B0609020204030204" pitchFamily="49" charset="0"/>
              </a:rPr>
              <a:t>{if(($</a:t>
            </a:r>
            <a:r>
              <a:rPr lang="en-US" sz="2100" b="1" dirty="0">
                <a:solidFill>
                  <a:schemeClr val="accent6">
                    <a:lumMod val="75000"/>
                  </a:schemeClr>
                </a:solidFill>
                <a:latin typeface="Consolas" panose="020B0609020204030204" pitchFamily="49" charset="0"/>
                <a:cs typeface="Consolas" panose="020B0609020204030204" pitchFamily="49" charset="0"/>
              </a:rPr>
              <a:t>76-$</a:t>
            </a:r>
            <a:r>
              <a:rPr lang="en-US" sz="2100" b="1" dirty="0" smtClean="0">
                <a:solidFill>
                  <a:schemeClr val="accent6">
                    <a:lumMod val="75000"/>
                  </a:schemeClr>
                </a:solidFill>
                <a:latin typeface="Consolas" panose="020B0609020204030204" pitchFamily="49" charset="0"/>
                <a:cs typeface="Consolas" panose="020B0609020204030204" pitchFamily="49" charset="0"/>
              </a:rPr>
              <a:t>85)&lt;0.5)print $76</a:t>
            </a:r>
            <a:r>
              <a:rPr lang="en-US" sz="2100" b="1" dirty="0">
                <a:solidFill>
                  <a:schemeClr val="accent6">
                    <a:lumMod val="75000"/>
                  </a:schemeClr>
                </a:solidFill>
                <a:latin typeface="Consolas" panose="020B0609020204030204" pitchFamily="49" charset="0"/>
                <a:cs typeface="Consolas" panose="020B0609020204030204" pitchFamily="49" charset="0"/>
              </a:rPr>
              <a:t>,$</a:t>
            </a:r>
            <a:r>
              <a:rPr lang="en-US" sz="2100" b="1" dirty="0" smtClean="0">
                <a:solidFill>
                  <a:schemeClr val="accent6">
                    <a:lumMod val="75000"/>
                  </a:schemeClr>
                </a:solidFill>
                <a:latin typeface="Consolas" panose="020B0609020204030204" pitchFamily="49" charset="0"/>
                <a:cs typeface="Consolas" panose="020B0609020204030204" pitchFamily="49" charset="0"/>
              </a:rPr>
              <a:t>85;</a:t>
            </a:r>
          </a:p>
          <a:p>
            <a:pPr marL="0" indent="0">
              <a:buNone/>
            </a:pPr>
            <a:r>
              <a:rPr lang="en-US" sz="2100" b="1" dirty="0">
                <a:solidFill>
                  <a:schemeClr val="accent6">
                    <a:lumMod val="75000"/>
                  </a:schemeClr>
                </a:solidFill>
                <a:latin typeface="Consolas" panose="020B0609020204030204" pitchFamily="49" charset="0"/>
                <a:cs typeface="Consolas" panose="020B0609020204030204" pitchFamily="49" charset="0"/>
              </a:rPr>
              <a:t> </a:t>
            </a:r>
            <a:r>
              <a:rPr lang="en-US" sz="2100" b="1" dirty="0" smtClean="0">
                <a:solidFill>
                  <a:schemeClr val="accent6">
                    <a:lumMod val="75000"/>
                  </a:schemeClr>
                </a:solidFill>
                <a:latin typeface="Consolas" panose="020B0609020204030204" pitchFamily="49" charset="0"/>
                <a:cs typeface="Consolas" panose="020B0609020204030204" pitchFamily="49" charset="0"/>
              </a:rPr>
              <a:t>                  if(($</a:t>
            </a:r>
            <a:r>
              <a:rPr lang="en-US" sz="2100" b="1" dirty="0">
                <a:solidFill>
                  <a:schemeClr val="accent6">
                    <a:lumMod val="75000"/>
                  </a:schemeClr>
                </a:solidFill>
                <a:latin typeface="Consolas" panose="020B0609020204030204" pitchFamily="49" charset="0"/>
                <a:cs typeface="Consolas" panose="020B0609020204030204" pitchFamily="49" charset="0"/>
              </a:rPr>
              <a:t>76-$85</a:t>
            </a:r>
            <a:r>
              <a:rPr lang="en-US" sz="2100" b="1" dirty="0" smtClean="0">
                <a:solidFill>
                  <a:schemeClr val="accent6">
                    <a:lumMod val="75000"/>
                  </a:schemeClr>
                </a:solidFill>
                <a:latin typeface="Consolas" panose="020B0609020204030204" pitchFamily="49" charset="0"/>
                <a:cs typeface="Consolas" panose="020B0609020204030204" pitchFamily="49" charset="0"/>
              </a:rPr>
              <a:t>)&gt;0.8)print </a:t>
            </a:r>
            <a:r>
              <a:rPr lang="en-US" sz="2100" b="1" dirty="0">
                <a:solidFill>
                  <a:schemeClr val="accent6">
                    <a:lumMod val="75000"/>
                  </a:schemeClr>
                </a:solidFill>
                <a:latin typeface="Consolas" panose="020B0609020204030204" pitchFamily="49" charset="0"/>
                <a:cs typeface="Consolas" panose="020B0609020204030204" pitchFamily="49" charset="0"/>
              </a:rPr>
              <a:t>$76,$</a:t>
            </a:r>
            <a:r>
              <a:rPr lang="en-US" sz="2100" b="1" dirty="0" smtClean="0">
                <a:solidFill>
                  <a:schemeClr val="accent6">
                    <a:lumMod val="75000"/>
                  </a:schemeClr>
                </a:solidFill>
                <a:latin typeface="Consolas" panose="020B0609020204030204" pitchFamily="49" charset="0"/>
                <a:cs typeface="Consolas" panose="020B0609020204030204" pitchFamily="49" charset="0"/>
              </a:rPr>
              <a:t>85,"ERR"};   # find any overflow</a:t>
            </a:r>
          </a:p>
          <a:p>
            <a:pPr marL="0" indent="0">
              <a:buNone/>
            </a:pPr>
            <a:r>
              <a:rPr lang="en-US" sz="2100" b="1" dirty="0" smtClean="0">
                <a:solidFill>
                  <a:schemeClr val="accent6">
                    <a:lumMod val="75000"/>
                  </a:schemeClr>
                </a:solidFill>
                <a:latin typeface="Consolas" panose="020B0609020204030204" pitchFamily="49" charset="0"/>
                <a:cs typeface="Consolas" panose="020B0609020204030204" pitchFamily="49" charset="0"/>
              </a:rPr>
              <a:t>         # Check for the answer. </a:t>
            </a:r>
          </a:p>
          <a:p>
            <a:pPr marL="0" indent="0">
              <a:buNone/>
            </a:pPr>
            <a:r>
              <a:rPr lang="en-US" sz="2100" b="1" dirty="0" smtClean="0">
                <a:solidFill>
                  <a:schemeClr val="accent6">
                    <a:lumMod val="75000"/>
                  </a:schemeClr>
                </a:solidFill>
                <a:latin typeface="Consolas" panose="020B0609020204030204" pitchFamily="49" charset="0"/>
                <a:cs typeface="Consolas" panose="020B0609020204030204" pitchFamily="49" charset="0"/>
              </a:rPr>
              <a:t>         </a:t>
            </a:r>
            <a:r>
              <a:rPr lang="en-US" sz="2100" b="1" dirty="0" smtClean="0">
                <a:solidFill>
                  <a:schemeClr val="accent2"/>
                </a:solidFill>
                <a:latin typeface="Consolas" panose="020B0609020204030204" pitchFamily="49" charset="0"/>
                <a:cs typeface="Consolas" panose="020B0609020204030204" pitchFamily="49" charset="0"/>
              </a:rPr>
              <a:t>$27 ~ "^42$"</a:t>
            </a:r>
            <a:r>
              <a:rPr lang="en-US" sz="2100" b="1" dirty="0" smtClean="0">
                <a:solidFill>
                  <a:schemeClr val="accent6">
                    <a:lumMod val="75000"/>
                  </a:schemeClr>
                </a:solidFill>
                <a:latin typeface="Consolas" panose="020B0609020204030204" pitchFamily="49" charset="0"/>
                <a:cs typeface="Consolas" panose="020B0609020204030204" pitchFamily="49" charset="0"/>
              </a:rPr>
              <a:t> {if(NR&gt;200) print "WARNING: 42 at ", NR}</a:t>
            </a:r>
            <a:r>
              <a:rPr lang="en-US" sz="2100" b="1" dirty="0" smtClean="0">
                <a:latin typeface="Consolas" panose="020B0609020204030204" pitchFamily="49" charset="0"/>
                <a:cs typeface="Consolas" panose="020B0609020204030204" pitchFamily="49" charset="0"/>
              </a:rPr>
              <a:t>' mydata1.log</a:t>
            </a:r>
          </a:p>
          <a:p>
            <a:r>
              <a:rPr lang="en-US" sz="2600" dirty="0" smtClean="0"/>
              <a:t>You can have as many </a:t>
            </a:r>
            <a:r>
              <a:rPr lang="en-US" sz="2600" dirty="0" err="1" smtClean="0">
                <a:solidFill>
                  <a:schemeClr val="accent4"/>
                </a:solidFill>
              </a:rPr>
              <a:t>pattern</a:t>
            </a:r>
            <a:r>
              <a:rPr lang="en-US" sz="2600" dirty="0" err="1" smtClean="0"/>
              <a:t>+</a:t>
            </a:r>
            <a:r>
              <a:rPr lang="en-US" sz="2600" dirty="0" err="1" smtClean="0">
                <a:solidFill>
                  <a:schemeClr val="accent6">
                    <a:lumMod val="75000"/>
                  </a:schemeClr>
                </a:solidFill>
              </a:rPr>
              <a:t>action</a:t>
            </a:r>
            <a:r>
              <a:rPr lang="en-US" sz="2600" dirty="0" smtClean="0"/>
              <a:t> pairs as you want.  It will process them all, for each record of the </a:t>
            </a:r>
            <a:r>
              <a:rPr lang="en-US" sz="2600" dirty="0" err="1" smtClean="0"/>
              <a:t>logfile</a:t>
            </a:r>
            <a:r>
              <a:rPr lang="en-US" sz="2600" dirty="0" smtClean="0"/>
              <a:t>, before reading the next record.</a:t>
            </a:r>
          </a:p>
          <a:p>
            <a:pPr lvl="1"/>
            <a:r>
              <a:rPr lang="en-US" sz="2300" dirty="0" smtClean="0"/>
              <a:t>In this script there are 2 </a:t>
            </a:r>
            <a:r>
              <a:rPr lang="en-US" sz="2300" dirty="0" err="1" smtClean="0"/>
              <a:t>pattern+action</a:t>
            </a:r>
            <a:r>
              <a:rPr lang="en-US" sz="2300" dirty="0" smtClean="0"/>
              <a:t> pairs.  </a:t>
            </a:r>
          </a:p>
          <a:p>
            <a:pPr lvl="1"/>
            <a:r>
              <a:rPr lang="en-US" sz="2300" dirty="0" smtClean="0"/>
              <a:t>The first pattern has two actions.  It does both actions on any record where the pattern occurs.</a:t>
            </a:r>
          </a:p>
          <a:p>
            <a:r>
              <a:rPr lang="en-US" sz="2600" dirty="0" smtClean="0"/>
              <a:t>The second pattern is a different format.  Instead of searching the line for a regex, it searches only a specific column.  </a:t>
            </a:r>
          </a:p>
          <a:p>
            <a:pPr lvl="1"/>
            <a:r>
              <a:rPr lang="en-US" sz="2300" dirty="0" smtClean="0"/>
              <a:t>This is a very good practice as it eliminates false alarms (same value in an irrelevant column).</a:t>
            </a:r>
          </a:p>
          <a:p>
            <a:r>
              <a:rPr lang="en-US" sz="2600" dirty="0" smtClean="0"/>
              <a:t>The third action uses the </a:t>
            </a:r>
            <a:r>
              <a:rPr lang="en-US" sz="2600" i="1" dirty="0" smtClean="0"/>
              <a:t>record number NR</a:t>
            </a:r>
            <a:r>
              <a:rPr lang="en-US" sz="2600" dirty="0" smtClean="0"/>
              <a:t>.  The </a:t>
            </a:r>
            <a:r>
              <a:rPr lang="en-US" sz="2600" dirty="0" err="1" smtClean="0"/>
              <a:t>awk</a:t>
            </a:r>
            <a:r>
              <a:rPr lang="en-US" sz="2600" dirty="0" smtClean="0"/>
              <a:t> keeps track of how many records it has read, so we can find out what line we are on of the file.</a:t>
            </a:r>
          </a:p>
          <a:p>
            <a:pPr lvl="1"/>
            <a:r>
              <a:rPr lang="en-US" sz="2000" dirty="0" smtClean="0"/>
              <a:t>Another thing </a:t>
            </a:r>
            <a:r>
              <a:rPr lang="en-US" sz="2000" dirty="0" err="1" smtClean="0"/>
              <a:t>awk</a:t>
            </a:r>
            <a:r>
              <a:rPr lang="en-US" sz="2000" dirty="0" smtClean="0"/>
              <a:t> keeps track of for us (not shown), is that it counts </a:t>
            </a:r>
            <a:r>
              <a:rPr lang="en-US" sz="2000" dirty="0"/>
              <a:t>the </a:t>
            </a:r>
            <a:r>
              <a:rPr lang="en-US" sz="2000" i="1" dirty="0"/>
              <a:t>number of fields (</a:t>
            </a:r>
            <a:r>
              <a:rPr lang="en-US" sz="2000" i="1" dirty="0" smtClean="0"/>
              <a:t>columns)</a:t>
            </a:r>
            <a:r>
              <a:rPr lang="en-US" sz="2000" dirty="0" smtClean="0"/>
              <a:t>, </a:t>
            </a:r>
            <a:r>
              <a:rPr lang="en-US" sz="2000" dirty="0"/>
              <a:t>so </a:t>
            </a:r>
            <a:r>
              <a:rPr lang="en-US" sz="2000" dirty="0" smtClean="0"/>
              <a:t>NF/$NF is </a:t>
            </a:r>
            <a:r>
              <a:rPr lang="en-US" sz="2000" dirty="0"/>
              <a:t>the last field</a:t>
            </a:r>
            <a:r>
              <a:rPr lang="en-US" sz="2000" dirty="0" smtClean="0"/>
              <a:t>.</a:t>
            </a:r>
            <a:endParaRPr lang="en-US" sz="2200" dirty="0" smtClean="0"/>
          </a:p>
          <a:p>
            <a:r>
              <a:rPr lang="en-US" sz="2600" dirty="0" smtClean="0"/>
              <a:t>You can put bash comments (with a #) anywhere.</a:t>
            </a:r>
          </a:p>
          <a:p>
            <a:pPr lvl="1"/>
            <a:r>
              <a:rPr lang="en-US" sz="2300" dirty="0" smtClean="0"/>
              <a:t>Put them in as separate lines or as trailing commentary.</a:t>
            </a:r>
          </a:p>
          <a:p>
            <a:pPr lvl="1"/>
            <a:r>
              <a:rPr lang="en-US" sz="2300" dirty="0" smtClean="0"/>
              <a:t>Don’t put single-quote (apostrophe, tick) in comments without escape; it will end the </a:t>
            </a:r>
            <a:r>
              <a:rPr lang="en-US" sz="2300" dirty="0" err="1" smtClean="0"/>
              <a:t>awk</a:t>
            </a:r>
            <a:r>
              <a:rPr lang="en-US" sz="2300" dirty="0" smtClean="0"/>
              <a:t>!</a:t>
            </a:r>
          </a:p>
          <a:p>
            <a:r>
              <a:rPr lang="en-US" sz="2600" dirty="0" smtClean="0"/>
              <a:t>Spaces within an action command are usually optional, so you can be compact if you like.</a:t>
            </a:r>
          </a:p>
          <a:p>
            <a:endParaRPr lang="en-US" dirty="0"/>
          </a:p>
          <a:p>
            <a:endParaRPr lang="en-US" dirty="0" smtClean="0"/>
          </a:p>
          <a:p>
            <a:endParaRPr lang="en-US" dirty="0"/>
          </a:p>
          <a:p>
            <a:endParaRPr lang="en-US" dirty="0" smtClean="0"/>
          </a:p>
          <a:p>
            <a:endParaRPr lang="en-US" dirty="0"/>
          </a:p>
        </p:txBody>
      </p:sp>
      <p:sp>
        <p:nvSpPr>
          <p:cNvPr id="4" name="Slide Number Placeholder 3"/>
          <p:cNvSpPr>
            <a:spLocks noGrp="1"/>
          </p:cNvSpPr>
          <p:nvPr>
            <p:ph type="sldNum" sz="quarter" idx="12"/>
          </p:nvPr>
        </p:nvSpPr>
        <p:spPr/>
        <p:txBody>
          <a:bodyPr/>
          <a:lstStyle/>
          <a:p>
            <a:fld id="{E4C76670-F7CE-4617-A777-F8A57D2668D3}" type="slidenum">
              <a:rPr lang="en-US" smtClean="0"/>
              <a:t>8</a:t>
            </a:fld>
            <a:endParaRPr lang="en-US"/>
          </a:p>
        </p:txBody>
      </p:sp>
    </p:spTree>
    <p:extLst>
      <p:ext uri="{BB962C8B-B14F-4D97-AF65-F5344CB8AC3E}">
        <p14:creationId xmlns:p14="http://schemas.microsoft.com/office/powerpoint/2010/main" val="41191983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36097"/>
            <a:ext cx="10515600" cy="815975"/>
          </a:xfrm>
        </p:spPr>
        <p:txBody>
          <a:bodyPr>
            <a:noAutofit/>
          </a:bodyPr>
          <a:lstStyle/>
          <a:p>
            <a:pPr algn="ctr"/>
            <a:r>
              <a:rPr lang="en-US" sz="3600" dirty="0" smtClean="0">
                <a:latin typeface="Arial Black" panose="020B0A04020102020204" pitchFamily="34" charset="0"/>
              </a:rPr>
              <a:t>Advantages of the</a:t>
            </a:r>
            <a:br>
              <a:rPr lang="en-US" sz="3600" dirty="0" smtClean="0">
                <a:latin typeface="Arial Black" panose="020B0A04020102020204" pitchFamily="34" charset="0"/>
              </a:rPr>
            </a:br>
            <a:r>
              <a:rPr lang="en-US" sz="3600" dirty="0" smtClean="0">
                <a:latin typeface="Arial Black" panose="020B0A04020102020204" pitchFamily="34" charset="0"/>
              </a:rPr>
              <a:t>Command Line Interface</a:t>
            </a:r>
            <a:endParaRPr lang="en-US" sz="3600" dirty="0">
              <a:latin typeface="Arial Black" panose="020B0A04020102020204" pitchFamily="34" charset="0"/>
            </a:endParaRPr>
          </a:p>
        </p:txBody>
      </p:sp>
      <p:sp>
        <p:nvSpPr>
          <p:cNvPr id="3" name="Content Placeholder 2"/>
          <p:cNvSpPr>
            <a:spLocks noGrp="1"/>
          </p:cNvSpPr>
          <p:nvPr>
            <p:ph idx="1"/>
          </p:nvPr>
        </p:nvSpPr>
        <p:spPr>
          <a:xfrm>
            <a:off x="400050" y="1579291"/>
            <a:ext cx="11391900" cy="5138377"/>
          </a:xfrm>
        </p:spPr>
        <p:txBody>
          <a:bodyPr>
            <a:normAutofit fontScale="92500" lnSpcReduction="20000"/>
          </a:bodyPr>
          <a:lstStyle/>
          <a:p>
            <a:r>
              <a:rPr lang="en-US" dirty="0">
                <a:latin typeface="Baskerville Old Face" panose="02020602080505020303" pitchFamily="18" charset="0"/>
              </a:rPr>
              <a:t>Communication </a:t>
            </a:r>
            <a:r>
              <a:rPr lang="en-US" dirty="0" smtClean="0">
                <a:latin typeface="Baskerville Old Face" panose="02020602080505020303" pitchFamily="18" charset="0"/>
              </a:rPr>
              <a:t>(an exact, clear </a:t>
            </a:r>
            <a:r>
              <a:rPr lang="en-US" dirty="0">
                <a:latin typeface="Baskerville Old Face" panose="02020602080505020303" pitchFamily="18" charset="0"/>
              </a:rPr>
              <a:t>record/transfer of “what we did” – to customer, to </a:t>
            </a:r>
            <a:r>
              <a:rPr lang="en-US" dirty="0" smtClean="0">
                <a:latin typeface="Baskerville Old Face" panose="02020602080505020303" pitchFamily="18" charset="0"/>
              </a:rPr>
              <a:t>teammates, </a:t>
            </a:r>
            <a:r>
              <a:rPr lang="en-US" dirty="0">
                <a:latin typeface="Baskerville Old Face" panose="02020602080505020303" pitchFamily="18" charset="0"/>
              </a:rPr>
              <a:t>to yourself a year </a:t>
            </a:r>
            <a:r>
              <a:rPr lang="en-US" dirty="0" smtClean="0">
                <a:latin typeface="Baskerville Old Face" panose="02020602080505020303" pitchFamily="18" charset="0"/>
              </a:rPr>
              <a:t>later, </a:t>
            </a:r>
            <a:r>
              <a:rPr lang="en-US" dirty="0">
                <a:latin typeface="Baskerville Old Face" panose="02020602080505020303" pitchFamily="18" charset="0"/>
              </a:rPr>
              <a:t>to </a:t>
            </a:r>
            <a:r>
              <a:rPr lang="en-US" dirty="0" smtClean="0">
                <a:latin typeface="Baskerville Old Face" panose="02020602080505020303" pitchFamily="18" charset="0"/>
              </a:rPr>
              <a:t>CM)</a:t>
            </a:r>
            <a:endParaRPr lang="en-US" dirty="0">
              <a:latin typeface="Baskerville Old Face" panose="02020602080505020303" pitchFamily="18" charset="0"/>
            </a:endParaRPr>
          </a:p>
          <a:p>
            <a:pPr lvl="1"/>
            <a:r>
              <a:rPr lang="en-US" dirty="0">
                <a:latin typeface="Baskerville Old Face" panose="02020602080505020303" pitchFamily="18" charset="0"/>
              </a:rPr>
              <a:t> </a:t>
            </a:r>
            <a:r>
              <a:rPr lang="en-US" dirty="0" smtClean="0">
                <a:latin typeface="Baskerville Old Face" panose="02020602080505020303" pitchFamily="18" charset="0"/>
              </a:rPr>
              <a:t>Repeatability</a:t>
            </a:r>
          </a:p>
          <a:p>
            <a:pPr lvl="2"/>
            <a:r>
              <a:rPr lang="en-US" dirty="0" smtClean="0">
                <a:latin typeface="Baskerville Old Face" panose="02020602080505020303" pitchFamily="18" charset="0"/>
              </a:rPr>
              <a:t>Use up-arrow on your history, change to process mydata2.log</a:t>
            </a:r>
          </a:p>
          <a:p>
            <a:pPr lvl="2"/>
            <a:r>
              <a:rPr lang="en-US" dirty="0" smtClean="0">
                <a:latin typeface="Baskerville Old Face" panose="02020602080505020303" pitchFamily="18" charset="0"/>
              </a:rPr>
              <a:t>Works the same way a year later</a:t>
            </a:r>
          </a:p>
          <a:p>
            <a:pPr lvl="1"/>
            <a:r>
              <a:rPr lang="en-US" dirty="0" smtClean="0">
                <a:latin typeface="Baskerville Old Face" panose="02020602080505020303" pitchFamily="18" charset="0"/>
              </a:rPr>
              <a:t> </a:t>
            </a:r>
            <a:r>
              <a:rPr lang="en-US" dirty="0" err="1" smtClean="0">
                <a:latin typeface="Baskerville Old Face" panose="02020602080505020303" pitchFamily="18" charset="0"/>
              </a:rPr>
              <a:t>Shareability</a:t>
            </a:r>
            <a:endParaRPr lang="en-US" dirty="0" smtClean="0">
              <a:latin typeface="Baskerville Old Face" panose="02020602080505020303" pitchFamily="18" charset="0"/>
            </a:endParaRPr>
          </a:p>
          <a:p>
            <a:pPr lvl="2"/>
            <a:r>
              <a:rPr lang="en-US" dirty="0" smtClean="0">
                <a:latin typeface="Baskerville Old Face" panose="02020602080505020303" pitchFamily="18" charset="0"/>
              </a:rPr>
              <a:t>Rather than 20 pages of screenshots with red circles, just paste the exact text; foolproof! </a:t>
            </a:r>
          </a:p>
          <a:p>
            <a:pPr lvl="2"/>
            <a:r>
              <a:rPr lang="en-US" dirty="0" smtClean="0">
                <a:latin typeface="Baskerville Old Face" panose="02020602080505020303" pitchFamily="18" charset="0"/>
              </a:rPr>
              <a:t>Helpful to use a non-proportional font (evenly spaced)</a:t>
            </a:r>
            <a:endParaRPr lang="en-US" dirty="0">
              <a:latin typeface="Baskerville Old Face" panose="02020602080505020303" pitchFamily="18" charset="0"/>
            </a:endParaRPr>
          </a:p>
          <a:p>
            <a:pPr lvl="1"/>
            <a:r>
              <a:rPr lang="en-US" dirty="0">
                <a:latin typeface="Baskerville Old Face" panose="02020602080505020303" pitchFamily="18" charset="0"/>
              </a:rPr>
              <a:t> </a:t>
            </a:r>
            <a:r>
              <a:rPr lang="en-US" dirty="0" smtClean="0">
                <a:latin typeface="Baskerville Old Face" panose="02020602080505020303" pitchFamily="18" charset="0"/>
              </a:rPr>
              <a:t>Version control</a:t>
            </a:r>
          </a:p>
          <a:p>
            <a:pPr lvl="2"/>
            <a:r>
              <a:rPr lang="en-US" dirty="0" smtClean="0">
                <a:latin typeface="Baskerville Old Face" panose="02020602080505020303" pitchFamily="18" charset="0"/>
              </a:rPr>
              <a:t>Text-only means you can do diffs</a:t>
            </a:r>
            <a:endParaRPr lang="en-US" dirty="0">
              <a:latin typeface="Baskerville Old Face" panose="02020602080505020303" pitchFamily="18" charset="0"/>
            </a:endParaRPr>
          </a:p>
          <a:p>
            <a:r>
              <a:rPr lang="en-US" dirty="0" smtClean="0">
                <a:latin typeface="Baskerville Old Face" panose="02020602080505020303" pitchFamily="18" charset="0"/>
              </a:rPr>
              <a:t>Serial </a:t>
            </a:r>
            <a:r>
              <a:rPr lang="en-US" dirty="0">
                <a:latin typeface="Baskerville Old Face" panose="02020602080505020303" pitchFamily="18" charset="0"/>
              </a:rPr>
              <a:t>Read </a:t>
            </a:r>
            <a:r>
              <a:rPr lang="en-US" dirty="0" smtClean="0">
                <a:latin typeface="Baskerville Old Face" panose="02020602080505020303" pitchFamily="18" charset="0"/>
              </a:rPr>
              <a:t>(works like a paper </a:t>
            </a:r>
            <a:r>
              <a:rPr lang="en-US" dirty="0">
                <a:latin typeface="Baskerville Old Face" panose="02020602080505020303" pitchFamily="18" charset="0"/>
              </a:rPr>
              <a:t>tape </a:t>
            </a:r>
            <a:r>
              <a:rPr lang="en-US" dirty="0" smtClean="0">
                <a:latin typeface="Baskerville Old Face" panose="02020602080505020303" pitchFamily="18" charset="0"/>
              </a:rPr>
              <a:t>reader, or a lengthy </a:t>
            </a:r>
            <a:r>
              <a:rPr lang="en-US" dirty="0">
                <a:latin typeface="Baskerville Old Face" panose="02020602080505020303" pitchFamily="18" charset="0"/>
              </a:rPr>
              <a:t>grocery receipt)</a:t>
            </a:r>
          </a:p>
          <a:p>
            <a:pPr lvl="1"/>
            <a:r>
              <a:rPr lang="en-US" dirty="0" smtClean="0">
                <a:latin typeface="Baskerville Old Face" panose="02020602080505020303" pitchFamily="18" charset="0"/>
              </a:rPr>
              <a:t>Speed (no waiting while it “loads” it all)</a:t>
            </a:r>
            <a:endParaRPr lang="en-US" dirty="0">
              <a:latin typeface="Baskerville Old Face" panose="02020602080505020303" pitchFamily="18" charset="0"/>
            </a:endParaRPr>
          </a:p>
          <a:p>
            <a:pPr lvl="1"/>
            <a:r>
              <a:rPr lang="en-US" dirty="0" smtClean="0">
                <a:latin typeface="Baskerville Old Face" panose="02020602080505020303" pitchFamily="18" charset="0"/>
              </a:rPr>
              <a:t>Memory (no crashing when it can’t “fit” it all)</a:t>
            </a:r>
          </a:p>
          <a:p>
            <a:r>
              <a:rPr lang="en-US" dirty="0" smtClean="0">
                <a:latin typeface="Baskerville Old Face" panose="02020602080505020303" pitchFamily="18" charset="0"/>
              </a:rPr>
              <a:t>Extensibility </a:t>
            </a:r>
            <a:r>
              <a:rPr lang="en-US" dirty="0">
                <a:latin typeface="Baskerville Old Face" panose="02020602080505020303" pitchFamily="18" charset="0"/>
              </a:rPr>
              <a:t>(wrappers</a:t>
            </a:r>
            <a:r>
              <a:rPr lang="en-US" dirty="0" smtClean="0">
                <a:latin typeface="Baskerville Old Face" panose="02020602080505020303" pitchFamily="18" charset="0"/>
              </a:rPr>
              <a:t>)</a:t>
            </a:r>
          </a:p>
          <a:p>
            <a:pPr lvl="1"/>
            <a:r>
              <a:rPr lang="en-US" dirty="0">
                <a:latin typeface="Baskerville Old Face" panose="02020602080505020303" pitchFamily="18" charset="0"/>
              </a:rPr>
              <a:t>Can put it in a loop inside a </a:t>
            </a:r>
            <a:r>
              <a:rPr lang="en-US" dirty="0" smtClean="0">
                <a:latin typeface="Baskerville Old Face" panose="02020602080505020303" pitchFamily="18" charset="0"/>
              </a:rPr>
              <a:t>driver-script, so nobody has to babysit the mouse-clicks required by a GUI.</a:t>
            </a:r>
          </a:p>
          <a:p>
            <a:pPr lvl="1"/>
            <a:r>
              <a:rPr lang="en-US" dirty="0" smtClean="0">
                <a:latin typeface="Baskerville Old Face" panose="02020602080505020303" pitchFamily="18" charset="0"/>
              </a:rPr>
              <a:t>Can add on other post-processing; keep writing tools; summarize it, plot the summary, no limit.</a:t>
            </a:r>
            <a:endParaRPr lang="en-US" dirty="0" smtClean="0">
              <a:latin typeface="Consolas" panose="020B0609020204030204" pitchFamily="49" charset="0"/>
              <a:cs typeface="Consolas" panose="020B0609020204030204" pitchFamily="49" charset="0"/>
            </a:endParaRPr>
          </a:p>
          <a:p>
            <a:endParaRPr lang="en-US" dirty="0"/>
          </a:p>
        </p:txBody>
      </p:sp>
      <p:sp>
        <p:nvSpPr>
          <p:cNvPr id="4" name="TextBox 3"/>
          <p:cNvSpPr txBox="1"/>
          <p:nvPr/>
        </p:nvSpPr>
        <p:spPr>
          <a:xfrm>
            <a:off x="6689351" y="4874601"/>
            <a:ext cx="3392022" cy="338554"/>
          </a:xfrm>
          <a:prstGeom prst="rect">
            <a:avLst/>
          </a:prstGeom>
          <a:noFill/>
          <a:ln>
            <a:solidFill>
              <a:srgbClr val="92D050"/>
            </a:solidFill>
          </a:ln>
        </p:spPr>
        <p:txBody>
          <a:bodyPr wrap="square" rtlCol="0">
            <a:spAutoFit/>
          </a:bodyPr>
          <a:lstStyle/>
          <a:p>
            <a:r>
              <a:rPr lang="en-US" sz="1600" dirty="0" smtClean="0"/>
              <a:t>JUST THINK: No maximum file size</a:t>
            </a:r>
            <a:endParaRPr lang="en-US" sz="1600" dirty="0"/>
          </a:p>
        </p:txBody>
      </p:sp>
      <p:sp>
        <p:nvSpPr>
          <p:cNvPr id="6" name="TextBox 5"/>
          <p:cNvSpPr txBox="1"/>
          <p:nvPr/>
        </p:nvSpPr>
        <p:spPr>
          <a:xfrm>
            <a:off x="7800413" y="2449487"/>
            <a:ext cx="3392022" cy="338554"/>
          </a:xfrm>
          <a:prstGeom prst="rect">
            <a:avLst/>
          </a:prstGeom>
          <a:noFill/>
          <a:ln>
            <a:solidFill>
              <a:srgbClr val="92D050"/>
            </a:solidFill>
          </a:ln>
        </p:spPr>
        <p:txBody>
          <a:bodyPr wrap="square" rtlCol="0">
            <a:spAutoFit/>
          </a:bodyPr>
          <a:lstStyle/>
          <a:p>
            <a:r>
              <a:rPr lang="en-US" sz="1600" dirty="0" smtClean="0"/>
              <a:t>JUST THINK: A verbatim test record</a:t>
            </a:r>
            <a:endParaRPr lang="en-US" sz="1600" dirty="0"/>
          </a:p>
        </p:txBody>
      </p:sp>
      <p:sp>
        <p:nvSpPr>
          <p:cNvPr id="7" name="TextBox 6"/>
          <p:cNvSpPr txBox="1"/>
          <p:nvPr/>
        </p:nvSpPr>
        <p:spPr>
          <a:xfrm>
            <a:off x="8154521" y="6083351"/>
            <a:ext cx="3853704" cy="338554"/>
          </a:xfrm>
          <a:prstGeom prst="rect">
            <a:avLst/>
          </a:prstGeom>
          <a:noFill/>
          <a:ln>
            <a:solidFill>
              <a:srgbClr val="92D050"/>
            </a:solidFill>
          </a:ln>
        </p:spPr>
        <p:txBody>
          <a:bodyPr wrap="square" rtlCol="0">
            <a:spAutoFit/>
          </a:bodyPr>
          <a:lstStyle/>
          <a:p>
            <a:r>
              <a:rPr lang="en-US" sz="1600" dirty="0" smtClean="0"/>
              <a:t>JUST THINK: No idle processors at midnight</a:t>
            </a:r>
            <a:endParaRPr lang="en-US" sz="1600" dirty="0"/>
          </a:p>
        </p:txBody>
      </p:sp>
      <p:sp>
        <p:nvSpPr>
          <p:cNvPr id="8" name="Rectangle 7"/>
          <p:cNvSpPr/>
          <p:nvPr/>
        </p:nvSpPr>
        <p:spPr>
          <a:xfrm>
            <a:off x="111514" y="156118"/>
            <a:ext cx="11991278" cy="6531662"/>
          </a:xfrm>
          <a:prstGeom prst="rect">
            <a:avLst/>
          </a:prstGeom>
          <a:noFill/>
          <a:ln w="381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65178" y="1223642"/>
            <a:ext cx="11283950" cy="338554"/>
          </a:xfrm>
          <a:prstGeom prst="rect">
            <a:avLst/>
          </a:prstGeom>
          <a:solidFill>
            <a:schemeClr val="accent4">
              <a:lumMod val="40000"/>
              <a:lumOff val="60000"/>
            </a:schemeClr>
          </a:solidFill>
          <a:ln>
            <a:solidFill>
              <a:schemeClr val="tx1"/>
            </a:solidFill>
          </a:ln>
        </p:spPr>
        <p:txBody>
          <a:bodyPr wrap="square" rtlCol="0">
            <a:spAutoFit/>
          </a:bodyPr>
          <a:lstStyle/>
          <a:p>
            <a:r>
              <a:rPr lang="en-US" sz="1600" dirty="0" smtClean="0"/>
              <a:t>This assumes you have decided on a repeatable process; you are past the “poking around, hunting” stage, for which a GUI is best.</a:t>
            </a:r>
            <a:endParaRPr lang="en-US" sz="1600" dirty="0"/>
          </a:p>
        </p:txBody>
      </p:sp>
      <p:sp>
        <p:nvSpPr>
          <p:cNvPr id="9" name="Slide Number Placeholder 8"/>
          <p:cNvSpPr>
            <a:spLocks noGrp="1"/>
          </p:cNvSpPr>
          <p:nvPr>
            <p:ph type="sldNum" sz="quarter" idx="12"/>
          </p:nvPr>
        </p:nvSpPr>
        <p:spPr>
          <a:xfrm>
            <a:off x="137591" y="6421905"/>
            <a:ext cx="327587" cy="365125"/>
          </a:xfrm>
        </p:spPr>
        <p:txBody>
          <a:bodyPr/>
          <a:lstStyle/>
          <a:p>
            <a:fld id="{E4C76670-F7CE-4617-A777-F8A57D2668D3}" type="slidenum">
              <a:rPr lang="en-US" smtClean="0"/>
              <a:t>9</a:t>
            </a:fld>
            <a:endParaRPr lang="en-US"/>
          </a:p>
        </p:txBody>
      </p:sp>
    </p:spTree>
    <p:extLst>
      <p:ext uri="{BB962C8B-B14F-4D97-AF65-F5344CB8AC3E}">
        <p14:creationId xmlns:p14="http://schemas.microsoft.com/office/powerpoint/2010/main" val="17979056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578</TotalTime>
  <Words>2937</Words>
  <Application>Microsoft Office PowerPoint</Application>
  <PresentationFormat>Widescreen</PresentationFormat>
  <Paragraphs>200</Paragraphs>
  <Slides>15</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Arial Black</vt:lpstr>
      <vt:lpstr>Baskerville Old Face</vt:lpstr>
      <vt:lpstr>Calibri</vt:lpstr>
      <vt:lpstr>Calibri Light</vt:lpstr>
      <vt:lpstr>Consolas</vt:lpstr>
      <vt:lpstr>Wingdings</vt:lpstr>
      <vt:lpstr>Office Theme</vt:lpstr>
      <vt:lpstr>Log Analysis:  Data Reduction using “awk”</vt:lpstr>
      <vt:lpstr>Problem Description</vt:lpstr>
      <vt:lpstr>Problem Gets Worse</vt:lpstr>
      <vt:lpstr>Save the Day</vt:lpstr>
      <vt:lpstr>Concepts/Tools that Save the Day</vt:lpstr>
      <vt:lpstr>This Can Be So Easy</vt:lpstr>
      <vt:lpstr>Loop Control – That Was Easy</vt:lpstr>
      <vt:lpstr>Multi-Step, NR / NF, Commenting</vt:lpstr>
      <vt:lpstr>Advantages of the Command Line Interface</vt:lpstr>
      <vt:lpstr>Access to a CLI</vt:lpstr>
      <vt:lpstr>Some Bash Mechanics to use in a CLI</vt:lpstr>
      <vt:lpstr>More-Powerful Analytics</vt:lpstr>
      <vt:lpstr>Parameterizing the Variations</vt:lpstr>
      <vt:lpstr>Conclusion</vt:lpstr>
      <vt:lpstr>Backup Slide: How I Tested</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 Analysis:  Data Reduction using “awk”</dc:title>
  <dc:creator>linda</dc:creator>
  <cp:lastModifiedBy>linda</cp:lastModifiedBy>
  <cp:revision>62</cp:revision>
  <cp:lastPrinted>2020-02-20T04:09:54Z</cp:lastPrinted>
  <dcterms:created xsi:type="dcterms:W3CDTF">2020-01-08T01:35:58Z</dcterms:created>
  <dcterms:modified xsi:type="dcterms:W3CDTF">2020-02-20T04:25:01Z</dcterms:modified>
</cp:coreProperties>
</file>