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72" r:id="rId3"/>
    <p:sldId id="258" r:id="rId4"/>
    <p:sldId id="265" r:id="rId5"/>
    <p:sldId id="292" r:id="rId6"/>
    <p:sldId id="276" r:id="rId7"/>
    <p:sldId id="296" r:id="rId8"/>
    <p:sldId id="309" r:id="rId9"/>
    <p:sldId id="297" r:id="rId10"/>
    <p:sldId id="284" r:id="rId11"/>
    <p:sldId id="298" r:id="rId12"/>
    <p:sldId id="315" r:id="rId13"/>
    <p:sldId id="300" r:id="rId14"/>
    <p:sldId id="283" r:id="rId15"/>
    <p:sldId id="259" r:id="rId16"/>
    <p:sldId id="281" r:id="rId17"/>
    <p:sldId id="290" r:id="rId18"/>
    <p:sldId id="318" r:id="rId19"/>
    <p:sldId id="286" r:id="rId20"/>
    <p:sldId id="311" r:id="rId21"/>
    <p:sldId id="285" r:id="rId22"/>
    <p:sldId id="301" r:id="rId23"/>
    <p:sldId id="282" r:id="rId24"/>
    <p:sldId id="287" r:id="rId25"/>
    <p:sldId id="291" r:id="rId26"/>
    <p:sldId id="288" r:id="rId27"/>
    <p:sldId id="316" r:id="rId28"/>
    <p:sldId id="294" r:id="rId29"/>
    <p:sldId id="295" r:id="rId30"/>
    <p:sldId id="289" r:id="rId31"/>
    <p:sldId id="313" r:id="rId32"/>
    <p:sldId id="270" r:id="rId33"/>
    <p:sldId id="304" r:id="rId34"/>
    <p:sldId id="307" r:id="rId35"/>
    <p:sldId id="308" r:id="rId36"/>
    <p:sldId id="310" r:id="rId37"/>
    <p:sldId id="279" r:id="rId38"/>
    <p:sldId id="271" r:id="rId39"/>
    <p:sldId id="302" r:id="rId40"/>
    <p:sldId id="303" r:id="rId41"/>
    <p:sldId id="305" r:id="rId42"/>
    <p:sldId id="306" r:id="rId43"/>
    <p:sldId id="319" r:id="rId44"/>
    <p:sldId id="323" r:id="rId45"/>
    <p:sldId id="320" r:id="rId46"/>
    <p:sldId id="321" r:id="rId47"/>
    <p:sldId id="312" r:id="rId48"/>
    <p:sldId id="314" r:id="rId49"/>
    <p:sldId id="317" r:id="rId50"/>
    <p:sldId id="324" r:id="rId51"/>
    <p:sldId id="325" r:id="rId52"/>
    <p:sldId id="326" r:id="rId53"/>
    <p:sldId id="327" r:id="rId54"/>
    <p:sldId id="328" r:id="rId55"/>
    <p:sldId id="329" r:id="rId5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A86"/>
    <a:srgbClr val="D0CD90"/>
    <a:srgbClr val="00FFFF"/>
    <a:srgbClr val="8F45C7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 snapToGrid="0">
      <p:cViewPr>
        <p:scale>
          <a:sx n="70" d="100"/>
          <a:sy n="70" d="100"/>
        </p:scale>
        <p:origin x="3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96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9EE99-7EEA-4780-9E95-66FDFDE6106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6B5E1-4C7A-4DF0-AF1E-DA3EB8C8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0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6B5E1-4C7A-4DF0-AF1E-DA3EB8C8F0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5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6B5E1-4C7A-4DF0-AF1E-DA3EB8C8F0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9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6B5E1-4C7A-4DF0-AF1E-DA3EB8C8F0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3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6B5E1-4C7A-4DF0-AF1E-DA3EB8C8F0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6B2F-FFC9-461C-B5E9-03E2C3B27700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2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0533-AAA8-4055-AD17-3285D7168049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0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C11A-67AB-4E93-9589-5B6E96366077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CE9C-C6C0-4E8C-B176-24BB73BD555A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1806" y="6311900"/>
            <a:ext cx="759822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4C76670-F7CE-4617-A777-F8A57D2668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5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6814-0A3C-4E64-9DD5-2A53C3D6093E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4DFD-E076-4FEC-9A60-CBC7300F9523}" type="datetime1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2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B55A-77A9-4564-8D19-F090A7EBB979}" type="datetime1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0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A405-EE7E-4C0B-AB43-6F39D503DB92}" type="datetime1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4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E58E-F1B6-4F34-BCED-F46BDA9850F4}" type="datetime1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0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F237-4D55-45F3-8992-4EDD3C39235C}" type="datetime1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A1ED-CD64-4DD5-8A24-1843B24F7C1F}" type="datetime1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4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F70B-7792-4815-880E-AEA95CBE0205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76670-F7CE-4617-A777-F8A57D26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5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122363"/>
            <a:ext cx="11393714" cy="2387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RegEx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Text Searching and other Text Parsing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Regular Expressions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INCOSE Huntsville Chapter, 2021</a:t>
            </a:r>
          </a:p>
          <a:p>
            <a:r>
              <a:rPr lang="en-US" dirty="0" smtClean="0"/>
              <a:t>Linda Lantz Brock, </a:t>
            </a:r>
            <a:r>
              <a:rPr lang="en-US" dirty="0" smtClean="0"/>
              <a:t>CSEP 2016, </a:t>
            </a:r>
            <a:r>
              <a:rPr lang="en-US" dirty="0" smtClean="0"/>
              <a:t>Northrop Grumman Corp.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800" y="6312807"/>
            <a:ext cx="330200" cy="365125"/>
          </a:xfrm>
        </p:spPr>
        <p:txBody>
          <a:bodyPr/>
          <a:lstStyle/>
          <a:p>
            <a:fld id="{E4C76670-F7CE-4617-A777-F8A57D2668D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Concatenation, Delimiters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73840"/>
            <a:ext cx="10597662" cy="48476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</a:t>
            </a:r>
            <a:r>
              <a:rPr lang="en-US" dirty="0"/>
              <a:t>put these together into a </a:t>
            </a:r>
            <a:r>
              <a:rPr lang="en-US" i="1" dirty="0" smtClean="0"/>
              <a:t>much more complex</a:t>
            </a:r>
            <a:r>
              <a:rPr lang="en-US" dirty="0" smtClean="0"/>
              <a:t> regex, just </a:t>
            </a:r>
            <a:r>
              <a:rPr lang="en-US" i="1" dirty="0" smtClean="0"/>
              <a:t>by concatenating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.*_[0-9]+[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A-C]?\.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Means the literal “</a:t>
            </a:r>
            <a:r>
              <a:rPr lang="en-US" dirty="0" err="1" smtClean="0"/>
              <a:t>TestQ</a:t>
            </a:r>
            <a:r>
              <a:rPr lang="en-US" dirty="0" smtClean="0"/>
              <a:t>“, </a:t>
            </a:r>
            <a:r>
              <a:rPr lang="en-US" dirty="0"/>
              <a:t>then </a:t>
            </a:r>
            <a:r>
              <a:rPr lang="en-US" dirty="0" smtClean="0"/>
              <a:t>zero or more of any characters, one underscore immediately followed by one </a:t>
            </a:r>
            <a:r>
              <a:rPr lang="en-US" dirty="0"/>
              <a:t>or more digits</a:t>
            </a:r>
            <a:r>
              <a:rPr lang="en-US" dirty="0" smtClean="0"/>
              <a:t>, then </a:t>
            </a:r>
            <a:r>
              <a:rPr lang="en-US" dirty="0"/>
              <a:t>optionally </a:t>
            </a:r>
            <a:r>
              <a:rPr lang="en-US" dirty="0" smtClean="0"/>
              <a:t>a single </a:t>
            </a:r>
            <a:r>
              <a:rPr lang="en-US" dirty="0"/>
              <a:t>A or B or C, then </a:t>
            </a:r>
            <a:r>
              <a:rPr lang="en-US" dirty="0" smtClean="0"/>
              <a:t>a period, </a:t>
            </a:r>
            <a:r>
              <a:rPr lang="en-US" dirty="0"/>
              <a:t>then "</a:t>
            </a:r>
            <a:r>
              <a:rPr lang="en-US" dirty="0" smtClean="0"/>
              <a:t>log“</a:t>
            </a:r>
          </a:p>
          <a:p>
            <a:pPr lvl="1"/>
            <a:r>
              <a:rPr lang="en-US" dirty="0" smtClean="0"/>
              <a:t>Finds, for example, “TestQual_January-10-2021_743A.log” or </a:t>
            </a:r>
            <a:r>
              <a:rPr lang="en-US" dirty="0"/>
              <a:t>“</a:t>
            </a:r>
            <a:r>
              <a:rPr lang="en-US" dirty="0" smtClean="0"/>
              <a:t>TestQ_6B.log</a:t>
            </a:r>
            <a:r>
              <a:rPr lang="en-US" dirty="0"/>
              <a:t>”</a:t>
            </a:r>
          </a:p>
          <a:p>
            <a:r>
              <a:rPr lang="en-US" dirty="0" smtClean="0"/>
              <a:t>Any delimiter can be used, in </a:t>
            </a:r>
            <a:r>
              <a:rPr lang="en-US" dirty="0" smtClean="0"/>
              <a:t>some venues like sed or vi.  A </a:t>
            </a:r>
            <a:r>
              <a:rPr lang="en-US" dirty="0" smtClean="0"/>
              <a:t>slash is used in the box above</a:t>
            </a:r>
            <a:r>
              <a:rPr lang="en-US" dirty="0" smtClean="0"/>
              <a:t>.  (In other venues it is just in quotes with no slash delimiter.)</a:t>
            </a:r>
            <a:endParaRPr lang="en-US" dirty="0" smtClean="0"/>
          </a:p>
          <a:p>
            <a:pPr lvl="1"/>
            <a:r>
              <a:rPr lang="en-US" dirty="0" smtClean="0"/>
              <a:t>Whatever is at the beginning, the </a:t>
            </a:r>
            <a:r>
              <a:rPr lang="en-US" dirty="0" smtClean="0">
                <a:solidFill>
                  <a:srgbClr val="FF0000"/>
                </a:solidFill>
              </a:rPr>
              <a:t>first character</a:t>
            </a:r>
            <a:r>
              <a:rPr lang="en-US" dirty="0" smtClean="0"/>
              <a:t>, is </a:t>
            </a:r>
            <a:r>
              <a:rPr lang="en-US" dirty="0" smtClean="0">
                <a:solidFill>
                  <a:srgbClr val="FF0000"/>
                </a:solidFill>
              </a:rPr>
              <a:t>treated as the delimiter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a </a:t>
            </a:r>
            <a:r>
              <a:rPr lang="en-US" dirty="0" smtClean="0">
                <a:solidFill>
                  <a:srgbClr val="FF0000"/>
                </a:solidFill>
              </a:rPr>
              <a:t>slash will be part of your literals (often </a:t>
            </a:r>
            <a:r>
              <a:rPr lang="en-US" dirty="0">
                <a:solidFill>
                  <a:srgbClr val="FF0000"/>
                </a:solidFill>
              </a:rPr>
              <a:t>the case when parsing a filepath)</a:t>
            </a:r>
            <a:r>
              <a:rPr lang="en-US" dirty="0"/>
              <a:t>, </a:t>
            </a:r>
            <a:r>
              <a:rPr lang="en-US" dirty="0" smtClean="0"/>
              <a:t>you CANNOT use a slash as your delimiter.  I like to delimit paths with a hash sign (</a:t>
            </a: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smtClean="0"/>
              <a:t>), because it cannot appear in a filepath, and it stands out boldly, and it does not compete with the escapes: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s#</a:t>
            </a:r>
            <a:r>
              <a:rPr lang="en-US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testlogs</a:t>
            </a:r>
            <a:r>
              <a:rPr lang="en-US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/FTX[0-9]*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testFTX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51100" y="6356350"/>
            <a:ext cx="410356" cy="365125"/>
          </a:xfrm>
        </p:spPr>
        <p:txBody>
          <a:bodyPr/>
          <a:lstStyle/>
          <a:p>
            <a:fld id="{E4C76670-F7CE-4617-A777-F8A57D2668D3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" y="1000255"/>
            <a:ext cx="11219329" cy="836919"/>
            <a:chOff x="304800" y="1000255"/>
            <a:chExt cx="11219329" cy="836919"/>
          </a:xfrm>
        </p:grpSpPr>
        <p:sp>
          <p:nvSpPr>
            <p:cNvPr id="5" name="Rectangle 4"/>
            <p:cNvSpPr/>
            <p:nvPr/>
          </p:nvSpPr>
          <p:spPr>
            <a:xfrm>
              <a:off x="304800" y="1000255"/>
              <a:ext cx="11219329" cy="8369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/</a:t>
              </a:r>
              <a:r>
                <a:rPr lang="en-US" b="1" dirty="0" err="1" smtClean="0">
                  <a:solidFill>
                    <a:schemeClr val="accent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TestQ</a:t>
              </a:r>
              <a:r>
                <a:rPr lang="en-US" b="1" dirty="0" smtClean="0">
                  <a:solidFill>
                    <a:schemeClr val="accent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.*_[0-9]+[</a:t>
              </a:r>
              <a:r>
                <a:rPr lang="en-US" b="1" dirty="0">
                  <a:solidFill>
                    <a:schemeClr val="accent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A-C]?\.</a:t>
              </a:r>
              <a:r>
                <a:rPr lang="en-US" b="1" dirty="0" smtClean="0">
                  <a:solidFill>
                    <a:schemeClr val="accent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log</a:t>
              </a:r>
              <a:r>
                <a:rPr lang="en-US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                </a:t>
              </a:r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# </a:t>
              </a:r>
              <a:r>
                <a:rPr lang="en-US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find this multi-part pattern</a:t>
              </a:r>
            </a:p>
            <a:p>
              <a:pPr>
                <a:spcBef>
                  <a:spcPts val="1200"/>
                </a:spcBef>
              </a:pPr>
              <a:r>
                <a:rPr lang="en-US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#</a:t>
              </a:r>
              <a:r>
                <a:rPr lang="en-US" b="1" dirty="0" err="1" smtClean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testlogs</a:t>
              </a:r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/FTX[0-9</a:t>
              </a:r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]*</a:t>
              </a:r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#</a:t>
              </a:r>
              <a:r>
                <a:rPr lang="en-US" b="1" dirty="0" err="1" smtClean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testFTX</a:t>
              </a:r>
              <a:r>
                <a:rPr lang="en-US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#               # find this filepath ...</a:t>
              </a:r>
              <a:r>
                <a:rPr lang="en-US" b="1" dirty="0" err="1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testlogs</a:t>
              </a:r>
              <a:r>
                <a:rPr lang="en-US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/FTX#...</a:t>
              </a:r>
              <a:endPara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583026" y="1382127"/>
              <a:ext cx="696687" cy="1337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81158" y="1370164"/>
              <a:ext cx="688373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167470" y="1356311"/>
              <a:ext cx="598714" cy="1385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395289" y="1406831"/>
              <a:ext cx="722417" cy="1266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45723" y="1443649"/>
              <a:ext cx="249383" cy="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529731" y="1405577"/>
              <a:ext cx="137151" cy="792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062" y="2008737"/>
            <a:ext cx="2022332" cy="1057963"/>
          </a:xfrm>
          <a:prstGeom prst="rect">
            <a:avLst/>
          </a:prstGeom>
          <a:effectLst>
            <a:glow rad="127000">
              <a:schemeClr val="bg1">
                <a:lumMod val="65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662" y="4591704"/>
            <a:ext cx="1205171" cy="853392"/>
          </a:xfrm>
          <a:prstGeom prst="rect">
            <a:avLst/>
          </a:prstGeom>
          <a:effectLst>
            <a:glow rad="127000">
              <a:schemeClr val="bg1">
                <a:lumMod val="65000"/>
              </a:schemeClr>
            </a:glow>
          </a:effectLst>
        </p:spPr>
      </p:pic>
      <p:sp>
        <p:nvSpPr>
          <p:cNvPr id="16" name="Rectangle 15"/>
          <p:cNvSpPr/>
          <p:nvPr/>
        </p:nvSpPr>
        <p:spPr>
          <a:xfrm>
            <a:off x="193183" y="85126"/>
            <a:ext cx="910317" cy="74356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Mortar</a:t>
            </a:r>
          </a:p>
          <a:p>
            <a:pPr algn="ctr"/>
            <a:r>
              <a:rPr lang="en-US" dirty="0" smtClean="0"/>
              <a:t>#1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680857" y="6333589"/>
            <a:ext cx="2712720" cy="2276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15178" y="6338653"/>
            <a:ext cx="1172920" cy="1769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6089" y="1757827"/>
            <a:ext cx="1531946" cy="2311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94161" y="1757307"/>
            <a:ext cx="68837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19883" y="1736192"/>
            <a:ext cx="872848" cy="2111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6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35425"/>
            <a:ext cx="11698655" cy="675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 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egrep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"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Apollo.+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1968.*\.doc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find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Apollo&lt;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somechars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&gt;1968&lt;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anychars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&gt;.doc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Wildcard Quantifiers (</a:t>
            </a:r>
            <a:r>
              <a:rPr lang="en-US" sz="3600" dirty="0" smtClean="0">
                <a:latin typeface="Arial Black" panose="020B0A04020102020204" pitchFamily="34" charset="0"/>
              </a:rPr>
              <a:t>p.1)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5" y="1790281"/>
            <a:ext cx="9266965" cy="48242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wildcard is followed </a:t>
            </a:r>
            <a:r>
              <a:rPr lang="en-US" dirty="0">
                <a:solidFill>
                  <a:srgbClr val="FF0000"/>
                </a:solidFill>
              </a:rPr>
              <a:t>by a </a:t>
            </a:r>
            <a:r>
              <a:rPr lang="en-US" dirty="0" smtClean="0">
                <a:solidFill>
                  <a:srgbClr val="FF0000"/>
                </a:solidFill>
              </a:rPr>
              <a:t>quantifier</a:t>
            </a:r>
            <a:r>
              <a:rPr lang="en-US" dirty="0" smtClean="0"/>
              <a:t> clarifying how many you want to allow, to qualify as a match.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quantifier means “once”</a:t>
            </a:r>
            <a:r>
              <a:rPr lang="en-US" dirty="0" smtClean="0"/>
              <a:t>.</a:t>
            </a:r>
          </a:p>
          <a:p>
            <a:r>
              <a:rPr lang="en-US" dirty="0" smtClean="0"/>
              <a:t>Quantifiers can be:       </a:t>
            </a:r>
            <a:r>
              <a:rPr lang="en-US" sz="1900" dirty="0" smtClean="0"/>
              <a:t>(more detail on next page)</a:t>
            </a:r>
            <a:endParaRPr lang="en-US" dirty="0" smtClean="0"/>
          </a:p>
          <a:p>
            <a:pPr lvl="1"/>
            <a:r>
              <a:rPr lang="en-US" dirty="0" smtClean="0"/>
              <a:t>None , Asterisk 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, Plus-sign </a:t>
            </a:r>
            <a:r>
              <a:rPr lang="en-US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, or Question-mark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 smtClean="0"/>
              <a:t>Meaning Once, Zero or more, One or more, Zero or one</a:t>
            </a:r>
          </a:p>
          <a:p>
            <a:r>
              <a:rPr lang="en-US" dirty="0" smtClean="0"/>
              <a:t> </a:t>
            </a:r>
            <a:r>
              <a:rPr lang="en-US" dirty="0" smtClean="0"/>
              <a:t>Actually </a:t>
            </a:r>
            <a:r>
              <a:rPr lang="en-US" dirty="0" smtClean="0"/>
              <a:t>even a literal character can have a quantifier. </a:t>
            </a:r>
          </a:p>
          <a:p>
            <a:pPr lvl="1"/>
            <a:r>
              <a:rPr lang="en-US" dirty="0" smtClean="0"/>
              <a:t>It only applies to the single character preceding the quantifier.</a:t>
            </a:r>
          </a:p>
          <a:p>
            <a:pPr lvl="1"/>
            <a:r>
              <a:rPr lang="en-US" dirty="0" smtClean="0"/>
              <a:t>This can be very useful for a list of filenames that may contain mixed Office products with or without the “x” (</a:t>
            </a:r>
            <a:r>
              <a:rPr lang="en-US" dirty="0" err="1" smtClean="0"/>
              <a:t>docx</a:t>
            </a:r>
            <a:r>
              <a:rPr lang="en-US" dirty="0" smtClean="0"/>
              <a:t>, </a:t>
            </a:r>
            <a:r>
              <a:rPr lang="en-US" dirty="0" err="1" smtClean="0"/>
              <a:t>pptx</a:t>
            </a:r>
            <a:r>
              <a:rPr lang="en-US" dirty="0" smtClean="0"/>
              <a:t>, </a:t>
            </a:r>
            <a:r>
              <a:rPr lang="en-US" dirty="0" err="1" smtClean="0"/>
              <a:t>xlsx</a:t>
            </a:r>
            <a:r>
              <a:rPr lang="en-US" dirty="0" smtClean="0"/>
              <a:t>).</a:t>
            </a:r>
          </a:p>
          <a:p>
            <a:pPr lvl="2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 -1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|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egrep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"</a:t>
            </a:r>
            <a:r>
              <a:rPr lang="en-US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Apollo.+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1968.*\.</a:t>
            </a:r>
            <a:r>
              <a:rPr lang="en-US" b="1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docx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</a:p>
          <a:p>
            <a:pPr marL="914400" lvl="2" indent="0">
              <a:buNone/>
            </a:pP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# find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Apollo&lt;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somechars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&gt;1968&lt;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anychars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&gt;.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doc&lt;optional-x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6867" y="6314045"/>
            <a:ext cx="516580" cy="365125"/>
          </a:xfrm>
        </p:spPr>
        <p:txBody>
          <a:bodyPr/>
          <a:lstStyle/>
          <a:p>
            <a:fld id="{E4C76670-F7CE-4617-A777-F8A57D2668D3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938155" y="1534658"/>
            <a:ext cx="70559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70145" y="1534658"/>
            <a:ext cx="249383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45920" y="1533970"/>
            <a:ext cx="419965" cy="68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9381724" y="2592717"/>
            <a:ext cx="2569788" cy="2160356"/>
            <a:chOff x="8336172" y="4921829"/>
            <a:chExt cx="1565358" cy="1272910"/>
          </a:xfrm>
        </p:grpSpPr>
        <p:sp>
          <p:nvSpPr>
            <p:cNvPr id="36" name="Rectangle 35"/>
            <p:cNvSpPr/>
            <p:nvPr/>
          </p:nvSpPr>
          <p:spPr>
            <a:xfrm>
              <a:off x="8336172" y="4921829"/>
              <a:ext cx="1565358" cy="12729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37652" y="4988893"/>
              <a:ext cx="1375403" cy="96547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502941" y="5939831"/>
              <a:ext cx="1375402" cy="163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How </a:t>
              </a:r>
              <a:r>
                <a:rPr lang="en-US" sz="1200" dirty="0" smtClean="0"/>
                <a:t>many</a:t>
              </a:r>
              <a:r>
                <a:rPr lang="en-US" sz="1200" dirty="0" smtClean="0"/>
                <a:t>?  Countless? One?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04800" y="85126"/>
            <a:ext cx="798700" cy="7435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Vocab</a:t>
            </a:r>
          </a:p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365885" y="1581042"/>
            <a:ext cx="249383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674787" y="1533970"/>
            <a:ext cx="602321" cy="69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240315" y="5670732"/>
            <a:ext cx="337505" cy="315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35425"/>
            <a:ext cx="11698655" cy="675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 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egrep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"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Apollo.+1966.*\.</a:t>
            </a:r>
            <a:r>
              <a:rPr lang="en-US" b="1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docx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# find Apollo&lt;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somechars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&gt;1966&lt;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anychars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&gt;.doc&lt;optional-x&gt;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Wildcard </a:t>
            </a:r>
            <a:r>
              <a:rPr lang="en-US" sz="3600" dirty="0" smtClean="0">
                <a:latin typeface="Arial Black" panose="020B0A04020102020204" pitchFamily="34" charset="0"/>
              </a:rPr>
              <a:t>Quantifiers (p.2)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790281"/>
            <a:ext cx="11391900" cy="48242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wildcard is followed </a:t>
            </a:r>
            <a:r>
              <a:rPr lang="en-US" dirty="0">
                <a:solidFill>
                  <a:srgbClr val="FF0000"/>
                </a:solidFill>
              </a:rPr>
              <a:t>by a </a:t>
            </a:r>
            <a:r>
              <a:rPr lang="en-US" dirty="0" smtClean="0">
                <a:solidFill>
                  <a:srgbClr val="FF0000"/>
                </a:solidFill>
              </a:rPr>
              <a:t>quantifier</a:t>
            </a:r>
            <a:r>
              <a:rPr lang="en-US" dirty="0" smtClean="0"/>
              <a:t> clarifying how many you want to allow, to qualify as a match.  No quantifier means “once”.</a:t>
            </a:r>
          </a:p>
          <a:p>
            <a:r>
              <a:rPr lang="en-US" dirty="0" smtClean="0"/>
              <a:t>The most common possible quantifiers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star, question, plus</a:t>
            </a:r>
            <a:r>
              <a:rPr lang="en-US" dirty="0" smtClean="0"/>
              <a:t>. Not all are available for all commands</a:t>
            </a:r>
            <a:r>
              <a:rPr lang="en-US" dirty="0"/>
              <a:t> </a:t>
            </a:r>
            <a:r>
              <a:rPr lang="en-US" dirty="0" smtClean="0"/>
              <a:t>(only </a:t>
            </a:r>
            <a:r>
              <a:rPr lang="en-US" dirty="0" err="1" smtClean="0"/>
              <a:t>egrep</a:t>
            </a:r>
            <a:r>
              <a:rPr lang="en-US" dirty="0" smtClean="0"/>
              <a:t> and awk have beyond-star).</a:t>
            </a:r>
          </a:p>
          <a:p>
            <a:pPr lvl="1"/>
            <a:r>
              <a:rPr lang="en-US" dirty="0" smtClean="0"/>
              <a:t>Dot, Star      </a:t>
            </a:r>
            <a:r>
              <a:rPr lang="en-US" dirty="0"/>
              <a:t>e.g.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.*</a:t>
            </a:r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log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\.dat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eans </a:t>
            </a:r>
            <a:r>
              <a:rPr lang="en-US" dirty="0"/>
              <a:t>any </a:t>
            </a:r>
            <a:r>
              <a:rPr lang="en-US" dirty="0" smtClean="0"/>
              <a:t>character, even whitespace or hyphens, </a:t>
            </a:r>
            <a:r>
              <a:rPr lang="en-US" b="1" dirty="0"/>
              <a:t>any </a:t>
            </a:r>
            <a:r>
              <a:rPr lang="en-US" b="1" dirty="0" smtClean="0"/>
              <a:t>number of times</a:t>
            </a:r>
            <a:r>
              <a:rPr lang="en-US" dirty="0" smtClean="0"/>
              <a:t> </a:t>
            </a:r>
            <a:r>
              <a:rPr lang="en-US" dirty="0"/>
              <a:t>(even </a:t>
            </a:r>
            <a:r>
              <a:rPr lang="en-US" dirty="0" smtClean="0"/>
              <a:t>none!)</a:t>
            </a:r>
            <a:endParaRPr lang="en-US" dirty="0"/>
          </a:p>
          <a:p>
            <a:pPr lvl="2"/>
            <a:r>
              <a:rPr lang="en-US" dirty="0"/>
              <a:t>C</a:t>
            </a:r>
            <a:r>
              <a:rPr lang="en-US" dirty="0" smtClean="0"/>
              <a:t>atches </a:t>
            </a:r>
            <a:r>
              <a:rPr lang="en-US" dirty="0"/>
              <a:t>test/log.dat, test1/log.dat, </a:t>
            </a:r>
            <a:r>
              <a:rPr lang="en-US" dirty="0" smtClean="0"/>
              <a:t>test1A-old/log.dat</a:t>
            </a:r>
            <a:endParaRPr lang="en-US" dirty="0"/>
          </a:p>
          <a:p>
            <a:pPr lvl="1"/>
            <a:r>
              <a:rPr lang="en-US" dirty="0" smtClean="0"/>
              <a:t>Dot, Question-mark  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test1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.?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lvl="2"/>
            <a:r>
              <a:rPr lang="en-US" dirty="0" smtClean="0"/>
              <a:t>Means any character, </a:t>
            </a:r>
            <a:r>
              <a:rPr lang="en-US" b="1" dirty="0"/>
              <a:t>zero or one times (</a:t>
            </a:r>
            <a:r>
              <a:rPr lang="en-US" b="1" dirty="0" smtClean="0"/>
              <a:t>a single </a:t>
            </a:r>
            <a:r>
              <a:rPr lang="en-US" b="1" dirty="0"/>
              <a:t>optional </a:t>
            </a:r>
            <a:r>
              <a:rPr lang="en-US" b="1" dirty="0" smtClean="0"/>
              <a:t>char)</a:t>
            </a:r>
            <a:r>
              <a:rPr lang="en-US" dirty="0" smtClean="0"/>
              <a:t>, e.g. a trailer such as 1 or 1A</a:t>
            </a:r>
            <a:endParaRPr lang="en-US" dirty="0"/>
          </a:p>
          <a:p>
            <a:pPr lvl="2"/>
            <a:r>
              <a:rPr lang="en-US" dirty="0"/>
              <a:t>C</a:t>
            </a:r>
            <a:r>
              <a:rPr lang="en-US" dirty="0" smtClean="0"/>
              <a:t>atches </a:t>
            </a:r>
            <a:r>
              <a:rPr lang="en-US" dirty="0"/>
              <a:t>test1, test1A, test1B, test1</a:t>
            </a:r>
            <a:r>
              <a:rPr lang="en-US" dirty="0" smtClean="0"/>
              <a:t>_, test19</a:t>
            </a:r>
            <a:endParaRPr lang="en-US" dirty="0"/>
          </a:p>
          <a:p>
            <a:pPr lvl="1"/>
            <a:r>
              <a:rPr lang="en-US" dirty="0" smtClean="0"/>
              <a:t>Dot, Plus-sign          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test1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.+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lvl="2"/>
            <a:r>
              <a:rPr lang="en-US" dirty="0" smtClean="0"/>
              <a:t>Means any character, </a:t>
            </a:r>
            <a:r>
              <a:rPr lang="en-US" b="1" dirty="0"/>
              <a:t>one or more times (at least </a:t>
            </a:r>
            <a:r>
              <a:rPr lang="en-US" b="1" dirty="0" smtClean="0"/>
              <a:t>once)</a:t>
            </a:r>
            <a:r>
              <a:rPr lang="en-US" dirty="0" smtClean="0"/>
              <a:t>; will not match if none occurs</a:t>
            </a:r>
            <a:endParaRPr lang="en-US" dirty="0"/>
          </a:p>
          <a:p>
            <a:pPr lvl="2"/>
            <a:r>
              <a:rPr lang="en-US" dirty="0"/>
              <a:t>C</a:t>
            </a:r>
            <a:r>
              <a:rPr lang="en-US" dirty="0" smtClean="0"/>
              <a:t>atches </a:t>
            </a:r>
            <a:r>
              <a:rPr lang="en-US" dirty="0"/>
              <a:t>test1A, </a:t>
            </a:r>
            <a:r>
              <a:rPr lang="en-US" dirty="0" smtClean="0"/>
              <a:t>test1BC, test1XYZ, test1_ _Backup_Old  (..but does not catch “test1”)</a:t>
            </a:r>
            <a:endParaRPr lang="en-US" dirty="0"/>
          </a:p>
          <a:p>
            <a:pPr lvl="2"/>
            <a:r>
              <a:rPr lang="en-US" dirty="0" smtClean="0"/>
              <a:t>This is exactly the same </a:t>
            </a:r>
            <a:r>
              <a:rPr lang="en-US" dirty="0"/>
              <a:t>as </a:t>
            </a:r>
            <a:r>
              <a:rPr lang="en-US" dirty="0" smtClean="0"/>
              <a:t>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smtClean="0"/>
              <a:t>” </a:t>
            </a:r>
            <a:r>
              <a:rPr lang="en-US" dirty="0"/>
              <a:t>f</a:t>
            </a:r>
            <a:r>
              <a:rPr lang="en-US" dirty="0" smtClean="0"/>
              <a:t>ollowed by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.*</a:t>
            </a:r>
            <a:r>
              <a:rPr lang="en-US" dirty="0" smtClean="0"/>
              <a:t>” 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..*</a:t>
            </a:r>
            <a:r>
              <a:rPr lang="en-US" dirty="0" smtClean="0"/>
              <a:t>) – which means </a:t>
            </a:r>
            <a:r>
              <a:rPr lang="en-US" b="1" dirty="0" smtClean="0"/>
              <a:t>once then optionally additional ones</a:t>
            </a:r>
            <a:r>
              <a:rPr lang="en-US" dirty="0" smtClean="0"/>
              <a:t>.  </a:t>
            </a:r>
          </a:p>
          <a:p>
            <a:pPr lvl="3"/>
            <a:r>
              <a:rPr lang="en-US" dirty="0" smtClean="0"/>
              <a:t>However, if the wildcard-pattern is more complex than a mere dot, use of the plus sign avoids repeating the wildcard pattern and so is </a:t>
            </a:r>
            <a:r>
              <a:rPr lang="en-US" dirty="0"/>
              <a:t>more readable and </a:t>
            </a:r>
            <a:r>
              <a:rPr lang="en-US" dirty="0" smtClean="0"/>
              <a:t>maintainable</a:t>
            </a:r>
            <a:r>
              <a:rPr lang="en-US" dirty="0" smtClean="0"/>
              <a:t>.   Available only in awk and </a:t>
            </a:r>
            <a:r>
              <a:rPr lang="en-US" dirty="0" err="1" smtClean="0"/>
              <a:t>egrep</a:t>
            </a:r>
            <a:r>
              <a:rPr lang="en-US" dirty="0" smtClean="0"/>
              <a:t>, not 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6867" y="6314045"/>
            <a:ext cx="516580" cy="365125"/>
          </a:xfrm>
        </p:spPr>
        <p:txBody>
          <a:bodyPr/>
          <a:lstStyle/>
          <a:p>
            <a:fld id="{E4C76670-F7CE-4617-A777-F8A57D2668D3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39130" y="3068034"/>
            <a:ext cx="346503" cy="315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95710" y="3925659"/>
            <a:ext cx="362656" cy="315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70496" y="4781067"/>
            <a:ext cx="368930" cy="315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83813" y="3681929"/>
            <a:ext cx="45719" cy="157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68833" y="3609973"/>
            <a:ext cx="108867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17001" y="3681929"/>
            <a:ext cx="684554" cy="22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938155" y="1534658"/>
            <a:ext cx="70559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70145" y="1534658"/>
            <a:ext cx="249383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45920" y="1533970"/>
            <a:ext cx="419965" cy="68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0122794" y="2759374"/>
            <a:ext cx="1938723" cy="1481969"/>
            <a:chOff x="8336172" y="4921829"/>
            <a:chExt cx="1565358" cy="1272910"/>
          </a:xfrm>
        </p:grpSpPr>
        <p:sp>
          <p:nvSpPr>
            <p:cNvPr id="36" name="Rectangle 35"/>
            <p:cNvSpPr/>
            <p:nvPr/>
          </p:nvSpPr>
          <p:spPr>
            <a:xfrm>
              <a:off x="8336172" y="4921829"/>
              <a:ext cx="1565358" cy="12729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37652" y="4988893"/>
              <a:ext cx="1375403" cy="96547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541020" y="5902997"/>
              <a:ext cx="1090552" cy="237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</a:t>
              </a:r>
              <a:r>
                <a:rPr lang="en-US" sz="1200" dirty="0" smtClean="0"/>
                <a:t>ow </a:t>
              </a:r>
              <a:r>
                <a:rPr lang="en-US" sz="1200" dirty="0" smtClean="0"/>
                <a:t>many stars?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04800" y="85126"/>
            <a:ext cx="798700" cy="7435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Vocab</a:t>
            </a:r>
          </a:p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185633" y="5636475"/>
            <a:ext cx="184863" cy="315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792839" y="5645534"/>
            <a:ext cx="337505" cy="315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372895" y="5592319"/>
            <a:ext cx="184863" cy="315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557757" y="5604739"/>
            <a:ext cx="245073" cy="315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365885" y="1581042"/>
            <a:ext cx="249383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674787" y="1533970"/>
            <a:ext cx="602321" cy="69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09513" y="1533970"/>
            <a:ext cx="249383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Commenting Your Concatenations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79171"/>
            <a:ext cx="10597662" cy="39387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 </a:t>
            </a:r>
            <a:r>
              <a:rPr lang="en-US" dirty="0"/>
              <a:t>comment your </a:t>
            </a:r>
            <a:r>
              <a:rPr lang="en-US" dirty="0" smtClean="0"/>
              <a:t>intent!  Since the actual regex is all juxtaposed with no spacing, it can be obscure to comprehend and maintain.  </a:t>
            </a:r>
          </a:p>
          <a:p>
            <a:pPr lvl="1"/>
            <a:r>
              <a:rPr lang="en-US" dirty="0" smtClean="0"/>
              <a:t>Provide a comment </a:t>
            </a:r>
            <a:r>
              <a:rPr lang="en-US" dirty="0"/>
              <a:t>for the benefit of the future </a:t>
            </a:r>
            <a:r>
              <a:rPr lang="en-US" dirty="0" smtClean="0"/>
              <a:t>reader (even if you usually don’t comment). </a:t>
            </a:r>
          </a:p>
          <a:p>
            <a:pPr lvl="1"/>
            <a:r>
              <a:rPr lang="en-US" dirty="0" smtClean="0"/>
              <a:t>Typically comment it on a full line, just </a:t>
            </a:r>
            <a:r>
              <a:rPr lang="en-US" dirty="0" smtClean="0"/>
              <a:t>above the regex.  I </a:t>
            </a:r>
            <a:r>
              <a:rPr lang="en-US" dirty="0" smtClean="0"/>
              <a:t>usually append it to the block comment that already explains why I’m doing this step at all.</a:t>
            </a:r>
            <a:endParaRPr lang="en-US" dirty="0"/>
          </a:p>
          <a:p>
            <a:pPr lvl="1"/>
            <a:r>
              <a:rPr lang="en-US" dirty="0" smtClean="0"/>
              <a:t>Even just repeating the pattern, but spaced apart in groups, with literals quoted, will help.</a:t>
            </a:r>
          </a:p>
          <a:p>
            <a:pPr lvl="2"/>
            <a:r>
              <a:rPr lang="en-US" dirty="0" smtClean="0"/>
              <a:t>You can do this when </a:t>
            </a:r>
            <a:r>
              <a:rPr lang="en-US" dirty="0"/>
              <a:t>reading or debugging a pre-created </a:t>
            </a:r>
            <a:r>
              <a:rPr lang="en-US" dirty="0" smtClean="0"/>
              <a:t>regex that wasn’t </a:t>
            </a:r>
            <a:r>
              <a:rPr lang="en-US" dirty="0" smtClean="0"/>
              <a:t>commented: merely </a:t>
            </a:r>
            <a:r>
              <a:rPr lang="en-US" dirty="0" smtClean="0"/>
              <a:t>copy </a:t>
            </a:r>
            <a:r>
              <a:rPr lang="en-US" dirty="0"/>
              <a:t>the regex to a new line and start “opening it out” to make it readable.  </a:t>
            </a:r>
          </a:p>
          <a:p>
            <a:pPr lvl="1"/>
            <a:r>
              <a:rPr lang="en-US" dirty="0" smtClean="0"/>
              <a:t>Convey your intent</a:t>
            </a:r>
            <a:r>
              <a:rPr lang="en-US" dirty="0"/>
              <a:t>, </a:t>
            </a:r>
            <a:r>
              <a:rPr lang="en-US" dirty="0" smtClean="0"/>
              <a:t>piece by piece.</a:t>
            </a:r>
          </a:p>
          <a:p>
            <a:r>
              <a:rPr lang="en-US" dirty="0"/>
              <a:t>“The life you save may be your </a:t>
            </a:r>
            <a:r>
              <a:rPr lang="en-US" dirty="0" smtClean="0"/>
              <a:t>own.”  </a:t>
            </a:r>
            <a:endParaRPr lang="en-US" dirty="0"/>
          </a:p>
          <a:p>
            <a:pPr lvl="1"/>
            <a:r>
              <a:rPr lang="en-US" dirty="0" smtClean="0"/>
              <a:t>Perhaps a year hence, it will make </a:t>
            </a:r>
            <a:r>
              <a:rPr lang="en-US" dirty="0"/>
              <a:t>a minor </a:t>
            </a:r>
            <a:r>
              <a:rPr lang="en-US" dirty="0" smtClean="0"/>
              <a:t>change be easy </a:t>
            </a:r>
            <a:r>
              <a:rPr lang="en-US" dirty="0" smtClean="0"/>
              <a:t>as opposed to impossible.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13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04800" y="895859"/>
            <a:ext cx="11219329" cy="1007479"/>
            <a:chOff x="304800" y="1000255"/>
            <a:chExt cx="11219329" cy="1007479"/>
          </a:xfrm>
        </p:grpSpPr>
        <p:sp>
          <p:nvSpPr>
            <p:cNvPr id="5" name="Rectangle 4"/>
            <p:cNvSpPr/>
            <p:nvPr/>
          </p:nvSpPr>
          <p:spPr>
            <a:xfrm>
              <a:off x="304800" y="1000255"/>
              <a:ext cx="11219329" cy="100747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# </a:t>
              </a:r>
              <a:r>
                <a:rPr lang="en-US" dirty="0">
                  <a:solidFill>
                    <a:schemeClr val="tx1"/>
                  </a:solidFill>
                </a:rPr>
                <a:t>Find the logs of the add-on quality tests from the test-procedure appendices A-C. 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en-US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#</a:t>
              </a:r>
              <a:r>
                <a:rPr lang="en-US" dirty="0">
                  <a:solidFill>
                    <a:schemeClr val="tx1"/>
                  </a:solidFill>
                </a:rPr>
                <a:t> “</a:t>
              </a:r>
              <a:r>
                <a:rPr lang="en-US" dirty="0" err="1">
                  <a:solidFill>
                    <a:schemeClr val="tx1"/>
                  </a:solidFill>
                </a:rPr>
                <a:t>TestQ</a:t>
              </a:r>
              <a:r>
                <a:rPr lang="en-US" dirty="0">
                  <a:solidFill>
                    <a:schemeClr val="tx1"/>
                  </a:solidFill>
                </a:rPr>
                <a:t>"  optional-any-chars   underscore   </a:t>
              </a:r>
              <a:r>
                <a:rPr lang="en-US" dirty="0" smtClean="0">
                  <a:solidFill>
                    <a:schemeClr val="tx1"/>
                  </a:solidFill>
                </a:rPr>
                <a:t>at-least-one-digit     </a:t>
              </a:r>
              <a:r>
                <a:rPr lang="en-US" dirty="0">
                  <a:solidFill>
                    <a:schemeClr val="tx1"/>
                  </a:solidFill>
                </a:rPr>
                <a:t>one optional-A|B|C    ".log"</a:t>
              </a:r>
              <a:r>
                <a:rPr lang="en-US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</a:p>
            <a:p>
              <a:r>
                <a:rPr lang="en-US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cat myfile.log | </a:t>
              </a:r>
              <a:r>
                <a:rPr lang="en-US" b="1" dirty="0" err="1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egrep</a:t>
              </a:r>
              <a:r>
                <a:rPr lang="en-US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/</a:t>
              </a:r>
              <a:r>
                <a:rPr lang="en-US" b="1" dirty="0" err="1" smtClean="0">
                  <a:solidFill>
                    <a:schemeClr val="accent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TestQ</a:t>
              </a:r>
              <a:r>
                <a:rPr lang="en-US" b="1" dirty="0" smtClean="0">
                  <a:solidFill>
                    <a:schemeClr val="accent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.*_[0-9][0-9]*[A-C]?\.log</a:t>
              </a:r>
              <a:r>
                <a:rPr lang="en-US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    # find the ABC </a:t>
              </a:r>
              <a:r>
                <a:rPr lang="en-US" b="1" dirty="0" err="1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logfile</a:t>
              </a:r>
              <a:endPara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3334117" y="1886157"/>
              <a:ext cx="696687" cy="1337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466239" y="1911915"/>
              <a:ext cx="1321131" cy="248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545410" y="1853019"/>
              <a:ext cx="598714" cy="1385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822993" y="1939710"/>
              <a:ext cx="722417" cy="1266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030804" y="1972521"/>
              <a:ext cx="249383" cy="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288688" y="1921386"/>
              <a:ext cx="137151" cy="792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462" y="3015343"/>
            <a:ext cx="1021007" cy="1398329"/>
          </a:xfrm>
          <a:prstGeom prst="rect">
            <a:avLst/>
          </a:prstGeom>
          <a:effectLst>
            <a:glow rad="127000">
              <a:schemeClr val="bg1">
                <a:lumMod val="65000"/>
              </a:schemeClr>
            </a:glow>
          </a:effectLst>
        </p:spPr>
      </p:pic>
      <p:sp>
        <p:nvSpPr>
          <p:cNvPr id="16" name="Rectangle 15"/>
          <p:cNvSpPr/>
          <p:nvPr/>
        </p:nvSpPr>
        <p:spPr>
          <a:xfrm>
            <a:off x="193183" y="85126"/>
            <a:ext cx="910317" cy="74356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Mortar</a:t>
            </a:r>
          </a:p>
          <a:p>
            <a:pPr algn="ctr"/>
            <a:r>
              <a:rPr lang="en-US" dirty="0" smtClean="0"/>
              <a:t>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791640"/>
            <a:ext cx="11219329" cy="9859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[A-Z]+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             # find at least one capital letter</a:t>
            </a:r>
          </a:p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.*N[0-9]*$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         # find anything then an N followed by 0 or more digits, at the end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[-_A-</a:t>
            </a:r>
            <a:r>
              <a:rPr lang="en-US" b="1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Za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-z]*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    # find 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&lt;alpha-phrase&gt; with – or _ but no spaces or numbers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Constrained Wildcards: Character Sets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10134"/>
            <a:ext cx="11391900" cy="491723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quite common search-lexicon building block is a semi-specific </a:t>
            </a:r>
            <a:r>
              <a:rPr lang="en-US" b="1" dirty="0" smtClean="0">
                <a:solidFill>
                  <a:srgbClr val="00B050"/>
                </a:solidFill>
              </a:rPr>
              <a:t>search character set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Often </a:t>
            </a:r>
            <a:r>
              <a:rPr lang="en-US" dirty="0" smtClean="0"/>
              <a:t>you want to be a bit </a:t>
            </a:r>
            <a:r>
              <a:rPr lang="en-US" dirty="0" smtClean="0">
                <a:solidFill>
                  <a:srgbClr val="FF0000"/>
                </a:solidFill>
              </a:rPr>
              <a:t>more specific </a:t>
            </a:r>
            <a:r>
              <a:rPr lang="en-US" dirty="0" smtClean="0"/>
              <a:t>than the “any-character” </a:t>
            </a:r>
            <a:r>
              <a:rPr lang="en-US" dirty="0" smtClean="0">
                <a:solidFill>
                  <a:srgbClr val="FF0000"/>
                </a:solidFill>
              </a:rPr>
              <a:t>fully-wild dots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You want to </a:t>
            </a:r>
            <a:r>
              <a:rPr lang="en-US" dirty="0" smtClean="0">
                <a:solidFill>
                  <a:srgbClr val="FF0000"/>
                </a:solidFill>
              </a:rPr>
              <a:t>match only a certain type of text</a:t>
            </a:r>
            <a:r>
              <a:rPr lang="en-US" dirty="0" smtClean="0">
                <a:solidFill>
                  <a:srgbClr val="FF0000"/>
                </a:solidFill>
              </a:rPr>
              <a:t>.  </a:t>
            </a:r>
            <a:r>
              <a:rPr lang="en-US" dirty="0" smtClean="0"/>
              <a:t>The </a:t>
            </a:r>
            <a:r>
              <a:rPr lang="en-US" dirty="0" smtClean="0"/>
              <a:t>next character “</a:t>
            </a:r>
            <a:r>
              <a:rPr lang="en-US" b="1" dirty="0" smtClean="0">
                <a:solidFill>
                  <a:srgbClr val="FF0000"/>
                </a:solidFill>
              </a:rPr>
              <a:t>must be one of this group of characters</a:t>
            </a:r>
            <a:r>
              <a:rPr lang="en-US" dirty="0" smtClean="0"/>
              <a:t>”.</a:t>
            </a:r>
          </a:p>
          <a:p>
            <a:pPr lvl="1"/>
            <a:r>
              <a:rPr lang="en-US" dirty="0" smtClean="0"/>
              <a:t>Frequent usage is “capital letters” or “digits” or “an alphanumeric phrase with underscores (no other symbols)”.</a:t>
            </a:r>
          </a:p>
          <a:p>
            <a:pPr lvl="1"/>
            <a:r>
              <a:rPr lang="en-US" dirty="0" smtClean="0"/>
              <a:t>As with the dot wildcards, these can be </a:t>
            </a:r>
            <a:r>
              <a:rPr lang="en-US" dirty="0" smtClean="0"/>
              <a:t>concatenated together: literals </a:t>
            </a:r>
            <a:r>
              <a:rPr lang="en-US" dirty="0" smtClean="0"/>
              <a:t>with wildcards with search-groups.</a:t>
            </a:r>
            <a:endParaRPr lang="en-US" dirty="0"/>
          </a:p>
          <a:p>
            <a:r>
              <a:rPr lang="en-US" dirty="0" smtClean="0"/>
              <a:t>Such a group is specified using a square-bracket pair: []. 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square brackets enclose the entire set of single-character possibilities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A set consisting of a range (such as A-Z) can be specified with a hyphen. (Need a real “-” or “]”: put it first.)</a:t>
            </a:r>
          </a:p>
          <a:p>
            <a:pPr lvl="1"/>
            <a:r>
              <a:rPr lang="en-US" dirty="0"/>
              <a:t>Like a dot, </a:t>
            </a:r>
            <a:r>
              <a:rPr lang="en-US" dirty="0" smtClean="0"/>
              <a:t>the [] group can </a:t>
            </a:r>
            <a:r>
              <a:rPr lang="en-US" dirty="0"/>
              <a:t>be followed by a quantifier, which appears just after the close-bracket.</a:t>
            </a:r>
            <a:endParaRPr lang="en-US" dirty="0" smtClean="0"/>
          </a:p>
          <a:p>
            <a:pPr lvl="1"/>
            <a:r>
              <a:rPr lang="en-US" dirty="0" smtClean="0"/>
              <a:t>Example: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“[A-Z]*”</a:t>
            </a:r>
            <a:r>
              <a:rPr lang="en-US" dirty="0" smtClean="0"/>
              <a:t>).</a:t>
            </a:r>
          </a:p>
          <a:p>
            <a:pPr lvl="2"/>
            <a:r>
              <a:rPr lang="en-US" dirty="0"/>
              <a:t>They will match in any </a:t>
            </a:r>
            <a:r>
              <a:rPr lang="en-US" dirty="0" smtClean="0"/>
              <a:t>order (taking from the set with replacement).  This is usually intuitive, like using letters to form words.  But don’t try to use it to do “[</a:t>
            </a:r>
            <a:r>
              <a:rPr lang="en-US" dirty="0" err="1" smtClean="0"/>
              <a:t>elm|oak</a:t>
            </a:r>
            <a:r>
              <a:rPr lang="en-US" dirty="0" smtClean="0"/>
              <a:t>]” because that means any word built up of the letters </a:t>
            </a:r>
            <a:r>
              <a:rPr lang="en-US" dirty="0" err="1" smtClean="0"/>
              <a:t>a,e,o,k,l,m</a:t>
            </a:r>
            <a:r>
              <a:rPr lang="en-US" dirty="0" smtClean="0"/>
              <a:t> and the symbol pipe, in any order; don’t use brackets to do that.</a:t>
            </a:r>
          </a:p>
          <a:p>
            <a:pPr lvl="1"/>
            <a:r>
              <a:rPr lang="en-US" dirty="0" smtClean="0"/>
              <a:t>Other commonly used groups:  [0-9], </a:t>
            </a:r>
            <a:r>
              <a:rPr lang="en-US" dirty="0"/>
              <a:t>[</a:t>
            </a:r>
            <a:r>
              <a:rPr lang="en-US" dirty="0" smtClean="0"/>
              <a:t>A-Z], [a-z]</a:t>
            </a:r>
          </a:p>
          <a:p>
            <a:pPr lvl="2"/>
            <a:r>
              <a:rPr lang="en-US" dirty="0"/>
              <a:t>Custom groups:   [-_ ] or [NSEW] or [MTWHF] or [A-G] or [0-9A-F</a:t>
            </a:r>
            <a:r>
              <a:rPr lang="en-US" dirty="0" smtClean="0"/>
              <a:t>] or [</a:t>
            </a:r>
            <a:r>
              <a:rPr lang="en-US" dirty="0" err="1" smtClean="0"/>
              <a:t>aeiou</a:t>
            </a:r>
            <a:r>
              <a:rPr lang="en-US" dirty="0" smtClean="0"/>
              <a:t>]</a:t>
            </a:r>
            <a:endParaRPr lang="en-US" dirty="0"/>
          </a:p>
          <a:p>
            <a:pPr lvl="3"/>
            <a:r>
              <a:rPr lang="en-US" dirty="0"/>
              <a:t>Means: a hyphen or underscore, a compass direction, a weekday, a musical note, a hex </a:t>
            </a:r>
            <a:r>
              <a:rPr lang="en-US" dirty="0" smtClean="0"/>
              <a:t>digit, a vowel</a:t>
            </a:r>
            <a:endParaRPr lang="en-US" dirty="0"/>
          </a:p>
          <a:p>
            <a:pPr lvl="2"/>
            <a:r>
              <a:rPr lang="en-US" dirty="0"/>
              <a:t>There is a rather robust set of named groups like </a:t>
            </a:r>
            <a:r>
              <a:rPr lang="en-US" dirty="0" smtClean="0"/>
              <a:t>[[:</a:t>
            </a:r>
            <a:r>
              <a:rPr lang="en-US" dirty="0" err="1"/>
              <a:t>alnum</a:t>
            </a:r>
            <a:r>
              <a:rPr lang="en-US" dirty="0" smtClean="0"/>
              <a:t>:]] </a:t>
            </a:r>
            <a:r>
              <a:rPr lang="en-US" dirty="0"/>
              <a:t>and </a:t>
            </a:r>
            <a:r>
              <a:rPr lang="en-US" dirty="0" smtClean="0"/>
              <a:t>[[:</a:t>
            </a:r>
            <a:r>
              <a:rPr lang="en-US" dirty="0"/>
              <a:t>alpha</a:t>
            </a:r>
            <a:r>
              <a:rPr lang="en-US" dirty="0" smtClean="0"/>
              <a:t>:]] </a:t>
            </a:r>
            <a:r>
              <a:rPr lang="en-US" dirty="0"/>
              <a:t>and </a:t>
            </a:r>
            <a:r>
              <a:rPr lang="en-US" dirty="0" smtClean="0"/>
              <a:t>[[:blank:]].</a:t>
            </a:r>
            <a:endParaRPr lang="en-US" dirty="0"/>
          </a:p>
          <a:p>
            <a:pPr lvl="1"/>
            <a:r>
              <a:rPr lang="en-US" dirty="0" smtClean="0"/>
              <a:t>You can </a:t>
            </a:r>
            <a:r>
              <a:rPr lang="en-US" dirty="0" smtClean="0">
                <a:solidFill>
                  <a:srgbClr val="FF0000"/>
                </a:solidFill>
              </a:rPr>
              <a:t>stack them up</a:t>
            </a:r>
            <a:r>
              <a:rPr lang="en-US" dirty="0" smtClean="0"/>
              <a:t>, to allow any group of characters, e.g. </a:t>
            </a:r>
            <a:r>
              <a:rPr lang="en-US" dirty="0" smtClean="0">
                <a:solidFill>
                  <a:srgbClr val="FF0000"/>
                </a:solidFill>
              </a:rPr>
              <a:t>alphanumerics [0-9A-Za-z]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smtClean="0"/>
              <a:t>sets </a:t>
            </a:r>
            <a:r>
              <a:rPr lang="en-US" dirty="0"/>
              <a:t>can be </a:t>
            </a:r>
            <a:r>
              <a:rPr lang="en-US" dirty="0" smtClean="0"/>
              <a:t>concatenated, e.g. [A-Z][a-z_]* means </a:t>
            </a:r>
            <a:r>
              <a:rPr lang="en-US" dirty="0" smtClean="0"/>
              <a:t>one </a:t>
            </a:r>
            <a:r>
              <a:rPr lang="en-US" dirty="0" smtClean="0"/>
              <a:t>capital letter followed by </a:t>
            </a:r>
            <a:r>
              <a:rPr lang="en-US" dirty="0" smtClean="0"/>
              <a:t>small letters-and-underscores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1807" y="6362243"/>
            <a:ext cx="726394" cy="365125"/>
          </a:xfrm>
        </p:spPr>
        <p:txBody>
          <a:bodyPr/>
          <a:lstStyle/>
          <a:p>
            <a:fld id="{E4C76670-F7CE-4617-A777-F8A57D2668D3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62097" y="1709710"/>
            <a:ext cx="598714" cy="1385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56019" y="1407876"/>
            <a:ext cx="167245" cy="2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70419" y="1372249"/>
            <a:ext cx="167245" cy="2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66099" y="2060134"/>
            <a:ext cx="2448961" cy="353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05641" y="1154054"/>
            <a:ext cx="787730" cy="113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088083" y="1415793"/>
            <a:ext cx="682336" cy="3265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04355" y="1710191"/>
            <a:ext cx="1321131" cy="24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619686" y="4158516"/>
            <a:ext cx="157849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378524" y="1176303"/>
            <a:ext cx="167245" cy="2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7170" y="1448450"/>
            <a:ext cx="249383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6571" y="4474202"/>
            <a:ext cx="55223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14464" y="3395896"/>
            <a:ext cx="55223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405541" y="2824249"/>
            <a:ext cx="1582616" cy="1492110"/>
            <a:chOff x="10152185" y="2013089"/>
            <a:chExt cx="1793629" cy="1855525"/>
          </a:xfrm>
        </p:grpSpPr>
        <p:sp>
          <p:nvSpPr>
            <p:cNvPr id="25" name="Rectangle 24"/>
            <p:cNvSpPr/>
            <p:nvPr/>
          </p:nvSpPr>
          <p:spPr>
            <a:xfrm>
              <a:off x="10152185" y="2013089"/>
              <a:ext cx="1793629" cy="18555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91658" y="2136683"/>
              <a:ext cx="1552575" cy="1581150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304800" y="85126"/>
            <a:ext cx="798700" cy="7435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Vocab</a:t>
            </a:r>
          </a:p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525486" y="2773522"/>
            <a:ext cx="2448961" cy="353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6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976809"/>
            <a:ext cx="11219329" cy="8369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'/</a:t>
            </a:r>
            <a:r>
              <a:rPr lang="en-US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[0-9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]$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For2021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/'             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find &lt;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digit&gt;&lt;CR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&gt;, change digit to For2021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'/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N[0-9]$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//'              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find N&lt;digit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&gt;&lt;CR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&gt;,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drop digit (just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change it to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null)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'/</a:t>
            </a:r>
            <a:r>
              <a:rPr lang="en-US" b="1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\(.*\)\.</a:t>
            </a:r>
            <a:r>
              <a:rPr lang="en-US" b="1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pptx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Old\1.ppt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/' 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change 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&lt;stuff&gt;.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pptx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 Old&lt;stuff&gt;.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ppt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99719"/>
            <a:ext cx="11716624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    Two </a:t>
            </a:r>
            <a:r>
              <a:rPr lang="en-US" sz="3600" dirty="0" smtClean="0">
                <a:latin typeface="Arial Black" panose="020B0A04020102020204" pitchFamily="34" charset="0"/>
              </a:rPr>
              <a:t>Lexicons: Search, </a:t>
            </a:r>
            <a:r>
              <a:rPr lang="en-US" sz="3600" dirty="0" smtClean="0">
                <a:latin typeface="Arial Black" panose="020B0A04020102020204" pitchFamily="34" charset="0"/>
              </a:rPr>
              <a:t>Replacement </a:t>
            </a:r>
            <a:r>
              <a:rPr lang="en-US" sz="3600" dirty="0" smtClean="0">
                <a:latin typeface="Arial Black" panose="020B0A04020102020204" pitchFamily="34" charset="0"/>
              </a:rPr>
              <a:t>(p.1)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005422"/>
            <a:ext cx="10141978" cy="4581450"/>
          </a:xfrm>
        </p:spPr>
        <p:txBody>
          <a:bodyPr>
            <a:noAutofit/>
          </a:bodyPr>
          <a:lstStyle/>
          <a:p>
            <a:r>
              <a:rPr lang="en-US" sz="2400" dirty="0" smtClean="0"/>
              <a:t>Two </a:t>
            </a:r>
            <a:r>
              <a:rPr lang="en-US" sz="2400" dirty="0"/>
              <a:t>main kinds of regex grammars: </a:t>
            </a:r>
            <a:r>
              <a:rPr lang="en-US" sz="2400" dirty="0">
                <a:solidFill>
                  <a:schemeClr val="accent2"/>
                </a:solidFill>
              </a:rPr>
              <a:t>search regex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replacement regex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Some things don’t make sense in </a:t>
            </a:r>
            <a:r>
              <a:rPr lang="en-US" sz="2000" dirty="0"/>
              <a:t>the </a:t>
            </a:r>
            <a:r>
              <a:rPr lang="en-US" sz="2000" dirty="0" smtClean="0"/>
              <a:t>replacement </a:t>
            </a:r>
            <a:r>
              <a:rPr lang="en-US" sz="2000" dirty="0" smtClean="0">
                <a:solidFill>
                  <a:schemeClr val="accent2"/>
                </a:solidFill>
              </a:rPr>
              <a:t>(only in search)</a:t>
            </a:r>
            <a:r>
              <a:rPr lang="en-US" sz="2000" dirty="0" smtClean="0"/>
              <a:t>: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Wild cards (such as the dot), EOL/BOL (line edge identifiers), or “capture” directives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Some things don’t make sense in the search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(only in replacement)</a:t>
            </a:r>
            <a:r>
              <a:rPr lang="en-US" sz="2000" dirty="0" smtClean="0"/>
              <a:t>: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The replay of the “captured” wildcard-parts,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or a null string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Some things make perfect sense anywhere: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Literals (find </a:t>
            </a:r>
            <a:r>
              <a:rPr lang="en-US" sz="1800" dirty="0" smtClean="0">
                <a:solidFill>
                  <a:schemeClr val="accent2"/>
                </a:solidFill>
              </a:rPr>
              <a:t>this known string</a:t>
            </a:r>
            <a:r>
              <a:rPr lang="en-US" sz="1800" dirty="0" smtClean="0"/>
              <a:t> and replace it with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that known string</a:t>
            </a:r>
            <a:r>
              <a:rPr lang="en-US" sz="1800" dirty="0" smtClean="0"/>
              <a:t>)</a:t>
            </a:r>
            <a:endParaRPr lang="en-US" dirty="0"/>
          </a:p>
          <a:p>
            <a:r>
              <a:rPr lang="en-US" sz="2400" dirty="0" smtClean="0"/>
              <a:t>So </a:t>
            </a:r>
            <a:r>
              <a:rPr lang="en-US" sz="2400" dirty="0"/>
              <a:t>there are </a:t>
            </a:r>
            <a:r>
              <a:rPr lang="en-US" sz="2400" b="1" u="sng" dirty="0">
                <a:solidFill>
                  <a:srgbClr val="FF0000"/>
                </a:solidFill>
              </a:rPr>
              <a:t>two </a:t>
            </a:r>
            <a:r>
              <a:rPr lang="en-US" sz="2400" b="1" u="sng" dirty="0" smtClean="0">
                <a:solidFill>
                  <a:srgbClr val="FF0000"/>
                </a:solidFill>
              </a:rPr>
              <a:t>lexicons (grammars), </a:t>
            </a:r>
            <a:r>
              <a:rPr lang="en-US" sz="2400" b="1" u="sng" dirty="0">
                <a:solidFill>
                  <a:srgbClr val="FF0000"/>
                </a:solidFill>
              </a:rPr>
              <a:t>two sets of syntax </a:t>
            </a:r>
            <a:r>
              <a:rPr lang="en-US" sz="2400" b="1" u="sng" dirty="0" smtClean="0">
                <a:solidFill>
                  <a:srgbClr val="FF0000"/>
                </a:solidFill>
              </a:rPr>
              <a:t>rules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They have lots of overlap, </a:t>
            </a:r>
            <a:r>
              <a:rPr lang="en-US" sz="2000" dirty="0"/>
              <a:t>but </a:t>
            </a:r>
            <a:r>
              <a:rPr lang="en-US" sz="2000" dirty="0" smtClean="0"/>
              <a:t>are distinct sets.</a:t>
            </a:r>
          </a:p>
          <a:p>
            <a:r>
              <a:rPr lang="en-US" sz="2400" dirty="0" smtClean="0"/>
              <a:t>Many commands </a:t>
            </a:r>
            <a:r>
              <a:rPr lang="en-US" sz="2400" dirty="0" smtClean="0">
                <a:solidFill>
                  <a:schemeClr val="accent2"/>
                </a:solidFill>
              </a:rPr>
              <a:t>accept and perform only the search (shown in orange)</a:t>
            </a:r>
            <a:r>
              <a:rPr lang="en-US" sz="2400" dirty="0" smtClean="0"/>
              <a:t>: grep</a:t>
            </a:r>
            <a:r>
              <a:rPr lang="en-US" sz="2400" dirty="0" smtClean="0"/>
              <a:t>, </a:t>
            </a:r>
            <a:r>
              <a:rPr lang="en-US" sz="2400" dirty="0" smtClean="0"/>
              <a:t>awk, etc.</a:t>
            </a:r>
          </a:p>
          <a:p>
            <a:r>
              <a:rPr lang="en-US" sz="2400" dirty="0" smtClean="0"/>
              <a:t>The “s” (substitute) subcommand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accepts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both lexicons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search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the replacement</a:t>
            </a:r>
            <a:r>
              <a:rPr lang="en-US" sz="2400" dirty="0" smtClean="0"/>
              <a:t>.  </a:t>
            </a:r>
            <a:r>
              <a:rPr lang="en-US" sz="2400" dirty="0"/>
              <a:t>T</a:t>
            </a:r>
            <a:r>
              <a:rPr lang="en-US" sz="2400" dirty="0" smtClean="0"/>
              <a:t>he s command is available in sed and in vi/</a:t>
            </a:r>
            <a:r>
              <a:rPr lang="en-US" sz="2400" dirty="0" err="1" smtClean="0"/>
              <a:t>ed</a:t>
            </a:r>
            <a:r>
              <a:rPr lang="en-US" sz="2400" dirty="0" smtClean="0"/>
              <a:t>/ex.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15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375948" y="2013090"/>
            <a:ext cx="1183557" cy="1858856"/>
            <a:chOff x="10361727" y="1742710"/>
            <a:chExt cx="1183557" cy="1858856"/>
          </a:xfrm>
        </p:grpSpPr>
        <p:sp>
          <p:nvSpPr>
            <p:cNvPr id="8" name="Rectangle 7"/>
            <p:cNvSpPr/>
            <p:nvPr/>
          </p:nvSpPr>
          <p:spPr>
            <a:xfrm>
              <a:off x="10361727" y="1742710"/>
              <a:ext cx="1183557" cy="184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96897" y="1789603"/>
              <a:ext cx="1104900" cy="15906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494839" y="3324567"/>
              <a:ext cx="1006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</a:t>
              </a:r>
              <a:r>
                <a:rPr lang="en-US" sz="1200" dirty="0" smtClean="0"/>
                <a:t>earch for it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3183" y="85126"/>
            <a:ext cx="910317" cy="74356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Mortar</a:t>
            </a:r>
          </a:p>
          <a:p>
            <a:pPr algn="ctr"/>
            <a:r>
              <a:rPr lang="en-US" dirty="0" smtClean="0"/>
              <a:t>#3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460381" y="4406957"/>
            <a:ext cx="1561042" cy="1640227"/>
            <a:chOff x="10460381" y="4406957"/>
            <a:chExt cx="1561042" cy="1640227"/>
          </a:xfrm>
        </p:grpSpPr>
        <p:sp>
          <p:nvSpPr>
            <p:cNvPr id="9" name="Rectangle 8"/>
            <p:cNvSpPr/>
            <p:nvPr/>
          </p:nvSpPr>
          <p:spPr>
            <a:xfrm>
              <a:off x="10460381" y="4406957"/>
              <a:ext cx="1561042" cy="16402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74772" y="5770185"/>
              <a:ext cx="13272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digested output</a:t>
              </a:r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66223" y="4559243"/>
              <a:ext cx="1349359" cy="1247794"/>
            </a:xfrm>
            <a:prstGeom prst="rect">
              <a:avLst/>
            </a:prstGeom>
          </p:spPr>
        </p:pic>
      </p:grpSp>
      <p:cxnSp>
        <p:nvCxnSpPr>
          <p:cNvPr id="20" name="Straight Connector 19"/>
          <p:cNvCxnSpPr/>
          <p:nvPr/>
        </p:nvCxnSpPr>
        <p:spPr>
          <a:xfrm flipV="1">
            <a:off x="582060" y="1761518"/>
            <a:ext cx="598714" cy="1385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1988" y="1775371"/>
            <a:ext cx="72530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19864" y="1775371"/>
            <a:ext cx="249383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82124" y="1771459"/>
            <a:ext cx="249383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1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35424"/>
            <a:ext cx="11219329" cy="8369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ed 's/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Susan.*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Stephen.txt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/'           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change Susan&lt;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anychars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to Stephen.txt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sed 's/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Susan.*\.txt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Stephen.txt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/' 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change Susan&lt;</a:t>
            </a:r>
            <a:r>
              <a:rPr lang="en-US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anychars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&gt;.txt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Stephen.txt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84934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 Two </a:t>
            </a:r>
            <a:r>
              <a:rPr lang="en-US" sz="3600" dirty="0">
                <a:latin typeface="Arial Black" panose="020B0A04020102020204" pitchFamily="34" charset="0"/>
              </a:rPr>
              <a:t>Lexicons: Search, </a:t>
            </a:r>
            <a:r>
              <a:rPr lang="en-US" sz="3600" dirty="0" smtClean="0">
                <a:latin typeface="Arial Black" panose="020B0A04020102020204" pitchFamily="34" charset="0"/>
              </a:rPr>
              <a:t>Replacement (p.2</a:t>
            </a:r>
            <a:r>
              <a:rPr lang="en-US" sz="3600" dirty="0" smtClean="0">
                <a:latin typeface="Arial Black" panose="020B0A04020102020204" pitchFamily="34" charset="0"/>
              </a:rPr>
              <a:t>)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88" y="2013100"/>
            <a:ext cx="11391900" cy="4615544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We already saw the ubiquitous building blocks of </a:t>
            </a:r>
            <a:r>
              <a:rPr lang="en-US" sz="4000" b="1" dirty="0" smtClean="0"/>
              <a:t>literals </a:t>
            </a:r>
            <a:r>
              <a:rPr lang="en-US" sz="4000" b="1" dirty="0"/>
              <a:t>and dots</a:t>
            </a:r>
            <a:r>
              <a:rPr lang="en-US" sz="4000" dirty="0" smtClean="0"/>
              <a:t>.</a:t>
            </a:r>
          </a:p>
          <a:p>
            <a:pPr lvl="1"/>
            <a:r>
              <a:rPr lang="en-US" sz="3300" dirty="0" smtClean="0"/>
              <a:t>The literals can appear in the </a:t>
            </a:r>
            <a:r>
              <a:rPr lang="en-US" sz="3300" dirty="0" smtClean="0">
                <a:solidFill>
                  <a:schemeClr val="accent2"/>
                </a:solidFill>
              </a:rPr>
              <a:t>search pattern lexicon</a:t>
            </a:r>
            <a:r>
              <a:rPr lang="en-US" sz="3300" dirty="0" smtClean="0"/>
              <a:t>, or </a:t>
            </a:r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</a:rPr>
              <a:t>replacement lexicon</a:t>
            </a:r>
            <a:r>
              <a:rPr lang="en-US" sz="3300" dirty="0" smtClean="0"/>
              <a:t>.</a:t>
            </a:r>
          </a:p>
          <a:p>
            <a:pPr lvl="1"/>
            <a:r>
              <a:rPr lang="en-US" sz="3300" dirty="0" smtClean="0"/>
              <a:t>The wildcards, such as dot and set, appear only in the </a:t>
            </a:r>
            <a:r>
              <a:rPr lang="en-US" sz="3300" dirty="0" smtClean="0">
                <a:solidFill>
                  <a:schemeClr val="accent2"/>
                </a:solidFill>
              </a:rPr>
              <a:t>search lexicon</a:t>
            </a:r>
            <a:r>
              <a:rPr lang="en-US" sz="3300" dirty="0" smtClean="0"/>
              <a:t>.</a:t>
            </a:r>
          </a:p>
          <a:p>
            <a:pPr lvl="2"/>
            <a:r>
              <a:rPr lang="en-US" sz="2900" dirty="0" smtClean="0"/>
              <a:t>  If “.” appears </a:t>
            </a:r>
            <a:r>
              <a:rPr lang="en-US" sz="2900" dirty="0" smtClean="0">
                <a:solidFill>
                  <a:schemeClr val="accent6">
                    <a:lumMod val="75000"/>
                  </a:schemeClr>
                </a:solidFill>
              </a:rPr>
              <a:t>in a replacement</a:t>
            </a:r>
            <a:r>
              <a:rPr lang="en-US" sz="2900" dirty="0" smtClean="0"/>
              <a:t>, it merely means a literal dot (a period).</a:t>
            </a:r>
          </a:p>
          <a:p>
            <a:r>
              <a:rPr lang="en-US" sz="4000" dirty="0" smtClean="0"/>
              <a:t>The sed (string edit) “s” (substitute) subcommand is one                 that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uses both lexicons</a:t>
            </a:r>
            <a:r>
              <a:rPr lang="en-US" sz="4000" dirty="0" smtClean="0"/>
              <a:t>: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the search </a:t>
            </a:r>
            <a:r>
              <a:rPr lang="en-US" sz="4000" dirty="0" smtClean="0"/>
              <a:t>and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the replacement</a:t>
            </a:r>
            <a:r>
              <a:rPr lang="en-US" sz="4000" dirty="0" smtClean="0"/>
              <a:t>.</a:t>
            </a:r>
          </a:p>
          <a:p>
            <a:pPr lvl="1"/>
            <a:r>
              <a:rPr lang="en-US" sz="2900" dirty="0" smtClean="0"/>
              <a:t>The two sections (two complete regexes) are separated by a delimiter, usually a slash.</a:t>
            </a:r>
          </a:p>
          <a:p>
            <a:pPr lvl="1"/>
            <a:r>
              <a:rPr lang="en-US" sz="2900" dirty="0" smtClean="0"/>
              <a:t>The </a:t>
            </a:r>
            <a:r>
              <a:rPr lang="en-US" sz="2900" dirty="0">
                <a:solidFill>
                  <a:schemeClr val="accent2"/>
                </a:solidFill>
              </a:rPr>
              <a:t>part between the first two slashes</a:t>
            </a:r>
            <a:r>
              <a:rPr lang="en-US" sz="2900" dirty="0"/>
              <a:t> </a:t>
            </a:r>
            <a:r>
              <a:rPr lang="en-US" sz="2900" dirty="0">
                <a:solidFill>
                  <a:schemeClr val="accent2"/>
                </a:solidFill>
              </a:rPr>
              <a:t>is the </a:t>
            </a:r>
            <a:r>
              <a:rPr lang="en-US" sz="2900" b="1" dirty="0">
                <a:solidFill>
                  <a:schemeClr val="accent2"/>
                </a:solidFill>
              </a:rPr>
              <a:t>pattern</a:t>
            </a:r>
            <a:r>
              <a:rPr lang="en-US" sz="2900" dirty="0"/>
              <a:t>, your search criteria</a:t>
            </a:r>
            <a:r>
              <a:rPr lang="en-US" sz="2900" dirty="0" smtClean="0"/>
              <a:t>.</a:t>
            </a:r>
            <a:endParaRPr lang="en-US" sz="2900" dirty="0"/>
          </a:p>
          <a:p>
            <a:pPr lvl="1"/>
            <a:r>
              <a:rPr lang="en-US" sz="2900" dirty="0"/>
              <a:t>The </a:t>
            </a:r>
            <a:r>
              <a:rPr lang="en-US" sz="2900" dirty="0">
                <a:solidFill>
                  <a:schemeClr val="accent6">
                    <a:lumMod val="75000"/>
                  </a:schemeClr>
                </a:solidFill>
              </a:rPr>
              <a:t>part between the second two slashes is the </a:t>
            </a: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</a:rPr>
              <a:t>changed output</a:t>
            </a:r>
            <a:r>
              <a:rPr lang="en-US" sz="2900" dirty="0"/>
              <a:t>, what you want to </a:t>
            </a:r>
            <a:r>
              <a:rPr lang="en-US" sz="2900" dirty="0" smtClean="0"/>
              <a:t>spit </a:t>
            </a:r>
            <a:r>
              <a:rPr lang="en-US" sz="2900" dirty="0"/>
              <a:t>out.  When the search-regex criteria is met (found), it </a:t>
            </a:r>
            <a:r>
              <a:rPr lang="en-US" sz="2900" dirty="0" smtClean="0"/>
              <a:t>spits </a:t>
            </a:r>
            <a:r>
              <a:rPr lang="en-US" sz="2900" dirty="0"/>
              <a:t>out the edited value in place of the search-found value</a:t>
            </a:r>
            <a:r>
              <a:rPr lang="en-US" sz="2900" dirty="0" smtClean="0"/>
              <a:t>.</a:t>
            </a:r>
          </a:p>
          <a:p>
            <a:pPr lvl="2"/>
            <a:r>
              <a:rPr lang="en-US" sz="2500" dirty="0" smtClean="0"/>
              <a:t>This </a:t>
            </a:r>
            <a:r>
              <a:rPr lang="en-US" sz="2500" dirty="0"/>
              <a:t>part 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often is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empty</a:t>
            </a:r>
            <a:r>
              <a:rPr lang="en-US" sz="2500" dirty="0"/>
              <a:t>, </a:t>
            </a:r>
            <a:r>
              <a:rPr lang="en-US" sz="2500" dirty="0" smtClean="0"/>
              <a:t>when your intent is to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just drop/remove </a:t>
            </a:r>
            <a:r>
              <a:rPr lang="en-US" sz="2500" dirty="0"/>
              <a:t>the found </a:t>
            </a:r>
            <a:r>
              <a:rPr lang="en-US" sz="2500" dirty="0" smtClean="0"/>
              <a:t>part (replace with null).</a:t>
            </a:r>
          </a:p>
          <a:p>
            <a:pPr lvl="2"/>
            <a:r>
              <a:rPr lang="en-US" sz="2500" dirty="0" smtClean="0"/>
              <a:t>Many commands do not even allow this part; they strictly search and do not replace.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16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260760" y="1745672"/>
            <a:ext cx="609602" cy="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11923" y="1787977"/>
            <a:ext cx="249383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89012" y="1745672"/>
            <a:ext cx="554186" cy="1459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12413" y="1745672"/>
            <a:ext cx="128946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96969" y="1453883"/>
            <a:ext cx="128946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23852" y="1414174"/>
            <a:ext cx="609602" cy="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75015" y="1456479"/>
            <a:ext cx="249383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60270" y="2698016"/>
            <a:ext cx="92825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163341" y="3034618"/>
            <a:ext cx="1442329" cy="19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44725" y="3358810"/>
            <a:ext cx="2388985" cy="764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0606523" y="2973617"/>
            <a:ext cx="694561" cy="873772"/>
            <a:chOff x="10361727" y="1742710"/>
            <a:chExt cx="1183557" cy="1844554"/>
          </a:xfrm>
        </p:grpSpPr>
        <p:sp>
          <p:nvSpPr>
            <p:cNvPr id="30" name="Rectangle 29"/>
            <p:cNvSpPr/>
            <p:nvPr/>
          </p:nvSpPr>
          <p:spPr>
            <a:xfrm>
              <a:off x="10361727" y="1742710"/>
              <a:ext cx="1183557" cy="184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96897" y="1789603"/>
              <a:ext cx="1104900" cy="159067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09088" y="2850283"/>
            <a:ext cx="427483" cy="617058"/>
            <a:chOff x="11393236" y="3150374"/>
            <a:chExt cx="829550" cy="1272910"/>
          </a:xfrm>
        </p:grpSpPr>
        <p:sp>
          <p:nvSpPr>
            <p:cNvPr id="38" name="Rectangle 37"/>
            <p:cNvSpPr/>
            <p:nvPr/>
          </p:nvSpPr>
          <p:spPr>
            <a:xfrm>
              <a:off x="11393236" y="3150374"/>
              <a:ext cx="829550" cy="127291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96823" y="3229924"/>
              <a:ext cx="570423" cy="872699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45498" y="2241754"/>
            <a:ext cx="374104" cy="524743"/>
            <a:chOff x="11017447" y="2103564"/>
            <a:chExt cx="947432" cy="1099139"/>
          </a:xfrm>
        </p:grpSpPr>
        <p:sp>
          <p:nvSpPr>
            <p:cNvPr id="42" name="Rectangle 41"/>
            <p:cNvSpPr/>
            <p:nvPr/>
          </p:nvSpPr>
          <p:spPr>
            <a:xfrm>
              <a:off x="11017447" y="2103564"/>
              <a:ext cx="947432" cy="10991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5329" y="2391897"/>
              <a:ext cx="777597" cy="688139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1126687" y="3747916"/>
            <a:ext cx="794883" cy="794843"/>
            <a:chOff x="10460381" y="4406957"/>
            <a:chExt cx="1561042" cy="1640227"/>
          </a:xfrm>
        </p:grpSpPr>
        <p:sp>
          <p:nvSpPr>
            <p:cNvPr id="40" name="Rectangle 39"/>
            <p:cNvSpPr/>
            <p:nvPr/>
          </p:nvSpPr>
          <p:spPr>
            <a:xfrm>
              <a:off x="10460381" y="4406957"/>
              <a:ext cx="1561042" cy="16402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66223" y="4559243"/>
              <a:ext cx="1349359" cy="1247794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193183" y="85126"/>
            <a:ext cx="910317" cy="74356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Mortar</a:t>
            </a:r>
          </a:p>
          <a:p>
            <a:pPr algn="ctr"/>
            <a:r>
              <a:rPr lang="en-US" dirty="0" smtClean="0"/>
              <a:t>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5430" y="1035424"/>
            <a:ext cx="11219329" cy="8013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's/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myStart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\(.*\)</a:t>
            </a:r>
            <a:r>
              <a:rPr lang="en-US" b="1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myPattern</a:t>
            </a:r>
            <a:r>
              <a:rPr lang="en-US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\(.*\)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\1MyReplace\2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/' </a:t>
            </a:r>
            <a:r>
              <a:rPr lang="en-US" sz="16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sz="1600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myStartXXXmyPatternYYY</a:t>
            </a:r>
            <a:r>
              <a:rPr lang="en-US" sz="16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</a:t>
            </a:r>
            <a:r>
              <a:rPr lang="en-US" sz="1600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XXXMyReplaceYYY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Capture and </a:t>
            </a:r>
            <a:r>
              <a:rPr lang="en-US" sz="3600" dirty="0" smtClean="0">
                <a:latin typeface="Arial Black" panose="020B0A04020102020204" pitchFamily="34" charset="0"/>
              </a:rPr>
              <a:t>Reproduce (p.1)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0241"/>
            <a:ext cx="11391900" cy="433496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Two more very useful building blocks are Capture and Reproduce.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may be wondering about how </a:t>
            </a:r>
            <a:r>
              <a:rPr lang="en-US" dirty="0" smtClean="0"/>
              <a:t>we can </a:t>
            </a:r>
            <a:r>
              <a:rPr lang="en-US" b="1" dirty="0" smtClean="0">
                <a:solidFill>
                  <a:srgbClr val="FF0000"/>
                </a:solidFill>
              </a:rPr>
              <a:t>skip </a:t>
            </a:r>
            <a:r>
              <a:rPr lang="en-US" b="1" dirty="0">
                <a:solidFill>
                  <a:srgbClr val="FF0000"/>
                </a:solidFill>
              </a:rPr>
              <a:t>the don't-care characters</a:t>
            </a:r>
            <a:r>
              <a:rPr lang="en-US" dirty="0"/>
              <a:t>, but </a:t>
            </a:r>
            <a:r>
              <a:rPr lang="en-US" dirty="0" smtClean="0">
                <a:solidFill>
                  <a:srgbClr val="FF0000"/>
                </a:solidFill>
              </a:rPr>
              <a:t>not lose track </a:t>
            </a:r>
            <a:r>
              <a:rPr lang="en-US" dirty="0" smtClean="0"/>
              <a:t>of what they were, so we </a:t>
            </a:r>
            <a:r>
              <a:rPr lang="en-US" dirty="0" smtClean="0">
                <a:solidFill>
                  <a:srgbClr val="FF0000"/>
                </a:solidFill>
              </a:rPr>
              <a:t>can </a:t>
            </a:r>
            <a:r>
              <a:rPr lang="en-US" dirty="0" smtClean="0">
                <a:solidFill>
                  <a:srgbClr val="FF0000"/>
                </a:solidFill>
              </a:rPr>
              <a:t>retrieve the chars and replay (echo) them </a:t>
            </a:r>
            <a:r>
              <a:rPr lang="en-US" dirty="0"/>
              <a:t>back </a:t>
            </a:r>
            <a:r>
              <a:rPr lang="en-US" dirty="0" smtClean="0"/>
              <a:t>out. </a:t>
            </a:r>
            <a:endParaRPr lang="en-US" dirty="0"/>
          </a:p>
          <a:p>
            <a:pPr lvl="1"/>
            <a:r>
              <a:rPr lang="en-US" dirty="0" smtClean="0"/>
              <a:t>Capture: an escaped parenthesis - \( </a:t>
            </a:r>
            <a:r>
              <a:rPr lang="en-US" dirty="0"/>
              <a:t>and </a:t>
            </a:r>
            <a:r>
              <a:rPr lang="en-US" dirty="0" smtClean="0"/>
              <a:t>\)</a:t>
            </a:r>
          </a:p>
          <a:p>
            <a:pPr lvl="2"/>
            <a:r>
              <a:rPr lang="en-US" dirty="0" smtClean="0"/>
              <a:t>Only valid in the </a:t>
            </a:r>
            <a:r>
              <a:rPr lang="en-US" dirty="0" smtClean="0">
                <a:solidFill>
                  <a:schemeClr val="accent2"/>
                </a:solidFill>
              </a:rPr>
              <a:t>search lexicon</a:t>
            </a:r>
          </a:p>
          <a:p>
            <a:pPr lvl="2"/>
            <a:r>
              <a:rPr lang="en-US" dirty="0" smtClean="0"/>
              <a:t>Can repeat to capture up </a:t>
            </a:r>
            <a:r>
              <a:rPr lang="en-US" dirty="0"/>
              <a:t>to </a:t>
            </a:r>
            <a:r>
              <a:rPr lang="en-US" dirty="0" smtClean="0"/>
              <a:t>9 </a:t>
            </a:r>
            <a:r>
              <a:rPr lang="en-US" dirty="0"/>
              <a:t>of </a:t>
            </a:r>
            <a:r>
              <a:rPr lang="en-US" dirty="0" smtClean="0"/>
              <a:t>them (more in some venues)</a:t>
            </a:r>
            <a:endParaRPr lang="en-US" dirty="0"/>
          </a:p>
          <a:p>
            <a:pPr lvl="1"/>
            <a:r>
              <a:rPr lang="en-US" dirty="0" smtClean="0"/>
              <a:t>Retrieve: an escaped digit - \1 </a:t>
            </a:r>
            <a:r>
              <a:rPr lang="en-US" dirty="0"/>
              <a:t>thru \</a:t>
            </a:r>
            <a:r>
              <a:rPr lang="en-US" dirty="0" smtClean="0"/>
              <a:t>9 </a:t>
            </a:r>
          </a:p>
          <a:p>
            <a:pPr lvl="2"/>
            <a:r>
              <a:rPr lang="en-US" dirty="0" smtClean="0"/>
              <a:t>Only valid in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replacement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lexicon</a:t>
            </a:r>
            <a:r>
              <a:rPr lang="en-US" dirty="0" smtClean="0"/>
              <a:t> (in sed or vi)</a:t>
            </a:r>
            <a:endParaRPr lang="en-US" dirty="0" smtClean="0"/>
          </a:p>
          <a:p>
            <a:pPr lvl="2"/>
            <a:r>
              <a:rPr lang="en-US" dirty="0" smtClean="0"/>
              <a:t>Numbered by the sequence in which they were captured</a:t>
            </a:r>
          </a:p>
          <a:p>
            <a:pPr lvl="2"/>
            <a:r>
              <a:rPr lang="en-US" dirty="0" smtClean="0"/>
              <a:t>They can be retrieved out of order, to perform a swap:   blah\2blah\1 </a:t>
            </a:r>
          </a:p>
          <a:p>
            <a:r>
              <a:rPr lang="en-US" dirty="0"/>
              <a:t>Used only during Search and Replace (via substitute command, inside sed or vi).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sed </a:t>
            </a:r>
            <a:r>
              <a:rPr lang="en-US" dirty="0" err="1" smtClean="0"/>
              <a:t>manpage</a:t>
            </a:r>
            <a:r>
              <a:rPr lang="en-US" dirty="0" smtClean="0"/>
              <a:t> calls it “</a:t>
            </a:r>
            <a:r>
              <a:rPr lang="en-US" dirty="0"/>
              <a:t>re-use with a numbered </a:t>
            </a:r>
            <a:r>
              <a:rPr lang="en-US" dirty="0" smtClean="0"/>
              <a:t>back-reference”.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17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71111" y="1263488"/>
            <a:ext cx="819128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43726" y="1282051"/>
            <a:ext cx="797647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16880" y="1269072"/>
            <a:ext cx="281526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06055" y="1268506"/>
            <a:ext cx="281526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76515" y="3243606"/>
            <a:ext cx="281526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96165" y="3243606"/>
            <a:ext cx="281526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7793" y="4286960"/>
            <a:ext cx="281526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54039" y="4286960"/>
            <a:ext cx="281526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9900" y="3546413"/>
            <a:ext cx="94956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99900" y="4597736"/>
            <a:ext cx="94956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9684620" y="1597737"/>
            <a:ext cx="325199" cy="398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987973" y="1597737"/>
            <a:ext cx="37927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11842" y="1623357"/>
            <a:ext cx="272304" cy="1356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86122" y="1636420"/>
            <a:ext cx="307057" cy="3974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43112" y="1579175"/>
            <a:ext cx="319841" cy="1856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8865955" y="1579872"/>
            <a:ext cx="403670" cy="858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206" y="3546413"/>
            <a:ext cx="1952109" cy="1411265"/>
          </a:xfrm>
          <a:prstGeom prst="rect">
            <a:avLst/>
          </a:prstGeom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</p:pic>
      <p:sp>
        <p:nvSpPr>
          <p:cNvPr id="24" name="Rectangle 23"/>
          <p:cNvSpPr/>
          <p:nvPr/>
        </p:nvSpPr>
        <p:spPr>
          <a:xfrm>
            <a:off x="304800" y="85126"/>
            <a:ext cx="798700" cy="7435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Vocab</a:t>
            </a:r>
          </a:p>
          <a:p>
            <a:pPr algn="ctr"/>
            <a:r>
              <a:rPr lang="en-US" dirty="0"/>
              <a:t>D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882494" y="1632655"/>
            <a:ext cx="325199" cy="398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516880" y="1628148"/>
            <a:ext cx="325199" cy="398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431109" y="5263608"/>
            <a:ext cx="252765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080824" y="5263608"/>
            <a:ext cx="281526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35424"/>
            <a:ext cx="11219329" cy="9859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FTG\([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A-</a:t>
            </a:r>
            <a:r>
              <a:rPr lang="en-US" b="1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Za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-z]*\)[Tt]</a:t>
            </a:r>
            <a:r>
              <a:rPr lang="en-US" b="1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est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\([0-9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]*\)</a:t>
            </a:r>
            <a:r>
              <a:rPr lang="en-US" b="1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GTI\1-demo\2.log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  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#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FTGNovGoodTest138dat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GTINovGood-demo138.log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Capture and </a:t>
            </a:r>
            <a:r>
              <a:rPr lang="en-US" sz="3600" dirty="0" smtClean="0">
                <a:latin typeface="Arial Black" panose="020B0A04020102020204" pitchFamily="34" charset="0"/>
              </a:rPr>
              <a:t>Reproduce (p.2)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0241"/>
            <a:ext cx="11391900" cy="4334969"/>
          </a:xfrm>
        </p:spPr>
        <p:txBody>
          <a:bodyPr>
            <a:normAutofit/>
          </a:bodyPr>
          <a:lstStyle/>
          <a:p>
            <a:r>
              <a:rPr lang="en-US" dirty="0" smtClean="0"/>
              <a:t>Other </a:t>
            </a:r>
            <a:r>
              <a:rPr lang="en-US" dirty="0"/>
              <a:t>examples of </a:t>
            </a:r>
            <a:r>
              <a:rPr lang="en-US" dirty="0" smtClean="0"/>
              <a:t>replacement, and capture-retrieve, </a:t>
            </a:r>
            <a:r>
              <a:rPr lang="en-US" dirty="0"/>
              <a:t>in substitute: </a:t>
            </a:r>
          </a:p>
          <a:p>
            <a:r>
              <a:rPr lang="en-US" dirty="0"/>
              <a:t>echo "DataForTest9" | sed 's/[0-9</a:t>
            </a:r>
            <a:r>
              <a:rPr lang="en-US" dirty="0" smtClean="0"/>
              <a:t>]/</a:t>
            </a:r>
            <a:r>
              <a:rPr lang="en-US" dirty="0"/>
              <a:t>For2021/'   </a:t>
            </a:r>
          </a:p>
          <a:p>
            <a:pPr marL="457200" lvl="1" indent="0">
              <a:buNone/>
            </a:pPr>
            <a:r>
              <a:rPr lang="en-US" dirty="0"/>
              <a:t>= =&gt; “DataForTestFor2021”  (change the number to a year-phrase)</a:t>
            </a:r>
          </a:p>
          <a:p>
            <a:r>
              <a:rPr lang="en-US" dirty="0"/>
              <a:t>echo "DataForTest9" | sed 's/[0-9</a:t>
            </a:r>
            <a:r>
              <a:rPr lang="en-US" dirty="0" smtClean="0"/>
              <a:t>]//'              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= =&gt; “DataForTest”   (drop the found number)</a:t>
            </a:r>
          </a:p>
          <a:p>
            <a:r>
              <a:rPr lang="en-US" dirty="0"/>
              <a:t>echo "ResultsCurrPartA-2021.pptx" | sed 's/</a:t>
            </a:r>
            <a:r>
              <a:rPr lang="en-US" dirty="0" err="1"/>
              <a:t>Curr</a:t>
            </a:r>
            <a:r>
              <a:rPr lang="en-US" dirty="0"/>
              <a:t>\(.*\)\.</a:t>
            </a:r>
            <a:r>
              <a:rPr lang="en-US" dirty="0" err="1"/>
              <a:t>pptx</a:t>
            </a:r>
            <a:r>
              <a:rPr lang="en-US" dirty="0"/>
              <a:t>/Old\1.ppt/'  </a:t>
            </a:r>
          </a:p>
          <a:p>
            <a:pPr marL="457200" lvl="1" indent="0">
              <a:buNone/>
            </a:pPr>
            <a:r>
              <a:rPr lang="en-US" dirty="0"/>
              <a:t>= =&gt; “ResultsOldPartA-2021.ppt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en-US" dirty="0"/>
              <a:t>echo </a:t>
            </a:r>
            <a:r>
              <a:rPr lang="en-US" dirty="0" smtClean="0"/>
              <a:t>"LogArchive9July2021.dat" </a:t>
            </a:r>
            <a:r>
              <a:rPr lang="en-US" dirty="0"/>
              <a:t>| sed </a:t>
            </a:r>
            <a:r>
              <a:rPr lang="en-US" dirty="0" smtClean="0"/>
              <a:t>'s/</a:t>
            </a:r>
            <a:r>
              <a:rPr lang="en-US" dirty="0" err="1" smtClean="0"/>
              <a:t>LogArchive</a:t>
            </a:r>
            <a:r>
              <a:rPr lang="en-US" dirty="0" smtClean="0"/>
              <a:t>\(.*\)\.</a:t>
            </a:r>
            <a:r>
              <a:rPr lang="en-US" dirty="0" err="1" smtClean="0"/>
              <a:t>dat</a:t>
            </a:r>
            <a:r>
              <a:rPr lang="en-US" dirty="0" smtClean="0"/>
              <a:t>/Data\1.log/' 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= =&gt; </a:t>
            </a:r>
            <a:r>
              <a:rPr lang="en-US" dirty="0" smtClean="0"/>
              <a:t>“Data9July2021.log”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18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86817" y="1177547"/>
            <a:ext cx="1645367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08600" y="1177547"/>
            <a:ext cx="1246782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22718" y="1229883"/>
            <a:ext cx="281526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13500" y="1229883"/>
            <a:ext cx="281526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02583" y="4482899"/>
            <a:ext cx="251461" cy="467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072846" y="4482898"/>
            <a:ext cx="332491" cy="441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8895746" y="1828800"/>
            <a:ext cx="904746" cy="7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417679" y="1836769"/>
            <a:ext cx="37927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129207" y="1528402"/>
            <a:ext cx="1156793" cy="1716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650988" y="1528402"/>
            <a:ext cx="722868" cy="1926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951014" y="1836769"/>
            <a:ext cx="859923" cy="61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274945" y="1828800"/>
            <a:ext cx="403670" cy="858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147" y="2649019"/>
            <a:ext cx="1756481" cy="1269837"/>
          </a:xfrm>
          <a:prstGeom prst="rect">
            <a:avLst/>
          </a:prstGeom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</p:pic>
      <p:sp>
        <p:nvSpPr>
          <p:cNvPr id="24" name="Rectangle 23"/>
          <p:cNvSpPr/>
          <p:nvPr/>
        </p:nvSpPr>
        <p:spPr>
          <a:xfrm>
            <a:off x="304800" y="85126"/>
            <a:ext cx="798700" cy="7435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Vocab</a:t>
            </a:r>
          </a:p>
          <a:p>
            <a:pPr algn="ctr"/>
            <a:r>
              <a:rPr lang="en-US" dirty="0"/>
              <a:t>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868460" y="4469835"/>
            <a:ext cx="332491" cy="441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120747" y="5327637"/>
            <a:ext cx="251461" cy="467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591010" y="5327636"/>
            <a:ext cx="332491" cy="441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360498" y="5366825"/>
            <a:ext cx="332491" cy="441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35424"/>
            <a:ext cx="11219329" cy="1118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sed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's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/xxx/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yyy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g'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myfile.txt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grep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"xxx"  testlog.csv</a:t>
            </a:r>
          </a:p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 -l | </a:t>
            </a:r>
            <a:r>
              <a:rPr lang="en-US" b="1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grep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-v "[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Bb]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ackup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echo "$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userInputFilepath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| </a:t>
            </a:r>
            <a:r>
              <a:rPr lang="en-US" b="1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sed 's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#/share/projects/##</a:t>
            </a:r>
            <a:r>
              <a:rPr lang="en-US" b="1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g'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# remove the root portion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Using It in a Command Statement (p.1)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18641"/>
            <a:ext cx="11391900" cy="44139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Ultimately you need to use the regex in an entire command statement, in a format pertinent to that command.</a:t>
            </a:r>
          </a:p>
          <a:p>
            <a:r>
              <a:rPr lang="en-US" dirty="0" smtClean="0"/>
              <a:t>You need a </a:t>
            </a:r>
            <a:r>
              <a:rPr lang="en-US" dirty="0" smtClean="0">
                <a:solidFill>
                  <a:srgbClr val="FF0000"/>
                </a:solidFill>
              </a:rPr>
              <a:t>command</a:t>
            </a:r>
            <a:r>
              <a:rPr lang="en-US" dirty="0" smtClean="0"/>
              <a:t> name, some kind of </a:t>
            </a:r>
            <a:r>
              <a:rPr lang="en-US" dirty="0" smtClean="0">
                <a:solidFill>
                  <a:srgbClr val="FF0000"/>
                </a:solidFill>
              </a:rPr>
              <a:t>delimiters</a:t>
            </a:r>
            <a:r>
              <a:rPr lang="en-US" dirty="0" smtClean="0"/>
              <a:t> around each of the search and (if applicable) replace, possibly other </a:t>
            </a:r>
            <a:r>
              <a:rPr lang="en-US" dirty="0" smtClean="0">
                <a:solidFill>
                  <a:srgbClr val="FF0000"/>
                </a:solidFill>
              </a:rPr>
              <a:t>arguments</a:t>
            </a:r>
            <a:r>
              <a:rPr lang="en-US" dirty="0" smtClean="0"/>
              <a:t>, plus any options or </a:t>
            </a:r>
            <a:r>
              <a:rPr lang="en-US" dirty="0" smtClean="0">
                <a:solidFill>
                  <a:srgbClr val="FF0000"/>
                </a:solidFill>
              </a:rPr>
              <a:t>switches</a:t>
            </a:r>
            <a:r>
              <a:rPr lang="en-US" dirty="0" smtClean="0"/>
              <a:t> that apply.</a:t>
            </a:r>
          </a:p>
          <a:p>
            <a:pPr lvl="1"/>
            <a:r>
              <a:rPr lang="en-US" dirty="0"/>
              <a:t>In </a:t>
            </a:r>
            <a:r>
              <a:rPr lang="en-US" dirty="0" smtClean="0"/>
              <a:t>bash,  </a:t>
            </a:r>
            <a:r>
              <a:rPr lang="en-US" dirty="0"/>
              <a:t>to use </a:t>
            </a:r>
            <a:r>
              <a:rPr lang="en-US" dirty="0" smtClean="0"/>
              <a:t>sed’s substitution subcommand, </a:t>
            </a:r>
            <a:r>
              <a:rPr lang="en-US" dirty="0"/>
              <a:t>it looks like this: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ls -l | sed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's/xxx/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yyy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/g'</a:t>
            </a:r>
          </a:p>
          <a:p>
            <a:pPr lvl="2"/>
            <a:r>
              <a:rPr lang="en-US" sz="2200" dirty="0" smtClean="0">
                <a:cs typeface="Consolas" panose="020B0609020204030204" pitchFamily="49" charset="0"/>
              </a:rPr>
              <a:t>More detail on next page.</a:t>
            </a:r>
            <a:endParaRPr lang="en-US" sz="2200" dirty="0">
              <a:cs typeface="Consolas" panose="020B0609020204030204" pitchFamily="49" charset="0"/>
            </a:endParaRPr>
          </a:p>
          <a:p>
            <a:pPr lvl="1"/>
            <a:r>
              <a:rPr lang="en-US" dirty="0"/>
              <a:t>In </a:t>
            </a:r>
            <a:r>
              <a:rPr lang="en-US" dirty="0" smtClean="0"/>
              <a:t>vi </a:t>
            </a:r>
            <a:r>
              <a:rPr lang="en-US" dirty="0"/>
              <a:t>or vim, to use </a:t>
            </a:r>
            <a:r>
              <a:rPr lang="en-US" dirty="0" smtClean="0"/>
              <a:t>sed’s substitution subcommand, </a:t>
            </a:r>
            <a:r>
              <a:rPr lang="en-US" dirty="0"/>
              <a:t>it looks like this:    </a:t>
            </a:r>
            <a:r>
              <a:rPr lang="en-US" dirty="0" smtClean="0"/>
              <a:t>: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s/xxx/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yyy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/g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In vi or vim, to use its search, it </a:t>
            </a:r>
            <a:r>
              <a:rPr lang="en-US" dirty="0"/>
              <a:t>looks like this:    </a:t>
            </a:r>
            <a:r>
              <a:rPr lang="en-US" dirty="0" smtClean="0"/>
              <a:t>: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s/xxx/2   or just  /xxx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In </a:t>
            </a:r>
            <a:r>
              <a:rPr lang="en-US" dirty="0"/>
              <a:t>bash, to use </a:t>
            </a:r>
            <a:r>
              <a:rPr lang="en-US" dirty="0" smtClean="0"/>
              <a:t>grep, </a:t>
            </a:r>
            <a:r>
              <a:rPr lang="en-US" dirty="0"/>
              <a:t>it looks like this: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ls -l |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grep "/xxx/"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bash, to use </a:t>
            </a:r>
            <a:r>
              <a:rPr lang="en-US" dirty="0" smtClean="0"/>
              <a:t>awk, </a:t>
            </a:r>
            <a:r>
              <a:rPr lang="en-US" dirty="0"/>
              <a:t>it looks like this:    </a:t>
            </a:r>
            <a: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cat mylog.csv | awk -F, '/xxx/ {myfound=1; print $7}'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Note that the Unix “tr” command does NOT take a regex, only a single character.</a:t>
            </a:r>
            <a:endParaRPr lang="en-US" dirty="0"/>
          </a:p>
          <a:p>
            <a:r>
              <a:rPr lang="en-US" dirty="0" smtClean="0"/>
              <a:t>Generally the entire regex or search/replace pair, along with its switch, must be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some kind of </a:t>
            </a:r>
            <a:r>
              <a:rPr lang="en-US" dirty="0" smtClean="0">
                <a:solidFill>
                  <a:srgbClr val="FF0000"/>
                </a:solidFill>
              </a:rPr>
              <a:t>quotes</a:t>
            </a:r>
            <a:r>
              <a:rPr lang="en-US" dirty="0" smtClean="0"/>
              <a:t>.  Sometimes the entire command must be in single quotes.</a:t>
            </a:r>
          </a:p>
          <a:p>
            <a:pPr lvl="1"/>
            <a:r>
              <a:rPr lang="en-US" dirty="0" smtClean="0"/>
              <a:t>This is true even in Perl, MATLAB, et cetera.  However, there are no quotes needed in vi or vim.  The awk is unusual in that it insists on single-quotes (apostrophes).</a:t>
            </a:r>
            <a:endParaRPr lang="en-US" dirty="0"/>
          </a:p>
          <a:p>
            <a:pPr lvl="1"/>
            <a:r>
              <a:rPr lang="en-US" dirty="0" smtClean="0"/>
              <a:t>Sometimes you must drop </a:t>
            </a:r>
            <a:r>
              <a:rPr lang="en-US" dirty="0"/>
              <a:t>out of </a:t>
            </a:r>
            <a:r>
              <a:rPr lang="en-US" dirty="0" smtClean="0"/>
              <a:t>quotes: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'xxx'\'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'xxx'</a:t>
            </a:r>
            <a:r>
              <a:rPr lang="en-US" dirty="0" smtClean="0"/>
              <a:t>  is a frequent meme, used to </a:t>
            </a:r>
            <a:r>
              <a:rPr lang="en-US" dirty="0"/>
              <a:t>put a real escaped </a:t>
            </a:r>
            <a:r>
              <a:rPr lang="en-US" dirty="0" smtClean="0"/>
              <a:t>apostrophe.</a:t>
            </a:r>
          </a:p>
          <a:p>
            <a:r>
              <a:rPr lang="en-US" dirty="0"/>
              <a:t>The log file being read </a:t>
            </a:r>
            <a:r>
              <a:rPr lang="en-US" dirty="0" smtClean="0"/>
              <a:t>may be listed </a:t>
            </a:r>
            <a:r>
              <a:rPr lang="en-US" dirty="0"/>
              <a:t>at the right as an </a:t>
            </a:r>
            <a:r>
              <a:rPr lang="en-US" dirty="0" smtClean="0"/>
              <a:t>argument, or piped in </a:t>
            </a:r>
            <a:r>
              <a:rPr lang="en-US" dirty="0"/>
              <a:t>from the </a:t>
            </a:r>
            <a:r>
              <a:rPr lang="en-US" dirty="0" smtClean="0"/>
              <a:t>left. More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00452" y="5883663"/>
            <a:ext cx="235886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3183" y="85126"/>
            <a:ext cx="910317" cy="74356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Mortar</a:t>
            </a:r>
          </a:p>
          <a:p>
            <a:pPr algn="ctr"/>
            <a:r>
              <a:rPr lang="en-US" dirty="0" smtClean="0"/>
              <a:t>#4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179" y="3318251"/>
            <a:ext cx="1351325" cy="1401685"/>
          </a:xfrm>
          <a:prstGeom prst="rect">
            <a:avLst/>
          </a:prstGeom>
          <a:effectLst>
            <a:glow rad="127000">
              <a:schemeClr val="accent6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33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097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Purpose of this Presentation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998621"/>
            <a:ext cx="11391900" cy="560737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This was requested as a follow-on, in the form of a Deep-Dive, after my 2/20/2020 Presentation entitled “</a:t>
            </a:r>
            <a:r>
              <a:rPr lang="en-US" b="1" dirty="0">
                <a:latin typeface="Baskerville Old Face" panose="02020602080505020303" pitchFamily="18" charset="0"/>
              </a:rPr>
              <a:t>Log Analysis with AWK</a:t>
            </a:r>
            <a:r>
              <a:rPr lang="en-US" b="1" dirty="0" smtClean="0">
                <a:latin typeface="Baskerville Old Face" panose="02020602080505020303" pitchFamily="18" charset="0"/>
              </a:rPr>
              <a:t>”.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That slide deck is available at incose.org/</a:t>
            </a:r>
            <a:r>
              <a:rPr lang="en-US" dirty="0" err="1" smtClean="0">
                <a:latin typeface="Baskerville Old Face" panose="02020602080505020303" pitchFamily="18" charset="0"/>
              </a:rPr>
              <a:t>huntsville</a:t>
            </a:r>
            <a:r>
              <a:rPr lang="en-US" dirty="0" smtClean="0">
                <a:latin typeface="Baskerville Old Face" panose="02020602080505020303" pitchFamily="18" charset="0"/>
              </a:rPr>
              <a:t> -&gt; </a:t>
            </a:r>
            <a:r>
              <a:rPr lang="en-US" dirty="0" err="1" smtClean="0">
                <a:latin typeface="Baskerville Old Face" panose="02020602080505020303" pitchFamily="18" charset="0"/>
              </a:rPr>
              <a:t>PresentationLibrary</a:t>
            </a:r>
            <a:r>
              <a:rPr lang="en-US" dirty="0" smtClean="0">
                <a:latin typeface="Baskerville Old Face" panose="02020602080505020303" pitchFamily="18" charset="0"/>
              </a:rPr>
              <a:t> (link at right).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Refer to it for detail on how to access and use awk, and why to use command line interfaces.</a:t>
            </a: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b="1" dirty="0" smtClean="0">
                <a:latin typeface="Baskerville Old Face" panose="02020602080505020303" pitchFamily="18" charset="0"/>
              </a:rPr>
              <a:t>Purpose of this presentation is to be a “prequel” to that.</a:t>
            </a:r>
          </a:p>
          <a:p>
            <a:pPr lvl="1"/>
            <a:r>
              <a:rPr lang="en-US" b="1" dirty="0" smtClean="0">
                <a:solidFill>
                  <a:schemeClr val="accent5"/>
                </a:solidFill>
                <a:latin typeface="Baskerville Old Face" panose="02020602080505020303" pitchFamily="18" charset="0"/>
              </a:rPr>
              <a:t>This will introduce the </a:t>
            </a:r>
            <a:r>
              <a:rPr lang="en-US" b="1" i="1" dirty="0" smtClean="0">
                <a:solidFill>
                  <a:schemeClr val="accent5"/>
                </a:solidFill>
                <a:latin typeface="Baskerville Old Face" panose="02020602080505020303" pitchFamily="18" charset="0"/>
              </a:rPr>
              <a:t>basics </a:t>
            </a:r>
            <a:r>
              <a:rPr lang="en-US" b="1" dirty="0" smtClean="0">
                <a:solidFill>
                  <a:schemeClr val="accent5"/>
                </a:solidFill>
                <a:latin typeface="Baskerville Old Face" panose="02020602080505020303" pitchFamily="18" charset="0"/>
              </a:rPr>
              <a:t>of constructing regular expressions</a:t>
            </a:r>
            <a:r>
              <a:rPr lang="en-US" b="1" dirty="0" smtClean="0">
                <a:latin typeface="Baskerville Old Face" panose="02020602080505020303" pitchFamily="18" charset="0"/>
              </a:rPr>
              <a:t>.</a:t>
            </a:r>
            <a:endParaRPr lang="en-US" b="1" dirty="0">
              <a:latin typeface="Baskerville Old Face" panose="02020602080505020303" pitchFamily="18" charset="0"/>
            </a:endParaRP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This provides much more detail on regexes, for a </a:t>
            </a:r>
            <a:r>
              <a:rPr lang="en-US" b="1" dirty="0" smtClean="0">
                <a:latin typeface="Baskerville Old Face" panose="02020602080505020303" pitchFamily="18" charset="0"/>
              </a:rPr>
              <a:t>beginning audience</a:t>
            </a:r>
            <a:r>
              <a:rPr lang="en-US" dirty="0" smtClean="0">
                <a:latin typeface="Baskerville Old Face" panose="02020602080505020303" pitchFamily="18" charset="0"/>
              </a:rPr>
              <a:t>.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It assumes the audience understands basic concepts of Unix commands, delimiters, escapes, and quotes.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The prior presentation focused on AWK which happens to contain regexes. 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It showed many ways to use AWK’s pattern-and-action pairs to process .csv files.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It assumed the audience was already familiar with the regex concepts used to build the “pattern” part.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Topics covered here:</a:t>
            </a:r>
          </a:p>
          <a:p>
            <a:pPr lvl="1"/>
            <a:r>
              <a:rPr lang="en-US" sz="2000" dirty="0" smtClean="0">
                <a:latin typeface="Baskerville Old Face" panose="02020602080505020303" pitchFamily="18" charset="0"/>
              </a:rPr>
              <a:t>Basic </a:t>
            </a:r>
            <a:r>
              <a:rPr lang="en-US" sz="2000" b="1" dirty="0" smtClean="0">
                <a:latin typeface="Baskerville Old Face" panose="02020602080505020303" pitchFamily="18" charset="0"/>
              </a:rPr>
              <a:t>building blocks</a:t>
            </a:r>
            <a:r>
              <a:rPr lang="en-US" sz="2000" dirty="0" smtClean="0">
                <a:latin typeface="Baskerville Old Face" panose="02020602080505020303" pitchFamily="18" charset="0"/>
              </a:rPr>
              <a:t> of the syntax (literals, wildcards &amp; quantifiers, anchors, capture &amp; reproduce)</a:t>
            </a:r>
          </a:p>
          <a:p>
            <a:pPr lvl="1"/>
            <a:r>
              <a:rPr lang="en-US" sz="2000" dirty="0" smtClean="0">
                <a:latin typeface="Baskerville Old Face" panose="02020602080505020303" pitchFamily="18" charset="0"/>
              </a:rPr>
              <a:t>Contextual connective tissue</a:t>
            </a:r>
            <a:r>
              <a:rPr lang="en-US" sz="2000" dirty="0">
                <a:latin typeface="Baskerville Old Face" panose="02020602080505020303" pitchFamily="18" charset="0"/>
              </a:rPr>
              <a:t>: </a:t>
            </a:r>
            <a:r>
              <a:rPr lang="en-US" sz="2000" dirty="0" smtClean="0">
                <a:latin typeface="Baskerville Old Face" panose="02020602080505020303" pitchFamily="18" charset="0"/>
              </a:rPr>
              <a:t>joining </a:t>
            </a:r>
            <a:r>
              <a:rPr lang="en-US" sz="2000" dirty="0">
                <a:latin typeface="Baskerville Old Face" panose="02020602080505020303" pitchFamily="18" charset="0"/>
              </a:rPr>
              <a:t>the building blocks within the </a:t>
            </a:r>
            <a:r>
              <a:rPr lang="en-US" sz="2000" dirty="0" smtClean="0">
                <a:latin typeface="Baskerville Old Face" panose="02020602080505020303" pitchFamily="18" charset="0"/>
              </a:rPr>
              <a:t>regex, putting the regex within a command itself, </a:t>
            </a:r>
            <a:r>
              <a:rPr lang="en-US" sz="2000" dirty="0">
                <a:latin typeface="Baskerville Old Face" panose="02020602080505020303" pitchFamily="18" charset="0"/>
              </a:rPr>
              <a:t>and </a:t>
            </a:r>
            <a:r>
              <a:rPr lang="en-US" sz="2000" dirty="0" smtClean="0">
                <a:latin typeface="Baskerville Old Face" panose="02020602080505020303" pitchFamily="18" charset="0"/>
              </a:rPr>
              <a:t>getting </a:t>
            </a:r>
            <a:r>
              <a:rPr lang="en-US" sz="2000" dirty="0">
                <a:latin typeface="Baskerville Old Face" panose="02020602080505020303" pitchFamily="18" charset="0"/>
              </a:rPr>
              <a:t>data into and out of a </a:t>
            </a:r>
            <a:r>
              <a:rPr lang="en-US" sz="2000" dirty="0" smtClean="0">
                <a:latin typeface="Baskerville Old Face" panose="02020602080505020303" pitchFamily="18" charset="0"/>
              </a:rPr>
              <a:t>command</a:t>
            </a:r>
          </a:p>
          <a:p>
            <a:pPr lvl="1"/>
            <a:r>
              <a:rPr lang="en-US" sz="2000" dirty="0">
                <a:latin typeface="Baskerville Old Face" panose="02020602080505020303" pitchFamily="18" charset="0"/>
              </a:rPr>
              <a:t>Differences in syntax when using them for </a:t>
            </a:r>
            <a:r>
              <a:rPr lang="en-US" sz="2000" b="1" dirty="0">
                <a:latin typeface="Baskerville Old Face" panose="02020602080505020303" pitchFamily="18" charset="0"/>
              </a:rPr>
              <a:t>search specifications</a:t>
            </a:r>
            <a:r>
              <a:rPr lang="en-US" sz="2000" dirty="0">
                <a:latin typeface="Baskerville Old Face" panose="02020602080505020303" pitchFamily="18" charset="0"/>
              </a:rPr>
              <a:t> versus for accurate </a:t>
            </a:r>
            <a:r>
              <a:rPr lang="en-US" sz="2000" b="1" dirty="0">
                <a:latin typeface="Baskerville Old Face" panose="02020602080505020303" pitchFamily="18" charset="0"/>
              </a:rPr>
              <a:t>replacement </a:t>
            </a:r>
            <a:r>
              <a:rPr lang="en-US" sz="2000" b="1" dirty="0" smtClean="0">
                <a:latin typeface="Baskerville Old Face" panose="02020602080505020303" pitchFamily="18" charset="0"/>
              </a:rPr>
              <a:t>actions</a:t>
            </a:r>
            <a:endParaRPr lang="en-US" sz="2000" b="1" dirty="0">
              <a:latin typeface="Baskerville Old Face" panose="020206020805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14" y="156118"/>
            <a:ext cx="11991278" cy="653166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752899" y="6363547"/>
            <a:ext cx="327587" cy="365125"/>
          </a:xfrm>
        </p:spPr>
        <p:txBody>
          <a:bodyPr/>
          <a:lstStyle/>
          <a:p>
            <a:fld id="{E4C76670-F7CE-4617-A777-F8A57D2668D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35424"/>
            <a:ext cx="11219329" cy="595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sed '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s/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yyy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myfile.txt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Using It in a Command Statement (p.2)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9239"/>
            <a:ext cx="11391900" cy="47475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sed substitute command is one of the most-often-used.  It is available inside vi </a:t>
            </a:r>
            <a:r>
              <a:rPr lang="en-US" dirty="0" smtClean="0"/>
              <a:t>(and </a:t>
            </a:r>
            <a:r>
              <a:rPr lang="en-US" dirty="0" err="1" smtClean="0"/>
              <a:t>ed</a:t>
            </a:r>
            <a:r>
              <a:rPr lang="en-US" dirty="0" smtClean="0"/>
              <a:t> and ex if you’re bare-bones) as </a:t>
            </a:r>
            <a:r>
              <a:rPr lang="en-US" dirty="0" smtClean="0"/>
              <a:t>well as inside sed.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dirty="0"/>
              <a:t> means substitute, </a:t>
            </a:r>
            <a:r>
              <a:rPr lang="en-US" dirty="0" smtClean="0"/>
              <a:t>typically followed </a:t>
            </a:r>
            <a:r>
              <a:rPr lang="en-US" dirty="0"/>
              <a:t>by a 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/>
              <a:t> indicating the </a:t>
            </a:r>
            <a:r>
              <a:rPr lang="en-US" dirty="0" smtClean="0"/>
              <a:t>delimiter </a:t>
            </a:r>
            <a:r>
              <a:rPr lang="en-US" dirty="0"/>
              <a:t>is a slash. </a:t>
            </a:r>
          </a:p>
          <a:p>
            <a:pPr lvl="1"/>
            <a:r>
              <a:rPr lang="en-US" dirty="0" smtClean="0"/>
              <a:t>The sed substitution command takes an option, aka switch: </a:t>
            </a:r>
            <a:r>
              <a:rPr lang="en-US" dirty="0" smtClean="0">
                <a:solidFill>
                  <a:srgbClr val="00B0F0"/>
                </a:solidFill>
              </a:rPr>
              <a:t>which occurrence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It goes </a:t>
            </a:r>
            <a:r>
              <a:rPr lang="en-US" dirty="0" smtClean="0">
                <a:solidFill>
                  <a:srgbClr val="00B0F0"/>
                </a:solidFill>
              </a:rPr>
              <a:t>at the end, just after the final delimiter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It can be an integer N (to change only the Nth occurrence found on the line), or a “g” (to make the change globally).  If omitted, it defaults to 1.</a:t>
            </a:r>
          </a:p>
          <a:p>
            <a:pPr lvl="3"/>
            <a:r>
              <a:rPr lang="en-US" dirty="0" smtClean="0"/>
              <a:t>e.g</a:t>
            </a:r>
            <a:r>
              <a:rPr lang="en-US" dirty="0"/>
              <a:t>. "INTERN</a:t>
            </a:r>
            <a:r>
              <a:rPr lang="en-US" dirty="0">
                <a:solidFill>
                  <a:srgbClr val="FF0000"/>
                </a:solidFill>
              </a:rPr>
              <a:t>ATI</a:t>
            </a:r>
            <a:r>
              <a:rPr lang="en-US" dirty="0"/>
              <a:t>ONAL </a:t>
            </a:r>
            <a:r>
              <a:rPr lang="en-US" dirty="0">
                <a:solidFill>
                  <a:srgbClr val="00B050"/>
                </a:solidFill>
              </a:rPr>
              <a:t>ATI</a:t>
            </a:r>
            <a:r>
              <a:rPr lang="en-US" dirty="0"/>
              <a:t> PROJECT"  </a:t>
            </a:r>
            <a:r>
              <a:rPr lang="en-US" dirty="0" smtClean="0"/>
              <a:t>-&gt;    's/</a:t>
            </a:r>
            <a:r>
              <a:rPr lang="en-US" dirty="0" smtClean="0">
                <a:solidFill>
                  <a:srgbClr val="00B050"/>
                </a:solidFill>
              </a:rPr>
              <a:t>ATI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B050"/>
                </a:solidFill>
              </a:rPr>
              <a:t>OCI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'    </a:t>
            </a:r>
          </a:p>
          <a:p>
            <a:pPr lvl="3"/>
            <a:r>
              <a:rPr lang="en-US" dirty="0" smtClean="0"/>
              <a:t>This will rename it to the “INTERN</a:t>
            </a:r>
            <a:r>
              <a:rPr lang="en-US" dirty="0" smtClean="0">
                <a:solidFill>
                  <a:srgbClr val="FF0000"/>
                </a:solidFill>
              </a:rPr>
              <a:t>ATI</a:t>
            </a:r>
            <a:r>
              <a:rPr lang="en-US" dirty="0" smtClean="0"/>
              <a:t>ONAL </a:t>
            </a:r>
            <a:r>
              <a:rPr lang="en-US" dirty="0" smtClean="0">
                <a:solidFill>
                  <a:srgbClr val="00B050"/>
                </a:solidFill>
              </a:rPr>
              <a:t>OCI</a:t>
            </a:r>
            <a:r>
              <a:rPr lang="en-US" dirty="0" smtClean="0"/>
              <a:t> PROJECT”.</a:t>
            </a:r>
          </a:p>
          <a:p>
            <a:pPr lvl="2"/>
            <a:r>
              <a:rPr lang="en-US" dirty="0"/>
              <a:t>Most commonly you will use a “1” (or not specify </a:t>
            </a:r>
            <a:r>
              <a:rPr lang="en-US" dirty="0" smtClean="0"/>
              <a:t>it at all), </a:t>
            </a:r>
            <a:r>
              <a:rPr lang="en-US" dirty="0"/>
              <a:t>or a “</a:t>
            </a:r>
            <a:r>
              <a:rPr lang="en-US" dirty="0">
                <a:solidFill>
                  <a:srgbClr val="00B0F0"/>
                </a:solidFill>
              </a:rPr>
              <a:t>g</a:t>
            </a:r>
            <a:r>
              <a:rPr lang="en-US" dirty="0" smtClean="0"/>
              <a:t>”.</a:t>
            </a:r>
          </a:p>
          <a:p>
            <a:pPr lvl="1"/>
            <a:r>
              <a:rPr lang="en-US" dirty="0"/>
              <a:t>If using </a:t>
            </a:r>
            <a:r>
              <a:rPr lang="en-US" dirty="0" err="1" smtClean="0"/>
              <a:t>filepaths</a:t>
            </a:r>
            <a:r>
              <a:rPr lang="en-US" dirty="0" smtClean="0"/>
              <a:t> (which contain lots </a:t>
            </a:r>
            <a:r>
              <a:rPr lang="en-US" dirty="0"/>
              <a:t>of </a:t>
            </a:r>
            <a:r>
              <a:rPr lang="en-US" dirty="0" smtClean="0"/>
              <a:t>slashes), you can use any delimiter in sed.</a:t>
            </a:r>
          </a:p>
          <a:p>
            <a:pPr lvl="2"/>
            <a:r>
              <a:rPr lang="en-US" dirty="0" smtClean="0"/>
              <a:t>This is much more readable than escaping each “/”.</a:t>
            </a:r>
          </a:p>
          <a:p>
            <a:pPr lvl="2"/>
            <a:r>
              <a:rPr lang="en-US" dirty="0" smtClean="0"/>
              <a:t>Sed uses whatever single character you </a:t>
            </a:r>
            <a:r>
              <a:rPr lang="en-US" dirty="0"/>
              <a:t>use right after the s (for substitute</a:t>
            </a:r>
            <a:r>
              <a:rPr lang="en-US" dirty="0" smtClean="0"/>
              <a:t>): s&lt;delimiter&gt;…</a:t>
            </a:r>
            <a:r>
              <a:rPr lang="en-US" dirty="0"/>
              <a:t>&lt;delimiter</a:t>
            </a:r>
            <a:r>
              <a:rPr lang="en-US" dirty="0" smtClean="0"/>
              <a:t>&gt;</a:t>
            </a:r>
          </a:p>
          <a:p>
            <a:pPr lvl="2"/>
            <a:r>
              <a:rPr lang="en-US" dirty="0" smtClean="0"/>
              <a:t>Suggestion: </a:t>
            </a:r>
            <a:r>
              <a:rPr lang="en-US" dirty="0" smtClean="0"/>
              <a:t>hash/</a:t>
            </a:r>
            <a:r>
              <a:rPr lang="en-US" dirty="0" err="1" smtClean="0"/>
              <a:t>sha</a:t>
            </a:r>
            <a:r>
              <a:rPr lang="en-US" dirty="0" smtClean="0"/>
              <a:t>/pound (#) </a:t>
            </a:r>
            <a:r>
              <a:rPr lang="en-US" dirty="0" smtClean="0"/>
              <a:t>stands </a:t>
            </a:r>
            <a:r>
              <a:rPr lang="en-US" dirty="0"/>
              <a:t>out with lots of black ink</a:t>
            </a:r>
            <a:r>
              <a:rPr lang="en-US" dirty="0" smtClean="0"/>
              <a:t>, and </a:t>
            </a:r>
            <a:r>
              <a:rPr lang="en-US" dirty="0"/>
              <a:t>never occurs in file paths</a:t>
            </a:r>
            <a:r>
              <a:rPr lang="en-US" dirty="0" smtClean="0"/>
              <a:t>.  A pipe can also be quite readable.  You can use any </a:t>
            </a:r>
            <a:r>
              <a:rPr lang="en-US" dirty="0"/>
              <a:t>other single character (other than a closing quote).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3183" y="85126"/>
            <a:ext cx="910317" cy="74356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Mortar</a:t>
            </a:r>
          </a:p>
          <a:p>
            <a:pPr algn="ctr"/>
            <a:r>
              <a:rPr lang="en-US" dirty="0" smtClean="0"/>
              <a:t>#4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708" y="3805555"/>
            <a:ext cx="1396965" cy="1449026"/>
          </a:xfrm>
          <a:prstGeom prst="rect">
            <a:avLst/>
          </a:prstGeom>
          <a:effectLst>
            <a:glow rad="127000">
              <a:schemeClr val="accent6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952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35424"/>
            <a:ext cx="11219329" cy="9859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^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MeditAegis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    # find this literal text at the beginning</a:t>
            </a:r>
          </a:p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ABC123\.txt$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   # find this literal text at the end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^</a:t>
            </a:r>
            <a:r>
              <a:rPr lang="en-US" b="1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ABCfileA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     #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find this literal string as the entirety of the searched string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Start / End Anchors Avoid Bycatch (p.1)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47210"/>
            <a:ext cx="11391900" cy="4572531"/>
          </a:xfrm>
        </p:spPr>
        <p:txBody>
          <a:bodyPr>
            <a:normAutofit/>
          </a:bodyPr>
          <a:lstStyle/>
          <a:p>
            <a:r>
              <a:rPr lang="en-US" dirty="0" smtClean="0"/>
              <a:t>Two very common search-lexicon building blocks are the </a:t>
            </a:r>
            <a:r>
              <a:rPr lang="en-US" dirty="0" smtClean="0">
                <a:solidFill>
                  <a:srgbClr val="FF0000"/>
                </a:solidFill>
              </a:rPr>
              <a:t>start-of-line or end-of-line anchoring marker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It denotes the expected position of the start/end of the string being searched.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caret (^) </a:t>
            </a:r>
            <a:r>
              <a:rPr lang="en-US" dirty="0" smtClean="0"/>
              <a:t>specifies the start of the search text (line, string, or block).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</a:t>
            </a:r>
            <a:r>
              <a:rPr lang="en-US" dirty="0" smtClean="0">
                <a:solidFill>
                  <a:srgbClr val="FF0000"/>
                </a:solidFill>
              </a:rPr>
              <a:t>dollar ($)</a:t>
            </a:r>
            <a:r>
              <a:rPr lang="en-US" dirty="0" smtClean="0"/>
              <a:t> </a:t>
            </a:r>
            <a:r>
              <a:rPr lang="en-US" dirty="0"/>
              <a:t>specifies the </a:t>
            </a:r>
            <a:r>
              <a:rPr lang="en-US" dirty="0" smtClean="0"/>
              <a:t>end of </a:t>
            </a:r>
            <a:r>
              <a:rPr lang="en-US" dirty="0"/>
              <a:t>the search text (line, </a:t>
            </a:r>
            <a:r>
              <a:rPr lang="en-US" dirty="0" smtClean="0"/>
              <a:t>string, </a:t>
            </a:r>
            <a:r>
              <a:rPr lang="en-US" dirty="0"/>
              <a:t>or block).</a:t>
            </a:r>
          </a:p>
          <a:p>
            <a:r>
              <a:rPr lang="en-US" dirty="0"/>
              <a:t>Put the symbol as if it were a literal, before and/or after the </a:t>
            </a:r>
            <a:r>
              <a:rPr lang="en-US" dirty="0" smtClean="0"/>
              <a:t>                       rest of the regex.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Using these is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good </a:t>
            </a:r>
            <a:r>
              <a:rPr lang="en-US" dirty="0">
                <a:solidFill>
                  <a:srgbClr val="FF0000"/>
                </a:solidFill>
              </a:rPr>
              <a:t>habit to get into - </a:t>
            </a:r>
            <a:r>
              <a:rPr lang="en-US" dirty="0" smtClean="0">
                <a:solidFill>
                  <a:srgbClr val="FF0000"/>
                </a:solidFill>
              </a:rPr>
              <a:t> as a precaution to </a:t>
            </a:r>
            <a:r>
              <a:rPr lang="en-US" dirty="0">
                <a:solidFill>
                  <a:srgbClr val="FF0000"/>
                </a:solidFill>
              </a:rPr>
              <a:t>avoid </a:t>
            </a:r>
            <a:r>
              <a:rPr lang="en-US" dirty="0" smtClean="0">
                <a:solidFill>
                  <a:srgbClr val="FF0000"/>
                </a:solidFill>
              </a:rPr>
              <a:t>bycatch</a:t>
            </a:r>
            <a:r>
              <a:rPr lang="en-US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This acts as an anchor to prevent </a:t>
            </a:r>
            <a:r>
              <a:rPr lang="en-US" dirty="0"/>
              <a:t>"catching" </a:t>
            </a:r>
            <a:r>
              <a:rPr lang="en-US" dirty="0" smtClean="0"/>
              <a:t>extra “hits”, e.g. because "ABCfile100" fulfills the criteria when </a:t>
            </a:r>
            <a:r>
              <a:rPr lang="en-US" dirty="0"/>
              <a:t>we stated we wanted "</a:t>
            </a:r>
            <a:r>
              <a:rPr lang="en-US" dirty="0" smtClean="0"/>
              <a:t>ABCfile1".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21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993158" y="1662926"/>
            <a:ext cx="167245" cy="2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4403" y="1338026"/>
            <a:ext cx="167245" cy="2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70654" y="1909111"/>
            <a:ext cx="167245" cy="2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0780" y="1906142"/>
            <a:ext cx="167245" cy="2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930" y="3439583"/>
            <a:ext cx="1575726" cy="1669519"/>
          </a:xfrm>
          <a:prstGeom prst="rect">
            <a:avLst/>
          </a:prstGeom>
          <a:effectLst>
            <a:glow rad="127000">
              <a:schemeClr val="accent1">
                <a:lumMod val="75000"/>
              </a:schemeClr>
            </a:glow>
          </a:effectLst>
        </p:spPr>
      </p:pic>
      <p:sp>
        <p:nvSpPr>
          <p:cNvPr id="21" name="Rectangle 20"/>
          <p:cNvSpPr/>
          <p:nvPr/>
        </p:nvSpPr>
        <p:spPr>
          <a:xfrm>
            <a:off x="304800" y="85126"/>
            <a:ext cx="798700" cy="7435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Vocab</a:t>
            </a:r>
          </a:p>
          <a:p>
            <a:pPr algn="ctr"/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810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35424"/>
            <a:ext cx="11219329" cy="9859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^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MeditAegis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    # find this literal text at the beginning</a:t>
            </a:r>
          </a:p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ABC123\.txt$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   # find this literal text at the end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^</a:t>
            </a:r>
            <a:r>
              <a:rPr lang="en-US" b="1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ABCfileA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    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find this literal string as the entirety of the searched string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Start / End Anchors Avoid Bycatch (p.2)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047210"/>
            <a:ext cx="11636829" cy="481079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Some examples: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Start: to </a:t>
            </a:r>
            <a:r>
              <a:rPr lang="en-US" dirty="0"/>
              <a:t>avoid text "EastMeditAegis" when we want "MeditAegis", use "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^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MeditAegis</a:t>
            </a:r>
            <a:r>
              <a:rPr lang="en-US" dirty="0" smtClean="0"/>
              <a:t>" as your regex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End:   to </a:t>
            </a:r>
            <a:r>
              <a:rPr lang="en-US" dirty="0"/>
              <a:t>avoid text "ABC123.txt_savBKUP" if we want "ABC123.txt", use "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ABC123\.txt$</a:t>
            </a:r>
            <a:r>
              <a:rPr lang="en-US" dirty="0"/>
              <a:t>" as your regex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Both: to </a:t>
            </a:r>
            <a:r>
              <a:rPr lang="en-US" dirty="0"/>
              <a:t>avoid text "oldABCfile100" when we want "ABCfile1", use "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^ABCfile1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dirty="0" smtClean="0"/>
              <a:t>“ as your regex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If you have both a caret and a dollar, the part between will not match unless it constitutes the </a:t>
            </a:r>
            <a:r>
              <a:rPr lang="en-US" b="1" dirty="0" smtClean="0"/>
              <a:t>entirety of the searched string</a:t>
            </a:r>
            <a:r>
              <a:rPr lang="en-US" dirty="0" smtClean="0"/>
              <a:t>. 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This is not as big a constraint as it sounds, because it may have plenty of wildcards of unconstrained length within it.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Using these is interdependent </a:t>
            </a:r>
            <a:r>
              <a:rPr lang="en-US" dirty="0"/>
              <a:t>with </a:t>
            </a:r>
            <a:r>
              <a:rPr lang="en-US" dirty="0" smtClean="0"/>
              <a:t>using leading </a:t>
            </a:r>
            <a:r>
              <a:rPr lang="en-US" dirty="0"/>
              <a:t>and trailing 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.*</a:t>
            </a:r>
            <a:r>
              <a:rPr lang="en-US" dirty="0"/>
              <a:t>" around your spec.  If you put a 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^.*</a:t>
            </a:r>
            <a:r>
              <a:rPr lang="en-US" dirty="0"/>
              <a:t>" at the </a:t>
            </a:r>
            <a:r>
              <a:rPr lang="en-US" dirty="0" smtClean="0"/>
              <a:t>beginning, </a:t>
            </a:r>
            <a:r>
              <a:rPr lang="en-US" dirty="0"/>
              <a:t>the caret and dotstar basically </a:t>
            </a:r>
            <a:r>
              <a:rPr lang="en-US" b="1" dirty="0"/>
              <a:t>cancel each other out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Often </a:t>
            </a:r>
            <a:r>
              <a:rPr lang="en-US" dirty="0" smtClean="0"/>
              <a:t>– with </a:t>
            </a:r>
            <a:r>
              <a:rPr lang="en-US" dirty="0" smtClean="0"/>
              <a:t>a </a:t>
            </a:r>
            <a:r>
              <a:rPr lang="en-US" dirty="0"/>
              <a:t>filepath, for </a:t>
            </a:r>
            <a:r>
              <a:rPr lang="en-US" dirty="0" smtClean="0"/>
              <a:t>instance – you </a:t>
            </a:r>
            <a:r>
              <a:rPr lang="en-US" dirty="0">
                <a:solidFill>
                  <a:srgbClr val="FF0000"/>
                </a:solidFill>
              </a:rPr>
              <a:t>will want a don't-care leading part</a:t>
            </a:r>
            <a:r>
              <a:rPr lang="en-US" dirty="0"/>
              <a:t>, meaning you </a:t>
            </a:r>
            <a:r>
              <a:rPr lang="en-US" b="1" dirty="0"/>
              <a:t>don't know the root of the path </a:t>
            </a:r>
            <a:r>
              <a:rPr lang="en-US" dirty="0"/>
              <a:t>but just the </a:t>
            </a:r>
            <a:r>
              <a:rPr lang="en-US" dirty="0" smtClean="0"/>
              <a:t>limb/branch/twig/filename</a:t>
            </a:r>
            <a:r>
              <a:rPr lang="en-US" dirty="0"/>
              <a:t>. 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sz="2600" dirty="0" smtClean="0"/>
              <a:t>Even </a:t>
            </a:r>
            <a:r>
              <a:rPr lang="en-US" sz="2600" dirty="0"/>
              <a:t>then, however, you may want to </a:t>
            </a:r>
            <a:r>
              <a:rPr lang="en-US" sz="2600" dirty="0" smtClean="0"/>
              <a:t>do one of these:</a:t>
            </a:r>
          </a:p>
          <a:p>
            <a:pPr lvl="2">
              <a:spcBef>
                <a:spcPts val="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Capture the unknown leading part</a:t>
            </a:r>
            <a:r>
              <a:rPr lang="en-US" sz="2400" dirty="0" smtClean="0"/>
              <a:t>, for replay in the edited output.  (This is described a few slides later.)</a:t>
            </a:r>
          </a:p>
          <a:p>
            <a:pPr lvl="2">
              <a:spcBef>
                <a:spcPts val="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Ensure </a:t>
            </a:r>
            <a:r>
              <a:rPr lang="en-US" sz="2400" dirty="0">
                <a:solidFill>
                  <a:srgbClr val="FF0000"/>
                </a:solidFill>
              </a:rPr>
              <a:t>it starts with a dot or a </a:t>
            </a:r>
            <a:r>
              <a:rPr lang="en-US" sz="2400" dirty="0" smtClean="0">
                <a:solidFill>
                  <a:srgbClr val="FF0000"/>
                </a:solidFill>
              </a:rPr>
              <a:t>root-slash </a:t>
            </a:r>
            <a:r>
              <a:rPr lang="en-US" sz="2400" dirty="0">
                <a:solidFill>
                  <a:srgbClr val="FF0000"/>
                </a:solidFill>
              </a:rPr>
              <a:t>(/) </a:t>
            </a:r>
            <a:r>
              <a:rPr lang="en-US" sz="2400" dirty="0" smtClean="0">
                <a:solidFill>
                  <a:srgbClr val="FF0000"/>
                </a:solidFill>
              </a:rPr>
              <a:t>character</a:t>
            </a:r>
            <a:r>
              <a:rPr lang="en-US" sz="2400" dirty="0" smtClean="0"/>
              <a:t>.  To ensure this, you </a:t>
            </a:r>
            <a:r>
              <a:rPr lang="en-US" sz="2400" dirty="0"/>
              <a:t>should spec it as </a:t>
            </a:r>
            <a:r>
              <a:rPr lang="en-US" sz="2400" dirty="0" smtClean="0"/>
              <a:t>caret, then a [./] group, </a:t>
            </a:r>
            <a:r>
              <a:rPr lang="en-US" sz="2400" dirty="0" smtClean="0"/>
              <a:t>meaning a dot or a slash, then </a:t>
            </a:r>
            <a:r>
              <a:rPr lang="en-US" sz="2400" dirty="0" smtClean="0"/>
              <a:t>the </a:t>
            </a:r>
            <a:r>
              <a:rPr lang="en-US" sz="2400" dirty="0" smtClean="0"/>
              <a:t>wildcard-star</a:t>
            </a:r>
            <a:r>
              <a:rPr lang="en-US" sz="2400" dirty="0" smtClean="0"/>
              <a:t>: </a:t>
            </a:r>
            <a:r>
              <a:rPr lang="en-US" sz="2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"^[./][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A-Za-z0-9 _-/]*/MYKNOWNTEXT"</a:t>
            </a:r>
            <a:r>
              <a:rPr lang="en-US" sz="2400" dirty="0"/>
              <a:t> which would pick up: </a:t>
            </a:r>
            <a:r>
              <a:rPr lang="en-US" sz="2400" i="1" dirty="0"/>
              <a:t>a dot or slash</a:t>
            </a:r>
            <a:r>
              <a:rPr lang="en-US" sz="2400" dirty="0"/>
              <a:t>, followed by any valid path characters </a:t>
            </a:r>
            <a:r>
              <a:rPr lang="en-US" sz="2400" i="1" dirty="0"/>
              <a:t>(alphanumerics, underscores or hyphens or spaces, or slashes between levels)</a:t>
            </a:r>
            <a:r>
              <a:rPr lang="en-US" sz="2400" dirty="0"/>
              <a:t> of any quantity 0 or more, followed by a slash, followed by the known text.  When it hits 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/MYKNOWNTEXT</a:t>
            </a:r>
            <a:r>
              <a:rPr lang="en-US" sz="2400" dirty="0"/>
              <a:t> it will stop the grab of the </a:t>
            </a:r>
            <a:r>
              <a:rPr lang="en-US" sz="2400" dirty="0" smtClean="0"/>
              <a:t>any-valid-path </a:t>
            </a:r>
            <a:r>
              <a:rPr lang="en-US" sz="2400" dirty="0"/>
              <a:t>characters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22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993158" y="1662926"/>
            <a:ext cx="167245" cy="2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4403" y="1338026"/>
            <a:ext cx="167245" cy="2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123513" y="2228113"/>
            <a:ext cx="132591" cy="334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663156" y="2475732"/>
            <a:ext cx="183209" cy="244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04032" y="2693562"/>
            <a:ext cx="99473" cy="244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52206" y="3771542"/>
            <a:ext cx="282636" cy="366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20197" y="4015409"/>
            <a:ext cx="468523" cy="321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770654" y="1909111"/>
            <a:ext cx="167245" cy="2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0780" y="1906142"/>
            <a:ext cx="167245" cy="2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0" y="5155097"/>
            <a:ext cx="1108752" cy="1174750"/>
          </a:xfrm>
          <a:prstGeom prst="rect">
            <a:avLst/>
          </a:prstGeom>
          <a:effectLst>
            <a:glow rad="127000">
              <a:schemeClr val="accent1">
                <a:lumMod val="75000"/>
              </a:schemeClr>
            </a:glow>
          </a:effectLst>
        </p:spPr>
      </p:pic>
      <p:sp>
        <p:nvSpPr>
          <p:cNvPr id="21" name="Rectangle 20"/>
          <p:cNvSpPr/>
          <p:nvPr/>
        </p:nvSpPr>
        <p:spPr>
          <a:xfrm>
            <a:off x="304800" y="85126"/>
            <a:ext cx="798700" cy="7435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Vocab</a:t>
            </a:r>
          </a:p>
          <a:p>
            <a:pPr algn="ctr"/>
            <a:r>
              <a:rPr lang="en-US" dirty="0"/>
              <a:t>E</a:t>
            </a:r>
          </a:p>
        </p:txBody>
      </p:sp>
      <p:sp>
        <p:nvSpPr>
          <p:cNvPr id="27" name="Oval 26"/>
          <p:cNvSpPr/>
          <p:nvPr/>
        </p:nvSpPr>
        <p:spPr>
          <a:xfrm>
            <a:off x="8874649" y="2681140"/>
            <a:ext cx="183209" cy="244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78051" y="5375699"/>
            <a:ext cx="630946" cy="291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8123513" y="5650526"/>
            <a:ext cx="2026327" cy="1716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6611"/>
            <a:ext cx="113919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Availability of Keywords in Commands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078524"/>
            <a:ext cx="11503517" cy="558353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This is a table </a:t>
            </a:r>
            <a:r>
              <a:rPr lang="en-US" b="1" dirty="0"/>
              <a:t>of when different symbols are </a:t>
            </a:r>
            <a:r>
              <a:rPr lang="en-US" b="1" dirty="0" smtClean="0"/>
              <a:t>valid (interpreted vs. literal).</a:t>
            </a:r>
          </a:p>
          <a:p>
            <a:pPr lvl="1"/>
            <a:r>
              <a:rPr lang="en-US" b="1" dirty="0" smtClean="0"/>
              <a:t>Adapted from my valuable 1999 O'Reilly “Unix in a Nutshell”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r>
              <a:rPr lang="en-US" b="1" dirty="0" smtClean="0"/>
              <a:t>This is a list I’ve aggregated over the years, of some various escapes.</a:t>
            </a:r>
          </a:p>
          <a:p>
            <a:pPr lvl="1"/>
            <a:r>
              <a:rPr lang="en-US" b="1" dirty="0"/>
              <a:t>Sometimes multiple escapes are needed, if it is being </a:t>
            </a:r>
            <a:r>
              <a:rPr lang="en-US" b="1" dirty="0" smtClean="0"/>
              <a:t>passed</a:t>
            </a:r>
          </a:p>
          <a:p>
            <a:pPr marL="457200" lvl="1" indent="0">
              <a:buNone/>
            </a:pPr>
            <a:r>
              <a:rPr lang="en-US" b="1" dirty="0" smtClean="0"/>
              <a:t> </a:t>
            </a:r>
            <a:r>
              <a:rPr lang="en-US" b="1" dirty="0"/>
              <a:t>through intervening commands like </a:t>
            </a:r>
            <a:r>
              <a:rPr lang="en-US" b="1" dirty="0" err="1"/>
              <a:t>ssh</a:t>
            </a:r>
            <a:r>
              <a:rPr lang="en-US" b="1" dirty="0"/>
              <a:t>.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This is a list I’ve </a:t>
            </a:r>
            <a:r>
              <a:rPr lang="en-US" b="1" dirty="0" smtClean="0"/>
              <a:t>made of </a:t>
            </a:r>
            <a:r>
              <a:rPr lang="en-US" b="1" dirty="0" smtClean="0"/>
              <a:t>possible delimiters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grep, </a:t>
            </a:r>
            <a:r>
              <a:rPr lang="en-US" b="1" dirty="0" err="1" smtClean="0"/>
              <a:t>egrep</a:t>
            </a:r>
            <a:r>
              <a:rPr lang="en-US" b="1" dirty="0" smtClean="0"/>
              <a:t>			double quotes "regex" </a:t>
            </a:r>
          </a:p>
          <a:p>
            <a:pPr lvl="1"/>
            <a:r>
              <a:rPr lang="en-US" b="1" dirty="0" smtClean="0"/>
              <a:t>same </a:t>
            </a:r>
            <a:r>
              <a:rPr lang="en-US" b="1" dirty="0" smtClean="0"/>
              <a:t>with a literal $ in it		single quote 'regex'</a:t>
            </a:r>
          </a:p>
          <a:p>
            <a:pPr lvl="1"/>
            <a:r>
              <a:rPr lang="en-US" b="1" dirty="0" err="1" smtClean="0"/>
              <a:t>ed,ex,sed</a:t>
            </a:r>
            <a:r>
              <a:rPr lang="en-US" b="1" dirty="0" smtClean="0"/>
              <a:t>	slash /regex/ or any delimiter, whatever 1st character is</a:t>
            </a:r>
          </a:p>
          <a:p>
            <a:pPr lvl="1"/>
            <a:r>
              <a:rPr lang="en-US" b="1" dirty="0" smtClean="0"/>
              <a:t>awk 	slash /regex/ only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199547"/>
              </p:ext>
            </p:extLst>
          </p:nvPr>
        </p:nvGraphicFramePr>
        <p:xfrm>
          <a:off x="1706195" y="1583909"/>
          <a:ext cx="8589109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8566"/>
                <a:gridCol w="867169"/>
                <a:gridCol w="607019"/>
                <a:gridCol w="569854"/>
                <a:gridCol w="1152097"/>
                <a:gridCol w="4034404"/>
              </a:tblGrid>
              <a:tr h="225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Symbol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ed,ex,vi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awk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grep,egrep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Notes</a:t>
                      </a:r>
                      <a:endParaRPr lang="en-US" sz="1200" dirty="0"/>
                    </a:p>
                  </a:txBody>
                  <a:tcPr/>
                </a:tc>
              </a:tr>
              <a:tr h="225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 * ^$ \ []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YYY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Universal symbols</a:t>
                      </a:r>
                      <a:endParaRPr lang="en-US" sz="1200" dirty="0"/>
                    </a:p>
                  </a:txBody>
                  <a:tcPr/>
                </a:tc>
              </a:tr>
              <a:tr h="225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+  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Quantifiers</a:t>
                      </a:r>
                      <a:endParaRPr lang="en-US" sz="1200" dirty="0"/>
                    </a:p>
                  </a:txBody>
                  <a:tcPr/>
                </a:tc>
              </a:tr>
              <a:tr h="225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|   (  )   !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Or, Group, Not</a:t>
                      </a:r>
                      <a:endParaRPr lang="en-US" sz="1200" dirty="0"/>
                    </a:p>
                  </a:txBody>
                  <a:tcPr/>
                </a:tc>
              </a:tr>
              <a:tr h="225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\(    \)    \</a:t>
                      </a:r>
                      <a:r>
                        <a:rPr lang="en-US" sz="1200" i="1" dirty="0" smtClean="0"/>
                        <a:t>integer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YYY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Match, replay</a:t>
                      </a:r>
                      <a:endParaRPr lang="en-US" sz="1200" dirty="0"/>
                    </a:p>
                  </a:txBody>
                  <a:tcPr/>
                </a:tc>
              </a:tr>
              <a:tr h="225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\n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Match a newline in awk</a:t>
                      </a:r>
                      <a:endParaRPr lang="en-US" sz="1200" dirty="0"/>
                    </a:p>
                  </a:txBody>
                  <a:tcPr/>
                </a:tc>
              </a:tr>
              <a:tr h="225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\{  \}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YYY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Numeric quantifier; P means Yes with POSIX syntax=no “\”  { }</a:t>
                      </a:r>
                      <a:endParaRPr lang="en-US" sz="1200" dirty="0"/>
                    </a:p>
                  </a:txBody>
                  <a:tcPr/>
                </a:tc>
              </a:tr>
              <a:tr h="225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\&lt;  \&gt;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YYY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^$ for words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57612"/>
              </p:ext>
            </p:extLst>
          </p:nvPr>
        </p:nvGraphicFramePr>
        <p:xfrm>
          <a:off x="7063676" y="3956217"/>
          <a:ext cx="4498041" cy="2468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6304"/>
                <a:gridCol w="1362390"/>
                <a:gridCol w="1499347"/>
              </a:tblGrid>
              <a:tr h="2183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Desired Char to Match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Nr</a:t>
                      </a:r>
                      <a:r>
                        <a:rPr lang="en-US" sz="1200" dirty="0" smtClean="0"/>
                        <a:t> escapes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Venue tested</a:t>
                      </a:r>
                      <a:endParaRPr lang="en-US" sz="1200" dirty="0"/>
                    </a:p>
                  </a:txBody>
                  <a:tcPr/>
                </a:tc>
              </a:tr>
              <a:tr h="2183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Tab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sed search</a:t>
                      </a:r>
                      <a:endParaRPr lang="en-US" sz="1200" dirty="0"/>
                    </a:p>
                  </a:txBody>
                  <a:tcPr/>
                </a:tc>
              </a:tr>
              <a:tr h="2183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Square bracket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Cygwin awk</a:t>
                      </a:r>
                      <a:endParaRPr lang="en-US" sz="1200" dirty="0"/>
                    </a:p>
                  </a:txBody>
                  <a:tcPr/>
                </a:tc>
              </a:tr>
              <a:tr h="2183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Parenthesis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Cygwin</a:t>
                      </a:r>
                      <a:endParaRPr lang="en-US" sz="1200" dirty="0"/>
                    </a:p>
                  </a:txBody>
                  <a:tcPr/>
                </a:tc>
              </a:tr>
              <a:tr h="2183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Asterisk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nawk</a:t>
                      </a:r>
                      <a:endParaRPr lang="en-US" sz="1200" dirty="0"/>
                    </a:p>
                  </a:txBody>
                  <a:tcPr/>
                </a:tc>
              </a:tr>
              <a:tr h="2183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Brace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 (important)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Cygwin</a:t>
                      </a:r>
                      <a:endParaRPr lang="en-US" sz="1200" dirty="0"/>
                    </a:p>
                  </a:txBody>
                  <a:tcPr/>
                </a:tc>
              </a:tr>
              <a:tr h="2183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Slash, Hyphen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0/1 optional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183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Backslash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Linux</a:t>
                      </a:r>
                      <a:endParaRPr lang="en-US" sz="1200" dirty="0"/>
                    </a:p>
                  </a:txBody>
                  <a:tcPr/>
                </a:tc>
              </a:tr>
              <a:tr h="2183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Double quotes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0/1 optional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Cygwin awk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3183" y="85126"/>
            <a:ext cx="910317" cy="74356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Mortar</a:t>
            </a:r>
          </a:p>
          <a:p>
            <a:pPr algn="ctr"/>
            <a:r>
              <a:rPr lang="en-US" dirty="0" smtClean="0"/>
              <a:t>#5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93183" y="3837904"/>
            <a:ext cx="1125613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3183" y="5188397"/>
            <a:ext cx="6272011" cy="214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19741" y="5188397"/>
            <a:ext cx="12879" cy="153307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69242" y="737229"/>
            <a:ext cx="653156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Not all Lexical “building block” Vocabulary is available within all contexts</a:t>
            </a:r>
            <a:r>
              <a:rPr lang="en-US" sz="1600" dirty="0" smtClean="0"/>
              <a:t>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50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00255"/>
            <a:ext cx="11219329" cy="13953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isgood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=`echo "$filepath" | grep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"^[./$]"`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ensure path is absolute (root,$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HOME,pwd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 -l | awk -F'\t' '/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drwx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 {print $2}'     # print date of writeable directories</a:t>
            </a:r>
          </a:p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wk -F,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'$2~/^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BOOST$/ {print $8}' tracklog.csv   # print time column when boosting</a:t>
            </a:r>
          </a:p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grep "test[0-9]\{3\}\.txt" 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fileslist.lis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testfiles.lis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# find only the test###.txt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cat myfile.log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grep -v "%"           |head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-2 &gt;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logheader.txt   # grab top two only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Regex Inputs and Outputs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59048"/>
            <a:ext cx="11391900" cy="43562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Your interface </a:t>
            </a:r>
            <a:r>
              <a:rPr lang="en-US" dirty="0"/>
              <a:t>with the </a:t>
            </a:r>
            <a:r>
              <a:rPr lang="en-US" dirty="0" smtClean="0"/>
              <a:t>world outside of the regex, specifies: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b="1" dirty="0"/>
              <a:t>source of the </a:t>
            </a:r>
            <a:r>
              <a:rPr lang="en-US" b="1" dirty="0" smtClean="0"/>
              <a:t>text (one or more lines)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If </a:t>
            </a:r>
            <a:r>
              <a:rPr lang="en-US" dirty="0"/>
              <a:t>the input is multi-line, it will test the regex against EACH line separately.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b="1" dirty="0" smtClean="0"/>
              <a:t>destination</a:t>
            </a:r>
            <a:r>
              <a:rPr lang="en-US" dirty="0" smtClean="0"/>
              <a:t> to </a:t>
            </a:r>
            <a:r>
              <a:rPr lang="en-US" dirty="0"/>
              <a:t>which the found or edited </a:t>
            </a:r>
            <a:r>
              <a:rPr lang="en-US" b="1" dirty="0"/>
              <a:t>text gets </a:t>
            </a:r>
            <a:r>
              <a:rPr lang="en-US" b="1" dirty="0" smtClean="0"/>
              <a:t>output</a:t>
            </a:r>
            <a:endParaRPr lang="en-US" b="1" dirty="0"/>
          </a:p>
          <a:p>
            <a:r>
              <a:rPr lang="en-US" dirty="0" smtClean="0"/>
              <a:t>Input is from file </a:t>
            </a:r>
            <a:r>
              <a:rPr lang="en-US" dirty="0"/>
              <a:t>-</a:t>
            </a:r>
            <a:r>
              <a:rPr lang="en-US" dirty="0" smtClean="0"/>
              <a:t>or- STDIN </a:t>
            </a:r>
            <a:r>
              <a:rPr lang="en-US" dirty="0"/>
              <a:t>-</a:t>
            </a:r>
            <a:r>
              <a:rPr lang="en-US" dirty="0" smtClean="0"/>
              <a:t>or- cell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Line of a file (specified as an argument to some commands: sed, grep, awk)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Piped-in from STDIN (output of a prior command)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 line from an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ls</a:t>
            </a:r>
            <a:r>
              <a:rPr lang="en-US" dirty="0" smtClean="0"/>
              <a:t> command, a cat, or a prior grep or other search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 string from an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echo</a:t>
            </a:r>
            <a:r>
              <a:rPr lang="en-US" dirty="0" smtClean="0"/>
              <a:t> command, e.g. of a script variable value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Cell value (that was exported from Excel to a csv/</a:t>
            </a:r>
            <a:r>
              <a:rPr lang="en-US" dirty="0" err="1" smtClean="0"/>
              <a:t>tsv</a:t>
            </a:r>
            <a:r>
              <a:rPr lang="en-US" dirty="0" smtClean="0"/>
              <a:t> file), specified within awk</a:t>
            </a:r>
            <a:endParaRPr lang="en-US" dirty="0"/>
          </a:p>
          <a:p>
            <a:r>
              <a:rPr lang="en-US" dirty="0" smtClean="0"/>
              <a:t>Output </a:t>
            </a:r>
            <a:r>
              <a:rPr lang="en-US" dirty="0"/>
              <a:t>is to </a:t>
            </a:r>
            <a:r>
              <a:rPr lang="en-US" dirty="0" smtClean="0"/>
              <a:t>STDOUT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In </a:t>
            </a:r>
            <a:r>
              <a:rPr lang="en-US" dirty="0"/>
              <a:t>bash this </a:t>
            </a:r>
            <a:r>
              <a:rPr lang="en-US" dirty="0" smtClean="0"/>
              <a:t>goes: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 smtClean="0"/>
              <a:t>to screen session, </a:t>
            </a:r>
            <a:r>
              <a:rPr lang="en-US" dirty="0"/>
              <a:t>or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through </a:t>
            </a:r>
            <a:r>
              <a:rPr lang="en-US" dirty="0"/>
              <a:t>a pipe to another operation (e.g. sort),  or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redirect </a:t>
            </a:r>
            <a:r>
              <a:rPr lang="en-US" dirty="0"/>
              <a:t>to an output file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 </a:t>
            </a:r>
            <a:r>
              <a:rPr lang="en-US" dirty="0"/>
              <a:t>MATLAB this would go into the specified </a:t>
            </a:r>
            <a:r>
              <a:rPr lang="en-US" dirty="0" smtClean="0"/>
              <a:t>variable in the workspace, or to screen.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07930" y="6424377"/>
            <a:ext cx="811693" cy="365125"/>
          </a:xfrm>
        </p:spPr>
        <p:txBody>
          <a:bodyPr/>
          <a:lstStyle/>
          <a:p>
            <a:fld id="{E4C76670-F7CE-4617-A777-F8A57D2668D3}" type="slidenum">
              <a:rPr lang="en-US" smtClean="0"/>
              <a:t>24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40522" y="4019619"/>
            <a:ext cx="679939" cy="3516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95155" y="2071202"/>
            <a:ext cx="1620907" cy="377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6461" y="4278922"/>
            <a:ext cx="996461" cy="117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8585" y="2351041"/>
            <a:ext cx="2063260" cy="38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8585" y="1559167"/>
            <a:ext cx="1096107" cy="12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383323" y="1249076"/>
            <a:ext cx="2274277" cy="52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01968" y="4959024"/>
            <a:ext cx="996461" cy="1172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688738" y="1794412"/>
            <a:ext cx="1465386" cy="1711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86516" y="5986551"/>
            <a:ext cx="996461" cy="11723"/>
          </a:xfrm>
          <a:prstGeom prst="line">
            <a:avLst/>
          </a:prstGeom>
          <a:ln w="3810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19892" y="6163010"/>
            <a:ext cx="996461" cy="117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518469" y="2078094"/>
            <a:ext cx="1967751" cy="189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51508" y="2351041"/>
            <a:ext cx="1032491" cy="40191"/>
          </a:xfrm>
          <a:prstGeom prst="line">
            <a:avLst/>
          </a:prstGeom>
          <a:ln w="3810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3183" y="85126"/>
            <a:ext cx="910317" cy="74356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Mortar</a:t>
            </a:r>
          </a:p>
          <a:p>
            <a:pPr algn="ctr"/>
            <a:r>
              <a:rPr lang="en-US" dirty="0" smtClean="0"/>
              <a:t>#6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425" y="2652345"/>
            <a:ext cx="2038350" cy="1638300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  <p:cxnSp>
        <p:nvCxnSpPr>
          <p:cNvPr id="25" name="Straight Connector 24"/>
          <p:cNvCxnSpPr/>
          <p:nvPr/>
        </p:nvCxnSpPr>
        <p:spPr>
          <a:xfrm>
            <a:off x="7817476" y="4106304"/>
            <a:ext cx="187188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34340" y="4959683"/>
            <a:ext cx="510038" cy="1472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4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35425"/>
            <a:ext cx="11219329" cy="7929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grep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9[A-Z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]\{3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\}9$"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   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find exactly 3 capital letters,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between two 9s,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 the end</a:t>
            </a:r>
          </a:p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grep '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.*N[0-9]\{2\}$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    # find anything then an N followed by 2 digits, at the end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Counted Quantifiers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95731"/>
            <a:ext cx="11391900" cy="4569479"/>
          </a:xfrm>
        </p:spPr>
        <p:txBody>
          <a:bodyPr>
            <a:normAutofit/>
          </a:bodyPr>
          <a:lstStyle/>
          <a:p>
            <a:r>
              <a:rPr lang="en-US" dirty="0" smtClean="0"/>
              <a:t>Yet another workhorse building-block is less commonly used, but useful.</a:t>
            </a:r>
            <a:endParaRPr lang="en-US" dirty="0"/>
          </a:p>
          <a:p>
            <a:r>
              <a:rPr lang="en-US" dirty="0" smtClean="0"/>
              <a:t>This is an </a:t>
            </a:r>
            <a:r>
              <a:rPr lang="en-US" dirty="0" smtClean="0">
                <a:solidFill>
                  <a:srgbClr val="FF0000"/>
                </a:solidFill>
              </a:rPr>
              <a:t>additional kind of quantifier </a:t>
            </a:r>
            <a:r>
              <a:rPr lang="en-US" dirty="0" smtClean="0"/>
              <a:t>after a wildcard (dot or brackets).</a:t>
            </a:r>
          </a:p>
          <a:p>
            <a:pPr lvl="1"/>
            <a:r>
              <a:rPr lang="en-US" dirty="0" smtClean="0"/>
              <a:t>This is another alternative to the ones we have learned already, which are:</a:t>
            </a:r>
          </a:p>
          <a:p>
            <a:pPr lvl="2"/>
            <a:r>
              <a:rPr lang="en-US" dirty="0" smtClean="0"/>
              <a:t>asterisk </a:t>
            </a:r>
            <a:r>
              <a:rPr lang="en-US" dirty="0"/>
              <a:t>(0..inf</a:t>
            </a:r>
            <a:r>
              <a:rPr lang="en-US" dirty="0" smtClean="0"/>
              <a:t>), </a:t>
            </a:r>
            <a:r>
              <a:rPr lang="en-US" dirty="0"/>
              <a:t>question-mark (0 or 1), plus-sign (1..inf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.* [0-9]*     .?  [0-9]?    .+  [0-9]+</a:t>
            </a:r>
          </a:p>
          <a:p>
            <a:pPr lvl="1"/>
            <a:r>
              <a:rPr lang="en-US" dirty="0" smtClean="0"/>
              <a:t>This allows you to specify an </a:t>
            </a:r>
            <a:r>
              <a:rPr lang="en-US" dirty="0" smtClean="0">
                <a:solidFill>
                  <a:srgbClr val="FF0000"/>
                </a:solidFill>
              </a:rPr>
              <a:t>exact numeric </a:t>
            </a:r>
            <a:r>
              <a:rPr lang="en-US" dirty="0" smtClean="0">
                <a:solidFill>
                  <a:srgbClr val="FF0000"/>
                </a:solidFill>
              </a:rPr>
              <a:t>quantity</a:t>
            </a:r>
            <a:r>
              <a:rPr lang="en-US" dirty="0" smtClean="0"/>
              <a:t> (other than one), instead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</a:t>
            </a:r>
            <a:r>
              <a:rPr lang="en-US" dirty="0"/>
              <a:t>\{ and \} to </a:t>
            </a:r>
            <a:r>
              <a:rPr lang="en-US" dirty="0" smtClean="0"/>
              <a:t>surround a literal </a:t>
            </a:r>
            <a:r>
              <a:rPr lang="en-US" dirty="0" smtClean="0">
                <a:solidFill>
                  <a:srgbClr val="FF0000"/>
                </a:solidFill>
              </a:rPr>
              <a:t>number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occurrences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It c</a:t>
            </a:r>
            <a:r>
              <a:rPr lang="en-US" dirty="0" smtClean="0"/>
              <a:t>an be multi-digit (greater than 9).</a:t>
            </a:r>
            <a:endParaRPr lang="en-US" dirty="0" smtClean="0"/>
          </a:p>
          <a:p>
            <a:pPr lvl="1"/>
            <a:r>
              <a:rPr lang="en-US" dirty="0"/>
              <a:t>This is often useful if </a:t>
            </a:r>
            <a:r>
              <a:rPr lang="en-US" dirty="0" smtClean="0"/>
              <a:t>you </a:t>
            </a:r>
            <a:r>
              <a:rPr lang="en-US" dirty="0"/>
              <a:t>know the number of </a:t>
            </a:r>
            <a:r>
              <a:rPr lang="en-US" dirty="0" smtClean="0"/>
              <a:t>occurrences, but it is more than one.</a:t>
            </a:r>
            <a:endParaRPr lang="en-US" dirty="0"/>
          </a:p>
          <a:p>
            <a:pPr lvl="1"/>
            <a:r>
              <a:rPr lang="en-US" dirty="0"/>
              <a:t>This is </a:t>
            </a:r>
            <a:r>
              <a:rPr lang="en-US" dirty="0" smtClean="0"/>
              <a:t>especially useful for numbers, if </a:t>
            </a:r>
            <a:r>
              <a:rPr lang="en-US" dirty="0"/>
              <a:t>your </a:t>
            </a:r>
            <a:r>
              <a:rPr lang="en-US" dirty="0" smtClean="0"/>
              <a:t>text number </a:t>
            </a:r>
            <a:r>
              <a:rPr lang="en-US" dirty="0"/>
              <a:t>is </a:t>
            </a:r>
            <a:r>
              <a:rPr lang="en-US" dirty="0" smtClean="0"/>
              <a:t>zero-padded.</a:t>
            </a:r>
            <a:endParaRPr lang="en-US" dirty="0"/>
          </a:p>
          <a:p>
            <a:pPr lvl="1"/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dirty="0" smtClean="0"/>
              <a:t>To match three </a:t>
            </a:r>
            <a:r>
              <a:rPr lang="en-US" dirty="0"/>
              <a:t>digits: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"test[0-9]\{3\}"</a:t>
            </a:r>
            <a:r>
              <a:rPr lang="en-US" dirty="0"/>
              <a:t> </a:t>
            </a:r>
            <a:r>
              <a:rPr lang="en-US" dirty="0" smtClean="0"/>
              <a:t>  will match test000 to test999.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25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99957" y="1677418"/>
            <a:ext cx="167245" cy="2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18040" y="1695400"/>
            <a:ext cx="167245" cy="2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49579" y="1434964"/>
            <a:ext cx="1259279" cy="45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32021" y="1717995"/>
            <a:ext cx="1186019" cy="67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167591" y="5969192"/>
            <a:ext cx="326994" cy="429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2508858" y="1407709"/>
            <a:ext cx="298506" cy="2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71108" y="1717992"/>
            <a:ext cx="249383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682155" y="5972953"/>
            <a:ext cx="339969" cy="429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188" y="3000778"/>
            <a:ext cx="1521813" cy="828758"/>
          </a:xfrm>
          <a:prstGeom prst="rect">
            <a:avLst/>
          </a:prstGeom>
          <a:effectLst>
            <a:glow rad="127000">
              <a:schemeClr val="tx2">
                <a:lumMod val="40000"/>
                <a:lumOff val="60000"/>
              </a:schemeClr>
            </a:glow>
          </a:effectLst>
        </p:spPr>
      </p:pic>
      <p:cxnSp>
        <p:nvCxnSpPr>
          <p:cNvPr id="18" name="Straight Connector 17"/>
          <p:cNvCxnSpPr/>
          <p:nvPr/>
        </p:nvCxnSpPr>
        <p:spPr>
          <a:xfrm flipV="1">
            <a:off x="5318414" y="6399184"/>
            <a:ext cx="791034" cy="326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53726" y="6465692"/>
            <a:ext cx="228429" cy="255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4800" y="85126"/>
            <a:ext cx="798700" cy="7435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Vocab</a:t>
            </a:r>
          </a:p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19501726">
            <a:off x="818986" y="409950"/>
            <a:ext cx="17789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Opt: </a:t>
            </a:r>
            <a:r>
              <a:rPr lang="en-US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DoNotPresent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58569" y="3266070"/>
            <a:ext cx="1626716" cy="68774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90549" y="3302559"/>
            <a:ext cx="1737529" cy="68774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36569" y="3274656"/>
            <a:ext cx="2362709" cy="68774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06376" y="4395820"/>
            <a:ext cx="326994" cy="429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33067" y="4399581"/>
            <a:ext cx="339969" cy="429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Other (non-Bash) Venues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78500"/>
            <a:ext cx="10877006" cy="55429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</a:t>
            </a:r>
            <a:r>
              <a:rPr lang="en-US" dirty="0" smtClean="0"/>
              <a:t>many other </a:t>
            </a:r>
            <a:r>
              <a:rPr lang="en-US" dirty="0"/>
              <a:t>contexts for use, other than in </a:t>
            </a:r>
            <a:r>
              <a:rPr lang="en-US" dirty="0" smtClean="0"/>
              <a:t>bash; this is a small sample.</a:t>
            </a:r>
            <a:endParaRPr lang="en-US" dirty="0"/>
          </a:p>
          <a:p>
            <a:r>
              <a:rPr lang="en-US" dirty="0" smtClean="0"/>
              <a:t>Within </a:t>
            </a:r>
            <a:r>
              <a:rPr lang="en-US" dirty="0"/>
              <a:t>vi (or vim), when in command (non-Insert) mode, you can just type in a regex starting with a slash.  You may already know how to search for literal text like that, but perhaps didn't know you have access to the full regex panoply.  </a:t>
            </a:r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/[Ii]tem.*[Cc]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ount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To </a:t>
            </a:r>
            <a:r>
              <a:rPr lang="en-US" dirty="0"/>
              <a:t>do </a:t>
            </a:r>
            <a:r>
              <a:rPr lang="en-US" dirty="0" smtClean="0"/>
              <a:t>search-and-replace</a:t>
            </a:r>
            <a:r>
              <a:rPr lang="en-US" dirty="0"/>
              <a:t>, preface the slash with ":s" to use the substitute command: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:s/xxx/yyy/2</a:t>
            </a:r>
            <a:r>
              <a:rPr lang="en-US" dirty="0" smtClean="0"/>
              <a:t>          -- </a:t>
            </a:r>
            <a:r>
              <a:rPr lang="en-US" dirty="0"/>
              <a:t>will change the second xxx on the line to yyy</a:t>
            </a:r>
          </a:p>
          <a:p>
            <a:pPr lvl="1"/>
            <a:r>
              <a:rPr lang="en-US" dirty="0" smtClean="0"/>
              <a:t>To limit </a:t>
            </a:r>
            <a:r>
              <a:rPr lang="en-US" dirty="0"/>
              <a:t>it to a small block </a:t>
            </a:r>
            <a:r>
              <a:rPr lang="en-US" dirty="0" smtClean="0"/>
              <a:t>of lines, meaning just part of the file </a:t>
            </a:r>
            <a:r>
              <a:rPr lang="en-US" dirty="0" smtClean="0"/>
              <a:t>being edited:</a:t>
            </a:r>
            <a:endParaRPr lang="en-US" dirty="0"/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20,80 s/xxx/yyy/g</a:t>
            </a:r>
            <a:r>
              <a:rPr lang="en-US" dirty="0"/>
              <a:t> </a:t>
            </a:r>
            <a:r>
              <a:rPr lang="en-US" dirty="0" smtClean="0"/>
              <a:t>        -- </a:t>
            </a:r>
            <a:r>
              <a:rPr lang="en-US" dirty="0"/>
              <a:t>will change all (global) xxx in lines 20..80</a:t>
            </a:r>
          </a:p>
          <a:p>
            <a:r>
              <a:rPr lang="en-US" dirty="0" smtClean="0"/>
              <a:t>Within </a:t>
            </a:r>
            <a:r>
              <a:rPr lang="en-US" dirty="0"/>
              <a:t>MATLAB or awk or source-code language, your regex - or pair of </a:t>
            </a:r>
            <a:r>
              <a:rPr lang="en-US" dirty="0" err="1"/>
              <a:t>search&amp;replace</a:t>
            </a:r>
            <a:r>
              <a:rPr lang="en-US" dirty="0"/>
              <a:t> regexes - will be in the form of 2 or 3 arguments to a function call.  They will be within double quotes.  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of the arguments will be your input string variable.  The input string </a:t>
            </a:r>
            <a:r>
              <a:rPr lang="en-US" dirty="0" smtClean="0"/>
              <a:t>must </a:t>
            </a:r>
            <a:r>
              <a:rPr lang="en-US" dirty="0"/>
              <a:t>not be a file or pipe when used in this </a:t>
            </a:r>
            <a:r>
              <a:rPr lang="en-US" dirty="0" smtClean="0"/>
              <a:t>context (but </a:t>
            </a:r>
            <a:r>
              <a:rPr lang="en-US" dirty="0"/>
              <a:t>it may be the equivalent, if you have already read in the file into a variable which contains multiple lines; the function method will assume that each line should have the search operation performed on </a:t>
            </a:r>
            <a:r>
              <a:rPr lang="en-US" dirty="0" smtClean="0"/>
              <a:t>it).  </a:t>
            </a:r>
            <a:endParaRPr lang="en-US" dirty="0" smtClean="0"/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“</a:t>
            </a:r>
            <a:r>
              <a:rPr lang="en-US" dirty="0" err="1" smtClean="0"/>
              <a:t>regexp</a:t>
            </a:r>
            <a:r>
              <a:rPr lang="en-US" dirty="0" smtClean="0"/>
              <a:t>” function will </a:t>
            </a:r>
            <a:r>
              <a:rPr lang="en-US" dirty="0" smtClean="0"/>
              <a:t>NOT stop properly at the next literal after a </a:t>
            </a:r>
            <a:r>
              <a:rPr lang="en-US" dirty="0" smtClean="0"/>
              <a:t>wildcard.  This </a:t>
            </a:r>
            <a:r>
              <a:rPr lang="en-US" dirty="0" smtClean="0"/>
              <a:t>lack is somewhat mitigated by the existence of an “</a:t>
            </a:r>
            <a:r>
              <a:rPr lang="en-US" dirty="0" err="1" smtClean="0"/>
              <a:t>extractBetween</a:t>
            </a:r>
            <a:r>
              <a:rPr lang="en-US" dirty="0" smtClean="0"/>
              <a:t>” function that will </a:t>
            </a:r>
            <a:r>
              <a:rPr lang="en-US" dirty="0" smtClean="0"/>
              <a:t>stop, but it only can be used for one </a:t>
            </a:r>
            <a:r>
              <a:rPr lang="en-US" dirty="0" smtClean="0"/>
              <a:t>wildcard. </a:t>
            </a:r>
            <a:endParaRPr lang="en-US" dirty="0" smtClean="0"/>
          </a:p>
          <a:p>
            <a:r>
              <a:rPr lang="en-US" dirty="0" smtClean="0"/>
              <a:t>Java has the “&lt;</a:t>
            </a:r>
            <a:r>
              <a:rPr lang="en-US" dirty="0" err="1" smtClean="0"/>
              <a:t>classinstance</a:t>
            </a:r>
            <a:r>
              <a:rPr lang="en-US" dirty="0" smtClean="0"/>
              <a:t>&gt;.matcher” class member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631" y="2953190"/>
            <a:ext cx="1784840" cy="914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576" y="4426086"/>
            <a:ext cx="892052" cy="77481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3183" y="85126"/>
            <a:ext cx="910317" cy="74356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Mortar</a:t>
            </a:r>
          </a:p>
          <a:p>
            <a:pPr algn="ctr"/>
            <a:r>
              <a:rPr lang="en-US" dirty="0" smtClean="0"/>
              <a:t>#7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19501726">
            <a:off x="818986" y="506935"/>
            <a:ext cx="17789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Opt: </a:t>
            </a:r>
            <a:r>
              <a:rPr lang="en-US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DoNotPresent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6697" y="6020248"/>
            <a:ext cx="662879" cy="7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737" y="1035424"/>
            <a:ext cx="11219329" cy="9859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.*[^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0-9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]?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     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find anything up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to, but not including, numbers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.*_[^_]*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       #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find anything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that is not an underscore (up to the next underscore)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</a:rPr>
              <a:t>“Anti” Character Set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0241"/>
            <a:ext cx="11391900" cy="4334969"/>
          </a:xfrm>
        </p:spPr>
        <p:txBody>
          <a:bodyPr>
            <a:normAutofit/>
          </a:bodyPr>
          <a:lstStyle/>
          <a:p>
            <a:r>
              <a:rPr lang="en-US" dirty="0" smtClean="0"/>
              <a:t>Yet another search-lexicon building-block is fairly uncommon, but sometimes handy.</a:t>
            </a:r>
          </a:p>
          <a:p>
            <a:r>
              <a:rPr lang="en-US" dirty="0" smtClean="0"/>
              <a:t>You can “negate” a character set (in brackets) to search for anything that is NOT them.</a:t>
            </a:r>
          </a:p>
          <a:p>
            <a:pPr lvl="1"/>
            <a:r>
              <a:rPr lang="en-US" dirty="0" smtClean="0"/>
              <a:t>[^</a:t>
            </a:r>
            <a:r>
              <a:rPr lang="en-US" dirty="0" err="1" smtClean="0"/>
              <a:t>aeiou</a:t>
            </a:r>
            <a:r>
              <a:rPr lang="en-US" dirty="0" smtClean="0"/>
              <a:t>] = NOT a vowel</a:t>
            </a:r>
          </a:p>
          <a:p>
            <a:pPr lvl="1"/>
            <a:r>
              <a:rPr lang="en-US" dirty="0" smtClean="0"/>
              <a:t>[^0-9] = NOT a numeral</a:t>
            </a:r>
          </a:p>
          <a:p>
            <a:pPr lvl="1"/>
            <a:r>
              <a:rPr lang="en-US" dirty="0" smtClean="0"/>
              <a:t>[^-_] = NOT an underscore or hyphen (remember a hyphen has to come first to be counted as a literal)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823878" y="1528347"/>
            <a:ext cx="645505" cy="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19453" y="1831044"/>
            <a:ext cx="549930" cy="108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6540" y="1509352"/>
            <a:ext cx="249383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8934" y="1831044"/>
            <a:ext cx="224594" cy="2177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4800" y="85126"/>
            <a:ext cx="798700" cy="7435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Vocab</a:t>
            </a:r>
          </a:p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rot="19501726">
            <a:off x="1025324" y="409950"/>
            <a:ext cx="136627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DoNotPresent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8025" y="1914768"/>
            <a:ext cx="167245" cy="2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7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35424"/>
            <a:ext cx="11219329" cy="9859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[A-Z]+?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logs/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     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find capital letters up to the first “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logs/” 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endParaRPr lang="en-US" b="1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.*N[0-9</a:t>
            </a:r>
            <a:r>
              <a:rPr lang="en-US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        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find anything up to the last “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N-then-a-digit” (default greedy)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</a:t>
            </a:r>
            <a:r>
              <a:rPr lang="en-US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.*?N[0-9]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          # find anything up to the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N-then-a-digit” (non-greedy)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Greediness Qualifiers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0241"/>
            <a:ext cx="11391900" cy="43349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Yet another search-lexicon building-block is fairly uncommon, but good to at least know it exists, if only to </a:t>
            </a:r>
            <a:r>
              <a:rPr lang="en-US" dirty="0" smtClean="0">
                <a:solidFill>
                  <a:srgbClr val="FF0000"/>
                </a:solidFill>
              </a:rPr>
              <a:t>better understand the default behavior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This is another kind of quantifier after wildcards;  this impacts its greediness.</a:t>
            </a:r>
          </a:p>
          <a:p>
            <a:pPr lvl="1"/>
            <a:r>
              <a:rPr lang="en-US" dirty="0" smtClean="0"/>
              <a:t>By default, a search is “</a:t>
            </a:r>
            <a:r>
              <a:rPr lang="en-US" dirty="0" smtClean="0">
                <a:solidFill>
                  <a:srgbClr val="FF0000"/>
                </a:solidFill>
              </a:rPr>
              <a:t>greedy</a:t>
            </a:r>
            <a:r>
              <a:rPr lang="en-US" dirty="0" smtClean="0"/>
              <a:t>” meaning it will take </a:t>
            </a:r>
            <a:r>
              <a:rPr lang="en-US" dirty="0" smtClean="0">
                <a:solidFill>
                  <a:srgbClr val="FF0000"/>
                </a:solidFill>
              </a:rPr>
              <a:t>as much as it can, that will still leave enough to satisfy</a:t>
            </a:r>
            <a:r>
              <a:rPr lang="en-US" dirty="0" smtClean="0"/>
              <a:t> the rest of the specification.</a:t>
            </a:r>
          </a:p>
          <a:p>
            <a:pPr lvl="1"/>
            <a:r>
              <a:rPr lang="en-US" dirty="0" smtClean="0"/>
              <a:t>For instance, '\(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[a-z]*\)HIT'</a:t>
            </a:r>
            <a:r>
              <a:rPr lang="en-US" dirty="0" smtClean="0">
                <a:cs typeface="Consolas" panose="020B0609020204030204" pitchFamily="49" charset="0"/>
              </a:rPr>
              <a:t> will match and capture almost all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aaaaaHITbbbbbHIT</a:t>
            </a:r>
            <a:r>
              <a:rPr lang="en-US" dirty="0" smtClean="0">
                <a:cs typeface="Consolas" panose="020B0609020204030204" pitchFamily="49" charset="0"/>
              </a:rPr>
              <a:t> because it still has the HIT at the end to satisfy it.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If the second HIT were not there (aaaaHITbbb), then the spec could only match the aaaa at the beginning, before the first HIT.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You can change this behavior (to be </a:t>
            </a:r>
            <a:r>
              <a:rPr lang="en-US" dirty="0" smtClean="0">
                <a:solidFill>
                  <a:srgbClr val="FF0000"/>
                </a:solidFill>
              </a:rPr>
              <a:t>non-greedy, known as “lazy” or “reluctant”</a:t>
            </a:r>
            <a:r>
              <a:rPr lang="en-US" dirty="0" smtClean="0"/>
              <a:t>, and match only up to the first HIT), by </a:t>
            </a:r>
            <a:r>
              <a:rPr lang="en-US" b="1" dirty="0" smtClean="0"/>
              <a:t>using the symbol “?” AFTER the normal quantifier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Thus you would have, instead of 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{3}</a:t>
            </a:r>
            <a:r>
              <a:rPr lang="en-US" dirty="0" smtClean="0"/>
              <a:t>, a 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sz="2600" b="1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sz="2600" b="1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+</a:t>
            </a:r>
            <a:r>
              <a:rPr lang="en-US" sz="2600" b="1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{3}</a:t>
            </a:r>
            <a:r>
              <a:rPr lang="en-US" sz="2600" b="1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> quantifier.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28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23264" y="1953495"/>
            <a:ext cx="137547" cy="710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56019" y="1651660"/>
            <a:ext cx="167245" cy="2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05641" y="1369462"/>
            <a:ext cx="925519" cy="397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088083" y="1672992"/>
            <a:ext cx="541425" cy="192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204355" y="1953494"/>
            <a:ext cx="530057" cy="4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84267" y="5666005"/>
            <a:ext cx="1850994" cy="429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531160" y="1371600"/>
            <a:ext cx="406504" cy="3303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7170" y="1692234"/>
            <a:ext cx="249383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928340" y="5656932"/>
            <a:ext cx="2426675" cy="429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50669" y="3617791"/>
            <a:ext cx="1417239" cy="336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846584" y="3617791"/>
            <a:ext cx="2008985" cy="429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001" y="2486136"/>
            <a:ext cx="969727" cy="785017"/>
          </a:xfrm>
          <a:prstGeom prst="rect">
            <a:avLst/>
          </a:prstGeom>
          <a:effectLst>
            <a:glow rad="127000">
              <a:schemeClr val="accent1">
                <a:lumMod val="75000"/>
              </a:schemeClr>
            </a:glow>
          </a:effectLst>
        </p:spPr>
      </p:pic>
      <p:cxnSp>
        <p:nvCxnSpPr>
          <p:cNvPr id="27" name="Straight Connector 26"/>
          <p:cNvCxnSpPr/>
          <p:nvPr/>
        </p:nvCxnSpPr>
        <p:spPr>
          <a:xfrm>
            <a:off x="624492" y="1937657"/>
            <a:ext cx="39877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4800" y="85126"/>
            <a:ext cx="798700" cy="7435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Vocab</a:t>
            </a:r>
          </a:p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57346" y="764715"/>
            <a:ext cx="397470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 </a:t>
            </a:r>
            <a:r>
              <a:rPr lang="en-US" dirty="0" smtClean="0"/>
              <a:t>tested </a:t>
            </a:r>
            <a:r>
              <a:rPr lang="en-US" sz="1400" dirty="0" smtClean="0"/>
              <a:t>(I have never done this)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rot="19501726">
            <a:off x="1025324" y="409950"/>
            <a:ext cx="136627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DoNotPresent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217234" y="1420100"/>
            <a:ext cx="290677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64210" y="1963673"/>
            <a:ext cx="226947" cy="1553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9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3503" y="2328353"/>
            <a:ext cx="11219329" cy="1186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3503" y="4143597"/>
            <a:ext cx="11219329" cy="826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6" y="1301260"/>
            <a:ext cx="11391900" cy="544682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You can, to </a:t>
            </a:r>
            <a:r>
              <a:rPr lang="en-US" sz="20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a large </a:t>
            </a:r>
            <a:r>
              <a:rPr lang="en-US" sz="20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extent, use variables when constructing your desired building blocks into a regex.</a:t>
            </a:r>
          </a:p>
          <a:p>
            <a:r>
              <a:rPr lang="en-US" sz="20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Change some of the literal part that may sometimes be a different constant value.</a:t>
            </a:r>
          </a:p>
          <a:p>
            <a:pPr lvl="1"/>
            <a:r>
              <a:rPr lang="en-US" sz="16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For example, it may vary whether the files are TestQblahblah99A.</a:t>
            </a:r>
            <a:r>
              <a:rPr lang="en-US" sz="1600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Consolas" panose="020B0609020204030204" pitchFamily="49" charset="0"/>
              </a:rPr>
              <a:t>log</a:t>
            </a:r>
            <a:r>
              <a:rPr lang="en-US" sz="16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 or TestQblahblah99A.</a:t>
            </a:r>
            <a:r>
              <a:rPr lang="en-US" sz="1600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Consolas" panose="020B0609020204030204" pitchFamily="49" charset="0"/>
              </a:rPr>
              <a:t>txt</a:t>
            </a:r>
            <a:r>
              <a:rPr lang="en-US" sz="16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 or other extensions.</a:t>
            </a:r>
            <a:endParaRPr lang="en-US" sz="1600" dirty="0">
              <a:latin typeface="Baskerville Old Face" panose="02020602080505020303" pitchFamily="18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fileExtension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="log"                # sometimes maybe it is not log, might even be an argument</a:t>
            </a:r>
          </a:p>
          <a:p>
            <a:pPr marL="457200" lvl="1" indent="0"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myregexPrefix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TestQ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.*_[0-9]+[A-C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]?"  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 invariant part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TestQ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&lt;stuff&gt;_&lt;numbers&gt;&lt;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optionalappendixletter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myregex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="${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myregexPrefix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}\.${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fileExtension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}"    # concatenate them using ${x} for each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varname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cho "$1" | sed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'/</a:t>
            </a:r>
            <a:r>
              <a:rPr lang="en-US" sz="1600" dirty="0" smtClean="0">
                <a:solidFill>
                  <a:srgbClr val="00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"$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myregex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/' &gt;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found.lis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sz="1600" dirty="0" smtClean="0">
                <a:solidFill>
                  <a:srgbClr val="00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drop out of tics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insert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"$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myregex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in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dbl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-quotes</a:t>
            </a:r>
            <a:endParaRPr lang="en-US" sz="1600" dirty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Allow user to pass in his desired number of digits into this script that contains the search.</a:t>
            </a:r>
          </a:p>
          <a:p>
            <a:pPr lvl="1"/>
            <a:r>
              <a:rPr lang="en-US" sz="16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For example, it may vary whether the </a:t>
            </a:r>
            <a:r>
              <a:rPr lang="en-US" sz="1600" dirty="0" err="1" smtClean="0">
                <a:latin typeface="Baskerville Old Face" panose="02020602080505020303" pitchFamily="18" charset="0"/>
                <a:cs typeface="Consolas" panose="020B0609020204030204" pitchFamily="49" charset="0"/>
              </a:rPr>
              <a:t>TestIdName</a:t>
            </a:r>
            <a:r>
              <a:rPr lang="en-US" sz="16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Baskerville Old Face" panose="02020602080505020303" pitchFamily="18" charset="0"/>
                <a:cs typeface="Consolas" panose="020B0609020204030204" pitchFamily="49" charset="0"/>
              </a:rPr>
              <a:t>is Test_00 </a:t>
            </a:r>
            <a:r>
              <a:rPr lang="en-US" sz="16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with a </a:t>
            </a:r>
            <a:r>
              <a:rPr lang="en-US" sz="1600" dirty="0">
                <a:latin typeface="Baskerville Old Face" panose="02020602080505020303" pitchFamily="18" charset="0"/>
                <a:cs typeface="Consolas" panose="020B0609020204030204" pitchFamily="49" charset="0"/>
              </a:rPr>
              <a:t>two-digit year or Test_0000 with a four-digit </a:t>
            </a:r>
            <a:r>
              <a:rPr lang="en-US" sz="16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year.</a:t>
            </a:r>
            <a:endParaRPr lang="en-US" sz="1600" dirty="0">
              <a:latin typeface="Baskerville Old Face" panose="02020602080505020303" pitchFamily="18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export filename="$1"   #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the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argument to this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file that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contains the search</a:t>
            </a: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export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nrdigits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="$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2"   # the second argument to this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file that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contains the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search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cat "$filename" | grep '/[Tt]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est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_[0-9]\{</a:t>
            </a:r>
            <a:r>
              <a:rPr lang="en-US" sz="1600" dirty="0" smtClean="0">
                <a:solidFill>
                  <a:srgbClr val="00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"$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nrdigits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\}/'</a:t>
            </a: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Note that in </a:t>
            </a:r>
            <a:r>
              <a:rPr lang="en-US" sz="20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a situation, </a:t>
            </a:r>
            <a:r>
              <a:rPr lang="en-US" sz="20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which </a:t>
            </a:r>
            <a:r>
              <a:rPr lang="en-US" sz="20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occurs </a:t>
            </a:r>
            <a:r>
              <a:rPr lang="en-US" sz="20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often, where </a:t>
            </a:r>
            <a:r>
              <a:rPr lang="en-US" sz="20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a </a:t>
            </a:r>
            <a:r>
              <a:rPr lang="en-US" sz="20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regex is in single-quotes (aka tics, apostrophes), you will need to </a:t>
            </a:r>
            <a:r>
              <a:rPr lang="en-US" sz="2000" dirty="0">
                <a:solidFill>
                  <a:srgbClr val="00B0F0"/>
                </a:solidFill>
                <a:latin typeface="Baskerville Old Face" panose="02020602080505020303" pitchFamily="18" charset="0"/>
                <a:cs typeface="Consolas" panose="020B0609020204030204" pitchFamily="49" charset="0"/>
              </a:rPr>
              <a:t>drop out of tics</a:t>
            </a:r>
            <a:r>
              <a:rPr lang="en-US" sz="2000" dirty="0">
                <a:latin typeface="Baskerville Old Face" panose="02020602080505020303" pitchFamily="18" charset="0"/>
                <a:cs typeface="Consolas" panose="020B0609020204030204" pitchFamily="49" charset="0"/>
              </a:rPr>
              <a:t>, </a:t>
            </a:r>
            <a:r>
              <a:rPr lang="en-US" sz="20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so that you can insert your variable part  </a:t>
            </a:r>
            <a:r>
              <a:rPr lang="en-US" sz="2000" dirty="0" smtClean="0">
                <a:solidFill>
                  <a:srgbClr val="C2DA86"/>
                </a:solidFill>
                <a:latin typeface="Baskerville Old Face" panose="02020602080505020303" pitchFamily="18" charset="0"/>
                <a:cs typeface="Consolas" panose="020B0609020204030204" pitchFamily="49" charset="0"/>
              </a:rPr>
              <a:t>"$</a:t>
            </a:r>
            <a:r>
              <a:rPr lang="en-US" sz="2000" dirty="0" err="1" smtClean="0">
                <a:solidFill>
                  <a:srgbClr val="C2DA86"/>
                </a:solidFill>
                <a:latin typeface="Baskerville Old Face" panose="02020602080505020303" pitchFamily="18" charset="0"/>
                <a:cs typeface="Consolas" panose="020B0609020204030204" pitchFamily="49" charset="0"/>
              </a:rPr>
              <a:t>variablePartOfYourRegex</a:t>
            </a:r>
            <a:r>
              <a:rPr lang="en-US" sz="2000" dirty="0" smtClean="0">
                <a:solidFill>
                  <a:srgbClr val="C2DA86"/>
                </a:solidFill>
                <a:latin typeface="Baskerville Old Face" panose="02020602080505020303" pitchFamily="18" charset="0"/>
                <a:cs typeface="Consolas" panose="020B0609020204030204" pitchFamily="49" charset="0"/>
              </a:rPr>
              <a:t>" </a:t>
            </a:r>
            <a:r>
              <a:rPr lang="en-US" sz="2000" dirty="0">
                <a:solidFill>
                  <a:srgbClr val="C2DA86"/>
                </a:solidFill>
                <a:latin typeface="Baskerville Old Face" panose="02020602080505020303" pitchFamily="18" charset="0"/>
                <a:cs typeface="Consolas" panose="020B0609020204030204" pitchFamily="49" charset="0"/>
              </a:rPr>
              <a:t>in </a:t>
            </a:r>
            <a:r>
              <a:rPr lang="en-US" sz="2000" dirty="0" err="1">
                <a:solidFill>
                  <a:srgbClr val="C2DA86"/>
                </a:solidFill>
                <a:latin typeface="Baskerville Old Face" panose="02020602080505020303" pitchFamily="18" charset="0"/>
                <a:cs typeface="Consolas" panose="020B0609020204030204" pitchFamily="49" charset="0"/>
              </a:rPr>
              <a:t>dbl</a:t>
            </a:r>
            <a:r>
              <a:rPr lang="en-US" sz="2000" dirty="0">
                <a:solidFill>
                  <a:srgbClr val="C2DA86"/>
                </a:solidFill>
                <a:latin typeface="Baskerville Old Face" panose="02020602080505020303" pitchFamily="18" charset="0"/>
                <a:cs typeface="Consolas" panose="020B0609020204030204" pitchFamily="49" charset="0"/>
              </a:rPr>
              <a:t>-quotes</a:t>
            </a:r>
            <a:r>
              <a:rPr lang="en-US" sz="2000" dirty="0">
                <a:latin typeface="Baskerville Old Face" panose="02020602080505020303" pitchFamily="18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so that it will be interpreted.  Unix does not interpret anything (such as your $</a:t>
            </a:r>
            <a:r>
              <a:rPr lang="en-US" sz="2000" dirty="0" err="1" smtClean="0">
                <a:latin typeface="Baskerville Old Face" panose="02020602080505020303" pitchFamily="18" charset="0"/>
                <a:cs typeface="Consolas" panose="020B0609020204030204" pitchFamily="49" charset="0"/>
              </a:rPr>
              <a:t>var</a:t>
            </a:r>
            <a:r>
              <a:rPr lang="en-US" sz="20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) inside of single-quotes.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latin typeface="Baskerville Old Face" panose="02020602080505020303" pitchFamily="18" charset="0"/>
                <a:cs typeface="Consolas" panose="020B0609020204030204" pitchFamily="49" charset="0"/>
              </a:rPr>
              <a:t>You do not actually need the double-quotes around your variable if you are certain it will never contain spaces.  There MUST be some kind of quotes around anything with spaces.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534495" y="6382957"/>
            <a:ext cx="368754" cy="365125"/>
          </a:xfrm>
        </p:spPr>
        <p:txBody>
          <a:bodyPr/>
          <a:lstStyle/>
          <a:p>
            <a:fld id="{E4C76670-F7CE-4617-A777-F8A57D2668D3}" type="slidenum">
              <a:rPr lang="en-US" smtClean="0"/>
              <a:t>29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04048" y="2990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Parameterizing </a:t>
            </a:r>
            <a:r>
              <a:rPr lang="en-US" sz="3600" dirty="0">
                <a:latin typeface="Arial Black" panose="020B0A04020102020204" pitchFamily="34" charset="0"/>
              </a:rPr>
              <a:t>the </a:t>
            </a:r>
            <a:r>
              <a:rPr lang="en-US" sz="3600" dirty="0" smtClean="0">
                <a:latin typeface="Arial Black" panose="020B0A04020102020204" pitchFamily="34" charset="0"/>
              </a:rPr>
              <a:t>Regex Pieces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183" y="85126"/>
            <a:ext cx="910317" cy="74356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Mortar</a:t>
            </a:r>
          </a:p>
          <a:p>
            <a:pPr algn="ctr"/>
            <a:r>
              <a:rPr lang="en-US" dirty="0" smtClean="0"/>
              <a:t>#8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61388" y="995700"/>
            <a:ext cx="499701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 </a:t>
            </a:r>
            <a:r>
              <a:rPr lang="en-US" dirty="0" smtClean="0"/>
              <a:t>tested </a:t>
            </a:r>
            <a:r>
              <a:rPr lang="en-US" sz="1400" dirty="0" smtClean="0"/>
              <a:t>(although I have done this similarly before, often)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9501726">
            <a:off x="1025324" y="409950"/>
            <a:ext cx="136627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DoNotPresent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7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Problem Description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554037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Picture this: 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You </a:t>
            </a:r>
            <a:r>
              <a:rPr lang="en-US" dirty="0">
                <a:latin typeface="Baskerville Old Face" panose="02020602080505020303" pitchFamily="18" charset="0"/>
              </a:rPr>
              <a:t>have a </a:t>
            </a:r>
            <a:r>
              <a:rPr lang="en-US" dirty="0" smtClean="0">
                <a:latin typeface="Baskerville Old Face" panose="02020602080505020303" pitchFamily="18" charset="0"/>
              </a:rPr>
              <a:t>large text-only file.  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Perhaps </a:t>
            </a:r>
            <a:r>
              <a:rPr lang="en-US" dirty="0">
                <a:latin typeface="Baskerville Old Face" panose="02020602080505020303" pitchFamily="18" charset="0"/>
              </a:rPr>
              <a:t>it is a </a:t>
            </a:r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.csv file </a:t>
            </a:r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or log file</a:t>
            </a:r>
            <a:r>
              <a:rPr lang="en-US" dirty="0" smtClean="0">
                <a:latin typeface="Baskerville Old Face" panose="02020602080505020303" pitchFamily="18" charset="0"/>
              </a:rPr>
              <a:t>, exported </a:t>
            </a:r>
            <a:r>
              <a:rPr lang="en-US" dirty="0">
                <a:latin typeface="Baskerville Old Face" panose="02020602080505020303" pitchFamily="18" charset="0"/>
              </a:rPr>
              <a:t>from </a:t>
            </a:r>
            <a:r>
              <a:rPr lang="en-US" dirty="0" smtClean="0">
                <a:latin typeface="Baskerville Old Face" panose="02020602080505020303" pitchFamily="18" charset="0"/>
              </a:rPr>
              <a:t>Excel </a:t>
            </a:r>
            <a:r>
              <a:rPr lang="en-US" dirty="0">
                <a:latin typeface="Baskerville Old Face" panose="02020602080505020303" pitchFamily="18" charset="0"/>
              </a:rPr>
              <a:t>or spit out </a:t>
            </a:r>
            <a:r>
              <a:rPr lang="en-US" dirty="0" smtClean="0">
                <a:latin typeface="Baskerville Old Face" panose="02020602080505020303" pitchFamily="18" charset="0"/>
              </a:rPr>
              <a:t>from </a:t>
            </a:r>
            <a:r>
              <a:rPr lang="en-US" dirty="0">
                <a:latin typeface="Baskerville Old Face" panose="02020602080505020303" pitchFamily="18" charset="0"/>
              </a:rPr>
              <a:t>a modeling run.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Perhaps it is a </a:t>
            </a:r>
            <a:r>
              <a:rPr lang="en-US" dirty="0">
                <a:latin typeface="Baskerville Old Face" panose="02020602080505020303" pitchFamily="18" charset="0"/>
              </a:rPr>
              <a:t>large set of </a:t>
            </a:r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code, html, </a:t>
            </a:r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or </a:t>
            </a:r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xml</a:t>
            </a:r>
            <a:r>
              <a:rPr lang="en-US" dirty="0" smtClean="0">
                <a:latin typeface="Baskerville Old Face" panose="02020602080505020303" pitchFamily="18" charset="0"/>
              </a:rPr>
              <a:t> files.</a:t>
            </a:r>
          </a:p>
          <a:p>
            <a:pPr lvl="2"/>
            <a:r>
              <a:rPr lang="en-US" dirty="0">
                <a:latin typeface="Baskerville Old Face" panose="02020602080505020303" pitchFamily="18" charset="0"/>
              </a:rPr>
              <a:t>Perhaps it consists of a generated </a:t>
            </a:r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list of filenames, or a filepath </a:t>
            </a:r>
            <a:r>
              <a:rPr lang="en-US" dirty="0">
                <a:latin typeface="Baskerville Old Face" panose="02020602080505020303" pitchFamily="18" charset="0"/>
              </a:rPr>
              <a:t>of a fairly standard format. 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It contains </a:t>
            </a:r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thousands of lines</a:t>
            </a:r>
            <a:r>
              <a:rPr lang="en-US" dirty="0" smtClean="0">
                <a:latin typeface="Baskerville Old Face" panose="02020602080505020303" pitchFamily="18" charset="0"/>
              </a:rPr>
              <a:t> or paragraphs, tens of thousands of words.  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If it is xml or html, it has a lot of </a:t>
            </a:r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semi-repetitive almost-matching occurrences</a:t>
            </a:r>
            <a:r>
              <a:rPr lang="en-US" dirty="0" smtClean="0">
                <a:latin typeface="Baskerville Old Face" panose="02020602080505020303" pitchFamily="18" charset="0"/>
              </a:rPr>
              <a:t>.</a:t>
            </a: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You want to </a:t>
            </a:r>
            <a:r>
              <a:rPr lang="en-US" dirty="0" smtClean="0">
                <a:latin typeface="Baskerville Old Face" panose="02020602080505020303" pitchFamily="18" charset="0"/>
              </a:rPr>
              <a:t>FIND and/or tweak certain strings.  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These strings are in a known format but have unknown (variable) portions within them.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e.g.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&lt;unknown/root/path&gt;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/FTG_</a:t>
            </a:r>
            <a:r>
              <a:rPr lang="en-US" sz="1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allFlightTests</a:t>
            </a:r>
            <a:r>
              <a:rPr lang="en-US" sz="1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FinalResults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allFiles</a:t>
            </a:r>
            <a:r>
              <a:rPr lang="en-US" sz="1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.log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That is a pretty specific – and complex – specification.</a:t>
            </a: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In most editors, an automated search can </a:t>
            </a:r>
            <a:r>
              <a:rPr lang="en-US" dirty="0" smtClean="0">
                <a:latin typeface="Baskerville Old Face" panose="02020602080505020303" pitchFamily="18" charset="0"/>
              </a:rPr>
              <a:t>only specify one CONTIGUOUS </a:t>
            </a:r>
            <a:r>
              <a:rPr lang="en-US" dirty="0">
                <a:latin typeface="Baskerville Old Face" panose="02020602080505020303" pitchFamily="18" charset="0"/>
              </a:rPr>
              <a:t>KNOWN (a literal constant</a:t>
            </a:r>
            <a:r>
              <a:rPr lang="en-US" dirty="0" smtClean="0">
                <a:latin typeface="Baskerville Old Face" panose="02020602080505020303" pitchFamily="18" charset="0"/>
              </a:rPr>
              <a:t>). This </a:t>
            </a:r>
            <a:r>
              <a:rPr lang="en-US" dirty="0">
                <a:latin typeface="Baskerville Old Face" panose="02020602080505020303" pitchFamily="18" charset="0"/>
              </a:rPr>
              <a:t>is often </a:t>
            </a:r>
            <a:r>
              <a:rPr lang="en-US" dirty="0" smtClean="0">
                <a:latin typeface="Baskerville Old Face" panose="02020602080505020303" pitchFamily="18" charset="0"/>
              </a:rPr>
              <a:t>insufficient, so you do much of the work (picking through irrelevant results) by hand, looking for a </a:t>
            </a:r>
            <a:r>
              <a:rPr lang="en-US" dirty="0">
                <a:latin typeface="Baskerville Old Face" panose="02020602080505020303" pitchFamily="18" charset="0"/>
              </a:rPr>
              <a:t>“</a:t>
            </a:r>
            <a:r>
              <a:rPr lang="en-US" dirty="0" err="1">
                <a:latin typeface="Baskerville Old Face" panose="02020602080505020303" pitchFamily="18" charset="0"/>
              </a:rPr>
              <a:t>FinalResults</a:t>
            </a:r>
            <a:r>
              <a:rPr lang="en-US" dirty="0">
                <a:latin typeface="Baskerville Old Face" panose="02020602080505020303" pitchFamily="18" charset="0"/>
              </a:rPr>
              <a:t>” subdirectory containing one or more “.log” </a:t>
            </a:r>
            <a:r>
              <a:rPr lang="en-US" dirty="0" smtClean="0">
                <a:latin typeface="Baskerville Old Face" panose="02020602080505020303" pitchFamily="18" charset="0"/>
              </a:rPr>
              <a:t>files. </a:t>
            </a: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You want to AVOID inaccuracies: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If </a:t>
            </a:r>
            <a:r>
              <a:rPr lang="en-US" dirty="0">
                <a:latin typeface="Baskerville Old Face" panose="02020602080505020303" pitchFamily="18" charset="0"/>
              </a:rPr>
              <a:t>you have to edit the information, you certainly do NOT want to introduce </a:t>
            </a:r>
            <a:r>
              <a:rPr lang="en-US" dirty="0" smtClean="0">
                <a:latin typeface="Baskerville Old Face" panose="02020602080505020303" pitchFamily="18" charset="0"/>
              </a:rPr>
              <a:t>junk, by doing a </a:t>
            </a:r>
            <a:r>
              <a:rPr lang="en-US" dirty="0" err="1" smtClean="0">
                <a:latin typeface="Baskerville Old Face" panose="02020602080505020303" pitchFamily="18" charset="0"/>
              </a:rPr>
              <a:t>ReplaceAll</a:t>
            </a:r>
            <a:r>
              <a:rPr lang="en-US" dirty="0" smtClean="0">
                <a:latin typeface="Baskerville Old Face" panose="02020602080505020303" pitchFamily="18" charset="0"/>
              </a:rPr>
              <a:t> and creating something weird.  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Even </a:t>
            </a:r>
            <a:r>
              <a:rPr lang="en-US" dirty="0">
                <a:latin typeface="Baskerville Old Face" panose="02020602080505020303" pitchFamily="18" charset="0"/>
              </a:rPr>
              <a:t>if you are just searching </a:t>
            </a:r>
            <a:r>
              <a:rPr lang="en-US" dirty="0" smtClean="0">
                <a:latin typeface="Baskerville Old Face" panose="02020602080505020303" pitchFamily="18" charset="0"/>
              </a:rPr>
              <a:t>(to produce a count or list), </a:t>
            </a:r>
            <a:r>
              <a:rPr lang="en-US" dirty="0">
                <a:latin typeface="Baskerville Old Face" panose="02020602080505020303" pitchFamily="18" charset="0"/>
              </a:rPr>
              <a:t>you </a:t>
            </a:r>
            <a:r>
              <a:rPr lang="en-US" dirty="0" smtClean="0">
                <a:latin typeface="Baskerville Old Face" panose="02020602080505020303" pitchFamily="18" charset="0"/>
              </a:rPr>
              <a:t>must NOT produce a search results hit-list that is either incomplete (leakage) or overly-inclusive (by-catch).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07934" y="6356350"/>
            <a:ext cx="603069" cy="365125"/>
          </a:xfrm>
        </p:spPr>
        <p:txBody>
          <a:bodyPr/>
          <a:lstStyle/>
          <a:p>
            <a:fld id="{E4C76670-F7CE-4617-A777-F8A57D2668D3}" type="slidenum">
              <a:rPr lang="en-US" sz="1400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Summary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55099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Hopefully </a:t>
            </a:r>
            <a:r>
              <a:rPr lang="en-US" dirty="0">
                <a:latin typeface="Baskerville Old Face" panose="02020602080505020303" pitchFamily="18" charset="0"/>
              </a:rPr>
              <a:t>this has demystified the use of regexes while </a:t>
            </a:r>
            <a:r>
              <a:rPr lang="en-US" dirty="0" smtClean="0">
                <a:latin typeface="Baskerville Old Face" panose="02020602080505020303" pitchFamily="18" charset="0"/>
              </a:rPr>
              <a:t>illustrating </a:t>
            </a:r>
            <a:r>
              <a:rPr lang="en-US" dirty="0">
                <a:latin typeface="Baskerville Old Face" panose="02020602080505020303" pitchFamily="18" charset="0"/>
              </a:rPr>
              <a:t>some of their power and versatility</a:t>
            </a:r>
            <a:r>
              <a:rPr lang="en-US" dirty="0" smtClean="0">
                <a:latin typeface="Baskerville Old Face" panose="02020602080505020303" pitchFamily="18" charset="0"/>
              </a:rPr>
              <a:t>.</a:t>
            </a: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It presented the </a:t>
            </a:r>
            <a:r>
              <a:rPr lang="en-US" dirty="0">
                <a:latin typeface="Baskerville Old Face" panose="02020602080505020303" pitchFamily="18" charset="0"/>
              </a:rPr>
              <a:t>most common </a:t>
            </a:r>
            <a:r>
              <a:rPr lang="en-US" b="1" dirty="0">
                <a:latin typeface="Baskerville Old Face" panose="02020602080505020303" pitchFamily="18" charset="0"/>
              </a:rPr>
              <a:t>building </a:t>
            </a:r>
            <a:r>
              <a:rPr lang="en-US" b="1" dirty="0" smtClean="0">
                <a:latin typeface="Baskerville Old Face" panose="02020602080505020303" pitchFamily="18" charset="0"/>
              </a:rPr>
              <a:t>blocks</a:t>
            </a:r>
            <a:r>
              <a:rPr lang="en-US" dirty="0" smtClean="0">
                <a:latin typeface="Baskerville Old Face" panose="02020602080505020303" pitchFamily="18" charset="0"/>
              </a:rPr>
              <a:t>, and each one’s purpose in </a:t>
            </a:r>
            <a:r>
              <a:rPr lang="en-US" b="1" dirty="0" smtClean="0">
                <a:latin typeface="Baskerville Old Face" panose="02020602080505020303" pitchFamily="18" charset="0"/>
              </a:rPr>
              <a:t>preventing leakers or bycatch</a:t>
            </a:r>
            <a:r>
              <a:rPr lang="en-US" dirty="0" smtClean="0">
                <a:latin typeface="Baskerville Old Face" panose="02020602080505020303" pitchFamily="18" charset="0"/>
              </a:rPr>
              <a:t>.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Literals, dot-wildcards, character-sets (and which taxonomy they can appear in)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Wildcard quantifiers: </a:t>
            </a:r>
            <a:r>
              <a:rPr lang="en-US" dirty="0" smtClean="0">
                <a:latin typeface="Baskerville Old Face" panose="02020602080505020303" pitchFamily="18" charset="0"/>
              </a:rPr>
              <a:t>none, asterisk</a:t>
            </a:r>
            <a:r>
              <a:rPr lang="en-US" dirty="0" smtClean="0">
                <a:latin typeface="Baskerville Old Face" panose="02020602080505020303" pitchFamily="18" charset="0"/>
              </a:rPr>
              <a:t>, question, plus, counted (and non-greedy of each)</a:t>
            </a: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Capturing and reproducing </a:t>
            </a:r>
            <a:r>
              <a:rPr lang="en-US" dirty="0" smtClean="0">
                <a:latin typeface="Baskerville Old Face" panose="02020602080505020303" pitchFamily="18" charset="0"/>
              </a:rPr>
              <a:t>(replaying) </a:t>
            </a:r>
            <a:r>
              <a:rPr lang="en-US" dirty="0">
                <a:latin typeface="Baskerville Old Face" panose="02020602080505020303" pitchFamily="18" charset="0"/>
              </a:rPr>
              <a:t>wildcard values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Anchors to start-of-string and/or end-of-string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It presented </a:t>
            </a:r>
            <a:r>
              <a:rPr lang="en-US" dirty="0">
                <a:latin typeface="Baskerville Old Face" panose="02020602080505020303" pitchFamily="18" charset="0"/>
              </a:rPr>
              <a:t>the </a:t>
            </a:r>
            <a:r>
              <a:rPr lang="en-US" b="1" dirty="0" smtClean="0">
                <a:latin typeface="Baskerville Old Face" panose="02020602080505020303" pitchFamily="18" charset="0"/>
              </a:rPr>
              <a:t>interfaces </a:t>
            </a:r>
            <a:r>
              <a:rPr lang="en-US" b="1" dirty="0">
                <a:latin typeface="Baskerville Old Face" panose="02020602080505020303" pitchFamily="18" charset="0"/>
              </a:rPr>
              <a:t>between </a:t>
            </a:r>
            <a:r>
              <a:rPr lang="en-US" b="1" dirty="0" smtClean="0">
                <a:latin typeface="Baskerville Old Face" panose="02020602080505020303" pitchFamily="18" charset="0"/>
              </a:rPr>
              <a:t>building blocks</a:t>
            </a:r>
            <a:r>
              <a:rPr lang="en-US" dirty="0" smtClean="0">
                <a:latin typeface="Baskerville Old Face" panose="02020602080505020303" pitchFamily="18" charset="0"/>
              </a:rPr>
              <a:t>, and the access from the </a:t>
            </a:r>
            <a:r>
              <a:rPr lang="en-US" b="1" dirty="0" smtClean="0">
                <a:latin typeface="Baskerville Old Face" panose="02020602080505020303" pitchFamily="18" charset="0"/>
              </a:rPr>
              <a:t>outer world</a:t>
            </a:r>
            <a:r>
              <a:rPr lang="en-US" dirty="0" smtClean="0">
                <a:latin typeface="Baskerville Old Face" panose="02020602080505020303" pitchFamily="18" charset="0"/>
              </a:rPr>
              <a:t>.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Just </a:t>
            </a:r>
            <a:r>
              <a:rPr lang="en-US" dirty="0">
                <a:latin typeface="Baskerville Old Face" panose="02020602080505020303" pitchFamily="18" charset="0"/>
              </a:rPr>
              <a:t>concatenate </a:t>
            </a:r>
            <a:r>
              <a:rPr lang="en-US" dirty="0" smtClean="0">
                <a:latin typeface="Baskerville Old Face" panose="02020602080505020303" pitchFamily="18" charset="0"/>
              </a:rPr>
              <a:t>the building-block vocabulary into a regex.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Surround </a:t>
            </a:r>
            <a:r>
              <a:rPr lang="en-US" dirty="0">
                <a:latin typeface="Baskerville Old Face" panose="02020602080505020303" pitchFamily="18" charset="0"/>
              </a:rPr>
              <a:t>it with delimiters (such as </a:t>
            </a:r>
            <a:r>
              <a:rPr lang="en-US" dirty="0" smtClean="0">
                <a:latin typeface="Baskerville Old Face" panose="02020602080505020303" pitchFamily="18" charset="0"/>
              </a:rPr>
              <a:t>slashes or </a:t>
            </a:r>
            <a:r>
              <a:rPr lang="en-US" dirty="0" smtClean="0">
                <a:latin typeface="Baskerville Old Face" panose="02020602080505020303" pitchFamily="18" charset="0"/>
              </a:rPr>
              <a:t>double-quotes or apostrophes).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Lead </a:t>
            </a:r>
            <a:r>
              <a:rPr lang="en-US" dirty="0">
                <a:latin typeface="Baskerville Old Face" panose="02020602080505020303" pitchFamily="18" charset="0"/>
              </a:rPr>
              <a:t>the regex with a command (such as </a:t>
            </a:r>
            <a:r>
              <a:rPr lang="en-US" dirty="0" smtClean="0">
                <a:latin typeface="Baskerville Old Face" panose="02020602080505020303" pitchFamily="18" charset="0"/>
              </a:rPr>
              <a:t>grep or sed 's').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Put a pipe or redirect between </a:t>
            </a:r>
            <a:r>
              <a:rPr lang="en-US" dirty="0">
                <a:latin typeface="Baskerville Old Face" panose="02020602080505020303" pitchFamily="18" charset="0"/>
              </a:rPr>
              <a:t>the command and the outside </a:t>
            </a:r>
            <a:r>
              <a:rPr lang="en-US" dirty="0" smtClean="0">
                <a:latin typeface="Baskerville Old Face" panose="02020602080505020303" pitchFamily="18" charset="0"/>
              </a:rPr>
              <a:t>worlds of input data and output data; with some commands a filename can be an argument.</a:t>
            </a:r>
            <a:endParaRPr lang="en-US" dirty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  <a:p>
            <a:endParaRPr lang="en-US" dirty="0" smtClean="0">
              <a:latin typeface="Baskerville Old Face" panose="02020602080505020303" pitchFamily="18" charset="0"/>
            </a:endParaRPr>
          </a:p>
          <a:p>
            <a:endParaRPr lang="en-US" dirty="0" smtClean="0"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386" y="4377174"/>
            <a:ext cx="1450839" cy="13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Regular Expressions: Cheat Sheet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550998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Building blocks (Vocabulary)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Literals: </a:t>
            </a:r>
            <a:r>
              <a:rPr lang="en-US" dirty="0" smtClean="0">
                <a:latin typeface="Baskerville Old Face" panose="02020602080505020303" pitchFamily="18" charset="0"/>
              </a:rPr>
              <a:t> any character.  Escape </a:t>
            </a:r>
            <a:r>
              <a:rPr lang="en-US" dirty="0" smtClean="0">
                <a:latin typeface="Baskerville Old Face" panose="02020602080505020303" pitchFamily="18" charset="0"/>
              </a:rPr>
              <a:t>it if it appears below as </a:t>
            </a:r>
            <a:r>
              <a:rPr lang="en-US" dirty="0" smtClean="0">
                <a:latin typeface="Baskerville Old Face" panose="02020602080505020303" pitchFamily="18" charset="0"/>
              </a:rPr>
              <a:t>meaningful symbol.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Wildcards:  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latin typeface="Baskerville Old Face" panose="02020602080505020303" pitchFamily="18" charset="0"/>
              </a:rPr>
              <a:t>dot  = (any char including symbols) 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latin typeface="Baskerville Old Face" panose="02020602080505020303" pitchFamily="18" charset="0"/>
              </a:rPr>
              <a:t>character-set: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aeiou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[0</a:t>
            </a:r>
            <a:r>
              <a:rPr lang="en-US" sz="21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9] [</a:t>
            </a:r>
            <a:r>
              <a:rPr lang="en-US" sz="21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_A-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Za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-z] [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[: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alnum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:]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lvl="2"/>
            <a:r>
              <a:rPr lang="en-US" dirty="0">
                <a:latin typeface="Baskerville Old Face" panose="02020602080505020303" pitchFamily="18" charset="0"/>
              </a:rPr>
              <a:t>n</a:t>
            </a:r>
            <a:r>
              <a:rPr lang="en-US" dirty="0" smtClean="0">
                <a:latin typeface="Baskerville Old Face" panose="02020602080505020303" pitchFamily="18" charset="0"/>
              </a:rPr>
              <a:t>ot-character-set</a:t>
            </a:r>
            <a:r>
              <a:rPr lang="en-US" dirty="0">
                <a:latin typeface="Baskerville Old Face" panose="02020602080505020303" pitchFamily="18" charset="0"/>
              </a:rPr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^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_]*</a:t>
            </a:r>
            <a:r>
              <a:rPr lang="en-US" dirty="0" smtClean="0">
                <a:latin typeface="Baskerville Old Face" panose="02020602080505020303" pitchFamily="18" charset="0"/>
              </a:rPr>
              <a:t> = anything but underscore (up till the next underscore)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Wildcard quantifiers: 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null = once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asterisk = 0 or more    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plus = 1 or more          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sed,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egrep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dirty="0" smtClean="0">
              <a:solidFill>
                <a:srgbClr val="00B050"/>
              </a:solidFill>
              <a:latin typeface="Baskerville Old Face" panose="02020602080505020303" pitchFamily="18" charset="0"/>
            </a:endParaRP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question mark = 0 or 1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sed,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egrep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dirty="0" smtClean="0">
              <a:solidFill>
                <a:srgbClr val="00B050"/>
              </a:solidFill>
              <a:latin typeface="Baskerville Old Face" panose="02020602080505020303" pitchFamily="18" charset="0"/>
            </a:endParaRP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counted: phone number is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\{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\}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-\{3\}-\{4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\}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Capturing </a:t>
            </a:r>
            <a:r>
              <a:rPr lang="en-US" dirty="0">
                <a:latin typeface="Baskerville Old Face" panose="02020602080505020303" pitchFamily="18" charset="0"/>
              </a:rPr>
              <a:t>and </a:t>
            </a:r>
            <a:r>
              <a:rPr lang="en-US" dirty="0" smtClean="0">
                <a:latin typeface="Baskerville Old Face" panose="02020602080505020303" pitchFamily="18" charset="0"/>
              </a:rPr>
              <a:t>reproducing: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s/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xxxx</a:t>
            </a:r>
            <a:r>
              <a:rPr lang="en-US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\(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.*</a:t>
            </a:r>
            <a:r>
              <a:rPr lang="en-US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\)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xxx/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yyy</a:t>
            </a:r>
            <a:r>
              <a:rPr lang="en-US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\1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yyy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(sed)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Anchors: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^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xxx.*xxx</a:t>
            </a:r>
            <a:r>
              <a:rPr lang="en-US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</a:p>
          <a:p>
            <a:r>
              <a:rPr lang="en-US" b="1" dirty="0" smtClean="0">
                <a:latin typeface="Baskerville Old Face" panose="02020602080505020303" pitchFamily="18" charset="0"/>
              </a:rPr>
              <a:t>Mortar (Interfaces)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Concatenate building-block vocabulary into a regex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Delimiters surround the regex(</a:t>
            </a:r>
            <a:r>
              <a:rPr lang="en-US" dirty="0" err="1" smtClean="0">
                <a:latin typeface="Baskerville Old Face" panose="02020602080505020303" pitchFamily="18" charset="0"/>
              </a:rPr>
              <a:t>es</a:t>
            </a:r>
            <a:r>
              <a:rPr lang="en-US" dirty="0" smtClean="0">
                <a:latin typeface="Baskerville Old Face" panose="02020602080505020303" pitchFamily="18" charset="0"/>
              </a:rPr>
              <a:t>): usually slash or hash/pound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Command (</a:t>
            </a:r>
            <a:r>
              <a:rPr lang="en-US" dirty="0">
                <a:latin typeface="Baskerville Old Face" panose="02020602080505020303" pitchFamily="18" charset="0"/>
              </a:rPr>
              <a:t>such as </a:t>
            </a:r>
            <a:r>
              <a:rPr lang="en-US" dirty="0" smtClean="0">
                <a:latin typeface="Baskerville Old Face" panose="02020602080505020303" pitchFamily="18" charset="0"/>
              </a:rPr>
              <a:t>grep or sed </a:t>
            </a:r>
            <a:r>
              <a:rPr lang="en-US" dirty="0">
                <a:latin typeface="Baskerville Old Face" panose="02020602080505020303" pitchFamily="18" charset="0"/>
              </a:rPr>
              <a:t>'s') leads the regex, </a:t>
            </a:r>
            <a:r>
              <a:rPr lang="en-US" dirty="0" smtClean="0">
                <a:latin typeface="Baskerville Old Face" panose="02020602080505020303" pitchFamily="18" charset="0"/>
              </a:rPr>
              <a:t>and likely all goes in quotes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Input data: pipe (from </a:t>
            </a:r>
            <a:r>
              <a:rPr lang="en-US" dirty="0" err="1" smtClean="0">
                <a:latin typeface="Baskerville Old Face" panose="02020602080505020303" pitchFamily="18" charset="0"/>
              </a:rPr>
              <a:t>cat,echo,etc</a:t>
            </a:r>
            <a:r>
              <a:rPr lang="en-US" dirty="0" smtClean="0">
                <a:latin typeface="Baskerville Old Face" panose="02020602080505020303" pitchFamily="18" charset="0"/>
              </a:rPr>
              <a:t>.).  With </a:t>
            </a:r>
            <a:r>
              <a:rPr lang="en-US" dirty="0" smtClean="0">
                <a:latin typeface="Baskerville Old Face" panose="02020602080505020303" pitchFamily="18" charset="0"/>
              </a:rPr>
              <a:t>sed/grep/awk a filename can be an </a:t>
            </a:r>
            <a:r>
              <a:rPr lang="en-US" dirty="0" smtClean="0">
                <a:latin typeface="Baskerville Old Face" panose="02020602080505020303" pitchFamily="18" charset="0"/>
              </a:rPr>
              <a:t>argument.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Output data: </a:t>
            </a:r>
            <a:r>
              <a:rPr lang="en-US" dirty="0">
                <a:latin typeface="Baskerville Old Face" panose="02020602080505020303" pitchFamily="18" charset="0"/>
              </a:rPr>
              <a:t>pipe </a:t>
            </a:r>
            <a:r>
              <a:rPr lang="en-US" dirty="0" smtClean="0">
                <a:latin typeface="Baskerville Old Face" panose="02020602080505020303" pitchFamily="18" charset="0"/>
              </a:rPr>
              <a:t>(|) or redirect (&gt;)</a:t>
            </a:r>
            <a:endParaRPr lang="en-US" dirty="0">
              <a:latin typeface="Baskerville Old Face" panose="02020602080505020303" pitchFamily="18" charset="0"/>
            </a:endParaRPr>
          </a:p>
          <a:p>
            <a:pPr lvl="1"/>
            <a:endParaRPr lang="en-US" dirty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  <a:p>
            <a:endParaRPr lang="en-US" dirty="0" smtClean="0">
              <a:latin typeface="Baskerville Old Face" panose="02020602080505020303" pitchFamily="18" charset="0"/>
            </a:endParaRPr>
          </a:p>
          <a:p>
            <a:endParaRPr lang="en-US" dirty="0" smtClean="0"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542106" y="4696360"/>
            <a:ext cx="1811694" cy="991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878693"/>
            <a:ext cx="2057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Conclusion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515" y="1013732"/>
            <a:ext cx="10626969" cy="534261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Now you have a repeatable method of mass-editing field-delimited logs.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Mistake-proof, Boredom-proof, Forgetfulness &amp; Personnel-turnover-proof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Serial I/O: independent of file size, crash-proof, no file too big.  Data is written out, not ephemeral.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It can be parameterized, using user arguments or </a:t>
            </a:r>
            <a:r>
              <a:rPr lang="en-US" dirty="0" err="1" smtClean="0">
                <a:latin typeface="Baskerville Old Face" panose="02020602080505020303" pitchFamily="18" charset="0"/>
              </a:rPr>
              <a:t>config</a:t>
            </a:r>
            <a:r>
              <a:rPr lang="en-US" dirty="0" smtClean="0">
                <a:latin typeface="Baskerville Old Face" panose="02020602080505020303" pitchFamily="18" charset="0"/>
              </a:rPr>
              <a:t> files.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It </a:t>
            </a:r>
            <a:r>
              <a:rPr lang="en-US" dirty="0">
                <a:latin typeface="Baskerville Old Face" panose="02020602080505020303" pitchFamily="18" charset="0"/>
              </a:rPr>
              <a:t>can be repeated over and over, </a:t>
            </a:r>
            <a:r>
              <a:rPr lang="en-US" dirty="0" smtClean="0">
                <a:latin typeface="Baskerville Old Face" panose="02020602080505020303" pitchFamily="18" charset="0"/>
              </a:rPr>
              <a:t>or called inside an all-night loop driver.</a:t>
            </a: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Its results can be output to a smaller file, which can then be processed more if you decide you want to.  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For instance: summarize, aggregate, cross-compare, plot with </a:t>
            </a:r>
            <a:r>
              <a:rPr lang="en-US" dirty="0" err="1" smtClean="0">
                <a:latin typeface="Baskerville Old Face" panose="02020602080505020303" pitchFamily="18" charset="0"/>
              </a:rPr>
              <a:t>gnuplot</a:t>
            </a:r>
            <a:r>
              <a:rPr lang="en-US" dirty="0" smtClean="0">
                <a:latin typeface="Baskerville Old Face" panose="02020602080505020303" pitchFamily="18" charset="0"/>
              </a:rPr>
              <a:t> or grace.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It runs </a:t>
            </a:r>
            <a:r>
              <a:rPr lang="en-US" dirty="0" smtClean="0">
                <a:latin typeface="Baskerville Old Face" panose="02020602080505020303" pitchFamily="18" charset="0"/>
              </a:rPr>
              <a:t>on many types of </a:t>
            </a:r>
            <a:r>
              <a:rPr lang="en-US" dirty="0">
                <a:latin typeface="Baskerville Old Face" panose="02020602080505020303" pitchFamily="18" charset="0"/>
              </a:rPr>
              <a:t>freeware, is portable, and needs no licenses.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Its </a:t>
            </a:r>
            <a:r>
              <a:rPr lang="en-US" dirty="0">
                <a:latin typeface="Baskerville Old Face" panose="02020602080505020303" pitchFamily="18" charset="0"/>
              </a:rPr>
              <a:t>language is </a:t>
            </a:r>
            <a:r>
              <a:rPr lang="en-US" dirty="0" smtClean="0">
                <a:latin typeface="Baskerville Old Face" panose="02020602080505020303" pitchFamily="18" charset="0"/>
              </a:rPr>
              <a:t>mature, concise</a:t>
            </a:r>
            <a:r>
              <a:rPr lang="en-US" dirty="0">
                <a:latin typeface="Baskerville Old Face" panose="02020602080505020303" pitchFamily="18" charset="0"/>
              </a:rPr>
              <a:t>, </a:t>
            </a:r>
            <a:r>
              <a:rPr lang="en-US" dirty="0" smtClean="0">
                <a:latin typeface="Baskerville Old Face" panose="02020602080505020303" pitchFamily="18" charset="0"/>
              </a:rPr>
              <a:t>and “right </a:t>
            </a:r>
            <a:r>
              <a:rPr lang="en-US" dirty="0">
                <a:latin typeface="Baskerville Old Face" panose="02020602080505020303" pitchFamily="18" charset="0"/>
              </a:rPr>
              <a:t>for the job</a:t>
            </a:r>
            <a:r>
              <a:rPr lang="en-US" dirty="0" smtClean="0">
                <a:latin typeface="Baskerville Old Face" panose="02020602080505020303" pitchFamily="18" charset="0"/>
              </a:rPr>
              <a:t>”.</a:t>
            </a:r>
          </a:p>
          <a:p>
            <a:endParaRPr lang="en-US" dirty="0" smtClean="0">
              <a:latin typeface="Baskerville Old Face" panose="02020602080505020303" pitchFamily="18" charset="0"/>
            </a:endParaRPr>
          </a:p>
          <a:p>
            <a:endParaRPr lang="en-US" dirty="0" smtClean="0"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2515" y="6356350"/>
            <a:ext cx="10174310" cy="3651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Repeatable, Consistent, Communicable, Portable, </a:t>
            </a:r>
            <a:r>
              <a:rPr lang="en-US" b="1" dirty="0" smtClean="0">
                <a:solidFill>
                  <a:schemeClr val="accent6"/>
                </a:solidFill>
              </a:rPr>
              <a:t>Wrapper-extensible, </a:t>
            </a:r>
            <a:r>
              <a:rPr lang="en-US" b="1" dirty="0" smtClean="0">
                <a:solidFill>
                  <a:schemeClr val="accent6"/>
                </a:solidFill>
              </a:rPr>
              <a:t>Error-free, Boredom-free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097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Brief Recap of 2/20/2020 Presentation</a:t>
            </a:r>
            <a:br>
              <a:rPr lang="en-US" sz="3600" dirty="0" smtClean="0">
                <a:latin typeface="Arial Black" panose="020B0A04020102020204" pitchFamily="34" charset="0"/>
              </a:rPr>
            </a:br>
            <a:r>
              <a:rPr lang="en-US" sz="3600" dirty="0" smtClean="0">
                <a:latin typeface="Arial Black" panose="020B0A04020102020204" pitchFamily="34" charset="0"/>
              </a:rPr>
              <a:t>“Log Analysis with AWK”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332050"/>
            <a:ext cx="11604108" cy="52739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Venues where regexes are available </a:t>
            </a:r>
            <a:r>
              <a:rPr lang="en-US" sz="2600" dirty="0" smtClean="0">
                <a:latin typeface="Blackadder ITC" panose="04020505051007020D02" pitchFamily="82" charset="0"/>
              </a:rPr>
              <a:t>(see more detail on p.10 of 2020 “awk” slides)</a:t>
            </a:r>
            <a:r>
              <a:rPr lang="en-US" dirty="0" smtClean="0">
                <a:latin typeface="Baskerville Old Face" panose="02020602080505020303" pitchFamily="18" charset="0"/>
              </a:rPr>
              <a:t> 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Perl, Python, Java, MATLAB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Unix/Linux/bash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Natively on a Unix box, or over </a:t>
            </a:r>
            <a:r>
              <a:rPr lang="en-US" dirty="0" err="1" smtClean="0">
                <a:latin typeface="Baskerville Old Face" panose="02020602080505020303" pitchFamily="18" charset="0"/>
              </a:rPr>
              <a:t>ssh</a:t>
            </a:r>
            <a:r>
              <a:rPr lang="en-US" dirty="0" smtClean="0">
                <a:latin typeface="Baskerville Old Face" panose="02020602080505020303" pitchFamily="18" charset="0"/>
              </a:rPr>
              <a:t> using </a:t>
            </a:r>
            <a:r>
              <a:rPr lang="en-US" dirty="0" err="1" smtClean="0">
                <a:latin typeface="Baskerville Old Face" panose="02020602080505020303" pitchFamily="18" charset="0"/>
              </a:rPr>
              <a:t>PuTTY</a:t>
            </a:r>
            <a:r>
              <a:rPr lang="en-US" dirty="0" smtClean="0">
                <a:latin typeface="Baskerville Old Face" panose="02020602080505020303" pitchFamily="18" charset="0"/>
              </a:rPr>
              <a:t> to one, or using Cygwin to emulate one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It </a:t>
            </a:r>
            <a:r>
              <a:rPr lang="en-US" dirty="0">
                <a:latin typeface="Baskerville Old Face" panose="02020602080505020303" pitchFamily="18" charset="0"/>
              </a:rPr>
              <a:t>is implemented in tools such as awk, sed, vi, and other Unix/Linux/POSIX commands</a:t>
            </a:r>
            <a:r>
              <a:rPr lang="en-US" dirty="0" smtClean="0">
                <a:latin typeface="Baskerville Old Face" panose="02020602080505020303" pitchFamily="18" charset="0"/>
              </a:rPr>
              <a:t>.</a:t>
            </a: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Advantages of a Command Line Interface are: </a:t>
            </a:r>
            <a:r>
              <a:rPr lang="en-US" sz="2600" dirty="0">
                <a:latin typeface="Blackadder ITC" panose="04020505051007020D02" pitchFamily="82" charset="0"/>
              </a:rPr>
              <a:t>(see more detail on </a:t>
            </a:r>
            <a:r>
              <a:rPr lang="en-US" sz="2600" dirty="0" smtClean="0">
                <a:latin typeface="Blackadder ITC" panose="04020505051007020D02" pitchFamily="82" charset="0"/>
              </a:rPr>
              <a:t>p.9 </a:t>
            </a:r>
            <a:r>
              <a:rPr lang="en-US" sz="2600" dirty="0">
                <a:latin typeface="Blackadder ITC" panose="04020505051007020D02" pitchFamily="82" charset="0"/>
              </a:rPr>
              <a:t>of 2020 “awk” slides</a:t>
            </a:r>
            <a:r>
              <a:rPr lang="en-US" sz="2600" dirty="0" smtClean="0">
                <a:latin typeface="Blackadder ITC" panose="04020505051007020D02" pitchFamily="82" charset="0"/>
              </a:rPr>
              <a:t>)</a:t>
            </a:r>
            <a:endParaRPr lang="en-US" dirty="0">
              <a:latin typeface="Baskerville Old Face" panose="02020602080505020303" pitchFamily="18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Communication (an exact, clear </a:t>
            </a:r>
            <a:r>
              <a:rPr lang="en-US" dirty="0">
                <a:latin typeface="Baskerville Old Face" panose="02020602080505020303" pitchFamily="18" charset="0"/>
              </a:rPr>
              <a:t>record/transfer of “what we did</a:t>
            </a:r>
            <a:r>
              <a:rPr lang="en-US" dirty="0" smtClean="0">
                <a:latin typeface="Baskerville Old Face" panose="02020602080505020303" pitchFamily="18" charset="0"/>
              </a:rPr>
              <a:t>” in CM)</a:t>
            </a:r>
            <a:endParaRPr lang="en-US" dirty="0">
              <a:latin typeface="Baskerville Old Face" panose="02020602080505020303" pitchFamily="18" charset="0"/>
            </a:endParaRPr>
          </a:p>
          <a:p>
            <a:pPr lvl="2"/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>Repeatability (up-arrow, history log, fully editable but also retrievable a year later)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 </a:t>
            </a:r>
            <a:r>
              <a:rPr lang="en-US" dirty="0" err="1" smtClean="0">
                <a:latin typeface="Baskerville Old Face" panose="02020602080505020303" pitchFamily="18" charset="0"/>
              </a:rPr>
              <a:t>Shareability</a:t>
            </a:r>
            <a:r>
              <a:rPr lang="en-US" dirty="0" smtClean="0">
                <a:latin typeface="Baskerville Old Face" panose="02020602080505020303" pitchFamily="18" charset="0"/>
              </a:rPr>
              <a:t> (to record for team/customer/self the exact process used, rather than 20 pages of screenshots)</a:t>
            </a:r>
            <a:endParaRPr lang="en-US" dirty="0">
              <a:latin typeface="Baskerville Old Face" panose="02020602080505020303" pitchFamily="18" charset="0"/>
            </a:endParaRPr>
          </a:p>
          <a:p>
            <a:pPr lvl="2"/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>Version control (text-only means a </a:t>
            </a:r>
            <a:r>
              <a:rPr lang="en-US" dirty="0" err="1" smtClean="0">
                <a:latin typeface="Baskerville Old Face" panose="02020602080505020303" pitchFamily="18" charset="0"/>
              </a:rPr>
              <a:t>cfg-mgmt</a:t>
            </a:r>
            <a:r>
              <a:rPr lang="en-US" dirty="0" smtClean="0">
                <a:latin typeface="Baskerville Old Face" panose="02020602080505020303" pitchFamily="18" charset="0"/>
              </a:rPr>
              <a:t> tool can do diffs)</a:t>
            </a:r>
            <a:endParaRPr lang="en-US" dirty="0">
              <a:latin typeface="Baskerville Old Face" panose="02020602080505020303" pitchFamily="18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Serial </a:t>
            </a:r>
            <a:r>
              <a:rPr lang="en-US" dirty="0">
                <a:latin typeface="Baskerville Old Face" panose="02020602080505020303" pitchFamily="18" charset="0"/>
              </a:rPr>
              <a:t>Read </a:t>
            </a:r>
            <a:r>
              <a:rPr lang="en-US" dirty="0" smtClean="0">
                <a:latin typeface="Baskerville Old Face" panose="02020602080505020303" pitchFamily="18" charset="0"/>
              </a:rPr>
              <a:t>(works like a paper </a:t>
            </a:r>
            <a:r>
              <a:rPr lang="en-US" dirty="0">
                <a:latin typeface="Baskerville Old Face" panose="02020602080505020303" pitchFamily="18" charset="0"/>
              </a:rPr>
              <a:t>tape </a:t>
            </a:r>
            <a:r>
              <a:rPr lang="en-US" dirty="0" smtClean="0">
                <a:latin typeface="Baskerville Old Face" panose="02020602080505020303" pitchFamily="18" charset="0"/>
              </a:rPr>
              <a:t>reader, or a lengthy </a:t>
            </a:r>
            <a:r>
              <a:rPr lang="en-US" dirty="0">
                <a:latin typeface="Baskerville Old Face" panose="02020602080505020303" pitchFamily="18" charset="0"/>
              </a:rPr>
              <a:t>grocery receipt)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Speed (no waiting while it “loads” it all before beginning)</a:t>
            </a:r>
            <a:endParaRPr lang="en-US" dirty="0">
              <a:latin typeface="Baskerville Old Face" panose="02020602080505020303" pitchFamily="18" charset="0"/>
            </a:endParaRP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Memory (no crashing when it can’t “fit” it all)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Extensibility </a:t>
            </a:r>
            <a:r>
              <a:rPr lang="en-US" dirty="0">
                <a:latin typeface="Baskerville Old Face" panose="02020602080505020303" pitchFamily="18" charset="0"/>
              </a:rPr>
              <a:t>(wrappers</a:t>
            </a:r>
            <a:r>
              <a:rPr lang="en-US" dirty="0" smtClean="0">
                <a:latin typeface="Baskerville Old Face" panose="02020602080505020303" pitchFamily="18" charset="0"/>
              </a:rPr>
              <a:t>)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Add additional post-processing, put it inside a loop, put it on a timer, no limit</a:t>
            </a:r>
            <a:endParaRPr lang="en-US" dirty="0" smtClean="0">
              <a:latin typeface="Baskerville Old Face" panose="02020602080505020303" pitchFamily="18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8534" y="5152386"/>
            <a:ext cx="3392022" cy="33855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JUST THINK: No maximum file size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781821" y="4277553"/>
            <a:ext cx="3622863" cy="33855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JUST THINK: A recorded “process used”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950634" y="6213991"/>
            <a:ext cx="3853704" cy="33855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JUST THINK: No idle processors at midnight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11514" y="156118"/>
            <a:ext cx="11991278" cy="653166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37591" y="6421905"/>
            <a:ext cx="327587" cy="365125"/>
          </a:xfrm>
        </p:spPr>
        <p:txBody>
          <a:bodyPr/>
          <a:lstStyle/>
          <a:p>
            <a:fld id="{E4C76670-F7CE-4617-A777-F8A57D2668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547" y="203760"/>
            <a:ext cx="10515600" cy="81597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History of Regular Expressions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1111623"/>
            <a:ext cx="11246745" cy="562087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The Regex </a:t>
            </a:r>
            <a:r>
              <a:rPr lang="en-US" dirty="0">
                <a:latin typeface="Baskerville Old Face" panose="02020602080505020303" pitchFamily="18" charset="0"/>
              </a:rPr>
              <a:t>(Regular Expression) concept</a:t>
            </a:r>
            <a:r>
              <a:rPr lang="en-US" dirty="0" smtClean="0">
                <a:latin typeface="Baskerville Old Face" panose="02020602080505020303" pitchFamily="18" charset="0"/>
              </a:rPr>
              <a:t>, and its syntax, are specifically designed </a:t>
            </a:r>
            <a:r>
              <a:rPr lang="en-US" dirty="0">
                <a:latin typeface="Baskerville Old Face" panose="02020602080505020303" pitchFamily="18" charset="0"/>
              </a:rPr>
              <a:t>for </a:t>
            </a:r>
            <a:r>
              <a:rPr lang="en-US" dirty="0" smtClean="0">
                <a:latin typeface="Baskerville Old Face" panose="02020602080505020303" pitchFamily="18" charset="0"/>
              </a:rPr>
              <a:t>parsing textual data, also known as </a:t>
            </a:r>
            <a:r>
              <a:rPr lang="en-US" b="1" dirty="0" smtClean="0">
                <a:latin typeface="Baskerville Old Face" panose="02020602080505020303" pitchFamily="18" charset="0"/>
              </a:rPr>
              <a:t>lexical </a:t>
            </a:r>
            <a:r>
              <a:rPr lang="en-US" b="1" dirty="0">
                <a:latin typeface="Baskerville Old Face" panose="02020602080505020303" pitchFamily="18" charset="0"/>
              </a:rPr>
              <a:t>analysis</a:t>
            </a:r>
            <a:r>
              <a:rPr lang="en-US" dirty="0">
                <a:latin typeface="Baskerville Old Face" panose="02020602080505020303" pitchFamily="18" charset="0"/>
              </a:rPr>
              <a:t>.  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From Wikipedia: “The </a:t>
            </a:r>
            <a:r>
              <a:rPr lang="en-US" dirty="0" smtClean="0">
                <a:latin typeface="Baskerville Old Face" panose="02020602080505020303" pitchFamily="18" charset="0"/>
              </a:rPr>
              <a:t>[regex] concept </a:t>
            </a:r>
            <a:r>
              <a:rPr lang="en-US" dirty="0">
                <a:latin typeface="Baskerville Old Face" panose="02020602080505020303" pitchFamily="18" charset="0"/>
              </a:rPr>
              <a:t>arose in the 1950s [with] the American mathematician Stephen Cole Kleene. … The concept came into common use with Unix text-processing utilities.  …  Regular expressions are </a:t>
            </a:r>
            <a:r>
              <a:rPr lang="en-US" dirty="0">
                <a:solidFill>
                  <a:schemeClr val="accent5"/>
                </a:solidFill>
                <a:latin typeface="Baskerville Old Face" panose="02020602080505020303" pitchFamily="18" charset="0"/>
              </a:rPr>
              <a:t>used in search engines, search and replace dialogs of word processors and text editors, in text processing utilities</a:t>
            </a:r>
            <a:r>
              <a:rPr lang="en-US" dirty="0">
                <a:latin typeface="Baskerville Old Face" panose="02020602080505020303" pitchFamily="18" charset="0"/>
              </a:rPr>
              <a:t> such as sed and </a:t>
            </a:r>
            <a:r>
              <a:rPr lang="en-US" dirty="0" smtClean="0">
                <a:latin typeface="Baskerville Old Face" panose="02020602080505020303" pitchFamily="18" charset="0"/>
              </a:rPr>
              <a:t>AWK[,] </a:t>
            </a:r>
            <a:r>
              <a:rPr lang="en-US" dirty="0">
                <a:latin typeface="Baskerville Old Face" panose="02020602080505020303" pitchFamily="18" charset="0"/>
              </a:rPr>
              <a:t>and in lexical analysis. Many programming languages provide regex capabilities either built-in or via libraries.”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The regex syntax was used (within </a:t>
            </a:r>
            <a:r>
              <a:rPr lang="en-US" dirty="0">
                <a:latin typeface="Baskerville Old Face" panose="02020602080505020303" pitchFamily="18" charset="0"/>
              </a:rPr>
              <a:t>the AWK language </a:t>
            </a:r>
            <a:r>
              <a:rPr lang="en-US" dirty="0" smtClean="0">
                <a:latin typeface="Baskerville Old Face" panose="02020602080505020303" pitchFamily="18" charset="0"/>
              </a:rPr>
              <a:t>created </a:t>
            </a:r>
            <a:r>
              <a:rPr lang="en-US" dirty="0">
                <a:latin typeface="Baskerville Old Face" panose="02020602080505020303" pitchFamily="18" charset="0"/>
              </a:rPr>
              <a:t>at Bell Labs in the </a:t>
            </a:r>
            <a:r>
              <a:rPr lang="en-US" dirty="0" smtClean="0">
                <a:latin typeface="Baskerville Old Face" panose="02020602080505020303" pitchFamily="18" charset="0"/>
              </a:rPr>
              <a:t>1970s) to </a:t>
            </a:r>
            <a:r>
              <a:rPr lang="en-US" dirty="0">
                <a:latin typeface="Baskerville Old Face" panose="02020602080505020303" pitchFamily="18" charset="0"/>
              </a:rPr>
              <a:t>compile </a:t>
            </a:r>
            <a:r>
              <a:rPr lang="en-US" dirty="0" smtClean="0">
                <a:latin typeface="Baskerville Old Face" panose="02020602080505020303" pitchFamily="18" charset="0"/>
              </a:rPr>
              <a:t>the “C</a:t>
            </a:r>
            <a:r>
              <a:rPr lang="en-US" dirty="0">
                <a:latin typeface="Baskerville Old Face" panose="02020602080505020303" pitchFamily="18" charset="0"/>
              </a:rPr>
              <a:t>” </a:t>
            </a:r>
            <a:r>
              <a:rPr lang="en-US" dirty="0" smtClean="0">
                <a:latin typeface="Baskerville Old Face" panose="02020602080505020303" pitchFamily="18" charset="0"/>
              </a:rPr>
              <a:t>compiler, until C </a:t>
            </a:r>
            <a:r>
              <a:rPr lang="en-US" dirty="0">
                <a:latin typeface="Baskerville Old Face" panose="02020602080505020303" pitchFamily="18" charset="0"/>
              </a:rPr>
              <a:t>got advanced enough to compile itself</a:t>
            </a:r>
            <a:r>
              <a:rPr lang="en-US" dirty="0" smtClean="0">
                <a:latin typeface="Baskerville Old Face" panose="02020602080505020303" pitchFamily="18" charset="0"/>
              </a:rPr>
              <a:t>. </a:t>
            </a:r>
            <a:endParaRPr lang="en-US" sz="1900" dirty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The concept of a Regex is available in many contexts: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For instance: </a:t>
            </a:r>
            <a:r>
              <a:rPr lang="en-US" dirty="0" smtClean="0">
                <a:solidFill>
                  <a:schemeClr val="accent5"/>
                </a:solidFill>
                <a:latin typeface="Baskerville Old Face" panose="02020602080505020303" pitchFamily="18" charset="0"/>
              </a:rPr>
              <a:t>Perl</a:t>
            </a:r>
            <a:r>
              <a:rPr lang="en-US" dirty="0">
                <a:solidFill>
                  <a:schemeClr val="accent5"/>
                </a:solidFill>
                <a:latin typeface="Baskerville Old Face" panose="02020602080505020303" pitchFamily="18" charset="0"/>
              </a:rPr>
              <a:t>, Python, Java, MATLAB, and </a:t>
            </a:r>
            <a:r>
              <a:rPr lang="en-US" dirty="0" smtClean="0">
                <a:solidFill>
                  <a:schemeClr val="accent5"/>
                </a:solidFill>
                <a:latin typeface="Baskerville Old Face" panose="02020602080505020303" pitchFamily="18" charset="0"/>
              </a:rPr>
              <a:t>all flavors of Unix</a:t>
            </a:r>
            <a:r>
              <a:rPr lang="en-US" dirty="0" smtClean="0"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>(including Linux, </a:t>
            </a:r>
            <a:r>
              <a:rPr lang="en-US" dirty="0" smtClean="0">
                <a:latin typeface="Baskerville Old Face" panose="02020602080505020303" pitchFamily="18" charset="0"/>
              </a:rPr>
              <a:t>POSIX, Cygwin).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Within Unix, it is implemented in tools such as </a:t>
            </a:r>
            <a:r>
              <a:rPr lang="en-US" dirty="0">
                <a:solidFill>
                  <a:schemeClr val="accent5"/>
                </a:solidFill>
                <a:latin typeface="Baskerville Old Face" panose="02020602080505020303" pitchFamily="18" charset="0"/>
              </a:rPr>
              <a:t>awk, sed, vi, and other commands</a:t>
            </a:r>
            <a:r>
              <a:rPr lang="en-US" dirty="0" smtClean="0">
                <a:latin typeface="Baskerville Old Face" panose="02020602080505020303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744" y="2833595"/>
            <a:ext cx="902215" cy="9003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097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Context of Examples; Zig-zag Flow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88" y="947313"/>
            <a:ext cx="11391900" cy="382896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My examples: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Use bash code as the command context around the regex, because:  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Simple without a lot of overhead verbiage (e.g. “grep &lt;regex&gt;”). 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Well-known to some of you, while some want to learn it (so I’ve used the accessible parts of the syntax).</a:t>
            </a:r>
          </a:p>
          <a:p>
            <a:pPr lvl="2"/>
            <a:r>
              <a:rPr lang="en-US" dirty="0">
                <a:latin typeface="Baskerville Old Face" panose="02020602080505020303" pitchFamily="18" charset="0"/>
              </a:rPr>
              <a:t>The </a:t>
            </a:r>
            <a:r>
              <a:rPr lang="en-US" dirty="0" smtClean="0">
                <a:latin typeface="Baskerville Old Face" panose="02020602080505020303" pitchFamily="18" charset="0"/>
              </a:rPr>
              <a:t>regex itself, the inner workhorse part, is fairly venue-agnostic.  (</a:t>
            </a:r>
            <a:r>
              <a:rPr lang="en-US" dirty="0">
                <a:latin typeface="Baskerville Old Face" panose="02020602080505020303" pitchFamily="18" charset="0"/>
              </a:rPr>
              <a:t>For other contexts, such as Java or MATLAB function call syntax, see your language’s manual.)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Use a filenames list, usually, as the input string into the regex, because: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Commonly encountered, has lots of variants and symbols, easy to digest and comprehend.</a:t>
            </a:r>
          </a:p>
          <a:p>
            <a:pPr lvl="2"/>
            <a:endParaRPr lang="en-US" dirty="0" smtClean="0">
              <a:latin typeface="Baskerville Old Face" panose="02020602080505020303" pitchFamily="18" charset="0"/>
            </a:endParaRPr>
          </a:p>
          <a:p>
            <a:pPr lvl="2"/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My order of presentation:</a:t>
            </a: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Z</a:t>
            </a:r>
            <a:r>
              <a:rPr lang="en-US" dirty="0" smtClean="0">
                <a:latin typeface="Baskerville Old Face" panose="02020602080505020303" pitchFamily="18" charset="0"/>
              </a:rPr>
              <a:t>ig-zags between “BUILDING BLOCKS” and “CONTEXT”.  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This provides “sentence structure” of how-are-pieces-put-together, with “vocabulary” of what-do-they-look-like.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00834" y="6326373"/>
            <a:ext cx="454909" cy="365125"/>
          </a:xfrm>
        </p:spPr>
        <p:txBody>
          <a:bodyPr/>
          <a:lstStyle/>
          <a:p>
            <a:fld id="{E4C76670-F7CE-4617-A777-F8A57D2668D3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759" y="703730"/>
            <a:ext cx="1489440" cy="1040814"/>
          </a:xfrm>
          <a:prstGeom prst="rect">
            <a:avLst/>
          </a:prstGeom>
          <a:effectLst>
            <a:glow rad="127000">
              <a:schemeClr val="bg1">
                <a:lumMod val="65000"/>
              </a:schemeClr>
            </a:glow>
          </a:effectLst>
        </p:spPr>
      </p:pic>
      <p:grpSp>
        <p:nvGrpSpPr>
          <p:cNvPr id="19" name="Group 18"/>
          <p:cNvGrpSpPr/>
          <p:nvPr/>
        </p:nvGrpSpPr>
        <p:grpSpPr>
          <a:xfrm>
            <a:off x="838200" y="4735587"/>
            <a:ext cx="10662634" cy="1719521"/>
            <a:chOff x="503082" y="4672437"/>
            <a:chExt cx="10662634" cy="1719521"/>
          </a:xfrm>
        </p:grpSpPr>
        <p:sp>
          <p:nvSpPr>
            <p:cNvPr id="6" name="TextBox 5"/>
            <p:cNvSpPr txBox="1"/>
            <p:nvPr/>
          </p:nvSpPr>
          <p:spPr>
            <a:xfrm flipH="1">
              <a:off x="503082" y="5745627"/>
              <a:ext cx="19134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Example of a “Building Block”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8429886" y="4727170"/>
              <a:ext cx="2735830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How do I specify the input text to the command?  (add a subject-noun)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5983438" y="4672437"/>
              <a:ext cx="2278551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How do I insert the regex into a command?  (add a verb)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3608074" y="4683815"/>
              <a:ext cx="2303542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How do we aggregate </a:t>
              </a:r>
              <a:r>
                <a:rPr lang="en-US" sz="1400" dirty="0" err="1" smtClean="0"/>
                <a:t>Bldg</a:t>
              </a:r>
              <a:r>
                <a:rPr lang="en-US" sz="1400" dirty="0" smtClean="0"/>
                <a:t> Blocks into a </a:t>
              </a:r>
              <a:r>
                <a:rPr lang="en-US" sz="1400" dirty="0" err="1" smtClean="0"/>
                <a:t>RegEx</a:t>
              </a:r>
              <a:r>
                <a:rPr lang="en-US" sz="1400" dirty="0" smtClean="0"/>
                <a:t>? (make a phrase)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2872939" y="5719043"/>
              <a:ext cx="289076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Another type of “Building Block” (build vocabulary)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6323144" y="5734400"/>
              <a:ext cx="252311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Less-common types of “Building Block”</a:t>
              </a:r>
              <a:endParaRPr lang="en-US" dirty="0"/>
            </a:p>
          </p:txBody>
        </p:sp>
        <p:sp>
          <p:nvSpPr>
            <p:cNvPr id="7" name="Right Arrow 6"/>
            <p:cNvSpPr/>
            <p:nvPr/>
          </p:nvSpPr>
          <p:spPr>
            <a:xfrm rot="20342486">
              <a:off x="1599988" y="5407690"/>
              <a:ext cx="681314" cy="238157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9830500">
              <a:off x="5521939" y="5468948"/>
              <a:ext cx="681314" cy="238157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1918123">
              <a:off x="2501481" y="5439294"/>
              <a:ext cx="681314" cy="238157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19745120">
              <a:off x="8653485" y="5615321"/>
              <a:ext cx="681314" cy="238157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1950330">
              <a:off x="7177888" y="5481040"/>
              <a:ext cx="681314" cy="238157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289263" y="3331199"/>
            <a:ext cx="1811694" cy="9913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flipH="1">
            <a:off x="120662" y="5520371"/>
            <a:ext cx="175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Defining the Vocabulary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999669" y="4888804"/>
            <a:ext cx="14132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Putting It Together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2323236" y="4722189"/>
            <a:ext cx="154813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How do we specify Search vs Replace strings?</a:t>
            </a:r>
            <a:endParaRPr lang="en-US" sz="1400" dirty="0"/>
          </a:p>
        </p:txBody>
      </p:sp>
      <p:sp>
        <p:nvSpPr>
          <p:cNvPr id="23" name="Right Arrow 22"/>
          <p:cNvSpPr/>
          <p:nvPr/>
        </p:nvSpPr>
        <p:spPr>
          <a:xfrm rot="19830500">
            <a:off x="3602535" y="5519171"/>
            <a:ext cx="681314" cy="23815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918123">
            <a:off x="4806787" y="5506390"/>
            <a:ext cx="681314" cy="23815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9153" y="6384884"/>
            <a:ext cx="2743200" cy="365125"/>
          </a:xfrm>
        </p:spPr>
        <p:txBody>
          <a:bodyPr/>
          <a:lstStyle/>
          <a:p>
            <a:fld id="{E4C76670-F7CE-4617-A777-F8A57D2668D3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85010" y="1816141"/>
            <a:ext cx="4531898" cy="2400657"/>
            <a:chOff x="1106905" y="3473758"/>
            <a:chExt cx="3669632" cy="2400657"/>
          </a:xfrm>
        </p:grpSpPr>
        <p:sp>
          <p:nvSpPr>
            <p:cNvPr id="5" name="Rectangle 4"/>
            <p:cNvSpPr/>
            <p:nvPr/>
          </p:nvSpPr>
          <p:spPr>
            <a:xfrm>
              <a:off x="3404936" y="4510840"/>
              <a:ext cx="1155031" cy="3007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04935" y="4140870"/>
              <a:ext cx="1155031" cy="30079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04935" y="4852236"/>
              <a:ext cx="1155031" cy="30079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04936" y="5193632"/>
              <a:ext cx="1155031" cy="30079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06905" y="3473758"/>
              <a:ext cx="3669632" cy="24006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Vocabulary of Building Blocks to Choose From:</a:t>
              </a:r>
            </a:p>
            <a:p>
              <a:endParaRPr lang="en-US" dirty="0"/>
            </a:p>
            <a:p>
              <a:r>
                <a:rPr lang="en-US" sz="2400" dirty="0" smtClean="0"/>
                <a:t>Known Literal</a:t>
              </a:r>
            </a:p>
            <a:p>
              <a:r>
                <a:rPr lang="en-US" sz="2400" dirty="0" smtClean="0"/>
                <a:t>Capture/Release</a:t>
              </a:r>
              <a:endParaRPr lang="en-US" sz="2400" dirty="0" smtClean="0">
                <a:solidFill>
                  <a:srgbClr val="FF0000"/>
                </a:solidFill>
              </a:endParaRPr>
            </a:p>
            <a:p>
              <a:r>
                <a:rPr lang="en-US" sz="2400" dirty="0" smtClean="0"/>
                <a:t>Subset Search</a:t>
              </a:r>
            </a:p>
            <a:p>
              <a:r>
                <a:rPr lang="en-US" sz="2400" dirty="0" smtClean="0"/>
                <a:t>Anything</a:t>
              </a:r>
              <a:endParaRPr 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0050" y="4365516"/>
            <a:ext cx="371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Put It Together in Context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9244" y="5312751"/>
            <a:ext cx="9492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&lt;input&gt; | &lt;command&gt;  ‘</a:t>
            </a:r>
            <a:r>
              <a:rPr lang="en-US" sz="1400" dirty="0" smtClean="0">
                <a:solidFill>
                  <a:srgbClr val="7030A0"/>
                </a:solidFill>
              </a:rPr>
              <a:t>&lt;subcommand&gt;</a:t>
            </a:r>
            <a:r>
              <a:rPr lang="en-US" sz="1400" dirty="0" smtClean="0">
                <a:solidFill>
                  <a:srgbClr val="FF0000"/>
                </a:solidFill>
              </a:rPr>
              <a:t>&lt;delimiter&gt;</a:t>
            </a:r>
            <a:r>
              <a:rPr lang="en-US" sz="1400" dirty="0" smtClean="0"/>
              <a:t>&lt;searchregex&gt;</a:t>
            </a:r>
            <a:r>
              <a:rPr lang="en-US" sz="1400" dirty="0">
                <a:solidFill>
                  <a:srgbClr val="FF0000"/>
                </a:solidFill>
              </a:rPr>
              <a:t>&lt;delimiter&gt;</a:t>
            </a:r>
            <a:r>
              <a:rPr lang="en-US" sz="1400" dirty="0"/>
              <a:t>&lt;searchregex</a:t>
            </a:r>
            <a:r>
              <a:rPr lang="en-US" sz="1400" dirty="0" smtClean="0"/>
              <a:t>&gt;</a:t>
            </a:r>
            <a:r>
              <a:rPr lang="en-US" sz="1400" dirty="0">
                <a:solidFill>
                  <a:srgbClr val="FF0000"/>
                </a:solidFill>
              </a:rPr>
              <a:t>&lt;delimiter</a:t>
            </a:r>
            <a:r>
              <a:rPr lang="en-US" sz="1400" dirty="0" smtClean="0">
                <a:solidFill>
                  <a:srgbClr val="FF0000"/>
                </a:solidFill>
              </a:rPr>
              <a:t>&gt;</a:t>
            </a:r>
            <a:r>
              <a:rPr lang="en-US" sz="1400" dirty="0" smtClean="0">
                <a:solidFill>
                  <a:srgbClr val="7030A0"/>
                </a:solidFill>
              </a:rPr>
              <a:t>&lt;globality&gt;</a:t>
            </a:r>
            <a:r>
              <a:rPr lang="en-US" sz="1400" dirty="0" smtClean="0"/>
              <a:t>’ | &lt;output&gt;</a:t>
            </a:r>
            <a:endParaRPr lang="en-US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999244" y="5688702"/>
            <a:ext cx="9492916" cy="740019"/>
            <a:chOff x="1660358" y="1958307"/>
            <a:chExt cx="9492916" cy="740019"/>
          </a:xfrm>
        </p:grpSpPr>
        <p:sp>
          <p:nvSpPr>
            <p:cNvPr id="13" name="TextBox 12"/>
            <p:cNvSpPr txBox="1"/>
            <p:nvPr/>
          </p:nvSpPr>
          <p:spPr>
            <a:xfrm>
              <a:off x="1660358" y="1958307"/>
              <a:ext cx="94929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at myfile.txt | sed                    ‘</a:t>
              </a:r>
              <a:r>
                <a:rPr lang="en-US" sz="2400" dirty="0" smtClean="0">
                  <a:solidFill>
                    <a:srgbClr val="7030A0"/>
                  </a:solidFill>
                </a:rPr>
                <a:t>s</a:t>
              </a:r>
              <a:r>
                <a:rPr lang="en-US" sz="2400" dirty="0" smtClean="0">
                  <a:solidFill>
                    <a:srgbClr val="FF0000"/>
                  </a:solidFill>
                </a:rPr>
                <a:t>/</a:t>
              </a:r>
              <a:r>
                <a:rPr lang="en-US" sz="2400" dirty="0" smtClean="0"/>
                <a:t>FTG\(.*_[0-9]+\)</a:t>
              </a:r>
              <a:r>
                <a:rPr lang="en-US" sz="2400" dirty="0" smtClean="0">
                  <a:solidFill>
                    <a:srgbClr val="FF0000"/>
                  </a:solidFill>
                </a:rPr>
                <a:t>/</a:t>
              </a:r>
              <a:r>
                <a:rPr lang="en-US" sz="2400" dirty="0" smtClean="0"/>
                <a:t>GTI\1</a:t>
              </a:r>
              <a:r>
                <a:rPr lang="en-US" sz="2400" dirty="0" smtClean="0">
                  <a:solidFill>
                    <a:srgbClr val="FF0000"/>
                  </a:solidFill>
                </a:rPr>
                <a:t>/</a:t>
              </a:r>
              <a:r>
                <a:rPr lang="en-US" sz="2400" dirty="0" smtClean="0">
                  <a:solidFill>
                    <a:srgbClr val="7030A0"/>
                  </a:solidFill>
                </a:rPr>
                <a:t>g</a:t>
              </a:r>
              <a:r>
                <a:rPr lang="en-US" dirty="0" smtClean="0"/>
                <a:t>’                           | sort &gt; outfile.txt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20907" y="2393069"/>
              <a:ext cx="460956" cy="30079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76311" y="2375767"/>
              <a:ext cx="393030" cy="30079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81863" y="2394489"/>
              <a:ext cx="272713" cy="3007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26391" y="2397535"/>
              <a:ext cx="191503" cy="3007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86387" y="2369005"/>
              <a:ext cx="278984" cy="3007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37332" y="2397207"/>
              <a:ext cx="656223" cy="30079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46081" y="2397536"/>
              <a:ext cx="158415" cy="30079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96178" y="2397536"/>
              <a:ext cx="209548" cy="30079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0" y="336097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Low Level </a:t>
            </a:r>
            <a:r>
              <a:rPr lang="en-US" sz="3200" dirty="0" smtClean="0">
                <a:latin typeface="Arial Black" panose="020B0A04020102020204" pitchFamily="34" charset="0"/>
              </a:rPr>
              <a:t>Vocabulary, High Level Structure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00050" y="1152073"/>
            <a:ext cx="11391900" cy="59488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Baskerville Old Face" panose="02020602080505020303" pitchFamily="18" charset="0"/>
              </a:rPr>
              <a:t>This page gives you a preview of some of the vocabulary building blocks we will cover, and also of the ways they get put together in context.  We will zig-zag back and forth learning more about each.</a:t>
            </a:r>
          </a:p>
        </p:txBody>
      </p:sp>
      <p:sp>
        <p:nvSpPr>
          <p:cNvPr id="2" name="Left Brace 1"/>
          <p:cNvSpPr/>
          <p:nvPr/>
        </p:nvSpPr>
        <p:spPr>
          <a:xfrm rot="5400000">
            <a:off x="5136535" y="3871633"/>
            <a:ext cx="279365" cy="26288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5400000">
            <a:off x="5408165" y="1214049"/>
            <a:ext cx="425090" cy="74099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5400000">
            <a:off x="1271526" y="4560926"/>
            <a:ext cx="251230" cy="8901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5400000">
            <a:off x="9718665" y="4525890"/>
            <a:ext cx="251230" cy="8901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3738" y="5665665"/>
            <a:ext cx="10726616" cy="988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3738" y="4651560"/>
            <a:ext cx="10726616" cy="946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13629" y="4323269"/>
            <a:ext cx="11028093" cy="2375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72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 smtClean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2171"/>
            <a:ext cx="10520966" cy="60089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latin typeface="Baskerville Old Face" panose="02020602080505020303" pitchFamily="18" charset="0"/>
              </a:rPr>
              <a:t>This screenshot shows a simple test directory-tree, which I used to test each sample.</a:t>
            </a:r>
          </a:p>
          <a:p>
            <a:pPr lvl="1">
              <a:spcBef>
                <a:spcPts val="0"/>
              </a:spcBef>
            </a:pPr>
            <a:r>
              <a:rPr lang="en-US" sz="1400" dirty="0" smtClean="0">
                <a:latin typeface="Baskerville Old Face" panose="02020602080505020303" pitchFamily="18" charset="0"/>
              </a:rPr>
              <a:t>Added using “touch” command; files are empty.</a:t>
            </a:r>
            <a:endParaRPr lang="en-US" sz="1600" dirty="0" smtClean="0">
              <a:latin typeface="Baskerville Old Face" panose="02020602080505020303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Baskerville Old Face" panose="02020602080505020303" pitchFamily="18" charset="0"/>
              </a:rPr>
              <a:t>For each test that used grep or sed, I changed any ? and + to *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Baskerville Old Face" panose="02020602080505020303" pitchFamily="18" charset="0"/>
              </a:rPr>
              <a:t>I removed </a:t>
            </a:r>
            <a:r>
              <a:rPr lang="en-US" sz="1800" dirty="0" smtClean="0">
                <a:latin typeface="Baskerville Old Face" panose="02020602080505020303" pitchFamily="18" charset="0"/>
              </a:rPr>
              <a:t>the for-readability-only </a:t>
            </a:r>
            <a:r>
              <a:rPr lang="en-US" sz="1800" dirty="0" smtClean="0">
                <a:latin typeface="Baskerville Old Face" panose="02020602080505020303" pitchFamily="18" charset="0"/>
              </a:rPr>
              <a:t>spacing.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Baskerville Old Face" panose="02020602080505020303" pitchFamily="18" charset="0"/>
              </a:rPr>
              <a:t>I did </a:t>
            </a:r>
            <a:r>
              <a:rPr lang="en-US" sz="1800" dirty="0" smtClean="0">
                <a:latin typeface="Baskerville Old Face" panose="02020602080505020303" pitchFamily="18" charset="0"/>
              </a:rPr>
              <a:t>a find </a:t>
            </a:r>
            <a:r>
              <a:rPr lang="en-US" sz="1800" dirty="0" smtClean="0">
                <a:latin typeface="Baskerville Old Face" panose="02020602080505020303" pitchFamily="18" charset="0"/>
              </a:rPr>
              <a:t>to get the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sublist</a:t>
            </a:r>
            <a:r>
              <a:rPr lang="en-US" sz="1800" dirty="0" smtClean="0">
                <a:latin typeface="Baskerville Old Face" panose="02020602080505020303" pitchFamily="18" charset="0"/>
              </a:rPr>
              <a:t> I wanted, then ran the list through the regex command.</a:t>
            </a:r>
            <a:endParaRPr lang="en-US" sz="1600" dirty="0" smtClean="0">
              <a:latin typeface="Baskerville Old Face" panose="02020602080505020303" pitchFamily="18" charset="0"/>
            </a:endParaRPr>
          </a:p>
          <a:p>
            <a:endParaRPr lang="en-US" sz="2000" dirty="0">
              <a:latin typeface="Baskerville Old Face" panose="02020602080505020303" pitchFamily="18" charset="0"/>
            </a:endParaRPr>
          </a:p>
          <a:p>
            <a:endParaRPr lang="en-US" sz="2000" dirty="0" smtClean="0">
              <a:latin typeface="Baskerville Old Face" panose="02020602080505020303" pitchFamily="18" charset="0"/>
            </a:endParaRPr>
          </a:p>
          <a:p>
            <a:endParaRPr lang="en-US" dirty="0" smtClean="0"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0" y="2375512"/>
            <a:ext cx="9167077" cy="240270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891103" y="3517914"/>
            <a:ext cx="127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p.7 “Easy”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869" y="4733916"/>
            <a:ext cx="6354469" cy="171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 smtClean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39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27324" y="3924091"/>
            <a:ext cx="127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p.7 “Easy”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0" y="2649474"/>
            <a:ext cx="8563539" cy="380152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682171"/>
            <a:ext cx="10520966" cy="6008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Baskerville Old Face" panose="02020602080505020303" pitchFamily="18" charset="0"/>
              </a:rPr>
              <a:t>This screenshot shows a simple test directory-tree, which I used to test each sample.</a:t>
            </a:r>
          </a:p>
          <a:p>
            <a:pPr lvl="1"/>
            <a:r>
              <a:rPr lang="en-US" sz="1400" dirty="0" smtClean="0">
                <a:latin typeface="Baskerville Old Face" panose="02020602080505020303" pitchFamily="18" charset="0"/>
              </a:rPr>
              <a:t>Added using “touch” command; files are empty.</a:t>
            </a:r>
            <a:endParaRPr lang="en-US" sz="1600" dirty="0" smtClean="0">
              <a:latin typeface="Baskerville Old Face" panose="02020602080505020303" pitchFamily="18" charset="0"/>
            </a:endParaRPr>
          </a:p>
          <a:p>
            <a:r>
              <a:rPr lang="en-US" sz="1800" dirty="0" smtClean="0">
                <a:latin typeface="Baskerville Old Face" panose="02020602080505020303" pitchFamily="18" charset="0"/>
              </a:rPr>
              <a:t>I </a:t>
            </a:r>
            <a:r>
              <a:rPr lang="en-US" sz="1800" dirty="0" smtClean="0">
                <a:latin typeface="Baskerville Old Face" panose="02020602080505020303" pitchFamily="18" charset="0"/>
              </a:rPr>
              <a:t>did an ls </a:t>
            </a:r>
            <a:r>
              <a:rPr lang="en-US" sz="1800" dirty="0" smtClean="0">
                <a:latin typeface="Baskerville Old Face" panose="02020602080505020303" pitchFamily="18" charset="0"/>
              </a:rPr>
              <a:t>–l to </a:t>
            </a:r>
            <a:r>
              <a:rPr lang="en-US" sz="1800" dirty="0" smtClean="0">
                <a:latin typeface="Baskerville Old Face" panose="02020602080505020303" pitchFamily="18" charset="0"/>
              </a:rPr>
              <a:t>get the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sublist</a:t>
            </a:r>
            <a:r>
              <a:rPr lang="en-US" sz="1800" dirty="0" smtClean="0">
                <a:latin typeface="Baskerville Old Face" panose="02020602080505020303" pitchFamily="18" charset="0"/>
              </a:rPr>
              <a:t> I wanted, then ran the list through the regex command.</a:t>
            </a:r>
            <a:endParaRPr lang="en-US" sz="1600" dirty="0" smtClean="0">
              <a:latin typeface="Baskerville Old Face" panose="02020602080505020303" pitchFamily="18" charset="0"/>
            </a:endParaRPr>
          </a:p>
          <a:p>
            <a:endParaRPr lang="en-US" sz="2000" dirty="0" smtClean="0">
              <a:latin typeface="Baskerville Old Face" panose="02020602080505020303" pitchFamily="18" charset="0"/>
            </a:endParaRPr>
          </a:p>
          <a:p>
            <a:endParaRPr lang="en-US" sz="2000" dirty="0" smtClean="0">
              <a:latin typeface="Baskerville Old Face" panose="02020602080505020303" pitchFamily="18" charset="0"/>
            </a:endParaRPr>
          </a:p>
          <a:p>
            <a:endParaRPr lang="en-US" dirty="0" smtClean="0">
              <a:latin typeface="Baskerville Old Face" panose="0202060208050502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497" y="2475343"/>
            <a:ext cx="6033669" cy="2538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9820" y="5086246"/>
            <a:ext cx="127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p.13 “</a:t>
            </a:r>
            <a:r>
              <a:rPr lang="en-US" dirty="0" err="1" smtClean="0">
                <a:solidFill>
                  <a:srgbClr val="FFFF00"/>
                </a:solidFill>
              </a:rPr>
              <a:t>Concat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Problem Gets Worse, then Better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528409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You’re Never Done: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Later, </a:t>
            </a:r>
            <a:r>
              <a:rPr lang="en-US" dirty="0">
                <a:latin typeface="Baskerville Old Face" panose="02020602080505020303" pitchFamily="18" charset="0"/>
              </a:rPr>
              <a:t>you find you didn’t have the latest version of the text, </a:t>
            </a:r>
            <a:r>
              <a:rPr lang="en-US" dirty="0" smtClean="0">
                <a:latin typeface="Baskerville Old Face" panose="02020602080505020303" pitchFamily="18" charset="0"/>
              </a:rPr>
              <a:t>so you spend more hours doing </a:t>
            </a:r>
            <a:r>
              <a:rPr lang="en-US" dirty="0">
                <a:latin typeface="Baskerville Old Face" panose="02020602080505020303" pitchFamily="18" charset="0"/>
              </a:rPr>
              <a:t>it all again</a:t>
            </a:r>
            <a:r>
              <a:rPr lang="en-US" dirty="0" smtClean="0">
                <a:latin typeface="Baskerville Old Face" panose="02020602080505020303" pitchFamily="18" charset="0"/>
              </a:rPr>
              <a:t>.…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Perhaps you have a dozen such logs or code-files, and a tight timeframe.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Perhaps you have to do this weekly, in a consistent manner, for a report.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Tools that Save the Day:</a:t>
            </a: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The Regex (Regular Expression) concept, and its syntax, are specifically designed for </a:t>
            </a:r>
            <a:r>
              <a:rPr lang="en-US" dirty="0" smtClean="0">
                <a:latin typeface="Baskerville Old Face" panose="02020602080505020303" pitchFamily="18" charset="0"/>
              </a:rPr>
              <a:t>the parsing of textual </a:t>
            </a:r>
            <a:r>
              <a:rPr lang="en-US" dirty="0">
                <a:latin typeface="Baskerville Old Face" panose="02020602080505020303" pitchFamily="18" charset="0"/>
              </a:rPr>
              <a:t>data, also known as </a:t>
            </a:r>
            <a:r>
              <a:rPr lang="en-US" b="1" dirty="0">
                <a:latin typeface="Baskerville Old Face" panose="02020602080505020303" pitchFamily="18" charset="0"/>
              </a:rPr>
              <a:t>lexical analysis</a:t>
            </a:r>
            <a:r>
              <a:rPr lang="en-US" dirty="0">
                <a:latin typeface="Baskerville Old Face" panose="02020602080505020303" pitchFamily="18" charset="0"/>
              </a:rPr>
              <a:t>.  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The concept of a Regex is available in many contexts:</a:t>
            </a:r>
          </a:p>
          <a:p>
            <a:pPr lvl="2"/>
            <a:r>
              <a:rPr lang="en-US" dirty="0">
                <a:latin typeface="Baskerville Old Face" panose="02020602080505020303" pitchFamily="18" charset="0"/>
              </a:rPr>
              <a:t>For instance: </a:t>
            </a:r>
            <a:r>
              <a:rPr lang="en-US" dirty="0">
                <a:solidFill>
                  <a:schemeClr val="accent5"/>
                </a:solidFill>
                <a:latin typeface="Baskerville Old Face" panose="02020602080505020303" pitchFamily="18" charset="0"/>
              </a:rPr>
              <a:t>Perl, Python, Java, MATLAB, and Unix</a:t>
            </a:r>
            <a:r>
              <a:rPr lang="en-US" dirty="0">
                <a:latin typeface="Baskerville Old Face" panose="02020602080505020303" pitchFamily="18" charset="0"/>
              </a:rPr>
              <a:t> (including Linux, </a:t>
            </a:r>
            <a:r>
              <a:rPr lang="en-US" dirty="0" smtClean="0">
                <a:latin typeface="Baskerville Old Face" panose="02020602080505020303" pitchFamily="18" charset="0"/>
              </a:rPr>
              <a:t>POSIX, Cygwin).</a:t>
            </a:r>
            <a:endParaRPr lang="en-US" dirty="0">
              <a:latin typeface="Baskerville Old Face" panose="02020602080505020303" pitchFamily="18" charset="0"/>
            </a:endParaRPr>
          </a:p>
          <a:p>
            <a:pPr lvl="2"/>
            <a:r>
              <a:rPr lang="en-US" dirty="0">
                <a:latin typeface="Baskerville Old Face" panose="02020602080505020303" pitchFamily="18" charset="0"/>
              </a:rPr>
              <a:t>Within Unix, it is implemented in tools such as </a:t>
            </a:r>
            <a:r>
              <a:rPr lang="en-US" dirty="0" smtClean="0">
                <a:solidFill>
                  <a:schemeClr val="accent5"/>
                </a:solidFill>
                <a:latin typeface="Baskerville Old Face" panose="02020602080505020303" pitchFamily="18" charset="0"/>
              </a:rPr>
              <a:t>grep, sed, vi, awk, </a:t>
            </a:r>
            <a:r>
              <a:rPr lang="en-US" dirty="0">
                <a:solidFill>
                  <a:schemeClr val="accent5"/>
                </a:solidFill>
                <a:latin typeface="Baskerville Old Face" panose="02020602080505020303" pitchFamily="18" charset="0"/>
              </a:rPr>
              <a:t>and other commands</a:t>
            </a:r>
            <a:r>
              <a:rPr lang="en-US" dirty="0" smtClean="0">
                <a:latin typeface="Baskerville Old Face" panose="02020602080505020303" pitchFamily="18" charset="0"/>
              </a:rPr>
              <a:t>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694" y="2115410"/>
            <a:ext cx="1138989" cy="9995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234" y="5455958"/>
            <a:ext cx="902215" cy="9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40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27324" y="3924091"/>
            <a:ext cx="127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p.7 “Easy”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765" y="2459865"/>
            <a:ext cx="8708998" cy="386609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15166" y="2588654"/>
            <a:ext cx="695459" cy="2189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9820" y="5086246"/>
            <a:ext cx="15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p.13 “Delimiters”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6781" y="841830"/>
            <a:ext cx="10520966" cy="6008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Baskerville Old Face" panose="02020602080505020303" pitchFamily="18" charset="0"/>
              </a:rPr>
              <a:t>This screenshot shows a simple test directory-tree, which I used to test each sample.</a:t>
            </a:r>
          </a:p>
          <a:p>
            <a:pPr lvl="1"/>
            <a:r>
              <a:rPr lang="en-US" sz="1400" dirty="0" smtClean="0">
                <a:latin typeface="Baskerville Old Face" panose="02020602080505020303" pitchFamily="18" charset="0"/>
              </a:rPr>
              <a:t>Added using “touch” command; files are empty.</a:t>
            </a:r>
            <a:endParaRPr lang="en-US" sz="1600" dirty="0" smtClean="0">
              <a:latin typeface="Baskerville Old Face" panose="02020602080505020303" pitchFamily="18" charset="0"/>
            </a:endParaRPr>
          </a:p>
          <a:p>
            <a:r>
              <a:rPr lang="en-US" sz="1800" dirty="0" smtClean="0">
                <a:latin typeface="Baskerville Old Face" panose="02020602080505020303" pitchFamily="18" charset="0"/>
              </a:rPr>
              <a:t>I </a:t>
            </a:r>
            <a:r>
              <a:rPr lang="en-US" sz="1800" dirty="0" smtClean="0">
                <a:latin typeface="Baskerville Old Face" panose="02020602080505020303" pitchFamily="18" charset="0"/>
              </a:rPr>
              <a:t>did </a:t>
            </a:r>
            <a:r>
              <a:rPr lang="en-US" sz="1800" dirty="0" smtClean="0">
                <a:latin typeface="Baskerville Old Face" panose="02020602080505020303" pitchFamily="18" charset="0"/>
              </a:rPr>
              <a:t>a find to </a:t>
            </a:r>
            <a:r>
              <a:rPr lang="en-US" sz="1800" dirty="0" smtClean="0">
                <a:latin typeface="Baskerville Old Face" panose="02020602080505020303" pitchFamily="18" charset="0"/>
              </a:rPr>
              <a:t>get the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sublist</a:t>
            </a:r>
            <a:r>
              <a:rPr lang="en-US" sz="1800" dirty="0" smtClean="0">
                <a:latin typeface="Baskerville Old Face" panose="02020602080505020303" pitchFamily="18" charset="0"/>
              </a:rPr>
              <a:t> I wanted, then ran the list through the regex command</a:t>
            </a:r>
            <a:r>
              <a:rPr lang="en-US" sz="1800" dirty="0" smtClean="0">
                <a:latin typeface="Baskerville Old Face" panose="02020602080505020303" pitchFamily="18" charset="0"/>
              </a:rPr>
              <a:t>.</a:t>
            </a:r>
            <a:endParaRPr lang="en-US" sz="2000" dirty="0" smtClean="0">
              <a:latin typeface="Baskerville Old Face" panose="02020602080505020303" pitchFamily="18" charset="0"/>
            </a:endParaRPr>
          </a:p>
          <a:p>
            <a:endParaRPr lang="en-US" dirty="0" smtClean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41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6746"/>
            <a:ext cx="7913244" cy="13784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41156" y="2445850"/>
            <a:ext cx="251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p.16 “</a:t>
            </a:r>
            <a:r>
              <a:rPr lang="en-US" dirty="0" err="1" smtClean="0">
                <a:solidFill>
                  <a:srgbClr val="FFFF00"/>
                </a:solidFill>
              </a:rPr>
              <a:t>Search&amp;Replace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34" y="3709852"/>
            <a:ext cx="10129532" cy="18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85" y="2824162"/>
            <a:ext cx="8133490" cy="1619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42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81389" y="4073879"/>
            <a:ext cx="251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p.17 “</a:t>
            </a:r>
            <a:r>
              <a:rPr lang="en-US" dirty="0" err="1" smtClean="0">
                <a:solidFill>
                  <a:srgbClr val="FFFF00"/>
                </a:solidFill>
              </a:rPr>
              <a:t>Search&amp;Replace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43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05" y="1115881"/>
            <a:ext cx="7970918" cy="47470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34533" y="4309010"/>
            <a:ext cx="251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regex in vi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44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06" y="1256306"/>
            <a:ext cx="9636187" cy="21050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9111" y="1658771"/>
            <a:ext cx="337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p.18 “</a:t>
            </a:r>
            <a:r>
              <a:rPr lang="en-US" dirty="0" err="1" smtClean="0">
                <a:solidFill>
                  <a:srgbClr val="FFFF00"/>
                </a:solidFill>
              </a:rPr>
              <a:t>CaptureReproduce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45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396" y="1241168"/>
            <a:ext cx="7722081" cy="43096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73817" y="4344335"/>
            <a:ext cx="251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p.19 “Command”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46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05" y="826061"/>
            <a:ext cx="5420139" cy="45964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47747" y="1600255"/>
            <a:ext cx="251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p.24 “Counted Pattern”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991" y="4975977"/>
            <a:ext cx="7301144" cy="15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47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442" y="695459"/>
            <a:ext cx="8808857" cy="60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48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927" y="1580884"/>
            <a:ext cx="7249820" cy="37392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41455" y="5320123"/>
            <a:ext cx="7561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 with </a:t>
            </a:r>
            <a:r>
              <a:rPr lang="en-US" dirty="0" err="1" smtClean="0"/>
              <a:t>egrep</a:t>
            </a:r>
            <a:r>
              <a:rPr lang="en-US" dirty="0" smtClean="0"/>
              <a:t>, with or without brackets around the </a:t>
            </a:r>
            <a:r>
              <a:rPr lang="en-US" dirty="0" smtClean="0"/>
              <a:t>x.      “[</a:t>
            </a:r>
            <a:r>
              <a:rPr lang="en-US" dirty="0" smtClean="0"/>
              <a:t>x</a:t>
            </a:r>
            <a:r>
              <a:rPr lang="en-US" dirty="0" smtClean="0"/>
              <a:t>]?”   “x?”</a:t>
            </a:r>
            <a:endParaRPr lang="en-US" dirty="0" smtClean="0"/>
          </a:p>
          <a:p>
            <a:r>
              <a:rPr lang="en-US" dirty="0" smtClean="0"/>
              <a:t>Doesn’t work with plain grep, even with </a:t>
            </a:r>
            <a:r>
              <a:rPr lang="en-US" dirty="0" smtClean="0"/>
              <a:t>brackets.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38206" y="3450503"/>
            <a:ext cx="360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“x? quantifier inside vi and </a:t>
            </a:r>
            <a:r>
              <a:rPr lang="en-US" dirty="0" err="1" smtClean="0">
                <a:solidFill>
                  <a:srgbClr val="FFFF00"/>
                </a:solidFill>
              </a:rPr>
              <a:t>egrep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49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218" y="1996983"/>
            <a:ext cx="8023671" cy="2679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77331" y="3486050"/>
            <a:ext cx="251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“anti-charset ^ in sed”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This Can Be So Easy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6245"/>
            <a:ext cx="11391900" cy="41773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That's </a:t>
            </a:r>
            <a:r>
              <a:rPr lang="en-US" dirty="0"/>
              <a:t>it. </a:t>
            </a:r>
            <a:endParaRPr lang="en-US" dirty="0" smtClean="0"/>
          </a:p>
          <a:p>
            <a:r>
              <a:rPr lang="en-US" dirty="0" smtClean="0"/>
              <a:t>Let's </a:t>
            </a:r>
            <a:r>
              <a:rPr lang="en-US" dirty="0"/>
              <a:t>break that down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Aegis</a:t>
            </a:r>
            <a:r>
              <a:rPr lang="en-US" dirty="0" smtClean="0"/>
              <a:t> part is given as a literal (fixed, pre-known) search pattern.</a:t>
            </a:r>
          </a:p>
          <a:p>
            <a:pPr lvl="1"/>
            <a:r>
              <a:rPr lang="en-US" dirty="0" smtClean="0"/>
              <a:t>The dot-star (“</a:t>
            </a:r>
            <a:r>
              <a:rPr lang="en-US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.*</a:t>
            </a:r>
            <a:r>
              <a:rPr lang="en-US" dirty="0" smtClean="0"/>
              <a:t>”) means any number of wildcard characters.  The dot indicates ANY character – including symbols and whitespace – except the end-of-the-</a:t>
            </a:r>
            <a:r>
              <a:rPr lang="en-US" dirty="0" err="1" smtClean="0"/>
              <a:t>searchtext</a:t>
            </a:r>
            <a:r>
              <a:rPr lang="en-US" dirty="0" smtClean="0"/>
              <a:t>-area (which is usually the end-of-line).</a:t>
            </a:r>
          </a:p>
          <a:p>
            <a:pPr lvl="1"/>
            <a:r>
              <a:rPr lang="en-US" dirty="0"/>
              <a:t>The </a:t>
            </a:r>
            <a:r>
              <a:rPr lang="en-US" dirty="0" smtClean="0">
                <a:solidFill>
                  <a:srgbClr val="00B0F0"/>
                </a:solidFill>
              </a:rPr>
              <a:t>\.txt</a:t>
            </a:r>
            <a:r>
              <a:rPr lang="en-US" dirty="0" smtClean="0"/>
              <a:t> is another literal </a:t>
            </a:r>
            <a:r>
              <a:rPr lang="en-US" dirty="0"/>
              <a:t>(fixed, pre-known) search pattern</a:t>
            </a:r>
            <a:r>
              <a:rPr lang="en-US" dirty="0" smtClean="0"/>
              <a:t>.  The dot is escaped (with a backslash) to indicate that it is literally a period and not to be interpreted.</a:t>
            </a:r>
          </a:p>
          <a:p>
            <a:r>
              <a:rPr lang="en-US" dirty="0" smtClean="0"/>
              <a:t>The entire regex is in single quotes, although grep and many other commands will also accept double quotes.</a:t>
            </a:r>
          </a:p>
          <a:p>
            <a:pPr lvl="1"/>
            <a:r>
              <a:rPr lang="en-US" dirty="0" smtClean="0"/>
              <a:t>Some commands (sed, awk) require it within slashes (or other delimiters) within the single quotes (</a:t>
            </a:r>
            <a:r>
              <a:rPr lang="en-US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'/</a:t>
            </a:r>
            <a:r>
              <a:rPr lang="en-US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searchstring</a:t>
            </a:r>
            <a:r>
              <a:rPr lang="en-US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/'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A search within vi or vim needs nothing but a leading slash, the search string, then Enter.  No quotes at all.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For our original problem from the first page, we just alternate known and unknown parts.</a:t>
            </a:r>
          </a:p>
          <a:p>
            <a:pPr lvl="1"/>
            <a:r>
              <a:rPr lang="en-US" dirty="0" smtClean="0"/>
              <a:t>I’ve added spacing to show you the parts, but in reality the spacing must not be there.  I’ve also added color-coding, with the known parts in black and unknown parts in green and purple.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7639" y="890270"/>
            <a:ext cx="11219329" cy="675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 -1 | grep '</a:t>
            </a:r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Aegis</a:t>
            </a:r>
            <a:r>
              <a:rPr lang="en-US" b="1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.*</a:t>
            </a:r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\.txt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     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find Aegis&lt;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anychars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&gt;.txt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80877" y="1354334"/>
            <a:ext cx="609602" cy="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20317" y="1396639"/>
            <a:ext cx="249383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97406" y="1354334"/>
            <a:ext cx="554186" cy="1459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9817" y="5659786"/>
            <a:ext cx="11526884" cy="675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6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For our problem:     </a:t>
            </a:r>
            <a:r>
              <a:rPr lang="en-US" sz="1600" b="1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 /</a:t>
            </a:r>
            <a:r>
              <a:rPr lang="en-US" sz="1600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unknown/root/path&gt;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/FTG_</a:t>
            </a:r>
            <a:r>
              <a:rPr lang="en-US" sz="16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i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allFlightTests</a:t>
            </a:r>
            <a:r>
              <a:rPr lang="en-US" sz="16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FinalResults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6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i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allFiles</a:t>
            </a:r>
            <a:r>
              <a:rPr lang="en-US" sz="16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.log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16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 . –type f | grep '\. / </a:t>
            </a:r>
            <a:r>
              <a:rPr lang="en-US" sz="16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[-_/A-</a:t>
            </a:r>
            <a:r>
              <a:rPr lang="en-US" sz="16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Za</a:t>
            </a:r>
            <a:r>
              <a:rPr lang="en-US" sz="16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-z]*      </a:t>
            </a:r>
            <a:r>
              <a:rPr lang="en-US" sz="16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/FTG_  </a:t>
            </a:r>
            <a:r>
              <a:rPr lang="en-US" sz="16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[A-</a:t>
            </a:r>
            <a:r>
              <a:rPr lang="en-US" sz="16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Za</a:t>
            </a:r>
            <a:r>
              <a:rPr lang="en-US" sz="16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-z]*     </a:t>
            </a:r>
            <a:r>
              <a:rPr lang="en-US" sz="16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600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FinalResults</a:t>
            </a:r>
            <a:r>
              <a:rPr lang="en-US" sz="16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 </a:t>
            </a:r>
            <a:r>
              <a:rPr lang="en-US" sz="1600" b="1" dirty="0" smtClean="0">
                <a:solidFill>
                  <a:srgbClr val="8F45C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.*</a:t>
            </a:r>
            <a:r>
              <a:rPr lang="en-US" sz="16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\. log'</a:t>
            </a:r>
          </a:p>
        </p:txBody>
      </p:sp>
      <p:sp>
        <p:nvSpPr>
          <p:cNvPr id="12" name="Oval 11"/>
          <p:cNvSpPr/>
          <p:nvPr/>
        </p:nvSpPr>
        <p:spPr>
          <a:xfrm>
            <a:off x="2318197" y="2524259"/>
            <a:ext cx="309093" cy="270456"/>
          </a:xfrm>
          <a:prstGeom prst="ellipse">
            <a:avLst/>
          </a:prstGeom>
          <a:noFill/>
          <a:ln>
            <a:solidFill>
              <a:srgbClr val="8F4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73" y="2566786"/>
            <a:ext cx="9134904" cy="1721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3697" y="3672424"/>
            <a:ext cx="251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“quantifiers”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51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93" y="1869917"/>
            <a:ext cx="10673213" cy="19808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92486" y="3392199"/>
            <a:ext cx="251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dirty="0" smtClean="0">
                <a:solidFill>
                  <a:srgbClr val="FFFF00"/>
                </a:solidFill>
              </a:rPr>
              <a:t>command statement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59" y="529042"/>
            <a:ext cx="10763250" cy="6315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2366" y="3392199"/>
            <a:ext cx="251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“regex </a:t>
            </a:r>
            <a:r>
              <a:rPr lang="en-US" dirty="0" err="1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/o”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53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53" y="3299807"/>
            <a:ext cx="6783457" cy="1800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7819" y="4748634"/>
            <a:ext cx="251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“counted”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4" y="588498"/>
            <a:ext cx="7713841" cy="62695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9519" y="4388026"/>
            <a:ext cx="251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“anti-charset”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Backup Slide: </a:t>
            </a:r>
            <a:r>
              <a:rPr lang="en-US" dirty="0">
                <a:latin typeface="Arial Black" panose="020B0A04020102020204" pitchFamily="34" charset="0"/>
              </a:rPr>
              <a:t>Testing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55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2" y="1638299"/>
            <a:ext cx="7229676" cy="4568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21795" y="4207722"/>
            <a:ext cx="251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“greedy”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097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Your Preparation and Our Goals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20503" y="6359911"/>
            <a:ext cx="327587" cy="365125"/>
          </a:xfrm>
        </p:spPr>
        <p:txBody>
          <a:bodyPr/>
          <a:lstStyle/>
          <a:p>
            <a:fld id="{E4C76670-F7CE-4617-A777-F8A57D2668D3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4754" y="995208"/>
            <a:ext cx="10515600" cy="5159079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Purpose </a:t>
            </a:r>
            <a:r>
              <a:rPr lang="en-US" sz="2400" dirty="0">
                <a:latin typeface="Baskerville Old Face" panose="02020602080505020303" pitchFamily="18" charset="0"/>
              </a:rPr>
              <a:t>of </a:t>
            </a:r>
            <a:r>
              <a:rPr lang="en-US" sz="2400" dirty="0" smtClean="0">
                <a:latin typeface="Baskerville Old Face" panose="02020602080505020303" pitchFamily="18" charset="0"/>
              </a:rPr>
              <a:t>the regex syntax: 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lvl="1"/>
            <a:r>
              <a:rPr lang="en-US" sz="1800" dirty="0" smtClean="0">
                <a:latin typeface="Baskerville Old Face" panose="02020602080505020303" pitchFamily="18" charset="0"/>
              </a:rPr>
              <a:t>Parsing </a:t>
            </a:r>
            <a:r>
              <a:rPr lang="en-US" sz="1800" dirty="0">
                <a:latin typeface="Baskerville Old Face" panose="02020602080505020303" pitchFamily="18" charset="0"/>
              </a:rPr>
              <a:t>and </a:t>
            </a:r>
            <a:r>
              <a:rPr lang="en-US" sz="1800" dirty="0" smtClean="0">
                <a:latin typeface="Baskerville Old Face" panose="02020602080505020303" pitchFamily="18" charset="0"/>
              </a:rPr>
              <a:t>Editing of TEXT STRINGS (input-&gt;search-</a:t>
            </a:r>
            <a:r>
              <a:rPr lang="en-US" sz="1800" dirty="0">
                <a:latin typeface="Baskerville Old Face" panose="02020602080505020303" pitchFamily="18" charset="0"/>
              </a:rPr>
              <a:t>&gt;parse-&gt;capture-&gt;</a:t>
            </a:r>
            <a:r>
              <a:rPr lang="en-US" sz="1800" dirty="0" smtClean="0">
                <a:latin typeface="Baskerville Old Face" panose="02020602080505020303" pitchFamily="18" charset="0"/>
              </a:rPr>
              <a:t>edit-&gt;output)</a:t>
            </a:r>
            <a:endParaRPr lang="en-US" sz="1800" dirty="0">
              <a:latin typeface="Baskerville Old Face" panose="02020602080505020303" pitchFamily="18" charset="0"/>
            </a:endParaRP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Inputs </a:t>
            </a:r>
            <a:r>
              <a:rPr lang="en-US" sz="2400" dirty="0">
                <a:latin typeface="Baskerville Old Face" panose="02020602080505020303" pitchFamily="18" charset="0"/>
              </a:rPr>
              <a:t>are a </a:t>
            </a:r>
            <a:r>
              <a:rPr lang="en-US" sz="2400" dirty="0" smtClean="0">
                <a:latin typeface="Baskerville Old Face" panose="02020602080505020303" pitchFamily="18" charset="0"/>
              </a:rPr>
              <a:t>text string (including any line-feeds), </a:t>
            </a:r>
            <a:r>
              <a:rPr lang="en-US" sz="2400" dirty="0">
                <a:latin typeface="Baskerville Old Face" panose="02020602080505020303" pitchFamily="18" charset="0"/>
              </a:rPr>
              <a:t>of potentially infinite </a:t>
            </a:r>
            <a:r>
              <a:rPr lang="en-US" sz="2400" dirty="0" smtClean="0">
                <a:latin typeface="Baskerville Old Face" panose="02020602080505020303" pitchFamily="18" charset="0"/>
              </a:rPr>
              <a:t>length.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lvl="1"/>
            <a:r>
              <a:rPr lang="en-US" sz="1800" dirty="0" smtClean="0">
                <a:latin typeface="Baskerville Old Face" panose="02020602080505020303" pitchFamily="18" charset="0"/>
              </a:rPr>
              <a:t>Can </a:t>
            </a:r>
            <a:r>
              <a:rPr lang="en-US" sz="1800" dirty="0">
                <a:latin typeface="Baskerville Old Face" panose="02020602080505020303" pitchFamily="18" charset="0"/>
              </a:rPr>
              <a:t>be the contents of a </a:t>
            </a:r>
            <a:r>
              <a:rPr lang="en-US" sz="1800" dirty="0" smtClean="0">
                <a:latin typeface="Baskerville Old Face" panose="02020602080505020303" pitchFamily="18" charset="0"/>
              </a:rPr>
              <a:t>code or log file</a:t>
            </a:r>
            <a:r>
              <a:rPr lang="en-US" sz="1800" dirty="0">
                <a:latin typeface="Baskerville Old Face" panose="02020602080505020303" pitchFamily="18" charset="0"/>
              </a:rPr>
              <a:t>, of a </a:t>
            </a:r>
            <a:r>
              <a:rPr lang="en-US" sz="1800" dirty="0" smtClean="0">
                <a:latin typeface="Baskerville Old Face" panose="02020602080505020303" pitchFamily="18" charset="0"/>
              </a:rPr>
              <a:t>variable or csv-cell, of the output piped from a command</a:t>
            </a:r>
          </a:p>
          <a:p>
            <a:pPr lvl="1"/>
            <a:r>
              <a:rPr lang="en-US" sz="1800" dirty="0" smtClean="0">
                <a:latin typeface="Baskerville Old Face" panose="02020602080505020303" pitchFamily="18" charset="0"/>
              </a:rPr>
              <a:t>Can be multi-line, but generally is operated upon using a per-line basis</a:t>
            </a: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Baskerville Old Face" panose="02020602080505020303" pitchFamily="18" charset="0"/>
              </a:rPr>
              <a:t>Big goal: </a:t>
            </a:r>
            <a:r>
              <a:rPr lang="en-US" sz="2400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Specify </a:t>
            </a:r>
            <a:r>
              <a:rPr lang="en-US" sz="2400" dirty="0">
                <a:solidFill>
                  <a:srgbClr val="7030A0"/>
                </a:solidFill>
                <a:latin typeface="Baskerville Old Face" panose="02020602080505020303" pitchFamily="18" charset="0"/>
              </a:rPr>
              <a:t>exactly what you </a:t>
            </a:r>
            <a:r>
              <a:rPr lang="en-US" sz="2400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want, avoiding leakers and bycatch.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lvl="1"/>
            <a:r>
              <a:rPr lang="en-US" sz="1800" dirty="0" smtClean="0">
                <a:latin typeface="Baskerville Old Face" panose="02020602080505020303" pitchFamily="18" charset="0"/>
              </a:rPr>
              <a:t>Example of </a:t>
            </a:r>
            <a:r>
              <a:rPr lang="en-US" sz="1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bycatch</a:t>
            </a:r>
            <a:r>
              <a:rPr lang="en-US" sz="1800" dirty="0" smtClean="0">
                <a:latin typeface="Baskerville Old Face" panose="02020602080505020303" pitchFamily="18" charset="0"/>
              </a:rPr>
              <a:t> (we’ve all been through this fiasco in Word or PowerPoint): </a:t>
            </a:r>
          </a:p>
          <a:p>
            <a:pPr lvl="2"/>
            <a:r>
              <a:rPr lang="en-US" sz="1600" dirty="0" smtClean="0">
                <a:latin typeface="Baskerville Old Face" panose="02020602080505020303" pitchFamily="18" charset="0"/>
              </a:rPr>
              <a:t>Change </a:t>
            </a:r>
            <a:r>
              <a:rPr lang="en-US" sz="1600" dirty="0">
                <a:latin typeface="Baskerville Old Face" panose="02020602080505020303" pitchFamily="18" charset="0"/>
              </a:rPr>
              <a:t>project name from ATI to ORI</a:t>
            </a:r>
          </a:p>
          <a:p>
            <a:pPr lvl="3"/>
            <a:r>
              <a:rPr lang="en-US" sz="1400" dirty="0" smtClean="0">
                <a:latin typeface="Baskerville Old Face" panose="02020602080505020303" pitchFamily="18" charset="0"/>
              </a:rPr>
              <a:t>It </a:t>
            </a:r>
            <a:r>
              <a:rPr lang="en-US" sz="1400" dirty="0">
                <a:latin typeface="Baskerville Old Face" panose="02020602080505020303" pitchFamily="18" charset="0"/>
              </a:rPr>
              <a:t>catches every "international" and "</a:t>
            </a:r>
            <a:r>
              <a:rPr lang="en-US" sz="1400" dirty="0" smtClean="0">
                <a:latin typeface="Baskerville Old Face" panose="02020602080505020303" pitchFamily="18" charset="0"/>
              </a:rPr>
              <a:t>patient" to </a:t>
            </a:r>
            <a:r>
              <a:rPr lang="en-US" sz="1400" dirty="0">
                <a:latin typeface="Baskerville Old Face" panose="02020602080505020303" pitchFamily="18" charset="0"/>
              </a:rPr>
              <a:t>"</a:t>
            </a:r>
            <a:r>
              <a:rPr lang="en-US" sz="1400" dirty="0" err="1">
                <a:latin typeface="Baskerville Old Face" panose="02020602080505020303" pitchFamily="18" charset="0"/>
              </a:rPr>
              <a:t>internORIonal</a:t>
            </a:r>
            <a:r>
              <a:rPr lang="en-US" sz="1400" dirty="0">
                <a:latin typeface="Baskerville Old Face" panose="02020602080505020303" pitchFamily="18" charset="0"/>
              </a:rPr>
              <a:t>" and "</a:t>
            </a:r>
            <a:r>
              <a:rPr lang="en-US" sz="1400" dirty="0" err="1">
                <a:latin typeface="Baskerville Old Face" panose="02020602080505020303" pitchFamily="18" charset="0"/>
              </a:rPr>
              <a:t>pORIent</a:t>
            </a:r>
            <a:r>
              <a:rPr lang="en-US" sz="1400" dirty="0">
                <a:latin typeface="Baskerville Old Face" panose="02020602080505020303" pitchFamily="18" charset="0"/>
              </a:rPr>
              <a:t>"</a:t>
            </a:r>
          </a:p>
          <a:p>
            <a:pPr lvl="2"/>
            <a:r>
              <a:rPr lang="en-US" sz="1600" dirty="0" smtClean="0">
                <a:latin typeface="Baskerville Old Face" panose="02020602080505020303" pitchFamily="18" charset="0"/>
              </a:rPr>
              <a:t>Oops</a:t>
            </a:r>
            <a:r>
              <a:rPr lang="en-US" sz="1600" dirty="0">
                <a:latin typeface="Baskerville Old Face" panose="02020602080505020303" pitchFamily="18" charset="0"/>
              </a:rPr>
              <a:t>, so change it back</a:t>
            </a:r>
          </a:p>
          <a:p>
            <a:pPr lvl="3"/>
            <a:r>
              <a:rPr lang="en-US" sz="1400" dirty="0" smtClean="0">
                <a:latin typeface="Baskerville Old Face" panose="02020602080505020303" pitchFamily="18" charset="0"/>
              </a:rPr>
              <a:t>Now </a:t>
            </a:r>
            <a:r>
              <a:rPr lang="en-US" sz="1400" dirty="0">
                <a:latin typeface="Baskerville Old Face" panose="02020602080505020303" pitchFamily="18" charset="0"/>
              </a:rPr>
              <a:t>it catches every "priority" and "</a:t>
            </a:r>
            <a:r>
              <a:rPr lang="en-US" sz="1400" dirty="0" smtClean="0">
                <a:latin typeface="Baskerville Old Face" panose="02020602080505020303" pitchFamily="18" charset="0"/>
              </a:rPr>
              <a:t>oriented" to </a:t>
            </a:r>
            <a:r>
              <a:rPr lang="en-US" sz="1400" dirty="0">
                <a:latin typeface="Baskerville Old Face" panose="02020602080505020303" pitchFamily="18" charset="0"/>
              </a:rPr>
              <a:t>"</a:t>
            </a:r>
            <a:r>
              <a:rPr lang="en-US" sz="1400" dirty="0" err="1">
                <a:latin typeface="Baskerville Old Face" panose="02020602080505020303" pitchFamily="18" charset="0"/>
              </a:rPr>
              <a:t>priATIty</a:t>
            </a:r>
            <a:r>
              <a:rPr lang="en-US" sz="1400" dirty="0">
                <a:latin typeface="Baskerville Old Face" panose="02020602080505020303" pitchFamily="18" charset="0"/>
              </a:rPr>
              <a:t>" and "</a:t>
            </a:r>
            <a:r>
              <a:rPr lang="en-US" sz="1400" dirty="0" err="1">
                <a:latin typeface="Baskerville Old Face" panose="02020602080505020303" pitchFamily="18" charset="0"/>
              </a:rPr>
              <a:t>ATIented</a:t>
            </a:r>
            <a:r>
              <a:rPr lang="en-US" sz="1400" dirty="0">
                <a:latin typeface="Baskerville Old Face" panose="02020602080505020303" pitchFamily="18" charset="0"/>
              </a:rPr>
              <a:t>"</a:t>
            </a:r>
          </a:p>
          <a:p>
            <a:pPr lvl="2"/>
            <a:r>
              <a:rPr lang="en-US" sz="1600" dirty="0" smtClean="0">
                <a:latin typeface="Baskerville Old Face" panose="02020602080505020303" pitchFamily="18" charset="0"/>
              </a:rPr>
              <a:t>Ultimately </a:t>
            </a:r>
            <a:r>
              <a:rPr lang="en-US" sz="1600" dirty="0">
                <a:latin typeface="Baskerville Old Face" panose="02020602080505020303" pitchFamily="18" charset="0"/>
              </a:rPr>
              <a:t>it must be cleaned up by hand, </a:t>
            </a:r>
            <a:r>
              <a:rPr lang="en-US" sz="1600" dirty="0" smtClean="0">
                <a:latin typeface="Baskerville Old Face" panose="02020602080505020303" pitchFamily="18" charset="0"/>
              </a:rPr>
              <a:t>reading every </a:t>
            </a:r>
            <a:r>
              <a:rPr lang="en-US" sz="1600" dirty="0">
                <a:latin typeface="Baskerville Old Face" panose="02020602080505020303" pitchFamily="18" charset="0"/>
              </a:rPr>
              <a:t>sentence </a:t>
            </a:r>
            <a:r>
              <a:rPr lang="en-US" sz="1600" dirty="0" smtClean="0">
                <a:latin typeface="Baskerville Old Face" panose="02020602080505020303" pitchFamily="18" charset="0"/>
              </a:rPr>
              <a:t>very carefully.</a:t>
            </a:r>
          </a:p>
          <a:p>
            <a:pPr lvl="1"/>
            <a:r>
              <a:rPr lang="en-US" sz="1800" dirty="0" smtClean="0">
                <a:latin typeface="Baskerville Old Face" panose="02020602080505020303" pitchFamily="18" charset="0"/>
              </a:rPr>
              <a:t>Example </a:t>
            </a:r>
            <a:r>
              <a:rPr lang="en-US" sz="1800" dirty="0">
                <a:latin typeface="Baskerville Old Face" panose="02020602080505020303" pitchFamily="18" charset="0"/>
              </a:rPr>
              <a:t>of </a:t>
            </a:r>
            <a:r>
              <a:rPr lang="en-US" sz="1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leaker</a:t>
            </a:r>
            <a:r>
              <a:rPr lang="en-US" sz="1800" dirty="0" smtClean="0">
                <a:latin typeface="Baskerville Old Face" panose="02020602080505020303" pitchFamily="18" charset="0"/>
              </a:rPr>
              <a:t>s: when you’re showing a slide to customer and realize it still shows the old name here.</a:t>
            </a:r>
            <a:endParaRPr lang="en-US" sz="1800" dirty="0">
              <a:latin typeface="Baskerville Old Face" panose="02020602080505020303" pitchFamily="18" charset="0"/>
            </a:endParaRPr>
          </a:p>
          <a:p>
            <a:r>
              <a:rPr lang="en-US" sz="2200" b="1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Your </a:t>
            </a:r>
            <a:r>
              <a:rPr lang="en-US" sz="2200" b="1" dirty="0">
                <a:solidFill>
                  <a:srgbClr val="7030A0"/>
                </a:solidFill>
                <a:latin typeface="Baskerville Old Face" panose="02020602080505020303" pitchFamily="18" charset="0"/>
              </a:rPr>
              <a:t>net should be shaped exactly like </a:t>
            </a:r>
            <a:r>
              <a:rPr lang="en-US" sz="2200" b="1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the fish </a:t>
            </a:r>
            <a:r>
              <a:rPr lang="en-US" sz="2200" b="1" dirty="0">
                <a:solidFill>
                  <a:srgbClr val="7030A0"/>
                </a:solidFill>
                <a:latin typeface="Baskerville Old Face" panose="02020602080505020303" pitchFamily="18" charset="0"/>
              </a:rPr>
              <a:t>you aim to </a:t>
            </a:r>
            <a:r>
              <a:rPr lang="en-US" sz="2200" b="1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catch!</a:t>
            </a:r>
            <a:endParaRPr lang="en-US" sz="2200" b="1" dirty="0" smtClean="0">
              <a:solidFill>
                <a:srgbClr val="7030A0"/>
              </a:solidFill>
              <a:latin typeface="Baskerville Old Face" panose="02020602080505020303" pitchFamily="18" charset="0"/>
            </a:endParaRPr>
          </a:p>
          <a:p>
            <a:pPr lvl="1"/>
            <a:r>
              <a:rPr lang="en-US" sz="1800" dirty="0" smtClean="0">
                <a:latin typeface="Baskerville Old Face" panose="02020602080505020303" pitchFamily="18" charset="0"/>
              </a:rPr>
              <a:t>That is what a regex can do for you.  It provides the means to make such a net.</a:t>
            </a:r>
            <a:endParaRPr lang="en-US" sz="1800" dirty="0">
              <a:latin typeface="Baskerville Old Face" panose="020206020805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366" y="4590895"/>
            <a:ext cx="321735" cy="31990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741207" y="2985031"/>
            <a:ext cx="3905422" cy="653464"/>
            <a:chOff x="7741207" y="2985031"/>
            <a:chExt cx="3905422" cy="653464"/>
          </a:xfrm>
        </p:grpSpPr>
        <p:grpSp>
          <p:nvGrpSpPr>
            <p:cNvPr id="13" name="Group 12"/>
            <p:cNvGrpSpPr/>
            <p:nvPr/>
          </p:nvGrpSpPr>
          <p:grpSpPr>
            <a:xfrm>
              <a:off x="9615603" y="2985031"/>
              <a:ext cx="2031026" cy="653464"/>
              <a:chOff x="9540867" y="4013882"/>
              <a:chExt cx="2031026" cy="65346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9540867" y="4021015"/>
                <a:ext cx="2031026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False positives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False negatives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1168997" y="4015154"/>
                <a:ext cx="290472" cy="29307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1161833" y="4353856"/>
                <a:ext cx="290472" cy="2930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Down Arrow 6"/>
              <p:cNvSpPr/>
              <p:nvPr/>
            </p:nvSpPr>
            <p:spPr>
              <a:xfrm>
                <a:off x="11185605" y="4365621"/>
                <a:ext cx="257255" cy="301725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wn Arrow 11"/>
              <p:cNvSpPr/>
              <p:nvPr/>
            </p:nvSpPr>
            <p:spPr>
              <a:xfrm rot="10800000">
                <a:off x="11174532" y="4013882"/>
                <a:ext cx="257255" cy="301725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flipH="1" flipV="1">
              <a:off x="9033969" y="3151984"/>
              <a:ext cx="649293" cy="12739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7741207" y="3135497"/>
              <a:ext cx="1942055" cy="3360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4" y="3618086"/>
            <a:ext cx="1247775" cy="13906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8712235" y="3279380"/>
            <a:ext cx="971027" cy="35911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589477" y="3471543"/>
            <a:ext cx="93785" cy="1439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Outline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71" y="1643344"/>
            <a:ext cx="11072446" cy="481654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The </a:t>
            </a:r>
            <a:r>
              <a:rPr lang="en-US" sz="2400" dirty="0">
                <a:latin typeface="Baskerville Old Face" panose="02020602080505020303" pitchFamily="18" charset="0"/>
              </a:rPr>
              <a:t>most common </a:t>
            </a:r>
            <a:r>
              <a:rPr lang="en-US" sz="2400" b="1" dirty="0">
                <a:latin typeface="Baskerville Old Face" panose="02020602080505020303" pitchFamily="18" charset="0"/>
              </a:rPr>
              <a:t>building </a:t>
            </a:r>
            <a:r>
              <a:rPr lang="en-US" sz="2400" b="1" dirty="0" smtClean="0">
                <a:latin typeface="Baskerville Old Face" panose="02020602080505020303" pitchFamily="18" charset="0"/>
              </a:rPr>
              <a:t>blocks</a:t>
            </a:r>
            <a:r>
              <a:rPr lang="en-US" sz="2400" dirty="0" smtClean="0">
                <a:latin typeface="Baskerville Old Face" panose="02020602080505020303" pitchFamily="18" charset="0"/>
              </a:rPr>
              <a:t>, and each one’s purpose in </a:t>
            </a:r>
            <a:r>
              <a:rPr lang="en-US" sz="2400" b="1" dirty="0" smtClean="0">
                <a:latin typeface="Baskerville Old Face" panose="02020602080505020303" pitchFamily="18" charset="0"/>
              </a:rPr>
              <a:t>preventing leakers or bycatch</a:t>
            </a:r>
            <a:r>
              <a:rPr lang="en-US" sz="2400" dirty="0" smtClean="0">
                <a:latin typeface="Baskerville Old Face" panose="02020602080505020303" pitchFamily="18" charset="0"/>
              </a:rPr>
              <a:t>.</a:t>
            </a:r>
          </a:p>
          <a:p>
            <a:pPr lvl="1"/>
            <a:r>
              <a:rPr lang="en-US" sz="2000" dirty="0" smtClean="0">
                <a:latin typeface="Baskerville Old Face" panose="02020602080505020303" pitchFamily="18" charset="0"/>
              </a:rPr>
              <a:t>Literals, dots, character-groups (and which taxonomy they can appear in)</a:t>
            </a:r>
          </a:p>
          <a:p>
            <a:pPr lvl="1"/>
            <a:r>
              <a:rPr lang="en-US" sz="2000" dirty="0" smtClean="0">
                <a:latin typeface="Baskerville Old Face" panose="02020602080505020303" pitchFamily="18" charset="0"/>
              </a:rPr>
              <a:t>Wildcard quantifiers: asterisk, question, plus, counted (and non-greedy of each)</a:t>
            </a:r>
          </a:p>
          <a:p>
            <a:pPr lvl="1"/>
            <a:r>
              <a:rPr lang="en-US" sz="2000" dirty="0" smtClean="0">
                <a:latin typeface="Baskerville Old Face" panose="02020602080505020303" pitchFamily="18" charset="0"/>
              </a:rPr>
              <a:t>Anchors to start-of-string and/or end-of-string</a:t>
            </a:r>
          </a:p>
          <a:p>
            <a:pPr lvl="1"/>
            <a:r>
              <a:rPr lang="en-US" sz="2000" dirty="0" smtClean="0">
                <a:latin typeface="Baskerville Old Face" panose="02020602080505020303" pitchFamily="18" charset="0"/>
              </a:rPr>
              <a:t>Capture and </a:t>
            </a:r>
            <a:r>
              <a:rPr lang="en-US" sz="2000" dirty="0" smtClean="0">
                <a:latin typeface="Baskerville Old Face" panose="02020602080505020303" pitchFamily="18" charset="0"/>
              </a:rPr>
              <a:t>replay of </a:t>
            </a:r>
            <a:r>
              <a:rPr lang="en-US" sz="2000" dirty="0" smtClean="0">
                <a:latin typeface="Baskerville Old Face" panose="02020602080505020303" pitchFamily="18" charset="0"/>
              </a:rPr>
              <a:t>wildcard values</a:t>
            </a:r>
            <a:endParaRPr lang="en-US" sz="2000" dirty="0">
              <a:latin typeface="Baskerville Old Face" panose="02020602080505020303" pitchFamily="18" charset="0"/>
            </a:endParaRP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The </a:t>
            </a:r>
            <a:r>
              <a:rPr lang="en-US" sz="2400" b="1" dirty="0" smtClean="0">
                <a:latin typeface="Baskerville Old Face" panose="02020602080505020303" pitchFamily="18" charset="0"/>
              </a:rPr>
              <a:t>interfaces </a:t>
            </a:r>
            <a:r>
              <a:rPr lang="en-US" sz="2400" b="1" dirty="0">
                <a:latin typeface="Baskerville Old Face" panose="02020602080505020303" pitchFamily="18" charset="0"/>
              </a:rPr>
              <a:t>between </a:t>
            </a:r>
            <a:r>
              <a:rPr lang="en-US" sz="2400" b="1" dirty="0" smtClean="0">
                <a:latin typeface="Baskerville Old Face" panose="02020602080505020303" pitchFamily="18" charset="0"/>
              </a:rPr>
              <a:t>building blocks</a:t>
            </a:r>
            <a:r>
              <a:rPr lang="en-US" sz="2400" dirty="0" smtClean="0">
                <a:latin typeface="Baskerville Old Face" panose="02020602080505020303" pitchFamily="18" charset="0"/>
              </a:rPr>
              <a:t>, and the access from the </a:t>
            </a:r>
            <a:r>
              <a:rPr lang="en-US" sz="2400" b="1" dirty="0" smtClean="0">
                <a:latin typeface="Baskerville Old Face" panose="02020602080505020303" pitchFamily="18" charset="0"/>
              </a:rPr>
              <a:t>outer world</a:t>
            </a:r>
            <a:r>
              <a:rPr lang="en-US" sz="2400" dirty="0" smtClean="0">
                <a:latin typeface="Baskerville Old Face" panose="02020602080505020303" pitchFamily="18" charset="0"/>
              </a:rPr>
              <a:t>.</a:t>
            </a:r>
          </a:p>
          <a:p>
            <a:pPr lvl="1"/>
            <a:r>
              <a:rPr lang="en-US" sz="2000" dirty="0" smtClean="0">
                <a:latin typeface="Baskerville Old Face" panose="02020602080505020303" pitchFamily="18" charset="0"/>
              </a:rPr>
              <a:t>Just </a:t>
            </a:r>
            <a:r>
              <a:rPr lang="en-US" sz="2000" dirty="0">
                <a:latin typeface="Baskerville Old Face" panose="02020602080505020303" pitchFamily="18" charset="0"/>
              </a:rPr>
              <a:t>concatenate </a:t>
            </a:r>
            <a:r>
              <a:rPr lang="en-US" sz="2000" dirty="0" smtClean="0">
                <a:latin typeface="Baskerville Old Face" panose="02020602080505020303" pitchFamily="18" charset="0"/>
              </a:rPr>
              <a:t>the building-block vocabulary into a regex.</a:t>
            </a:r>
          </a:p>
          <a:p>
            <a:pPr lvl="1"/>
            <a:r>
              <a:rPr lang="en-US" sz="2000" dirty="0" smtClean="0">
                <a:latin typeface="Baskerville Old Face" panose="02020602080505020303" pitchFamily="18" charset="0"/>
              </a:rPr>
              <a:t>Surround </a:t>
            </a:r>
            <a:r>
              <a:rPr lang="en-US" sz="2000" dirty="0">
                <a:latin typeface="Baskerville Old Face" panose="02020602080505020303" pitchFamily="18" charset="0"/>
              </a:rPr>
              <a:t>it with delimiters (such as slashes</a:t>
            </a:r>
            <a:r>
              <a:rPr lang="en-US" sz="2000" dirty="0" smtClean="0">
                <a:latin typeface="Baskerville Old Face" panose="02020602080505020303" pitchFamily="18" charset="0"/>
              </a:rPr>
              <a:t>).</a:t>
            </a:r>
          </a:p>
          <a:p>
            <a:pPr lvl="1"/>
            <a:r>
              <a:rPr lang="en-US" sz="2000" dirty="0" smtClean="0">
                <a:latin typeface="Baskerville Old Face" panose="02020602080505020303" pitchFamily="18" charset="0"/>
              </a:rPr>
              <a:t>Lead </a:t>
            </a:r>
            <a:r>
              <a:rPr lang="en-US" sz="2000" dirty="0">
                <a:latin typeface="Baskerville Old Face" panose="02020602080505020303" pitchFamily="18" charset="0"/>
              </a:rPr>
              <a:t>the regex with a command (such as grep</a:t>
            </a:r>
            <a:r>
              <a:rPr lang="en-US" sz="2000" dirty="0" smtClean="0">
                <a:latin typeface="Baskerville Old Face" panose="02020602080505020303" pitchFamily="18" charset="0"/>
              </a:rPr>
              <a:t>).</a:t>
            </a:r>
          </a:p>
          <a:p>
            <a:pPr lvl="1"/>
            <a:r>
              <a:rPr lang="en-US" sz="2000" dirty="0" smtClean="0">
                <a:latin typeface="Baskerville Old Face" panose="02020602080505020303" pitchFamily="18" charset="0"/>
              </a:rPr>
              <a:t>Put a pipe or redirect between </a:t>
            </a:r>
            <a:r>
              <a:rPr lang="en-US" sz="2000" dirty="0">
                <a:latin typeface="Baskerville Old Face" panose="02020602080505020303" pitchFamily="18" charset="0"/>
              </a:rPr>
              <a:t>the command and the outside </a:t>
            </a:r>
            <a:r>
              <a:rPr lang="en-US" sz="2000" dirty="0" smtClean="0">
                <a:latin typeface="Baskerville Old Face" panose="02020602080505020303" pitchFamily="18" charset="0"/>
              </a:rPr>
              <a:t>world of input data; with some commands a filename can be an argument.</a:t>
            </a:r>
            <a:endParaRPr lang="en-US" sz="2000" dirty="0">
              <a:latin typeface="Baskerville Old Face" panose="02020602080505020303" pitchFamily="18" charset="0"/>
            </a:endParaRP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endParaRPr lang="en-US" dirty="0" smtClean="0">
              <a:latin typeface="Baskerville Old Face" panose="02020602080505020303" pitchFamily="18" charset="0"/>
            </a:endParaRPr>
          </a:p>
          <a:p>
            <a:endParaRPr lang="en-US" dirty="0" smtClean="0"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6670-F7CE-4617-A777-F8A57D2668D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354" y="1058569"/>
            <a:ext cx="1162017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assumes you already have a good familiarity with the particular variations of the items you want to search for, and can describe in words a robust search criterion.  For initial “poking around” to learn what your potential finds look like, using the GUI is best.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15407" y="5846028"/>
            <a:ext cx="1134631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examples generally use filenames (as if the input is a list of files), which is easy to visualize and enables lots of variation.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examples of external command context use bash (grep, sed) so you can learn it.  For Perl or Java or MATLAB, see your manual.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regex itself is fairly venue-agnostic, and I’ll point out where it isn’t </a:t>
            </a:r>
            <a:r>
              <a:rPr lang="en-US" sz="1600" dirty="0" smtClean="0"/>
              <a:t>fully portable</a:t>
            </a:r>
            <a:r>
              <a:rPr lang="en-US" sz="1600" dirty="0"/>
              <a:t>. 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880947" y="4131640"/>
            <a:ext cx="1811694" cy="991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223" y="2165587"/>
            <a:ext cx="2057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Overview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634" y="1092243"/>
            <a:ext cx="10822731" cy="236260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These are some of the “building blocks” (analogous to alphabet </a:t>
            </a:r>
            <a:r>
              <a:rPr lang="en-US" dirty="0" smtClean="0">
                <a:latin typeface="Baskerville Old Face" panose="02020602080505020303" pitchFamily="18" charset="0"/>
              </a:rPr>
              <a:t>letters or vocabulary) </a:t>
            </a:r>
            <a:r>
              <a:rPr lang="en-US" dirty="0" smtClean="0">
                <a:latin typeface="Baskerville Old Face" panose="02020602080505020303" pitchFamily="18" charset="0"/>
              </a:rPr>
              <a:t>and “mortar” (analogous to spelling and grammar rules).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We will cover these each in </a:t>
            </a:r>
            <a:r>
              <a:rPr lang="en-US" dirty="0" smtClean="0">
                <a:latin typeface="Baskerville Old Face" panose="02020602080505020303" pitchFamily="18" charset="0"/>
              </a:rPr>
              <a:t>turn, alternating </a:t>
            </a:r>
            <a:r>
              <a:rPr lang="en-US" dirty="0" smtClean="0">
                <a:latin typeface="Baskerville Old Face" panose="02020602080505020303" pitchFamily="18" charset="0"/>
              </a:rPr>
              <a:t>between </a:t>
            </a:r>
            <a:r>
              <a:rPr lang="en-US" dirty="0">
                <a:latin typeface="Baskerville Old Face" panose="02020602080505020303" pitchFamily="18" charset="0"/>
              </a:rPr>
              <a:t>“BUILDING BLOCKS” and </a:t>
            </a:r>
            <a:r>
              <a:rPr lang="en-US" dirty="0" smtClean="0">
                <a:latin typeface="Baskerville Old Face" panose="02020602080505020303" pitchFamily="18" charset="0"/>
              </a:rPr>
              <a:t>“MORTAR”.  </a:t>
            </a:r>
            <a:endParaRPr lang="en-US" dirty="0">
              <a:latin typeface="Baskerville Old Face" panose="02020602080505020303" pitchFamily="18" charset="0"/>
            </a:endParaRPr>
          </a:p>
          <a:p>
            <a:pPr lvl="2"/>
            <a:r>
              <a:rPr lang="en-US" sz="2400" dirty="0">
                <a:latin typeface="Baskerville Old Face" panose="02020602080505020303" pitchFamily="18" charset="0"/>
              </a:rPr>
              <a:t>This </a:t>
            </a:r>
            <a:r>
              <a:rPr lang="en-US" sz="2400" dirty="0" smtClean="0">
                <a:latin typeface="Baskerville Old Face" panose="02020602080505020303" pitchFamily="18" charset="0"/>
              </a:rPr>
              <a:t>gives you the basics up front, with just-in-time information on how to put the pieces together.</a:t>
            </a:r>
            <a:endParaRPr lang="en-US" sz="2400" dirty="0" smtClean="0"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17731" y="6296507"/>
            <a:ext cx="2743200" cy="365125"/>
          </a:xfrm>
        </p:spPr>
        <p:txBody>
          <a:bodyPr/>
          <a:lstStyle/>
          <a:p>
            <a:fld id="{E4C76670-F7CE-4617-A777-F8A57D2668D3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68373" y="3689984"/>
            <a:ext cx="11041672" cy="2375842"/>
            <a:chOff x="568373" y="3454850"/>
            <a:chExt cx="11041672" cy="2375842"/>
          </a:xfrm>
        </p:grpSpPr>
        <p:sp>
          <p:nvSpPr>
            <p:cNvPr id="7" name="TextBox 6"/>
            <p:cNvSpPr txBox="1"/>
            <p:nvPr/>
          </p:nvSpPr>
          <p:spPr>
            <a:xfrm>
              <a:off x="568373" y="3497097"/>
              <a:ext cx="3717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How to Put It Together in Context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7567" y="4444332"/>
              <a:ext cx="9492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&lt;input&gt; | &lt;command&gt;  ‘</a:t>
              </a:r>
              <a:r>
                <a:rPr lang="en-US" sz="1400" dirty="0" smtClean="0">
                  <a:solidFill>
                    <a:srgbClr val="7030A0"/>
                  </a:solidFill>
                </a:rPr>
                <a:t>&lt;subcommand&gt;</a:t>
              </a:r>
              <a:r>
                <a:rPr lang="en-US" sz="1400" dirty="0" smtClean="0">
                  <a:solidFill>
                    <a:srgbClr val="FF0000"/>
                  </a:solidFill>
                </a:rPr>
                <a:t>&lt;delimiter&gt;</a:t>
              </a:r>
              <a:r>
                <a:rPr lang="en-US" sz="1400" dirty="0" smtClean="0"/>
                <a:t>&lt;searchregex&gt;</a:t>
              </a:r>
              <a:r>
                <a:rPr lang="en-US" sz="1400" dirty="0">
                  <a:solidFill>
                    <a:srgbClr val="FF0000"/>
                  </a:solidFill>
                </a:rPr>
                <a:t>&lt;delimiter&gt;</a:t>
              </a:r>
              <a:r>
                <a:rPr lang="en-US" sz="1400" dirty="0"/>
                <a:t>&lt;searchregex</a:t>
              </a:r>
              <a:r>
                <a:rPr lang="en-US" sz="1400" dirty="0" smtClean="0"/>
                <a:t>&gt;</a:t>
              </a:r>
              <a:r>
                <a:rPr lang="en-US" sz="1400" dirty="0">
                  <a:solidFill>
                    <a:srgbClr val="FF0000"/>
                  </a:solidFill>
                </a:rPr>
                <a:t>&lt;delimiter</a:t>
              </a:r>
              <a:r>
                <a:rPr lang="en-US" sz="1400" dirty="0" smtClean="0">
                  <a:solidFill>
                    <a:srgbClr val="FF0000"/>
                  </a:solidFill>
                </a:rPr>
                <a:t>&gt;</a:t>
              </a:r>
              <a:r>
                <a:rPr lang="en-US" sz="1400" dirty="0" smtClean="0">
                  <a:solidFill>
                    <a:srgbClr val="7030A0"/>
                  </a:solidFill>
                </a:rPr>
                <a:t>&lt;globality&gt;</a:t>
              </a:r>
              <a:r>
                <a:rPr lang="en-US" sz="1400" dirty="0" smtClean="0"/>
                <a:t>’ | &lt;output&gt;</a:t>
              </a:r>
              <a:endParaRPr lang="en-US" sz="140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67567" y="4820283"/>
              <a:ext cx="9492916" cy="740019"/>
              <a:chOff x="1660358" y="1958307"/>
              <a:chExt cx="9492916" cy="74001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660358" y="1958307"/>
                <a:ext cx="949291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dirty="0" smtClean="0"/>
                  <a:t>at myfile.txt | sed                    ‘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s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/</a:t>
                </a:r>
                <a:r>
                  <a:rPr lang="en-US" sz="2400" dirty="0" smtClean="0"/>
                  <a:t>FTG\(.*_[0-9]+\)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/</a:t>
                </a:r>
                <a:r>
                  <a:rPr lang="en-US" sz="2400" dirty="0" smtClean="0"/>
                  <a:t>GTI\1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/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g</a:t>
                </a:r>
                <a:r>
                  <a:rPr lang="en-US" dirty="0" smtClean="0"/>
                  <a:t>’                           | sort &gt; outfile.txt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20907" y="2393069"/>
                <a:ext cx="460956" cy="30079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976311" y="2375767"/>
                <a:ext cx="393030" cy="30079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281863" y="2394489"/>
                <a:ext cx="272713" cy="3007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626391" y="2397535"/>
                <a:ext cx="191503" cy="3007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386387" y="2369005"/>
                <a:ext cx="278984" cy="3007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937332" y="2397207"/>
                <a:ext cx="656223" cy="30079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746081" y="2397536"/>
                <a:ext cx="158415" cy="30079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496178" y="2397536"/>
                <a:ext cx="209548" cy="3007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Left Brace 18"/>
            <p:cNvSpPr/>
            <p:nvPr/>
          </p:nvSpPr>
          <p:spPr>
            <a:xfrm rot="5400000">
              <a:off x="5344047" y="3003214"/>
              <a:ext cx="279365" cy="262889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e 19"/>
            <p:cNvSpPr/>
            <p:nvPr/>
          </p:nvSpPr>
          <p:spPr>
            <a:xfrm rot="5400000">
              <a:off x="5615677" y="345630"/>
              <a:ext cx="425090" cy="740999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 Brace 20"/>
            <p:cNvSpPr/>
            <p:nvPr/>
          </p:nvSpPr>
          <p:spPr>
            <a:xfrm rot="5400000">
              <a:off x="1479038" y="3692507"/>
              <a:ext cx="251230" cy="89010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/>
            <p:cNvSpPr/>
            <p:nvPr/>
          </p:nvSpPr>
          <p:spPr>
            <a:xfrm rot="5400000">
              <a:off x="9926177" y="3657471"/>
              <a:ext cx="251230" cy="89010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2061" y="4797246"/>
              <a:ext cx="10726616" cy="9883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2061" y="3783141"/>
              <a:ext cx="10726616" cy="946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1952" y="3454850"/>
              <a:ext cx="11028093" cy="23758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21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35425"/>
            <a:ext cx="11219329" cy="675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'/</a:t>
            </a:r>
            <a:r>
              <a:rPr lang="en-US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Aegis.*\.txt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/'      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find Aegis&lt;</a:t>
            </a:r>
            <a:r>
              <a:rPr lang="en-US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anychars</a:t>
            </a:r>
            <a:r>
              <a:rPr lang="en-US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&gt;.txt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8" y="146611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Literals and Wildcards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60642"/>
            <a:ext cx="10139921" cy="48242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most ubiquitous/prevalent two </a:t>
            </a:r>
            <a:r>
              <a:rPr lang="en-US" dirty="0" smtClean="0"/>
              <a:t>building blocks are </a:t>
            </a:r>
            <a:r>
              <a:rPr lang="en-US" b="1" dirty="0"/>
              <a:t>literals and dots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literal text and the dots typically alternate</a:t>
            </a:r>
            <a:r>
              <a:rPr lang="en-US" dirty="0" smtClean="0"/>
              <a:t>, representing </a:t>
            </a:r>
            <a:r>
              <a:rPr lang="en-US" dirty="0"/>
              <a:t>sections of </a:t>
            </a:r>
            <a:r>
              <a:rPr lang="en-US" dirty="0">
                <a:solidFill>
                  <a:srgbClr val="FF0000"/>
                </a:solidFill>
              </a:rPr>
              <a:t>"care"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"don't-care" </a:t>
            </a:r>
            <a:r>
              <a:rPr lang="en-US" dirty="0"/>
              <a:t>text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literal text </a:t>
            </a:r>
            <a:r>
              <a:rPr lang="en-US" dirty="0" smtClean="0"/>
              <a:t>just means “search for this” or “output/replace with this”.</a:t>
            </a:r>
          </a:p>
          <a:p>
            <a:pPr lvl="1"/>
            <a:r>
              <a:rPr lang="en-US" dirty="0" smtClean="0"/>
              <a:t>You need to </a:t>
            </a:r>
            <a:r>
              <a:rPr lang="en-US" dirty="0" smtClean="0">
                <a:solidFill>
                  <a:srgbClr val="FF0000"/>
                </a:solidFill>
              </a:rPr>
              <a:t>escape it (backslash) if it is a meaningful/keyword pattern symbol </a:t>
            </a:r>
            <a:r>
              <a:rPr lang="en-US" dirty="0" smtClean="0"/>
              <a:t>(such as a dot).  Escape means </a:t>
            </a:r>
            <a:r>
              <a:rPr lang="en-US" dirty="0" smtClean="0">
                <a:solidFill>
                  <a:srgbClr val="FF0000"/>
                </a:solidFill>
              </a:rPr>
              <a:t>"do not interpret".</a:t>
            </a:r>
          </a:p>
          <a:p>
            <a:pPr lvl="2"/>
            <a:r>
              <a:rPr lang="en-US" dirty="0" smtClean="0"/>
              <a:t>E.g.: To search for “test.dat”, say test\.</a:t>
            </a:r>
            <a:r>
              <a:rPr lang="en-US" dirty="0" err="1" smtClean="0"/>
              <a:t>dat</a:t>
            </a:r>
            <a:r>
              <a:rPr lang="en-US" dirty="0" smtClean="0"/>
              <a:t> or it will also catch "test_dat","test1dat“, meaning any character between “test” and “</a:t>
            </a:r>
            <a:r>
              <a:rPr lang="en-US" dirty="0" err="1" smtClean="0"/>
              <a:t>dat</a:t>
            </a:r>
            <a:r>
              <a:rPr lang="en-US" dirty="0" smtClean="0"/>
              <a:t>”.</a:t>
            </a:r>
          </a:p>
          <a:p>
            <a:pPr lvl="1"/>
            <a:r>
              <a:rPr lang="en-US" dirty="0" smtClean="0"/>
              <a:t>This is also true of many other keywords you will learn today: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[], ^$, *?+, \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7030A0"/>
                </a:solidFill>
              </a:rPr>
              <a:t>dot wildcard </a:t>
            </a:r>
            <a:r>
              <a:rPr lang="en-US" dirty="0" smtClean="0"/>
              <a:t>means “any character”: </a:t>
            </a:r>
            <a:r>
              <a:rPr lang="en-US" dirty="0" smtClean="0">
                <a:solidFill>
                  <a:srgbClr val="FF0000"/>
                </a:solidFill>
              </a:rPr>
              <a:t>letters, numbers, symbols, whitespace</a:t>
            </a:r>
            <a:r>
              <a:rPr lang="en-US" dirty="0" smtClean="0"/>
              <a:t> of various types.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wildcard is followed </a:t>
            </a:r>
            <a:r>
              <a:rPr lang="en-US" dirty="0">
                <a:solidFill>
                  <a:srgbClr val="FF0000"/>
                </a:solidFill>
              </a:rPr>
              <a:t>by a </a:t>
            </a:r>
            <a:r>
              <a:rPr lang="en-US" dirty="0" smtClean="0">
                <a:solidFill>
                  <a:srgbClr val="FF0000"/>
                </a:solidFill>
              </a:rPr>
              <a:t>quantifier</a:t>
            </a:r>
            <a:r>
              <a:rPr lang="en-US" dirty="0" smtClean="0"/>
              <a:t> clarifying how many you want to allow, to qualify as a match.</a:t>
            </a:r>
          </a:p>
          <a:p>
            <a:pPr lvl="1"/>
            <a:r>
              <a:rPr lang="en-US" dirty="0" smtClean="0"/>
              <a:t>If you don’t put a quantifier, </a:t>
            </a:r>
            <a:r>
              <a:rPr lang="en-US" dirty="0" smtClean="0">
                <a:solidFill>
                  <a:srgbClr val="FF0000"/>
                </a:solidFill>
              </a:rPr>
              <a:t>no quantifier means “once”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42535" y="6300793"/>
            <a:ext cx="731154" cy="365125"/>
          </a:xfrm>
        </p:spPr>
        <p:txBody>
          <a:bodyPr/>
          <a:lstStyle/>
          <a:p>
            <a:fld id="{E4C76670-F7CE-4617-A777-F8A57D2668D3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70663" y="3279215"/>
            <a:ext cx="1415783" cy="256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59353" y="4933323"/>
            <a:ext cx="1754424" cy="48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9439" y="1534658"/>
            <a:ext cx="609602" cy="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90602" y="1576963"/>
            <a:ext cx="249383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567691" y="1534658"/>
            <a:ext cx="554186" cy="1459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067144" y="3809490"/>
            <a:ext cx="239485" cy="315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161752" y="2561429"/>
            <a:ext cx="1298113" cy="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15504" y="2561429"/>
            <a:ext cx="65106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31519" y="2914457"/>
            <a:ext cx="1136074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39372" y="2887018"/>
            <a:ext cx="92825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599200" y="4556195"/>
            <a:ext cx="1356475" cy="1593438"/>
            <a:chOff x="11393236" y="3150374"/>
            <a:chExt cx="829550" cy="1272910"/>
          </a:xfrm>
        </p:grpSpPr>
        <p:sp>
          <p:nvSpPr>
            <p:cNvPr id="32" name="Rectangle 31"/>
            <p:cNvSpPr/>
            <p:nvPr/>
          </p:nvSpPr>
          <p:spPr>
            <a:xfrm>
              <a:off x="11393236" y="3150374"/>
              <a:ext cx="829550" cy="127291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96823" y="3229924"/>
              <a:ext cx="570423" cy="87269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1560070" y="4126846"/>
              <a:ext cx="6627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joker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599200" y="2800304"/>
            <a:ext cx="1356475" cy="1472485"/>
            <a:chOff x="11017447" y="2087731"/>
            <a:chExt cx="947432" cy="1114972"/>
          </a:xfrm>
        </p:grpSpPr>
        <p:sp>
          <p:nvSpPr>
            <p:cNvPr id="31" name="Rectangle 30"/>
            <p:cNvSpPr/>
            <p:nvPr/>
          </p:nvSpPr>
          <p:spPr>
            <a:xfrm>
              <a:off x="11017447" y="2103564"/>
              <a:ext cx="947432" cy="10991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5329" y="2391897"/>
              <a:ext cx="777597" cy="68813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1017447" y="2087731"/>
              <a:ext cx="8954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straitjacket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04800" y="85126"/>
            <a:ext cx="798700" cy="7435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Vocab</a:t>
            </a:r>
          </a:p>
          <a:p>
            <a:pPr algn="ctr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546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8294</Words>
  <Application>Microsoft Office PowerPoint</Application>
  <PresentationFormat>Widescreen</PresentationFormat>
  <Paragraphs>734</Paragraphs>
  <Slides>55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Arial Black</vt:lpstr>
      <vt:lpstr>Baskerville Old Face</vt:lpstr>
      <vt:lpstr>Blackadder ITC</vt:lpstr>
      <vt:lpstr>Calibri</vt:lpstr>
      <vt:lpstr>Calibri Light</vt:lpstr>
      <vt:lpstr>Consolas</vt:lpstr>
      <vt:lpstr>Courier New</vt:lpstr>
      <vt:lpstr>Office Theme</vt:lpstr>
      <vt:lpstr>RegEx:  Text Searching and other Text Parsing  using Regular Expressions</vt:lpstr>
      <vt:lpstr>Purpose of this Presentation</vt:lpstr>
      <vt:lpstr>Problem Description</vt:lpstr>
      <vt:lpstr>Problem Gets Worse, then Better</vt:lpstr>
      <vt:lpstr>This Can Be So Easy</vt:lpstr>
      <vt:lpstr>Your Preparation and Our Goals</vt:lpstr>
      <vt:lpstr>Outline</vt:lpstr>
      <vt:lpstr>Overview</vt:lpstr>
      <vt:lpstr>Literals and Wildcards</vt:lpstr>
      <vt:lpstr>Concatenation, Delimiters</vt:lpstr>
      <vt:lpstr>Wildcard Quantifiers (p.1)</vt:lpstr>
      <vt:lpstr>Wildcard Quantifiers (p.2)</vt:lpstr>
      <vt:lpstr>Commenting Your Concatenations</vt:lpstr>
      <vt:lpstr>Constrained Wildcards: Character Sets</vt:lpstr>
      <vt:lpstr>    Two Lexicons: Search, Replacement (p.1)</vt:lpstr>
      <vt:lpstr> Two Lexicons: Search, Replacement (p.2)</vt:lpstr>
      <vt:lpstr>Capture and Reproduce (p.1)</vt:lpstr>
      <vt:lpstr>Capture and Reproduce (p.2)</vt:lpstr>
      <vt:lpstr>Using It in a Command Statement (p.1)</vt:lpstr>
      <vt:lpstr>Using It in a Command Statement (p.2)</vt:lpstr>
      <vt:lpstr>Start / End Anchors Avoid Bycatch (p.1)</vt:lpstr>
      <vt:lpstr>Start / End Anchors Avoid Bycatch (p.2)</vt:lpstr>
      <vt:lpstr>Availability of Keywords in Commands</vt:lpstr>
      <vt:lpstr>Regex Inputs and Outputs</vt:lpstr>
      <vt:lpstr>Counted Quantifiers</vt:lpstr>
      <vt:lpstr>Other (non-Bash) Venues</vt:lpstr>
      <vt:lpstr> “Anti” Character Set</vt:lpstr>
      <vt:lpstr>Greediness Qualifiers</vt:lpstr>
      <vt:lpstr>Parameterizing the Regex Pieces</vt:lpstr>
      <vt:lpstr>Summary</vt:lpstr>
      <vt:lpstr>Regular Expressions: Cheat Sheet</vt:lpstr>
      <vt:lpstr>Conclusion</vt:lpstr>
      <vt:lpstr>Backups</vt:lpstr>
      <vt:lpstr>Brief Recap of 2/20/2020 Presentation “Log Analysis with AWK”</vt:lpstr>
      <vt:lpstr>History of Regular Expressions</vt:lpstr>
      <vt:lpstr>Context of Examples; Zig-zag Flow</vt:lpstr>
      <vt:lpstr>Low Level Vocabulary, High Level Structure</vt:lpstr>
      <vt:lpstr>Backup Slide: Testing</vt:lpstr>
      <vt:lpstr>Backup Slide: Testing</vt:lpstr>
      <vt:lpstr>Backup Slide: Testing</vt:lpstr>
      <vt:lpstr>Backup Slide: Testing</vt:lpstr>
      <vt:lpstr>Backup Slide: Testing</vt:lpstr>
      <vt:lpstr>Backup Slide: Testing</vt:lpstr>
      <vt:lpstr>Backup Slide: Testing</vt:lpstr>
      <vt:lpstr>Backup Slide: Testing</vt:lpstr>
      <vt:lpstr>Backup Slide: Testing</vt:lpstr>
      <vt:lpstr>Backup Slide: Testing</vt:lpstr>
      <vt:lpstr>Backup Slide: Testing</vt:lpstr>
      <vt:lpstr>Backup Slide: Testing</vt:lpstr>
      <vt:lpstr>Backup Slide: Testing</vt:lpstr>
      <vt:lpstr>Backup Slide: Testing</vt:lpstr>
      <vt:lpstr>Backup Slide: Testing</vt:lpstr>
      <vt:lpstr>Backup Slide: Testing</vt:lpstr>
      <vt:lpstr>Backup Slide: Testing</vt:lpstr>
      <vt:lpstr>Backup Slide: Testing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RegEx: Search Criteria using Regular Expressions</dc:title>
  <dc:creator>linda</dc:creator>
  <cp:lastModifiedBy>linda</cp:lastModifiedBy>
  <cp:revision>309</cp:revision>
  <cp:lastPrinted>2020-02-20T04:09:54Z</cp:lastPrinted>
  <dcterms:created xsi:type="dcterms:W3CDTF">2020-01-08T01:35:58Z</dcterms:created>
  <dcterms:modified xsi:type="dcterms:W3CDTF">2021-09-15T06:14:10Z</dcterms:modified>
</cp:coreProperties>
</file>