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8"/>
  </p:notesMasterIdLst>
  <p:handoutMasterIdLst>
    <p:handoutMasterId r:id="rId59"/>
  </p:handoutMasterIdLst>
  <p:sldIdLst>
    <p:sldId id="256" r:id="rId2"/>
    <p:sldId id="295" r:id="rId3"/>
    <p:sldId id="285" r:id="rId4"/>
    <p:sldId id="296" r:id="rId5"/>
    <p:sldId id="291" r:id="rId6"/>
    <p:sldId id="294" r:id="rId7"/>
    <p:sldId id="300" r:id="rId8"/>
    <p:sldId id="359" r:id="rId9"/>
    <p:sldId id="360" r:id="rId10"/>
    <p:sldId id="371" r:id="rId11"/>
    <p:sldId id="349" r:id="rId12"/>
    <p:sldId id="354" r:id="rId13"/>
    <p:sldId id="352" r:id="rId14"/>
    <p:sldId id="343" r:id="rId15"/>
    <p:sldId id="351" r:id="rId16"/>
    <p:sldId id="355" r:id="rId17"/>
    <p:sldId id="357" r:id="rId18"/>
    <p:sldId id="356" r:id="rId19"/>
    <p:sldId id="362" r:id="rId20"/>
    <p:sldId id="358" r:id="rId21"/>
    <p:sldId id="361" r:id="rId22"/>
    <p:sldId id="353" r:id="rId23"/>
    <p:sldId id="390" r:id="rId24"/>
    <p:sldId id="391" r:id="rId25"/>
    <p:sldId id="392" r:id="rId26"/>
    <p:sldId id="393" r:id="rId27"/>
    <p:sldId id="395" r:id="rId28"/>
    <p:sldId id="423" r:id="rId29"/>
    <p:sldId id="424" r:id="rId30"/>
    <p:sldId id="346" r:id="rId31"/>
    <p:sldId id="367" r:id="rId32"/>
    <p:sldId id="394" r:id="rId33"/>
    <p:sldId id="363" r:id="rId34"/>
    <p:sldId id="378" r:id="rId35"/>
    <p:sldId id="380" r:id="rId36"/>
    <p:sldId id="381" r:id="rId37"/>
    <p:sldId id="377" r:id="rId38"/>
    <p:sldId id="366" r:id="rId39"/>
    <p:sldId id="374" r:id="rId40"/>
    <p:sldId id="347" r:id="rId41"/>
    <p:sldId id="365" r:id="rId42"/>
    <p:sldId id="372" r:id="rId43"/>
    <p:sldId id="373" r:id="rId44"/>
    <p:sldId id="399" r:id="rId45"/>
    <p:sldId id="400" r:id="rId46"/>
    <p:sldId id="401" r:id="rId47"/>
    <p:sldId id="412" r:id="rId48"/>
    <p:sldId id="420" r:id="rId49"/>
    <p:sldId id="419" r:id="rId50"/>
    <p:sldId id="422" r:id="rId51"/>
    <p:sldId id="421" r:id="rId52"/>
    <p:sldId id="418" r:id="rId53"/>
    <p:sldId id="417" r:id="rId54"/>
    <p:sldId id="416" r:id="rId55"/>
    <p:sldId id="298" r:id="rId56"/>
    <p:sldId id="382" r:id="rId57"/>
  </p:sldIdLst>
  <p:sldSz cx="12198350" cy="6858000"/>
  <p:notesSz cx="6858000" cy="9144000"/>
  <p:defaultTextStyle>
    <a:defPPr>
      <a:defRPr lang="en-US"/>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4042"/>
    <a:srgbClr val="0071CE"/>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70" autoAdjust="0"/>
    <p:restoredTop sz="94634"/>
  </p:normalViewPr>
  <p:slideViewPr>
    <p:cSldViewPr snapToGrid="0" snapToObjects="1">
      <p:cViewPr varScale="1">
        <p:scale>
          <a:sx n="68" d="100"/>
          <a:sy n="68" d="100"/>
        </p:scale>
        <p:origin x="948" y="72"/>
      </p:cViewPr>
      <p:guideLst>
        <p:guide orient="horz" pos="2160"/>
        <p:guide pos="3842"/>
      </p:guideLst>
    </p:cSldViewPr>
  </p:slideViewPr>
  <p:notesTextViewPr>
    <p:cViewPr>
      <p:scale>
        <a:sx n="100" d="100"/>
        <a:sy n="100" d="100"/>
      </p:scale>
      <p:origin x="0" y="0"/>
    </p:cViewPr>
  </p:notesTextViewPr>
  <p:sorterViewPr>
    <p:cViewPr>
      <p:scale>
        <a:sx n="66" d="100"/>
        <a:sy n="66" d="100"/>
      </p:scale>
      <p:origin x="0" y="-22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DCF06D7-4593-BC46-95A8-2D70E94DBEB5}" type="datetimeFigureOut">
              <a:rPr lang="en-US" smtClean="0"/>
              <a:t>5/21/2021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14DC975-A23D-1043-8329-AE888A944FF5}" type="slidenum">
              <a:rPr lang="en-US" smtClean="0"/>
              <a:t>‹#›</a:t>
            </a:fld>
            <a:endParaRPr lang="en-US"/>
          </a:p>
        </p:txBody>
      </p:sp>
    </p:spTree>
    <p:extLst>
      <p:ext uri="{BB962C8B-B14F-4D97-AF65-F5344CB8AC3E}">
        <p14:creationId xmlns:p14="http://schemas.microsoft.com/office/powerpoint/2010/main" val="31178767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95C955-B8C9-7543-B8AA-5D5411F8A4E3}" type="datetimeFigureOut">
              <a:rPr lang="en-US" smtClean="0"/>
              <a:t>5/21/2021</a:t>
            </a:fld>
            <a:endParaRPr lang="en-US"/>
          </a:p>
        </p:txBody>
      </p:sp>
      <p:sp>
        <p:nvSpPr>
          <p:cNvPr id="4" name="Slide Image Placeholder 3"/>
          <p:cNvSpPr>
            <a:spLocks noGrp="1" noRot="1" noChangeAspect="1"/>
          </p:cNvSpPr>
          <p:nvPr>
            <p:ph type="sldImg" idx="2"/>
          </p:nvPr>
        </p:nvSpPr>
        <p:spPr>
          <a:xfrm>
            <a:off x="379413" y="685800"/>
            <a:ext cx="60991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B85D96-4FDB-7148-B18B-46402D7060DF}" type="slidenum">
              <a:rPr lang="en-US" smtClean="0"/>
              <a:t>‹#›</a:t>
            </a:fld>
            <a:endParaRPr lang="en-US"/>
          </a:p>
        </p:txBody>
      </p:sp>
    </p:spTree>
    <p:extLst>
      <p:ext uri="{BB962C8B-B14F-4D97-AF65-F5344CB8AC3E}">
        <p14:creationId xmlns:p14="http://schemas.microsoft.com/office/powerpoint/2010/main" val="2565197561"/>
      </p:ext>
    </p:extLst>
  </p:cSld>
  <p:clrMap bg1="lt1" tx1="dk1" bg2="lt2" tx2="dk2" accent1="accent1" accent2="accent2" accent3="accent3" accent4="accent4" accent5="accent5" accent6="accent6" hlink="hlink" folHlink="folHlink"/>
  <p:hf hdr="0" ftr="0" dt="0"/>
  <p:notesStyle>
    <a:lvl1pPr marL="0" algn="l" defTabSz="609768" rtl="0" eaLnBrk="1" latinLnBrk="0" hangingPunct="1">
      <a:defRPr sz="1600" kern="1200">
        <a:solidFill>
          <a:schemeClr val="tx1"/>
        </a:solidFill>
        <a:latin typeface="+mn-lt"/>
        <a:ea typeface="+mn-ea"/>
        <a:cs typeface="+mn-cs"/>
      </a:defRPr>
    </a:lvl1pPr>
    <a:lvl2pPr marL="609768" algn="l" defTabSz="609768" rtl="0" eaLnBrk="1" latinLnBrk="0" hangingPunct="1">
      <a:defRPr sz="1600" kern="1200">
        <a:solidFill>
          <a:schemeClr val="tx1"/>
        </a:solidFill>
        <a:latin typeface="+mn-lt"/>
        <a:ea typeface="+mn-ea"/>
        <a:cs typeface="+mn-cs"/>
      </a:defRPr>
    </a:lvl2pPr>
    <a:lvl3pPr marL="1219535" algn="l" defTabSz="609768" rtl="0" eaLnBrk="1" latinLnBrk="0" hangingPunct="1">
      <a:defRPr sz="1600" kern="1200">
        <a:solidFill>
          <a:schemeClr val="tx1"/>
        </a:solidFill>
        <a:latin typeface="+mn-lt"/>
        <a:ea typeface="+mn-ea"/>
        <a:cs typeface="+mn-cs"/>
      </a:defRPr>
    </a:lvl3pPr>
    <a:lvl4pPr marL="1829303" algn="l" defTabSz="609768" rtl="0" eaLnBrk="1" latinLnBrk="0" hangingPunct="1">
      <a:defRPr sz="1600" kern="1200">
        <a:solidFill>
          <a:schemeClr val="tx1"/>
        </a:solidFill>
        <a:latin typeface="+mn-lt"/>
        <a:ea typeface="+mn-ea"/>
        <a:cs typeface="+mn-cs"/>
      </a:defRPr>
    </a:lvl4pPr>
    <a:lvl5pPr marL="2439071" algn="l" defTabSz="609768" rtl="0" eaLnBrk="1" latinLnBrk="0" hangingPunct="1">
      <a:defRPr sz="1600" kern="1200">
        <a:solidFill>
          <a:schemeClr val="tx1"/>
        </a:solidFill>
        <a:latin typeface="+mn-lt"/>
        <a:ea typeface="+mn-ea"/>
        <a:cs typeface="+mn-cs"/>
      </a:defRPr>
    </a:lvl5pPr>
    <a:lvl6pPr marL="3048838" algn="l" defTabSz="609768" rtl="0" eaLnBrk="1" latinLnBrk="0" hangingPunct="1">
      <a:defRPr sz="1600" kern="1200">
        <a:solidFill>
          <a:schemeClr val="tx1"/>
        </a:solidFill>
        <a:latin typeface="+mn-lt"/>
        <a:ea typeface="+mn-ea"/>
        <a:cs typeface="+mn-cs"/>
      </a:defRPr>
    </a:lvl6pPr>
    <a:lvl7pPr marL="3658606" algn="l" defTabSz="609768" rtl="0" eaLnBrk="1" latinLnBrk="0" hangingPunct="1">
      <a:defRPr sz="1600" kern="1200">
        <a:solidFill>
          <a:schemeClr val="tx1"/>
        </a:solidFill>
        <a:latin typeface="+mn-lt"/>
        <a:ea typeface="+mn-ea"/>
        <a:cs typeface="+mn-cs"/>
      </a:defRPr>
    </a:lvl7pPr>
    <a:lvl8pPr marL="4268373" algn="l" defTabSz="609768" rtl="0" eaLnBrk="1" latinLnBrk="0" hangingPunct="1">
      <a:defRPr sz="1600" kern="1200">
        <a:solidFill>
          <a:schemeClr val="tx1"/>
        </a:solidFill>
        <a:latin typeface="+mn-lt"/>
        <a:ea typeface="+mn-ea"/>
        <a:cs typeface="+mn-cs"/>
      </a:defRPr>
    </a:lvl8pPr>
    <a:lvl9pPr marL="4878141" algn="l" defTabSz="609768"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7" name="Titre 1"/>
          <p:cNvSpPr>
            <a:spLocks noGrp="1"/>
          </p:cNvSpPr>
          <p:nvPr>
            <p:ph type="ctrTitle" hasCustomPrompt="1"/>
          </p:nvPr>
        </p:nvSpPr>
        <p:spPr>
          <a:xfrm>
            <a:off x="359777" y="4409344"/>
            <a:ext cx="11376530" cy="1123038"/>
          </a:xfrm>
        </p:spPr>
        <p:txBody>
          <a:bodyPr anchor="b"/>
          <a:lstStyle>
            <a:lvl1pPr algn="l">
              <a:defRPr sz="6000" baseline="0">
                <a:latin typeface="Arial"/>
                <a:cs typeface="Arial"/>
              </a:defRPr>
            </a:lvl1pPr>
          </a:lstStyle>
          <a:p>
            <a:r>
              <a:rPr lang="en-US" dirty="0"/>
              <a:t>Presentation Title</a:t>
            </a:r>
            <a:endParaRPr lang="fr-FR" dirty="0"/>
          </a:p>
        </p:txBody>
      </p:sp>
      <p:sp>
        <p:nvSpPr>
          <p:cNvPr id="18" name="Sous-titre 2"/>
          <p:cNvSpPr>
            <a:spLocks noGrp="1"/>
          </p:cNvSpPr>
          <p:nvPr>
            <p:ph type="subTitle" idx="1" hasCustomPrompt="1"/>
          </p:nvPr>
        </p:nvSpPr>
        <p:spPr>
          <a:xfrm>
            <a:off x="359777" y="3527475"/>
            <a:ext cx="11376530" cy="867169"/>
          </a:xfrm>
        </p:spPr>
        <p:txBody>
          <a:bodyPr anchor="b"/>
          <a:lstStyle>
            <a:lvl1pPr marL="0" indent="0" algn="l">
              <a:buNone/>
              <a:defRPr sz="2400">
                <a:latin typeface="Arial"/>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endParaRPr lang="fr-FR" dirty="0"/>
          </a:p>
        </p:txBody>
      </p:sp>
    </p:spTree>
    <p:extLst>
      <p:ext uri="{BB962C8B-B14F-4D97-AF65-F5344CB8AC3E}">
        <p14:creationId xmlns:p14="http://schemas.microsoft.com/office/powerpoint/2010/main" val="330922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rgbClr val="0071CE"/>
                </a:solidFill>
                <a:latin typeface="+mj-lt"/>
              </a:defRPr>
            </a:lvl1p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176FCDF-D4EA-1B41-BA14-4AF95E5CEECB}" type="datetime5">
              <a:rPr lang="fr-FR" smtClean="0"/>
              <a:t>21-mai-21</a:t>
            </a:fld>
            <a:endParaRPr lang="en-US"/>
          </a:p>
        </p:txBody>
      </p:sp>
      <p:sp>
        <p:nvSpPr>
          <p:cNvPr id="5" name="Footer Placeholder 4"/>
          <p:cNvSpPr>
            <a:spLocks noGrp="1"/>
          </p:cNvSpPr>
          <p:nvPr>
            <p:ph type="ftr" sz="quarter" idx="11"/>
          </p:nvPr>
        </p:nvSpPr>
        <p:spPr/>
        <p:txBody>
          <a:bodyPr/>
          <a:lstStyle/>
          <a:p>
            <a:r>
              <a:rPr lang="en-US"/>
              <a:t>www.incose.org/IW2021</a:t>
            </a:r>
            <a:endParaRPr lang="en-US" dirty="0"/>
          </a:p>
        </p:txBody>
      </p:sp>
      <p:sp>
        <p:nvSpPr>
          <p:cNvPr id="6" name="Slide Number Placeholder 5"/>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2910453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3804" y="274639"/>
            <a:ext cx="2744629" cy="5851525"/>
          </a:xfrm>
        </p:spPr>
        <p:txBody>
          <a:bodyPr vert="eaVert"/>
          <a:lstStyle>
            <a:lvl1pPr>
              <a:defRPr>
                <a:solidFill>
                  <a:srgbClr val="0071CE"/>
                </a:solidFill>
                <a:latin typeface="+mj-lt"/>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609918" y="274639"/>
            <a:ext cx="8030580" cy="5851525"/>
          </a:xfrm>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0D2E1F4-580F-2746-8A54-DA485879FD5B}" type="datetime5">
              <a:rPr lang="fr-FR" smtClean="0"/>
              <a:t>21-mai-21</a:t>
            </a:fld>
            <a:endParaRPr lang="en-US"/>
          </a:p>
        </p:txBody>
      </p:sp>
      <p:sp>
        <p:nvSpPr>
          <p:cNvPr id="5" name="Footer Placeholder 4"/>
          <p:cNvSpPr>
            <a:spLocks noGrp="1"/>
          </p:cNvSpPr>
          <p:nvPr>
            <p:ph type="ftr" sz="quarter" idx="11"/>
          </p:nvPr>
        </p:nvSpPr>
        <p:spPr/>
        <p:txBody>
          <a:bodyPr/>
          <a:lstStyle/>
          <a:p>
            <a:r>
              <a:rPr lang="en-US"/>
              <a:t>www.incose.org/IW2021</a:t>
            </a:r>
            <a:endParaRPr lang="en-US" dirty="0"/>
          </a:p>
        </p:txBody>
      </p:sp>
      <p:sp>
        <p:nvSpPr>
          <p:cNvPr id="6" name="Slide Number Placeholder 5"/>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588177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ast Page">
    <p:bg>
      <p:bgPr>
        <a:solidFill>
          <a:schemeClr val="bg1"/>
        </a:solidFill>
        <a:effectLst/>
      </p:bgPr>
    </p:bg>
    <p:spTree>
      <p:nvGrpSpPr>
        <p:cNvPr id="1" name=""/>
        <p:cNvGrpSpPr/>
        <p:nvPr/>
      </p:nvGrpSpPr>
      <p:grpSpPr>
        <a:xfrm>
          <a:off x="0" y="0"/>
          <a:ext cx="0" cy="0"/>
          <a:chOff x="0" y="0"/>
          <a:chExt cx="0" cy="0"/>
        </a:xfrm>
      </p:grpSpPr>
      <p:sp>
        <p:nvSpPr>
          <p:cNvPr id="6" name="Sous-titre 2"/>
          <p:cNvSpPr txBox="1">
            <a:spLocks/>
          </p:cNvSpPr>
          <p:nvPr userDrawn="1"/>
        </p:nvSpPr>
        <p:spPr>
          <a:xfrm>
            <a:off x="0" y="3788435"/>
            <a:ext cx="12192000" cy="422753"/>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fr-FR" sz="2000" dirty="0" err="1">
                <a:solidFill>
                  <a:srgbClr val="414042"/>
                </a:solidFill>
                <a:latin typeface="Open Sans Light"/>
                <a:cs typeface="Open Sans Light"/>
              </a:rPr>
              <a:t>www.incose.org</a:t>
            </a:r>
            <a:r>
              <a:rPr lang="fr-FR" sz="2000">
                <a:solidFill>
                  <a:srgbClr val="414042"/>
                </a:solidFill>
                <a:latin typeface="Open Sans Light"/>
                <a:cs typeface="Open Sans Light"/>
              </a:rPr>
              <a:t>/IW2021</a:t>
            </a:r>
            <a:endParaRPr lang="fr-FR" sz="2000" dirty="0">
              <a:solidFill>
                <a:srgbClr val="414042"/>
              </a:solidFill>
              <a:latin typeface="Open Sans Light"/>
              <a:cs typeface="Open Sans Light"/>
            </a:endParaRPr>
          </a:p>
        </p:txBody>
      </p:sp>
      <p:pic>
        <p:nvPicPr>
          <p:cNvPr id="7" name="Picture 6"/>
          <p:cNvPicPr>
            <a:picLocks noChangeAspect="1"/>
          </p:cNvPicPr>
          <p:nvPr userDrawn="1"/>
        </p:nvPicPr>
        <p:blipFill>
          <a:blip r:embed="rId2"/>
          <a:srcRect/>
          <a:stretch/>
        </p:blipFill>
        <p:spPr>
          <a:xfrm>
            <a:off x="2926702" y="1746261"/>
            <a:ext cx="5802453" cy="1919635"/>
          </a:xfrm>
          <a:prstGeom prst="rect">
            <a:avLst/>
          </a:prstGeom>
        </p:spPr>
      </p:pic>
    </p:spTree>
    <p:extLst>
      <p:ext uri="{BB962C8B-B14F-4D97-AF65-F5344CB8AC3E}">
        <p14:creationId xmlns:p14="http://schemas.microsoft.com/office/powerpoint/2010/main" val="965053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38596" y="274639"/>
            <a:ext cx="10349837" cy="1143000"/>
          </a:xfrm>
        </p:spPr>
        <p:txBody>
          <a:bodyPr>
            <a:normAutofit/>
          </a:bodyPr>
          <a:lstStyle>
            <a:lvl1pPr algn="l">
              <a:defRPr sz="4400">
                <a:solidFill>
                  <a:schemeClr val="tx2"/>
                </a:solidFill>
                <a:latin typeface="+mj-lt"/>
                <a:cs typeface="Open Sans"/>
              </a:defRPr>
            </a:lvl1pPr>
          </a:lstStyle>
          <a:p>
            <a:r>
              <a:rPr lang="en-GB"/>
              <a:t>Click to edit Master title style</a:t>
            </a:r>
            <a:endParaRPr lang="en-US" dirty="0"/>
          </a:p>
        </p:txBody>
      </p:sp>
      <p:sp>
        <p:nvSpPr>
          <p:cNvPr id="3" name="Content Placeholder 2"/>
          <p:cNvSpPr>
            <a:spLocks noGrp="1"/>
          </p:cNvSpPr>
          <p:nvPr>
            <p:ph idx="1"/>
          </p:nvPr>
        </p:nvSpPr>
        <p:spPr>
          <a:xfrm>
            <a:off x="1504605" y="1600202"/>
            <a:ext cx="9534698" cy="4315620"/>
          </a:xfrm>
        </p:spPr>
        <p:txBody>
          <a:bodyPr/>
          <a:lstStyle>
            <a:lvl1pPr>
              <a:defRPr>
                <a:solidFill>
                  <a:schemeClr val="tx1"/>
                </a:solidFill>
                <a:latin typeface="+mn-lt"/>
                <a:cs typeface="Open Sans"/>
              </a:defRPr>
            </a:lvl1pPr>
            <a:lvl2pPr>
              <a:defRPr>
                <a:solidFill>
                  <a:schemeClr val="tx1"/>
                </a:solidFill>
                <a:latin typeface="+mn-lt"/>
                <a:cs typeface="Open Sans"/>
              </a:defRPr>
            </a:lvl2pPr>
            <a:lvl3pPr>
              <a:defRPr>
                <a:solidFill>
                  <a:schemeClr val="tx1"/>
                </a:solidFill>
                <a:latin typeface="+mn-lt"/>
                <a:cs typeface="Open Sans"/>
              </a:defRPr>
            </a:lvl3pPr>
            <a:lvl4pPr>
              <a:defRPr>
                <a:solidFill>
                  <a:schemeClr val="tx1"/>
                </a:solidFill>
                <a:latin typeface="+mn-lt"/>
                <a:cs typeface="Open Sans"/>
              </a:defRPr>
            </a:lvl4pPr>
            <a:lvl5pPr>
              <a:defRPr>
                <a:solidFill>
                  <a:schemeClr val="tx1"/>
                </a:solidFill>
                <a:latin typeface="+mn-lt"/>
                <a:cs typeface="Open Sans"/>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11"/>
          </p:nvPr>
        </p:nvSpPr>
        <p:spPr/>
        <p:txBody>
          <a:bodyPr/>
          <a:lstStyle>
            <a:lvl1pPr>
              <a:defRPr/>
            </a:lvl1pPr>
          </a:lstStyle>
          <a:p>
            <a:r>
              <a:rPr lang="en-US" dirty="0"/>
              <a:t>May 20, 2021 - Monthly Meeting</a:t>
            </a:r>
          </a:p>
        </p:txBody>
      </p:sp>
      <p:sp>
        <p:nvSpPr>
          <p:cNvPr id="6" name="Slide Number Placeholder 5"/>
          <p:cNvSpPr>
            <a:spLocks noGrp="1"/>
          </p:cNvSpPr>
          <p:nvPr>
            <p:ph type="sldNum" sz="quarter" idx="12"/>
          </p:nvPr>
        </p:nvSpPr>
        <p:spPr/>
        <p:txBody>
          <a:bodyPr/>
          <a:lstStyle/>
          <a:p>
            <a:fld id="{924B41C4-1474-8D42-B330-D2828683839D}" type="slidenum">
              <a:rPr lang="en-US" smtClean="0"/>
              <a:t>‹#›</a:t>
            </a:fld>
            <a:endParaRPr lang="en-US"/>
          </a:p>
        </p:txBody>
      </p:sp>
      <p:pic>
        <p:nvPicPr>
          <p:cNvPr id="7" name="Picture 6">
            <a:extLst>
              <a:ext uri="{FF2B5EF4-FFF2-40B4-BE49-F238E27FC236}">
                <a16:creationId xmlns:a16="http://schemas.microsoft.com/office/drawing/2014/main" id="{6DE61E45-10B9-4B3B-B2AC-72ADEC03A3D3}"/>
              </a:ext>
            </a:extLst>
          </p:cNvPr>
          <p:cNvPicPr>
            <a:picLocks noChangeAspect="1"/>
          </p:cNvPicPr>
          <p:nvPr userDrawn="1"/>
        </p:nvPicPr>
        <p:blipFill>
          <a:blip r:embed="rId2"/>
          <a:stretch>
            <a:fillRect/>
          </a:stretch>
        </p:blipFill>
        <p:spPr>
          <a:xfrm>
            <a:off x="105902" y="183358"/>
            <a:ext cx="1008032" cy="841218"/>
          </a:xfrm>
          <a:prstGeom prst="rect">
            <a:avLst/>
          </a:prstGeom>
        </p:spPr>
      </p:pic>
      <p:pic>
        <p:nvPicPr>
          <p:cNvPr id="8" name="Picture 7">
            <a:extLst>
              <a:ext uri="{FF2B5EF4-FFF2-40B4-BE49-F238E27FC236}">
                <a16:creationId xmlns:a16="http://schemas.microsoft.com/office/drawing/2014/main" id="{285DDAF5-F101-488D-96F1-C549850B9F86}"/>
              </a:ext>
            </a:extLst>
          </p:cNvPr>
          <p:cNvPicPr>
            <a:picLocks noChangeAspect="1"/>
          </p:cNvPicPr>
          <p:nvPr userDrawn="1"/>
        </p:nvPicPr>
        <p:blipFill rotWithShape="1">
          <a:blip r:embed="rId3"/>
          <a:srcRect r="90107"/>
          <a:stretch/>
        </p:blipFill>
        <p:spPr>
          <a:xfrm>
            <a:off x="72361" y="5713222"/>
            <a:ext cx="636821" cy="595504"/>
          </a:xfrm>
          <a:prstGeom prst="rect">
            <a:avLst/>
          </a:prstGeom>
        </p:spPr>
      </p:pic>
      <p:pic>
        <p:nvPicPr>
          <p:cNvPr id="9" name="Picture 8">
            <a:extLst>
              <a:ext uri="{FF2B5EF4-FFF2-40B4-BE49-F238E27FC236}">
                <a16:creationId xmlns:a16="http://schemas.microsoft.com/office/drawing/2014/main" id="{0933ED39-6A3F-4A85-BC4F-D2FB4EE93FCB}"/>
              </a:ext>
            </a:extLst>
          </p:cNvPr>
          <p:cNvPicPr>
            <a:picLocks noChangeAspect="1"/>
          </p:cNvPicPr>
          <p:nvPr userDrawn="1"/>
        </p:nvPicPr>
        <p:blipFill>
          <a:blip r:embed="rId4"/>
          <a:stretch>
            <a:fillRect/>
          </a:stretch>
        </p:blipFill>
        <p:spPr>
          <a:xfrm>
            <a:off x="10817127" y="5651449"/>
            <a:ext cx="1308862" cy="656802"/>
          </a:xfrm>
          <a:prstGeom prst="rect">
            <a:avLst/>
          </a:prstGeom>
        </p:spPr>
      </p:pic>
      <p:sp>
        <p:nvSpPr>
          <p:cNvPr id="10" name="TextBox 9">
            <a:extLst>
              <a:ext uri="{FF2B5EF4-FFF2-40B4-BE49-F238E27FC236}">
                <a16:creationId xmlns:a16="http://schemas.microsoft.com/office/drawing/2014/main" id="{1C2718A6-E314-4A03-81BD-65336DA2D37E}"/>
              </a:ext>
            </a:extLst>
          </p:cNvPr>
          <p:cNvSpPr txBox="1"/>
          <p:nvPr userDrawn="1"/>
        </p:nvSpPr>
        <p:spPr>
          <a:xfrm>
            <a:off x="576696" y="5915821"/>
            <a:ext cx="1526454" cy="430887"/>
          </a:xfrm>
          <a:prstGeom prst="rect">
            <a:avLst/>
          </a:prstGeom>
          <a:noFill/>
        </p:spPr>
        <p:txBody>
          <a:bodyPr wrap="square" rtlCol="0">
            <a:spAutoFit/>
          </a:bodyPr>
          <a:lstStyle/>
          <a:p>
            <a:r>
              <a:rPr lang="en-US" sz="1100" dirty="0"/>
              <a:t>INCOSE UK Chapter Rail Interest Group</a:t>
            </a:r>
          </a:p>
        </p:txBody>
      </p:sp>
    </p:spTree>
    <p:extLst>
      <p:ext uri="{BB962C8B-B14F-4D97-AF65-F5344CB8AC3E}">
        <p14:creationId xmlns:p14="http://schemas.microsoft.com/office/powerpoint/2010/main" val="2042391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E0206F0-1644-564B-A244-82B88DB5BC3C}" type="datetime5">
              <a:rPr lang="fr-FR" smtClean="0"/>
              <a:t>21-mai-21</a:t>
            </a:fld>
            <a:endParaRPr lang="en-US"/>
          </a:p>
        </p:txBody>
      </p:sp>
      <p:sp>
        <p:nvSpPr>
          <p:cNvPr id="5" name="Footer Placeholder 4"/>
          <p:cNvSpPr>
            <a:spLocks noGrp="1"/>
          </p:cNvSpPr>
          <p:nvPr>
            <p:ph type="ftr" sz="quarter" idx="11"/>
          </p:nvPr>
        </p:nvSpPr>
        <p:spPr/>
        <p:txBody>
          <a:bodyPr/>
          <a:lstStyle/>
          <a:p>
            <a:r>
              <a:rPr lang="en-US"/>
              <a:t>www.incose.org/IW2021</a:t>
            </a:r>
            <a:endParaRPr lang="en-US" dirty="0"/>
          </a:p>
        </p:txBody>
      </p:sp>
      <p:sp>
        <p:nvSpPr>
          <p:cNvPr id="6" name="Slide Number Placeholder 5"/>
          <p:cNvSpPr>
            <a:spLocks noGrp="1"/>
          </p:cNvSpPr>
          <p:nvPr>
            <p:ph type="sldNum" sz="quarter" idx="12"/>
          </p:nvPr>
        </p:nvSpPr>
        <p:spPr/>
        <p:txBody>
          <a:bodyPr/>
          <a:lstStyle/>
          <a:p>
            <a:fld id="{924B41C4-1474-8D42-B330-D2828683839D}" type="slidenum">
              <a:rPr lang="en-US" smtClean="0"/>
              <a:t>‹#›</a:t>
            </a:fld>
            <a:endParaRPr lang="en-US"/>
          </a:p>
        </p:txBody>
      </p:sp>
      <p:sp>
        <p:nvSpPr>
          <p:cNvPr id="30" name="Titre 1"/>
          <p:cNvSpPr>
            <a:spLocks noGrp="1"/>
          </p:cNvSpPr>
          <p:nvPr>
            <p:ph type="ctrTitle" hasCustomPrompt="1"/>
          </p:nvPr>
        </p:nvSpPr>
        <p:spPr>
          <a:xfrm>
            <a:off x="359777" y="3975759"/>
            <a:ext cx="11376530" cy="1123038"/>
          </a:xfrm>
        </p:spPr>
        <p:txBody>
          <a:bodyPr anchor="b"/>
          <a:lstStyle>
            <a:lvl1pPr algn="l">
              <a:defRPr sz="6000" baseline="0">
                <a:latin typeface="Arial"/>
                <a:cs typeface="Arial"/>
              </a:defRPr>
            </a:lvl1pPr>
          </a:lstStyle>
          <a:p>
            <a:r>
              <a:rPr lang="en-US" dirty="0"/>
              <a:t>Section Title</a:t>
            </a:r>
            <a:endParaRPr lang="fr-FR" dirty="0"/>
          </a:p>
        </p:txBody>
      </p:sp>
      <p:sp>
        <p:nvSpPr>
          <p:cNvPr id="31" name="Sous-titre 2"/>
          <p:cNvSpPr>
            <a:spLocks noGrp="1"/>
          </p:cNvSpPr>
          <p:nvPr>
            <p:ph type="subTitle" idx="1" hasCustomPrompt="1"/>
          </p:nvPr>
        </p:nvSpPr>
        <p:spPr>
          <a:xfrm>
            <a:off x="359777" y="3093890"/>
            <a:ext cx="11376530" cy="867169"/>
          </a:xfrm>
        </p:spPr>
        <p:txBody>
          <a:bodyPr anchor="b"/>
          <a:lstStyle>
            <a:lvl1pPr marL="0" indent="0" algn="l">
              <a:buNone/>
              <a:defRPr sz="2400">
                <a:latin typeface="Arial"/>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Section</a:t>
            </a:r>
            <a:endParaRPr lang="fr-FR" dirty="0"/>
          </a:p>
        </p:txBody>
      </p:sp>
      <p:cxnSp>
        <p:nvCxnSpPr>
          <p:cNvPr id="32" name="Straight Connector 31"/>
          <p:cNvCxnSpPr/>
          <p:nvPr userDrawn="1"/>
        </p:nvCxnSpPr>
        <p:spPr>
          <a:xfrm>
            <a:off x="359777" y="5098797"/>
            <a:ext cx="3074092" cy="0"/>
          </a:xfrm>
          <a:prstGeom prst="line">
            <a:avLst/>
          </a:prstGeom>
          <a:ln w="76200" cmpd="sng">
            <a:solidFill>
              <a:srgbClr val="0071C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951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chemeClr val="tx2"/>
                </a:solidFill>
                <a:latin typeface="+mj-lt"/>
              </a:defRPr>
            </a:lvl1pPr>
          </a:lstStyle>
          <a:p>
            <a:r>
              <a:rPr lang="en-GB"/>
              <a:t>Click to edit Master title style</a:t>
            </a:r>
            <a:endParaRPr lang="en-US" dirty="0"/>
          </a:p>
        </p:txBody>
      </p:sp>
      <p:sp>
        <p:nvSpPr>
          <p:cNvPr id="3" name="Content Placeholder 2"/>
          <p:cNvSpPr>
            <a:spLocks noGrp="1"/>
          </p:cNvSpPr>
          <p:nvPr>
            <p:ph sz="half" idx="1"/>
          </p:nvPr>
        </p:nvSpPr>
        <p:spPr>
          <a:xfrm>
            <a:off x="609917" y="1600201"/>
            <a:ext cx="5387605" cy="4525963"/>
          </a:xfrm>
        </p:spPr>
        <p:txBody>
          <a:bodyPr/>
          <a:lstStyle>
            <a:lvl1pPr>
              <a:defRPr sz="3700">
                <a:latin typeface="+mn-lt"/>
              </a:defRPr>
            </a:lvl1pPr>
            <a:lvl2pPr>
              <a:defRPr sz="3200">
                <a:latin typeface="+mn-lt"/>
              </a:defRPr>
            </a:lvl2pPr>
            <a:lvl3pPr>
              <a:defRPr sz="2700">
                <a:latin typeface="+mn-lt"/>
              </a:defRPr>
            </a:lvl3pPr>
            <a:lvl4pPr>
              <a:defRPr sz="2400">
                <a:latin typeface="+mn-lt"/>
              </a:defRPr>
            </a:lvl4pPr>
            <a:lvl5pPr>
              <a:defRPr sz="2400">
                <a:latin typeface="+mn-lt"/>
              </a:defRPr>
            </a:lvl5pPr>
            <a:lvl6pPr>
              <a:defRPr sz="2400"/>
            </a:lvl6pPr>
            <a:lvl7pPr>
              <a:defRPr sz="2400"/>
            </a:lvl7pPr>
            <a:lvl8pPr>
              <a:defRPr sz="2400"/>
            </a:lvl8pPr>
            <a:lvl9pPr>
              <a:defRPr sz="2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200828" y="1600201"/>
            <a:ext cx="5387605" cy="4525963"/>
          </a:xfrm>
        </p:spPr>
        <p:txBody>
          <a:bodyPr/>
          <a:lstStyle>
            <a:lvl1pPr>
              <a:defRPr sz="3700">
                <a:latin typeface="+mn-lt"/>
              </a:defRPr>
            </a:lvl1pPr>
            <a:lvl2pPr>
              <a:defRPr sz="3200">
                <a:latin typeface="+mn-lt"/>
              </a:defRPr>
            </a:lvl2pPr>
            <a:lvl3pPr>
              <a:defRPr sz="2700">
                <a:latin typeface="+mn-lt"/>
              </a:defRPr>
            </a:lvl3pPr>
            <a:lvl4pPr>
              <a:defRPr sz="2400">
                <a:latin typeface="+mn-lt"/>
              </a:defRPr>
            </a:lvl4pPr>
            <a:lvl5pPr>
              <a:defRPr sz="2400">
                <a:latin typeface="+mn-lt"/>
              </a:defRPr>
            </a:lvl5pPr>
            <a:lvl6pPr>
              <a:defRPr sz="2400"/>
            </a:lvl6pPr>
            <a:lvl7pPr>
              <a:defRPr sz="2400"/>
            </a:lvl7pPr>
            <a:lvl8pPr>
              <a:defRPr sz="2400"/>
            </a:lvl8pPr>
            <a:lvl9pPr>
              <a:defRPr sz="2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F8646E17-325D-1945-BB66-7DE668976512}" type="datetime5">
              <a:rPr lang="fr-FR" smtClean="0"/>
              <a:t>21-mai-21</a:t>
            </a:fld>
            <a:endParaRPr lang="en-US"/>
          </a:p>
        </p:txBody>
      </p:sp>
      <p:sp>
        <p:nvSpPr>
          <p:cNvPr id="6" name="Footer Placeholder 5"/>
          <p:cNvSpPr>
            <a:spLocks noGrp="1"/>
          </p:cNvSpPr>
          <p:nvPr>
            <p:ph type="ftr" sz="quarter" idx="11"/>
          </p:nvPr>
        </p:nvSpPr>
        <p:spPr/>
        <p:txBody>
          <a:bodyPr/>
          <a:lstStyle/>
          <a:p>
            <a:r>
              <a:rPr lang="en-US"/>
              <a:t>www.incose.org/IW2021</a:t>
            </a:r>
            <a:endParaRPr lang="en-US" dirty="0"/>
          </a:p>
        </p:txBody>
      </p:sp>
      <p:sp>
        <p:nvSpPr>
          <p:cNvPr id="7" name="Slide Number Placeholder 6"/>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4200704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rgbClr val="0071CE"/>
                </a:solidFill>
                <a:latin typeface="+mj-lt"/>
              </a:defRPr>
            </a:lvl1pPr>
          </a:lstStyle>
          <a:p>
            <a:r>
              <a:rPr lang="en-GB"/>
              <a:t>Click to edit Master title style</a:t>
            </a:r>
            <a:endParaRPr lang="en-US" dirty="0"/>
          </a:p>
        </p:txBody>
      </p:sp>
      <p:sp>
        <p:nvSpPr>
          <p:cNvPr id="3" name="Text Placeholder 2"/>
          <p:cNvSpPr>
            <a:spLocks noGrp="1"/>
          </p:cNvSpPr>
          <p:nvPr>
            <p:ph type="body" idx="1"/>
          </p:nvPr>
        </p:nvSpPr>
        <p:spPr>
          <a:xfrm>
            <a:off x="609918" y="1535113"/>
            <a:ext cx="5389723" cy="639763"/>
          </a:xfrm>
        </p:spPr>
        <p:txBody>
          <a:bodyPr anchor="b">
            <a:normAutofit/>
          </a:bodyPr>
          <a:lstStyle>
            <a:lvl1pPr marL="0" indent="0">
              <a:buNone/>
              <a:defRPr sz="2800" b="0">
                <a:solidFill>
                  <a:srgbClr val="0071CE"/>
                </a:solidFill>
                <a:latin typeface="+mn-lt"/>
              </a:defRPr>
            </a:lvl1pPr>
            <a:lvl2pPr marL="609768" indent="0">
              <a:buNone/>
              <a:defRPr sz="2700" b="1"/>
            </a:lvl2pPr>
            <a:lvl3pPr marL="1219535" indent="0">
              <a:buNone/>
              <a:defRPr sz="2400" b="1"/>
            </a:lvl3pPr>
            <a:lvl4pPr marL="1829303" indent="0">
              <a:buNone/>
              <a:defRPr sz="2100" b="1"/>
            </a:lvl4pPr>
            <a:lvl5pPr marL="2439071" indent="0">
              <a:buNone/>
              <a:defRPr sz="2100" b="1"/>
            </a:lvl5pPr>
            <a:lvl6pPr marL="3048838" indent="0">
              <a:buNone/>
              <a:defRPr sz="2100" b="1"/>
            </a:lvl6pPr>
            <a:lvl7pPr marL="3658606" indent="0">
              <a:buNone/>
              <a:defRPr sz="2100" b="1"/>
            </a:lvl7pPr>
            <a:lvl8pPr marL="4268373" indent="0">
              <a:buNone/>
              <a:defRPr sz="2100" b="1"/>
            </a:lvl8pPr>
            <a:lvl9pPr marL="4878141" indent="0">
              <a:buNone/>
              <a:defRPr sz="2100" b="1"/>
            </a:lvl9pPr>
          </a:lstStyle>
          <a:p>
            <a:pPr lvl="0"/>
            <a:r>
              <a:rPr lang="en-GB"/>
              <a:t>Click to edit Master text styles</a:t>
            </a:r>
          </a:p>
        </p:txBody>
      </p:sp>
      <p:sp>
        <p:nvSpPr>
          <p:cNvPr id="4" name="Content Placeholder 3"/>
          <p:cNvSpPr>
            <a:spLocks noGrp="1"/>
          </p:cNvSpPr>
          <p:nvPr>
            <p:ph sz="half" idx="2"/>
          </p:nvPr>
        </p:nvSpPr>
        <p:spPr>
          <a:xfrm>
            <a:off x="609918" y="2174875"/>
            <a:ext cx="5389723" cy="3951288"/>
          </a:xfrm>
        </p:spPr>
        <p:txBody>
          <a:bodyPr/>
          <a:lstStyle>
            <a:lvl1pPr>
              <a:defRPr sz="3200">
                <a:latin typeface="+mn-lt"/>
              </a:defRPr>
            </a:lvl1pPr>
            <a:lvl2pPr>
              <a:defRPr sz="2700">
                <a:latin typeface="+mn-lt"/>
              </a:defRPr>
            </a:lvl2pPr>
            <a:lvl3pPr>
              <a:defRPr sz="2400">
                <a:latin typeface="+mn-lt"/>
              </a:defRPr>
            </a:lvl3pPr>
            <a:lvl4pPr>
              <a:defRPr sz="2100">
                <a:latin typeface="+mn-lt"/>
              </a:defRPr>
            </a:lvl4pPr>
            <a:lvl5pPr>
              <a:defRPr sz="2100">
                <a:latin typeface="+mn-lt"/>
              </a:defRPr>
            </a:lvl5pPr>
            <a:lvl6pPr>
              <a:defRPr sz="2100"/>
            </a:lvl6pPr>
            <a:lvl7pPr>
              <a:defRPr sz="2100"/>
            </a:lvl7pPr>
            <a:lvl8pPr>
              <a:defRPr sz="2100"/>
            </a:lvl8pPr>
            <a:lvl9pPr>
              <a:defRPr sz="21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96594" y="1535113"/>
            <a:ext cx="5391840" cy="639763"/>
          </a:xfrm>
        </p:spPr>
        <p:txBody>
          <a:bodyPr anchor="b">
            <a:normAutofit/>
          </a:bodyPr>
          <a:lstStyle>
            <a:lvl1pPr marL="0" indent="0">
              <a:buNone/>
              <a:defRPr sz="2800" b="0">
                <a:solidFill>
                  <a:srgbClr val="0071CE"/>
                </a:solidFill>
                <a:latin typeface="+mn-lt"/>
              </a:defRPr>
            </a:lvl1pPr>
            <a:lvl2pPr marL="609768" indent="0">
              <a:buNone/>
              <a:defRPr sz="2700" b="1"/>
            </a:lvl2pPr>
            <a:lvl3pPr marL="1219535" indent="0">
              <a:buNone/>
              <a:defRPr sz="2400" b="1"/>
            </a:lvl3pPr>
            <a:lvl4pPr marL="1829303" indent="0">
              <a:buNone/>
              <a:defRPr sz="2100" b="1"/>
            </a:lvl4pPr>
            <a:lvl5pPr marL="2439071" indent="0">
              <a:buNone/>
              <a:defRPr sz="2100" b="1"/>
            </a:lvl5pPr>
            <a:lvl6pPr marL="3048838" indent="0">
              <a:buNone/>
              <a:defRPr sz="2100" b="1"/>
            </a:lvl6pPr>
            <a:lvl7pPr marL="3658606" indent="0">
              <a:buNone/>
              <a:defRPr sz="2100" b="1"/>
            </a:lvl7pPr>
            <a:lvl8pPr marL="4268373" indent="0">
              <a:buNone/>
              <a:defRPr sz="2100" b="1"/>
            </a:lvl8pPr>
            <a:lvl9pPr marL="4878141" indent="0">
              <a:buNone/>
              <a:defRPr sz="2100" b="1"/>
            </a:lvl9pPr>
          </a:lstStyle>
          <a:p>
            <a:pPr lvl="0"/>
            <a:r>
              <a:rPr lang="en-GB"/>
              <a:t>Click to edit Master text styles</a:t>
            </a:r>
          </a:p>
        </p:txBody>
      </p:sp>
      <p:sp>
        <p:nvSpPr>
          <p:cNvPr id="6" name="Content Placeholder 5"/>
          <p:cNvSpPr>
            <a:spLocks noGrp="1"/>
          </p:cNvSpPr>
          <p:nvPr>
            <p:ph sz="quarter" idx="4"/>
          </p:nvPr>
        </p:nvSpPr>
        <p:spPr>
          <a:xfrm>
            <a:off x="6196594" y="2174875"/>
            <a:ext cx="5391840" cy="3951288"/>
          </a:xfrm>
        </p:spPr>
        <p:txBody>
          <a:bodyPr/>
          <a:lstStyle>
            <a:lvl1pPr>
              <a:defRPr sz="3200">
                <a:latin typeface="+mn-lt"/>
              </a:defRPr>
            </a:lvl1pPr>
            <a:lvl2pPr>
              <a:defRPr sz="2700">
                <a:latin typeface="+mn-lt"/>
              </a:defRPr>
            </a:lvl2pPr>
            <a:lvl3pPr>
              <a:defRPr sz="2400">
                <a:latin typeface="+mn-lt"/>
              </a:defRPr>
            </a:lvl3pPr>
            <a:lvl4pPr>
              <a:defRPr sz="2100">
                <a:latin typeface="+mn-lt"/>
              </a:defRPr>
            </a:lvl4pPr>
            <a:lvl5pPr>
              <a:defRPr sz="2100">
                <a:latin typeface="+mn-lt"/>
              </a:defRPr>
            </a:lvl5pPr>
            <a:lvl6pPr>
              <a:defRPr sz="2100"/>
            </a:lvl6pPr>
            <a:lvl7pPr>
              <a:defRPr sz="2100"/>
            </a:lvl7pPr>
            <a:lvl8pPr>
              <a:defRPr sz="2100"/>
            </a:lvl8pPr>
            <a:lvl9pPr>
              <a:defRPr sz="21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F6C1C6AC-1A71-F042-A34D-5D5D60078753}" type="datetime5">
              <a:rPr lang="fr-FR" smtClean="0"/>
              <a:t>21-mai-21</a:t>
            </a:fld>
            <a:endParaRPr lang="en-US"/>
          </a:p>
        </p:txBody>
      </p:sp>
      <p:sp>
        <p:nvSpPr>
          <p:cNvPr id="8" name="Footer Placeholder 7"/>
          <p:cNvSpPr>
            <a:spLocks noGrp="1"/>
          </p:cNvSpPr>
          <p:nvPr>
            <p:ph type="ftr" sz="quarter" idx="11"/>
          </p:nvPr>
        </p:nvSpPr>
        <p:spPr/>
        <p:txBody>
          <a:bodyPr/>
          <a:lstStyle/>
          <a:p>
            <a:r>
              <a:rPr lang="en-US"/>
              <a:t>www.incose.org/IW2021</a:t>
            </a:r>
            <a:endParaRPr lang="en-US" dirty="0"/>
          </a:p>
        </p:txBody>
      </p:sp>
      <p:sp>
        <p:nvSpPr>
          <p:cNvPr id="9" name="Slide Number Placeholder 8"/>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2205490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rgbClr val="0071CE"/>
                </a:solidFill>
                <a:latin typeface="+mj-lt"/>
              </a:defRPr>
            </a:lvl1p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9B1AB221-4574-3D44-B186-34E820A81691}" type="datetime5">
              <a:rPr lang="fr-FR" smtClean="0"/>
              <a:t>21-mai-21</a:t>
            </a:fld>
            <a:endParaRPr lang="en-US"/>
          </a:p>
        </p:txBody>
      </p:sp>
      <p:sp>
        <p:nvSpPr>
          <p:cNvPr id="4" name="Footer Placeholder 3"/>
          <p:cNvSpPr>
            <a:spLocks noGrp="1"/>
          </p:cNvSpPr>
          <p:nvPr>
            <p:ph type="ftr" sz="quarter" idx="11"/>
          </p:nvPr>
        </p:nvSpPr>
        <p:spPr/>
        <p:txBody>
          <a:bodyPr/>
          <a:lstStyle/>
          <a:p>
            <a:r>
              <a:rPr lang="en-US"/>
              <a:t>www.incose.org/IW2021</a:t>
            </a:r>
            <a:endParaRPr lang="en-US" dirty="0"/>
          </a:p>
        </p:txBody>
      </p:sp>
      <p:sp>
        <p:nvSpPr>
          <p:cNvPr id="5" name="Slide Number Placeholder 4"/>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31325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D1D4F6-79BD-6244-8DD0-2BF7E4A8F24B}" type="datetime5">
              <a:rPr lang="fr-FR" smtClean="0"/>
              <a:t>21-mai-21</a:t>
            </a:fld>
            <a:endParaRPr lang="en-US"/>
          </a:p>
        </p:txBody>
      </p:sp>
      <p:sp>
        <p:nvSpPr>
          <p:cNvPr id="3" name="Footer Placeholder 2"/>
          <p:cNvSpPr>
            <a:spLocks noGrp="1"/>
          </p:cNvSpPr>
          <p:nvPr>
            <p:ph type="ftr" sz="quarter" idx="11"/>
          </p:nvPr>
        </p:nvSpPr>
        <p:spPr/>
        <p:txBody>
          <a:bodyPr/>
          <a:lstStyle/>
          <a:p>
            <a:r>
              <a:rPr lang="en-US"/>
              <a:t>www.incose.org/IW2021</a:t>
            </a:r>
            <a:endParaRPr lang="en-US" dirty="0"/>
          </a:p>
        </p:txBody>
      </p:sp>
      <p:sp>
        <p:nvSpPr>
          <p:cNvPr id="4" name="Slide Number Placeholder 3"/>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706696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920" y="273049"/>
            <a:ext cx="4013173" cy="1162051"/>
          </a:xfrm>
        </p:spPr>
        <p:txBody>
          <a:bodyPr anchor="b"/>
          <a:lstStyle>
            <a:lvl1pPr algn="l">
              <a:defRPr sz="2700" b="0">
                <a:solidFill>
                  <a:srgbClr val="0071CE"/>
                </a:solidFill>
                <a:latin typeface="+mj-lt"/>
              </a:defRPr>
            </a:lvl1pPr>
          </a:lstStyle>
          <a:p>
            <a:r>
              <a:rPr lang="en-GB"/>
              <a:t>Click to edit Master title style</a:t>
            </a:r>
            <a:endParaRPr lang="en-US" dirty="0"/>
          </a:p>
        </p:txBody>
      </p:sp>
      <p:sp>
        <p:nvSpPr>
          <p:cNvPr id="3" name="Content Placeholder 2"/>
          <p:cNvSpPr>
            <a:spLocks noGrp="1"/>
          </p:cNvSpPr>
          <p:nvPr>
            <p:ph idx="1"/>
          </p:nvPr>
        </p:nvSpPr>
        <p:spPr>
          <a:xfrm>
            <a:off x="4769216" y="273052"/>
            <a:ext cx="6819216" cy="5853113"/>
          </a:xfrm>
        </p:spPr>
        <p:txBody>
          <a:bodyPr/>
          <a:lstStyle>
            <a:lvl1pPr>
              <a:defRPr sz="4300">
                <a:latin typeface="+mn-lt"/>
              </a:defRPr>
            </a:lvl1pPr>
            <a:lvl2pPr>
              <a:defRPr sz="3700">
                <a:latin typeface="+mn-lt"/>
              </a:defRPr>
            </a:lvl2pPr>
            <a:lvl3pPr>
              <a:defRPr sz="3200">
                <a:latin typeface="+mn-lt"/>
              </a:defRPr>
            </a:lvl3pPr>
            <a:lvl4pPr>
              <a:defRPr sz="2700">
                <a:latin typeface="+mn-lt"/>
              </a:defRPr>
            </a:lvl4pPr>
            <a:lvl5pPr>
              <a:defRPr sz="2700">
                <a:latin typeface="+mn-lt"/>
              </a:defRPr>
            </a:lvl5pPr>
            <a:lvl6pPr>
              <a:defRPr sz="2700"/>
            </a:lvl6pPr>
            <a:lvl7pPr>
              <a:defRPr sz="2700"/>
            </a:lvl7pPr>
            <a:lvl8pPr>
              <a:defRPr sz="2700"/>
            </a:lvl8pPr>
            <a:lvl9pPr>
              <a:defRPr sz="27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09920" y="1435102"/>
            <a:ext cx="4013173" cy="4691063"/>
          </a:xfrm>
        </p:spPr>
        <p:txBody>
          <a:bodyPr/>
          <a:lstStyle>
            <a:lvl1pPr marL="0" indent="0">
              <a:buNone/>
              <a:defRPr sz="1900">
                <a:latin typeface="+mn-lt"/>
              </a:defRPr>
            </a:lvl1pPr>
            <a:lvl2pPr marL="609768" indent="0">
              <a:buNone/>
              <a:defRPr sz="1600"/>
            </a:lvl2pPr>
            <a:lvl3pPr marL="1219535" indent="0">
              <a:buNone/>
              <a:defRPr sz="1300"/>
            </a:lvl3pPr>
            <a:lvl4pPr marL="1829303" indent="0">
              <a:buNone/>
              <a:defRPr sz="1200"/>
            </a:lvl4pPr>
            <a:lvl5pPr marL="2439071" indent="0">
              <a:buNone/>
              <a:defRPr sz="1200"/>
            </a:lvl5pPr>
            <a:lvl6pPr marL="3048838" indent="0">
              <a:buNone/>
              <a:defRPr sz="1200"/>
            </a:lvl6pPr>
            <a:lvl7pPr marL="3658606" indent="0">
              <a:buNone/>
              <a:defRPr sz="1200"/>
            </a:lvl7pPr>
            <a:lvl8pPr marL="4268373" indent="0">
              <a:buNone/>
              <a:defRPr sz="1200"/>
            </a:lvl8pPr>
            <a:lvl9pPr marL="4878141" indent="0">
              <a:buNone/>
              <a:defRPr sz="1200"/>
            </a:lvl9pPr>
          </a:lstStyle>
          <a:p>
            <a:pPr lvl="0"/>
            <a:r>
              <a:rPr lang="en-GB"/>
              <a:t>Click to edit Master text styles</a:t>
            </a:r>
          </a:p>
        </p:txBody>
      </p:sp>
      <p:sp>
        <p:nvSpPr>
          <p:cNvPr id="5" name="Date Placeholder 4"/>
          <p:cNvSpPr>
            <a:spLocks noGrp="1"/>
          </p:cNvSpPr>
          <p:nvPr>
            <p:ph type="dt" sz="half" idx="10"/>
          </p:nvPr>
        </p:nvSpPr>
        <p:spPr/>
        <p:txBody>
          <a:bodyPr/>
          <a:lstStyle/>
          <a:p>
            <a:fld id="{14D840D8-3659-0E44-A103-5F5DE597A511}" type="datetime5">
              <a:rPr lang="fr-FR" smtClean="0"/>
              <a:t>21-mai-21</a:t>
            </a:fld>
            <a:endParaRPr lang="en-US"/>
          </a:p>
        </p:txBody>
      </p:sp>
      <p:sp>
        <p:nvSpPr>
          <p:cNvPr id="6" name="Footer Placeholder 5"/>
          <p:cNvSpPr>
            <a:spLocks noGrp="1"/>
          </p:cNvSpPr>
          <p:nvPr>
            <p:ph type="ftr" sz="quarter" idx="11"/>
          </p:nvPr>
        </p:nvSpPr>
        <p:spPr/>
        <p:txBody>
          <a:bodyPr/>
          <a:lstStyle/>
          <a:p>
            <a:r>
              <a:rPr lang="en-US"/>
              <a:t>www.incose.org/IW2021</a:t>
            </a:r>
            <a:endParaRPr lang="en-US" dirty="0"/>
          </a:p>
        </p:txBody>
      </p:sp>
      <p:sp>
        <p:nvSpPr>
          <p:cNvPr id="7" name="Slide Number Placeholder 6"/>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117613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962" y="4800600"/>
            <a:ext cx="7319010" cy="566739"/>
          </a:xfrm>
        </p:spPr>
        <p:txBody>
          <a:bodyPr anchor="b"/>
          <a:lstStyle>
            <a:lvl1pPr algn="l">
              <a:defRPr sz="2700" b="0">
                <a:solidFill>
                  <a:srgbClr val="0071CE"/>
                </a:solidFill>
                <a:latin typeface="+mj-lt"/>
              </a:defRPr>
            </a:lvl1pPr>
          </a:lstStyle>
          <a:p>
            <a:r>
              <a:rPr lang="en-GB"/>
              <a:t>Click to edit Master title style</a:t>
            </a:r>
            <a:endParaRPr lang="en-US" dirty="0"/>
          </a:p>
        </p:txBody>
      </p:sp>
      <p:sp>
        <p:nvSpPr>
          <p:cNvPr id="3" name="Picture Placeholder 2"/>
          <p:cNvSpPr>
            <a:spLocks noGrp="1"/>
          </p:cNvSpPr>
          <p:nvPr>
            <p:ph type="pic" idx="1"/>
          </p:nvPr>
        </p:nvSpPr>
        <p:spPr>
          <a:xfrm>
            <a:off x="2390962" y="612775"/>
            <a:ext cx="7319010" cy="4114800"/>
          </a:xfrm>
        </p:spPr>
        <p:txBody>
          <a:bodyPr/>
          <a:lstStyle>
            <a:lvl1pPr marL="0" indent="0">
              <a:buNone/>
              <a:defRPr sz="4300"/>
            </a:lvl1pPr>
            <a:lvl2pPr marL="609768" indent="0">
              <a:buNone/>
              <a:defRPr sz="3700"/>
            </a:lvl2pPr>
            <a:lvl3pPr marL="1219535" indent="0">
              <a:buNone/>
              <a:defRPr sz="3200"/>
            </a:lvl3pPr>
            <a:lvl4pPr marL="1829303" indent="0">
              <a:buNone/>
              <a:defRPr sz="2700"/>
            </a:lvl4pPr>
            <a:lvl5pPr marL="2439071" indent="0">
              <a:buNone/>
              <a:defRPr sz="2700"/>
            </a:lvl5pPr>
            <a:lvl6pPr marL="3048838" indent="0">
              <a:buNone/>
              <a:defRPr sz="2700"/>
            </a:lvl6pPr>
            <a:lvl7pPr marL="3658606" indent="0">
              <a:buNone/>
              <a:defRPr sz="2700"/>
            </a:lvl7pPr>
            <a:lvl8pPr marL="4268373" indent="0">
              <a:buNone/>
              <a:defRPr sz="2700"/>
            </a:lvl8pPr>
            <a:lvl9pPr marL="4878141" indent="0">
              <a:buNone/>
              <a:defRPr sz="2700"/>
            </a:lvl9pPr>
          </a:lstStyle>
          <a:p>
            <a:r>
              <a:rPr lang="en-GB"/>
              <a:t>Click icon to add picture</a:t>
            </a:r>
            <a:endParaRPr lang="en-US"/>
          </a:p>
        </p:txBody>
      </p:sp>
      <p:sp>
        <p:nvSpPr>
          <p:cNvPr id="4" name="Text Placeholder 3"/>
          <p:cNvSpPr>
            <a:spLocks noGrp="1"/>
          </p:cNvSpPr>
          <p:nvPr>
            <p:ph type="body" sz="half" idx="2"/>
          </p:nvPr>
        </p:nvSpPr>
        <p:spPr>
          <a:xfrm>
            <a:off x="2390962" y="5367338"/>
            <a:ext cx="7319010" cy="804863"/>
          </a:xfrm>
        </p:spPr>
        <p:txBody>
          <a:bodyPr/>
          <a:lstStyle>
            <a:lvl1pPr marL="0" indent="0">
              <a:buNone/>
              <a:defRPr sz="1900">
                <a:latin typeface="+mn-lt"/>
              </a:defRPr>
            </a:lvl1pPr>
            <a:lvl2pPr marL="609768" indent="0">
              <a:buNone/>
              <a:defRPr sz="1600"/>
            </a:lvl2pPr>
            <a:lvl3pPr marL="1219535" indent="0">
              <a:buNone/>
              <a:defRPr sz="1300"/>
            </a:lvl3pPr>
            <a:lvl4pPr marL="1829303" indent="0">
              <a:buNone/>
              <a:defRPr sz="1200"/>
            </a:lvl4pPr>
            <a:lvl5pPr marL="2439071" indent="0">
              <a:buNone/>
              <a:defRPr sz="1200"/>
            </a:lvl5pPr>
            <a:lvl6pPr marL="3048838" indent="0">
              <a:buNone/>
              <a:defRPr sz="1200"/>
            </a:lvl6pPr>
            <a:lvl7pPr marL="3658606" indent="0">
              <a:buNone/>
              <a:defRPr sz="1200"/>
            </a:lvl7pPr>
            <a:lvl8pPr marL="4268373" indent="0">
              <a:buNone/>
              <a:defRPr sz="1200"/>
            </a:lvl8pPr>
            <a:lvl9pPr marL="4878141" indent="0">
              <a:buNone/>
              <a:defRPr sz="1200"/>
            </a:lvl9pPr>
          </a:lstStyle>
          <a:p>
            <a:pPr lvl="0"/>
            <a:r>
              <a:rPr lang="en-GB"/>
              <a:t>Click to edit Master text styles</a:t>
            </a:r>
          </a:p>
        </p:txBody>
      </p:sp>
      <p:sp>
        <p:nvSpPr>
          <p:cNvPr id="5" name="Date Placeholder 4"/>
          <p:cNvSpPr>
            <a:spLocks noGrp="1"/>
          </p:cNvSpPr>
          <p:nvPr>
            <p:ph type="dt" sz="half" idx="10"/>
          </p:nvPr>
        </p:nvSpPr>
        <p:spPr/>
        <p:txBody>
          <a:bodyPr/>
          <a:lstStyle/>
          <a:p>
            <a:fld id="{118C61B6-541F-B640-ADCA-3FF96E357E28}" type="datetime5">
              <a:rPr lang="fr-FR" smtClean="0"/>
              <a:t>21-mai-21</a:t>
            </a:fld>
            <a:endParaRPr lang="en-US"/>
          </a:p>
        </p:txBody>
      </p:sp>
      <p:sp>
        <p:nvSpPr>
          <p:cNvPr id="6" name="Footer Placeholder 5"/>
          <p:cNvSpPr>
            <a:spLocks noGrp="1"/>
          </p:cNvSpPr>
          <p:nvPr>
            <p:ph type="ftr" sz="quarter" idx="11"/>
          </p:nvPr>
        </p:nvSpPr>
        <p:spPr/>
        <p:txBody>
          <a:bodyPr/>
          <a:lstStyle/>
          <a:p>
            <a:r>
              <a:rPr lang="en-US"/>
              <a:t>www.incose.org/IW2021</a:t>
            </a:r>
            <a:endParaRPr lang="en-US" dirty="0"/>
          </a:p>
        </p:txBody>
      </p:sp>
      <p:sp>
        <p:nvSpPr>
          <p:cNvPr id="7" name="Slide Number Placeholder 6"/>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4019522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8" y="274639"/>
            <a:ext cx="10978515" cy="1143000"/>
          </a:xfrm>
          <a:prstGeom prst="rect">
            <a:avLst/>
          </a:prstGeom>
        </p:spPr>
        <p:txBody>
          <a:bodyPr vert="horz" lIns="121954" tIns="60977" rIns="121954" bIns="60977"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09918" y="1600201"/>
            <a:ext cx="10978515" cy="4525963"/>
          </a:xfrm>
          <a:prstGeom prst="rect">
            <a:avLst/>
          </a:prstGeom>
        </p:spPr>
        <p:txBody>
          <a:bodyPr vert="horz" lIns="121954" tIns="60977" rIns="121954" bIns="60977"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09917" y="6356351"/>
            <a:ext cx="2846282" cy="365125"/>
          </a:xfrm>
          <a:prstGeom prst="rect">
            <a:avLst/>
          </a:prstGeom>
        </p:spPr>
        <p:txBody>
          <a:bodyPr vert="horz" lIns="121954" tIns="60977" rIns="121954" bIns="60977" rtlCol="0" anchor="ctr"/>
          <a:lstStyle>
            <a:lvl1pPr algn="l">
              <a:defRPr sz="1600">
                <a:solidFill>
                  <a:schemeClr val="tx1">
                    <a:tint val="75000"/>
                  </a:schemeClr>
                </a:solidFill>
              </a:defRPr>
            </a:lvl1pPr>
          </a:lstStyle>
          <a:p>
            <a:fld id="{6E81C08F-32EE-5C4F-BCFD-4E27C066C8E3}" type="datetime5">
              <a:rPr lang="fr-FR" smtClean="0"/>
              <a:t>21-mai-21</a:t>
            </a:fld>
            <a:endParaRPr lang="en-US" dirty="0"/>
          </a:p>
        </p:txBody>
      </p:sp>
      <p:sp>
        <p:nvSpPr>
          <p:cNvPr id="5" name="Footer Placeholder 4"/>
          <p:cNvSpPr>
            <a:spLocks noGrp="1"/>
          </p:cNvSpPr>
          <p:nvPr>
            <p:ph type="ftr" sz="quarter" idx="3"/>
          </p:nvPr>
        </p:nvSpPr>
        <p:spPr>
          <a:xfrm>
            <a:off x="4167770" y="6356351"/>
            <a:ext cx="3862811" cy="365125"/>
          </a:xfrm>
          <a:prstGeom prst="rect">
            <a:avLst/>
          </a:prstGeom>
        </p:spPr>
        <p:txBody>
          <a:bodyPr vert="horz" lIns="121954" tIns="60977" rIns="121954" bIns="60977" rtlCol="0" anchor="ctr"/>
          <a:lstStyle>
            <a:lvl1pPr algn="ctr">
              <a:defRPr sz="1600">
                <a:solidFill>
                  <a:schemeClr val="tx1">
                    <a:tint val="75000"/>
                  </a:schemeClr>
                </a:solidFill>
              </a:defRPr>
            </a:lvl1pPr>
          </a:lstStyle>
          <a:p>
            <a:r>
              <a:rPr lang="en-US"/>
              <a:t>www.incose.org/IW2021</a:t>
            </a:r>
            <a:endParaRPr lang="en-US" dirty="0"/>
          </a:p>
        </p:txBody>
      </p:sp>
      <p:sp>
        <p:nvSpPr>
          <p:cNvPr id="6" name="Slide Number Placeholder 5"/>
          <p:cNvSpPr>
            <a:spLocks noGrp="1"/>
          </p:cNvSpPr>
          <p:nvPr>
            <p:ph type="sldNum" sz="quarter" idx="4"/>
          </p:nvPr>
        </p:nvSpPr>
        <p:spPr>
          <a:xfrm>
            <a:off x="8742151" y="6356351"/>
            <a:ext cx="2846282" cy="365125"/>
          </a:xfrm>
          <a:prstGeom prst="rect">
            <a:avLst/>
          </a:prstGeom>
        </p:spPr>
        <p:txBody>
          <a:bodyPr vert="horz" lIns="121954" tIns="60977" rIns="121954" bIns="60977" rtlCol="0" anchor="ctr"/>
          <a:lstStyle>
            <a:lvl1pPr algn="r">
              <a:defRPr sz="1600">
                <a:solidFill>
                  <a:schemeClr val="tx1">
                    <a:tint val="75000"/>
                  </a:schemeClr>
                </a:solidFill>
              </a:defRPr>
            </a:lvl1pPr>
          </a:lstStyle>
          <a:p>
            <a:fld id="{924B41C4-1474-8D42-B330-D2828683839D}" type="slidenum">
              <a:rPr lang="en-US" smtClean="0"/>
              <a:t>‹#›</a:t>
            </a:fld>
            <a:endParaRPr lang="en-US" dirty="0"/>
          </a:p>
        </p:txBody>
      </p:sp>
      <p:pic>
        <p:nvPicPr>
          <p:cNvPr id="7" name="Picture 6" descr="logo-IW.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006112" y="0"/>
            <a:ext cx="1192237" cy="945444"/>
          </a:xfrm>
          <a:prstGeom prst="rect">
            <a:avLst/>
          </a:prstGeom>
        </p:spPr>
      </p:pic>
    </p:spTree>
    <p:extLst>
      <p:ext uri="{BB962C8B-B14F-4D97-AF65-F5344CB8AC3E}">
        <p14:creationId xmlns:p14="http://schemas.microsoft.com/office/powerpoint/2010/main" val="4191555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l" defTabSz="609768" rtl="0" eaLnBrk="1" latinLnBrk="0" hangingPunct="1">
        <a:spcBef>
          <a:spcPct val="0"/>
        </a:spcBef>
        <a:buNone/>
        <a:defRPr sz="4400" kern="1200">
          <a:solidFill>
            <a:srgbClr val="0071CE"/>
          </a:solidFill>
          <a:latin typeface="+mj-lt"/>
          <a:ea typeface="+mj-ea"/>
          <a:cs typeface="Arial"/>
        </a:defRPr>
      </a:lvl1pPr>
    </p:titleStyle>
    <p:bodyStyle>
      <a:lvl1pPr marL="457326" indent="-457326" algn="l" defTabSz="609768" rtl="0" eaLnBrk="1" latinLnBrk="0" hangingPunct="1">
        <a:spcBef>
          <a:spcPct val="20000"/>
        </a:spcBef>
        <a:buFont typeface="Arial"/>
        <a:buChar char="•"/>
        <a:defRPr sz="4300" kern="1200">
          <a:solidFill>
            <a:schemeClr val="tx1"/>
          </a:solidFill>
          <a:latin typeface="+mn-lt"/>
          <a:ea typeface="+mn-ea"/>
          <a:cs typeface="Arial"/>
        </a:defRPr>
      </a:lvl1pPr>
      <a:lvl2pPr marL="990872" indent="-381105" algn="l" defTabSz="609768" rtl="0" eaLnBrk="1" latinLnBrk="0" hangingPunct="1">
        <a:spcBef>
          <a:spcPct val="20000"/>
        </a:spcBef>
        <a:buFont typeface="Arial"/>
        <a:buChar char="–"/>
        <a:defRPr sz="3700" kern="1200">
          <a:solidFill>
            <a:schemeClr val="tx1"/>
          </a:solidFill>
          <a:latin typeface="+mn-lt"/>
          <a:ea typeface="+mn-ea"/>
          <a:cs typeface="Arial"/>
        </a:defRPr>
      </a:lvl2pPr>
      <a:lvl3pPr marL="1524419" indent="-304884" algn="l" defTabSz="609768" rtl="0" eaLnBrk="1" latinLnBrk="0" hangingPunct="1">
        <a:spcBef>
          <a:spcPct val="20000"/>
        </a:spcBef>
        <a:buFont typeface="Arial"/>
        <a:buChar char="•"/>
        <a:defRPr sz="3200" kern="1200">
          <a:solidFill>
            <a:schemeClr val="tx1"/>
          </a:solidFill>
          <a:latin typeface="+mn-lt"/>
          <a:ea typeface="+mn-ea"/>
          <a:cs typeface="Arial"/>
        </a:defRPr>
      </a:lvl3pPr>
      <a:lvl4pPr marL="2134187" indent="-304884" algn="l" defTabSz="609768" rtl="0" eaLnBrk="1" latinLnBrk="0" hangingPunct="1">
        <a:spcBef>
          <a:spcPct val="20000"/>
        </a:spcBef>
        <a:buFont typeface="Arial"/>
        <a:buChar char="–"/>
        <a:defRPr sz="2700" kern="1200">
          <a:solidFill>
            <a:schemeClr val="tx1"/>
          </a:solidFill>
          <a:latin typeface="+mn-lt"/>
          <a:ea typeface="+mn-ea"/>
          <a:cs typeface="Arial"/>
        </a:defRPr>
      </a:lvl4pPr>
      <a:lvl5pPr marL="2743954" indent="-304884" algn="l" defTabSz="609768" rtl="0" eaLnBrk="1" latinLnBrk="0" hangingPunct="1">
        <a:spcBef>
          <a:spcPct val="20000"/>
        </a:spcBef>
        <a:buFont typeface="Arial"/>
        <a:buChar char="»"/>
        <a:defRPr sz="2700" kern="1200">
          <a:solidFill>
            <a:schemeClr val="tx1"/>
          </a:solidFill>
          <a:latin typeface="+mn-lt"/>
          <a:ea typeface="+mn-ea"/>
          <a:cs typeface="Arial"/>
        </a:defRPr>
      </a:lvl5pPr>
      <a:lvl6pPr marL="3353722" indent="-304884" algn="l" defTabSz="609768" rtl="0" eaLnBrk="1" latinLnBrk="0" hangingPunct="1">
        <a:spcBef>
          <a:spcPct val="20000"/>
        </a:spcBef>
        <a:buFont typeface="Arial"/>
        <a:buChar char="•"/>
        <a:defRPr sz="2700" kern="1200">
          <a:solidFill>
            <a:schemeClr val="tx1"/>
          </a:solidFill>
          <a:latin typeface="+mn-lt"/>
          <a:ea typeface="+mn-ea"/>
          <a:cs typeface="+mn-cs"/>
        </a:defRPr>
      </a:lvl6pPr>
      <a:lvl7pPr marL="3963490" indent="-304884" algn="l" defTabSz="609768" rtl="0" eaLnBrk="1" latinLnBrk="0" hangingPunct="1">
        <a:spcBef>
          <a:spcPct val="20000"/>
        </a:spcBef>
        <a:buFont typeface="Arial"/>
        <a:buChar char="•"/>
        <a:defRPr sz="2700" kern="1200">
          <a:solidFill>
            <a:schemeClr val="tx1"/>
          </a:solidFill>
          <a:latin typeface="+mn-lt"/>
          <a:ea typeface="+mn-ea"/>
          <a:cs typeface="+mn-cs"/>
        </a:defRPr>
      </a:lvl7pPr>
      <a:lvl8pPr marL="4573257" indent="-304884" algn="l" defTabSz="609768" rtl="0" eaLnBrk="1" latinLnBrk="0" hangingPunct="1">
        <a:spcBef>
          <a:spcPct val="20000"/>
        </a:spcBef>
        <a:buFont typeface="Arial"/>
        <a:buChar char="•"/>
        <a:defRPr sz="2700" kern="1200">
          <a:solidFill>
            <a:schemeClr val="tx1"/>
          </a:solidFill>
          <a:latin typeface="+mn-lt"/>
          <a:ea typeface="+mn-ea"/>
          <a:cs typeface="+mn-cs"/>
        </a:defRPr>
      </a:lvl8pPr>
      <a:lvl9pPr marL="5183025" indent="-304884" algn="l" defTabSz="609768"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 Id="rId5" Type="http://schemas.openxmlformats.org/officeDocument/2006/relationships/image" Target="../media/image43.emf"/><Relationship Id="rId4" Type="http://schemas.openxmlformats.org/officeDocument/2006/relationships/image" Target="../media/image42.emf"/></Relationships>
</file>

<file path=ppt/slides/_rels/slide37.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776635" y="5581710"/>
            <a:ext cx="2542814" cy="675156"/>
          </a:xfrm>
        </p:spPr>
        <p:txBody>
          <a:bodyPr>
            <a:normAutofit/>
          </a:bodyPr>
          <a:lstStyle/>
          <a:p>
            <a:r>
              <a:rPr lang="en-US" sz="2800" dirty="0"/>
              <a:t>May 20, 2021</a:t>
            </a:r>
          </a:p>
        </p:txBody>
      </p:sp>
      <p:sp>
        <p:nvSpPr>
          <p:cNvPr id="5" name="Subtitle 4"/>
          <p:cNvSpPr>
            <a:spLocks noGrp="1"/>
          </p:cNvSpPr>
          <p:nvPr>
            <p:ph type="subTitle" idx="1"/>
          </p:nvPr>
        </p:nvSpPr>
        <p:spPr>
          <a:xfrm>
            <a:off x="359777" y="2684630"/>
            <a:ext cx="11376530" cy="2012907"/>
          </a:xfrm>
        </p:spPr>
        <p:txBody>
          <a:bodyPr>
            <a:normAutofit fontScale="70000" lnSpcReduction="20000"/>
          </a:bodyPr>
          <a:lstStyle/>
          <a:p>
            <a:pPr algn="ctr"/>
            <a:r>
              <a:rPr lang="en-US" sz="6000" dirty="0">
                <a:solidFill>
                  <a:srgbClr val="0071CE"/>
                </a:solidFill>
                <a:ea typeface="+mj-ea"/>
              </a:rPr>
              <a:t>Combined Monthly Meeting</a:t>
            </a:r>
          </a:p>
          <a:p>
            <a:pPr algn="ctr"/>
            <a:endParaRPr lang="en-US" sz="6000" dirty="0">
              <a:solidFill>
                <a:srgbClr val="0071CE"/>
              </a:solidFill>
              <a:ea typeface="+mj-ea"/>
            </a:endParaRPr>
          </a:p>
          <a:p>
            <a:pPr algn="ctr"/>
            <a:r>
              <a:rPr lang="en-US" sz="6000" dirty="0">
                <a:solidFill>
                  <a:srgbClr val="0071CE"/>
                </a:solidFill>
                <a:ea typeface="+mj-ea"/>
              </a:rPr>
              <a:t> TWG + RIG + APTA SE Subcommittee</a:t>
            </a:r>
          </a:p>
        </p:txBody>
      </p:sp>
      <p:pic>
        <p:nvPicPr>
          <p:cNvPr id="6" name="Picture 5">
            <a:extLst>
              <a:ext uri="{FF2B5EF4-FFF2-40B4-BE49-F238E27FC236}">
                <a16:creationId xmlns:a16="http://schemas.microsoft.com/office/drawing/2014/main" id="{135AED7B-75B3-476B-BD70-A18DC842CEAF}"/>
              </a:ext>
            </a:extLst>
          </p:cNvPr>
          <p:cNvPicPr>
            <a:picLocks noChangeAspect="1"/>
          </p:cNvPicPr>
          <p:nvPr/>
        </p:nvPicPr>
        <p:blipFill rotWithShape="1">
          <a:blip r:embed="rId2"/>
          <a:srcRect r="90107"/>
          <a:stretch/>
        </p:blipFill>
        <p:spPr>
          <a:xfrm>
            <a:off x="4622954" y="814895"/>
            <a:ext cx="1211899" cy="1133271"/>
          </a:xfrm>
          <a:prstGeom prst="rect">
            <a:avLst/>
          </a:prstGeom>
        </p:spPr>
      </p:pic>
      <p:pic>
        <p:nvPicPr>
          <p:cNvPr id="7" name="Picture 6">
            <a:extLst>
              <a:ext uri="{FF2B5EF4-FFF2-40B4-BE49-F238E27FC236}">
                <a16:creationId xmlns:a16="http://schemas.microsoft.com/office/drawing/2014/main" id="{9E162822-828D-4338-9BC0-E850C968AC8E}"/>
              </a:ext>
            </a:extLst>
          </p:cNvPr>
          <p:cNvPicPr>
            <a:picLocks noChangeAspect="1"/>
          </p:cNvPicPr>
          <p:nvPr/>
        </p:nvPicPr>
        <p:blipFill>
          <a:blip r:embed="rId3"/>
          <a:stretch>
            <a:fillRect/>
          </a:stretch>
        </p:blipFill>
        <p:spPr>
          <a:xfrm>
            <a:off x="8443763" y="750844"/>
            <a:ext cx="2531375" cy="1270274"/>
          </a:xfrm>
          <a:prstGeom prst="rect">
            <a:avLst/>
          </a:prstGeom>
        </p:spPr>
      </p:pic>
      <p:sp>
        <p:nvSpPr>
          <p:cNvPr id="8" name="TextBox 7">
            <a:extLst>
              <a:ext uri="{FF2B5EF4-FFF2-40B4-BE49-F238E27FC236}">
                <a16:creationId xmlns:a16="http://schemas.microsoft.com/office/drawing/2014/main" id="{E0D90144-87F4-4052-BF19-BBC7E78945F1}"/>
              </a:ext>
            </a:extLst>
          </p:cNvPr>
          <p:cNvSpPr txBox="1"/>
          <p:nvPr/>
        </p:nvSpPr>
        <p:spPr>
          <a:xfrm>
            <a:off x="5702321" y="1188603"/>
            <a:ext cx="1819634" cy="461665"/>
          </a:xfrm>
          <a:prstGeom prst="rect">
            <a:avLst/>
          </a:prstGeom>
          <a:noFill/>
        </p:spPr>
        <p:txBody>
          <a:bodyPr wrap="square" rtlCol="0">
            <a:spAutoFit/>
          </a:bodyPr>
          <a:lstStyle/>
          <a:p>
            <a:r>
              <a:rPr lang="en-US" sz="1200" dirty="0"/>
              <a:t>INCOSE UK Chapter Rail Interest Group</a:t>
            </a:r>
          </a:p>
        </p:txBody>
      </p:sp>
      <p:pic>
        <p:nvPicPr>
          <p:cNvPr id="3" name="Picture 2">
            <a:extLst>
              <a:ext uri="{FF2B5EF4-FFF2-40B4-BE49-F238E27FC236}">
                <a16:creationId xmlns:a16="http://schemas.microsoft.com/office/drawing/2014/main" id="{C59C7A77-B3E9-4EDB-9A68-EAB0C924E4D5}"/>
              </a:ext>
            </a:extLst>
          </p:cNvPr>
          <p:cNvPicPr>
            <a:picLocks noChangeAspect="1"/>
          </p:cNvPicPr>
          <p:nvPr/>
        </p:nvPicPr>
        <p:blipFill>
          <a:blip r:embed="rId4"/>
          <a:stretch>
            <a:fillRect/>
          </a:stretch>
        </p:blipFill>
        <p:spPr>
          <a:xfrm>
            <a:off x="1779086" y="817754"/>
            <a:ext cx="1441991" cy="1203364"/>
          </a:xfrm>
          <a:prstGeom prst="rect">
            <a:avLst/>
          </a:prstGeom>
        </p:spPr>
      </p:pic>
    </p:spTree>
    <p:extLst>
      <p:ext uri="{BB962C8B-B14F-4D97-AF65-F5344CB8AC3E}">
        <p14:creationId xmlns:p14="http://schemas.microsoft.com/office/powerpoint/2010/main" val="1634269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5B0CB-9842-4719-AB1F-4FF881D4248C}"/>
              </a:ext>
            </a:extLst>
          </p:cNvPr>
          <p:cNvSpPr>
            <a:spLocks noGrp="1"/>
          </p:cNvSpPr>
          <p:nvPr>
            <p:ph type="title"/>
          </p:nvPr>
        </p:nvSpPr>
        <p:spPr>
          <a:xfrm>
            <a:off x="1337435" y="192401"/>
            <a:ext cx="9744422" cy="773985"/>
          </a:xfrm>
        </p:spPr>
        <p:txBody>
          <a:bodyPr>
            <a:normAutofit/>
          </a:bodyPr>
          <a:lstStyle/>
          <a:p>
            <a:r>
              <a:rPr lang="en-US" sz="3600" dirty="0"/>
              <a:t>Design-Build &amp; System Lifecycle Engineering</a:t>
            </a:r>
          </a:p>
        </p:txBody>
      </p:sp>
      <p:sp>
        <p:nvSpPr>
          <p:cNvPr id="3" name="Content Placeholder 2">
            <a:extLst>
              <a:ext uri="{FF2B5EF4-FFF2-40B4-BE49-F238E27FC236}">
                <a16:creationId xmlns:a16="http://schemas.microsoft.com/office/drawing/2014/main" id="{9669E811-8BEC-4AED-9619-1BA0974986D9}"/>
              </a:ext>
            </a:extLst>
          </p:cNvPr>
          <p:cNvSpPr>
            <a:spLocks noGrp="1"/>
          </p:cNvSpPr>
          <p:nvPr>
            <p:ph idx="1"/>
          </p:nvPr>
        </p:nvSpPr>
        <p:spPr>
          <a:xfrm>
            <a:off x="3221372" y="1995532"/>
            <a:ext cx="8241226" cy="3928143"/>
          </a:xfrm>
        </p:spPr>
        <p:txBody>
          <a:bodyPr>
            <a:normAutofit fontScale="40000" lnSpcReduction="20000"/>
          </a:bodyPr>
          <a:lstStyle/>
          <a:p>
            <a:r>
              <a:rPr lang="en-US" dirty="0"/>
              <a:t>Dale Brown: Co-Chair, INCOSE Transportation WG and Configuration Management WG.  Current chair of the APTA Systems Engineering Subcommittee.  Dale is also the relationship manager for the APTA/INCOSE cooperative agreement.</a:t>
            </a:r>
          </a:p>
          <a:p>
            <a:endParaRPr lang="en-US" dirty="0"/>
          </a:p>
          <a:p>
            <a:r>
              <a:rPr lang="en-US" dirty="0"/>
              <a:t>Dale joined </a:t>
            </a:r>
            <a:r>
              <a:rPr lang="en-US" b="1" dirty="0">
                <a:solidFill>
                  <a:srgbClr val="FF0000"/>
                </a:solidFill>
              </a:rPr>
              <a:t>Hatch</a:t>
            </a:r>
            <a:r>
              <a:rPr lang="en-US" dirty="0"/>
              <a:t> in 2019 as Director, Systems Engineering bringing 38+ years of Transit and Rail experience. He is a licensed professional engineer (electrical) with extensive R&amp;D, design, management, and business development experience. Dale has travelled to forty-seven countries and has further been awarded several design patents in the rail sector for rolling stock control systems/inter-consist communications.</a:t>
            </a:r>
          </a:p>
          <a:p>
            <a:endParaRPr lang="en-US" dirty="0"/>
          </a:p>
          <a:p>
            <a:r>
              <a:rPr lang="en-US" dirty="0"/>
              <a:t>Dale has acquired expertise in digital electronics design, software development and embedded control of specialty equipment, mining, heavy construction, military, and rail vehicles throughout the US, Canada, South America, and Europe.</a:t>
            </a:r>
          </a:p>
          <a:p>
            <a:endParaRPr lang="en-US" dirty="0"/>
          </a:p>
        </p:txBody>
      </p:sp>
      <p:sp>
        <p:nvSpPr>
          <p:cNvPr id="4" name="Footer Placeholder 3">
            <a:extLst>
              <a:ext uri="{FF2B5EF4-FFF2-40B4-BE49-F238E27FC236}">
                <a16:creationId xmlns:a16="http://schemas.microsoft.com/office/drawing/2014/main" id="{3FDC3255-67FF-4986-A73D-C3CD7AA69E26}"/>
              </a:ext>
            </a:extLst>
          </p:cNvPr>
          <p:cNvSpPr>
            <a:spLocks noGrp="1"/>
          </p:cNvSpPr>
          <p:nvPr>
            <p:ph type="ftr" sz="quarter" idx="11"/>
          </p:nvPr>
        </p:nvSpPr>
        <p:spPr/>
        <p:txBody>
          <a:bodyPr/>
          <a:lstStyle/>
          <a:p>
            <a:r>
              <a:rPr lang="en-US"/>
              <a:t>May 20, 2021 - Monthly Meeting</a:t>
            </a:r>
            <a:endParaRPr lang="en-US" dirty="0"/>
          </a:p>
        </p:txBody>
      </p:sp>
      <p:sp>
        <p:nvSpPr>
          <p:cNvPr id="5" name="Slide Number Placeholder 4">
            <a:extLst>
              <a:ext uri="{FF2B5EF4-FFF2-40B4-BE49-F238E27FC236}">
                <a16:creationId xmlns:a16="http://schemas.microsoft.com/office/drawing/2014/main" id="{40B0744B-A725-43CC-8E80-71B103164393}"/>
              </a:ext>
            </a:extLst>
          </p:cNvPr>
          <p:cNvSpPr>
            <a:spLocks noGrp="1"/>
          </p:cNvSpPr>
          <p:nvPr>
            <p:ph type="sldNum" sz="quarter" idx="12"/>
          </p:nvPr>
        </p:nvSpPr>
        <p:spPr/>
        <p:txBody>
          <a:bodyPr/>
          <a:lstStyle/>
          <a:p>
            <a:fld id="{924B41C4-1474-8D42-B330-D2828683839D}" type="slidenum">
              <a:rPr lang="en-US" smtClean="0"/>
              <a:t>10</a:t>
            </a:fld>
            <a:endParaRPr lang="en-US"/>
          </a:p>
        </p:txBody>
      </p:sp>
      <p:pic>
        <p:nvPicPr>
          <p:cNvPr id="6" name="Picture 5">
            <a:extLst>
              <a:ext uri="{FF2B5EF4-FFF2-40B4-BE49-F238E27FC236}">
                <a16:creationId xmlns:a16="http://schemas.microsoft.com/office/drawing/2014/main" id="{1801E24E-8E93-45A5-A504-4F94CF5C3DE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45952" y="2147581"/>
            <a:ext cx="2072081" cy="2441197"/>
          </a:xfrm>
          <a:prstGeom prst="rect">
            <a:avLst/>
          </a:prstGeom>
          <a:noFill/>
          <a:ln>
            <a:noFill/>
          </a:ln>
        </p:spPr>
      </p:pic>
      <p:pic>
        <p:nvPicPr>
          <p:cNvPr id="10" name="Picture 9" descr="Logo&#10;&#10;Description automatically generated">
            <a:extLst>
              <a:ext uri="{FF2B5EF4-FFF2-40B4-BE49-F238E27FC236}">
                <a16:creationId xmlns:a16="http://schemas.microsoft.com/office/drawing/2014/main" id="{94C4B1AC-EE26-44B7-8B6E-7648A0C65A73}"/>
              </a:ext>
            </a:extLst>
          </p:cNvPr>
          <p:cNvPicPr>
            <a:picLocks noChangeAspect="1"/>
          </p:cNvPicPr>
          <p:nvPr/>
        </p:nvPicPr>
        <p:blipFill>
          <a:blip r:embed="rId3"/>
          <a:stretch>
            <a:fillRect/>
          </a:stretch>
        </p:blipFill>
        <p:spPr>
          <a:xfrm>
            <a:off x="645952" y="4674481"/>
            <a:ext cx="2138391" cy="432315"/>
          </a:xfrm>
          <a:prstGeom prst="rect">
            <a:avLst/>
          </a:prstGeom>
        </p:spPr>
      </p:pic>
      <p:sp>
        <p:nvSpPr>
          <p:cNvPr id="11" name="TextBox 10">
            <a:extLst>
              <a:ext uri="{FF2B5EF4-FFF2-40B4-BE49-F238E27FC236}">
                <a16:creationId xmlns:a16="http://schemas.microsoft.com/office/drawing/2014/main" id="{3F06CAF4-1A32-468E-A8EE-B0EB017ABEEC}"/>
              </a:ext>
            </a:extLst>
          </p:cNvPr>
          <p:cNvSpPr txBox="1"/>
          <p:nvPr/>
        </p:nvSpPr>
        <p:spPr>
          <a:xfrm>
            <a:off x="1337435" y="972951"/>
            <a:ext cx="2072082" cy="461665"/>
          </a:xfrm>
          <a:prstGeom prst="rect">
            <a:avLst/>
          </a:prstGeom>
          <a:noFill/>
        </p:spPr>
        <p:txBody>
          <a:bodyPr wrap="square" rtlCol="0">
            <a:spAutoFit/>
          </a:bodyPr>
          <a:lstStyle/>
          <a:p>
            <a:r>
              <a:rPr lang="en-US" dirty="0">
                <a:solidFill>
                  <a:srgbClr val="FF0000"/>
                </a:solidFill>
              </a:rPr>
              <a:t>Presenter 1:</a:t>
            </a:r>
          </a:p>
        </p:txBody>
      </p:sp>
    </p:spTree>
    <p:extLst>
      <p:ext uri="{BB962C8B-B14F-4D97-AF65-F5344CB8AC3E}">
        <p14:creationId xmlns:p14="http://schemas.microsoft.com/office/powerpoint/2010/main" val="2931247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BB68D-F57B-4201-8CF2-23E8D2570B46}"/>
              </a:ext>
            </a:extLst>
          </p:cNvPr>
          <p:cNvSpPr>
            <a:spLocks noGrp="1"/>
          </p:cNvSpPr>
          <p:nvPr>
            <p:ph type="title"/>
          </p:nvPr>
        </p:nvSpPr>
        <p:spPr>
          <a:xfrm>
            <a:off x="1238596" y="136524"/>
            <a:ext cx="10349837" cy="667539"/>
          </a:xfrm>
        </p:spPr>
        <p:txBody>
          <a:bodyPr>
            <a:normAutofit fontScale="90000"/>
          </a:bodyPr>
          <a:lstStyle/>
          <a:p>
            <a:r>
              <a:rPr lang="en-US" dirty="0"/>
              <a:t>Brief Overview: Contract Mechanisms</a:t>
            </a:r>
          </a:p>
        </p:txBody>
      </p:sp>
      <p:sp>
        <p:nvSpPr>
          <p:cNvPr id="3" name="Content Placeholder 2">
            <a:extLst>
              <a:ext uri="{FF2B5EF4-FFF2-40B4-BE49-F238E27FC236}">
                <a16:creationId xmlns:a16="http://schemas.microsoft.com/office/drawing/2014/main" id="{42406F04-590D-4AA1-8DE9-D61D8127234F}"/>
              </a:ext>
            </a:extLst>
          </p:cNvPr>
          <p:cNvSpPr>
            <a:spLocks noGrp="1"/>
          </p:cNvSpPr>
          <p:nvPr>
            <p:ph idx="1"/>
          </p:nvPr>
        </p:nvSpPr>
        <p:spPr>
          <a:xfrm>
            <a:off x="999529" y="1698072"/>
            <a:ext cx="5720053" cy="3897073"/>
          </a:xfrm>
        </p:spPr>
        <p:txBody>
          <a:bodyPr>
            <a:normAutofit fontScale="92500" lnSpcReduction="20000"/>
          </a:bodyPr>
          <a:lstStyle/>
          <a:p>
            <a:r>
              <a:rPr lang="en-US" sz="3200" dirty="0"/>
              <a:t>Lump Sum</a:t>
            </a:r>
          </a:p>
          <a:p>
            <a:r>
              <a:rPr lang="en-US" sz="3200" dirty="0"/>
              <a:t>Unit Price</a:t>
            </a:r>
          </a:p>
          <a:p>
            <a:r>
              <a:rPr lang="en-US" sz="3200" dirty="0"/>
              <a:t>Cost Plus</a:t>
            </a:r>
          </a:p>
          <a:p>
            <a:r>
              <a:rPr lang="en-US" sz="3200" dirty="0"/>
              <a:t>Incentive Contracts</a:t>
            </a:r>
          </a:p>
          <a:p>
            <a:r>
              <a:rPr lang="en-US" sz="3200" dirty="0"/>
              <a:t>Guaranteed Maximum Price</a:t>
            </a:r>
          </a:p>
          <a:p>
            <a:r>
              <a:rPr lang="en-US" sz="3200" dirty="0"/>
              <a:t>Design-Bid-Build</a:t>
            </a:r>
          </a:p>
          <a:p>
            <a:r>
              <a:rPr lang="en-US" sz="3200" dirty="0"/>
              <a:t>Design-Build</a:t>
            </a:r>
          </a:p>
          <a:p>
            <a:r>
              <a:rPr lang="en-US" sz="3200" dirty="0"/>
              <a:t>IPDT, PPP</a:t>
            </a:r>
          </a:p>
        </p:txBody>
      </p:sp>
      <p:sp>
        <p:nvSpPr>
          <p:cNvPr id="4" name="Footer Placeholder 3">
            <a:extLst>
              <a:ext uri="{FF2B5EF4-FFF2-40B4-BE49-F238E27FC236}">
                <a16:creationId xmlns:a16="http://schemas.microsoft.com/office/drawing/2014/main" id="{9717CDB3-B4D1-4DCE-A006-B669ED7FFD1B}"/>
              </a:ext>
            </a:extLst>
          </p:cNvPr>
          <p:cNvSpPr>
            <a:spLocks noGrp="1"/>
          </p:cNvSpPr>
          <p:nvPr>
            <p:ph type="ftr" sz="quarter" idx="11"/>
          </p:nvPr>
        </p:nvSpPr>
        <p:spPr/>
        <p:txBody>
          <a:bodyPr/>
          <a:lstStyle/>
          <a:p>
            <a:r>
              <a:rPr lang="en-US"/>
              <a:t>May 20, 2021 - Monthly Meeting</a:t>
            </a:r>
            <a:endParaRPr lang="en-US" dirty="0"/>
          </a:p>
        </p:txBody>
      </p:sp>
      <p:sp>
        <p:nvSpPr>
          <p:cNvPr id="5" name="Slide Number Placeholder 4">
            <a:extLst>
              <a:ext uri="{FF2B5EF4-FFF2-40B4-BE49-F238E27FC236}">
                <a16:creationId xmlns:a16="http://schemas.microsoft.com/office/drawing/2014/main" id="{470B51C6-0CEC-42E7-B550-BB3EC6083C36}"/>
              </a:ext>
            </a:extLst>
          </p:cNvPr>
          <p:cNvSpPr>
            <a:spLocks noGrp="1"/>
          </p:cNvSpPr>
          <p:nvPr>
            <p:ph type="sldNum" sz="quarter" idx="12"/>
          </p:nvPr>
        </p:nvSpPr>
        <p:spPr/>
        <p:txBody>
          <a:bodyPr/>
          <a:lstStyle/>
          <a:p>
            <a:fld id="{924B41C4-1474-8D42-B330-D2828683839D}" type="slidenum">
              <a:rPr lang="en-US" smtClean="0"/>
              <a:t>11</a:t>
            </a:fld>
            <a:endParaRPr lang="en-US"/>
          </a:p>
        </p:txBody>
      </p:sp>
      <p:pic>
        <p:nvPicPr>
          <p:cNvPr id="13" name="Picture 12">
            <a:extLst>
              <a:ext uri="{FF2B5EF4-FFF2-40B4-BE49-F238E27FC236}">
                <a16:creationId xmlns:a16="http://schemas.microsoft.com/office/drawing/2014/main" id="{FAED2491-F495-4D93-AE29-8F6DDEEBE31E}"/>
              </a:ext>
            </a:extLst>
          </p:cNvPr>
          <p:cNvPicPr>
            <a:picLocks noChangeAspect="1"/>
          </p:cNvPicPr>
          <p:nvPr/>
        </p:nvPicPr>
        <p:blipFill>
          <a:blip r:embed="rId2"/>
          <a:stretch>
            <a:fillRect/>
          </a:stretch>
        </p:blipFill>
        <p:spPr>
          <a:xfrm>
            <a:off x="7133609" y="3646609"/>
            <a:ext cx="3010619" cy="2131112"/>
          </a:xfrm>
          <a:prstGeom prst="rect">
            <a:avLst/>
          </a:prstGeom>
        </p:spPr>
      </p:pic>
      <p:pic>
        <p:nvPicPr>
          <p:cNvPr id="15" name="Picture 14" descr="A picture containing text, indoor, messy, cluttered&#10;&#10;Description automatically generated">
            <a:extLst>
              <a:ext uri="{FF2B5EF4-FFF2-40B4-BE49-F238E27FC236}">
                <a16:creationId xmlns:a16="http://schemas.microsoft.com/office/drawing/2014/main" id="{C731AD6E-B033-4491-A509-2C13480A2FDD}"/>
              </a:ext>
            </a:extLst>
          </p:cNvPr>
          <p:cNvPicPr>
            <a:picLocks noChangeAspect="1"/>
          </p:cNvPicPr>
          <p:nvPr/>
        </p:nvPicPr>
        <p:blipFill>
          <a:blip r:embed="rId3"/>
          <a:stretch>
            <a:fillRect/>
          </a:stretch>
        </p:blipFill>
        <p:spPr>
          <a:xfrm>
            <a:off x="7133609" y="1201781"/>
            <a:ext cx="3411849" cy="2047109"/>
          </a:xfrm>
          <a:prstGeom prst="rect">
            <a:avLst/>
          </a:prstGeom>
        </p:spPr>
      </p:pic>
      <p:sp>
        <p:nvSpPr>
          <p:cNvPr id="6" name="TextBox 5">
            <a:extLst>
              <a:ext uri="{FF2B5EF4-FFF2-40B4-BE49-F238E27FC236}">
                <a16:creationId xmlns:a16="http://schemas.microsoft.com/office/drawing/2014/main" id="{F77C7111-2A97-4055-A063-17DE9BB6981C}"/>
              </a:ext>
            </a:extLst>
          </p:cNvPr>
          <p:cNvSpPr txBox="1"/>
          <p:nvPr/>
        </p:nvSpPr>
        <p:spPr>
          <a:xfrm>
            <a:off x="444617" y="1239903"/>
            <a:ext cx="4957894" cy="461665"/>
          </a:xfrm>
          <a:prstGeom prst="rect">
            <a:avLst/>
          </a:prstGeom>
          <a:noFill/>
        </p:spPr>
        <p:txBody>
          <a:bodyPr wrap="square" rtlCol="0">
            <a:spAutoFit/>
          </a:bodyPr>
          <a:lstStyle/>
          <a:p>
            <a:r>
              <a:rPr lang="en-US" dirty="0"/>
              <a:t>A small sampling – there are many!</a:t>
            </a:r>
          </a:p>
        </p:txBody>
      </p:sp>
    </p:spTree>
    <p:extLst>
      <p:ext uri="{BB962C8B-B14F-4D97-AF65-F5344CB8AC3E}">
        <p14:creationId xmlns:p14="http://schemas.microsoft.com/office/powerpoint/2010/main" val="2255865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BB68D-F57B-4201-8CF2-23E8D2570B46}"/>
              </a:ext>
            </a:extLst>
          </p:cNvPr>
          <p:cNvSpPr>
            <a:spLocks noGrp="1"/>
          </p:cNvSpPr>
          <p:nvPr>
            <p:ph type="title"/>
          </p:nvPr>
        </p:nvSpPr>
        <p:spPr>
          <a:xfrm>
            <a:off x="1238596" y="136524"/>
            <a:ext cx="10349837" cy="667539"/>
          </a:xfrm>
        </p:spPr>
        <p:txBody>
          <a:bodyPr>
            <a:normAutofit fontScale="90000"/>
          </a:bodyPr>
          <a:lstStyle/>
          <a:p>
            <a:r>
              <a:rPr lang="en-US" dirty="0"/>
              <a:t>Risk-O-Meter Notes</a:t>
            </a:r>
          </a:p>
        </p:txBody>
      </p:sp>
      <p:sp>
        <p:nvSpPr>
          <p:cNvPr id="3" name="Content Placeholder 2">
            <a:extLst>
              <a:ext uri="{FF2B5EF4-FFF2-40B4-BE49-F238E27FC236}">
                <a16:creationId xmlns:a16="http://schemas.microsoft.com/office/drawing/2014/main" id="{42406F04-590D-4AA1-8DE9-D61D8127234F}"/>
              </a:ext>
            </a:extLst>
          </p:cNvPr>
          <p:cNvSpPr>
            <a:spLocks noGrp="1"/>
          </p:cNvSpPr>
          <p:nvPr>
            <p:ph idx="1"/>
          </p:nvPr>
        </p:nvSpPr>
        <p:spPr>
          <a:xfrm>
            <a:off x="724429" y="980124"/>
            <a:ext cx="7798786" cy="5035472"/>
          </a:xfrm>
        </p:spPr>
        <p:txBody>
          <a:bodyPr>
            <a:normAutofit fontScale="55000" lnSpcReduction="20000"/>
          </a:bodyPr>
          <a:lstStyle/>
          <a:p>
            <a:r>
              <a:rPr lang="en-US" sz="3200" dirty="0">
                <a:solidFill>
                  <a:srgbClr val="0070C0"/>
                </a:solidFill>
              </a:rPr>
              <a:t>Original meter use was intended to show relative risk between parties, but later analysis and discussion shows that it only approximately reflects the overt initial ‘accounts payable’ risk to each party.</a:t>
            </a:r>
          </a:p>
          <a:p>
            <a:endParaRPr lang="en-US" sz="3200" dirty="0">
              <a:solidFill>
                <a:srgbClr val="0070C0"/>
              </a:solidFill>
            </a:endParaRPr>
          </a:p>
          <a:p>
            <a:r>
              <a:rPr lang="en-US" sz="3200" dirty="0">
                <a:solidFill>
                  <a:srgbClr val="0070C0"/>
                </a:solidFill>
              </a:rPr>
              <a:t>Other risk factors appear, often the result of very poor requirements management and integration management due to the siloed approach that many contract mechanisms deploy. (tendency to silo disciplines)</a:t>
            </a:r>
          </a:p>
          <a:p>
            <a:endParaRPr lang="en-US" sz="3200" dirty="0">
              <a:solidFill>
                <a:srgbClr val="0070C0"/>
              </a:solidFill>
            </a:endParaRPr>
          </a:p>
          <a:p>
            <a:r>
              <a:rPr lang="en-US" sz="3200" dirty="0">
                <a:solidFill>
                  <a:srgbClr val="0070C0"/>
                </a:solidFill>
              </a:rPr>
              <a:t>There are many other risk vectors that need to be holistically considered such as:</a:t>
            </a:r>
          </a:p>
          <a:p>
            <a:endParaRPr lang="en-US" sz="3200" dirty="0">
              <a:solidFill>
                <a:srgbClr val="0070C0"/>
              </a:solidFill>
            </a:endParaRPr>
          </a:p>
          <a:p>
            <a:r>
              <a:rPr lang="en-US" sz="3200" dirty="0">
                <a:solidFill>
                  <a:srgbClr val="0070C0"/>
                </a:solidFill>
              </a:rPr>
              <a:t>System Performance</a:t>
            </a:r>
          </a:p>
          <a:p>
            <a:r>
              <a:rPr lang="en-US" sz="3200" dirty="0">
                <a:solidFill>
                  <a:srgbClr val="0070C0"/>
                </a:solidFill>
              </a:rPr>
              <a:t>Lifecycle Cost (i.e., Maintenance)</a:t>
            </a:r>
          </a:p>
          <a:p>
            <a:r>
              <a:rPr lang="en-US" sz="3200" dirty="0">
                <a:solidFill>
                  <a:srgbClr val="0070C0"/>
                </a:solidFill>
              </a:rPr>
              <a:t>Mission Survivability</a:t>
            </a:r>
          </a:p>
          <a:p>
            <a:r>
              <a:rPr lang="en-US" sz="3200" dirty="0">
                <a:solidFill>
                  <a:srgbClr val="0070C0"/>
                </a:solidFill>
              </a:rPr>
              <a:t>Safety</a:t>
            </a:r>
          </a:p>
          <a:p>
            <a:r>
              <a:rPr lang="en-US" sz="3200" dirty="0">
                <a:solidFill>
                  <a:srgbClr val="0070C0"/>
                </a:solidFill>
              </a:rPr>
              <a:t>Security</a:t>
            </a:r>
          </a:p>
          <a:p>
            <a:r>
              <a:rPr lang="en-US" sz="3200" dirty="0">
                <a:solidFill>
                  <a:srgbClr val="0070C0"/>
                </a:solidFill>
              </a:rPr>
              <a:t>Availability</a:t>
            </a:r>
          </a:p>
          <a:p>
            <a:r>
              <a:rPr lang="en-US" sz="3200" dirty="0">
                <a:solidFill>
                  <a:srgbClr val="0070C0"/>
                </a:solidFill>
              </a:rPr>
              <a:t>Reliability</a:t>
            </a:r>
            <a:endParaRPr lang="en-US" sz="2000" dirty="0"/>
          </a:p>
        </p:txBody>
      </p:sp>
      <p:sp>
        <p:nvSpPr>
          <p:cNvPr id="4" name="Footer Placeholder 3">
            <a:extLst>
              <a:ext uri="{FF2B5EF4-FFF2-40B4-BE49-F238E27FC236}">
                <a16:creationId xmlns:a16="http://schemas.microsoft.com/office/drawing/2014/main" id="{9717CDB3-B4D1-4DCE-A006-B669ED7FFD1B}"/>
              </a:ext>
            </a:extLst>
          </p:cNvPr>
          <p:cNvSpPr>
            <a:spLocks noGrp="1"/>
          </p:cNvSpPr>
          <p:nvPr>
            <p:ph type="ftr" sz="quarter" idx="11"/>
          </p:nvPr>
        </p:nvSpPr>
        <p:spPr/>
        <p:txBody>
          <a:bodyPr/>
          <a:lstStyle/>
          <a:p>
            <a:r>
              <a:rPr lang="en-US"/>
              <a:t>May 20, 2021 - Monthly Meeting</a:t>
            </a:r>
            <a:endParaRPr lang="en-US" dirty="0"/>
          </a:p>
        </p:txBody>
      </p:sp>
      <p:sp>
        <p:nvSpPr>
          <p:cNvPr id="5" name="Slide Number Placeholder 4">
            <a:extLst>
              <a:ext uri="{FF2B5EF4-FFF2-40B4-BE49-F238E27FC236}">
                <a16:creationId xmlns:a16="http://schemas.microsoft.com/office/drawing/2014/main" id="{470B51C6-0CEC-42E7-B550-BB3EC6083C36}"/>
              </a:ext>
            </a:extLst>
          </p:cNvPr>
          <p:cNvSpPr>
            <a:spLocks noGrp="1"/>
          </p:cNvSpPr>
          <p:nvPr>
            <p:ph type="sldNum" sz="quarter" idx="12"/>
          </p:nvPr>
        </p:nvSpPr>
        <p:spPr/>
        <p:txBody>
          <a:bodyPr/>
          <a:lstStyle/>
          <a:p>
            <a:fld id="{924B41C4-1474-8D42-B330-D2828683839D}" type="slidenum">
              <a:rPr lang="en-US" smtClean="0"/>
              <a:t>12</a:t>
            </a:fld>
            <a:endParaRPr lang="en-US"/>
          </a:p>
        </p:txBody>
      </p:sp>
      <p:sp>
        <p:nvSpPr>
          <p:cNvPr id="8" name="TextBox 7">
            <a:extLst>
              <a:ext uri="{FF2B5EF4-FFF2-40B4-BE49-F238E27FC236}">
                <a16:creationId xmlns:a16="http://schemas.microsoft.com/office/drawing/2014/main" id="{6DB0D7DE-C960-4220-9E21-6041F717DC80}"/>
              </a:ext>
            </a:extLst>
          </p:cNvPr>
          <p:cNvSpPr txBox="1"/>
          <p:nvPr/>
        </p:nvSpPr>
        <p:spPr>
          <a:xfrm>
            <a:off x="9420834" y="5148150"/>
            <a:ext cx="2053087" cy="461665"/>
          </a:xfrm>
          <a:prstGeom prst="rect">
            <a:avLst/>
          </a:prstGeom>
          <a:noFill/>
        </p:spPr>
        <p:txBody>
          <a:bodyPr wrap="square" rtlCol="0">
            <a:spAutoFit/>
          </a:bodyPr>
          <a:lstStyle/>
          <a:p>
            <a:r>
              <a:rPr lang="en-US" dirty="0"/>
              <a:t>Risk-O-Meter</a:t>
            </a:r>
          </a:p>
        </p:txBody>
      </p:sp>
      <p:sp>
        <p:nvSpPr>
          <p:cNvPr id="9" name="TextBox 8">
            <a:extLst>
              <a:ext uri="{FF2B5EF4-FFF2-40B4-BE49-F238E27FC236}">
                <a16:creationId xmlns:a16="http://schemas.microsoft.com/office/drawing/2014/main" id="{B81C79E4-F656-485F-8A68-D2BE4F011ABA}"/>
              </a:ext>
            </a:extLst>
          </p:cNvPr>
          <p:cNvSpPr txBox="1"/>
          <p:nvPr/>
        </p:nvSpPr>
        <p:spPr>
          <a:xfrm rot="16200000">
            <a:off x="9706622" y="2951312"/>
            <a:ext cx="3212983" cy="369332"/>
          </a:xfrm>
          <a:prstGeom prst="rect">
            <a:avLst/>
          </a:prstGeom>
          <a:noFill/>
        </p:spPr>
        <p:txBody>
          <a:bodyPr wrap="square" rtlCol="0">
            <a:spAutoFit/>
          </a:bodyPr>
          <a:lstStyle/>
          <a:p>
            <a:r>
              <a:rPr lang="en-US" sz="1800" dirty="0"/>
              <a:t>Relative Risk between parties</a:t>
            </a:r>
          </a:p>
        </p:txBody>
      </p:sp>
      <p:sp>
        <p:nvSpPr>
          <p:cNvPr id="6" name="TextBox 5">
            <a:extLst>
              <a:ext uri="{FF2B5EF4-FFF2-40B4-BE49-F238E27FC236}">
                <a16:creationId xmlns:a16="http://schemas.microsoft.com/office/drawing/2014/main" id="{C3F8673D-EABA-4917-A0E9-73A81F171333}"/>
              </a:ext>
            </a:extLst>
          </p:cNvPr>
          <p:cNvSpPr txBox="1"/>
          <p:nvPr/>
        </p:nvSpPr>
        <p:spPr>
          <a:xfrm>
            <a:off x="5724469" y="3661885"/>
            <a:ext cx="3101610" cy="2215991"/>
          </a:xfrm>
          <a:prstGeom prst="rect">
            <a:avLst/>
          </a:prstGeom>
          <a:noFill/>
        </p:spPr>
        <p:txBody>
          <a:bodyPr wrap="square" rtlCol="0">
            <a:spAutoFit/>
          </a:bodyPr>
          <a:lstStyle/>
          <a:p>
            <a:r>
              <a:rPr lang="en-US" i="1" dirty="0">
                <a:solidFill>
                  <a:srgbClr val="FF0000"/>
                </a:solidFill>
              </a:rPr>
              <a:t>The Risk meter should be driven by consideration of </a:t>
            </a:r>
            <a:r>
              <a:rPr lang="en-US" i="1" u="sng" dirty="0">
                <a:solidFill>
                  <a:srgbClr val="FF0000"/>
                </a:solidFill>
              </a:rPr>
              <a:t>all</a:t>
            </a:r>
            <a:r>
              <a:rPr lang="en-US" i="1" dirty="0">
                <a:solidFill>
                  <a:srgbClr val="FF0000"/>
                </a:solidFill>
              </a:rPr>
              <a:t> dimensions of risk to an agency. </a:t>
            </a:r>
          </a:p>
          <a:p>
            <a:r>
              <a:rPr lang="en-US" sz="1800" i="1" dirty="0">
                <a:solidFill>
                  <a:srgbClr val="FF0000"/>
                </a:solidFill>
              </a:rPr>
              <a:t>(including Lump-Sum)</a:t>
            </a:r>
          </a:p>
        </p:txBody>
      </p:sp>
      <p:pic>
        <p:nvPicPr>
          <p:cNvPr id="11" name="Picture 10">
            <a:extLst>
              <a:ext uri="{FF2B5EF4-FFF2-40B4-BE49-F238E27FC236}">
                <a16:creationId xmlns:a16="http://schemas.microsoft.com/office/drawing/2014/main" id="{C64EB3B9-3C71-42C4-B98F-702EF088905F}"/>
              </a:ext>
            </a:extLst>
          </p:cNvPr>
          <p:cNvPicPr>
            <a:picLocks noChangeAspect="1"/>
          </p:cNvPicPr>
          <p:nvPr/>
        </p:nvPicPr>
        <p:blipFill>
          <a:blip r:embed="rId2"/>
          <a:stretch>
            <a:fillRect/>
          </a:stretch>
        </p:blipFill>
        <p:spPr>
          <a:xfrm>
            <a:off x="9566576" y="704675"/>
            <a:ext cx="1416129" cy="4467138"/>
          </a:xfrm>
          <a:prstGeom prst="rect">
            <a:avLst/>
          </a:prstGeom>
        </p:spPr>
      </p:pic>
    </p:spTree>
    <p:extLst>
      <p:ext uri="{BB962C8B-B14F-4D97-AF65-F5344CB8AC3E}">
        <p14:creationId xmlns:p14="http://schemas.microsoft.com/office/powerpoint/2010/main" val="2194347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BB68D-F57B-4201-8CF2-23E8D2570B46}"/>
              </a:ext>
            </a:extLst>
          </p:cNvPr>
          <p:cNvSpPr>
            <a:spLocks noGrp="1"/>
          </p:cNvSpPr>
          <p:nvPr>
            <p:ph type="title"/>
          </p:nvPr>
        </p:nvSpPr>
        <p:spPr>
          <a:xfrm>
            <a:off x="1238596" y="136524"/>
            <a:ext cx="10349837" cy="667539"/>
          </a:xfrm>
        </p:spPr>
        <p:txBody>
          <a:bodyPr>
            <a:normAutofit fontScale="90000"/>
          </a:bodyPr>
          <a:lstStyle/>
          <a:p>
            <a:r>
              <a:rPr lang="en-US" dirty="0"/>
              <a:t>Brief Overview: Contract Mechanisms</a:t>
            </a:r>
          </a:p>
        </p:txBody>
      </p:sp>
      <p:sp>
        <p:nvSpPr>
          <p:cNvPr id="3" name="Content Placeholder 2">
            <a:extLst>
              <a:ext uri="{FF2B5EF4-FFF2-40B4-BE49-F238E27FC236}">
                <a16:creationId xmlns:a16="http://schemas.microsoft.com/office/drawing/2014/main" id="{42406F04-590D-4AA1-8DE9-D61D8127234F}"/>
              </a:ext>
            </a:extLst>
          </p:cNvPr>
          <p:cNvSpPr>
            <a:spLocks noGrp="1"/>
          </p:cNvSpPr>
          <p:nvPr>
            <p:ph idx="1"/>
          </p:nvPr>
        </p:nvSpPr>
        <p:spPr>
          <a:xfrm>
            <a:off x="632150" y="1320879"/>
            <a:ext cx="6532048" cy="2307361"/>
          </a:xfrm>
        </p:spPr>
        <p:txBody>
          <a:bodyPr>
            <a:normAutofit fontScale="85000" lnSpcReduction="10000"/>
          </a:bodyPr>
          <a:lstStyle/>
          <a:p>
            <a:r>
              <a:rPr lang="en-US" sz="3200" dirty="0">
                <a:solidFill>
                  <a:srgbClr val="0070C0"/>
                </a:solidFill>
              </a:rPr>
              <a:t>Lump Sum</a:t>
            </a:r>
          </a:p>
          <a:p>
            <a:r>
              <a:rPr lang="en-US" sz="2000" dirty="0"/>
              <a:t>The agency has essentially assigned all the risk to the contractor.  The supplier is expected to ask for a higher markup in order to mitigate the extra risk.</a:t>
            </a:r>
          </a:p>
          <a:p>
            <a:endParaRPr lang="en-US" sz="2000" dirty="0"/>
          </a:p>
          <a:p>
            <a:r>
              <a:rPr lang="en-US" sz="2000" dirty="0"/>
              <a:t>Note that the agency is still responsible to operate and maintain the transit system safely and securely when the supplier if finished – not 100% of the risk is transferred!</a:t>
            </a:r>
          </a:p>
        </p:txBody>
      </p:sp>
      <p:sp>
        <p:nvSpPr>
          <p:cNvPr id="4" name="Footer Placeholder 3">
            <a:extLst>
              <a:ext uri="{FF2B5EF4-FFF2-40B4-BE49-F238E27FC236}">
                <a16:creationId xmlns:a16="http://schemas.microsoft.com/office/drawing/2014/main" id="{9717CDB3-B4D1-4DCE-A006-B669ED7FFD1B}"/>
              </a:ext>
            </a:extLst>
          </p:cNvPr>
          <p:cNvSpPr>
            <a:spLocks noGrp="1"/>
          </p:cNvSpPr>
          <p:nvPr>
            <p:ph type="ftr" sz="quarter" idx="11"/>
          </p:nvPr>
        </p:nvSpPr>
        <p:spPr/>
        <p:txBody>
          <a:bodyPr/>
          <a:lstStyle/>
          <a:p>
            <a:r>
              <a:rPr lang="en-US"/>
              <a:t>May 20, 2021 - Monthly Meeting</a:t>
            </a:r>
            <a:endParaRPr lang="en-US" dirty="0"/>
          </a:p>
        </p:txBody>
      </p:sp>
      <p:sp>
        <p:nvSpPr>
          <p:cNvPr id="5" name="Slide Number Placeholder 4">
            <a:extLst>
              <a:ext uri="{FF2B5EF4-FFF2-40B4-BE49-F238E27FC236}">
                <a16:creationId xmlns:a16="http://schemas.microsoft.com/office/drawing/2014/main" id="{470B51C6-0CEC-42E7-B550-BB3EC6083C36}"/>
              </a:ext>
            </a:extLst>
          </p:cNvPr>
          <p:cNvSpPr>
            <a:spLocks noGrp="1"/>
          </p:cNvSpPr>
          <p:nvPr>
            <p:ph type="sldNum" sz="quarter" idx="12"/>
          </p:nvPr>
        </p:nvSpPr>
        <p:spPr/>
        <p:txBody>
          <a:bodyPr/>
          <a:lstStyle/>
          <a:p>
            <a:fld id="{924B41C4-1474-8D42-B330-D2828683839D}" type="slidenum">
              <a:rPr lang="en-US" smtClean="0"/>
              <a:t>13</a:t>
            </a:fld>
            <a:endParaRPr lang="en-US"/>
          </a:p>
        </p:txBody>
      </p:sp>
      <p:sp>
        <p:nvSpPr>
          <p:cNvPr id="8" name="TextBox 7">
            <a:extLst>
              <a:ext uri="{FF2B5EF4-FFF2-40B4-BE49-F238E27FC236}">
                <a16:creationId xmlns:a16="http://schemas.microsoft.com/office/drawing/2014/main" id="{6DB0D7DE-C960-4220-9E21-6041F717DC80}"/>
              </a:ext>
            </a:extLst>
          </p:cNvPr>
          <p:cNvSpPr txBox="1"/>
          <p:nvPr/>
        </p:nvSpPr>
        <p:spPr>
          <a:xfrm>
            <a:off x="9230264" y="4425351"/>
            <a:ext cx="2053087" cy="461665"/>
          </a:xfrm>
          <a:prstGeom prst="rect">
            <a:avLst/>
          </a:prstGeom>
          <a:noFill/>
        </p:spPr>
        <p:txBody>
          <a:bodyPr wrap="square" rtlCol="0">
            <a:spAutoFit/>
          </a:bodyPr>
          <a:lstStyle/>
          <a:p>
            <a:r>
              <a:rPr lang="en-US" dirty="0"/>
              <a:t>Risk-O-Meter</a:t>
            </a:r>
          </a:p>
        </p:txBody>
      </p:sp>
      <p:sp>
        <p:nvSpPr>
          <p:cNvPr id="9" name="TextBox 8">
            <a:extLst>
              <a:ext uri="{FF2B5EF4-FFF2-40B4-BE49-F238E27FC236}">
                <a16:creationId xmlns:a16="http://schemas.microsoft.com/office/drawing/2014/main" id="{B81C79E4-F656-485F-8A68-D2BE4F011ABA}"/>
              </a:ext>
            </a:extLst>
          </p:cNvPr>
          <p:cNvSpPr txBox="1"/>
          <p:nvPr/>
        </p:nvSpPr>
        <p:spPr>
          <a:xfrm>
            <a:off x="8650315" y="4803384"/>
            <a:ext cx="3212983" cy="369332"/>
          </a:xfrm>
          <a:prstGeom prst="rect">
            <a:avLst/>
          </a:prstGeom>
          <a:noFill/>
        </p:spPr>
        <p:txBody>
          <a:bodyPr wrap="square" rtlCol="0">
            <a:spAutoFit/>
          </a:bodyPr>
          <a:lstStyle/>
          <a:p>
            <a:r>
              <a:rPr lang="en-US" sz="1800" dirty="0"/>
              <a:t>Relative Risk between parties</a:t>
            </a:r>
          </a:p>
        </p:txBody>
      </p:sp>
      <p:sp>
        <p:nvSpPr>
          <p:cNvPr id="12" name="Content Placeholder 2">
            <a:extLst>
              <a:ext uri="{FF2B5EF4-FFF2-40B4-BE49-F238E27FC236}">
                <a16:creationId xmlns:a16="http://schemas.microsoft.com/office/drawing/2014/main" id="{44CB3D8E-2BCA-4128-AD81-1063A311D379}"/>
              </a:ext>
            </a:extLst>
          </p:cNvPr>
          <p:cNvSpPr txBox="1">
            <a:spLocks/>
          </p:cNvSpPr>
          <p:nvPr/>
        </p:nvSpPr>
        <p:spPr>
          <a:xfrm>
            <a:off x="632150" y="3863132"/>
            <a:ext cx="6901163" cy="1749103"/>
          </a:xfrm>
          <a:prstGeom prst="rect">
            <a:avLst/>
          </a:prstGeom>
        </p:spPr>
        <p:txBody>
          <a:bodyPr vert="horz" lIns="121954" tIns="60977" rIns="121954" bIns="60977" rtlCol="0">
            <a:normAutofit/>
          </a:bodyPr>
          <a:lstStyle>
            <a:lvl1pPr marL="457326" indent="-457326">
              <a:spcBef>
                <a:spcPct val="20000"/>
              </a:spcBef>
              <a:buFont typeface="Arial"/>
              <a:buChar char="•"/>
              <a:defRPr sz="3200">
                <a:cs typeface="Open Sans"/>
              </a:defRPr>
            </a:lvl1pPr>
            <a:lvl2pPr marL="990872" indent="-381105">
              <a:spcBef>
                <a:spcPct val="20000"/>
              </a:spcBef>
              <a:buFont typeface="Arial"/>
              <a:buChar char="–"/>
              <a:defRPr sz="3700">
                <a:cs typeface="Open Sans"/>
              </a:defRPr>
            </a:lvl2pPr>
            <a:lvl3pPr marL="1524419" indent="-304884">
              <a:spcBef>
                <a:spcPct val="20000"/>
              </a:spcBef>
              <a:buFont typeface="Arial"/>
              <a:buChar char="•"/>
              <a:defRPr sz="3200">
                <a:cs typeface="Open Sans"/>
              </a:defRPr>
            </a:lvl3pPr>
            <a:lvl4pPr marL="2134187" indent="-304884">
              <a:spcBef>
                <a:spcPct val="20000"/>
              </a:spcBef>
              <a:buFont typeface="Arial"/>
              <a:buChar char="–"/>
              <a:defRPr sz="2700">
                <a:cs typeface="Open Sans"/>
              </a:defRPr>
            </a:lvl4pPr>
            <a:lvl5pPr marL="2743954" indent="-304884">
              <a:spcBef>
                <a:spcPct val="20000"/>
              </a:spcBef>
              <a:buFont typeface="Arial"/>
              <a:buChar char="»"/>
              <a:defRPr sz="2700">
                <a:cs typeface="Open Sans"/>
              </a:defRPr>
            </a:lvl5pPr>
            <a:lvl6pPr marL="3353722" indent="-304884">
              <a:spcBef>
                <a:spcPct val="20000"/>
              </a:spcBef>
              <a:buFont typeface="Arial"/>
              <a:buChar char="•"/>
              <a:defRPr sz="2700"/>
            </a:lvl6pPr>
            <a:lvl7pPr marL="3963490" indent="-304884">
              <a:spcBef>
                <a:spcPct val="20000"/>
              </a:spcBef>
              <a:buFont typeface="Arial"/>
              <a:buChar char="•"/>
              <a:defRPr sz="2700"/>
            </a:lvl7pPr>
            <a:lvl8pPr marL="4573257" indent="-304884">
              <a:spcBef>
                <a:spcPct val="20000"/>
              </a:spcBef>
              <a:buFont typeface="Arial"/>
              <a:buChar char="•"/>
              <a:defRPr sz="2700"/>
            </a:lvl8pPr>
            <a:lvl9pPr marL="5183025" indent="-304884">
              <a:spcBef>
                <a:spcPct val="20000"/>
              </a:spcBef>
              <a:buFont typeface="Arial"/>
              <a:buChar char="•"/>
              <a:defRPr sz="2700"/>
            </a:lvl9pPr>
          </a:lstStyle>
          <a:p>
            <a:r>
              <a:rPr lang="en-US" dirty="0"/>
              <a:t>When/Why Use</a:t>
            </a:r>
          </a:p>
          <a:p>
            <a:r>
              <a:rPr lang="en-US" sz="2000" dirty="0"/>
              <a:t>A lump sum contract is a suitable if the scope and schedule of the project are sufficiently defined to allow  the supplier to fully estimate project costs.</a:t>
            </a:r>
          </a:p>
        </p:txBody>
      </p:sp>
      <p:pic>
        <p:nvPicPr>
          <p:cNvPr id="10" name="Picture 9">
            <a:extLst>
              <a:ext uri="{FF2B5EF4-FFF2-40B4-BE49-F238E27FC236}">
                <a16:creationId xmlns:a16="http://schemas.microsoft.com/office/drawing/2014/main" id="{E48D4223-547A-4CBB-BC4C-B0EE348B7DBD}"/>
              </a:ext>
            </a:extLst>
          </p:cNvPr>
          <p:cNvPicPr>
            <a:picLocks noChangeAspect="1"/>
          </p:cNvPicPr>
          <p:nvPr/>
        </p:nvPicPr>
        <p:blipFill>
          <a:blip r:embed="rId2"/>
          <a:stretch>
            <a:fillRect/>
          </a:stretch>
        </p:blipFill>
        <p:spPr>
          <a:xfrm>
            <a:off x="8742151" y="1376272"/>
            <a:ext cx="2952102" cy="2964102"/>
          </a:xfrm>
          <a:prstGeom prst="rect">
            <a:avLst/>
          </a:prstGeom>
        </p:spPr>
      </p:pic>
    </p:spTree>
    <p:extLst>
      <p:ext uri="{BB962C8B-B14F-4D97-AF65-F5344CB8AC3E}">
        <p14:creationId xmlns:p14="http://schemas.microsoft.com/office/powerpoint/2010/main" val="1066411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BB68D-F57B-4201-8CF2-23E8D2570B46}"/>
              </a:ext>
            </a:extLst>
          </p:cNvPr>
          <p:cNvSpPr>
            <a:spLocks noGrp="1"/>
          </p:cNvSpPr>
          <p:nvPr>
            <p:ph type="title"/>
          </p:nvPr>
        </p:nvSpPr>
        <p:spPr>
          <a:xfrm>
            <a:off x="1238596" y="136524"/>
            <a:ext cx="10349837" cy="667539"/>
          </a:xfrm>
        </p:spPr>
        <p:txBody>
          <a:bodyPr>
            <a:normAutofit fontScale="90000"/>
          </a:bodyPr>
          <a:lstStyle/>
          <a:p>
            <a:r>
              <a:rPr lang="en-US" dirty="0"/>
              <a:t>Brief Overview: Contract Mechanisms</a:t>
            </a:r>
          </a:p>
        </p:txBody>
      </p:sp>
      <p:sp>
        <p:nvSpPr>
          <p:cNvPr id="3" name="Content Placeholder 2">
            <a:extLst>
              <a:ext uri="{FF2B5EF4-FFF2-40B4-BE49-F238E27FC236}">
                <a16:creationId xmlns:a16="http://schemas.microsoft.com/office/drawing/2014/main" id="{42406F04-590D-4AA1-8DE9-D61D8127234F}"/>
              </a:ext>
            </a:extLst>
          </p:cNvPr>
          <p:cNvSpPr>
            <a:spLocks noGrp="1"/>
          </p:cNvSpPr>
          <p:nvPr>
            <p:ph idx="1"/>
          </p:nvPr>
        </p:nvSpPr>
        <p:spPr>
          <a:xfrm>
            <a:off x="632150" y="1223628"/>
            <a:ext cx="6733384" cy="2378666"/>
          </a:xfrm>
        </p:spPr>
        <p:txBody>
          <a:bodyPr>
            <a:normAutofit/>
          </a:bodyPr>
          <a:lstStyle/>
          <a:p>
            <a:r>
              <a:rPr lang="en-US" sz="3200" dirty="0">
                <a:solidFill>
                  <a:srgbClr val="0070C0"/>
                </a:solidFill>
              </a:rPr>
              <a:t>Unit Price</a:t>
            </a:r>
          </a:p>
          <a:p>
            <a:r>
              <a:rPr lang="en-US" sz="2000" dirty="0"/>
              <a:t>The work to be performed is broken into various parts, usually by trade or discipline.  This contract type is based on anticipated quantities of items which are counted in the project in addition to their unit prices.</a:t>
            </a:r>
          </a:p>
        </p:txBody>
      </p:sp>
      <p:sp>
        <p:nvSpPr>
          <p:cNvPr id="4" name="Footer Placeholder 3">
            <a:extLst>
              <a:ext uri="{FF2B5EF4-FFF2-40B4-BE49-F238E27FC236}">
                <a16:creationId xmlns:a16="http://schemas.microsoft.com/office/drawing/2014/main" id="{9717CDB3-B4D1-4DCE-A006-B669ED7FFD1B}"/>
              </a:ext>
            </a:extLst>
          </p:cNvPr>
          <p:cNvSpPr>
            <a:spLocks noGrp="1"/>
          </p:cNvSpPr>
          <p:nvPr>
            <p:ph type="ftr" sz="quarter" idx="11"/>
          </p:nvPr>
        </p:nvSpPr>
        <p:spPr/>
        <p:txBody>
          <a:bodyPr/>
          <a:lstStyle/>
          <a:p>
            <a:r>
              <a:rPr lang="en-US"/>
              <a:t>May 20, 2021 - Monthly Meeting</a:t>
            </a:r>
            <a:endParaRPr lang="en-US" dirty="0"/>
          </a:p>
        </p:txBody>
      </p:sp>
      <p:sp>
        <p:nvSpPr>
          <p:cNvPr id="5" name="Slide Number Placeholder 4">
            <a:extLst>
              <a:ext uri="{FF2B5EF4-FFF2-40B4-BE49-F238E27FC236}">
                <a16:creationId xmlns:a16="http://schemas.microsoft.com/office/drawing/2014/main" id="{470B51C6-0CEC-42E7-B550-BB3EC6083C36}"/>
              </a:ext>
            </a:extLst>
          </p:cNvPr>
          <p:cNvSpPr>
            <a:spLocks noGrp="1"/>
          </p:cNvSpPr>
          <p:nvPr>
            <p:ph type="sldNum" sz="quarter" idx="12"/>
          </p:nvPr>
        </p:nvSpPr>
        <p:spPr/>
        <p:txBody>
          <a:bodyPr/>
          <a:lstStyle/>
          <a:p>
            <a:fld id="{924B41C4-1474-8D42-B330-D2828683839D}" type="slidenum">
              <a:rPr lang="en-US" smtClean="0"/>
              <a:t>14</a:t>
            </a:fld>
            <a:endParaRPr lang="en-US"/>
          </a:p>
        </p:txBody>
      </p:sp>
      <p:pic>
        <p:nvPicPr>
          <p:cNvPr id="7" name="Picture 6">
            <a:extLst>
              <a:ext uri="{FF2B5EF4-FFF2-40B4-BE49-F238E27FC236}">
                <a16:creationId xmlns:a16="http://schemas.microsoft.com/office/drawing/2014/main" id="{9D7C90B5-0112-4AFD-91BF-2FD23FF41FCE}"/>
              </a:ext>
            </a:extLst>
          </p:cNvPr>
          <p:cNvPicPr>
            <a:picLocks noChangeAspect="1"/>
          </p:cNvPicPr>
          <p:nvPr/>
        </p:nvPicPr>
        <p:blipFill>
          <a:blip r:embed="rId2"/>
          <a:stretch>
            <a:fillRect/>
          </a:stretch>
        </p:blipFill>
        <p:spPr>
          <a:xfrm>
            <a:off x="8742151" y="1311302"/>
            <a:ext cx="2977269" cy="2989372"/>
          </a:xfrm>
          <a:prstGeom prst="rect">
            <a:avLst/>
          </a:prstGeom>
        </p:spPr>
      </p:pic>
      <p:sp>
        <p:nvSpPr>
          <p:cNvPr id="8" name="TextBox 7">
            <a:extLst>
              <a:ext uri="{FF2B5EF4-FFF2-40B4-BE49-F238E27FC236}">
                <a16:creationId xmlns:a16="http://schemas.microsoft.com/office/drawing/2014/main" id="{6DB0D7DE-C960-4220-9E21-6041F717DC80}"/>
              </a:ext>
            </a:extLst>
          </p:cNvPr>
          <p:cNvSpPr txBox="1"/>
          <p:nvPr/>
        </p:nvSpPr>
        <p:spPr>
          <a:xfrm>
            <a:off x="9230264" y="4425351"/>
            <a:ext cx="2053087" cy="461665"/>
          </a:xfrm>
          <a:prstGeom prst="rect">
            <a:avLst/>
          </a:prstGeom>
          <a:noFill/>
        </p:spPr>
        <p:txBody>
          <a:bodyPr wrap="square" rtlCol="0">
            <a:spAutoFit/>
          </a:bodyPr>
          <a:lstStyle/>
          <a:p>
            <a:r>
              <a:rPr lang="en-US" dirty="0"/>
              <a:t>Risk-O-Meter</a:t>
            </a:r>
          </a:p>
        </p:txBody>
      </p:sp>
      <p:sp>
        <p:nvSpPr>
          <p:cNvPr id="9" name="TextBox 8">
            <a:extLst>
              <a:ext uri="{FF2B5EF4-FFF2-40B4-BE49-F238E27FC236}">
                <a16:creationId xmlns:a16="http://schemas.microsoft.com/office/drawing/2014/main" id="{B81C79E4-F656-485F-8A68-D2BE4F011ABA}"/>
              </a:ext>
            </a:extLst>
          </p:cNvPr>
          <p:cNvSpPr txBox="1"/>
          <p:nvPr/>
        </p:nvSpPr>
        <p:spPr>
          <a:xfrm>
            <a:off x="8650315" y="4803384"/>
            <a:ext cx="3212983" cy="369332"/>
          </a:xfrm>
          <a:prstGeom prst="rect">
            <a:avLst/>
          </a:prstGeom>
          <a:noFill/>
        </p:spPr>
        <p:txBody>
          <a:bodyPr wrap="square" rtlCol="0">
            <a:spAutoFit/>
          </a:bodyPr>
          <a:lstStyle/>
          <a:p>
            <a:r>
              <a:rPr lang="en-US" sz="1800" dirty="0"/>
              <a:t>Relative Risk between parties</a:t>
            </a:r>
          </a:p>
        </p:txBody>
      </p:sp>
      <p:sp>
        <p:nvSpPr>
          <p:cNvPr id="12" name="Content Placeholder 2">
            <a:extLst>
              <a:ext uri="{FF2B5EF4-FFF2-40B4-BE49-F238E27FC236}">
                <a16:creationId xmlns:a16="http://schemas.microsoft.com/office/drawing/2014/main" id="{44CB3D8E-2BCA-4128-AD81-1063A311D379}"/>
              </a:ext>
            </a:extLst>
          </p:cNvPr>
          <p:cNvSpPr txBox="1">
            <a:spLocks/>
          </p:cNvSpPr>
          <p:nvPr/>
        </p:nvSpPr>
        <p:spPr>
          <a:xfrm>
            <a:off x="632150" y="3628240"/>
            <a:ext cx="6901163" cy="2319554"/>
          </a:xfrm>
          <a:prstGeom prst="rect">
            <a:avLst/>
          </a:prstGeom>
        </p:spPr>
        <p:txBody>
          <a:bodyPr vert="horz" lIns="121954" tIns="60977" rIns="121954" bIns="60977" rtlCol="0">
            <a:normAutofit fontScale="92500" lnSpcReduction="10000"/>
          </a:bodyPr>
          <a:lstStyle>
            <a:lvl1pPr marL="457326" indent="-457326">
              <a:spcBef>
                <a:spcPct val="20000"/>
              </a:spcBef>
              <a:buFont typeface="Arial"/>
              <a:buChar char="•"/>
              <a:defRPr sz="3200">
                <a:cs typeface="Open Sans"/>
              </a:defRPr>
            </a:lvl1pPr>
            <a:lvl2pPr marL="990872" indent="-381105">
              <a:spcBef>
                <a:spcPct val="20000"/>
              </a:spcBef>
              <a:buFont typeface="Arial"/>
              <a:buChar char="–"/>
              <a:defRPr sz="3700">
                <a:cs typeface="Open Sans"/>
              </a:defRPr>
            </a:lvl2pPr>
            <a:lvl3pPr marL="1524419" indent="-304884">
              <a:spcBef>
                <a:spcPct val="20000"/>
              </a:spcBef>
              <a:buFont typeface="Arial"/>
              <a:buChar char="•"/>
              <a:defRPr sz="3200">
                <a:cs typeface="Open Sans"/>
              </a:defRPr>
            </a:lvl3pPr>
            <a:lvl4pPr marL="2134187" indent="-304884">
              <a:spcBef>
                <a:spcPct val="20000"/>
              </a:spcBef>
              <a:buFont typeface="Arial"/>
              <a:buChar char="–"/>
              <a:defRPr sz="2700">
                <a:cs typeface="Open Sans"/>
              </a:defRPr>
            </a:lvl4pPr>
            <a:lvl5pPr marL="2743954" indent="-304884">
              <a:spcBef>
                <a:spcPct val="20000"/>
              </a:spcBef>
              <a:buFont typeface="Arial"/>
              <a:buChar char="»"/>
              <a:defRPr sz="2700">
                <a:cs typeface="Open Sans"/>
              </a:defRPr>
            </a:lvl5pPr>
            <a:lvl6pPr marL="3353722" indent="-304884">
              <a:spcBef>
                <a:spcPct val="20000"/>
              </a:spcBef>
              <a:buFont typeface="Arial"/>
              <a:buChar char="•"/>
              <a:defRPr sz="2700"/>
            </a:lvl6pPr>
            <a:lvl7pPr marL="3963490" indent="-304884">
              <a:spcBef>
                <a:spcPct val="20000"/>
              </a:spcBef>
              <a:buFont typeface="Arial"/>
              <a:buChar char="•"/>
              <a:defRPr sz="2700"/>
            </a:lvl7pPr>
            <a:lvl8pPr marL="4573257" indent="-304884">
              <a:spcBef>
                <a:spcPct val="20000"/>
              </a:spcBef>
              <a:buFont typeface="Arial"/>
              <a:buChar char="•"/>
              <a:defRPr sz="2700"/>
            </a:lvl8pPr>
            <a:lvl9pPr marL="5183025" indent="-304884">
              <a:spcBef>
                <a:spcPct val="20000"/>
              </a:spcBef>
              <a:buFont typeface="Arial"/>
              <a:buChar char="•"/>
              <a:defRPr sz="2700"/>
            </a:lvl9pPr>
          </a:lstStyle>
          <a:p>
            <a:r>
              <a:rPr lang="en-US" dirty="0"/>
              <a:t>When/Why Use</a:t>
            </a:r>
          </a:p>
          <a:p>
            <a:r>
              <a:rPr lang="en-US" sz="2000" dirty="0"/>
              <a:t>Unit price contracts are seldom used for an entire infrastructure project, but they are frequently used for agreements with  subcontractors which involve accurate identification of different types of items, but not their numbers, in  the contract documents. They are also often used for maintenance and repair work.</a:t>
            </a:r>
          </a:p>
        </p:txBody>
      </p:sp>
    </p:spTree>
    <p:extLst>
      <p:ext uri="{BB962C8B-B14F-4D97-AF65-F5344CB8AC3E}">
        <p14:creationId xmlns:p14="http://schemas.microsoft.com/office/powerpoint/2010/main" val="2857001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BB68D-F57B-4201-8CF2-23E8D2570B46}"/>
              </a:ext>
            </a:extLst>
          </p:cNvPr>
          <p:cNvSpPr>
            <a:spLocks noGrp="1"/>
          </p:cNvSpPr>
          <p:nvPr>
            <p:ph type="title"/>
          </p:nvPr>
        </p:nvSpPr>
        <p:spPr>
          <a:xfrm>
            <a:off x="1238596" y="136524"/>
            <a:ext cx="10349837" cy="667539"/>
          </a:xfrm>
        </p:spPr>
        <p:txBody>
          <a:bodyPr>
            <a:normAutofit fontScale="90000"/>
          </a:bodyPr>
          <a:lstStyle/>
          <a:p>
            <a:r>
              <a:rPr lang="en-US" dirty="0"/>
              <a:t>Brief Overview: Contract Mechanisms</a:t>
            </a:r>
          </a:p>
        </p:txBody>
      </p:sp>
      <p:sp>
        <p:nvSpPr>
          <p:cNvPr id="3" name="Content Placeholder 2">
            <a:extLst>
              <a:ext uri="{FF2B5EF4-FFF2-40B4-BE49-F238E27FC236}">
                <a16:creationId xmlns:a16="http://schemas.microsoft.com/office/drawing/2014/main" id="{42406F04-590D-4AA1-8DE9-D61D8127234F}"/>
              </a:ext>
            </a:extLst>
          </p:cNvPr>
          <p:cNvSpPr>
            <a:spLocks noGrp="1"/>
          </p:cNvSpPr>
          <p:nvPr>
            <p:ph idx="1"/>
          </p:nvPr>
        </p:nvSpPr>
        <p:spPr>
          <a:xfrm>
            <a:off x="632150" y="1110912"/>
            <a:ext cx="7714896" cy="2929187"/>
          </a:xfrm>
        </p:spPr>
        <p:txBody>
          <a:bodyPr>
            <a:normAutofit/>
          </a:bodyPr>
          <a:lstStyle/>
          <a:p>
            <a:r>
              <a:rPr lang="en-US" sz="3200" dirty="0">
                <a:solidFill>
                  <a:srgbClr val="0070C0"/>
                </a:solidFill>
              </a:rPr>
              <a:t>Cost Plus </a:t>
            </a:r>
          </a:p>
          <a:p>
            <a:r>
              <a:rPr lang="en-US" sz="2000" dirty="0"/>
              <a:t>An agreement which involves agency consent to pay the complete cost for material and labor in addition to the amount for supplier overhead and profit.  Supplier profit is agreed, based on a formula such as:</a:t>
            </a:r>
          </a:p>
          <a:p>
            <a:r>
              <a:rPr lang="en-US" sz="1600" dirty="0"/>
              <a:t>Cost + Fixed Percentage Contract - Compensation is a percentage of cost.  </a:t>
            </a:r>
          </a:p>
          <a:p>
            <a:r>
              <a:rPr lang="en-US" sz="1600" dirty="0"/>
              <a:t>Cost + Fixed Fee Contract - Compensation is based on a fixed sum  </a:t>
            </a:r>
          </a:p>
          <a:p>
            <a:r>
              <a:rPr lang="en-US" sz="1600" dirty="0"/>
              <a:t>Cost + Fixed Fee with Guaranteed Maximum Price</a:t>
            </a:r>
          </a:p>
        </p:txBody>
      </p:sp>
      <p:sp>
        <p:nvSpPr>
          <p:cNvPr id="4" name="Footer Placeholder 3">
            <a:extLst>
              <a:ext uri="{FF2B5EF4-FFF2-40B4-BE49-F238E27FC236}">
                <a16:creationId xmlns:a16="http://schemas.microsoft.com/office/drawing/2014/main" id="{9717CDB3-B4D1-4DCE-A006-B669ED7FFD1B}"/>
              </a:ext>
            </a:extLst>
          </p:cNvPr>
          <p:cNvSpPr>
            <a:spLocks noGrp="1"/>
          </p:cNvSpPr>
          <p:nvPr>
            <p:ph type="ftr" sz="quarter" idx="11"/>
          </p:nvPr>
        </p:nvSpPr>
        <p:spPr/>
        <p:txBody>
          <a:bodyPr/>
          <a:lstStyle/>
          <a:p>
            <a:r>
              <a:rPr lang="en-US"/>
              <a:t>May 20, 2021 - Monthly Meeting</a:t>
            </a:r>
            <a:endParaRPr lang="en-US" dirty="0"/>
          </a:p>
        </p:txBody>
      </p:sp>
      <p:sp>
        <p:nvSpPr>
          <p:cNvPr id="5" name="Slide Number Placeholder 4">
            <a:extLst>
              <a:ext uri="{FF2B5EF4-FFF2-40B4-BE49-F238E27FC236}">
                <a16:creationId xmlns:a16="http://schemas.microsoft.com/office/drawing/2014/main" id="{470B51C6-0CEC-42E7-B550-BB3EC6083C36}"/>
              </a:ext>
            </a:extLst>
          </p:cNvPr>
          <p:cNvSpPr>
            <a:spLocks noGrp="1"/>
          </p:cNvSpPr>
          <p:nvPr>
            <p:ph type="sldNum" sz="quarter" idx="12"/>
          </p:nvPr>
        </p:nvSpPr>
        <p:spPr/>
        <p:txBody>
          <a:bodyPr/>
          <a:lstStyle/>
          <a:p>
            <a:fld id="{924B41C4-1474-8D42-B330-D2828683839D}" type="slidenum">
              <a:rPr lang="en-US" smtClean="0"/>
              <a:t>15</a:t>
            </a:fld>
            <a:endParaRPr lang="en-US"/>
          </a:p>
        </p:txBody>
      </p:sp>
      <p:sp>
        <p:nvSpPr>
          <p:cNvPr id="8" name="TextBox 7">
            <a:extLst>
              <a:ext uri="{FF2B5EF4-FFF2-40B4-BE49-F238E27FC236}">
                <a16:creationId xmlns:a16="http://schemas.microsoft.com/office/drawing/2014/main" id="{6DB0D7DE-C960-4220-9E21-6041F717DC80}"/>
              </a:ext>
            </a:extLst>
          </p:cNvPr>
          <p:cNvSpPr txBox="1"/>
          <p:nvPr/>
        </p:nvSpPr>
        <p:spPr>
          <a:xfrm>
            <a:off x="9230264" y="4425351"/>
            <a:ext cx="2053087" cy="461665"/>
          </a:xfrm>
          <a:prstGeom prst="rect">
            <a:avLst/>
          </a:prstGeom>
          <a:noFill/>
        </p:spPr>
        <p:txBody>
          <a:bodyPr wrap="square" rtlCol="0">
            <a:spAutoFit/>
          </a:bodyPr>
          <a:lstStyle/>
          <a:p>
            <a:r>
              <a:rPr lang="en-US" dirty="0"/>
              <a:t>Risk-O-Meter</a:t>
            </a:r>
          </a:p>
        </p:txBody>
      </p:sp>
      <p:sp>
        <p:nvSpPr>
          <p:cNvPr id="9" name="TextBox 8">
            <a:extLst>
              <a:ext uri="{FF2B5EF4-FFF2-40B4-BE49-F238E27FC236}">
                <a16:creationId xmlns:a16="http://schemas.microsoft.com/office/drawing/2014/main" id="{B81C79E4-F656-485F-8A68-D2BE4F011ABA}"/>
              </a:ext>
            </a:extLst>
          </p:cNvPr>
          <p:cNvSpPr txBox="1"/>
          <p:nvPr/>
        </p:nvSpPr>
        <p:spPr>
          <a:xfrm>
            <a:off x="8650315" y="4803384"/>
            <a:ext cx="3212983" cy="369332"/>
          </a:xfrm>
          <a:prstGeom prst="rect">
            <a:avLst/>
          </a:prstGeom>
          <a:noFill/>
        </p:spPr>
        <p:txBody>
          <a:bodyPr wrap="square" rtlCol="0">
            <a:spAutoFit/>
          </a:bodyPr>
          <a:lstStyle/>
          <a:p>
            <a:r>
              <a:rPr lang="en-US" sz="1800" dirty="0"/>
              <a:t>Relative Risk between parties</a:t>
            </a:r>
          </a:p>
        </p:txBody>
      </p:sp>
      <p:sp>
        <p:nvSpPr>
          <p:cNvPr id="12" name="Content Placeholder 2">
            <a:extLst>
              <a:ext uri="{FF2B5EF4-FFF2-40B4-BE49-F238E27FC236}">
                <a16:creationId xmlns:a16="http://schemas.microsoft.com/office/drawing/2014/main" id="{44CB3D8E-2BCA-4128-AD81-1063A311D379}"/>
              </a:ext>
            </a:extLst>
          </p:cNvPr>
          <p:cNvSpPr txBox="1">
            <a:spLocks/>
          </p:cNvSpPr>
          <p:nvPr/>
        </p:nvSpPr>
        <p:spPr>
          <a:xfrm>
            <a:off x="632150" y="4113498"/>
            <a:ext cx="6901163" cy="1749103"/>
          </a:xfrm>
          <a:prstGeom prst="rect">
            <a:avLst/>
          </a:prstGeom>
        </p:spPr>
        <p:txBody>
          <a:bodyPr vert="horz" lIns="121954" tIns="60977" rIns="121954" bIns="60977" rtlCol="0">
            <a:normAutofit/>
          </a:bodyPr>
          <a:lstStyle>
            <a:lvl1pPr marL="457326" indent="-457326">
              <a:spcBef>
                <a:spcPct val="20000"/>
              </a:spcBef>
              <a:buFont typeface="Arial"/>
              <a:buChar char="•"/>
              <a:defRPr sz="3200">
                <a:cs typeface="Open Sans"/>
              </a:defRPr>
            </a:lvl1pPr>
            <a:lvl2pPr marL="990872" indent="-381105">
              <a:spcBef>
                <a:spcPct val="20000"/>
              </a:spcBef>
              <a:buFont typeface="Arial"/>
              <a:buChar char="–"/>
              <a:defRPr sz="3700">
                <a:cs typeface="Open Sans"/>
              </a:defRPr>
            </a:lvl2pPr>
            <a:lvl3pPr marL="1524419" indent="-304884">
              <a:spcBef>
                <a:spcPct val="20000"/>
              </a:spcBef>
              <a:buFont typeface="Arial"/>
              <a:buChar char="•"/>
              <a:defRPr sz="3200">
                <a:cs typeface="Open Sans"/>
              </a:defRPr>
            </a:lvl3pPr>
            <a:lvl4pPr marL="2134187" indent="-304884">
              <a:spcBef>
                <a:spcPct val="20000"/>
              </a:spcBef>
              <a:buFont typeface="Arial"/>
              <a:buChar char="–"/>
              <a:defRPr sz="2700">
                <a:cs typeface="Open Sans"/>
              </a:defRPr>
            </a:lvl4pPr>
            <a:lvl5pPr marL="2743954" indent="-304884">
              <a:spcBef>
                <a:spcPct val="20000"/>
              </a:spcBef>
              <a:buFont typeface="Arial"/>
              <a:buChar char="»"/>
              <a:defRPr sz="2700">
                <a:cs typeface="Open Sans"/>
              </a:defRPr>
            </a:lvl5pPr>
            <a:lvl6pPr marL="3353722" indent="-304884">
              <a:spcBef>
                <a:spcPct val="20000"/>
              </a:spcBef>
              <a:buFont typeface="Arial"/>
              <a:buChar char="•"/>
              <a:defRPr sz="2700"/>
            </a:lvl6pPr>
            <a:lvl7pPr marL="3963490" indent="-304884">
              <a:spcBef>
                <a:spcPct val="20000"/>
              </a:spcBef>
              <a:buFont typeface="Arial"/>
              <a:buChar char="•"/>
              <a:defRPr sz="2700"/>
            </a:lvl7pPr>
            <a:lvl8pPr marL="4573257" indent="-304884">
              <a:spcBef>
                <a:spcPct val="20000"/>
              </a:spcBef>
              <a:buFont typeface="Arial"/>
              <a:buChar char="•"/>
              <a:defRPr sz="2700"/>
            </a:lvl8pPr>
            <a:lvl9pPr marL="5183025" indent="-304884">
              <a:spcBef>
                <a:spcPct val="20000"/>
              </a:spcBef>
              <a:buFont typeface="Arial"/>
              <a:buChar char="•"/>
              <a:defRPr sz="2700"/>
            </a:lvl9pPr>
          </a:lstStyle>
          <a:p>
            <a:r>
              <a:rPr lang="en-US" dirty="0"/>
              <a:t>When/Why Use</a:t>
            </a:r>
          </a:p>
          <a:p>
            <a:r>
              <a:rPr lang="en-US" sz="2000" dirty="0"/>
              <a:t>This  contract type is favored where the scope of work, types of labor, material, and equipment are highly uncertain in nature or indeterminate.</a:t>
            </a:r>
          </a:p>
        </p:txBody>
      </p:sp>
      <p:pic>
        <p:nvPicPr>
          <p:cNvPr id="10" name="Picture 9">
            <a:extLst>
              <a:ext uri="{FF2B5EF4-FFF2-40B4-BE49-F238E27FC236}">
                <a16:creationId xmlns:a16="http://schemas.microsoft.com/office/drawing/2014/main" id="{6B1D7053-CA8E-409D-9ABF-791709BB7613}"/>
              </a:ext>
            </a:extLst>
          </p:cNvPr>
          <p:cNvPicPr>
            <a:picLocks noChangeAspect="1"/>
          </p:cNvPicPr>
          <p:nvPr/>
        </p:nvPicPr>
        <p:blipFill>
          <a:blip r:embed="rId2"/>
          <a:stretch>
            <a:fillRect/>
          </a:stretch>
        </p:blipFill>
        <p:spPr>
          <a:xfrm>
            <a:off x="8742150" y="1320878"/>
            <a:ext cx="2917327" cy="2929187"/>
          </a:xfrm>
          <a:prstGeom prst="rect">
            <a:avLst/>
          </a:prstGeom>
        </p:spPr>
      </p:pic>
    </p:spTree>
    <p:extLst>
      <p:ext uri="{BB962C8B-B14F-4D97-AF65-F5344CB8AC3E}">
        <p14:creationId xmlns:p14="http://schemas.microsoft.com/office/powerpoint/2010/main" val="2908024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BB68D-F57B-4201-8CF2-23E8D2570B46}"/>
              </a:ext>
            </a:extLst>
          </p:cNvPr>
          <p:cNvSpPr>
            <a:spLocks noGrp="1"/>
          </p:cNvSpPr>
          <p:nvPr>
            <p:ph type="title"/>
          </p:nvPr>
        </p:nvSpPr>
        <p:spPr>
          <a:xfrm>
            <a:off x="1238596" y="136524"/>
            <a:ext cx="10349837" cy="667539"/>
          </a:xfrm>
        </p:spPr>
        <p:txBody>
          <a:bodyPr>
            <a:normAutofit fontScale="90000"/>
          </a:bodyPr>
          <a:lstStyle/>
          <a:p>
            <a:r>
              <a:rPr lang="en-US" dirty="0"/>
              <a:t>Brief Overview: Contract Mechanisms</a:t>
            </a:r>
          </a:p>
        </p:txBody>
      </p:sp>
      <p:sp>
        <p:nvSpPr>
          <p:cNvPr id="3" name="Content Placeholder 2">
            <a:extLst>
              <a:ext uri="{FF2B5EF4-FFF2-40B4-BE49-F238E27FC236}">
                <a16:creationId xmlns:a16="http://schemas.microsoft.com/office/drawing/2014/main" id="{42406F04-590D-4AA1-8DE9-D61D8127234F}"/>
              </a:ext>
            </a:extLst>
          </p:cNvPr>
          <p:cNvSpPr>
            <a:spLocks noGrp="1"/>
          </p:cNvSpPr>
          <p:nvPr>
            <p:ph idx="1"/>
          </p:nvPr>
        </p:nvSpPr>
        <p:spPr>
          <a:xfrm>
            <a:off x="632149" y="1320879"/>
            <a:ext cx="6901163" cy="2108121"/>
          </a:xfrm>
        </p:spPr>
        <p:txBody>
          <a:bodyPr>
            <a:normAutofit/>
          </a:bodyPr>
          <a:lstStyle/>
          <a:p>
            <a:r>
              <a:rPr lang="en-US" sz="3200" dirty="0">
                <a:solidFill>
                  <a:srgbClr val="0070C0"/>
                </a:solidFill>
              </a:rPr>
              <a:t>Incentive Contract</a:t>
            </a:r>
          </a:p>
          <a:p>
            <a:r>
              <a:rPr lang="en-US" sz="2000" dirty="0"/>
              <a:t>Compensation is based on the contracting performance according an agreed target - budget, schedule and/or quality. Two basic types are:</a:t>
            </a:r>
          </a:p>
          <a:p>
            <a:pPr lvl="1"/>
            <a:r>
              <a:rPr lang="en-US" sz="1400" dirty="0"/>
              <a:t>Fixed Price Incentive Contract  </a:t>
            </a:r>
          </a:p>
          <a:p>
            <a:pPr lvl="1"/>
            <a:r>
              <a:rPr lang="en-US" sz="1400" dirty="0"/>
              <a:t>Cost Reimbursement Incentive Contract</a:t>
            </a:r>
          </a:p>
          <a:p>
            <a:endParaRPr lang="en-US" sz="2000" dirty="0"/>
          </a:p>
        </p:txBody>
      </p:sp>
      <p:sp>
        <p:nvSpPr>
          <p:cNvPr id="4" name="Footer Placeholder 3">
            <a:extLst>
              <a:ext uri="{FF2B5EF4-FFF2-40B4-BE49-F238E27FC236}">
                <a16:creationId xmlns:a16="http://schemas.microsoft.com/office/drawing/2014/main" id="{9717CDB3-B4D1-4DCE-A006-B669ED7FFD1B}"/>
              </a:ext>
            </a:extLst>
          </p:cNvPr>
          <p:cNvSpPr>
            <a:spLocks noGrp="1"/>
          </p:cNvSpPr>
          <p:nvPr>
            <p:ph type="ftr" sz="quarter" idx="11"/>
          </p:nvPr>
        </p:nvSpPr>
        <p:spPr/>
        <p:txBody>
          <a:bodyPr/>
          <a:lstStyle/>
          <a:p>
            <a:r>
              <a:rPr lang="en-US"/>
              <a:t>May 20, 2021 - Monthly Meeting</a:t>
            </a:r>
            <a:endParaRPr lang="en-US" dirty="0"/>
          </a:p>
        </p:txBody>
      </p:sp>
      <p:sp>
        <p:nvSpPr>
          <p:cNvPr id="5" name="Slide Number Placeholder 4">
            <a:extLst>
              <a:ext uri="{FF2B5EF4-FFF2-40B4-BE49-F238E27FC236}">
                <a16:creationId xmlns:a16="http://schemas.microsoft.com/office/drawing/2014/main" id="{470B51C6-0CEC-42E7-B550-BB3EC6083C36}"/>
              </a:ext>
            </a:extLst>
          </p:cNvPr>
          <p:cNvSpPr>
            <a:spLocks noGrp="1"/>
          </p:cNvSpPr>
          <p:nvPr>
            <p:ph type="sldNum" sz="quarter" idx="12"/>
          </p:nvPr>
        </p:nvSpPr>
        <p:spPr/>
        <p:txBody>
          <a:bodyPr/>
          <a:lstStyle/>
          <a:p>
            <a:fld id="{924B41C4-1474-8D42-B330-D2828683839D}" type="slidenum">
              <a:rPr lang="en-US" smtClean="0"/>
              <a:t>16</a:t>
            </a:fld>
            <a:endParaRPr lang="en-US"/>
          </a:p>
        </p:txBody>
      </p:sp>
      <p:pic>
        <p:nvPicPr>
          <p:cNvPr id="7" name="Picture 6">
            <a:extLst>
              <a:ext uri="{FF2B5EF4-FFF2-40B4-BE49-F238E27FC236}">
                <a16:creationId xmlns:a16="http://schemas.microsoft.com/office/drawing/2014/main" id="{9D7C90B5-0112-4AFD-91BF-2FD23FF41FCE}"/>
              </a:ext>
            </a:extLst>
          </p:cNvPr>
          <p:cNvPicPr>
            <a:picLocks noChangeAspect="1"/>
          </p:cNvPicPr>
          <p:nvPr/>
        </p:nvPicPr>
        <p:blipFill>
          <a:blip r:embed="rId2"/>
          <a:stretch>
            <a:fillRect/>
          </a:stretch>
        </p:blipFill>
        <p:spPr>
          <a:xfrm>
            <a:off x="8742151" y="1294456"/>
            <a:ext cx="2994047" cy="3006218"/>
          </a:xfrm>
          <a:prstGeom prst="rect">
            <a:avLst/>
          </a:prstGeom>
        </p:spPr>
      </p:pic>
      <p:sp>
        <p:nvSpPr>
          <p:cNvPr id="8" name="TextBox 7">
            <a:extLst>
              <a:ext uri="{FF2B5EF4-FFF2-40B4-BE49-F238E27FC236}">
                <a16:creationId xmlns:a16="http://schemas.microsoft.com/office/drawing/2014/main" id="{6DB0D7DE-C960-4220-9E21-6041F717DC80}"/>
              </a:ext>
            </a:extLst>
          </p:cNvPr>
          <p:cNvSpPr txBox="1"/>
          <p:nvPr/>
        </p:nvSpPr>
        <p:spPr>
          <a:xfrm>
            <a:off x="9230264" y="4425351"/>
            <a:ext cx="2053087" cy="461665"/>
          </a:xfrm>
          <a:prstGeom prst="rect">
            <a:avLst/>
          </a:prstGeom>
          <a:noFill/>
        </p:spPr>
        <p:txBody>
          <a:bodyPr wrap="square" rtlCol="0">
            <a:spAutoFit/>
          </a:bodyPr>
          <a:lstStyle/>
          <a:p>
            <a:r>
              <a:rPr lang="en-US" dirty="0"/>
              <a:t>Risk-O-Meter</a:t>
            </a:r>
          </a:p>
        </p:txBody>
      </p:sp>
      <p:sp>
        <p:nvSpPr>
          <p:cNvPr id="9" name="TextBox 8">
            <a:extLst>
              <a:ext uri="{FF2B5EF4-FFF2-40B4-BE49-F238E27FC236}">
                <a16:creationId xmlns:a16="http://schemas.microsoft.com/office/drawing/2014/main" id="{B81C79E4-F656-485F-8A68-D2BE4F011ABA}"/>
              </a:ext>
            </a:extLst>
          </p:cNvPr>
          <p:cNvSpPr txBox="1"/>
          <p:nvPr/>
        </p:nvSpPr>
        <p:spPr>
          <a:xfrm>
            <a:off x="8650315" y="4803384"/>
            <a:ext cx="3212983" cy="369332"/>
          </a:xfrm>
          <a:prstGeom prst="rect">
            <a:avLst/>
          </a:prstGeom>
          <a:noFill/>
        </p:spPr>
        <p:txBody>
          <a:bodyPr wrap="square" rtlCol="0">
            <a:spAutoFit/>
          </a:bodyPr>
          <a:lstStyle/>
          <a:p>
            <a:r>
              <a:rPr lang="en-US" sz="1800" dirty="0"/>
              <a:t>Relative Risk between parties</a:t>
            </a:r>
          </a:p>
        </p:txBody>
      </p:sp>
      <p:sp>
        <p:nvSpPr>
          <p:cNvPr id="12" name="Content Placeholder 2">
            <a:extLst>
              <a:ext uri="{FF2B5EF4-FFF2-40B4-BE49-F238E27FC236}">
                <a16:creationId xmlns:a16="http://schemas.microsoft.com/office/drawing/2014/main" id="{44CB3D8E-2BCA-4128-AD81-1063A311D379}"/>
              </a:ext>
            </a:extLst>
          </p:cNvPr>
          <p:cNvSpPr txBox="1">
            <a:spLocks/>
          </p:cNvSpPr>
          <p:nvPr/>
        </p:nvSpPr>
        <p:spPr>
          <a:xfrm>
            <a:off x="632150" y="3628240"/>
            <a:ext cx="7320613" cy="2108121"/>
          </a:xfrm>
          <a:prstGeom prst="rect">
            <a:avLst/>
          </a:prstGeom>
        </p:spPr>
        <p:txBody>
          <a:bodyPr vert="horz" lIns="121954" tIns="60977" rIns="121954" bIns="60977" rtlCol="0">
            <a:normAutofit fontScale="85000" lnSpcReduction="10000"/>
          </a:bodyPr>
          <a:lstStyle>
            <a:lvl1pPr marL="457326" indent="-457326">
              <a:spcBef>
                <a:spcPct val="20000"/>
              </a:spcBef>
              <a:buFont typeface="Arial"/>
              <a:buChar char="•"/>
              <a:defRPr sz="3200">
                <a:cs typeface="Open Sans"/>
              </a:defRPr>
            </a:lvl1pPr>
            <a:lvl2pPr marL="990872" indent="-381105">
              <a:spcBef>
                <a:spcPct val="20000"/>
              </a:spcBef>
              <a:buFont typeface="Arial"/>
              <a:buChar char="–"/>
              <a:defRPr sz="3700">
                <a:cs typeface="Open Sans"/>
              </a:defRPr>
            </a:lvl2pPr>
            <a:lvl3pPr marL="1524419" indent="-304884">
              <a:spcBef>
                <a:spcPct val="20000"/>
              </a:spcBef>
              <a:buFont typeface="Arial"/>
              <a:buChar char="•"/>
              <a:defRPr sz="3200">
                <a:cs typeface="Open Sans"/>
              </a:defRPr>
            </a:lvl3pPr>
            <a:lvl4pPr marL="2134187" indent="-304884">
              <a:spcBef>
                <a:spcPct val="20000"/>
              </a:spcBef>
              <a:buFont typeface="Arial"/>
              <a:buChar char="–"/>
              <a:defRPr sz="2700">
                <a:cs typeface="Open Sans"/>
              </a:defRPr>
            </a:lvl4pPr>
            <a:lvl5pPr marL="2743954" indent="-304884">
              <a:spcBef>
                <a:spcPct val="20000"/>
              </a:spcBef>
              <a:buFont typeface="Arial"/>
              <a:buChar char="»"/>
              <a:defRPr sz="2700">
                <a:cs typeface="Open Sans"/>
              </a:defRPr>
            </a:lvl5pPr>
            <a:lvl6pPr marL="3353722" indent="-304884">
              <a:spcBef>
                <a:spcPct val="20000"/>
              </a:spcBef>
              <a:buFont typeface="Arial"/>
              <a:buChar char="•"/>
              <a:defRPr sz="2700"/>
            </a:lvl6pPr>
            <a:lvl7pPr marL="3963490" indent="-304884">
              <a:spcBef>
                <a:spcPct val="20000"/>
              </a:spcBef>
              <a:buFont typeface="Arial"/>
              <a:buChar char="•"/>
              <a:defRPr sz="2700"/>
            </a:lvl7pPr>
            <a:lvl8pPr marL="4573257" indent="-304884">
              <a:spcBef>
                <a:spcPct val="20000"/>
              </a:spcBef>
              <a:buFont typeface="Arial"/>
              <a:buChar char="•"/>
              <a:defRPr sz="2700"/>
            </a:lvl8pPr>
            <a:lvl9pPr marL="5183025" indent="-304884">
              <a:spcBef>
                <a:spcPct val="20000"/>
              </a:spcBef>
              <a:buFont typeface="Arial"/>
              <a:buChar char="•"/>
              <a:defRPr sz="2700"/>
            </a:lvl9pPr>
          </a:lstStyle>
          <a:p>
            <a:r>
              <a:rPr lang="en-US" dirty="0"/>
              <a:t>When/Why Use</a:t>
            </a:r>
          </a:p>
          <a:p>
            <a:r>
              <a:rPr lang="en-US" sz="2000" dirty="0"/>
              <a:t>Fixed Price Incentive Contracts can be used when costs and performance requirements understood and reasonably certain. </a:t>
            </a:r>
          </a:p>
          <a:p>
            <a:r>
              <a:rPr lang="en-US" sz="2000" dirty="0"/>
              <a:t>Cost Reimbursement Incentive Contract specifies a target cost, a target fee, minimum and maximum fees, and a fee adjustment formula.  After project  executes, the fee payable to the contractor is determined in accordance with the agreed formula. </a:t>
            </a:r>
          </a:p>
        </p:txBody>
      </p:sp>
    </p:spTree>
    <p:extLst>
      <p:ext uri="{BB962C8B-B14F-4D97-AF65-F5344CB8AC3E}">
        <p14:creationId xmlns:p14="http://schemas.microsoft.com/office/powerpoint/2010/main" val="1273441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BB68D-F57B-4201-8CF2-23E8D2570B46}"/>
              </a:ext>
            </a:extLst>
          </p:cNvPr>
          <p:cNvSpPr>
            <a:spLocks noGrp="1"/>
          </p:cNvSpPr>
          <p:nvPr>
            <p:ph type="title"/>
          </p:nvPr>
        </p:nvSpPr>
        <p:spPr>
          <a:xfrm>
            <a:off x="1238596" y="136524"/>
            <a:ext cx="10349837" cy="667539"/>
          </a:xfrm>
        </p:spPr>
        <p:txBody>
          <a:bodyPr>
            <a:normAutofit fontScale="90000"/>
          </a:bodyPr>
          <a:lstStyle/>
          <a:p>
            <a:r>
              <a:rPr lang="en-US" dirty="0"/>
              <a:t>Brief Overview: Contract Mechanisms</a:t>
            </a:r>
          </a:p>
        </p:txBody>
      </p:sp>
      <p:sp>
        <p:nvSpPr>
          <p:cNvPr id="3" name="Content Placeholder 2">
            <a:extLst>
              <a:ext uri="{FF2B5EF4-FFF2-40B4-BE49-F238E27FC236}">
                <a16:creationId xmlns:a16="http://schemas.microsoft.com/office/drawing/2014/main" id="{42406F04-590D-4AA1-8DE9-D61D8127234F}"/>
              </a:ext>
            </a:extLst>
          </p:cNvPr>
          <p:cNvSpPr>
            <a:spLocks noGrp="1"/>
          </p:cNvSpPr>
          <p:nvPr>
            <p:ph idx="1"/>
          </p:nvPr>
        </p:nvSpPr>
        <p:spPr>
          <a:xfrm>
            <a:off x="632150" y="1320879"/>
            <a:ext cx="7261890" cy="2479334"/>
          </a:xfrm>
        </p:spPr>
        <p:txBody>
          <a:bodyPr>
            <a:normAutofit/>
          </a:bodyPr>
          <a:lstStyle/>
          <a:p>
            <a:r>
              <a:rPr lang="en-US" sz="3200" dirty="0">
                <a:solidFill>
                  <a:srgbClr val="0070C0"/>
                </a:solidFill>
              </a:rPr>
              <a:t>Guaranteed Maximum Price </a:t>
            </a:r>
          </a:p>
          <a:p>
            <a:r>
              <a:rPr lang="en-US" sz="2000" dirty="0"/>
              <a:t>A cost- type contract where the supplier is compensated for actual costs incurred plus a fixed fee subject to a ceiling price.  Also known as “not to exceed”. The supplier is responsible for cost overruns, unless the GMP has been increased. </a:t>
            </a:r>
          </a:p>
        </p:txBody>
      </p:sp>
      <p:sp>
        <p:nvSpPr>
          <p:cNvPr id="4" name="Footer Placeholder 3">
            <a:extLst>
              <a:ext uri="{FF2B5EF4-FFF2-40B4-BE49-F238E27FC236}">
                <a16:creationId xmlns:a16="http://schemas.microsoft.com/office/drawing/2014/main" id="{9717CDB3-B4D1-4DCE-A006-B669ED7FFD1B}"/>
              </a:ext>
            </a:extLst>
          </p:cNvPr>
          <p:cNvSpPr>
            <a:spLocks noGrp="1"/>
          </p:cNvSpPr>
          <p:nvPr>
            <p:ph type="ftr" sz="quarter" idx="11"/>
          </p:nvPr>
        </p:nvSpPr>
        <p:spPr/>
        <p:txBody>
          <a:bodyPr/>
          <a:lstStyle/>
          <a:p>
            <a:r>
              <a:rPr lang="en-US"/>
              <a:t>May 20, 2021 - Monthly Meeting</a:t>
            </a:r>
            <a:endParaRPr lang="en-US" dirty="0"/>
          </a:p>
        </p:txBody>
      </p:sp>
      <p:sp>
        <p:nvSpPr>
          <p:cNvPr id="5" name="Slide Number Placeholder 4">
            <a:extLst>
              <a:ext uri="{FF2B5EF4-FFF2-40B4-BE49-F238E27FC236}">
                <a16:creationId xmlns:a16="http://schemas.microsoft.com/office/drawing/2014/main" id="{470B51C6-0CEC-42E7-B550-BB3EC6083C36}"/>
              </a:ext>
            </a:extLst>
          </p:cNvPr>
          <p:cNvSpPr>
            <a:spLocks noGrp="1"/>
          </p:cNvSpPr>
          <p:nvPr>
            <p:ph type="sldNum" sz="quarter" idx="12"/>
          </p:nvPr>
        </p:nvSpPr>
        <p:spPr/>
        <p:txBody>
          <a:bodyPr/>
          <a:lstStyle/>
          <a:p>
            <a:fld id="{924B41C4-1474-8D42-B330-D2828683839D}" type="slidenum">
              <a:rPr lang="en-US" smtClean="0"/>
              <a:t>17</a:t>
            </a:fld>
            <a:endParaRPr lang="en-US"/>
          </a:p>
        </p:txBody>
      </p:sp>
      <p:pic>
        <p:nvPicPr>
          <p:cNvPr id="7" name="Picture 6">
            <a:extLst>
              <a:ext uri="{FF2B5EF4-FFF2-40B4-BE49-F238E27FC236}">
                <a16:creationId xmlns:a16="http://schemas.microsoft.com/office/drawing/2014/main" id="{9D7C90B5-0112-4AFD-91BF-2FD23FF41FCE}"/>
              </a:ext>
            </a:extLst>
          </p:cNvPr>
          <p:cNvPicPr>
            <a:picLocks noChangeAspect="1"/>
          </p:cNvPicPr>
          <p:nvPr/>
        </p:nvPicPr>
        <p:blipFill>
          <a:blip r:embed="rId2"/>
          <a:stretch>
            <a:fillRect/>
          </a:stretch>
        </p:blipFill>
        <p:spPr>
          <a:xfrm>
            <a:off x="8742151" y="1294456"/>
            <a:ext cx="2994047" cy="3006218"/>
          </a:xfrm>
          <a:prstGeom prst="rect">
            <a:avLst/>
          </a:prstGeom>
        </p:spPr>
      </p:pic>
      <p:sp>
        <p:nvSpPr>
          <p:cNvPr id="8" name="TextBox 7">
            <a:extLst>
              <a:ext uri="{FF2B5EF4-FFF2-40B4-BE49-F238E27FC236}">
                <a16:creationId xmlns:a16="http://schemas.microsoft.com/office/drawing/2014/main" id="{6DB0D7DE-C960-4220-9E21-6041F717DC80}"/>
              </a:ext>
            </a:extLst>
          </p:cNvPr>
          <p:cNvSpPr txBox="1"/>
          <p:nvPr/>
        </p:nvSpPr>
        <p:spPr>
          <a:xfrm>
            <a:off x="9230264" y="4425351"/>
            <a:ext cx="2053087" cy="461665"/>
          </a:xfrm>
          <a:prstGeom prst="rect">
            <a:avLst/>
          </a:prstGeom>
          <a:noFill/>
        </p:spPr>
        <p:txBody>
          <a:bodyPr wrap="square" rtlCol="0">
            <a:spAutoFit/>
          </a:bodyPr>
          <a:lstStyle/>
          <a:p>
            <a:r>
              <a:rPr lang="en-US" dirty="0"/>
              <a:t>Risk-O-Meter</a:t>
            </a:r>
          </a:p>
        </p:txBody>
      </p:sp>
      <p:sp>
        <p:nvSpPr>
          <p:cNvPr id="9" name="TextBox 8">
            <a:extLst>
              <a:ext uri="{FF2B5EF4-FFF2-40B4-BE49-F238E27FC236}">
                <a16:creationId xmlns:a16="http://schemas.microsoft.com/office/drawing/2014/main" id="{B81C79E4-F656-485F-8A68-D2BE4F011ABA}"/>
              </a:ext>
            </a:extLst>
          </p:cNvPr>
          <p:cNvSpPr txBox="1"/>
          <p:nvPr/>
        </p:nvSpPr>
        <p:spPr>
          <a:xfrm>
            <a:off x="8650315" y="4803384"/>
            <a:ext cx="3212983" cy="369332"/>
          </a:xfrm>
          <a:prstGeom prst="rect">
            <a:avLst/>
          </a:prstGeom>
          <a:noFill/>
        </p:spPr>
        <p:txBody>
          <a:bodyPr wrap="square" rtlCol="0">
            <a:spAutoFit/>
          </a:bodyPr>
          <a:lstStyle/>
          <a:p>
            <a:r>
              <a:rPr lang="en-US" sz="1800" dirty="0"/>
              <a:t>Relative Risk between parties</a:t>
            </a:r>
          </a:p>
        </p:txBody>
      </p:sp>
      <p:sp>
        <p:nvSpPr>
          <p:cNvPr id="12" name="Content Placeholder 2">
            <a:extLst>
              <a:ext uri="{FF2B5EF4-FFF2-40B4-BE49-F238E27FC236}">
                <a16:creationId xmlns:a16="http://schemas.microsoft.com/office/drawing/2014/main" id="{44CB3D8E-2BCA-4128-AD81-1063A311D379}"/>
              </a:ext>
            </a:extLst>
          </p:cNvPr>
          <p:cNvSpPr txBox="1">
            <a:spLocks/>
          </p:cNvSpPr>
          <p:nvPr/>
        </p:nvSpPr>
        <p:spPr>
          <a:xfrm>
            <a:off x="632150" y="3628240"/>
            <a:ext cx="6901163" cy="2361499"/>
          </a:xfrm>
          <a:prstGeom prst="rect">
            <a:avLst/>
          </a:prstGeom>
        </p:spPr>
        <p:txBody>
          <a:bodyPr vert="horz" lIns="121954" tIns="60977" rIns="121954" bIns="60977" rtlCol="0">
            <a:normAutofit fontScale="92500" lnSpcReduction="10000"/>
          </a:bodyPr>
          <a:lstStyle>
            <a:lvl1pPr marL="457326" indent="-457326">
              <a:spcBef>
                <a:spcPct val="20000"/>
              </a:spcBef>
              <a:buFont typeface="Arial"/>
              <a:buChar char="•"/>
              <a:defRPr sz="3200">
                <a:cs typeface="Open Sans"/>
              </a:defRPr>
            </a:lvl1pPr>
            <a:lvl2pPr marL="990872" indent="-381105">
              <a:spcBef>
                <a:spcPct val="20000"/>
              </a:spcBef>
              <a:buFont typeface="Arial"/>
              <a:buChar char="–"/>
              <a:defRPr sz="3700">
                <a:cs typeface="Open Sans"/>
              </a:defRPr>
            </a:lvl2pPr>
            <a:lvl3pPr marL="1524419" indent="-304884">
              <a:spcBef>
                <a:spcPct val="20000"/>
              </a:spcBef>
              <a:buFont typeface="Arial"/>
              <a:buChar char="•"/>
              <a:defRPr sz="3200">
                <a:cs typeface="Open Sans"/>
              </a:defRPr>
            </a:lvl3pPr>
            <a:lvl4pPr marL="2134187" indent="-304884">
              <a:spcBef>
                <a:spcPct val="20000"/>
              </a:spcBef>
              <a:buFont typeface="Arial"/>
              <a:buChar char="–"/>
              <a:defRPr sz="2700">
                <a:cs typeface="Open Sans"/>
              </a:defRPr>
            </a:lvl4pPr>
            <a:lvl5pPr marL="2743954" indent="-304884">
              <a:spcBef>
                <a:spcPct val="20000"/>
              </a:spcBef>
              <a:buFont typeface="Arial"/>
              <a:buChar char="»"/>
              <a:defRPr sz="2700">
                <a:cs typeface="Open Sans"/>
              </a:defRPr>
            </a:lvl5pPr>
            <a:lvl6pPr marL="3353722" indent="-304884">
              <a:spcBef>
                <a:spcPct val="20000"/>
              </a:spcBef>
              <a:buFont typeface="Arial"/>
              <a:buChar char="•"/>
              <a:defRPr sz="2700"/>
            </a:lvl6pPr>
            <a:lvl7pPr marL="3963490" indent="-304884">
              <a:spcBef>
                <a:spcPct val="20000"/>
              </a:spcBef>
              <a:buFont typeface="Arial"/>
              <a:buChar char="•"/>
              <a:defRPr sz="2700"/>
            </a:lvl7pPr>
            <a:lvl8pPr marL="4573257" indent="-304884">
              <a:spcBef>
                <a:spcPct val="20000"/>
              </a:spcBef>
              <a:buFont typeface="Arial"/>
              <a:buChar char="•"/>
              <a:defRPr sz="2700"/>
            </a:lvl8pPr>
            <a:lvl9pPr marL="5183025" indent="-304884">
              <a:spcBef>
                <a:spcPct val="20000"/>
              </a:spcBef>
              <a:buFont typeface="Arial"/>
              <a:buChar char="•"/>
              <a:defRPr sz="2700"/>
            </a:lvl9pPr>
          </a:lstStyle>
          <a:p>
            <a:r>
              <a:rPr lang="en-US" dirty="0"/>
              <a:t>Notes:</a:t>
            </a:r>
          </a:p>
          <a:p>
            <a:r>
              <a:rPr lang="en-US" sz="2000" dirty="0"/>
              <a:t>Savings resulting from cost underruns are returned to the agency. This is different from a lump-sum contract where cost savings are typically retained by the supplier and essentially become  additional profits.  Savings may be shared between the agency and the supplier as an incentive  to keep costs down.</a:t>
            </a:r>
          </a:p>
        </p:txBody>
      </p:sp>
    </p:spTree>
    <p:extLst>
      <p:ext uri="{BB962C8B-B14F-4D97-AF65-F5344CB8AC3E}">
        <p14:creationId xmlns:p14="http://schemas.microsoft.com/office/powerpoint/2010/main" val="4242052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BB68D-F57B-4201-8CF2-23E8D2570B46}"/>
              </a:ext>
            </a:extLst>
          </p:cNvPr>
          <p:cNvSpPr>
            <a:spLocks noGrp="1"/>
          </p:cNvSpPr>
          <p:nvPr>
            <p:ph type="title"/>
          </p:nvPr>
        </p:nvSpPr>
        <p:spPr>
          <a:xfrm>
            <a:off x="1238596" y="136524"/>
            <a:ext cx="10349837" cy="667539"/>
          </a:xfrm>
        </p:spPr>
        <p:txBody>
          <a:bodyPr>
            <a:normAutofit fontScale="90000"/>
          </a:bodyPr>
          <a:lstStyle/>
          <a:p>
            <a:r>
              <a:rPr lang="en-US" dirty="0"/>
              <a:t>Brief Overview: Contract Mechanisms</a:t>
            </a:r>
          </a:p>
        </p:txBody>
      </p:sp>
      <p:sp>
        <p:nvSpPr>
          <p:cNvPr id="3" name="Content Placeholder 2">
            <a:extLst>
              <a:ext uri="{FF2B5EF4-FFF2-40B4-BE49-F238E27FC236}">
                <a16:creationId xmlns:a16="http://schemas.microsoft.com/office/drawing/2014/main" id="{42406F04-590D-4AA1-8DE9-D61D8127234F}"/>
              </a:ext>
            </a:extLst>
          </p:cNvPr>
          <p:cNvSpPr>
            <a:spLocks noGrp="1"/>
          </p:cNvSpPr>
          <p:nvPr>
            <p:ph idx="1"/>
          </p:nvPr>
        </p:nvSpPr>
        <p:spPr>
          <a:xfrm>
            <a:off x="632150" y="992970"/>
            <a:ext cx="7077333" cy="3019494"/>
          </a:xfrm>
        </p:spPr>
        <p:txBody>
          <a:bodyPr>
            <a:normAutofit fontScale="85000" lnSpcReduction="20000"/>
          </a:bodyPr>
          <a:lstStyle/>
          <a:p>
            <a:r>
              <a:rPr lang="en-US" sz="3200" dirty="0">
                <a:solidFill>
                  <a:srgbClr val="0070C0"/>
                </a:solidFill>
              </a:rPr>
              <a:t>Design-Bid-Build </a:t>
            </a:r>
          </a:p>
          <a:p>
            <a:r>
              <a:rPr lang="en-US" sz="2000" dirty="0"/>
              <a:t>Many Transit contracts have been awarded using a design-bid-build system, where the agency starts by hiring a designer or architect – depending on the project nature.</a:t>
            </a:r>
          </a:p>
          <a:p>
            <a:r>
              <a:rPr lang="en-US" sz="2000" dirty="0"/>
              <a:t>Prescriptive Requirements are written (forcing a solution that may not be optimum)</a:t>
            </a:r>
          </a:p>
          <a:p>
            <a:r>
              <a:rPr lang="en-US" sz="2000" dirty="0"/>
              <a:t>Once the designer has finished the design phase, the project is put out for bid to general contracting companies (creating a disconnect between the designer and the supplier)</a:t>
            </a:r>
          </a:p>
          <a:p>
            <a:r>
              <a:rPr lang="en-US" sz="2000" dirty="0"/>
              <a:t>The supplier with the lowest bid is awarded the project and is responsible for completing the job according to the design.</a:t>
            </a:r>
          </a:p>
        </p:txBody>
      </p:sp>
      <p:sp>
        <p:nvSpPr>
          <p:cNvPr id="4" name="Footer Placeholder 3">
            <a:extLst>
              <a:ext uri="{FF2B5EF4-FFF2-40B4-BE49-F238E27FC236}">
                <a16:creationId xmlns:a16="http://schemas.microsoft.com/office/drawing/2014/main" id="{9717CDB3-B4D1-4DCE-A006-B669ED7FFD1B}"/>
              </a:ext>
            </a:extLst>
          </p:cNvPr>
          <p:cNvSpPr>
            <a:spLocks noGrp="1"/>
          </p:cNvSpPr>
          <p:nvPr>
            <p:ph type="ftr" sz="quarter" idx="11"/>
          </p:nvPr>
        </p:nvSpPr>
        <p:spPr/>
        <p:txBody>
          <a:bodyPr/>
          <a:lstStyle/>
          <a:p>
            <a:r>
              <a:rPr lang="en-US"/>
              <a:t>May 20, 2021 - Monthly Meeting</a:t>
            </a:r>
            <a:endParaRPr lang="en-US" dirty="0"/>
          </a:p>
        </p:txBody>
      </p:sp>
      <p:sp>
        <p:nvSpPr>
          <p:cNvPr id="5" name="Slide Number Placeholder 4">
            <a:extLst>
              <a:ext uri="{FF2B5EF4-FFF2-40B4-BE49-F238E27FC236}">
                <a16:creationId xmlns:a16="http://schemas.microsoft.com/office/drawing/2014/main" id="{470B51C6-0CEC-42E7-B550-BB3EC6083C36}"/>
              </a:ext>
            </a:extLst>
          </p:cNvPr>
          <p:cNvSpPr>
            <a:spLocks noGrp="1"/>
          </p:cNvSpPr>
          <p:nvPr>
            <p:ph type="sldNum" sz="quarter" idx="12"/>
          </p:nvPr>
        </p:nvSpPr>
        <p:spPr/>
        <p:txBody>
          <a:bodyPr/>
          <a:lstStyle/>
          <a:p>
            <a:fld id="{924B41C4-1474-8D42-B330-D2828683839D}" type="slidenum">
              <a:rPr lang="en-US" smtClean="0"/>
              <a:t>18</a:t>
            </a:fld>
            <a:endParaRPr lang="en-US"/>
          </a:p>
        </p:txBody>
      </p:sp>
      <p:sp>
        <p:nvSpPr>
          <p:cNvPr id="8" name="TextBox 7">
            <a:extLst>
              <a:ext uri="{FF2B5EF4-FFF2-40B4-BE49-F238E27FC236}">
                <a16:creationId xmlns:a16="http://schemas.microsoft.com/office/drawing/2014/main" id="{6DB0D7DE-C960-4220-9E21-6041F717DC80}"/>
              </a:ext>
            </a:extLst>
          </p:cNvPr>
          <p:cNvSpPr txBox="1"/>
          <p:nvPr/>
        </p:nvSpPr>
        <p:spPr>
          <a:xfrm>
            <a:off x="9230264" y="4425351"/>
            <a:ext cx="2053087" cy="461665"/>
          </a:xfrm>
          <a:prstGeom prst="rect">
            <a:avLst/>
          </a:prstGeom>
          <a:noFill/>
        </p:spPr>
        <p:txBody>
          <a:bodyPr wrap="square" rtlCol="0">
            <a:spAutoFit/>
          </a:bodyPr>
          <a:lstStyle/>
          <a:p>
            <a:r>
              <a:rPr lang="en-US" dirty="0"/>
              <a:t>Risk-O-Meter</a:t>
            </a:r>
          </a:p>
        </p:txBody>
      </p:sp>
      <p:sp>
        <p:nvSpPr>
          <p:cNvPr id="9" name="TextBox 8">
            <a:extLst>
              <a:ext uri="{FF2B5EF4-FFF2-40B4-BE49-F238E27FC236}">
                <a16:creationId xmlns:a16="http://schemas.microsoft.com/office/drawing/2014/main" id="{B81C79E4-F656-485F-8A68-D2BE4F011ABA}"/>
              </a:ext>
            </a:extLst>
          </p:cNvPr>
          <p:cNvSpPr txBox="1"/>
          <p:nvPr/>
        </p:nvSpPr>
        <p:spPr>
          <a:xfrm>
            <a:off x="8650315" y="4803384"/>
            <a:ext cx="3212983" cy="369332"/>
          </a:xfrm>
          <a:prstGeom prst="rect">
            <a:avLst/>
          </a:prstGeom>
          <a:noFill/>
        </p:spPr>
        <p:txBody>
          <a:bodyPr wrap="square" rtlCol="0">
            <a:spAutoFit/>
          </a:bodyPr>
          <a:lstStyle/>
          <a:p>
            <a:r>
              <a:rPr lang="en-US" sz="1800" dirty="0"/>
              <a:t>Relative Risk between parties</a:t>
            </a:r>
          </a:p>
        </p:txBody>
      </p:sp>
      <p:sp>
        <p:nvSpPr>
          <p:cNvPr id="12" name="Content Placeholder 2">
            <a:extLst>
              <a:ext uri="{FF2B5EF4-FFF2-40B4-BE49-F238E27FC236}">
                <a16:creationId xmlns:a16="http://schemas.microsoft.com/office/drawing/2014/main" id="{44CB3D8E-2BCA-4128-AD81-1063A311D379}"/>
              </a:ext>
            </a:extLst>
          </p:cNvPr>
          <p:cNvSpPr txBox="1">
            <a:spLocks/>
          </p:cNvSpPr>
          <p:nvPr/>
        </p:nvSpPr>
        <p:spPr>
          <a:xfrm>
            <a:off x="632150" y="4012464"/>
            <a:ext cx="6901163" cy="1749103"/>
          </a:xfrm>
          <a:prstGeom prst="rect">
            <a:avLst/>
          </a:prstGeom>
        </p:spPr>
        <p:txBody>
          <a:bodyPr vert="horz" lIns="121954" tIns="60977" rIns="121954" bIns="60977" rtlCol="0">
            <a:normAutofit fontScale="92500" lnSpcReduction="20000"/>
          </a:bodyPr>
          <a:lstStyle>
            <a:lvl1pPr marL="457326" indent="-457326">
              <a:spcBef>
                <a:spcPct val="20000"/>
              </a:spcBef>
              <a:buFont typeface="Arial"/>
              <a:buChar char="•"/>
              <a:defRPr sz="3200">
                <a:cs typeface="Open Sans"/>
              </a:defRPr>
            </a:lvl1pPr>
            <a:lvl2pPr marL="990872" indent="-381105">
              <a:spcBef>
                <a:spcPct val="20000"/>
              </a:spcBef>
              <a:buFont typeface="Arial"/>
              <a:buChar char="–"/>
              <a:defRPr sz="3700">
                <a:cs typeface="Open Sans"/>
              </a:defRPr>
            </a:lvl2pPr>
            <a:lvl3pPr marL="1524419" indent="-304884">
              <a:spcBef>
                <a:spcPct val="20000"/>
              </a:spcBef>
              <a:buFont typeface="Arial"/>
              <a:buChar char="•"/>
              <a:defRPr sz="3200">
                <a:cs typeface="Open Sans"/>
              </a:defRPr>
            </a:lvl3pPr>
            <a:lvl4pPr marL="2134187" indent="-304884">
              <a:spcBef>
                <a:spcPct val="20000"/>
              </a:spcBef>
              <a:buFont typeface="Arial"/>
              <a:buChar char="–"/>
              <a:defRPr sz="2700">
                <a:cs typeface="Open Sans"/>
              </a:defRPr>
            </a:lvl4pPr>
            <a:lvl5pPr marL="2743954" indent="-304884">
              <a:spcBef>
                <a:spcPct val="20000"/>
              </a:spcBef>
              <a:buFont typeface="Arial"/>
              <a:buChar char="»"/>
              <a:defRPr sz="2700">
                <a:cs typeface="Open Sans"/>
              </a:defRPr>
            </a:lvl5pPr>
            <a:lvl6pPr marL="3353722" indent="-304884">
              <a:spcBef>
                <a:spcPct val="20000"/>
              </a:spcBef>
              <a:buFont typeface="Arial"/>
              <a:buChar char="•"/>
              <a:defRPr sz="2700"/>
            </a:lvl6pPr>
            <a:lvl7pPr marL="3963490" indent="-304884">
              <a:spcBef>
                <a:spcPct val="20000"/>
              </a:spcBef>
              <a:buFont typeface="Arial"/>
              <a:buChar char="•"/>
              <a:defRPr sz="2700"/>
            </a:lvl7pPr>
            <a:lvl8pPr marL="4573257" indent="-304884">
              <a:spcBef>
                <a:spcPct val="20000"/>
              </a:spcBef>
              <a:buFont typeface="Arial"/>
              <a:buChar char="•"/>
              <a:defRPr sz="2700"/>
            </a:lvl8pPr>
            <a:lvl9pPr marL="5183025" indent="-304884">
              <a:spcBef>
                <a:spcPct val="20000"/>
              </a:spcBef>
              <a:buFont typeface="Arial"/>
              <a:buChar char="•"/>
              <a:defRPr sz="2700"/>
            </a:lvl9pPr>
          </a:lstStyle>
          <a:p>
            <a:r>
              <a:rPr lang="en-US" dirty="0"/>
              <a:t>Notes:</a:t>
            </a:r>
          </a:p>
          <a:p>
            <a:r>
              <a:rPr lang="en-US" sz="2000" dirty="0"/>
              <a:t>There are numerous variations of this approach, some agencies have engaged specialist design firms or have attempted to tackle some of the design aspect element internally, assuming they have the necessary competencies internally.</a:t>
            </a:r>
          </a:p>
        </p:txBody>
      </p:sp>
      <p:pic>
        <p:nvPicPr>
          <p:cNvPr id="7" name="Picture 6">
            <a:extLst>
              <a:ext uri="{FF2B5EF4-FFF2-40B4-BE49-F238E27FC236}">
                <a16:creationId xmlns:a16="http://schemas.microsoft.com/office/drawing/2014/main" id="{53638140-F54F-4949-BD88-875D04F8532D}"/>
              </a:ext>
            </a:extLst>
          </p:cNvPr>
          <p:cNvPicPr>
            <a:picLocks noChangeAspect="1"/>
          </p:cNvPicPr>
          <p:nvPr/>
        </p:nvPicPr>
        <p:blipFill>
          <a:blip r:embed="rId2"/>
          <a:stretch>
            <a:fillRect/>
          </a:stretch>
        </p:blipFill>
        <p:spPr>
          <a:xfrm>
            <a:off x="8811702" y="1342500"/>
            <a:ext cx="2874161" cy="2885845"/>
          </a:xfrm>
          <a:prstGeom prst="rect">
            <a:avLst/>
          </a:prstGeom>
        </p:spPr>
      </p:pic>
    </p:spTree>
    <p:extLst>
      <p:ext uri="{BB962C8B-B14F-4D97-AF65-F5344CB8AC3E}">
        <p14:creationId xmlns:p14="http://schemas.microsoft.com/office/powerpoint/2010/main" val="2573400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BB68D-F57B-4201-8CF2-23E8D2570B46}"/>
              </a:ext>
            </a:extLst>
          </p:cNvPr>
          <p:cNvSpPr>
            <a:spLocks noGrp="1"/>
          </p:cNvSpPr>
          <p:nvPr>
            <p:ph type="title"/>
          </p:nvPr>
        </p:nvSpPr>
        <p:spPr>
          <a:xfrm>
            <a:off x="1238596" y="136524"/>
            <a:ext cx="10349837" cy="667539"/>
          </a:xfrm>
        </p:spPr>
        <p:txBody>
          <a:bodyPr>
            <a:normAutofit fontScale="90000"/>
          </a:bodyPr>
          <a:lstStyle/>
          <a:p>
            <a:r>
              <a:rPr lang="en-US" dirty="0"/>
              <a:t>Brief Overview: Contract Mechanisms</a:t>
            </a:r>
          </a:p>
        </p:txBody>
      </p:sp>
      <p:sp>
        <p:nvSpPr>
          <p:cNvPr id="3" name="Content Placeholder 2">
            <a:extLst>
              <a:ext uri="{FF2B5EF4-FFF2-40B4-BE49-F238E27FC236}">
                <a16:creationId xmlns:a16="http://schemas.microsoft.com/office/drawing/2014/main" id="{42406F04-590D-4AA1-8DE9-D61D8127234F}"/>
              </a:ext>
            </a:extLst>
          </p:cNvPr>
          <p:cNvSpPr>
            <a:spLocks noGrp="1"/>
          </p:cNvSpPr>
          <p:nvPr>
            <p:ph idx="1"/>
          </p:nvPr>
        </p:nvSpPr>
        <p:spPr>
          <a:xfrm>
            <a:off x="187533" y="1035846"/>
            <a:ext cx="6775329" cy="4786307"/>
          </a:xfrm>
        </p:spPr>
        <p:txBody>
          <a:bodyPr>
            <a:normAutofit fontScale="92500" lnSpcReduction="10000"/>
          </a:bodyPr>
          <a:lstStyle/>
          <a:p>
            <a:r>
              <a:rPr lang="en-US" sz="3200" dirty="0">
                <a:solidFill>
                  <a:srgbClr val="0070C0"/>
                </a:solidFill>
              </a:rPr>
              <a:t>Design-Bid-Build … Continued</a:t>
            </a:r>
          </a:p>
          <a:p>
            <a:r>
              <a:rPr lang="en-US" sz="2000" dirty="0"/>
              <a:t>When adjustments are needed, each supplier must decide how to make the changes within the context of timeline, budget, materials and the surrounding processes. Even with best intentions, they often </a:t>
            </a:r>
            <a:r>
              <a:rPr lang="en-US" sz="2000" b="1" dirty="0">
                <a:solidFill>
                  <a:srgbClr val="0070C0"/>
                </a:solidFill>
              </a:rPr>
              <a:t>miss</a:t>
            </a:r>
            <a:r>
              <a:rPr lang="en-US" sz="2000" dirty="0"/>
              <a:t> the </a:t>
            </a:r>
            <a:r>
              <a:rPr lang="en-US" sz="2000" b="1" dirty="0">
                <a:solidFill>
                  <a:srgbClr val="0070C0"/>
                </a:solidFill>
              </a:rPr>
              <a:t>optimal solution </a:t>
            </a:r>
            <a:r>
              <a:rPr lang="en-US" sz="2000" dirty="0"/>
              <a:t>due to prescriptive requirements constraining each individual supplier.</a:t>
            </a:r>
          </a:p>
          <a:p>
            <a:endParaRPr lang="en-US" sz="2000" dirty="0"/>
          </a:p>
          <a:p>
            <a:r>
              <a:rPr lang="en-US" sz="2000" dirty="0"/>
              <a:t>A key issue: each niche discipline is incentivized to </a:t>
            </a:r>
            <a:r>
              <a:rPr lang="en-US" sz="2000" b="1" dirty="0">
                <a:solidFill>
                  <a:srgbClr val="0070C0"/>
                </a:solidFill>
              </a:rPr>
              <a:t>remain siloed</a:t>
            </a:r>
            <a:r>
              <a:rPr lang="en-US" sz="2000" dirty="0"/>
              <a:t>.  As a result, electrical traction power specialists don’t know what structural engineering is doing, who, in turn don’t understand the needs of the EMI/EMC or grounding specialists, etc.</a:t>
            </a:r>
          </a:p>
          <a:p>
            <a:endParaRPr lang="en-US" sz="2000" dirty="0"/>
          </a:p>
          <a:p>
            <a:r>
              <a:rPr lang="en-US" sz="2000" dirty="0"/>
              <a:t>With all the silos operating – </a:t>
            </a:r>
            <a:r>
              <a:rPr lang="en-US" sz="2000" b="1" dirty="0">
                <a:solidFill>
                  <a:srgbClr val="0070C0"/>
                </a:solidFill>
              </a:rPr>
              <a:t>who is the system integrator?</a:t>
            </a:r>
            <a:r>
              <a:rPr lang="en-US" sz="2000" dirty="0"/>
              <a:t>  Hint: Usually defaults to the agency.</a:t>
            </a:r>
            <a:endParaRPr lang="en-US" sz="2000" dirty="0">
              <a:highlight>
                <a:srgbClr val="FFFF00"/>
              </a:highlight>
            </a:endParaRPr>
          </a:p>
          <a:p>
            <a:endParaRPr lang="en-US" sz="2000" dirty="0"/>
          </a:p>
        </p:txBody>
      </p:sp>
      <p:sp>
        <p:nvSpPr>
          <p:cNvPr id="4" name="Footer Placeholder 3">
            <a:extLst>
              <a:ext uri="{FF2B5EF4-FFF2-40B4-BE49-F238E27FC236}">
                <a16:creationId xmlns:a16="http://schemas.microsoft.com/office/drawing/2014/main" id="{9717CDB3-B4D1-4DCE-A006-B669ED7FFD1B}"/>
              </a:ext>
            </a:extLst>
          </p:cNvPr>
          <p:cNvSpPr>
            <a:spLocks noGrp="1"/>
          </p:cNvSpPr>
          <p:nvPr>
            <p:ph type="ftr" sz="quarter" idx="11"/>
          </p:nvPr>
        </p:nvSpPr>
        <p:spPr/>
        <p:txBody>
          <a:bodyPr/>
          <a:lstStyle/>
          <a:p>
            <a:r>
              <a:rPr lang="en-US"/>
              <a:t>May 20, 2021 - Monthly Meeting</a:t>
            </a:r>
            <a:endParaRPr lang="en-US" dirty="0"/>
          </a:p>
        </p:txBody>
      </p:sp>
      <p:sp>
        <p:nvSpPr>
          <p:cNvPr id="5" name="Slide Number Placeholder 4">
            <a:extLst>
              <a:ext uri="{FF2B5EF4-FFF2-40B4-BE49-F238E27FC236}">
                <a16:creationId xmlns:a16="http://schemas.microsoft.com/office/drawing/2014/main" id="{470B51C6-0CEC-42E7-B550-BB3EC6083C36}"/>
              </a:ext>
            </a:extLst>
          </p:cNvPr>
          <p:cNvSpPr>
            <a:spLocks noGrp="1"/>
          </p:cNvSpPr>
          <p:nvPr>
            <p:ph type="sldNum" sz="quarter" idx="12"/>
          </p:nvPr>
        </p:nvSpPr>
        <p:spPr/>
        <p:txBody>
          <a:bodyPr/>
          <a:lstStyle/>
          <a:p>
            <a:fld id="{924B41C4-1474-8D42-B330-D2828683839D}" type="slidenum">
              <a:rPr lang="en-US" smtClean="0"/>
              <a:t>19</a:t>
            </a:fld>
            <a:endParaRPr lang="en-US"/>
          </a:p>
        </p:txBody>
      </p:sp>
      <p:sp>
        <p:nvSpPr>
          <p:cNvPr id="11" name="TextBox 10">
            <a:extLst>
              <a:ext uri="{FF2B5EF4-FFF2-40B4-BE49-F238E27FC236}">
                <a16:creationId xmlns:a16="http://schemas.microsoft.com/office/drawing/2014/main" id="{AF8B71BA-871B-4578-A48A-13B89198FF44}"/>
              </a:ext>
            </a:extLst>
          </p:cNvPr>
          <p:cNvSpPr txBox="1"/>
          <p:nvPr/>
        </p:nvSpPr>
        <p:spPr>
          <a:xfrm>
            <a:off x="10075889" y="1274563"/>
            <a:ext cx="2061573" cy="4308872"/>
          </a:xfrm>
          <a:prstGeom prst="rect">
            <a:avLst/>
          </a:prstGeom>
          <a:noFill/>
        </p:spPr>
        <p:txBody>
          <a:bodyPr wrap="square">
            <a:spAutoFit/>
          </a:bodyPr>
          <a:lstStyle/>
          <a:p>
            <a:r>
              <a:rPr lang="en-US" sz="2000" dirty="0">
                <a:solidFill>
                  <a:srgbClr val="FF0000"/>
                </a:solidFill>
              </a:rPr>
              <a:t>The net result is that:</a:t>
            </a:r>
          </a:p>
          <a:p>
            <a:pPr marL="457200" indent="-457200">
              <a:buFont typeface="+mj-lt"/>
              <a:buAutoNum type="arabicParenR"/>
            </a:pPr>
            <a:r>
              <a:rPr lang="en-US" sz="1800" dirty="0">
                <a:solidFill>
                  <a:srgbClr val="FF0000"/>
                </a:solidFill>
              </a:rPr>
              <a:t>System view is missing</a:t>
            </a:r>
          </a:p>
          <a:p>
            <a:pPr marL="457200" indent="-457200">
              <a:buFont typeface="+mj-lt"/>
              <a:buAutoNum type="arabicParenR"/>
            </a:pPr>
            <a:r>
              <a:rPr lang="en-US" sz="1800" dirty="0">
                <a:solidFill>
                  <a:srgbClr val="FF0000"/>
                </a:solidFill>
              </a:rPr>
              <a:t>disparate design solutions may not integrate.</a:t>
            </a:r>
          </a:p>
          <a:p>
            <a:pPr marL="457200" indent="-457200">
              <a:buFont typeface="+mj-lt"/>
              <a:buAutoNum type="arabicParenR"/>
            </a:pPr>
            <a:r>
              <a:rPr lang="en-US" sz="1800" dirty="0">
                <a:solidFill>
                  <a:srgbClr val="FF0000"/>
                </a:solidFill>
              </a:rPr>
              <a:t>opportunity for innovative solutions is minimal.</a:t>
            </a:r>
          </a:p>
          <a:p>
            <a:pPr marL="457200" indent="-457200">
              <a:buFont typeface="+mj-lt"/>
              <a:buAutoNum type="arabicParenR"/>
            </a:pPr>
            <a:r>
              <a:rPr lang="en-US" sz="1800" dirty="0">
                <a:solidFill>
                  <a:srgbClr val="FF0000"/>
                </a:solidFill>
              </a:rPr>
              <a:t>any changes are fraught with risk.</a:t>
            </a:r>
            <a:endParaRPr lang="en-US" sz="1800" dirty="0"/>
          </a:p>
        </p:txBody>
      </p:sp>
      <p:pic>
        <p:nvPicPr>
          <p:cNvPr id="7" name="Picture 6">
            <a:extLst>
              <a:ext uri="{FF2B5EF4-FFF2-40B4-BE49-F238E27FC236}">
                <a16:creationId xmlns:a16="http://schemas.microsoft.com/office/drawing/2014/main" id="{5CA889AD-CB6C-49C8-AEB1-228B5882E290}"/>
              </a:ext>
            </a:extLst>
          </p:cNvPr>
          <p:cNvPicPr>
            <a:picLocks noChangeAspect="1"/>
          </p:cNvPicPr>
          <p:nvPr/>
        </p:nvPicPr>
        <p:blipFill>
          <a:blip r:embed="rId2"/>
          <a:stretch>
            <a:fillRect/>
          </a:stretch>
        </p:blipFill>
        <p:spPr>
          <a:xfrm>
            <a:off x="6674873" y="1338261"/>
            <a:ext cx="3401016" cy="4341086"/>
          </a:xfrm>
          <a:prstGeom prst="rect">
            <a:avLst/>
          </a:prstGeom>
        </p:spPr>
      </p:pic>
    </p:spTree>
    <p:extLst>
      <p:ext uri="{BB962C8B-B14F-4D97-AF65-F5344CB8AC3E}">
        <p14:creationId xmlns:p14="http://schemas.microsoft.com/office/powerpoint/2010/main" val="2311394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24B41C4-1474-8D42-B330-D2828683839D}" type="slidenum">
              <a:rPr lang="en-US" smtClean="0"/>
              <a:t>2</a:t>
            </a:fld>
            <a:endParaRPr lang="en-US"/>
          </a:p>
        </p:txBody>
      </p:sp>
      <p:sp>
        <p:nvSpPr>
          <p:cNvPr id="7" name="Content Placeholder 2">
            <a:extLst>
              <a:ext uri="{FF2B5EF4-FFF2-40B4-BE49-F238E27FC236}">
                <a16:creationId xmlns:a16="http://schemas.microsoft.com/office/drawing/2014/main" id="{CF314F2E-5740-4163-99FD-F34243B4C95D}"/>
              </a:ext>
            </a:extLst>
          </p:cNvPr>
          <p:cNvSpPr>
            <a:spLocks noGrp="1"/>
          </p:cNvSpPr>
          <p:nvPr>
            <p:ph idx="1"/>
          </p:nvPr>
        </p:nvSpPr>
        <p:spPr>
          <a:xfrm>
            <a:off x="2033058" y="1302522"/>
            <a:ext cx="8806280" cy="4757497"/>
          </a:xfrm>
        </p:spPr>
        <p:txBody>
          <a:bodyPr>
            <a:normAutofit fontScale="85000" lnSpcReduction="20000"/>
          </a:bodyPr>
          <a:lstStyle/>
          <a:p>
            <a:pPr marL="514350" indent="-514350">
              <a:buFont typeface="+mj-lt"/>
              <a:buAutoNum type="arabicPeriod"/>
            </a:pPr>
            <a:r>
              <a:rPr lang="en-US" sz="3600" dirty="0"/>
              <a:t>Introductions (time permitting) &amp; Intro</a:t>
            </a:r>
          </a:p>
          <a:p>
            <a:pPr marL="514350" indent="-514350">
              <a:buFont typeface="+mj-lt"/>
              <a:buAutoNum type="arabicPeriod"/>
            </a:pPr>
            <a:r>
              <a:rPr lang="en-US" sz="3600" dirty="0"/>
              <a:t>TWG Organization &amp; Call for volunteers</a:t>
            </a:r>
          </a:p>
          <a:p>
            <a:pPr marL="514350" indent="-514350">
              <a:buFont typeface="+mj-lt"/>
              <a:buAutoNum type="arabicPeriod"/>
            </a:pPr>
            <a:r>
              <a:rPr lang="en-US" sz="3600" dirty="0"/>
              <a:t>APTA &amp; INCOSE:  MOU and collaboration</a:t>
            </a:r>
          </a:p>
          <a:p>
            <a:pPr marL="514350" indent="-514350">
              <a:buFont typeface="+mj-lt"/>
              <a:buAutoNum type="arabicPeriod"/>
            </a:pPr>
            <a:r>
              <a:rPr lang="en-US" sz="3600" dirty="0"/>
              <a:t>Status / Updates</a:t>
            </a:r>
          </a:p>
          <a:p>
            <a:pPr marL="971550" lvl="1" indent="-514350">
              <a:buFont typeface="+mj-lt"/>
              <a:buAutoNum type="alphaLcPeriod"/>
            </a:pPr>
            <a:r>
              <a:rPr lang="en-US" sz="3300" dirty="0">
                <a:solidFill>
                  <a:srgbClr val="00B0F0"/>
                </a:solidFill>
              </a:rPr>
              <a:t>Co-chairs</a:t>
            </a:r>
          </a:p>
          <a:p>
            <a:pPr marL="971550" lvl="1" indent="-514350">
              <a:buFont typeface="+mj-lt"/>
              <a:buAutoNum type="alphaLcPeriod"/>
            </a:pPr>
            <a:r>
              <a:rPr lang="en-US" sz="3300" dirty="0">
                <a:solidFill>
                  <a:srgbClr val="00B0F0"/>
                </a:solidFill>
              </a:rPr>
              <a:t>Products: Standards, Newsletter, Case Studies</a:t>
            </a:r>
          </a:p>
          <a:p>
            <a:pPr marL="971550" lvl="1" indent="-514350">
              <a:buFont typeface="+mj-lt"/>
              <a:buAutoNum type="alphaLcPeriod"/>
            </a:pPr>
            <a:r>
              <a:rPr lang="en-US" sz="3300" dirty="0">
                <a:solidFill>
                  <a:srgbClr val="00B0F0"/>
                </a:solidFill>
              </a:rPr>
              <a:t>Events:  IW, IS, Webinars</a:t>
            </a:r>
          </a:p>
          <a:p>
            <a:pPr marL="971550" lvl="1" indent="-514350">
              <a:buFont typeface="+mj-lt"/>
              <a:buAutoNum type="alphaLcPeriod"/>
            </a:pPr>
            <a:r>
              <a:rPr lang="en-US" sz="3300" dirty="0">
                <a:solidFill>
                  <a:srgbClr val="00B0F0"/>
                </a:solidFill>
              </a:rPr>
              <a:t>Services: Website, LinkedIn, survey/census</a:t>
            </a:r>
          </a:p>
          <a:p>
            <a:pPr marL="971550" lvl="1" indent="-514350">
              <a:buFont typeface="+mj-lt"/>
              <a:buAutoNum type="alphaLcPeriod"/>
            </a:pPr>
            <a:r>
              <a:rPr lang="en-US" sz="3300" dirty="0">
                <a:solidFill>
                  <a:srgbClr val="00B0F0"/>
                </a:solidFill>
              </a:rPr>
              <a:t>Membership: Outreach, Contacts, Volunteers</a:t>
            </a:r>
          </a:p>
          <a:p>
            <a:pPr marL="971550" lvl="1" indent="-514350">
              <a:buFont typeface="+mj-lt"/>
              <a:buAutoNum type="alphaLcPeriod"/>
            </a:pPr>
            <a:r>
              <a:rPr lang="en-US" sz="3300" dirty="0">
                <a:solidFill>
                  <a:srgbClr val="00B0F0"/>
                </a:solidFill>
              </a:rPr>
              <a:t>Working Group Communications</a:t>
            </a:r>
          </a:p>
        </p:txBody>
      </p:sp>
      <p:sp>
        <p:nvSpPr>
          <p:cNvPr id="3" name="TextBox 2">
            <a:extLst>
              <a:ext uri="{FF2B5EF4-FFF2-40B4-BE49-F238E27FC236}">
                <a16:creationId xmlns:a16="http://schemas.microsoft.com/office/drawing/2014/main" id="{818ACC10-030D-48E0-AA06-AC5AFDCD28C5}"/>
              </a:ext>
            </a:extLst>
          </p:cNvPr>
          <p:cNvSpPr txBox="1"/>
          <p:nvPr/>
        </p:nvSpPr>
        <p:spPr>
          <a:xfrm>
            <a:off x="2176592" y="717747"/>
            <a:ext cx="2033058" cy="584775"/>
          </a:xfrm>
          <a:prstGeom prst="rect">
            <a:avLst/>
          </a:prstGeom>
          <a:noFill/>
        </p:spPr>
        <p:txBody>
          <a:bodyPr wrap="square" rtlCol="0">
            <a:spAutoFit/>
          </a:bodyPr>
          <a:lstStyle/>
          <a:p>
            <a:r>
              <a:rPr lang="en-US" sz="3200" dirty="0">
                <a:solidFill>
                  <a:srgbClr val="0070C0"/>
                </a:solidFill>
              </a:rPr>
              <a:t>AGENDA:</a:t>
            </a:r>
          </a:p>
        </p:txBody>
      </p:sp>
    </p:spTree>
    <p:extLst>
      <p:ext uri="{BB962C8B-B14F-4D97-AF65-F5344CB8AC3E}">
        <p14:creationId xmlns:p14="http://schemas.microsoft.com/office/powerpoint/2010/main" val="1172755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BB68D-F57B-4201-8CF2-23E8D2570B46}"/>
              </a:ext>
            </a:extLst>
          </p:cNvPr>
          <p:cNvSpPr>
            <a:spLocks noGrp="1"/>
          </p:cNvSpPr>
          <p:nvPr>
            <p:ph type="title"/>
          </p:nvPr>
        </p:nvSpPr>
        <p:spPr>
          <a:xfrm>
            <a:off x="1238596" y="136524"/>
            <a:ext cx="10349837" cy="667539"/>
          </a:xfrm>
        </p:spPr>
        <p:txBody>
          <a:bodyPr>
            <a:normAutofit fontScale="90000"/>
          </a:bodyPr>
          <a:lstStyle/>
          <a:p>
            <a:r>
              <a:rPr lang="en-US" dirty="0"/>
              <a:t>Brief Overview: Contract Mechanisms</a:t>
            </a:r>
          </a:p>
        </p:txBody>
      </p:sp>
      <p:sp>
        <p:nvSpPr>
          <p:cNvPr id="3" name="Content Placeholder 2">
            <a:extLst>
              <a:ext uri="{FF2B5EF4-FFF2-40B4-BE49-F238E27FC236}">
                <a16:creationId xmlns:a16="http://schemas.microsoft.com/office/drawing/2014/main" id="{42406F04-590D-4AA1-8DE9-D61D8127234F}"/>
              </a:ext>
            </a:extLst>
          </p:cNvPr>
          <p:cNvSpPr>
            <a:spLocks noGrp="1"/>
          </p:cNvSpPr>
          <p:nvPr>
            <p:ph idx="1"/>
          </p:nvPr>
        </p:nvSpPr>
        <p:spPr>
          <a:xfrm>
            <a:off x="632150" y="996410"/>
            <a:ext cx="6532048" cy="2264811"/>
          </a:xfrm>
        </p:spPr>
        <p:txBody>
          <a:bodyPr>
            <a:normAutofit fontScale="92500" lnSpcReduction="20000"/>
          </a:bodyPr>
          <a:lstStyle/>
          <a:p>
            <a:r>
              <a:rPr lang="en-US" sz="3200" dirty="0">
                <a:solidFill>
                  <a:srgbClr val="0070C0"/>
                </a:solidFill>
              </a:rPr>
              <a:t>Design-Build </a:t>
            </a:r>
          </a:p>
          <a:p>
            <a:r>
              <a:rPr lang="en-US" sz="2000" dirty="0"/>
              <a:t>In its simplest terms, the design-build construction delivery method replaces the traditional method of awarding separate contracts for design and construction. It provides a single point of responsibility between the many suppliers and the agency  D-B is expected to reduce the project delivery lifecycle and improve innovative approaches.</a:t>
            </a:r>
          </a:p>
        </p:txBody>
      </p:sp>
      <p:sp>
        <p:nvSpPr>
          <p:cNvPr id="4" name="Footer Placeholder 3">
            <a:extLst>
              <a:ext uri="{FF2B5EF4-FFF2-40B4-BE49-F238E27FC236}">
                <a16:creationId xmlns:a16="http://schemas.microsoft.com/office/drawing/2014/main" id="{9717CDB3-B4D1-4DCE-A006-B669ED7FFD1B}"/>
              </a:ext>
            </a:extLst>
          </p:cNvPr>
          <p:cNvSpPr>
            <a:spLocks noGrp="1"/>
          </p:cNvSpPr>
          <p:nvPr>
            <p:ph type="ftr" sz="quarter" idx="11"/>
          </p:nvPr>
        </p:nvSpPr>
        <p:spPr/>
        <p:txBody>
          <a:bodyPr/>
          <a:lstStyle/>
          <a:p>
            <a:r>
              <a:rPr lang="en-US"/>
              <a:t>May 20, 2021 - Monthly Meeting</a:t>
            </a:r>
            <a:endParaRPr lang="en-US" dirty="0"/>
          </a:p>
        </p:txBody>
      </p:sp>
      <p:sp>
        <p:nvSpPr>
          <p:cNvPr id="5" name="Slide Number Placeholder 4">
            <a:extLst>
              <a:ext uri="{FF2B5EF4-FFF2-40B4-BE49-F238E27FC236}">
                <a16:creationId xmlns:a16="http://schemas.microsoft.com/office/drawing/2014/main" id="{470B51C6-0CEC-42E7-B550-BB3EC6083C36}"/>
              </a:ext>
            </a:extLst>
          </p:cNvPr>
          <p:cNvSpPr>
            <a:spLocks noGrp="1"/>
          </p:cNvSpPr>
          <p:nvPr>
            <p:ph type="sldNum" sz="quarter" idx="12"/>
          </p:nvPr>
        </p:nvSpPr>
        <p:spPr/>
        <p:txBody>
          <a:bodyPr/>
          <a:lstStyle/>
          <a:p>
            <a:fld id="{924B41C4-1474-8D42-B330-D2828683839D}" type="slidenum">
              <a:rPr lang="en-US" smtClean="0"/>
              <a:t>20</a:t>
            </a:fld>
            <a:endParaRPr lang="en-US"/>
          </a:p>
        </p:txBody>
      </p:sp>
      <p:sp>
        <p:nvSpPr>
          <p:cNvPr id="8" name="TextBox 7">
            <a:extLst>
              <a:ext uri="{FF2B5EF4-FFF2-40B4-BE49-F238E27FC236}">
                <a16:creationId xmlns:a16="http://schemas.microsoft.com/office/drawing/2014/main" id="{6DB0D7DE-C960-4220-9E21-6041F717DC80}"/>
              </a:ext>
            </a:extLst>
          </p:cNvPr>
          <p:cNvSpPr txBox="1"/>
          <p:nvPr/>
        </p:nvSpPr>
        <p:spPr>
          <a:xfrm>
            <a:off x="9230264" y="4425351"/>
            <a:ext cx="2053087" cy="461665"/>
          </a:xfrm>
          <a:prstGeom prst="rect">
            <a:avLst/>
          </a:prstGeom>
          <a:noFill/>
        </p:spPr>
        <p:txBody>
          <a:bodyPr wrap="square" rtlCol="0">
            <a:spAutoFit/>
          </a:bodyPr>
          <a:lstStyle/>
          <a:p>
            <a:r>
              <a:rPr lang="en-US" dirty="0"/>
              <a:t>Risk-O-Meter</a:t>
            </a:r>
          </a:p>
        </p:txBody>
      </p:sp>
      <p:sp>
        <p:nvSpPr>
          <p:cNvPr id="9" name="TextBox 8">
            <a:extLst>
              <a:ext uri="{FF2B5EF4-FFF2-40B4-BE49-F238E27FC236}">
                <a16:creationId xmlns:a16="http://schemas.microsoft.com/office/drawing/2014/main" id="{B81C79E4-F656-485F-8A68-D2BE4F011ABA}"/>
              </a:ext>
            </a:extLst>
          </p:cNvPr>
          <p:cNvSpPr txBox="1"/>
          <p:nvPr/>
        </p:nvSpPr>
        <p:spPr>
          <a:xfrm>
            <a:off x="8650315" y="4803384"/>
            <a:ext cx="3212983" cy="369332"/>
          </a:xfrm>
          <a:prstGeom prst="rect">
            <a:avLst/>
          </a:prstGeom>
          <a:noFill/>
        </p:spPr>
        <p:txBody>
          <a:bodyPr wrap="square" rtlCol="0">
            <a:spAutoFit/>
          </a:bodyPr>
          <a:lstStyle/>
          <a:p>
            <a:r>
              <a:rPr lang="en-US" sz="1800" dirty="0"/>
              <a:t>Relative Risk between parties</a:t>
            </a:r>
          </a:p>
        </p:txBody>
      </p:sp>
      <p:sp>
        <p:nvSpPr>
          <p:cNvPr id="12" name="Content Placeholder 2">
            <a:extLst>
              <a:ext uri="{FF2B5EF4-FFF2-40B4-BE49-F238E27FC236}">
                <a16:creationId xmlns:a16="http://schemas.microsoft.com/office/drawing/2014/main" id="{44CB3D8E-2BCA-4128-AD81-1063A311D379}"/>
              </a:ext>
            </a:extLst>
          </p:cNvPr>
          <p:cNvSpPr txBox="1">
            <a:spLocks/>
          </p:cNvSpPr>
          <p:nvPr/>
        </p:nvSpPr>
        <p:spPr>
          <a:xfrm>
            <a:off x="632150" y="3405714"/>
            <a:ext cx="6901163" cy="2455876"/>
          </a:xfrm>
          <a:prstGeom prst="rect">
            <a:avLst/>
          </a:prstGeom>
        </p:spPr>
        <p:txBody>
          <a:bodyPr vert="horz" lIns="121954" tIns="60977" rIns="121954" bIns="60977" rtlCol="0">
            <a:normAutofit fontScale="85000" lnSpcReduction="10000"/>
          </a:bodyPr>
          <a:lstStyle>
            <a:lvl1pPr marL="457326" indent="-457326">
              <a:spcBef>
                <a:spcPct val="20000"/>
              </a:spcBef>
              <a:buFont typeface="Arial"/>
              <a:buChar char="•"/>
              <a:defRPr sz="3200">
                <a:cs typeface="Open Sans"/>
              </a:defRPr>
            </a:lvl1pPr>
            <a:lvl2pPr marL="990872" indent="-381105">
              <a:spcBef>
                <a:spcPct val="20000"/>
              </a:spcBef>
              <a:buFont typeface="Arial"/>
              <a:buChar char="–"/>
              <a:defRPr sz="3700">
                <a:cs typeface="Open Sans"/>
              </a:defRPr>
            </a:lvl2pPr>
            <a:lvl3pPr marL="1524419" indent="-304884">
              <a:spcBef>
                <a:spcPct val="20000"/>
              </a:spcBef>
              <a:buFont typeface="Arial"/>
              <a:buChar char="•"/>
              <a:defRPr sz="3200">
                <a:cs typeface="Open Sans"/>
              </a:defRPr>
            </a:lvl3pPr>
            <a:lvl4pPr marL="2134187" indent="-304884">
              <a:spcBef>
                <a:spcPct val="20000"/>
              </a:spcBef>
              <a:buFont typeface="Arial"/>
              <a:buChar char="–"/>
              <a:defRPr sz="2700">
                <a:cs typeface="Open Sans"/>
              </a:defRPr>
            </a:lvl4pPr>
            <a:lvl5pPr marL="2743954" indent="-304884">
              <a:spcBef>
                <a:spcPct val="20000"/>
              </a:spcBef>
              <a:buFont typeface="Arial"/>
              <a:buChar char="»"/>
              <a:defRPr sz="2700">
                <a:cs typeface="Open Sans"/>
              </a:defRPr>
            </a:lvl5pPr>
            <a:lvl6pPr marL="3353722" indent="-304884">
              <a:spcBef>
                <a:spcPct val="20000"/>
              </a:spcBef>
              <a:buFont typeface="Arial"/>
              <a:buChar char="•"/>
              <a:defRPr sz="2700"/>
            </a:lvl6pPr>
            <a:lvl7pPr marL="3963490" indent="-304884">
              <a:spcBef>
                <a:spcPct val="20000"/>
              </a:spcBef>
              <a:buFont typeface="Arial"/>
              <a:buChar char="•"/>
              <a:defRPr sz="2700"/>
            </a:lvl7pPr>
            <a:lvl8pPr marL="4573257" indent="-304884">
              <a:spcBef>
                <a:spcPct val="20000"/>
              </a:spcBef>
              <a:buFont typeface="Arial"/>
              <a:buChar char="•"/>
              <a:defRPr sz="2700"/>
            </a:lvl8pPr>
            <a:lvl9pPr marL="5183025" indent="-304884">
              <a:spcBef>
                <a:spcPct val="20000"/>
              </a:spcBef>
              <a:buFont typeface="Arial"/>
              <a:buChar char="•"/>
              <a:defRPr sz="2700"/>
            </a:lvl9pPr>
          </a:lstStyle>
          <a:p>
            <a:r>
              <a:rPr lang="en-US" dirty="0">
                <a:solidFill>
                  <a:srgbClr val="FF0000"/>
                </a:solidFill>
              </a:rPr>
              <a:t>Warning:</a:t>
            </a:r>
          </a:p>
          <a:p>
            <a:r>
              <a:rPr lang="en-US" sz="2000" dirty="0"/>
              <a:t>There is more than one way to execute design-build. Unfortunately, the term “design-build” has become a catch-all for many different alternative project delivery methods such as:</a:t>
            </a:r>
          </a:p>
          <a:p>
            <a:pPr lvl="1"/>
            <a:r>
              <a:rPr lang="en-US" sz="2500" dirty="0"/>
              <a:t>Developer-manager</a:t>
            </a:r>
          </a:p>
          <a:p>
            <a:pPr lvl="1"/>
            <a:r>
              <a:rPr lang="en-US" sz="2500" dirty="0"/>
              <a:t>Engineer-led design-build</a:t>
            </a:r>
          </a:p>
          <a:p>
            <a:pPr lvl="1"/>
            <a:r>
              <a:rPr lang="en-US" sz="2500" dirty="0"/>
              <a:t>CM at risk (also called CM/GC or CMAR)</a:t>
            </a:r>
          </a:p>
        </p:txBody>
      </p:sp>
      <p:pic>
        <p:nvPicPr>
          <p:cNvPr id="10" name="Picture 9">
            <a:extLst>
              <a:ext uri="{FF2B5EF4-FFF2-40B4-BE49-F238E27FC236}">
                <a16:creationId xmlns:a16="http://schemas.microsoft.com/office/drawing/2014/main" id="{64E604C2-E53C-45C6-A3C0-E891F69DB39B}"/>
              </a:ext>
            </a:extLst>
          </p:cNvPr>
          <p:cNvPicPr>
            <a:picLocks noChangeAspect="1"/>
          </p:cNvPicPr>
          <p:nvPr/>
        </p:nvPicPr>
        <p:blipFill>
          <a:blip r:embed="rId2"/>
          <a:stretch>
            <a:fillRect/>
          </a:stretch>
        </p:blipFill>
        <p:spPr>
          <a:xfrm>
            <a:off x="8650315" y="1390312"/>
            <a:ext cx="2938118" cy="2950062"/>
          </a:xfrm>
          <a:prstGeom prst="rect">
            <a:avLst/>
          </a:prstGeom>
        </p:spPr>
      </p:pic>
      <p:sp>
        <p:nvSpPr>
          <p:cNvPr id="11" name="TextBox 10">
            <a:extLst>
              <a:ext uri="{FF2B5EF4-FFF2-40B4-BE49-F238E27FC236}">
                <a16:creationId xmlns:a16="http://schemas.microsoft.com/office/drawing/2014/main" id="{3775C619-DC15-4F50-923C-64AD0D4019EB}"/>
              </a:ext>
            </a:extLst>
          </p:cNvPr>
          <p:cNvSpPr txBox="1"/>
          <p:nvPr/>
        </p:nvSpPr>
        <p:spPr>
          <a:xfrm>
            <a:off x="3991632" y="3523757"/>
            <a:ext cx="2926771" cy="307777"/>
          </a:xfrm>
          <a:prstGeom prst="rect">
            <a:avLst/>
          </a:prstGeom>
          <a:noFill/>
        </p:spPr>
        <p:txBody>
          <a:bodyPr wrap="square" rtlCol="0">
            <a:spAutoFit/>
          </a:bodyPr>
          <a:lstStyle/>
          <a:p>
            <a:r>
              <a:rPr lang="en-US" sz="1400" dirty="0">
                <a:solidFill>
                  <a:srgbClr val="0070C0"/>
                </a:solidFill>
              </a:rPr>
              <a:t>(Design-Build Institute of America)</a:t>
            </a:r>
          </a:p>
        </p:txBody>
      </p:sp>
    </p:spTree>
    <p:extLst>
      <p:ext uri="{BB962C8B-B14F-4D97-AF65-F5344CB8AC3E}">
        <p14:creationId xmlns:p14="http://schemas.microsoft.com/office/powerpoint/2010/main" val="1742272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BB68D-F57B-4201-8CF2-23E8D2570B46}"/>
              </a:ext>
            </a:extLst>
          </p:cNvPr>
          <p:cNvSpPr>
            <a:spLocks noGrp="1"/>
          </p:cNvSpPr>
          <p:nvPr>
            <p:ph type="title"/>
          </p:nvPr>
        </p:nvSpPr>
        <p:spPr>
          <a:xfrm>
            <a:off x="1238596" y="136524"/>
            <a:ext cx="10349837" cy="667539"/>
          </a:xfrm>
        </p:spPr>
        <p:txBody>
          <a:bodyPr>
            <a:normAutofit fontScale="90000"/>
          </a:bodyPr>
          <a:lstStyle/>
          <a:p>
            <a:r>
              <a:rPr lang="en-US" dirty="0"/>
              <a:t>Brief Overview: Contract Mechanisms</a:t>
            </a:r>
          </a:p>
        </p:txBody>
      </p:sp>
      <p:sp>
        <p:nvSpPr>
          <p:cNvPr id="3" name="Content Placeholder 2">
            <a:extLst>
              <a:ext uri="{FF2B5EF4-FFF2-40B4-BE49-F238E27FC236}">
                <a16:creationId xmlns:a16="http://schemas.microsoft.com/office/drawing/2014/main" id="{42406F04-590D-4AA1-8DE9-D61D8127234F}"/>
              </a:ext>
            </a:extLst>
          </p:cNvPr>
          <p:cNvSpPr>
            <a:spLocks noGrp="1"/>
          </p:cNvSpPr>
          <p:nvPr>
            <p:ph idx="1"/>
          </p:nvPr>
        </p:nvSpPr>
        <p:spPr>
          <a:xfrm>
            <a:off x="246257" y="1269822"/>
            <a:ext cx="4946528" cy="4367580"/>
          </a:xfrm>
        </p:spPr>
        <p:txBody>
          <a:bodyPr>
            <a:normAutofit fontScale="92500"/>
          </a:bodyPr>
          <a:lstStyle/>
          <a:p>
            <a:r>
              <a:rPr lang="en-US" sz="3200" dirty="0">
                <a:solidFill>
                  <a:srgbClr val="0070C0"/>
                </a:solidFill>
              </a:rPr>
              <a:t>Design-Build … </a:t>
            </a:r>
            <a:r>
              <a:rPr lang="en-US" sz="2600" dirty="0">
                <a:solidFill>
                  <a:srgbClr val="0070C0"/>
                </a:solidFill>
              </a:rPr>
              <a:t>continued</a:t>
            </a:r>
          </a:p>
          <a:p>
            <a:r>
              <a:rPr lang="en-US" sz="2000" dirty="0"/>
              <a:t>according to Construction Dive, it’s expected that design-build will deliver almost </a:t>
            </a:r>
            <a:r>
              <a:rPr lang="en-US" sz="2000" b="1" dirty="0"/>
              <a:t>half of U.S. projects </a:t>
            </a:r>
            <a:r>
              <a:rPr lang="en-US" sz="2000" dirty="0"/>
              <a:t>by 2021 approaching 350 Billion USD.</a:t>
            </a:r>
          </a:p>
          <a:p>
            <a:endParaRPr lang="en-US" sz="2000" dirty="0"/>
          </a:p>
          <a:p>
            <a:r>
              <a:rPr lang="en-US" sz="2000" dirty="0"/>
              <a:t>The has been a significant increase in state and local government Support.</a:t>
            </a:r>
          </a:p>
          <a:p>
            <a:endParaRPr lang="en-US" sz="2000" dirty="0"/>
          </a:p>
          <a:p>
            <a:r>
              <a:rPr lang="en-US" sz="2000" b="1" dirty="0">
                <a:solidFill>
                  <a:srgbClr val="0070C0"/>
                </a:solidFill>
              </a:rPr>
              <a:t>43 states </a:t>
            </a:r>
            <a:r>
              <a:rPr lang="en-US" sz="2000" dirty="0"/>
              <a:t>now have full or widely permitted authorization to utilize design-build for public agency projects.</a:t>
            </a:r>
          </a:p>
        </p:txBody>
      </p:sp>
      <p:sp>
        <p:nvSpPr>
          <p:cNvPr id="4" name="Footer Placeholder 3">
            <a:extLst>
              <a:ext uri="{FF2B5EF4-FFF2-40B4-BE49-F238E27FC236}">
                <a16:creationId xmlns:a16="http://schemas.microsoft.com/office/drawing/2014/main" id="{9717CDB3-B4D1-4DCE-A006-B669ED7FFD1B}"/>
              </a:ext>
            </a:extLst>
          </p:cNvPr>
          <p:cNvSpPr>
            <a:spLocks noGrp="1"/>
          </p:cNvSpPr>
          <p:nvPr>
            <p:ph type="ftr" sz="quarter" idx="11"/>
          </p:nvPr>
        </p:nvSpPr>
        <p:spPr/>
        <p:txBody>
          <a:bodyPr/>
          <a:lstStyle/>
          <a:p>
            <a:r>
              <a:rPr lang="en-US"/>
              <a:t>May 20, 2021 - Monthly Meeting</a:t>
            </a:r>
            <a:endParaRPr lang="en-US" dirty="0"/>
          </a:p>
        </p:txBody>
      </p:sp>
      <p:sp>
        <p:nvSpPr>
          <p:cNvPr id="5" name="Slide Number Placeholder 4">
            <a:extLst>
              <a:ext uri="{FF2B5EF4-FFF2-40B4-BE49-F238E27FC236}">
                <a16:creationId xmlns:a16="http://schemas.microsoft.com/office/drawing/2014/main" id="{470B51C6-0CEC-42E7-B550-BB3EC6083C36}"/>
              </a:ext>
            </a:extLst>
          </p:cNvPr>
          <p:cNvSpPr>
            <a:spLocks noGrp="1"/>
          </p:cNvSpPr>
          <p:nvPr>
            <p:ph type="sldNum" sz="quarter" idx="12"/>
          </p:nvPr>
        </p:nvSpPr>
        <p:spPr/>
        <p:txBody>
          <a:bodyPr/>
          <a:lstStyle/>
          <a:p>
            <a:fld id="{924B41C4-1474-8D42-B330-D2828683839D}" type="slidenum">
              <a:rPr lang="en-US" smtClean="0"/>
              <a:t>21</a:t>
            </a:fld>
            <a:endParaRPr lang="en-US"/>
          </a:p>
        </p:txBody>
      </p:sp>
      <p:sp>
        <p:nvSpPr>
          <p:cNvPr id="8" name="TextBox 7">
            <a:extLst>
              <a:ext uri="{FF2B5EF4-FFF2-40B4-BE49-F238E27FC236}">
                <a16:creationId xmlns:a16="http://schemas.microsoft.com/office/drawing/2014/main" id="{6DB0D7DE-C960-4220-9E21-6041F717DC80}"/>
              </a:ext>
            </a:extLst>
          </p:cNvPr>
          <p:cNvSpPr txBox="1"/>
          <p:nvPr/>
        </p:nvSpPr>
        <p:spPr>
          <a:xfrm>
            <a:off x="8725537" y="5003294"/>
            <a:ext cx="3345871" cy="307777"/>
          </a:xfrm>
          <a:prstGeom prst="rect">
            <a:avLst/>
          </a:prstGeom>
          <a:noFill/>
        </p:spPr>
        <p:txBody>
          <a:bodyPr wrap="square" rtlCol="0">
            <a:spAutoFit/>
          </a:bodyPr>
          <a:lstStyle/>
          <a:p>
            <a:r>
              <a:rPr lang="en-US" sz="1400" dirty="0">
                <a:solidFill>
                  <a:srgbClr val="0070C0"/>
                </a:solidFill>
              </a:rPr>
              <a:t>Design-Build Institute of America (DBIA)</a:t>
            </a:r>
          </a:p>
        </p:txBody>
      </p:sp>
      <p:sp>
        <p:nvSpPr>
          <p:cNvPr id="9" name="TextBox 8">
            <a:extLst>
              <a:ext uri="{FF2B5EF4-FFF2-40B4-BE49-F238E27FC236}">
                <a16:creationId xmlns:a16="http://schemas.microsoft.com/office/drawing/2014/main" id="{B81C79E4-F656-485F-8A68-D2BE4F011ABA}"/>
              </a:ext>
            </a:extLst>
          </p:cNvPr>
          <p:cNvSpPr txBox="1"/>
          <p:nvPr/>
        </p:nvSpPr>
        <p:spPr>
          <a:xfrm>
            <a:off x="9653174" y="2270768"/>
            <a:ext cx="2418234" cy="2308324"/>
          </a:xfrm>
          <a:prstGeom prst="rect">
            <a:avLst/>
          </a:prstGeom>
          <a:noFill/>
        </p:spPr>
        <p:txBody>
          <a:bodyPr wrap="square" rtlCol="0">
            <a:spAutoFit/>
          </a:bodyPr>
          <a:lstStyle/>
          <a:p>
            <a:r>
              <a:rPr lang="en-US" sz="1600" i="1" dirty="0"/>
              <a:t>“Design-build is a method of project delivery in which one entity–the design-build team–works under a single contract with the project owner to provide design and construction services” </a:t>
            </a:r>
          </a:p>
        </p:txBody>
      </p:sp>
      <p:sp>
        <p:nvSpPr>
          <p:cNvPr id="11" name="TextBox 10">
            <a:extLst>
              <a:ext uri="{FF2B5EF4-FFF2-40B4-BE49-F238E27FC236}">
                <a16:creationId xmlns:a16="http://schemas.microsoft.com/office/drawing/2014/main" id="{41062E26-0F50-439B-9057-8BDBC7B555CF}"/>
              </a:ext>
            </a:extLst>
          </p:cNvPr>
          <p:cNvSpPr txBox="1"/>
          <p:nvPr/>
        </p:nvSpPr>
        <p:spPr>
          <a:xfrm>
            <a:off x="9090171" y="1442625"/>
            <a:ext cx="2861922" cy="646331"/>
          </a:xfrm>
          <a:prstGeom prst="rect">
            <a:avLst/>
          </a:prstGeom>
          <a:noFill/>
        </p:spPr>
        <p:txBody>
          <a:bodyPr wrap="square">
            <a:spAutoFit/>
          </a:bodyPr>
          <a:lstStyle/>
          <a:p>
            <a:r>
              <a:rPr lang="en-US" sz="1800" dirty="0">
                <a:solidFill>
                  <a:srgbClr val="0070C0"/>
                </a:solidFill>
              </a:rPr>
              <a:t>In direct opposition to the siloed D-B-B approach: </a:t>
            </a:r>
          </a:p>
        </p:txBody>
      </p:sp>
      <p:pic>
        <p:nvPicPr>
          <p:cNvPr id="7" name="Picture 6">
            <a:extLst>
              <a:ext uri="{FF2B5EF4-FFF2-40B4-BE49-F238E27FC236}">
                <a16:creationId xmlns:a16="http://schemas.microsoft.com/office/drawing/2014/main" id="{FA2181C4-381D-482B-8441-CC3576281697}"/>
              </a:ext>
            </a:extLst>
          </p:cNvPr>
          <p:cNvPicPr>
            <a:picLocks noChangeAspect="1"/>
          </p:cNvPicPr>
          <p:nvPr/>
        </p:nvPicPr>
        <p:blipFill>
          <a:blip r:embed="rId2"/>
          <a:stretch>
            <a:fillRect/>
          </a:stretch>
        </p:blipFill>
        <p:spPr>
          <a:xfrm>
            <a:off x="5616200" y="1045575"/>
            <a:ext cx="3494244" cy="4717661"/>
          </a:xfrm>
          <a:prstGeom prst="rect">
            <a:avLst/>
          </a:prstGeom>
        </p:spPr>
      </p:pic>
    </p:spTree>
    <p:extLst>
      <p:ext uri="{BB962C8B-B14F-4D97-AF65-F5344CB8AC3E}">
        <p14:creationId xmlns:p14="http://schemas.microsoft.com/office/powerpoint/2010/main" val="814056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BB68D-F57B-4201-8CF2-23E8D2570B46}"/>
              </a:ext>
            </a:extLst>
          </p:cNvPr>
          <p:cNvSpPr>
            <a:spLocks noGrp="1"/>
          </p:cNvSpPr>
          <p:nvPr>
            <p:ph type="title"/>
          </p:nvPr>
        </p:nvSpPr>
        <p:spPr>
          <a:xfrm>
            <a:off x="1238596" y="136524"/>
            <a:ext cx="10349837" cy="667539"/>
          </a:xfrm>
        </p:spPr>
        <p:txBody>
          <a:bodyPr>
            <a:normAutofit fontScale="90000"/>
          </a:bodyPr>
          <a:lstStyle/>
          <a:p>
            <a:r>
              <a:rPr lang="en-US" dirty="0"/>
              <a:t>Brief Overview: Contract Mechanisms</a:t>
            </a:r>
          </a:p>
        </p:txBody>
      </p:sp>
      <p:sp>
        <p:nvSpPr>
          <p:cNvPr id="3" name="Content Placeholder 2">
            <a:extLst>
              <a:ext uri="{FF2B5EF4-FFF2-40B4-BE49-F238E27FC236}">
                <a16:creationId xmlns:a16="http://schemas.microsoft.com/office/drawing/2014/main" id="{42406F04-590D-4AA1-8DE9-D61D8127234F}"/>
              </a:ext>
            </a:extLst>
          </p:cNvPr>
          <p:cNvSpPr>
            <a:spLocks noGrp="1"/>
          </p:cNvSpPr>
          <p:nvPr>
            <p:ph idx="1"/>
          </p:nvPr>
        </p:nvSpPr>
        <p:spPr>
          <a:xfrm>
            <a:off x="1343720" y="1410054"/>
            <a:ext cx="7398431" cy="700910"/>
          </a:xfrm>
        </p:spPr>
        <p:txBody>
          <a:bodyPr>
            <a:normAutofit/>
          </a:bodyPr>
          <a:lstStyle/>
          <a:p>
            <a:r>
              <a:rPr lang="en-US" sz="3200" dirty="0">
                <a:solidFill>
                  <a:srgbClr val="0070C0"/>
                </a:solidFill>
              </a:rPr>
              <a:t>Other project delivery mechanisms:</a:t>
            </a:r>
          </a:p>
        </p:txBody>
      </p:sp>
      <p:sp>
        <p:nvSpPr>
          <p:cNvPr id="4" name="Footer Placeholder 3">
            <a:extLst>
              <a:ext uri="{FF2B5EF4-FFF2-40B4-BE49-F238E27FC236}">
                <a16:creationId xmlns:a16="http://schemas.microsoft.com/office/drawing/2014/main" id="{9717CDB3-B4D1-4DCE-A006-B669ED7FFD1B}"/>
              </a:ext>
            </a:extLst>
          </p:cNvPr>
          <p:cNvSpPr>
            <a:spLocks noGrp="1"/>
          </p:cNvSpPr>
          <p:nvPr>
            <p:ph type="ftr" sz="quarter" idx="11"/>
          </p:nvPr>
        </p:nvSpPr>
        <p:spPr/>
        <p:txBody>
          <a:bodyPr/>
          <a:lstStyle/>
          <a:p>
            <a:r>
              <a:rPr lang="en-US"/>
              <a:t>May 20, 2021 - Monthly Meeting</a:t>
            </a:r>
            <a:endParaRPr lang="en-US" dirty="0"/>
          </a:p>
        </p:txBody>
      </p:sp>
      <p:sp>
        <p:nvSpPr>
          <p:cNvPr id="5" name="Slide Number Placeholder 4">
            <a:extLst>
              <a:ext uri="{FF2B5EF4-FFF2-40B4-BE49-F238E27FC236}">
                <a16:creationId xmlns:a16="http://schemas.microsoft.com/office/drawing/2014/main" id="{470B51C6-0CEC-42E7-B550-BB3EC6083C36}"/>
              </a:ext>
            </a:extLst>
          </p:cNvPr>
          <p:cNvSpPr>
            <a:spLocks noGrp="1"/>
          </p:cNvSpPr>
          <p:nvPr>
            <p:ph type="sldNum" sz="quarter" idx="12"/>
          </p:nvPr>
        </p:nvSpPr>
        <p:spPr/>
        <p:txBody>
          <a:bodyPr/>
          <a:lstStyle/>
          <a:p>
            <a:fld id="{924B41C4-1474-8D42-B330-D2828683839D}" type="slidenum">
              <a:rPr lang="en-US" smtClean="0"/>
              <a:t>22</a:t>
            </a:fld>
            <a:endParaRPr lang="en-US"/>
          </a:p>
        </p:txBody>
      </p:sp>
      <p:sp>
        <p:nvSpPr>
          <p:cNvPr id="12" name="Content Placeholder 2">
            <a:extLst>
              <a:ext uri="{FF2B5EF4-FFF2-40B4-BE49-F238E27FC236}">
                <a16:creationId xmlns:a16="http://schemas.microsoft.com/office/drawing/2014/main" id="{44CB3D8E-2BCA-4128-AD81-1063A311D379}"/>
              </a:ext>
            </a:extLst>
          </p:cNvPr>
          <p:cNvSpPr txBox="1">
            <a:spLocks/>
          </p:cNvSpPr>
          <p:nvPr/>
        </p:nvSpPr>
        <p:spPr>
          <a:xfrm>
            <a:off x="2081280" y="4604424"/>
            <a:ext cx="7807175" cy="700910"/>
          </a:xfrm>
          <a:prstGeom prst="rect">
            <a:avLst/>
          </a:prstGeom>
        </p:spPr>
        <p:txBody>
          <a:bodyPr vert="horz" lIns="121954" tIns="60977" rIns="121954" bIns="60977" rtlCol="0">
            <a:normAutofit/>
          </a:bodyPr>
          <a:lstStyle>
            <a:lvl1pPr marL="457326" indent="-457326">
              <a:spcBef>
                <a:spcPct val="20000"/>
              </a:spcBef>
              <a:buFont typeface="Arial"/>
              <a:buChar char="•"/>
              <a:defRPr sz="3200">
                <a:cs typeface="Open Sans"/>
              </a:defRPr>
            </a:lvl1pPr>
            <a:lvl2pPr marL="990872" indent="-381105">
              <a:spcBef>
                <a:spcPct val="20000"/>
              </a:spcBef>
              <a:buFont typeface="Arial"/>
              <a:buChar char="–"/>
              <a:defRPr sz="3700">
                <a:cs typeface="Open Sans"/>
              </a:defRPr>
            </a:lvl2pPr>
            <a:lvl3pPr marL="1524419" indent="-304884">
              <a:spcBef>
                <a:spcPct val="20000"/>
              </a:spcBef>
              <a:buFont typeface="Arial"/>
              <a:buChar char="•"/>
              <a:defRPr sz="3200">
                <a:cs typeface="Open Sans"/>
              </a:defRPr>
            </a:lvl3pPr>
            <a:lvl4pPr marL="2134187" indent="-304884">
              <a:spcBef>
                <a:spcPct val="20000"/>
              </a:spcBef>
              <a:buFont typeface="Arial"/>
              <a:buChar char="–"/>
              <a:defRPr sz="2700">
                <a:cs typeface="Open Sans"/>
              </a:defRPr>
            </a:lvl4pPr>
            <a:lvl5pPr marL="2743954" indent="-304884">
              <a:spcBef>
                <a:spcPct val="20000"/>
              </a:spcBef>
              <a:buFont typeface="Arial"/>
              <a:buChar char="»"/>
              <a:defRPr sz="2700">
                <a:cs typeface="Open Sans"/>
              </a:defRPr>
            </a:lvl5pPr>
            <a:lvl6pPr marL="3353722" indent="-304884">
              <a:spcBef>
                <a:spcPct val="20000"/>
              </a:spcBef>
              <a:buFont typeface="Arial"/>
              <a:buChar char="•"/>
              <a:defRPr sz="2700"/>
            </a:lvl6pPr>
            <a:lvl7pPr marL="3963490" indent="-304884">
              <a:spcBef>
                <a:spcPct val="20000"/>
              </a:spcBef>
              <a:buFont typeface="Arial"/>
              <a:buChar char="•"/>
              <a:defRPr sz="2700"/>
            </a:lvl7pPr>
            <a:lvl8pPr marL="4573257" indent="-304884">
              <a:spcBef>
                <a:spcPct val="20000"/>
              </a:spcBef>
              <a:buFont typeface="Arial"/>
              <a:buChar char="•"/>
              <a:defRPr sz="2700"/>
            </a:lvl8pPr>
            <a:lvl9pPr marL="5183025" indent="-304884">
              <a:spcBef>
                <a:spcPct val="20000"/>
              </a:spcBef>
              <a:buFont typeface="Arial"/>
              <a:buChar char="•"/>
              <a:defRPr sz="2700"/>
            </a:lvl9pPr>
          </a:lstStyle>
          <a:p>
            <a:pPr marL="0" indent="0">
              <a:buNone/>
            </a:pPr>
            <a:r>
              <a:rPr lang="en-US" sz="1800" i="1" dirty="0"/>
              <a:t>Each of these has features and benefits that could be further explored in a proposed section of the APTA Systems Lifecycle Engineering Standard </a:t>
            </a:r>
          </a:p>
        </p:txBody>
      </p:sp>
      <p:sp>
        <p:nvSpPr>
          <p:cNvPr id="11" name="TextBox 10">
            <a:extLst>
              <a:ext uri="{FF2B5EF4-FFF2-40B4-BE49-F238E27FC236}">
                <a16:creationId xmlns:a16="http://schemas.microsoft.com/office/drawing/2014/main" id="{4A8E778A-8113-43AB-93BE-52933FB21FA5}"/>
              </a:ext>
            </a:extLst>
          </p:cNvPr>
          <p:cNvSpPr txBox="1"/>
          <p:nvPr/>
        </p:nvSpPr>
        <p:spPr>
          <a:xfrm>
            <a:off x="2554447" y="2179783"/>
            <a:ext cx="8544188" cy="1938992"/>
          </a:xfrm>
          <a:prstGeom prst="rect">
            <a:avLst/>
          </a:prstGeom>
          <a:noFill/>
        </p:spPr>
        <p:txBody>
          <a:bodyPr wrap="square">
            <a:spAutoFit/>
          </a:bodyPr>
          <a:lstStyle/>
          <a:p>
            <a:pPr marL="342900" indent="-342900">
              <a:buFont typeface="Arial" panose="020B0604020202020204" pitchFamily="34" charset="0"/>
              <a:buChar char="•"/>
            </a:pPr>
            <a:r>
              <a:rPr lang="en-US" sz="2400" dirty="0">
                <a:solidFill>
                  <a:srgbClr val="0070C0"/>
                </a:solidFill>
              </a:rPr>
              <a:t>Design, build, operate and maintain (D-B+OM = DBOM)</a:t>
            </a:r>
          </a:p>
          <a:p>
            <a:pPr marL="342900" indent="-342900">
              <a:buFont typeface="Arial" panose="020B0604020202020204" pitchFamily="34" charset="0"/>
              <a:buChar char="•"/>
            </a:pPr>
            <a:endParaRPr lang="en-US" sz="2400" dirty="0">
              <a:solidFill>
                <a:srgbClr val="0070C0"/>
              </a:solidFill>
            </a:endParaRPr>
          </a:p>
          <a:p>
            <a:pPr marL="342900" indent="-342900">
              <a:buFont typeface="Arial" panose="020B0604020202020204" pitchFamily="34" charset="0"/>
              <a:buChar char="•"/>
            </a:pPr>
            <a:r>
              <a:rPr lang="en-US" sz="2400" dirty="0">
                <a:solidFill>
                  <a:srgbClr val="0070C0"/>
                </a:solidFill>
              </a:rPr>
              <a:t>Public-private partnership (P3)</a:t>
            </a:r>
          </a:p>
          <a:p>
            <a:pPr marL="342900" indent="-342900">
              <a:buFont typeface="Arial" panose="020B0604020202020204" pitchFamily="34" charset="0"/>
              <a:buChar char="•"/>
            </a:pPr>
            <a:endParaRPr lang="en-US" sz="2400" dirty="0">
              <a:solidFill>
                <a:srgbClr val="0070C0"/>
              </a:solidFill>
            </a:endParaRPr>
          </a:p>
          <a:p>
            <a:pPr marL="342900" indent="-342900">
              <a:buFont typeface="Arial" panose="020B0604020202020204" pitchFamily="34" charset="0"/>
              <a:buChar char="•"/>
            </a:pPr>
            <a:r>
              <a:rPr lang="en-US" sz="2400" dirty="0">
                <a:solidFill>
                  <a:srgbClr val="0070C0"/>
                </a:solidFill>
              </a:rPr>
              <a:t>Integrated project delivery (IPD)       (ref: OEM use of IPDT)</a:t>
            </a:r>
          </a:p>
        </p:txBody>
      </p:sp>
      <p:pic>
        <p:nvPicPr>
          <p:cNvPr id="8" name="Picture 7" descr="A picture containing building, clock, computer, tower&#10;&#10;Description automatically generated">
            <a:extLst>
              <a:ext uri="{FF2B5EF4-FFF2-40B4-BE49-F238E27FC236}">
                <a16:creationId xmlns:a16="http://schemas.microsoft.com/office/drawing/2014/main" id="{969C2E34-CE89-49B6-B7F3-BBD83C5802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334" y="2061209"/>
            <a:ext cx="2060523" cy="2472628"/>
          </a:xfrm>
          <a:prstGeom prst="rect">
            <a:avLst/>
          </a:prstGeom>
        </p:spPr>
      </p:pic>
    </p:spTree>
    <p:extLst>
      <p:ext uri="{BB962C8B-B14F-4D97-AF65-F5344CB8AC3E}">
        <p14:creationId xmlns:p14="http://schemas.microsoft.com/office/powerpoint/2010/main" val="3118190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54ED9-2697-47A2-80D0-D3C096100BA7}"/>
              </a:ext>
            </a:extLst>
          </p:cNvPr>
          <p:cNvSpPr>
            <a:spLocks noGrp="1"/>
          </p:cNvSpPr>
          <p:nvPr>
            <p:ph type="title"/>
          </p:nvPr>
        </p:nvSpPr>
        <p:spPr>
          <a:xfrm>
            <a:off x="1305708" y="176582"/>
            <a:ext cx="10349837" cy="765596"/>
          </a:xfrm>
        </p:spPr>
        <p:txBody>
          <a:bodyPr>
            <a:normAutofit fontScale="90000"/>
          </a:bodyPr>
          <a:lstStyle/>
          <a:p>
            <a:r>
              <a:rPr lang="en-US" dirty="0"/>
              <a:t>So… you have selected Design-Build</a:t>
            </a:r>
          </a:p>
        </p:txBody>
      </p:sp>
      <p:sp>
        <p:nvSpPr>
          <p:cNvPr id="3" name="Content Placeholder 2">
            <a:extLst>
              <a:ext uri="{FF2B5EF4-FFF2-40B4-BE49-F238E27FC236}">
                <a16:creationId xmlns:a16="http://schemas.microsoft.com/office/drawing/2014/main" id="{E301B720-95AC-440C-8609-7AACBFB36185}"/>
              </a:ext>
            </a:extLst>
          </p:cNvPr>
          <p:cNvSpPr>
            <a:spLocks noGrp="1"/>
          </p:cNvSpPr>
          <p:nvPr>
            <p:ph idx="1"/>
          </p:nvPr>
        </p:nvSpPr>
        <p:spPr>
          <a:xfrm>
            <a:off x="1305708" y="1539638"/>
            <a:ext cx="10349837" cy="4089375"/>
          </a:xfrm>
        </p:spPr>
        <p:txBody>
          <a:bodyPr/>
          <a:lstStyle/>
          <a:p>
            <a:r>
              <a:rPr lang="en-US" dirty="0"/>
              <a:t>Process Development &amp; Management</a:t>
            </a:r>
          </a:p>
          <a:p>
            <a:r>
              <a:rPr lang="en-US" dirty="0"/>
              <a:t>ConOps is even more critical now</a:t>
            </a:r>
          </a:p>
          <a:p>
            <a:r>
              <a:rPr lang="en-US" dirty="0"/>
              <a:t>Requirements Management</a:t>
            </a:r>
          </a:p>
          <a:p>
            <a:r>
              <a:rPr lang="en-US" dirty="0"/>
              <a:t>Supplier Engagement Strategies</a:t>
            </a:r>
          </a:p>
          <a:p>
            <a:r>
              <a:rPr lang="en-US" dirty="0"/>
              <a:t>Cultural Change</a:t>
            </a:r>
          </a:p>
        </p:txBody>
      </p:sp>
      <p:sp>
        <p:nvSpPr>
          <p:cNvPr id="4" name="Footer Placeholder 3">
            <a:extLst>
              <a:ext uri="{FF2B5EF4-FFF2-40B4-BE49-F238E27FC236}">
                <a16:creationId xmlns:a16="http://schemas.microsoft.com/office/drawing/2014/main" id="{70B98827-3FC2-4637-A0F4-07A51206A08C}"/>
              </a:ext>
            </a:extLst>
          </p:cNvPr>
          <p:cNvSpPr>
            <a:spLocks noGrp="1"/>
          </p:cNvSpPr>
          <p:nvPr>
            <p:ph type="ftr" sz="quarter" idx="11"/>
          </p:nvPr>
        </p:nvSpPr>
        <p:spPr/>
        <p:txBody>
          <a:bodyPr/>
          <a:lstStyle/>
          <a:p>
            <a:r>
              <a:rPr lang="en-US"/>
              <a:t>May 20, 2021 - Monthly Meeting</a:t>
            </a:r>
            <a:endParaRPr lang="en-US" dirty="0"/>
          </a:p>
        </p:txBody>
      </p:sp>
      <p:sp>
        <p:nvSpPr>
          <p:cNvPr id="5" name="Slide Number Placeholder 4">
            <a:extLst>
              <a:ext uri="{FF2B5EF4-FFF2-40B4-BE49-F238E27FC236}">
                <a16:creationId xmlns:a16="http://schemas.microsoft.com/office/drawing/2014/main" id="{4B015E7C-ED75-4C0E-8F9A-FF6C94EF4E0E}"/>
              </a:ext>
            </a:extLst>
          </p:cNvPr>
          <p:cNvSpPr>
            <a:spLocks noGrp="1"/>
          </p:cNvSpPr>
          <p:nvPr>
            <p:ph type="sldNum" sz="quarter" idx="12"/>
          </p:nvPr>
        </p:nvSpPr>
        <p:spPr/>
        <p:txBody>
          <a:bodyPr/>
          <a:lstStyle/>
          <a:p>
            <a:fld id="{924B41C4-1474-8D42-B330-D2828683839D}" type="slidenum">
              <a:rPr lang="en-US" smtClean="0"/>
              <a:t>23</a:t>
            </a:fld>
            <a:endParaRPr lang="en-US"/>
          </a:p>
        </p:txBody>
      </p:sp>
      <p:sp>
        <p:nvSpPr>
          <p:cNvPr id="6" name="TextBox 5">
            <a:extLst>
              <a:ext uri="{FF2B5EF4-FFF2-40B4-BE49-F238E27FC236}">
                <a16:creationId xmlns:a16="http://schemas.microsoft.com/office/drawing/2014/main" id="{9784ECA6-1C60-4735-8F03-4F131265865D}"/>
              </a:ext>
            </a:extLst>
          </p:cNvPr>
          <p:cNvSpPr txBox="1"/>
          <p:nvPr/>
        </p:nvSpPr>
        <p:spPr>
          <a:xfrm>
            <a:off x="9120862" y="828891"/>
            <a:ext cx="2088859" cy="461665"/>
          </a:xfrm>
          <a:prstGeom prst="rect">
            <a:avLst/>
          </a:prstGeom>
          <a:noFill/>
        </p:spPr>
        <p:txBody>
          <a:bodyPr wrap="square" rtlCol="0">
            <a:spAutoFit/>
          </a:bodyPr>
          <a:lstStyle/>
          <a:p>
            <a:r>
              <a:rPr lang="en-US" dirty="0"/>
              <a:t>… now what?</a:t>
            </a:r>
          </a:p>
        </p:txBody>
      </p:sp>
    </p:spTree>
    <p:extLst>
      <p:ext uri="{BB962C8B-B14F-4D97-AF65-F5344CB8AC3E}">
        <p14:creationId xmlns:p14="http://schemas.microsoft.com/office/powerpoint/2010/main" val="2609526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0113C-F649-4C17-85D2-F96D78C70941}"/>
              </a:ext>
            </a:extLst>
          </p:cNvPr>
          <p:cNvSpPr>
            <a:spLocks noGrp="1"/>
          </p:cNvSpPr>
          <p:nvPr>
            <p:ph type="title"/>
          </p:nvPr>
        </p:nvSpPr>
        <p:spPr>
          <a:xfrm>
            <a:off x="1476462" y="274639"/>
            <a:ext cx="10111971" cy="667539"/>
          </a:xfrm>
        </p:spPr>
        <p:txBody>
          <a:bodyPr>
            <a:normAutofit fontScale="90000"/>
          </a:bodyPr>
          <a:lstStyle/>
          <a:p>
            <a:r>
              <a:rPr lang="en-US" dirty="0"/>
              <a:t>Process Assets Tailored for Design-Build</a:t>
            </a:r>
          </a:p>
        </p:txBody>
      </p:sp>
      <p:sp>
        <p:nvSpPr>
          <p:cNvPr id="3" name="Content Placeholder 2">
            <a:extLst>
              <a:ext uri="{FF2B5EF4-FFF2-40B4-BE49-F238E27FC236}">
                <a16:creationId xmlns:a16="http://schemas.microsoft.com/office/drawing/2014/main" id="{DD8FBB08-CBE5-4436-B051-477C9D83BAAB}"/>
              </a:ext>
            </a:extLst>
          </p:cNvPr>
          <p:cNvSpPr>
            <a:spLocks noGrp="1"/>
          </p:cNvSpPr>
          <p:nvPr>
            <p:ph idx="1"/>
          </p:nvPr>
        </p:nvSpPr>
        <p:spPr>
          <a:xfrm>
            <a:off x="284536" y="1222698"/>
            <a:ext cx="2625621" cy="5074930"/>
          </a:xfrm>
        </p:spPr>
        <p:txBody>
          <a:bodyPr>
            <a:normAutofit fontScale="40000" lnSpcReduction="20000"/>
          </a:bodyPr>
          <a:lstStyle/>
          <a:p>
            <a:r>
              <a:rPr lang="en-US" dirty="0"/>
              <a:t>Prepare for D-B by developing agency process standards that leverage international standards and governing laws and policies</a:t>
            </a:r>
          </a:p>
          <a:p>
            <a:r>
              <a:rPr lang="en-US" dirty="0"/>
              <a:t>Re-use these agency standards for all projects (</a:t>
            </a:r>
            <a:r>
              <a:rPr lang="en-US" dirty="0">
                <a:solidFill>
                  <a:srgbClr val="0070C0"/>
                </a:solidFill>
              </a:rPr>
              <a:t>APTA SLE</a:t>
            </a:r>
            <a:r>
              <a:rPr lang="en-US" dirty="0"/>
              <a:t> proposal)</a:t>
            </a:r>
          </a:p>
          <a:p>
            <a:r>
              <a:rPr lang="en-US" dirty="0"/>
              <a:t>Supply chain must conform to your processes &amp; templates</a:t>
            </a:r>
          </a:p>
          <a:p>
            <a:r>
              <a:rPr lang="en-US" dirty="0"/>
              <a:t>Pre-Qualify only suppliers that can do this!</a:t>
            </a:r>
          </a:p>
        </p:txBody>
      </p:sp>
      <p:sp>
        <p:nvSpPr>
          <p:cNvPr id="4" name="Footer Placeholder 3">
            <a:extLst>
              <a:ext uri="{FF2B5EF4-FFF2-40B4-BE49-F238E27FC236}">
                <a16:creationId xmlns:a16="http://schemas.microsoft.com/office/drawing/2014/main" id="{0087F527-7680-49B1-A68A-581809B284BA}"/>
              </a:ext>
            </a:extLst>
          </p:cNvPr>
          <p:cNvSpPr>
            <a:spLocks noGrp="1"/>
          </p:cNvSpPr>
          <p:nvPr>
            <p:ph type="ftr" sz="quarter" idx="11"/>
          </p:nvPr>
        </p:nvSpPr>
        <p:spPr/>
        <p:txBody>
          <a:bodyPr/>
          <a:lstStyle/>
          <a:p>
            <a:r>
              <a:rPr lang="en-US"/>
              <a:t>May 20, 2021 - Monthly Meeting</a:t>
            </a:r>
            <a:endParaRPr lang="en-US" dirty="0"/>
          </a:p>
        </p:txBody>
      </p:sp>
      <p:sp>
        <p:nvSpPr>
          <p:cNvPr id="5" name="Slide Number Placeholder 4">
            <a:extLst>
              <a:ext uri="{FF2B5EF4-FFF2-40B4-BE49-F238E27FC236}">
                <a16:creationId xmlns:a16="http://schemas.microsoft.com/office/drawing/2014/main" id="{DB4C121D-8127-4104-91CC-5FCFC279B2A9}"/>
              </a:ext>
            </a:extLst>
          </p:cNvPr>
          <p:cNvSpPr>
            <a:spLocks noGrp="1"/>
          </p:cNvSpPr>
          <p:nvPr>
            <p:ph type="sldNum" sz="quarter" idx="12"/>
          </p:nvPr>
        </p:nvSpPr>
        <p:spPr/>
        <p:txBody>
          <a:bodyPr/>
          <a:lstStyle/>
          <a:p>
            <a:fld id="{924B41C4-1474-8D42-B330-D2828683839D}" type="slidenum">
              <a:rPr lang="en-US" smtClean="0"/>
              <a:t>24</a:t>
            </a:fld>
            <a:endParaRPr lang="en-US"/>
          </a:p>
        </p:txBody>
      </p:sp>
      <p:pic>
        <p:nvPicPr>
          <p:cNvPr id="7" name="Picture 6">
            <a:extLst>
              <a:ext uri="{FF2B5EF4-FFF2-40B4-BE49-F238E27FC236}">
                <a16:creationId xmlns:a16="http://schemas.microsoft.com/office/drawing/2014/main" id="{3376C352-1342-46DB-903A-EB351A686CAD}"/>
              </a:ext>
            </a:extLst>
          </p:cNvPr>
          <p:cNvPicPr>
            <a:picLocks noChangeAspect="1"/>
          </p:cNvPicPr>
          <p:nvPr/>
        </p:nvPicPr>
        <p:blipFill>
          <a:blip r:embed="rId2"/>
          <a:stretch>
            <a:fillRect/>
          </a:stretch>
        </p:blipFill>
        <p:spPr>
          <a:xfrm>
            <a:off x="2734374" y="1122027"/>
            <a:ext cx="9179440" cy="4613945"/>
          </a:xfrm>
          <a:prstGeom prst="rect">
            <a:avLst/>
          </a:prstGeom>
        </p:spPr>
      </p:pic>
    </p:spTree>
    <p:extLst>
      <p:ext uri="{BB962C8B-B14F-4D97-AF65-F5344CB8AC3E}">
        <p14:creationId xmlns:p14="http://schemas.microsoft.com/office/powerpoint/2010/main" val="9315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0113C-F649-4C17-85D2-F96D78C70941}"/>
              </a:ext>
            </a:extLst>
          </p:cNvPr>
          <p:cNvSpPr>
            <a:spLocks noGrp="1"/>
          </p:cNvSpPr>
          <p:nvPr>
            <p:ph type="title"/>
          </p:nvPr>
        </p:nvSpPr>
        <p:spPr>
          <a:xfrm>
            <a:off x="1476462" y="274639"/>
            <a:ext cx="10111971" cy="667539"/>
          </a:xfrm>
        </p:spPr>
        <p:txBody>
          <a:bodyPr>
            <a:normAutofit fontScale="90000"/>
          </a:bodyPr>
          <a:lstStyle/>
          <a:p>
            <a:r>
              <a:rPr lang="en-US" dirty="0"/>
              <a:t>Process Management for Design-Build</a:t>
            </a:r>
          </a:p>
        </p:txBody>
      </p:sp>
      <p:sp>
        <p:nvSpPr>
          <p:cNvPr id="3" name="Content Placeholder 2">
            <a:extLst>
              <a:ext uri="{FF2B5EF4-FFF2-40B4-BE49-F238E27FC236}">
                <a16:creationId xmlns:a16="http://schemas.microsoft.com/office/drawing/2014/main" id="{DD8FBB08-CBE5-4436-B051-477C9D83BAAB}"/>
              </a:ext>
            </a:extLst>
          </p:cNvPr>
          <p:cNvSpPr>
            <a:spLocks noGrp="1"/>
          </p:cNvSpPr>
          <p:nvPr>
            <p:ph idx="1"/>
          </p:nvPr>
        </p:nvSpPr>
        <p:spPr>
          <a:xfrm>
            <a:off x="302137" y="1641097"/>
            <a:ext cx="3573577" cy="3575806"/>
          </a:xfrm>
        </p:spPr>
        <p:txBody>
          <a:bodyPr>
            <a:normAutofit fontScale="47500" lnSpcReduction="20000"/>
          </a:bodyPr>
          <a:lstStyle/>
          <a:p>
            <a:r>
              <a:rPr lang="en-US" dirty="0"/>
              <a:t>Development of Processes, Procedures, tool specifications and training is NOT trivial!</a:t>
            </a:r>
          </a:p>
          <a:p>
            <a:endParaRPr lang="en-US" dirty="0"/>
          </a:p>
          <a:p>
            <a:r>
              <a:rPr lang="en-US" dirty="0"/>
              <a:t>Each of these Agency process assets are highly re-usable and should be prepared in advance to ensure optimum pre-qualification and eventual oversight of the Design-Build supplier.</a:t>
            </a:r>
          </a:p>
        </p:txBody>
      </p:sp>
      <p:sp>
        <p:nvSpPr>
          <p:cNvPr id="4" name="Footer Placeholder 3">
            <a:extLst>
              <a:ext uri="{FF2B5EF4-FFF2-40B4-BE49-F238E27FC236}">
                <a16:creationId xmlns:a16="http://schemas.microsoft.com/office/drawing/2014/main" id="{0087F527-7680-49B1-A68A-581809B284BA}"/>
              </a:ext>
            </a:extLst>
          </p:cNvPr>
          <p:cNvSpPr>
            <a:spLocks noGrp="1"/>
          </p:cNvSpPr>
          <p:nvPr>
            <p:ph type="ftr" sz="quarter" idx="11"/>
          </p:nvPr>
        </p:nvSpPr>
        <p:spPr/>
        <p:txBody>
          <a:bodyPr/>
          <a:lstStyle/>
          <a:p>
            <a:r>
              <a:rPr lang="en-US"/>
              <a:t>May 20, 2021 - Monthly Meeting</a:t>
            </a:r>
            <a:endParaRPr lang="en-US" dirty="0"/>
          </a:p>
        </p:txBody>
      </p:sp>
      <p:sp>
        <p:nvSpPr>
          <p:cNvPr id="5" name="Slide Number Placeholder 4">
            <a:extLst>
              <a:ext uri="{FF2B5EF4-FFF2-40B4-BE49-F238E27FC236}">
                <a16:creationId xmlns:a16="http://schemas.microsoft.com/office/drawing/2014/main" id="{DB4C121D-8127-4104-91CC-5FCFC279B2A9}"/>
              </a:ext>
            </a:extLst>
          </p:cNvPr>
          <p:cNvSpPr>
            <a:spLocks noGrp="1"/>
          </p:cNvSpPr>
          <p:nvPr>
            <p:ph type="sldNum" sz="quarter" idx="12"/>
          </p:nvPr>
        </p:nvSpPr>
        <p:spPr/>
        <p:txBody>
          <a:bodyPr/>
          <a:lstStyle/>
          <a:p>
            <a:fld id="{924B41C4-1474-8D42-B330-D2828683839D}" type="slidenum">
              <a:rPr lang="en-US" smtClean="0"/>
              <a:t>25</a:t>
            </a:fld>
            <a:endParaRPr lang="en-US"/>
          </a:p>
        </p:txBody>
      </p:sp>
      <p:pic>
        <p:nvPicPr>
          <p:cNvPr id="9" name="Picture 8">
            <a:extLst>
              <a:ext uri="{FF2B5EF4-FFF2-40B4-BE49-F238E27FC236}">
                <a16:creationId xmlns:a16="http://schemas.microsoft.com/office/drawing/2014/main" id="{BFB339D9-6E6C-43B2-AB7F-B7B987DD4F57}"/>
              </a:ext>
            </a:extLst>
          </p:cNvPr>
          <p:cNvPicPr>
            <a:picLocks noChangeAspect="1"/>
          </p:cNvPicPr>
          <p:nvPr/>
        </p:nvPicPr>
        <p:blipFill>
          <a:blip r:embed="rId2"/>
          <a:stretch>
            <a:fillRect/>
          </a:stretch>
        </p:blipFill>
        <p:spPr>
          <a:xfrm>
            <a:off x="4099671" y="900387"/>
            <a:ext cx="6968020" cy="5406668"/>
          </a:xfrm>
          <a:prstGeom prst="rect">
            <a:avLst/>
          </a:prstGeom>
        </p:spPr>
      </p:pic>
    </p:spTree>
    <p:extLst>
      <p:ext uri="{BB962C8B-B14F-4D97-AF65-F5344CB8AC3E}">
        <p14:creationId xmlns:p14="http://schemas.microsoft.com/office/powerpoint/2010/main" val="3012520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D53D0-FE17-4553-B327-70EB47381B0D}"/>
              </a:ext>
            </a:extLst>
          </p:cNvPr>
          <p:cNvSpPr>
            <a:spLocks noGrp="1"/>
          </p:cNvSpPr>
          <p:nvPr>
            <p:ph type="title"/>
          </p:nvPr>
        </p:nvSpPr>
        <p:spPr>
          <a:xfrm>
            <a:off x="1238597" y="274639"/>
            <a:ext cx="9717426" cy="667539"/>
          </a:xfrm>
        </p:spPr>
        <p:txBody>
          <a:bodyPr>
            <a:normAutofit fontScale="90000"/>
          </a:bodyPr>
          <a:lstStyle/>
          <a:p>
            <a:r>
              <a:rPr lang="en-US" dirty="0"/>
              <a:t>Process Preparation Summary for D-B</a:t>
            </a:r>
          </a:p>
        </p:txBody>
      </p:sp>
      <p:sp>
        <p:nvSpPr>
          <p:cNvPr id="3" name="Content Placeholder 2">
            <a:extLst>
              <a:ext uri="{FF2B5EF4-FFF2-40B4-BE49-F238E27FC236}">
                <a16:creationId xmlns:a16="http://schemas.microsoft.com/office/drawing/2014/main" id="{3F447FB3-F036-4A34-8BB8-5BAAD3004D49}"/>
              </a:ext>
            </a:extLst>
          </p:cNvPr>
          <p:cNvSpPr>
            <a:spLocks noGrp="1"/>
          </p:cNvSpPr>
          <p:nvPr>
            <p:ph idx="1"/>
          </p:nvPr>
        </p:nvSpPr>
        <p:spPr>
          <a:xfrm>
            <a:off x="604007" y="1073791"/>
            <a:ext cx="11417417" cy="5083728"/>
          </a:xfrm>
        </p:spPr>
        <p:txBody>
          <a:bodyPr>
            <a:normAutofit fontScale="62500" lnSpcReduction="20000"/>
          </a:bodyPr>
          <a:lstStyle/>
          <a:p>
            <a:pPr>
              <a:buFont typeface="Wingdings" panose="05000000000000000000" pitchFamily="2" charset="2"/>
              <a:buChar char="ü"/>
            </a:pPr>
            <a:r>
              <a:rPr lang="en-US" dirty="0"/>
              <a:t>Develop agency standards and templates based on existing global standards (Process Asset Library tailored for Design-Build)</a:t>
            </a:r>
          </a:p>
          <a:p>
            <a:pPr>
              <a:buFont typeface="Wingdings" panose="05000000000000000000" pitchFamily="2" charset="2"/>
              <a:buChar char="ü"/>
            </a:pPr>
            <a:r>
              <a:rPr lang="en-US" dirty="0"/>
              <a:t>Require use of agency templates for all CDRLS</a:t>
            </a:r>
          </a:p>
          <a:p>
            <a:pPr>
              <a:buFont typeface="Wingdings" panose="05000000000000000000" pitchFamily="2" charset="2"/>
              <a:buChar char="ü"/>
            </a:pPr>
            <a:r>
              <a:rPr lang="en-US" dirty="0"/>
              <a:t>Create an agency “supplier surveillance team” to audit suppliers against agency standards - both during pre-qualification and after contract award – option to extend to subcontractors if necessary.</a:t>
            </a:r>
          </a:p>
          <a:p>
            <a:pPr>
              <a:buFont typeface="Wingdings" panose="05000000000000000000" pitchFamily="2" charset="2"/>
              <a:buChar char="ü"/>
            </a:pPr>
            <a:r>
              <a:rPr lang="en-US" dirty="0"/>
              <a:t>Asking for 60+ supplier process plans at NTP+30 is a waste of time &amp; proves very little.  D-B supplier should already be audited for process conformance and vetted during pre-qualification.</a:t>
            </a:r>
          </a:p>
          <a:p>
            <a:pPr>
              <a:buFont typeface="Wingdings" panose="05000000000000000000" pitchFamily="2" charset="2"/>
              <a:buChar char="ü"/>
            </a:pPr>
            <a:r>
              <a:rPr lang="en-US" dirty="0"/>
              <a:t>Passively asking for a copy of </a:t>
            </a:r>
            <a:r>
              <a:rPr lang="en-US" dirty="0" err="1"/>
              <a:t>CMMi</a:t>
            </a:r>
            <a:r>
              <a:rPr lang="en-US" dirty="0"/>
              <a:t> or ISO Certifications is not good enough – Agency needs to be actively auditing the supply chain</a:t>
            </a:r>
          </a:p>
          <a:p>
            <a:pPr>
              <a:buFont typeface="Wingdings" panose="05000000000000000000" pitchFamily="2" charset="2"/>
              <a:buChar char="ü"/>
            </a:pPr>
            <a:r>
              <a:rPr lang="en-US" dirty="0"/>
              <a:t>Ideally start moving away from Document Centric to Data Centric culture for CDRLS and evidence for V&amp;V.</a:t>
            </a:r>
          </a:p>
        </p:txBody>
      </p:sp>
      <p:sp>
        <p:nvSpPr>
          <p:cNvPr id="4" name="Footer Placeholder 3">
            <a:extLst>
              <a:ext uri="{FF2B5EF4-FFF2-40B4-BE49-F238E27FC236}">
                <a16:creationId xmlns:a16="http://schemas.microsoft.com/office/drawing/2014/main" id="{0C9E474C-F6C4-489A-95A2-0C79FEC32453}"/>
              </a:ext>
            </a:extLst>
          </p:cNvPr>
          <p:cNvSpPr>
            <a:spLocks noGrp="1"/>
          </p:cNvSpPr>
          <p:nvPr>
            <p:ph type="ftr" sz="quarter" idx="11"/>
          </p:nvPr>
        </p:nvSpPr>
        <p:spPr/>
        <p:txBody>
          <a:bodyPr/>
          <a:lstStyle/>
          <a:p>
            <a:r>
              <a:rPr lang="en-US"/>
              <a:t>May 20, 2021 - Monthly Meeting</a:t>
            </a:r>
            <a:endParaRPr lang="en-US" dirty="0"/>
          </a:p>
        </p:txBody>
      </p:sp>
      <p:sp>
        <p:nvSpPr>
          <p:cNvPr id="5" name="Slide Number Placeholder 4">
            <a:extLst>
              <a:ext uri="{FF2B5EF4-FFF2-40B4-BE49-F238E27FC236}">
                <a16:creationId xmlns:a16="http://schemas.microsoft.com/office/drawing/2014/main" id="{353F85C1-A1B6-4EC7-A27F-2BC170DA37B5}"/>
              </a:ext>
            </a:extLst>
          </p:cNvPr>
          <p:cNvSpPr>
            <a:spLocks noGrp="1"/>
          </p:cNvSpPr>
          <p:nvPr>
            <p:ph type="sldNum" sz="quarter" idx="12"/>
          </p:nvPr>
        </p:nvSpPr>
        <p:spPr/>
        <p:txBody>
          <a:bodyPr/>
          <a:lstStyle/>
          <a:p>
            <a:fld id="{924B41C4-1474-8D42-B330-D2828683839D}" type="slidenum">
              <a:rPr lang="en-US" smtClean="0"/>
              <a:t>26</a:t>
            </a:fld>
            <a:endParaRPr lang="en-US"/>
          </a:p>
        </p:txBody>
      </p:sp>
    </p:spTree>
    <p:extLst>
      <p:ext uri="{BB962C8B-B14F-4D97-AF65-F5344CB8AC3E}">
        <p14:creationId xmlns:p14="http://schemas.microsoft.com/office/powerpoint/2010/main" val="141165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83B75-DA64-4D77-8D3A-62227542B5C8}"/>
              </a:ext>
            </a:extLst>
          </p:cNvPr>
          <p:cNvSpPr>
            <a:spLocks noGrp="1"/>
          </p:cNvSpPr>
          <p:nvPr>
            <p:ph type="title"/>
          </p:nvPr>
        </p:nvSpPr>
        <p:spPr>
          <a:xfrm>
            <a:off x="1238596" y="274639"/>
            <a:ext cx="9616509" cy="564260"/>
          </a:xfrm>
        </p:spPr>
        <p:txBody>
          <a:bodyPr>
            <a:normAutofit fontScale="90000"/>
          </a:bodyPr>
          <a:lstStyle/>
          <a:p>
            <a:r>
              <a:rPr lang="en-US" dirty="0"/>
              <a:t>ConOps Development for D-B</a:t>
            </a:r>
          </a:p>
        </p:txBody>
      </p:sp>
      <p:sp>
        <p:nvSpPr>
          <p:cNvPr id="3" name="Content Placeholder 2">
            <a:extLst>
              <a:ext uri="{FF2B5EF4-FFF2-40B4-BE49-F238E27FC236}">
                <a16:creationId xmlns:a16="http://schemas.microsoft.com/office/drawing/2014/main" id="{98C113C6-9EFD-43DC-903B-17B9A6574D7D}"/>
              </a:ext>
            </a:extLst>
          </p:cNvPr>
          <p:cNvSpPr>
            <a:spLocks noGrp="1"/>
          </p:cNvSpPr>
          <p:nvPr>
            <p:ph idx="1"/>
          </p:nvPr>
        </p:nvSpPr>
        <p:spPr>
          <a:xfrm>
            <a:off x="993139" y="1493410"/>
            <a:ext cx="10595294" cy="3871179"/>
          </a:xfrm>
        </p:spPr>
        <p:txBody>
          <a:bodyPr>
            <a:normAutofit fontScale="77500" lnSpcReduction="20000"/>
          </a:bodyPr>
          <a:lstStyle/>
          <a:p>
            <a:r>
              <a:rPr lang="en-US" sz="5100" dirty="0"/>
              <a:t>Identify, Analyze and </a:t>
            </a:r>
            <a:r>
              <a:rPr lang="en-US" sz="5100" dirty="0">
                <a:solidFill>
                  <a:srgbClr val="00B0F0"/>
                </a:solidFill>
              </a:rPr>
              <a:t>Engage Stakeholders</a:t>
            </a:r>
          </a:p>
          <a:p>
            <a:r>
              <a:rPr lang="en-US" sz="5100" dirty="0"/>
              <a:t>Capture Executive Level </a:t>
            </a:r>
            <a:r>
              <a:rPr lang="en-US" sz="5100" dirty="0">
                <a:solidFill>
                  <a:srgbClr val="00B0F0"/>
                </a:solidFill>
              </a:rPr>
              <a:t>Business Case</a:t>
            </a:r>
          </a:p>
          <a:p>
            <a:r>
              <a:rPr lang="en-US" sz="5100" dirty="0">
                <a:solidFill>
                  <a:srgbClr val="00B0F0"/>
                </a:solidFill>
              </a:rPr>
              <a:t>Model</a:t>
            </a:r>
            <a:r>
              <a:rPr lang="en-US" sz="5100" dirty="0"/>
              <a:t> Current vs. Desired Concepts</a:t>
            </a:r>
          </a:p>
          <a:p>
            <a:r>
              <a:rPr lang="en-US" sz="5100" dirty="0"/>
              <a:t>Review solution space with Stakeholders</a:t>
            </a:r>
          </a:p>
          <a:p>
            <a:r>
              <a:rPr lang="en-US" sz="5100" dirty="0"/>
              <a:t>Develop key </a:t>
            </a:r>
            <a:r>
              <a:rPr lang="en-US" sz="5100" dirty="0">
                <a:solidFill>
                  <a:srgbClr val="00B0F0"/>
                </a:solidFill>
              </a:rPr>
              <a:t>Stakeholder Requirements</a:t>
            </a:r>
          </a:p>
          <a:p>
            <a:r>
              <a:rPr lang="en-US" sz="5100" dirty="0"/>
              <a:t>Iterate: Refine, Review &amp; Approve</a:t>
            </a:r>
            <a:endParaRPr lang="en-US" dirty="0"/>
          </a:p>
          <a:p>
            <a:endParaRPr lang="en-US" dirty="0"/>
          </a:p>
        </p:txBody>
      </p:sp>
      <p:sp>
        <p:nvSpPr>
          <p:cNvPr id="4" name="Footer Placeholder 3">
            <a:extLst>
              <a:ext uri="{FF2B5EF4-FFF2-40B4-BE49-F238E27FC236}">
                <a16:creationId xmlns:a16="http://schemas.microsoft.com/office/drawing/2014/main" id="{76FE873D-3214-4B98-B0EA-C19A0614D337}"/>
              </a:ext>
            </a:extLst>
          </p:cNvPr>
          <p:cNvSpPr>
            <a:spLocks noGrp="1"/>
          </p:cNvSpPr>
          <p:nvPr>
            <p:ph type="ftr" sz="quarter" idx="11"/>
          </p:nvPr>
        </p:nvSpPr>
        <p:spPr/>
        <p:txBody>
          <a:bodyPr/>
          <a:lstStyle/>
          <a:p>
            <a:r>
              <a:rPr lang="en-US"/>
              <a:t>May 20, 2021 - Monthly Meeting</a:t>
            </a:r>
            <a:endParaRPr lang="en-US" dirty="0"/>
          </a:p>
        </p:txBody>
      </p:sp>
      <p:sp>
        <p:nvSpPr>
          <p:cNvPr id="5" name="Slide Number Placeholder 4">
            <a:extLst>
              <a:ext uri="{FF2B5EF4-FFF2-40B4-BE49-F238E27FC236}">
                <a16:creationId xmlns:a16="http://schemas.microsoft.com/office/drawing/2014/main" id="{4A7CAEEA-478F-454F-97BB-DD7FF84C213A}"/>
              </a:ext>
            </a:extLst>
          </p:cNvPr>
          <p:cNvSpPr>
            <a:spLocks noGrp="1"/>
          </p:cNvSpPr>
          <p:nvPr>
            <p:ph type="sldNum" sz="quarter" idx="12"/>
          </p:nvPr>
        </p:nvSpPr>
        <p:spPr/>
        <p:txBody>
          <a:bodyPr/>
          <a:lstStyle/>
          <a:p>
            <a:fld id="{924B41C4-1474-8D42-B330-D2828683839D}" type="slidenum">
              <a:rPr lang="en-US" smtClean="0"/>
              <a:t>27</a:t>
            </a:fld>
            <a:endParaRPr lang="en-US"/>
          </a:p>
        </p:txBody>
      </p:sp>
    </p:spTree>
    <p:extLst>
      <p:ext uri="{BB962C8B-B14F-4D97-AF65-F5344CB8AC3E}">
        <p14:creationId xmlns:p14="http://schemas.microsoft.com/office/powerpoint/2010/main" val="1154982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83B75-DA64-4D77-8D3A-62227542B5C8}"/>
              </a:ext>
            </a:extLst>
          </p:cNvPr>
          <p:cNvSpPr>
            <a:spLocks noGrp="1"/>
          </p:cNvSpPr>
          <p:nvPr>
            <p:ph type="title"/>
          </p:nvPr>
        </p:nvSpPr>
        <p:spPr>
          <a:xfrm>
            <a:off x="1238596" y="274639"/>
            <a:ext cx="9616509" cy="564260"/>
          </a:xfrm>
        </p:spPr>
        <p:txBody>
          <a:bodyPr>
            <a:normAutofit fontScale="90000"/>
          </a:bodyPr>
          <a:lstStyle/>
          <a:p>
            <a:r>
              <a:rPr lang="en-US" dirty="0"/>
              <a:t>ConOps Development for D-B</a:t>
            </a:r>
          </a:p>
        </p:txBody>
      </p:sp>
      <p:sp>
        <p:nvSpPr>
          <p:cNvPr id="3" name="Content Placeholder 2">
            <a:extLst>
              <a:ext uri="{FF2B5EF4-FFF2-40B4-BE49-F238E27FC236}">
                <a16:creationId xmlns:a16="http://schemas.microsoft.com/office/drawing/2014/main" id="{98C113C6-9EFD-43DC-903B-17B9A6574D7D}"/>
              </a:ext>
            </a:extLst>
          </p:cNvPr>
          <p:cNvSpPr>
            <a:spLocks noGrp="1"/>
          </p:cNvSpPr>
          <p:nvPr>
            <p:ph idx="1"/>
          </p:nvPr>
        </p:nvSpPr>
        <p:spPr>
          <a:xfrm>
            <a:off x="9230579" y="2169937"/>
            <a:ext cx="2951926" cy="2951294"/>
          </a:xfrm>
        </p:spPr>
        <p:txBody>
          <a:bodyPr>
            <a:normAutofit fontScale="40000" lnSpcReduction="20000"/>
          </a:bodyPr>
          <a:lstStyle/>
          <a:p>
            <a:r>
              <a:rPr lang="en-US" dirty="0"/>
              <a:t>Uncertainty of outcome</a:t>
            </a:r>
          </a:p>
          <a:p>
            <a:r>
              <a:rPr lang="en-US" dirty="0"/>
              <a:t>Likelihood of reactive planning</a:t>
            </a:r>
          </a:p>
          <a:p>
            <a:r>
              <a:rPr lang="en-US" dirty="0"/>
              <a:t>Emotional Ineptness</a:t>
            </a:r>
          </a:p>
          <a:p>
            <a:r>
              <a:rPr lang="en-US" dirty="0"/>
              <a:t>Diversion and distraction of resources</a:t>
            </a:r>
          </a:p>
          <a:p>
            <a:r>
              <a:rPr lang="en-US" dirty="0"/>
              <a:t>Silo thinking, factions and division amongst all levels: individual, group, organizational</a:t>
            </a:r>
          </a:p>
          <a:p>
            <a:r>
              <a:rPr lang="en-US" dirty="0"/>
              <a:t>Unprofessional and unethical behaviors</a:t>
            </a:r>
          </a:p>
        </p:txBody>
      </p:sp>
      <p:sp>
        <p:nvSpPr>
          <p:cNvPr id="4" name="Footer Placeholder 3">
            <a:extLst>
              <a:ext uri="{FF2B5EF4-FFF2-40B4-BE49-F238E27FC236}">
                <a16:creationId xmlns:a16="http://schemas.microsoft.com/office/drawing/2014/main" id="{76FE873D-3214-4B98-B0EA-C19A0614D337}"/>
              </a:ext>
            </a:extLst>
          </p:cNvPr>
          <p:cNvSpPr>
            <a:spLocks noGrp="1"/>
          </p:cNvSpPr>
          <p:nvPr>
            <p:ph type="ftr" sz="quarter" idx="11"/>
          </p:nvPr>
        </p:nvSpPr>
        <p:spPr/>
        <p:txBody>
          <a:bodyPr/>
          <a:lstStyle/>
          <a:p>
            <a:r>
              <a:rPr lang="en-US"/>
              <a:t>May 20, 2021 - Monthly Meeting</a:t>
            </a:r>
            <a:endParaRPr lang="en-US" dirty="0"/>
          </a:p>
        </p:txBody>
      </p:sp>
      <p:sp>
        <p:nvSpPr>
          <p:cNvPr id="5" name="Slide Number Placeholder 4">
            <a:extLst>
              <a:ext uri="{FF2B5EF4-FFF2-40B4-BE49-F238E27FC236}">
                <a16:creationId xmlns:a16="http://schemas.microsoft.com/office/drawing/2014/main" id="{4A7CAEEA-478F-454F-97BB-DD7FF84C213A}"/>
              </a:ext>
            </a:extLst>
          </p:cNvPr>
          <p:cNvSpPr>
            <a:spLocks noGrp="1"/>
          </p:cNvSpPr>
          <p:nvPr>
            <p:ph type="sldNum" sz="quarter" idx="12"/>
          </p:nvPr>
        </p:nvSpPr>
        <p:spPr/>
        <p:txBody>
          <a:bodyPr/>
          <a:lstStyle/>
          <a:p>
            <a:fld id="{924B41C4-1474-8D42-B330-D2828683839D}" type="slidenum">
              <a:rPr lang="en-US" smtClean="0"/>
              <a:t>28</a:t>
            </a:fld>
            <a:endParaRPr lang="en-US"/>
          </a:p>
        </p:txBody>
      </p:sp>
      <p:sp>
        <p:nvSpPr>
          <p:cNvPr id="7" name="TextBox 6">
            <a:extLst>
              <a:ext uri="{FF2B5EF4-FFF2-40B4-BE49-F238E27FC236}">
                <a16:creationId xmlns:a16="http://schemas.microsoft.com/office/drawing/2014/main" id="{A46C5454-412E-42B5-AC5F-C9E4777006A4}"/>
              </a:ext>
            </a:extLst>
          </p:cNvPr>
          <p:cNvSpPr txBox="1"/>
          <p:nvPr/>
        </p:nvSpPr>
        <p:spPr>
          <a:xfrm>
            <a:off x="15845" y="1244484"/>
            <a:ext cx="2645875" cy="4154984"/>
          </a:xfrm>
          <a:prstGeom prst="rect">
            <a:avLst/>
          </a:prstGeom>
          <a:noFill/>
        </p:spPr>
        <p:txBody>
          <a:bodyPr wrap="square">
            <a:spAutoFit/>
          </a:bodyPr>
          <a:lstStyle/>
          <a:p>
            <a:r>
              <a:rPr lang="en-US" dirty="0"/>
              <a:t>What is stakeholder engagement?</a:t>
            </a:r>
          </a:p>
          <a:p>
            <a:endParaRPr lang="en-US" dirty="0"/>
          </a:p>
          <a:p>
            <a:r>
              <a:rPr lang="en-US" i="1" dirty="0">
                <a:solidFill>
                  <a:srgbClr val="0070C0"/>
                </a:solidFill>
              </a:rPr>
              <a:t>Create the emotional and intellectual connection between the stakeholder and the project</a:t>
            </a:r>
          </a:p>
        </p:txBody>
      </p:sp>
      <p:pic>
        <p:nvPicPr>
          <p:cNvPr id="9" name="Picture 8">
            <a:extLst>
              <a:ext uri="{FF2B5EF4-FFF2-40B4-BE49-F238E27FC236}">
                <a16:creationId xmlns:a16="http://schemas.microsoft.com/office/drawing/2014/main" id="{512D06B0-155B-4FE0-84DC-31F3D8DF4479}"/>
              </a:ext>
            </a:extLst>
          </p:cNvPr>
          <p:cNvPicPr>
            <a:picLocks noChangeAspect="1"/>
          </p:cNvPicPr>
          <p:nvPr/>
        </p:nvPicPr>
        <p:blipFill>
          <a:blip r:embed="rId2"/>
          <a:stretch>
            <a:fillRect/>
          </a:stretch>
        </p:blipFill>
        <p:spPr>
          <a:xfrm>
            <a:off x="2208718" y="1560742"/>
            <a:ext cx="7037706" cy="3282252"/>
          </a:xfrm>
          <a:prstGeom prst="rect">
            <a:avLst/>
          </a:prstGeom>
        </p:spPr>
      </p:pic>
      <p:sp>
        <p:nvSpPr>
          <p:cNvPr id="11" name="TextBox 10">
            <a:extLst>
              <a:ext uri="{FF2B5EF4-FFF2-40B4-BE49-F238E27FC236}">
                <a16:creationId xmlns:a16="http://schemas.microsoft.com/office/drawing/2014/main" id="{C8F5A539-D5E5-481A-9087-54D87F20F285}"/>
              </a:ext>
            </a:extLst>
          </p:cNvPr>
          <p:cNvSpPr txBox="1"/>
          <p:nvPr/>
        </p:nvSpPr>
        <p:spPr>
          <a:xfrm>
            <a:off x="9684632" y="911651"/>
            <a:ext cx="2043819" cy="1200329"/>
          </a:xfrm>
          <a:prstGeom prst="rect">
            <a:avLst/>
          </a:prstGeom>
          <a:noFill/>
        </p:spPr>
        <p:txBody>
          <a:bodyPr wrap="square">
            <a:spAutoFit/>
          </a:bodyPr>
          <a:lstStyle/>
          <a:p>
            <a:pPr marL="0" indent="0">
              <a:buNone/>
            </a:pPr>
            <a:r>
              <a:rPr lang="en-US" sz="2400" dirty="0">
                <a:solidFill>
                  <a:srgbClr val="FF0000"/>
                </a:solidFill>
              </a:rPr>
              <a:t>Risks of poor Stakeholder Engagement</a:t>
            </a:r>
          </a:p>
        </p:txBody>
      </p:sp>
    </p:spTree>
    <p:extLst>
      <p:ext uri="{BB962C8B-B14F-4D97-AF65-F5344CB8AC3E}">
        <p14:creationId xmlns:p14="http://schemas.microsoft.com/office/powerpoint/2010/main" val="2548820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83B75-DA64-4D77-8D3A-62227542B5C8}"/>
              </a:ext>
            </a:extLst>
          </p:cNvPr>
          <p:cNvSpPr>
            <a:spLocks noGrp="1"/>
          </p:cNvSpPr>
          <p:nvPr>
            <p:ph type="title"/>
          </p:nvPr>
        </p:nvSpPr>
        <p:spPr>
          <a:xfrm>
            <a:off x="1238596" y="274639"/>
            <a:ext cx="9616509" cy="564260"/>
          </a:xfrm>
        </p:spPr>
        <p:txBody>
          <a:bodyPr>
            <a:normAutofit fontScale="90000"/>
          </a:bodyPr>
          <a:lstStyle/>
          <a:p>
            <a:r>
              <a:rPr lang="en-US" dirty="0"/>
              <a:t>ConOps Development for D-B</a:t>
            </a:r>
          </a:p>
        </p:txBody>
      </p:sp>
      <p:sp>
        <p:nvSpPr>
          <p:cNvPr id="4" name="Footer Placeholder 3">
            <a:extLst>
              <a:ext uri="{FF2B5EF4-FFF2-40B4-BE49-F238E27FC236}">
                <a16:creationId xmlns:a16="http://schemas.microsoft.com/office/drawing/2014/main" id="{76FE873D-3214-4B98-B0EA-C19A0614D337}"/>
              </a:ext>
            </a:extLst>
          </p:cNvPr>
          <p:cNvSpPr>
            <a:spLocks noGrp="1"/>
          </p:cNvSpPr>
          <p:nvPr>
            <p:ph type="ftr" sz="quarter" idx="11"/>
          </p:nvPr>
        </p:nvSpPr>
        <p:spPr/>
        <p:txBody>
          <a:bodyPr/>
          <a:lstStyle/>
          <a:p>
            <a:r>
              <a:rPr lang="en-US"/>
              <a:t>May 20, 2021 - Monthly Meeting</a:t>
            </a:r>
            <a:endParaRPr lang="en-US" dirty="0"/>
          </a:p>
        </p:txBody>
      </p:sp>
      <p:sp>
        <p:nvSpPr>
          <p:cNvPr id="5" name="Slide Number Placeholder 4">
            <a:extLst>
              <a:ext uri="{FF2B5EF4-FFF2-40B4-BE49-F238E27FC236}">
                <a16:creationId xmlns:a16="http://schemas.microsoft.com/office/drawing/2014/main" id="{4A7CAEEA-478F-454F-97BB-DD7FF84C213A}"/>
              </a:ext>
            </a:extLst>
          </p:cNvPr>
          <p:cNvSpPr>
            <a:spLocks noGrp="1"/>
          </p:cNvSpPr>
          <p:nvPr>
            <p:ph type="sldNum" sz="quarter" idx="12"/>
          </p:nvPr>
        </p:nvSpPr>
        <p:spPr/>
        <p:txBody>
          <a:bodyPr/>
          <a:lstStyle/>
          <a:p>
            <a:fld id="{924B41C4-1474-8D42-B330-D2828683839D}" type="slidenum">
              <a:rPr lang="en-US" smtClean="0"/>
              <a:t>29</a:t>
            </a:fld>
            <a:endParaRPr lang="en-US"/>
          </a:p>
        </p:txBody>
      </p:sp>
      <p:pic>
        <p:nvPicPr>
          <p:cNvPr id="12" name="Picture 11">
            <a:extLst>
              <a:ext uri="{FF2B5EF4-FFF2-40B4-BE49-F238E27FC236}">
                <a16:creationId xmlns:a16="http://schemas.microsoft.com/office/drawing/2014/main" id="{A4D5B77F-9FCE-4281-ABD4-6DDBD89AE110}"/>
              </a:ext>
            </a:extLst>
          </p:cNvPr>
          <p:cNvPicPr>
            <a:picLocks noChangeAspect="1"/>
          </p:cNvPicPr>
          <p:nvPr/>
        </p:nvPicPr>
        <p:blipFill>
          <a:blip r:embed="rId2"/>
          <a:stretch>
            <a:fillRect/>
          </a:stretch>
        </p:blipFill>
        <p:spPr>
          <a:xfrm>
            <a:off x="5191141" y="830956"/>
            <a:ext cx="5441038" cy="5525395"/>
          </a:xfrm>
          <a:prstGeom prst="rect">
            <a:avLst/>
          </a:prstGeom>
        </p:spPr>
      </p:pic>
      <p:sp>
        <p:nvSpPr>
          <p:cNvPr id="13" name="TextBox 12">
            <a:extLst>
              <a:ext uri="{FF2B5EF4-FFF2-40B4-BE49-F238E27FC236}">
                <a16:creationId xmlns:a16="http://schemas.microsoft.com/office/drawing/2014/main" id="{23EF7628-8155-4784-AD27-C56C714C24D1}"/>
              </a:ext>
            </a:extLst>
          </p:cNvPr>
          <p:cNvSpPr txBox="1"/>
          <p:nvPr/>
        </p:nvSpPr>
        <p:spPr>
          <a:xfrm>
            <a:off x="1113576" y="1166842"/>
            <a:ext cx="3389172" cy="4524315"/>
          </a:xfrm>
          <a:prstGeom prst="rect">
            <a:avLst/>
          </a:prstGeom>
          <a:noFill/>
        </p:spPr>
        <p:txBody>
          <a:bodyPr wrap="square" rtlCol="0">
            <a:spAutoFit/>
          </a:bodyPr>
          <a:lstStyle/>
          <a:p>
            <a:r>
              <a:rPr lang="en-US" dirty="0"/>
              <a:t>One example of INCOSE references available to help guide in the preparation of a ConOps for your Agency (see also PMI)</a:t>
            </a:r>
          </a:p>
          <a:p>
            <a:endParaRPr lang="en-US" dirty="0"/>
          </a:p>
          <a:p>
            <a:r>
              <a:rPr lang="en-US" dirty="0"/>
              <a:t>Intention is to include pragmatic approach material from this paper into the APTA SLE Standard</a:t>
            </a:r>
          </a:p>
        </p:txBody>
      </p:sp>
    </p:spTree>
    <p:extLst>
      <p:ext uri="{BB962C8B-B14F-4D97-AF65-F5344CB8AC3E}">
        <p14:creationId xmlns:p14="http://schemas.microsoft.com/office/powerpoint/2010/main" val="3363097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24B41C4-1474-8D42-B330-D2828683839D}" type="slidenum">
              <a:rPr lang="en-US" smtClean="0"/>
              <a:t>3</a:t>
            </a:fld>
            <a:endParaRPr lang="en-US"/>
          </a:p>
        </p:txBody>
      </p:sp>
      <p:pic>
        <p:nvPicPr>
          <p:cNvPr id="7" name="Picture 6">
            <a:extLst>
              <a:ext uri="{FF2B5EF4-FFF2-40B4-BE49-F238E27FC236}">
                <a16:creationId xmlns:a16="http://schemas.microsoft.com/office/drawing/2014/main" id="{1D85E037-48F6-4635-8AB8-737EB0426028}"/>
              </a:ext>
            </a:extLst>
          </p:cNvPr>
          <p:cNvPicPr>
            <a:picLocks noChangeAspect="1"/>
          </p:cNvPicPr>
          <p:nvPr/>
        </p:nvPicPr>
        <p:blipFill>
          <a:blip r:embed="rId2"/>
          <a:stretch>
            <a:fillRect/>
          </a:stretch>
        </p:blipFill>
        <p:spPr>
          <a:xfrm>
            <a:off x="1935339" y="1288241"/>
            <a:ext cx="8229953" cy="4713189"/>
          </a:xfrm>
          <a:prstGeom prst="rect">
            <a:avLst/>
          </a:prstGeom>
        </p:spPr>
      </p:pic>
      <p:sp>
        <p:nvSpPr>
          <p:cNvPr id="11" name="Title 1">
            <a:extLst>
              <a:ext uri="{FF2B5EF4-FFF2-40B4-BE49-F238E27FC236}">
                <a16:creationId xmlns:a16="http://schemas.microsoft.com/office/drawing/2014/main" id="{5691AD91-F425-4141-9385-9416835E0FB0}"/>
              </a:ext>
            </a:extLst>
          </p:cNvPr>
          <p:cNvSpPr>
            <a:spLocks noGrp="1"/>
          </p:cNvSpPr>
          <p:nvPr>
            <p:ph type="title"/>
          </p:nvPr>
        </p:nvSpPr>
        <p:spPr>
          <a:xfrm>
            <a:off x="1950098" y="302003"/>
            <a:ext cx="8789437" cy="841613"/>
          </a:xfrm>
        </p:spPr>
        <p:txBody>
          <a:bodyPr>
            <a:noAutofit/>
          </a:bodyPr>
          <a:lstStyle/>
          <a:p>
            <a:pPr algn="ctr"/>
            <a:r>
              <a:rPr lang="en-US" sz="3600" dirty="0"/>
              <a:t>INCOSE APTA Collaborative Efforts</a:t>
            </a:r>
          </a:p>
        </p:txBody>
      </p:sp>
    </p:spTree>
    <p:extLst>
      <p:ext uri="{BB962C8B-B14F-4D97-AF65-F5344CB8AC3E}">
        <p14:creationId xmlns:p14="http://schemas.microsoft.com/office/powerpoint/2010/main" val="19756259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E27FE-B3FA-4848-9207-9CDCD73E956D}"/>
              </a:ext>
            </a:extLst>
          </p:cNvPr>
          <p:cNvSpPr>
            <a:spLocks noGrp="1"/>
          </p:cNvSpPr>
          <p:nvPr>
            <p:ph type="title"/>
          </p:nvPr>
        </p:nvSpPr>
        <p:spPr>
          <a:xfrm>
            <a:off x="1619075" y="136525"/>
            <a:ext cx="9969358" cy="698471"/>
          </a:xfrm>
        </p:spPr>
        <p:txBody>
          <a:bodyPr>
            <a:normAutofit fontScale="90000"/>
          </a:bodyPr>
          <a:lstStyle/>
          <a:p>
            <a:r>
              <a:rPr lang="en-US" dirty="0"/>
              <a:t>Requirements Management for D-B</a:t>
            </a:r>
          </a:p>
        </p:txBody>
      </p:sp>
      <p:sp>
        <p:nvSpPr>
          <p:cNvPr id="3" name="Content Placeholder 2">
            <a:extLst>
              <a:ext uri="{FF2B5EF4-FFF2-40B4-BE49-F238E27FC236}">
                <a16:creationId xmlns:a16="http://schemas.microsoft.com/office/drawing/2014/main" id="{E8DE0CFD-C947-44A0-8604-6B3FCD1D3392}"/>
              </a:ext>
            </a:extLst>
          </p:cNvPr>
          <p:cNvSpPr>
            <a:spLocks noGrp="1"/>
          </p:cNvSpPr>
          <p:nvPr>
            <p:ph idx="1"/>
          </p:nvPr>
        </p:nvSpPr>
        <p:spPr>
          <a:xfrm>
            <a:off x="398856" y="1155449"/>
            <a:ext cx="7123378" cy="3658094"/>
          </a:xfrm>
        </p:spPr>
        <p:txBody>
          <a:bodyPr>
            <a:normAutofit fontScale="47500" lnSpcReduction="20000"/>
          </a:bodyPr>
          <a:lstStyle/>
          <a:p>
            <a:r>
              <a:rPr lang="en-US" dirty="0"/>
              <a:t>An intended  feature of Design-Build is to improve accountability between the agency and supply chain.</a:t>
            </a:r>
          </a:p>
          <a:p>
            <a:endParaRPr lang="en-US" dirty="0"/>
          </a:p>
          <a:p>
            <a:r>
              <a:rPr lang="en-US" dirty="0"/>
              <a:t>Requirements Management can facilitate this, especially deploying traceability and configuration management of requirements.</a:t>
            </a:r>
          </a:p>
          <a:p>
            <a:endParaRPr lang="en-US" dirty="0"/>
          </a:p>
          <a:p>
            <a:r>
              <a:rPr lang="en-US" dirty="0"/>
              <a:t>Use a ‘single-source-of-truth’ set of requirements, configuration-controlled by the agency.</a:t>
            </a:r>
          </a:p>
          <a:p>
            <a:endParaRPr lang="en-US" dirty="0"/>
          </a:p>
          <a:p>
            <a:r>
              <a:rPr lang="en-US" b="1" dirty="0">
                <a:solidFill>
                  <a:srgbClr val="00B0F0"/>
                </a:solidFill>
              </a:rPr>
              <a:t>The entire supply chain </a:t>
            </a:r>
            <a:r>
              <a:rPr lang="en-US" dirty="0">
                <a:solidFill>
                  <a:srgbClr val="00B0F0"/>
                </a:solidFill>
              </a:rPr>
              <a:t>shall use that single source of truth as a basis for all lifecycle processes.</a:t>
            </a:r>
          </a:p>
        </p:txBody>
      </p:sp>
      <p:sp>
        <p:nvSpPr>
          <p:cNvPr id="4" name="Footer Placeholder 3">
            <a:extLst>
              <a:ext uri="{FF2B5EF4-FFF2-40B4-BE49-F238E27FC236}">
                <a16:creationId xmlns:a16="http://schemas.microsoft.com/office/drawing/2014/main" id="{78C2B680-5336-454F-A8A2-83133474D22F}"/>
              </a:ext>
            </a:extLst>
          </p:cNvPr>
          <p:cNvSpPr>
            <a:spLocks noGrp="1"/>
          </p:cNvSpPr>
          <p:nvPr>
            <p:ph type="ftr" sz="quarter" idx="11"/>
          </p:nvPr>
        </p:nvSpPr>
        <p:spPr/>
        <p:txBody>
          <a:bodyPr/>
          <a:lstStyle/>
          <a:p>
            <a:r>
              <a:rPr lang="en-US"/>
              <a:t>May 20, 2021 - Monthly Meeting</a:t>
            </a:r>
            <a:endParaRPr lang="en-US" dirty="0"/>
          </a:p>
        </p:txBody>
      </p:sp>
      <p:sp>
        <p:nvSpPr>
          <p:cNvPr id="5" name="Slide Number Placeholder 4">
            <a:extLst>
              <a:ext uri="{FF2B5EF4-FFF2-40B4-BE49-F238E27FC236}">
                <a16:creationId xmlns:a16="http://schemas.microsoft.com/office/drawing/2014/main" id="{25E16CFC-B21E-44F6-B8B5-5214A373D853}"/>
              </a:ext>
            </a:extLst>
          </p:cNvPr>
          <p:cNvSpPr>
            <a:spLocks noGrp="1"/>
          </p:cNvSpPr>
          <p:nvPr>
            <p:ph type="sldNum" sz="quarter" idx="12"/>
          </p:nvPr>
        </p:nvSpPr>
        <p:spPr/>
        <p:txBody>
          <a:bodyPr/>
          <a:lstStyle/>
          <a:p>
            <a:fld id="{924B41C4-1474-8D42-B330-D2828683839D}" type="slidenum">
              <a:rPr lang="en-US" smtClean="0"/>
              <a:t>30</a:t>
            </a:fld>
            <a:endParaRPr lang="en-US"/>
          </a:p>
        </p:txBody>
      </p:sp>
      <p:pic>
        <p:nvPicPr>
          <p:cNvPr id="7" name="Picture 6">
            <a:extLst>
              <a:ext uri="{FF2B5EF4-FFF2-40B4-BE49-F238E27FC236}">
                <a16:creationId xmlns:a16="http://schemas.microsoft.com/office/drawing/2014/main" id="{508832C0-6BF9-41ED-8A4A-D72A5E51C37C}"/>
              </a:ext>
            </a:extLst>
          </p:cNvPr>
          <p:cNvPicPr>
            <a:picLocks noChangeAspect="1"/>
          </p:cNvPicPr>
          <p:nvPr/>
        </p:nvPicPr>
        <p:blipFill>
          <a:blip r:embed="rId2"/>
          <a:stretch>
            <a:fillRect/>
          </a:stretch>
        </p:blipFill>
        <p:spPr>
          <a:xfrm>
            <a:off x="8030581" y="981513"/>
            <a:ext cx="3768913" cy="3957583"/>
          </a:xfrm>
          <a:prstGeom prst="rect">
            <a:avLst/>
          </a:prstGeom>
        </p:spPr>
      </p:pic>
      <p:pic>
        <p:nvPicPr>
          <p:cNvPr id="9" name="Picture 8">
            <a:extLst>
              <a:ext uri="{FF2B5EF4-FFF2-40B4-BE49-F238E27FC236}">
                <a16:creationId xmlns:a16="http://schemas.microsoft.com/office/drawing/2014/main" id="{507902B0-168E-4C28-BFE5-14A768E88169}"/>
              </a:ext>
            </a:extLst>
          </p:cNvPr>
          <p:cNvPicPr>
            <a:picLocks noChangeAspect="1"/>
          </p:cNvPicPr>
          <p:nvPr/>
        </p:nvPicPr>
        <p:blipFill>
          <a:blip r:embed="rId3"/>
          <a:stretch>
            <a:fillRect/>
          </a:stretch>
        </p:blipFill>
        <p:spPr>
          <a:xfrm>
            <a:off x="517584" y="4678525"/>
            <a:ext cx="11525490" cy="1531309"/>
          </a:xfrm>
          <a:prstGeom prst="rect">
            <a:avLst/>
          </a:prstGeom>
        </p:spPr>
      </p:pic>
    </p:spTree>
    <p:extLst>
      <p:ext uri="{BB962C8B-B14F-4D97-AF65-F5344CB8AC3E}">
        <p14:creationId xmlns:p14="http://schemas.microsoft.com/office/powerpoint/2010/main" val="17691824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E27FE-B3FA-4848-9207-9CDCD73E956D}"/>
              </a:ext>
            </a:extLst>
          </p:cNvPr>
          <p:cNvSpPr>
            <a:spLocks noGrp="1"/>
          </p:cNvSpPr>
          <p:nvPr>
            <p:ph type="title"/>
          </p:nvPr>
        </p:nvSpPr>
        <p:spPr>
          <a:xfrm>
            <a:off x="1619075" y="136525"/>
            <a:ext cx="9969358" cy="844988"/>
          </a:xfrm>
        </p:spPr>
        <p:txBody>
          <a:bodyPr>
            <a:normAutofit/>
          </a:bodyPr>
          <a:lstStyle/>
          <a:p>
            <a:r>
              <a:rPr lang="en-US" dirty="0"/>
              <a:t>Requirements Management for D-B</a:t>
            </a:r>
          </a:p>
        </p:txBody>
      </p:sp>
      <p:sp>
        <p:nvSpPr>
          <p:cNvPr id="3" name="Content Placeholder 2">
            <a:extLst>
              <a:ext uri="{FF2B5EF4-FFF2-40B4-BE49-F238E27FC236}">
                <a16:creationId xmlns:a16="http://schemas.microsoft.com/office/drawing/2014/main" id="{E8DE0CFD-C947-44A0-8604-6B3FCD1D3392}"/>
              </a:ext>
            </a:extLst>
          </p:cNvPr>
          <p:cNvSpPr>
            <a:spLocks noGrp="1"/>
          </p:cNvSpPr>
          <p:nvPr>
            <p:ph idx="1"/>
          </p:nvPr>
        </p:nvSpPr>
        <p:spPr>
          <a:xfrm>
            <a:off x="356912" y="1340812"/>
            <a:ext cx="8585753" cy="1337580"/>
          </a:xfrm>
        </p:spPr>
        <p:txBody>
          <a:bodyPr>
            <a:normAutofit fontScale="62500" lnSpcReduction="20000"/>
          </a:bodyPr>
          <a:lstStyle/>
          <a:p>
            <a:pPr marL="0" indent="0">
              <a:buNone/>
            </a:pPr>
            <a:r>
              <a:rPr lang="en-US" dirty="0"/>
              <a:t>Design-Build ideally provides the supplier with concept level needs well-vetted by key agency stakeholders through ConOps and Stakeholder Requirements.</a:t>
            </a:r>
          </a:p>
        </p:txBody>
      </p:sp>
      <p:sp>
        <p:nvSpPr>
          <p:cNvPr id="4" name="Footer Placeholder 3">
            <a:extLst>
              <a:ext uri="{FF2B5EF4-FFF2-40B4-BE49-F238E27FC236}">
                <a16:creationId xmlns:a16="http://schemas.microsoft.com/office/drawing/2014/main" id="{78C2B680-5336-454F-A8A2-83133474D22F}"/>
              </a:ext>
            </a:extLst>
          </p:cNvPr>
          <p:cNvSpPr>
            <a:spLocks noGrp="1"/>
          </p:cNvSpPr>
          <p:nvPr>
            <p:ph type="ftr" sz="quarter" idx="11"/>
          </p:nvPr>
        </p:nvSpPr>
        <p:spPr/>
        <p:txBody>
          <a:bodyPr/>
          <a:lstStyle/>
          <a:p>
            <a:r>
              <a:rPr lang="en-US"/>
              <a:t>May 20, 2021 - Monthly Meeting</a:t>
            </a:r>
            <a:endParaRPr lang="en-US" dirty="0"/>
          </a:p>
        </p:txBody>
      </p:sp>
      <p:sp>
        <p:nvSpPr>
          <p:cNvPr id="5" name="Slide Number Placeholder 4">
            <a:extLst>
              <a:ext uri="{FF2B5EF4-FFF2-40B4-BE49-F238E27FC236}">
                <a16:creationId xmlns:a16="http://schemas.microsoft.com/office/drawing/2014/main" id="{25E16CFC-B21E-44F6-B8B5-5214A373D853}"/>
              </a:ext>
            </a:extLst>
          </p:cNvPr>
          <p:cNvSpPr>
            <a:spLocks noGrp="1"/>
          </p:cNvSpPr>
          <p:nvPr>
            <p:ph type="sldNum" sz="quarter" idx="12"/>
          </p:nvPr>
        </p:nvSpPr>
        <p:spPr/>
        <p:txBody>
          <a:bodyPr/>
          <a:lstStyle/>
          <a:p>
            <a:fld id="{924B41C4-1474-8D42-B330-D2828683839D}" type="slidenum">
              <a:rPr lang="en-US" smtClean="0"/>
              <a:t>31</a:t>
            </a:fld>
            <a:endParaRPr lang="en-US"/>
          </a:p>
        </p:txBody>
      </p:sp>
      <p:pic>
        <p:nvPicPr>
          <p:cNvPr id="6" name="Picture 5" descr="A picture containing text, clipart&#10;&#10;Description automatically generated">
            <a:extLst>
              <a:ext uri="{FF2B5EF4-FFF2-40B4-BE49-F238E27FC236}">
                <a16:creationId xmlns:a16="http://schemas.microsoft.com/office/drawing/2014/main" id="{1C99A793-24A1-440E-B45C-936D9F798AD0}"/>
              </a:ext>
            </a:extLst>
          </p:cNvPr>
          <p:cNvPicPr>
            <a:picLocks noChangeAspect="1"/>
          </p:cNvPicPr>
          <p:nvPr/>
        </p:nvPicPr>
        <p:blipFill>
          <a:blip r:embed="rId2"/>
          <a:stretch>
            <a:fillRect/>
          </a:stretch>
        </p:blipFill>
        <p:spPr>
          <a:xfrm>
            <a:off x="9513116" y="1120552"/>
            <a:ext cx="1976172" cy="1984995"/>
          </a:xfrm>
          <a:prstGeom prst="rect">
            <a:avLst/>
          </a:prstGeom>
        </p:spPr>
      </p:pic>
      <p:pic>
        <p:nvPicPr>
          <p:cNvPr id="8" name="Picture 7" descr="Graphical user interface&#10;&#10;Description automatically generated">
            <a:extLst>
              <a:ext uri="{FF2B5EF4-FFF2-40B4-BE49-F238E27FC236}">
                <a16:creationId xmlns:a16="http://schemas.microsoft.com/office/drawing/2014/main" id="{5213B933-4E59-4B3E-BFAA-F05CBB21B9AD}"/>
              </a:ext>
            </a:extLst>
          </p:cNvPr>
          <p:cNvPicPr>
            <a:picLocks noChangeAspect="1"/>
          </p:cNvPicPr>
          <p:nvPr/>
        </p:nvPicPr>
        <p:blipFill>
          <a:blip r:embed="rId3"/>
          <a:stretch>
            <a:fillRect/>
          </a:stretch>
        </p:blipFill>
        <p:spPr>
          <a:xfrm>
            <a:off x="356912" y="2678392"/>
            <a:ext cx="2974631" cy="2790804"/>
          </a:xfrm>
          <a:prstGeom prst="rect">
            <a:avLst/>
          </a:prstGeom>
        </p:spPr>
      </p:pic>
      <p:sp>
        <p:nvSpPr>
          <p:cNvPr id="9" name="Content Placeholder 2">
            <a:extLst>
              <a:ext uri="{FF2B5EF4-FFF2-40B4-BE49-F238E27FC236}">
                <a16:creationId xmlns:a16="http://schemas.microsoft.com/office/drawing/2014/main" id="{A3D90693-A3B4-4542-9F1E-18A91FFB8F6D}"/>
              </a:ext>
            </a:extLst>
          </p:cNvPr>
          <p:cNvSpPr txBox="1">
            <a:spLocks/>
          </p:cNvSpPr>
          <p:nvPr/>
        </p:nvSpPr>
        <p:spPr>
          <a:xfrm>
            <a:off x="3429219" y="3253168"/>
            <a:ext cx="8504498" cy="1337580"/>
          </a:xfrm>
          <a:prstGeom prst="rect">
            <a:avLst/>
          </a:prstGeom>
        </p:spPr>
        <p:txBody>
          <a:bodyPr vert="horz" lIns="121954" tIns="60977" rIns="121954" bIns="60977" rtlCol="0">
            <a:normAutofit fontScale="70000" lnSpcReduction="20000"/>
          </a:bodyPr>
          <a:lstStyle>
            <a:lvl1pPr marL="457326" indent="-457326" algn="l" defTabSz="609768" rtl="0" eaLnBrk="1" latinLnBrk="0" hangingPunct="1">
              <a:spcBef>
                <a:spcPct val="20000"/>
              </a:spcBef>
              <a:buFont typeface="Arial"/>
              <a:buChar char="•"/>
              <a:defRPr sz="4300" kern="1200">
                <a:solidFill>
                  <a:schemeClr val="tx1"/>
                </a:solidFill>
                <a:latin typeface="+mn-lt"/>
                <a:ea typeface="+mn-ea"/>
                <a:cs typeface="Open Sans"/>
              </a:defRPr>
            </a:lvl1pPr>
            <a:lvl2pPr marL="990872" indent="-381105" algn="l" defTabSz="609768" rtl="0" eaLnBrk="1" latinLnBrk="0" hangingPunct="1">
              <a:spcBef>
                <a:spcPct val="20000"/>
              </a:spcBef>
              <a:buFont typeface="Arial"/>
              <a:buChar char="–"/>
              <a:defRPr sz="3700" kern="1200">
                <a:solidFill>
                  <a:schemeClr val="tx1"/>
                </a:solidFill>
                <a:latin typeface="+mn-lt"/>
                <a:ea typeface="+mn-ea"/>
                <a:cs typeface="Open Sans"/>
              </a:defRPr>
            </a:lvl2pPr>
            <a:lvl3pPr marL="1524419" indent="-304884" algn="l" defTabSz="609768" rtl="0" eaLnBrk="1" latinLnBrk="0" hangingPunct="1">
              <a:spcBef>
                <a:spcPct val="20000"/>
              </a:spcBef>
              <a:buFont typeface="Arial"/>
              <a:buChar char="•"/>
              <a:defRPr sz="3200" kern="1200">
                <a:solidFill>
                  <a:schemeClr val="tx1"/>
                </a:solidFill>
                <a:latin typeface="+mn-lt"/>
                <a:ea typeface="+mn-ea"/>
                <a:cs typeface="Open Sans"/>
              </a:defRPr>
            </a:lvl3pPr>
            <a:lvl4pPr marL="2134187" indent="-304884" algn="l" defTabSz="609768" rtl="0" eaLnBrk="1" latinLnBrk="0" hangingPunct="1">
              <a:spcBef>
                <a:spcPct val="20000"/>
              </a:spcBef>
              <a:buFont typeface="Arial"/>
              <a:buChar char="–"/>
              <a:defRPr sz="2700" kern="1200">
                <a:solidFill>
                  <a:schemeClr val="tx1"/>
                </a:solidFill>
                <a:latin typeface="+mn-lt"/>
                <a:ea typeface="+mn-ea"/>
                <a:cs typeface="Open Sans"/>
              </a:defRPr>
            </a:lvl4pPr>
            <a:lvl5pPr marL="2743954" indent="-304884" algn="l" defTabSz="609768" rtl="0" eaLnBrk="1" latinLnBrk="0" hangingPunct="1">
              <a:spcBef>
                <a:spcPct val="20000"/>
              </a:spcBef>
              <a:buFont typeface="Arial"/>
              <a:buChar char="»"/>
              <a:defRPr sz="2700" kern="1200">
                <a:solidFill>
                  <a:schemeClr val="tx1"/>
                </a:solidFill>
                <a:latin typeface="+mn-lt"/>
                <a:ea typeface="+mn-ea"/>
                <a:cs typeface="Open Sans"/>
              </a:defRPr>
            </a:lvl5pPr>
            <a:lvl6pPr marL="3353722" indent="-304884" algn="l" defTabSz="609768" rtl="0" eaLnBrk="1" latinLnBrk="0" hangingPunct="1">
              <a:spcBef>
                <a:spcPct val="20000"/>
              </a:spcBef>
              <a:buFont typeface="Arial"/>
              <a:buChar char="•"/>
              <a:defRPr sz="2700" kern="1200">
                <a:solidFill>
                  <a:schemeClr val="tx1"/>
                </a:solidFill>
                <a:latin typeface="+mn-lt"/>
                <a:ea typeface="+mn-ea"/>
                <a:cs typeface="+mn-cs"/>
              </a:defRPr>
            </a:lvl6pPr>
            <a:lvl7pPr marL="3963490" indent="-304884" algn="l" defTabSz="609768" rtl="0" eaLnBrk="1" latinLnBrk="0" hangingPunct="1">
              <a:spcBef>
                <a:spcPct val="20000"/>
              </a:spcBef>
              <a:buFont typeface="Arial"/>
              <a:buChar char="•"/>
              <a:defRPr sz="2700" kern="1200">
                <a:solidFill>
                  <a:schemeClr val="tx1"/>
                </a:solidFill>
                <a:latin typeface="+mn-lt"/>
                <a:ea typeface="+mn-ea"/>
                <a:cs typeface="+mn-cs"/>
              </a:defRPr>
            </a:lvl7pPr>
            <a:lvl8pPr marL="4573257" indent="-304884" algn="l" defTabSz="609768" rtl="0" eaLnBrk="1" latinLnBrk="0" hangingPunct="1">
              <a:spcBef>
                <a:spcPct val="20000"/>
              </a:spcBef>
              <a:buFont typeface="Arial"/>
              <a:buChar char="•"/>
              <a:defRPr sz="2700" kern="1200">
                <a:solidFill>
                  <a:schemeClr val="tx1"/>
                </a:solidFill>
                <a:latin typeface="+mn-lt"/>
                <a:ea typeface="+mn-ea"/>
                <a:cs typeface="+mn-cs"/>
              </a:defRPr>
            </a:lvl8pPr>
            <a:lvl9pPr marL="5183025" indent="-304884" algn="l" defTabSz="609768" rtl="0" eaLnBrk="1" latinLnBrk="0" hangingPunct="1">
              <a:spcBef>
                <a:spcPct val="20000"/>
              </a:spcBef>
              <a:buFont typeface="Arial"/>
              <a:buChar char="•"/>
              <a:defRPr sz="2700" kern="1200">
                <a:solidFill>
                  <a:schemeClr val="tx1"/>
                </a:solidFill>
                <a:latin typeface="+mn-lt"/>
                <a:ea typeface="+mn-ea"/>
                <a:cs typeface="+mn-cs"/>
              </a:defRPr>
            </a:lvl9pPr>
          </a:lstStyle>
          <a:p>
            <a:pPr marL="0" indent="0">
              <a:buNone/>
            </a:pPr>
            <a:r>
              <a:rPr lang="en-US" dirty="0"/>
              <a:t>Unfortunately, some ‘design-build RFPs’ provide the supplier with RFP binders containing 10,000 requirements for a “COTS” system?</a:t>
            </a:r>
          </a:p>
        </p:txBody>
      </p:sp>
      <p:sp>
        <p:nvSpPr>
          <p:cNvPr id="10" name="Content Placeholder 2">
            <a:extLst>
              <a:ext uri="{FF2B5EF4-FFF2-40B4-BE49-F238E27FC236}">
                <a16:creationId xmlns:a16="http://schemas.microsoft.com/office/drawing/2014/main" id="{7CF62A50-59A0-433C-B943-2D065019D06A}"/>
              </a:ext>
            </a:extLst>
          </p:cNvPr>
          <p:cNvSpPr txBox="1">
            <a:spLocks/>
          </p:cNvSpPr>
          <p:nvPr/>
        </p:nvSpPr>
        <p:spPr>
          <a:xfrm>
            <a:off x="1557636" y="5554885"/>
            <a:ext cx="9931652" cy="365125"/>
          </a:xfrm>
          <a:prstGeom prst="rect">
            <a:avLst/>
          </a:prstGeom>
        </p:spPr>
        <p:txBody>
          <a:bodyPr vert="horz" lIns="121954" tIns="60977" rIns="121954" bIns="60977" rtlCol="0">
            <a:normAutofit lnSpcReduction="10000"/>
          </a:bodyPr>
          <a:lstStyle>
            <a:lvl1pPr marL="457326" indent="-457326" algn="l" defTabSz="609768" rtl="0" eaLnBrk="1" latinLnBrk="0" hangingPunct="1">
              <a:spcBef>
                <a:spcPct val="20000"/>
              </a:spcBef>
              <a:buFont typeface="Arial"/>
              <a:buChar char="•"/>
              <a:defRPr sz="4300" kern="1200">
                <a:solidFill>
                  <a:schemeClr val="tx1"/>
                </a:solidFill>
                <a:latin typeface="+mn-lt"/>
                <a:ea typeface="+mn-ea"/>
                <a:cs typeface="Open Sans"/>
              </a:defRPr>
            </a:lvl1pPr>
            <a:lvl2pPr marL="990872" indent="-381105" algn="l" defTabSz="609768" rtl="0" eaLnBrk="1" latinLnBrk="0" hangingPunct="1">
              <a:spcBef>
                <a:spcPct val="20000"/>
              </a:spcBef>
              <a:buFont typeface="Arial"/>
              <a:buChar char="–"/>
              <a:defRPr sz="3700" kern="1200">
                <a:solidFill>
                  <a:schemeClr val="tx1"/>
                </a:solidFill>
                <a:latin typeface="+mn-lt"/>
                <a:ea typeface="+mn-ea"/>
                <a:cs typeface="Open Sans"/>
              </a:defRPr>
            </a:lvl2pPr>
            <a:lvl3pPr marL="1524419" indent="-304884" algn="l" defTabSz="609768" rtl="0" eaLnBrk="1" latinLnBrk="0" hangingPunct="1">
              <a:spcBef>
                <a:spcPct val="20000"/>
              </a:spcBef>
              <a:buFont typeface="Arial"/>
              <a:buChar char="•"/>
              <a:defRPr sz="3200" kern="1200">
                <a:solidFill>
                  <a:schemeClr val="tx1"/>
                </a:solidFill>
                <a:latin typeface="+mn-lt"/>
                <a:ea typeface="+mn-ea"/>
                <a:cs typeface="Open Sans"/>
              </a:defRPr>
            </a:lvl3pPr>
            <a:lvl4pPr marL="2134187" indent="-304884" algn="l" defTabSz="609768" rtl="0" eaLnBrk="1" latinLnBrk="0" hangingPunct="1">
              <a:spcBef>
                <a:spcPct val="20000"/>
              </a:spcBef>
              <a:buFont typeface="Arial"/>
              <a:buChar char="–"/>
              <a:defRPr sz="2700" kern="1200">
                <a:solidFill>
                  <a:schemeClr val="tx1"/>
                </a:solidFill>
                <a:latin typeface="+mn-lt"/>
                <a:ea typeface="+mn-ea"/>
                <a:cs typeface="Open Sans"/>
              </a:defRPr>
            </a:lvl4pPr>
            <a:lvl5pPr marL="2743954" indent="-304884" algn="l" defTabSz="609768" rtl="0" eaLnBrk="1" latinLnBrk="0" hangingPunct="1">
              <a:spcBef>
                <a:spcPct val="20000"/>
              </a:spcBef>
              <a:buFont typeface="Arial"/>
              <a:buChar char="»"/>
              <a:defRPr sz="2700" kern="1200">
                <a:solidFill>
                  <a:schemeClr val="tx1"/>
                </a:solidFill>
                <a:latin typeface="+mn-lt"/>
                <a:ea typeface="+mn-ea"/>
                <a:cs typeface="Open Sans"/>
              </a:defRPr>
            </a:lvl5pPr>
            <a:lvl6pPr marL="3353722" indent="-304884" algn="l" defTabSz="609768" rtl="0" eaLnBrk="1" latinLnBrk="0" hangingPunct="1">
              <a:spcBef>
                <a:spcPct val="20000"/>
              </a:spcBef>
              <a:buFont typeface="Arial"/>
              <a:buChar char="•"/>
              <a:defRPr sz="2700" kern="1200">
                <a:solidFill>
                  <a:schemeClr val="tx1"/>
                </a:solidFill>
                <a:latin typeface="+mn-lt"/>
                <a:ea typeface="+mn-ea"/>
                <a:cs typeface="+mn-cs"/>
              </a:defRPr>
            </a:lvl6pPr>
            <a:lvl7pPr marL="3963490" indent="-304884" algn="l" defTabSz="609768" rtl="0" eaLnBrk="1" latinLnBrk="0" hangingPunct="1">
              <a:spcBef>
                <a:spcPct val="20000"/>
              </a:spcBef>
              <a:buFont typeface="Arial"/>
              <a:buChar char="•"/>
              <a:defRPr sz="2700" kern="1200">
                <a:solidFill>
                  <a:schemeClr val="tx1"/>
                </a:solidFill>
                <a:latin typeface="+mn-lt"/>
                <a:ea typeface="+mn-ea"/>
                <a:cs typeface="+mn-cs"/>
              </a:defRPr>
            </a:lvl7pPr>
            <a:lvl8pPr marL="4573257" indent="-304884" algn="l" defTabSz="609768" rtl="0" eaLnBrk="1" latinLnBrk="0" hangingPunct="1">
              <a:spcBef>
                <a:spcPct val="20000"/>
              </a:spcBef>
              <a:buFont typeface="Arial"/>
              <a:buChar char="•"/>
              <a:defRPr sz="2700" kern="1200">
                <a:solidFill>
                  <a:schemeClr val="tx1"/>
                </a:solidFill>
                <a:latin typeface="+mn-lt"/>
                <a:ea typeface="+mn-ea"/>
                <a:cs typeface="+mn-cs"/>
              </a:defRPr>
            </a:lvl8pPr>
            <a:lvl9pPr marL="5183025" indent="-304884" algn="l" defTabSz="609768" rtl="0" eaLnBrk="1" latinLnBrk="0" hangingPunct="1">
              <a:spcBef>
                <a:spcPct val="20000"/>
              </a:spcBef>
              <a:buFont typeface="Arial"/>
              <a:buChar char="•"/>
              <a:defRPr sz="2700" kern="1200">
                <a:solidFill>
                  <a:schemeClr val="tx1"/>
                </a:solidFill>
                <a:latin typeface="+mn-lt"/>
                <a:ea typeface="+mn-ea"/>
                <a:cs typeface="+mn-cs"/>
              </a:defRPr>
            </a:lvl9pPr>
          </a:lstStyle>
          <a:p>
            <a:pPr marL="0" indent="0">
              <a:buNone/>
            </a:pPr>
            <a:r>
              <a:rPr lang="en-US" sz="1600" dirty="0">
                <a:solidFill>
                  <a:srgbClr val="00B0F0"/>
                </a:solidFill>
              </a:rPr>
              <a:t>10K Requirements likely conflicts with D-B approach &amp; the intent of asking for a COTS-based solution!  </a:t>
            </a:r>
          </a:p>
        </p:txBody>
      </p:sp>
      <p:sp>
        <p:nvSpPr>
          <p:cNvPr id="12" name="TextBox 11">
            <a:extLst>
              <a:ext uri="{FF2B5EF4-FFF2-40B4-BE49-F238E27FC236}">
                <a16:creationId xmlns:a16="http://schemas.microsoft.com/office/drawing/2014/main" id="{4B34DBC5-CC1B-40BF-9B6A-31CEC712D863}"/>
              </a:ext>
            </a:extLst>
          </p:cNvPr>
          <p:cNvSpPr txBox="1"/>
          <p:nvPr/>
        </p:nvSpPr>
        <p:spPr>
          <a:xfrm>
            <a:off x="5239670" y="4428366"/>
            <a:ext cx="4885842" cy="830997"/>
          </a:xfrm>
          <a:prstGeom prst="rect">
            <a:avLst/>
          </a:prstGeom>
          <a:noFill/>
        </p:spPr>
        <p:txBody>
          <a:bodyPr wrap="square">
            <a:spAutoFit/>
          </a:bodyPr>
          <a:lstStyle/>
          <a:p>
            <a:r>
              <a:rPr lang="en-US" dirty="0">
                <a:solidFill>
                  <a:srgbClr val="FF0000"/>
                </a:solidFill>
              </a:rPr>
              <a:t>So… who is the actual designer??</a:t>
            </a:r>
          </a:p>
          <a:p>
            <a:r>
              <a:rPr lang="en-US" dirty="0">
                <a:solidFill>
                  <a:srgbClr val="FF0000"/>
                </a:solidFill>
              </a:rPr>
              <a:t>(Hint – not the frustrated supplier)</a:t>
            </a:r>
            <a:endParaRPr lang="en-US" dirty="0"/>
          </a:p>
        </p:txBody>
      </p:sp>
    </p:spTree>
    <p:extLst>
      <p:ext uri="{BB962C8B-B14F-4D97-AF65-F5344CB8AC3E}">
        <p14:creationId xmlns:p14="http://schemas.microsoft.com/office/powerpoint/2010/main" val="1105012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D53D0-FE17-4553-B327-70EB47381B0D}"/>
              </a:ext>
            </a:extLst>
          </p:cNvPr>
          <p:cNvSpPr>
            <a:spLocks noGrp="1"/>
          </p:cNvSpPr>
          <p:nvPr>
            <p:ph type="title"/>
          </p:nvPr>
        </p:nvSpPr>
        <p:spPr>
          <a:xfrm>
            <a:off x="1238597" y="274639"/>
            <a:ext cx="9717426" cy="667539"/>
          </a:xfrm>
        </p:spPr>
        <p:txBody>
          <a:bodyPr>
            <a:normAutofit fontScale="90000"/>
          </a:bodyPr>
          <a:lstStyle/>
          <a:p>
            <a:r>
              <a:rPr lang="en-US" dirty="0"/>
              <a:t>Requirements Summary for D-B</a:t>
            </a:r>
          </a:p>
        </p:txBody>
      </p:sp>
      <p:sp>
        <p:nvSpPr>
          <p:cNvPr id="3" name="Content Placeholder 2">
            <a:extLst>
              <a:ext uri="{FF2B5EF4-FFF2-40B4-BE49-F238E27FC236}">
                <a16:creationId xmlns:a16="http://schemas.microsoft.com/office/drawing/2014/main" id="{3F447FB3-F036-4A34-8BB8-5BAAD3004D49}"/>
              </a:ext>
            </a:extLst>
          </p:cNvPr>
          <p:cNvSpPr>
            <a:spLocks noGrp="1"/>
          </p:cNvSpPr>
          <p:nvPr>
            <p:ph idx="1"/>
          </p:nvPr>
        </p:nvSpPr>
        <p:spPr>
          <a:xfrm>
            <a:off x="310393" y="1073791"/>
            <a:ext cx="11711031" cy="5083728"/>
          </a:xfrm>
        </p:spPr>
        <p:txBody>
          <a:bodyPr>
            <a:normAutofit fontScale="70000" lnSpcReduction="20000"/>
          </a:bodyPr>
          <a:lstStyle/>
          <a:p>
            <a:pPr>
              <a:buFont typeface="Wingdings" panose="05000000000000000000" pitchFamily="2" charset="2"/>
              <a:buChar char="ü"/>
            </a:pPr>
            <a:r>
              <a:rPr lang="en-US" dirty="0"/>
              <a:t>Don’t overly constrain the design – write requirements based on the actual functions needed and the supporting ‘</a:t>
            </a:r>
            <a:r>
              <a:rPr lang="en-US" dirty="0" err="1"/>
              <a:t>ilities</a:t>
            </a:r>
            <a:r>
              <a:rPr lang="en-US" dirty="0"/>
              <a:t>’ such as RAM, Safety, Survivability and Security.</a:t>
            </a:r>
          </a:p>
          <a:p>
            <a:pPr>
              <a:buFont typeface="Wingdings" panose="05000000000000000000" pitchFamily="2" charset="2"/>
              <a:buChar char="ü"/>
            </a:pPr>
            <a:r>
              <a:rPr lang="en-US" dirty="0"/>
              <a:t>Training or re-training of requirements writers will be required!  ISO29148 is a great resource along with the INCOSE Requirements Working Group publications</a:t>
            </a:r>
          </a:p>
          <a:p>
            <a:pPr>
              <a:buFont typeface="Wingdings" panose="05000000000000000000" pitchFamily="2" charset="2"/>
              <a:buChar char="ü"/>
            </a:pPr>
            <a:r>
              <a:rPr lang="en-US" dirty="0"/>
              <a:t>Less “hands on” of Design necessitates greater trust in supplier. Trust but verify. </a:t>
            </a:r>
            <a:r>
              <a:rPr lang="en-US" b="1" dirty="0"/>
              <a:t>Accountability through Traceability</a:t>
            </a:r>
            <a:r>
              <a:rPr lang="en-US" dirty="0"/>
              <a:t>, is key.</a:t>
            </a:r>
          </a:p>
          <a:p>
            <a:pPr>
              <a:buFont typeface="Wingdings" panose="05000000000000000000" pitchFamily="2" charset="2"/>
              <a:buChar char="ü"/>
            </a:pPr>
            <a:r>
              <a:rPr lang="en-US" dirty="0"/>
              <a:t>Single Source of Truth in requirements is critical – loss of configuration control could fail the project</a:t>
            </a:r>
          </a:p>
          <a:p>
            <a:pPr>
              <a:buFont typeface="Wingdings" panose="05000000000000000000" pitchFamily="2" charset="2"/>
              <a:buChar char="ü"/>
            </a:pPr>
            <a:r>
              <a:rPr lang="en-US" dirty="0"/>
              <a:t>Ideally start moving away from Document Centric to Data Centric culture for CDRLS and evidence for V&amp;V.</a:t>
            </a:r>
          </a:p>
        </p:txBody>
      </p:sp>
      <p:sp>
        <p:nvSpPr>
          <p:cNvPr id="4" name="Footer Placeholder 3">
            <a:extLst>
              <a:ext uri="{FF2B5EF4-FFF2-40B4-BE49-F238E27FC236}">
                <a16:creationId xmlns:a16="http://schemas.microsoft.com/office/drawing/2014/main" id="{0C9E474C-F6C4-489A-95A2-0C79FEC32453}"/>
              </a:ext>
            </a:extLst>
          </p:cNvPr>
          <p:cNvSpPr>
            <a:spLocks noGrp="1"/>
          </p:cNvSpPr>
          <p:nvPr>
            <p:ph type="ftr" sz="quarter" idx="11"/>
          </p:nvPr>
        </p:nvSpPr>
        <p:spPr/>
        <p:txBody>
          <a:bodyPr/>
          <a:lstStyle/>
          <a:p>
            <a:r>
              <a:rPr lang="en-US"/>
              <a:t>May 20, 2021 - Monthly Meeting</a:t>
            </a:r>
            <a:endParaRPr lang="en-US" dirty="0"/>
          </a:p>
        </p:txBody>
      </p:sp>
      <p:sp>
        <p:nvSpPr>
          <p:cNvPr id="5" name="Slide Number Placeholder 4">
            <a:extLst>
              <a:ext uri="{FF2B5EF4-FFF2-40B4-BE49-F238E27FC236}">
                <a16:creationId xmlns:a16="http://schemas.microsoft.com/office/drawing/2014/main" id="{353F85C1-A1B6-4EC7-A27F-2BC170DA37B5}"/>
              </a:ext>
            </a:extLst>
          </p:cNvPr>
          <p:cNvSpPr>
            <a:spLocks noGrp="1"/>
          </p:cNvSpPr>
          <p:nvPr>
            <p:ph type="sldNum" sz="quarter" idx="12"/>
          </p:nvPr>
        </p:nvSpPr>
        <p:spPr/>
        <p:txBody>
          <a:bodyPr/>
          <a:lstStyle/>
          <a:p>
            <a:fld id="{924B41C4-1474-8D42-B330-D2828683839D}" type="slidenum">
              <a:rPr lang="en-US" smtClean="0"/>
              <a:t>32</a:t>
            </a:fld>
            <a:endParaRPr lang="en-US"/>
          </a:p>
        </p:txBody>
      </p:sp>
    </p:spTree>
    <p:extLst>
      <p:ext uri="{BB962C8B-B14F-4D97-AF65-F5344CB8AC3E}">
        <p14:creationId xmlns:p14="http://schemas.microsoft.com/office/powerpoint/2010/main" val="64826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E27FE-B3FA-4848-9207-9CDCD73E956D}"/>
              </a:ext>
            </a:extLst>
          </p:cNvPr>
          <p:cNvSpPr>
            <a:spLocks noGrp="1"/>
          </p:cNvSpPr>
          <p:nvPr>
            <p:ph type="title"/>
          </p:nvPr>
        </p:nvSpPr>
        <p:spPr>
          <a:xfrm>
            <a:off x="1493240" y="136526"/>
            <a:ext cx="9969358" cy="844988"/>
          </a:xfrm>
        </p:spPr>
        <p:txBody>
          <a:bodyPr>
            <a:normAutofit/>
          </a:bodyPr>
          <a:lstStyle/>
          <a:p>
            <a:r>
              <a:rPr lang="en-US" dirty="0"/>
              <a:t>Design-Build – Supplier Engagement</a:t>
            </a:r>
          </a:p>
        </p:txBody>
      </p:sp>
      <p:sp>
        <p:nvSpPr>
          <p:cNvPr id="3" name="Content Placeholder 2">
            <a:extLst>
              <a:ext uri="{FF2B5EF4-FFF2-40B4-BE49-F238E27FC236}">
                <a16:creationId xmlns:a16="http://schemas.microsoft.com/office/drawing/2014/main" id="{E8DE0CFD-C947-44A0-8604-6B3FCD1D3392}"/>
              </a:ext>
            </a:extLst>
          </p:cNvPr>
          <p:cNvSpPr>
            <a:spLocks noGrp="1"/>
          </p:cNvSpPr>
          <p:nvPr>
            <p:ph idx="1"/>
          </p:nvPr>
        </p:nvSpPr>
        <p:spPr>
          <a:xfrm>
            <a:off x="1306051" y="1002472"/>
            <a:ext cx="9699288" cy="2213271"/>
          </a:xfrm>
        </p:spPr>
        <p:txBody>
          <a:bodyPr>
            <a:normAutofit fontScale="40000" lnSpcReduction="20000"/>
          </a:bodyPr>
          <a:lstStyle/>
          <a:p>
            <a:pPr marL="0" indent="0">
              <a:buNone/>
            </a:pPr>
            <a:r>
              <a:rPr lang="en-US" dirty="0"/>
              <a:t>Consider alternative methods for selection of the D-B Prime or other suppliers of complex subsystems:</a:t>
            </a:r>
          </a:p>
          <a:p>
            <a:pPr marL="0" indent="0">
              <a:buNone/>
            </a:pPr>
            <a:endParaRPr lang="en-US" dirty="0"/>
          </a:p>
          <a:p>
            <a:pPr marL="0" indent="0">
              <a:buNone/>
            </a:pPr>
            <a:r>
              <a:rPr lang="en-US" dirty="0">
                <a:solidFill>
                  <a:srgbClr val="00B0F0"/>
                </a:solidFill>
              </a:rPr>
              <a:t>TEE = Technical Early Engagement </a:t>
            </a:r>
            <a:r>
              <a:rPr lang="en-US" dirty="0"/>
              <a:t>– Active vs. passive approach (staffing?)</a:t>
            </a:r>
          </a:p>
          <a:p>
            <a:pPr marL="0" indent="0">
              <a:buNone/>
            </a:pPr>
            <a:r>
              <a:rPr lang="en-US" dirty="0">
                <a:solidFill>
                  <a:srgbClr val="00B0F0"/>
                </a:solidFill>
              </a:rPr>
              <a:t>Design Competition (Mini-Project)</a:t>
            </a:r>
            <a:r>
              <a:rPr lang="en-US" dirty="0"/>
              <a:t> – budget from 1% to 10%? - risk based decision</a:t>
            </a:r>
          </a:p>
          <a:p>
            <a:pPr marL="0" indent="0">
              <a:buNone/>
            </a:pPr>
            <a:endParaRPr lang="en-US" dirty="0"/>
          </a:p>
          <a:p>
            <a:pPr marL="0" indent="0">
              <a:buNone/>
            </a:pPr>
            <a:r>
              <a:rPr lang="en-US" dirty="0"/>
              <a:t>Analyze the results based on PERFORMANCE of each Supplier Team!</a:t>
            </a:r>
          </a:p>
          <a:p>
            <a:pPr marL="0" indent="0">
              <a:buNone/>
            </a:pPr>
            <a:r>
              <a:rPr lang="en-US" dirty="0"/>
              <a:t>(Data driven decision vs. reading &amp; scoring a paper proposal)</a:t>
            </a:r>
          </a:p>
        </p:txBody>
      </p:sp>
      <p:sp>
        <p:nvSpPr>
          <p:cNvPr id="4" name="Footer Placeholder 3">
            <a:extLst>
              <a:ext uri="{FF2B5EF4-FFF2-40B4-BE49-F238E27FC236}">
                <a16:creationId xmlns:a16="http://schemas.microsoft.com/office/drawing/2014/main" id="{78C2B680-5336-454F-A8A2-83133474D22F}"/>
              </a:ext>
            </a:extLst>
          </p:cNvPr>
          <p:cNvSpPr>
            <a:spLocks noGrp="1"/>
          </p:cNvSpPr>
          <p:nvPr>
            <p:ph type="ftr" sz="quarter" idx="11"/>
          </p:nvPr>
        </p:nvSpPr>
        <p:spPr/>
        <p:txBody>
          <a:bodyPr/>
          <a:lstStyle/>
          <a:p>
            <a:r>
              <a:rPr lang="en-US"/>
              <a:t>May 20, 2021 - Monthly Meeting</a:t>
            </a:r>
            <a:endParaRPr lang="en-US" dirty="0"/>
          </a:p>
        </p:txBody>
      </p:sp>
      <p:sp>
        <p:nvSpPr>
          <p:cNvPr id="5" name="Slide Number Placeholder 4">
            <a:extLst>
              <a:ext uri="{FF2B5EF4-FFF2-40B4-BE49-F238E27FC236}">
                <a16:creationId xmlns:a16="http://schemas.microsoft.com/office/drawing/2014/main" id="{25E16CFC-B21E-44F6-B8B5-5214A373D853}"/>
              </a:ext>
            </a:extLst>
          </p:cNvPr>
          <p:cNvSpPr>
            <a:spLocks noGrp="1"/>
          </p:cNvSpPr>
          <p:nvPr>
            <p:ph type="sldNum" sz="quarter" idx="12"/>
          </p:nvPr>
        </p:nvSpPr>
        <p:spPr/>
        <p:txBody>
          <a:bodyPr/>
          <a:lstStyle/>
          <a:p>
            <a:fld id="{924B41C4-1474-8D42-B330-D2828683839D}" type="slidenum">
              <a:rPr lang="en-US" smtClean="0"/>
              <a:t>33</a:t>
            </a:fld>
            <a:endParaRPr lang="en-US"/>
          </a:p>
        </p:txBody>
      </p:sp>
      <p:pic>
        <p:nvPicPr>
          <p:cNvPr id="7" name="Picture 6">
            <a:extLst>
              <a:ext uri="{FF2B5EF4-FFF2-40B4-BE49-F238E27FC236}">
                <a16:creationId xmlns:a16="http://schemas.microsoft.com/office/drawing/2014/main" id="{51AC9D34-B3E4-4AC1-B907-03BA82A50136}"/>
              </a:ext>
            </a:extLst>
          </p:cNvPr>
          <p:cNvPicPr>
            <a:picLocks noChangeAspect="1"/>
          </p:cNvPicPr>
          <p:nvPr/>
        </p:nvPicPr>
        <p:blipFill>
          <a:blip r:embed="rId2"/>
          <a:stretch>
            <a:fillRect/>
          </a:stretch>
        </p:blipFill>
        <p:spPr>
          <a:xfrm>
            <a:off x="7142528" y="3210986"/>
            <a:ext cx="3862811" cy="2672335"/>
          </a:xfrm>
          <a:prstGeom prst="rect">
            <a:avLst/>
          </a:prstGeom>
        </p:spPr>
      </p:pic>
      <p:pic>
        <p:nvPicPr>
          <p:cNvPr id="9" name="Picture 8">
            <a:extLst>
              <a:ext uri="{FF2B5EF4-FFF2-40B4-BE49-F238E27FC236}">
                <a16:creationId xmlns:a16="http://schemas.microsoft.com/office/drawing/2014/main" id="{F2FB0303-04AF-4DF9-91BC-26D4D83BB888}"/>
              </a:ext>
            </a:extLst>
          </p:cNvPr>
          <p:cNvPicPr>
            <a:picLocks noChangeAspect="1"/>
          </p:cNvPicPr>
          <p:nvPr/>
        </p:nvPicPr>
        <p:blipFill>
          <a:blip r:embed="rId3"/>
          <a:stretch>
            <a:fillRect/>
          </a:stretch>
        </p:blipFill>
        <p:spPr>
          <a:xfrm>
            <a:off x="506903" y="3358764"/>
            <a:ext cx="6250088" cy="2353741"/>
          </a:xfrm>
          <a:prstGeom prst="rect">
            <a:avLst/>
          </a:prstGeom>
        </p:spPr>
      </p:pic>
    </p:spTree>
    <p:extLst>
      <p:ext uri="{BB962C8B-B14F-4D97-AF65-F5344CB8AC3E}">
        <p14:creationId xmlns:p14="http://schemas.microsoft.com/office/powerpoint/2010/main" val="1441795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E27FE-B3FA-4848-9207-9CDCD73E956D}"/>
              </a:ext>
            </a:extLst>
          </p:cNvPr>
          <p:cNvSpPr>
            <a:spLocks noGrp="1"/>
          </p:cNvSpPr>
          <p:nvPr>
            <p:ph type="title"/>
          </p:nvPr>
        </p:nvSpPr>
        <p:spPr>
          <a:xfrm>
            <a:off x="1619075" y="136525"/>
            <a:ext cx="9969358" cy="685596"/>
          </a:xfrm>
        </p:spPr>
        <p:txBody>
          <a:bodyPr>
            <a:normAutofit fontScale="90000"/>
          </a:bodyPr>
          <a:lstStyle/>
          <a:p>
            <a:r>
              <a:rPr lang="en-US" dirty="0"/>
              <a:t>Design-Build – Supplier Engagement</a:t>
            </a:r>
          </a:p>
        </p:txBody>
      </p:sp>
      <p:sp>
        <p:nvSpPr>
          <p:cNvPr id="4" name="Footer Placeholder 3">
            <a:extLst>
              <a:ext uri="{FF2B5EF4-FFF2-40B4-BE49-F238E27FC236}">
                <a16:creationId xmlns:a16="http://schemas.microsoft.com/office/drawing/2014/main" id="{78C2B680-5336-454F-A8A2-83133474D22F}"/>
              </a:ext>
            </a:extLst>
          </p:cNvPr>
          <p:cNvSpPr>
            <a:spLocks noGrp="1"/>
          </p:cNvSpPr>
          <p:nvPr>
            <p:ph type="ftr" sz="quarter" idx="11"/>
          </p:nvPr>
        </p:nvSpPr>
        <p:spPr/>
        <p:txBody>
          <a:bodyPr/>
          <a:lstStyle/>
          <a:p>
            <a:r>
              <a:rPr lang="en-US"/>
              <a:t>May 20, 2021 - Monthly Meeting</a:t>
            </a:r>
            <a:endParaRPr lang="en-US" dirty="0"/>
          </a:p>
        </p:txBody>
      </p:sp>
      <p:sp>
        <p:nvSpPr>
          <p:cNvPr id="5" name="Slide Number Placeholder 4">
            <a:extLst>
              <a:ext uri="{FF2B5EF4-FFF2-40B4-BE49-F238E27FC236}">
                <a16:creationId xmlns:a16="http://schemas.microsoft.com/office/drawing/2014/main" id="{25E16CFC-B21E-44F6-B8B5-5214A373D853}"/>
              </a:ext>
            </a:extLst>
          </p:cNvPr>
          <p:cNvSpPr>
            <a:spLocks noGrp="1"/>
          </p:cNvSpPr>
          <p:nvPr>
            <p:ph type="sldNum" sz="quarter" idx="12"/>
          </p:nvPr>
        </p:nvSpPr>
        <p:spPr/>
        <p:txBody>
          <a:bodyPr/>
          <a:lstStyle/>
          <a:p>
            <a:fld id="{924B41C4-1474-8D42-B330-D2828683839D}" type="slidenum">
              <a:rPr lang="en-US" smtClean="0"/>
              <a:t>34</a:t>
            </a:fld>
            <a:endParaRPr lang="en-US"/>
          </a:p>
        </p:txBody>
      </p:sp>
      <p:sp>
        <p:nvSpPr>
          <p:cNvPr id="7" name="Content Placeholder 2">
            <a:extLst>
              <a:ext uri="{FF2B5EF4-FFF2-40B4-BE49-F238E27FC236}">
                <a16:creationId xmlns:a16="http://schemas.microsoft.com/office/drawing/2014/main" id="{C602BD6D-5FD0-4150-842F-EB9FEFEA8E6F}"/>
              </a:ext>
            </a:extLst>
          </p:cNvPr>
          <p:cNvSpPr>
            <a:spLocks noGrp="1"/>
          </p:cNvSpPr>
          <p:nvPr>
            <p:ph idx="1"/>
          </p:nvPr>
        </p:nvSpPr>
        <p:spPr>
          <a:xfrm>
            <a:off x="1190278" y="842789"/>
            <a:ext cx="10596253" cy="5640146"/>
          </a:xfrm>
        </p:spPr>
        <p:txBody>
          <a:bodyPr>
            <a:normAutofit fontScale="62500" lnSpcReduction="20000"/>
          </a:bodyPr>
          <a:lstStyle/>
          <a:p>
            <a:pPr marL="0" indent="0">
              <a:buNone/>
            </a:pPr>
            <a:r>
              <a:rPr lang="en-US" b="1" dirty="0">
                <a:solidFill>
                  <a:srgbClr val="00B0F0"/>
                </a:solidFill>
              </a:rPr>
              <a:t>Advantages – Technical Early Engagement</a:t>
            </a:r>
          </a:p>
          <a:p>
            <a:pPr lvl="1">
              <a:buFont typeface="Wingdings" panose="05000000000000000000" pitchFamily="2" charset="2"/>
              <a:buChar char="ü"/>
            </a:pPr>
            <a:r>
              <a:rPr lang="en-US" dirty="0"/>
              <a:t>More time to develop and refine Requirements/Architecture</a:t>
            </a:r>
          </a:p>
          <a:p>
            <a:pPr lvl="1">
              <a:buFont typeface="Wingdings" panose="05000000000000000000" pitchFamily="2" charset="2"/>
              <a:buChar char="ü"/>
            </a:pPr>
            <a:r>
              <a:rPr lang="en-US" dirty="0"/>
              <a:t>Competitors become involved in Requirements/Architecture reviews</a:t>
            </a:r>
          </a:p>
          <a:p>
            <a:pPr lvl="2">
              <a:buFont typeface="Wingdings" panose="05000000000000000000" pitchFamily="2" charset="2"/>
              <a:buChar char="ü"/>
            </a:pPr>
            <a:r>
              <a:rPr lang="en-US" dirty="0"/>
              <a:t>Higher overall program quality with expanded review expertise</a:t>
            </a:r>
          </a:p>
          <a:p>
            <a:pPr lvl="2">
              <a:buFont typeface="Wingdings" panose="05000000000000000000" pitchFamily="2" charset="2"/>
              <a:buChar char="ü"/>
            </a:pPr>
            <a:r>
              <a:rPr lang="en-US" dirty="0"/>
              <a:t>Selected candidate is well familiar with program by RFP issue point</a:t>
            </a:r>
          </a:p>
          <a:p>
            <a:pPr lvl="3">
              <a:buFont typeface="Wingdings" panose="05000000000000000000" pitchFamily="2" charset="2"/>
              <a:buChar char="Ø"/>
            </a:pPr>
            <a:r>
              <a:rPr lang="en-US" dirty="0"/>
              <a:t>More accurate RFP quotations</a:t>
            </a:r>
          </a:p>
          <a:p>
            <a:pPr lvl="3">
              <a:buFont typeface="Wingdings" panose="05000000000000000000" pitchFamily="2" charset="2"/>
              <a:buChar char="Ø"/>
            </a:pPr>
            <a:r>
              <a:rPr lang="en-US" dirty="0"/>
              <a:t>Shorter Bid analysis time</a:t>
            </a:r>
          </a:p>
          <a:p>
            <a:pPr lvl="1">
              <a:buFont typeface="Wingdings" panose="05000000000000000000" pitchFamily="2" charset="2"/>
              <a:buChar char="ü"/>
            </a:pPr>
            <a:r>
              <a:rPr lang="en-US" dirty="0"/>
              <a:t>Reliability growth starts earlier (i.e., with design competition)</a:t>
            </a:r>
          </a:p>
          <a:p>
            <a:pPr lvl="1">
              <a:buFont typeface="Wingdings" panose="05000000000000000000" pitchFamily="2" charset="2"/>
              <a:buChar char="ü"/>
            </a:pPr>
            <a:r>
              <a:rPr lang="en-US" dirty="0"/>
              <a:t>Accurate, objective final selection – i.e.,  based on supplier </a:t>
            </a:r>
            <a:r>
              <a:rPr lang="en-US" u="sng" dirty="0"/>
              <a:t>performance</a:t>
            </a:r>
          </a:p>
          <a:p>
            <a:pPr lvl="1">
              <a:buFont typeface="Wingdings" panose="05000000000000000000" pitchFamily="2" charset="2"/>
              <a:buChar char="ü"/>
            </a:pPr>
            <a:r>
              <a:rPr lang="en-US" dirty="0"/>
              <a:t>Significantly shorter overall program time possible</a:t>
            </a:r>
          </a:p>
          <a:p>
            <a:pPr lvl="1">
              <a:buFont typeface="Wingdings" panose="05000000000000000000" pitchFamily="2" charset="2"/>
              <a:buChar char="ü"/>
            </a:pPr>
            <a:r>
              <a:rPr lang="en-US" dirty="0"/>
              <a:t>Better supplier understanding minimizes “buffer costs” built into bids</a:t>
            </a:r>
          </a:p>
          <a:p>
            <a:pPr lvl="1"/>
            <a:endParaRPr lang="en-US" dirty="0"/>
          </a:p>
          <a:p>
            <a:pPr marL="0" indent="0">
              <a:buNone/>
            </a:pPr>
            <a:r>
              <a:rPr lang="en-US" b="1" dirty="0">
                <a:solidFill>
                  <a:srgbClr val="FF0000"/>
                </a:solidFill>
              </a:rPr>
              <a:t>Disadvantages</a:t>
            </a:r>
          </a:p>
          <a:p>
            <a:pPr lvl="1">
              <a:buFont typeface="Wingdings" panose="05000000000000000000" pitchFamily="2" charset="2"/>
              <a:buChar char="Ø"/>
            </a:pPr>
            <a:r>
              <a:rPr lang="en-US" dirty="0"/>
              <a:t>More tasks operating concurrently – Need supporting roles to execute!!</a:t>
            </a:r>
          </a:p>
          <a:p>
            <a:pPr lvl="1">
              <a:buFont typeface="Wingdings" panose="05000000000000000000" pitchFamily="2" charset="2"/>
              <a:buChar char="Ø"/>
            </a:pPr>
            <a:r>
              <a:rPr lang="en-US" dirty="0"/>
              <a:t>Infrastructure must be flexible enough to execute non-waterfall</a:t>
            </a:r>
          </a:p>
        </p:txBody>
      </p:sp>
    </p:spTree>
    <p:extLst>
      <p:ext uri="{BB962C8B-B14F-4D97-AF65-F5344CB8AC3E}">
        <p14:creationId xmlns:p14="http://schemas.microsoft.com/office/powerpoint/2010/main" val="32486407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E27FE-B3FA-4848-9207-9CDCD73E956D}"/>
              </a:ext>
            </a:extLst>
          </p:cNvPr>
          <p:cNvSpPr>
            <a:spLocks noGrp="1"/>
          </p:cNvSpPr>
          <p:nvPr>
            <p:ph type="title"/>
          </p:nvPr>
        </p:nvSpPr>
        <p:spPr>
          <a:xfrm>
            <a:off x="1619075" y="136525"/>
            <a:ext cx="9969358" cy="727541"/>
          </a:xfrm>
        </p:spPr>
        <p:txBody>
          <a:bodyPr>
            <a:normAutofit fontScale="90000"/>
          </a:bodyPr>
          <a:lstStyle/>
          <a:p>
            <a:r>
              <a:rPr lang="en-US" dirty="0"/>
              <a:t>Design-Build – Supplier Engagement</a:t>
            </a:r>
          </a:p>
        </p:txBody>
      </p:sp>
      <p:sp>
        <p:nvSpPr>
          <p:cNvPr id="4" name="Footer Placeholder 3">
            <a:extLst>
              <a:ext uri="{FF2B5EF4-FFF2-40B4-BE49-F238E27FC236}">
                <a16:creationId xmlns:a16="http://schemas.microsoft.com/office/drawing/2014/main" id="{78C2B680-5336-454F-A8A2-83133474D22F}"/>
              </a:ext>
            </a:extLst>
          </p:cNvPr>
          <p:cNvSpPr>
            <a:spLocks noGrp="1"/>
          </p:cNvSpPr>
          <p:nvPr>
            <p:ph type="ftr" sz="quarter" idx="11"/>
          </p:nvPr>
        </p:nvSpPr>
        <p:spPr/>
        <p:txBody>
          <a:bodyPr/>
          <a:lstStyle/>
          <a:p>
            <a:r>
              <a:rPr lang="en-US"/>
              <a:t>May 20, 2021 - Monthly Meeting</a:t>
            </a:r>
            <a:endParaRPr lang="en-US" dirty="0"/>
          </a:p>
        </p:txBody>
      </p:sp>
      <p:sp>
        <p:nvSpPr>
          <p:cNvPr id="5" name="Slide Number Placeholder 4">
            <a:extLst>
              <a:ext uri="{FF2B5EF4-FFF2-40B4-BE49-F238E27FC236}">
                <a16:creationId xmlns:a16="http://schemas.microsoft.com/office/drawing/2014/main" id="{25E16CFC-B21E-44F6-B8B5-5214A373D853}"/>
              </a:ext>
            </a:extLst>
          </p:cNvPr>
          <p:cNvSpPr>
            <a:spLocks noGrp="1"/>
          </p:cNvSpPr>
          <p:nvPr>
            <p:ph type="sldNum" sz="quarter" idx="12"/>
          </p:nvPr>
        </p:nvSpPr>
        <p:spPr/>
        <p:txBody>
          <a:bodyPr/>
          <a:lstStyle/>
          <a:p>
            <a:fld id="{924B41C4-1474-8D42-B330-D2828683839D}" type="slidenum">
              <a:rPr lang="en-US" smtClean="0"/>
              <a:t>35</a:t>
            </a:fld>
            <a:endParaRPr lang="en-US"/>
          </a:p>
        </p:txBody>
      </p:sp>
      <p:sp>
        <p:nvSpPr>
          <p:cNvPr id="6" name="Title 1">
            <a:extLst>
              <a:ext uri="{FF2B5EF4-FFF2-40B4-BE49-F238E27FC236}">
                <a16:creationId xmlns:a16="http://schemas.microsoft.com/office/drawing/2014/main" id="{941C1824-4366-40AD-B88F-8E8031612954}"/>
              </a:ext>
            </a:extLst>
          </p:cNvPr>
          <p:cNvSpPr txBox="1">
            <a:spLocks/>
          </p:cNvSpPr>
          <p:nvPr/>
        </p:nvSpPr>
        <p:spPr>
          <a:xfrm>
            <a:off x="305799" y="2296706"/>
            <a:ext cx="3342748" cy="1952700"/>
          </a:xfrm>
          <a:prstGeom prst="rect">
            <a:avLst/>
          </a:prstGeom>
        </p:spPr>
        <p:txBody>
          <a:bodyPr vert="horz" lIns="121954" tIns="60977" rIns="121954" bIns="60977" rtlCol="0" anchor="ctr">
            <a:normAutofit fontScale="60000" lnSpcReduction="20000"/>
          </a:bodyPr>
          <a:lstStyle>
            <a:lvl1pPr algn="l" defTabSz="609768" rtl="0" eaLnBrk="1" latinLnBrk="0" hangingPunct="1">
              <a:spcBef>
                <a:spcPct val="0"/>
              </a:spcBef>
              <a:buNone/>
              <a:defRPr sz="4400" kern="1200">
                <a:solidFill>
                  <a:schemeClr val="tx2"/>
                </a:solidFill>
                <a:latin typeface="+mj-lt"/>
                <a:ea typeface="+mj-ea"/>
                <a:cs typeface="Open Sans"/>
              </a:defRPr>
            </a:lvl1pPr>
          </a:lstStyle>
          <a:p>
            <a:pPr algn="ctr"/>
            <a:r>
              <a:rPr lang="en-US" b="1" dirty="0"/>
              <a:t>Concept:</a:t>
            </a:r>
          </a:p>
          <a:p>
            <a:pPr algn="ctr"/>
            <a:endParaRPr lang="en-US" b="1" dirty="0"/>
          </a:p>
          <a:p>
            <a:pPr algn="ctr"/>
            <a:r>
              <a:rPr lang="en-US" b="1" dirty="0"/>
              <a:t> Early Engagement supporting</a:t>
            </a:r>
          </a:p>
          <a:p>
            <a:pPr algn="ctr"/>
            <a:r>
              <a:rPr lang="en-US" b="1" dirty="0"/>
              <a:t> Pre- Qualification</a:t>
            </a:r>
          </a:p>
        </p:txBody>
      </p:sp>
      <p:pic>
        <p:nvPicPr>
          <p:cNvPr id="7" name="Picture 2">
            <a:extLst>
              <a:ext uri="{FF2B5EF4-FFF2-40B4-BE49-F238E27FC236}">
                <a16:creationId xmlns:a16="http://schemas.microsoft.com/office/drawing/2014/main" id="{DF50F8BF-191F-437C-AA9E-0D0578117F34}"/>
              </a:ext>
            </a:extLst>
          </p:cNvPr>
          <p:cNvPicPr>
            <a:picLocks noChangeAspect="1" noChangeArrowheads="1"/>
          </p:cNvPicPr>
          <p:nvPr/>
        </p:nvPicPr>
        <p:blipFill>
          <a:blip r:embed="rId2" cstate="print"/>
          <a:srcRect/>
          <a:stretch>
            <a:fillRect/>
          </a:stretch>
        </p:blipFill>
        <p:spPr bwMode="auto">
          <a:xfrm>
            <a:off x="3946984" y="840145"/>
            <a:ext cx="6792904" cy="5516206"/>
          </a:xfrm>
          <a:prstGeom prst="rect">
            <a:avLst/>
          </a:prstGeom>
          <a:noFill/>
          <a:ln w="9525">
            <a:noFill/>
            <a:miter lim="800000"/>
            <a:headEnd/>
            <a:tailEnd/>
          </a:ln>
          <a:effectLst/>
        </p:spPr>
      </p:pic>
    </p:spTree>
    <p:extLst>
      <p:ext uri="{BB962C8B-B14F-4D97-AF65-F5344CB8AC3E}">
        <p14:creationId xmlns:p14="http://schemas.microsoft.com/office/powerpoint/2010/main" val="8049906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E27FE-B3FA-4848-9207-9CDCD73E956D}"/>
              </a:ext>
            </a:extLst>
          </p:cNvPr>
          <p:cNvSpPr>
            <a:spLocks noGrp="1"/>
          </p:cNvSpPr>
          <p:nvPr>
            <p:ph type="title"/>
          </p:nvPr>
        </p:nvSpPr>
        <p:spPr>
          <a:xfrm>
            <a:off x="1619075" y="136525"/>
            <a:ext cx="9969358" cy="727541"/>
          </a:xfrm>
        </p:spPr>
        <p:txBody>
          <a:bodyPr>
            <a:normAutofit fontScale="90000"/>
          </a:bodyPr>
          <a:lstStyle/>
          <a:p>
            <a:r>
              <a:rPr lang="en-US" dirty="0"/>
              <a:t>Design-Build – Supplier Engagement</a:t>
            </a:r>
          </a:p>
        </p:txBody>
      </p:sp>
      <p:sp>
        <p:nvSpPr>
          <p:cNvPr id="4" name="Footer Placeholder 3">
            <a:extLst>
              <a:ext uri="{FF2B5EF4-FFF2-40B4-BE49-F238E27FC236}">
                <a16:creationId xmlns:a16="http://schemas.microsoft.com/office/drawing/2014/main" id="{78C2B680-5336-454F-A8A2-83133474D22F}"/>
              </a:ext>
            </a:extLst>
          </p:cNvPr>
          <p:cNvSpPr>
            <a:spLocks noGrp="1"/>
          </p:cNvSpPr>
          <p:nvPr>
            <p:ph type="ftr" sz="quarter" idx="11"/>
          </p:nvPr>
        </p:nvSpPr>
        <p:spPr/>
        <p:txBody>
          <a:bodyPr/>
          <a:lstStyle/>
          <a:p>
            <a:r>
              <a:rPr lang="en-US"/>
              <a:t>May 20, 2021 - Monthly Meeting</a:t>
            </a:r>
            <a:endParaRPr lang="en-US" dirty="0"/>
          </a:p>
        </p:txBody>
      </p:sp>
      <p:sp>
        <p:nvSpPr>
          <p:cNvPr id="5" name="Slide Number Placeholder 4">
            <a:extLst>
              <a:ext uri="{FF2B5EF4-FFF2-40B4-BE49-F238E27FC236}">
                <a16:creationId xmlns:a16="http://schemas.microsoft.com/office/drawing/2014/main" id="{25E16CFC-B21E-44F6-B8B5-5214A373D853}"/>
              </a:ext>
            </a:extLst>
          </p:cNvPr>
          <p:cNvSpPr>
            <a:spLocks noGrp="1"/>
          </p:cNvSpPr>
          <p:nvPr>
            <p:ph type="sldNum" sz="quarter" idx="12"/>
          </p:nvPr>
        </p:nvSpPr>
        <p:spPr/>
        <p:txBody>
          <a:bodyPr/>
          <a:lstStyle/>
          <a:p>
            <a:fld id="{924B41C4-1474-8D42-B330-D2828683839D}" type="slidenum">
              <a:rPr lang="en-US" smtClean="0"/>
              <a:t>36</a:t>
            </a:fld>
            <a:endParaRPr lang="en-US"/>
          </a:p>
        </p:txBody>
      </p:sp>
      <p:sp>
        <p:nvSpPr>
          <p:cNvPr id="6" name="Title 1">
            <a:extLst>
              <a:ext uri="{FF2B5EF4-FFF2-40B4-BE49-F238E27FC236}">
                <a16:creationId xmlns:a16="http://schemas.microsoft.com/office/drawing/2014/main" id="{F8B2A7AB-6AC2-408C-BFBC-3A4A7F2813BC}"/>
              </a:ext>
            </a:extLst>
          </p:cNvPr>
          <p:cNvSpPr txBox="1">
            <a:spLocks/>
          </p:cNvSpPr>
          <p:nvPr/>
        </p:nvSpPr>
        <p:spPr>
          <a:xfrm>
            <a:off x="6179082" y="1195689"/>
            <a:ext cx="5788025" cy="521242"/>
          </a:xfrm>
          <a:prstGeom prst="rect">
            <a:avLst/>
          </a:prstGeom>
        </p:spPr>
        <p:txBody>
          <a:bodyPr vert="horz" lIns="121954" tIns="60977" rIns="121954" bIns="60977" rtlCol="0" anchor="ctr">
            <a:normAutofit fontScale="45000" lnSpcReduction="20000"/>
          </a:bodyPr>
          <a:lstStyle>
            <a:lvl1pPr algn="l" defTabSz="609768" rtl="0" eaLnBrk="1" latinLnBrk="0" hangingPunct="1">
              <a:spcBef>
                <a:spcPct val="0"/>
              </a:spcBef>
              <a:buNone/>
              <a:defRPr sz="4400" kern="1200">
                <a:solidFill>
                  <a:schemeClr val="tx2"/>
                </a:solidFill>
                <a:latin typeface="+mj-lt"/>
                <a:ea typeface="+mj-ea"/>
                <a:cs typeface="Open Sans"/>
              </a:defRPr>
            </a:lvl1pPr>
          </a:lstStyle>
          <a:p>
            <a:pPr algn="ctr"/>
            <a:r>
              <a:rPr lang="en-US" sz="4300" b="1" dirty="0"/>
              <a:t>Mitigating Risk  - Solution  Approach Scoring</a:t>
            </a:r>
          </a:p>
        </p:txBody>
      </p:sp>
      <p:pic>
        <p:nvPicPr>
          <p:cNvPr id="7" name="Picture 3">
            <a:extLst>
              <a:ext uri="{FF2B5EF4-FFF2-40B4-BE49-F238E27FC236}">
                <a16:creationId xmlns:a16="http://schemas.microsoft.com/office/drawing/2014/main" id="{4B731545-F108-4444-9708-B700994BC707}"/>
              </a:ext>
            </a:extLst>
          </p:cNvPr>
          <p:cNvPicPr>
            <a:picLocks noChangeAspect="1" noChangeArrowheads="1"/>
          </p:cNvPicPr>
          <p:nvPr/>
        </p:nvPicPr>
        <p:blipFill>
          <a:blip r:embed="rId2" cstate="print"/>
          <a:srcRect/>
          <a:stretch>
            <a:fillRect/>
          </a:stretch>
        </p:blipFill>
        <p:spPr bwMode="auto">
          <a:xfrm>
            <a:off x="469783" y="837518"/>
            <a:ext cx="6291744" cy="5138306"/>
          </a:xfrm>
          <a:prstGeom prst="rect">
            <a:avLst/>
          </a:prstGeom>
          <a:noFill/>
          <a:ln w="9525">
            <a:noFill/>
            <a:miter lim="800000"/>
            <a:headEnd/>
            <a:tailEnd/>
          </a:ln>
          <a:effectLst/>
        </p:spPr>
      </p:pic>
      <p:pic>
        <p:nvPicPr>
          <p:cNvPr id="8" name="Picture 5">
            <a:extLst>
              <a:ext uri="{FF2B5EF4-FFF2-40B4-BE49-F238E27FC236}">
                <a16:creationId xmlns:a16="http://schemas.microsoft.com/office/drawing/2014/main" id="{DC16EF66-1F6F-4693-8B0E-1914BEDFCCD9}"/>
              </a:ext>
            </a:extLst>
          </p:cNvPr>
          <p:cNvPicPr>
            <a:picLocks noChangeAspect="1" noChangeArrowheads="1"/>
          </p:cNvPicPr>
          <p:nvPr/>
        </p:nvPicPr>
        <p:blipFill>
          <a:blip r:embed="rId3" cstate="print"/>
          <a:srcRect/>
          <a:stretch>
            <a:fillRect/>
          </a:stretch>
        </p:blipFill>
        <p:spPr bwMode="auto">
          <a:xfrm>
            <a:off x="6603754" y="4425812"/>
            <a:ext cx="1559454" cy="991296"/>
          </a:xfrm>
          <a:prstGeom prst="rect">
            <a:avLst/>
          </a:prstGeom>
          <a:noFill/>
          <a:ln w="9525">
            <a:noFill/>
            <a:miter lim="800000"/>
            <a:headEnd/>
            <a:tailEnd/>
          </a:ln>
          <a:effectLst/>
        </p:spPr>
      </p:pic>
      <p:pic>
        <p:nvPicPr>
          <p:cNvPr id="9" name="Picture 6">
            <a:extLst>
              <a:ext uri="{FF2B5EF4-FFF2-40B4-BE49-F238E27FC236}">
                <a16:creationId xmlns:a16="http://schemas.microsoft.com/office/drawing/2014/main" id="{343F4877-D71F-4C2F-9F85-13AB4A1E7C12}"/>
              </a:ext>
            </a:extLst>
          </p:cNvPr>
          <p:cNvPicPr>
            <a:picLocks noChangeAspect="1" noChangeArrowheads="1"/>
          </p:cNvPicPr>
          <p:nvPr/>
        </p:nvPicPr>
        <p:blipFill>
          <a:blip r:embed="rId4" cstate="print"/>
          <a:srcRect/>
          <a:stretch>
            <a:fillRect/>
          </a:stretch>
        </p:blipFill>
        <p:spPr bwMode="auto">
          <a:xfrm>
            <a:off x="10510425" y="3563321"/>
            <a:ext cx="1218142" cy="1023613"/>
          </a:xfrm>
          <a:prstGeom prst="rect">
            <a:avLst/>
          </a:prstGeom>
          <a:noFill/>
          <a:ln w="9525">
            <a:noFill/>
            <a:miter lim="800000"/>
            <a:headEnd/>
            <a:tailEnd/>
          </a:ln>
          <a:effectLst/>
        </p:spPr>
      </p:pic>
      <p:pic>
        <p:nvPicPr>
          <p:cNvPr id="10" name="Picture 7">
            <a:extLst>
              <a:ext uri="{FF2B5EF4-FFF2-40B4-BE49-F238E27FC236}">
                <a16:creationId xmlns:a16="http://schemas.microsoft.com/office/drawing/2014/main" id="{06AD6C0D-C0D9-4A94-BAE3-F44220945158}"/>
              </a:ext>
            </a:extLst>
          </p:cNvPr>
          <p:cNvPicPr>
            <a:picLocks noChangeAspect="1" noChangeArrowheads="1"/>
          </p:cNvPicPr>
          <p:nvPr/>
        </p:nvPicPr>
        <p:blipFill>
          <a:blip r:embed="rId5" cstate="print"/>
          <a:srcRect/>
          <a:stretch>
            <a:fillRect/>
          </a:stretch>
        </p:blipFill>
        <p:spPr bwMode="auto">
          <a:xfrm>
            <a:off x="6258191" y="1619562"/>
            <a:ext cx="5629805" cy="1379537"/>
          </a:xfrm>
          <a:prstGeom prst="rect">
            <a:avLst/>
          </a:prstGeom>
          <a:noFill/>
          <a:ln w="9525">
            <a:noFill/>
            <a:miter lim="800000"/>
            <a:headEnd/>
            <a:tailEnd/>
          </a:ln>
          <a:effectLst/>
        </p:spPr>
      </p:pic>
    </p:spTree>
    <p:extLst>
      <p:ext uri="{BB962C8B-B14F-4D97-AF65-F5344CB8AC3E}">
        <p14:creationId xmlns:p14="http://schemas.microsoft.com/office/powerpoint/2010/main" val="19590006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E27FE-B3FA-4848-9207-9CDCD73E956D}"/>
              </a:ext>
            </a:extLst>
          </p:cNvPr>
          <p:cNvSpPr>
            <a:spLocks noGrp="1"/>
          </p:cNvSpPr>
          <p:nvPr>
            <p:ph type="title"/>
          </p:nvPr>
        </p:nvSpPr>
        <p:spPr>
          <a:xfrm>
            <a:off x="1619075" y="136525"/>
            <a:ext cx="9969358" cy="727541"/>
          </a:xfrm>
        </p:spPr>
        <p:txBody>
          <a:bodyPr>
            <a:normAutofit fontScale="90000"/>
          </a:bodyPr>
          <a:lstStyle/>
          <a:p>
            <a:r>
              <a:rPr lang="en-US" dirty="0"/>
              <a:t>Design-Build – Supplier Engagement</a:t>
            </a:r>
          </a:p>
        </p:txBody>
      </p:sp>
      <p:sp>
        <p:nvSpPr>
          <p:cNvPr id="4" name="Footer Placeholder 3">
            <a:extLst>
              <a:ext uri="{FF2B5EF4-FFF2-40B4-BE49-F238E27FC236}">
                <a16:creationId xmlns:a16="http://schemas.microsoft.com/office/drawing/2014/main" id="{78C2B680-5336-454F-A8A2-83133474D22F}"/>
              </a:ext>
            </a:extLst>
          </p:cNvPr>
          <p:cNvSpPr>
            <a:spLocks noGrp="1"/>
          </p:cNvSpPr>
          <p:nvPr>
            <p:ph type="ftr" sz="quarter" idx="11"/>
          </p:nvPr>
        </p:nvSpPr>
        <p:spPr/>
        <p:txBody>
          <a:bodyPr/>
          <a:lstStyle/>
          <a:p>
            <a:r>
              <a:rPr lang="en-US"/>
              <a:t>May 20, 2021 - Monthly Meeting</a:t>
            </a:r>
            <a:endParaRPr lang="en-US" dirty="0"/>
          </a:p>
        </p:txBody>
      </p:sp>
      <p:sp>
        <p:nvSpPr>
          <p:cNvPr id="5" name="Slide Number Placeholder 4">
            <a:extLst>
              <a:ext uri="{FF2B5EF4-FFF2-40B4-BE49-F238E27FC236}">
                <a16:creationId xmlns:a16="http://schemas.microsoft.com/office/drawing/2014/main" id="{25E16CFC-B21E-44F6-B8B5-5214A373D853}"/>
              </a:ext>
            </a:extLst>
          </p:cNvPr>
          <p:cNvSpPr>
            <a:spLocks noGrp="1"/>
          </p:cNvSpPr>
          <p:nvPr>
            <p:ph type="sldNum" sz="quarter" idx="12"/>
          </p:nvPr>
        </p:nvSpPr>
        <p:spPr/>
        <p:txBody>
          <a:bodyPr/>
          <a:lstStyle/>
          <a:p>
            <a:fld id="{924B41C4-1474-8D42-B330-D2828683839D}" type="slidenum">
              <a:rPr lang="en-US" smtClean="0"/>
              <a:t>37</a:t>
            </a:fld>
            <a:endParaRPr lang="en-US"/>
          </a:p>
        </p:txBody>
      </p:sp>
      <p:sp>
        <p:nvSpPr>
          <p:cNvPr id="6" name="Title 1">
            <a:extLst>
              <a:ext uri="{FF2B5EF4-FFF2-40B4-BE49-F238E27FC236}">
                <a16:creationId xmlns:a16="http://schemas.microsoft.com/office/drawing/2014/main" id="{69175CF6-3B8A-4B73-9A45-75150E3AF86E}"/>
              </a:ext>
            </a:extLst>
          </p:cNvPr>
          <p:cNvSpPr txBox="1">
            <a:spLocks/>
          </p:cNvSpPr>
          <p:nvPr/>
        </p:nvSpPr>
        <p:spPr>
          <a:xfrm>
            <a:off x="244444" y="1432471"/>
            <a:ext cx="4635061" cy="736599"/>
          </a:xfrm>
          <a:prstGeom prst="rect">
            <a:avLst/>
          </a:prstGeom>
        </p:spPr>
        <p:txBody>
          <a:bodyPr vert="horz" lIns="121954" tIns="60977" rIns="121954" bIns="60977" rtlCol="0" anchor="ctr">
            <a:normAutofit fontScale="55000" lnSpcReduction="20000"/>
          </a:bodyPr>
          <a:lstStyle>
            <a:lvl1pPr algn="l" defTabSz="609768" rtl="0" eaLnBrk="1" latinLnBrk="0" hangingPunct="1">
              <a:spcBef>
                <a:spcPct val="0"/>
              </a:spcBef>
              <a:buNone/>
              <a:defRPr sz="4400" kern="1200">
                <a:solidFill>
                  <a:schemeClr val="tx2"/>
                </a:solidFill>
                <a:latin typeface="+mj-lt"/>
                <a:ea typeface="+mj-ea"/>
                <a:cs typeface="Open Sans"/>
              </a:defRPr>
            </a:lvl1pPr>
          </a:lstStyle>
          <a:p>
            <a:pPr algn="ctr"/>
            <a:r>
              <a:rPr lang="en-US" b="1" dirty="0"/>
              <a:t>Mitigating Risk  - Solution  Approach Summary</a:t>
            </a:r>
            <a:endParaRPr lang="en-US" dirty="0"/>
          </a:p>
        </p:txBody>
      </p:sp>
      <p:sp>
        <p:nvSpPr>
          <p:cNvPr id="7" name="Content Placeholder 2">
            <a:extLst>
              <a:ext uri="{FF2B5EF4-FFF2-40B4-BE49-F238E27FC236}">
                <a16:creationId xmlns:a16="http://schemas.microsoft.com/office/drawing/2014/main" id="{AF02D9DD-BA5F-433F-8DBF-370FEEA2978E}"/>
              </a:ext>
            </a:extLst>
          </p:cNvPr>
          <p:cNvSpPr>
            <a:spLocks noGrp="1"/>
          </p:cNvSpPr>
          <p:nvPr>
            <p:ph idx="1"/>
          </p:nvPr>
        </p:nvSpPr>
        <p:spPr>
          <a:xfrm>
            <a:off x="136819" y="2169070"/>
            <a:ext cx="5037667" cy="3736780"/>
          </a:xfrm>
        </p:spPr>
        <p:txBody>
          <a:bodyPr>
            <a:normAutofit fontScale="32500" lnSpcReduction="20000"/>
          </a:bodyPr>
          <a:lstStyle/>
          <a:p>
            <a:pPr>
              <a:buNone/>
            </a:pPr>
            <a:r>
              <a:rPr lang="en-US" dirty="0"/>
              <a:t>SUMMARY :</a:t>
            </a:r>
          </a:p>
          <a:p>
            <a:r>
              <a:rPr lang="en-US" dirty="0"/>
              <a:t>Smallest area from the spider diagram represents the smallest estimated </a:t>
            </a:r>
            <a:r>
              <a:rPr lang="en-US" u="sng" dirty="0"/>
              <a:t>relative</a:t>
            </a:r>
            <a:r>
              <a:rPr lang="en-US" dirty="0"/>
              <a:t> program risk overall</a:t>
            </a:r>
          </a:p>
          <a:p>
            <a:endParaRPr lang="en-US" dirty="0"/>
          </a:p>
          <a:p>
            <a:r>
              <a:rPr lang="en-US" dirty="0"/>
              <a:t>Waterfall + RFI represents the most risk as there is little return on investment from the extra program time / resources consumed</a:t>
            </a:r>
          </a:p>
          <a:p>
            <a:endParaRPr lang="en-US" dirty="0"/>
          </a:p>
          <a:p>
            <a:r>
              <a:rPr lang="en-US" dirty="0"/>
              <a:t>The combination of performing Technical Early Engagement (TEE) and running a Project Design Competition (PDC) presents the lowest relative risk based on the 6 dimensions used in the spider analysis</a:t>
            </a:r>
          </a:p>
          <a:p>
            <a:endParaRPr lang="en-US" dirty="0"/>
          </a:p>
          <a:p>
            <a:r>
              <a:rPr lang="en-US" dirty="0"/>
              <a:t>A significant risk exists in the area of providing staffing resources to support the TEE + PDC activities</a:t>
            </a:r>
          </a:p>
        </p:txBody>
      </p:sp>
      <p:pic>
        <p:nvPicPr>
          <p:cNvPr id="8" name="Picture 2">
            <a:extLst>
              <a:ext uri="{FF2B5EF4-FFF2-40B4-BE49-F238E27FC236}">
                <a16:creationId xmlns:a16="http://schemas.microsoft.com/office/drawing/2014/main" id="{10A0404D-D853-4A92-A7DF-82544E014BAF}"/>
              </a:ext>
            </a:extLst>
          </p:cNvPr>
          <p:cNvPicPr>
            <a:picLocks noChangeAspect="1" noChangeArrowheads="1"/>
          </p:cNvPicPr>
          <p:nvPr/>
        </p:nvPicPr>
        <p:blipFill>
          <a:blip r:embed="rId2" cstate="print"/>
          <a:srcRect/>
          <a:stretch>
            <a:fillRect/>
          </a:stretch>
        </p:blipFill>
        <p:spPr bwMode="auto">
          <a:xfrm>
            <a:off x="6051668" y="1039640"/>
            <a:ext cx="5536765" cy="4778720"/>
          </a:xfrm>
          <a:prstGeom prst="rect">
            <a:avLst/>
          </a:prstGeom>
          <a:noFill/>
          <a:ln w="9525">
            <a:noFill/>
            <a:miter lim="800000"/>
            <a:headEnd/>
            <a:tailEnd/>
          </a:ln>
          <a:effectLst/>
        </p:spPr>
      </p:pic>
      <p:cxnSp>
        <p:nvCxnSpPr>
          <p:cNvPr id="9" name="Straight Arrow Connector 8">
            <a:extLst>
              <a:ext uri="{FF2B5EF4-FFF2-40B4-BE49-F238E27FC236}">
                <a16:creationId xmlns:a16="http://schemas.microsoft.com/office/drawing/2014/main" id="{B24A639B-FDD2-430F-9D40-8C1864A72C62}"/>
              </a:ext>
            </a:extLst>
          </p:cNvPr>
          <p:cNvCxnSpPr>
            <a:cxnSpLocks/>
          </p:cNvCxnSpPr>
          <p:nvPr/>
        </p:nvCxnSpPr>
        <p:spPr>
          <a:xfrm>
            <a:off x="4781725" y="4186106"/>
            <a:ext cx="2927758" cy="60400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99021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DE0CFD-C947-44A0-8604-6B3FCD1D3392}"/>
              </a:ext>
            </a:extLst>
          </p:cNvPr>
          <p:cNvSpPr>
            <a:spLocks noGrp="1"/>
          </p:cNvSpPr>
          <p:nvPr>
            <p:ph idx="1"/>
          </p:nvPr>
        </p:nvSpPr>
        <p:spPr>
          <a:xfrm>
            <a:off x="398856" y="1233082"/>
            <a:ext cx="11400637" cy="4616040"/>
          </a:xfrm>
        </p:spPr>
        <p:txBody>
          <a:bodyPr>
            <a:normAutofit/>
          </a:bodyPr>
          <a:lstStyle/>
          <a:p>
            <a:r>
              <a:rPr lang="en-US" dirty="0"/>
              <a:t>Preparing the RFP or REOI and evaluating Proposals using Respondent Data:</a:t>
            </a:r>
          </a:p>
        </p:txBody>
      </p:sp>
      <p:sp>
        <p:nvSpPr>
          <p:cNvPr id="4" name="Footer Placeholder 3">
            <a:extLst>
              <a:ext uri="{FF2B5EF4-FFF2-40B4-BE49-F238E27FC236}">
                <a16:creationId xmlns:a16="http://schemas.microsoft.com/office/drawing/2014/main" id="{78C2B680-5336-454F-A8A2-83133474D22F}"/>
              </a:ext>
            </a:extLst>
          </p:cNvPr>
          <p:cNvSpPr>
            <a:spLocks noGrp="1"/>
          </p:cNvSpPr>
          <p:nvPr>
            <p:ph type="ftr" sz="quarter" idx="11"/>
          </p:nvPr>
        </p:nvSpPr>
        <p:spPr/>
        <p:txBody>
          <a:bodyPr/>
          <a:lstStyle/>
          <a:p>
            <a:r>
              <a:rPr lang="en-US"/>
              <a:t>May 20, 2021 - Monthly Meeting</a:t>
            </a:r>
            <a:endParaRPr lang="en-US" dirty="0"/>
          </a:p>
        </p:txBody>
      </p:sp>
      <p:sp>
        <p:nvSpPr>
          <p:cNvPr id="5" name="Slide Number Placeholder 4">
            <a:extLst>
              <a:ext uri="{FF2B5EF4-FFF2-40B4-BE49-F238E27FC236}">
                <a16:creationId xmlns:a16="http://schemas.microsoft.com/office/drawing/2014/main" id="{25E16CFC-B21E-44F6-B8B5-5214A373D853}"/>
              </a:ext>
            </a:extLst>
          </p:cNvPr>
          <p:cNvSpPr>
            <a:spLocks noGrp="1"/>
          </p:cNvSpPr>
          <p:nvPr>
            <p:ph type="sldNum" sz="quarter" idx="12"/>
          </p:nvPr>
        </p:nvSpPr>
        <p:spPr/>
        <p:txBody>
          <a:bodyPr/>
          <a:lstStyle/>
          <a:p>
            <a:fld id="{924B41C4-1474-8D42-B330-D2828683839D}" type="slidenum">
              <a:rPr lang="en-US" smtClean="0"/>
              <a:t>38</a:t>
            </a:fld>
            <a:endParaRPr lang="en-US"/>
          </a:p>
        </p:txBody>
      </p:sp>
      <p:pic>
        <p:nvPicPr>
          <p:cNvPr id="6" name="Picture 5">
            <a:extLst>
              <a:ext uri="{FF2B5EF4-FFF2-40B4-BE49-F238E27FC236}">
                <a16:creationId xmlns:a16="http://schemas.microsoft.com/office/drawing/2014/main" id="{04D2AADF-067E-4B12-98DE-3A766E09247F}"/>
              </a:ext>
            </a:extLst>
          </p:cNvPr>
          <p:cNvPicPr>
            <a:picLocks noChangeAspect="1"/>
          </p:cNvPicPr>
          <p:nvPr/>
        </p:nvPicPr>
        <p:blipFill>
          <a:blip r:embed="rId2"/>
          <a:stretch>
            <a:fillRect/>
          </a:stretch>
        </p:blipFill>
        <p:spPr>
          <a:xfrm>
            <a:off x="398856" y="2933086"/>
            <a:ext cx="11496675" cy="2295525"/>
          </a:xfrm>
          <a:prstGeom prst="rect">
            <a:avLst/>
          </a:prstGeom>
        </p:spPr>
      </p:pic>
      <p:sp>
        <p:nvSpPr>
          <p:cNvPr id="9" name="Title 1">
            <a:extLst>
              <a:ext uri="{FF2B5EF4-FFF2-40B4-BE49-F238E27FC236}">
                <a16:creationId xmlns:a16="http://schemas.microsoft.com/office/drawing/2014/main" id="{91C1962C-F99E-4A48-988B-758155DE6797}"/>
              </a:ext>
            </a:extLst>
          </p:cNvPr>
          <p:cNvSpPr txBox="1">
            <a:spLocks/>
          </p:cNvSpPr>
          <p:nvPr/>
        </p:nvSpPr>
        <p:spPr>
          <a:xfrm>
            <a:off x="1619075" y="136525"/>
            <a:ext cx="9969358" cy="727541"/>
          </a:xfrm>
          <a:prstGeom prst="rect">
            <a:avLst/>
          </a:prstGeom>
        </p:spPr>
        <p:txBody>
          <a:bodyPr vert="horz" lIns="121954" tIns="60977" rIns="121954" bIns="60977" rtlCol="0" anchor="ctr">
            <a:normAutofit fontScale="90000" lnSpcReduction="10000"/>
          </a:bodyPr>
          <a:lstStyle>
            <a:lvl1pPr algn="l" defTabSz="609768" rtl="0" eaLnBrk="1" latinLnBrk="0" hangingPunct="1">
              <a:spcBef>
                <a:spcPct val="0"/>
              </a:spcBef>
              <a:buNone/>
              <a:defRPr sz="4400" kern="1200">
                <a:solidFill>
                  <a:schemeClr val="tx2"/>
                </a:solidFill>
                <a:latin typeface="+mj-lt"/>
                <a:ea typeface="+mj-ea"/>
                <a:cs typeface="Open Sans"/>
              </a:defRPr>
            </a:lvl1pPr>
          </a:lstStyle>
          <a:p>
            <a:r>
              <a:rPr lang="en-US"/>
              <a:t>Design-Build – Supplier Engagement</a:t>
            </a:r>
            <a:endParaRPr lang="en-US" dirty="0"/>
          </a:p>
        </p:txBody>
      </p:sp>
    </p:spTree>
    <p:extLst>
      <p:ext uri="{BB962C8B-B14F-4D97-AF65-F5344CB8AC3E}">
        <p14:creationId xmlns:p14="http://schemas.microsoft.com/office/powerpoint/2010/main" val="34511940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E27FE-B3FA-4848-9207-9CDCD73E956D}"/>
              </a:ext>
            </a:extLst>
          </p:cNvPr>
          <p:cNvSpPr>
            <a:spLocks noGrp="1"/>
          </p:cNvSpPr>
          <p:nvPr>
            <p:ph type="title"/>
          </p:nvPr>
        </p:nvSpPr>
        <p:spPr>
          <a:xfrm>
            <a:off x="1619075" y="136525"/>
            <a:ext cx="9969358" cy="844988"/>
          </a:xfrm>
        </p:spPr>
        <p:txBody>
          <a:bodyPr>
            <a:normAutofit fontScale="90000"/>
          </a:bodyPr>
          <a:lstStyle/>
          <a:p>
            <a:r>
              <a:rPr lang="en-US" dirty="0"/>
              <a:t>Design-Build – Organizational Readiness</a:t>
            </a:r>
          </a:p>
        </p:txBody>
      </p:sp>
      <p:sp>
        <p:nvSpPr>
          <p:cNvPr id="4" name="Footer Placeholder 3">
            <a:extLst>
              <a:ext uri="{FF2B5EF4-FFF2-40B4-BE49-F238E27FC236}">
                <a16:creationId xmlns:a16="http://schemas.microsoft.com/office/drawing/2014/main" id="{78C2B680-5336-454F-A8A2-83133474D22F}"/>
              </a:ext>
            </a:extLst>
          </p:cNvPr>
          <p:cNvSpPr>
            <a:spLocks noGrp="1"/>
          </p:cNvSpPr>
          <p:nvPr>
            <p:ph type="ftr" sz="quarter" idx="11"/>
          </p:nvPr>
        </p:nvSpPr>
        <p:spPr/>
        <p:txBody>
          <a:bodyPr/>
          <a:lstStyle/>
          <a:p>
            <a:r>
              <a:rPr lang="en-US"/>
              <a:t>May 20, 2021 - Monthly Meeting</a:t>
            </a:r>
            <a:endParaRPr lang="en-US" dirty="0"/>
          </a:p>
        </p:txBody>
      </p:sp>
      <p:sp>
        <p:nvSpPr>
          <p:cNvPr id="5" name="Slide Number Placeholder 4">
            <a:extLst>
              <a:ext uri="{FF2B5EF4-FFF2-40B4-BE49-F238E27FC236}">
                <a16:creationId xmlns:a16="http://schemas.microsoft.com/office/drawing/2014/main" id="{25E16CFC-B21E-44F6-B8B5-5214A373D853}"/>
              </a:ext>
            </a:extLst>
          </p:cNvPr>
          <p:cNvSpPr>
            <a:spLocks noGrp="1"/>
          </p:cNvSpPr>
          <p:nvPr>
            <p:ph type="sldNum" sz="quarter" idx="12"/>
          </p:nvPr>
        </p:nvSpPr>
        <p:spPr/>
        <p:txBody>
          <a:bodyPr/>
          <a:lstStyle/>
          <a:p>
            <a:fld id="{924B41C4-1474-8D42-B330-D2828683839D}" type="slidenum">
              <a:rPr lang="en-US" smtClean="0"/>
              <a:t>39</a:t>
            </a:fld>
            <a:endParaRPr lang="en-US"/>
          </a:p>
        </p:txBody>
      </p:sp>
      <p:sp>
        <p:nvSpPr>
          <p:cNvPr id="7" name="Content Placeholder 6">
            <a:extLst>
              <a:ext uri="{FF2B5EF4-FFF2-40B4-BE49-F238E27FC236}">
                <a16:creationId xmlns:a16="http://schemas.microsoft.com/office/drawing/2014/main" id="{BB4203B6-0FFD-4D80-B2A3-3FCE27152DE8}"/>
              </a:ext>
            </a:extLst>
          </p:cNvPr>
          <p:cNvSpPr>
            <a:spLocks noGrp="1"/>
          </p:cNvSpPr>
          <p:nvPr>
            <p:ph idx="1"/>
          </p:nvPr>
        </p:nvSpPr>
        <p:spPr>
          <a:xfrm>
            <a:off x="1063782" y="1231271"/>
            <a:ext cx="10456752" cy="2288263"/>
          </a:xfrm>
        </p:spPr>
        <p:txBody>
          <a:bodyPr>
            <a:normAutofit fontScale="40000" lnSpcReduction="20000"/>
          </a:bodyPr>
          <a:lstStyle/>
          <a:p>
            <a:r>
              <a:rPr lang="en-US" dirty="0"/>
              <a:t>Who is the actual designer? (scope discussions during ConOps) – Limit Solution Constraints</a:t>
            </a:r>
          </a:p>
          <a:p>
            <a:r>
              <a:rPr lang="en-US" dirty="0"/>
              <a:t>Agree how to select the supplier – e.g., data driven bid analysis, mini projects</a:t>
            </a:r>
          </a:p>
          <a:p>
            <a:r>
              <a:rPr lang="en-US" dirty="0"/>
              <a:t>Prepare ConOps – this is a </a:t>
            </a:r>
            <a:r>
              <a:rPr lang="en-US" b="1" dirty="0"/>
              <a:t>non-trivial </a:t>
            </a:r>
            <a:r>
              <a:rPr lang="en-US" dirty="0"/>
              <a:t>task – requires stakeholder buy-in and “patient capital”</a:t>
            </a:r>
          </a:p>
          <a:p>
            <a:r>
              <a:rPr lang="en-US" dirty="0"/>
              <a:t>Learn to write </a:t>
            </a:r>
            <a:r>
              <a:rPr lang="en-US" b="1" dirty="0"/>
              <a:t>StRS</a:t>
            </a:r>
            <a:r>
              <a:rPr lang="en-US" dirty="0"/>
              <a:t> – keep to hundreds or less!  (i.e., not 10K)</a:t>
            </a:r>
          </a:p>
          <a:p>
            <a:r>
              <a:rPr lang="en-US" dirty="0"/>
              <a:t>Need support of key enabling Processes:  RM, CM and QA</a:t>
            </a:r>
          </a:p>
          <a:p>
            <a:r>
              <a:rPr lang="en-US" dirty="0"/>
              <a:t>Without Configuration Control of Requirements, the RM Process will fail</a:t>
            </a:r>
          </a:p>
          <a:p>
            <a:r>
              <a:rPr lang="en-US" dirty="0"/>
              <a:t>Without support of QA, all processes will likely fail (human nature – shortcuts)</a:t>
            </a:r>
          </a:p>
          <a:p>
            <a:r>
              <a:rPr lang="en-US" dirty="0"/>
              <a:t>When RM fails – the project fails (ref: 80% Chaos Report)</a:t>
            </a:r>
          </a:p>
          <a:p>
            <a:endParaRPr lang="en-US" dirty="0"/>
          </a:p>
          <a:p>
            <a:endParaRPr lang="en-US" dirty="0"/>
          </a:p>
        </p:txBody>
      </p:sp>
      <p:sp>
        <p:nvSpPr>
          <p:cNvPr id="6" name="Content Placeholder 2">
            <a:extLst>
              <a:ext uri="{FF2B5EF4-FFF2-40B4-BE49-F238E27FC236}">
                <a16:creationId xmlns:a16="http://schemas.microsoft.com/office/drawing/2014/main" id="{0914D547-0C52-4533-A3AE-D732EA89341A}"/>
              </a:ext>
            </a:extLst>
          </p:cNvPr>
          <p:cNvSpPr txBox="1">
            <a:spLocks/>
          </p:cNvSpPr>
          <p:nvPr/>
        </p:nvSpPr>
        <p:spPr>
          <a:xfrm>
            <a:off x="1195058" y="2453551"/>
            <a:ext cx="10791969" cy="1790477"/>
          </a:xfrm>
          <a:prstGeom prst="rect">
            <a:avLst/>
          </a:prstGeom>
        </p:spPr>
        <p:txBody>
          <a:bodyPr vert="horz" lIns="121954" tIns="60977" rIns="121954" bIns="60977" rtlCol="0">
            <a:normAutofit/>
          </a:bodyPr>
          <a:lstStyle>
            <a:lvl1pPr marL="457326" indent="-457326" algn="l" defTabSz="609768" rtl="0" eaLnBrk="1" latinLnBrk="0" hangingPunct="1">
              <a:spcBef>
                <a:spcPct val="20000"/>
              </a:spcBef>
              <a:buFont typeface="Arial"/>
              <a:buChar char="•"/>
              <a:defRPr sz="4300" kern="1200">
                <a:solidFill>
                  <a:schemeClr val="tx1"/>
                </a:solidFill>
                <a:latin typeface="+mn-lt"/>
                <a:ea typeface="+mn-ea"/>
                <a:cs typeface="Open Sans"/>
              </a:defRPr>
            </a:lvl1pPr>
            <a:lvl2pPr marL="990872" indent="-381105" algn="l" defTabSz="609768" rtl="0" eaLnBrk="1" latinLnBrk="0" hangingPunct="1">
              <a:spcBef>
                <a:spcPct val="20000"/>
              </a:spcBef>
              <a:buFont typeface="Arial"/>
              <a:buChar char="–"/>
              <a:defRPr sz="3700" kern="1200">
                <a:solidFill>
                  <a:schemeClr val="tx1"/>
                </a:solidFill>
                <a:latin typeface="+mn-lt"/>
                <a:ea typeface="+mn-ea"/>
                <a:cs typeface="Open Sans"/>
              </a:defRPr>
            </a:lvl2pPr>
            <a:lvl3pPr marL="1524419" indent="-304884" algn="l" defTabSz="609768" rtl="0" eaLnBrk="1" latinLnBrk="0" hangingPunct="1">
              <a:spcBef>
                <a:spcPct val="20000"/>
              </a:spcBef>
              <a:buFont typeface="Arial"/>
              <a:buChar char="•"/>
              <a:defRPr sz="3200" kern="1200">
                <a:solidFill>
                  <a:schemeClr val="tx1"/>
                </a:solidFill>
                <a:latin typeface="+mn-lt"/>
                <a:ea typeface="+mn-ea"/>
                <a:cs typeface="Open Sans"/>
              </a:defRPr>
            </a:lvl3pPr>
            <a:lvl4pPr marL="2134187" indent="-304884" algn="l" defTabSz="609768" rtl="0" eaLnBrk="1" latinLnBrk="0" hangingPunct="1">
              <a:spcBef>
                <a:spcPct val="20000"/>
              </a:spcBef>
              <a:buFont typeface="Arial"/>
              <a:buChar char="–"/>
              <a:defRPr sz="2700" kern="1200">
                <a:solidFill>
                  <a:schemeClr val="tx1"/>
                </a:solidFill>
                <a:latin typeface="+mn-lt"/>
                <a:ea typeface="+mn-ea"/>
                <a:cs typeface="Open Sans"/>
              </a:defRPr>
            </a:lvl4pPr>
            <a:lvl5pPr marL="2743954" indent="-304884" algn="l" defTabSz="609768" rtl="0" eaLnBrk="1" latinLnBrk="0" hangingPunct="1">
              <a:spcBef>
                <a:spcPct val="20000"/>
              </a:spcBef>
              <a:buFont typeface="Arial"/>
              <a:buChar char="»"/>
              <a:defRPr sz="2700" kern="1200">
                <a:solidFill>
                  <a:schemeClr val="tx1"/>
                </a:solidFill>
                <a:latin typeface="+mn-lt"/>
                <a:ea typeface="+mn-ea"/>
                <a:cs typeface="Open Sans"/>
              </a:defRPr>
            </a:lvl5pPr>
            <a:lvl6pPr marL="3353722" indent="-304884" algn="l" defTabSz="609768" rtl="0" eaLnBrk="1" latinLnBrk="0" hangingPunct="1">
              <a:spcBef>
                <a:spcPct val="20000"/>
              </a:spcBef>
              <a:buFont typeface="Arial"/>
              <a:buChar char="•"/>
              <a:defRPr sz="2700" kern="1200">
                <a:solidFill>
                  <a:schemeClr val="tx1"/>
                </a:solidFill>
                <a:latin typeface="+mn-lt"/>
                <a:ea typeface="+mn-ea"/>
                <a:cs typeface="+mn-cs"/>
              </a:defRPr>
            </a:lvl6pPr>
            <a:lvl7pPr marL="3963490" indent="-304884" algn="l" defTabSz="609768" rtl="0" eaLnBrk="1" latinLnBrk="0" hangingPunct="1">
              <a:spcBef>
                <a:spcPct val="20000"/>
              </a:spcBef>
              <a:buFont typeface="Arial"/>
              <a:buChar char="•"/>
              <a:defRPr sz="2700" kern="1200">
                <a:solidFill>
                  <a:schemeClr val="tx1"/>
                </a:solidFill>
                <a:latin typeface="+mn-lt"/>
                <a:ea typeface="+mn-ea"/>
                <a:cs typeface="+mn-cs"/>
              </a:defRPr>
            </a:lvl7pPr>
            <a:lvl8pPr marL="4573257" indent="-304884" algn="l" defTabSz="609768" rtl="0" eaLnBrk="1" latinLnBrk="0" hangingPunct="1">
              <a:spcBef>
                <a:spcPct val="20000"/>
              </a:spcBef>
              <a:buFont typeface="Arial"/>
              <a:buChar char="•"/>
              <a:defRPr sz="2700" kern="1200">
                <a:solidFill>
                  <a:schemeClr val="tx1"/>
                </a:solidFill>
                <a:latin typeface="+mn-lt"/>
                <a:ea typeface="+mn-ea"/>
                <a:cs typeface="+mn-cs"/>
              </a:defRPr>
            </a:lvl8pPr>
            <a:lvl9pPr marL="5183025" indent="-304884" algn="l" defTabSz="609768" rtl="0" eaLnBrk="1" latinLnBrk="0" hangingPunct="1">
              <a:spcBef>
                <a:spcPct val="20000"/>
              </a:spcBef>
              <a:buFont typeface="Arial"/>
              <a:buChar char="•"/>
              <a:defRPr sz="2700" kern="1200">
                <a:solidFill>
                  <a:schemeClr val="tx1"/>
                </a:solidFill>
                <a:latin typeface="+mn-lt"/>
                <a:ea typeface="+mn-ea"/>
                <a:cs typeface="+mn-cs"/>
              </a:defRPr>
            </a:lvl9pPr>
          </a:lstStyle>
          <a:p>
            <a:endParaRPr lang="en-US" dirty="0"/>
          </a:p>
        </p:txBody>
      </p:sp>
      <p:sp>
        <p:nvSpPr>
          <p:cNvPr id="3" name="TextBox 2">
            <a:extLst>
              <a:ext uri="{FF2B5EF4-FFF2-40B4-BE49-F238E27FC236}">
                <a16:creationId xmlns:a16="http://schemas.microsoft.com/office/drawing/2014/main" id="{B43635C4-7551-4E8E-855B-43DC0890D535}"/>
              </a:ext>
            </a:extLst>
          </p:cNvPr>
          <p:cNvSpPr txBox="1"/>
          <p:nvPr/>
        </p:nvSpPr>
        <p:spPr>
          <a:xfrm>
            <a:off x="2154724" y="3519534"/>
            <a:ext cx="8401616" cy="461665"/>
          </a:xfrm>
          <a:prstGeom prst="rect">
            <a:avLst/>
          </a:prstGeom>
          <a:noFill/>
        </p:spPr>
        <p:txBody>
          <a:bodyPr wrap="square" rtlCol="0">
            <a:spAutoFit/>
          </a:bodyPr>
          <a:lstStyle/>
          <a:p>
            <a:r>
              <a:rPr lang="en-US" dirty="0">
                <a:solidFill>
                  <a:srgbClr val="FF0000"/>
                </a:solidFill>
              </a:rPr>
              <a:t>All the above will represent change to the organization!</a:t>
            </a:r>
          </a:p>
        </p:txBody>
      </p:sp>
      <p:sp>
        <p:nvSpPr>
          <p:cNvPr id="8" name="TextBox 7">
            <a:extLst>
              <a:ext uri="{FF2B5EF4-FFF2-40B4-BE49-F238E27FC236}">
                <a16:creationId xmlns:a16="http://schemas.microsoft.com/office/drawing/2014/main" id="{26DB4DDC-8C76-45A1-836E-E8245B51F4EB}"/>
              </a:ext>
            </a:extLst>
          </p:cNvPr>
          <p:cNvSpPr txBox="1"/>
          <p:nvPr/>
        </p:nvSpPr>
        <p:spPr>
          <a:xfrm>
            <a:off x="1738264" y="4391407"/>
            <a:ext cx="8935771" cy="1200329"/>
          </a:xfrm>
          <a:prstGeom prst="rect">
            <a:avLst/>
          </a:prstGeom>
          <a:noFill/>
        </p:spPr>
        <p:txBody>
          <a:bodyPr wrap="square" rtlCol="0">
            <a:spAutoFit/>
          </a:bodyPr>
          <a:lstStyle/>
          <a:p>
            <a:r>
              <a:rPr lang="en-US" i="1" dirty="0">
                <a:solidFill>
                  <a:srgbClr val="0070C0"/>
                </a:solidFill>
              </a:rPr>
              <a:t>Use the Stakeholder Engagement processes mentioned in ConOps slides and the OCM concepts presented a few months ago to assure success in Organizational Change Management!</a:t>
            </a:r>
          </a:p>
        </p:txBody>
      </p:sp>
    </p:spTree>
    <p:extLst>
      <p:ext uri="{BB962C8B-B14F-4D97-AF65-F5344CB8AC3E}">
        <p14:creationId xmlns:p14="http://schemas.microsoft.com/office/powerpoint/2010/main" val="1626268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5189" y="654958"/>
            <a:ext cx="6531172" cy="1143000"/>
          </a:xfrm>
        </p:spPr>
        <p:txBody>
          <a:bodyPr>
            <a:noAutofit/>
          </a:bodyPr>
          <a:lstStyle/>
          <a:p>
            <a:r>
              <a:rPr lang="en-US" sz="3600" dirty="0"/>
              <a:t>Transportation Working Group</a:t>
            </a:r>
          </a:p>
        </p:txBody>
      </p:sp>
      <p:sp>
        <p:nvSpPr>
          <p:cNvPr id="6" name="Slide Number Placeholder 5"/>
          <p:cNvSpPr>
            <a:spLocks noGrp="1"/>
          </p:cNvSpPr>
          <p:nvPr>
            <p:ph type="sldNum" sz="quarter" idx="12"/>
          </p:nvPr>
        </p:nvSpPr>
        <p:spPr/>
        <p:txBody>
          <a:bodyPr/>
          <a:lstStyle/>
          <a:p>
            <a:fld id="{924B41C4-1474-8D42-B330-D2828683839D}" type="slidenum">
              <a:rPr lang="en-US" smtClean="0"/>
              <a:t>4</a:t>
            </a:fld>
            <a:endParaRPr lang="en-US"/>
          </a:p>
        </p:txBody>
      </p:sp>
      <p:pic>
        <p:nvPicPr>
          <p:cNvPr id="7" name="Picture 6">
            <a:extLst>
              <a:ext uri="{FF2B5EF4-FFF2-40B4-BE49-F238E27FC236}">
                <a16:creationId xmlns:a16="http://schemas.microsoft.com/office/drawing/2014/main" id="{A60FE8F2-A675-4A17-A032-74B0D29B8D72}"/>
              </a:ext>
            </a:extLst>
          </p:cNvPr>
          <p:cNvPicPr>
            <a:picLocks noChangeAspect="1"/>
          </p:cNvPicPr>
          <p:nvPr/>
        </p:nvPicPr>
        <p:blipFill rotWithShape="1">
          <a:blip r:embed="rId2"/>
          <a:srcRect t="68432" r="17374"/>
          <a:stretch/>
        </p:blipFill>
        <p:spPr>
          <a:xfrm>
            <a:off x="969307" y="1694575"/>
            <a:ext cx="10078994" cy="1049195"/>
          </a:xfrm>
          <a:prstGeom prst="rect">
            <a:avLst/>
          </a:prstGeom>
        </p:spPr>
      </p:pic>
      <p:sp>
        <p:nvSpPr>
          <p:cNvPr id="9" name="TextBox 8">
            <a:extLst>
              <a:ext uri="{FF2B5EF4-FFF2-40B4-BE49-F238E27FC236}">
                <a16:creationId xmlns:a16="http://schemas.microsoft.com/office/drawing/2014/main" id="{78ECE2EF-8C1A-4726-B591-84D04EDC2DDB}"/>
              </a:ext>
            </a:extLst>
          </p:cNvPr>
          <p:cNvSpPr txBox="1"/>
          <p:nvPr/>
        </p:nvSpPr>
        <p:spPr>
          <a:xfrm>
            <a:off x="2819079" y="2905780"/>
            <a:ext cx="6862194" cy="523220"/>
          </a:xfrm>
          <a:prstGeom prst="rect">
            <a:avLst/>
          </a:prstGeom>
          <a:noFill/>
        </p:spPr>
        <p:txBody>
          <a:bodyPr wrap="square" rtlCol="0">
            <a:spAutoFit/>
          </a:bodyPr>
          <a:lstStyle/>
          <a:p>
            <a:r>
              <a:rPr lang="en-US" sz="2800" dirty="0"/>
              <a:t>Five Key Functions of our Working Group</a:t>
            </a:r>
          </a:p>
        </p:txBody>
      </p:sp>
      <p:sp>
        <p:nvSpPr>
          <p:cNvPr id="8" name="Title 1">
            <a:extLst>
              <a:ext uri="{FF2B5EF4-FFF2-40B4-BE49-F238E27FC236}">
                <a16:creationId xmlns:a16="http://schemas.microsoft.com/office/drawing/2014/main" id="{EA48E898-7C8E-4CA8-865A-508F05F1D4B7}"/>
              </a:ext>
            </a:extLst>
          </p:cNvPr>
          <p:cNvSpPr txBox="1">
            <a:spLocks/>
          </p:cNvSpPr>
          <p:nvPr/>
        </p:nvSpPr>
        <p:spPr>
          <a:xfrm>
            <a:off x="3797788" y="3974861"/>
            <a:ext cx="5225775" cy="746410"/>
          </a:xfrm>
          <a:prstGeom prst="rect">
            <a:avLst/>
          </a:prstGeom>
        </p:spPr>
        <p:txBody>
          <a:bodyPr vert="horz" lIns="121954" tIns="60977" rIns="121954" bIns="60977" rtlCol="0" anchor="ctr">
            <a:noAutofit/>
          </a:bodyPr>
          <a:lstStyle>
            <a:lvl1pPr algn="l" defTabSz="609768" rtl="0" eaLnBrk="1" latinLnBrk="0" hangingPunct="1">
              <a:spcBef>
                <a:spcPct val="0"/>
              </a:spcBef>
              <a:buNone/>
              <a:defRPr sz="4400" kern="1200">
                <a:solidFill>
                  <a:schemeClr val="tx2"/>
                </a:solidFill>
                <a:latin typeface="+mj-lt"/>
                <a:ea typeface="+mj-ea"/>
                <a:cs typeface="Open Sans"/>
              </a:defRPr>
            </a:lvl1pPr>
          </a:lstStyle>
          <a:p>
            <a:r>
              <a:rPr lang="en-US" sz="3600" dirty="0"/>
              <a:t>APTA SE Subcommittee</a:t>
            </a:r>
          </a:p>
        </p:txBody>
      </p:sp>
      <p:pic>
        <p:nvPicPr>
          <p:cNvPr id="11" name="Picture 10">
            <a:extLst>
              <a:ext uri="{FF2B5EF4-FFF2-40B4-BE49-F238E27FC236}">
                <a16:creationId xmlns:a16="http://schemas.microsoft.com/office/drawing/2014/main" id="{7EE8AC1D-969F-490A-8454-4AB401B99E4F}"/>
              </a:ext>
            </a:extLst>
          </p:cNvPr>
          <p:cNvPicPr>
            <a:picLocks noChangeAspect="1"/>
          </p:cNvPicPr>
          <p:nvPr/>
        </p:nvPicPr>
        <p:blipFill>
          <a:blip r:embed="rId3"/>
          <a:stretch>
            <a:fillRect/>
          </a:stretch>
        </p:blipFill>
        <p:spPr>
          <a:xfrm>
            <a:off x="3797788" y="4771403"/>
            <a:ext cx="5136488" cy="940011"/>
          </a:xfrm>
          <a:prstGeom prst="rect">
            <a:avLst/>
          </a:prstGeom>
        </p:spPr>
      </p:pic>
    </p:spTree>
    <p:extLst>
      <p:ext uri="{BB962C8B-B14F-4D97-AF65-F5344CB8AC3E}">
        <p14:creationId xmlns:p14="http://schemas.microsoft.com/office/powerpoint/2010/main" val="2225584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E42BD-5746-4567-9505-F149E24DAA6A}"/>
              </a:ext>
            </a:extLst>
          </p:cNvPr>
          <p:cNvSpPr>
            <a:spLocks noGrp="1"/>
          </p:cNvSpPr>
          <p:nvPr>
            <p:ph type="title"/>
          </p:nvPr>
        </p:nvSpPr>
        <p:spPr>
          <a:xfrm>
            <a:off x="1330875" y="130127"/>
            <a:ext cx="9012751" cy="885034"/>
          </a:xfrm>
        </p:spPr>
        <p:txBody>
          <a:bodyPr>
            <a:normAutofit/>
          </a:bodyPr>
          <a:lstStyle/>
          <a:p>
            <a:r>
              <a:rPr lang="en-US" dirty="0"/>
              <a:t>Project Delivery Methods Summary</a:t>
            </a:r>
          </a:p>
        </p:txBody>
      </p:sp>
      <p:sp>
        <p:nvSpPr>
          <p:cNvPr id="3" name="Content Placeholder 2">
            <a:extLst>
              <a:ext uri="{FF2B5EF4-FFF2-40B4-BE49-F238E27FC236}">
                <a16:creationId xmlns:a16="http://schemas.microsoft.com/office/drawing/2014/main" id="{6F075844-CD02-4E9E-BD4A-A461DD9A016C}"/>
              </a:ext>
            </a:extLst>
          </p:cNvPr>
          <p:cNvSpPr>
            <a:spLocks noGrp="1"/>
          </p:cNvSpPr>
          <p:nvPr>
            <p:ph idx="1"/>
          </p:nvPr>
        </p:nvSpPr>
        <p:spPr>
          <a:xfrm>
            <a:off x="574803" y="1225262"/>
            <a:ext cx="5524372" cy="4649018"/>
          </a:xfrm>
        </p:spPr>
        <p:txBody>
          <a:bodyPr>
            <a:normAutofit fontScale="70000" lnSpcReduction="20000"/>
          </a:bodyPr>
          <a:lstStyle/>
          <a:p>
            <a:pPr>
              <a:buFont typeface="Wingdings" panose="05000000000000000000" pitchFamily="2" charset="2"/>
              <a:buChar char="Ø"/>
            </a:pPr>
            <a:r>
              <a:rPr lang="en-US" dirty="0"/>
              <a:t>Design Build removes much of the D-B-B incentive toward silo behaviors….</a:t>
            </a:r>
            <a:r>
              <a:rPr lang="en-US" b="1" dirty="0"/>
              <a:t>it does not eliminate them</a:t>
            </a:r>
            <a:r>
              <a:rPr lang="en-US" dirty="0"/>
              <a:t>.</a:t>
            </a:r>
          </a:p>
          <a:p>
            <a:pPr>
              <a:buFont typeface="Wingdings" panose="05000000000000000000" pitchFamily="2" charset="2"/>
              <a:buChar char="Ø"/>
            </a:pPr>
            <a:endParaRPr lang="en-US" dirty="0"/>
          </a:p>
          <a:p>
            <a:pPr>
              <a:buFont typeface="Wingdings" panose="05000000000000000000" pitchFamily="2" charset="2"/>
              <a:buChar char="Ø"/>
            </a:pPr>
            <a:r>
              <a:rPr lang="en-US" dirty="0"/>
              <a:t>D-B it is not a panacea</a:t>
            </a:r>
          </a:p>
          <a:p>
            <a:pPr>
              <a:buFont typeface="Wingdings" panose="05000000000000000000" pitchFamily="2" charset="2"/>
              <a:buChar char="Ø"/>
            </a:pPr>
            <a:endParaRPr lang="en-US" dirty="0"/>
          </a:p>
          <a:p>
            <a:pPr>
              <a:buFont typeface="Wingdings" panose="05000000000000000000" pitchFamily="2" charset="2"/>
              <a:buChar char="Ø"/>
            </a:pPr>
            <a:r>
              <a:rPr lang="en-US" dirty="0"/>
              <a:t>System Lifecycle Engineering with RM, V&amp;V,  CM, QA executing are still needed!</a:t>
            </a:r>
          </a:p>
        </p:txBody>
      </p:sp>
      <p:sp>
        <p:nvSpPr>
          <p:cNvPr id="4" name="Footer Placeholder 3">
            <a:extLst>
              <a:ext uri="{FF2B5EF4-FFF2-40B4-BE49-F238E27FC236}">
                <a16:creationId xmlns:a16="http://schemas.microsoft.com/office/drawing/2014/main" id="{32D088CB-CD58-461B-8291-A943C545C872}"/>
              </a:ext>
            </a:extLst>
          </p:cNvPr>
          <p:cNvSpPr>
            <a:spLocks noGrp="1"/>
          </p:cNvSpPr>
          <p:nvPr>
            <p:ph type="ftr" sz="quarter" idx="11"/>
          </p:nvPr>
        </p:nvSpPr>
        <p:spPr/>
        <p:txBody>
          <a:bodyPr/>
          <a:lstStyle/>
          <a:p>
            <a:r>
              <a:rPr lang="en-US"/>
              <a:t>May 20, 2021 - Monthly Meeting</a:t>
            </a:r>
            <a:endParaRPr lang="en-US" dirty="0"/>
          </a:p>
        </p:txBody>
      </p:sp>
      <p:sp>
        <p:nvSpPr>
          <p:cNvPr id="5" name="Slide Number Placeholder 4">
            <a:extLst>
              <a:ext uri="{FF2B5EF4-FFF2-40B4-BE49-F238E27FC236}">
                <a16:creationId xmlns:a16="http://schemas.microsoft.com/office/drawing/2014/main" id="{32BA6623-A06D-4789-960D-689B947BA260}"/>
              </a:ext>
            </a:extLst>
          </p:cNvPr>
          <p:cNvSpPr>
            <a:spLocks noGrp="1"/>
          </p:cNvSpPr>
          <p:nvPr>
            <p:ph type="sldNum" sz="quarter" idx="12"/>
          </p:nvPr>
        </p:nvSpPr>
        <p:spPr/>
        <p:txBody>
          <a:bodyPr/>
          <a:lstStyle/>
          <a:p>
            <a:fld id="{924B41C4-1474-8D42-B330-D2828683839D}" type="slidenum">
              <a:rPr lang="en-US" smtClean="0"/>
              <a:t>40</a:t>
            </a:fld>
            <a:endParaRPr lang="en-US"/>
          </a:p>
        </p:txBody>
      </p:sp>
      <p:pic>
        <p:nvPicPr>
          <p:cNvPr id="6" name="Picture 5">
            <a:extLst>
              <a:ext uri="{FF2B5EF4-FFF2-40B4-BE49-F238E27FC236}">
                <a16:creationId xmlns:a16="http://schemas.microsoft.com/office/drawing/2014/main" id="{6875CB0B-6EA5-4B96-9E20-79DE0012E602}"/>
              </a:ext>
            </a:extLst>
          </p:cNvPr>
          <p:cNvPicPr>
            <a:picLocks noChangeAspect="1"/>
          </p:cNvPicPr>
          <p:nvPr/>
        </p:nvPicPr>
        <p:blipFill>
          <a:blip r:embed="rId2"/>
          <a:stretch>
            <a:fillRect/>
          </a:stretch>
        </p:blipFill>
        <p:spPr>
          <a:xfrm>
            <a:off x="6564073" y="1134606"/>
            <a:ext cx="4115492" cy="4739674"/>
          </a:xfrm>
          <a:prstGeom prst="rect">
            <a:avLst/>
          </a:prstGeom>
        </p:spPr>
      </p:pic>
    </p:spTree>
    <p:extLst>
      <p:ext uri="{BB962C8B-B14F-4D97-AF65-F5344CB8AC3E}">
        <p14:creationId xmlns:p14="http://schemas.microsoft.com/office/powerpoint/2010/main" val="294932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E27FE-B3FA-4848-9207-9CDCD73E956D}"/>
              </a:ext>
            </a:extLst>
          </p:cNvPr>
          <p:cNvSpPr>
            <a:spLocks noGrp="1"/>
          </p:cNvSpPr>
          <p:nvPr>
            <p:ph type="title"/>
          </p:nvPr>
        </p:nvSpPr>
        <p:spPr>
          <a:xfrm>
            <a:off x="1442906" y="1304692"/>
            <a:ext cx="9806730" cy="1317072"/>
          </a:xfrm>
        </p:spPr>
        <p:txBody>
          <a:bodyPr>
            <a:normAutofit/>
          </a:bodyPr>
          <a:lstStyle/>
          <a:p>
            <a:pPr algn="ctr"/>
            <a:r>
              <a:rPr lang="en-US" sz="5400" dirty="0"/>
              <a:t>MTA Design Build Approach</a:t>
            </a:r>
          </a:p>
        </p:txBody>
      </p:sp>
      <p:sp>
        <p:nvSpPr>
          <p:cNvPr id="4" name="Footer Placeholder 3">
            <a:extLst>
              <a:ext uri="{FF2B5EF4-FFF2-40B4-BE49-F238E27FC236}">
                <a16:creationId xmlns:a16="http://schemas.microsoft.com/office/drawing/2014/main" id="{78C2B680-5336-454F-A8A2-83133474D22F}"/>
              </a:ext>
            </a:extLst>
          </p:cNvPr>
          <p:cNvSpPr>
            <a:spLocks noGrp="1"/>
          </p:cNvSpPr>
          <p:nvPr>
            <p:ph type="ftr" sz="quarter" idx="11"/>
          </p:nvPr>
        </p:nvSpPr>
        <p:spPr/>
        <p:txBody>
          <a:bodyPr/>
          <a:lstStyle/>
          <a:p>
            <a:r>
              <a:rPr lang="en-US"/>
              <a:t>May 20, 2021 - Monthly Meeting</a:t>
            </a:r>
            <a:endParaRPr lang="en-US" dirty="0"/>
          </a:p>
        </p:txBody>
      </p:sp>
      <p:sp>
        <p:nvSpPr>
          <p:cNvPr id="5" name="Slide Number Placeholder 4">
            <a:extLst>
              <a:ext uri="{FF2B5EF4-FFF2-40B4-BE49-F238E27FC236}">
                <a16:creationId xmlns:a16="http://schemas.microsoft.com/office/drawing/2014/main" id="{25E16CFC-B21E-44F6-B8B5-5214A373D853}"/>
              </a:ext>
            </a:extLst>
          </p:cNvPr>
          <p:cNvSpPr>
            <a:spLocks noGrp="1"/>
          </p:cNvSpPr>
          <p:nvPr>
            <p:ph type="sldNum" sz="quarter" idx="12"/>
          </p:nvPr>
        </p:nvSpPr>
        <p:spPr/>
        <p:txBody>
          <a:bodyPr/>
          <a:lstStyle/>
          <a:p>
            <a:fld id="{924B41C4-1474-8D42-B330-D2828683839D}" type="slidenum">
              <a:rPr lang="en-US" smtClean="0"/>
              <a:t>41</a:t>
            </a:fld>
            <a:endParaRPr lang="en-US"/>
          </a:p>
        </p:txBody>
      </p:sp>
      <p:pic>
        <p:nvPicPr>
          <p:cNvPr id="6" name="Picture 5" descr="A blue logo with white letters&#10;&#10;Description automatically generated with low confidence">
            <a:extLst>
              <a:ext uri="{FF2B5EF4-FFF2-40B4-BE49-F238E27FC236}">
                <a16:creationId xmlns:a16="http://schemas.microsoft.com/office/drawing/2014/main" id="{C6CF6E96-96D5-4D77-8BFE-0825A1E7209A}"/>
              </a:ext>
            </a:extLst>
          </p:cNvPr>
          <p:cNvPicPr>
            <a:picLocks noChangeAspect="1"/>
          </p:cNvPicPr>
          <p:nvPr/>
        </p:nvPicPr>
        <p:blipFill>
          <a:blip r:embed="rId2"/>
          <a:stretch>
            <a:fillRect/>
          </a:stretch>
        </p:blipFill>
        <p:spPr>
          <a:xfrm>
            <a:off x="4734684" y="2621764"/>
            <a:ext cx="2882520" cy="2882520"/>
          </a:xfrm>
          <a:prstGeom prst="rect">
            <a:avLst/>
          </a:prstGeom>
        </p:spPr>
      </p:pic>
    </p:spTree>
    <p:extLst>
      <p:ext uri="{BB962C8B-B14F-4D97-AF65-F5344CB8AC3E}">
        <p14:creationId xmlns:p14="http://schemas.microsoft.com/office/powerpoint/2010/main" val="32630514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5B0CB-9842-4719-AB1F-4FF881D4248C}"/>
              </a:ext>
            </a:extLst>
          </p:cNvPr>
          <p:cNvSpPr>
            <a:spLocks noGrp="1"/>
          </p:cNvSpPr>
          <p:nvPr>
            <p:ph type="title"/>
          </p:nvPr>
        </p:nvSpPr>
        <p:spPr>
          <a:xfrm>
            <a:off x="1337435" y="192401"/>
            <a:ext cx="9744422" cy="773985"/>
          </a:xfrm>
        </p:spPr>
        <p:txBody>
          <a:bodyPr>
            <a:normAutofit/>
          </a:bodyPr>
          <a:lstStyle/>
          <a:p>
            <a:r>
              <a:rPr lang="en-US" sz="3600" dirty="0"/>
              <a:t>Design-Build Approach at MTA</a:t>
            </a:r>
          </a:p>
        </p:txBody>
      </p:sp>
      <p:sp>
        <p:nvSpPr>
          <p:cNvPr id="3" name="Content Placeholder 2">
            <a:extLst>
              <a:ext uri="{FF2B5EF4-FFF2-40B4-BE49-F238E27FC236}">
                <a16:creationId xmlns:a16="http://schemas.microsoft.com/office/drawing/2014/main" id="{9669E811-8BEC-4AED-9619-1BA0974986D9}"/>
              </a:ext>
            </a:extLst>
          </p:cNvPr>
          <p:cNvSpPr>
            <a:spLocks noGrp="1"/>
          </p:cNvSpPr>
          <p:nvPr>
            <p:ph idx="1"/>
          </p:nvPr>
        </p:nvSpPr>
        <p:spPr>
          <a:xfrm>
            <a:off x="3221372" y="1713027"/>
            <a:ext cx="8241226" cy="3928143"/>
          </a:xfrm>
        </p:spPr>
        <p:txBody>
          <a:bodyPr>
            <a:normAutofit fontScale="47500" lnSpcReduction="20000"/>
          </a:bodyPr>
          <a:lstStyle/>
          <a:p>
            <a:r>
              <a:rPr lang="en-US" dirty="0"/>
              <a:t>William Gleckler – Principal Systems Engineer, MTA</a:t>
            </a:r>
          </a:p>
          <a:p>
            <a:endParaRPr lang="en-US" dirty="0"/>
          </a:p>
          <a:p>
            <a:r>
              <a:rPr lang="en-US" dirty="0"/>
              <a:t>Bill is a TWG Director at Large and provides mentoring and advice to the INCOSE Transportation Working Group membership</a:t>
            </a:r>
          </a:p>
          <a:p>
            <a:endParaRPr lang="en-US" dirty="0"/>
          </a:p>
          <a:p>
            <a:r>
              <a:rPr lang="en-US" dirty="0"/>
              <a:t>William Gleckler is the Principal Systems Engineer for the MTA Construction &amp; Development (MTA C&amp;D) business unit. After 18 years in the design and manufacturing of products and systems used in the automotive, defense and aerospace industry.</a:t>
            </a:r>
          </a:p>
          <a:p>
            <a:r>
              <a:rPr lang="en-US" dirty="0"/>
              <a:t>Bill joined the MTA-NYCT agency in 2003 to work in Subway Operations. In 2005, he joined the Capital Program Management Department as Deputy Commissioning Officer eventually transitioned into his current role within Systems Engineering.</a:t>
            </a:r>
          </a:p>
          <a:p>
            <a:endParaRPr lang="en-US" dirty="0"/>
          </a:p>
        </p:txBody>
      </p:sp>
      <p:sp>
        <p:nvSpPr>
          <p:cNvPr id="4" name="Footer Placeholder 3">
            <a:extLst>
              <a:ext uri="{FF2B5EF4-FFF2-40B4-BE49-F238E27FC236}">
                <a16:creationId xmlns:a16="http://schemas.microsoft.com/office/drawing/2014/main" id="{3FDC3255-67FF-4986-A73D-C3CD7AA69E26}"/>
              </a:ext>
            </a:extLst>
          </p:cNvPr>
          <p:cNvSpPr>
            <a:spLocks noGrp="1"/>
          </p:cNvSpPr>
          <p:nvPr>
            <p:ph type="ftr" sz="quarter" idx="11"/>
          </p:nvPr>
        </p:nvSpPr>
        <p:spPr/>
        <p:txBody>
          <a:bodyPr/>
          <a:lstStyle/>
          <a:p>
            <a:r>
              <a:rPr lang="en-US"/>
              <a:t>May 20, 2021 - Monthly Meeting</a:t>
            </a:r>
            <a:endParaRPr lang="en-US" dirty="0"/>
          </a:p>
        </p:txBody>
      </p:sp>
      <p:sp>
        <p:nvSpPr>
          <p:cNvPr id="5" name="Slide Number Placeholder 4">
            <a:extLst>
              <a:ext uri="{FF2B5EF4-FFF2-40B4-BE49-F238E27FC236}">
                <a16:creationId xmlns:a16="http://schemas.microsoft.com/office/drawing/2014/main" id="{40B0744B-A725-43CC-8E80-71B103164393}"/>
              </a:ext>
            </a:extLst>
          </p:cNvPr>
          <p:cNvSpPr>
            <a:spLocks noGrp="1"/>
          </p:cNvSpPr>
          <p:nvPr>
            <p:ph type="sldNum" sz="quarter" idx="12"/>
          </p:nvPr>
        </p:nvSpPr>
        <p:spPr/>
        <p:txBody>
          <a:bodyPr/>
          <a:lstStyle/>
          <a:p>
            <a:fld id="{924B41C4-1474-8D42-B330-D2828683839D}" type="slidenum">
              <a:rPr lang="en-US" smtClean="0"/>
              <a:t>42</a:t>
            </a:fld>
            <a:endParaRPr lang="en-US"/>
          </a:p>
        </p:txBody>
      </p:sp>
      <p:sp>
        <p:nvSpPr>
          <p:cNvPr id="11" name="TextBox 10">
            <a:extLst>
              <a:ext uri="{FF2B5EF4-FFF2-40B4-BE49-F238E27FC236}">
                <a16:creationId xmlns:a16="http://schemas.microsoft.com/office/drawing/2014/main" id="{3F06CAF4-1A32-468E-A8EE-B0EB017ABEEC}"/>
              </a:ext>
            </a:extLst>
          </p:cNvPr>
          <p:cNvSpPr txBox="1"/>
          <p:nvPr/>
        </p:nvSpPr>
        <p:spPr>
          <a:xfrm>
            <a:off x="1337435" y="972951"/>
            <a:ext cx="2138390" cy="461665"/>
          </a:xfrm>
          <a:prstGeom prst="rect">
            <a:avLst/>
          </a:prstGeom>
          <a:noFill/>
        </p:spPr>
        <p:txBody>
          <a:bodyPr wrap="square" rtlCol="0">
            <a:spAutoFit/>
          </a:bodyPr>
          <a:lstStyle/>
          <a:p>
            <a:r>
              <a:rPr lang="en-US" dirty="0">
                <a:solidFill>
                  <a:srgbClr val="FF0000"/>
                </a:solidFill>
              </a:rPr>
              <a:t>Presenter 2:</a:t>
            </a:r>
          </a:p>
        </p:txBody>
      </p:sp>
      <p:pic>
        <p:nvPicPr>
          <p:cNvPr id="9" name="Picture 8">
            <a:extLst>
              <a:ext uri="{FF2B5EF4-FFF2-40B4-BE49-F238E27FC236}">
                <a16:creationId xmlns:a16="http://schemas.microsoft.com/office/drawing/2014/main" id="{0166E206-CF03-4599-A03D-7D32BA76A778}"/>
              </a:ext>
            </a:extLst>
          </p:cNvPr>
          <p:cNvPicPr/>
          <p:nvPr/>
        </p:nvPicPr>
        <p:blipFill rotWithShape="1">
          <a:blip r:embed="rId2">
            <a:extLst>
              <a:ext uri="{28A0092B-C50C-407E-A947-70E740481C1C}">
                <a14:useLocalDpi xmlns:a14="http://schemas.microsoft.com/office/drawing/2010/main" val="0"/>
              </a:ext>
            </a:extLst>
          </a:blip>
          <a:srcRect l="16216" t="9459" r="16216" b="9459"/>
          <a:stretch/>
        </p:blipFill>
        <p:spPr>
          <a:xfrm>
            <a:off x="942861" y="1861726"/>
            <a:ext cx="1623654" cy="2091043"/>
          </a:xfrm>
          <a:prstGeom prst="rect">
            <a:avLst/>
          </a:prstGeom>
        </p:spPr>
      </p:pic>
      <p:pic>
        <p:nvPicPr>
          <p:cNvPr id="8" name="Picture 7" descr="A blue logo with white letters&#10;&#10;Description automatically generated with low confidence">
            <a:extLst>
              <a:ext uri="{FF2B5EF4-FFF2-40B4-BE49-F238E27FC236}">
                <a16:creationId xmlns:a16="http://schemas.microsoft.com/office/drawing/2014/main" id="{5B9F6756-BE23-4FCA-A13A-34AC81F47A58}"/>
              </a:ext>
            </a:extLst>
          </p:cNvPr>
          <p:cNvPicPr>
            <a:picLocks noChangeAspect="1"/>
          </p:cNvPicPr>
          <p:nvPr/>
        </p:nvPicPr>
        <p:blipFill>
          <a:blip r:embed="rId3"/>
          <a:stretch>
            <a:fillRect/>
          </a:stretch>
        </p:blipFill>
        <p:spPr>
          <a:xfrm>
            <a:off x="942861" y="4085439"/>
            <a:ext cx="1623654" cy="1623654"/>
          </a:xfrm>
          <a:prstGeom prst="rect">
            <a:avLst/>
          </a:prstGeom>
        </p:spPr>
      </p:pic>
    </p:spTree>
    <p:extLst>
      <p:ext uri="{BB962C8B-B14F-4D97-AF65-F5344CB8AC3E}">
        <p14:creationId xmlns:p14="http://schemas.microsoft.com/office/powerpoint/2010/main" val="10124603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5B0CB-9842-4719-AB1F-4FF881D4248C}"/>
              </a:ext>
            </a:extLst>
          </p:cNvPr>
          <p:cNvSpPr>
            <a:spLocks noGrp="1"/>
          </p:cNvSpPr>
          <p:nvPr>
            <p:ph type="title"/>
          </p:nvPr>
        </p:nvSpPr>
        <p:spPr>
          <a:xfrm>
            <a:off x="1337435" y="192401"/>
            <a:ext cx="9744422" cy="773985"/>
          </a:xfrm>
        </p:spPr>
        <p:txBody>
          <a:bodyPr>
            <a:normAutofit/>
          </a:bodyPr>
          <a:lstStyle/>
          <a:p>
            <a:r>
              <a:rPr lang="en-US" sz="3600" dirty="0"/>
              <a:t>Design-Build Approach at MTA</a:t>
            </a:r>
          </a:p>
        </p:txBody>
      </p:sp>
      <p:sp>
        <p:nvSpPr>
          <p:cNvPr id="3" name="Content Placeholder 2">
            <a:extLst>
              <a:ext uri="{FF2B5EF4-FFF2-40B4-BE49-F238E27FC236}">
                <a16:creationId xmlns:a16="http://schemas.microsoft.com/office/drawing/2014/main" id="{9669E811-8BEC-4AED-9619-1BA0974986D9}"/>
              </a:ext>
            </a:extLst>
          </p:cNvPr>
          <p:cNvSpPr>
            <a:spLocks noGrp="1"/>
          </p:cNvSpPr>
          <p:nvPr>
            <p:ph idx="1"/>
          </p:nvPr>
        </p:nvSpPr>
        <p:spPr>
          <a:xfrm>
            <a:off x="2939383" y="1609152"/>
            <a:ext cx="9183466" cy="4952573"/>
          </a:xfrm>
        </p:spPr>
        <p:txBody>
          <a:bodyPr>
            <a:normAutofit/>
          </a:bodyPr>
          <a:lstStyle/>
          <a:p>
            <a:r>
              <a:rPr lang="en-US" sz="2000" dirty="0"/>
              <a:t>Allison Ruggiero - Systems Engineer for MTA Construction &amp; Development.</a:t>
            </a:r>
          </a:p>
          <a:p>
            <a:r>
              <a:rPr lang="en-US" sz="2000" dirty="0"/>
              <a:t>Allison is Co-Chair of the INCOSE Transportation Working Group (TWG)</a:t>
            </a:r>
          </a:p>
          <a:p>
            <a:endParaRPr lang="en-US" sz="2000" dirty="0"/>
          </a:p>
          <a:p>
            <a:r>
              <a:rPr lang="en-US" sz="2000" dirty="0"/>
              <a:t>Allison joined the agency in 2013 after completing a M.S. in Systems Engineering from Johns Hopkins University.</a:t>
            </a:r>
          </a:p>
          <a:p>
            <a:r>
              <a:rPr lang="en-US" sz="2000" dirty="0"/>
              <a:t>Allison previously worked as a Project Manager for the NYC Fire Department, managing a portfolio of personnel accountability and safety-related communications capital projects.</a:t>
            </a:r>
          </a:p>
          <a:p>
            <a:r>
              <a:rPr lang="en-US" sz="2000" dirty="0"/>
              <a:t>Originally from New Mexico, Allison was a Packaging Design Engineer and Project Lead at Sandia National Laboratories for 7 years,  During this time, Allison worked in the Organic Materials Department designing and building satellite sensor packaging, and later leading the effort to complete the Production builds.</a:t>
            </a:r>
          </a:p>
          <a:p>
            <a:endParaRPr lang="en-US" sz="2000" dirty="0"/>
          </a:p>
        </p:txBody>
      </p:sp>
      <p:sp>
        <p:nvSpPr>
          <p:cNvPr id="4" name="Footer Placeholder 3">
            <a:extLst>
              <a:ext uri="{FF2B5EF4-FFF2-40B4-BE49-F238E27FC236}">
                <a16:creationId xmlns:a16="http://schemas.microsoft.com/office/drawing/2014/main" id="{3FDC3255-67FF-4986-A73D-C3CD7AA69E26}"/>
              </a:ext>
            </a:extLst>
          </p:cNvPr>
          <p:cNvSpPr>
            <a:spLocks noGrp="1"/>
          </p:cNvSpPr>
          <p:nvPr>
            <p:ph type="ftr" sz="quarter" idx="11"/>
          </p:nvPr>
        </p:nvSpPr>
        <p:spPr/>
        <p:txBody>
          <a:bodyPr/>
          <a:lstStyle/>
          <a:p>
            <a:r>
              <a:rPr lang="en-US"/>
              <a:t>May 20, 2021 - Monthly Meeting</a:t>
            </a:r>
            <a:endParaRPr lang="en-US" dirty="0"/>
          </a:p>
        </p:txBody>
      </p:sp>
      <p:sp>
        <p:nvSpPr>
          <p:cNvPr id="5" name="Slide Number Placeholder 4">
            <a:extLst>
              <a:ext uri="{FF2B5EF4-FFF2-40B4-BE49-F238E27FC236}">
                <a16:creationId xmlns:a16="http://schemas.microsoft.com/office/drawing/2014/main" id="{40B0744B-A725-43CC-8E80-71B103164393}"/>
              </a:ext>
            </a:extLst>
          </p:cNvPr>
          <p:cNvSpPr>
            <a:spLocks noGrp="1"/>
          </p:cNvSpPr>
          <p:nvPr>
            <p:ph type="sldNum" sz="quarter" idx="12"/>
          </p:nvPr>
        </p:nvSpPr>
        <p:spPr/>
        <p:txBody>
          <a:bodyPr/>
          <a:lstStyle/>
          <a:p>
            <a:fld id="{924B41C4-1474-8D42-B330-D2828683839D}" type="slidenum">
              <a:rPr lang="en-US" smtClean="0"/>
              <a:t>43</a:t>
            </a:fld>
            <a:endParaRPr lang="en-US"/>
          </a:p>
        </p:txBody>
      </p:sp>
      <p:sp>
        <p:nvSpPr>
          <p:cNvPr id="11" name="TextBox 10">
            <a:extLst>
              <a:ext uri="{FF2B5EF4-FFF2-40B4-BE49-F238E27FC236}">
                <a16:creationId xmlns:a16="http://schemas.microsoft.com/office/drawing/2014/main" id="{3F06CAF4-1A32-468E-A8EE-B0EB017ABEEC}"/>
              </a:ext>
            </a:extLst>
          </p:cNvPr>
          <p:cNvSpPr txBox="1"/>
          <p:nvPr/>
        </p:nvSpPr>
        <p:spPr>
          <a:xfrm>
            <a:off x="1337435" y="972951"/>
            <a:ext cx="2138390" cy="461665"/>
          </a:xfrm>
          <a:prstGeom prst="rect">
            <a:avLst/>
          </a:prstGeom>
          <a:noFill/>
        </p:spPr>
        <p:txBody>
          <a:bodyPr wrap="square" rtlCol="0">
            <a:spAutoFit/>
          </a:bodyPr>
          <a:lstStyle/>
          <a:p>
            <a:r>
              <a:rPr lang="en-US" dirty="0">
                <a:solidFill>
                  <a:srgbClr val="FF0000"/>
                </a:solidFill>
              </a:rPr>
              <a:t>Presenter 3:</a:t>
            </a:r>
          </a:p>
        </p:txBody>
      </p:sp>
      <p:pic>
        <p:nvPicPr>
          <p:cNvPr id="8" name="Picture 7" descr="A blue logo with white letters&#10;&#10;Description automatically generated with low confidence">
            <a:extLst>
              <a:ext uri="{FF2B5EF4-FFF2-40B4-BE49-F238E27FC236}">
                <a16:creationId xmlns:a16="http://schemas.microsoft.com/office/drawing/2014/main" id="{5B9F6756-BE23-4FCA-A13A-34AC81F47A58}"/>
              </a:ext>
            </a:extLst>
          </p:cNvPr>
          <p:cNvPicPr>
            <a:picLocks noChangeAspect="1"/>
          </p:cNvPicPr>
          <p:nvPr/>
        </p:nvPicPr>
        <p:blipFill>
          <a:blip r:embed="rId2"/>
          <a:stretch>
            <a:fillRect/>
          </a:stretch>
        </p:blipFill>
        <p:spPr>
          <a:xfrm>
            <a:off x="942861" y="4085439"/>
            <a:ext cx="1623654" cy="1623654"/>
          </a:xfrm>
          <a:prstGeom prst="rect">
            <a:avLst/>
          </a:prstGeom>
        </p:spPr>
      </p:pic>
      <p:pic>
        <p:nvPicPr>
          <p:cNvPr id="10" name="Picture 9">
            <a:extLst>
              <a:ext uri="{FF2B5EF4-FFF2-40B4-BE49-F238E27FC236}">
                <a16:creationId xmlns:a16="http://schemas.microsoft.com/office/drawing/2014/main" id="{D738CB50-ED23-4450-A02D-1617EC8E3A3D}"/>
              </a:ext>
            </a:extLst>
          </p:cNvPr>
          <p:cNvPicPr/>
          <p:nvPr/>
        </p:nvPicPr>
        <p:blipFill>
          <a:blip r:embed="rId3">
            <a:extLst>
              <a:ext uri="{28A0092B-C50C-407E-A947-70E740481C1C}">
                <a14:useLocalDpi xmlns:a14="http://schemas.microsoft.com/office/drawing/2010/main" val="0"/>
              </a:ext>
            </a:extLst>
          </a:blip>
          <a:stretch>
            <a:fillRect/>
          </a:stretch>
        </p:blipFill>
        <p:spPr>
          <a:xfrm>
            <a:off x="942861" y="1880651"/>
            <a:ext cx="1623654" cy="2020230"/>
          </a:xfrm>
          <a:prstGeom prst="rect">
            <a:avLst/>
          </a:prstGeom>
        </p:spPr>
      </p:pic>
    </p:spTree>
    <p:extLst>
      <p:ext uri="{BB962C8B-B14F-4D97-AF65-F5344CB8AC3E}">
        <p14:creationId xmlns:p14="http://schemas.microsoft.com/office/powerpoint/2010/main" val="28405723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9185351-494E-49A9-8E6F-DD2DDA5899A4}"/>
              </a:ext>
            </a:extLst>
          </p:cNvPr>
          <p:cNvSpPr>
            <a:spLocks noGrp="1"/>
          </p:cNvSpPr>
          <p:nvPr>
            <p:ph type="ftr" sz="quarter" idx="11"/>
          </p:nvPr>
        </p:nvSpPr>
        <p:spPr/>
        <p:txBody>
          <a:bodyPr/>
          <a:lstStyle/>
          <a:p>
            <a:r>
              <a:rPr lang="en-US"/>
              <a:t>May 20, 2021 - Monthly Meeting</a:t>
            </a:r>
            <a:endParaRPr lang="en-US" dirty="0"/>
          </a:p>
        </p:txBody>
      </p:sp>
      <p:sp>
        <p:nvSpPr>
          <p:cNvPr id="5" name="Slide Number Placeholder 4">
            <a:extLst>
              <a:ext uri="{FF2B5EF4-FFF2-40B4-BE49-F238E27FC236}">
                <a16:creationId xmlns:a16="http://schemas.microsoft.com/office/drawing/2014/main" id="{77A6D39C-CD2E-4052-8FD9-8DF360EED96A}"/>
              </a:ext>
            </a:extLst>
          </p:cNvPr>
          <p:cNvSpPr>
            <a:spLocks noGrp="1"/>
          </p:cNvSpPr>
          <p:nvPr>
            <p:ph type="sldNum" sz="quarter" idx="12"/>
          </p:nvPr>
        </p:nvSpPr>
        <p:spPr/>
        <p:txBody>
          <a:bodyPr/>
          <a:lstStyle/>
          <a:p>
            <a:fld id="{924B41C4-1474-8D42-B330-D2828683839D}" type="slidenum">
              <a:rPr lang="en-US" smtClean="0"/>
              <a:t>44</a:t>
            </a:fld>
            <a:endParaRPr lang="en-US"/>
          </a:p>
        </p:txBody>
      </p:sp>
      <p:sp>
        <p:nvSpPr>
          <p:cNvPr id="6" name="Rectangle 5">
            <a:extLst>
              <a:ext uri="{FF2B5EF4-FFF2-40B4-BE49-F238E27FC236}">
                <a16:creationId xmlns:a16="http://schemas.microsoft.com/office/drawing/2014/main" id="{B922628F-FD3A-49DE-90B8-E495567144A5}"/>
              </a:ext>
            </a:extLst>
          </p:cNvPr>
          <p:cNvSpPr>
            <a:spLocks noGrp="1"/>
          </p:cNvSpPr>
          <p:nvPr/>
        </p:nvSpPr>
        <p:spPr bwMode="auto">
          <a:xfrm>
            <a:off x="1679575" y="696119"/>
            <a:ext cx="8839200" cy="17526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88720" tIns="45720" rIns="274320" bIns="45720" numCol="1" anchor="ctr" anchorCtr="0" compatLnSpc="1">
            <a:prstTxWarp prst="textNoShape">
              <a:avLst/>
            </a:prstTxWarp>
          </a:bodyPr>
          <a:lstStyle>
            <a:lvl1pPr algn="l" rtl="0" eaLnBrk="0" fontAlgn="base" hangingPunct="0">
              <a:spcBef>
                <a:spcPct val="0"/>
              </a:spcBef>
              <a:spcAft>
                <a:spcPct val="0"/>
              </a:spcAft>
              <a:defRPr sz="3600" kern="1200">
                <a:solidFill>
                  <a:schemeClr val="bg1"/>
                </a:solidFill>
                <a:latin typeface="+mj-lt"/>
                <a:ea typeface="Geneva" charset="0"/>
                <a:cs typeface="Geneva" charset="0"/>
              </a:defRPr>
            </a:lvl1pPr>
            <a:lvl2pPr algn="l" rtl="0" eaLnBrk="0" fontAlgn="base" hangingPunct="0">
              <a:spcBef>
                <a:spcPct val="0"/>
              </a:spcBef>
              <a:spcAft>
                <a:spcPct val="0"/>
              </a:spcAft>
              <a:defRPr sz="3600">
                <a:solidFill>
                  <a:schemeClr val="bg1"/>
                </a:solidFill>
                <a:latin typeface="Century Gothic" charset="0"/>
                <a:ea typeface="Geneva" charset="0"/>
                <a:cs typeface="Geneva" charset="0"/>
              </a:defRPr>
            </a:lvl2pPr>
            <a:lvl3pPr algn="l" rtl="0" eaLnBrk="0" fontAlgn="base" hangingPunct="0">
              <a:spcBef>
                <a:spcPct val="0"/>
              </a:spcBef>
              <a:spcAft>
                <a:spcPct val="0"/>
              </a:spcAft>
              <a:defRPr sz="3600">
                <a:solidFill>
                  <a:schemeClr val="bg1"/>
                </a:solidFill>
                <a:latin typeface="Century Gothic" charset="0"/>
                <a:ea typeface="Geneva" charset="0"/>
                <a:cs typeface="Geneva" charset="0"/>
              </a:defRPr>
            </a:lvl3pPr>
            <a:lvl4pPr algn="l" rtl="0" eaLnBrk="0" fontAlgn="base" hangingPunct="0">
              <a:spcBef>
                <a:spcPct val="0"/>
              </a:spcBef>
              <a:spcAft>
                <a:spcPct val="0"/>
              </a:spcAft>
              <a:defRPr sz="3600">
                <a:solidFill>
                  <a:schemeClr val="bg1"/>
                </a:solidFill>
                <a:latin typeface="Century Gothic" charset="0"/>
                <a:ea typeface="Geneva" charset="0"/>
                <a:cs typeface="Geneva" charset="0"/>
              </a:defRPr>
            </a:lvl4pPr>
            <a:lvl5pPr algn="l" rtl="0" eaLnBrk="0" fontAlgn="base" hangingPunct="0">
              <a:spcBef>
                <a:spcPct val="0"/>
              </a:spcBef>
              <a:spcAft>
                <a:spcPct val="0"/>
              </a:spcAft>
              <a:defRPr sz="3600">
                <a:solidFill>
                  <a:schemeClr val="bg1"/>
                </a:solidFill>
                <a:latin typeface="Century Gothic" charset="0"/>
                <a:ea typeface="Geneva" charset="0"/>
                <a:cs typeface="Geneva" charset="0"/>
              </a:defRPr>
            </a:lvl5pPr>
            <a:lvl6pPr marL="457200" algn="l" rtl="0" fontAlgn="base">
              <a:spcBef>
                <a:spcPct val="0"/>
              </a:spcBef>
              <a:spcAft>
                <a:spcPct val="0"/>
              </a:spcAft>
              <a:defRPr sz="3600">
                <a:solidFill>
                  <a:schemeClr val="bg1"/>
                </a:solidFill>
                <a:latin typeface="Century Gothic" charset="0"/>
                <a:ea typeface="Geneva" charset="0"/>
                <a:cs typeface="Geneva" charset="0"/>
              </a:defRPr>
            </a:lvl6pPr>
            <a:lvl7pPr marL="914400" algn="l" rtl="0" fontAlgn="base">
              <a:spcBef>
                <a:spcPct val="0"/>
              </a:spcBef>
              <a:spcAft>
                <a:spcPct val="0"/>
              </a:spcAft>
              <a:defRPr sz="3600">
                <a:solidFill>
                  <a:schemeClr val="bg1"/>
                </a:solidFill>
                <a:latin typeface="Century Gothic" charset="0"/>
                <a:ea typeface="Geneva" charset="0"/>
                <a:cs typeface="Geneva" charset="0"/>
              </a:defRPr>
            </a:lvl7pPr>
            <a:lvl8pPr marL="1371600" algn="l" rtl="0" fontAlgn="base">
              <a:spcBef>
                <a:spcPct val="0"/>
              </a:spcBef>
              <a:spcAft>
                <a:spcPct val="0"/>
              </a:spcAft>
              <a:defRPr sz="3600">
                <a:solidFill>
                  <a:schemeClr val="bg1"/>
                </a:solidFill>
                <a:latin typeface="Century Gothic" charset="0"/>
                <a:ea typeface="Geneva" charset="0"/>
                <a:cs typeface="Geneva" charset="0"/>
              </a:defRPr>
            </a:lvl8pPr>
            <a:lvl9pPr marL="1828800" algn="l" rtl="0" fontAlgn="base">
              <a:spcBef>
                <a:spcPct val="0"/>
              </a:spcBef>
              <a:spcAft>
                <a:spcPct val="0"/>
              </a:spcAft>
              <a:defRPr sz="3600">
                <a:solidFill>
                  <a:schemeClr val="bg1"/>
                </a:solidFill>
                <a:latin typeface="Century Gothic" charset="0"/>
                <a:ea typeface="Geneva" charset="0"/>
                <a:cs typeface="Geneva" charset="0"/>
              </a:defRPr>
            </a:lvl9pPr>
          </a:lstStyle>
          <a:p>
            <a:pPr eaLnBrk="1" hangingPunct="1"/>
            <a:r>
              <a:rPr lang="en-US" altLang="en-US" sz="3200">
                <a:latin typeface="Verdana" panose="020B0604030504040204" pitchFamily="34" charset="0"/>
                <a:ea typeface="Geneva"/>
                <a:cs typeface="Geneva"/>
              </a:rPr>
              <a:t>MTA Construction &amp; Development</a:t>
            </a:r>
            <a:br>
              <a:rPr lang="en-US" altLang="en-US" sz="3200">
                <a:latin typeface="Verdana" panose="020B0604030504040204" pitchFamily="34" charset="0"/>
                <a:ea typeface="Geneva"/>
                <a:cs typeface="Geneva"/>
              </a:rPr>
            </a:br>
            <a:r>
              <a:rPr lang="en-US" altLang="en-US" sz="3200">
                <a:latin typeface="Verdana" panose="020B0604030504040204" pitchFamily="34" charset="0"/>
                <a:ea typeface="Geneva"/>
                <a:cs typeface="Geneva"/>
              </a:rPr>
              <a:t>Systems Engineering</a:t>
            </a:r>
          </a:p>
        </p:txBody>
      </p:sp>
      <p:sp>
        <p:nvSpPr>
          <p:cNvPr id="7" name="Rectangle 6">
            <a:extLst>
              <a:ext uri="{FF2B5EF4-FFF2-40B4-BE49-F238E27FC236}">
                <a16:creationId xmlns:a16="http://schemas.microsoft.com/office/drawing/2014/main" id="{52A4F451-3C7A-49BE-A7E7-3F78DD672C55}"/>
              </a:ext>
            </a:extLst>
          </p:cNvPr>
          <p:cNvSpPr>
            <a:spLocks noGrp="1" noChangeArrowheads="1"/>
          </p:cNvSpPr>
          <p:nvPr/>
        </p:nvSpPr>
        <p:spPr bwMode="auto">
          <a:xfrm>
            <a:off x="2670175" y="2148681"/>
            <a:ext cx="7467600" cy="1201738"/>
          </a:xfrm>
          <a:prstGeom prst="rect">
            <a:avLst/>
          </a:prstGeom>
          <a:solidFill>
            <a:schemeClr val="bg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92608" tIns="91440" rIns="274320" bIns="91440" numCol="1" rtlCol="0" anchor="t" anchorCtr="0" compatLnSpc="1">
            <a:prstTxWarp prst="textNoShape">
              <a:avLst/>
            </a:prstTxWarp>
            <a:normAutofit/>
          </a:bodyPr>
          <a:lstStyle>
            <a:lvl1pPr marL="0" indent="0" algn="l" defTabSz="914400" rtl="0" eaLnBrk="1" fontAlgn="base" latinLnBrk="0" hangingPunct="1">
              <a:spcBef>
                <a:spcPts val="2000"/>
              </a:spcBef>
              <a:spcAft>
                <a:spcPct val="0"/>
              </a:spcAft>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rtl="0" eaLnBrk="0" fontAlgn="base" hangingPunct="0">
              <a:spcBef>
                <a:spcPts val="600"/>
              </a:spcBef>
              <a:spcAft>
                <a:spcPct val="0"/>
              </a:spcAft>
              <a:buClr>
                <a:srgbClr val="51640B"/>
              </a:buClr>
              <a:buFont typeface="Wingdings 2" panose="05020102010507070707" pitchFamily="18" charset="2"/>
              <a:buNone/>
              <a:defRPr kern="1200">
                <a:solidFill>
                  <a:schemeClr val="tx1">
                    <a:tint val="75000"/>
                  </a:schemeClr>
                </a:solidFill>
                <a:latin typeface="+mn-lt"/>
                <a:ea typeface="+mn-ea"/>
                <a:cs typeface="+mn-cs"/>
              </a:defRPr>
            </a:lvl2pPr>
            <a:lvl3pPr marL="914400" indent="0" algn="ctr" rtl="0" eaLnBrk="0" fontAlgn="base" hangingPunct="0">
              <a:spcBef>
                <a:spcPts val="600"/>
              </a:spcBef>
              <a:spcAft>
                <a:spcPct val="0"/>
              </a:spcAft>
              <a:buClr>
                <a:schemeClr val="accent1"/>
              </a:buClr>
              <a:buFont typeface="Wingdings 2" panose="05020102010507070707" pitchFamily="18" charset="2"/>
              <a:buNone/>
              <a:defRPr kern="1200">
                <a:solidFill>
                  <a:schemeClr val="tx1">
                    <a:tint val="75000"/>
                  </a:schemeClr>
                </a:solidFill>
                <a:latin typeface="+mn-lt"/>
                <a:ea typeface="+mn-ea"/>
                <a:cs typeface="+mn-cs"/>
              </a:defRPr>
            </a:lvl3pPr>
            <a:lvl4pPr marL="1371600" indent="0" algn="ctr" rtl="0" eaLnBrk="0" fontAlgn="base" hangingPunct="0">
              <a:spcBef>
                <a:spcPts val="600"/>
              </a:spcBef>
              <a:spcAft>
                <a:spcPct val="0"/>
              </a:spcAft>
              <a:buClr>
                <a:srgbClr val="51640B"/>
              </a:buClr>
              <a:buFont typeface="Wingdings 2" panose="05020102010507070707" pitchFamily="18" charset="2"/>
              <a:buNone/>
              <a:defRPr kern="1200">
                <a:solidFill>
                  <a:schemeClr val="tx1">
                    <a:tint val="75000"/>
                  </a:schemeClr>
                </a:solidFill>
                <a:latin typeface="+mn-lt"/>
                <a:ea typeface="+mn-ea"/>
                <a:cs typeface="+mn-cs"/>
              </a:defRPr>
            </a:lvl4pPr>
            <a:lvl5pPr marL="1828800" indent="0" algn="ctr" rtl="0" eaLnBrk="0" fontAlgn="base" hangingPunct="0">
              <a:spcBef>
                <a:spcPts val="600"/>
              </a:spcBef>
              <a:spcAft>
                <a:spcPct val="0"/>
              </a:spcAft>
              <a:buClr>
                <a:schemeClr val="accent1"/>
              </a:buClr>
              <a:buFont typeface="Wingdings 2" panose="05020102010507070707" pitchFamily="18" charset="2"/>
              <a:buNone/>
              <a:defRPr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lumMod val="50000"/>
                </a:schemeClr>
              </a:buClr>
              <a:buFont typeface="Wingdings 2" pitchFamily="18" charset="2"/>
              <a:buNone/>
              <a:defRPr lang="en-US"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Wingdings 2" pitchFamily="18" charset="2"/>
              <a:buNone/>
              <a:defRPr lang="en-US"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lumMod val="50000"/>
                </a:schemeClr>
              </a:buClr>
              <a:buFont typeface="Wingdings 2" pitchFamily="18" charset="2"/>
              <a:buNone/>
              <a:defRPr lang="en-US"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Wingdings 2" pitchFamily="18" charset="2"/>
              <a:buNone/>
              <a:defRPr lang="en-US" sz="1800" kern="1200">
                <a:solidFill>
                  <a:schemeClr val="tx1">
                    <a:tint val="75000"/>
                  </a:schemeClr>
                </a:solidFill>
                <a:latin typeface="+mn-lt"/>
                <a:ea typeface="+mn-ea"/>
                <a:cs typeface="+mn-cs"/>
              </a:defRPr>
            </a:lvl9pPr>
          </a:lstStyle>
          <a:p>
            <a:pPr algn="ctr">
              <a:defRPr/>
            </a:pPr>
            <a:r>
              <a:rPr lang="en-US" altLang="en-US" sz="2800" b="1" i="1" dirty="0"/>
              <a:t>Systems Engineering Practices on Design-Build Projects</a:t>
            </a:r>
          </a:p>
        </p:txBody>
      </p:sp>
      <p:sp>
        <p:nvSpPr>
          <p:cNvPr id="8" name="Text Box 4">
            <a:extLst>
              <a:ext uri="{FF2B5EF4-FFF2-40B4-BE49-F238E27FC236}">
                <a16:creationId xmlns:a16="http://schemas.microsoft.com/office/drawing/2014/main" id="{0807CBD7-200F-4EE2-9402-181514DB168A}"/>
              </a:ext>
            </a:extLst>
          </p:cNvPr>
          <p:cNvSpPr txBox="1">
            <a:spLocks noChangeArrowheads="1"/>
          </p:cNvSpPr>
          <p:nvPr/>
        </p:nvSpPr>
        <p:spPr bwMode="auto">
          <a:xfrm>
            <a:off x="2746375" y="4804328"/>
            <a:ext cx="5410200" cy="584200"/>
          </a:xfrm>
          <a:prstGeom prst="rect">
            <a:avLst/>
          </a:prstGeom>
          <a:noFill/>
          <a:ln>
            <a:noFill/>
          </a:ln>
          <a:effectLst/>
        </p:spPr>
        <p:txBody>
          <a:bodyPr>
            <a:spAutoFit/>
          </a:bodyP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9pPr>
          </a:lstStyle>
          <a:p>
            <a:pPr>
              <a:defRPr/>
            </a:pPr>
            <a:r>
              <a:rPr lang="en-US" altLang="en-US" sz="1600" dirty="0">
                <a:latin typeface="+mn-lt"/>
              </a:rPr>
              <a:t>William Gleckler, CSEP, </a:t>
            </a:r>
            <a:r>
              <a:rPr lang="en-US" altLang="en-US" sz="1600" i="1" dirty="0">
                <a:latin typeface="+mn-lt"/>
              </a:rPr>
              <a:t>MTA C&amp;D</a:t>
            </a:r>
          </a:p>
          <a:p>
            <a:pPr>
              <a:defRPr/>
            </a:pPr>
            <a:r>
              <a:rPr lang="en-US" altLang="en-US" sz="1600" i="1" dirty="0">
                <a:latin typeface="+mn-lt"/>
              </a:rPr>
              <a:t>Principal Engineer - Systems Engineering </a:t>
            </a:r>
          </a:p>
        </p:txBody>
      </p:sp>
      <p:sp>
        <p:nvSpPr>
          <p:cNvPr id="9" name="Text Box 4">
            <a:extLst>
              <a:ext uri="{FF2B5EF4-FFF2-40B4-BE49-F238E27FC236}">
                <a16:creationId xmlns:a16="http://schemas.microsoft.com/office/drawing/2014/main" id="{A5693E12-9866-4CC2-A7E0-6E2B9A63A82E}"/>
              </a:ext>
            </a:extLst>
          </p:cNvPr>
          <p:cNvSpPr txBox="1">
            <a:spLocks noChangeArrowheads="1"/>
          </p:cNvSpPr>
          <p:nvPr/>
        </p:nvSpPr>
        <p:spPr bwMode="auto">
          <a:xfrm>
            <a:off x="2746375" y="5401821"/>
            <a:ext cx="6629400" cy="584200"/>
          </a:xfrm>
          <a:prstGeom prst="rect">
            <a:avLst/>
          </a:prstGeom>
          <a:noFill/>
          <a:ln>
            <a:noFill/>
          </a:ln>
          <a:effectLst/>
        </p:spPr>
        <p:txBody>
          <a:bodyPr>
            <a:spAutoFit/>
          </a:bodyP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9pPr>
          </a:lstStyle>
          <a:p>
            <a:pPr>
              <a:defRPr/>
            </a:pPr>
            <a:r>
              <a:rPr lang="en-US" altLang="en-US" sz="1600" dirty="0">
                <a:latin typeface="+mn-lt"/>
              </a:rPr>
              <a:t>Allison Ruggiero, CSEP, MTA C&amp;D</a:t>
            </a:r>
            <a:endParaRPr lang="en-US" altLang="en-US" sz="1600" i="1" dirty="0">
              <a:latin typeface="+mn-lt"/>
            </a:endParaRPr>
          </a:p>
          <a:p>
            <a:pPr>
              <a:defRPr/>
            </a:pPr>
            <a:r>
              <a:rPr lang="en-US" altLang="en-US" sz="1600" i="1" dirty="0">
                <a:latin typeface="+mn-lt"/>
              </a:rPr>
              <a:t>Administrative Staff Analyst – Systems Engineering</a:t>
            </a:r>
          </a:p>
        </p:txBody>
      </p:sp>
      <p:sp>
        <p:nvSpPr>
          <p:cNvPr id="10" name="TextBox 1">
            <a:extLst>
              <a:ext uri="{FF2B5EF4-FFF2-40B4-BE49-F238E27FC236}">
                <a16:creationId xmlns:a16="http://schemas.microsoft.com/office/drawing/2014/main" id="{0BEA42E2-8326-40D1-8BFB-AD3094917568}"/>
              </a:ext>
            </a:extLst>
          </p:cNvPr>
          <p:cNvSpPr txBox="1">
            <a:spLocks noChangeArrowheads="1"/>
          </p:cNvSpPr>
          <p:nvPr/>
        </p:nvSpPr>
        <p:spPr bwMode="auto">
          <a:xfrm>
            <a:off x="2365375" y="3744873"/>
            <a:ext cx="7467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9pPr>
          </a:lstStyle>
          <a:p>
            <a:pPr algn="ctr"/>
            <a:r>
              <a:rPr lang="en-US" altLang="en-US" b="1" i="1" dirty="0"/>
              <a:t>May 20, 2021</a:t>
            </a:r>
          </a:p>
        </p:txBody>
      </p:sp>
    </p:spTree>
    <p:extLst>
      <p:ext uri="{BB962C8B-B14F-4D97-AF65-F5344CB8AC3E}">
        <p14:creationId xmlns:p14="http://schemas.microsoft.com/office/powerpoint/2010/main" val="12371707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CC5AE-28D5-4A39-B2F0-EDE4885BC8BC}"/>
              </a:ext>
            </a:extLst>
          </p:cNvPr>
          <p:cNvSpPr>
            <a:spLocks noGrp="1"/>
          </p:cNvSpPr>
          <p:nvPr>
            <p:ph type="title"/>
          </p:nvPr>
        </p:nvSpPr>
        <p:spPr>
          <a:xfrm>
            <a:off x="1322487" y="204169"/>
            <a:ext cx="9667092" cy="658461"/>
          </a:xfrm>
        </p:spPr>
        <p:txBody>
          <a:bodyPr>
            <a:normAutofit fontScale="90000"/>
          </a:bodyPr>
          <a:lstStyle/>
          <a:p>
            <a:pPr algn="ctr"/>
            <a:r>
              <a:rPr lang="en-US" dirty="0"/>
              <a:t>MTA C&amp;D Organization Chart</a:t>
            </a:r>
          </a:p>
        </p:txBody>
      </p:sp>
      <p:sp>
        <p:nvSpPr>
          <p:cNvPr id="4" name="Footer Placeholder 3">
            <a:extLst>
              <a:ext uri="{FF2B5EF4-FFF2-40B4-BE49-F238E27FC236}">
                <a16:creationId xmlns:a16="http://schemas.microsoft.com/office/drawing/2014/main" id="{99A41FBF-5495-45B8-955D-4A4CB0B9E617}"/>
              </a:ext>
            </a:extLst>
          </p:cNvPr>
          <p:cNvSpPr>
            <a:spLocks noGrp="1"/>
          </p:cNvSpPr>
          <p:nvPr>
            <p:ph type="ftr" sz="quarter" idx="11"/>
          </p:nvPr>
        </p:nvSpPr>
        <p:spPr/>
        <p:txBody>
          <a:bodyPr/>
          <a:lstStyle/>
          <a:p>
            <a:r>
              <a:rPr lang="en-US"/>
              <a:t>May 20, 2021 - Monthly Meeting</a:t>
            </a:r>
            <a:endParaRPr lang="en-US" dirty="0"/>
          </a:p>
        </p:txBody>
      </p:sp>
      <p:sp>
        <p:nvSpPr>
          <p:cNvPr id="5" name="Slide Number Placeholder 4">
            <a:extLst>
              <a:ext uri="{FF2B5EF4-FFF2-40B4-BE49-F238E27FC236}">
                <a16:creationId xmlns:a16="http://schemas.microsoft.com/office/drawing/2014/main" id="{B62E5CE6-05FC-4779-82CB-B37AD691693C}"/>
              </a:ext>
            </a:extLst>
          </p:cNvPr>
          <p:cNvSpPr>
            <a:spLocks noGrp="1"/>
          </p:cNvSpPr>
          <p:nvPr>
            <p:ph type="sldNum" sz="quarter" idx="12"/>
          </p:nvPr>
        </p:nvSpPr>
        <p:spPr/>
        <p:txBody>
          <a:bodyPr/>
          <a:lstStyle/>
          <a:p>
            <a:fld id="{924B41C4-1474-8D42-B330-D2828683839D}" type="slidenum">
              <a:rPr lang="en-US" smtClean="0"/>
              <a:t>45</a:t>
            </a:fld>
            <a:endParaRPr lang="en-US"/>
          </a:p>
        </p:txBody>
      </p:sp>
      <p:pic>
        <p:nvPicPr>
          <p:cNvPr id="6" name="Picture 3">
            <a:extLst>
              <a:ext uri="{FF2B5EF4-FFF2-40B4-BE49-F238E27FC236}">
                <a16:creationId xmlns:a16="http://schemas.microsoft.com/office/drawing/2014/main" id="{F86123EF-3437-48B0-97C5-0DDD311B632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22486" y="922337"/>
            <a:ext cx="8913813"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A5B8AB45-09F5-4E90-893C-FD4F17F9C2D3}"/>
              </a:ext>
            </a:extLst>
          </p:cNvPr>
          <p:cNvSpPr/>
          <p:nvPr/>
        </p:nvSpPr>
        <p:spPr>
          <a:xfrm>
            <a:off x="4218086" y="4068762"/>
            <a:ext cx="1143000" cy="1752600"/>
          </a:xfrm>
          <a:prstGeom prst="ellipse">
            <a:avLst/>
          </a:prstGeom>
          <a:noFill/>
          <a:ln w="381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Arrow: Right 7">
            <a:extLst>
              <a:ext uri="{FF2B5EF4-FFF2-40B4-BE49-F238E27FC236}">
                <a16:creationId xmlns:a16="http://schemas.microsoft.com/office/drawing/2014/main" id="{3B51AEE0-714A-40A4-9DBA-8B6863041E8C}"/>
              </a:ext>
            </a:extLst>
          </p:cNvPr>
          <p:cNvSpPr/>
          <p:nvPr/>
        </p:nvSpPr>
        <p:spPr>
          <a:xfrm rot="13405107">
            <a:off x="3788053" y="3334649"/>
            <a:ext cx="1076005" cy="404997"/>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Rectangle 8">
            <a:extLst>
              <a:ext uri="{FF2B5EF4-FFF2-40B4-BE49-F238E27FC236}">
                <a16:creationId xmlns:a16="http://schemas.microsoft.com/office/drawing/2014/main" id="{E98E8E59-6FAB-446A-A698-0F83E88A1993}"/>
              </a:ext>
            </a:extLst>
          </p:cNvPr>
          <p:cNvSpPr/>
          <p:nvPr/>
        </p:nvSpPr>
        <p:spPr>
          <a:xfrm>
            <a:off x="5336358" y="2458862"/>
            <a:ext cx="4139528" cy="14478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Systems Engineering practices to be applied across all program areas</a:t>
            </a:r>
          </a:p>
        </p:txBody>
      </p:sp>
      <p:grpSp>
        <p:nvGrpSpPr>
          <p:cNvPr id="10" name="Group 9">
            <a:extLst>
              <a:ext uri="{FF2B5EF4-FFF2-40B4-BE49-F238E27FC236}">
                <a16:creationId xmlns:a16="http://schemas.microsoft.com/office/drawing/2014/main" id="{EB9D08D6-E6E4-41D3-8986-8E24083877C1}"/>
              </a:ext>
            </a:extLst>
          </p:cNvPr>
          <p:cNvGrpSpPr>
            <a:grpSpLocks/>
          </p:cNvGrpSpPr>
          <p:nvPr/>
        </p:nvGrpSpPr>
        <p:grpSpPr bwMode="auto">
          <a:xfrm>
            <a:off x="1795561" y="1138237"/>
            <a:ext cx="2016125" cy="3997325"/>
            <a:chOff x="548625" y="1641871"/>
            <a:chExt cx="2016407" cy="3996929"/>
          </a:xfrm>
        </p:grpSpPr>
        <p:pic>
          <p:nvPicPr>
            <p:cNvPr id="11" name="Picture 10">
              <a:extLst>
                <a:ext uri="{FF2B5EF4-FFF2-40B4-BE49-F238E27FC236}">
                  <a16:creationId xmlns:a16="http://schemas.microsoft.com/office/drawing/2014/main" id="{E3D3F212-D9AA-460C-B568-540213ABB225}"/>
                </a:ext>
              </a:extLst>
            </p:cNvPr>
            <p:cNvPicPr>
              <a:picLocks noChangeAspect="1"/>
            </p:cNvPicPr>
            <p:nvPr/>
          </p:nvPicPr>
          <p:blipFill rotWithShape="1">
            <a:blip r:embed="rId2"/>
            <a:srcRect l="33333" t="66296" r="55833" b="5556"/>
            <a:stretch/>
          </p:blipFill>
          <p:spPr>
            <a:xfrm>
              <a:off x="548625" y="2706978"/>
              <a:ext cx="2006881" cy="2931822"/>
            </a:xfrm>
            <a:prstGeom prst="rect">
              <a:avLst/>
            </a:prstGeom>
            <a:ln w="57150">
              <a:solidFill>
                <a:schemeClr val="accent1">
                  <a:lumMod val="75000"/>
                </a:schemeClr>
              </a:solidFill>
            </a:ln>
          </p:spPr>
        </p:pic>
        <p:sp>
          <p:nvSpPr>
            <p:cNvPr id="12" name="Rectangle 11">
              <a:extLst>
                <a:ext uri="{FF2B5EF4-FFF2-40B4-BE49-F238E27FC236}">
                  <a16:creationId xmlns:a16="http://schemas.microsoft.com/office/drawing/2014/main" id="{257AD5A6-EEF8-4A28-AADD-46D0A700E1CE}"/>
                </a:ext>
              </a:extLst>
            </p:cNvPr>
            <p:cNvSpPr/>
            <p:nvPr/>
          </p:nvSpPr>
          <p:spPr>
            <a:xfrm>
              <a:off x="548625" y="1641871"/>
              <a:ext cx="2016407" cy="1006986"/>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b="1" dirty="0"/>
                <a:t>Systems Engineering resides here</a:t>
              </a:r>
            </a:p>
          </p:txBody>
        </p:sp>
      </p:grpSp>
    </p:spTree>
    <p:extLst>
      <p:ext uri="{BB962C8B-B14F-4D97-AF65-F5344CB8AC3E}">
        <p14:creationId xmlns:p14="http://schemas.microsoft.com/office/powerpoint/2010/main" val="38907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9A41FBF-5495-45B8-955D-4A4CB0B9E617}"/>
              </a:ext>
            </a:extLst>
          </p:cNvPr>
          <p:cNvSpPr>
            <a:spLocks noGrp="1"/>
          </p:cNvSpPr>
          <p:nvPr>
            <p:ph type="ftr" sz="quarter" idx="11"/>
          </p:nvPr>
        </p:nvSpPr>
        <p:spPr/>
        <p:txBody>
          <a:bodyPr/>
          <a:lstStyle/>
          <a:p>
            <a:r>
              <a:rPr lang="en-US"/>
              <a:t>May 20, 2021 - Monthly Meeting</a:t>
            </a:r>
            <a:endParaRPr lang="en-US" dirty="0"/>
          </a:p>
        </p:txBody>
      </p:sp>
      <p:sp>
        <p:nvSpPr>
          <p:cNvPr id="5" name="Slide Number Placeholder 4">
            <a:extLst>
              <a:ext uri="{FF2B5EF4-FFF2-40B4-BE49-F238E27FC236}">
                <a16:creationId xmlns:a16="http://schemas.microsoft.com/office/drawing/2014/main" id="{B62E5CE6-05FC-4779-82CB-B37AD691693C}"/>
              </a:ext>
            </a:extLst>
          </p:cNvPr>
          <p:cNvSpPr>
            <a:spLocks noGrp="1"/>
          </p:cNvSpPr>
          <p:nvPr>
            <p:ph type="sldNum" sz="quarter" idx="12"/>
          </p:nvPr>
        </p:nvSpPr>
        <p:spPr/>
        <p:txBody>
          <a:bodyPr/>
          <a:lstStyle/>
          <a:p>
            <a:fld id="{924B41C4-1474-8D42-B330-D2828683839D}" type="slidenum">
              <a:rPr lang="en-US" smtClean="0"/>
              <a:t>46</a:t>
            </a:fld>
            <a:endParaRPr lang="en-US"/>
          </a:p>
        </p:txBody>
      </p:sp>
      <p:pic>
        <p:nvPicPr>
          <p:cNvPr id="25" name="Picture 24">
            <a:extLst>
              <a:ext uri="{FF2B5EF4-FFF2-40B4-BE49-F238E27FC236}">
                <a16:creationId xmlns:a16="http://schemas.microsoft.com/office/drawing/2014/main" id="{1475F9B5-6797-424F-BC1A-695AF69AB034}"/>
              </a:ext>
            </a:extLst>
          </p:cNvPr>
          <p:cNvPicPr>
            <a:picLocks noChangeAspect="1"/>
          </p:cNvPicPr>
          <p:nvPr/>
        </p:nvPicPr>
        <p:blipFill>
          <a:blip r:embed="rId2"/>
          <a:stretch>
            <a:fillRect/>
          </a:stretch>
        </p:blipFill>
        <p:spPr>
          <a:xfrm>
            <a:off x="1642613" y="289288"/>
            <a:ext cx="8913124" cy="6279424"/>
          </a:xfrm>
          <a:prstGeom prst="rect">
            <a:avLst/>
          </a:prstGeom>
        </p:spPr>
      </p:pic>
    </p:spTree>
    <p:extLst>
      <p:ext uri="{BB962C8B-B14F-4D97-AF65-F5344CB8AC3E}">
        <p14:creationId xmlns:p14="http://schemas.microsoft.com/office/powerpoint/2010/main" val="8196664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9A41FBF-5495-45B8-955D-4A4CB0B9E617}"/>
              </a:ext>
            </a:extLst>
          </p:cNvPr>
          <p:cNvSpPr>
            <a:spLocks noGrp="1"/>
          </p:cNvSpPr>
          <p:nvPr>
            <p:ph type="ftr" sz="quarter" idx="11"/>
          </p:nvPr>
        </p:nvSpPr>
        <p:spPr/>
        <p:txBody>
          <a:bodyPr/>
          <a:lstStyle/>
          <a:p>
            <a:r>
              <a:rPr lang="en-US"/>
              <a:t>May 20, 2021 - Monthly Meeting</a:t>
            </a:r>
            <a:endParaRPr lang="en-US" dirty="0"/>
          </a:p>
        </p:txBody>
      </p:sp>
      <p:sp>
        <p:nvSpPr>
          <p:cNvPr id="5" name="Slide Number Placeholder 4">
            <a:extLst>
              <a:ext uri="{FF2B5EF4-FFF2-40B4-BE49-F238E27FC236}">
                <a16:creationId xmlns:a16="http://schemas.microsoft.com/office/drawing/2014/main" id="{B62E5CE6-05FC-4779-82CB-B37AD691693C}"/>
              </a:ext>
            </a:extLst>
          </p:cNvPr>
          <p:cNvSpPr>
            <a:spLocks noGrp="1"/>
          </p:cNvSpPr>
          <p:nvPr>
            <p:ph type="sldNum" sz="quarter" idx="12"/>
          </p:nvPr>
        </p:nvSpPr>
        <p:spPr/>
        <p:txBody>
          <a:bodyPr/>
          <a:lstStyle/>
          <a:p>
            <a:fld id="{924B41C4-1474-8D42-B330-D2828683839D}" type="slidenum">
              <a:rPr lang="en-US" smtClean="0"/>
              <a:t>47</a:t>
            </a:fld>
            <a:endParaRPr lang="en-US"/>
          </a:p>
        </p:txBody>
      </p:sp>
      <p:pic>
        <p:nvPicPr>
          <p:cNvPr id="7" name="Picture 6">
            <a:extLst>
              <a:ext uri="{FF2B5EF4-FFF2-40B4-BE49-F238E27FC236}">
                <a16:creationId xmlns:a16="http://schemas.microsoft.com/office/drawing/2014/main" id="{4232E630-927F-49D5-86B0-9DD678627558}"/>
              </a:ext>
            </a:extLst>
          </p:cNvPr>
          <p:cNvPicPr>
            <a:picLocks noChangeAspect="1"/>
          </p:cNvPicPr>
          <p:nvPr/>
        </p:nvPicPr>
        <p:blipFill>
          <a:blip r:embed="rId2"/>
          <a:stretch>
            <a:fillRect/>
          </a:stretch>
        </p:blipFill>
        <p:spPr>
          <a:xfrm>
            <a:off x="1642613" y="472183"/>
            <a:ext cx="8913124" cy="5913633"/>
          </a:xfrm>
          <a:prstGeom prst="rect">
            <a:avLst/>
          </a:prstGeom>
        </p:spPr>
      </p:pic>
    </p:spTree>
    <p:extLst>
      <p:ext uri="{BB962C8B-B14F-4D97-AF65-F5344CB8AC3E}">
        <p14:creationId xmlns:p14="http://schemas.microsoft.com/office/powerpoint/2010/main" val="36766481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9A41FBF-5495-45B8-955D-4A4CB0B9E617}"/>
              </a:ext>
            </a:extLst>
          </p:cNvPr>
          <p:cNvSpPr>
            <a:spLocks noGrp="1"/>
          </p:cNvSpPr>
          <p:nvPr>
            <p:ph type="ftr" sz="quarter" idx="11"/>
          </p:nvPr>
        </p:nvSpPr>
        <p:spPr/>
        <p:txBody>
          <a:bodyPr/>
          <a:lstStyle/>
          <a:p>
            <a:r>
              <a:rPr lang="en-US"/>
              <a:t>May 20, 2021 - Monthly Meeting</a:t>
            </a:r>
            <a:endParaRPr lang="en-US" dirty="0"/>
          </a:p>
        </p:txBody>
      </p:sp>
      <p:sp>
        <p:nvSpPr>
          <p:cNvPr id="5" name="Slide Number Placeholder 4">
            <a:extLst>
              <a:ext uri="{FF2B5EF4-FFF2-40B4-BE49-F238E27FC236}">
                <a16:creationId xmlns:a16="http://schemas.microsoft.com/office/drawing/2014/main" id="{B62E5CE6-05FC-4779-82CB-B37AD691693C}"/>
              </a:ext>
            </a:extLst>
          </p:cNvPr>
          <p:cNvSpPr>
            <a:spLocks noGrp="1"/>
          </p:cNvSpPr>
          <p:nvPr>
            <p:ph type="sldNum" sz="quarter" idx="12"/>
          </p:nvPr>
        </p:nvSpPr>
        <p:spPr/>
        <p:txBody>
          <a:bodyPr/>
          <a:lstStyle/>
          <a:p>
            <a:fld id="{924B41C4-1474-8D42-B330-D2828683839D}" type="slidenum">
              <a:rPr lang="en-US" smtClean="0"/>
              <a:t>48</a:t>
            </a:fld>
            <a:endParaRPr lang="en-US"/>
          </a:p>
        </p:txBody>
      </p:sp>
      <p:pic>
        <p:nvPicPr>
          <p:cNvPr id="2" name="Picture 1">
            <a:extLst>
              <a:ext uri="{FF2B5EF4-FFF2-40B4-BE49-F238E27FC236}">
                <a16:creationId xmlns:a16="http://schemas.microsoft.com/office/drawing/2014/main" id="{9E411FC1-AE96-41E1-8ED0-03DE114A59CE}"/>
              </a:ext>
            </a:extLst>
          </p:cNvPr>
          <p:cNvPicPr>
            <a:picLocks noChangeAspect="1"/>
          </p:cNvPicPr>
          <p:nvPr/>
        </p:nvPicPr>
        <p:blipFill>
          <a:blip r:embed="rId2"/>
          <a:stretch>
            <a:fillRect/>
          </a:stretch>
        </p:blipFill>
        <p:spPr>
          <a:xfrm>
            <a:off x="2155971" y="75910"/>
            <a:ext cx="8399766" cy="6319934"/>
          </a:xfrm>
          <a:prstGeom prst="rect">
            <a:avLst/>
          </a:prstGeom>
        </p:spPr>
      </p:pic>
    </p:spTree>
    <p:extLst>
      <p:ext uri="{BB962C8B-B14F-4D97-AF65-F5344CB8AC3E}">
        <p14:creationId xmlns:p14="http://schemas.microsoft.com/office/powerpoint/2010/main" val="16895971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9A41FBF-5495-45B8-955D-4A4CB0B9E617}"/>
              </a:ext>
            </a:extLst>
          </p:cNvPr>
          <p:cNvSpPr>
            <a:spLocks noGrp="1"/>
          </p:cNvSpPr>
          <p:nvPr>
            <p:ph type="ftr" sz="quarter" idx="11"/>
          </p:nvPr>
        </p:nvSpPr>
        <p:spPr/>
        <p:txBody>
          <a:bodyPr/>
          <a:lstStyle/>
          <a:p>
            <a:r>
              <a:rPr lang="en-US"/>
              <a:t>May 20, 2021 - Monthly Meeting</a:t>
            </a:r>
            <a:endParaRPr lang="en-US" dirty="0"/>
          </a:p>
        </p:txBody>
      </p:sp>
      <p:sp>
        <p:nvSpPr>
          <p:cNvPr id="5" name="Slide Number Placeholder 4">
            <a:extLst>
              <a:ext uri="{FF2B5EF4-FFF2-40B4-BE49-F238E27FC236}">
                <a16:creationId xmlns:a16="http://schemas.microsoft.com/office/drawing/2014/main" id="{B62E5CE6-05FC-4779-82CB-B37AD691693C}"/>
              </a:ext>
            </a:extLst>
          </p:cNvPr>
          <p:cNvSpPr>
            <a:spLocks noGrp="1"/>
          </p:cNvSpPr>
          <p:nvPr>
            <p:ph type="sldNum" sz="quarter" idx="12"/>
          </p:nvPr>
        </p:nvSpPr>
        <p:spPr/>
        <p:txBody>
          <a:bodyPr/>
          <a:lstStyle/>
          <a:p>
            <a:fld id="{924B41C4-1474-8D42-B330-D2828683839D}" type="slidenum">
              <a:rPr lang="en-US" smtClean="0"/>
              <a:t>49</a:t>
            </a:fld>
            <a:endParaRPr lang="en-US"/>
          </a:p>
        </p:txBody>
      </p:sp>
      <p:pic>
        <p:nvPicPr>
          <p:cNvPr id="2" name="Picture 1">
            <a:extLst>
              <a:ext uri="{FF2B5EF4-FFF2-40B4-BE49-F238E27FC236}">
                <a16:creationId xmlns:a16="http://schemas.microsoft.com/office/drawing/2014/main" id="{8424A4F3-7039-4D4D-97C6-B2A9475BDAE9}"/>
              </a:ext>
            </a:extLst>
          </p:cNvPr>
          <p:cNvPicPr>
            <a:picLocks noChangeAspect="1"/>
          </p:cNvPicPr>
          <p:nvPr/>
        </p:nvPicPr>
        <p:blipFill rotWithShape="1">
          <a:blip r:embed="rId2"/>
          <a:srcRect b="28103"/>
          <a:stretch/>
        </p:blipFill>
        <p:spPr>
          <a:xfrm>
            <a:off x="1711354" y="36283"/>
            <a:ext cx="9012038" cy="4753832"/>
          </a:xfrm>
          <a:prstGeom prst="rect">
            <a:avLst/>
          </a:prstGeom>
        </p:spPr>
      </p:pic>
      <p:pic>
        <p:nvPicPr>
          <p:cNvPr id="3" name="Picture 2">
            <a:extLst>
              <a:ext uri="{FF2B5EF4-FFF2-40B4-BE49-F238E27FC236}">
                <a16:creationId xmlns:a16="http://schemas.microsoft.com/office/drawing/2014/main" id="{DFAD6E38-0DE3-40F7-A43A-A37DCFF1663A}"/>
              </a:ext>
            </a:extLst>
          </p:cNvPr>
          <p:cNvPicPr>
            <a:picLocks noChangeAspect="1"/>
          </p:cNvPicPr>
          <p:nvPr/>
        </p:nvPicPr>
        <p:blipFill rotWithShape="1">
          <a:blip r:embed="rId3"/>
          <a:srcRect t="69127" r="15429"/>
          <a:stretch/>
        </p:blipFill>
        <p:spPr>
          <a:xfrm>
            <a:off x="2801076" y="4798615"/>
            <a:ext cx="5403357" cy="1458686"/>
          </a:xfrm>
          <a:prstGeom prst="rect">
            <a:avLst/>
          </a:prstGeom>
        </p:spPr>
      </p:pic>
    </p:spTree>
    <p:extLst>
      <p:ext uri="{BB962C8B-B14F-4D97-AF65-F5344CB8AC3E}">
        <p14:creationId xmlns:p14="http://schemas.microsoft.com/office/powerpoint/2010/main" val="2766179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0098" y="617"/>
            <a:ext cx="8789437" cy="1143000"/>
          </a:xfrm>
        </p:spPr>
        <p:txBody>
          <a:bodyPr>
            <a:noAutofit/>
          </a:bodyPr>
          <a:lstStyle/>
          <a:p>
            <a:r>
              <a:rPr lang="en-US" sz="3600" dirty="0"/>
              <a:t>Transportation Working Group</a:t>
            </a:r>
          </a:p>
        </p:txBody>
      </p:sp>
      <p:sp>
        <p:nvSpPr>
          <p:cNvPr id="6" name="Slide Number Placeholder 5"/>
          <p:cNvSpPr>
            <a:spLocks noGrp="1"/>
          </p:cNvSpPr>
          <p:nvPr>
            <p:ph type="sldNum" sz="quarter" idx="12"/>
          </p:nvPr>
        </p:nvSpPr>
        <p:spPr/>
        <p:txBody>
          <a:bodyPr/>
          <a:lstStyle/>
          <a:p>
            <a:fld id="{924B41C4-1474-8D42-B330-D2828683839D}" type="slidenum">
              <a:rPr lang="en-US" smtClean="0"/>
              <a:t>5</a:t>
            </a:fld>
            <a:endParaRPr lang="en-US"/>
          </a:p>
        </p:txBody>
      </p:sp>
      <p:sp>
        <p:nvSpPr>
          <p:cNvPr id="9" name="TextBox 8">
            <a:extLst>
              <a:ext uri="{FF2B5EF4-FFF2-40B4-BE49-F238E27FC236}">
                <a16:creationId xmlns:a16="http://schemas.microsoft.com/office/drawing/2014/main" id="{2AE748BF-4C23-45C0-B429-4B7E252F6860}"/>
              </a:ext>
            </a:extLst>
          </p:cNvPr>
          <p:cNvSpPr txBox="1"/>
          <p:nvPr/>
        </p:nvSpPr>
        <p:spPr>
          <a:xfrm>
            <a:off x="5469622" y="5649357"/>
            <a:ext cx="4479721" cy="474606"/>
          </a:xfrm>
          <a:prstGeom prst="rect">
            <a:avLst/>
          </a:prstGeom>
          <a:noFill/>
        </p:spPr>
        <p:txBody>
          <a:bodyPr wrap="square" rtlCol="0">
            <a:spAutoFit/>
          </a:bodyPr>
          <a:lstStyle/>
          <a:p>
            <a:r>
              <a:rPr lang="en-US" dirty="0"/>
              <a:t>This is a bit fluid…..</a:t>
            </a:r>
          </a:p>
        </p:txBody>
      </p:sp>
      <p:pic>
        <p:nvPicPr>
          <p:cNvPr id="8" name="Picture 7">
            <a:extLst>
              <a:ext uri="{FF2B5EF4-FFF2-40B4-BE49-F238E27FC236}">
                <a16:creationId xmlns:a16="http://schemas.microsoft.com/office/drawing/2014/main" id="{023C3E95-F09E-467E-98DE-591DF63E7587}"/>
              </a:ext>
            </a:extLst>
          </p:cNvPr>
          <p:cNvPicPr>
            <a:picLocks noChangeAspect="1"/>
          </p:cNvPicPr>
          <p:nvPr/>
        </p:nvPicPr>
        <p:blipFill>
          <a:blip r:embed="rId2"/>
          <a:stretch>
            <a:fillRect/>
          </a:stretch>
        </p:blipFill>
        <p:spPr>
          <a:xfrm>
            <a:off x="0" y="1258535"/>
            <a:ext cx="12198350" cy="4340930"/>
          </a:xfrm>
          <a:prstGeom prst="rect">
            <a:avLst/>
          </a:prstGeom>
        </p:spPr>
      </p:pic>
    </p:spTree>
    <p:extLst>
      <p:ext uri="{BB962C8B-B14F-4D97-AF65-F5344CB8AC3E}">
        <p14:creationId xmlns:p14="http://schemas.microsoft.com/office/powerpoint/2010/main" val="26542889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9A41FBF-5495-45B8-955D-4A4CB0B9E617}"/>
              </a:ext>
            </a:extLst>
          </p:cNvPr>
          <p:cNvSpPr>
            <a:spLocks noGrp="1"/>
          </p:cNvSpPr>
          <p:nvPr>
            <p:ph type="ftr" sz="quarter" idx="11"/>
          </p:nvPr>
        </p:nvSpPr>
        <p:spPr/>
        <p:txBody>
          <a:bodyPr/>
          <a:lstStyle/>
          <a:p>
            <a:r>
              <a:rPr lang="en-US"/>
              <a:t>May 20, 2021 - Monthly Meeting</a:t>
            </a:r>
            <a:endParaRPr lang="en-US" dirty="0"/>
          </a:p>
        </p:txBody>
      </p:sp>
      <p:sp>
        <p:nvSpPr>
          <p:cNvPr id="5" name="Slide Number Placeholder 4">
            <a:extLst>
              <a:ext uri="{FF2B5EF4-FFF2-40B4-BE49-F238E27FC236}">
                <a16:creationId xmlns:a16="http://schemas.microsoft.com/office/drawing/2014/main" id="{B62E5CE6-05FC-4779-82CB-B37AD691693C}"/>
              </a:ext>
            </a:extLst>
          </p:cNvPr>
          <p:cNvSpPr>
            <a:spLocks noGrp="1"/>
          </p:cNvSpPr>
          <p:nvPr>
            <p:ph type="sldNum" sz="quarter" idx="12"/>
          </p:nvPr>
        </p:nvSpPr>
        <p:spPr/>
        <p:txBody>
          <a:bodyPr/>
          <a:lstStyle/>
          <a:p>
            <a:fld id="{924B41C4-1474-8D42-B330-D2828683839D}" type="slidenum">
              <a:rPr lang="en-US" smtClean="0"/>
              <a:t>50</a:t>
            </a:fld>
            <a:endParaRPr lang="en-US"/>
          </a:p>
        </p:txBody>
      </p:sp>
      <p:pic>
        <p:nvPicPr>
          <p:cNvPr id="2" name="Picture 1">
            <a:extLst>
              <a:ext uri="{FF2B5EF4-FFF2-40B4-BE49-F238E27FC236}">
                <a16:creationId xmlns:a16="http://schemas.microsoft.com/office/drawing/2014/main" id="{8424A4F3-7039-4D4D-97C6-B2A9475BDAE9}"/>
              </a:ext>
            </a:extLst>
          </p:cNvPr>
          <p:cNvPicPr>
            <a:picLocks noChangeAspect="1"/>
          </p:cNvPicPr>
          <p:nvPr/>
        </p:nvPicPr>
        <p:blipFill>
          <a:blip r:embed="rId2"/>
          <a:stretch>
            <a:fillRect/>
          </a:stretch>
        </p:blipFill>
        <p:spPr>
          <a:xfrm>
            <a:off x="1711354" y="36282"/>
            <a:ext cx="9012038" cy="6611996"/>
          </a:xfrm>
          <a:prstGeom prst="rect">
            <a:avLst/>
          </a:prstGeom>
        </p:spPr>
      </p:pic>
    </p:spTree>
    <p:extLst>
      <p:ext uri="{BB962C8B-B14F-4D97-AF65-F5344CB8AC3E}">
        <p14:creationId xmlns:p14="http://schemas.microsoft.com/office/powerpoint/2010/main" val="24256327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9A41FBF-5495-45B8-955D-4A4CB0B9E617}"/>
              </a:ext>
            </a:extLst>
          </p:cNvPr>
          <p:cNvSpPr>
            <a:spLocks noGrp="1"/>
          </p:cNvSpPr>
          <p:nvPr>
            <p:ph type="ftr" sz="quarter" idx="11"/>
          </p:nvPr>
        </p:nvSpPr>
        <p:spPr/>
        <p:txBody>
          <a:bodyPr/>
          <a:lstStyle/>
          <a:p>
            <a:r>
              <a:rPr lang="en-US"/>
              <a:t>May 20, 2021 - Monthly Meeting</a:t>
            </a:r>
            <a:endParaRPr lang="en-US" dirty="0"/>
          </a:p>
        </p:txBody>
      </p:sp>
      <p:sp>
        <p:nvSpPr>
          <p:cNvPr id="5" name="Slide Number Placeholder 4">
            <a:extLst>
              <a:ext uri="{FF2B5EF4-FFF2-40B4-BE49-F238E27FC236}">
                <a16:creationId xmlns:a16="http://schemas.microsoft.com/office/drawing/2014/main" id="{B62E5CE6-05FC-4779-82CB-B37AD691693C}"/>
              </a:ext>
            </a:extLst>
          </p:cNvPr>
          <p:cNvSpPr>
            <a:spLocks noGrp="1"/>
          </p:cNvSpPr>
          <p:nvPr>
            <p:ph type="sldNum" sz="quarter" idx="12"/>
          </p:nvPr>
        </p:nvSpPr>
        <p:spPr/>
        <p:txBody>
          <a:bodyPr/>
          <a:lstStyle/>
          <a:p>
            <a:fld id="{924B41C4-1474-8D42-B330-D2828683839D}" type="slidenum">
              <a:rPr lang="en-US" smtClean="0"/>
              <a:t>51</a:t>
            </a:fld>
            <a:endParaRPr lang="en-US"/>
          </a:p>
        </p:txBody>
      </p:sp>
      <p:pic>
        <p:nvPicPr>
          <p:cNvPr id="2" name="Picture 1">
            <a:extLst>
              <a:ext uri="{FF2B5EF4-FFF2-40B4-BE49-F238E27FC236}">
                <a16:creationId xmlns:a16="http://schemas.microsoft.com/office/drawing/2014/main" id="{CE12875F-D674-414C-BC3E-9B6B170F6C18}"/>
              </a:ext>
            </a:extLst>
          </p:cNvPr>
          <p:cNvPicPr>
            <a:picLocks noChangeAspect="1"/>
          </p:cNvPicPr>
          <p:nvPr/>
        </p:nvPicPr>
        <p:blipFill>
          <a:blip r:embed="rId2"/>
          <a:stretch>
            <a:fillRect/>
          </a:stretch>
        </p:blipFill>
        <p:spPr>
          <a:xfrm>
            <a:off x="1474958" y="97247"/>
            <a:ext cx="9248434" cy="6663506"/>
          </a:xfrm>
          <a:prstGeom prst="rect">
            <a:avLst/>
          </a:prstGeom>
        </p:spPr>
      </p:pic>
    </p:spTree>
    <p:extLst>
      <p:ext uri="{BB962C8B-B14F-4D97-AF65-F5344CB8AC3E}">
        <p14:creationId xmlns:p14="http://schemas.microsoft.com/office/powerpoint/2010/main" val="21092393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9A41FBF-5495-45B8-955D-4A4CB0B9E617}"/>
              </a:ext>
            </a:extLst>
          </p:cNvPr>
          <p:cNvSpPr>
            <a:spLocks noGrp="1"/>
          </p:cNvSpPr>
          <p:nvPr>
            <p:ph type="ftr" sz="quarter" idx="11"/>
          </p:nvPr>
        </p:nvSpPr>
        <p:spPr/>
        <p:txBody>
          <a:bodyPr/>
          <a:lstStyle/>
          <a:p>
            <a:r>
              <a:rPr lang="en-US"/>
              <a:t>May 20, 2021 - Monthly Meeting</a:t>
            </a:r>
            <a:endParaRPr lang="en-US" dirty="0"/>
          </a:p>
        </p:txBody>
      </p:sp>
      <p:sp>
        <p:nvSpPr>
          <p:cNvPr id="5" name="Slide Number Placeholder 4">
            <a:extLst>
              <a:ext uri="{FF2B5EF4-FFF2-40B4-BE49-F238E27FC236}">
                <a16:creationId xmlns:a16="http://schemas.microsoft.com/office/drawing/2014/main" id="{B62E5CE6-05FC-4779-82CB-B37AD691693C}"/>
              </a:ext>
            </a:extLst>
          </p:cNvPr>
          <p:cNvSpPr>
            <a:spLocks noGrp="1"/>
          </p:cNvSpPr>
          <p:nvPr>
            <p:ph type="sldNum" sz="quarter" idx="12"/>
          </p:nvPr>
        </p:nvSpPr>
        <p:spPr/>
        <p:txBody>
          <a:bodyPr/>
          <a:lstStyle/>
          <a:p>
            <a:fld id="{924B41C4-1474-8D42-B330-D2828683839D}" type="slidenum">
              <a:rPr lang="en-US" smtClean="0"/>
              <a:t>52</a:t>
            </a:fld>
            <a:endParaRPr lang="en-US"/>
          </a:p>
        </p:txBody>
      </p:sp>
      <p:pic>
        <p:nvPicPr>
          <p:cNvPr id="2" name="Picture 1">
            <a:extLst>
              <a:ext uri="{FF2B5EF4-FFF2-40B4-BE49-F238E27FC236}">
                <a16:creationId xmlns:a16="http://schemas.microsoft.com/office/drawing/2014/main" id="{A8569F5D-881A-406B-B151-A2CF12DD0E94}"/>
              </a:ext>
            </a:extLst>
          </p:cNvPr>
          <p:cNvPicPr>
            <a:picLocks noChangeAspect="1"/>
          </p:cNvPicPr>
          <p:nvPr/>
        </p:nvPicPr>
        <p:blipFill>
          <a:blip r:embed="rId2"/>
          <a:stretch>
            <a:fillRect/>
          </a:stretch>
        </p:blipFill>
        <p:spPr>
          <a:xfrm>
            <a:off x="1996580" y="136874"/>
            <a:ext cx="8665846" cy="6251913"/>
          </a:xfrm>
          <a:prstGeom prst="rect">
            <a:avLst/>
          </a:prstGeom>
        </p:spPr>
      </p:pic>
    </p:spTree>
    <p:extLst>
      <p:ext uri="{BB962C8B-B14F-4D97-AF65-F5344CB8AC3E}">
        <p14:creationId xmlns:p14="http://schemas.microsoft.com/office/powerpoint/2010/main" val="14183683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9A41FBF-5495-45B8-955D-4A4CB0B9E617}"/>
              </a:ext>
            </a:extLst>
          </p:cNvPr>
          <p:cNvSpPr>
            <a:spLocks noGrp="1"/>
          </p:cNvSpPr>
          <p:nvPr>
            <p:ph type="ftr" sz="quarter" idx="11"/>
          </p:nvPr>
        </p:nvSpPr>
        <p:spPr/>
        <p:txBody>
          <a:bodyPr/>
          <a:lstStyle/>
          <a:p>
            <a:r>
              <a:rPr lang="en-US"/>
              <a:t>May 20, 2021 - Monthly Meeting</a:t>
            </a:r>
            <a:endParaRPr lang="en-US" dirty="0"/>
          </a:p>
        </p:txBody>
      </p:sp>
      <p:sp>
        <p:nvSpPr>
          <p:cNvPr id="5" name="Slide Number Placeholder 4">
            <a:extLst>
              <a:ext uri="{FF2B5EF4-FFF2-40B4-BE49-F238E27FC236}">
                <a16:creationId xmlns:a16="http://schemas.microsoft.com/office/drawing/2014/main" id="{B62E5CE6-05FC-4779-82CB-B37AD691693C}"/>
              </a:ext>
            </a:extLst>
          </p:cNvPr>
          <p:cNvSpPr>
            <a:spLocks noGrp="1"/>
          </p:cNvSpPr>
          <p:nvPr>
            <p:ph type="sldNum" sz="quarter" idx="12"/>
          </p:nvPr>
        </p:nvSpPr>
        <p:spPr/>
        <p:txBody>
          <a:bodyPr/>
          <a:lstStyle/>
          <a:p>
            <a:fld id="{924B41C4-1474-8D42-B330-D2828683839D}" type="slidenum">
              <a:rPr lang="en-US" smtClean="0"/>
              <a:t>53</a:t>
            </a:fld>
            <a:endParaRPr lang="en-US"/>
          </a:p>
        </p:txBody>
      </p:sp>
      <p:pic>
        <p:nvPicPr>
          <p:cNvPr id="2" name="Picture 1">
            <a:extLst>
              <a:ext uri="{FF2B5EF4-FFF2-40B4-BE49-F238E27FC236}">
                <a16:creationId xmlns:a16="http://schemas.microsoft.com/office/drawing/2014/main" id="{C25FF72F-0255-41E2-9B1A-EE8C76B42A85}"/>
              </a:ext>
            </a:extLst>
          </p:cNvPr>
          <p:cNvPicPr>
            <a:picLocks noChangeAspect="1"/>
          </p:cNvPicPr>
          <p:nvPr/>
        </p:nvPicPr>
        <p:blipFill>
          <a:blip r:embed="rId2"/>
          <a:stretch>
            <a:fillRect/>
          </a:stretch>
        </p:blipFill>
        <p:spPr>
          <a:xfrm>
            <a:off x="1642613" y="249660"/>
            <a:ext cx="8913124" cy="6358679"/>
          </a:xfrm>
          <a:prstGeom prst="rect">
            <a:avLst/>
          </a:prstGeom>
        </p:spPr>
      </p:pic>
    </p:spTree>
    <p:extLst>
      <p:ext uri="{BB962C8B-B14F-4D97-AF65-F5344CB8AC3E}">
        <p14:creationId xmlns:p14="http://schemas.microsoft.com/office/powerpoint/2010/main" val="19483425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9A41FBF-5495-45B8-955D-4A4CB0B9E617}"/>
              </a:ext>
            </a:extLst>
          </p:cNvPr>
          <p:cNvSpPr>
            <a:spLocks noGrp="1"/>
          </p:cNvSpPr>
          <p:nvPr>
            <p:ph type="ftr" sz="quarter" idx="11"/>
          </p:nvPr>
        </p:nvSpPr>
        <p:spPr/>
        <p:txBody>
          <a:bodyPr/>
          <a:lstStyle/>
          <a:p>
            <a:r>
              <a:rPr lang="en-US"/>
              <a:t>May 20, 2021 - Monthly Meeting</a:t>
            </a:r>
            <a:endParaRPr lang="en-US" dirty="0"/>
          </a:p>
        </p:txBody>
      </p:sp>
      <p:sp>
        <p:nvSpPr>
          <p:cNvPr id="5" name="Slide Number Placeholder 4">
            <a:extLst>
              <a:ext uri="{FF2B5EF4-FFF2-40B4-BE49-F238E27FC236}">
                <a16:creationId xmlns:a16="http://schemas.microsoft.com/office/drawing/2014/main" id="{B62E5CE6-05FC-4779-82CB-B37AD691693C}"/>
              </a:ext>
            </a:extLst>
          </p:cNvPr>
          <p:cNvSpPr>
            <a:spLocks noGrp="1"/>
          </p:cNvSpPr>
          <p:nvPr>
            <p:ph type="sldNum" sz="quarter" idx="12"/>
          </p:nvPr>
        </p:nvSpPr>
        <p:spPr/>
        <p:txBody>
          <a:bodyPr/>
          <a:lstStyle/>
          <a:p>
            <a:fld id="{924B41C4-1474-8D42-B330-D2828683839D}" type="slidenum">
              <a:rPr lang="en-US" smtClean="0"/>
              <a:t>54</a:t>
            </a:fld>
            <a:endParaRPr lang="en-US"/>
          </a:p>
        </p:txBody>
      </p:sp>
      <p:pic>
        <p:nvPicPr>
          <p:cNvPr id="2" name="Picture 1">
            <a:extLst>
              <a:ext uri="{FF2B5EF4-FFF2-40B4-BE49-F238E27FC236}">
                <a16:creationId xmlns:a16="http://schemas.microsoft.com/office/drawing/2014/main" id="{8C930E6B-218D-4AAB-B78F-5C6507A64CB1}"/>
              </a:ext>
            </a:extLst>
          </p:cNvPr>
          <p:cNvPicPr>
            <a:picLocks noChangeAspect="1"/>
          </p:cNvPicPr>
          <p:nvPr/>
        </p:nvPicPr>
        <p:blipFill>
          <a:blip r:embed="rId2"/>
          <a:stretch>
            <a:fillRect/>
          </a:stretch>
        </p:blipFill>
        <p:spPr>
          <a:xfrm>
            <a:off x="1642613" y="472183"/>
            <a:ext cx="8913124" cy="5913633"/>
          </a:xfrm>
          <a:prstGeom prst="rect">
            <a:avLst/>
          </a:prstGeom>
        </p:spPr>
      </p:pic>
    </p:spTree>
    <p:extLst>
      <p:ext uri="{BB962C8B-B14F-4D97-AF65-F5344CB8AC3E}">
        <p14:creationId xmlns:p14="http://schemas.microsoft.com/office/powerpoint/2010/main" val="16267072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128" y="617"/>
            <a:ext cx="9563450" cy="1143000"/>
          </a:xfrm>
        </p:spPr>
        <p:txBody>
          <a:bodyPr>
            <a:noAutofit/>
          </a:bodyPr>
          <a:lstStyle/>
          <a:p>
            <a:r>
              <a:rPr lang="en-US" sz="3600" dirty="0"/>
              <a:t>Candidate Section: Project Delivery Methods</a:t>
            </a:r>
          </a:p>
        </p:txBody>
      </p:sp>
      <p:sp>
        <p:nvSpPr>
          <p:cNvPr id="6" name="Slide Number Placeholder 5"/>
          <p:cNvSpPr>
            <a:spLocks noGrp="1"/>
          </p:cNvSpPr>
          <p:nvPr>
            <p:ph type="sldNum" sz="quarter" idx="12"/>
          </p:nvPr>
        </p:nvSpPr>
        <p:spPr/>
        <p:txBody>
          <a:bodyPr/>
          <a:lstStyle/>
          <a:p>
            <a:fld id="{924B41C4-1474-8D42-B330-D2828683839D}" type="slidenum">
              <a:rPr lang="en-US" smtClean="0"/>
              <a:t>55</a:t>
            </a:fld>
            <a:endParaRPr lang="en-US"/>
          </a:p>
        </p:txBody>
      </p:sp>
      <p:sp>
        <p:nvSpPr>
          <p:cNvPr id="7" name="Title 1">
            <a:extLst>
              <a:ext uri="{FF2B5EF4-FFF2-40B4-BE49-F238E27FC236}">
                <a16:creationId xmlns:a16="http://schemas.microsoft.com/office/drawing/2014/main" id="{C99B1ECF-EB0B-49C9-9B58-1EBFC8446421}"/>
              </a:ext>
            </a:extLst>
          </p:cNvPr>
          <p:cNvSpPr txBox="1">
            <a:spLocks/>
          </p:cNvSpPr>
          <p:nvPr/>
        </p:nvSpPr>
        <p:spPr>
          <a:xfrm>
            <a:off x="609917" y="1149965"/>
            <a:ext cx="11159837" cy="557139"/>
          </a:xfrm>
          <a:prstGeom prst="rect">
            <a:avLst/>
          </a:prstGeom>
        </p:spPr>
        <p:txBody>
          <a:bodyPr vert="horz" lIns="121954" tIns="60977" rIns="121954" bIns="60977" rtlCol="0" anchor="ctr">
            <a:normAutofit fontScale="82500" lnSpcReduction="10000"/>
          </a:bodyPr>
          <a:lstStyle>
            <a:lvl1pPr algn="l" defTabSz="609768" rtl="0" eaLnBrk="1" latinLnBrk="0" hangingPunct="1">
              <a:spcBef>
                <a:spcPct val="0"/>
              </a:spcBef>
              <a:buNone/>
              <a:defRPr sz="4400" kern="1200">
                <a:solidFill>
                  <a:schemeClr val="tx2"/>
                </a:solidFill>
                <a:latin typeface="+mj-lt"/>
                <a:ea typeface="+mj-ea"/>
                <a:cs typeface="Open Sans"/>
              </a:defRPr>
            </a:lvl1pPr>
          </a:lstStyle>
          <a:p>
            <a:r>
              <a:rPr lang="en-US" sz="3200" dirty="0"/>
              <a:t>Systems Lifecycle Engineering (SLE) APTA standard – Working Approach</a:t>
            </a:r>
          </a:p>
        </p:txBody>
      </p:sp>
      <p:sp>
        <p:nvSpPr>
          <p:cNvPr id="8" name="Content Placeholder 2">
            <a:extLst>
              <a:ext uri="{FF2B5EF4-FFF2-40B4-BE49-F238E27FC236}">
                <a16:creationId xmlns:a16="http://schemas.microsoft.com/office/drawing/2014/main" id="{1DEA1E4F-C759-401E-BEC3-24485162B6DC}"/>
              </a:ext>
            </a:extLst>
          </p:cNvPr>
          <p:cNvSpPr>
            <a:spLocks noGrp="1"/>
          </p:cNvSpPr>
          <p:nvPr>
            <p:ph idx="1"/>
          </p:nvPr>
        </p:nvSpPr>
        <p:spPr>
          <a:xfrm>
            <a:off x="234036" y="1914399"/>
            <a:ext cx="6257485" cy="3375799"/>
          </a:xfrm>
        </p:spPr>
        <p:txBody>
          <a:bodyPr>
            <a:normAutofit/>
          </a:bodyPr>
          <a:lstStyle/>
          <a:p>
            <a:r>
              <a:rPr lang="en-US" sz="1600" dirty="0"/>
              <a:t>5 work threads started in late 2018</a:t>
            </a:r>
          </a:p>
          <a:p>
            <a:r>
              <a:rPr lang="en-US" sz="1600" dirty="0"/>
              <a:t>Business Case Library being developed by a sub-team and will inform the Senior Leadership Team (SLT) promotional materials</a:t>
            </a:r>
          </a:p>
          <a:p>
            <a:r>
              <a:rPr lang="en-US" sz="1600" dirty="0"/>
              <a:t>Main Document Authoring meeting monthly and progressing on some chapters.  This effort will inform the Training materials</a:t>
            </a:r>
          </a:p>
          <a:p>
            <a:endParaRPr lang="en-US" sz="1600" dirty="0"/>
          </a:p>
          <a:p>
            <a:r>
              <a:rPr lang="en-US" sz="1600" dirty="0"/>
              <a:t>MOU Signed between APTA &amp; INCOSE Fall of 2020</a:t>
            </a:r>
          </a:p>
          <a:p>
            <a:endParaRPr lang="en-US" sz="1600" dirty="0"/>
          </a:p>
          <a:p>
            <a:r>
              <a:rPr lang="en-US" sz="1600" dirty="0"/>
              <a:t>We now want to include our RIG and INCOSE collaboration partners in this work effort!</a:t>
            </a:r>
          </a:p>
        </p:txBody>
      </p:sp>
      <p:pic>
        <p:nvPicPr>
          <p:cNvPr id="9" name="Picture 8">
            <a:extLst>
              <a:ext uri="{FF2B5EF4-FFF2-40B4-BE49-F238E27FC236}">
                <a16:creationId xmlns:a16="http://schemas.microsoft.com/office/drawing/2014/main" id="{9B794B97-E524-4B1A-BBF0-8D4ED06E6240}"/>
              </a:ext>
            </a:extLst>
          </p:cNvPr>
          <p:cNvPicPr>
            <a:picLocks noChangeAspect="1"/>
          </p:cNvPicPr>
          <p:nvPr/>
        </p:nvPicPr>
        <p:blipFill>
          <a:blip r:embed="rId2"/>
          <a:stretch>
            <a:fillRect/>
          </a:stretch>
        </p:blipFill>
        <p:spPr>
          <a:xfrm>
            <a:off x="6286105" y="2541865"/>
            <a:ext cx="5842888" cy="2681412"/>
          </a:xfrm>
          <a:prstGeom prst="rect">
            <a:avLst/>
          </a:prstGeom>
        </p:spPr>
      </p:pic>
      <p:sp>
        <p:nvSpPr>
          <p:cNvPr id="12" name="TextBox 11">
            <a:extLst>
              <a:ext uri="{FF2B5EF4-FFF2-40B4-BE49-F238E27FC236}">
                <a16:creationId xmlns:a16="http://schemas.microsoft.com/office/drawing/2014/main" id="{EB348DC0-B8EC-4812-B960-DF9539088B73}"/>
              </a:ext>
            </a:extLst>
          </p:cNvPr>
          <p:cNvSpPr txBox="1"/>
          <p:nvPr/>
        </p:nvSpPr>
        <p:spPr>
          <a:xfrm>
            <a:off x="3362778" y="5639840"/>
            <a:ext cx="6417578" cy="461665"/>
          </a:xfrm>
          <a:prstGeom prst="rect">
            <a:avLst/>
          </a:prstGeom>
          <a:noFill/>
        </p:spPr>
        <p:txBody>
          <a:bodyPr wrap="square" rtlCol="0">
            <a:spAutoFit/>
          </a:bodyPr>
          <a:lstStyle/>
          <a:p>
            <a:r>
              <a:rPr lang="en-US" dirty="0"/>
              <a:t>Proposed: Combined APTA INCOSE Product</a:t>
            </a:r>
          </a:p>
        </p:txBody>
      </p:sp>
    </p:spTree>
    <p:extLst>
      <p:ext uri="{BB962C8B-B14F-4D97-AF65-F5344CB8AC3E}">
        <p14:creationId xmlns:p14="http://schemas.microsoft.com/office/powerpoint/2010/main" val="35152320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EADF5-B647-40C1-8285-0011BC93D433}"/>
              </a:ext>
            </a:extLst>
          </p:cNvPr>
          <p:cNvSpPr>
            <a:spLocks noGrp="1"/>
          </p:cNvSpPr>
          <p:nvPr>
            <p:ph type="title"/>
          </p:nvPr>
        </p:nvSpPr>
        <p:spPr>
          <a:xfrm>
            <a:off x="4009938" y="274639"/>
            <a:ext cx="7578495" cy="1143000"/>
          </a:xfrm>
        </p:spPr>
        <p:txBody>
          <a:bodyPr/>
          <a:lstStyle/>
          <a:p>
            <a:r>
              <a:rPr lang="en-US" dirty="0"/>
              <a:t>Wrap-Up</a:t>
            </a:r>
          </a:p>
        </p:txBody>
      </p:sp>
      <p:sp>
        <p:nvSpPr>
          <p:cNvPr id="3" name="Content Placeholder 2">
            <a:extLst>
              <a:ext uri="{FF2B5EF4-FFF2-40B4-BE49-F238E27FC236}">
                <a16:creationId xmlns:a16="http://schemas.microsoft.com/office/drawing/2014/main" id="{7EF57292-B887-43B5-862F-FA0CAAA456A0}"/>
              </a:ext>
            </a:extLst>
          </p:cNvPr>
          <p:cNvSpPr>
            <a:spLocks noGrp="1"/>
          </p:cNvSpPr>
          <p:nvPr>
            <p:ph idx="1"/>
          </p:nvPr>
        </p:nvSpPr>
        <p:spPr/>
        <p:txBody>
          <a:bodyPr/>
          <a:lstStyle/>
          <a:p>
            <a:r>
              <a:rPr lang="en-US" dirty="0"/>
              <a:t>Thank You</a:t>
            </a:r>
          </a:p>
          <a:p>
            <a:endParaRPr lang="en-US" dirty="0"/>
          </a:p>
          <a:p>
            <a:r>
              <a:rPr lang="en-US" dirty="0"/>
              <a:t>Questions &amp; Discussion</a:t>
            </a:r>
          </a:p>
        </p:txBody>
      </p:sp>
      <p:sp>
        <p:nvSpPr>
          <p:cNvPr id="4" name="Footer Placeholder 3">
            <a:extLst>
              <a:ext uri="{FF2B5EF4-FFF2-40B4-BE49-F238E27FC236}">
                <a16:creationId xmlns:a16="http://schemas.microsoft.com/office/drawing/2014/main" id="{817A5EFA-C74D-4663-B976-C6F1C14CBC87}"/>
              </a:ext>
            </a:extLst>
          </p:cNvPr>
          <p:cNvSpPr>
            <a:spLocks noGrp="1"/>
          </p:cNvSpPr>
          <p:nvPr>
            <p:ph type="ftr" sz="quarter" idx="11"/>
          </p:nvPr>
        </p:nvSpPr>
        <p:spPr/>
        <p:txBody>
          <a:bodyPr/>
          <a:lstStyle/>
          <a:p>
            <a:r>
              <a:rPr lang="en-US"/>
              <a:t>May 20, 2021 - Monthly Meeting</a:t>
            </a:r>
            <a:endParaRPr lang="en-US" dirty="0"/>
          </a:p>
        </p:txBody>
      </p:sp>
      <p:sp>
        <p:nvSpPr>
          <p:cNvPr id="5" name="Slide Number Placeholder 4">
            <a:extLst>
              <a:ext uri="{FF2B5EF4-FFF2-40B4-BE49-F238E27FC236}">
                <a16:creationId xmlns:a16="http://schemas.microsoft.com/office/drawing/2014/main" id="{8F0601CB-1BD2-4B6D-BB9A-A094FE0B3F60}"/>
              </a:ext>
            </a:extLst>
          </p:cNvPr>
          <p:cNvSpPr>
            <a:spLocks noGrp="1"/>
          </p:cNvSpPr>
          <p:nvPr>
            <p:ph type="sldNum" sz="quarter" idx="12"/>
          </p:nvPr>
        </p:nvSpPr>
        <p:spPr/>
        <p:txBody>
          <a:bodyPr/>
          <a:lstStyle/>
          <a:p>
            <a:fld id="{924B41C4-1474-8D42-B330-D2828683839D}" type="slidenum">
              <a:rPr lang="en-US" smtClean="0"/>
              <a:t>56</a:t>
            </a:fld>
            <a:endParaRPr lang="en-US"/>
          </a:p>
        </p:txBody>
      </p:sp>
    </p:spTree>
    <p:extLst>
      <p:ext uri="{BB962C8B-B14F-4D97-AF65-F5344CB8AC3E}">
        <p14:creationId xmlns:p14="http://schemas.microsoft.com/office/powerpoint/2010/main" val="457683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0098" y="617"/>
            <a:ext cx="8789437" cy="1143000"/>
          </a:xfrm>
        </p:spPr>
        <p:txBody>
          <a:bodyPr>
            <a:noAutofit/>
          </a:bodyPr>
          <a:lstStyle/>
          <a:p>
            <a:r>
              <a:rPr lang="en-US" sz="3600" dirty="0"/>
              <a:t>Transportation Working Group</a:t>
            </a:r>
          </a:p>
        </p:txBody>
      </p:sp>
      <p:sp>
        <p:nvSpPr>
          <p:cNvPr id="6" name="Slide Number Placeholder 5"/>
          <p:cNvSpPr>
            <a:spLocks noGrp="1"/>
          </p:cNvSpPr>
          <p:nvPr>
            <p:ph type="sldNum" sz="quarter" idx="12"/>
          </p:nvPr>
        </p:nvSpPr>
        <p:spPr/>
        <p:txBody>
          <a:bodyPr/>
          <a:lstStyle/>
          <a:p>
            <a:fld id="{924B41C4-1474-8D42-B330-D2828683839D}" type="slidenum">
              <a:rPr lang="en-US" smtClean="0"/>
              <a:t>6</a:t>
            </a:fld>
            <a:endParaRPr lang="en-US"/>
          </a:p>
        </p:txBody>
      </p:sp>
      <p:sp>
        <p:nvSpPr>
          <p:cNvPr id="12" name="TextBox 11">
            <a:extLst>
              <a:ext uri="{FF2B5EF4-FFF2-40B4-BE49-F238E27FC236}">
                <a16:creationId xmlns:a16="http://schemas.microsoft.com/office/drawing/2014/main" id="{FFA4FD4F-CFA9-41C0-8A95-45A084451356}"/>
              </a:ext>
            </a:extLst>
          </p:cNvPr>
          <p:cNvSpPr txBox="1"/>
          <p:nvPr/>
        </p:nvSpPr>
        <p:spPr>
          <a:xfrm>
            <a:off x="2021745" y="1037139"/>
            <a:ext cx="7031387" cy="584775"/>
          </a:xfrm>
          <a:prstGeom prst="rect">
            <a:avLst/>
          </a:prstGeom>
          <a:noFill/>
        </p:spPr>
        <p:txBody>
          <a:bodyPr wrap="square" rtlCol="0">
            <a:spAutoFit/>
          </a:bodyPr>
          <a:lstStyle/>
          <a:p>
            <a:r>
              <a:rPr lang="en-US" sz="3200" cap="all" dirty="0">
                <a:solidFill>
                  <a:srgbClr val="0070C0"/>
                </a:solidFill>
              </a:rPr>
              <a:t>Co-Chairs Update</a:t>
            </a:r>
          </a:p>
        </p:txBody>
      </p:sp>
      <p:sp>
        <p:nvSpPr>
          <p:cNvPr id="13" name="TextBox 12">
            <a:extLst>
              <a:ext uri="{FF2B5EF4-FFF2-40B4-BE49-F238E27FC236}">
                <a16:creationId xmlns:a16="http://schemas.microsoft.com/office/drawing/2014/main" id="{54F38E94-1D1D-4000-82F5-EEA84C5364B9}"/>
              </a:ext>
            </a:extLst>
          </p:cNvPr>
          <p:cNvSpPr txBox="1"/>
          <p:nvPr/>
        </p:nvSpPr>
        <p:spPr>
          <a:xfrm>
            <a:off x="3473681" y="1644251"/>
            <a:ext cx="7031387" cy="1815882"/>
          </a:xfrm>
          <a:prstGeom prst="rect">
            <a:avLst/>
          </a:prstGeom>
          <a:noFill/>
        </p:spPr>
        <p:txBody>
          <a:bodyPr wrap="square" rtlCol="0">
            <a:spAutoFit/>
          </a:bodyPr>
          <a:lstStyle>
            <a:defPPr>
              <a:defRPr lang="en-US"/>
            </a:defPPr>
            <a:lvl1pPr marL="457200" indent="-457200">
              <a:buFont typeface="Arial" panose="020B0604020202020204" pitchFamily="34" charset="0"/>
              <a:buChar char="•"/>
              <a:defRPr sz="2800"/>
            </a:lvl1pPr>
          </a:lstStyle>
          <a:p>
            <a:r>
              <a:rPr lang="en-US" dirty="0"/>
              <a:t>Dale</a:t>
            </a:r>
          </a:p>
          <a:p>
            <a:r>
              <a:rPr lang="en-US" dirty="0"/>
              <a:t>Allison</a:t>
            </a:r>
          </a:p>
          <a:p>
            <a:r>
              <a:rPr lang="en-US" dirty="0"/>
              <a:t>Mike</a:t>
            </a:r>
          </a:p>
          <a:p>
            <a:r>
              <a:rPr lang="en-US" dirty="0"/>
              <a:t>Denis</a:t>
            </a:r>
          </a:p>
        </p:txBody>
      </p:sp>
      <p:pic>
        <p:nvPicPr>
          <p:cNvPr id="7" name="Picture 6">
            <a:extLst>
              <a:ext uri="{FF2B5EF4-FFF2-40B4-BE49-F238E27FC236}">
                <a16:creationId xmlns:a16="http://schemas.microsoft.com/office/drawing/2014/main" id="{21AC2759-917D-4FA2-A018-CA4E16C0534B}"/>
              </a:ext>
            </a:extLst>
          </p:cNvPr>
          <p:cNvPicPr>
            <a:picLocks noChangeAspect="1"/>
          </p:cNvPicPr>
          <p:nvPr/>
        </p:nvPicPr>
        <p:blipFill>
          <a:blip r:embed="rId2"/>
          <a:stretch>
            <a:fillRect/>
          </a:stretch>
        </p:blipFill>
        <p:spPr>
          <a:xfrm>
            <a:off x="1708825" y="3722873"/>
            <a:ext cx="8456467" cy="814067"/>
          </a:xfrm>
          <a:prstGeom prst="rect">
            <a:avLst/>
          </a:prstGeom>
        </p:spPr>
      </p:pic>
      <p:pic>
        <p:nvPicPr>
          <p:cNvPr id="9" name="Picture 8">
            <a:extLst>
              <a:ext uri="{FF2B5EF4-FFF2-40B4-BE49-F238E27FC236}">
                <a16:creationId xmlns:a16="http://schemas.microsoft.com/office/drawing/2014/main" id="{7CC8C0ED-DCF8-4C71-9917-91490570E65F}"/>
              </a:ext>
            </a:extLst>
          </p:cNvPr>
          <p:cNvPicPr>
            <a:picLocks noChangeAspect="1"/>
          </p:cNvPicPr>
          <p:nvPr/>
        </p:nvPicPr>
        <p:blipFill>
          <a:blip r:embed="rId3"/>
          <a:stretch>
            <a:fillRect/>
          </a:stretch>
        </p:blipFill>
        <p:spPr>
          <a:xfrm>
            <a:off x="3473681" y="5284010"/>
            <a:ext cx="5079243" cy="762567"/>
          </a:xfrm>
          <a:prstGeom prst="rect">
            <a:avLst/>
          </a:prstGeom>
        </p:spPr>
      </p:pic>
    </p:spTree>
    <p:extLst>
      <p:ext uri="{BB962C8B-B14F-4D97-AF65-F5344CB8AC3E}">
        <p14:creationId xmlns:p14="http://schemas.microsoft.com/office/powerpoint/2010/main" val="1171304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0098" y="617"/>
            <a:ext cx="8789437" cy="1143000"/>
          </a:xfrm>
        </p:spPr>
        <p:txBody>
          <a:bodyPr>
            <a:noAutofit/>
          </a:bodyPr>
          <a:lstStyle/>
          <a:p>
            <a:r>
              <a:rPr lang="en-US" sz="3600" dirty="0"/>
              <a:t>Transportation Working Group – IW2021</a:t>
            </a:r>
          </a:p>
        </p:txBody>
      </p:sp>
      <p:sp>
        <p:nvSpPr>
          <p:cNvPr id="6" name="Slide Number Placeholder 5"/>
          <p:cNvSpPr>
            <a:spLocks noGrp="1"/>
          </p:cNvSpPr>
          <p:nvPr>
            <p:ph type="sldNum" sz="quarter" idx="12"/>
          </p:nvPr>
        </p:nvSpPr>
        <p:spPr/>
        <p:txBody>
          <a:bodyPr/>
          <a:lstStyle/>
          <a:p>
            <a:fld id="{924B41C4-1474-8D42-B330-D2828683839D}" type="slidenum">
              <a:rPr lang="en-US" smtClean="0"/>
              <a:t>7</a:t>
            </a:fld>
            <a:endParaRPr lang="en-US"/>
          </a:p>
        </p:txBody>
      </p:sp>
      <p:sp>
        <p:nvSpPr>
          <p:cNvPr id="12" name="TextBox 11">
            <a:extLst>
              <a:ext uri="{FF2B5EF4-FFF2-40B4-BE49-F238E27FC236}">
                <a16:creationId xmlns:a16="http://schemas.microsoft.com/office/drawing/2014/main" id="{FFA4FD4F-CFA9-41C0-8A95-45A084451356}"/>
              </a:ext>
            </a:extLst>
          </p:cNvPr>
          <p:cNvSpPr txBox="1"/>
          <p:nvPr/>
        </p:nvSpPr>
        <p:spPr>
          <a:xfrm>
            <a:off x="2189525" y="1321153"/>
            <a:ext cx="7031387" cy="584775"/>
          </a:xfrm>
          <a:prstGeom prst="rect">
            <a:avLst/>
          </a:prstGeom>
          <a:noFill/>
        </p:spPr>
        <p:txBody>
          <a:bodyPr wrap="square" rtlCol="0">
            <a:spAutoFit/>
          </a:bodyPr>
          <a:lstStyle/>
          <a:p>
            <a:r>
              <a:rPr lang="en-US" sz="3200" dirty="0">
                <a:solidFill>
                  <a:srgbClr val="0070C0"/>
                </a:solidFill>
              </a:rPr>
              <a:t>PRODUCTS</a:t>
            </a:r>
          </a:p>
        </p:txBody>
      </p:sp>
      <p:sp>
        <p:nvSpPr>
          <p:cNvPr id="3" name="TextBox 2">
            <a:extLst>
              <a:ext uri="{FF2B5EF4-FFF2-40B4-BE49-F238E27FC236}">
                <a16:creationId xmlns:a16="http://schemas.microsoft.com/office/drawing/2014/main" id="{B7ADAA36-B09F-45BD-B304-72A90B27EA66}"/>
              </a:ext>
            </a:extLst>
          </p:cNvPr>
          <p:cNvSpPr txBox="1"/>
          <p:nvPr/>
        </p:nvSpPr>
        <p:spPr>
          <a:xfrm>
            <a:off x="2602620" y="2615749"/>
            <a:ext cx="9226525"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a:t>SE Handbook Revisions – Domain Section (Mike)</a:t>
            </a:r>
          </a:p>
          <a:p>
            <a:pPr marL="457200" indent="-457200">
              <a:buFont typeface="Arial" panose="020B0604020202020204" pitchFamily="34" charset="0"/>
              <a:buChar char="•"/>
            </a:pPr>
            <a:r>
              <a:rPr lang="en-US" sz="2800" dirty="0"/>
              <a:t>APTA Systems Lifecycle Engineering Standard (Dale)</a:t>
            </a:r>
          </a:p>
          <a:p>
            <a:pPr marL="457200" indent="-457200">
              <a:buFont typeface="Arial" panose="020B0604020202020204" pitchFamily="34" charset="0"/>
              <a:buChar char="•"/>
            </a:pPr>
            <a:r>
              <a:rPr lang="en-US" sz="2800" dirty="0"/>
              <a:t>SE 101 Guides</a:t>
            </a:r>
          </a:p>
          <a:p>
            <a:pPr marL="457200" indent="-457200">
              <a:buFont typeface="Arial" panose="020B0604020202020204" pitchFamily="34" charset="0"/>
              <a:buChar char="•"/>
            </a:pPr>
            <a:r>
              <a:rPr lang="en-US" sz="2800" dirty="0"/>
              <a:t>Others…</a:t>
            </a:r>
          </a:p>
        </p:txBody>
      </p:sp>
      <p:pic>
        <p:nvPicPr>
          <p:cNvPr id="8" name="Picture 7">
            <a:extLst>
              <a:ext uri="{FF2B5EF4-FFF2-40B4-BE49-F238E27FC236}">
                <a16:creationId xmlns:a16="http://schemas.microsoft.com/office/drawing/2014/main" id="{A3C895FF-D068-4FB7-BE17-1006F69B9124}"/>
              </a:ext>
            </a:extLst>
          </p:cNvPr>
          <p:cNvPicPr>
            <a:picLocks noChangeAspect="1"/>
          </p:cNvPicPr>
          <p:nvPr/>
        </p:nvPicPr>
        <p:blipFill>
          <a:blip r:embed="rId2"/>
          <a:stretch>
            <a:fillRect/>
          </a:stretch>
        </p:blipFill>
        <p:spPr>
          <a:xfrm>
            <a:off x="142703" y="1450976"/>
            <a:ext cx="1880467" cy="3809868"/>
          </a:xfrm>
          <a:prstGeom prst="rect">
            <a:avLst/>
          </a:prstGeom>
        </p:spPr>
      </p:pic>
    </p:spTree>
    <p:extLst>
      <p:ext uri="{BB962C8B-B14F-4D97-AF65-F5344CB8AC3E}">
        <p14:creationId xmlns:p14="http://schemas.microsoft.com/office/powerpoint/2010/main" val="1894561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A37F0-1A54-41A0-978F-D754CA59ECE1}"/>
              </a:ext>
            </a:extLst>
          </p:cNvPr>
          <p:cNvSpPr>
            <a:spLocks noGrp="1"/>
          </p:cNvSpPr>
          <p:nvPr>
            <p:ph type="title"/>
          </p:nvPr>
        </p:nvSpPr>
        <p:spPr>
          <a:xfrm>
            <a:off x="117825" y="1551963"/>
            <a:ext cx="11962700" cy="1300293"/>
          </a:xfrm>
        </p:spPr>
        <p:txBody>
          <a:bodyPr>
            <a:noAutofit/>
          </a:bodyPr>
          <a:lstStyle/>
          <a:p>
            <a:pPr algn="ctr"/>
            <a:r>
              <a:rPr lang="en-US" sz="6600" dirty="0"/>
              <a:t>Design-Build …</a:t>
            </a:r>
            <a:r>
              <a:rPr lang="en-US" sz="6000" dirty="0"/>
              <a:t>Are You Ready?</a:t>
            </a:r>
            <a:endParaRPr lang="en-US" sz="6600" dirty="0"/>
          </a:p>
        </p:txBody>
      </p:sp>
      <p:sp>
        <p:nvSpPr>
          <p:cNvPr id="4" name="Footer Placeholder 3">
            <a:extLst>
              <a:ext uri="{FF2B5EF4-FFF2-40B4-BE49-F238E27FC236}">
                <a16:creationId xmlns:a16="http://schemas.microsoft.com/office/drawing/2014/main" id="{E774EAF9-B4D2-4476-96CA-6023FC8BC316}"/>
              </a:ext>
            </a:extLst>
          </p:cNvPr>
          <p:cNvSpPr>
            <a:spLocks noGrp="1"/>
          </p:cNvSpPr>
          <p:nvPr>
            <p:ph type="ftr" sz="quarter" idx="11"/>
          </p:nvPr>
        </p:nvSpPr>
        <p:spPr/>
        <p:txBody>
          <a:bodyPr/>
          <a:lstStyle/>
          <a:p>
            <a:r>
              <a:rPr lang="en-US"/>
              <a:t>May 20, 2021 - Monthly Meeting</a:t>
            </a:r>
            <a:endParaRPr lang="en-US" dirty="0"/>
          </a:p>
        </p:txBody>
      </p:sp>
      <p:sp>
        <p:nvSpPr>
          <p:cNvPr id="5" name="Slide Number Placeholder 4">
            <a:extLst>
              <a:ext uri="{FF2B5EF4-FFF2-40B4-BE49-F238E27FC236}">
                <a16:creationId xmlns:a16="http://schemas.microsoft.com/office/drawing/2014/main" id="{B865AF46-EC7C-4E6F-8FDE-B41E4DA03255}"/>
              </a:ext>
            </a:extLst>
          </p:cNvPr>
          <p:cNvSpPr>
            <a:spLocks noGrp="1"/>
          </p:cNvSpPr>
          <p:nvPr>
            <p:ph type="sldNum" sz="quarter" idx="12"/>
          </p:nvPr>
        </p:nvSpPr>
        <p:spPr/>
        <p:txBody>
          <a:bodyPr/>
          <a:lstStyle/>
          <a:p>
            <a:fld id="{924B41C4-1474-8D42-B330-D2828683839D}" type="slidenum">
              <a:rPr lang="en-US" smtClean="0"/>
              <a:t>8</a:t>
            </a:fld>
            <a:endParaRPr lang="en-US"/>
          </a:p>
        </p:txBody>
      </p:sp>
      <p:pic>
        <p:nvPicPr>
          <p:cNvPr id="6" name="Picture 5" descr="A blue logo with white letters&#10;&#10;Description automatically generated with low confidence">
            <a:extLst>
              <a:ext uri="{FF2B5EF4-FFF2-40B4-BE49-F238E27FC236}">
                <a16:creationId xmlns:a16="http://schemas.microsoft.com/office/drawing/2014/main" id="{E74E56EB-5CA4-4C64-BB5F-590CF2D52AF9}"/>
              </a:ext>
            </a:extLst>
          </p:cNvPr>
          <p:cNvPicPr>
            <a:picLocks noChangeAspect="1"/>
          </p:cNvPicPr>
          <p:nvPr/>
        </p:nvPicPr>
        <p:blipFill>
          <a:blip r:embed="rId2"/>
          <a:stretch>
            <a:fillRect/>
          </a:stretch>
        </p:blipFill>
        <p:spPr>
          <a:xfrm>
            <a:off x="7845782" y="3429000"/>
            <a:ext cx="1482776" cy="1482776"/>
          </a:xfrm>
          <a:prstGeom prst="rect">
            <a:avLst/>
          </a:prstGeom>
        </p:spPr>
      </p:pic>
      <p:pic>
        <p:nvPicPr>
          <p:cNvPr id="7" name="Picture 6" descr="Logo&#10;&#10;Description automatically generated">
            <a:extLst>
              <a:ext uri="{FF2B5EF4-FFF2-40B4-BE49-F238E27FC236}">
                <a16:creationId xmlns:a16="http://schemas.microsoft.com/office/drawing/2014/main" id="{468714EA-B17B-4341-A52F-7904D4F1D71D}"/>
              </a:ext>
            </a:extLst>
          </p:cNvPr>
          <p:cNvPicPr>
            <a:picLocks noChangeAspect="1"/>
          </p:cNvPicPr>
          <p:nvPr/>
        </p:nvPicPr>
        <p:blipFill>
          <a:blip r:embed="rId3"/>
          <a:stretch>
            <a:fillRect/>
          </a:stretch>
        </p:blipFill>
        <p:spPr>
          <a:xfrm>
            <a:off x="2497529" y="3860182"/>
            <a:ext cx="2453801" cy="496081"/>
          </a:xfrm>
          <a:prstGeom prst="rect">
            <a:avLst/>
          </a:prstGeom>
        </p:spPr>
      </p:pic>
      <p:sp>
        <p:nvSpPr>
          <p:cNvPr id="3" name="TextBox 2">
            <a:extLst>
              <a:ext uri="{FF2B5EF4-FFF2-40B4-BE49-F238E27FC236}">
                <a16:creationId xmlns:a16="http://schemas.microsoft.com/office/drawing/2014/main" id="{D2595A4C-2CCC-4338-8029-E54445BB5025}"/>
              </a:ext>
            </a:extLst>
          </p:cNvPr>
          <p:cNvSpPr txBox="1"/>
          <p:nvPr/>
        </p:nvSpPr>
        <p:spPr>
          <a:xfrm>
            <a:off x="3484588" y="368010"/>
            <a:ext cx="4649576" cy="461665"/>
          </a:xfrm>
          <a:prstGeom prst="rect">
            <a:avLst/>
          </a:prstGeom>
          <a:noFill/>
        </p:spPr>
        <p:txBody>
          <a:bodyPr wrap="square" rtlCol="0">
            <a:spAutoFit/>
          </a:bodyPr>
          <a:lstStyle/>
          <a:p>
            <a:pPr algn="ctr"/>
            <a:r>
              <a:rPr lang="en-US" dirty="0"/>
              <a:t>Featured Presentation</a:t>
            </a:r>
          </a:p>
        </p:txBody>
      </p:sp>
    </p:spTree>
    <p:extLst>
      <p:ext uri="{BB962C8B-B14F-4D97-AF65-F5344CB8AC3E}">
        <p14:creationId xmlns:p14="http://schemas.microsoft.com/office/powerpoint/2010/main" val="4239033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17921-E924-4A52-B4DD-86219AF0A4D7}"/>
              </a:ext>
            </a:extLst>
          </p:cNvPr>
          <p:cNvSpPr>
            <a:spLocks noGrp="1"/>
          </p:cNvSpPr>
          <p:nvPr>
            <p:ph type="title"/>
          </p:nvPr>
        </p:nvSpPr>
        <p:spPr>
          <a:xfrm>
            <a:off x="2053735" y="274639"/>
            <a:ext cx="8407337" cy="1143000"/>
          </a:xfrm>
        </p:spPr>
        <p:txBody>
          <a:bodyPr/>
          <a:lstStyle/>
          <a:p>
            <a:r>
              <a:rPr lang="en-US" dirty="0"/>
              <a:t>Design-Build – Are You Ready?</a:t>
            </a:r>
          </a:p>
        </p:txBody>
      </p:sp>
      <p:sp>
        <p:nvSpPr>
          <p:cNvPr id="3" name="Content Placeholder 2">
            <a:extLst>
              <a:ext uri="{FF2B5EF4-FFF2-40B4-BE49-F238E27FC236}">
                <a16:creationId xmlns:a16="http://schemas.microsoft.com/office/drawing/2014/main" id="{85A9D887-F16D-47CE-95C3-CA118EEAB64C}"/>
              </a:ext>
            </a:extLst>
          </p:cNvPr>
          <p:cNvSpPr>
            <a:spLocks noGrp="1"/>
          </p:cNvSpPr>
          <p:nvPr>
            <p:ph idx="1"/>
          </p:nvPr>
        </p:nvSpPr>
        <p:spPr/>
        <p:txBody>
          <a:bodyPr>
            <a:normAutofit fontScale="62500" lnSpcReduction="20000"/>
          </a:bodyPr>
          <a:lstStyle/>
          <a:p>
            <a:r>
              <a:rPr lang="en-US" dirty="0"/>
              <a:t>Understanding the differences in Contract Mechanism</a:t>
            </a:r>
          </a:p>
          <a:p>
            <a:r>
              <a:rPr lang="en-US" dirty="0"/>
              <a:t>Requirements Management for Design-Build project methodology</a:t>
            </a:r>
          </a:p>
          <a:p>
            <a:r>
              <a:rPr lang="en-US" dirty="0"/>
              <a:t>Organizational Readiness for Design Build</a:t>
            </a:r>
          </a:p>
          <a:p>
            <a:endParaRPr lang="en-US" dirty="0"/>
          </a:p>
          <a:p>
            <a:r>
              <a:rPr lang="en-US" dirty="0"/>
              <a:t>Design Build approach at MTA</a:t>
            </a:r>
          </a:p>
          <a:p>
            <a:r>
              <a:rPr lang="en-US" dirty="0"/>
              <a:t>Organization Preparations at MTA</a:t>
            </a:r>
          </a:p>
          <a:p>
            <a:r>
              <a:rPr lang="en-US" dirty="0"/>
              <a:t>Adopting Industry Standards for Systems &amp; Software Lifecycle Processes and Deliverables for Design- Build Projects</a:t>
            </a:r>
          </a:p>
          <a:p>
            <a:endParaRPr lang="en-US" dirty="0"/>
          </a:p>
        </p:txBody>
      </p:sp>
      <p:sp>
        <p:nvSpPr>
          <p:cNvPr id="4" name="Footer Placeholder 3">
            <a:extLst>
              <a:ext uri="{FF2B5EF4-FFF2-40B4-BE49-F238E27FC236}">
                <a16:creationId xmlns:a16="http://schemas.microsoft.com/office/drawing/2014/main" id="{92B26936-6C9A-4A40-84FC-93941255DF4B}"/>
              </a:ext>
            </a:extLst>
          </p:cNvPr>
          <p:cNvSpPr>
            <a:spLocks noGrp="1"/>
          </p:cNvSpPr>
          <p:nvPr>
            <p:ph type="ftr" sz="quarter" idx="11"/>
          </p:nvPr>
        </p:nvSpPr>
        <p:spPr/>
        <p:txBody>
          <a:bodyPr/>
          <a:lstStyle/>
          <a:p>
            <a:r>
              <a:rPr lang="en-US"/>
              <a:t>May 20, 2021 - Monthly Meeting</a:t>
            </a:r>
            <a:endParaRPr lang="en-US" dirty="0"/>
          </a:p>
        </p:txBody>
      </p:sp>
      <p:sp>
        <p:nvSpPr>
          <p:cNvPr id="5" name="Slide Number Placeholder 4">
            <a:extLst>
              <a:ext uri="{FF2B5EF4-FFF2-40B4-BE49-F238E27FC236}">
                <a16:creationId xmlns:a16="http://schemas.microsoft.com/office/drawing/2014/main" id="{D2DB0E90-39C5-452F-90F8-E1FF4AAD60E5}"/>
              </a:ext>
            </a:extLst>
          </p:cNvPr>
          <p:cNvSpPr>
            <a:spLocks noGrp="1"/>
          </p:cNvSpPr>
          <p:nvPr>
            <p:ph type="sldNum" sz="quarter" idx="12"/>
          </p:nvPr>
        </p:nvSpPr>
        <p:spPr/>
        <p:txBody>
          <a:bodyPr/>
          <a:lstStyle/>
          <a:p>
            <a:fld id="{924B41C4-1474-8D42-B330-D2828683839D}" type="slidenum">
              <a:rPr lang="en-US" smtClean="0"/>
              <a:t>9</a:t>
            </a:fld>
            <a:endParaRPr lang="en-US"/>
          </a:p>
        </p:txBody>
      </p:sp>
      <p:pic>
        <p:nvPicPr>
          <p:cNvPr id="6" name="Picture 5" descr="A blue logo with white letters&#10;&#10;Description automatically generated with low confidence">
            <a:extLst>
              <a:ext uri="{FF2B5EF4-FFF2-40B4-BE49-F238E27FC236}">
                <a16:creationId xmlns:a16="http://schemas.microsoft.com/office/drawing/2014/main" id="{5A41FCF6-C2AD-45E8-B72A-C1FAD7305A72}"/>
              </a:ext>
            </a:extLst>
          </p:cNvPr>
          <p:cNvPicPr>
            <a:picLocks noChangeAspect="1"/>
          </p:cNvPicPr>
          <p:nvPr/>
        </p:nvPicPr>
        <p:blipFill>
          <a:blip r:embed="rId2"/>
          <a:stretch>
            <a:fillRect/>
          </a:stretch>
        </p:blipFill>
        <p:spPr>
          <a:xfrm>
            <a:off x="201055" y="3758012"/>
            <a:ext cx="1235287" cy="1235287"/>
          </a:xfrm>
          <a:prstGeom prst="rect">
            <a:avLst/>
          </a:prstGeom>
        </p:spPr>
      </p:pic>
      <p:pic>
        <p:nvPicPr>
          <p:cNvPr id="7" name="Picture 6" descr="Logo&#10;&#10;Description automatically generated">
            <a:extLst>
              <a:ext uri="{FF2B5EF4-FFF2-40B4-BE49-F238E27FC236}">
                <a16:creationId xmlns:a16="http://schemas.microsoft.com/office/drawing/2014/main" id="{463BC740-C78E-4BAC-8A80-279A682BC187}"/>
              </a:ext>
            </a:extLst>
          </p:cNvPr>
          <p:cNvPicPr>
            <a:picLocks noChangeAspect="1"/>
          </p:cNvPicPr>
          <p:nvPr/>
        </p:nvPicPr>
        <p:blipFill>
          <a:blip r:embed="rId3"/>
          <a:stretch>
            <a:fillRect/>
          </a:stretch>
        </p:blipFill>
        <p:spPr>
          <a:xfrm>
            <a:off x="201055" y="2362435"/>
            <a:ext cx="1235287" cy="249736"/>
          </a:xfrm>
          <a:prstGeom prst="rect">
            <a:avLst/>
          </a:prstGeom>
        </p:spPr>
      </p:pic>
    </p:spTree>
    <p:extLst>
      <p:ext uri="{BB962C8B-B14F-4D97-AF65-F5344CB8AC3E}">
        <p14:creationId xmlns:p14="http://schemas.microsoft.com/office/powerpoint/2010/main" val="2191452023"/>
      </p:ext>
    </p:extLst>
  </p:cSld>
  <p:clrMapOvr>
    <a:masterClrMapping/>
  </p:clrMapOvr>
</p:sld>
</file>

<file path=ppt/theme/theme1.xml><?xml version="1.0" encoding="utf-8"?>
<a:theme xmlns:a="http://schemas.openxmlformats.org/drawingml/2006/main" name="IW2018 slide">
  <a:themeElements>
    <a:clrScheme name="INCOSE IW">
      <a:dk1>
        <a:srgbClr val="414042"/>
      </a:dk1>
      <a:lt1>
        <a:sysClr val="window" lastClr="FFFFFF"/>
      </a:lt1>
      <a:dk2>
        <a:srgbClr val="0071CE"/>
      </a:dk2>
      <a:lt2>
        <a:srgbClr val="EEECE1"/>
      </a:lt2>
      <a:accent1>
        <a:srgbClr val="618FCB"/>
      </a:accent1>
      <a:accent2>
        <a:srgbClr val="0071CE"/>
      </a:accent2>
      <a:accent3>
        <a:srgbClr val="0071CE"/>
      </a:accent3>
      <a:accent4>
        <a:srgbClr val="618FCB"/>
      </a:accent4>
      <a:accent5>
        <a:srgbClr val="618FCB"/>
      </a:accent5>
      <a:accent6>
        <a:srgbClr val="618FCB"/>
      </a:accent6>
      <a:hlink>
        <a:srgbClr val="0000FF"/>
      </a:hlink>
      <a:folHlink>
        <a:srgbClr val="981B1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99999"/>
        </a:solidFill>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W2021-TWG-Main-Meeting.potx" id="{8AFFD407-6303-4B85-A7F1-7282E4006E71}" vid="{1D82CD49-2B20-4D35-83CD-356EAE3839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19161</TotalTime>
  <Words>3666</Words>
  <Application>Microsoft Office PowerPoint</Application>
  <PresentationFormat>Custom</PresentationFormat>
  <Paragraphs>442</Paragraphs>
  <Slides>56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Arial</vt:lpstr>
      <vt:lpstr>Calibri</vt:lpstr>
      <vt:lpstr>Open Sans Light</vt:lpstr>
      <vt:lpstr>Times</vt:lpstr>
      <vt:lpstr>Verdana</vt:lpstr>
      <vt:lpstr>Wingdings</vt:lpstr>
      <vt:lpstr>Wingdings 2</vt:lpstr>
      <vt:lpstr>IW2018 slide</vt:lpstr>
      <vt:lpstr>May 20, 2021</vt:lpstr>
      <vt:lpstr>PowerPoint Presentation</vt:lpstr>
      <vt:lpstr>INCOSE APTA Collaborative Efforts</vt:lpstr>
      <vt:lpstr>Transportation Working Group</vt:lpstr>
      <vt:lpstr>Transportation Working Group</vt:lpstr>
      <vt:lpstr>Transportation Working Group</vt:lpstr>
      <vt:lpstr>Transportation Working Group – IW2021</vt:lpstr>
      <vt:lpstr>Design-Build …Are You Ready?</vt:lpstr>
      <vt:lpstr>Design-Build – Are You Ready?</vt:lpstr>
      <vt:lpstr>Design-Build &amp; System Lifecycle Engineering</vt:lpstr>
      <vt:lpstr>Brief Overview: Contract Mechanisms</vt:lpstr>
      <vt:lpstr>Risk-O-Meter Notes</vt:lpstr>
      <vt:lpstr>Brief Overview: Contract Mechanisms</vt:lpstr>
      <vt:lpstr>Brief Overview: Contract Mechanisms</vt:lpstr>
      <vt:lpstr>Brief Overview: Contract Mechanisms</vt:lpstr>
      <vt:lpstr>Brief Overview: Contract Mechanisms</vt:lpstr>
      <vt:lpstr>Brief Overview: Contract Mechanisms</vt:lpstr>
      <vt:lpstr>Brief Overview: Contract Mechanisms</vt:lpstr>
      <vt:lpstr>Brief Overview: Contract Mechanisms</vt:lpstr>
      <vt:lpstr>Brief Overview: Contract Mechanisms</vt:lpstr>
      <vt:lpstr>Brief Overview: Contract Mechanisms</vt:lpstr>
      <vt:lpstr>Brief Overview: Contract Mechanisms</vt:lpstr>
      <vt:lpstr>So… you have selected Design-Build</vt:lpstr>
      <vt:lpstr>Process Assets Tailored for Design-Build</vt:lpstr>
      <vt:lpstr>Process Management for Design-Build</vt:lpstr>
      <vt:lpstr>Process Preparation Summary for D-B</vt:lpstr>
      <vt:lpstr>ConOps Development for D-B</vt:lpstr>
      <vt:lpstr>ConOps Development for D-B</vt:lpstr>
      <vt:lpstr>ConOps Development for D-B</vt:lpstr>
      <vt:lpstr>Requirements Management for D-B</vt:lpstr>
      <vt:lpstr>Requirements Management for D-B</vt:lpstr>
      <vt:lpstr>Requirements Summary for D-B</vt:lpstr>
      <vt:lpstr>Design-Build – Supplier Engagement</vt:lpstr>
      <vt:lpstr>Design-Build – Supplier Engagement</vt:lpstr>
      <vt:lpstr>Design-Build – Supplier Engagement</vt:lpstr>
      <vt:lpstr>Design-Build – Supplier Engagement</vt:lpstr>
      <vt:lpstr>Design-Build – Supplier Engagement</vt:lpstr>
      <vt:lpstr>PowerPoint Presentation</vt:lpstr>
      <vt:lpstr>Design-Build – Organizational Readiness</vt:lpstr>
      <vt:lpstr>Project Delivery Methods Summary</vt:lpstr>
      <vt:lpstr>MTA Design Build Approach</vt:lpstr>
      <vt:lpstr>Design-Build Approach at MTA</vt:lpstr>
      <vt:lpstr>Design-Build Approach at MTA</vt:lpstr>
      <vt:lpstr>PowerPoint Presentation</vt:lpstr>
      <vt:lpstr>MTA C&amp;D Organization 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Candidate Section: Project Delivery Methods</vt:lpstr>
      <vt:lpstr>Wrap-Up</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Nicolas Castan</dc:creator>
  <cp:keywords/>
  <dc:description/>
  <cp:lastModifiedBy>Ruggiero, Allison</cp:lastModifiedBy>
  <cp:revision>140</cp:revision>
  <dcterms:created xsi:type="dcterms:W3CDTF">2020-12-21T12:49:17Z</dcterms:created>
  <dcterms:modified xsi:type="dcterms:W3CDTF">2021-05-21T12:02:33Z</dcterms:modified>
  <cp:category/>
</cp:coreProperties>
</file>