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2" r:id="rId4"/>
    <p:sldMasterId id="2147483699" r:id="rId5"/>
    <p:sldMasterId id="2147483707" r:id="rId6"/>
  </p:sldMasterIdLst>
  <p:notesMasterIdLst>
    <p:notesMasterId r:id="rId28"/>
  </p:notesMasterIdLst>
  <p:handoutMasterIdLst>
    <p:handoutMasterId r:id="rId29"/>
  </p:handoutMasterIdLst>
  <p:sldIdLst>
    <p:sldId id="266" r:id="rId7"/>
    <p:sldId id="271" r:id="rId8"/>
    <p:sldId id="273" r:id="rId9"/>
    <p:sldId id="275" r:id="rId10"/>
    <p:sldId id="276" r:id="rId11"/>
    <p:sldId id="277" r:id="rId12"/>
    <p:sldId id="278" r:id="rId13"/>
    <p:sldId id="280" r:id="rId14"/>
    <p:sldId id="281" r:id="rId15"/>
    <p:sldId id="284" r:id="rId16"/>
    <p:sldId id="293" r:id="rId17"/>
    <p:sldId id="294" r:id="rId18"/>
    <p:sldId id="285" r:id="rId19"/>
    <p:sldId id="286" r:id="rId20"/>
    <p:sldId id="287" r:id="rId21"/>
    <p:sldId id="288" r:id="rId22"/>
    <p:sldId id="289" r:id="rId23"/>
    <p:sldId id="297" r:id="rId24"/>
    <p:sldId id="291" r:id="rId25"/>
    <p:sldId id="292" r:id="rId26"/>
    <p:sldId id="268" r:id="rId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FAFD00"/>
        </a:solidFill>
        <a:latin typeface="Arial" charset="0"/>
        <a:ea typeface="ＭＳ Ｐゴシック" pitchFamily="-112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FAFD00"/>
        </a:solidFill>
        <a:latin typeface="Arial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FAFD00"/>
        </a:solidFill>
        <a:latin typeface="Arial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FAFD00"/>
        </a:solidFill>
        <a:latin typeface="Arial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FAFD00"/>
        </a:solidFill>
        <a:latin typeface="Arial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2000" b="1" kern="1200">
        <a:solidFill>
          <a:srgbClr val="FAFD00"/>
        </a:solidFill>
        <a:latin typeface="Arial" charset="0"/>
        <a:ea typeface="ＭＳ Ｐゴシック" pitchFamily="-112" charset="-128"/>
        <a:cs typeface="+mn-cs"/>
      </a:defRPr>
    </a:lvl6pPr>
    <a:lvl7pPr marL="2743200" algn="l" defTabSz="914400" rtl="0" eaLnBrk="1" latinLnBrk="0" hangingPunct="1">
      <a:defRPr sz="2000" b="1" kern="1200">
        <a:solidFill>
          <a:srgbClr val="FAFD00"/>
        </a:solidFill>
        <a:latin typeface="Arial" charset="0"/>
        <a:ea typeface="ＭＳ Ｐゴシック" pitchFamily="-112" charset="-128"/>
        <a:cs typeface="+mn-cs"/>
      </a:defRPr>
    </a:lvl7pPr>
    <a:lvl8pPr marL="3200400" algn="l" defTabSz="914400" rtl="0" eaLnBrk="1" latinLnBrk="0" hangingPunct="1">
      <a:defRPr sz="2000" b="1" kern="1200">
        <a:solidFill>
          <a:srgbClr val="FAFD00"/>
        </a:solidFill>
        <a:latin typeface="Arial" charset="0"/>
        <a:ea typeface="ＭＳ Ｐゴシック" pitchFamily="-112" charset="-128"/>
        <a:cs typeface="+mn-cs"/>
      </a:defRPr>
    </a:lvl8pPr>
    <a:lvl9pPr marL="3657600" algn="l" defTabSz="914400" rtl="0" eaLnBrk="1" latinLnBrk="0" hangingPunct="1">
      <a:defRPr sz="2000" b="1" kern="1200">
        <a:solidFill>
          <a:srgbClr val="FAFD00"/>
        </a:solidFill>
        <a:latin typeface="Arial" charset="0"/>
        <a:ea typeface="ＭＳ Ｐゴシック" pitchFamily="-11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1">
          <p15:clr>
            <a:srgbClr val="A4A3A4"/>
          </p15:clr>
        </p15:guide>
        <p15:guide id="2" orient="horz" pos="4028">
          <p15:clr>
            <a:srgbClr val="A4A3A4"/>
          </p15:clr>
        </p15:guide>
        <p15:guide id="3" pos="5481">
          <p15:clr>
            <a:srgbClr val="A4A3A4"/>
          </p15:clr>
        </p15:guide>
        <p15:guide id="4" pos="2881">
          <p15:clr>
            <a:srgbClr val="A4A3A4"/>
          </p15:clr>
        </p15:guide>
        <p15:guide id="5" pos="28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6C"/>
    <a:srgbClr val="003F87"/>
    <a:srgbClr val="003366"/>
    <a:srgbClr val="062663"/>
    <a:srgbClr val="003478"/>
    <a:srgbClr val="032464"/>
    <a:srgbClr val="12395A"/>
    <a:srgbClr val="EAEC5E"/>
    <a:srgbClr val="9234DB"/>
    <a:srgbClr val="B760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55" autoAdjust="0"/>
    <p:restoredTop sz="98405" autoAdjust="0"/>
  </p:normalViewPr>
  <p:slideViewPr>
    <p:cSldViewPr snapToGrid="0" showGuides="1">
      <p:cViewPr varScale="1">
        <p:scale>
          <a:sx n="77" d="100"/>
          <a:sy n="77" d="100"/>
        </p:scale>
        <p:origin x="442" y="55"/>
      </p:cViewPr>
      <p:guideLst>
        <p:guide orient="horz" pos="291"/>
        <p:guide orient="horz" pos="4028"/>
        <p:guide pos="5481"/>
        <p:guide pos="2881"/>
        <p:guide pos="28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B011EA-4A34-4734-B05F-C1430768DBB1}" type="doc">
      <dgm:prSet loTypeId="urn:microsoft.com/office/officeart/2005/8/layout/cycle6" loCatId="cycle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DB625B0-28AD-4ECC-9E11-3ED313138421}">
      <dgm:prSet phldrT="[Text]" custT="1"/>
      <dgm:spPr/>
      <dgm:t>
        <a:bodyPr/>
        <a:lstStyle/>
        <a:p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Virtual Opening Verification</a:t>
          </a:r>
        </a:p>
      </dgm:t>
    </dgm:pt>
    <dgm:pt modelId="{FB4EC62F-39EC-43AD-9060-391121E67C60}" type="parTrans" cxnId="{CEA09532-0123-450B-81D7-2D39F8E670F8}">
      <dgm:prSet/>
      <dgm:spPr/>
      <dgm:t>
        <a:bodyPr/>
        <a:lstStyle/>
        <a:p>
          <a:endParaRPr lang="en-US" sz="1400"/>
        </a:p>
      </dgm:t>
    </dgm:pt>
    <dgm:pt modelId="{C0B4CE7E-5E70-4CE6-BE38-5259A35B555B}" type="sibTrans" cxnId="{CEA09532-0123-450B-81D7-2D39F8E670F8}">
      <dgm:prSet/>
      <dgm:spPr/>
      <dgm:t>
        <a:bodyPr/>
        <a:lstStyle/>
        <a:p>
          <a:endParaRPr lang="en-US" sz="1400"/>
        </a:p>
      </dgm:t>
    </dgm:pt>
    <dgm:pt modelId="{B894FA12-5EFE-4F7C-9A74-57188BA02A57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Fastener Flushness Inspection</a:t>
          </a:r>
        </a:p>
      </dgm:t>
    </dgm:pt>
    <dgm:pt modelId="{F8BC9D97-C724-4207-97F3-863B0CAC1646}" type="parTrans" cxnId="{9705C17A-D0D6-4875-A6F7-223E17A3CE15}">
      <dgm:prSet/>
      <dgm:spPr/>
      <dgm:t>
        <a:bodyPr/>
        <a:lstStyle/>
        <a:p>
          <a:endParaRPr lang="en-US" sz="1400"/>
        </a:p>
      </dgm:t>
    </dgm:pt>
    <dgm:pt modelId="{8F777CCF-909E-46A2-B398-95E6EF1D8F39}" type="sibTrans" cxnId="{9705C17A-D0D6-4875-A6F7-223E17A3CE15}">
      <dgm:prSet/>
      <dgm:spPr/>
      <dgm:t>
        <a:bodyPr/>
        <a:lstStyle/>
        <a:p>
          <a:endParaRPr lang="en-US" sz="1400"/>
        </a:p>
      </dgm:t>
    </dgm:pt>
    <dgm:pt modelId="{80611627-BA84-47D0-9832-A82C4988A198}">
      <dgm:prSet phldrT="[Text]" custT="1"/>
      <dgm:spPr/>
      <dgm:t>
        <a:bodyPr/>
        <a:lstStyle/>
        <a:p>
          <a:pPr rtl="0"/>
          <a:r>
            <a:rPr kumimoji="0" lang="en-US" sz="1400" b="1" i="0" u="none" strike="noStrike" cap="none" spc="0" normalizeH="0" baseline="0" noProof="0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itchFamily="-112" charset="-128"/>
            </a:rPr>
            <a:t>Seam Validation</a:t>
          </a:r>
          <a:endParaRPr lang="en-US" sz="1400" dirty="0"/>
        </a:p>
      </dgm:t>
    </dgm:pt>
    <dgm:pt modelId="{FF52A10A-650A-4216-8430-41309F8A615C}" type="sibTrans" cxnId="{595F9B14-F824-44EE-93CA-1FFA91308C25}">
      <dgm:prSet/>
      <dgm:spPr/>
      <dgm:t>
        <a:bodyPr/>
        <a:lstStyle/>
        <a:p>
          <a:endParaRPr lang="en-US" sz="1400"/>
        </a:p>
      </dgm:t>
    </dgm:pt>
    <dgm:pt modelId="{17D7C952-F228-44C1-9DB6-AE2551600C55}" type="parTrans" cxnId="{595F9B14-F824-44EE-93CA-1FFA91308C25}">
      <dgm:prSet/>
      <dgm:spPr/>
      <dgm:t>
        <a:bodyPr/>
        <a:lstStyle/>
        <a:p>
          <a:endParaRPr lang="en-US" sz="1400"/>
        </a:p>
      </dgm:t>
    </dgm:pt>
    <dgm:pt modelId="{133183DD-C845-4323-90E3-8560F8507210}">
      <dgm:prSet phldrT="[Text]" custT="1"/>
      <dgm:spPr/>
      <dgm:t>
        <a:bodyPr/>
        <a:lstStyle/>
        <a:p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Coating Thickness Inspection</a:t>
          </a:r>
        </a:p>
      </dgm:t>
    </dgm:pt>
    <dgm:pt modelId="{64121F93-4120-4698-BF2E-6592DC417E97}" type="parTrans" cxnId="{FC218DA5-C807-4E98-906A-16497A621F29}">
      <dgm:prSet/>
      <dgm:spPr/>
      <dgm:t>
        <a:bodyPr/>
        <a:lstStyle/>
        <a:p>
          <a:endParaRPr lang="en-US" sz="1400"/>
        </a:p>
      </dgm:t>
    </dgm:pt>
    <dgm:pt modelId="{8DF86883-E784-4307-8C43-4BAB4B20987C}" type="sibTrans" cxnId="{FC218DA5-C807-4E98-906A-16497A621F29}">
      <dgm:prSet/>
      <dgm:spPr/>
      <dgm:t>
        <a:bodyPr/>
        <a:lstStyle/>
        <a:p>
          <a:endParaRPr lang="en-US" sz="1400"/>
        </a:p>
      </dgm:t>
    </dgm:pt>
    <dgm:pt modelId="{7958A4B1-83BB-44FA-9F1D-6EF0C4A08EE1}">
      <dgm:prSet phldrT="[Text]" custT="1"/>
      <dgm:spPr/>
      <dgm:t>
        <a:bodyPr/>
        <a:lstStyle/>
        <a:p>
          <a:r>
            <a: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Detail Part Validation</a:t>
          </a:r>
        </a:p>
      </dgm:t>
    </dgm:pt>
    <dgm:pt modelId="{0E6C4782-F513-4801-BB02-CB3723A01B09}" type="parTrans" cxnId="{86F7B1BE-A80B-4807-811D-3615599C7F60}">
      <dgm:prSet/>
      <dgm:spPr/>
      <dgm:t>
        <a:bodyPr/>
        <a:lstStyle/>
        <a:p>
          <a:endParaRPr lang="en-US" sz="1050"/>
        </a:p>
      </dgm:t>
    </dgm:pt>
    <dgm:pt modelId="{0C7CE118-2D24-406E-BAA5-9A0CA13D6F1C}" type="sibTrans" cxnId="{86F7B1BE-A80B-4807-811D-3615599C7F60}">
      <dgm:prSet/>
      <dgm:spPr/>
      <dgm:t>
        <a:bodyPr/>
        <a:lstStyle/>
        <a:p>
          <a:endParaRPr lang="en-US" sz="1050"/>
        </a:p>
      </dgm:t>
    </dgm:pt>
    <dgm:pt modelId="{C621CCBA-5C65-461D-8562-0E39B25E61CA}" type="pres">
      <dgm:prSet presAssocID="{DEB011EA-4A34-4734-B05F-C1430768DBB1}" presName="cycle" presStyleCnt="0">
        <dgm:presLayoutVars>
          <dgm:dir/>
          <dgm:resizeHandles val="exact"/>
        </dgm:presLayoutVars>
      </dgm:prSet>
      <dgm:spPr/>
    </dgm:pt>
    <dgm:pt modelId="{4FF15FEC-2B89-49CD-976C-A84E6976186E}" type="pres">
      <dgm:prSet presAssocID="{7958A4B1-83BB-44FA-9F1D-6EF0C4A08EE1}" presName="node" presStyleLbl="node1" presStyleIdx="0" presStyleCnt="5" custScaleX="111757" custScaleY="133761" custRadScaleRad="104196" custRadScaleInc="-2132">
        <dgm:presLayoutVars>
          <dgm:bulletEnabled val="1"/>
        </dgm:presLayoutVars>
      </dgm:prSet>
      <dgm:spPr/>
    </dgm:pt>
    <dgm:pt modelId="{5B9FF1DF-8A1C-49AB-AD78-F7B285D34EFF}" type="pres">
      <dgm:prSet presAssocID="{7958A4B1-83BB-44FA-9F1D-6EF0C4A08EE1}" presName="spNode" presStyleCnt="0"/>
      <dgm:spPr/>
    </dgm:pt>
    <dgm:pt modelId="{4A3D724B-4292-4E91-AEE3-7B59202131A6}" type="pres">
      <dgm:prSet presAssocID="{0C7CE118-2D24-406E-BAA5-9A0CA13D6F1C}" presName="sibTrans" presStyleLbl="sibTrans1D1" presStyleIdx="0" presStyleCnt="5"/>
      <dgm:spPr/>
    </dgm:pt>
    <dgm:pt modelId="{FD89B4D0-0555-4091-996C-046E19C95FAF}" type="pres">
      <dgm:prSet presAssocID="{EDB625B0-28AD-4ECC-9E11-3ED313138421}" presName="node" presStyleLbl="node1" presStyleIdx="1" presStyleCnt="5" custScaleX="111757" custScaleY="133761">
        <dgm:presLayoutVars>
          <dgm:bulletEnabled val="1"/>
        </dgm:presLayoutVars>
      </dgm:prSet>
      <dgm:spPr/>
    </dgm:pt>
    <dgm:pt modelId="{CDDAF965-359A-4391-A864-B6B76D6D032D}" type="pres">
      <dgm:prSet presAssocID="{EDB625B0-28AD-4ECC-9E11-3ED313138421}" presName="spNode" presStyleCnt="0"/>
      <dgm:spPr/>
    </dgm:pt>
    <dgm:pt modelId="{E504CD66-1FC2-4E7A-9458-0CE7BBB4F48A}" type="pres">
      <dgm:prSet presAssocID="{C0B4CE7E-5E70-4CE6-BE38-5259A35B555B}" presName="sibTrans" presStyleLbl="sibTrans1D1" presStyleIdx="1" presStyleCnt="5"/>
      <dgm:spPr/>
    </dgm:pt>
    <dgm:pt modelId="{0CF81762-737D-434E-AC66-81196A8F37E5}" type="pres">
      <dgm:prSet presAssocID="{133183DD-C845-4323-90E3-8560F8507210}" presName="node" presStyleLbl="node1" presStyleIdx="2" presStyleCnt="5" custScaleX="111757" custScaleY="133761">
        <dgm:presLayoutVars>
          <dgm:bulletEnabled val="1"/>
        </dgm:presLayoutVars>
      </dgm:prSet>
      <dgm:spPr/>
    </dgm:pt>
    <dgm:pt modelId="{5889F1B2-107E-4E2F-96A1-A700E64EEC96}" type="pres">
      <dgm:prSet presAssocID="{133183DD-C845-4323-90E3-8560F8507210}" presName="spNode" presStyleCnt="0"/>
      <dgm:spPr/>
    </dgm:pt>
    <dgm:pt modelId="{62F19950-F47C-4A17-84A3-3A988DA3CBBD}" type="pres">
      <dgm:prSet presAssocID="{8DF86883-E784-4307-8C43-4BAB4B20987C}" presName="sibTrans" presStyleLbl="sibTrans1D1" presStyleIdx="2" presStyleCnt="5"/>
      <dgm:spPr/>
    </dgm:pt>
    <dgm:pt modelId="{255412F7-B034-4456-9FC0-E2EF7BDB582F}" type="pres">
      <dgm:prSet presAssocID="{80611627-BA84-47D0-9832-A82C4988A198}" presName="node" presStyleLbl="node1" presStyleIdx="3" presStyleCnt="5" custScaleX="111757" custScaleY="133761">
        <dgm:presLayoutVars>
          <dgm:bulletEnabled val="1"/>
        </dgm:presLayoutVars>
      </dgm:prSet>
      <dgm:spPr/>
    </dgm:pt>
    <dgm:pt modelId="{43820401-7F26-4270-B1E9-6FBA2F1369A0}" type="pres">
      <dgm:prSet presAssocID="{80611627-BA84-47D0-9832-A82C4988A198}" presName="spNode" presStyleCnt="0"/>
      <dgm:spPr/>
    </dgm:pt>
    <dgm:pt modelId="{7E6D81D9-9931-4BC3-A92B-625483107BEB}" type="pres">
      <dgm:prSet presAssocID="{FF52A10A-650A-4216-8430-41309F8A615C}" presName="sibTrans" presStyleLbl="sibTrans1D1" presStyleIdx="3" presStyleCnt="5"/>
      <dgm:spPr/>
    </dgm:pt>
    <dgm:pt modelId="{9FCA566F-39BB-4949-99BF-B4F455697CA8}" type="pres">
      <dgm:prSet presAssocID="{B894FA12-5EFE-4F7C-9A74-57188BA02A57}" presName="node" presStyleLbl="node1" presStyleIdx="4" presStyleCnt="5" custScaleX="111757" custScaleY="133761">
        <dgm:presLayoutVars>
          <dgm:bulletEnabled val="1"/>
        </dgm:presLayoutVars>
      </dgm:prSet>
      <dgm:spPr/>
    </dgm:pt>
    <dgm:pt modelId="{7958296E-1704-41A9-9AE9-B3EE7612613E}" type="pres">
      <dgm:prSet presAssocID="{B894FA12-5EFE-4F7C-9A74-57188BA02A57}" presName="spNode" presStyleCnt="0"/>
      <dgm:spPr/>
    </dgm:pt>
    <dgm:pt modelId="{302D4A85-27B6-4796-BD8E-9F545F050A37}" type="pres">
      <dgm:prSet presAssocID="{8F777CCF-909E-46A2-B398-95E6EF1D8F39}" presName="sibTrans" presStyleLbl="sibTrans1D1" presStyleIdx="4" presStyleCnt="5"/>
      <dgm:spPr/>
    </dgm:pt>
  </dgm:ptLst>
  <dgm:cxnLst>
    <dgm:cxn modelId="{B6637613-23FA-4767-801D-A6D57F7FBF4A}" type="presOf" srcId="{EDB625B0-28AD-4ECC-9E11-3ED313138421}" destId="{FD89B4D0-0555-4091-996C-046E19C95FAF}" srcOrd="0" destOrd="0" presId="urn:microsoft.com/office/officeart/2005/8/layout/cycle6"/>
    <dgm:cxn modelId="{595F9B14-F824-44EE-93CA-1FFA91308C25}" srcId="{DEB011EA-4A34-4734-B05F-C1430768DBB1}" destId="{80611627-BA84-47D0-9832-A82C4988A198}" srcOrd="3" destOrd="0" parTransId="{17D7C952-F228-44C1-9DB6-AE2551600C55}" sibTransId="{FF52A10A-650A-4216-8430-41309F8A615C}"/>
    <dgm:cxn modelId="{CEA09532-0123-450B-81D7-2D39F8E670F8}" srcId="{DEB011EA-4A34-4734-B05F-C1430768DBB1}" destId="{EDB625B0-28AD-4ECC-9E11-3ED313138421}" srcOrd="1" destOrd="0" parTransId="{FB4EC62F-39EC-43AD-9060-391121E67C60}" sibTransId="{C0B4CE7E-5E70-4CE6-BE38-5259A35B555B}"/>
    <dgm:cxn modelId="{F3ED815C-ED52-4D58-B1F5-215442568E96}" type="presOf" srcId="{133183DD-C845-4323-90E3-8560F8507210}" destId="{0CF81762-737D-434E-AC66-81196A8F37E5}" srcOrd="0" destOrd="0" presId="urn:microsoft.com/office/officeart/2005/8/layout/cycle6"/>
    <dgm:cxn modelId="{1568D95F-3C38-4246-B50C-E9C9E46CAF0B}" type="presOf" srcId="{DEB011EA-4A34-4734-B05F-C1430768DBB1}" destId="{C621CCBA-5C65-461D-8562-0E39B25E61CA}" srcOrd="0" destOrd="0" presId="urn:microsoft.com/office/officeart/2005/8/layout/cycle6"/>
    <dgm:cxn modelId="{7B736373-00D7-4B5F-9CD1-466DCC269E73}" type="presOf" srcId="{8F777CCF-909E-46A2-B398-95E6EF1D8F39}" destId="{302D4A85-27B6-4796-BD8E-9F545F050A37}" srcOrd="0" destOrd="0" presId="urn:microsoft.com/office/officeart/2005/8/layout/cycle6"/>
    <dgm:cxn modelId="{3D451D58-9FE0-454F-A2B1-29F3873BB546}" type="presOf" srcId="{7958A4B1-83BB-44FA-9F1D-6EF0C4A08EE1}" destId="{4FF15FEC-2B89-49CD-976C-A84E6976186E}" srcOrd="0" destOrd="0" presId="urn:microsoft.com/office/officeart/2005/8/layout/cycle6"/>
    <dgm:cxn modelId="{9705C17A-D0D6-4875-A6F7-223E17A3CE15}" srcId="{DEB011EA-4A34-4734-B05F-C1430768DBB1}" destId="{B894FA12-5EFE-4F7C-9A74-57188BA02A57}" srcOrd="4" destOrd="0" parTransId="{F8BC9D97-C724-4207-97F3-863B0CAC1646}" sibTransId="{8F777CCF-909E-46A2-B398-95E6EF1D8F39}"/>
    <dgm:cxn modelId="{8F0F2FA1-9409-4BF5-AF55-BD23FD6375E2}" type="presOf" srcId="{80611627-BA84-47D0-9832-A82C4988A198}" destId="{255412F7-B034-4456-9FC0-E2EF7BDB582F}" srcOrd="0" destOrd="0" presId="urn:microsoft.com/office/officeart/2005/8/layout/cycle6"/>
    <dgm:cxn modelId="{FC218DA5-C807-4E98-906A-16497A621F29}" srcId="{DEB011EA-4A34-4734-B05F-C1430768DBB1}" destId="{133183DD-C845-4323-90E3-8560F8507210}" srcOrd="2" destOrd="0" parTransId="{64121F93-4120-4698-BF2E-6592DC417E97}" sibTransId="{8DF86883-E784-4307-8C43-4BAB4B20987C}"/>
    <dgm:cxn modelId="{1AF7DCAB-F863-4964-A37E-504CFE687373}" type="presOf" srcId="{0C7CE118-2D24-406E-BAA5-9A0CA13D6F1C}" destId="{4A3D724B-4292-4E91-AEE3-7B59202131A6}" srcOrd="0" destOrd="0" presId="urn:microsoft.com/office/officeart/2005/8/layout/cycle6"/>
    <dgm:cxn modelId="{FEB896AD-1BE6-4532-9085-479938824FE4}" type="presOf" srcId="{B894FA12-5EFE-4F7C-9A74-57188BA02A57}" destId="{9FCA566F-39BB-4949-99BF-B4F455697CA8}" srcOrd="0" destOrd="0" presId="urn:microsoft.com/office/officeart/2005/8/layout/cycle6"/>
    <dgm:cxn modelId="{86F7B1BE-A80B-4807-811D-3615599C7F60}" srcId="{DEB011EA-4A34-4734-B05F-C1430768DBB1}" destId="{7958A4B1-83BB-44FA-9F1D-6EF0C4A08EE1}" srcOrd="0" destOrd="0" parTransId="{0E6C4782-F513-4801-BB02-CB3723A01B09}" sibTransId="{0C7CE118-2D24-406E-BAA5-9A0CA13D6F1C}"/>
    <dgm:cxn modelId="{48654BC4-F537-4C7D-862D-5E6ED6F31FCE}" type="presOf" srcId="{8DF86883-E784-4307-8C43-4BAB4B20987C}" destId="{62F19950-F47C-4A17-84A3-3A988DA3CBBD}" srcOrd="0" destOrd="0" presId="urn:microsoft.com/office/officeart/2005/8/layout/cycle6"/>
    <dgm:cxn modelId="{08F167D1-D2F5-4842-AC27-4FF65704CC7E}" type="presOf" srcId="{FF52A10A-650A-4216-8430-41309F8A615C}" destId="{7E6D81D9-9931-4BC3-A92B-625483107BEB}" srcOrd="0" destOrd="0" presId="urn:microsoft.com/office/officeart/2005/8/layout/cycle6"/>
    <dgm:cxn modelId="{DDD32ADB-4EF4-4769-9539-C83BC3B86186}" type="presOf" srcId="{C0B4CE7E-5E70-4CE6-BE38-5259A35B555B}" destId="{E504CD66-1FC2-4E7A-9458-0CE7BBB4F48A}" srcOrd="0" destOrd="0" presId="urn:microsoft.com/office/officeart/2005/8/layout/cycle6"/>
    <dgm:cxn modelId="{3377685E-6DE0-4253-8764-92DBCBE5C638}" type="presParOf" srcId="{C621CCBA-5C65-461D-8562-0E39B25E61CA}" destId="{4FF15FEC-2B89-49CD-976C-A84E6976186E}" srcOrd="0" destOrd="0" presId="urn:microsoft.com/office/officeart/2005/8/layout/cycle6"/>
    <dgm:cxn modelId="{4A0ADEDE-CE4D-464A-A42E-898C2EF9B934}" type="presParOf" srcId="{C621CCBA-5C65-461D-8562-0E39B25E61CA}" destId="{5B9FF1DF-8A1C-49AB-AD78-F7B285D34EFF}" srcOrd="1" destOrd="0" presId="urn:microsoft.com/office/officeart/2005/8/layout/cycle6"/>
    <dgm:cxn modelId="{69BD47AD-99A6-416D-B90E-69791DD5ECB6}" type="presParOf" srcId="{C621CCBA-5C65-461D-8562-0E39B25E61CA}" destId="{4A3D724B-4292-4E91-AEE3-7B59202131A6}" srcOrd="2" destOrd="0" presId="urn:microsoft.com/office/officeart/2005/8/layout/cycle6"/>
    <dgm:cxn modelId="{381A9FC2-55CC-41C1-8B30-E2406EB087F0}" type="presParOf" srcId="{C621CCBA-5C65-461D-8562-0E39B25E61CA}" destId="{FD89B4D0-0555-4091-996C-046E19C95FAF}" srcOrd="3" destOrd="0" presId="urn:microsoft.com/office/officeart/2005/8/layout/cycle6"/>
    <dgm:cxn modelId="{645B008E-5909-4FCB-8C63-D816815DB389}" type="presParOf" srcId="{C621CCBA-5C65-461D-8562-0E39B25E61CA}" destId="{CDDAF965-359A-4391-A864-B6B76D6D032D}" srcOrd="4" destOrd="0" presId="urn:microsoft.com/office/officeart/2005/8/layout/cycle6"/>
    <dgm:cxn modelId="{2DDF6EC0-859C-4196-BADE-B1806D6C4209}" type="presParOf" srcId="{C621CCBA-5C65-461D-8562-0E39B25E61CA}" destId="{E504CD66-1FC2-4E7A-9458-0CE7BBB4F48A}" srcOrd="5" destOrd="0" presId="urn:microsoft.com/office/officeart/2005/8/layout/cycle6"/>
    <dgm:cxn modelId="{6FBC7011-563E-4C92-91C9-1673FF90A457}" type="presParOf" srcId="{C621CCBA-5C65-461D-8562-0E39B25E61CA}" destId="{0CF81762-737D-434E-AC66-81196A8F37E5}" srcOrd="6" destOrd="0" presId="urn:microsoft.com/office/officeart/2005/8/layout/cycle6"/>
    <dgm:cxn modelId="{C5EEFAD5-5C42-40DF-9CF9-554AD14ACE0A}" type="presParOf" srcId="{C621CCBA-5C65-461D-8562-0E39B25E61CA}" destId="{5889F1B2-107E-4E2F-96A1-A700E64EEC96}" srcOrd="7" destOrd="0" presId="urn:microsoft.com/office/officeart/2005/8/layout/cycle6"/>
    <dgm:cxn modelId="{B88880E4-8BDF-44F5-A503-D1EE8C813518}" type="presParOf" srcId="{C621CCBA-5C65-461D-8562-0E39B25E61CA}" destId="{62F19950-F47C-4A17-84A3-3A988DA3CBBD}" srcOrd="8" destOrd="0" presId="urn:microsoft.com/office/officeart/2005/8/layout/cycle6"/>
    <dgm:cxn modelId="{6B4DCC70-DAEB-4ED8-87AA-17D6B7462EC0}" type="presParOf" srcId="{C621CCBA-5C65-461D-8562-0E39B25E61CA}" destId="{255412F7-B034-4456-9FC0-E2EF7BDB582F}" srcOrd="9" destOrd="0" presId="urn:microsoft.com/office/officeart/2005/8/layout/cycle6"/>
    <dgm:cxn modelId="{0CCD7C69-E382-4B27-AA6F-156AA201D3E6}" type="presParOf" srcId="{C621CCBA-5C65-461D-8562-0E39B25E61CA}" destId="{43820401-7F26-4270-B1E9-6FBA2F1369A0}" srcOrd="10" destOrd="0" presId="urn:microsoft.com/office/officeart/2005/8/layout/cycle6"/>
    <dgm:cxn modelId="{39FA20F0-BE9E-44DC-B79D-B0B3AF472185}" type="presParOf" srcId="{C621CCBA-5C65-461D-8562-0E39B25E61CA}" destId="{7E6D81D9-9931-4BC3-A92B-625483107BEB}" srcOrd="11" destOrd="0" presId="urn:microsoft.com/office/officeart/2005/8/layout/cycle6"/>
    <dgm:cxn modelId="{2C656454-0E26-42A9-947E-5769C095B844}" type="presParOf" srcId="{C621CCBA-5C65-461D-8562-0E39B25E61CA}" destId="{9FCA566F-39BB-4949-99BF-B4F455697CA8}" srcOrd="12" destOrd="0" presId="urn:microsoft.com/office/officeart/2005/8/layout/cycle6"/>
    <dgm:cxn modelId="{2BED2B88-8EA3-4EF6-98B9-E01D21433DA9}" type="presParOf" srcId="{C621CCBA-5C65-461D-8562-0E39B25E61CA}" destId="{7958296E-1704-41A9-9AE9-B3EE7612613E}" srcOrd="13" destOrd="0" presId="urn:microsoft.com/office/officeart/2005/8/layout/cycle6"/>
    <dgm:cxn modelId="{C49F1152-C2C5-4872-A7EC-1C91D6EC9F0E}" type="presParOf" srcId="{C621CCBA-5C65-461D-8562-0E39B25E61CA}" destId="{302D4A85-27B6-4796-BD8E-9F545F050A37}" srcOrd="14" destOrd="0" presId="urn:microsoft.com/office/officeart/2005/8/layout/cycle6"/>
  </dgm:cxnLst>
  <dgm:bg/>
  <dgm:whole>
    <a:ln w="0"/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F15FEC-2B89-49CD-976C-A84E6976186E}">
      <dsp:nvSpPr>
        <dsp:cNvPr id="0" name=""/>
        <dsp:cNvSpPr/>
      </dsp:nvSpPr>
      <dsp:spPr>
        <a:xfrm>
          <a:off x="1648899" y="0"/>
          <a:ext cx="1582140" cy="123087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Detail Part Validation</a:t>
          </a:r>
        </a:p>
      </dsp:txBody>
      <dsp:txXfrm>
        <a:off x="1708985" y="60086"/>
        <a:ext cx="1461968" cy="1110700"/>
      </dsp:txXfrm>
    </dsp:sp>
    <dsp:sp modelId="{4A3D724B-4292-4E91-AEE3-7B59202131A6}">
      <dsp:nvSpPr>
        <dsp:cNvPr id="0" name=""/>
        <dsp:cNvSpPr/>
      </dsp:nvSpPr>
      <dsp:spPr>
        <a:xfrm>
          <a:off x="614485" y="613010"/>
          <a:ext cx="3676376" cy="3676376"/>
        </a:xfrm>
        <a:custGeom>
          <a:avLst/>
          <a:gdLst/>
          <a:ahLst/>
          <a:cxnLst/>
          <a:rect l="0" t="0" r="0" b="0"/>
          <a:pathLst>
            <a:path>
              <a:moveTo>
                <a:pt x="2623778" y="176326"/>
              </a:moveTo>
              <a:arcTo wR="1838188" hR="1838188" stAng="17718054" swAng="1475176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89B4D0-0555-4091-996C-046E19C95FAF}">
      <dsp:nvSpPr>
        <dsp:cNvPr id="0" name=""/>
        <dsp:cNvSpPr/>
      </dsp:nvSpPr>
      <dsp:spPr>
        <a:xfrm>
          <a:off x="3414224" y="1272980"/>
          <a:ext cx="1582140" cy="123087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Virtual Opening Verification</a:t>
          </a:r>
        </a:p>
      </dsp:txBody>
      <dsp:txXfrm>
        <a:off x="3474310" y="1333066"/>
        <a:ext cx="1461968" cy="1110700"/>
      </dsp:txXfrm>
    </dsp:sp>
    <dsp:sp modelId="{E504CD66-1FC2-4E7A-9458-0CE7BBB4F48A}">
      <dsp:nvSpPr>
        <dsp:cNvPr id="0" name=""/>
        <dsp:cNvSpPr/>
      </dsp:nvSpPr>
      <dsp:spPr>
        <a:xfrm>
          <a:off x="618885" y="618259"/>
          <a:ext cx="3676376" cy="3676376"/>
        </a:xfrm>
        <a:custGeom>
          <a:avLst/>
          <a:gdLst/>
          <a:ahLst/>
          <a:cxnLst/>
          <a:rect l="0" t="0" r="0" b="0"/>
          <a:pathLst>
            <a:path>
              <a:moveTo>
                <a:pt x="3675525" y="1894119"/>
              </a:moveTo>
              <a:arcTo wR="1838188" hR="1838188" stAng="104617" swAng="1577911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F81762-737D-434E-AC66-81196A8F37E5}">
      <dsp:nvSpPr>
        <dsp:cNvPr id="0" name=""/>
        <dsp:cNvSpPr/>
      </dsp:nvSpPr>
      <dsp:spPr>
        <a:xfrm>
          <a:off x="2746463" y="3328137"/>
          <a:ext cx="1582140" cy="123087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Coating Thickness Inspection</a:t>
          </a:r>
        </a:p>
      </dsp:txBody>
      <dsp:txXfrm>
        <a:off x="2806549" y="3388223"/>
        <a:ext cx="1461968" cy="1110700"/>
      </dsp:txXfrm>
    </dsp:sp>
    <dsp:sp modelId="{62F19950-F47C-4A17-84A3-3A988DA3CBBD}">
      <dsp:nvSpPr>
        <dsp:cNvPr id="0" name=""/>
        <dsp:cNvSpPr/>
      </dsp:nvSpPr>
      <dsp:spPr>
        <a:xfrm>
          <a:off x="618885" y="618259"/>
          <a:ext cx="3676376" cy="3676376"/>
        </a:xfrm>
        <a:custGeom>
          <a:avLst/>
          <a:gdLst/>
          <a:ahLst/>
          <a:cxnLst/>
          <a:rect l="0" t="0" r="0" b="0"/>
          <a:pathLst>
            <a:path>
              <a:moveTo>
                <a:pt x="2121861" y="3654356"/>
              </a:moveTo>
              <a:arcTo wR="1838188" hR="1838188" stAng="4867352" swAng="1065297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5412F7-B034-4456-9FC0-E2EF7BDB582F}">
      <dsp:nvSpPr>
        <dsp:cNvPr id="0" name=""/>
        <dsp:cNvSpPr/>
      </dsp:nvSpPr>
      <dsp:spPr>
        <a:xfrm>
          <a:off x="585543" y="3328137"/>
          <a:ext cx="1582140" cy="123087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400" b="1" i="0" u="none" strike="noStrike" kern="1200" cap="none" spc="0" normalizeH="0" baseline="0" noProof="0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itchFamily="-112" charset="-128"/>
            </a:rPr>
            <a:t>Seam Validation</a:t>
          </a:r>
          <a:endParaRPr lang="en-US" sz="1400" kern="1200" dirty="0"/>
        </a:p>
      </dsp:txBody>
      <dsp:txXfrm>
        <a:off x="645629" y="3388223"/>
        <a:ext cx="1461968" cy="1110700"/>
      </dsp:txXfrm>
    </dsp:sp>
    <dsp:sp modelId="{7E6D81D9-9931-4BC3-A92B-625483107BEB}">
      <dsp:nvSpPr>
        <dsp:cNvPr id="0" name=""/>
        <dsp:cNvSpPr/>
      </dsp:nvSpPr>
      <dsp:spPr>
        <a:xfrm>
          <a:off x="618885" y="618259"/>
          <a:ext cx="3676376" cy="3676376"/>
        </a:xfrm>
        <a:custGeom>
          <a:avLst/>
          <a:gdLst/>
          <a:ahLst/>
          <a:cxnLst/>
          <a:rect l="0" t="0" r="0" b="0"/>
          <a:pathLst>
            <a:path>
              <a:moveTo>
                <a:pt x="215799" y="2702358"/>
              </a:moveTo>
              <a:arcTo wR="1838188" hR="1838188" stAng="9117472" swAng="1577911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CA566F-39BB-4949-99BF-B4F455697CA8}">
      <dsp:nvSpPr>
        <dsp:cNvPr id="0" name=""/>
        <dsp:cNvSpPr/>
      </dsp:nvSpPr>
      <dsp:spPr>
        <a:xfrm>
          <a:off x="-82217" y="1272980"/>
          <a:ext cx="1582140" cy="1230872"/>
        </a:xfrm>
        <a:prstGeom prst="roundRect">
          <a:avLst/>
        </a:prstGeom>
        <a:solidFill>
          <a:srgbClr val="FFC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Fastener Flushness Inspection</a:t>
          </a:r>
        </a:p>
      </dsp:txBody>
      <dsp:txXfrm>
        <a:off x="-22131" y="1333066"/>
        <a:ext cx="1461968" cy="1110700"/>
      </dsp:txXfrm>
    </dsp:sp>
    <dsp:sp modelId="{302D4A85-27B6-4796-BD8E-9F545F050A37}">
      <dsp:nvSpPr>
        <dsp:cNvPr id="0" name=""/>
        <dsp:cNvSpPr/>
      </dsp:nvSpPr>
      <dsp:spPr>
        <a:xfrm>
          <a:off x="623488" y="612767"/>
          <a:ext cx="3676376" cy="3676376"/>
        </a:xfrm>
        <a:custGeom>
          <a:avLst/>
          <a:gdLst/>
          <a:ahLst/>
          <a:cxnLst/>
          <a:rect l="0" t="0" r="0" b="0"/>
          <a:pathLst>
            <a:path>
              <a:moveTo>
                <a:pt x="431941" y="654378"/>
              </a:moveTo>
              <a:arcTo wR="1838188" hR="1838188" stAng="13205486" swAng="1405760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9710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3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7388"/>
            <a:ext cx="4572000" cy="342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51224854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xfrm>
            <a:off x="294207" y="4368799"/>
            <a:ext cx="6358485" cy="4851401"/>
          </a:xfrm>
          <a:ln w="9525"/>
        </p:spPr>
        <p:txBody>
          <a:bodyPr/>
          <a:lstStyle/>
          <a:p>
            <a:pPr marL="113290" indent="-113290" eaLnBrk="1" hangingPunct="1">
              <a:spcBef>
                <a:spcPts val="595"/>
              </a:spcBef>
              <a:buFont typeface="Arial" pitchFamily="34" charset="0"/>
              <a:buChar char="•"/>
              <a:defRPr/>
            </a:pPr>
            <a:r>
              <a:rPr lang="en-US" sz="1050" dirty="0">
                <a:latin typeface="Arial" pitchFamily="34" charset="0"/>
                <a:ea typeface="ヒラギノ角ゴ Pro W3"/>
                <a:cs typeface="ヒラギノ角ゴ Pro W3"/>
              </a:rPr>
              <a:t>AER201705008 p2</a:t>
            </a:r>
          </a:p>
        </p:txBody>
      </p:sp>
    </p:spTree>
    <p:extLst>
      <p:ext uri="{BB962C8B-B14F-4D97-AF65-F5344CB8AC3E}">
        <p14:creationId xmlns:p14="http://schemas.microsoft.com/office/powerpoint/2010/main" val="3376225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PIRA # AER201708044 – P12 </a:t>
            </a:r>
          </a:p>
        </p:txBody>
      </p:sp>
    </p:spTree>
    <p:extLst>
      <p:ext uri="{BB962C8B-B14F-4D97-AF65-F5344CB8AC3E}">
        <p14:creationId xmlns:p14="http://schemas.microsoft.com/office/powerpoint/2010/main" val="1040389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325" y="4379914"/>
            <a:ext cx="5556250" cy="4148137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dirty="0"/>
              <a:t>AER201306001 p.2</a:t>
            </a:r>
          </a:p>
        </p:txBody>
      </p:sp>
    </p:spTree>
    <p:extLst>
      <p:ext uri="{BB962C8B-B14F-4D97-AF65-F5344CB8AC3E}">
        <p14:creationId xmlns:p14="http://schemas.microsoft.com/office/powerpoint/2010/main" val="851871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01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7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Cartoon</a:t>
            </a:r>
          </a:p>
        </p:txBody>
      </p:sp>
    </p:spTree>
    <p:extLst>
      <p:ext uri="{BB962C8B-B14F-4D97-AF65-F5344CB8AC3E}">
        <p14:creationId xmlns:p14="http://schemas.microsoft.com/office/powerpoint/2010/main" val="1871401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AER201109003 approved  p.4</a:t>
            </a:r>
          </a:p>
        </p:txBody>
      </p:sp>
    </p:spTree>
    <p:extLst>
      <p:ext uri="{BB962C8B-B14F-4D97-AF65-F5344CB8AC3E}">
        <p14:creationId xmlns:p14="http://schemas.microsoft.com/office/powerpoint/2010/main" val="4332137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Cartoon</a:t>
            </a:r>
          </a:p>
        </p:txBody>
      </p:sp>
    </p:spTree>
    <p:extLst>
      <p:ext uri="{BB962C8B-B14F-4D97-AF65-F5344CB8AC3E}">
        <p14:creationId xmlns:p14="http://schemas.microsoft.com/office/powerpoint/2010/main" val="2716078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78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97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112713" indent="-112713">
              <a:spcBef>
                <a:spcPts val="1188"/>
              </a:spcBef>
              <a:buFontTx/>
              <a:buChar char="•"/>
            </a:pPr>
            <a:r>
              <a:rPr lang="en-US" dirty="0">
                <a:latin typeface="Arial" pitchFamily="34" charset="0"/>
                <a:ea typeface="ヒラギノ角ゴ Pro W3"/>
                <a:cs typeface="ヒラギノ角ゴ Pro W3"/>
              </a:rPr>
              <a:t>AER201705008 p4</a:t>
            </a:r>
          </a:p>
          <a:p>
            <a:pPr marL="112713" indent="-112713">
              <a:spcBef>
                <a:spcPts val="1188"/>
              </a:spcBef>
              <a:buFontTx/>
              <a:buChar char="•"/>
            </a:pPr>
            <a:endParaRPr lang="en-US" dirty="0"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896039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ln w="9525"/>
        </p:spPr>
        <p:txBody>
          <a:bodyPr/>
          <a:lstStyle/>
          <a:p>
            <a:pPr marL="113290" indent="-113290" eaLnBrk="1" hangingPunct="1">
              <a:spcBef>
                <a:spcPts val="595"/>
              </a:spcBef>
              <a:buFont typeface="Arial" pitchFamily="34" charset="0"/>
              <a:buChar char="•"/>
              <a:defRPr/>
            </a:pPr>
            <a:r>
              <a:rPr lang="en-US" dirty="0">
                <a:latin typeface="Arial" pitchFamily="34" charset="0"/>
                <a:ea typeface="ヒラギノ角ゴ Pro W3"/>
                <a:cs typeface="ヒラギノ角ゴ Pro W3"/>
              </a:rPr>
              <a:t>AER201705008 p5</a:t>
            </a:r>
          </a:p>
        </p:txBody>
      </p:sp>
    </p:spTree>
    <p:extLst>
      <p:ext uri="{BB962C8B-B14F-4D97-AF65-F5344CB8AC3E}">
        <p14:creationId xmlns:p14="http://schemas.microsoft.com/office/powerpoint/2010/main" val="1813440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AER201409013 – P18</a:t>
            </a:r>
          </a:p>
        </p:txBody>
      </p:sp>
    </p:spTree>
    <p:extLst>
      <p:ext uri="{BB962C8B-B14F-4D97-AF65-F5344CB8AC3E}">
        <p14:creationId xmlns:p14="http://schemas.microsoft.com/office/powerpoint/2010/main" val="4044338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25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Finishes Photo</a:t>
            </a:r>
          </a:p>
          <a:p>
            <a:r>
              <a:rPr lang="en-US" dirty="0" err="1"/>
              <a:t>Autodrill</a:t>
            </a:r>
            <a:r>
              <a:rPr lang="en-US" dirty="0"/>
              <a:t> photo from  - AER201411026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772" y="4343401"/>
            <a:ext cx="171450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19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Right figure   - FP141411-0004PR.jpg   </a:t>
            </a:r>
          </a:p>
          <a:p>
            <a:r>
              <a:rPr lang="en-US" dirty="0"/>
              <a:t>Left Figure – FP141411-003PR.jpg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982859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Right hand side images AER201709030  p. 7</a:t>
            </a:r>
          </a:p>
          <a:p>
            <a:r>
              <a:rPr lang="en-US" dirty="0"/>
              <a:t>Left hand red tool image from AER 201504010 p.9</a:t>
            </a:r>
          </a:p>
        </p:txBody>
      </p:sp>
    </p:spTree>
    <p:extLst>
      <p:ext uri="{BB962C8B-B14F-4D97-AF65-F5344CB8AC3E}">
        <p14:creationId xmlns:p14="http://schemas.microsoft.com/office/powerpoint/2010/main" val="2998945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PIRA </a:t>
            </a:r>
            <a:r>
              <a:rPr lang="en-US"/>
              <a:t># AER201708044 – P16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062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1963" y="1500188"/>
            <a:ext cx="8234565" cy="1143000"/>
          </a:xfrm>
        </p:spPr>
        <p:txBody>
          <a:bodyPr anchor="b"/>
          <a:lstStyle>
            <a:lvl1pPr algn="ctr" defTabSz="877888">
              <a:lnSpc>
                <a:spcPct val="100000"/>
              </a:lnSpc>
              <a:defRPr sz="4400">
                <a:solidFill>
                  <a:srgbClr val="002F6C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79425" y="3004165"/>
            <a:ext cx="8221663" cy="492443"/>
          </a:xfrm>
        </p:spPr>
        <p:txBody>
          <a:bodyPr anchor="ctr" anchorCtr="0"/>
          <a:lstStyle>
            <a:lvl1pPr marL="0" indent="0" algn="ctr">
              <a:spcBef>
                <a:spcPts val="0"/>
              </a:spcBef>
              <a:buFontTx/>
              <a:buNone/>
              <a:defRPr lang="en-US" sz="3200" b="1" dirty="0">
                <a:solidFill>
                  <a:schemeClr val="bg2"/>
                </a:solidFill>
                <a:effectLst/>
                <a:latin typeface="Arial"/>
                <a:ea typeface="ＭＳ Ｐゴシック" pitchFamily="-112" charset="-128"/>
                <a:cs typeface="Arial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5052775" y="5409687"/>
            <a:ext cx="3648313" cy="276999"/>
          </a:xfrm>
        </p:spPr>
        <p:txBody>
          <a:bodyPr/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/>
          </p:nvPr>
        </p:nvSpPr>
        <p:spPr>
          <a:xfrm>
            <a:off x="5052775" y="5690902"/>
            <a:ext cx="3648313" cy="246221"/>
          </a:xfrm>
        </p:spPr>
        <p:txBody>
          <a:bodyPr/>
          <a:lstStyle>
            <a:lvl1pPr marL="0" indent="0">
              <a:buNone/>
              <a:defRPr sz="16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479425" y="3911600"/>
            <a:ext cx="8221663" cy="369332"/>
          </a:xfrm>
        </p:spPr>
        <p:txBody>
          <a:bodyPr wrap="square">
            <a:spAutoFit/>
          </a:bodyPr>
          <a:lstStyle>
            <a:lvl1pPr marL="0" indent="0" algn="ctr">
              <a:spcBef>
                <a:spcPts val="0"/>
              </a:spcBef>
              <a:buNone/>
              <a:defRPr sz="2400"/>
            </a:lvl1pPr>
            <a:lvl2pPr marL="0" indent="0" algn="ctr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778" y="5186478"/>
            <a:ext cx="3657600" cy="876300"/>
          </a:xfrm>
          <a:prstGeom prst="rect">
            <a:avLst/>
          </a:prstGeom>
        </p:spPr>
      </p:pic>
      <p:sp>
        <p:nvSpPr>
          <p:cNvPr id="9" name="Footer Placeholder 3"/>
          <p:cNvSpPr txBox="1">
            <a:spLocks/>
          </p:cNvSpPr>
          <p:nvPr userDrawn="1"/>
        </p:nvSpPr>
        <p:spPr>
          <a:xfrm>
            <a:off x="2393156" y="6546850"/>
            <a:ext cx="4373563" cy="24765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b="0" kern="1200" cap="all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FAFD00"/>
                </a:solidFill>
                <a:latin typeface="Arial" charset="0"/>
                <a:ea typeface="ＭＳ Ｐゴシック" pitchFamily="-112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FAFD00"/>
                </a:solidFill>
                <a:latin typeface="Arial" charset="0"/>
                <a:ea typeface="ＭＳ Ｐゴシック" pitchFamily="-112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FAFD00"/>
                </a:solidFill>
                <a:latin typeface="Arial" charset="0"/>
                <a:ea typeface="ＭＳ Ｐゴシック" pitchFamily="-112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FAFD00"/>
                </a:solidFill>
                <a:latin typeface="Arial" charset="0"/>
                <a:ea typeface="ＭＳ Ｐゴシック" pitchFamily="-112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FAFD00"/>
                </a:solidFill>
                <a:latin typeface="Arial" charset="0"/>
                <a:ea typeface="ＭＳ Ｐゴシック" pitchFamily="-112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FAFD00"/>
                </a:solidFill>
                <a:latin typeface="Arial" charset="0"/>
                <a:ea typeface="ＭＳ Ｐゴシック" pitchFamily="-112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FAFD00"/>
                </a:solidFill>
                <a:latin typeface="Arial" charset="0"/>
                <a:ea typeface="ＭＳ Ｐゴシック" pitchFamily="-112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FAFD00"/>
                </a:solidFill>
                <a:latin typeface="Arial" charset="0"/>
                <a:ea typeface="ＭＳ Ｐゴシック" pitchFamily="-112" charset="-128"/>
                <a:cs typeface="+mn-cs"/>
              </a:defRPr>
            </a:lvl9pPr>
          </a:lstStyle>
          <a:p>
            <a:r>
              <a:rPr lang="en-US" sz="800" b="0" kern="1200" cap="all" dirty="0">
                <a:solidFill>
                  <a:schemeClr val="tx1"/>
                </a:solidFill>
                <a:effectLst/>
                <a:latin typeface="Arial" charset="0"/>
                <a:ea typeface="ＭＳ Ｐゴシック" pitchFamily="-112" charset="-128"/>
                <a:cs typeface="+mn-cs"/>
              </a:rPr>
              <a:t>Copyright 2018, Lockheed Martin Corporation. All rights reserved.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70" y="458991"/>
            <a:ext cx="7312025" cy="531812"/>
          </a:xfrm>
        </p:spPr>
        <p:txBody>
          <a:bodyPr/>
          <a:lstStyle>
            <a:lvl1pPr defTabSz="911225">
              <a:defRPr>
                <a:solidFill>
                  <a:srgbClr val="002F6C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5501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28" y="2651468"/>
            <a:ext cx="8234160" cy="677108"/>
          </a:xfrm>
        </p:spPr>
        <p:txBody>
          <a:bodyPr>
            <a:spAutoFit/>
          </a:bodyPr>
          <a:lstStyle>
            <a:lvl1pPr algn="ctr">
              <a:defRPr sz="4400">
                <a:solidFill>
                  <a:srgbClr val="002F6C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286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285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29098" y="1917880"/>
            <a:ext cx="4796171" cy="302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89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imple Layout_LMPI_Co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2" cy="6858001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 userDrawn="1"/>
        </p:nvSpPr>
        <p:spPr bwMode="auto">
          <a:xfrm>
            <a:off x="190888" y="308626"/>
            <a:ext cx="3730508" cy="4847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34" charset="-128"/>
              </a:rPr>
              <a:t>F-35 Lightning II</a:t>
            </a:r>
          </a:p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tabLst>
                <a:tab pos="628650" algn="l"/>
              </a:tabLst>
              <a:defRPr/>
            </a:pPr>
            <a:r>
              <a:rPr lang="en-US" sz="1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34" charset="-128"/>
              </a:rPr>
              <a:t>The Centerpiece for 21</a:t>
            </a:r>
            <a:r>
              <a:rPr lang="en-US" sz="1200" i="1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34" charset="-128"/>
              </a:rPr>
              <a:t>st</a:t>
            </a:r>
            <a:r>
              <a:rPr lang="en-US" sz="1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34" charset="-128"/>
              </a:rPr>
              <a:t> Century Global Security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 bwMode="gray">
          <a:xfrm>
            <a:off x="196849" y="5931722"/>
            <a:ext cx="8761413" cy="69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lang="en-US" sz="2800" b="0" kern="1200" dirty="0">
                <a:solidFill>
                  <a:schemeClr val="bg1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96849" y="5008815"/>
            <a:ext cx="8761413" cy="9133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spcBef>
                <a:spcPts val="0"/>
              </a:spcBef>
              <a:buFontTx/>
              <a:buNone/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Picture 2" descr="\\ftweip.lmtas.lmco.com\media_products\Production\Graphics\Gallery\G_ES Art Resources\JSF Prg Office Art Files\~CLIP ARTS\Logos\F\F-35 LII Logo 4 Dk Bkgnd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1250" y="274114"/>
            <a:ext cx="914400" cy="5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5"/>
          <p:cNvSpPr>
            <a:spLocks noChangeArrowheads="1"/>
          </p:cNvSpPr>
          <p:nvPr userDrawn="1"/>
        </p:nvSpPr>
        <p:spPr bwMode="gray">
          <a:xfrm>
            <a:off x="1393566" y="-1221"/>
            <a:ext cx="635686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45720" rIns="4572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800" b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 pitchFamily="34" charset="0"/>
              </a:rPr>
              <a:t>DISTRIBUTION STATEMENT A: Approved for public release; distribution is unlimited.  Approved for public release  04-13-15 JSF15-422.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2115188" y="6524275"/>
            <a:ext cx="68938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45720" rIns="45720" anchor="ctr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b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 pitchFamily="34" charset="0"/>
              </a:rPr>
              <a:t> IMPORTANT NOTICE: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b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 pitchFamily="34" charset="0"/>
              </a:rPr>
              <a:t>A hard copy of this document may not be the document currently in effect. The current version is always the version on the Lockheed Martin network.</a:t>
            </a:r>
          </a:p>
        </p:txBody>
      </p:sp>
      <p:sp>
        <p:nvSpPr>
          <p:cNvPr id="20" name="Rectangle 1"/>
          <p:cNvSpPr>
            <a:spLocks noChangeArrowheads="1"/>
          </p:cNvSpPr>
          <p:nvPr userDrawn="1"/>
        </p:nvSpPr>
        <p:spPr bwMode="gray">
          <a:xfrm>
            <a:off x="152400" y="6642328"/>
            <a:ext cx="178670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45720" rIns="4572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b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 pitchFamily="34" charset="0"/>
              </a:rPr>
              <a:t>© 2017 Lockheed Martin Corporation</a:t>
            </a:r>
          </a:p>
        </p:txBody>
      </p:sp>
    </p:spTree>
    <p:extLst>
      <p:ext uri="{BB962C8B-B14F-4D97-AF65-F5344CB8AC3E}">
        <p14:creationId xmlns:p14="http://schemas.microsoft.com/office/powerpoint/2010/main" val="1412389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imple Layout_LMPI_Co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ftwgroups\data\F35_Chart_Library\Photos\Luke\FP150367-0308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t="4808" r="642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\\ftweip.lmtas.lmco.com\media_products\Production\Graphics\Gallery\G_ES Art Resources\JSF Prg Office Art Files\~CLIP ARTS\Logos\F\F-35 LII Logo 4 Dk Bkgnd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850" y="71594"/>
            <a:ext cx="1088136" cy="62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6"/>
          <p:cNvSpPr txBox="1">
            <a:spLocks noChangeArrowheads="1"/>
          </p:cNvSpPr>
          <p:nvPr userDrawn="1"/>
        </p:nvSpPr>
        <p:spPr bwMode="auto">
          <a:xfrm>
            <a:off x="1034168" y="426160"/>
            <a:ext cx="3730508" cy="4847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34" charset="-128"/>
              </a:rPr>
              <a:t>F-35 Lightning II</a:t>
            </a:r>
          </a:p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tabLst>
                <a:tab pos="628650" algn="l"/>
              </a:tabLst>
              <a:defRPr/>
            </a:pPr>
            <a:r>
              <a:rPr lang="en-US" sz="1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34" charset="-128"/>
              </a:rPr>
              <a:t>The Centerpiece for 21</a:t>
            </a:r>
            <a:r>
              <a:rPr lang="en-US" sz="1200" i="1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34" charset="-128"/>
              </a:rPr>
              <a:t>st</a:t>
            </a:r>
            <a:r>
              <a:rPr lang="en-US" sz="12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34" charset="-128"/>
              </a:rPr>
              <a:t> Century Global Security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 bwMode="gray">
          <a:xfrm>
            <a:off x="196850" y="5931722"/>
            <a:ext cx="6716480" cy="693404"/>
          </a:xfrm>
          <a:prstGeom prst="rect">
            <a:avLst/>
          </a:prstGeom>
          <a:solidFill>
            <a:srgbClr val="BFBFBF">
              <a:alpha val="20000"/>
            </a:srgb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lang="en-US" sz="2800" b="0" kern="1200" dirty="0">
                <a:solidFill>
                  <a:schemeClr val="bg1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96850" y="5008815"/>
            <a:ext cx="8761414" cy="913378"/>
          </a:xfrm>
          <a:solidFill>
            <a:srgbClr val="BFBFBF">
              <a:alpha val="2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spcBef>
                <a:spcPts val="0"/>
              </a:spcBef>
              <a:buFontTx/>
              <a:buNone/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Rectangle 5"/>
          <p:cNvSpPr>
            <a:spLocks noChangeArrowheads="1"/>
          </p:cNvSpPr>
          <p:nvPr userDrawn="1"/>
        </p:nvSpPr>
        <p:spPr bwMode="gray">
          <a:xfrm>
            <a:off x="1393566" y="-1221"/>
            <a:ext cx="635686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45720" rIns="4572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800" b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 pitchFamily="34" charset="0"/>
              </a:rPr>
              <a:t>DISTRIBUTION STATEMENT A: Approved for public release; distribution is unlimited.  Approved for public release  04-13-15 JSF15-422.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2115188" y="6524275"/>
            <a:ext cx="68938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45720" rIns="45720" anchor="ctr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b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 pitchFamily="34" charset="0"/>
              </a:rPr>
              <a:t> IMPORTANT NOTICE: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b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 pitchFamily="34" charset="0"/>
              </a:rPr>
              <a:t>A hard copy of this document may not be the document currently in effect. The current version is always the version on the Lockheed Martin network.</a:t>
            </a:r>
          </a:p>
        </p:txBody>
      </p:sp>
      <p:sp>
        <p:nvSpPr>
          <p:cNvPr id="25" name="Rectangle 1"/>
          <p:cNvSpPr>
            <a:spLocks noChangeArrowheads="1"/>
          </p:cNvSpPr>
          <p:nvPr userDrawn="1"/>
        </p:nvSpPr>
        <p:spPr bwMode="gray">
          <a:xfrm>
            <a:off x="152400" y="6642328"/>
            <a:ext cx="178670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45720" rIns="4572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b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 pitchFamily="34" charset="0"/>
              </a:rPr>
              <a:t>© 2017 Lockheed Martin Corporation</a:t>
            </a:r>
          </a:p>
        </p:txBody>
      </p:sp>
    </p:spTree>
    <p:extLst>
      <p:ext uri="{BB962C8B-B14F-4D97-AF65-F5344CB8AC3E}">
        <p14:creationId xmlns:p14="http://schemas.microsoft.com/office/powerpoint/2010/main" val="2092126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Header_Non Ex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gray">
          <a:xfrm>
            <a:off x="196850" y="172407"/>
            <a:ext cx="7956550" cy="708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9144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4125475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Non Ex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/>
          </p:nvPr>
        </p:nvSpPr>
        <p:spPr bwMode="gray">
          <a:xfrm>
            <a:off x="192087" y="1143000"/>
            <a:ext cx="8759825" cy="548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gray">
          <a:xfrm>
            <a:off x="196850" y="172407"/>
            <a:ext cx="7956550" cy="708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9144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9345637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88" y="1143000"/>
            <a:ext cx="4302125" cy="54879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143000"/>
            <a:ext cx="4305300" cy="54879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gray">
          <a:xfrm>
            <a:off x="196850" y="172407"/>
            <a:ext cx="7956550" cy="708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9144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8825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imple Layout_Non Ex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96112"/>
          </a:xfrm>
          <a:prstGeom prst="rect">
            <a:avLst/>
          </a:prstGeom>
        </p:spPr>
      </p:pic>
      <p:sp>
        <p:nvSpPr>
          <p:cNvPr id="7" name="Text Box 7"/>
          <p:cNvSpPr txBox="1">
            <a:spLocks noChangeArrowheads="1"/>
          </p:cNvSpPr>
          <p:nvPr userDrawn="1"/>
        </p:nvSpPr>
        <p:spPr bwMode="gray">
          <a:xfrm>
            <a:off x="7899823" y="6665913"/>
            <a:ext cx="1244177" cy="192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022" tIns="44511" rIns="89022" bIns="44511">
            <a:spAutoFit/>
          </a:bodyPr>
          <a:lstStyle/>
          <a:p>
            <a:pPr algn="r" defTabSz="914213" fontAlgn="auto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dirty="0"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rPr>
              <a:t>Briefing </a:t>
            </a:r>
            <a:r>
              <a:rPr lang="en-US" sz="800" b="0" dirty="0" err="1"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rPr>
              <a:t>Title_Date</a:t>
            </a:r>
            <a:r>
              <a:rPr lang="en-US" sz="800" b="0" dirty="0"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rPr>
              <a:t> - </a:t>
            </a:r>
            <a:fld id="{96686452-BE1F-4282-B589-4F5668064691}" type="slidenum">
              <a:rPr lang="en-US" sz="800" b="0"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rPr>
              <a:pPr algn="r" defTabSz="914213" fontAlgn="auto">
                <a:lnSpc>
                  <a:spcPts val="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b="0" dirty="0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8" name="Rectangle 7"/>
          <p:cNvSpPr/>
          <p:nvPr userDrawn="1"/>
        </p:nvSpPr>
        <p:spPr bwMode="gray">
          <a:xfrm>
            <a:off x="2062820" y="6642556"/>
            <a:ext cx="5018361" cy="215444"/>
          </a:xfrm>
          <a:prstGeom prst="rect">
            <a:avLst/>
          </a:prstGeom>
        </p:spPr>
        <p:txBody>
          <a:bodyPr wrap="none" lIns="45720" rIns="45720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/>
                <a:ea typeface="Calibri"/>
              </a:rPr>
              <a:t>Use or disclosure of the information contained herein is subject to the restrictions of the Cover Page</a:t>
            </a:r>
            <a:endParaRPr lang="en-US" sz="80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10" name="Rectangle 1"/>
          <p:cNvSpPr>
            <a:spLocks noChangeArrowheads="1"/>
          </p:cNvSpPr>
          <p:nvPr userDrawn="1"/>
        </p:nvSpPr>
        <p:spPr bwMode="gray">
          <a:xfrm>
            <a:off x="0" y="6642328"/>
            <a:ext cx="178670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45720" rIns="4572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dirty="0">
                <a:solidFill>
                  <a:srgbClr val="000000"/>
                </a:solidFill>
                <a:latin typeface="Arial"/>
                <a:ea typeface="Calibri" pitchFamily="34" charset="0"/>
              </a:rPr>
              <a:t>© 2014 Lockheed Martin Corporation</a:t>
            </a:r>
            <a:endParaRPr lang="en-US" sz="800" b="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pic>
        <p:nvPicPr>
          <p:cNvPr id="13" name="Picture 2" descr="\\ftweip.lmtas.lmco.com\media_products\Production\Graphics\Gallery\G_ES Art Resources\JSF Prg Office Art Files\~CLIP ARTS\Logos\F\F-35 LII Logo 4 Dk Bkgnd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85" y="32170"/>
            <a:ext cx="119735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2"/>
          <p:cNvSpPr>
            <a:spLocks/>
          </p:cNvSpPr>
          <p:nvPr userDrawn="1"/>
        </p:nvSpPr>
        <p:spPr bwMode="black">
          <a:xfrm>
            <a:off x="7586663" y="71831"/>
            <a:ext cx="1344613" cy="589678"/>
          </a:xfrm>
          <a:custGeom>
            <a:avLst/>
            <a:gdLst/>
            <a:ahLst/>
            <a:cxnLst>
              <a:cxn ang="0">
                <a:pos x="1158" y="163"/>
              </a:cxn>
              <a:cxn ang="0">
                <a:pos x="950" y="163"/>
              </a:cxn>
              <a:cxn ang="0">
                <a:pos x="1002" y="0"/>
              </a:cxn>
              <a:cxn ang="0">
                <a:pos x="825" y="163"/>
              </a:cxn>
              <a:cxn ang="0">
                <a:pos x="4" y="163"/>
              </a:cxn>
              <a:cxn ang="0">
                <a:pos x="0" y="164"/>
              </a:cxn>
              <a:cxn ang="0">
                <a:pos x="4" y="165"/>
              </a:cxn>
              <a:cxn ang="0">
                <a:pos x="130" y="167"/>
              </a:cxn>
              <a:cxn ang="0">
                <a:pos x="408" y="170"/>
              </a:cxn>
              <a:cxn ang="0">
                <a:pos x="810" y="176"/>
              </a:cxn>
              <a:cxn ang="0">
                <a:pos x="736" y="245"/>
              </a:cxn>
              <a:cxn ang="0">
                <a:pos x="710" y="272"/>
              </a:cxn>
              <a:cxn ang="0">
                <a:pos x="712" y="272"/>
              </a:cxn>
              <a:cxn ang="0">
                <a:pos x="744" y="245"/>
              </a:cxn>
              <a:cxn ang="0">
                <a:pos x="826" y="177"/>
              </a:cxn>
              <a:cxn ang="0">
                <a:pos x="929" y="177"/>
              </a:cxn>
              <a:cxn ang="0">
                <a:pos x="918" y="217"/>
              </a:cxn>
              <a:cxn ang="0">
                <a:pos x="909" y="255"/>
              </a:cxn>
              <a:cxn ang="0">
                <a:pos x="696" y="353"/>
              </a:cxn>
              <a:cxn ang="0">
                <a:pos x="577" y="408"/>
              </a:cxn>
              <a:cxn ang="0">
                <a:pos x="580" y="409"/>
              </a:cxn>
              <a:cxn ang="0">
                <a:pos x="691" y="361"/>
              </a:cxn>
              <a:cxn ang="0">
                <a:pos x="906" y="268"/>
              </a:cxn>
              <a:cxn ang="0">
                <a:pos x="879" y="374"/>
              </a:cxn>
              <a:cxn ang="0">
                <a:pos x="868" y="414"/>
              </a:cxn>
              <a:cxn ang="0">
                <a:pos x="868" y="416"/>
              </a:cxn>
              <a:cxn ang="0">
                <a:pos x="871" y="415"/>
              </a:cxn>
              <a:cxn ang="0">
                <a:pos x="885" y="373"/>
              </a:cxn>
              <a:cxn ang="0">
                <a:pos x="918" y="262"/>
              </a:cxn>
              <a:cxn ang="0">
                <a:pos x="1006" y="225"/>
              </a:cxn>
              <a:cxn ang="0">
                <a:pos x="1084" y="192"/>
              </a:cxn>
              <a:cxn ang="0">
                <a:pos x="1158" y="163"/>
              </a:cxn>
              <a:cxn ang="0">
                <a:pos x="843" y="163"/>
              </a:cxn>
              <a:cxn ang="0">
                <a:pos x="924" y="95"/>
              </a:cxn>
              <a:cxn ang="0">
                <a:pos x="956" y="68"/>
              </a:cxn>
              <a:cxn ang="0">
                <a:pos x="932" y="163"/>
              </a:cxn>
              <a:cxn ang="0">
                <a:pos x="843" y="163"/>
              </a:cxn>
              <a:cxn ang="0">
                <a:pos x="1158" y="163"/>
              </a:cxn>
              <a:cxn ang="0">
                <a:pos x="945" y="179"/>
              </a:cxn>
              <a:cxn ang="0">
                <a:pos x="1068" y="181"/>
              </a:cxn>
              <a:cxn ang="0">
                <a:pos x="1028" y="200"/>
              </a:cxn>
              <a:cxn ang="0">
                <a:pos x="924" y="248"/>
              </a:cxn>
              <a:cxn ang="0">
                <a:pos x="945" y="179"/>
              </a:cxn>
              <a:cxn ang="0">
                <a:pos x="1158" y="163"/>
              </a:cxn>
            </a:cxnLst>
            <a:rect l="0" t="0" r="r" b="b"/>
            <a:pathLst>
              <a:path w="1159" h="417">
                <a:moveTo>
                  <a:pt x="1158" y="163"/>
                </a:moveTo>
                <a:lnTo>
                  <a:pt x="950" y="163"/>
                </a:lnTo>
                <a:lnTo>
                  <a:pt x="1002" y="0"/>
                </a:lnTo>
                <a:lnTo>
                  <a:pt x="825" y="163"/>
                </a:lnTo>
                <a:lnTo>
                  <a:pt x="4" y="163"/>
                </a:lnTo>
                <a:lnTo>
                  <a:pt x="0" y="164"/>
                </a:lnTo>
                <a:lnTo>
                  <a:pt x="4" y="165"/>
                </a:lnTo>
                <a:lnTo>
                  <a:pt x="130" y="167"/>
                </a:lnTo>
                <a:lnTo>
                  <a:pt x="408" y="170"/>
                </a:lnTo>
                <a:lnTo>
                  <a:pt x="810" y="176"/>
                </a:lnTo>
                <a:lnTo>
                  <a:pt x="736" y="245"/>
                </a:lnTo>
                <a:lnTo>
                  <a:pt x="710" y="272"/>
                </a:lnTo>
                <a:lnTo>
                  <a:pt x="712" y="272"/>
                </a:lnTo>
                <a:lnTo>
                  <a:pt x="744" y="245"/>
                </a:lnTo>
                <a:lnTo>
                  <a:pt x="826" y="177"/>
                </a:lnTo>
                <a:lnTo>
                  <a:pt x="929" y="177"/>
                </a:lnTo>
                <a:lnTo>
                  <a:pt x="918" y="217"/>
                </a:lnTo>
                <a:lnTo>
                  <a:pt x="909" y="255"/>
                </a:lnTo>
                <a:lnTo>
                  <a:pt x="696" y="353"/>
                </a:lnTo>
                <a:lnTo>
                  <a:pt x="577" y="408"/>
                </a:lnTo>
                <a:lnTo>
                  <a:pt x="580" y="409"/>
                </a:lnTo>
                <a:lnTo>
                  <a:pt x="691" y="361"/>
                </a:lnTo>
                <a:lnTo>
                  <a:pt x="906" y="268"/>
                </a:lnTo>
                <a:lnTo>
                  <a:pt x="879" y="374"/>
                </a:lnTo>
                <a:lnTo>
                  <a:pt x="868" y="414"/>
                </a:lnTo>
                <a:lnTo>
                  <a:pt x="868" y="416"/>
                </a:lnTo>
                <a:lnTo>
                  <a:pt x="871" y="415"/>
                </a:lnTo>
                <a:lnTo>
                  <a:pt x="885" y="373"/>
                </a:lnTo>
                <a:lnTo>
                  <a:pt x="918" y="262"/>
                </a:lnTo>
                <a:lnTo>
                  <a:pt x="1006" y="225"/>
                </a:lnTo>
                <a:lnTo>
                  <a:pt x="1084" y="192"/>
                </a:lnTo>
                <a:lnTo>
                  <a:pt x="1158" y="163"/>
                </a:lnTo>
                <a:lnTo>
                  <a:pt x="843" y="163"/>
                </a:lnTo>
                <a:lnTo>
                  <a:pt x="924" y="95"/>
                </a:lnTo>
                <a:lnTo>
                  <a:pt x="956" y="68"/>
                </a:lnTo>
                <a:lnTo>
                  <a:pt x="932" y="163"/>
                </a:lnTo>
                <a:lnTo>
                  <a:pt x="843" y="163"/>
                </a:lnTo>
                <a:lnTo>
                  <a:pt x="1158" y="163"/>
                </a:lnTo>
                <a:lnTo>
                  <a:pt x="945" y="179"/>
                </a:lnTo>
                <a:lnTo>
                  <a:pt x="1068" y="181"/>
                </a:lnTo>
                <a:lnTo>
                  <a:pt x="1028" y="200"/>
                </a:lnTo>
                <a:lnTo>
                  <a:pt x="924" y="248"/>
                </a:lnTo>
                <a:lnTo>
                  <a:pt x="945" y="179"/>
                </a:lnTo>
                <a:lnTo>
                  <a:pt x="1158" y="163"/>
                </a:lnTo>
              </a:path>
            </a:pathLst>
          </a:custGeom>
          <a:solidFill>
            <a:schemeClr val="bg1"/>
          </a:solidFill>
          <a:ln w="1270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 userDrawn="1"/>
        </p:nvSpPr>
        <p:spPr bwMode="gray">
          <a:xfrm>
            <a:off x="1229291" y="9525"/>
            <a:ext cx="6685420" cy="157992"/>
          </a:xfrm>
          <a:prstGeom prst="rect">
            <a:avLst/>
          </a:prstGeom>
        </p:spPr>
        <p:txBody>
          <a:bodyPr wrap="none" lIns="27432" tIns="27432" rIns="27432" bIns="27432">
            <a:spAutoFit/>
          </a:bodyPr>
          <a:lstStyle/>
          <a:p>
            <a:pPr algn="ctr" defTabSz="914213">
              <a:lnSpc>
                <a:spcPts val="800"/>
              </a:lnSpc>
              <a:defRPr/>
            </a:pPr>
            <a:r>
              <a:rPr lang="en-US" altLang="en-US" sz="800" dirty="0">
                <a:solidFill>
                  <a:prstClr val="white"/>
                </a:solidFill>
                <a:latin typeface="Arial" pitchFamily="34" charset="0"/>
                <a:ea typeface="ヒラギノ角ゴ Pro W3"/>
                <a:cs typeface="ヒラギノ角ゴ Pro W3"/>
              </a:rPr>
              <a:t>DISTRIBUTION STATEMENT A: Approved for public release; distribution is unlimited.  Approved for public release  04-13-15 JSF15-422.</a:t>
            </a:r>
          </a:p>
        </p:txBody>
      </p:sp>
    </p:spTree>
    <p:extLst>
      <p:ext uri="{BB962C8B-B14F-4D97-AF65-F5344CB8AC3E}">
        <p14:creationId xmlns:p14="http://schemas.microsoft.com/office/powerpoint/2010/main" val="1380133854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rgbClr val="002F6C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354592"/>
            <a:ext cx="8224837" cy="1631216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effectLst/>
              </a:defRPr>
            </a:lvl1pPr>
            <a:lvl2pPr>
              <a:defRPr baseline="0">
                <a:solidFill>
                  <a:schemeClr val="tx1"/>
                </a:solidFill>
                <a:effectLst/>
              </a:defRPr>
            </a:lvl2pPr>
            <a:lvl3pPr>
              <a:buSzPct val="80000"/>
              <a:defRPr baseline="0">
                <a:solidFill>
                  <a:schemeClr val="tx1"/>
                </a:solidFill>
                <a:effectLst/>
              </a:defRPr>
            </a:lvl3pPr>
            <a:lvl4pPr>
              <a:defRPr>
                <a:solidFill>
                  <a:schemeClr val="tx1"/>
                </a:solidFill>
                <a:effectLst/>
              </a:defRPr>
            </a:lvl4pPr>
            <a:lvl5pPr>
              <a:defRPr>
                <a:effectLst/>
              </a:defRPr>
            </a:lvl5pPr>
            <a:lvl6pPr>
              <a:defRPr>
                <a:solidFill>
                  <a:schemeClr val="tx1"/>
                </a:solidFill>
                <a:effectLst/>
              </a:defRPr>
            </a:lvl6pPr>
            <a:lvl8pPr>
              <a:defRPr>
                <a:solidFill>
                  <a:schemeClr val="tx1"/>
                </a:solidFill>
                <a:effectLst/>
              </a:defRPr>
            </a:lvl8pPr>
            <a:lvl9pPr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354592"/>
            <a:ext cx="8224837" cy="1255728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buSzPct val="80000"/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89407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63" y="458991"/>
            <a:ext cx="7312025" cy="531812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0234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63" y="458991"/>
            <a:ext cx="7312025" cy="531812"/>
          </a:xfrm>
        </p:spPr>
        <p:txBody>
          <a:bodyPr/>
          <a:lstStyle>
            <a:lvl1pPr>
              <a:defRPr sz="32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28" y="2651468"/>
            <a:ext cx="8234160" cy="677108"/>
          </a:xfrm>
        </p:spPr>
        <p:txBody>
          <a:bodyPr wrap="square" anchor="ctr" anchorCtr="0">
            <a:spAutoFit/>
          </a:bodyPr>
          <a:lstStyle>
            <a:lvl1pPr algn="ctr">
              <a:defRPr sz="4400">
                <a:solidFill>
                  <a:srgbClr val="002F6C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60953" y="1857840"/>
            <a:ext cx="6622094" cy="31296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1772" y="1755648"/>
            <a:ext cx="8220456" cy="1143000"/>
          </a:xfrm>
        </p:spPr>
        <p:txBody>
          <a:bodyPr anchor="b"/>
          <a:lstStyle>
            <a:lvl1pPr algn="ctr" defTabSz="877888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61772" y="3255269"/>
            <a:ext cx="8220456" cy="492443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FontTx/>
              <a:buNone/>
              <a:defRPr lang="en-US" sz="3200" b="1" dirty="0">
                <a:solidFill>
                  <a:schemeClr val="bg2"/>
                </a:solidFill>
                <a:effectLst/>
                <a:latin typeface="+mj-lt"/>
                <a:ea typeface="ＭＳ Ｐゴシック" pitchFamily="-112" charset="-128"/>
                <a:cs typeface="Arial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3310128" y="5358398"/>
            <a:ext cx="3447288" cy="276999"/>
          </a:xfr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/>
          </p:nvPr>
        </p:nvSpPr>
        <p:spPr>
          <a:xfrm>
            <a:off x="3310128" y="5715014"/>
            <a:ext cx="3447288" cy="246221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2"/>
          </p:nvPr>
        </p:nvSpPr>
        <p:spPr>
          <a:xfrm>
            <a:off x="461772" y="4251960"/>
            <a:ext cx="8220456" cy="36933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400">
                <a:latin typeface="+mn-lt"/>
              </a:defRPr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65" y="5460364"/>
            <a:ext cx="1942048" cy="5210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92689" y="167913"/>
            <a:ext cx="2121608" cy="6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65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tabLst/>
              <a:defRPr sz="3200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Biography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68880" y="1207019"/>
            <a:ext cx="5029200" cy="1323439"/>
          </a:xfrm>
        </p:spPr>
        <p:txBody>
          <a:bodyPr lIns="91440" tIns="45720" rIns="91440" bIns="4572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000" b="1" i="0" u="none" strike="noStrike" kern="1200" cap="none" spc="0" normalizeH="0" baseline="0" noProof="0"/>
            </a:lvl1pPr>
            <a:lvl2pPr marL="231775" indent="0">
              <a:buNone/>
              <a:defRPr sz="2000" baseline="0">
                <a:solidFill>
                  <a:schemeClr val="tx1"/>
                </a:solidFill>
                <a:effectLst/>
              </a:defRPr>
            </a:lvl2pPr>
            <a:lvl3pPr marL="511175" indent="0">
              <a:buSzPct val="80000"/>
              <a:buNone/>
              <a:defRPr sz="2000" baseline="0">
                <a:solidFill>
                  <a:schemeClr val="tx1"/>
                </a:solidFill>
                <a:effectLst/>
              </a:defRPr>
            </a:lvl3pPr>
            <a:lvl4pPr marL="744537" indent="0">
              <a:buNone/>
              <a:defRPr sz="2000">
                <a:solidFill>
                  <a:schemeClr val="tx1"/>
                </a:solidFill>
                <a:effectLst/>
              </a:defRPr>
            </a:lvl4pPr>
            <a:lvl5pPr>
              <a:defRPr>
                <a:effectLst/>
              </a:defRPr>
            </a:lvl5pPr>
            <a:lvl6pPr>
              <a:defRPr>
                <a:solidFill>
                  <a:schemeClr val="tx1"/>
                </a:solidFill>
                <a:effectLst/>
              </a:defRPr>
            </a:lvl6pPr>
            <a:lvl8pPr>
              <a:defRPr>
                <a:solidFill>
                  <a:schemeClr val="tx1"/>
                </a:solidFill>
                <a:effectLst/>
              </a:defRPr>
            </a:lvl8pPr>
            <a:lvl9pPr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>
                <a:solidFill>
                  <a:srgbClr val="336699"/>
                </a:solidFill>
                <a:latin typeface="+mj-lt"/>
                <a:ea typeface="+mj-ea"/>
                <a:cs typeface="+mj-cs"/>
              </a:rPr>
              <a:t>Program/Organization (Ex. AEHF Ground Systems)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468880" y="2660904"/>
            <a:ext cx="5029200" cy="338554"/>
          </a:xfrm>
        </p:spPr>
        <p:txBody>
          <a:bodyPr lIns="91440" tIns="45720" rIns="91440" bIns="45720"/>
          <a:lstStyle>
            <a:lvl1pPr marL="0" indent="0">
              <a:buNone/>
              <a:defRPr sz="1600" baseline="0">
                <a:solidFill>
                  <a:srgbClr val="336699"/>
                </a:solidFill>
                <a:effectLst/>
                <a:latin typeface="+mn-lt"/>
              </a:defRPr>
            </a:lvl1pPr>
            <a:lvl2pPr marL="231775" indent="0">
              <a:buNone/>
              <a:defRPr sz="2000" baseline="0">
                <a:solidFill>
                  <a:schemeClr val="tx1"/>
                </a:solidFill>
                <a:effectLst/>
              </a:defRPr>
            </a:lvl2pPr>
            <a:lvl3pPr marL="511175" indent="0">
              <a:buSzPct val="80000"/>
              <a:buNone/>
              <a:defRPr sz="2000" baseline="0">
                <a:solidFill>
                  <a:schemeClr val="tx1"/>
                </a:solidFill>
                <a:effectLst/>
              </a:defRPr>
            </a:lvl3pPr>
            <a:lvl4pPr marL="744537" indent="0">
              <a:buNone/>
              <a:defRPr sz="2000">
                <a:solidFill>
                  <a:schemeClr val="tx1"/>
                </a:solidFill>
                <a:effectLst/>
              </a:defRPr>
            </a:lvl4pPr>
            <a:lvl5pPr>
              <a:defRPr>
                <a:effectLst/>
              </a:defRPr>
            </a:lvl5pPr>
            <a:lvl6pPr>
              <a:defRPr>
                <a:solidFill>
                  <a:schemeClr val="tx1"/>
                </a:solidFill>
                <a:effectLst/>
              </a:defRPr>
            </a:lvl6pPr>
            <a:lvl8pPr>
              <a:defRPr>
                <a:solidFill>
                  <a:schemeClr val="tx1"/>
                </a:solidFill>
                <a:effectLst/>
              </a:defRPr>
            </a:lvl8pPr>
            <a:lvl9pPr>
              <a:buNone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2468880" y="2916948"/>
            <a:ext cx="5029200" cy="307777"/>
          </a:xfrm>
        </p:spPr>
        <p:txBody>
          <a:bodyPr lIns="91440" tIns="45720" rIns="91440" bIns="45720"/>
          <a:lstStyle>
            <a:lvl1pPr marL="0" indent="0">
              <a:buNone/>
              <a:defRPr sz="1400" baseline="0">
                <a:solidFill>
                  <a:srgbClr val="336699"/>
                </a:solidFill>
                <a:effectLst/>
                <a:latin typeface="+mn-lt"/>
              </a:defRPr>
            </a:lvl1pPr>
            <a:lvl2pPr marL="231775" indent="0">
              <a:buNone/>
              <a:defRPr sz="2000" baseline="0">
                <a:solidFill>
                  <a:schemeClr val="tx1"/>
                </a:solidFill>
                <a:effectLst/>
              </a:defRPr>
            </a:lvl2pPr>
            <a:lvl3pPr marL="511175" indent="0">
              <a:buSzPct val="80000"/>
              <a:buNone/>
              <a:defRPr sz="2000" baseline="0">
                <a:solidFill>
                  <a:schemeClr val="tx1"/>
                </a:solidFill>
                <a:effectLst/>
              </a:defRPr>
            </a:lvl3pPr>
            <a:lvl4pPr marL="744537" indent="0">
              <a:buNone/>
              <a:defRPr sz="2000">
                <a:solidFill>
                  <a:schemeClr val="tx1"/>
                </a:solidFill>
                <a:effectLst/>
              </a:defRPr>
            </a:lvl4pPr>
            <a:lvl5pPr>
              <a:defRPr>
                <a:effectLst/>
              </a:defRPr>
            </a:lvl5pPr>
            <a:lvl6pPr>
              <a:defRPr>
                <a:solidFill>
                  <a:schemeClr val="tx1"/>
                </a:solidFill>
                <a:effectLst/>
              </a:defRPr>
            </a:lvl6pPr>
            <a:lvl8pPr>
              <a:defRPr>
                <a:solidFill>
                  <a:schemeClr val="tx1"/>
                </a:solidFill>
                <a:effectLst/>
              </a:defRPr>
            </a:lvl8pPr>
            <a:lvl9pPr>
              <a:buNone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585216" y="1088136"/>
            <a:ext cx="1764792" cy="2368296"/>
          </a:xfrm>
          <a:gradFill>
            <a:gsLst>
              <a:gs pos="100000">
                <a:schemeClr val="bg1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>
              <a:defRPr lang="en-US" sz="20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algn="ctr">
              <a:spcBef>
                <a:spcPct val="0"/>
              </a:spcBef>
            </a:pPr>
            <a:r>
              <a:rPr lang="en-US" dirty="0"/>
              <a:t>Enter personal Picture</a:t>
            </a:r>
          </a:p>
        </p:txBody>
      </p:sp>
    </p:spTree>
    <p:extLst>
      <p:ext uri="{BB962C8B-B14F-4D97-AF65-F5344CB8AC3E}">
        <p14:creationId xmlns:p14="http://schemas.microsoft.com/office/powerpoint/2010/main" val="685201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tabLst/>
              <a:defRPr sz="320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70" y="1354606"/>
            <a:ext cx="8224837" cy="1508105"/>
          </a:xfrm>
        </p:spPr>
        <p:txBody>
          <a:bodyPr/>
          <a:lstStyle>
            <a:lvl1pPr>
              <a:defRPr sz="2400" baseline="0">
                <a:solidFill>
                  <a:schemeClr val="tx1"/>
                </a:solidFill>
                <a:effectLst/>
                <a:latin typeface="+mn-lt"/>
              </a:defRPr>
            </a:lvl1pPr>
            <a:lvl2pPr>
              <a:defRPr sz="2000" baseline="0">
                <a:solidFill>
                  <a:schemeClr val="tx1"/>
                </a:solidFill>
                <a:effectLst/>
              </a:defRPr>
            </a:lvl2pPr>
            <a:lvl3pPr>
              <a:buSzPct val="80000"/>
              <a:defRPr sz="2000" baseline="0">
                <a:solidFill>
                  <a:schemeClr val="tx1"/>
                </a:solidFill>
                <a:effectLst/>
                <a:latin typeface="+mn-lt"/>
              </a:defRPr>
            </a:lvl3pPr>
            <a:lvl4pPr>
              <a:defRPr sz="2000">
                <a:solidFill>
                  <a:schemeClr val="tx1"/>
                </a:solidFill>
                <a:effectLst/>
              </a:defRPr>
            </a:lvl4pPr>
            <a:lvl5pPr>
              <a:defRPr>
                <a:effectLst/>
              </a:defRPr>
            </a:lvl5pPr>
            <a:lvl6pPr>
              <a:defRPr>
                <a:solidFill>
                  <a:schemeClr val="tx1"/>
                </a:solidFill>
                <a:effectLst/>
              </a:defRPr>
            </a:lvl6pPr>
            <a:lvl8pPr>
              <a:defRPr>
                <a:solidFill>
                  <a:schemeClr val="tx1"/>
                </a:solidFill>
                <a:effectLst/>
              </a:defRPr>
            </a:lvl8pPr>
            <a:lvl9pPr>
              <a:buNone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56095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458991"/>
            <a:ext cx="7409486" cy="531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1304925"/>
            <a:ext cx="8234361" cy="16804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  <a:p>
            <a:pPr lvl="4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3196" y="223981"/>
            <a:ext cx="1447892" cy="684276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701088" y="6583363"/>
            <a:ext cx="4429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ctr" defTabSz="887413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656387-9EC9-2A48-B681-9EB8401986DC}" type="slidenum"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ctr" defTabSz="887413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2393156" y="6546850"/>
            <a:ext cx="4373563" cy="24765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b="0" kern="1200" cap="all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FAFD00"/>
                </a:solidFill>
                <a:latin typeface="Arial" charset="0"/>
                <a:ea typeface="ＭＳ Ｐゴシック" pitchFamily="-112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FAFD00"/>
                </a:solidFill>
                <a:latin typeface="Arial" charset="0"/>
                <a:ea typeface="ＭＳ Ｐゴシック" pitchFamily="-112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FAFD00"/>
                </a:solidFill>
                <a:latin typeface="Arial" charset="0"/>
                <a:ea typeface="ＭＳ Ｐゴシック" pitchFamily="-112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FAFD00"/>
                </a:solidFill>
                <a:latin typeface="Arial" charset="0"/>
                <a:ea typeface="ＭＳ Ｐゴシック" pitchFamily="-112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FAFD00"/>
                </a:solidFill>
                <a:latin typeface="Arial" charset="0"/>
                <a:ea typeface="ＭＳ Ｐゴシック" pitchFamily="-112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FAFD00"/>
                </a:solidFill>
                <a:latin typeface="Arial" charset="0"/>
                <a:ea typeface="ＭＳ Ｐゴシック" pitchFamily="-112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FAFD00"/>
                </a:solidFill>
                <a:latin typeface="Arial" charset="0"/>
                <a:ea typeface="ＭＳ Ｐゴシック" pitchFamily="-112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FAFD00"/>
                </a:solidFill>
                <a:latin typeface="Arial" charset="0"/>
                <a:ea typeface="ＭＳ Ｐゴシック" pitchFamily="-112" charset="-128"/>
                <a:cs typeface="+mn-cs"/>
              </a:defRPr>
            </a:lvl9pPr>
          </a:lstStyle>
          <a:p>
            <a:r>
              <a:rPr lang="en-US" sz="800" b="0" kern="1200" cap="all" dirty="0">
                <a:solidFill>
                  <a:schemeClr val="tx1"/>
                </a:solidFill>
                <a:effectLst/>
                <a:latin typeface="Arial" charset="0"/>
                <a:ea typeface="ＭＳ Ｐゴシック" pitchFamily="-112" charset="-128"/>
                <a:cs typeface="+mn-cs"/>
              </a:rPr>
              <a:t>Copyright 2018, Lockheed Martin Corporation. All rights reserved.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</p:sldLayoutIdLst>
  <p:hf sldNum="0" hdr="0" dt="0"/>
  <p:txStyles>
    <p:titleStyle>
      <a:lvl1pPr algn="l" defTabSz="887413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b="1">
          <a:solidFill>
            <a:srgbClr val="002F6C"/>
          </a:solidFill>
          <a:effectLst/>
          <a:latin typeface="Arial"/>
          <a:ea typeface="ＭＳ Ｐゴシック" pitchFamily="-112" charset="-128"/>
          <a:cs typeface="Arial"/>
        </a:defRPr>
      </a:lvl1pPr>
      <a:lvl2pPr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6pPr>
      <a:lvl7pPr marL="914400"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7pPr>
      <a:lvl8pPr marL="1371600"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8pPr>
      <a:lvl9pPr marL="1828800"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9pPr>
    </p:titleStyle>
    <p:bodyStyle>
      <a:lvl1pPr marL="222250" indent="-222250" algn="l" defTabSz="887413" rtl="0" eaLnBrk="1" fontAlgn="base" hangingPunct="1">
        <a:spcBef>
          <a:spcPts val="600"/>
        </a:spcBef>
        <a:spcAft>
          <a:spcPct val="0"/>
        </a:spcAft>
        <a:buSzPct val="100000"/>
        <a:buChar char="•"/>
        <a:defRPr sz="2000" b="1">
          <a:solidFill>
            <a:schemeClr val="bg2"/>
          </a:solidFill>
          <a:effectLst/>
          <a:latin typeface="Arial"/>
          <a:ea typeface="ＭＳ Ｐゴシック" pitchFamily="-112" charset="-128"/>
          <a:cs typeface="Arial"/>
        </a:defRPr>
      </a:lvl1pPr>
      <a:lvl2pPr marL="511175" indent="-279400" algn="l" defTabSz="887413" rtl="0" eaLnBrk="1" fontAlgn="base" hangingPunct="1">
        <a:spcBef>
          <a:spcPts val="600"/>
        </a:spcBef>
        <a:spcAft>
          <a:spcPct val="0"/>
        </a:spcAft>
        <a:buSzPct val="100000"/>
        <a:buChar char="–"/>
        <a:defRPr sz="1800" b="1">
          <a:solidFill>
            <a:schemeClr val="bg2"/>
          </a:solidFill>
          <a:effectLst/>
          <a:latin typeface="Arial"/>
          <a:ea typeface="ＭＳ Ｐゴシック" pitchFamily="-112" charset="-128"/>
          <a:cs typeface="Arial"/>
        </a:defRPr>
      </a:lvl2pPr>
      <a:lvl3pPr marL="744538" indent="-233363" algn="l" defTabSz="887413" rtl="0" eaLnBrk="1" fontAlgn="base" hangingPunct="1">
        <a:spcBef>
          <a:spcPts val="600"/>
        </a:spcBef>
        <a:spcAft>
          <a:spcPct val="0"/>
        </a:spcAft>
        <a:buSzPct val="80000"/>
        <a:buChar char="•"/>
        <a:defRPr sz="1800" b="1">
          <a:solidFill>
            <a:schemeClr val="bg2"/>
          </a:solidFill>
          <a:effectLst/>
          <a:latin typeface="Arial"/>
          <a:ea typeface="ＭＳ Ｐゴシック" pitchFamily="-112" charset="-128"/>
          <a:cs typeface="Arial"/>
        </a:defRPr>
      </a:lvl3pPr>
      <a:lvl4pPr marL="914400" indent="-169863" algn="l" defTabSz="887413" rtl="0" eaLnBrk="1" fontAlgn="base" hangingPunct="1">
        <a:spcBef>
          <a:spcPct val="20000"/>
        </a:spcBef>
        <a:spcAft>
          <a:spcPct val="0"/>
        </a:spcAft>
        <a:buSzPct val="80000"/>
        <a:buFont typeface="Arial" pitchFamily="34" charset="0"/>
        <a:buChar char="–"/>
        <a:defRPr sz="1800" b="1">
          <a:solidFill>
            <a:schemeClr val="bg2"/>
          </a:solidFill>
          <a:effectLst/>
          <a:latin typeface="Arial"/>
          <a:ea typeface="ＭＳ Ｐゴシック" pitchFamily="-112" charset="-128"/>
          <a:cs typeface="Arial"/>
        </a:defRPr>
      </a:lvl4pPr>
      <a:lvl5pPr marL="1146175" indent="-177800" algn="l" defTabSz="887413" rtl="0" eaLnBrk="1" fontAlgn="base" hangingPunct="1">
        <a:spcBef>
          <a:spcPct val="20000"/>
        </a:spcBef>
        <a:spcAft>
          <a:spcPct val="0"/>
        </a:spcAft>
        <a:buSzPct val="80000"/>
        <a:buFont typeface="Arial" pitchFamily="34" charset="0"/>
        <a:buChar char="•"/>
        <a:defRPr sz="1800" b="1">
          <a:solidFill>
            <a:schemeClr val="bg2"/>
          </a:solidFill>
          <a:effectLst/>
          <a:latin typeface="Arial"/>
          <a:ea typeface="ＭＳ Ｐゴシック" pitchFamily="-112" charset="-128"/>
          <a:cs typeface="Arial"/>
        </a:defRPr>
      </a:lvl5pPr>
      <a:lvl6pPr marL="2451100" indent="-222250" algn="l" defTabSz="887413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08300" indent="-222250" algn="l" defTabSz="887413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365500" indent="-222250" algn="l" defTabSz="887413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22700" indent="-222250" algn="l" defTabSz="887413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8701089" y="6583363"/>
            <a:ext cx="4429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defTabSz="887413">
              <a:spcBef>
                <a:spcPct val="50000"/>
              </a:spcBef>
            </a:pPr>
            <a:fld id="{64656387-9EC9-2A48-B681-9EB8401986DC}" type="slidenum">
              <a:rPr lang="en-US" sz="800" b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pPr algn="ctr" defTabSz="887413">
                <a:spcBef>
                  <a:spcPct val="50000"/>
                </a:spcBef>
              </a:pPr>
              <a:t>‹#›</a:t>
            </a:fld>
            <a:endParaRPr lang="en-US" sz="800" b="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1970" y="458788"/>
            <a:ext cx="7312025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4" y="1304925"/>
            <a:ext cx="8234362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615172" y="219457"/>
            <a:ext cx="1085919" cy="6842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1" y="6399403"/>
            <a:ext cx="1111673" cy="298261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 userDrawn="1"/>
        </p:nvSpPr>
        <p:spPr bwMode="gray">
          <a:xfrm>
            <a:off x="6909618" y="6548533"/>
            <a:ext cx="178670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45720" rIns="45720" anchor="ctr">
            <a:spAutoFit/>
          </a:bodyPr>
          <a:lstStyle/>
          <a:p>
            <a:pPr eaLnBrk="1" hangingPunct="1">
              <a:defRPr/>
            </a:pPr>
            <a:r>
              <a:rPr lang="en-US" sz="800" b="0" dirty="0">
                <a:solidFill>
                  <a:srgbClr val="002F6C"/>
                </a:solidFill>
                <a:ea typeface="Calibri" pitchFamily="34" charset="0"/>
              </a:rPr>
              <a:t>© 2018 Lockheed Martin Corporation</a:t>
            </a:r>
            <a:endParaRPr lang="en-US" sz="800" b="0" dirty="0">
              <a:solidFill>
                <a:srgbClr val="002F6C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34718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p:hf sldNum="0" hdr="0" dt="0"/>
  <p:txStyles>
    <p:titleStyle>
      <a:lvl1pPr algn="l" defTabSz="887413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1pPr>
      <a:lvl2pPr algn="l" defTabSz="887413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defTabSz="887413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defTabSz="887413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defTabSz="887413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6pPr>
      <a:lvl7pPr marL="914400"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7pPr>
      <a:lvl8pPr marL="1371600"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8pPr>
      <a:lvl9pPr marL="1828800" algn="l" defTabSz="887413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9pPr>
    </p:titleStyle>
    <p:bodyStyle>
      <a:lvl1pPr marL="222250" indent="-222250" algn="l" defTabSz="887413" rtl="0" eaLnBrk="1" fontAlgn="base" hangingPunct="1">
        <a:spcBef>
          <a:spcPts val="600"/>
        </a:spcBef>
        <a:spcAft>
          <a:spcPct val="0"/>
        </a:spcAft>
        <a:buSzPct val="100000"/>
        <a:buChar char="•"/>
        <a:defRPr sz="2400" b="1">
          <a:solidFill>
            <a:schemeClr val="bg2"/>
          </a:solidFill>
          <a:latin typeface="Arial"/>
          <a:ea typeface="ＭＳ Ｐゴシック" pitchFamily="-112" charset="-128"/>
          <a:cs typeface="Arial"/>
        </a:defRPr>
      </a:lvl1pPr>
      <a:lvl2pPr marL="511175" indent="-279400" algn="l" defTabSz="887413" rtl="0" eaLnBrk="1" fontAlgn="base" hangingPunct="1">
        <a:spcBef>
          <a:spcPts val="600"/>
        </a:spcBef>
        <a:spcAft>
          <a:spcPct val="0"/>
        </a:spcAft>
        <a:buSzPct val="100000"/>
        <a:buChar char="–"/>
        <a:defRPr sz="2000" b="1">
          <a:solidFill>
            <a:schemeClr val="bg2"/>
          </a:solidFill>
          <a:latin typeface="Arial"/>
          <a:ea typeface="ＭＳ Ｐゴシック" pitchFamily="-112" charset="-128"/>
          <a:cs typeface="Arial"/>
        </a:defRPr>
      </a:lvl2pPr>
      <a:lvl3pPr marL="744538" indent="-233363" algn="l" defTabSz="887413" rtl="0" eaLnBrk="1" fontAlgn="base" hangingPunct="1">
        <a:spcBef>
          <a:spcPts val="600"/>
        </a:spcBef>
        <a:spcAft>
          <a:spcPct val="0"/>
        </a:spcAft>
        <a:buSzPct val="80000"/>
        <a:buChar char="•"/>
        <a:defRPr sz="2000" b="1">
          <a:solidFill>
            <a:schemeClr val="bg2"/>
          </a:solidFill>
          <a:latin typeface="Arial"/>
          <a:ea typeface="ＭＳ Ｐゴシック" pitchFamily="-112" charset="-128"/>
          <a:cs typeface="Arial"/>
        </a:defRPr>
      </a:lvl3pPr>
      <a:lvl4pPr marL="914400" indent="-169863" algn="l" defTabSz="887413" rtl="0" eaLnBrk="1" fontAlgn="base" hangingPunct="1">
        <a:spcBef>
          <a:spcPct val="20000"/>
        </a:spcBef>
        <a:spcAft>
          <a:spcPct val="0"/>
        </a:spcAft>
        <a:buSzPct val="80000"/>
        <a:buFont typeface="Arial" charset="0"/>
        <a:buChar char="–"/>
        <a:defRPr b="1">
          <a:solidFill>
            <a:schemeClr val="bg2"/>
          </a:solidFill>
          <a:latin typeface="+mn-lt"/>
          <a:ea typeface="ＭＳ Ｐゴシック" pitchFamily="-112" charset="-128"/>
        </a:defRPr>
      </a:lvl4pPr>
      <a:lvl5pPr marL="968375" algn="l" defTabSz="887413" rtl="0" eaLnBrk="1" fontAlgn="base" hangingPunct="1">
        <a:spcBef>
          <a:spcPct val="20000"/>
        </a:spcBef>
        <a:spcAft>
          <a:spcPct val="0"/>
        </a:spcAft>
        <a:buSzPct val="80000"/>
        <a:buFont typeface="Arial" charset="0"/>
        <a:defRPr b="1">
          <a:solidFill>
            <a:schemeClr val="bg2"/>
          </a:solidFill>
          <a:latin typeface="+mn-lt"/>
          <a:ea typeface="ＭＳ Ｐゴシック" pitchFamily="-112" charset="-128"/>
        </a:defRPr>
      </a:lvl5pPr>
      <a:lvl6pPr marL="2451100" indent="-222250" algn="l" defTabSz="887413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08300" indent="-222250" algn="l" defTabSz="887413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365500" indent="-222250" algn="l" defTabSz="887413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22700" indent="-222250" algn="l" defTabSz="887413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9144002" cy="915988"/>
          </a:xfrm>
          <a:prstGeom prst="rect">
            <a:avLst/>
          </a:prstGeom>
        </p:spPr>
      </p:pic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92087" y="1143000"/>
            <a:ext cx="8759825" cy="548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 bwMode="gray">
          <a:xfrm>
            <a:off x="196850" y="172407"/>
            <a:ext cx="7956550" cy="708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9144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" name="Freeform 2"/>
          <p:cNvSpPr>
            <a:spLocks/>
          </p:cNvSpPr>
          <p:nvPr userDrawn="1"/>
        </p:nvSpPr>
        <p:spPr bwMode="black">
          <a:xfrm>
            <a:off x="7586663" y="71831"/>
            <a:ext cx="1344613" cy="589678"/>
          </a:xfrm>
          <a:custGeom>
            <a:avLst/>
            <a:gdLst/>
            <a:ahLst/>
            <a:cxnLst>
              <a:cxn ang="0">
                <a:pos x="1158" y="163"/>
              </a:cxn>
              <a:cxn ang="0">
                <a:pos x="950" y="163"/>
              </a:cxn>
              <a:cxn ang="0">
                <a:pos x="1002" y="0"/>
              </a:cxn>
              <a:cxn ang="0">
                <a:pos x="825" y="163"/>
              </a:cxn>
              <a:cxn ang="0">
                <a:pos x="4" y="163"/>
              </a:cxn>
              <a:cxn ang="0">
                <a:pos x="0" y="164"/>
              </a:cxn>
              <a:cxn ang="0">
                <a:pos x="4" y="165"/>
              </a:cxn>
              <a:cxn ang="0">
                <a:pos x="130" y="167"/>
              </a:cxn>
              <a:cxn ang="0">
                <a:pos x="408" y="170"/>
              </a:cxn>
              <a:cxn ang="0">
                <a:pos x="810" y="176"/>
              </a:cxn>
              <a:cxn ang="0">
                <a:pos x="736" y="245"/>
              </a:cxn>
              <a:cxn ang="0">
                <a:pos x="710" y="272"/>
              </a:cxn>
              <a:cxn ang="0">
                <a:pos x="712" y="272"/>
              </a:cxn>
              <a:cxn ang="0">
                <a:pos x="744" y="245"/>
              </a:cxn>
              <a:cxn ang="0">
                <a:pos x="826" y="177"/>
              </a:cxn>
              <a:cxn ang="0">
                <a:pos x="929" y="177"/>
              </a:cxn>
              <a:cxn ang="0">
                <a:pos x="918" y="217"/>
              </a:cxn>
              <a:cxn ang="0">
                <a:pos x="909" y="255"/>
              </a:cxn>
              <a:cxn ang="0">
                <a:pos x="696" y="353"/>
              </a:cxn>
              <a:cxn ang="0">
                <a:pos x="577" y="408"/>
              </a:cxn>
              <a:cxn ang="0">
                <a:pos x="580" y="409"/>
              </a:cxn>
              <a:cxn ang="0">
                <a:pos x="691" y="361"/>
              </a:cxn>
              <a:cxn ang="0">
                <a:pos x="906" y="268"/>
              </a:cxn>
              <a:cxn ang="0">
                <a:pos x="879" y="374"/>
              </a:cxn>
              <a:cxn ang="0">
                <a:pos x="868" y="414"/>
              </a:cxn>
              <a:cxn ang="0">
                <a:pos x="868" y="416"/>
              </a:cxn>
              <a:cxn ang="0">
                <a:pos x="871" y="415"/>
              </a:cxn>
              <a:cxn ang="0">
                <a:pos x="885" y="373"/>
              </a:cxn>
              <a:cxn ang="0">
                <a:pos x="918" y="262"/>
              </a:cxn>
              <a:cxn ang="0">
                <a:pos x="1006" y="225"/>
              </a:cxn>
              <a:cxn ang="0">
                <a:pos x="1084" y="192"/>
              </a:cxn>
              <a:cxn ang="0">
                <a:pos x="1158" y="163"/>
              </a:cxn>
              <a:cxn ang="0">
                <a:pos x="843" y="163"/>
              </a:cxn>
              <a:cxn ang="0">
                <a:pos x="924" y="95"/>
              </a:cxn>
              <a:cxn ang="0">
                <a:pos x="956" y="68"/>
              </a:cxn>
              <a:cxn ang="0">
                <a:pos x="932" y="163"/>
              </a:cxn>
              <a:cxn ang="0">
                <a:pos x="843" y="163"/>
              </a:cxn>
              <a:cxn ang="0">
                <a:pos x="1158" y="163"/>
              </a:cxn>
              <a:cxn ang="0">
                <a:pos x="945" y="179"/>
              </a:cxn>
              <a:cxn ang="0">
                <a:pos x="1068" y="181"/>
              </a:cxn>
              <a:cxn ang="0">
                <a:pos x="1028" y="200"/>
              </a:cxn>
              <a:cxn ang="0">
                <a:pos x="924" y="248"/>
              </a:cxn>
              <a:cxn ang="0">
                <a:pos x="945" y="179"/>
              </a:cxn>
              <a:cxn ang="0">
                <a:pos x="1158" y="163"/>
              </a:cxn>
            </a:cxnLst>
            <a:rect l="0" t="0" r="r" b="b"/>
            <a:pathLst>
              <a:path w="1159" h="417">
                <a:moveTo>
                  <a:pt x="1158" y="163"/>
                </a:moveTo>
                <a:lnTo>
                  <a:pt x="950" y="163"/>
                </a:lnTo>
                <a:lnTo>
                  <a:pt x="1002" y="0"/>
                </a:lnTo>
                <a:lnTo>
                  <a:pt x="825" y="163"/>
                </a:lnTo>
                <a:lnTo>
                  <a:pt x="4" y="163"/>
                </a:lnTo>
                <a:lnTo>
                  <a:pt x="0" y="164"/>
                </a:lnTo>
                <a:lnTo>
                  <a:pt x="4" y="165"/>
                </a:lnTo>
                <a:lnTo>
                  <a:pt x="130" y="167"/>
                </a:lnTo>
                <a:lnTo>
                  <a:pt x="408" y="170"/>
                </a:lnTo>
                <a:lnTo>
                  <a:pt x="810" y="176"/>
                </a:lnTo>
                <a:lnTo>
                  <a:pt x="736" y="245"/>
                </a:lnTo>
                <a:lnTo>
                  <a:pt x="710" y="272"/>
                </a:lnTo>
                <a:lnTo>
                  <a:pt x="712" y="272"/>
                </a:lnTo>
                <a:lnTo>
                  <a:pt x="744" y="245"/>
                </a:lnTo>
                <a:lnTo>
                  <a:pt x="826" y="177"/>
                </a:lnTo>
                <a:lnTo>
                  <a:pt x="929" y="177"/>
                </a:lnTo>
                <a:lnTo>
                  <a:pt x="918" y="217"/>
                </a:lnTo>
                <a:lnTo>
                  <a:pt x="909" y="255"/>
                </a:lnTo>
                <a:lnTo>
                  <a:pt x="696" y="353"/>
                </a:lnTo>
                <a:lnTo>
                  <a:pt x="577" y="408"/>
                </a:lnTo>
                <a:lnTo>
                  <a:pt x="580" y="409"/>
                </a:lnTo>
                <a:lnTo>
                  <a:pt x="691" y="361"/>
                </a:lnTo>
                <a:lnTo>
                  <a:pt x="906" y="268"/>
                </a:lnTo>
                <a:lnTo>
                  <a:pt x="879" y="374"/>
                </a:lnTo>
                <a:lnTo>
                  <a:pt x="868" y="414"/>
                </a:lnTo>
                <a:lnTo>
                  <a:pt x="868" y="416"/>
                </a:lnTo>
                <a:lnTo>
                  <a:pt x="871" y="415"/>
                </a:lnTo>
                <a:lnTo>
                  <a:pt x="885" y="373"/>
                </a:lnTo>
                <a:lnTo>
                  <a:pt x="918" y="262"/>
                </a:lnTo>
                <a:lnTo>
                  <a:pt x="1006" y="225"/>
                </a:lnTo>
                <a:lnTo>
                  <a:pt x="1084" y="192"/>
                </a:lnTo>
                <a:lnTo>
                  <a:pt x="1158" y="163"/>
                </a:lnTo>
                <a:lnTo>
                  <a:pt x="843" y="163"/>
                </a:lnTo>
                <a:lnTo>
                  <a:pt x="924" y="95"/>
                </a:lnTo>
                <a:lnTo>
                  <a:pt x="956" y="68"/>
                </a:lnTo>
                <a:lnTo>
                  <a:pt x="932" y="163"/>
                </a:lnTo>
                <a:lnTo>
                  <a:pt x="843" y="163"/>
                </a:lnTo>
                <a:lnTo>
                  <a:pt x="1158" y="163"/>
                </a:lnTo>
                <a:lnTo>
                  <a:pt x="945" y="179"/>
                </a:lnTo>
                <a:lnTo>
                  <a:pt x="1068" y="181"/>
                </a:lnTo>
                <a:lnTo>
                  <a:pt x="1028" y="200"/>
                </a:lnTo>
                <a:lnTo>
                  <a:pt x="924" y="248"/>
                </a:lnTo>
                <a:lnTo>
                  <a:pt x="945" y="179"/>
                </a:lnTo>
                <a:lnTo>
                  <a:pt x="1158" y="163"/>
                </a:lnTo>
              </a:path>
            </a:pathLst>
          </a:custGeom>
          <a:solidFill>
            <a:schemeClr val="bg1"/>
          </a:solidFill>
          <a:ln w="1270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</p:txBody>
      </p:sp>
      <p:sp>
        <p:nvSpPr>
          <p:cNvPr id="19" name="Rectangle 5"/>
          <p:cNvSpPr>
            <a:spLocks noChangeArrowheads="1"/>
          </p:cNvSpPr>
          <p:nvPr userDrawn="1"/>
        </p:nvSpPr>
        <p:spPr bwMode="gray">
          <a:xfrm>
            <a:off x="1393566" y="-1221"/>
            <a:ext cx="635686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45720" rIns="4572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800" b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 pitchFamily="34" charset="0"/>
              </a:rPr>
              <a:t>DISTRIBUTION STATEMENT A: Approved for public release; distribution is unlimited.  Approved for public release  04-13-15 JSF15-422.</a:t>
            </a:r>
          </a:p>
        </p:txBody>
      </p:sp>
      <p:sp>
        <p:nvSpPr>
          <p:cNvPr id="21" name="Rectangle 1"/>
          <p:cNvSpPr>
            <a:spLocks noChangeArrowheads="1"/>
          </p:cNvSpPr>
          <p:nvPr userDrawn="1"/>
        </p:nvSpPr>
        <p:spPr bwMode="gray">
          <a:xfrm>
            <a:off x="152400" y="6642328"/>
            <a:ext cx="18155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45720" rIns="4572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 pitchFamily="34" charset="0"/>
              </a:rPr>
              <a:t>© 2018  Lockheed Martin Corporation</a:t>
            </a:r>
          </a:p>
        </p:txBody>
      </p:sp>
    </p:spTree>
    <p:extLst>
      <p:ext uri="{BB962C8B-B14F-4D97-AF65-F5344CB8AC3E}">
        <p14:creationId xmlns:p14="http://schemas.microsoft.com/office/powerpoint/2010/main" val="137973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4" r:id="rId6"/>
    <p:sldLayoutId id="2147483715" r:id="rId7"/>
    <p:sldLayoutId id="2147483717" r:id="rId8"/>
  </p:sldLayoutIdLst>
  <p:hf hdr="0" dt="0"/>
  <p:txStyles>
    <p:titleStyle>
      <a:lvl1pPr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defRPr lang="en-US" sz="2800" b="1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Arial" pitchFamily="34" charset="0"/>
        </a:defRPr>
      </a:lvl1pPr>
      <a:lvl2pPr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33363" indent="-233363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90563" indent="-233363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i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i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6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7.jpe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microsoft.com/office/2007/relationships/diagramDrawing" Target="../diagrams/drawing1.xml"/><Relationship Id="rId5" Type="http://schemas.openxmlformats.org/officeDocument/2006/relationships/image" Target="../media/image29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8.jpeg"/><Relationship Id="rId9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1963" y="1500188"/>
            <a:ext cx="8342403" cy="1143000"/>
          </a:xfrm>
        </p:spPr>
        <p:txBody>
          <a:bodyPr/>
          <a:lstStyle/>
          <a:p>
            <a:r>
              <a:rPr lang="en-US" dirty="0"/>
              <a:t>Advanced Manufacturing,</a:t>
            </a:r>
            <a:br>
              <a:rPr lang="en-US" dirty="0"/>
            </a:br>
            <a:r>
              <a:rPr lang="en-US" dirty="0"/>
              <a:t>Digital Thread, and Industry 4.0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Dr. Don A. Kinard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Senior Fellow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61168" y="3059668"/>
            <a:ext cx="8221663" cy="36933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  INCOSE DFW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878" y="245346"/>
            <a:ext cx="7312025" cy="531812"/>
          </a:xfrm>
        </p:spPr>
        <p:txBody>
          <a:bodyPr/>
          <a:lstStyle/>
          <a:p>
            <a:r>
              <a:rPr lang="en-US" sz="2400" dirty="0"/>
              <a:t>Additive Manufacturing Development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59414" y="912436"/>
            <a:ext cx="8224837" cy="45920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1855" y="3605008"/>
            <a:ext cx="3460376" cy="277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4814" y="1386931"/>
            <a:ext cx="3722372" cy="208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\\Marnv005\Manufacturing\MDI\Mantech &amp; Processes Cost Reduction\Additive Manufacturing\AeroDef\IMG_69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7428" y="1490743"/>
            <a:ext cx="3870748" cy="372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135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77" y="250708"/>
            <a:ext cx="7391390" cy="531812"/>
          </a:xfrm>
        </p:spPr>
        <p:txBody>
          <a:bodyPr/>
          <a:lstStyle/>
          <a:p>
            <a:r>
              <a:rPr lang="en-US" dirty="0"/>
              <a:t>Augmented Reality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50" y="1587933"/>
            <a:ext cx="9144000" cy="393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80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77" y="250708"/>
            <a:ext cx="7391390" cy="531812"/>
          </a:xfrm>
        </p:spPr>
        <p:txBody>
          <a:bodyPr/>
          <a:lstStyle/>
          <a:p>
            <a:r>
              <a:rPr lang="en-US" dirty="0"/>
              <a:t>Remote Augmented Reality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9608"/>
            <a:ext cx="9144000" cy="392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4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1" descr="Y:\Prod Demos\Seam Val\GOM Seam Val\IMG_67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1" t="21301" r="32551" b="26993"/>
          <a:stretch/>
        </p:blipFill>
        <p:spPr bwMode="auto">
          <a:xfrm rot="5400000">
            <a:off x="868156" y="3715156"/>
            <a:ext cx="1997236" cy="256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Y:\Prod Demos\Wing Flushness Demo\November Retest Pictures\IMG_68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67"/>
          <a:stretch/>
        </p:blipFill>
        <p:spPr bwMode="auto">
          <a:xfrm>
            <a:off x="343237" y="1260969"/>
            <a:ext cx="2776198" cy="230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Y:\Prod Demos\Coating Thickness\Aerobotix Pictures\20121129_10393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0" r="38287" b="2482"/>
          <a:stretch/>
        </p:blipFill>
        <p:spPr bwMode="auto">
          <a:xfrm rot="5400000">
            <a:off x="6770748" y="3787031"/>
            <a:ext cx="1810440" cy="277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Y:\Prod Demos\VOVT Demo\VOVT R&amp;R Pictures\IMG_650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5" t="38294" r="10457" b="22373"/>
          <a:stretch/>
        </p:blipFill>
        <p:spPr bwMode="auto">
          <a:xfrm>
            <a:off x="5408475" y="1380428"/>
            <a:ext cx="3342802" cy="167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Diagram 15"/>
          <p:cNvGraphicFramePr/>
          <p:nvPr>
            <p:extLst/>
          </p:nvPr>
        </p:nvGraphicFramePr>
        <p:xfrm>
          <a:off x="2165728" y="1519186"/>
          <a:ext cx="4914148" cy="4561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7774" y="296569"/>
            <a:ext cx="7308150" cy="531812"/>
          </a:xfrm>
        </p:spPr>
        <p:txBody>
          <a:bodyPr/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4 – Tying the Knot in the Digital Thread</a:t>
            </a:r>
            <a:b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Non-Contact Metrology Applications Development</a:t>
            </a:r>
          </a:p>
        </p:txBody>
      </p:sp>
    </p:spTree>
    <p:extLst>
      <p:ext uri="{BB962C8B-B14F-4D97-AF65-F5344CB8AC3E}">
        <p14:creationId xmlns:p14="http://schemas.microsoft.com/office/powerpoint/2010/main" val="3875948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517" y="113396"/>
            <a:ext cx="6010382" cy="531812"/>
          </a:xfrm>
        </p:spPr>
        <p:txBody>
          <a:bodyPr/>
          <a:lstStyle/>
          <a:p>
            <a:r>
              <a:rPr lang="en-US" sz="2400" dirty="0"/>
              <a:t>Digital Thread Phases 1-4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374" y="1180911"/>
            <a:ext cx="8725258" cy="3985706"/>
          </a:xfrm>
        </p:spPr>
        <p:txBody>
          <a:bodyPr/>
          <a:lstStyle/>
          <a:p>
            <a:r>
              <a:rPr lang="en-US" sz="1800" dirty="0"/>
              <a:t>Significant savings from the use of 3D solid models for BTP (build to package(models, drawings, tooling, work instructions) development.  </a:t>
            </a:r>
          </a:p>
          <a:p>
            <a:r>
              <a:rPr lang="en-US" sz="1800" dirty="0"/>
              <a:t>Consumption of 3D data (drawings) by production still problematic.  Optical/laser projection technologies continue to develop.   </a:t>
            </a:r>
          </a:p>
          <a:p>
            <a:pPr lvl="1"/>
            <a:r>
              <a:rPr lang="en-US" sz="1600" dirty="0"/>
              <a:t>Alternate technologies include AR, tablets, direct 3D model and simulation access</a:t>
            </a:r>
          </a:p>
          <a:p>
            <a:r>
              <a:rPr lang="en-US" sz="1800" dirty="0"/>
              <a:t>Additive manufacturing for temporary tooling is proven.  AM for support equipment and non critical applications maturing.  Primary structure applications perhaps a decade away.  </a:t>
            </a:r>
          </a:p>
          <a:p>
            <a:r>
              <a:rPr lang="en-US" sz="1800" dirty="0"/>
              <a:t>Automation opportunities depend on the volume of production, technology, and economic ground rules.  Rise of the robots?</a:t>
            </a:r>
          </a:p>
          <a:p>
            <a:r>
              <a:rPr lang="en-US" sz="1800" dirty="0"/>
              <a:t>Validation of as-designed to as-built configuration is now possible and will soon be standard practice for at least first article parts, tools, and assemblies if not for real time monitoring of Production and Sustainment.  </a:t>
            </a:r>
          </a:p>
        </p:txBody>
      </p:sp>
    </p:spTree>
    <p:extLst>
      <p:ext uri="{BB962C8B-B14F-4D97-AF65-F5344CB8AC3E}">
        <p14:creationId xmlns:p14="http://schemas.microsoft.com/office/powerpoint/2010/main" val="1913024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134512" y="1956431"/>
            <a:ext cx="10978880" cy="2031325"/>
          </a:xfrm>
        </p:spPr>
        <p:txBody>
          <a:bodyPr/>
          <a:lstStyle/>
          <a:p>
            <a:r>
              <a:rPr lang="en-US" dirty="0"/>
              <a:t>Phase 5 – Industry 4.0</a:t>
            </a:r>
            <a:br>
              <a:rPr lang="en-US" dirty="0"/>
            </a:br>
            <a:r>
              <a:rPr lang="en-US" dirty="0"/>
              <a:t>The Revolution of Data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627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85" y="724732"/>
            <a:ext cx="8531004" cy="5126666"/>
          </a:xfrm>
          <a:prstGeom prst="rect">
            <a:avLst/>
          </a:prstGeom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524211" y="5724295"/>
            <a:ext cx="6477835" cy="715384"/>
          </a:xfrm>
          <a:prstGeom prst="rect">
            <a:avLst/>
          </a:prstGeom>
          <a:gradFill rotWithShape="1">
            <a:gsLst>
              <a:gs pos="0">
                <a:srgbClr val="1F497D">
                  <a:shade val="51000"/>
                  <a:satMod val="130000"/>
                </a:srgbClr>
              </a:gs>
              <a:gs pos="80000">
                <a:srgbClr val="1F497D">
                  <a:shade val="93000"/>
                  <a:satMod val="130000"/>
                </a:srgbClr>
              </a:gs>
              <a:gs pos="100000">
                <a:srgbClr val="1F497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Data is Often Functionally </a:t>
            </a:r>
            <a:r>
              <a:rPr lang="en-US" sz="1800" kern="0" dirty="0" err="1">
                <a:solidFill>
                  <a:prstClr val="white"/>
                </a:solidFill>
                <a:latin typeface="Arial"/>
                <a:ea typeface="+mn-ea"/>
                <a:cs typeface="+mn-cs"/>
              </a:rPr>
              <a:t>Silo’d</a:t>
            </a:r>
            <a:r>
              <a:rPr lang="en-US" sz="1800" kern="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 and Not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prstClr val="white"/>
                </a:solidFill>
                <a:latin typeface="Arial"/>
                <a:ea typeface="+mn-ea"/>
              </a:rPr>
              <a:t>Well Integrated for Enterprise Accessibility and Analysis</a:t>
            </a:r>
            <a:endParaRPr lang="en-US" sz="1800" kern="0" dirty="0">
              <a:solidFill>
                <a:prstClr val="white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45806" y="136451"/>
            <a:ext cx="775624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11225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F6C"/>
                </a:solidFill>
                <a:effectLst/>
                <a:latin typeface="Arial"/>
                <a:ea typeface="ＭＳ Ｐゴシック" pitchFamily="-112" charset="-128"/>
                <a:cs typeface="Arial"/>
              </a:defRPr>
            </a:lvl1pPr>
            <a:lvl2pPr algn="l" defTabSz="887413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defTabSz="887413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defTabSz="887413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defTabSz="887413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defTabSz="887413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defRPr>
            </a:lvl6pPr>
            <a:lvl7pPr marL="914400" algn="l" defTabSz="887413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defRPr>
            </a:lvl7pPr>
            <a:lvl8pPr marL="1371600" algn="l" defTabSz="887413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defRPr>
            </a:lvl8pPr>
            <a:lvl9pPr marL="1828800" algn="l" defTabSz="887413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defRPr>
            </a:lvl9pPr>
          </a:lstStyle>
          <a:p>
            <a:pPr algn="ctr"/>
            <a:r>
              <a:rPr lang="en-US" sz="2400" kern="0" dirty="0"/>
              <a:t>Enterprise Data Systems </a:t>
            </a:r>
          </a:p>
        </p:txBody>
      </p:sp>
    </p:spTree>
    <p:extLst>
      <p:ext uri="{BB962C8B-B14F-4D97-AF65-F5344CB8AC3E}">
        <p14:creationId xmlns:p14="http://schemas.microsoft.com/office/powerpoint/2010/main" val="2917040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146" y="270983"/>
            <a:ext cx="7312025" cy="531812"/>
          </a:xfrm>
        </p:spPr>
        <p:txBody>
          <a:bodyPr/>
          <a:lstStyle/>
          <a:p>
            <a:r>
              <a:rPr lang="en-US" dirty="0"/>
              <a:t>The BOM is the Golden Thread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22" y="1328293"/>
            <a:ext cx="8146656" cy="475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3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460" y="32072"/>
            <a:ext cx="9749367" cy="531812"/>
          </a:xfrm>
        </p:spPr>
        <p:txBody>
          <a:bodyPr/>
          <a:lstStyle/>
          <a:p>
            <a:r>
              <a:rPr lang="en-US" sz="2400" dirty="0"/>
              <a:t>The Connected Enterprise – Industry 4.0</a:t>
            </a:r>
          </a:p>
        </p:txBody>
      </p:sp>
      <p:sp>
        <p:nvSpPr>
          <p:cNvPr id="146" name="Text Box 7"/>
          <p:cNvSpPr txBox="1">
            <a:spLocks noChangeArrowheads="1"/>
          </p:cNvSpPr>
          <p:nvPr/>
        </p:nvSpPr>
        <p:spPr bwMode="auto">
          <a:xfrm>
            <a:off x="461275" y="5519326"/>
            <a:ext cx="8587127" cy="1068562"/>
          </a:xfrm>
          <a:prstGeom prst="rect">
            <a:avLst/>
          </a:prstGeom>
          <a:gradFill rotWithShape="1">
            <a:gsLst>
              <a:gs pos="0">
                <a:srgbClr val="1F497D">
                  <a:shade val="51000"/>
                  <a:satMod val="130000"/>
                </a:srgbClr>
              </a:gs>
              <a:gs pos="80000">
                <a:srgbClr val="1F497D">
                  <a:shade val="93000"/>
                  <a:satMod val="130000"/>
                </a:srgbClr>
              </a:gs>
              <a:gs pos="100000">
                <a:srgbClr val="1F497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The Connected Enterprise Enables Automated Metrics, Financial Reporting, Data Analytics, Integration with Factory Equipment, and Real Time Management Visibility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04" y="563884"/>
            <a:ext cx="7486537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97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771" y="124945"/>
            <a:ext cx="7372614" cy="531812"/>
          </a:xfrm>
        </p:spPr>
        <p:txBody>
          <a:bodyPr/>
          <a:lstStyle/>
          <a:p>
            <a:pPr algn="ctr"/>
            <a:r>
              <a:rPr lang="en-US" sz="2400" dirty="0"/>
              <a:t>The Future of the Digital Thread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0916" y="748527"/>
            <a:ext cx="8645938" cy="4970591"/>
          </a:xfrm>
        </p:spPr>
        <p:txBody>
          <a:bodyPr/>
          <a:lstStyle/>
          <a:p>
            <a:r>
              <a:rPr lang="en-US" sz="1800" dirty="0"/>
              <a:t>Advance the Digital Thread for Product Development, Manufacturing, and Sustainment</a:t>
            </a:r>
          </a:p>
          <a:p>
            <a:pPr lvl="1"/>
            <a:r>
              <a:rPr lang="en-US" sz="1800" dirty="0"/>
              <a:t>Digital Twin, Automated Analysis, Cognitive Assistants, Robotics, Simulation, Augmented Reality, etc.  </a:t>
            </a:r>
          </a:p>
          <a:p>
            <a:endParaRPr lang="en-US" sz="1800" dirty="0"/>
          </a:p>
          <a:p>
            <a:r>
              <a:rPr lang="en-US" sz="1800" dirty="0"/>
              <a:t>Apply systems engineering philosophy to integrate tools and seamlessly connect the enterprise systems (PLM, MES, SAP, Sustainment) – MBE/BOM is the Golden Thread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Embrace Industry 4.0 –</a:t>
            </a:r>
          </a:p>
          <a:p>
            <a:pPr lvl="1"/>
            <a:r>
              <a:rPr lang="en-US" sz="1800" dirty="0"/>
              <a:t>Descriptive Analytics - Desktop access to task level/program level performance that crosses functional boundaries and early warning alarm systems for future problems.</a:t>
            </a:r>
          </a:p>
          <a:p>
            <a:pPr lvl="1"/>
            <a:r>
              <a:rPr lang="en-US" sz="1800" dirty="0"/>
              <a:t>Predictive Analytics and Machine Learning – Analysis of future performance based on current performance and predicted future disruptions.  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502210" y="5719118"/>
            <a:ext cx="6213065" cy="735106"/>
          </a:xfrm>
          <a:prstGeom prst="rect">
            <a:avLst/>
          </a:prstGeom>
          <a:gradFill rotWithShape="1">
            <a:gsLst>
              <a:gs pos="0">
                <a:srgbClr val="1F497D">
                  <a:shade val="51000"/>
                  <a:satMod val="130000"/>
                </a:srgbClr>
              </a:gs>
              <a:gs pos="80000">
                <a:srgbClr val="1F497D">
                  <a:shade val="93000"/>
                  <a:satMod val="130000"/>
                </a:srgbClr>
              </a:gs>
              <a:gs pos="100000">
                <a:srgbClr val="1F497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How Will We Design, Build, Sustain, and Manage the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Starship Enterprise?</a:t>
            </a:r>
          </a:p>
        </p:txBody>
      </p:sp>
    </p:spTree>
    <p:extLst>
      <p:ext uri="{BB962C8B-B14F-4D97-AF65-F5344CB8AC3E}">
        <p14:creationId xmlns:p14="http://schemas.microsoft.com/office/powerpoint/2010/main" val="2121998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0156" y="1551335"/>
            <a:ext cx="722599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2250" lvl="0" indent="-222250" defTabSz="887413" eaLnBrk="1" hangingPunct="1">
              <a:spcBef>
                <a:spcPts val="600"/>
              </a:spcBef>
              <a:buSzPct val="100000"/>
              <a:buFontTx/>
              <a:buChar char="•"/>
            </a:pP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</a:rPr>
              <a:t>Lockheed Martin Overview</a:t>
            </a:r>
          </a:p>
          <a:p>
            <a:pPr marL="222250" lvl="0" indent="-222250" defTabSz="887413" eaLnBrk="1" hangingPunct="1">
              <a:spcBef>
                <a:spcPts val="600"/>
              </a:spcBef>
              <a:buSzPct val="100000"/>
              <a:buFontTx/>
              <a:buChar char="•"/>
            </a:pPr>
            <a:endParaRPr lang="en-US" sz="24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22250" lvl="0" indent="-222250" defTabSz="887413" eaLnBrk="1" hangingPunct="1">
              <a:spcBef>
                <a:spcPts val="600"/>
              </a:spcBef>
              <a:buSzPct val="100000"/>
              <a:buFontTx/>
              <a:buChar char="•"/>
            </a:pP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</a:rPr>
              <a:t>The Digital Thread – </a:t>
            </a:r>
          </a:p>
          <a:p>
            <a:pPr marL="511175" lvl="1" indent="-279400" defTabSz="887413" eaLnBrk="1" hangingPunct="1">
              <a:spcBef>
                <a:spcPts val="600"/>
              </a:spcBef>
              <a:buSzPct val="100000"/>
              <a:buFontTx/>
              <a:buChar char="–"/>
            </a:pPr>
            <a:r>
              <a:rPr lang="en-US" kern="0" dirty="0">
                <a:solidFill>
                  <a:srgbClr val="000000"/>
                </a:solidFill>
                <a:latin typeface="Arial"/>
                <a:cs typeface="Arial"/>
              </a:rPr>
              <a:t>Phase 1 - The Beginning of the Digital Thread.</a:t>
            </a:r>
          </a:p>
          <a:p>
            <a:pPr marL="511175" lvl="1" indent="-279400" defTabSz="887413" eaLnBrk="1" hangingPunct="1">
              <a:spcBef>
                <a:spcPts val="600"/>
              </a:spcBef>
              <a:buSzPct val="100000"/>
              <a:buFontTx/>
              <a:buChar char="–"/>
            </a:pPr>
            <a:r>
              <a:rPr lang="en-US" kern="0" dirty="0">
                <a:solidFill>
                  <a:srgbClr val="000000"/>
                </a:solidFill>
                <a:latin typeface="Arial"/>
                <a:cs typeface="Arial"/>
              </a:rPr>
              <a:t>Phase 2 - Automation</a:t>
            </a:r>
          </a:p>
          <a:p>
            <a:pPr marL="511175" lvl="1" indent="-279400" defTabSz="887413" eaLnBrk="1" hangingPunct="1">
              <a:spcBef>
                <a:spcPts val="600"/>
              </a:spcBef>
              <a:buSzPct val="100000"/>
              <a:buFontTx/>
              <a:buChar char="–"/>
            </a:pPr>
            <a:r>
              <a:rPr lang="en-US" kern="0" dirty="0">
                <a:solidFill>
                  <a:srgbClr val="000000"/>
                </a:solidFill>
                <a:latin typeface="Arial"/>
                <a:cs typeface="Arial"/>
              </a:rPr>
              <a:t>Phase 3 - Taking it to the streets</a:t>
            </a:r>
          </a:p>
          <a:p>
            <a:pPr marL="511175" lvl="1" indent="-279400" defTabSz="887413" eaLnBrk="1" hangingPunct="1">
              <a:spcBef>
                <a:spcPts val="600"/>
              </a:spcBef>
              <a:buSzPct val="100000"/>
              <a:buFontTx/>
              <a:buChar char="–"/>
            </a:pPr>
            <a:r>
              <a:rPr lang="en-US" kern="0" dirty="0">
                <a:solidFill>
                  <a:srgbClr val="000000"/>
                </a:solidFill>
                <a:latin typeface="Arial"/>
                <a:cs typeface="Arial"/>
              </a:rPr>
              <a:t>Phase 4 - Tying the knot in the Digital Thread</a:t>
            </a:r>
          </a:p>
          <a:p>
            <a:pPr marL="511175" lvl="1" indent="-279400" defTabSz="887413" eaLnBrk="1" hangingPunct="1">
              <a:spcBef>
                <a:spcPts val="600"/>
              </a:spcBef>
              <a:buSzPct val="100000"/>
              <a:buFontTx/>
              <a:buChar char="–"/>
            </a:pPr>
            <a:endParaRPr lang="en-US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22250" lvl="0" indent="-222250" defTabSz="887413" eaLnBrk="1" hangingPunct="1">
              <a:spcBef>
                <a:spcPts val="600"/>
              </a:spcBef>
              <a:buSzPct val="100000"/>
              <a:buFontTx/>
              <a:buChar char="•"/>
            </a:pP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</a:rPr>
              <a:t>Phase 5 - Industry 4.0</a:t>
            </a:r>
          </a:p>
        </p:txBody>
      </p:sp>
      <p:sp>
        <p:nvSpPr>
          <p:cNvPr id="3" name="Title 2"/>
          <p:cNvSpPr txBox="1">
            <a:spLocks/>
          </p:cNvSpPr>
          <p:nvPr/>
        </p:nvSpPr>
        <p:spPr>
          <a:xfrm>
            <a:off x="305846" y="240351"/>
            <a:ext cx="7312025" cy="531812"/>
          </a:xfrm>
          <a:prstGeom prst="rect">
            <a:avLst/>
          </a:prstGeom>
        </p:spPr>
        <p:txBody>
          <a:bodyPr/>
          <a:lstStyle>
            <a:lvl1pPr algn="l" defTabSz="887413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F6C"/>
                </a:solidFill>
                <a:effectLst/>
                <a:latin typeface="Arial"/>
                <a:ea typeface="ＭＳ Ｐゴシック" pitchFamily="-112" charset="-128"/>
                <a:cs typeface="Arial"/>
              </a:defRPr>
            </a:lvl1pPr>
            <a:lvl2pPr algn="l" defTabSz="887413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defTabSz="887413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defTabSz="887413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defTabSz="887413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defTabSz="887413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defRPr>
            </a:lvl6pPr>
            <a:lvl7pPr marL="914400" algn="l" defTabSz="887413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defRPr>
            </a:lvl7pPr>
            <a:lvl8pPr marL="1371600" algn="l" defTabSz="887413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defRPr>
            </a:lvl8pPr>
            <a:lvl9pPr marL="1828800" algn="l" defTabSz="887413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defRPr>
            </a:lvl9pPr>
          </a:lstStyle>
          <a:p>
            <a:r>
              <a:rPr lang="en-US" kern="0" dirty="0"/>
              <a:t>Agenda </a:t>
            </a:r>
          </a:p>
        </p:txBody>
      </p:sp>
    </p:spTree>
    <p:extLst>
      <p:ext uri="{BB962C8B-B14F-4D97-AF65-F5344CB8AC3E}">
        <p14:creationId xmlns:p14="http://schemas.microsoft.com/office/powerpoint/2010/main" val="2370010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255" y="1227281"/>
            <a:ext cx="4047490" cy="5059363"/>
          </a:xfr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06104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73496" cy="6858000"/>
          </a:xfrm>
          <a:prstGeom prst="rect">
            <a:avLst/>
          </a:prstGeom>
        </p:spPr>
      </p:pic>
      <p:sp>
        <p:nvSpPr>
          <p:cNvPr id="19" name="Rectangle 3"/>
          <p:cNvSpPr txBox="1">
            <a:spLocks/>
          </p:cNvSpPr>
          <p:nvPr/>
        </p:nvSpPr>
        <p:spPr bwMode="auto">
          <a:xfrm>
            <a:off x="346552" y="5421328"/>
            <a:ext cx="3756216" cy="106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7475" indent="-117475" defTabSz="887413" eaLnBrk="1" hangingPunct="1">
              <a:buSzPct val="100000"/>
              <a:defRPr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MISSILES &amp; FIRE CONTROL</a:t>
            </a:r>
          </a:p>
          <a:p>
            <a:pPr marL="117475" indent="-117475" defTabSz="887413" eaLnBrk="1" hangingPunct="1">
              <a:buSzPct val="100000"/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Air and missile defense</a:t>
            </a:r>
          </a:p>
          <a:p>
            <a:pPr marL="117475" indent="-117475" defTabSz="887413" eaLnBrk="1" hangingPunct="1">
              <a:buSzPct val="100000"/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Fire control and situational awareness</a:t>
            </a:r>
          </a:p>
          <a:p>
            <a:pPr marL="117475" indent="-117475" defTabSz="887413" eaLnBrk="1" hangingPunct="1">
              <a:buSzPct val="100000"/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Nuclear systems and solutions</a:t>
            </a:r>
          </a:p>
        </p:txBody>
      </p:sp>
      <p:sp>
        <p:nvSpPr>
          <p:cNvPr id="20" name="Rectangle 3"/>
          <p:cNvSpPr txBox="1">
            <a:spLocks/>
          </p:cNvSpPr>
          <p:nvPr/>
        </p:nvSpPr>
        <p:spPr bwMode="auto">
          <a:xfrm>
            <a:off x="5895541" y="5421328"/>
            <a:ext cx="3127025" cy="1302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7475" indent="-117475" defTabSz="887413" eaLnBrk="1" hangingPunct="1">
              <a:buSzPct val="100000"/>
              <a:defRPr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SPACE SYSTEMS</a:t>
            </a:r>
          </a:p>
          <a:p>
            <a:pPr marL="117475" indent="-117475" defTabSz="887413" eaLnBrk="1" hangingPunct="1">
              <a:lnSpc>
                <a:spcPct val="85000"/>
              </a:lnSpc>
              <a:spcBef>
                <a:spcPct val="15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Surveillance and navigation</a:t>
            </a:r>
          </a:p>
          <a:p>
            <a:pPr marL="117475" indent="-117475" defTabSz="887413" eaLnBrk="1" hangingPunct="1">
              <a:lnSpc>
                <a:spcPct val="85000"/>
              </a:lnSpc>
              <a:spcBef>
                <a:spcPct val="15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Global communications</a:t>
            </a:r>
          </a:p>
          <a:p>
            <a:pPr marL="117475" indent="-117475" defTabSz="887413" eaLnBrk="1" hangingPunct="1">
              <a:lnSpc>
                <a:spcPct val="85000"/>
              </a:lnSpc>
              <a:spcBef>
                <a:spcPct val="15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Human space flight</a:t>
            </a:r>
          </a:p>
          <a:p>
            <a:pPr marL="117475" indent="-117475" defTabSz="887413" eaLnBrk="1" hangingPunct="1">
              <a:lnSpc>
                <a:spcPct val="85000"/>
              </a:lnSpc>
              <a:spcBef>
                <a:spcPct val="15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Strategic and defensive systems</a:t>
            </a:r>
          </a:p>
        </p:txBody>
      </p:sp>
      <p:sp>
        <p:nvSpPr>
          <p:cNvPr id="21" name="Rectangle 3"/>
          <p:cNvSpPr txBox="1">
            <a:spLocks/>
          </p:cNvSpPr>
          <p:nvPr/>
        </p:nvSpPr>
        <p:spPr bwMode="auto">
          <a:xfrm>
            <a:off x="356292" y="2201458"/>
            <a:ext cx="3009647" cy="142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7475" indent="-117475" defTabSz="887413" eaLnBrk="1" hangingPunct="1">
              <a:buSzPct val="100000"/>
              <a:defRPr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AERONAUTICS</a:t>
            </a:r>
          </a:p>
          <a:p>
            <a:pPr marL="117475" indent="-117475" defTabSz="887413" eaLnBrk="1" hangingPunct="1">
              <a:buSzPct val="100000"/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Tactical fighters</a:t>
            </a:r>
          </a:p>
          <a:p>
            <a:pPr marL="117475" indent="-117475" defTabSz="887413" eaLnBrk="1" hangingPunct="1">
              <a:buSzPct val="100000"/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Tactical and strategic airlift</a:t>
            </a:r>
          </a:p>
          <a:p>
            <a:pPr marL="117475" indent="-117475" defTabSz="887413" eaLnBrk="1" hangingPunct="1">
              <a:buSzPct val="100000"/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Advanced Development</a:t>
            </a:r>
          </a:p>
        </p:txBody>
      </p:sp>
      <p:sp>
        <p:nvSpPr>
          <p:cNvPr id="23" name="Rectangle 3"/>
          <p:cNvSpPr txBox="1">
            <a:spLocks/>
          </p:cNvSpPr>
          <p:nvPr/>
        </p:nvSpPr>
        <p:spPr bwMode="auto">
          <a:xfrm>
            <a:off x="5895539" y="2201458"/>
            <a:ext cx="3050012" cy="106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7475" indent="-117475" defTabSz="887413" eaLnBrk="1" hangingPunct="1">
              <a:buSzPct val="100000"/>
              <a:defRPr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ROTARY AND MISSION SYSTEMS</a:t>
            </a:r>
          </a:p>
          <a:p>
            <a:pPr marL="117475" indent="-117475" defTabSz="887413" eaLnBrk="1" hangingPunct="1">
              <a:lnSpc>
                <a:spcPct val="85000"/>
              </a:lnSpc>
              <a:spcBef>
                <a:spcPct val="15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Maritime Solutions</a:t>
            </a:r>
          </a:p>
          <a:p>
            <a:pPr marL="117475" indent="-117475" defTabSz="887413" eaLnBrk="1" hangingPunct="1">
              <a:lnSpc>
                <a:spcPct val="85000"/>
              </a:lnSpc>
              <a:spcBef>
                <a:spcPct val="15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Radar and Surveillance Systems</a:t>
            </a:r>
          </a:p>
          <a:p>
            <a:pPr marL="117475" indent="-117475" defTabSz="887413" eaLnBrk="1" hangingPunct="1">
              <a:lnSpc>
                <a:spcPct val="85000"/>
              </a:lnSpc>
              <a:spcBef>
                <a:spcPct val="15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Aviation Systems and Rotorcraft Platforms</a:t>
            </a:r>
          </a:p>
          <a:p>
            <a:pPr marL="117475" indent="-117475" defTabSz="887413" eaLnBrk="1" hangingPunct="1">
              <a:lnSpc>
                <a:spcPct val="85000"/>
              </a:lnSpc>
              <a:spcBef>
                <a:spcPct val="15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Training and Logistics Solution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46552" y="319416"/>
            <a:ext cx="7312025" cy="53181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Lockheed Martin Corporation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047" y="197678"/>
            <a:ext cx="1861113" cy="6970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54990" y="6590632"/>
            <a:ext cx="3905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900" dirty="0">
                <a:solidFill>
                  <a:schemeClr val="tx2"/>
                </a:solidFill>
                <a:ea typeface="ＭＳ Ｐゴシック" charset="0"/>
              </a:rPr>
              <a:t>Copyright 2018, Lockheed Martin Corporation. All Rights Reserved</a:t>
            </a:r>
            <a:r>
              <a:rPr lang="en-US" sz="900" dirty="0">
                <a:solidFill>
                  <a:schemeClr val="bg2"/>
                </a:solidFill>
                <a:ea typeface="ＭＳ Ｐゴシック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8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5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nsg1dm6a\data14\macdata11\daffy\daffy_X800\12-37400 to 12-37499\12-37490 Munn_Nicholson\A12-37490B Co Overview 4Q 2012\Latest_Layered_Files_4thQtr\6\6_layered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ltGray">
          <a:xfrm>
            <a:off x="0" y="0"/>
            <a:ext cx="9173496" cy="685800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Aeronautics Production Lines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8018" y="1164282"/>
            <a:ext cx="224292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+mn-cs"/>
              </a:rPr>
              <a:t>F-35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+mn-cs"/>
              </a:rPr>
              <a:t>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+mn-cs"/>
              </a:rPr>
              <a:t>11/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+mn-cs"/>
              </a:rPr>
              <a:t>mo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+mn-cs"/>
              </a:rPr>
              <a:t> Rate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+mn-cs"/>
              </a:rPr>
              <a:t>400+ deliveries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68793" y="3784316"/>
            <a:ext cx="31085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+mn-cs"/>
              </a:rPr>
              <a:t>F-16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+mn-cs"/>
              </a:rPr>
              <a:t>Moved to Greenville SC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+mn-cs"/>
              </a:rPr>
              <a:t>Line restarting this Fall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+mn-cs"/>
              </a:rPr>
              <a:t>4500 deliveries (40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+mn-cs"/>
              </a:rPr>
              <a:t>yrs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61903" y="1164282"/>
            <a:ext cx="30572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+mn-cs"/>
              </a:rPr>
              <a:t>C-130J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+mn-cs"/>
              </a:rPr>
              <a:t>2/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+mn-cs"/>
              </a:rPr>
              <a:t>mo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+mn-cs"/>
              </a:rPr>
              <a:t> Rate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+mn-cs"/>
              </a:rPr>
              <a:t>2500 deliveries (60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+mn-cs"/>
              </a:rPr>
              <a:t>yrs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+mn-cs"/>
              </a:rPr>
              <a:t>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049" y="197680"/>
            <a:ext cx="1861113" cy="697059"/>
          </a:xfrm>
          <a:prstGeom prst="rect">
            <a:avLst/>
          </a:prstGeom>
        </p:spPr>
      </p:pic>
      <p:sp>
        <p:nvSpPr>
          <p:cNvPr id="13" name="Footer Placeholder 3"/>
          <p:cNvSpPr txBox="1">
            <a:spLocks/>
          </p:cNvSpPr>
          <p:nvPr/>
        </p:nvSpPr>
        <p:spPr>
          <a:xfrm>
            <a:off x="2393158" y="6546850"/>
            <a:ext cx="4373563" cy="24765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b="0" kern="1200" cap="all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FAFD00"/>
                </a:solidFill>
                <a:latin typeface="Arial" charset="0"/>
                <a:ea typeface="ＭＳ Ｐゴシック" pitchFamily="-112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FAFD00"/>
                </a:solidFill>
                <a:latin typeface="Arial" charset="0"/>
                <a:ea typeface="ＭＳ Ｐゴシック" pitchFamily="-112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FAFD00"/>
                </a:solidFill>
                <a:latin typeface="Arial" charset="0"/>
                <a:ea typeface="ＭＳ Ｐゴシック" pitchFamily="-112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FAFD00"/>
                </a:solidFill>
                <a:latin typeface="Arial" charset="0"/>
                <a:ea typeface="ＭＳ Ｐゴシック" pitchFamily="-112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FAFD00"/>
                </a:solidFill>
                <a:latin typeface="Arial" charset="0"/>
                <a:ea typeface="ＭＳ Ｐゴシック" pitchFamily="-112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FAFD00"/>
                </a:solidFill>
                <a:latin typeface="Arial" charset="0"/>
                <a:ea typeface="ＭＳ Ｐゴシック" pitchFamily="-112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FAFD00"/>
                </a:solidFill>
                <a:latin typeface="Arial" charset="0"/>
                <a:ea typeface="ＭＳ Ｐゴシック" pitchFamily="-112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FAFD00"/>
                </a:solidFill>
                <a:latin typeface="Arial" charset="0"/>
                <a:ea typeface="ＭＳ Ｐゴシック" pitchFamily="-112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112" charset="-128"/>
                <a:cs typeface="+mn-cs"/>
              </a:rPr>
              <a:t>Copyright 2018, Lockheed Martin Corporation.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6758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5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ichopk\Desktop\Mod and Sustainment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ltGray">
          <a:xfrm>
            <a:off x="4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1138" y="3467701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+mn-cs"/>
              </a:rPr>
              <a:t>F-22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Sustainment Operations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1138" y="586153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+mn-cs"/>
              </a:rPr>
              <a:t>C-5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49183" y="5861531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+mn-cs"/>
              </a:rPr>
              <a:t>U-2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49183" y="3467701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+mn-cs"/>
              </a:rPr>
              <a:t>C-130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88953" y="3467701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+mn-cs"/>
              </a:rPr>
              <a:t>F-16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88949" y="5861531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charset="0"/>
                <a:cs typeface="+mn-cs"/>
              </a:rPr>
              <a:t>P-3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049" y="197680"/>
            <a:ext cx="1861113" cy="697059"/>
          </a:xfrm>
          <a:prstGeom prst="rect">
            <a:avLst/>
          </a:prstGeom>
        </p:spPr>
      </p:pic>
      <p:sp>
        <p:nvSpPr>
          <p:cNvPr id="16" name="Footer Placeholder 3"/>
          <p:cNvSpPr txBox="1">
            <a:spLocks/>
          </p:cNvSpPr>
          <p:nvPr/>
        </p:nvSpPr>
        <p:spPr>
          <a:xfrm>
            <a:off x="2393158" y="6546850"/>
            <a:ext cx="4373563" cy="24765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b="0" kern="1200" cap="all">
                <a:solidFill>
                  <a:schemeClr val="tx1"/>
                </a:solidFill>
                <a:latin typeface="Arial" charset="0"/>
                <a:ea typeface="ＭＳ Ｐゴシック" pitchFamily="-112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FAFD00"/>
                </a:solidFill>
                <a:latin typeface="Arial" charset="0"/>
                <a:ea typeface="ＭＳ Ｐゴシック" pitchFamily="-112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FAFD00"/>
                </a:solidFill>
                <a:latin typeface="Arial" charset="0"/>
                <a:ea typeface="ＭＳ Ｐゴシック" pitchFamily="-112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FAFD00"/>
                </a:solidFill>
                <a:latin typeface="Arial" charset="0"/>
                <a:ea typeface="ＭＳ Ｐゴシック" pitchFamily="-112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FAFD00"/>
                </a:solidFill>
                <a:latin typeface="Arial" charset="0"/>
                <a:ea typeface="ＭＳ Ｐゴシック" pitchFamily="-112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FAFD00"/>
                </a:solidFill>
                <a:latin typeface="Arial" charset="0"/>
                <a:ea typeface="ＭＳ Ｐゴシック" pitchFamily="-112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FAFD00"/>
                </a:solidFill>
                <a:latin typeface="Arial" charset="0"/>
                <a:ea typeface="ＭＳ Ｐゴシック" pitchFamily="-112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FAFD00"/>
                </a:solidFill>
                <a:latin typeface="Arial" charset="0"/>
                <a:ea typeface="ＭＳ Ｐゴシック" pitchFamily="-112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FAFD00"/>
                </a:solidFill>
                <a:latin typeface="Arial" charset="0"/>
                <a:ea typeface="ＭＳ Ｐゴシック" pitchFamily="-112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112" charset="-128"/>
                <a:cs typeface="+mn-cs"/>
              </a:rPr>
              <a:t>Copyright 2018, Lockheed Martin Corporation.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5295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5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9512" y="227285"/>
            <a:ext cx="9749367" cy="531812"/>
          </a:xfrm>
        </p:spPr>
        <p:txBody>
          <a:bodyPr/>
          <a:lstStyle/>
          <a:p>
            <a:r>
              <a:rPr lang="en-US" dirty="0"/>
              <a:t>Phase 1 - The Digital Thread Beginning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12" y="937386"/>
            <a:ext cx="8251451" cy="4870283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50756" y="5985958"/>
            <a:ext cx="7628965" cy="350464"/>
          </a:xfrm>
          <a:prstGeom prst="rect">
            <a:avLst/>
          </a:prstGeom>
          <a:gradFill rotWithShape="1">
            <a:gsLst>
              <a:gs pos="0">
                <a:srgbClr val="1F497D">
                  <a:shade val="51000"/>
                  <a:satMod val="130000"/>
                </a:srgbClr>
              </a:gs>
              <a:gs pos="80000">
                <a:srgbClr val="1F497D">
                  <a:shade val="93000"/>
                  <a:satMod val="130000"/>
                </a:srgbClr>
              </a:gs>
              <a:gs pos="100000">
                <a:srgbClr val="1F497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Solid Models for Engineering and Tooling Began the Digital Thread</a:t>
            </a:r>
          </a:p>
        </p:txBody>
      </p:sp>
    </p:spTree>
    <p:extLst>
      <p:ext uri="{BB962C8B-B14F-4D97-AF65-F5344CB8AC3E}">
        <p14:creationId xmlns:p14="http://schemas.microsoft.com/office/powerpoint/2010/main" val="352472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56153"/>
            <a:ext cx="6273818" cy="531812"/>
          </a:xfrm>
        </p:spPr>
        <p:txBody>
          <a:bodyPr/>
          <a:lstStyle/>
          <a:p>
            <a:pPr algn="ctr"/>
            <a:r>
              <a:rPr lang="en-US" sz="2400" dirty="0"/>
              <a:t>Early Benefits and Lessons Learned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8007" y="993282"/>
            <a:ext cx="8955993" cy="5376864"/>
          </a:xfrm>
          <a:prstGeom prst="rect">
            <a:avLst/>
          </a:prstGeom>
        </p:spPr>
        <p:txBody>
          <a:bodyPr/>
          <a:lstStyle>
            <a:lvl1pPr marL="222250" indent="-222250" algn="l" defTabSz="887413" rtl="0" eaLnBrk="1" fontAlgn="base" hangingPunct="1">
              <a:spcBef>
                <a:spcPts val="6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chemeClr val="bg2"/>
                </a:solidFill>
                <a:latin typeface="Arial"/>
                <a:ea typeface="ＭＳ Ｐゴシック" pitchFamily="-112" charset="-128"/>
                <a:cs typeface="Arial"/>
              </a:defRPr>
            </a:lvl1pPr>
            <a:lvl2pPr marL="511175" indent="-279400" algn="l" defTabSz="887413" rtl="0" eaLnBrk="1" fontAlgn="base" hangingPunct="1">
              <a:spcBef>
                <a:spcPts val="600"/>
              </a:spcBef>
              <a:spcAft>
                <a:spcPct val="0"/>
              </a:spcAft>
              <a:buSzPct val="100000"/>
              <a:buChar char="–"/>
              <a:defRPr sz="2000" b="1">
                <a:solidFill>
                  <a:schemeClr val="bg2"/>
                </a:solidFill>
                <a:latin typeface="Arial"/>
                <a:ea typeface="ＭＳ Ｐゴシック" pitchFamily="-112" charset="-128"/>
                <a:cs typeface="Arial"/>
              </a:defRPr>
            </a:lvl2pPr>
            <a:lvl3pPr marL="744538" indent="-233363" algn="l" defTabSz="887413" rtl="0" eaLnBrk="1" fontAlgn="base" hangingPunct="1">
              <a:spcBef>
                <a:spcPts val="600"/>
              </a:spcBef>
              <a:spcAft>
                <a:spcPct val="0"/>
              </a:spcAft>
              <a:buSzPct val="80000"/>
              <a:buChar char="•"/>
              <a:defRPr sz="2000" b="1">
                <a:solidFill>
                  <a:schemeClr val="bg2"/>
                </a:solidFill>
                <a:latin typeface="Arial"/>
                <a:ea typeface="ＭＳ Ｐゴシック" pitchFamily="-112" charset="-128"/>
                <a:cs typeface="Arial"/>
              </a:defRPr>
            </a:lvl3pPr>
            <a:lvl4pPr marL="914400" indent="-169863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–"/>
              <a:defRPr b="1">
                <a:solidFill>
                  <a:schemeClr val="bg2"/>
                </a:solidFill>
                <a:latin typeface="+mn-lt"/>
                <a:ea typeface="ＭＳ Ｐゴシック" pitchFamily="-112" charset="-128"/>
              </a:defRPr>
            </a:lvl4pPr>
            <a:lvl5pPr marL="968375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defRPr b="1">
                <a:solidFill>
                  <a:schemeClr val="bg2"/>
                </a:solidFill>
                <a:latin typeface="+mn-lt"/>
                <a:ea typeface="ＭＳ Ｐゴシック" pitchFamily="-112" charset="-128"/>
              </a:defRPr>
            </a:lvl5pPr>
            <a:lvl6pPr marL="2451100" indent="-22225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6pPr>
            <a:lvl7pPr marL="2908300" indent="-22225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7pPr>
            <a:lvl8pPr marL="3365500" indent="-22225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8pPr>
            <a:lvl9pPr marL="3822700" indent="-222250" algn="l" defTabSz="887413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</a:pPr>
            <a:r>
              <a:rPr lang="en-US" sz="2000" u="sng" kern="0" dirty="0"/>
              <a:t>Benefits of the Digital Thread</a:t>
            </a:r>
          </a:p>
          <a:p>
            <a:r>
              <a:rPr lang="en-US" sz="2000" kern="0" dirty="0"/>
              <a:t>Direct connection to suppliers and a common 3D digital design database</a:t>
            </a:r>
          </a:p>
          <a:p>
            <a:r>
              <a:rPr lang="en-US" sz="2000" kern="0" dirty="0"/>
              <a:t>Seamless Production and Sustainment access to all released engineering.</a:t>
            </a:r>
          </a:p>
          <a:p>
            <a:r>
              <a:rPr lang="en-US" sz="2000" kern="0" dirty="0"/>
              <a:t>Use of 3D models for integration and interfaces.</a:t>
            </a:r>
          </a:p>
          <a:p>
            <a:r>
              <a:rPr lang="en-US" sz="2000" kern="0" dirty="0"/>
              <a:t>Huge reductions in engineering and tooling drawing changes from 3D exact solids.</a:t>
            </a:r>
          </a:p>
          <a:p>
            <a:pPr>
              <a:buFontTx/>
              <a:buNone/>
            </a:pPr>
            <a:r>
              <a:rPr lang="en-US" sz="2000" u="sng" kern="0" dirty="0"/>
              <a:t>Lessons Learned</a:t>
            </a:r>
          </a:p>
          <a:p>
            <a:r>
              <a:rPr lang="en-US" sz="2000" kern="0" dirty="0"/>
              <a:t>Systems engineering required for data strategy and IT architecture</a:t>
            </a:r>
          </a:p>
          <a:p>
            <a:r>
              <a:rPr lang="en-US" sz="2000" kern="0" dirty="0"/>
              <a:t>Standardization is important  - Engineering, Planning, Tooling, Specifications, etc.</a:t>
            </a:r>
          </a:p>
          <a:p>
            <a:r>
              <a:rPr lang="en-US" sz="2000" kern="0" dirty="0"/>
              <a:t>Static graphics are expensive to maintain for developmental programs</a:t>
            </a:r>
          </a:p>
          <a:p>
            <a:r>
              <a:rPr lang="en-US" sz="2000" kern="0" dirty="0"/>
              <a:t>Focus on recurring downstream consumption and configuration management.</a:t>
            </a:r>
          </a:p>
          <a:p>
            <a:endParaRPr lang="en-US" sz="2000" kern="0" dirty="0"/>
          </a:p>
          <a:p>
            <a:endParaRPr lang="en-US" sz="2000" kern="0" dirty="0"/>
          </a:p>
          <a:p>
            <a:endParaRPr lang="en-US" kern="0" dirty="0"/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035692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974" y="299122"/>
            <a:ext cx="6333028" cy="531812"/>
          </a:xfrm>
        </p:spPr>
        <p:txBody>
          <a:bodyPr/>
          <a:lstStyle/>
          <a:p>
            <a:r>
              <a:rPr lang="en-US" dirty="0"/>
              <a:t>Phase 2 - Automation is Enabled by the Digital Thread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814971" y="5751417"/>
            <a:ext cx="5387789" cy="350464"/>
          </a:xfrm>
          <a:prstGeom prst="rect">
            <a:avLst/>
          </a:prstGeom>
          <a:gradFill rotWithShape="1">
            <a:gsLst>
              <a:gs pos="0">
                <a:srgbClr val="1F497D">
                  <a:shade val="51000"/>
                  <a:satMod val="130000"/>
                </a:srgbClr>
              </a:gs>
              <a:gs pos="80000">
                <a:srgbClr val="1F497D">
                  <a:shade val="93000"/>
                  <a:satMod val="130000"/>
                </a:srgbClr>
              </a:gs>
              <a:gs pos="100000">
                <a:srgbClr val="1F497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Data is Constructed to Enable Automation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028" y="2219139"/>
            <a:ext cx="4294308" cy="34354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A751D3-E1A4-4E5F-84FC-CEE483075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53" y="1397585"/>
            <a:ext cx="4431947" cy="316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69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158" y="166923"/>
            <a:ext cx="6211651" cy="531812"/>
          </a:xfrm>
        </p:spPr>
        <p:txBody>
          <a:bodyPr/>
          <a:lstStyle/>
          <a:p>
            <a:pPr algn="ctr"/>
            <a:r>
              <a:rPr lang="en-US" sz="2400" dirty="0"/>
              <a:t>Phase 3 - Taking it to the Streets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66819" y="5733317"/>
            <a:ext cx="7028331" cy="350464"/>
          </a:xfrm>
          <a:prstGeom prst="rect">
            <a:avLst/>
          </a:prstGeom>
          <a:gradFill rotWithShape="1">
            <a:gsLst>
              <a:gs pos="0">
                <a:srgbClr val="1F497D">
                  <a:shade val="51000"/>
                  <a:satMod val="130000"/>
                </a:srgbClr>
              </a:gs>
              <a:gs pos="80000">
                <a:srgbClr val="1F497D">
                  <a:shade val="93000"/>
                  <a:satMod val="130000"/>
                </a:srgbClr>
              </a:gs>
              <a:gs pos="100000">
                <a:srgbClr val="1F497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Engineering Data is Projected onto the Work Surfaces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24" y="1068224"/>
            <a:ext cx="4103046" cy="32824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103" y="1800231"/>
            <a:ext cx="4454496" cy="356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44722"/>
      </p:ext>
    </p:extLst>
  </p:cSld>
  <p:clrMapOvr>
    <a:masterClrMapping/>
  </p:clrMapOvr>
</p:sld>
</file>

<file path=ppt/theme/theme1.xml><?xml version="1.0" encoding="utf-8"?>
<a:theme xmlns:a="http://schemas.openxmlformats.org/drawingml/2006/main" name="Corporate Presentation">
  <a:themeElements>
    <a:clrScheme name="Custom 116">
      <a:dk1>
        <a:srgbClr val="000000"/>
      </a:dk1>
      <a:lt1>
        <a:srgbClr val="000000"/>
      </a:lt1>
      <a:dk2>
        <a:srgbClr val="002F6C"/>
      </a:dk2>
      <a:lt2>
        <a:srgbClr val="FFFFFF"/>
      </a:lt2>
      <a:accent1>
        <a:srgbClr val="00A3E0"/>
      </a:accent1>
      <a:accent2>
        <a:srgbClr val="FFCD00"/>
      </a:accent2>
      <a:accent3>
        <a:srgbClr val="E03C31"/>
      </a:accent3>
      <a:accent4>
        <a:srgbClr val="43B02A"/>
      </a:accent4>
      <a:accent5>
        <a:srgbClr val="833177"/>
      </a:accent5>
      <a:accent6>
        <a:srgbClr val="00968F"/>
      </a:accent6>
      <a:hlink>
        <a:srgbClr val="007396"/>
      </a:hlink>
      <a:folHlink>
        <a:srgbClr val="63666A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>
                <a:gamma/>
                <a:shade val="46275"/>
                <a:invGamma/>
              </a:schemeClr>
            </a:gs>
            <a:gs pos="100000">
              <a:schemeClr val="accent1"/>
            </a:gs>
          </a:gsLst>
          <a:lin ang="5400000" scaled="1"/>
        </a:gradFill>
        <a:ln w="12700" cap="flat" cmpd="sng" algn="ctr">
          <a:solidFill>
            <a:srgbClr val="6699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rgbClr val="FAFD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>
                <a:gamma/>
                <a:shade val="46275"/>
                <a:invGamma/>
              </a:schemeClr>
            </a:gs>
            <a:gs pos="100000">
              <a:schemeClr val="accent1"/>
            </a:gs>
          </a:gsLst>
          <a:lin ang="5400000" scaled="1"/>
        </a:gradFill>
        <a:ln w="12700" cap="flat" cmpd="sng" algn="ctr">
          <a:solidFill>
            <a:srgbClr val="6699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rgbClr val="FAFD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2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dirty="0" err="1" smtClean="0">
            <a:solidFill>
              <a:schemeClr val="tx1"/>
            </a:solidFill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279F"/>
        </a:dk2>
        <a:lt2>
          <a:srgbClr val="FFFFFF"/>
        </a:lt2>
        <a:accent1>
          <a:srgbClr val="0000FF"/>
        </a:accent1>
        <a:accent2>
          <a:srgbClr val="00AE00"/>
        </a:accent2>
        <a:accent3>
          <a:srgbClr val="AAACCD"/>
        </a:accent3>
        <a:accent4>
          <a:srgbClr val="DADADA"/>
        </a:accent4>
        <a:accent5>
          <a:srgbClr val="AAAAFF"/>
        </a:accent5>
        <a:accent6>
          <a:srgbClr val="009D00"/>
        </a:accent6>
        <a:hlink>
          <a:srgbClr val="9933FF"/>
        </a:hlink>
        <a:folHlink>
          <a:srgbClr val="33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000000"/>
        </a:dk1>
        <a:lt1>
          <a:srgbClr val="FFFFFF"/>
        </a:lt1>
        <a:dk2>
          <a:srgbClr val="00279F"/>
        </a:dk2>
        <a:lt2>
          <a:srgbClr val="FFFFFF"/>
        </a:lt2>
        <a:accent1>
          <a:srgbClr val="6699FF"/>
        </a:accent1>
        <a:accent2>
          <a:srgbClr val="00AE00"/>
        </a:accent2>
        <a:accent3>
          <a:srgbClr val="AAACCD"/>
        </a:accent3>
        <a:accent4>
          <a:srgbClr val="DADADA"/>
        </a:accent4>
        <a:accent5>
          <a:srgbClr val="B8CAFF"/>
        </a:accent5>
        <a:accent6>
          <a:srgbClr val="009D00"/>
        </a:accent6>
        <a:hlink>
          <a:srgbClr val="9933FF"/>
        </a:hlink>
        <a:folHlink>
          <a:srgbClr val="33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nternal Presentation-1">
  <a:themeElements>
    <a:clrScheme name="Custom 106">
      <a:dk1>
        <a:srgbClr val="000000"/>
      </a:dk1>
      <a:lt1>
        <a:srgbClr val="000000"/>
      </a:lt1>
      <a:dk2>
        <a:srgbClr val="002F6C"/>
      </a:dk2>
      <a:lt2>
        <a:srgbClr val="FFFFFF"/>
      </a:lt2>
      <a:accent1>
        <a:srgbClr val="00A1DE"/>
      </a:accent1>
      <a:accent2>
        <a:srgbClr val="FECB00"/>
      </a:accent2>
      <a:accent3>
        <a:srgbClr val="DE3831"/>
      </a:accent3>
      <a:accent4>
        <a:srgbClr val="34B233"/>
      </a:accent4>
      <a:accent5>
        <a:srgbClr val="77216F"/>
      </a:accent5>
      <a:accent6>
        <a:srgbClr val="00686B"/>
      </a:accent6>
      <a:hlink>
        <a:srgbClr val="007EA3"/>
      </a:hlink>
      <a:folHlink>
        <a:srgbClr val="616365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>
                <a:gamma/>
                <a:shade val="46275"/>
                <a:invGamma/>
              </a:schemeClr>
            </a:gs>
            <a:gs pos="100000">
              <a:schemeClr val="accent1"/>
            </a:gs>
          </a:gsLst>
          <a:lin ang="5400000" scaled="1"/>
        </a:gradFill>
        <a:ln w="12700" cap="flat" cmpd="sng" algn="ctr">
          <a:solidFill>
            <a:srgbClr val="6699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rgbClr val="FAFD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>
                <a:gamma/>
                <a:shade val="46275"/>
                <a:invGamma/>
              </a:schemeClr>
            </a:gs>
            <a:gs pos="100000">
              <a:schemeClr val="accent1"/>
            </a:gs>
          </a:gsLst>
          <a:lin ang="5400000" scaled="1"/>
        </a:gradFill>
        <a:ln w="12700" cap="flat" cmpd="sng" algn="ctr">
          <a:solidFill>
            <a:srgbClr val="6699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rgbClr val="FAFD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2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dirty="0" err="1" smtClean="0">
            <a:solidFill>
              <a:schemeClr val="tx1"/>
            </a:solidFill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279F"/>
        </a:dk2>
        <a:lt2>
          <a:srgbClr val="FFFFFF"/>
        </a:lt2>
        <a:accent1>
          <a:srgbClr val="0000FF"/>
        </a:accent1>
        <a:accent2>
          <a:srgbClr val="00AE00"/>
        </a:accent2>
        <a:accent3>
          <a:srgbClr val="AAACCD"/>
        </a:accent3>
        <a:accent4>
          <a:srgbClr val="DADADA"/>
        </a:accent4>
        <a:accent5>
          <a:srgbClr val="AAAAFF"/>
        </a:accent5>
        <a:accent6>
          <a:srgbClr val="009D00"/>
        </a:accent6>
        <a:hlink>
          <a:srgbClr val="9933FF"/>
        </a:hlink>
        <a:folHlink>
          <a:srgbClr val="33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000000"/>
        </a:dk1>
        <a:lt1>
          <a:srgbClr val="FFFFFF"/>
        </a:lt1>
        <a:dk2>
          <a:srgbClr val="00279F"/>
        </a:dk2>
        <a:lt2>
          <a:srgbClr val="FFFFFF"/>
        </a:lt2>
        <a:accent1>
          <a:srgbClr val="6699FF"/>
        </a:accent1>
        <a:accent2>
          <a:srgbClr val="00AE00"/>
        </a:accent2>
        <a:accent3>
          <a:srgbClr val="AAACCD"/>
        </a:accent3>
        <a:accent4>
          <a:srgbClr val="DADADA"/>
        </a:accent4>
        <a:accent5>
          <a:srgbClr val="B8CAFF"/>
        </a:accent5>
        <a:accent6>
          <a:srgbClr val="009D00"/>
        </a:accent6>
        <a:hlink>
          <a:srgbClr val="9933FF"/>
        </a:hlink>
        <a:folHlink>
          <a:srgbClr val="33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RIAT_Distribution A">
  <a:themeElements>
    <a:clrScheme name="Custom 2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1F497D"/>
      </a:accent2>
      <a:accent3>
        <a:srgbClr val="9BBB59"/>
      </a:accent3>
      <a:accent4>
        <a:srgbClr val="8064A2"/>
      </a:accent4>
      <a:accent5>
        <a:srgbClr val="4BACC6"/>
      </a:accent5>
      <a:accent6>
        <a:srgbClr val="00000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1bd46e-921f-4b2f-94f6-3f9bfcdede32"/>
    <TaxKeywordTaxHTField xmlns="661bd46e-921f-4b2f-94f6-3f9bfcdede32">
      <Terms xmlns="http://schemas.microsoft.com/office/infopath/2007/PartnerControls"/>
    </TaxKeywordTaxHTField>
    <Info xmlns="1042a8a7-e606-4d6a-9cd6-c2fbda9658e7">LM Powerpoint Template </Info>
    <SIPLabel_Specialty xmlns="661bd46e-921f-4b2f-94f6-3f9bfcdede32"/>
    <SIPLabel_TPPI xmlns="661bd46e-921f-4b2f-94f6-3f9bfcdede32" xsi:nil="true"/>
    <SIPLabel_OCI xmlns="661bd46e-921f-4b2f-94f6-3f9bfcdede32" xsi:nil="true"/>
    <SIPLabel_ECICountry xmlns="661bd46e-921f-4b2f-94f6-3f9bfcdede32"/>
    <SIPLabel xmlns="661bd46e-921f-4b2f-94f6-3f9bfcdede32">
      <Value>Unrestricted</Value>
    </SIPLabe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9BFE13F2C6DC4E8A742168C5E5E2A3" ma:contentTypeVersion="12" ma:contentTypeDescription="Create a new document." ma:contentTypeScope="" ma:versionID="48900e67c0d0066448a8529c3e1c1e65">
  <xsd:schema xmlns:xsd="http://www.w3.org/2001/XMLSchema" xmlns:xs="http://www.w3.org/2001/XMLSchema" xmlns:p="http://schemas.microsoft.com/office/2006/metadata/properties" xmlns:ns2="661bd46e-921f-4b2f-94f6-3f9bfcdede32" xmlns:ns3="1042a8a7-e606-4d6a-9cd6-c2fbda9658e7" targetNamespace="http://schemas.microsoft.com/office/2006/metadata/properties" ma:root="true" ma:fieldsID="7935dc6e203849a374f4e7dc4c1c3403" ns2:_="" ns3:_="">
    <xsd:import namespace="661bd46e-921f-4b2f-94f6-3f9bfcdede32"/>
    <xsd:import namespace="1042a8a7-e606-4d6a-9cd6-c2fbda9658e7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3:Info" minOccurs="0"/>
                <xsd:element ref="ns2:SIPLabel" minOccurs="0"/>
                <xsd:element ref="ns2:SIPLabel_ECICountry" minOccurs="0"/>
                <xsd:element ref="ns2:SIPLabel_OCI" minOccurs="0"/>
                <xsd:element ref="ns2:SIPLabel_TPPI" minOccurs="0"/>
                <xsd:element ref="ns2:SIPLabel_Special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1bd46e-921f-4b2f-94f6-3f9bfcdede32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Enterprise_x0020_Keywords" ma:displayName="Enterprise Keywords" ma:fieldId="{23f27201-bee3-471e-b2e7-b64fd8b7ca38}" ma:taxonomyMulti="true" ma:sspId="5f68076a-9896-4f70-850d-4130ed0339a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description="" ma:hidden="true" ma:list="{5dfc3885-0e86-4dcb-a692-351b8f83f0b3}" ma:internalName="TaxCatchAll" ma:showField="CatchAllData" ma:web="661bd46e-921f-4b2f-94f6-3f9bfcdede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IPLabel" ma:index="12" nillable="true" ma:displayName="Sensitive Information Protection (SIP) Label" ma:internalName="SIPLabel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restricted"/>
                    <xsd:enumeration value="Lockheed Martin Proprietary Information (LMPI)"/>
                    <xsd:enumeration value="Export Controlled Information (ECI)"/>
                    <xsd:enumeration value="Attorney-Client Privileged Information and/or Attorney Work Product"/>
                    <xsd:enumeration value="Protected Information"/>
                    <xsd:enumeration value="Personal Information"/>
                    <xsd:enumeration value="Third Party Proprietary Information"/>
                    <xsd:enumeration value="Organizational Conflict of Interest (OCI)"/>
                    <xsd:enumeration value="Specialty Label"/>
                  </xsd:restriction>
                </xsd:simpleType>
              </xsd:element>
            </xsd:sequence>
          </xsd:extension>
        </xsd:complexContent>
      </xsd:complexType>
    </xsd:element>
    <xsd:element name="SIPLabel_ECICountry" ma:index="13" nillable="true" ma:displayName="Export Control Country of Jurisdiction" ma:internalName="SIPLabel_ECICount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ited States (US)"/>
                    <xsd:enumeration value="Canada (CA)"/>
                    <xsd:enumeration value="United Kingdom (GB)"/>
                    <xsd:enumeration value="Australia (AU)"/>
                    <xsd:enumeration value="Albania (AL)"/>
                    <xsd:enumeration value="Argentina (AR)"/>
                    <xsd:enumeration value="Bahrain (BH)"/>
                    <xsd:enumeration value="Belgium (BE)"/>
                    <xsd:enumeration value="Brazil (BR)"/>
                    <xsd:enumeration value="China (CN)"/>
                    <xsd:enumeration value="Colombia (CO)"/>
                    <xsd:enumeration value="Croatia (HR)"/>
                    <xsd:enumeration value="Denmark (DK)"/>
                    <xsd:enumeration value="Egypt (EG)"/>
                    <xsd:enumeration value="Finland (FI)"/>
                    <xsd:enumeration value="France (FR)"/>
                    <xsd:enumeration value="Germany (DE)"/>
                    <xsd:enumeration value="Greece (GR)"/>
                    <xsd:enumeration value="Guam (GU)"/>
                    <xsd:enumeration value="Hong Kong (HK)"/>
                    <xsd:enumeration value="India (IN)"/>
                    <xsd:enumeration value="Israel (IL)"/>
                    <xsd:enumeration value="Italy (IT)"/>
                    <xsd:enumeration value="Japan (JP)"/>
                    <xsd:enumeration value="Korea, Republic of (KR)"/>
                    <xsd:enumeration value="Kuwait (KW)"/>
                    <xsd:enumeration value="Malaysia (MY)"/>
                    <xsd:enumeration value="Mauritius (MU)"/>
                    <xsd:enumeration value="Mexico (MX)"/>
                    <xsd:enumeration value="Netherlands (NL)"/>
                    <xsd:enumeration value="New Zealand (NZ)"/>
                    <xsd:enumeration value="Norway (NO)"/>
                    <xsd:enumeration value="Philippines (PH)"/>
                    <xsd:enumeration value="Poland (PL)"/>
                    <xsd:enumeration value="Portugal (PT)"/>
                    <xsd:enumeration value="Puerto Rico (PR)"/>
                    <xsd:enumeration value="Romania (RO)"/>
                    <xsd:enumeration value="Saudi Arabia (SA)"/>
                    <xsd:enumeration value="Singapore (SG)"/>
                    <xsd:enumeration value="South Africa (ZA)"/>
                    <xsd:enumeration value="Spain (ES)"/>
                    <xsd:enumeration value="Sweden (SE)"/>
                    <xsd:enumeration value="Switzerland (CH)"/>
                    <xsd:enumeration value="Taiwan, Province of China (TW)"/>
                    <xsd:enumeration value="Thailand (TH)"/>
                    <xsd:enumeration value="Turkey (TR)"/>
                    <xsd:enumeration value="United Arab Emirates (AE)"/>
                    <xsd:enumeration value="Venezuela (VE)"/>
                    <xsd:enumeration value="Viet Nam (VN)"/>
                  </xsd:restriction>
                </xsd:simpleType>
              </xsd:element>
            </xsd:sequence>
          </xsd:extension>
        </xsd:complexContent>
      </xsd:complexType>
    </xsd:element>
    <xsd:element name="SIPLabel_OCI" ma:index="14" nillable="true" ma:displayName="Organizational Conflict of Interest" ma:internalName="SIPLabel_OCI">
      <xsd:simpleType>
        <xsd:restriction base="dms:Text"/>
      </xsd:simpleType>
    </xsd:element>
    <xsd:element name="SIPLabel_TPPI" ma:index="15" nillable="true" ma:displayName="Third Party" ma:internalName="SIPLabel_TPPI">
      <xsd:simpleType>
        <xsd:restriction base="dms:Text"/>
      </xsd:simpleType>
    </xsd:element>
    <xsd:element name="SIPLabel_Specialty" ma:index="16" nillable="true" ma:displayName="Specialty Label" ma:internalName="SIPLabel_Specialt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For Official Use Only"/>
                    <xsd:enumeration value="NATO Restricted"/>
                    <xsd:enumeration value="UK OFFICIAL"/>
                    <xsd:enumeration value="UK OFFICIAL-SENSITIVE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2a8a7-e606-4d6a-9cd6-c2fbda9658e7" elementFormDefault="qualified">
    <xsd:import namespace="http://schemas.microsoft.com/office/2006/documentManagement/types"/>
    <xsd:import namespace="http://schemas.microsoft.com/office/infopath/2007/PartnerControls"/>
    <xsd:element name="Info" ma:index="11" nillable="true" ma:displayName="Info" ma:internalName="Info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22EFB6B-AFBD-4760-9DB1-E4639FFA87F9}">
  <ds:schemaRefs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1042a8a7-e606-4d6a-9cd6-c2fbda9658e7"/>
    <ds:schemaRef ds:uri="http://purl.org/dc/dcmitype/"/>
    <ds:schemaRef ds:uri="661bd46e-921f-4b2f-94f6-3f9bfcdede32"/>
    <ds:schemaRef ds:uri="http://purl.org/dc/terms/"/>
    <ds:schemaRef ds:uri="http://schemas.microsoft.com/office/infopath/2007/PartnerControls"/>
    <ds:schemaRef ds:uri="http://www.w3.org/XML/1998/namespace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F8841E5-6A98-49F4-BD72-6FE7FB3BFB0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4B5106-B1D4-4444-B894-664D74E61B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1bd46e-921f-4b2f-94f6-3f9bfcdede32"/>
    <ds:schemaRef ds:uri="1042a8a7-e606-4d6a-9cd6-c2fbda9658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External Presentation</Template>
  <TotalTime>168</TotalTime>
  <Pages>2</Pages>
  <Words>782</Words>
  <Application>Microsoft Office PowerPoint</Application>
  <PresentationFormat>On-screen Show (4:3)</PresentationFormat>
  <Paragraphs>123</Paragraphs>
  <Slides>21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Century Gothic</vt:lpstr>
      <vt:lpstr>Corporate Presentation</vt:lpstr>
      <vt:lpstr>Internal Presentation-1</vt:lpstr>
      <vt:lpstr>RIAT_Distribution A</vt:lpstr>
      <vt:lpstr>Advanced Manufacturing, Digital Thread, and Industry 4.0</vt:lpstr>
      <vt:lpstr>PowerPoint Presentation</vt:lpstr>
      <vt:lpstr>Lockheed Martin Corporation</vt:lpstr>
      <vt:lpstr>Aeronautics Production Lines</vt:lpstr>
      <vt:lpstr>Sustainment Operations</vt:lpstr>
      <vt:lpstr>Phase 1 - The Digital Thread Beginning</vt:lpstr>
      <vt:lpstr>Early Benefits and Lessons Learned</vt:lpstr>
      <vt:lpstr>Phase 2 - Automation is Enabled by the Digital Thread</vt:lpstr>
      <vt:lpstr>Phase 3 - Taking it to the Streets</vt:lpstr>
      <vt:lpstr>Additive Manufacturing Development</vt:lpstr>
      <vt:lpstr>Augmented Reality</vt:lpstr>
      <vt:lpstr>Remote Augmented Reality</vt:lpstr>
      <vt:lpstr>Phase 4 – Tying the Knot in the Digital Thread Non-Contact Metrology Applications Development</vt:lpstr>
      <vt:lpstr>Digital Thread Phases 1-4 Summary</vt:lpstr>
      <vt:lpstr>Phase 5 – Industry 4.0 The Revolution of Data </vt:lpstr>
      <vt:lpstr>PowerPoint Presentation</vt:lpstr>
      <vt:lpstr>The BOM is the Golden Thread</vt:lpstr>
      <vt:lpstr>The Connected Enterprise – Industry 4.0</vt:lpstr>
      <vt:lpstr>The Future of the Digital Thread</vt:lpstr>
      <vt:lpstr>PowerPoint Presentation</vt:lpstr>
      <vt:lpstr>PowerPoint Presentation</vt:lpstr>
    </vt:vector>
  </TitlesOfParts>
  <Manager/>
  <Company>Lockheed Martin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Thread and Industry 4.0</dc:title>
  <dc:subject/>
  <dc:creator>Don Kinard</dc:creator>
  <cp:keywords/>
  <dc:description/>
  <cp:lastModifiedBy>Don Kinard</cp:lastModifiedBy>
  <cp:revision>28</cp:revision>
  <cp:lastPrinted>2009-04-22T19:24:48Z</cp:lastPrinted>
  <dcterms:created xsi:type="dcterms:W3CDTF">2017-10-27T19:41:56Z</dcterms:created>
  <dcterms:modified xsi:type="dcterms:W3CDTF">2020-01-07T17:19:05Z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0x010100A29BFE13F2C6DC4E8A742168C5E5E2A3</vt:lpwstr>
  </property>
  <property fmtid="{D5CDD505-2E9C-101B-9397-08002B2CF9AE}" pid="3" name="Enterprise Keywords">
    <vt:lpwstr/>
  </property>
  <property fmtid="{D5CDD505-2E9C-101B-9397-08002B2CF9AE}" pid="4" name="SIP_Label_Display">
    <vt:lpwstr>Unrestricted; </vt:lpwstr>
  </property>
  <property fmtid="{D5CDD505-2E9C-101B-9397-08002B2CF9AE}" pid="5" name="SIP_Label_Data">
    <vt:lpwstr>;#0;#Unrestricted;#True;#;#;#;#</vt:lpwstr>
  </property>
  <property fmtid="{D5CDD505-2E9C-101B-9397-08002B2CF9AE}" pid="6" name="Sensitive Information Protection (SIP) Label">
    <vt:lpwstr>;#0;#Unrestricted;#True;#;#;#;#</vt:lpwstr>
  </property>
  <property fmtid="{D5CDD505-2E9C-101B-9397-08002B2CF9AE}" pid="7" name="LM SIP Document Sensitivity">
    <vt:lpwstr/>
  </property>
  <property fmtid="{D5CDD505-2E9C-101B-9397-08002B2CF9AE}" pid="8" name="Document Author">
    <vt:lpwstr>LFWC\kinarda</vt:lpwstr>
  </property>
  <property fmtid="{D5CDD505-2E9C-101B-9397-08002B2CF9AE}" pid="9" name="Document Sensitivity">
    <vt:lpwstr>1</vt:lpwstr>
  </property>
  <property fmtid="{D5CDD505-2E9C-101B-9397-08002B2CF9AE}" pid="10" name="ThirdParty">
    <vt:lpwstr/>
  </property>
  <property fmtid="{D5CDD505-2E9C-101B-9397-08002B2CF9AE}" pid="11" name="OCI Restriction">
    <vt:bool>false</vt:bool>
  </property>
  <property fmtid="{D5CDD505-2E9C-101B-9397-08002B2CF9AE}" pid="12" name="OCI Additional Info">
    <vt:lpwstr/>
  </property>
  <property fmtid="{D5CDD505-2E9C-101B-9397-08002B2CF9AE}" pid="13" name="Allow Header Overwrite">
    <vt:bool>true</vt:bool>
  </property>
  <property fmtid="{D5CDD505-2E9C-101B-9397-08002B2CF9AE}" pid="14" name="Allow Footer Overwrite">
    <vt:bool>true</vt:bool>
  </property>
  <property fmtid="{D5CDD505-2E9C-101B-9397-08002B2CF9AE}" pid="15" name="Multiple Selected">
    <vt:lpwstr>-1</vt:lpwstr>
  </property>
  <property fmtid="{D5CDD505-2E9C-101B-9397-08002B2CF9AE}" pid="16" name="SIPLongWording">
    <vt:lpwstr/>
  </property>
  <property fmtid="{D5CDD505-2E9C-101B-9397-08002B2CF9AE}" pid="17" name="ExpCountry">
    <vt:lpwstr/>
  </property>
</Properties>
</file>