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  <p:sldMasterId id="2147483735" r:id="rId5"/>
    <p:sldMasterId id="2147483740" r:id="rId6"/>
  </p:sldMasterIdLst>
  <p:notesMasterIdLst>
    <p:notesMasterId r:id="rId13"/>
  </p:notesMasterIdLst>
  <p:handoutMasterIdLst>
    <p:handoutMasterId r:id="rId14"/>
  </p:handoutMasterIdLst>
  <p:sldIdLst>
    <p:sldId id="326" r:id="rId7"/>
    <p:sldId id="356" r:id="rId8"/>
    <p:sldId id="357" r:id="rId9"/>
    <p:sldId id="358" r:id="rId10"/>
    <p:sldId id="359" r:id="rId11"/>
    <p:sldId id="360" r:id="rId12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5" pos="7680" userDrawn="1">
          <p15:clr>
            <a:srgbClr val="A4A3A4"/>
          </p15:clr>
        </p15:guide>
        <p15:guide id="7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545"/>
    <a:srgbClr val="003366"/>
    <a:srgbClr val="1188FF"/>
    <a:srgbClr val="66CCFF"/>
    <a:srgbClr val="005C8A"/>
    <a:srgbClr val="C1EAFF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7" autoAdjust="0"/>
    <p:restoredTop sz="89247" autoAdjust="0"/>
  </p:normalViewPr>
  <p:slideViewPr>
    <p:cSldViewPr>
      <p:cViewPr varScale="1">
        <p:scale>
          <a:sx n="60" d="100"/>
          <a:sy n="60" d="100"/>
        </p:scale>
        <p:origin x="632" y="40"/>
      </p:cViewPr>
      <p:guideLst>
        <p:guide orient="horz" pos="4320"/>
        <p:guide orient="horz" pos="2160"/>
        <p:guide pos="76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280"/>
    </p:cViewPr>
  </p:sorterViewPr>
  <p:notesViewPr>
    <p:cSldViewPr>
      <p:cViewPr varScale="1">
        <p:scale>
          <a:sx n="77" d="100"/>
          <a:sy n="77" d="100"/>
        </p:scale>
        <p:origin x="326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4B7695-AC03-4EE3-8752-731C56075DA6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39C6F8-6924-4681-9A1A-384FBA1F6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43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216457-DE77-4FD2-9F45-F7DF842515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C557D2-C573-4C74-AF54-F10752E76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557D2-C573-4C74-AF54-F10752E76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7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49263" y="0"/>
            <a:ext cx="204787" cy="5334000"/>
            <a:chOff x="216" y="0"/>
            <a:chExt cx="93" cy="3244"/>
          </a:xfrm>
        </p:grpSpPr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216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309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3497263" y="6400800"/>
            <a:ext cx="8694737" cy="127000"/>
            <a:chOff x="1652" y="4032"/>
            <a:chExt cx="4108" cy="80"/>
          </a:xfrm>
        </p:grpSpPr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652" y="411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H="1">
              <a:off x="1652" y="4072"/>
              <a:ext cx="4108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H="1">
              <a:off x="1652" y="403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 rot="5400000">
            <a:off x="8122444" y="3358356"/>
            <a:ext cx="6858000" cy="141288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401638"/>
            <a:ext cx="12209463" cy="93662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grpSp>
        <p:nvGrpSpPr>
          <p:cNvPr id="15" name="Group 8"/>
          <p:cNvGrpSpPr>
            <a:grpSpLocks/>
          </p:cNvGrpSpPr>
          <p:nvPr/>
        </p:nvGrpSpPr>
        <p:grpSpPr bwMode="auto">
          <a:xfrm>
            <a:off x="449263" y="0"/>
            <a:ext cx="204787" cy="5334000"/>
            <a:chOff x="216" y="0"/>
            <a:chExt cx="93" cy="3244"/>
          </a:xfrm>
        </p:grpSpPr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16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09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12"/>
          <p:cNvGrpSpPr>
            <a:grpSpLocks/>
          </p:cNvGrpSpPr>
          <p:nvPr/>
        </p:nvGrpSpPr>
        <p:grpSpPr bwMode="auto">
          <a:xfrm>
            <a:off x="3497263" y="6400800"/>
            <a:ext cx="8694737" cy="127000"/>
            <a:chOff x="1652" y="4032"/>
            <a:chExt cx="4108" cy="80"/>
          </a:xfrm>
        </p:grpSpPr>
        <p:sp>
          <p:nvSpPr>
            <p:cNvPr id="20" name="Line 13"/>
            <p:cNvSpPr>
              <a:spLocks noChangeShapeType="1"/>
            </p:cNvSpPr>
            <p:nvPr/>
          </p:nvSpPr>
          <p:spPr bwMode="auto">
            <a:xfrm flipH="1">
              <a:off x="1652" y="411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 flipH="1">
              <a:off x="1652" y="4072"/>
              <a:ext cx="4108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 flipH="1">
              <a:off x="1652" y="403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Rectangle 16"/>
          <p:cNvSpPr>
            <a:spLocks noChangeArrowheads="1"/>
          </p:cNvSpPr>
          <p:nvPr/>
        </p:nvSpPr>
        <p:spPr bwMode="auto">
          <a:xfrm rot="5400000">
            <a:off x="8122444" y="3358356"/>
            <a:ext cx="6858000" cy="141288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0" y="401638"/>
            <a:ext cx="12209463" cy="93662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4700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746374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49605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4960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8" name="Group 8"/>
          <p:cNvGrpSpPr>
            <a:grpSpLocks/>
          </p:cNvGrpSpPr>
          <p:nvPr userDrawn="1"/>
        </p:nvGrpSpPr>
        <p:grpSpPr bwMode="auto">
          <a:xfrm>
            <a:off x="-27869" y="0"/>
            <a:ext cx="681920" cy="5334000"/>
            <a:chOff x="262" y="0"/>
            <a:chExt cx="681920" cy="3244"/>
          </a:xfrm>
        </p:grpSpPr>
        <p:sp>
          <p:nvSpPr>
            <p:cNvPr id="29" name="Line 9"/>
            <p:cNvSpPr>
              <a:spLocks noChangeShapeType="1"/>
            </p:cNvSpPr>
            <p:nvPr/>
          </p:nvSpPr>
          <p:spPr bwMode="auto">
            <a:xfrm>
              <a:off x="476865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" name="Line 10"/>
            <p:cNvSpPr>
              <a:spLocks noChangeShapeType="1"/>
            </p:cNvSpPr>
            <p:nvPr/>
          </p:nvSpPr>
          <p:spPr bwMode="auto">
            <a:xfrm>
              <a:off x="682182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67" y="5105400"/>
            <a:ext cx="2556933" cy="174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004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5024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417C5-FD15-45B5-A2F6-DF4DBEB8CCFE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4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417C5-FD15-45B5-A2F6-DF4DBEB8CCFE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73152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1387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08B1B-EC6E-4D25-A6FF-16AA14C10F2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73152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4780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54665" y="1632985"/>
            <a:ext cx="11125200" cy="389413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Subheading (20pt)</a:t>
            </a:r>
          </a:p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 (20pt)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</p:txBody>
      </p:sp>
      <p:sp>
        <p:nvSpPr>
          <p:cNvPr id="10" name="Title Placeholder 2"/>
          <p:cNvSpPr>
            <a:spLocks noGrp="1"/>
          </p:cNvSpPr>
          <p:nvPr>
            <p:ph type="title"/>
          </p:nvPr>
        </p:nvSpPr>
        <p:spPr>
          <a:xfrm>
            <a:off x="533400" y="156654"/>
            <a:ext cx="11125200" cy="915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27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54665" y="1632985"/>
            <a:ext cx="11125200" cy="389413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Subheading (20pt)</a:t>
            </a:r>
          </a:p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 (20pt)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</p:txBody>
      </p:sp>
      <p:sp>
        <p:nvSpPr>
          <p:cNvPr id="10" name="Title Placeholder 2"/>
          <p:cNvSpPr>
            <a:spLocks noGrp="1"/>
          </p:cNvSpPr>
          <p:nvPr>
            <p:ph type="title"/>
          </p:nvPr>
        </p:nvSpPr>
        <p:spPr>
          <a:xfrm>
            <a:off x="533400" y="156654"/>
            <a:ext cx="11125200" cy="915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229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632985"/>
            <a:ext cx="11125200" cy="2862755"/>
          </a:xfrm>
          <a:prstGeom prst="rect">
            <a:avLst/>
          </a:prstGeom>
        </p:spPr>
        <p:txBody>
          <a:bodyPr numCol="2" spcCol="228600"/>
          <a:lstStyle>
            <a:lvl1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Column Text (20pt)</a:t>
            </a:r>
          </a:p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 (20pt)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>
              <a:spcAft>
                <a:spcPts val="600"/>
              </a:spcAft>
              <a:tabLst>
                <a:tab pos="798513" algn="l"/>
              </a:tabLst>
            </a:pP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Subheading </a:t>
            </a:r>
          </a:p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 (20pt)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endParaRPr lang="en-US" sz="2000" dirty="0">
              <a:solidFill>
                <a:srgbClr val="494D4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533400" y="137263"/>
            <a:ext cx="11125200" cy="901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21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632985"/>
            <a:ext cx="11125200" cy="3894138"/>
          </a:xfrm>
          <a:prstGeom prst="rect">
            <a:avLst/>
          </a:prstGeom>
        </p:spPr>
        <p:txBody>
          <a:bodyPr numCol="3" spcCol="228600"/>
          <a:lstStyle>
            <a:lvl1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Column Text </a:t>
            </a:r>
          </a:p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 (20pt)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endParaRPr lang="en-US" sz="2000" dirty="0">
              <a:solidFill>
                <a:srgbClr val="494D4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tabLst>
                <a:tab pos="798513" algn="l"/>
              </a:tabLst>
            </a:pP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tabLst>
                <a:tab pos="798513" algn="l"/>
              </a:tabLst>
            </a:pP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tabLst>
                <a:tab pos="798513" algn="l"/>
              </a:tabLst>
            </a:pP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Subheading </a:t>
            </a:r>
          </a:p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 (20pt)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>
              <a:spcAft>
                <a:spcPts val="600"/>
              </a:spcAft>
              <a:tabLst>
                <a:tab pos="798513" algn="l"/>
              </a:tabLst>
            </a:pP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tabLst>
                <a:tab pos="798513" algn="l"/>
              </a:tabLst>
            </a:pP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tabLst>
                <a:tab pos="798513" algn="l"/>
              </a:tabLst>
            </a:pP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tabLst>
                <a:tab pos="798513" algn="l"/>
              </a:tabLst>
            </a:pP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Subheading </a:t>
            </a:r>
          </a:p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 (20pt)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endParaRPr lang="en-US" sz="2000" dirty="0">
              <a:solidFill>
                <a:srgbClr val="494D4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33400" y="137263"/>
            <a:ext cx="11125200" cy="901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17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33400" y="1521169"/>
            <a:ext cx="2866541" cy="277505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662729" y="1521169"/>
            <a:ext cx="2866541" cy="277505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92059" y="1525788"/>
            <a:ext cx="2866541" cy="277505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0" y="4425696"/>
            <a:ext cx="2867025" cy="1708404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(20pt)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662488" y="4460812"/>
            <a:ext cx="2867025" cy="1708404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(20pt)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8791575" y="4460812"/>
            <a:ext cx="2867025" cy="1708404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>
              <a:spcAft>
                <a:spcPts val="600"/>
              </a:spcAft>
              <a:tabLst>
                <a:tab pos="798513" algn="l"/>
              </a:tabLst>
            </a:pP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(20pt)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</a:p>
          <a:p>
            <a:pPr marL="517525" indent="-342900">
              <a:spcAft>
                <a:spcPts val="600"/>
              </a:spcAft>
              <a:buClr>
                <a:schemeClr val="tx2"/>
              </a:buClr>
              <a:buSzPct val="80000"/>
              <a:buFont typeface="Webdings" panose="05030102010509060703" pitchFamily="18" charset="2"/>
              <a:buChar char=""/>
              <a:tabLst>
                <a:tab pos="798513" algn="l"/>
              </a:tabLst>
            </a:pPr>
            <a:r>
              <a:rPr lang="en-US" sz="2000" dirty="0">
                <a:solidFill>
                  <a:srgbClr val="494D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33400" y="137263"/>
            <a:ext cx="11125200" cy="901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87902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09768" y="84650"/>
            <a:ext cx="1782233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4246563"/>
            <a:ext cx="9260417" cy="16176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68351" y="5543550"/>
            <a:ext cx="6199716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" y="4251325"/>
            <a:ext cx="9260417" cy="1612900"/>
          </a:xfrm>
        </p:spPr>
        <p:txBody>
          <a:bodyPr lIns="576000" rIns="36000" bIns="360000"/>
          <a:lstStyle>
            <a:lvl1pPr>
              <a:defRPr sz="30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70467" y="5543550"/>
            <a:ext cx="6218767" cy="647700"/>
          </a:xfrm>
          <a:solidFill>
            <a:schemeClr val="accent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36000" anchor="ctr"/>
          <a:lstStyle>
            <a:lvl1pPr marL="0" inden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53421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A03A0-E576-4F30-ACD2-15D20AAC2E9D}" type="datetime1">
              <a:rPr lang="en-GB" smtClean="0"/>
              <a:t>21/05/2020</a:t>
            </a:fld>
            <a:endParaRPr lang="en-GB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8468F-3D61-4E96-806C-E9712AB6154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37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73152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417C5-FD15-45B5-A2F6-DF4DBEB8CCFE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AAE2AD-404C-4A32-90E8-07B1FB09F5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5607679"/>
            <a:ext cx="2743200" cy="118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99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417C5-FD15-45B5-A2F6-DF4DBEB8CCFE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4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73152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188720"/>
            <a:ext cx="5384800" cy="452628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188720"/>
            <a:ext cx="5384800" cy="452628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417C5-FD15-45B5-A2F6-DF4DBEB8CCFE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8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1097280"/>
            <a:ext cx="5394960" cy="548640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1737360"/>
            <a:ext cx="53949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2239" y="1097280"/>
            <a:ext cx="5394960" cy="548640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98165" y="1737360"/>
            <a:ext cx="53949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14399" y="274638"/>
            <a:ext cx="10972800" cy="73152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417C5-FD15-45B5-A2F6-DF4DBEB8CCFE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7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73152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08B1B-EC6E-4D25-A6FF-16AA14C10F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01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417C5-FD15-45B5-A2F6-DF4DBEB8CCFE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417C5-FD15-45B5-A2F6-DF4DBEB8CCFE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38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417C5-FD15-45B5-A2F6-DF4DBEB8CCFE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097280"/>
            <a:ext cx="109728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486525"/>
            <a:ext cx="2844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GE Inspira" panose="020F0603030400020203" pitchFamily="34" charset="0"/>
              </a:defRPr>
            </a:lvl1pPr>
          </a:lstStyle>
          <a:p>
            <a:fld id="{197417C5-FD15-45B5-A2F6-DF4DBEB8CCFE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486525"/>
            <a:ext cx="3860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GE Inspira" panose="020F0603030400020203" pitchFamily="34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486525"/>
            <a:ext cx="2844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GE Inspira" panose="020F0603030400020203" pitchFamily="34" charset="0"/>
              </a:defRPr>
            </a:lvl1pPr>
          </a:lstStyle>
          <a:p>
            <a:fld id="{B3938EDD-9005-4AE0-8656-4D24F74CDE1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0"/>
            <a:ext cx="196850" cy="5791200"/>
            <a:chOff x="216" y="0"/>
            <a:chExt cx="93" cy="3648"/>
          </a:xfrm>
        </p:grpSpPr>
        <p:sp>
          <p:nvSpPr>
            <p:cNvPr id="1045" name="Line 8"/>
            <p:cNvSpPr>
              <a:spLocks noChangeShapeType="1"/>
            </p:cNvSpPr>
            <p:nvPr/>
          </p:nvSpPr>
          <p:spPr bwMode="auto">
            <a:xfrm>
              <a:off x="216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9"/>
            <p:cNvSpPr>
              <a:spLocks noChangeShapeType="1"/>
            </p:cNvSpPr>
            <p:nvPr/>
          </p:nvSpPr>
          <p:spPr bwMode="auto">
            <a:xfrm>
              <a:off x="309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10"/>
            <p:cNvSpPr>
              <a:spLocks noChangeShapeType="1"/>
            </p:cNvSpPr>
            <p:nvPr/>
          </p:nvSpPr>
          <p:spPr bwMode="auto">
            <a:xfrm>
              <a:off x="262" y="0"/>
              <a:ext cx="0" cy="3648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1" name="Group 11"/>
          <p:cNvGrpSpPr>
            <a:grpSpLocks/>
          </p:cNvGrpSpPr>
          <p:nvPr/>
        </p:nvGrpSpPr>
        <p:grpSpPr bwMode="auto">
          <a:xfrm>
            <a:off x="1963738" y="6400800"/>
            <a:ext cx="10228262" cy="127000"/>
            <a:chOff x="928" y="4032"/>
            <a:chExt cx="4832" cy="80"/>
          </a:xfrm>
        </p:grpSpPr>
        <p:sp>
          <p:nvSpPr>
            <p:cNvPr id="1042" name="Line 12"/>
            <p:cNvSpPr>
              <a:spLocks noChangeShapeType="1"/>
            </p:cNvSpPr>
            <p:nvPr/>
          </p:nvSpPr>
          <p:spPr bwMode="auto">
            <a:xfrm flipH="1">
              <a:off x="928" y="411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43" name="Line 13"/>
            <p:cNvSpPr>
              <a:spLocks noChangeShapeType="1"/>
            </p:cNvSpPr>
            <p:nvPr/>
          </p:nvSpPr>
          <p:spPr bwMode="auto">
            <a:xfrm flipH="1">
              <a:off x="928" y="4072"/>
              <a:ext cx="4832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44" name="Line 14"/>
            <p:cNvSpPr>
              <a:spLocks noChangeShapeType="1"/>
            </p:cNvSpPr>
            <p:nvPr/>
          </p:nvSpPr>
          <p:spPr bwMode="auto">
            <a:xfrm flipH="1">
              <a:off x="928" y="403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</p:grpSp>
      <p:pic>
        <p:nvPicPr>
          <p:cNvPr id="1032" name="Picture 1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15000"/>
            <a:ext cx="13716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109728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grpSp>
        <p:nvGrpSpPr>
          <p:cNvPr id="1034" name="Group 7"/>
          <p:cNvGrpSpPr>
            <a:grpSpLocks/>
          </p:cNvGrpSpPr>
          <p:nvPr/>
        </p:nvGrpSpPr>
        <p:grpSpPr bwMode="auto">
          <a:xfrm>
            <a:off x="457200" y="0"/>
            <a:ext cx="196850" cy="5791200"/>
            <a:chOff x="216" y="0"/>
            <a:chExt cx="93" cy="3648"/>
          </a:xfrm>
        </p:grpSpPr>
        <p:sp>
          <p:nvSpPr>
            <p:cNvPr id="1039" name="Line 8"/>
            <p:cNvSpPr>
              <a:spLocks noChangeShapeType="1"/>
            </p:cNvSpPr>
            <p:nvPr/>
          </p:nvSpPr>
          <p:spPr bwMode="auto">
            <a:xfrm>
              <a:off x="216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Line 9"/>
            <p:cNvSpPr>
              <a:spLocks noChangeShapeType="1"/>
            </p:cNvSpPr>
            <p:nvPr/>
          </p:nvSpPr>
          <p:spPr bwMode="auto">
            <a:xfrm>
              <a:off x="309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Line 10"/>
            <p:cNvSpPr>
              <a:spLocks noChangeShapeType="1"/>
            </p:cNvSpPr>
            <p:nvPr/>
          </p:nvSpPr>
          <p:spPr bwMode="auto">
            <a:xfrm>
              <a:off x="262" y="0"/>
              <a:ext cx="0" cy="3648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1963738" y="6400800"/>
            <a:ext cx="10228262" cy="127000"/>
            <a:chOff x="928" y="4032"/>
            <a:chExt cx="4832" cy="80"/>
          </a:xfrm>
        </p:grpSpPr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 flipH="1">
              <a:off x="928" y="411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H="1">
              <a:off x="928" y="4072"/>
              <a:ext cx="4832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flipH="1">
              <a:off x="928" y="403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4490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11" r:id="rId11"/>
    <p:sldLayoutId id="2147483715" r:id="rId12"/>
    <p:sldLayoutId id="2147483734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GE Inspira Medium" panose="020F0603030400020203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GE Inspira" panose="020F0603030400020203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GE Inspira" panose="020F0603030400020203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GE Inspira" panose="020F0603030400020203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E Inspira" panose="020F0603030400020203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E Inspira" panose="020F0603030400020203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0" userDrawn="1">
          <p15:clr>
            <a:srgbClr val="F26B43"/>
          </p15:clr>
        </p15:guide>
        <p15:guide id="2" pos="5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337755" y="6414408"/>
            <a:ext cx="3016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900" baseline="0" dirty="0">
                <a:latin typeface="Arial" panose="020B0604020202020204" pitchFamily="34" charset="0"/>
                <a:cs typeface="Arial" panose="020B0604020202020204" pitchFamily="34" charset="0"/>
              </a:rPr>
              <a:t> footer text 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|  </a:t>
            </a:r>
            <a:fld id="{11B427C5-C2E3-4C10-899D-ACC0DA09E6A6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92" y="6435673"/>
            <a:ext cx="1371600" cy="25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66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8">
          <p15:clr>
            <a:srgbClr val="F26B43"/>
          </p15:clr>
        </p15:guide>
        <p15:guide id="2" pos="7152">
          <p15:clr>
            <a:srgbClr val="F26B43"/>
          </p15:clr>
        </p15:guide>
        <p15:guide id="3" orient="horz" pos="3864">
          <p15:clr>
            <a:srgbClr val="F26B43"/>
          </p15:clr>
        </p15:guide>
        <p15:guide id="4" orient="horz" pos="456">
          <p15:clr>
            <a:srgbClr val="F26B43"/>
          </p15:clr>
        </p15:guide>
        <p15:guide id="5" orient="horz" pos="117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" y="231775"/>
            <a:ext cx="9359900" cy="928688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" y="230189"/>
            <a:ext cx="9359900" cy="930275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6017" y="1736725"/>
            <a:ext cx="9711267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09767" y="6626225"/>
            <a:ext cx="1358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fld id="{8F76582E-6397-42DD-A16F-6C6D5A7F886E}" type="datetime1">
              <a:rPr lang="en-GB" smtClean="0"/>
              <a:t>21/05/2020</a:t>
            </a:fld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4733" y="6626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53851" y="6626225"/>
            <a:ext cx="463549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tx2"/>
                </a:solidFill>
              </a:defRPr>
            </a:lvl1pPr>
          </a:lstStyle>
          <a:p>
            <a:fld id="{DB28468F-3D61-4E96-806C-E9712AB61544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03966" y="0"/>
            <a:ext cx="1041399" cy="129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677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Univers 45 Light" pitchFamily="2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Univers 45 Light" pitchFamily="2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Univers 45 Light" pitchFamily="2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Univers 45 Light" pitchFamily="2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Univers 45 Light" pitchFamily="2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Univers 45 Light" pitchFamily="2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Univers 45 Light" pitchFamily="2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Univers 45 Light" pitchFamily="2" charset="0"/>
          <a:cs typeface="Arial" charset="0"/>
        </a:defRPr>
      </a:lvl9pPr>
    </p:titleStyle>
    <p:bodyStyle>
      <a:lvl1pPr marL="274638" indent="-274638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45 Light" pitchFamily="2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49275" indent="-273050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2pPr>
      <a:lvl3pPr marL="808038" indent="-257175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3pPr>
      <a:lvl4pPr marL="1082675" indent="-273050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4pPr>
      <a:lvl5pPr marL="1355725" indent="-27146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5pPr>
      <a:lvl6pPr marL="1812925" indent="-27146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6pPr>
      <a:lvl7pPr marL="2270125" indent="-27146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7pPr>
      <a:lvl8pPr marL="2727325" indent="-27146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8pPr>
      <a:lvl9pPr marL="3184525" indent="-27146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/Relationships>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BC7345-B2E3-4DFE-B176-DBB676443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rgbClr val="003366"/>
                </a:solidFill>
                <a:latin typeface="GE Inspira Medium" panose="020F0603030400020203" pitchFamily="34" charset="0"/>
                <a:ea typeface="+mj-ea"/>
                <a:cs typeface="+mj-cs"/>
              </a:rPr>
              <a:t>INCOSE TGCC </a:t>
            </a:r>
          </a:p>
          <a:p>
            <a:pPr marL="0" indent="0">
              <a:buNone/>
            </a:pPr>
            <a:r>
              <a:rPr lang="en-US" sz="6000" b="1" dirty="0">
                <a:solidFill>
                  <a:srgbClr val="003366"/>
                </a:solidFill>
                <a:latin typeface="GE Inspira Medium" panose="020F0603030400020203" pitchFamily="34" charset="0"/>
                <a:ea typeface="+mj-ea"/>
                <a:cs typeface="+mj-cs"/>
              </a:rPr>
              <a:t>May 2020 Meeting</a:t>
            </a:r>
          </a:p>
        </p:txBody>
      </p:sp>
    </p:spTree>
    <p:extLst>
      <p:ext uri="{BB962C8B-B14F-4D97-AF65-F5344CB8AC3E}">
        <p14:creationId xmlns:p14="http://schemas.microsoft.com/office/powerpoint/2010/main" val="2470544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9DFF6B-6D49-44EB-A9BE-72DBB959E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TGCC chapter plan for next 3 to 6 months  </a:t>
            </a:r>
          </a:p>
          <a:p>
            <a:r>
              <a:rPr lang="en-US" dirty="0"/>
              <a:t>Q&amp;A from the chapter members, what topics are of interest (subjects or speakers)</a:t>
            </a:r>
          </a:p>
          <a:p>
            <a:r>
              <a:rPr lang="en-US" dirty="0"/>
              <a:t>Information from other INCOSE chapters </a:t>
            </a:r>
          </a:p>
          <a:p>
            <a:r>
              <a:rPr lang="en-US" dirty="0"/>
              <a:t>INCOSE TGCC conference status/options under consideration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544D9C-F9B8-46ED-9B10-BF5118597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87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2AE7B7-EFD9-4BCC-BC11-08D680553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meetings will be conducted</a:t>
            </a:r>
          </a:p>
          <a:p>
            <a:r>
              <a:rPr lang="en-US" dirty="0"/>
              <a:t>Solicit people to present at future TGCC chapter meetings</a:t>
            </a:r>
          </a:p>
          <a:p>
            <a:r>
              <a:rPr lang="en-US" dirty="0"/>
              <a:t>June speaker – Jennifer Russell SMART cities June 18</a:t>
            </a:r>
          </a:p>
          <a:p>
            <a:r>
              <a:rPr lang="en-US" dirty="0"/>
              <a:t>July Speaker – Design of Experiments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2B6D2B-9BBD-45F2-8D53-8AC141074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TGCC chapter plan for next 3 to 6 months</a:t>
            </a:r>
          </a:p>
        </p:txBody>
      </p:sp>
    </p:spTree>
    <p:extLst>
      <p:ext uri="{BB962C8B-B14F-4D97-AF65-F5344CB8AC3E}">
        <p14:creationId xmlns:p14="http://schemas.microsoft.com/office/powerpoint/2010/main" val="267706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300B76-D9F3-48CF-8C3F-14E929F61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Challenges of SE for </a:t>
            </a:r>
            <a:r>
              <a:rPr lang="en-US" dirty="0" err="1"/>
              <a:t>xEMU</a:t>
            </a:r>
            <a:r>
              <a:rPr lang="en-US" dirty="0"/>
              <a:t> </a:t>
            </a:r>
          </a:p>
          <a:p>
            <a:r>
              <a:rPr lang="en-US" dirty="0"/>
              <a:t>Application of MBSE for Gateway </a:t>
            </a:r>
          </a:p>
          <a:p>
            <a:r>
              <a:rPr lang="en-US" dirty="0"/>
              <a:t>Possible OTC 2020 papers could be presented (mix of oil and gas and aerospace)</a:t>
            </a:r>
          </a:p>
          <a:p>
            <a:r>
              <a:rPr lang="en-US" dirty="0"/>
              <a:t>Any other ideas?</a:t>
            </a:r>
          </a:p>
          <a:p>
            <a:pPr lvl="1"/>
            <a:endParaRPr lang="en-US" dirty="0"/>
          </a:p>
          <a:p>
            <a:r>
              <a:rPr lang="en-US" sz="2400" dirty="0"/>
              <a:t>Need to communicate with Tony on distributing our presentations to others and get other chapters to dial into our chapter meeting</a:t>
            </a:r>
          </a:p>
          <a:p>
            <a:r>
              <a:rPr lang="en-US" sz="2400" dirty="0"/>
              <a:t>I think we should just email Tony Williams and he can let others know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3C733B-A4FF-437A-910E-DA5ED1FB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Systems Engineering topics are of interest </a:t>
            </a:r>
          </a:p>
        </p:txBody>
      </p:sp>
    </p:spTree>
    <p:extLst>
      <p:ext uri="{BB962C8B-B14F-4D97-AF65-F5344CB8AC3E}">
        <p14:creationId xmlns:p14="http://schemas.microsoft.com/office/powerpoint/2010/main" val="49023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F4B467-FF2C-4E13-8D90-7696A8CF6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INCOSE Enchantment Chapter (NM and El Paso)</a:t>
            </a:r>
          </a:p>
          <a:p>
            <a:pPr lvl="1"/>
            <a:r>
              <a:rPr lang="en-US" sz="2400" dirty="0">
                <a:hlinkClick r:id="rId2"/>
              </a:rPr>
              <a:t>https://www.incose.org/incose-member-resources/chapters-groups/ChapterSites/enchantment/chapter-home</a:t>
            </a:r>
            <a:endParaRPr lang="en-US" sz="2400" dirty="0"/>
          </a:p>
          <a:p>
            <a:r>
              <a:rPr lang="en-US" sz="2800" dirty="0"/>
              <a:t>INCOSE Los Angeles (LA) Chapter</a:t>
            </a:r>
          </a:p>
          <a:p>
            <a:pPr lvl="1"/>
            <a:r>
              <a:rPr lang="en-US" sz="2400" dirty="0">
                <a:hlinkClick r:id="rId3"/>
              </a:rPr>
              <a:t>https://www.incose.org/incose-member-resources/chapters-groups/ChapterSites/los-angeles/chapter-home</a:t>
            </a:r>
            <a:endParaRPr lang="en-US" sz="2400" dirty="0"/>
          </a:p>
          <a:p>
            <a:r>
              <a:rPr lang="en-US" sz="2800" dirty="0"/>
              <a:t>INCOSE Washington DC Metro Chapter</a:t>
            </a:r>
          </a:p>
          <a:p>
            <a:pPr lvl="1"/>
            <a:r>
              <a:rPr lang="en-US" sz="2400" dirty="0">
                <a:hlinkClick r:id="rId4"/>
              </a:rPr>
              <a:t>http://www.incosewma.org/events</a:t>
            </a:r>
            <a:endParaRPr lang="en-US" sz="2400" dirty="0"/>
          </a:p>
          <a:p>
            <a:r>
              <a:rPr lang="en-US" sz="2800" dirty="0"/>
              <a:t>INCOSE Maryland Chesapeake Chapter</a:t>
            </a:r>
          </a:p>
          <a:p>
            <a:pPr lvl="1"/>
            <a:r>
              <a:rPr lang="en-US" sz="2400" dirty="0">
                <a:hlinkClick r:id="rId5"/>
              </a:rPr>
              <a:t>https://www.incose-cc.org/upcoming-events</a:t>
            </a:r>
            <a:endParaRPr lang="en-US" sz="2400" dirty="0"/>
          </a:p>
          <a:p>
            <a:r>
              <a:rPr lang="en-US" sz="2800" dirty="0"/>
              <a:t>INCOSE North Texas Chapter</a:t>
            </a:r>
          </a:p>
          <a:p>
            <a:pPr lvl="1"/>
            <a:r>
              <a:rPr lang="en-US" sz="2400" dirty="0">
                <a:hlinkClick r:id="rId6"/>
              </a:rPr>
              <a:t>https://www.incose.org/incose-member-resources/chapters-groups/ChapterSites/north-texas/chapter-events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CB446C-E293-41DD-B366-D4ACEAAB5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Information from other INCOSE chapters</a:t>
            </a:r>
          </a:p>
        </p:txBody>
      </p:sp>
    </p:spTree>
    <p:extLst>
      <p:ext uri="{BB962C8B-B14F-4D97-AF65-F5344CB8AC3E}">
        <p14:creationId xmlns:p14="http://schemas.microsoft.com/office/powerpoint/2010/main" val="3994790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517BAF-22ED-43DB-8B93-4E9547114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make decision to hold or cancel by June 30</a:t>
            </a:r>
            <a:r>
              <a:rPr lang="en-US" baseline="30000" dirty="0"/>
              <a:t>th</a:t>
            </a:r>
          </a:p>
          <a:p>
            <a:r>
              <a:rPr lang="en-US" dirty="0"/>
              <a:t>Considering many factors including but not limited to:</a:t>
            </a:r>
          </a:p>
          <a:p>
            <a:pPr lvl="1"/>
            <a:r>
              <a:rPr lang="en-US" dirty="0"/>
              <a:t>Texas restrictions and guidance</a:t>
            </a:r>
            <a:endParaRPr lang="en-US" sz="3200" dirty="0"/>
          </a:p>
          <a:p>
            <a:pPr lvl="1"/>
            <a:r>
              <a:rPr lang="en-US" dirty="0"/>
              <a:t>Companies policies for attending group gatherings </a:t>
            </a:r>
          </a:p>
          <a:p>
            <a:pPr lvl="1"/>
            <a:r>
              <a:rPr lang="en-US" dirty="0"/>
              <a:t>Ability to secure keynotes, speakers, host and sponsors</a:t>
            </a:r>
          </a:p>
          <a:p>
            <a:pPr lvl="1"/>
            <a:r>
              <a:rPr lang="en-US" dirty="0"/>
              <a:t>Condensed virtual conference</a:t>
            </a:r>
          </a:p>
          <a:p>
            <a:pPr lvl="1"/>
            <a:r>
              <a:rPr lang="en-US" b="1" dirty="0"/>
              <a:t>INCOSE SEP certification tests are currently tied to INCOSE TGCC conference, is there another way to hold it?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6529E9-F34D-423C-99CF-1C72B9E2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INCOSE TGCC conference status/options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5853"/>
      </p:ext>
    </p:extLst>
  </p:cSld>
  <p:clrMapOvr>
    <a:masterClrMapping/>
  </p:clrMapOvr>
</p:sld>
</file>

<file path=ppt/theme/theme1.xml><?xml version="1.0" encoding="utf-8"?>
<a:theme xmlns:a="http://schemas.openxmlformats.org/drawingml/2006/main" name="INCOSE O&amp;G WG Requirements Development and Management V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xt">
  <a:themeElements>
    <a:clrScheme name="Custom 2">
      <a:dk1>
        <a:srgbClr val="53565A"/>
      </a:dk1>
      <a:lt1>
        <a:sysClr val="window" lastClr="FFFFFF"/>
      </a:lt1>
      <a:dk2>
        <a:srgbClr val="512D6D"/>
      </a:dk2>
      <a:lt2>
        <a:srgbClr val="E7E6E6"/>
      </a:lt2>
      <a:accent1>
        <a:srgbClr val="00A3E0"/>
      </a:accent1>
      <a:accent2>
        <a:srgbClr val="CB2C30"/>
      </a:accent2>
      <a:accent3>
        <a:srgbClr val="757B78"/>
      </a:accent3>
      <a:accent4>
        <a:srgbClr val="A7A8AA"/>
      </a:accent4>
      <a:accent5>
        <a:srgbClr val="FFCD00"/>
      </a:accent5>
      <a:accent6>
        <a:srgbClr val="3A913F"/>
      </a:accent6>
      <a:hlink>
        <a:srgbClr val="EA7500"/>
      </a:hlink>
      <a:folHlink>
        <a:srgbClr val="3A913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5_TechnipFMC_PPT_Master_16x9.pptx" id="{9AF8F495-D756-423F-907C-B500DE43486A}" vid="{5D68CEDD-7B9A-4252-893F-750A097BB170}"/>
    </a:ext>
  </a:extLst>
</a:theme>
</file>

<file path=ppt/theme/theme3.xml><?xml version="1.0" encoding="utf-8"?>
<a:theme xmlns:a="http://schemas.openxmlformats.org/drawingml/2006/main" name="Khazzan_BP">
  <a:themeElements>
    <a:clrScheme name="BP standard template 11">
      <a:dk1>
        <a:srgbClr val="000000"/>
      </a:dk1>
      <a:lt1>
        <a:srgbClr val="FFFFFF"/>
      </a:lt1>
      <a:dk2>
        <a:srgbClr val="006600"/>
      </a:dk2>
      <a:lt2>
        <a:srgbClr val="969696"/>
      </a:lt2>
      <a:accent1>
        <a:srgbClr val="FEF800"/>
      </a:accent1>
      <a:accent2>
        <a:srgbClr val="7FAC00"/>
      </a:accent2>
      <a:accent3>
        <a:srgbClr val="FFFFFF"/>
      </a:accent3>
      <a:accent4>
        <a:srgbClr val="000000"/>
      </a:accent4>
      <a:accent5>
        <a:srgbClr val="FEFBAA"/>
      </a:accent5>
      <a:accent6>
        <a:srgbClr val="729B00"/>
      </a:accent6>
      <a:hlink>
        <a:srgbClr val="FF9900"/>
      </a:hlink>
      <a:folHlink>
        <a:srgbClr val="FF6600"/>
      </a:folHlink>
    </a:clrScheme>
    <a:fontScheme name="BP standard template">
      <a:majorFont>
        <a:latin typeface="Univers 45 Light"/>
        <a:ea typeface=""/>
        <a:cs typeface="Arial"/>
      </a:majorFont>
      <a:minorFont>
        <a:latin typeface="Univers 45 Ligh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99CC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45 Light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99CC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45 Light" pitchFamily="2" charset="0"/>
            <a:cs typeface="Arial" charset="0"/>
          </a:defRPr>
        </a:defPPr>
      </a:lstStyle>
    </a:lnDef>
  </a:objectDefaults>
  <a:extraClrSchemeLst>
    <a:extraClrScheme>
      <a:clrScheme name="BP standard template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ndard template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ndard template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ndard template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ndard template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ndard template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ndard template 7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99CC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8A00"/>
        </a:accent6>
        <a:hlink>
          <a:srgbClr val="FF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ndard template 8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8FC2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6DDAA"/>
        </a:accent5>
        <a:accent6>
          <a:srgbClr val="E78A00"/>
        </a:accent6>
        <a:hlink>
          <a:srgbClr val="FF6600"/>
        </a:hlink>
        <a:folHlink>
          <a:srgbClr val="FEF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ndard template 9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FC2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81B0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ndard template 10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5B4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8A3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ndard template 11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7FAC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29B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4d603b143c54403a43a44e339fe5e1a xmlns="07d0ccec-aae8-4814-a6d3-0c68dd73da2d">
      <Terms xmlns="http://schemas.microsoft.com/office/infopath/2007/PartnerControls"/>
    </o4d603b143c54403a43a44e339fe5e1a>
    <df56f4c5a0be4550856ac6bd150af184 xmlns="07d0ccec-aae8-4814-a6d3-0c68dd73da2d">
      <Terms xmlns="http://schemas.microsoft.com/office/infopath/2007/PartnerControls"/>
    </df56f4c5a0be4550856ac6bd150af184>
    <fc73f2c3713f415c9afd0faf07c59adc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</TermName>
          <TermId xmlns="http://schemas.microsoft.com/office/infopath/2007/PartnerControls">254e409e-99ce-4994-8e1c-1a49057a5299</TermId>
        </TermInfo>
      </Terms>
    </fc73f2c3713f415c9afd0faf07c59adc>
    <incoseDistribution xmlns="07d0ccec-aae8-4814-a6d3-0c68dd73da2d" xsi:nil="true"/>
    <TaxCatchAll xmlns="07d0ccec-aae8-4814-a6d3-0c68dd73da2d"/>
    <j6f62fd0e2284e44b1906b33aa785078 xmlns="07d0ccec-aae8-4814-a6d3-0c68dd73da2d">
      <Terms xmlns="http://schemas.microsoft.com/office/infopath/2007/PartnerControls"/>
    </j6f62fd0e2284e44b1906b33aa785078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575ADA2BA92843BE5D29884F7E1E32" ma:contentTypeVersion="" ma:contentTypeDescription="Create a new document." ma:contentTypeScope="" ma:versionID="7ace7ad8d772d9fe00038ada540d5c64">
  <xsd:schema xmlns:xsd="http://www.w3.org/2001/XMLSchema" xmlns:xs="http://www.w3.org/2001/XMLSchema" xmlns:p="http://schemas.microsoft.com/office/2006/metadata/properties" xmlns:ns2="07d0ccec-aae8-4814-a6d3-0c68dd73da2d" targetNamespace="http://schemas.microsoft.com/office/2006/metadata/properties" ma:root="true" ma:fieldsID="404e1c842eeb590ea5cd051d3cbdf1e6" ns2:_="">
    <xsd:import namespace="07d0ccec-aae8-4814-a6d3-0c68dd73da2d"/>
    <xsd:element name="properties">
      <xsd:complexType>
        <xsd:sequence>
          <xsd:element name="documentManagement">
            <xsd:complexType>
              <xsd:all>
                <xsd:element ref="ns2:incoseDistribution" minOccurs="0"/>
                <xsd:element ref="ns2:df56f4c5a0be4550856ac6bd150af184" minOccurs="0"/>
                <xsd:element ref="ns2:TaxCatchAll" minOccurs="0"/>
                <xsd:element ref="ns2:TaxCatchAllLabel" minOccurs="0"/>
                <xsd:element ref="ns2:j6f62fd0e2284e44b1906b33aa785078" minOccurs="0"/>
                <xsd:element ref="ns2:o4d603b143c54403a43a44e339fe5e1a" minOccurs="0"/>
                <xsd:element ref="ns2:fc73f2c3713f415c9afd0faf07c59ad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0ccec-aae8-4814-a6d3-0c68dd73da2d" elementFormDefault="qualified">
    <xsd:import namespace="http://schemas.microsoft.com/office/2006/documentManagement/types"/>
    <xsd:import namespace="http://schemas.microsoft.com/office/infopath/2007/PartnerControls"/>
    <xsd:element name="incoseDistribution" ma:index="8" nillable="true" ma:displayName="Distribution" ma:default="" ma:internalName="incoseDistribution">
      <xsd:simpleType>
        <xsd:restriction base="dms:Choice">
          <xsd:enumeration value="Open For Public Distribution"/>
          <xsd:enumeration value="Internal to INCOSE Members"/>
        </xsd:restriction>
      </xsd:simpleType>
    </xsd:element>
    <xsd:element name="df56f4c5a0be4550856ac6bd150af184" ma:index="9" nillable="true" ma:taxonomy="true" ma:internalName="df56f4c5a0be4550856ac6bd150af184" ma:taxonomyFieldName="incoseChapters" ma:displayName="Chapters" ma:default="" ma:fieldId="{df56f4c5-a0be-4550-856a-c6bd150af184}" ma:sspId="08fe2f84-03a1-48cf-9e03-1bf6c33fafbe" ma:termSetId="cfb95cbd-7a79-444e-88d9-ed9ec2f185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62e79503-1a2b-4294-a229-384a0f52ada3}" ma:internalName="TaxCatchAll" ma:showField="CatchAllData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62e79503-1a2b-4294-a229-384a0f52ada3}" ma:internalName="TaxCatchAllLabel" ma:readOnly="true" ma:showField="CatchAllDataLabel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6f62fd0e2284e44b1906b33aa785078" ma:index="13" nillable="true" ma:taxonomy="true" ma:internalName="j6f62fd0e2284e44b1906b33aa785078" ma:taxonomyFieldName="incoseWorkingGroup" ma:displayName="Working Groups" ma:default="" ma:fieldId="{36f62fd0-e228-4e44-b190-6b33aa785078}" ma:sspId="08fe2f84-03a1-48cf-9e03-1bf6c33fafbe" ma:termSetId="b4545d9d-43c2-43a5-b101-c26e14825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d603b143c54403a43a44e339fe5e1a" ma:index="15" nillable="true" ma:taxonomy="true" ma:internalName="o4d603b143c54403a43a44e339fe5e1a" ma:taxonomyFieldName="incoseOrganizations" ma:displayName="Organizations" ma:default="" ma:fieldId="{84d603b1-43c5-4403-a43a-44e339fe5e1a}" ma:sspId="08fe2f84-03a1-48cf-9e03-1bf6c33fafbe" ma:termSetId="48b99640-702e-422f-a11d-aec6d871b7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c73f2c3713f415c9afd0faf07c59adc" ma:index="17" nillable="true" ma:taxonomy="true" ma:internalName="fc73f2c3713f415c9afd0faf07c59adc" ma:taxonomyFieldName="INCOSEProductValue" ma:displayName="Item Value" ma:default="45;#Local|254e409e-99ce-4994-8e1c-1a49057a5299" ma:fieldId="{fc73f2c3-713f-415c-9afd-0faf07c59adc}" ma:taxonomyMulti="true" ma:sspId="08fe2f84-03a1-48cf-9e03-1bf6c33fafbe" ma:termSetId="432b97d5-a841-4537-8786-65acc6747b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DADEEB-21F0-44FB-99D5-97A923A49C4A}">
  <ds:schemaRefs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07d0ccec-aae8-4814-a6d3-0c68dd73da2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9CD10D-B32E-4B6F-BB1D-FA217329E0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9A233A-9601-4CFE-B793-FC25A43210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d0ccec-aae8-4814-a6d3-0c68dd73da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</TotalTime>
  <Words>297</Words>
  <Application>Microsoft Office PowerPoint</Application>
  <PresentationFormat>Widescreen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GE Inspira</vt:lpstr>
      <vt:lpstr>GE Inspira Medium</vt:lpstr>
      <vt:lpstr>Univers 45 Light</vt:lpstr>
      <vt:lpstr>Webdings</vt:lpstr>
      <vt:lpstr>INCOSE O&amp;G WG Requirements Development and Management V2</vt:lpstr>
      <vt:lpstr>Text</vt:lpstr>
      <vt:lpstr>Khazzan_BP</vt:lpstr>
      <vt:lpstr>PowerPoint Presentation</vt:lpstr>
      <vt:lpstr>Agenda</vt:lpstr>
      <vt:lpstr>TGCC chapter plan for next 3 to 6 months</vt:lpstr>
      <vt:lpstr>Systems Engineering topics are of interest </vt:lpstr>
      <vt:lpstr>Information from other INCOSE chapters</vt:lpstr>
      <vt:lpstr>INCOSE TGCC conference status/options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CLIMACOSA, REYNALDO C. (JSC-OP111)[BARRIOS TECHNOLOGY LTD]</cp:lastModifiedBy>
  <cp:revision>299</cp:revision>
  <dcterms:created xsi:type="dcterms:W3CDTF">2016-12-02T16:30:02Z</dcterms:created>
  <dcterms:modified xsi:type="dcterms:W3CDTF">2020-05-21T22:40:16Z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0x010100ED575ADA2BA92843BE5D29884F7E1E32</vt:lpwstr>
  </property>
</Properties>
</file>