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0"/>
  </p:notesMasterIdLst>
  <p:sldIdLst>
    <p:sldId id="326" r:id="rId6"/>
    <p:sldId id="462" r:id="rId7"/>
    <p:sldId id="487" r:id="rId8"/>
    <p:sldId id="488" r:id="rId9"/>
    <p:sldId id="489" r:id="rId10"/>
    <p:sldId id="475" r:id="rId11"/>
    <p:sldId id="490" r:id="rId12"/>
    <p:sldId id="491" r:id="rId13"/>
    <p:sldId id="492" r:id="rId14"/>
    <p:sldId id="493" r:id="rId15"/>
    <p:sldId id="476" r:id="rId16"/>
    <p:sldId id="494" r:id="rId17"/>
    <p:sldId id="495" r:id="rId18"/>
    <p:sldId id="496" r:id="rId19"/>
  </p:sldIdLst>
  <p:sldSz cx="9144000" cy="5143500" type="screen16x9"/>
  <p:notesSz cx="6858000" cy="9144000"/>
  <p:defaultTextStyle>
    <a:defPPr>
      <a:defRPr lang="en-US"/>
    </a:defPPr>
    <a:lvl1pPr marL="0" algn="l" defTabSz="411470" rtl="0" eaLnBrk="1" latinLnBrk="0" hangingPunct="1">
      <a:defRPr sz="1620" kern="1200">
        <a:solidFill>
          <a:schemeClr val="tx1"/>
        </a:solidFill>
        <a:latin typeface="+mn-lt"/>
        <a:ea typeface="+mn-ea"/>
        <a:cs typeface="+mn-cs"/>
      </a:defRPr>
    </a:lvl1pPr>
    <a:lvl2pPr marL="411470" algn="l" defTabSz="411470" rtl="0" eaLnBrk="1" latinLnBrk="0" hangingPunct="1">
      <a:defRPr sz="1620" kern="1200">
        <a:solidFill>
          <a:schemeClr val="tx1"/>
        </a:solidFill>
        <a:latin typeface="+mn-lt"/>
        <a:ea typeface="+mn-ea"/>
        <a:cs typeface="+mn-cs"/>
      </a:defRPr>
    </a:lvl2pPr>
    <a:lvl3pPr marL="822940" algn="l" defTabSz="411470" rtl="0" eaLnBrk="1" latinLnBrk="0" hangingPunct="1">
      <a:defRPr sz="1620" kern="1200">
        <a:solidFill>
          <a:schemeClr val="tx1"/>
        </a:solidFill>
        <a:latin typeface="+mn-lt"/>
        <a:ea typeface="+mn-ea"/>
        <a:cs typeface="+mn-cs"/>
      </a:defRPr>
    </a:lvl3pPr>
    <a:lvl4pPr marL="1234409" algn="l" defTabSz="411470" rtl="0" eaLnBrk="1" latinLnBrk="0" hangingPunct="1">
      <a:defRPr sz="1620" kern="1200">
        <a:solidFill>
          <a:schemeClr val="tx1"/>
        </a:solidFill>
        <a:latin typeface="+mn-lt"/>
        <a:ea typeface="+mn-ea"/>
        <a:cs typeface="+mn-cs"/>
      </a:defRPr>
    </a:lvl4pPr>
    <a:lvl5pPr marL="1645879" algn="l" defTabSz="411470" rtl="0" eaLnBrk="1" latinLnBrk="0" hangingPunct="1">
      <a:defRPr sz="1620" kern="1200">
        <a:solidFill>
          <a:schemeClr val="tx1"/>
        </a:solidFill>
        <a:latin typeface="+mn-lt"/>
        <a:ea typeface="+mn-ea"/>
        <a:cs typeface="+mn-cs"/>
      </a:defRPr>
    </a:lvl5pPr>
    <a:lvl6pPr marL="2057348" algn="l" defTabSz="411470" rtl="0" eaLnBrk="1" latinLnBrk="0" hangingPunct="1">
      <a:defRPr sz="1620" kern="1200">
        <a:solidFill>
          <a:schemeClr val="tx1"/>
        </a:solidFill>
        <a:latin typeface="+mn-lt"/>
        <a:ea typeface="+mn-ea"/>
        <a:cs typeface="+mn-cs"/>
      </a:defRPr>
    </a:lvl6pPr>
    <a:lvl7pPr marL="2468819" algn="l" defTabSz="411470" rtl="0" eaLnBrk="1" latinLnBrk="0" hangingPunct="1">
      <a:defRPr sz="1620" kern="1200">
        <a:solidFill>
          <a:schemeClr val="tx1"/>
        </a:solidFill>
        <a:latin typeface="+mn-lt"/>
        <a:ea typeface="+mn-ea"/>
        <a:cs typeface="+mn-cs"/>
      </a:defRPr>
    </a:lvl7pPr>
    <a:lvl8pPr marL="2880288" algn="l" defTabSz="411470" rtl="0" eaLnBrk="1" latinLnBrk="0" hangingPunct="1">
      <a:defRPr sz="1620" kern="1200">
        <a:solidFill>
          <a:schemeClr val="tx1"/>
        </a:solidFill>
        <a:latin typeface="+mn-lt"/>
        <a:ea typeface="+mn-ea"/>
        <a:cs typeface="+mn-cs"/>
      </a:defRPr>
    </a:lvl8pPr>
    <a:lvl9pPr marL="3291758" algn="l" defTabSz="41147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tt, Chloe M [US] (CO)" initials="SCM[(" lastIdx="15" clrIdx="0">
    <p:extLst>
      <p:ext uri="{19B8F6BF-5375-455C-9EA6-DF929625EA0E}">
        <p15:presenceInfo xmlns:p15="http://schemas.microsoft.com/office/powerpoint/2012/main" userId="Scutt, Chloe M [US] (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a:srgbClr val="F8F8F8"/>
    <a:srgbClr val="404040"/>
    <a:srgbClr val="202020"/>
    <a:srgbClr val="414141"/>
    <a:srgbClr val="757575"/>
    <a:srgbClr val="BDBDBD"/>
    <a:srgbClr val="000000"/>
    <a:srgbClr val="002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8991" autoAdjust="0"/>
  </p:normalViewPr>
  <p:slideViewPr>
    <p:cSldViewPr snapToGrid="0" snapToObjects="1">
      <p:cViewPr varScale="1">
        <p:scale>
          <a:sx n="147" d="100"/>
          <a:sy n="147" d="100"/>
        </p:scale>
        <p:origin x="462"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19598-7378-4D06-855F-92B3953E18A9}" type="datetimeFigureOut">
              <a:rPr lang="en-US" smtClean="0"/>
              <a:t>11/10/2020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C1899-0281-4675-B394-61ED49C54BA2}" type="slidenum">
              <a:rPr lang="en-US" smtClean="0"/>
              <a:t>‹#›</a:t>
            </a:fld>
            <a:endParaRPr lang="en-US" dirty="0"/>
          </a:p>
        </p:txBody>
      </p:sp>
    </p:spTree>
    <p:extLst>
      <p:ext uri="{BB962C8B-B14F-4D97-AF65-F5344CB8AC3E}">
        <p14:creationId xmlns:p14="http://schemas.microsoft.com/office/powerpoint/2010/main" val="335158508"/>
      </p:ext>
    </p:extLst>
  </p:cSld>
  <p:clrMap bg1="lt1" tx1="dk1" bg2="lt2" tx2="dk2" accent1="accent1" accent2="accent2" accent3="accent3" accent4="accent4" accent5="accent5" accent6="accent6" hlink="hlink" folHlink="folHlink"/>
  <p:notesStyle>
    <a:lvl1pPr marL="0" algn="l" defTabSz="822940" rtl="0" eaLnBrk="1" latinLnBrk="0" hangingPunct="1">
      <a:defRPr sz="1080" kern="1200">
        <a:solidFill>
          <a:schemeClr val="tx1"/>
        </a:solidFill>
        <a:latin typeface="+mn-lt"/>
        <a:ea typeface="+mn-ea"/>
        <a:cs typeface="+mn-cs"/>
      </a:defRPr>
    </a:lvl1pPr>
    <a:lvl2pPr marL="411470" algn="l" defTabSz="822940" rtl="0" eaLnBrk="1" latinLnBrk="0" hangingPunct="1">
      <a:defRPr sz="1080" kern="1200">
        <a:solidFill>
          <a:schemeClr val="tx1"/>
        </a:solidFill>
        <a:latin typeface="+mn-lt"/>
        <a:ea typeface="+mn-ea"/>
        <a:cs typeface="+mn-cs"/>
      </a:defRPr>
    </a:lvl2pPr>
    <a:lvl3pPr marL="822940" algn="l" defTabSz="822940" rtl="0" eaLnBrk="1" latinLnBrk="0" hangingPunct="1">
      <a:defRPr sz="1080" kern="1200">
        <a:solidFill>
          <a:schemeClr val="tx1"/>
        </a:solidFill>
        <a:latin typeface="+mn-lt"/>
        <a:ea typeface="+mn-ea"/>
        <a:cs typeface="+mn-cs"/>
      </a:defRPr>
    </a:lvl3pPr>
    <a:lvl4pPr marL="1234409" algn="l" defTabSz="822940" rtl="0" eaLnBrk="1" latinLnBrk="0" hangingPunct="1">
      <a:defRPr sz="1080" kern="1200">
        <a:solidFill>
          <a:schemeClr val="tx1"/>
        </a:solidFill>
        <a:latin typeface="+mn-lt"/>
        <a:ea typeface="+mn-ea"/>
        <a:cs typeface="+mn-cs"/>
      </a:defRPr>
    </a:lvl4pPr>
    <a:lvl5pPr marL="1645879" algn="l" defTabSz="822940" rtl="0" eaLnBrk="1" latinLnBrk="0" hangingPunct="1">
      <a:defRPr sz="1080" kern="1200">
        <a:solidFill>
          <a:schemeClr val="tx1"/>
        </a:solidFill>
        <a:latin typeface="+mn-lt"/>
        <a:ea typeface="+mn-ea"/>
        <a:cs typeface="+mn-cs"/>
      </a:defRPr>
    </a:lvl5pPr>
    <a:lvl6pPr marL="2057348" algn="l" defTabSz="822940" rtl="0" eaLnBrk="1" latinLnBrk="0" hangingPunct="1">
      <a:defRPr sz="1080" kern="1200">
        <a:solidFill>
          <a:schemeClr val="tx1"/>
        </a:solidFill>
        <a:latin typeface="+mn-lt"/>
        <a:ea typeface="+mn-ea"/>
        <a:cs typeface="+mn-cs"/>
      </a:defRPr>
    </a:lvl6pPr>
    <a:lvl7pPr marL="2468819" algn="l" defTabSz="822940" rtl="0" eaLnBrk="1" latinLnBrk="0" hangingPunct="1">
      <a:defRPr sz="1080" kern="1200">
        <a:solidFill>
          <a:schemeClr val="tx1"/>
        </a:solidFill>
        <a:latin typeface="+mn-lt"/>
        <a:ea typeface="+mn-ea"/>
        <a:cs typeface="+mn-cs"/>
      </a:defRPr>
    </a:lvl7pPr>
    <a:lvl8pPr marL="2880288" algn="l" defTabSz="822940" rtl="0" eaLnBrk="1" latinLnBrk="0" hangingPunct="1">
      <a:defRPr sz="1080" kern="1200">
        <a:solidFill>
          <a:schemeClr val="tx1"/>
        </a:solidFill>
        <a:latin typeface="+mn-lt"/>
        <a:ea typeface="+mn-ea"/>
        <a:cs typeface="+mn-cs"/>
      </a:defRPr>
    </a:lvl8pPr>
    <a:lvl9pPr marL="3291758" algn="l" defTabSz="822940"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200" b="1" dirty="0" smtClean="0">
                <a:solidFill>
                  <a:schemeClr val="tx2">
                    <a:lumMod val="65000"/>
                    <a:lumOff val="35000"/>
                  </a:schemeClr>
                </a:solidFill>
              </a:rPr>
              <a:t>16x9 Template_MasterPPT_2020_16x9_v3.potx</a:t>
            </a: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pPr>
              <a:defRPr/>
            </a:pPr>
            <a:fld id="{948BD229-5B0A-4E70-940D-45E5254E741D}" type="slidenum">
              <a:rPr lang="en-US" smtClean="0"/>
              <a:pPr>
                <a:defRPr/>
              </a:pPr>
              <a:t>1</a:t>
            </a:fld>
            <a:endParaRPr lang="en-US" dirty="0"/>
          </a:p>
        </p:txBody>
      </p:sp>
    </p:spTree>
    <p:extLst>
      <p:ext uri="{BB962C8B-B14F-4D97-AF65-F5344CB8AC3E}">
        <p14:creationId xmlns:p14="http://schemas.microsoft.com/office/powerpoint/2010/main" val="131358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3981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11</a:t>
            </a:fld>
            <a:endParaRPr lang="en-US" dirty="0"/>
          </a:p>
        </p:txBody>
      </p:sp>
    </p:spTree>
    <p:extLst>
      <p:ext uri="{BB962C8B-B14F-4D97-AF65-F5344CB8AC3E}">
        <p14:creationId xmlns:p14="http://schemas.microsoft.com/office/powerpoint/2010/main" val="58486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5788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8572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798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6804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183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2504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8132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6</a:t>
            </a:fld>
            <a:endParaRPr lang="en-US" dirty="0"/>
          </a:p>
        </p:txBody>
      </p:sp>
    </p:spTree>
    <p:extLst>
      <p:ext uri="{BB962C8B-B14F-4D97-AF65-F5344CB8AC3E}">
        <p14:creationId xmlns:p14="http://schemas.microsoft.com/office/powerpoint/2010/main" val="30340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7</a:t>
            </a:fld>
            <a:endParaRPr lang="en-US" dirty="0"/>
          </a:p>
        </p:txBody>
      </p:sp>
    </p:spTree>
    <p:extLst>
      <p:ext uri="{BB962C8B-B14F-4D97-AF65-F5344CB8AC3E}">
        <p14:creationId xmlns:p14="http://schemas.microsoft.com/office/powerpoint/2010/main" val="274080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8</a:t>
            </a:fld>
            <a:endParaRPr lang="en-US" dirty="0"/>
          </a:p>
        </p:txBody>
      </p:sp>
    </p:spTree>
    <p:extLst>
      <p:ext uri="{BB962C8B-B14F-4D97-AF65-F5344CB8AC3E}">
        <p14:creationId xmlns:p14="http://schemas.microsoft.com/office/powerpoint/2010/main" val="226831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1615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Option A">
    <p:spTree>
      <p:nvGrpSpPr>
        <p:cNvPr id="1" name=""/>
        <p:cNvGrpSpPr/>
        <p:nvPr/>
      </p:nvGrpSpPr>
      <p:grpSpPr>
        <a:xfrm>
          <a:off x="0" y="0"/>
          <a:ext cx="0" cy="0"/>
          <a:chOff x="0" y="0"/>
          <a:chExt cx="0" cy="0"/>
        </a:xfrm>
      </p:grpSpPr>
      <p:sp>
        <p:nvSpPr>
          <p:cNvPr id="30" name="Text Placeholder 26">
            <a:extLst>
              <a:ext uri="{FF2B5EF4-FFF2-40B4-BE49-F238E27FC236}">
                <a16:creationId xmlns:a16="http://schemas.microsoft.com/office/drawing/2014/main" id="{283A894A-A7CA-2746-BA3E-4F6D8654CA1D}"/>
              </a:ext>
            </a:extLst>
          </p:cNvPr>
          <p:cNvSpPr>
            <a:spLocks noGrp="1"/>
          </p:cNvSpPr>
          <p:nvPr>
            <p:ph type="body" sz="quarter" idx="16" hasCustomPrompt="1"/>
          </p:nvPr>
        </p:nvSpPr>
        <p:spPr>
          <a:xfrm>
            <a:off x="5137041" y="3841534"/>
            <a:ext cx="3665646" cy="369752"/>
          </a:xfrm>
        </p:spPr>
        <p:txBody>
          <a:bodyPr anchor="b" anchorCtr="0">
            <a:noAutofit/>
          </a:bodyPr>
          <a:lstStyle>
            <a:lvl1pPr marL="0" indent="0" algn="r">
              <a:lnSpc>
                <a:spcPct val="100000"/>
              </a:lnSpc>
              <a:buFontTx/>
              <a:buNone/>
              <a:defRPr sz="1800" b="1">
                <a:solidFill>
                  <a:schemeClr val="tx1"/>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smtClean="0">
                <a:ea typeface="Futura Maxi Book" charset="0"/>
              </a:rPr>
              <a:t>Speaker’s name, </a:t>
            </a:r>
            <a:r>
              <a:rPr lang="en-US" b="1" dirty="0">
                <a:ea typeface="Futura Maxi Book" charset="0"/>
              </a:rPr>
              <a:t>Arial Bold 18pt</a:t>
            </a:r>
          </a:p>
        </p:txBody>
      </p:sp>
      <p:sp>
        <p:nvSpPr>
          <p:cNvPr id="37" name="Text Placeholder 36">
            <a:extLst>
              <a:ext uri="{FF2B5EF4-FFF2-40B4-BE49-F238E27FC236}">
                <a16:creationId xmlns:a16="http://schemas.microsoft.com/office/drawing/2014/main" id="{68FECBAD-8692-5845-BDBF-298A3C12C1C1}"/>
              </a:ext>
            </a:extLst>
          </p:cNvPr>
          <p:cNvSpPr>
            <a:spLocks noGrp="1"/>
          </p:cNvSpPr>
          <p:nvPr>
            <p:ph type="body" sz="quarter" idx="18" hasCustomPrompt="1"/>
          </p:nvPr>
        </p:nvSpPr>
        <p:spPr>
          <a:xfrm>
            <a:off x="5137045" y="4460905"/>
            <a:ext cx="3665646" cy="210398"/>
          </a:xfrm>
        </p:spPr>
        <p:txBody>
          <a:bodyPr anchor="ctr" anchorCtr="0">
            <a:noAutofit/>
          </a:bodyPr>
          <a:lstStyle>
            <a:lvl1pPr marL="0" indent="0" algn="r">
              <a:buNone/>
              <a:defRPr sz="1200">
                <a:solidFill>
                  <a:schemeClr val="tx1"/>
                </a:solidFill>
              </a:defRPr>
            </a:lvl1pPr>
          </a:lstStyle>
          <a:p>
            <a:pPr lvl="0"/>
            <a:r>
              <a:rPr lang="en-US" dirty="0" smtClean="0"/>
              <a:t>Date, Arial 12pt</a:t>
            </a:r>
            <a:endParaRPr lang="en-US" dirty="0"/>
          </a:p>
        </p:txBody>
      </p:sp>
      <p:sp>
        <p:nvSpPr>
          <p:cNvPr id="39" name="Text Placeholder 38">
            <a:extLst>
              <a:ext uri="{FF2B5EF4-FFF2-40B4-BE49-F238E27FC236}">
                <a16:creationId xmlns:a16="http://schemas.microsoft.com/office/drawing/2014/main" id="{35513F1C-CBA6-2F47-B850-080671ECD04C}"/>
              </a:ext>
            </a:extLst>
          </p:cNvPr>
          <p:cNvSpPr>
            <a:spLocks noGrp="1"/>
          </p:cNvSpPr>
          <p:nvPr>
            <p:ph type="body" sz="quarter" idx="19" hasCustomPrompt="1"/>
          </p:nvPr>
        </p:nvSpPr>
        <p:spPr>
          <a:xfrm>
            <a:off x="5137047" y="4136721"/>
            <a:ext cx="3665647" cy="284044"/>
          </a:xfrm>
        </p:spPr>
        <p:txBody>
          <a:bodyPr anchor="t" anchorCtr="0">
            <a:noAutofit/>
          </a:bodyPr>
          <a:lstStyle>
            <a:lvl1pPr marL="0" indent="0" algn="r">
              <a:buNone/>
              <a:defRPr sz="1400">
                <a:solidFill>
                  <a:schemeClr val="tx1"/>
                </a:solidFill>
              </a:defRPr>
            </a:lvl1pPr>
          </a:lstStyle>
          <a:p>
            <a:pPr lvl="0"/>
            <a:r>
              <a:rPr lang="en-US" dirty="0"/>
              <a:t>Speaker’s </a:t>
            </a:r>
            <a:r>
              <a:rPr lang="en-US" dirty="0" smtClean="0"/>
              <a:t>Title, </a:t>
            </a:r>
            <a:r>
              <a:rPr lang="en-US" dirty="0"/>
              <a:t>Arial 14pt</a:t>
            </a:r>
          </a:p>
        </p:txBody>
      </p:sp>
      <p:sp>
        <p:nvSpPr>
          <p:cNvPr id="2" name="Title 1"/>
          <p:cNvSpPr>
            <a:spLocks noGrp="1"/>
          </p:cNvSpPr>
          <p:nvPr>
            <p:ph type="ctrTitle" hasCustomPrompt="1"/>
          </p:nvPr>
        </p:nvSpPr>
        <p:spPr>
          <a:xfrm>
            <a:off x="427422" y="956990"/>
            <a:ext cx="7518725" cy="1790700"/>
          </a:xfr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dirty="0">
                <a:ea typeface="Futura Maxi" charset="0"/>
              </a:rPr>
              <a:t>Main Title Slide: Option A  </a:t>
            </a:r>
            <a:br>
              <a:rPr lang="en-US" dirty="0">
                <a:ea typeface="Futura Maxi" charset="0"/>
              </a:rPr>
            </a:br>
            <a:r>
              <a:rPr lang="en-US" dirty="0">
                <a:ea typeface="Futura Maxi" charset="0"/>
              </a:rPr>
              <a:t>Arial Bold 32pt</a:t>
            </a:r>
            <a:r>
              <a:rPr lang="en-US" dirty="0" smtClean="0">
                <a:ea typeface="Futura Maxi" charset="0"/>
              </a:rPr>
              <a:t>. Capitalize Each Word</a:t>
            </a:r>
            <a:endParaRPr lang="en-US" dirty="0">
              <a:ea typeface="Futura Maxi" charset="0"/>
            </a:endParaRPr>
          </a:p>
        </p:txBody>
      </p:sp>
      <p:sp>
        <p:nvSpPr>
          <p:cNvPr id="9" name="Rectangle 8">
            <a:extLst>
              <a:ext uri="{FF2B5EF4-FFF2-40B4-BE49-F238E27FC236}">
                <a16:creationId xmlns:a16="http://schemas.microsoft.com/office/drawing/2014/main" id="{DB28807C-599E-FE40-B4B6-C20841F7EC16}"/>
              </a:ext>
            </a:extLst>
          </p:cNvPr>
          <p:cNvSpPr/>
          <p:nvPr userDrawn="1"/>
        </p:nvSpPr>
        <p:spPr>
          <a:xfrm>
            <a:off x="547309" y="3006166"/>
            <a:ext cx="430714" cy="54410"/>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solidFill>
                <a:srgbClr val="00269A"/>
              </a:solidFill>
            </a:endParaRPr>
          </a:p>
        </p:txBody>
      </p:sp>
      <p:sp>
        <p:nvSpPr>
          <p:cNvPr id="8" name="Text Placeholder 7"/>
          <p:cNvSpPr>
            <a:spLocks noGrp="1"/>
          </p:cNvSpPr>
          <p:nvPr>
            <p:ph type="body" sz="quarter" idx="20" hasCustomPrompt="1"/>
          </p:nvPr>
        </p:nvSpPr>
        <p:spPr>
          <a:xfrm>
            <a:off x="427422" y="3228285"/>
            <a:ext cx="7518400" cy="490538"/>
          </a:xfrm>
        </p:spPr>
        <p:txBody>
          <a:bodyPr>
            <a:normAutofit/>
          </a:bodyPr>
          <a:lstStyle>
            <a:lvl1pPr marL="0" indent="0">
              <a:buNone/>
              <a:defRPr sz="1800" b="0"/>
            </a:lvl1pPr>
          </a:lstStyle>
          <a:p>
            <a:pPr lvl="0"/>
            <a:r>
              <a:rPr lang="en-US" dirty="0" smtClean="0"/>
              <a:t>No Pic Option Subtitle, Arial 18pt</a:t>
            </a:r>
          </a:p>
        </p:txBody>
      </p:sp>
      <p:sp>
        <p:nvSpPr>
          <p:cNvPr id="3" name="Date Placeholder 2"/>
          <p:cNvSpPr>
            <a:spLocks noGrp="1"/>
          </p:cNvSpPr>
          <p:nvPr>
            <p:ph type="dt" sz="half" idx="21"/>
          </p:nvPr>
        </p:nvSpPr>
        <p:spPr/>
        <p:txBody>
          <a:bodyPr/>
          <a:lstStyle/>
          <a:p>
            <a:r>
              <a:rPr lang="en-US" smtClean="0"/>
              <a:t>1/9/2020 File name here</a:t>
            </a:r>
            <a:endParaRPr lang="en-US" dirty="0"/>
          </a:p>
        </p:txBody>
      </p:sp>
      <p:sp>
        <p:nvSpPr>
          <p:cNvPr id="6" name="Slide Number Placeholder 5"/>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14527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vention Header and Bulleted Content (Less Cop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340067" y="105511"/>
            <a:ext cx="7173096" cy="691286"/>
          </a:xfrm>
        </p:spPr>
        <p:txBody>
          <a:bodyPr anchor="b">
            <a:normAutofit/>
          </a:bodyPr>
          <a:lstStyle>
            <a:lvl1pPr>
              <a:defRPr sz="2400"/>
            </a:lvl1pPr>
          </a:lstStyle>
          <a:p>
            <a:r>
              <a:rPr lang="en-US" dirty="0"/>
              <a:t>Main H Font: Arial Bold 24pt</a:t>
            </a:r>
            <a:r>
              <a:rPr lang="en-US" dirty="0" smtClean="0"/>
              <a:t>.</a:t>
            </a:r>
            <a:endParaRPr lang="en-US" dirty="0"/>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156378" y="796448"/>
            <a:ext cx="88312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2"/>
          </p:nvPr>
        </p:nvSpPr>
        <p:spPr>
          <a:xfrm>
            <a:off x="339725" y="935037"/>
            <a:ext cx="7543034" cy="3784107"/>
          </a:xfrm>
        </p:spPr>
        <p:txBody>
          <a:bodyPr/>
          <a:lstStyle>
            <a:lvl1pPr marL="173038" indent="-173038">
              <a:lnSpc>
                <a:spcPct val="90000"/>
              </a:lnSpc>
              <a:spcBef>
                <a:spcPts val="1000"/>
              </a:spcBef>
              <a:spcAft>
                <a:spcPts val="0"/>
              </a:spcAft>
              <a:defRPr/>
            </a:lvl1pPr>
            <a:lvl2pPr marL="404813" indent="-209550">
              <a:lnSpc>
                <a:spcPct val="90000"/>
              </a:lnSpc>
              <a:spcBef>
                <a:spcPts val="500"/>
              </a:spcBef>
              <a:spcAft>
                <a:spcPts val="0"/>
              </a:spcAft>
              <a:defRPr sz="1600"/>
            </a:lvl2pPr>
            <a:lvl3pPr marL="509588" indent="-119063">
              <a:lnSpc>
                <a:spcPct val="90000"/>
              </a:lnSpc>
              <a:spcBef>
                <a:spcPts val="500"/>
              </a:spcBef>
              <a:spcAft>
                <a:spcPts val="0"/>
              </a:spcAft>
              <a:defRPr/>
            </a:lvl3pPr>
            <a:lvl4pPr marL="741363" indent="-153988">
              <a:lnSpc>
                <a:spcPct val="90000"/>
              </a:lnSpc>
              <a:spcBef>
                <a:spcPts val="500"/>
              </a:spcBef>
              <a:spcAft>
                <a:spcPts val="0"/>
              </a:spcAft>
              <a:tabLst/>
              <a:defRPr sz="1400"/>
            </a:lvl4pPr>
            <a:lvl5pPr marL="914400" indent="-101600">
              <a:lnSpc>
                <a:spcPct val="90000"/>
              </a:lnSpc>
              <a:spcBef>
                <a:spcPts val="500"/>
              </a:spcBef>
              <a:spcAft>
                <a:spcPts val="0"/>
              </a:spcAft>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p:cNvSpPr>
          <p:nvPr>
            <p:ph type="dt" sz="half" idx="14"/>
          </p:nvPr>
        </p:nvSpPr>
        <p:spPr/>
        <p:txBody>
          <a:bodyPr/>
          <a:lstStyle/>
          <a:p>
            <a:r>
              <a:rPr lang="en-US" smtClean="0"/>
              <a:t>1/9/2020 File name here</a:t>
            </a:r>
            <a:endParaRPr lang="en-US" dirty="0"/>
          </a:p>
        </p:txBody>
      </p:sp>
      <p:sp>
        <p:nvSpPr>
          <p:cNvPr id="8" name="Slide Number Placeholder 7"/>
          <p:cNvSpPr>
            <a:spLocks noGrp="1"/>
          </p:cNvSpPr>
          <p:nvPr>
            <p:ph type="sldNum" sz="quarter" idx="16"/>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0652609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2 Col Bulleted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340067" y="105511"/>
            <a:ext cx="7173096" cy="691286"/>
          </a:xfrm>
        </p:spPr>
        <p:txBody>
          <a:bodyPr anchor="b">
            <a:normAutofit/>
          </a:bodyPr>
          <a:lstStyle>
            <a:lvl1pPr>
              <a:defRPr sz="2400"/>
            </a:lvl1pPr>
          </a:lstStyle>
          <a:p>
            <a:r>
              <a:rPr lang="en-US" dirty="0"/>
              <a:t>Main H Font: Arial Bold 24pt</a:t>
            </a:r>
            <a:r>
              <a:rPr lang="en-US" dirty="0" smtClean="0"/>
              <a:t>. </a:t>
            </a:r>
            <a:endParaRPr lang="en-US" dirty="0"/>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156378" y="796448"/>
            <a:ext cx="88312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E5A13C3-637C-704A-83D2-665B7CA28019}"/>
              </a:ext>
            </a:extLst>
          </p:cNvPr>
          <p:cNvSpPr>
            <a:spLocks noGrp="1"/>
          </p:cNvSpPr>
          <p:nvPr>
            <p:ph type="body" sz="quarter" idx="11" hasCustomPrompt="1"/>
          </p:nvPr>
        </p:nvSpPr>
        <p:spPr>
          <a:xfrm>
            <a:off x="340066" y="1493397"/>
            <a:ext cx="4023360" cy="3121967"/>
          </a:xfrm>
        </p:spPr>
        <p:txBody>
          <a:bodyPr>
            <a:noAutofit/>
          </a:bodyPr>
          <a:lstStyle>
            <a:lvl1pPr marL="152864" indent="-152864">
              <a:lnSpc>
                <a:spcPct val="100000"/>
              </a:lnSpc>
              <a:spcBef>
                <a:spcPts val="0"/>
              </a:spcBef>
              <a:spcAft>
                <a:spcPts val="600"/>
              </a:spcAft>
              <a:buFont typeface="Arial" panose="020B0604020202020204" pitchFamily="34" charset="0"/>
              <a:buChar char="•"/>
              <a:tabLst/>
              <a:defRPr sz="1400" b="0">
                <a:solidFill>
                  <a:schemeClr val="tx2"/>
                </a:solidFill>
              </a:defRPr>
            </a:lvl1pPr>
            <a:lvl2pPr marL="396875" indent="-87313">
              <a:lnSpc>
                <a:spcPct val="100000"/>
              </a:lnSpc>
              <a:spcBef>
                <a:spcPts val="200"/>
              </a:spcBef>
              <a:spcAft>
                <a:spcPts val="600"/>
              </a:spcAft>
              <a:tabLst/>
              <a:defRPr lang="en-US" sz="1400" kern="1200" dirty="0" smtClean="0">
                <a:solidFill>
                  <a:schemeClr val="tx2"/>
                </a:solidFill>
                <a:latin typeface="Arial" panose="020B0604020202020204" pitchFamily="34" charset="0"/>
                <a:ea typeface="+mn-ea"/>
                <a:cs typeface="Arial" panose="020B0604020202020204" pitchFamily="34" charset="0"/>
              </a:defRPr>
            </a:lvl2pPr>
            <a:lvl3pPr marL="569913" indent="-103188">
              <a:lnSpc>
                <a:spcPct val="100000"/>
              </a:lnSpc>
              <a:spcBef>
                <a:spcPts val="200"/>
              </a:spcBef>
              <a:spcAft>
                <a:spcPts val="600"/>
              </a:spcAft>
              <a:buFont typeface="Arial" panose="020B0604020202020204" pitchFamily="34" charset="0"/>
              <a:buChar char="–"/>
              <a:defRPr sz="1100">
                <a:solidFill>
                  <a:schemeClr val="tx2"/>
                </a:solidFill>
              </a:defRPr>
            </a:lvl3pPr>
            <a:lvl4pPr>
              <a:defRPr sz="1260">
                <a:solidFill>
                  <a:schemeClr val="accent3"/>
                </a:solidFill>
              </a:defRPr>
            </a:lvl4pPr>
            <a:lvl5pPr>
              <a:defRPr sz="1260">
                <a:solidFill>
                  <a:schemeClr val="accent3"/>
                </a:solidFill>
              </a:defRPr>
            </a:lvl5pPr>
          </a:lstStyle>
          <a:p>
            <a:pPr lvl="0"/>
            <a:r>
              <a:rPr lang="en-US" dirty="0"/>
              <a:t>Click to edit Master text </a:t>
            </a:r>
            <a:r>
              <a:rPr lang="en-US" dirty="0" smtClean="0"/>
              <a:t>styles Arial 18 pt.</a:t>
            </a:r>
            <a:endParaRPr lang="en-US" dirty="0"/>
          </a:p>
          <a:p>
            <a:pPr marL="467157" lvl="1" indent="-158576" algn="l" defTabSz="617162" rtl="0" eaLnBrk="1" latinLnBrk="0" hangingPunct="1">
              <a:lnSpc>
                <a:spcPct val="90000"/>
              </a:lnSpc>
              <a:spcBef>
                <a:spcPts val="337"/>
              </a:spcBef>
              <a:buFont typeface="Arial" panose="020B0604020202020204" pitchFamily="34" charset="0"/>
              <a:buChar char="•"/>
            </a:pPr>
            <a:r>
              <a:rPr lang="en-US" dirty="0"/>
              <a:t>Second </a:t>
            </a:r>
            <a:r>
              <a:rPr lang="en-US" dirty="0" smtClean="0"/>
              <a:t>level</a:t>
            </a:r>
          </a:p>
          <a:p>
            <a:pPr lvl="2"/>
            <a:r>
              <a:rPr lang="en-US" dirty="0" smtClean="0"/>
              <a:t>Third level</a:t>
            </a:r>
            <a:endParaRPr lang="en-US" dirty="0"/>
          </a:p>
        </p:txBody>
      </p:sp>
      <p:sp>
        <p:nvSpPr>
          <p:cNvPr id="5" name="Text Placeholder 4"/>
          <p:cNvSpPr>
            <a:spLocks noGrp="1"/>
          </p:cNvSpPr>
          <p:nvPr>
            <p:ph type="body" sz="quarter" idx="13"/>
          </p:nvPr>
        </p:nvSpPr>
        <p:spPr>
          <a:xfrm>
            <a:off x="339726" y="915830"/>
            <a:ext cx="8312150" cy="577377"/>
          </a:xfrm>
        </p:spPr>
        <p:txBody>
          <a:bodyPr>
            <a:noAutofit/>
          </a:bodyPr>
          <a:lstStyle>
            <a:lvl1pPr marL="0" indent="0">
              <a:spcBef>
                <a:spcPts val="500"/>
              </a:spcBef>
              <a:spcAft>
                <a:spcPts val="0"/>
              </a:spcAft>
              <a:buNone/>
              <a:defRPr sz="1600">
                <a:latin typeface="Arial" panose="020B0604020202020204" pitchFamily="34" charset="0"/>
                <a:cs typeface="Arial" panose="020B0604020202020204" pitchFamily="34" charset="0"/>
              </a:defRPr>
            </a:lvl1pPr>
          </a:lstStyle>
          <a:p>
            <a:pPr lvl="0"/>
            <a:r>
              <a:rPr lang="en-US" smtClean="0"/>
              <a:t>Edit Master text styles</a:t>
            </a:r>
          </a:p>
        </p:txBody>
      </p:sp>
      <p:sp>
        <p:nvSpPr>
          <p:cNvPr id="2" name="Date Placeholder 1"/>
          <p:cNvSpPr>
            <a:spLocks noGrp="1"/>
          </p:cNvSpPr>
          <p:nvPr>
            <p:ph type="dt" sz="half" idx="15"/>
          </p:nvPr>
        </p:nvSpPr>
        <p:spPr/>
        <p:txBody>
          <a:bodyPr/>
          <a:lstStyle/>
          <a:p>
            <a:r>
              <a:rPr lang="en-US" smtClean="0"/>
              <a:t>1/9/2020 File name here</a:t>
            </a:r>
            <a:endParaRPr lang="en-US" dirty="0"/>
          </a:p>
        </p:txBody>
      </p:sp>
      <p:sp>
        <p:nvSpPr>
          <p:cNvPr id="7" name="Slide Number Placeholder 6"/>
          <p:cNvSpPr>
            <a:spLocks noGrp="1"/>
          </p:cNvSpPr>
          <p:nvPr>
            <p:ph type="sldNum" sz="quarter" idx="17"/>
          </p:nvPr>
        </p:nvSpPr>
        <p:spPr/>
        <p:txBody>
          <a:bodyPr/>
          <a:lstStyle/>
          <a:p>
            <a:fld id="{32A2F39E-E4DB-494E-AB40-38356C65078C}" type="slidenum">
              <a:rPr lang="en-US" smtClean="0"/>
              <a:pPr/>
              <a:t>‹#›</a:t>
            </a:fld>
            <a:endParaRPr lang="en-US" dirty="0"/>
          </a:p>
        </p:txBody>
      </p:sp>
      <p:sp>
        <p:nvSpPr>
          <p:cNvPr id="12" name="Text Placeholder 5">
            <a:extLst>
              <a:ext uri="{FF2B5EF4-FFF2-40B4-BE49-F238E27FC236}">
                <a16:creationId xmlns:a16="http://schemas.microsoft.com/office/drawing/2014/main" id="{6E5A13C3-637C-704A-83D2-665B7CA28019}"/>
              </a:ext>
            </a:extLst>
          </p:cNvPr>
          <p:cNvSpPr>
            <a:spLocks noGrp="1"/>
          </p:cNvSpPr>
          <p:nvPr>
            <p:ph type="body" sz="quarter" idx="18" hasCustomPrompt="1"/>
          </p:nvPr>
        </p:nvSpPr>
        <p:spPr>
          <a:xfrm>
            <a:off x="4628516" y="1493397"/>
            <a:ext cx="4023360" cy="3121967"/>
          </a:xfrm>
        </p:spPr>
        <p:txBody>
          <a:bodyPr>
            <a:noAutofit/>
          </a:bodyPr>
          <a:lstStyle>
            <a:lvl1pPr marL="152864" indent="-152864">
              <a:lnSpc>
                <a:spcPct val="100000"/>
              </a:lnSpc>
              <a:spcBef>
                <a:spcPts val="0"/>
              </a:spcBef>
              <a:spcAft>
                <a:spcPts val="600"/>
              </a:spcAft>
              <a:buFont typeface="Arial" panose="020B0604020202020204" pitchFamily="34" charset="0"/>
              <a:buChar char="•"/>
              <a:tabLst/>
              <a:defRPr sz="1400" b="0">
                <a:solidFill>
                  <a:schemeClr val="tx2"/>
                </a:solidFill>
              </a:defRPr>
            </a:lvl1pPr>
            <a:lvl2pPr marL="396875" indent="-87313">
              <a:lnSpc>
                <a:spcPct val="100000"/>
              </a:lnSpc>
              <a:spcBef>
                <a:spcPts val="200"/>
              </a:spcBef>
              <a:spcAft>
                <a:spcPts val="600"/>
              </a:spcAft>
              <a:tabLst/>
              <a:defRPr lang="en-US" sz="1400" kern="1200" dirty="0" smtClean="0">
                <a:solidFill>
                  <a:schemeClr val="tx2"/>
                </a:solidFill>
                <a:latin typeface="Arial" panose="020B0604020202020204" pitchFamily="34" charset="0"/>
                <a:ea typeface="+mn-ea"/>
                <a:cs typeface="Arial" panose="020B0604020202020204" pitchFamily="34" charset="0"/>
              </a:defRPr>
            </a:lvl2pPr>
            <a:lvl3pPr marL="569913" indent="-103188">
              <a:lnSpc>
                <a:spcPct val="100000"/>
              </a:lnSpc>
              <a:spcBef>
                <a:spcPts val="200"/>
              </a:spcBef>
              <a:spcAft>
                <a:spcPts val="600"/>
              </a:spcAft>
              <a:buFont typeface="Arial" panose="020B0604020202020204" pitchFamily="34" charset="0"/>
              <a:buChar char="–"/>
              <a:defRPr sz="1100">
                <a:solidFill>
                  <a:schemeClr val="tx2"/>
                </a:solidFill>
              </a:defRPr>
            </a:lvl3pPr>
            <a:lvl4pPr>
              <a:defRPr sz="1260">
                <a:solidFill>
                  <a:schemeClr val="accent3"/>
                </a:solidFill>
              </a:defRPr>
            </a:lvl4pPr>
            <a:lvl5pPr>
              <a:defRPr sz="1260">
                <a:solidFill>
                  <a:schemeClr val="accent3"/>
                </a:solidFill>
              </a:defRPr>
            </a:lvl5pPr>
          </a:lstStyle>
          <a:p>
            <a:pPr lvl="0"/>
            <a:r>
              <a:rPr lang="en-US" dirty="0"/>
              <a:t>Click to edit Master text </a:t>
            </a:r>
            <a:r>
              <a:rPr lang="en-US" dirty="0" smtClean="0"/>
              <a:t>styles Arial 18 pt.</a:t>
            </a:r>
            <a:endParaRPr lang="en-US" dirty="0"/>
          </a:p>
          <a:p>
            <a:pPr marL="467157" lvl="1" indent="-158576" algn="l" defTabSz="617162" rtl="0" eaLnBrk="1" latinLnBrk="0" hangingPunct="1">
              <a:lnSpc>
                <a:spcPct val="90000"/>
              </a:lnSpc>
              <a:spcBef>
                <a:spcPts val="337"/>
              </a:spcBef>
              <a:buFont typeface="Arial" panose="020B0604020202020204" pitchFamily="34" charset="0"/>
              <a:buChar char="•"/>
            </a:pPr>
            <a:r>
              <a:rPr lang="en-US" dirty="0"/>
              <a:t>Second </a:t>
            </a:r>
            <a:r>
              <a:rPr lang="en-US" dirty="0" smtClean="0"/>
              <a:t>level</a:t>
            </a:r>
          </a:p>
          <a:p>
            <a:pPr lvl="2"/>
            <a:r>
              <a:rPr lang="en-US" dirty="0" smtClean="0"/>
              <a:t>Third level</a:t>
            </a:r>
            <a:endParaRPr lang="en-US" dirty="0"/>
          </a:p>
        </p:txBody>
      </p:sp>
    </p:spTree>
    <p:extLst>
      <p:ext uri="{BB962C8B-B14F-4D97-AF65-F5344CB8AC3E}">
        <p14:creationId xmlns:p14="http://schemas.microsoft.com/office/powerpoint/2010/main" val="373550602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eader and Content with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066" y="105511"/>
            <a:ext cx="7203734" cy="691286"/>
          </a:xfrm>
        </p:spPr>
        <p:txBody>
          <a:bodyPr anchor="b">
            <a:normAutofit/>
          </a:bodyPr>
          <a:lstStyle>
            <a:lvl1pPr>
              <a:defRPr sz="2400"/>
            </a:lvl1pPr>
          </a:lstStyle>
          <a:p>
            <a:r>
              <a:rPr lang="en-US" dirty="0"/>
              <a:t>Main H Font: Arial Bold 24pt.</a:t>
            </a:r>
          </a:p>
        </p:txBody>
      </p:sp>
      <p:sp>
        <p:nvSpPr>
          <p:cNvPr id="3" name="Content Placeholder 2"/>
          <p:cNvSpPr>
            <a:spLocks noGrp="1"/>
          </p:cNvSpPr>
          <p:nvPr>
            <p:ph sz="half" idx="1" hasCustomPrompt="1"/>
          </p:nvPr>
        </p:nvSpPr>
        <p:spPr>
          <a:xfrm>
            <a:off x="340070" y="915961"/>
            <a:ext cx="4042744" cy="3938450"/>
          </a:xfrm>
          <a:noFill/>
        </p:spPr>
        <p:txBody>
          <a:bodyPr lIns="274320" rIns="274320" anchor="ctr" anchorCtr="0">
            <a:normAutofit/>
          </a:bodyPr>
          <a:lstStyle>
            <a:lvl1pPr marL="0" indent="0" algn="r">
              <a:lnSpc>
                <a:spcPct val="90000"/>
              </a:lnSpc>
              <a:spcAft>
                <a:spcPts val="600"/>
              </a:spcAft>
              <a:buNone/>
              <a:defRPr sz="1600">
                <a:solidFill>
                  <a:schemeClr val="tx2"/>
                </a:solidFill>
              </a:defRPr>
            </a:lvl1pPr>
          </a:lstStyle>
          <a:p>
            <a:r>
              <a:rPr lang="en-US" dirty="0">
                <a:latin typeface="Arial" panose="020B0604020202020204" pitchFamily="34" charset="0"/>
                <a:cs typeface="Arial" panose="020B0604020202020204" pitchFamily="34" charset="0"/>
              </a:rPr>
              <a:t>Less is more. Especially when it comes to words. Use a photo to tell your story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are only a few key points, don’t use bullets. Use strong statements to make your point.</a:t>
            </a:r>
          </a:p>
          <a:p>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FFC845-DC85-A842-9A8D-CE2A41D22BAA}"/>
              </a:ext>
            </a:extLst>
          </p:cNvPr>
          <p:cNvCxnSpPr>
            <a:cxnSpLocks/>
          </p:cNvCxnSpPr>
          <p:nvPr userDrawn="1"/>
        </p:nvCxnSpPr>
        <p:spPr>
          <a:xfrm>
            <a:off x="156378" y="796448"/>
            <a:ext cx="88312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4F0CDFA9-407B-6841-9BCF-46975D310502}"/>
              </a:ext>
            </a:extLst>
          </p:cNvPr>
          <p:cNvSpPr>
            <a:spLocks noGrp="1"/>
          </p:cNvSpPr>
          <p:nvPr>
            <p:ph type="pic" sz="quarter" idx="10"/>
          </p:nvPr>
        </p:nvSpPr>
        <p:spPr>
          <a:xfrm>
            <a:off x="4470657" y="915959"/>
            <a:ext cx="4516186" cy="3938452"/>
          </a:xfrm>
        </p:spPr>
        <p:txBody>
          <a:bodyPr/>
          <a:lstStyle/>
          <a:p>
            <a:r>
              <a:rPr lang="en-US" smtClean="0"/>
              <a:t>Click icon to add picture</a:t>
            </a:r>
            <a:endParaRPr lang="en-US" dirty="0"/>
          </a:p>
        </p:txBody>
      </p:sp>
      <p:sp>
        <p:nvSpPr>
          <p:cNvPr id="4" name="Date Placeholder 3"/>
          <p:cNvSpPr>
            <a:spLocks noGrp="1"/>
          </p:cNvSpPr>
          <p:nvPr>
            <p:ph type="dt" sz="half" idx="13"/>
          </p:nvPr>
        </p:nvSpPr>
        <p:spPr/>
        <p:txBody>
          <a:bodyPr/>
          <a:lstStyle/>
          <a:p>
            <a:r>
              <a:rPr lang="en-US" smtClean="0"/>
              <a:t>1/9/2020 File name here</a:t>
            </a:r>
            <a:endParaRPr lang="en-US" dirty="0"/>
          </a:p>
        </p:txBody>
      </p:sp>
      <p:sp>
        <p:nvSpPr>
          <p:cNvPr id="6" name="Slide Number Placeholder 5"/>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7058217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er and Small Amount of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8714" y="872360"/>
            <a:ext cx="6724748" cy="3773212"/>
          </a:xfrm>
          <a:noFill/>
        </p:spPr>
        <p:txBody>
          <a:bodyPr lIns="274320" rIns="274320" anchor="ctr">
            <a:normAutofit/>
          </a:bodyPr>
          <a:lstStyle>
            <a:lvl1pPr marL="0" indent="0" algn="l">
              <a:lnSpc>
                <a:spcPct val="90000"/>
              </a:lnSpc>
              <a:spcAft>
                <a:spcPts val="1800"/>
              </a:spcAft>
              <a:buNone/>
              <a:defRPr sz="3000">
                <a:solidFill>
                  <a:schemeClr val="tx2"/>
                </a:solidFill>
              </a:defRPr>
            </a:lvl1pPr>
            <a:lvl2pPr marL="308582" indent="0">
              <a:buNone/>
              <a:defRPr sz="1350">
                <a:solidFill>
                  <a:schemeClr val="tx1">
                    <a:tint val="75000"/>
                  </a:schemeClr>
                </a:solidFill>
              </a:defRPr>
            </a:lvl2pPr>
            <a:lvl3pPr marL="617162" indent="0">
              <a:buNone/>
              <a:defRPr sz="1215">
                <a:solidFill>
                  <a:schemeClr val="tx1">
                    <a:tint val="75000"/>
                  </a:schemeClr>
                </a:solidFill>
              </a:defRPr>
            </a:lvl3pPr>
            <a:lvl4pPr marL="925742" indent="0">
              <a:buNone/>
              <a:defRPr sz="1080">
                <a:solidFill>
                  <a:schemeClr val="tx1">
                    <a:tint val="75000"/>
                  </a:schemeClr>
                </a:solidFill>
              </a:defRPr>
            </a:lvl4pPr>
            <a:lvl5pPr marL="1234325" indent="0">
              <a:buNone/>
              <a:defRPr sz="1080">
                <a:solidFill>
                  <a:schemeClr val="tx1">
                    <a:tint val="75000"/>
                  </a:schemeClr>
                </a:solidFill>
              </a:defRPr>
            </a:lvl5pPr>
            <a:lvl6pPr marL="1542905" indent="0">
              <a:buNone/>
              <a:defRPr sz="1080">
                <a:solidFill>
                  <a:schemeClr val="tx1">
                    <a:tint val="75000"/>
                  </a:schemeClr>
                </a:solidFill>
              </a:defRPr>
            </a:lvl6pPr>
            <a:lvl7pPr marL="1851484" indent="0">
              <a:buNone/>
              <a:defRPr sz="1080">
                <a:solidFill>
                  <a:schemeClr val="tx1">
                    <a:tint val="75000"/>
                  </a:schemeClr>
                </a:solidFill>
              </a:defRPr>
            </a:lvl7pPr>
            <a:lvl8pPr marL="2160065" indent="0">
              <a:buNone/>
              <a:defRPr sz="1080">
                <a:solidFill>
                  <a:schemeClr val="tx1">
                    <a:tint val="75000"/>
                  </a:schemeClr>
                </a:solidFill>
              </a:defRPr>
            </a:lvl8pPr>
            <a:lvl9pPr marL="2468646" indent="0">
              <a:buNone/>
              <a:defRPr sz="1080">
                <a:solidFill>
                  <a:schemeClr val="tx1">
                    <a:tint val="75000"/>
                  </a:schemeClr>
                </a:solidFill>
              </a:defRPr>
            </a:lvl9pPr>
          </a:lstStyle>
          <a:p>
            <a:r>
              <a:rPr lang="en-US" dirty="0" smtClean="0"/>
              <a:t>Sometimes, all you need on a slide is one, large thought. </a:t>
            </a:r>
          </a:p>
          <a:p>
            <a:r>
              <a:rPr lang="en-US" dirty="0" smtClean="0"/>
              <a:t>Use Arial 30pt. Notice white space on the right</a:t>
            </a:r>
          </a:p>
        </p:txBody>
      </p:sp>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340066" y="105511"/>
            <a:ext cx="7203734" cy="691286"/>
          </a:xfrm>
        </p:spPr>
        <p:txBody>
          <a:bodyPr anchor="b">
            <a:norm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156378" y="796448"/>
            <a:ext cx="88312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smtClean="0"/>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706188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Blank Canvas">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340076" y="105511"/>
            <a:ext cx="7279933" cy="691286"/>
          </a:xfrm>
        </p:spPr>
        <p:txBody>
          <a:bodyPr anchor="b">
            <a:norm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156378" y="796448"/>
            <a:ext cx="88312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smtClean="0"/>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24419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Two Content Sections">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30024A6-45DD-0545-B18F-3DACE75CF9B6}"/>
              </a:ext>
            </a:extLst>
          </p:cNvPr>
          <p:cNvSpPr/>
          <p:nvPr userDrawn="1"/>
        </p:nvSpPr>
        <p:spPr>
          <a:xfrm>
            <a:off x="4648599" y="918400"/>
            <a:ext cx="4339026" cy="3936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20" dirty="0">
              <a:solidFill>
                <a:schemeClr val="tx2"/>
              </a:solidFill>
            </a:endParaRPr>
          </a:p>
        </p:txBody>
      </p:sp>
      <p:sp>
        <p:nvSpPr>
          <p:cNvPr id="30" name="Title 1">
            <a:extLst>
              <a:ext uri="{FF2B5EF4-FFF2-40B4-BE49-F238E27FC236}">
                <a16:creationId xmlns:a16="http://schemas.microsoft.com/office/drawing/2014/main" id="{F4B6BF58-08A5-5A49-B149-F4FEA70A5BB8}"/>
              </a:ext>
            </a:extLst>
          </p:cNvPr>
          <p:cNvSpPr>
            <a:spLocks noGrp="1"/>
          </p:cNvSpPr>
          <p:nvPr>
            <p:ph type="title" hasCustomPrompt="1"/>
          </p:nvPr>
        </p:nvSpPr>
        <p:spPr>
          <a:xfrm>
            <a:off x="340079" y="105511"/>
            <a:ext cx="7127533" cy="689821"/>
          </a:xfrm>
        </p:spPr>
        <p:txBody>
          <a:bodyPr anchor="b">
            <a:normAutofit/>
          </a:bodyPr>
          <a:lstStyle>
            <a:lvl1pPr algn="l">
              <a:defRPr sz="2400"/>
            </a:lvl1pPr>
          </a:lstStyle>
          <a:p>
            <a:r>
              <a:rPr lang="en-US" dirty="0"/>
              <a:t>Main H Font: Arial Bold 24pt.</a:t>
            </a:r>
          </a:p>
        </p:txBody>
      </p:sp>
      <p:cxnSp>
        <p:nvCxnSpPr>
          <p:cNvPr id="32" name="Straight Connector 31">
            <a:extLst>
              <a:ext uri="{FF2B5EF4-FFF2-40B4-BE49-F238E27FC236}">
                <a16:creationId xmlns:a16="http://schemas.microsoft.com/office/drawing/2014/main" id="{76D8B157-FE2B-D543-A835-A1582600B25E}"/>
              </a:ext>
            </a:extLst>
          </p:cNvPr>
          <p:cNvCxnSpPr>
            <a:cxnSpLocks/>
          </p:cNvCxnSpPr>
          <p:nvPr userDrawn="1"/>
        </p:nvCxnSpPr>
        <p:spPr>
          <a:xfrm>
            <a:off x="156378" y="796448"/>
            <a:ext cx="88312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Picture Placeholder 39">
            <a:extLst>
              <a:ext uri="{FF2B5EF4-FFF2-40B4-BE49-F238E27FC236}">
                <a16:creationId xmlns:a16="http://schemas.microsoft.com/office/drawing/2014/main" id="{9F884766-BB2E-6040-A770-08374D6B2525}"/>
              </a:ext>
            </a:extLst>
          </p:cNvPr>
          <p:cNvSpPr>
            <a:spLocks noGrp="1"/>
          </p:cNvSpPr>
          <p:nvPr>
            <p:ph type="pic" sz="quarter" idx="12"/>
          </p:nvPr>
        </p:nvSpPr>
        <p:spPr>
          <a:xfrm>
            <a:off x="4895086" y="3533893"/>
            <a:ext cx="1804994" cy="1195340"/>
          </a:xfrm>
        </p:spPr>
        <p:txBody>
          <a:bodyPr/>
          <a:lstStyle/>
          <a:p>
            <a:r>
              <a:rPr lang="en-US" smtClean="0"/>
              <a:t>Click icon to add picture</a:t>
            </a:r>
            <a:endParaRPr lang="en-US" dirty="0"/>
          </a:p>
        </p:txBody>
      </p:sp>
      <p:sp>
        <p:nvSpPr>
          <p:cNvPr id="43" name="Picture Placeholder 39">
            <a:extLst>
              <a:ext uri="{FF2B5EF4-FFF2-40B4-BE49-F238E27FC236}">
                <a16:creationId xmlns:a16="http://schemas.microsoft.com/office/drawing/2014/main" id="{8DFB1736-7A4A-5B42-ADF4-63E5C1749CF8}"/>
              </a:ext>
            </a:extLst>
          </p:cNvPr>
          <p:cNvSpPr>
            <a:spLocks noGrp="1"/>
          </p:cNvSpPr>
          <p:nvPr>
            <p:ph type="pic" sz="quarter" idx="13"/>
          </p:nvPr>
        </p:nvSpPr>
        <p:spPr>
          <a:xfrm>
            <a:off x="6980248" y="3525774"/>
            <a:ext cx="1804994" cy="1195340"/>
          </a:xfrm>
        </p:spPr>
        <p:txBody>
          <a:bodyPr/>
          <a:lstStyle/>
          <a:p>
            <a:r>
              <a:rPr lang="en-US" smtClean="0"/>
              <a:t>Click icon to add picture</a:t>
            </a:r>
            <a:endParaRPr lang="en-US" dirty="0"/>
          </a:p>
        </p:txBody>
      </p:sp>
      <p:sp>
        <p:nvSpPr>
          <p:cNvPr id="52" name="Rectangle 51">
            <a:extLst>
              <a:ext uri="{FF2B5EF4-FFF2-40B4-BE49-F238E27FC236}">
                <a16:creationId xmlns:a16="http://schemas.microsoft.com/office/drawing/2014/main" id="{63FD4122-F672-4A49-A4BA-7ECE442097D6}"/>
              </a:ext>
            </a:extLst>
          </p:cNvPr>
          <p:cNvSpPr/>
          <p:nvPr userDrawn="1"/>
        </p:nvSpPr>
        <p:spPr>
          <a:xfrm>
            <a:off x="156377" y="918400"/>
            <a:ext cx="4339026" cy="3936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20" dirty="0">
              <a:solidFill>
                <a:schemeClr val="tx2"/>
              </a:solidFill>
            </a:endParaRPr>
          </a:p>
        </p:txBody>
      </p:sp>
      <p:sp>
        <p:nvSpPr>
          <p:cNvPr id="70" name="Text Placeholder 47">
            <a:extLst>
              <a:ext uri="{FF2B5EF4-FFF2-40B4-BE49-F238E27FC236}">
                <a16:creationId xmlns:a16="http://schemas.microsoft.com/office/drawing/2014/main" id="{5FBFCF6E-5414-4E44-9368-01495F7D6D10}"/>
              </a:ext>
            </a:extLst>
          </p:cNvPr>
          <p:cNvSpPr>
            <a:spLocks noGrp="1"/>
          </p:cNvSpPr>
          <p:nvPr>
            <p:ph type="body" sz="quarter" idx="20" hasCustomPrompt="1"/>
          </p:nvPr>
        </p:nvSpPr>
        <p:spPr>
          <a:xfrm>
            <a:off x="340073" y="1463738"/>
            <a:ext cx="4010933" cy="1968971"/>
          </a:xfrm>
        </p:spPr>
        <p:txBody>
          <a:bodyPr>
            <a:normAutofit/>
          </a:bodyPr>
          <a:lstStyle>
            <a:lvl1pPr marL="0" indent="0">
              <a:lnSpc>
                <a:spcPct val="100000"/>
              </a:lnSpc>
              <a:spcAft>
                <a:spcPts val="120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21" hasCustomPrompt="1"/>
          </p:nvPr>
        </p:nvSpPr>
        <p:spPr>
          <a:xfrm>
            <a:off x="339725" y="1063134"/>
            <a:ext cx="4011613" cy="317789"/>
          </a:xfrm>
        </p:spPr>
        <p:txBody>
          <a:bodyPr>
            <a:normAutofit/>
          </a:bodyPr>
          <a:lstStyle>
            <a:lvl1pPr marL="0" indent="0">
              <a:buNone/>
              <a:defRPr sz="1600">
                <a:solidFill>
                  <a:schemeClr val="tx1"/>
                </a:solidFill>
              </a:defRPr>
            </a:lvl1pPr>
          </a:lstStyle>
          <a:p>
            <a:pPr lvl="0"/>
            <a:r>
              <a:rPr lang="en-US" dirty="0" smtClean="0"/>
              <a:t>Header: Arial Regular 16pt.</a:t>
            </a:r>
          </a:p>
        </p:txBody>
      </p:sp>
      <p:sp>
        <p:nvSpPr>
          <p:cNvPr id="19" name="Text Placeholder 4"/>
          <p:cNvSpPr>
            <a:spLocks noGrp="1"/>
          </p:cNvSpPr>
          <p:nvPr>
            <p:ph type="body" sz="quarter" idx="22" hasCustomPrompt="1"/>
          </p:nvPr>
        </p:nvSpPr>
        <p:spPr>
          <a:xfrm>
            <a:off x="4803744" y="1063134"/>
            <a:ext cx="4011613" cy="317789"/>
          </a:xfrm>
        </p:spPr>
        <p:txBody>
          <a:bodyPr>
            <a:normAutofit/>
          </a:bodyPr>
          <a:lstStyle>
            <a:lvl1pPr marL="0" indent="0">
              <a:buNone/>
              <a:defRPr sz="1600">
                <a:solidFill>
                  <a:schemeClr val="tx1"/>
                </a:solidFill>
              </a:defRPr>
            </a:lvl1pPr>
          </a:lstStyle>
          <a:p>
            <a:pPr lvl="0"/>
            <a:r>
              <a:rPr lang="en-US" dirty="0" smtClean="0"/>
              <a:t>Header: Arial Regular 16pt.</a:t>
            </a:r>
          </a:p>
        </p:txBody>
      </p:sp>
      <p:sp>
        <p:nvSpPr>
          <p:cNvPr id="2" name="Date Placeholder 1"/>
          <p:cNvSpPr>
            <a:spLocks noGrp="1"/>
          </p:cNvSpPr>
          <p:nvPr>
            <p:ph type="dt" sz="half" idx="24"/>
          </p:nvPr>
        </p:nvSpPr>
        <p:spPr/>
        <p:txBody>
          <a:bodyPr/>
          <a:lstStyle/>
          <a:p>
            <a:r>
              <a:rPr lang="en-US" smtClean="0"/>
              <a:t>1/9/2020 File name here</a:t>
            </a:r>
            <a:endParaRPr lang="en-US" dirty="0"/>
          </a:p>
        </p:txBody>
      </p:sp>
      <p:sp>
        <p:nvSpPr>
          <p:cNvPr id="4" name="Slide Number Placeholder 3"/>
          <p:cNvSpPr>
            <a:spLocks noGrp="1"/>
          </p:cNvSpPr>
          <p:nvPr>
            <p:ph type="sldNum" sz="quarter" idx="26"/>
          </p:nvPr>
        </p:nvSpPr>
        <p:spPr/>
        <p:txBody>
          <a:bodyPr/>
          <a:lstStyle/>
          <a:p>
            <a:fld id="{32A2F39E-E4DB-494E-AB40-38356C65078C}" type="slidenum">
              <a:rPr lang="en-US" smtClean="0"/>
              <a:pPr/>
              <a:t>‹#›</a:t>
            </a:fld>
            <a:endParaRPr lang="en-US" dirty="0"/>
          </a:p>
        </p:txBody>
      </p:sp>
      <p:sp>
        <p:nvSpPr>
          <p:cNvPr id="17" name="Text Placeholder 47">
            <a:extLst>
              <a:ext uri="{FF2B5EF4-FFF2-40B4-BE49-F238E27FC236}">
                <a16:creationId xmlns:a16="http://schemas.microsoft.com/office/drawing/2014/main" id="{5FBFCF6E-5414-4E44-9368-01495F7D6D10}"/>
              </a:ext>
            </a:extLst>
          </p:cNvPr>
          <p:cNvSpPr>
            <a:spLocks noGrp="1"/>
          </p:cNvSpPr>
          <p:nvPr>
            <p:ph type="body" sz="quarter" idx="27" hasCustomPrompt="1"/>
          </p:nvPr>
        </p:nvSpPr>
        <p:spPr>
          <a:xfrm>
            <a:off x="4804424" y="1463738"/>
            <a:ext cx="4010933" cy="1968971"/>
          </a:xfrm>
        </p:spPr>
        <p:txBody>
          <a:bodyPr>
            <a:normAutofit/>
          </a:bodyPr>
          <a:lstStyle>
            <a:lvl1pPr marL="0" indent="0">
              <a:lnSpc>
                <a:spcPct val="100000"/>
              </a:lnSpc>
              <a:spcAft>
                <a:spcPts val="120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3274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04605" y="1703543"/>
            <a:ext cx="6797864" cy="1736417"/>
          </a:xfrm>
        </p:spPr>
        <p:txBody>
          <a:bodyPr anchor="ctr">
            <a:noAutofit/>
          </a:bodyPr>
          <a:lstStyle>
            <a:lvl1pPr marL="0" marR="0" indent="0" algn="l" defTabSz="617162" rtl="0" eaLnBrk="1" fontAlgn="auto" latinLnBrk="0" hangingPunct="1">
              <a:lnSpc>
                <a:spcPct val="90000"/>
              </a:lnSpc>
              <a:spcBef>
                <a:spcPts val="1200"/>
              </a:spcBef>
              <a:spcAft>
                <a:spcPts val="0"/>
              </a:spcAft>
              <a:buClrTx/>
              <a:buSzTx/>
              <a:buFont typeface="Arial" panose="020B0604020202020204" pitchFamily="34" charset="0"/>
              <a:buNone/>
              <a:tabLst/>
              <a:defRPr sz="3200" b="1" baseline="0">
                <a:solidFill>
                  <a:sysClr val="windowText" lastClr="000000"/>
                </a:solidFill>
              </a:defRPr>
            </a:lvl1pPr>
            <a:lvl2pPr marL="308582" indent="0">
              <a:buNone/>
              <a:defRPr sz="945"/>
            </a:lvl2pPr>
            <a:lvl3pPr marL="617162" indent="0">
              <a:buNone/>
              <a:defRPr sz="810"/>
            </a:lvl3pPr>
            <a:lvl4pPr marL="925742" indent="0">
              <a:buNone/>
              <a:defRPr sz="675"/>
            </a:lvl4pPr>
            <a:lvl5pPr marL="1234325" indent="0">
              <a:buNone/>
              <a:defRPr sz="675"/>
            </a:lvl5pPr>
            <a:lvl6pPr marL="1542905" indent="0">
              <a:buNone/>
              <a:defRPr sz="675"/>
            </a:lvl6pPr>
            <a:lvl7pPr marL="1851484" indent="0">
              <a:buNone/>
              <a:defRPr sz="675"/>
            </a:lvl7pPr>
            <a:lvl8pPr marL="2160065" indent="0">
              <a:buNone/>
              <a:defRPr sz="675"/>
            </a:lvl8pPr>
            <a:lvl9pPr marL="2468646" indent="0">
              <a:buNone/>
              <a:defRPr sz="675"/>
            </a:lvl9pPr>
          </a:lstStyle>
          <a:p>
            <a:pPr marL="0" marR="0" lvl="0" indent="0" algn="l" defTabSz="617162" rtl="0" eaLnBrk="1" fontAlgn="auto" latinLnBrk="0" hangingPunct="1">
              <a:lnSpc>
                <a:spcPct val="90000"/>
              </a:lnSpc>
              <a:spcBef>
                <a:spcPts val="675"/>
              </a:spcBef>
              <a:spcAft>
                <a:spcPts val="0"/>
              </a:spcAft>
              <a:buClrTx/>
              <a:buSzTx/>
              <a:buFont typeface="Arial" panose="020B0604020202020204" pitchFamily="34" charset="0"/>
              <a:buNone/>
              <a:tabLst/>
              <a:defRPr/>
            </a:pPr>
            <a:r>
              <a:rPr lang="en-US" dirty="0" smtClean="0"/>
              <a:t>Section Break</a:t>
            </a:r>
          </a:p>
        </p:txBody>
      </p:sp>
      <p:sp>
        <p:nvSpPr>
          <p:cNvPr id="2" name="Date Placeholder 1"/>
          <p:cNvSpPr>
            <a:spLocks noGrp="1"/>
          </p:cNvSpPr>
          <p:nvPr>
            <p:ph type="dt" sz="half" idx="13"/>
          </p:nvPr>
        </p:nvSpPr>
        <p:spPr/>
        <p:txBody>
          <a:bodyPr/>
          <a:lstStyle/>
          <a:p>
            <a:r>
              <a:rPr lang="en-US" smtClean="0"/>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6232868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273844"/>
            <a:ext cx="6101664"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22"/>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a:extLst>
              <a:ext uri="{FF2B5EF4-FFF2-40B4-BE49-F238E27FC236}">
                <a16:creationId xmlns:a16="http://schemas.microsoft.com/office/drawing/2014/main" id="{3886CE9E-EB04-DC49-B621-EC8CE09B64E2}"/>
              </a:ext>
            </a:extLst>
          </p:cNvPr>
          <p:cNvSpPr>
            <a:spLocks noGrp="1"/>
          </p:cNvSpPr>
          <p:nvPr>
            <p:ph type="sldNum" sz="quarter" idx="4"/>
          </p:nvPr>
        </p:nvSpPr>
        <p:spPr>
          <a:xfrm>
            <a:off x="197260" y="4854411"/>
            <a:ext cx="401830" cy="273844"/>
          </a:xfrm>
          <a:prstGeom prst="rect">
            <a:avLst/>
          </a:prstGeom>
        </p:spPr>
        <p:txBody>
          <a:bodyPr anchor="ctr" anchorCtr="0"/>
          <a:lstStyle>
            <a:lvl1pPr>
              <a:defRPr sz="900">
                <a:solidFill>
                  <a:schemeClr val="tx2">
                    <a:lumMod val="50000"/>
                    <a:lumOff val="50000"/>
                  </a:schemeClr>
                </a:solidFill>
              </a:defRPr>
            </a:lvl1pPr>
          </a:lstStyle>
          <a:p>
            <a:fld id="{32A2F39E-E4DB-494E-AB40-38356C65078C}" type="slidenum">
              <a:rPr lang="en-US" smtClean="0"/>
              <a:pPr/>
              <a:t>‹#›</a:t>
            </a:fld>
            <a:endParaRPr lang="en-US" dirty="0"/>
          </a:p>
        </p:txBody>
      </p:sp>
      <p:sp>
        <p:nvSpPr>
          <p:cNvPr id="8" name="Date Placeholder 3"/>
          <p:cNvSpPr>
            <a:spLocks noGrp="1"/>
          </p:cNvSpPr>
          <p:nvPr>
            <p:ph type="dt" sz="half" idx="2"/>
          </p:nvPr>
        </p:nvSpPr>
        <p:spPr>
          <a:xfrm>
            <a:off x="609600" y="4854411"/>
            <a:ext cx="2057400" cy="274637"/>
          </a:xfrm>
          <a:prstGeom prst="rect">
            <a:avLst/>
          </a:prstGeom>
        </p:spPr>
        <p:txBody>
          <a:bodyPr vert="horz" lIns="91440" tIns="45720" rIns="91440" bIns="45720" rtlCol="0" anchor="ctr"/>
          <a:lstStyle>
            <a:lvl1pPr algn="l">
              <a:defRPr sz="700">
                <a:solidFill>
                  <a:schemeClr val="tx2">
                    <a:lumMod val="50000"/>
                    <a:lumOff val="50000"/>
                  </a:schemeClr>
                </a:solidFill>
              </a:defRPr>
            </a:lvl1pPr>
          </a:lstStyle>
          <a:p>
            <a:r>
              <a:rPr lang="en-US" smtClean="0"/>
              <a:t>1/9/2020 File name here</a:t>
            </a:r>
            <a:endParaRPr lang="en-US" dirty="0"/>
          </a:p>
        </p:txBody>
      </p:sp>
      <p:sp>
        <p:nvSpPr>
          <p:cNvPr id="10" name="Footer Placeholder 4">
            <a:extLst>
              <a:ext uri="{FF2B5EF4-FFF2-40B4-BE49-F238E27FC236}">
                <a16:creationId xmlns:a16="http://schemas.microsoft.com/office/drawing/2014/main" id="{5B38A006-D3EA-5649-B396-723AD345A28E}"/>
              </a:ext>
            </a:extLst>
          </p:cNvPr>
          <p:cNvSpPr>
            <a:spLocks noGrp="1"/>
          </p:cNvSpPr>
          <p:nvPr>
            <p:ph type="ftr" sz="quarter" idx="3"/>
          </p:nvPr>
        </p:nvSpPr>
        <p:spPr>
          <a:xfrm>
            <a:off x="1562847" y="4976740"/>
            <a:ext cx="6018306" cy="160000"/>
          </a:xfrm>
          <a:prstGeom prst="rect">
            <a:avLst/>
          </a:prstGeom>
        </p:spPr>
        <p:txBody>
          <a:bodyPr vert="horz" lIns="91440" tIns="45720" rIns="91440" bIns="45720" rtlCol="0" anchor="ctr"/>
          <a:lstStyle>
            <a:lvl1pPr algn="ctr">
              <a:defRPr sz="600">
                <a:solidFill>
                  <a:srgbClr val="FF0000"/>
                </a:solidFill>
                <a:latin typeface="Arial" panose="020B0604020202020204" pitchFamily="34" charset="0"/>
                <a:cs typeface="Arial" panose="020B0604020202020204" pitchFamily="34" charset="0"/>
              </a:defRPr>
            </a:lvl1pPr>
          </a:lstStyle>
          <a:p>
            <a:pPr lvl="0"/>
            <a:r>
              <a:rPr lang="en-US" dirty="0" smtClean="0"/>
              <a:t>Mark pages according to the proprietary level of information as described in Company Procedure J103 (or remove)</a:t>
            </a:r>
            <a:endParaRPr lang="en-US" dirty="0"/>
          </a:p>
        </p:txBody>
      </p:sp>
    </p:spTree>
    <p:extLst>
      <p:ext uri="{BB962C8B-B14F-4D97-AF65-F5344CB8AC3E}">
        <p14:creationId xmlns:p14="http://schemas.microsoft.com/office/powerpoint/2010/main" val="800378921"/>
      </p:ext>
    </p:extLst>
  </p:cSld>
  <p:clrMap bg1="lt1" tx1="dk1" bg2="lt2" tx2="dk2" accent1="accent1" accent2="accent2" accent3="accent3" accent4="accent4" accent5="accent5" accent6="accent6" hlink="hlink" folHlink="folHlink"/>
  <p:sldLayoutIdLst>
    <p:sldLayoutId id="2147483661" r:id="rId1"/>
    <p:sldLayoutId id="2147483696" r:id="rId2"/>
    <p:sldLayoutId id="2147483697" r:id="rId3"/>
    <p:sldLayoutId id="2147483731" r:id="rId4"/>
    <p:sldLayoutId id="2147483732" r:id="rId5"/>
    <p:sldLayoutId id="2147483683" r:id="rId6"/>
    <p:sldLayoutId id="2147483680" r:id="rId7"/>
    <p:sldLayoutId id="2147483700" r:id="rId8"/>
  </p:sldLayoutIdLst>
  <p:timing>
    <p:tnLst>
      <p:par>
        <p:cTn id="1" dur="indefinite" restart="never" nodeType="tmRoot"/>
      </p:par>
    </p:tnLst>
  </p:timing>
  <p:hf hdr="0" dt="0"/>
  <p:txStyles>
    <p:titleStyle>
      <a:lvl1pPr algn="l" defTabSz="617162" rtl="0" eaLnBrk="1" latinLnBrk="0" hangingPunct="1">
        <a:lnSpc>
          <a:spcPct val="90000"/>
        </a:lnSpc>
        <a:spcBef>
          <a:spcPct val="0"/>
        </a:spcBef>
        <a:buNone/>
        <a:defRPr sz="3200" b="1" kern="1200">
          <a:solidFill>
            <a:srgbClr val="00269A"/>
          </a:solidFill>
          <a:latin typeface="+mj-lt"/>
          <a:ea typeface="+mj-ea"/>
          <a:cs typeface="+mj-cs"/>
        </a:defRPr>
      </a:lvl1pPr>
    </p:titleStyle>
    <p:bodyStyle>
      <a:lvl1pPr marL="154289" indent="-154289" algn="l" defTabSz="617162" rtl="0" eaLnBrk="1" latinLnBrk="0" hangingPunct="1">
        <a:lnSpc>
          <a:spcPct val="95000"/>
        </a:lnSpc>
        <a:spcBef>
          <a:spcPts val="0"/>
        </a:spcBef>
        <a:spcAft>
          <a:spcPts val="500"/>
        </a:spcAft>
        <a:buFont typeface="Arial" panose="020B0604020202020204" pitchFamily="34" charset="0"/>
        <a:buChar char="•"/>
        <a:defRPr sz="1800" kern="1200">
          <a:solidFill>
            <a:schemeClr val="tx2"/>
          </a:solidFill>
          <a:latin typeface="+mn-lt"/>
          <a:ea typeface="+mn-ea"/>
          <a:cs typeface="+mn-cs"/>
        </a:defRPr>
      </a:lvl1pPr>
      <a:lvl2pPr marL="462872" indent="-154289" algn="l" defTabSz="617162" rtl="0" eaLnBrk="1" latinLnBrk="0" hangingPunct="1">
        <a:lnSpc>
          <a:spcPct val="95000"/>
        </a:lnSpc>
        <a:spcBef>
          <a:spcPts val="0"/>
        </a:spcBef>
        <a:spcAft>
          <a:spcPts val="500"/>
        </a:spcAft>
        <a:buFont typeface="Arial" panose="020B0604020202020204" pitchFamily="34" charset="0"/>
        <a:buChar char="–"/>
        <a:defRPr sz="1600" kern="1200">
          <a:solidFill>
            <a:schemeClr val="tx2"/>
          </a:solidFill>
          <a:latin typeface="+mn-lt"/>
          <a:ea typeface="+mn-ea"/>
          <a:cs typeface="+mn-cs"/>
        </a:defRPr>
      </a:lvl2pPr>
      <a:lvl3pPr marL="771451" indent="-154289" algn="l" defTabSz="617162" rtl="0" eaLnBrk="1" latinLnBrk="0" hangingPunct="1">
        <a:lnSpc>
          <a:spcPct val="95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3pPr>
      <a:lvl4pPr marL="1080032" indent="-154289" algn="l" defTabSz="617162" rtl="0" eaLnBrk="1" latinLnBrk="0" hangingPunct="1">
        <a:lnSpc>
          <a:spcPct val="95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4pPr>
      <a:lvl5pPr marL="1388615" indent="-154289" algn="l" defTabSz="617162" rtl="0" eaLnBrk="1" latinLnBrk="0" hangingPunct="1">
        <a:lnSpc>
          <a:spcPct val="95000"/>
        </a:lnSpc>
        <a:spcBef>
          <a:spcPts val="0"/>
        </a:spcBef>
        <a:spcAft>
          <a:spcPts val="500"/>
        </a:spcAft>
        <a:buFont typeface="Arial" panose="020B0604020202020204" pitchFamily="34" charset="0"/>
        <a:buChar char="•"/>
        <a:defRPr sz="1400" kern="1200">
          <a:solidFill>
            <a:schemeClr val="tx2"/>
          </a:solidFill>
          <a:latin typeface="+mn-lt"/>
          <a:ea typeface="+mn-ea"/>
          <a:cs typeface="+mn-cs"/>
        </a:defRPr>
      </a:lvl5pPr>
      <a:lvl6pPr marL="1697192"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77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35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937"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162" rtl="0" eaLnBrk="1" latinLnBrk="0" hangingPunct="1">
        <a:defRPr sz="1215" kern="1200">
          <a:solidFill>
            <a:schemeClr val="tx1"/>
          </a:solidFill>
          <a:latin typeface="+mn-lt"/>
          <a:ea typeface="+mn-ea"/>
          <a:cs typeface="+mn-cs"/>
        </a:defRPr>
      </a:lvl1pPr>
      <a:lvl2pPr marL="308582" algn="l" defTabSz="617162" rtl="0" eaLnBrk="1" latinLnBrk="0" hangingPunct="1">
        <a:defRPr sz="1215" kern="1200">
          <a:solidFill>
            <a:schemeClr val="tx1"/>
          </a:solidFill>
          <a:latin typeface="+mn-lt"/>
          <a:ea typeface="+mn-ea"/>
          <a:cs typeface="+mn-cs"/>
        </a:defRPr>
      </a:lvl2pPr>
      <a:lvl3pPr marL="617162" algn="l" defTabSz="617162" rtl="0" eaLnBrk="1" latinLnBrk="0" hangingPunct="1">
        <a:defRPr sz="1215" kern="1200">
          <a:solidFill>
            <a:schemeClr val="tx1"/>
          </a:solidFill>
          <a:latin typeface="+mn-lt"/>
          <a:ea typeface="+mn-ea"/>
          <a:cs typeface="+mn-cs"/>
        </a:defRPr>
      </a:lvl3pPr>
      <a:lvl4pPr marL="925742" algn="l" defTabSz="617162" rtl="0" eaLnBrk="1" latinLnBrk="0" hangingPunct="1">
        <a:defRPr sz="1215" kern="1200">
          <a:solidFill>
            <a:schemeClr val="tx1"/>
          </a:solidFill>
          <a:latin typeface="+mn-lt"/>
          <a:ea typeface="+mn-ea"/>
          <a:cs typeface="+mn-cs"/>
        </a:defRPr>
      </a:lvl4pPr>
      <a:lvl5pPr marL="1234325" algn="l" defTabSz="617162" rtl="0" eaLnBrk="1" latinLnBrk="0" hangingPunct="1">
        <a:defRPr sz="1215" kern="1200">
          <a:solidFill>
            <a:schemeClr val="tx1"/>
          </a:solidFill>
          <a:latin typeface="+mn-lt"/>
          <a:ea typeface="+mn-ea"/>
          <a:cs typeface="+mn-cs"/>
        </a:defRPr>
      </a:lvl5pPr>
      <a:lvl6pPr marL="1542905" algn="l" defTabSz="617162" rtl="0" eaLnBrk="1" latinLnBrk="0" hangingPunct="1">
        <a:defRPr sz="1215" kern="1200">
          <a:solidFill>
            <a:schemeClr val="tx1"/>
          </a:solidFill>
          <a:latin typeface="+mn-lt"/>
          <a:ea typeface="+mn-ea"/>
          <a:cs typeface="+mn-cs"/>
        </a:defRPr>
      </a:lvl6pPr>
      <a:lvl7pPr marL="1851484" algn="l" defTabSz="617162" rtl="0" eaLnBrk="1" latinLnBrk="0" hangingPunct="1">
        <a:defRPr sz="1215" kern="1200">
          <a:solidFill>
            <a:schemeClr val="tx1"/>
          </a:solidFill>
          <a:latin typeface="+mn-lt"/>
          <a:ea typeface="+mn-ea"/>
          <a:cs typeface="+mn-cs"/>
        </a:defRPr>
      </a:lvl7pPr>
      <a:lvl8pPr marL="2160065" algn="l" defTabSz="617162" rtl="0" eaLnBrk="1" latinLnBrk="0" hangingPunct="1">
        <a:defRPr sz="1215" kern="1200">
          <a:solidFill>
            <a:schemeClr val="tx1"/>
          </a:solidFill>
          <a:latin typeface="+mn-lt"/>
          <a:ea typeface="+mn-ea"/>
          <a:cs typeface="+mn-cs"/>
        </a:defRPr>
      </a:lvl8pPr>
      <a:lvl9pPr marL="2468646" algn="l" defTabSz="617162"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p:txBody>
          <a:bodyPr/>
          <a:lstStyle/>
          <a:p>
            <a:r>
              <a:rPr lang="en-US" sz="1400" dirty="0" smtClean="0"/>
              <a:t>David Butler, Ryan Roy, Sean Conway</a:t>
            </a:r>
            <a:endParaRPr lang="en-US" sz="1400" dirty="0"/>
          </a:p>
        </p:txBody>
      </p:sp>
      <p:sp>
        <p:nvSpPr>
          <p:cNvPr id="8" name="Text Placeholder 7"/>
          <p:cNvSpPr>
            <a:spLocks noGrp="1"/>
          </p:cNvSpPr>
          <p:nvPr>
            <p:ph type="body" sz="quarter" idx="18"/>
          </p:nvPr>
        </p:nvSpPr>
        <p:spPr/>
        <p:txBody>
          <a:bodyPr/>
          <a:lstStyle/>
          <a:p>
            <a:r>
              <a:rPr lang="en-US" dirty="0" smtClean="0"/>
              <a:t>November 12, 2020</a:t>
            </a:r>
            <a:endParaRPr lang="en-US" dirty="0"/>
          </a:p>
        </p:txBody>
      </p:sp>
      <p:sp>
        <p:nvSpPr>
          <p:cNvPr id="9" name="Text Placeholder 8"/>
          <p:cNvSpPr>
            <a:spLocks noGrp="1"/>
          </p:cNvSpPr>
          <p:nvPr>
            <p:ph type="body" sz="quarter" idx="19"/>
          </p:nvPr>
        </p:nvSpPr>
        <p:spPr/>
        <p:txBody>
          <a:bodyPr/>
          <a:lstStyle/>
          <a:p>
            <a:r>
              <a:rPr lang="en-US" sz="1200" dirty="0" smtClean="0"/>
              <a:t>Presentation to Huntsville INCOSE MBSE WG</a:t>
            </a:r>
            <a:endParaRPr lang="en-US" sz="1200" dirty="0"/>
          </a:p>
        </p:txBody>
      </p:sp>
      <p:sp>
        <p:nvSpPr>
          <p:cNvPr id="13" name="Title 12"/>
          <p:cNvSpPr>
            <a:spLocks noGrp="1"/>
          </p:cNvSpPr>
          <p:nvPr>
            <p:ph type="ctrTitle"/>
          </p:nvPr>
        </p:nvSpPr>
        <p:spPr/>
        <p:txBody>
          <a:bodyPr/>
          <a:lstStyle/>
          <a:p>
            <a:r>
              <a:rPr lang="en-US" dirty="0" smtClean="0"/>
              <a:t>Converting from Document Based to Model Based Systems Engineering</a:t>
            </a:r>
            <a:endParaRPr lang="en-US" dirty="0"/>
          </a:p>
        </p:txBody>
      </p:sp>
      <p:sp>
        <p:nvSpPr>
          <p:cNvPr id="19" name="Text Placeholder 18"/>
          <p:cNvSpPr>
            <a:spLocks noGrp="1"/>
          </p:cNvSpPr>
          <p:nvPr>
            <p:ph type="body" sz="quarter" idx="20"/>
          </p:nvPr>
        </p:nvSpPr>
        <p:spPr/>
        <p:txBody>
          <a:bodyPr/>
          <a:lstStyle/>
          <a:p>
            <a:r>
              <a:rPr lang="en-US" dirty="0" smtClean="0"/>
              <a:t>A Real-Life Example</a:t>
            </a:r>
            <a:endParaRPr lang="en-US" dirty="0"/>
          </a:p>
        </p:txBody>
      </p:sp>
      <p:sp>
        <p:nvSpPr>
          <p:cNvPr id="17" name="Slide Number Placeholder 16"/>
          <p:cNvSpPr>
            <a:spLocks noGrp="1"/>
          </p:cNvSpPr>
          <p:nvPr>
            <p:ph type="sldNum" sz="quarter" idx="23"/>
          </p:nvPr>
        </p:nvSpPr>
        <p:spPr/>
        <p:txBody>
          <a:bodyPr/>
          <a:lstStyle/>
          <a:p>
            <a:fld id="{32A2F39E-E4DB-494E-AB40-38356C65078C}" type="slidenum">
              <a:rPr lang="en-US" smtClean="0"/>
              <a:pPr/>
              <a:t>1</a:t>
            </a:fld>
            <a:endParaRPr lang="en-US" dirty="0"/>
          </a:p>
        </p:txBody>
      </p:sp>
    </p:spTree>
    <p:extLst>
      <p:ext uri="{BB962C8B-B14F-4D97-AF65-F5344CB8AC3E}">
        <p14:creationId xmlns:p14="http://schemas.microsoft.com/office/powerpoint/2010/main" val="26045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a:xfrm>
            <a:off x="197260" y="105511"/>
            <a:ext cx="7384639" cy="691286"/>
          </a:xfrm>
        </p:spPr>
        <p:txBody>
          <a:bodyPr>
            <a:normAutofit fontScale="90000"/>
          </a:bodyPr>
          <a:lstStyle/>
          <a:p>
            <a:r>
              <a:rPr lang="en-US" dirty="0"/>
              <a:t>Scaled Agile </a:t>
            </a:r>
            <a:r>
              <a:rPr lang="en-US" dirty="0" smtClean="0"/>
              <a:t>Framework Process Execution (1 of 2)</a:t>
            </a:r>
            <a:endParaRPr lang="en-US" dirty="0"/>
          </a:p>
        </p:txBody>
      </p:sp>
      <p:sp>
        <p:nvSpPr>
          <p:cNvPr id="5" name="Text Placeholder 4"/>
          <p:cNvSpPr>
            <a:spLocks noGrp="1"/>
          </p:cNvSpPr>
          <p:nvPr>
            <p:ph sz="quarter" idx="12"/>
          </p:nvPr>
        </p:nvSpPr>
        <p:spPr>
          <a:xfrm>
            <a:off x="197260" y="935037"/>
            <a:ext cx="8784815" cy="3989388"/>
          </a:xfrm>
        </p:spPr>
        <p:txBody>
          <a:bodyPr>
            <a:normAutofit fontScale="70000" lnSpcReduction="20000"/>
          </a:bodyPr>
          <a:lstStyle/>
          <a:p>
            <a:r>
              <a:rPr lang="en-US" b="1" dirty="0"/>
              <a:t>Design</a:t>
            </a:r>
          </a:p>
          <a:p>
            <a:pPr lvl="1">
              <a:lnSpc>
                <a:spcPct val="120000"/>
              </a:lnSpc>
              <a:spcBef>
                <a:spcPts val="300"/>
              </a:spcBef>
            </a:pPr>
            <a:r>
              <a:rPr lang="en-US" sz="2000" dirty="0"/>
              <a:t>Develop white box (SRS level) activity diagrams</a:t>
            </a:r>
          </a:p>
          <a:p>
            <a:pPr lvl="1">
              <a:lnSpc>
                <a:spcPct val="120000"/>
              </a:lnSpc>
              <a:spcBef>
                <a:spcPts val="300"/>
              </a:spcBef>
            </a:pPr>
            <a:r>
              <a:rPr lang="en-US" sz="2000" dirty="0"/>
              <a:t>Specify interfaces with BDDs and IBDs </a:t>
            </a:r>
            <a:r>
              <a:rPr lang="en-US" sz="2000" dirty="0" smtClean="0"/>
              <a:t>(OOSEM </a:t>
            </a:r>
            <a:r>
              <a:rPr lang="en-US" sz="2000" dirty="0"/>
              <a:t>process). Defines interaction between logical components to realize each system action or operation</a:t>
            </a:r>
          </a:p>
          <a:p>
            <a:pPr lvl="1">
              <a:lnSpc>
                <a:spcPct val="120000"/>
              </a:lnSpc>
              <a:spcBef>
                <a:spcPts val="300"/>
              </a:spcBef>
            </a:pPr>
            <a:r>
              <a:rPr lang="en-US" sz="2000" dirty="0"/>
              <a:t>Actions from activity diagrams are captured as allocated activities or operations; logical interfaces can be captured as component ports; persistent stores captured as store properties; performance properties captured as value properties of the block, or properties of the activity allocated to the block</a:t>
            </a:r>
          </a:p>
          <a:p>
            <a:pPr lvl="1">
              <a:lnSpc>
                <a:spcPct val="120000"/>
              </a:lnSpc>
              <a:spcBef>
                <a:spcPts val="300"/>
              </a:spcBef>
            </a:pPr>
            <a:r>
              <a:rPr lang="en-US" sz="2000" dirty="0"/>
              <a:t>Define logical component state machine</a:t>
            </a:r>
          </a:p>
          <a:p>
            <a:pPr lvl="1">
              <a:lnSpc>
                <a:spcPct val="120000"/>
              </a:lnSpc>
              <a:spcBef>
                <a:spcPts val="300"/>
              </a:spcBef>
            </a:pPr>
            <a:r>
              <a:rPr lang="en-US" sz="2000" dirty="0"/>
              <a:t>Model test cases with sequence and activity diagrams</a:t>
            </a:r>
          </a:p>
          <a:p>
            <a:pPr lvl="1">
              <a:lnSpc>
                <a:spcPct val="120000"/>
              </a:lnSpc>
              <a:spcBef>
                <a:spcPts val="300"/>
              </a:spcBef>
            </a:pPr>
            <a:r>
              <a:rPr lang="en-US" sz="2000" dirty="0"/>
              <a:t>Capture verification objectives with traceability to story and existing requirements if applicable</a:t>
            </a:r>
          </a:p>
          <a:p>
            <a:r>
              <a:rPr lang="en-US" b="1" dirty="0"/>
              <a:t>Implementation</a:t>
            </a:r>
          </a:p>
          <a:p>
            <a:pPr lvl="1">
              <a:lnSpc>
                <a:spcPct val="120000"/>
              </a:lnSpc>
              <a:spcBef>
                <a:spcPts val="300"/>
              </a:spcBef>
            </a:pPr>
            <a:r>
              <a:rPr lang="en-US" sz="2000" dirty="0"/>
              <a:t>Complete model artifacts to support the increment</a:t>
            </a:r>
          </a:p>
          <a:p>
            <a:pPr lvl="1">
              <a:lnSpc>
                <a:spcPct val="120000"/>
              </a:lnSpc>
              <a:spcBef>
                <a:spcPts val="300"/>
              </a:spcBef>
            </a:pPr>
            <a:r>
              <a:rPr lang="en-US" sz="2000" dirty="0"/>
              <a:t>Capture verification results</a:t>
            </a:r>
          </a:p>
          <a:p>
            <a:pPr lvl="1">
              <a:lnSpc>
                <a:spcPct val="120000"/>
              </a:lnSpc>
              <a:spcBef>
                <a:spcPts val="300"/>
              </a:spcBef>
            </a:pPr>
            <a:r>
              <a:rPr lang="en-US" sz="2000" dirty="0"/>
              <a:t>Identify model backlog items</a:t>
            </a:r>
          </a:p>
          <a:p>
            <a:pPr lvl="1">
              <a:lnSpc>
                <a:spcPct val="120000"/>
              </a:lnSpc>
              <a:spcBef>
                <a:spcPts val="300"/>
              </a:spcBef>
            </a:pPr>
            <a:r>
              <a:rPr lang="en-US" sz="2000" dirty="0"/>
              <a:t>Branch models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10</a:t>
            </a:fld>
            <a:endParaRPr lang="en-US" dirty="0"/>
          </a:p>
        </p:txBody>
      </p:sp>
    </p:spTree>
    <p:extLst>
      <p:ext uri="{BB962C8B-B14F-4D97-AF65-F5344CB8AC3E}">
        <p14:creationId xmlns:p14="http://schemas.microsoft.com/office/powerpoint/2010/main" val="99031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601207" y="2969096"/>
            <a:ext cx="1442839" cy="1152891"/>
          </a:xfrm>
          <a:prstGeom prst="rect">
            <a:avLst/>
          </a:prstGeom>
        </p:spPr>
      </p:pic>
      <p:pic>
        <p:nvPicPr>
          <p:cNvPr id="11" name="Picture 10"/>
          <p:cNvPicPr>
            <a:picLocks noChangeAspect="1"/>
          </p:cNvPicPr>
          <p:nvPr/>
        </p:nvPicPr>
        <p:blipFill>
          <a:blip r:embed="rId4"/>
          <a:stretch>
            <a:fillRect/>
          </a:stretch>
        </p:blipFill>
        <p:spPr>
          <a:xfrm>
            <a:off x="4917710" y="3450089"/>
            <a:ext cx="2564588" cy="1570533"/>
          </a:xfrm>
          <a:prstGeom prst="rect">
            <a:avLst/>
          </a:prstGeom>
        </p:spPr>
      </p:pic>
      <p:pic>
        <p:nvPicPr>
          <p:cNvPr id="10" name="Picture 9"/>
          <p:cNvPicPr>
            <a:picLocks noChangeAspect="1"/>
          </p:cNvPicPr>
          <p:nvPr/>
        </p:nvPicPr>
        <p:blipFill>
          <a:blip r:embed="rId5"/>
          <a:stretch>
            <a:fillRect/>
          </a:stretch>
        </p:blipFill>
        <p:spPr>
          <a:xfrm>
            <a:off x="2781957" y="3057904"/>
            <a:ext cx="2056258" cy="1177452"/>
          </a:xfrm>
          <a:prstGeom prst="rect">
            <a:avLst/>
          </a:prstGeom>
        </p:spPr>
      </p:pic>
      <p:pic>
        <p:nvPicPr>
          <p:cNvPr id="9" name="Picture 8"/>
          <p:cNvPicPr>
            <a:picLocks noChangeAspect="1"/>
          </p:cNvPicPr>
          <p:nvPr/>
        </p:nvPicPr>
        <p:blipFill>
          <a:blip r:embed="rId6"/>
          <a:stretch>
            <a:fillRect/>
          </a:stretch>
        </p:blipFill>
        <p:spPr>
          <a:xfrm>
            <a:off x="177293" y="2932126"/>
            <a:ext cx="2525169" cy="1786964"/>
          </a:xfrm>
          <a:prstGeom prst="rect">
            <a:avLst/>
          </a:prstGeom>
        </p:spPr>
      </p:pic>
      <p:pic>
        <p:nvPicPr>
          <p:cNvPr id="6" name="Picture 5"/>
          <p:cNvPicPr>
            <a:picLocks noChangeAspect="1"/>
          </p:cNvPicPr>
          <p:nvPr/>
        </p:nvPicPr>
        <p:blipFill>
          <a:blip r:embed="rId7"/>
          <a:stretch>
            <a:fillRect/>
          </a:stretch>
        </p:blipFill>
        <p:spPr>
          <a:xfrm>
            <a:off x="166074" y="846312"/>
            <a:ext cx="2610165" cy="1964085"/>
          </a:xfrm>
          <a:prstGeom prst="rect">
            <a:avLst/>
          </a:prstGeom>
        </p:spPr>
      </p:pic>
      <p:pic>
        <p:nvPicPr>
          <p:cNvPr id="7" name="Picture 6"/>
          <p:cNvPicPr>
            <a:picLocks noChangeAspect="1"/>
          </p:cNvPicPr>
          <p:nvPr/>
        </p:nvPicPr>
        <p:blipFill>
          <a:blip r:embed="rId8"/>
          <a:stretch>
            <a:fillRect/>
          </a:stretch>
        </p:blipFill>
        <p:spPr>
          <a:xfrm>
            <a:off x="2855106" y="851745"/>
            <a:ext cx="3440076" cy="1683947"/>
          </a:xfrm>
          <a:prstGeom prst="rect">
            <a:avLst/>
          </a:prstGeom>
        </p:spPr>
      </p:pic>
      <p:sp>
        <p:nvSpPr>
          <p:cNvPr id="4" name="Title 3"/>
          <p:cNvSpPr>
            <a:spLocks noGrp="1"/>
          </p:cNvSpPr>
          <p:nvPr>
            <p:ph type="title"/>
          </p:nvPr>
        </p:nvSpPr>
        <p:spPr/>
        <p:txBody>
          <a:bodyPr/>
          <a:lstStyle/>
          <a:p>
            <a:r>
              <a:rPr lang="en-US" dirty="0"/>
              <a:t>Modeling </a:t>
            </a:r>
            <a:r>
              <a:rPr lang="en-US" dirty="0" smtClean="0"/>
              <a:t>Pattern</a:t>
            </a:r>
            <a:endParaRPr lang="en-US" dirty="0"/>
          </a:p>
        </p:txBody>
      </p:sp>
      <p:sp>
        <p:nvSpPr>
          <p:cNvPr id="3" name="Slide Number Placeholder 2"/>
          <p:cNvSpPr>
            <a:spLocks noGrp="1"/>
          </p:cNvSpPr>
          <p:nvPr>
            <p:ph type="sldNum" sz="quarter" idx="15"/>
          </p:nvPr>
        </p:nvSpPr>
        <p:spPr/>
        <p:txBody>
          <a:bodyPr/>
          <a:lstStyle/>
          <a:p>
            <a:fld id="{32A2F39E-E4DB-494E-AB40-38356C65078C}" type="slidenum">
              <a:rPr lang="en-US" smtClean="0"/>
              <a:pPr/>
              <a:t>11</a:t>
            </a:fld>
            <a:endParaRPr lang="en-US" dirty="0"/>
          </a:p>
        </p:txBody>
      </p:sp>
      <p:sp>
        <p:nvSpPr>
          <p:cNvPr id="5" name="Rectangle 4"/>
          <p:cNvSpPr/>
          <p:nvPr/>
        </p:nvSpPr>
        <p:spPr>
          <a:xfrm>
            <a:off x="3467025" y="2472485"/>
            <a:ext cx="2647692" cy="461665"/>
          </a:xfrm>
          <a:prstGeom prst="rect">
            <a:avLst/>
          </a:prstGeom>
        </p:spPr>
        <p:txBody>
          <a:bodyPr wrap="square">
            <a:spAutoFit/>
          </a:bodyPr>
          <a:lstStyle/>
          <a:p>
            <a:r>
              <a:rPr lang="en-US" sz="1200" dirty="0"/>
              <a:t>Activity/sequence diagrams to specify mission threads</a:t>
            </a:r>
          </a:p>
        </p:txBody>
      </p:sp>
      <p:sp>
        <p:nvSpPr>
          <p:cNvPr id="83" name="TextBox 82"/>
          <p:cNvSpPr txBox="1"/>
          <p:nvPr/>
        </p:nvSpPr>
        <p:spPr>
          <a:xfrm>
            <a:off x="579536" y="4655992"/>
            <a:ext cx="2122926" cy="461665"/>
          </a:xfrm>
          <a:prstGeom prst="rect">
            <a:avLst/>
          </a:prstGeom>
          <a:noFill/>
          <a:ln>
            <a:noFill/>
          </a:ln>
        </p:spPr>
        <p:txBody>
          <a:bodyPr wrap="square" rtlCol="0">
            <a:spAutoFit/>
          </a:bodyPr>
          <a:lstStyle/>
          <a:p>
            <a:r>
              <a:rPr lang="en-US" sz="1200" dirty="0" smtClean="0"/>
              <a:t>Specify interaction between logical performers</a:t>
            </a:r>
            <a:endParaRPr lang="en-US" sz="1200" dirty="0"/>
          </a:p>
        </p:txBody>
      </p:sp>
      <p:sp>
        <p:nvSpPr>
          <p:cNvPr id="103" name="TextBox 102"/>
          <p:cNvSpPr txBox="1"/>
          <p:nvPr/>
        </p:nvSpPr>
        <p:spPr>
          <a:xfrm>
            <a:off x="7577112" y="4052316"/>
            <a:ext cx="1542793" cy="461665"/>
          </a:xfrm>
          <a:prstGeom prst="rect">
            <a:avLst/>
          </a:prstGeom>
          <a:noFill/>
          <a:ln>
            <a:noFill/>
          </a:ln>
        </p:spPr>
        <p:txBody>
          <a:bodyPr wrap="square" rtlCol="0">
            <a:spAutoFit/>
          </a:bodyPr>
          <a:lstStyle/>
          <a:p>
            <a:r>
              <a:rPr lang="en-US" sz="1200" dirty="0" smtClean="0"/>
              <a:t>System context for the current thread</a:t>
            </a:r>
            <a:endParaRPr lang="en-US" sz="1200" dirty="0"/>
          </a:p>
        </p:txBody>
      </p:sp>
      <p:sp>
        <p:nvSpPr>
          <p:cNvPr id="104" name="Right Arrow 103"/>
          <p:cNvSpPr/>
          <p:nvPr/>
        </p:nvSpPr>
        <p:spPr>
          <a:xfrm rot="8611870">
            <a:off x="2407530" y="2736737"/>
            <a:ext cx="984681" cy="310764"/>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5" name="Right Arrow 104"/>
          <p:cNvSpPr/>
          <p:nvPr/>
        </p:nvSpPr>
        <p:spPr>
          <a:xfrm>
            <a:off x="2515538" y="3234778"/>
            <a:ext cx="445340" cy="310764"/>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6" name="Right Arrow 105"/>
          <p:cNvSpPr/>
          <p:nvPr/>
        </p:nvSpPr>
        <p:spPr>
          <a:xfrm>
            <a:off x="4734625" y="3876574"/>
            <a:ext cx="396808" cy="245413"/>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7" name="Right Arrow 106"/>
          <p:cNvSpPr/>
          <p:nvPr/>
        </p:nvSpPr>
        <p:spPr>
          <a:xfrm>
            <a:off x="7283894" y="3592508"/>
            <a:ext cx="396808" cy="245413"/>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Right Arrow 59"/>
          <p:cNvSpPr/>
          <p:nvPr/>
        </p:nvSpPr>
        <p:spPr>
          <a:xfrm>
            <a:off x="2629844" y="1612000"/>
            <a:ext cx="546793" cy="310764"/>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9"/>
          <a:stretch>
            <a:fillRect/>
          </a:stretch>
        </p:blipFill>
        <p:spPr>
          <a:xfrm>
            <a:off x="6422757" y="884379"/>
            <a:ext cx="2648878" cy="1624909"/>
          </a:xfrm>
          <a:prstGeom prst="rect">
            <a:avLst/>
          </a:prstGeom>
        </p:spPr>
      </p:pic>
      <p:sp>
        <p:nvSpPr>
          <p:cNvPr id="74" name="Right Arrow 73"/>
          <p:cNvSpPr/>
          <p:nvPr/>
        </p:nvSpPr>
        <p:spPr>
          <a:xfrm>
            <a:off x="6049525" y="1334223"/>
            <a:ext cx="462974" cy="310764"/>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Right Arrow 60"/>
          <p:cNvSpPr/>
          <p:nvPr/>
        </p:nvSpPr>
        <p:spPr>
          <a:xfrm rot="5400000">
            <a:off x="251855" y="2772097"/>
            <a:ext cx="395505" cy="316658"/>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5" name="TextBox 74"/>
          <p:cNvSpPr txBox="1"/>
          <p:nvPr/>
        </p:nvSpPr>
        <p:spPr>
          <a:xfrm>
            <a:off x="7228738" y="2208669"/>
            <a:ext cx="1891167" cy="461665"/>
          </a:xfrm>
          <a:prstGeom prst="rect">
            <a:avLst/>
          </a:prstGeom>
          <a:noFill/>
          <a:ln>
            <a:noFill/>
          </a:ln>
        </p:spPr>
        <p:txBody>
          <a:bodyPr wrap="square" rtlCol="0">
            <a:spAutoFit/>
          </a:bodyPr>
          <a:lstStyle/>
          <a:p>
            <a:r>
              <a:rPr lang="en-US" sz="1200" dirty="0" smtClean="0"/>
              <a:t>Functional hierarchy and requirements allocation</a:t>
            </a:r>
            <a:endParaRPr lang="en-US" sz="1200" dirty="0"/>
          </a:p>
        </p:txBody>
      </p:sp>
      <p:sp>
        <p:nvSpPr>
          <p:cNvPr id="108" name="TextBox 107"/>
          <p:cNvSpPr txBox="1"/>
          <p:nvPr/>
        </p:nvSpPr>
        <p:spPr>
          <a:xfrm>
            <a:off x="-31986" y="932118"/>
            <a:ext cx="1389023" cy="461665"/>
          </a:xfrm>
          <a:prstGeom prst="rect">
            <a:avLst/>
          </a:prstGeom>
          <a:noFill/>
          <a:ln>
            <a:noFill/>
          </a:ln>
        </p:spPr>
        <p:txBody>
          <a:bodyPr wrap="square" rtlCol="0">
            <a:spAutoFit/>
          </a:bodyPr>
          <a:lstStyle/>
          <a:p>
            <a:r>
              <a:rPr lang="en-US" sz="1200" dirty="0" smtClean="0"/>
              <a:t>Define Logical Decomposition</a:t>
            </a:r>
            <a:endParaRPr lang="en-US" sz="1200" dirty="0"/>
          </a:p>
        </p:txBody>
      </p:sp>
      <p:sp>
        <p:nvSpPr>
          <p:cNvPr id="109" name="TextBox 108"/>
          <p:cNvSpPr txBox="1"/>
          <p:nvPr/>
        </p:nvSpPr>
        <p:spPr>
          <a:xfrm>
            <a:off x="2960878" y="4228663"/>
            <a:ext cx="1632341" cy="461665"/>
          </a:xfrm>
          <a:prstGeom prst="rect">
            <a:avLst/>
          </a:prstGeom>
          <a:solidFill>
            <a:schemeClr val="bg1"/>
          </a:solidFill>
          <a:ln>
            <a:noFill/>
          </a:ln>
        </p:spPr>
        <p:txBody>
          <a:bodyPr wrap="square" rtlCol="0">
            <a:spAutoFit/>
          </a:bodyPr>
          <a:lstStyle/>
          <a:p>
            <a:r>
              <a:rPr lang="en-US" sz="1200" dirty="0" smtClean="0"/>
              <a:t>Define flows between logical performers</a:t>
            </a:r>
            <a:endParaRPr lang="en-US" sz="1200" dirty="0"/>
          </a:p>
        </p:txBody>
      </p:sp>
      <p:sp>
        <p:nvSpPr>
          <p:cNvPr id="110" name="TextBox 109"/>
          <p:cNvSpPr txBox="1"/>
          <p:nvPr/>
        </p:nvSpPr>
        <p:spPr>
          <a:xfrm>
            <a:off x="4991406" y="3025031"/>
            <a:ext cx="2269601" cy="461665"/>
          </a:xfrm>
          <a:prstGeom prst="rect">
            <a:avLst/>
          </a:prstGeom>
          <a:noFill/>
          <a:ln>
            <a:noFill/>
          </a:ln>
        </p:spPr>
        <p:txBody>
          <a:bodyPr wrap="square" rtlCol="0">
            <a:spAutoFit/>
          </a:bodyPr>
          <a:lstStyle/>
          <a:p>
            <a:r>
              <a:rPr lang="en-US" sz="1200" dirty="0" smtClean="0"/>
              <a:t>Establish flows between part property and port</a:t>
            </a:r>
            <a:endParaRPr lang="en-US" sz="1200" dirty="0"/>
          </a:p>
        </p:txBody>
      </p:sp>
      <p:sp>
        <p:nvSpPr>
          <p:cNvPr id="25" name="Right Arrow 24"/>
          <p:cNvSpPr/>
          <p:nvPr/>
        </p:nvSpPr>
        <p:spPr>
          <a:xfrm flipH="1">
            <a:off x="2626473" y="1951569"/>
            <a:ext cx="546793" cy="310764"/>
          </a:xfrm>
          <a:prstGeom prst="rightArrow">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786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a:xfrm>
            <a:off x="197260" y="105511"/>
            <a:ext cx="7384639" cy="691286"/>
          </a:xfrm>
        </p:spPr>
        <p:txBody>
          <a:bodyPr>
            <a:normAutofit/>
          </a:bodyPr>
          <a:lstStyle/>
          <a:p>
            <a:r>
              <a:rPr lang="en-US" dirty="0"/>
              <a:t>Challenges</a:t>
            </a:r>
          </a:p>
        </p:txBody>
      </p:sp>
      <p:sp>
        <p:nvSpPr>
          <p:cNvPr id="5" name="Text Placeholder 4"/>
          <p:cNvSpPr>
            <a:spLocks noGrp="1"/>
          </p:cNvSpPr>
          <p:nvPr>
            <p:ph sz="quarter" idx="12"/>
          </p:nvPr>
        </p:nvSpPr>
        <p:spPr>
          <a:xfrm>
            <a:off x="197259" y="859217"/>
            <a:ext cx="8797583" cy="3896454"/>
          </a:xfrm>
        </p:spPr>
        <p:txBody>
          <a:bodyPr>
            <a:normAutofit fontScale="70000" lnSpcReduction="20000"/>
          </a:bodyPr>
          <a:lstStyle/>
          <a:p>
            <a:pPr>
              <a:lnSpc>
                <a:spcPct val="120000"/>
              </a:lnSpc>
              <a:spcBef>
                <a:spcPts val="600"/>
              </a:spcBef>
            </a:pPr>
            <a:r>
              <a:rPr lang="en-US" b="1" dirty="0"/>
              <a:t>Culture change</a:t>
            </a:r>
          </a:p>
          <a:p>
            <a:pPr lvl="1">
              <a:lnSpc>
                <a:spcPct val="120000"/>
              </a:lnSpc>
              <a:spcBef>
                <a:spcPts val="600"/>
              </a:spcBef>
            </a:pPr>
            <a:r>
              <a:rPr lang="en-US" dirty="0"/>
              <a:t>It is difficult to break old habits</a:t>
            </a:r>
          </a:p>
          <a:p>
            <a:pPr lvl="1">
              <a:lnSpc>
                <a:spcPct val="120000"/>
              </a:lnSpc>
              <a:spcBef>
                <a:spcPts val="600"/>
              </a:spcBef>
            </a:pPr>
            <a:r>
              <a:rPr lang="en-US" dirty="0"/>
              <a:t>Getting past the “This is the way we have always done </a:t>
            </a:r>
            <a:r>
              <a:rPr lang="en-US" dirty="0" smtClean="0"/>
              <a:t>it”</a:t>
            </a:r>
            <a:endParaRPr lang="en-US" dirty="0"/>
          </a:p>
          <a:p>
            <a:pPr lvl="1">
              <a:lnSpc>
                <a:spcPct val="120000"/>
              </a:lnSpc>
              <a:spcBef>
                <a:spcPts val="600"/>
              </a:spcBef>
            </a:pPr>
            <a:r>
              <a:rPr lang="en-US" dirty="0"/>
              <a:t>Culture change takes </a:t>
            </a:r>
            <a:r>
              <a:rPr lang="en-US" dirty="0" smtClean="0"/>
              <a:t>time</a:t>
            </a:r>
          </a:p>
          <a:p>
            <a:pPr lvl="1">
              <a:lnSpc>
                <a:spcPct val="120000"/>
              </a:lnSpc>
              <a:spcBef>
                <a:spcPts val="600"/>
              </a:spcBef>
            </a:pPr>
            <a:r>
              <a:rPr lang="en-US" dirty="0" smtClean="0"/>
              <a:t>Lack of existing SE practices and processes</a:t>
            </a:r>
            <a:endParaRPr lang="en-US" dirty="0"/>
          </a:p>
          <a:p>
            <a:pPr>
              <a:lnSpc>
                <a:spcPct val="120000"/>
              </a:lnSpc>
              <a:spcBef>
                <a:spcPts val="600"/>
              </a:spcBef>
            </a:pPr>
            <a:r>
              <a:rPr lang="en-US" b="1" dirty="0"/>
              <a:t>Training personnel</a:t>
            </a:r>
          </a:p>
          <a:p>
            <a:pPr lvl="1">
              <a:lnSpc>
                <a:spcPct val="120000"/>
              </a:lnSpc>
              <a:spcBef>
                <a:spcPts val="600"/>
              </a:spcBef>
            </a:pPr>
            <a:r>
              <a:rPr lang="en-US" dirty="0" smtClean="0"/>
              <a:t>Training should start with top-level management to get their buy-in to the process</a:t>
            </a:r>
          </a:p>
          <a:p>
            <a:pPr lvl="1">
              <a:lnSpc>
                <a:spcPct val="120000"/>
              </a:lnSpc>
              <a:spcBef>
                <a:spcPts val="600"/>
              </a:spcBef>
            </a:pPr>
            <a:r>
              <a:rPr lang="en-US" dirty="0" smtClean="0"/>
              <a:t>Training should </a:t>
            </a:r>
            <a:r>
              <a:rPr lang="en-US" dirty="0"/>
              <a:t>go beyond tool usage and language </a:t>
            </a:r>
            <a:r>
              <a:rPr lang="en-US" dirty="0" smtClean="0"/>
              <a:t>mastery and include </a:t>
            </a:r>
            <a:r>
              <a:rPr lang="en-US" dirty="0"/>
              <a:t>how to use the tool to </a:t>
            </a:r>
            <a:r>
              <a:rPr lang="en-US" dirty="0" smtClean="0"/>
              <a:t>perform systems engineering</a:t>
            </a:r>
            <a:endParaRPr lang="en-US" dirty="0"/>
          </a:p>
          <a:p>
            <a:pPr>
              <a:lnSpc>
                <a:spcPct val="120000"/>
              </a:lnSpc>
              <a:spcBef>
                <a:spcPts val="600"/>
              </a:spcBef>
            </a:pPr>
            <a:r>
              <a:rPr lang="en-US" b="1" dirty="0" smtClean="0"/>
              <a:t>Program </a:t>
            </a:r>
            <a:r>
              <a:rPr lang="en-US" b="1" dirty="0"/>
              <a:t>currently at Milestone C</a:t>
            </a:r>
          </a:p>
          <a:p>
            <a:pPr lvl="1">
              <a:lnSpc>
                <a:spcPct val="120000"/>
              </a:lnSpc>
              <a:spcBef>
                <a:spcPts val="600"/>
              </a:spcBef>
            </a:pPr>
            <a:r>
              <a:rPr lang="en-US" dirty="0"/>
              <a:t>With the program transitioning into production and fielding, the focus is shifted away from architecture and design</a:t>
            </a:r>
          </a:p>
          <a:p>
            <a:pPr>
              <a:lnSpc>
                <a:spcPct val="120000"/>
              </a:lnSpc>
              <a:spcBef>
                <a:spcPts val="600"/>
              </a:spcBef>
            </a:pPr>
            <a:r>
              <a:rPr lang="en-US" b="1" dirty="0"/>
              <a:t>Inability to break model into components due to read-only limitations</a:t>
            </a:r>
          </a:p>
          <a:p>
            <a:pPr lvl="1">
              <a:lnSpc>
                <a:spcPct val="120000"/>
              </a:lnSpc>
              <a:spcBef>
                <a:spcPts val="600"/>
              </a:spcBef>
            </a:pPr>
            <a:r>
              <a:rPr lang="en-US" dirty="0"/>
              <a:t>Cannot properly establish relationships with read-only projects leading to development of one comprehensive model</a:t>
            </a:r>
          </a:p>
          <a:p>
            <a:pPr lvl="1">
              <a:lnSpc>
                <a:spcPct val="120000"/>
              </a:lnSpc>
              <a:spcBef>
                <a:spcPts val="600"/>
              </a:spcBef>
            </a:pPr>
            <a:r>
              <a:rPr lang="en-US" dirty="0"/>
              <a:t>Breaks the </a:t>
            </a:r>
            <a:r>
              <a:rPr lang="en-US" dirty="0" err="1"/>
              <a:t>SysML</a:t>
            </a:r>
            <a:r>
              <a:rPr lang="en-US" dirty="0"/>
              <a:t> modeling paradigm – limits usefulness of the language</a:t>
            </a:r>
          </a:p>
          <a:p>
            <a:pPr lvl="1">
              <a:lnSpc>
                <a:spcPct val="120000"/>
              </a:lnSpc>
              <a:spcBef>
                <a:spcPts val="600"/>
              </a:spcBef>
            </a:pPr>
            <a:r>
              <a:rPr lang="en-US" dirty="0"/>
              <a:t>May cause problems due to project size</a:t>
            </a:r>
          </a:p>
        </p:txBody>
      </p:sp>
      <p:sp>
        <p:nvSpPr>
          <p:cNvPr id="3" name="Slide Number Placeholder 2"/>
          <p:cNvSpPr>
            <a:spLocks noGrp="1"/>
          </p:cNvSpPr>
          <p:nvPr>
            <p:ph type="sldNum" sz="quarter" idx="16"/>
          </p:nvPr>
        </p:nvSpPr>
        <p:spPr/>
        <p:txBody>
          <a:bodyPr/>
          <a:lstStyle/>
          <a:p>
            <a:fld id="{32A2F39E-E4DB-494E-AB40-38356C65078C}" type="slidenum">
              <a:rPr lang="en-US" smtClean="0"/>
              <a:pPr/>
              <a:t>12</a:t>
            </a:fld>
            <a:endParaRPr lang="en-US" dirty="0"/>
          </a:p>
        </p:txBody>
      </p:sp>
      <p:sp>
        <p:nvSpPr>
          <p:cNvPr id="6" name="Rectangle 5"/>
          <p:cNvSpPr/>
          <p:nvPr/>
        </p:nvSpPr>
        <p:spPr>
          <a:xfrm>
            <a:off x="599090" y="4679307"/>
            <a:ext cx="8039072" cy="35020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Lack of SE knowledge and processes makes transition more difficult</a:t>
            </a:r>
            <a:endParaRPr lang="en-US" dirty="0"/>
          </a:p>
        </p:txBody>
      </p:sp>
    </p:spTree>
    <p:extLst>
      <p:ext uri="{BB962C8B-B14F-4D97-AF65-F5344CB8AC3E}">
        <p14:creationId xmlns:p14="http://schemas.microsoft.com/office/powerpoint/2010/main" val="41853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a:xfrm>
            <a:off x="197260" y="105511"/>
            <a:ext cx="7384639" cy="691286"/>
          </a:xfrm>
        </p:spPr>
        <p:txBody>
          <a:bodyPr>
            <a:normAutofit/>
          </a:bodyPr>
          <a:lstStyle/>
          <a:p>
            <a:r>
              <a:rPr lang="en-US" dirty="0"/>
              <a:t>Path Ahead</a:t>
            </a:r>
          </a:p>
        </p:txBody>
      </p:sp>
      <p:sp>
        <p:nvSpPr>
          <p:cNvPr id="5" name="Text Placeholder 4"/>
          <p:cNvSpPr>
            <a:spLocks noGrp="1"/>
          </p:cNvSpPr>
          <p:nvPr>
            <p:ph sz="quarter" idx="12"/>
          </p:nvPr>
        </p:nvSpPr>
        <p:spPr>
          <a:xfrm>
            <a:off x="197260" y="869058"/>
            <a:ext cx="8699090" cy="4074417"/>
          </a:xfrm>
        </p:spPr>
        <p:txBody>
          <a:bodyPr>
            <a:normAutofit fontScale="85000" lnSpcReduction="20000"/>
          </a:bodyPr>
          <a:lstStyle/>
          <a:p>
            <a:r>
              <a:rPr lang="en-US" b="1" dirty="0"/>
              <a:t>Continue building out the model</a:t>
            </a:r>
          </a:p>
          <a:p>
            <a:pPr lvl="1"/>
            <a:r>
              <a:rPr lang="en-US" dirty="0"/>
              <a:t>Develop system logical architecture</a:t>
            </a:r>
          </a:p>
          <a:p>
            <a:pPr lvl="1"/>
            <a:r>
              <a:rPr lang="en-US" dirty="0"/>
              <a:t>Initial focus is on behavior model</a:t>
            </a:r>
          </a:p>
          <a:p>
            <a:pPr lvl="2"/>
            <a:r>
              <a:rPr lang="en-US" dirty="0"/>
              <a:t>Continue development of activity diagrams and complete the functional architecture</a:t>
            </a:r>
          </a:p>
          <a:p>
            <a:pPr lvl="2"/>
            <a:r>
              <a:rPr lang="en-US" dirty="0"/>
              <a:t>Modeling of the states and modes</a:t>
            </a:r>
          </a:p>
          <a:p>
            <a:pPr lvl="1"/>
            <a:r>
              <a:rPr lang="en-US" dirty="0"/>
              <a:t>Gain help from hardware and network teams in populating the model</a:t>
            </a:r>
          </a:p>
          <a:p>
            <a:pPr lvl="1"/>
            <a:r>
              <a:rPr lang="en-US" dirty="0"/>
              <a:t>Focus on deliverables that can be generated by the </a:t>
            </a:r>
            <a:r>
              <a:rPr lang="en-US" dirty="0" smtClean="0"/>
              <a:t>model</a:t>
            </a:r>
            <a:endParaRPr lang="en-US" dirty="0"/>
          </a:p>
          <a:p>
            <a:pPr lvl="2"/>
            <a:r>
              <a:rPr lang="en-US" dirty="0"/>
              <a:t>The drives which elements are populated </a:t>
            </a:r>
            <a:r>
              <a:rPr lang="en-US" dirty="0" smtClean="0"/>
              <a:t>first</a:t>
            </a:r>
          </a:p>
          <a:p>
            <a:pPr lvl="1"/>
            <a:r>
              <a:rPr lang="en-US" dirty="0" smtClean="0"/>
              <a:t>Leverage Northrop-Grumman MBSE libraries and templates where applicable</a:t>
            </a:r>
            <a:endParaRPr lang="en-US" dirty="0"/>
          </a:p>
          <a:p>
            <a:r>
              <a:rPr lang="en-US" b="1" dirty="0"/>
              <a:t>Nurture MBSE culture</a:t>
            </a:r>
          </a:p>
          <a:p>
            <a:pPr lvl="1"/>
            <a:r>
              <a:rPr lang="en-US" dirty="0"/>
              <a:t>Continue to drive the culture change through continuous </a:t>
            </a:r>
            <a:r>
              <a:rPr lang="en-US" dirty="0" smtClean="0"/>
              <a:t>training and demonstration of usefulness</a:t>
            </a:r>
            <a:endParaRPr lang="en-US" dirty="0"/>
          </a:p>
          <a:p>
            <a:pPr lvl="1"/>
            <a:r>
              <a:rPr lang="en-US" dirty="0"/>
              <a:t>Demonstrate how the model can be used in daily </a:t>
            </a:r>
            <a:r>
              <a:rPr lang="en-US" dirty="0" smtClean="0"/>
              <a:t>activities and to produce program deliverables</a:t>
            </a:r>
            <a:endParaRPr lang="en-US" dirty="0"/>
          </a:p>
          <a:p>
            <a:pPr>
              <a:lnSpc>
                <a:spcPct val="120000"/>
              </a:lnSpc>
            </a:pPr>
            <a:r>
              <a:rPr lang="en-US" b="1" dirty="0"/>
              <a:t>Use the model to support impact analyses to support system upgrades and for maintaining fielded configurations</a:t>
            </a:r>
          </a:p>
          <a:p>
            <a:r>
              <a:rPr lang="en-US" b="1" dirty="0"/>
              <a:t>Use model to support Foreign Military Sales configurations</a:t>
            </a:r>
          </a:p>
          <a:p>
            <a:pPr lvl="1"/>
            <a:r>
              <a:rPr lang="en-US" dirty="0"/>
              <a:t>The model enables development of various configurations</a:t>
            </a:r>
          </a:p>
          <a:p>
            <a:pPr lvl="1"/>
            <a:r>
              <a:rPr lang="en-US" dirty="0"/>
              <a:t>Use the model to identify exportable/non-exportable components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13</a:t>
            </a:fld>
            <a:endParaRPr lang="en-US" dirty="0"/>
          </a:p>
        </p:txBody>
      </p:sp>
    </p:spTree>
    <p:extLst>
      <p:ext uri="{BB962C8B-B14F-4D97-AF65-F5344CB8AC3E}">
        <p14:creationId xmlns:p14="http://schemas.microsoft.com/office/powerpoint/2010/main" val="145953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a:xfrm>
            <a:off x="197260" y="105511"/>
            <a:ext cx="7384639" cy="691286"/>
          </a:xfrm>
        </p:spPr>
        <p:txBody>
          <a:bodyPr>
            <a:normAutofit/>
          </a:bodyPr>
          <a:lstStyle/>
          <a:p>
            <a:r>
              <a:rPr lang="en-US" dirty="0" smtClean="0"/>
              <a:t>Conclusion and Takeaways</a:t>
            </a:r>
            <a:endParaRPr lang="en-US" dirty="0"/>
          </a:p>
        </p:txBody>
      </p:sp>
      <p:sp>
        <p:nvSpPr>
          <p:cNvPr id="5" name="Text Placeholder 4"/>
          <p:cNvSpPr>
            <a:spLocks noGrp="1"/>
          </p:cNvSpPr>
          <p:nvPr>
            <p:ph sz="quarter" idx="12"/>
          </p:nvPr>
        </p:nvSpPr>
        <p:spPr>
          <a:xfrm>
            <a:off x="197260" y="935038"/>
            <a:ext cx="8699090" cy="4008437"/>
          </a:xfrm>
        </p:spPr>
        <p:txBody>
          <a:bodyPr>
            <a:normAutofit/>
          </a:bodyPr>
          <a:lstStyle/>
          <a:p>
            <a:r>
              <a:rPr lang="en-US" sz="2000" b="1" dirty="0"/>
              <a:t>MBSE being implemented into existing DoD program</a:t>
            </a:r>
          </a:p>
          <a:p>
            <a:r>
              <a:rPr lang="en-US" sz="2000" b="1" dirty="0"/>
              <a:t>MBSE being used to support Agile </a:t>
            </a:r>
            <a:r>
              <a:rPr lang="en-US" sz="2000" b="1" dirty="0" smtClean="0"/>
              <a:t>development process</a:t>
            </a:r>
            <a:endParaRPr lang="en-US" sz="2000" b="1" dirty="0"/>
          </a:p>
          <a:p>
            <a:r>
              <a:rPr lang="en-US" sz="2000" b="1" dirty="0"/>
              <a:t>MBSE requires adequate </a:t>
            </a:r>
            <a:r>
              <a:rPr lang="en-US" sz="2000" b="1" dirty="0" smtClean="0"/>
              <a:t>training </a:t>
            </a:r>
            <a:r>
              <a:rPr lang="en-US" sz="2000" b="1" dirty="0"/>
              <a:t>and culture </a:t>
            </a:r>
            <a:r>
              <a:rPr lang="en-US" sz="2000" b="1" dirty="0" smtClean="0"/>
              <a:t>change</a:t>
            </a:r>
          </a:p>
          <a:p>
            <a:r>
              <a:rPr lang="en-US" sz="2000" b="1" dirty="0" smtClean="0"/>
              <a:t>Training should begin with leadership who can then drive the effort and assist in culture change as opposed to hindering it</a:t>
            </a:r>
          </a:p>
          <a:p>
            <a:r>
              <a:rPr lang="en-US" sz="2000" b="1" dirty="0" smtClean="0"/>
              <a:t>Sound systems engineering knowledge, practices, and processes are required to implement MBSE</a:t>
            </a:r>
            <a:endParaRPr lang="en-US" sz="2000" b="1" dirty="0"/>
          </a:p>
        </p:txBody>
      </p:sp>
      <p:sp>
        <p:nvSpPr>
          <p:cNvPr id="3" name="Slide Number Placeholder 2"/>
          <p:cNvSpPr>
            <a:spLocks noGrp="1"/>
          </p:cNvSpPr>
          <p:nvPr>
            <p:ph type="sldNum" sz="quarter" idx="16"/>
          </p:nvPr>
        </p:nvSpPr>
        <p:spPr/>
        <p:txBody>
          <a:bodyPr/>
          <a:lstStyle/>
          <a:p>
            <a:fld id="{32A2F39E-E4DB-494E-AB40-38356C65078C}" type="slidenum">
              <a:rPr lang="en-US" smtClean="0"/>
              <a:pPr/>
              <a:t>14</a:t>
            </a:fld>
            <a:endParaRPr lang="en-US" dirty="0"/>
          </a:p>
        </p:txBody>
      </p:sp>
    </p:spTree>
    <p:extLst>
      <p:ext uri="{BB962C8B-B14F-4D97-AF65-F5344CB8AC3E}">
        <p14:creationId xmlns:p14="http://schemas.microsoft.com/office/powerpoint/2010/main" val="38654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lstStyle/>
          <a:p>
            <a:r>
              <a:rPr lang="en-US" dirty="0"/>
              <a:t>Background</a:t>
            </a:r>
          </a:p>
        </p:txBody>
      </p:sp>
      <p:sp>
        <p:nvSpPr>
          <p:cNvPr id="5" name="Text Placeholder 4"/>
          <p:cNvSpPr>
            <a:spLocks noGrp="1"/>
          </p:cNvSpPr>
          <p:nvPr>
            <p:ph sz="quarter" idx="12"/>
          </p:nvPr>
        </p:nvSpPr>
        <p:spPr>
          <a:xfrm>
            <a:off x="339724" y="935037"/>
            <a:ext cx="8457911" cy="3784107"/>
          </a:xfrm>
        </p:spPr>
        <p:txBody>
          <a:bodyPr>
            <a:normAutofit/>
          </a:bodyPr>
          <a:lstStyle/>
          <a:p>
            <a:r>
              <a:rPr lang="en-US" dirty="0"/>
              <a:t>Program history</a:t>
            </a:r>
          </a:p>
          <a:p>
            <a:pPr lvl="1"/>
            <a:r>
              <a:rPr lang="en-US" dirty="0" smtClean="0"/>
              <a:t>This MBSE effort was conducted on a DoD program that was approaching Milestone C</a:t>
            </a:r>
          </a:p>
          <a:p>
            <a:pPr lvl="1"/>
            <a:r>
              <a:rPr lang="en-US" dirty="0" smtClean="0"/>
              <a:t>Previous modeling was accomplished with System Architect (SA) Rational System Architect (RSA)</a:t>
            </a:r>
          </a:p>
          <a:p>
            <a:pPr lvl="1"/>
            <a:r>
              <a:rPr lang="en-US" dirty="0" smtClean="0"/>
              <a:t>No logical architecture was developed</a:t>
            </a:r>
          </a:p>
          <a:p>
            <a:pPr lvl="1"/>
            <a:r>
              <a:rPr lang="en-US" dirty="0" smtClean="0"/>
              <a:t>Modeling focused on data exchange</a:t>
            </a:r>
            <a:endParaRPr lang="en-US" dirty="0"/>
          </a:p>
          <a:p>
            <a:r>
              <a:rPr lang="en-US" dirty="0"/>
              <a:t>What we started with</a:t>
            </a:r>
          </a:p>
          <a:p>
            <a:pPr lvl="1"/>
            <a:r>
              <a:rPr lang="en-US" dirty="0"/>
              <a:t>DOORS Requirements Database</a:t>
            </a:r>
          </a:p>
          <a:p>
            <a:pPr lvl="1"/>
            <a:r>
              <a:rPr lang="en-US" dirty="0"/>
              <a:t>Use cases</a:t>
            </a:r>
          </a:p>
          <a:p>
            <a:pPr lvl="1"/>
            <a:r>
              <a:rPr lang="en-US" dirty="0"/>
              <a:t>SA use cases and sequence diagrams at the MEI Level RSA sequence diagrams at the CSCI/SW Level</a:t>
            </a:r>
          </a:p>
        </p:txBody>
      </p:sp>
      <p:sp>
        <p:nvSpPr>
          <p:cNvPr id="3" name="Slide Number Placeholder 2"/>
          <p:cNvSpPr>
            <a:spLocks noGrp="1"/>
          </p:cNvSpPr>
          <p:nvPr>
            <p:ph type="sldNum" sz="quarter" idx="16"/>
          </p:nvPr>
        </p:nvSpPr>
        <p:spPr/>
        <p:txBody>
          <a:bodyPr/>
          <a:lstStyle/>
          <a:p>
            <a:fld id="{32A2F39E-E4DB-494E-AB40-38356C65078C}" type="slidenum">
              <a:rPr lang="en-US" smtClean="0"/>
              <a:pPr/>
              <a:t>2</a:t>
            </a:fld>
            <a:endParaRPr lang="en-US" dirty="0"/>
          </a:p>
        </p:txBody>
      </p:sp>
      <p:sp>
        <p:nvSpPr>
          <p:cNvPr id="14" name="Text Box 11"/>
          <p:cNvSpPr txBox="1">
            <a:spLocks noChangeArrowheads="1"/>
          </p:cNvSpPr>
          <p:nvPr/>
        </p:nvSpPr>
        <p:spPr bwMode="auto">
          <a:xfrm>
            <a:off x="998179" y="4681307"/>
            <a:ext cx="7140999" cy="276999"/>
          </a:xfrm>
          <a:prstGeom prst="rect">
            <a:avLst/>
          </a:prstGeom>
          <a:solidFill>
            <a:schemeClr val="bg1">
              <a:lumMod val="50000"/>
            </a:schemeClr>
          </a:solidFill>
        </p:spPr>
        <p:txBody>
          <a:bodyPr wrap="square" rtlCol="0">
            <a:spAutoFit/>
          </a:bodyPr>
          <a:lstStyle>
            <a:defPPr>
              <a:defRPr lang="en-US"/>
            </a:defPPr>
            <a:lvl1pPr algn="ctr">
              <a:defRPr sz="1600" b="1">
                <a:solidFill>
                  <a:schemeClr val="bg1"/>
                </a:solidFill>
                <a:latin typeface="Arial" pitchFamily="34" charset="0"/>
              </a:defRPr>
            </a:lvl1pPr>
          </a:lstStyle>
          <a:p>
            <a:r>
              <a:rPr lang="en-US" sz="1200" b="0" dirty="0" smtClean="0"/>
              <a:t>Program Entering MS C</a:t>
            </a:r>
            <a:endParaRPr lang="en-US" sz="1200" b="0" dirty="0"/>
          </a:p>
        </p:txBody>
      </p:sp>
    </p:spTree>
    <p:extLst>
      <p:ext uri="{BB962C8B-B14F-4D97-AF65-F5344CB8AC3E}">
        <p14:creationId xmlns:p14="http://schemas.microsoft.com/office/powerpoint/2010/main" val="111301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lstStyle/>
          <a:p>
            <a:r>
              <a:rPr lang="en-US" dirty="0"/>
              <a:t>MBSE Objectives</a:t>
            </a:r>
          </a:p>
        </p:txBody>
      </p:sp>
      <p:sp>
        <p:nvSpPr>
          <p:cNvPr id="5" name="Text Placeholder 4"/>
          <p:cNvSpPr>
            <a:spLocks noGrp="1"/>
          </p:cNvSpPr>
          <p:nvPr>
            <p:ph sz="quarter" idx="12"/>
          </p:nvPr>
        </p:nvSpPr>
        <p:spPr>
          <a:xfrm>
            <a:off x="339724" y="935037"/>
            <a:ext cx="8457911" cy="3784107"/>
          </a:xfrm>
        </p:spPr>
        <p:txBody>
          <a:bodyPr>
            <a:normAutofit/>
          </a:bodyPr>
          <a:lstStyle/>
          <a:p>
            <a:r>
              <a:rPr lang="en-US" dirty="0"/>
              <a:t>Objectives of the MBSE Effort</a:t>
            </a:r>
          </a:p>
          <a:p>
            <a:pPr lvl="1"/>
            <a:r>
              <a:rPr lang="en-US" dirty="0"/>
              <a:t>Gradually transform from document based to model based</a:t>
            </a:r>
          </a:p>
          <a:p>
            <a:pPr lvl="1"/>
            <a:r>
              <a:rPr lang="en-US" dirty="0"/>
              <a:t>Support transition to Agile development</a:t>
            </a:r>
          </a:p>
          <a:p>
            <a:pPr lvl="1"/>
            <a:r>
              <a:rPr lang="en-US" dirty="0"/>
              <a:t>Support impact analyses to support system improvements and upgrades as well as Foreign Military </a:t>
            </a:r>
            <a:r>
              <a:rPr lang="en-US" dirty="0" smtClean="0"/>
              <a:t>Sales (FMS)</a:t>
            </a:r>
            <a:endParaRPr lang="en-US" dirty="0"/>
          </a:p>
          <a:p>
            <a:pPr lvl="1"/>
            <a:r>
              <a:rPr lang="en-US" dirty="0"/>
              <a:t>Support system sustainment activities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3</a:t>
            </a:fld>
            <a:endParaRPr lang="en-US" dirty="0"/>
          </a:p>
        </p:txBody>
      </p:sp>
      <p:sp>
        <p:nvSpPr>
          <p:cNvPr id="2" name="Rectangle 1"/>
          <p:cNvSpPr/>
          <p:nvPr/>
        </p:nvSpPr>
        <p:spPr>
          <a:xfrm>
            <a:off x="935182" y="4596478"/>
            <a:ext cx="7079672" cy="42949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MBSE is Key to Supporting Agile Development</a:t>
            </a:r>
            <a:endParaRPr lang="en-US" dirty="0"/>
          </a:p>
        </p:txBody>
      </p:sp>
    </p:spTree>
    <p:extLst>
      <p:ext uri="{BB962C8B-B14F-4D97-AF65-F5344CB8AC3E}">
        <p14:creationId xmlns:p14="http://schemas.microsoft.com/office/powerpoint/2010/main" val="282909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lstStyle/>
          <a:p>
            <a:r>
              <a:rPr lang="en-US" dirty="0"/>
              <a:t>MBSE Conversion Process</a:t>
            </a:r>
          </a:p>
        </p:txBody>
      </p:sp>
      <p:sp>
        <p:nvSpPr>
          <p:cNvPr id="5" name="Text Placeholder 4"/>
          <p:cNvSpPr>
            <a:spLocks noGrp="1"/>
          </p:cNvSpPr>
          <p:nvPr>
            <p:ph sz="quarter" idx="12"/>
          </p:nvPr>
        </p:nvSpPr>
        <p:spPr>
          <a:xfrm>
            <a:off x="339724" y="863701"/>
            <a:ext cx="8551357" cy="3784107"/>
          </a:xfrm>
        </p:spPr>
        <p:txBody>
          <a:bodyPr>
            <a:normAutofit fontScale="77500" lnSpcReduction="20000"/>
          </a:bodyPr>
          <a:lstStyle/>
          <a:p>
            <a:pPr>
              <a:lnSpc>
                <a:spcPct val="120000"/>
              </a:lnSpc>
              <a:spcBef>
                <a:spcPts val="600"/>
              </a:spcBef>
            </a:pPr>
            <a:r>
              <a:rPr lang="en-US" dirty="0"/>
              <a:t>Re-created </a:t>
            </a:r>
            <a:r>
              <a:rPr lang="en-US" dirty="0" smtClean="0"/>
              <a:t>the system architecture </a:t>
            </a:r>
            <a:r>
              <a:rPr lang="en-US" dirty="0"/>
              <a:t>in Cameo </a:t>
            </a:r>
            <a:r>
              <a:rPr lang="en-US" dirty="0" smtClean="0"/>
              <a:t>while </a:t>
            </a:r>
            <a:r>
              <a:rPr lang="en-US" dirty="0"/>
              <a:t>maintaining legacy traces and information the best of our ability</a:t>
            </a:r>
          </a:p>
          <a:p>
            <a:pPr>
              <a:lnSpc>
                <a:spcPct val="120000"/>
              </a:lnSpc>
              <a:spcBef>
                <a:spcPts val="600"/>
              </a:spcBef>
            </a:pPr>
            <a:r>
              <a:rPr lang="en-US" dirty="0"/>
              <a:t>Created </a:t>
            </a:r>
            <a:r>
              <a:rPr lang="en-US" dirty="0" smtClean="0"/>
              <a:t>a logical architecture</a:t>
            </a:r>
            <a:endParaRPr lang="en-US" dirty="0"/>
          </a:p>
          <a:p>
            <a:pPr>
              <a:lnSpc>
                <a:spcPct val="120000"/>
              </a:lnSpc>
              <a:spcBef>
                <a:spcPts val="600"/>
              </a:spcBef>
            </a:pPr>
            <a:r>
              <a:rPr lang="en-US" dirty="0"/>
              <a:t>Converted sequence diagrams to </a:t>
            </a:r>
            <a:r>
              <a:rPr lang="en-US" dirty="0" smtClean="0"/>
              <a:t>functions/activities</a:t>
            </a:r>
            <a:endParaRPr lang="en-US" dirty="0"/>
          </a:p>
          <a:p>
            <a:pPr lvl="1">
              <a:lnSpc>
                <a:spcPct val="120000"/>
              </a:lnSpc>
              <a:spcBef>
                <a:spcPts val="600"/>
              </a:spcBef>
            </a:pPr>
            <a:r>
              <a:rPr lang="en-US" dirty="0"/>
              <a:t>Custom script used</a:t>
            </a:r>
          </a:p>
          <a:p>
            <a:pPr lvl="1">
              <a:lnSpc>
                <a:spcPct val="120000"/>
              </a:lnSpc>
              <a:spcBef>
                <a:spcPts val="600"/>
              </a:spcBef>
            </a:pPr>
            <a:r>
              <a:rPr lang="en-US" dirty="0"/>
              <a:t>Resulted in many duplicate functions and duplicate swim lane actors</a:t>
            </a:r>
          </a:p>
          <a:p>
            <a:pPr>
              <a:lnSpc>
                <a:spcPct val="120000"/>
              </a:lnSpc>
              <a:spcBef>
                <a:spcPts val="600"/>
              </a:spcBef>
            </a:pPr>
            <a:r>
              <a:rPr lang="en-US" dirty="0"/>
              <a:t>Imported requirements and traces from DOORS</a:t>
            </a:r>
          </a:p>
          <a:p>
            <a:pPr>
              <a:lnSpc>
                <a:spcPct val="120000"/>
              </a:lnSpc>
              <a:spcBef>
                <a:spcPts val="600"/>
              </a:spcBef>
            </a:pPr>
            <a:r>
              <a:rPr lang="en-US" dirty="0"/>
              <a:t>Began building activity diagrams from </a:t>
            </a:r>
            <a:r>
              <a:rPr lang="en-US" dirty="0" smtClean="0"/>
              <a:t>functions/activities </a:t>
            </a:r>
            <a:r>
              <a:rPr lang="en-US" dirty="0"/>
              <a:t>derived from sequence diagrams</a:t>
            </a:r>
          </a:p>
          <a:p>
            <a:pPr>
              <a:lnSpc>
                <a:spcPct val="120000"/>
              </a:lnSpc>
              <a:spcBef>
                <a:spcPts val="600"/>
              </a:spcBef>
            </a:pPr>
            <a:r>
              <a:rPr lang="en-US" dirty="0"/>
              <a:t>Began developing physical architecture, </a:t>
            </a:r>
            <a:r>
              <a:rPr lang="en-US" dirty="0" smtClean="0"/>
              <a:t>software </a:t>
            </a:r>
            <a:r>
              <a:rPr lang="en-US" dirty="0"/>
              <a:t>and </a:t>
            </a:r>
            <a:r>
              <a:rPr lang="en-US" dirty="0" smtClean="0"/>
              <a:t>hardware </a:t>
            </a:r>
            <a:r>
              <a:rPr lang="en-US" dirty="0"/>
              <a:t>libraries from existing artifacts and previous modeling efforts by </a:t>
            </a:r>
            <a:r>
              <a:rPr lang="en-US" dirty="0" smtClean="0"/>
              <a:t>the Government office</a:t>
            </a:r>
            <a:endParaRPr lang="en-US" dirty="0"/>
          </a:p>
          <a:p>
            <a:pPr>
              <a:lnSpc>
                <a:spcPct val="120000"/>
              </a:lnSpc>
              <a:spcBef>
                <a:spcPts val="600"/>
              </a:spcBef>
            </a:pPr>
            <a:r>
              <a:rPr lang="en-US" dirty="0"/>
              <a:t>Allocated SW to HW to </a:t>
            </a:r>
            <a:r>
              <a:rPr lang="en-US" dirty="0" smtClean="0"/>
              <a:t>develop a </a:t>
            </a:r>
            <a:r>
              <a:rPr lang="en-US" dirty="0"/>
              <a:t>configuration managed deployment model</a:t>
            </a:r>
          </a:p>
          <a:p>
            <a:pPr>
              <a:lnSpc>
                <a:spcPct val="120000"/>
              </a:lnSpc>
              <a:spcBef>
                <a:spcPts val="600"/>
              </a:spcBef>
            </a:pPr>
            <a:r>
              <a:rPr lang="en-US" dirty="0"/>
              <a:t>Demonstrated model capabilities to team leads to gain their interest and support</a:t>
            </a:r>
          </a:p>
          <a:p>
            <a:pPr>
              <a:lnSpc>
                <a:spcPct val="120000"/>
              </a:lnSpc>
              <a:spcBef>
                <a:spcPts val="600"/>
              </a:spcBef>
            </a:pPr>
            <a:r>
              <a:rPr lang="en-US" dirty="0"/>
              <a:t>Began training SE team and extending that training to specialty engineers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4</a:t>
            </a:fld>
            <a:endParaRPr lang="en-US" dirty="0"/>
          </a:p>
        </p:txBody>
      </p:sp>
      <p:sp>
        <p:nvSpPr>
          <p:cNvPr id="2" name="Rectangle 1"/>
          <p:cNvSpPr/>
          <p:nvPr/>
        </p:nvSpPr>
        <p:spPr>
          <a:xfrm>
            <a:off x="935182" y="4647808"/>
            <a:ext cx="7079672" cy="37816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Training is the key to conversion</a:t>
            </a:r>
            <a:endParaRPr lang="en-US" dirty="0"/>
          </a:p>
        </p:txBody>
      </p:sp>
    </p:spTree>
    <p:extLst>
      <p:ext uri="{BB962C8B-B14F-4D97-AF65-F5344CB8AC3E}">
        <p14:creationId xmlns:p14="http://schemas.microsoft.com/office/powerpoint/2010/main" val="12616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lstStyle/>
          <a:p>
            <a:r>
              <a:rPr lang="en-US" dirty="0"/>
              <a:t>MBSE in Support of the Agile Process</a:t>
            </a:r>
          </a:p>
        </p:txBody>
      </p:sp>
      <p:sp>
        <p:nvSpPr>
          <p:cNvPr id="5" name="Text Placeholder 4"/>
          <p:cNvSpPr>
            <a:spLocks noGrp="1"/>
          </p:cNvSpPr>
          <p:nvPr>
            <p:ph sz="quarter" idx="12"/>
          </p:nvPr>
        </p:nvSpPr>
        <p:spPr>
          <a:xfrm>
            <a:off x="339724" y="935037"/>
            <a:ext cx="8457911" cy="3784107"/>
          </a:xfrm>
        </p:spPr>
        <p:txBody>
          <a:bodyPr>
            <a:normAutofit/>
          </a:bodyPr>
          <a:lstStyle/>
          <a:p>
            <a:r>
              <a:rPr lang="en-US" dirty="0"/>
              <a:t>As part of the </a:t>
            </a:r>
            <a:r>
              <a:rPr lang="en-US" dirty="0" smtClean="0"/>
              <a:t>DoD Agile </a:t>
            </a:r>
            <a:r>
              <a:rPr lang="en-US" dirty="0"/>
              <a:t>Technical Insertion initiative, </a:t>
            </a:r>
            <a:r>
              <a:rPr lang="en-US" dirty="0" smtClean="0"/>
              <a:t>the program </a:t>
            </a:r>
            <a:r>
              <a:rPr lang="en-US" dirty="0"/>
              <a:t>was designated among a number of high priority programs to adopt an agile development methodology to enable maturation of the system.</a:t>
            </a:r>
          </a:p>
          <a:p>
            <a:r>
              <a:rPr lang="en-US" dirty="0" smtClean="0"/>
              <a:t>The prime contractor </a:t>
            </a:r>
            <a:r>
              <a:rPr lang="en-US" dirty="0"/>
              <a:t>and the Army are partnering to prototype an Agile development process in order to build, test and field capabilities faster to respond to current and emerging needs.</a:t>
            </a:r>
          </a:p>
          <a:p>
            <a:r>
              <a:rPr lang="en-US" dirty="0"/>
              <a:t>Regular feedback among the team members and the customer is a core tenet of Agile methodology, which involves the delivery of products or capabilities in regular Program Increments (PIs). For </a:t>
            </a:r>
            <a:r>
              <a:rPr lang="en-US" dirty="0" smtClean="0"/>
              <a:t>this program, </a:t>
            </a:r>
            <a:r>
              <a:rPr lang="en-US" dirty="0"/>
              <a:t>they are three-month PIs, comprised of three-week “sprints”.</a:t>
            </a:r>
          </a:p>
          <a:p>
            <a:r>
              <a:rPr lang="en-US" dirty="0"/>
              <a:t>Utilizing the Scaled Agile Framework (</a:t>
            </a:r>
            <a:r>
              <a:rPr lang="en-US" dirty="0" err="1"/>
              <a:t>SAFe</a:t>
            </a:r>
            <a:r>
              <a:rPr lang="en-US" dirty="0"/>
              <a:t> 5.0).</a:t>
            </a:r>
          </a:p>
        </p:txBody>
      </p:sp>
      <p:sp>
        <p:nvSpPr>
          <p:cNvPr id="3" name="Slide Number Placeholder 2"/>
          <p:cNvSpPr>
            <a:spLocks noGrp="1"/>
          </p:cNvSpPr>
          <p:nvPr>
            <p:ph type="sldNum" sz="quarter" idx="16"/>
          </p:nvPr>
        </p:nvSpPr>
        <p:spPr/>
        <p:txBody>
          <a:bodyPr/>
          <a:lstStyle/>
          <a:p>
            <a:fld id="{32A2F39E-E4DB-494E-AB40-38356C65078C}" type="slidenum">
              <a:rPr lang="en-US" smtClean="0"/>
              <a:pPr/>
              <a:t>5</a:t>
            </a:fld>
            <a:endParaRPr lang="en-US" dirty="0"/>
          </a:p>
        </p:txBody>
      </p:sp>
      <p:sp>
        <p:nvSpPr>
          <p:cNvPr id="2" name="Rectangle 1"/>
          <p:cNvSpPr/>
          <p:nvPr/>
        </p:nvSpPr>
        <p:spPr>
          <a:xfrm>
            <a:off x="935182" y="4596478"/>
            <a:ext cx="7079672" cy="42949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MBSE supports the Agile development process</a:t>
            </a:r>
            <a:endParaRPr lang="en-US" dirty="0"/>
          </a:p>
        </p:txBody>
      </p:sp>
    </p:spTree>
    <p:extLst>
      <p:ext uri="{BB962C8B-B14F-4D97-AF65-F5344CB8AC3E}">
        <p14:creationId xmlns:p14="http://schemas.microsoft.com/office/powerpoint/2010/main" val="387053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076" y="105511"/>
            <a:ext cx="7279933" cy="493967"/>
          </a:xfrm>
        </p:spPr>
        <p:txBody>
          <a:bodyPr/>
          <a:lstStyle/>
          <a:p>
            <a:r>
              <a:rPr lang="en-US" dirty="0"/>
              <a:t>Scaled Agile Framework</a:t>
            </a:r>
          </a:p>
        </p:txBody>
      </p:sp>
      <p:sp>
        <p:nvSpPr>
          <p:cNvPr id="3" name="Slide Number Placeholder 2"/>
          <p:cNvSpPr>
            <a:spLocks noGrp="1"/>
          </p:cNvSpPr>
          <p:nvPr>
            <p:ph type="sldNum" sz="quarter" idx="15"/>
          </p:nvPr>
        </p:nvSpPr>
        <p:spPr/>
        <p:txBody>
          <a:bodyPr/>
          <a:lstStyle/>
          <a:p>
            <a:fld id="{32A2F39E-E4DB-494E-AB40-38356C65078C}" type="slidenum">
              <a:rPr lang="en-US" smtClean="0"/>
              <a:pPr/>
              <a:t>6</a:t>
            </a:fld>
            <a:endParaRPr lang="en-US" dirty="0"/>
          </a:p>
        </p:txBody>
      </p:sp>
      <p:sp>
        <p:nvSpPr>
          <p:cNvPr id="10" name="Oval 9"/>
          <p:cNvSpPr/>
          <p:nvPr/>
        </p:nvSpPr>
        <p:spPr>
          <a:xfrm>
            <a:off x="2310721" y="1935515"/>
            <a:ext cx="1137521" cy="1137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sp>
        <p:nvSpPr>
          <p:cNvPr id="11" name="Oval 10"/>
          <p:cNvSpPr/>
          <p:nvPr/>
        </p:nvSpPr>
        <p:spPr>
          <a:xfrm>
            <a:off x="5953940" y="1937349"/>
            <a:ext cx="1135685" cy="1135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36" name="Picture 35"/>
          <p:cNvPicPr>
            <a:picLocks noChangeAspect="1"/>
          </p:cNvPicPr>
          <p:nvPr/>
        </p:nvPicPr>
        <p:blipFill>
          <a:blip r:embed="rId3"/>
          <a:stretch>
            <a:fillRect/>
          </a:stretch>
        </p:blipFill>
        <p:spPr>
          <a:xfrm>
            <a:off x="476186" y="892088"/>
            <a:ext cx="7195714" cy="4088474"/>
          </a:xfrm>
          <a:prstGeom prst="rect">
            <a:avLst/>
          </a:prstGeom>
        </p:spPr>
      </p:pic>
      <p:sp>
        <p:nvSpPr>
          <p:cNvPr id="38" name="Oval Callout 37"/>
          <p:cNvSpPr/>
          <p:nvPr/>
        </p:nvSpPr>
        <p:spPr bwMode="auto">
          <a:xfrm>
            <a:off x="6736357" y="781413"/>
            <a:ext cx="1888185" cy="566783"/>
          </a:xfrm>
          <a:prstGeom prst="wedgeEllipseCallout">
            <a:avLst>
              <a:gd name="adj1" fmla="val -62666"/>
              <a:gd name="adj2" fmla="val 86383"/>
            </a:avLst>
          </a:prstGeom>
          <a:solidFill>
            <a:srgbClr val="DAEFC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3038" marR="0" indent="-173038" algn="ctr" defTabSz="914400" rtl="0" eaLnBrk="0" fontAlgn="base" latinLnBrk="0" hangingPunct="0">
              <a:lnSpc>
                <a:spcPct val="90000"/>
              </a:lnSpc>
              <a:spcBef>
                <a:spcPct val="20000"/>
              </a:spcBef>
              <a:spcAft>
                <a:spcPct val="0"/>
              </a:spcAft>
              <a:buClrTx/>
              <a:buSzTx/>
              <a:buFontTx/>
              <a:buNone/>
              <a:tabLst/>
            </a:pPr>
            <a:r>
              <a:rPr kumimoji="0" lang="en-US" sz="1000" i="0" u="none" strike="noStrike" cap="none" normalizeH="0" baseline="0" dirty="0" smtClean="0">
                <a:ln>
                  <a:noFill/>
                </a:ln>
                <a:solidFill>
                  <a:schemeClr val="tx1"/>
                </a:solidFill>
                <a:effectLst/>
                <a:latin typeface="Helvetica" pitchFamily="34" charset="0"/>
              </a:rPr>
              <a:t>System of Systems Processes</a:t>
            </a:r>
            <a:r>
              <a:rPr kumimoji="0" lang="en-US" sz="1000" i="0" u="none" strike="noStrike" cap="none" normalizeH="0" dirty="0" smtClean="0">
                <a:ln>
                  <a:noFill/>
                </a:ln>
                <a:solidFill>
                  <a:schemeClr val="tx1"/>
                </a:solidFill>
                <a:effectLst/>
                <a:latin typeface="Helvetica" pitchFamily="34" charset="0"/>
              </a:rPr>
              <a:t> and Products</a:t>
            </a:r>
            <a:endParaRPr kumimoji="0" lang="en-US" sz="1000" i="0" u="none" strike="noStrike" cap="none" normalizeH="0" baseline="0" dirty="0" smtClean="0">
              <a:ln>
                <a:noFill/>
              </a:ln>
              <a:solidFill>
                <a:schemeClr val="tx1"/>
              </a:solidFill>
              <a:effectLst/>
              <a:latin typeface="Helvetica" pitchFamily="34" charset="0"/>
            </a:endParaRPr>
          </a:p>
        </p:txBody>
      </p:sp>
      <p:sp>
        <p:nvSpPr>
          <p:cNvPr id="48" name="Oval Callout 47"/>
          <p:cNvSpPr/>
          <p:nvPr/>
        </p:nvSpPr>
        <p:spPr bwMode="auto">
          <a:xfrm>
            <a:off x="6712841" y="2121255"/>
            <a:ext cx="2077186" cy="386316"/>
          </a:xfrm>
          <a:prstGeom prst="wedgeEllipseCallout">
            <a:avLst>
              <a:gd name="adj1" fmla="val -62666"/>
              <a:gd name="adj2" fmla="val 86383"/>
            </a:avLst>
          </a:prstGeom>
          <a:solidFill>
            <a:srgbClr val="DAEFC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3038" marR="0" indent="-173038" algn="ctr" defTabSz="914400" rtl="0" eaLnBrk="0" fontAlgn="base" latinLnBrk="0" hangingPunct="0">
              <a:lnSpc>
                <a:spcPct val="90000"/>
              </a:lnSpc>
              <a:spcBef>
                <a:spcPct val="20000"/>
              </a:spcBef>
              <a:spcAft>
                <a:spcPct val="0"/>
              </a:spcAft>
              <a:buClrTx/>
              <a:buSzTx/>
              <a:buFontTx/>
              <a:buNone/>
              <a:tabLst/>
            </a:pPr>
            <a:r>
              <a:rPr kumimoji="0" lang="en-US" sz="1050" i="0" u="none" strike="noStrike" cap="none" normalizeH="0" baseline="0" dirty="0" smtClean="0">
                <a:ln>
                  <a:noFill/>
                </a:ln>
                <a:solidFill>
                  <a:schemeClr val="tx1"/>
                </a:solidFill>
                <a:effectLst/>
                <a:latin typeface="Helvetica" pitchFamily="34" charset="0"/>
              </a:rPr>
              <a:t>Program Processes</a:t>
            </a:r>
            <a:r>
              <a:rPr kumimoji="0" lang="en-US" sz="1050" i="0" u="none" strike="noStrike" cap="none" normalizeH="0" dirty="0" smtClean="0">
                <a:ln>
                  <a:noFill/>
                </a:ln>
                <a:solidFill>
                  <a:schemeClr val="tx1"/>
                </a:solidFill>
                <a:effectLst/>
                <a:latin typeface="Helvetica" pitchFamily="34" charset="0"/>
              </a:rPr>
              <a:t> and Products</a:t>
            </a:r>
            <a:endParaRPr kumimoji="0" lang="en-US" sz="1050" i="0" u="none" strike="noStrike" cap="none" normalizeH="0" baseline="0" dirty="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20143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076" y="105511"/>
            <a:ext cx="7279933" cy="493967"/>
          </a:xfrm>
        </p:spPr>
        <p:txBody>
          <a:bodyPr/>
          <a:lstStyle/>
          <a:p>
            <a:r>
              <a:rPr lang="en-US" dirty="0"/>
              <a:t>Scaled Agile Framework</a:t>
            </a:r>
          </a:p>
        </p:txBody>
      </p:sp>
      <p:sp>
        <p:nvSpPr>
          <p:cNvPr id="3" name="Slide Number Placeholder 2"/>
          <p:cNvSpPr>
            <a:spLocks noGrp="1"/>
          </p:cNvSpPr>
          <p:nvPr>
            <p:ph type="sldNum" sz="quarter" idx="15"/>
          </p:nvPr>
        </p:nvSpPr>
        <p:spPr/>
        <p:txBody>
          <a:bodyPr/>
          <a:lstStyle/>
          <a:p>
            <a:fld id="{32A2F39E-E4DB-494E-AB40-38356C65078C}" type="slidenum">
              <a:rPr lang="en-US" smtClean="0"/>
              <a:pPr/>
              <a:t>7</a:t>
            </a:fld>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90" y="832039"/>
            <a:ext cx="7546624" cy="3932414"/>
          </a:xfrm>
          <a:prstGeom prst="rect">
            <a:avLst/>
          </a:prstGeom>
        </p:spPr>
      </p:pic>
    </p:spTree>
    <p:extLst>
      <p:ext uri="{BB962C8B-B14F-4D97-AF65-F5344CB8AC3E}">
        <p14:creationId xmlns:p14="http://schemas.microsoft.com/office/powerpoint/2010/main" val="343708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076" y="105511"/>
            <a:ext cx="7279933" cy="493967"/>
          </a:xfrm>
        </p:spPr>
        <p:txBody>
          <a:bodyPr>
            <a:normAutofit fontScale="90000"/>
          </a:bodyPr>
          <a:lstStyle/>
          <a:p>
            <a:r>
              <a:rPr lang="en-US" dirty="0"/>
              <a:t>Process to be executed for each Program Increment</a:t>
            </a:r>
          </a:p>
        </p:txBody>
      </p:sp>
      <p:sp>
        <p:nvSpPr>
          <p:cNvPr id="3" name="Slide Number Placeholder 2"/>
          <p:cNvSpPr>
            <a:spLocks noGrp="1"/>
          </p:cNvSpPr>
          <p:nvPr>
            <p:ph type="sldNum" sz="quarter" idx="15"/>
          </p:nvPr>
        </p:nvSpPr>
        <p:spPr/>
        <p:txBody>
          <a:bodyPr/>
          <a:lstStyle/>
          <a:p>
            <a:fld id="{32A2F39E-E4DB-494E-AB40-38356C65078C}" type="slidenum">
              <a:rPr lang="en-US" smtClean="0"/>
              <a:pPr/>
              <a:t>8</a:t>
            </a:fld>
            <a:endParaRPr lang="en-US" dirty="0"/>
          </a:p>
        </p:txBody>
      </p:sp>
      <p:sp>
        <p:nvSpPr>
          <p:cNvPr id="5" name="Rounded Rectangle 4"/>
          <p:cNvSpPr/>
          <p:nvPr/>
        </p:nvSpPr>
        <p:spPr>
          <a:xfrm>
            <a:off x="3526538" y="926600"/>
            <a:ext cx="1245487" cy="582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Define Goals</a:t>
            </a:r>
            <a:endParaRPr lang="en-US" dirty="0"/>
          </a:p>
        </p:txBody>
      </p:sp>
      <p:sp>
        <p:nvSpPr>
          <p:cNvPr id="6" name="Rounded Rectangle 5"/>
          <p:cNvSpPr/>
          <p:nvPr/>
        </p:nvSpPr>
        <p:spPr>
          <a:xfrm>
            <a:off x="4978260" y="1933575"/>
            <a:ext cx="1495985" cy="867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Specify Black Box Behavioral Flow for Each Goal</a:t>
            </a:r>
            <a:endParaRPr lang="en-US" sz="1400" dirty="0"/>
          </a:p>
        </p:txBody>
      </p:sp>
      <p:sp>
        <p:nvSpPr>
          <p:cNvPr id="7" name="Rounded Rectangle 6"/>
          <p:cNvSpPr/>
          <p:nvPr/>
        </p:nvSpPr>
        <p:spPr>
          <a:xfrm>
            <a:off x="5564887" y="2924899"/>
            <a:ext cx="1818715" cy="663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Identify Interactions and Perform Impact Analysis</a:t>
            </a:r>
            <a:endParaRPr lang="en-US" sz="1400" dirty="0"/>
          </a:p>
        </p:txBody>
      </p:sp>
      <p:sp>
        <p:nvSpPr>
          <p:cNvPr id="8" name="TextBox 7"/>
          <p:cNvSpPr txBox="1"/>
          <p:nvPr/>
        </p:nvSpPr>
        <p:spPr>
          <a:xfrm>
            <a:off x="6474245" y="2234113"/>
            <a:ext cx="1819836" cy="523220"/>
          </a:xfrm>
          <a:prstGeom prst="rect">
            <a:avLst/>
          </a:prstGeom>
          <a:noFill/>
        </p:spPr>
        <p:txBody>
          <a:bodyPr wrap="square" rtlCol="0">
            <a:spAutoFit/>
          </a:bodyPr>
          <a:lstStyle/>
          <a:p>
            <a:r>
              <a:rPr lang="en-US" sz="1400" dirty="0" smtClean="0"/>
              <a:t>System/PIDS level activity diagrams</a:t>
            </a:r>
            <a:endParaRPr lang="en-US" sz="1400" dirty="0"/>
          </a:p>
        </p:txBody>
      </p:sp>
      <p:sp>
        <p:nvSpPr>
          <p:cNvPr id="9" name="Rounded Rectangle 8"/>
          <p:cNvSpPr/>
          <p:nvPr/>
        </p:nvSpPr>
        <p:spPr>
          <a:xfrm>
            <a:off x="4104088" y="3732461"/>
            <a:ext cx="1703855" cy="80639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Specify White Box Behavioral Flow and Allocate Behavior</a:t>
            </a:r>
            <a:endParaRPr lang="en-US" sz="1400" dirty="0"/>
          </a:p>
        </p:txBody>
      </p:sp>
      <p:sp>
        <p:nvSpPr>
          <p:cNvPr id="10" name="TextBox 9"/>
          <p:cNvSpPr txBox="1"/>
          <p:nvPr/>
        </p:nvSpPr>
        <p:spPr>
          <a:xfrm>
            <a:off x="7392566" y="2901262"/>
            <a:ext cx="1563719" cy="738664"/>
          </a:xfrm>
          <a:prstGeom prst="rect">
            <a:avLst/>
          </a:prstGeom>
          <a:noFill/>
        </p:spPr>
        <p:txBody>
          <a:bodyPr wrap="square" rtlCol="0">
            <a:spAutoFit/>
          </a:bodyPr>
          <a:lstStyle/>
          <a:p>
            <a:r>
              <a:rPr lang="en-US" sz="1400" dirty="0" smtClean="0"/>
              <a:t>Ensure system context supports activities/flows</a:t>
            </a:r>
            <a:endParaRPr lang="en-US" sz="1400" dirty="0"/>
          </a:p>
        </p:txBody>
      </p:sp>
      <p:sp>
        <p:nvSpPr>
          <p:cNvPr id="11" name="TextBox 10"/>
          <p:cNvSpPr txBox="1"/>
          <p:nvPr/>
        </p:nvSpPr>
        <p:spPr>
          <a:xfrm>
            <a:off x="6872144" y="1629996"/>
            <a:ext cx="1192249" cy="400110"/>
          </a:xfrm>
          <a:prstGeom prst="rect">
            <a:avLst/>
          </a:prstGeom>
          <a:noFill/>
        </p:spPr>
        <p:txBody>
          <a:bodyPr wrap="none" rtlCol="0">
            <a:spAutoFit/>
          </a:bodyPr>
          <a:lstStyle/>
          <a:p>
            <a:r>
              <a:rPr lang="en-US" sz="2000" b="1" dirty="0" smtClean="0">
                <a:solidFill>
                  <a:schemeClr val="accent1"/>
                </a:solidFill>
              </a:rPr>
              <a:t>ANALYSIS</a:t>
            </a:r>
            <a:endParaRPr lang="en-US" sz="2000" b="1" dirty="0">
              <a:solidFill>
                <a:schemeClr val="accent1"/>
              </a:solidFill>
            </a:endParaRPr>
          </a:p>
        </p:txBody>
      </p:sp>
      <p:sp>
        <p:nvSpPr>
          <p:cNvPr id="12" name="Rounded Rectangle 11"/>
          <p:cNvSpPr/>
          <p:nvPr/>
        </p:nvSpPr>
        <p:spPr>
          <a:xfrm>
            <a:off x="2509586" y="3467905"/>
            <a:ext cx="1472447" cy="80639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Identify/Specify Component Interfaces</a:t>
            </a:r>
            <a:endParaRPr lang="en-US" sz="1400" dirty="0"/>
          </a:p>
        </p:txBody>
      </p:sp>
      <p:sp>
        <p:nvSpPr>
          <p:cNvPr id="13" name="TextBox 12"/>
          <p:cNvSpPr txBox="1"/>
          <p:nvPr/>
        </p:nvSpPr>
        <p:spPr>
          <a:xfrm>
            <a:off x="4185779" y="4519187"/>
            <a:ext cx="1819836" cy="523220"/>
          </a:xfrm>
          <a:prstGeom prst="rect">
            <a:avLst/>
          </a:prstGeom>
          <a:noFill/>
        </p:spPr>
        <p:txBody>
          <a:bodyPr wrap="square" rtlCol="0">
            <a:spAutoFit/>
          </a:bodyPr>
          <a:lstStyle/>
          <a:p>
            <a:r>
              <a:rPr lang="en-US" sz="1400" dirty="0" smtClean="0"/>
              <a:t>SRS level activity diagrams</a:t>
            </a:r>
            <a:endParaRPr lang="en-US" sz="1400" dirty="0"/>
          </a:p>
        </p:txBody>
      </p:sp>
      <p:sp>
        <p:nvSpPr>
          <p:cNvPr id="14" name="TextBox 13"/>
          <p:cNvSpPr txBox="1"/>
          <p:nvPr/>
        </p:nvSpPr>
        <p:spPr>
          <a:xfrm>
            <a:off x="1116165" y="3562630"/>
            <a:ext cx="1464331" cy="523220"/>
          </a:xfrm>
          <a:prstGeom prst="rect">
            <a:avLst/>
          </a:prstGeom>
          <a:noFill/>
        </p:spPr>
        <p:txBody>
          <a:bodyPr wrap="square" rtlCol="0">
            <a:spAutoFit/>
          </a:bodyPr>
          <a:lstStyle/>
          <a:p>
            <a:r>
              <a:rPr lang="en-US" sz="1400" dirty="0" smtClean="0"/>
              <a:t>BDDs and IBDs for each flow</a:t>
            </a:r>
            <a:endParaRPr lang="en-US" sz="1400" dirty="0"/>
          </a:p>
        </p:txBody>
      </p:sp>
      <p:sp>
        <p:nvSpPr>
          <p:cNvPr id="15" name="TextBox 14"/>
          <p:cNvSpPr txBox="1"/>
          <p:nvPr/>
        </p:nvSpPr>
        <p:spPr>
          <a:xfrm>
            <a:off x="1925993" y="4364073"/>
            <a:ext cx="991682" cy="400110"/>
          </a:xfrm>
          <a:prstGeom prst="rect">
            <a:avLst/>
          </a:prstGeom>
          <a:noFill/>
        </p:spPr>
        <p:txBody>
          <a:bodyPr wrap="none" rtlCol="0">
            <a:spAutoFit/>
          </a:bodyPr>
          <a:lstStyle/>
          <a:p>
            <a:r>
              <a:rPr lang="en-US" sz="2000" b="1" dirty="0" smtClean="0">
                <a:solidFill>
                  <a:schemeClr val="accent6">
                    <a:lumMod val="75000"/>
                  </a:schemeClr>
                </a:solidFill>
              </a:rPr>
              <a:t>DESIGN</a:t>
            </a:r>
            <a:endParaRPr lang="en-US" sz="2000" b="1" dirty="0">
              <a:solidFill>
                <a:schemeClr val="accent6">
                  <a:lumMod val="75000"/>
                </a:schemeClr>
              </a:solidFill>
            </a:endParaRPr>
          </a:p>
        </p:txBody>
      </p:sp>
      <p:sp>
        <p:nvSpPr>
          <p:cNvPr id="16" name="Rounded Rectangle 15"/>
          <p:cNvSpPr/>
          <p:nvPr/>
        </p:nvSpPr>
        <p:spPr>
          <a:xfrm>
            <a:off x="1712802" y="2206581"/>
            <a:ext cx="1472447" cy="46505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Complete Traces</a:t>
            </a:r>
            <a:endParaRPr lang="en-US" sz="1400" dirty="0"/>
          </a:p>
        </p:txBody>
      </p:sp>
      <p:sp>
        <p:nvSpPr>
          <p:cNvPr id="17" name="Curved Down Arrow 16"/>
          <p:cNvSpPr/>
          <p:nvPr/>
        </p:nvSpPr>
        <p:spPr>
          <a:xfrm rot="2317882">
            <a:off x="5438403" y="1022566"/>
            <a:ext cx="1676260" cy="7869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rot="9566227">
            <a:off x="5965259" y="3907987"/>
            <a:ext cx="1819136" cy="7346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97260" y="928667"/>
            <a:ext cx="1999202" cy="338554"/>
          </a:xfrm>
          <a:prstGeom prst="rect">
            <a:avLst/>
          </a:prstGeom>
          <a:noFill/>
        </p:spPr>
        <p:txBody>
          <a:bodyPr wrap="none" rtlCol="0">
            <a:spAutoFit/>
          </a:bodyPr>
          <a:lstStyle/>
          <a:p>
            <a:r>
              <a:rPr lang="en-US" sz="1600" b="1" dirty="0" smtClean="0">
                <a:solidFill>
                  <a:schemeClr val="accent2">
                    <a:lumMod val="75000"/>
                  </a:schemeClr>
                </a:solidFill>
              </a:rPr>
              <a:t>IMPLEMENTATION</a:t>
            </a:r>
            <a:endParaRPr lang="en-US" sz="1600" b="1" dirty="0">
              <a:solidFill>
                <a:schemeClr val="accent2">
                  <a:lumMod val="75000"/>
                </a:schemeClr>
              </a:solidFill>
            </a:endParaRPr>
          </a:p>
        </p:txBody>
      </p:sp>
      <p:sp>
        <p:nvSpPr>
          <p:cNvPr id="21" name="TextBox 20"/>
          <p:cNvSpPr txBox="1"/>
          <p:nvPr/>
        </p:nvSpPr>
        <p:spPr>
          <a:xfrm>
            <a:off x="3457576" y="1460719"/>
            <a:ext cx="1314450" cy="738664"/>
          </a:xfrm>
          <a:prstGeom prst="rect">
            <a:avLst/>
          </a:prstGeom>
          <a:noFill/>
        </p:spPr>
        <p:txBody>
          <a:bodyPr wrap="square" rtlCol="0">
            <a:spAutoFit/>
          </a:bodyPr>
          <a:lstStyle/>
          <a:p>
            <a:pPr algn="ctr"/>
            <a:r>
              <a:rPr lang="en-US" sz="1400" dirty="0" smtClean="0"/>
              <a:t>Prior to PI Planning Event</a:t>
            </a:r>
            <a:endParaRPr lang="en-US" sz="1400" dirty="0"/>
          </a:p>
        </p:txBody>
      </p:sp>
      <p:sp>
        <p:nvSpPr>
          <p:cNvPr id="22" name="Rounded Rectangle 21"/>
          <p:cNvSpPr/>
          <p:nvPr/>
        </p:nvSpPr>
        <p:spPr>
          <a:xfrm>
            <a:off x="1484843" y="2864582"/>
            <a:ext cx="1472447" cy="46505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Complete Model Artifacts</a:t>
            </a:r>
            <a:endParaRPr lang="en-US" sz="1400" dirty="0"/>
          </a:p>
        </p:txBody>
      </p:sp>
      <p:sp>
        <p:nvSpPr>
          <p:cNvPr id="23" name="Rounded Rectangle 22"/>
          <p:cNvSpPr/>
          <p:nvPr/>
        </p:nvSpPr>
        <p:spPr>
          <a:xfrm>
            <a:off x="1818263" y="1615129"/>
            <a:ext cx="1472447" cy="46505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Identify Model Backlog Items</a:t>
            </a:r>
            <a:endParaRPr lang="en-US" sz="1400" dirty="0"/>
          </a:p>
        </p:txBody>
      </p:sp>
      <p:sp>
        <p:nvSpPr>
          <p:cNvPr id="25" name="Curved Down Arrow 24"/>
          <p:cNvSpPr/>
          <p:nvPr/>
        </p:nvSpPr>
        <p:spPr>
          <a:xfrm rot="18125119">
            <a:off x="560380" y="1472469"/>
            <a:ext cx="1626372" cy="7346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rot="14172594">
            <a:off x="170914" y="3517993"/>
            <a:ext cx="1718016" cy="7346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177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a:xfrm>
            <a:off x="197260" y="105511"/>
            <a:ext cx="7384639" cy="691286"/>
          </a:xfrm>
        </p:spPr>
        <p:txBody>
          <a:bodyPr>
            <a:normAutofit fontScale="90000"/>
          </a:bodyPr>
          <a:lstStyle/>
          <a:p>
            <a:r>
              <a:rPr lang="en-US" dirty="0"/>
              <a:t>Scaled Agile </a:t>
            </a:r>
            <a:r>
              <a:rPr lang="en-US" dirty="0" smtClean="0"/>
              <a:t>Framework Process Execution (1 of 2)</a:t>
            </a:r>
            <a:endParaRPr lang="en-US" dirty="0"/>
          </a:p>
        </p:txBody>
      </p:sp>
      <p:sp>
        <p:nvSpPr>
          <p:cNvPr id="5" name="Text Placeholder 4"/>
          <p:cNvSpPr>
            <a:spLocks noGrp="1"/>
          </p:cNvSpPr>
          <p:nvPr>
            <p:ph sz="quarter" idx="12"/>
          </p:nvPr>
        </p:nvSpPr>
        <p:spPr>
          <a:xfrm>
            <a:off x="339724" y="935037"/>
            <a:ext cx="8457911" cy="3919373"/>
          </a:xfrm>
        </p:spPr>
        <p:txBody>
          <a:bodyPr>
            <a:normAutofit/>
          </a:bodyPr>
          <a:lstStyle/>
          <a:p>
            <a:r>
              <a:rPr lang="en-US" sz="2400" b="1" dirty="0"/>
              <a:t>Define Goals</a:t>
            </a:r>
          </a:p>
          <a:p>
            <a:pPr lvl="1"/>
            <a:r>
              <a:rPr lang="en-US" sz="2000" dirty="0"/>
              <a:t>Identify areas to be developed or modified</a:t>
            </a:r>
          </a:p>
          <a:p>
            <a:pPr lvl="1"/>
            <a:r>
              <a:rPr lang="en-US" sz="2000" dirty="0"/>
              <a:t>Review/develop system level or enterprise level flows/threads</a:t>
            </a:r>
          </a:p>
          <a:p>
            <a:pPr lvl="1"/>
            <a:r>
              <a:rPr lang="en-US" sz="2000" dirty="0"/>
              <a:t>Identify supporting diagrams to be developed</a:t>
            </a:r>
          </a:p>
          <a:p>
            <a:pPr lvl="1"/>
            <a:r>
              <a:rPr lang="en-US" sz="2000" dirty="0"/>
              <a:t>Capture the feature in a model element</a:t>
            </a:r>
            <a:endParaRPr lang="en-US" sz="2000" b="1" dirty="0"/>
          </a:p>
          <a:p>
            <a:r>
              <a:rPr lang="en-US" sz="2400" b="1" dirty="0"/>
              <a:t>Analysis</a:t>
            </a:r>
          </a:p>
          <a:p>
            <a:pPr lvl="1"/>
            <a:r>
              <a:rPr lang="en-US" sz="2000" dirty="0"/>
              <a:t>Develop/modify System and/or PIDS level activity diagrams</a:t>
            </a:r>
          </a:p>
          <a:p>
            <a:pPr lvl="1"/>
            <a:r>
              <a:rPr lang="en-US" sz="2000" dirty="0"/>
              <a:t>Identify interface requirements/changes</a:t>
            </a:r>
          </a:p>
          <a:p>
            <a:pPr lvl="1"/>
            <a:r>
              <a:rPr lang="en-US" sz="2000" dirty="0"/>
              <a:t>Perform analysis to find impacts to system and requirements</a:t>
            </a:r>
          </a:p>
          <a:p>
            <a:pPr lvl="1"/>
            <a:r>
              <a:rPr lang="en-US" sz="2000" dirty="0"/>
              <a:t>Capture the story as a model element with traceability to the feature</a:t>
            </a:r>
          </a:p>
        </p:txBody>
      </p:sp>
      <p:sp>
        <p:nvSpPr>
          <p:cNvPr id="3" name="Slide Number Placeholder 2"/>
          <p:cNvSpPr>
            <a:spLocks noGrp="1"/>
          </p:cNvSpPr>
          <p:nvPr>
            <p:ph type="sldNum" sz="quarter" idx="16"/>
          </p:nvPr>
        </p:nvSpPr>
        <p:spPr/>
        <p:txBody>
          <a:bodyPr/>
          <a:lstStyle/>
          <a:p>
            <a:fld id="{32A2F39E-E4DB-494E-AB40-38356C65078C}" type="slidenum">
              <a:rPr lang="en-US" smtClean="0"/>
              <a:pPr/>
              <a:t>9</a:t>
            </a:fld>
            <a:endParaRPr lang="en-US" dirty="0"/>
          </a:p>
        </p:txBody>
      </p:sp>
    </p:spTree>
    <p:extLst>
      <p:ext uri="{BB962C8B-B14F-4D97-AF65-F5344CB8AC3E}">
        <p14:creationId xmlns:p14="http://schemas.microsoft.com/office/powerpoint/2010/main" val="356611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G 2020 Blue, Black and Accents">
      <a:dk1>
        <a:srgbClr val="00269A"/>
      </a:dk1>
      <a:lt1>
        <a:srgbClr val="FFFFFF"/>
      </a:lt1>
      <a:dk2>
        <a:srgbClr val="000000"/>
      </a:dk2>
      <a:lt2>
        <a:srgbClr val="E7E6E6"/>
      </a:lt2>
      <a:accent1>
        <a:srgbClr val="135FA5"/>
      </a:accent1>
      <a:accent2>
        <a:srgbClr val="83D3D4"/>
      </a:accent2>
      <a:accent3>
        <a:srgbClr val="2D8183"/>
      </a:accent3>
      <a:accent4>
        <a:srgbClr val="910C07"/>
      </a:accent4>
      <a:accent5>
        <a:srgbClr val="209FDE"/>
      </a:accent5>
      <a:accent6>
        <a:srgbClr val="F48154"/>
      </a:accent6>
      <a:hlink>
        <a:srgbClr val="135FA5"/>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Presentation2" id="{062271AD-FC9D-44C5-B961-9BF83BC01A34}" vid="{F8B503FF-2F8A-4E58-8CA1-49A7315699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_Document" ma:contentTypeID="0x0101002F5E26F338044317906CD20503C3F630000974A1512E19964C90AF1743D2BD41A8" ma:contentTypeVersion="40" ma:contentTypeDescription="Base NGC document content type containing core fields that should be available on ALL documents in the site collection" ma:contentTypeScope="" ma:versionID="be5e57a77acdd1e5253db6ae70181254">
  <xsd:schema xmlns:xsd="http://www.w3.org/2001/XMLSchema" xmlns:xs="http://www.w3.org/2001/XMLSchema" xmlns:p="http://schemas.microsoft.com/office/2006/metadata/properties" xmlns:ns1="59f0db2f-615b-4c4e-8fb9-5f052ac1c122" xmlns:ns3="http://schemas.microsoft.com/sharepoint/v3/fields" xmlns:ns4="9d5bdaed-93fa-4fd0-ac89-1cf9e8f46b06" xmlns:ns5="http://schemas.microsoft.com/sharepoint/v4" targetNamespace="http://schemas.microsoft.com/office/2006/metadata/properties" ma:root="true" ma:fieldsID="46548e9afb76661795aab7463e717169" ns1:_="" ns3:_="" ns4:_="" ns5:_="">
    <xsd:import namespace="59f0db2f-615b-4c4e-8fb9-5f052ac1c122"/>
    <xsd:import namespace="http://schemas.microsoft.com/sharepoint/v3/fields"/>
    <xsd:import namespace="9d5bdaed-93fa-4fd0-ac89-1cf9e8f46b06"/>
    <xsd:import namespace="http://schemas.microsoft.com/sharepoint/v4"/>
    <xsd:element name="properties">
      <xsd:complexType>
        <xsd:sequence>
          <xsd:element name="documentManagement">
            <xsd:complexType>
              <xsd:all>
                <xsd:element ref="ns1:NGCENTItemType" minOccurs="0"/>
                <xsd:element ref="ns1:NGCENTIdentifier" minOccurs="0"/>
                <xsd:element ref="ns3:_Revision" minOccurs="0"/>
                <xsd:element ref="ns1:NGCENTEffectiveDate" minOccurs="0"/>
                <xsd:element ref="ns1:NGCENTDocumentOwner" minOccurs="0"/>
                <xsd:element ref="ns1:NGCENTDescription" minOccurs="0"/>
                <xsd:element ref="ns1:NGCENTDocumentAuthor" minOccurs="0"/>
                <xsd:element ref="ns1:db1f98847b414a48afdff26e6d25506c" minOccurs="0"/>
                <xsd:element ref="ns1:TaxCatchAll" minOccurs="0"/>
                <xsd:element ref="ns1:TaxCatchAllLabel" minOccurs="0"/>
                <xsd:element ref="ns1:h5896793543d41079a6a303942907ef4" minOccurs="0"/>
                <xsd:element ref="ns1:NGCENTTeam" minOccurs="0"/>
                <xsd:element ref="ns1:kd979d3d42bb49bd8c59d13000e6e225" minOccurs="0"/>
                <xsd:element ref="ns1:e15ccd119fb74fd7baadd5fc37145f51" minOccurs="0"/>
                <xsd:element ref="ns1:NGCENTWorkProduct" minOccurs="0"/>
                <xsd:element ref="ns1:NGCENTMigratedOriginalFilename" minOccurs="0"/>
                <xsd:element ref="ns1:NGCENTOriginalLocation" minOccurs="0"/>
                <xsd:element ref="ns1:NGCENTMigratedNotes" minOccurs="0"/>
                <xsd:element ref="ns1:NGCENTOwnerString" minOccurs="0"/>
                <xsd:element ref="ns1:NGCENTAuthorString" minOccurs="0"/>
                <xsd:element ref="ns1:ka1cfb70b18a4def9c6873b9aad10369" minOccurs="0"/>
                <xsd:element ref="ns1:NGCENTOriginalSourceId" minOccurs="0"/>
                <xsd:element ref="ns1:c3ed4ec410244204b87bc1b714a1b8a7" minOccurs="0"/>
                <xsd:element ref="ns1:pdf557d8640247e3bcee36edb4f49eb7" minOccurs="0"/>
                <xsd:element ref="ns1:_dlc_DocId" minOccurs="0"/>
                <xsd:element ref="ns1:_dlc_DocIdUrl" minOccurs="0"/>
                <xsd:element ref="ns1:_dlc_DocIdPersistId" minOccurs="0"/>
                <xsd:element ref="ns1:NGCENTMoveToArchive" minOccurs="0"/>
                <xsd:element ref="ns1:NGCENTDocumentGroup" minOccurs="0"/>
                <xsd:element ref="ns4:Document_x0020_Creation"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0db2f-615b-4c4e-8fb9-5f052ac1c122" elementFormDefault="qualified">
    <xsd:import namespace="http://schemas.microsoft.com/office/2006/documentManagement/types"/>
    <xsd:import namespace="http://schemas.microsoft.com/office/infopath/2007/PartnerControls"/>
    <xsd:element name="NGCENTItemType" ma:index="0" nillable="true" ma:displayName="_Item Type" ma:description="Type of document or list item. &#10;&#10;For documents, this field is used in conjunction with the content type and/or work product name to identify the document. It is often used with the content organizer to file documents into folders organized by this field. It also allows Document Link (content type) documents, to be identified as the actual type of document (ex. Org Chart).  &#10;&#10;For list items, this identifies the NGC specific list item type (ex. PTO Event in an event calendar)." ma:format="Dropdown" ma:internalName="NGCENTItemType" ma:readOnly="false">
      <xsd:simpleType>
        <xsd:restriction base="dms:Choice">
          <xsd:enumeration value="Agenda"/>
          <xsd:enumeration value="Alert"/>
          <xsd:enumeration value="Announcement"/>
          <xsd:enumeration value="Article"/>
          <xsd:enumeration value="Biography"/>
          <xsd:enumeration value="Bulletin"/>
          <xsd:enumeration value="Charter"/>
          <xsd:enumeration value="Checklist"/>
          <xsd:enumeration value="Correspondence"/>
          <xsd:enumeration value="Document"/>
          <xsd:enumeration value="FAQs"/>
          <xsd:enumeration value="Form"/>
          <xsd:enumeration value="Guide"/>
          <xsd:enumeration value="Handbook"/>
          <xsd:enumeration value="Instruction"/>
          <xsd:enumeration value="Letter"/>
          <xsd:enumeration value="Manual"/>
          <xsd:enumeration value="Memorandum"/>
          <xsd:enumeration value="Message"/>
          <xsd:enumeration value="Metrics"/>
          <xsd:enumeration value="News"/>
          <xsd:enumeration value="Organization Chart"/>
          <xsd:enumeration value="Plan"/>
          <xsd:enumeration value="Policy"/>
          <xsd:enumeration value="Presentation"/>
          <xsd:enumeration value="Procedure"/>
          <xsd:enumeration value="Process"/>
          <xsd:enumeration value="Publication"/>
          <xsd:enumeration value="Report"/>
          <xsd:enumeration value="Schedule"/>
          <xsd:enumeration value="Standard"/>
          <xsd:enumeration value="Status"/>
          <xsd:enumeration value="Template"/>
          <xsd:enumeration value="Training"/>
          <xsd:enumeration value="Work Instruction"/>
          <xsd:enumeration value="Folder"/>
        </xsd:restriction>
      </xsd:simpleType>
    </xsd:element>
    <xsd:element name="NGCENTIdentifier" ma:index="3" nillable="true" ma:displayName="_Identifier" ma:description="Unique identifier assigned by the organization for a document or list item." ma:internalName="NGCENTIdentifier" ma:readOnly="false">
      <xsd:simpleType>
        <xsd:restriction base="dms:Text">
          <xsd:maxLength value="255"/>
        </xsd:restriction>
      </xsd:simpleType>
    </xsd:element>
    <xsd:element name="NGCENTEffectiveDate" ma:index="5" nillable="true" ma:displayName="_Effective Date" ma:description="The date the document or list item goes into effect." ma:format="DateOnly" ma:internalName="NGCENTEffectiveDate" ma:readOnly="false">
      <xsd:simpleType>
        <xsd:restriction base="dms:DateTime"/>
      </xsd:simpleType>
    </xsd:element>
    <xsd:element name="NGCENTDocumentOwner" ma:index="6" nillable="true" ma:displayName="_Document Owner" ma:description="Owner of the document contents. May or may not be the same person who authors the document." ma:indexed="true" ma:SharePointGroup="0" ma:internalName="NGCENT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GCENTDescription" ma:index="7" nillable="true" ma:displayName="_Description" ma:description="Optional description of the document or list item (ex. Draft of document in work for next revision or Presentation from Symposium 2015 ...)" ma:internalName="NGCENTDescription" ma:readOnly="false">
      <xsd:simpleType>
        <xsd:restriction base="dms:Note">
          <xsd:maxLength value="255"/>
        </xsd:restriction>
      </xsd:simpleType>
    </xsd:element>
    <xsd:element name="NGCENTDocumentAuthor" ma:index="8" nillable="true" ma:displayName="_Document Author" ma:description="Person responsible for updating the content and getting required reviews/approvals for the document if applicable." ma:hidden="true" ma:indexed="true" ma:SharePointGroup="0" ma:internalName="NGCENT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b1f98847b414a48afdff26e6d25506c" ma:index="12" nillable="true" ma:taxonomy="true" ma:internalName="db1f98847b414a48afdff26e6d25506c" ma:taxonomyFieldName="NGCENTOriginCountry" ma:displayName="_Origin Country" ma:readOnly="false" ma:default="1;#United States (US)|f4f4ed40-0317-491b-9959-5ea628d96313" ma:fieldId="{db1f9884-7b41-4a48-afdf-f26e6d25506c}" ma:sspId="d9945a9a-5aec-4657-9529-9a0b6a3549b5" ma:termSetId="cac45704-a4fa-490f-977d-419a7a85a9ca"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c09886db-112d-4a24-91d8-1217b1ec2727}" ma:internalName="TaxCatchAll" ma:readOnly="false" ma:showField="CatchAllData" ma:web="59f0db2f-615b-4c4e-8fb9-5f052ac1c122">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9886db-112d-4a24-91d8-1217b1ec2727}" ma:internalName="TaxCatchAllLabel" ma:readOnly="false" ma:showField="CatchAllDataLabel" ma:web="59f0db2f-615b-4c4e-8fb9-5f052ac1c122">
      <xsd:complexType>
        <xsd:complexContent>
          <xsd:extension base="dms:MultiChoiceLookup">
            <xsd:sequence>
              <xsd:element name="Value" type="dms:Lookup" maxOccurs="unbounded" minOccurs="0" nillable="true"/>
            </xsd:sequence>
          </xsd:extension>
        </xsd:complexContent>
      </xsd:complexType>
    </xsd:element>
    <xsd:element name="h5896793543d41079a6a303942907ef4" ma:index="16" nillable="true" ma:taxonomy="true" ma:internalName="h5896793543d41079a6a303942907ef4" ma:taxonomyFieldName="NGCENTOrganization" ma:displayName="_Organization" ma:indexed="true" ma:readOnly="false" ma:default="" ma:fieldId="{15896793-543d-4107-9a6a-303942907ef4}" ma:sspId="d9945a9a-5aec-4657-9529-9a0b6a3549b5" ma:termSetId="30c17edf-cb58-43c6-a9cc-16ed99c4b936" ma:anchorId="00000000-0000-0000-0000-000000000000" ma:open="false" ma:isKeyword="false">
      <xsd:complexType>
        <xsd:sequence>
          <xsd:element ref="pc:Terms" minOccurs="0" maxOccurs="1"/>
        </xsd:sequence>
      </xsd:complexType>
    </xsd:element>
    <xsd:element name="NGCENTTeam" ma:index="18" nillable="true" ma:displayName="_Team" ma:description="Team that created document/list item" ma:format="Dropdown" ma:hidden="true" ma:internalName="NGCENTTeam" ma:readOnly="false">
      <xsd:simpleType>
        <xsd:restriction base="dms:Choice">
          <xsd:enumeration value="N/A"/>
          <xsd:enumeration value="Unknown"/>
        </xsd:restriction>
      </xsd:simpleType>
    </xsd:element>
    <xsd:element name="kd979d3d42bb49bd8c59d13000e6e225" ma:index="19" nillable="true" ma:taxonomy="true" ma:internalName="kd979d3d42bb49bd8c59d13000e6e225" ma:taxonomyFieldName="NGCENTSector" ma:displayName="_Sector" ma:readOnly="false" ma:default="" ma:fieldId="{4d979d3d-42bb-49bd-8c59-d13000e6e225}" ma:sspId="d9945a9a-5aec-4657-9529-9a0b6a3549b5" ma:termSetId="205b999c-d2ed-4ede-9a5c-e22db8517fcf" ma:anchorId="00000000-0000-0000-0000-000000000000" ma:open="false" ma:isKeyword="false">
      <xsd:complexType>
        <xsd:sequence>
          <xsd:element ref="pc:Terms" minOccurs="0" maxOccurs="1"/>
        </xsd:sequence>
      </xsd:complexType>
    </xsd:element>
    <xsd:element name="e15ccd119fb74fd7baadd5fc37145f51" ma:index="21" nillable="true" ma:taxonomy="true" ma:internalName="e15ccd119fb74fd7baadd5fc37145f51" ma:taxonomyFieldName="NGCENTSensitivityLevels" ma:displayName="_Sensitivity Levels" ma:readOnly="false" ma:default="" ma:fieldId="{e15ccd11-9fb7-4fd7-baad-d5fc37145f51}" ma:taxonomyMulti="true" ma:sspId="d9945a9a-5aec-4657-9529-9a0b6a3549b5" ma:termSetId="b209aa0d-d2e6-4799-9248-4f79e349a895" ma:anchorId="00000000-0000-0000-0000-000000000000" ma:open="false" ma:isKeyword="false">
      <xsd:complexType>
        <xsd:sequence>
          <xsd:element ref="pc:Terms" minOccurs="0" maxOccurs="1"/>
        </xsd:sequence>
      </xsd:complexType>
    </xsd:element>
    <xsd:element name="NGCENTWorkProduct" ma:index="23" nillable="true" ma:displayName="_Work Product" ma:description="Used to further define the document type as it pertains to the outputs of our processes (e.g. All Hands Presentation, Program Management Plan) and to pull the appropriate documents for audits and assessments.  Should align with inputs and outputs identified per policies and processes if applicable (see the Work Products Master List)." ma:format="Dropdown" ma:internalName="NGCENTWorkProduct" ma:readOnly="false">
      <xsd:simpleType>
        <xsd:restriction base="dms:Choice">
          <xsd:enumeration value="All Hands Presentation"/>
          <xsd:enumeration value="Conference Presentation"/>
          <xsd:enumeration value="Initiative"/>
          <xsd:enumeration value="N/A"/>
          <xsd:enumeration value="IT Standard"/>
          <xsd:enumeration value="Roadmap"/>
          <xsd:enumeration value="Tower Briefings"/>
          <xsd:enumeration value="Town Hall"/>
          <xsd:enumeration value="Video Transcript"/>
          <xsd:enumeration value="Company Organization Chart"/>
          <xsd:enumeration value="Sector Organization Chart"/>
          <xsd:enumeration value="Division Organization Chart"/>
          <xsd:enumeration value="Functional Organization Chart"/>
          <xsd:enumeration value="Program Organization Chart"/>
          <xsd:enumeration value="Call for Abstracts"/>
        </xsd:restriction>
      </xsd:simpleType>
    </xsd:element>
    <xsd:element name="NGCENTMigratedOriginalFilename" ma:index="24" nillable="true" ma:displayName="_Migrated Original Filename" ma:description="Original filename in source system for items being migrated to SharePoint.  Used when filename is changed during migration process (e.g., multiple files to a single file with version history)." ma:hidden="true" ma:internalName="NGCENTMigratedOriginalFilename" ma:readOnly="false">
      <xsd:simpleType>
        <xsd:restriction base="dms:Text">
          <xsd:maxLength value="255"/>
        </xsd:restriction>
      </xsd:simpleType>
    </xsd:element>
    <xsd:element name="NGCENTOriginalLocation" ma:index="25" nillable="true" ma:displayName="_Migrated Original Location" ma:description="Migration original location (URL) for items that were migrated into the SharePoint site." ma:hidden="true" ma:internalName="NGCENTOriginalLocation" ma:readOnly="false">
      <xsd:simpleType>
        <xsd:restriction base="dms:Note"/>
      </xsd:simpleType>
    </xsd:element>
    <xsd:element name="NGCENTMigratedNotes" ma:index="26" nillable="true" ma:displayName="_Migrated Notes" ma:description="Notes related to the migration of items to SharePoint." ma:hidden="true" ma:internalName="NGCENTMigratedNotes" ma:readOnly="false">
      <xsd:simpleType>
        <xsd:restriction base="dms:Note"/>
      </xsd:simpleType>
    </xsd:element>
    <xsd:element name="NGCENTOwnerString" ma:index="27" nillable="true" ma:displayName="_Owner String" ma:description="Text entry for document owner name if it is not in a format that SharePoint can interpret.  Use for migration purposes." ma:hidden="true" ma:internalName="NGCENTOwnerString" ma:readOnly="false">
      <xsd:simpleType>
        <xsd:restriction base="dms:Text">
          <xsd:maxLength value="255"/>
        </xsd:restriction>
      </xsd:simpleType>
    </xsd:element>
    <xsd:element name="NGCENTAuthorString" ma:index="28" nillable="true" ma:displayName="_Author String" ma:description="Text field to capture the document author if the author value is not in a format that SharePoint will accept in a person field.  Over time, the library owners would resolve these names into the Document Author person field." ma:hidden="true" ma:internalName="NGCENTAuthorString" ma:readOnly="false">
      <xsd:simpleType>
        <xsd:restriction base="dms:Text">
          <xsd:maxLength value="255"/>
        </xsd:restriction>
      </xsd:simpleType>
    </xsd:element>
    <xsd:element name="ka1cfb70b18a4def9c6873b9aad10369" ma:index="29" nillable="true" ma:taxonomy="true" ma:internalName="ka1cfb70b18a4def9c6873b9aad10369" ma:taxonomyFieldName="NGCENTDivision" ma:displayName="_Division" ma:indexed="true" ma:readOnly="false" ma:default="" ma:fieldId="{4a1cfb70-b18a-4def-9c68-73b9aad10369}" ma:sspId="d9945a9a-5aec-4657-9529-9a0b6a3549b5" ma:termSetId="4935d35b-f996-4baf-9a46-dc337295071b" ma:anchorId="00000000-0000-0000-0000-000000000000" ma:open="false" ma:isKeyword="false">
      <xsd:complexType>
        <xsd:sequence>
          <xsd:element ref="pc:Terms" minOccurs="0" maxOccurs="1"/>
        </xsd:sequence>
      </xsd:complexType>
    </xsd:element>
    <xsd:element name="NGCENTOriginalSourceId" ma:index="31" nillable="true" ma:displayName="_Original Source ID" ma:description="Original document ID from source system (e.g., docs migrated from other tools)." ma:hidden="true" ma:internalName="NGCENTOriginalSourceId" ma:readOnly="false">
      <xsd:simpleType>
        <xsd:restriction base="dms:Text">
          <xsd:maxLength value="255"/>
        </xsd:restriction>
      </xsd:simpleType>
    </xsd:element>
    <xsd:element name="c3ed4ec410244204b87bc1b714a1b8a7" ma:index="35" nillable="true" ma:taxonomy="true" ma:internalName="c3ed4ec410244204b87bc1b714a1b8a7" ma:taxonomyFieldName="NGCENTCampus" ma:displayName="_Campus" ma:indexed="true" ma:readOnly="false" ma:default="" ma:fieldId="{c3ed4ec4-1024-4204-b87b-c1b714a1b8a7}" ma:sspId="d9945a9a-5aec-4657-9529-9a0b6a3549b5" ma:termSetId="b029fc21-b817-457b-96fd-94f102e7d04d" ma:anchorId="00000000-0000-0000-0000-000000000000" ma:open="false" ma:isKeyword="false">
      <xsd:complexType>
        <xsd:sequence>
          <xsd:element ref="pc:Terms" minOccurs="0" maxOccurs="1"/>
        </xsd:sequence>
      </xsd:complexType>
    </xsd:element>
    <xsd:element name="pdf557d8640247e3bcee36edb4f49eb7" ma:index="37" nillable="true" ma:taxonomy="true" ma:internalName="pdf557d8640247e3bcee36edb4f49eb7" ma:taxonomyFieldName="NGCENTProgram" ma:displayName="_Program" ma:indexed="true" ma:readOnly="false" ma:default="" ma:fieldId="{9df557d8-6402-47e3-bcee-36edb4f49eb7}" ma:sspId="d9945a9a-5aec-4657-9529-9a0b6a3549b5" ma:termSetId="a612aa41-b5e3-48f7-bee1-6385cf71a1a4" ma:anchorId="00000000-0000-0000-0000-000000000000" ma:open="false" ma:isKeyword="false">
      <xsd:complexType>
        <xsd:sequence>
          <xsd:element ref="pc:Terms" minOccurs="0" maxOccurs="1"/>
        </xsd:sequence>
      </xsd:complexType>
    </xsd:element>
    <xsd:element name="_dlc_DocId" ma:index="39" nillable="true" ma:displayName="Document ID Value" ma:description="The value of the document ID assigned to this item."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Persist ID" ma:description="Keep ID on add." ma:hidden="true" ma:internalName="_dlc_DocIdPersistId" ma:readOnly="true">
      <xsd:simpleType>
        <xsd:restriction base="dms:Boolean"/>
      </xsd:simpleType>
    </xsd:element>
    <xsd:element name="NGCENTMoveToArchive" ma:index="42" nillable="true" ma:displayName="_Move to Archive" ma:description="List level field used to trigger workflows for library maintenance." ma:internalName="NGCENTMoveToArchive" ma:readOnly="false">
      <xsd:simpleType>
        <xsd:restriction base="dms:Boolean"/>
      </xsd:simpleType>
    </xsd:element>
    <xsd:element name="NGCENTDocumentGroup" ma:index="44" nillable="true" ma:displayName="_Document Group" ma:description="Grouping field for categorizing documents." ma:format="Dropdown" ma:internalName="NGCENTDocumentGroup" ma:readOnly="false">
      <xsd:simpleType>
        <xsd:union memberTypes="dms:Text">
          <xsd:simpleType>
            <xsd:restriction base="dms:Choice">
              <xsd:enumeration value="Other"/>
              <xsd:enumeration value="Unknow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vision" ma:index="4" nillable="true" ma:displayName="Revision" ma:internalName="_Revi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bdaed-93fa-4fd0-ac89-1cf9e8f46b06" elementFormDefault="qualified">
    <xsd:import namespace="http://schemas.microsoft.com/office/2006/documentManagement/types"/>
    <xsd:import namespace="http://schemas.microsoft.com/office/infopath/2007/PartnerControls"/>
    <xsd:element name="Document_x0020_Creation" ma:index="45" nillable="true" ma:displayName="Document Creation" ma:internalName="Document_x0020_Creation">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GCENTMigratedNotes xmlns="59f0db2f-615b-4c4e-8fb9-5f052ac1c122" xsi:nil="true"/>
    <TaxCatchAllLabel xmlns="59f0db2f-615b-4c4e-8fb9-5f052ac1c122"/>
    <NGCENTOriginalSourceId xmlns="59f0db2f-615b-4c4e-8fb9-5f052ac1c122" xsi:nil="true"/>
    <kd979d3d42bb49bd8c59d13000e6e225 xmlns="59f0db2f-615b-4c4e-8fb9-5f052ac1c122">
      <Terms xmlns="http://schemas.microsoft.com/office/infopath/2007/PartnerControls">
        <TermInfo xmlns="http://schemas.microsoft.com/office/infopath/2007/PartnerControls">
          <TermName xmlns="http://schemas.microsoft.com/office/infopath/2007/PartnerControls">Corporate Office (CO)</TermName>
          <TermId xmlns="http://schemas.microsoft.com/office/infopath/2007/PartnerControls">025da7ed-eff4-4c15-81b7-396cffb54ad8</TermId>
        </TermInfo>
      </Terms>
    </kd979d3d42bb49bd8c59d13000e6e225>
    <c3ed4ec410244204b87bc1b714a1b8a7 xmlns="59f0db2f-615b-4c4e-8fb9-5f052ac1c122">
      <Terms xmlns="http://schemas.microsoft.com/office/infopath/2007/PartnerControls"/>
    </c3ed4ec410244204b87bc1b714a1b8a7>
    <ka1cfb70b18a4def9c6873b9aad10369 xmlns="59f0db2f-615b-4c4e-8fb9-5f052ac1c122">
      <Terms xmlns="http://schemas.microsoft.com/office/infopath/2007/PartnerControls"/>
    </ka1cfb70b18a4def9c6873b9aad10369>
    <NGCENTDocumentOwner xmlns="59f0db2f-615b-4c4e-8fb9-5f052ac1c122">
      <UserInfo>
        <DisplayName/>
        <AccountId xsi:nil="true"/>
        <AccountType/>
      </UserInfo>
    </NGCENTDocumentOwner>
    <pdf557d8640247e3bcee36edb4f49eb7 xmlns="59f0db2f-615b-4c4e-8fb9-5f052ac1c122">
      <Terms xmlns="http://schemas.microsoft.com/office/infopath/2007/PartnerControls"/>
    </pdf557d8640247e3bcee36edb4f49eb7>
    <e15ccd119fb74fd7baadd5fc37145f51 xmlns="59f0db2f-615b-4c4e-8fb9-5f052ac1c122">
      <Terms xmlns="http://schemas.microsoft.com/office/infopath/2007/PartnerControls"/>
    </e15ccd119fb74fd7baadd5fc37145f51>
    <NGCENTOwnerString xmlns="59f0db2f-615b-4c4e-8fb9-5f052ac1c122" xsi:nil="true"/>
    <NGCENTDocumentAuthor xmlns="59f0db2f-615b-4c4e-8fb9-5f052ac1c122">
      <UserInfo>
        <DisplayName/>
        <AccountId xsi:nil="true"/>
        <AccountType/>
      </UserInfo>
    </NGCENTDocumentAuthor>
    <_dlc_DocId xmlns="59f0db2f-615b-4c4e-8fb9-5f052ac1c122">COMMS-1811450899-1677</_dlc_DocId>
    <TaxCatchAll xmlns="59f0db2f-615b-4c4e-8fb9-5f052ac1c122">
      <Value>1</Value>
      <Value>45</Value>
    </TaxCatchAll>
    <NGCENTTeam xmlns="59f0db2f-615b-4c4e-8fb9-5f052ac1c122" xsi:nil="true"/>
    <NGCENTMoveToArchive xmlns="59f0db2f-615b-4c4e-8fb9-5f052ac1c122" xsi:nil="true"/>
    <NGCENTWorkProduct xmlns="59f0db2f-615b-4c4e-8fb9-5f052ac1c122" xsi:nil="true"/>
    <NGCENTOriginalLocation xmlns="59f0db2f-615b-4c4e-8fb9-5f052ac1c122" xsi:nil="true"/>
    <NGCENTAuthorString xmlns="59f0db2f-615b-4c4e-8fb9-5f052ac1c122" xsi:nil="true"/>
    <NGCENTDocumentGroup xmlns="59f0db2f-615b-4c4e-8fb9-5f052ac1c122" xsi:nil="true"/>
    <_Revision xmlns="http://schemas.microsoft.com/sharepoint/v3/fields" xsi:nil="true"/>
    <Document_x0020_Creation xmlns="9d5bdaed-93fa-4fd0-ac89-1cf9e8f46b06">
      <Url xsi:nil="true"/>
      <Description xsi:nil="true"/>
    </Document_x0020_Creation>
    <db1f98847b414a48afdff26e6d25506c xmlns="59f0db2f-615b-4c4e-8fb9-5f052ac1c122">
      <Terms xmlns="http://schemas.microsoft.com/office/infopath/2007/PartnerControls">
        <TermInfo xmlns="http://schemas.microsoft.com/office/infopath/2007/PartnerControls">
          <TermName xmlns="http://schemas.microsoft.com/office/infopath/2007/PartnerControls">United States (US)</TermName>
          <TermId xmlns="http://schemas.microsoft.com/office/infopath/2007/PartnerControls">f4f4ed40-0317-491b-9959-5ea628d96313</TermId>
        </TermInfo>
      </Terms>
    </db1f98847b414a48afdff26e6d25506c>
    <NGCENTItemType xmlns="59f0db2f-615b-4c4e-8fb9-5f052ac1c122" xsi:nil="true"/>
    <IconOverlay xmlns="http://schemas.microsoft.com/sharepoint/v4" xsi:nil="true"/>
    <NGCENTDescription xmlns="59f0db2f-615b-4c4e-8fb9-5f052ac1c122" xsi:nil="true"/>
    <NGCENTIdentifier xmlns="59f0db2f-615b-4c4e-8fb9-5f052ac1c122" xsi:nil="true"/>
    <NGCENTEffectiveDate xmlns="59f0db2f-615b-4c4e-8fb9-5f052ac1c122" xsi:nil="true"/>
    <NGCENTMigratedOriginalFilename xmlns="59f0db2f-615b-4c4e-8fb9-5f052ac1c122" xsi:nil="true"/>
    <_dlc_DocIdUrl xmlns="59f0db2f-615b-4c4e-8fb9-5f052ac1c122">
      <Url>https://home-us.myngc.com/ngcorp/Assets/_layouts/15/DocIdRedir.aspx?ID=COMMS-1811450899-1677</Url>
      <Description>COMMS-1811450899-1677</Description>
    </_dlc_DocIdUrl>
    <h5896793543d41079a6a303942907ef4 xmlns="59f0db2f-615b-4c4e-8fb9-5f052ac1c122">
      <Terms xmlns="http://schemas.microsoft.com/office/infopath/2007/PartnerControls"/>
    </h5896793543d41079a6a303942907ef4>
  </documentManagement>
</p:properties>
</file>

<file path=customXml/itemProps1.xml><?xml version="1.0" encoding="utf-8"?>
<ds:datastoreItem xmlns:ds="http://schemas.openxmlformats.org/officeDocument/2006/customXml" ds:itemID="{4E2B0D8D-BAD9-4B0A-9808-11DFDD636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f0db2f-615b-4c4e-8fb9-5f052ac1c122"/>
    <ds:schemaRef ds:uri="http://schemas.microsoft.com/sharepoint/v3/fields"/>
    <ds:schemaRef ds:uri="9d5bdaed-93fa-4fd0-ac89-1cf9e8f46b0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A403E8-5B55-4AD7-B2D4-18293B5BF9EA}">
  <ds:schemaRefs>
    <ds:schemaRef ds:uri="http://schemas.microsoft.com/sharepoint/events"/>
  </ds:schemaRefs>
</ds:datastoreItem>
</file>

<file path=customXml/itemProps3.xml><?xml version="1.0" encoding="utf-8"?>
<ds:datastoreItem xmlns:ds="http://schemas.openxmlformats.org/officeDocument/2006/customXml" ds:itemID="{A3C39DB9-D54F-4555-9A90-F63D344B594B}">
  <ds:schemaRefs>
    <ds:schemaRef ds:uri="http://schemas.microsoft.com/sharepoint/v3/contenttype/forms"/>
  </ds:schemaRefs>
</ds:datastoreItem>
</file>

<file path=customXml/itemProps4.xml><?xml version="1.0" encoding="utf-8"?>
<ds:datastoreItem xmlns:ds="http://schemas.openxmlformats.org/officeDocument/2006/customXml" ds:itemID="{29F9CF66-6AF2-4DB5-A78E-D5ACC92B0506}">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sharepoint/v4"/>
    <ds:schemaRef ds:uri="http://schemas.microsoft.com/office/infopath/2007/PartnerControls"/>
    <ds:schemaRef ds:uri="9d5bdaed-93fa-4fd0-ac89-1cf9e8f46b06"/>
    <ds:schemaRef ds:uri="http://schemas.microsoft.com/sharepoint/v3/fields"/>
    <ds:schemaRef ds:uri="http://purl.org/dc/dcmitype/"/>
    <ds:schemaRef ds:uri="59f0db2f-615b-4c4e-8fb9-5f052ac1c12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NGC_MasterPPT_Template_2020_16x9_v3 (1)</Template>
  <TotalTime>289</TotalTime>
  <Words>1106</Words>
  <Application>Microsoft Office PowerPoint</Application>
  <PresentationFormat>On-screen Show (16:9)</PresentationFormat>
  <Paragraphs>163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Futura Maxi</vt:lpstr>
      <vt:lpstr>Futura Maxi Book</vt:lpstr>
      <vt:lpstr>Helvetica</vt:lpstr>
      <vt:lpstr>Office Theme</vt:lpstr>
      <vt:lpstr>Converting from Document Based to Model Based Systems Engineering</vt:lpstr>
      <vt:lpstr>Background</vt:lpstr>
      <vt:lpstr>MBSE Objectives</vt:lpstr>
      <vt:lpstr>MBSE Conversion Process</vt:lpstr>
      <vt:lpstr>MBSE in Support of the Agile Process</vt:lpstr>
      <vt:lpstr>Scaled Agile Framework</vt:lpstr>
      <vt:lpstr>Scaled Agile Framework</vt:lpstr>
      <vt:lpstr>Process to be executed for each Program Increment</vt:lpstr>
      <vt:lpstr>Scaled Agile Framework Process Execution (1 of 2)</vt:lpstr>
      <vt:lpstr>Scaled Agile Framework Process Execution (1 of 2)</vt:lpstr>
      <vt:lpstr>Modeling Pattern</vt:lpstr>
      <vt:lpstr>Challenges</vt:lpstr>
      <vt:lpstr>Path Ahead</vt:lpstr>
      <vt:lpstr>Conclusion and Takeaways</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 David C [US] (MS) (Contr)</dc:creator>
  <cp:lastModifiedBy>Butler, David C [US] (MS) (Contr)</cp:lastModifiedBy>
  <cp:revision>37</cp:revision>
  <dcterms:created xsi:type="dcterms:W3CDTF">2020-10-27T12:54:10Z</dcterms:created>
  <dcterms:modified xsi:type="dcterms:W3CDTF">2020-11-10T15:28:03Z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CENTSensitivityLevels">
    <vt:lpwstr/>
  </property>
  <property fmtid="{D5CDD505-2E9C-101B-9397-08002B2CF9AE}" pid="3" name="NGCENTProgram">
    <vt:lpwstr/>
  </property>
  <property fmtid="{D5CDD505-2E9C-101B-9397-08002B2CF9AE}" pid="4" name="NGCENTOrganization">
    <vt:lpwstr/>
  </property>
  <property fmtid="{D5CDD505-2E9C-101B-9397-08002B2CF9AE}" pid="5" name="NGCENTOriginCountry">
    <vt:lpwstr>1;#United States (US)|f4f4ed40-0317-491b-9959-5ea628d96313</vt:lpwstr>
  </property>
  <property fmtid="{D5CDD505-2E9C-101B-9397-08002B2CF9AE}" pid="6" name="NGCENTDivision">
    <vt:lpwstr/>
  </property>
  <property fmtid="{D5CDD505-2E9C-101B-9397-08002B2CF9AE}" pid="7" name="ContentTypeId">
    <vt:lpwstr>0x0101002F5E26F338044317906CD20503C3F630000974A1512E19964C90AF1743D2BD41A8</vt:lpwstr>
  </property>
  <property fmtid="{D5CDD505-2E9C-101B-9397-08002B2CF9AE}" pid="8" name="NGCENTSector">
    <vt:lpwstr>45;#Corporate Office (CO)|025da7ed-eff4-4c15-81b7-396cffb54ad8</vt:lpwstr>
  </property>
  <property fmtid="{D5CDD505-2E9C-101B-9397-08002B2CF9AE}" pid="9" name="_dlc_DocIdItemGuid">
    <vt:lpwstr>dc064872-97f7-448a-91fb-243729563322</vt:lpwstr>
  </property>
  <property fmtid="{D5CDD505-2E9C-101B-9397-08002B2CF9AE}" pid="10" name="NGCENTCampus">
    <vt:lpwstr/>
  </property>
</Properties>
</file>