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reeform 12" hidden="1"/>
          <p:cNvSpPr/>
          <p:nvPr/>
        </p:nvSpPr>
        <p:spPr>
          <a:xfrm>
            <a:off x="499320" y="5945040"/>
            <a:ext cx="4938840" cy="91944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Freeform 11" hidden="1"/>
          <p:cNvSpPr/>
          <p:nvPr/>
        </p:nvSpPr>
        <p:spPr>
          <a:xfrm>
            <a:off x="485640" y="5938920"/>
            <a:ext cx="3688560" cy="93168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Right Triangle 13" hidden="1"/>
          <p:cNvSpPr/>
          <p:nvPr/>
        </p:nvSpPr>
        <p:spPr>
          <a:xfrm>
            <a:off x="-6120" y="5791320"/>
            <a:ext cx="3400560" cy="107892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Straight Connector 1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Right Triangle 9"/>
          <p:cNvSpPr/>
          <p:nvPr/>
        </p:nvSpPr>
        <p:spPr>
          <a:xfrm>
            <a:off x="0" y="4664160"/>
            <a:ext cx="914940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100000">
                <a:srgbClr val="4bbade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grpSp>
        <p:nvGrpSpPr>
          <p:cNvPr id="5" name="Group 1"/>
          <p:cNvGrpSpPr/>
          <p:nvPr/>
        </p:nvGrpSpPr>
        <p:grpSpPr>
          <a:xfrm>
            <a:off x="-3600" y="4952880"/>
            <a:ext cx="9147600" cy="1910520"/>
            <a:chOff x="-3600" y="4952880"/>
            <a:chExt cx="9147600" cy="1910520"/>
          </a:xfrm>
        </p:grpSpPr>
        <p:sp>
          <p:nvSpPr>
            <p:cNvPr id="6" name="Freeform 6"/>
            <p:cNvSpPr/>
            <p:nvPr/>
          </p:nvSpPr>
          <p:spPr>
            <a:xfrm>
              <a:off x="1687680" y="4952880"/>
              <a:ext cx="7454520" cy="486360"/>
            </a:xfrm>
            <a:custGeom>
              <a:avLst/>
              <a:gdLst/>
              <a:ahLst/>
              <a:rect l="l" t="t" r="r" b="b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" name="Freeform 7"/>
            <p:cNvSpPr/>
            <p:nvPr/>
          </p:nvSpPr>
          <p:spPr>
            <a:xfrm>
              <a:off x="35280" y="5237640"/>
              <a:ext cx="9106920" cy="786960"/>
            </a:xfrm>
            <a:custGeom>
              <a:avLst/>
              <a:gdLst/>
              <a:ahLst/>
              <a:rect l="l" t="t" r="r" b="b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" name="Freeform 10"/>
            <p:cNvSpPr/>
            <p:nvPr/>
          </p:nvSpPr>
          <p:spPr>
            <a:xfrm>
              <a:off x="0" y="5001120"/>
              <a:ext cx="9142200" cy="1862280"/>
            </a:xfrm>
            <a:custGeom>
              <a:avLst/>
              <a:gdLst/>
              <a:ahLst/>
              <a:rect l="l" t="t" r="r" b="b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tile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9" name="Straight Connector 11"/>
            <p:cNvSpPr/>
            <p:nvPr/>
          </p:nvSpPr>
          <p:spPr>
            <a:xfrm>
              <a:off x="-3600" y="4997520"/>
              <a:ext cx="9147600" cy="790200"/>
            </a:xfrm>
            <a:prstGeom prst="line">
              <a:avLst/>
            </a:prstGeom>
            <a:ln w="12065">
              <a:solidFill>
                <a:srgbClr val="196f8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12" hidden="1"/>
          <p:cNvSpPr/>
          <p:nvPr/>
        </p:nvSpPr>
        <p:spPr>
          <a:xfrm>
            <a:off x="499320" y="5945040"/>
            <a:ext cx="4938840" cy="91944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Freeform 11" hidden="1"/>
          <p:cNvSpPr/>
          <p:nvPr/>
        </p:nvSpPr>
        <p:spPr>
          <a:xfrm>
            <a:off x="485640" y="5938920"/>
            <a:ext cx="3688560" cy="93168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Right Triangle 13" hidden="1"/>
          <p:cNvSpPr/>
          <p:nvPr/>
        </p:nvSpPr>
        <p:spPr>
          <a:xfrm>
            <a:off x="-6120" y="5791320"/>
            <a:ext cx="3400560" cy="107892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1" name="Straight Connector 1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2" name="Right Triangle 9"/>
          <p:cNvSpPr/>
          <p:nvPr/>
        </p:nvSpPr>
        <p:spPr>
          <a:xfrm>
            <a:off x="0" y="4664160"/>
            <a:ext cx="914940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100000">
                <a:srgbClr val="4bbade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grpSp>
        <p:nvGrpSpPr>
          <p:cNvPr id="53" name="Group 1"/>
          <p:cNvGrpSpPr/>
          <p:nvPr/>
        </p:nvGrpSpPr>
        <p:grpSpPr>
          <a:xfrm>
            <a:off x="-3600" y="4952880"/>
            <a:ext cx="9147600" cy="1910520"/>
            <a:chOff x="-3600" y="4952880"/>
            <a:chExt cx="9147600" cy="1910520"/>
          </a:xfrm>
        </p:grpSpPr>
        <p:sp>
          <p:nvSpPr>
            <p:cNvPr id="54" name="Freeform 6"/>
            <p:cNvSpPr/>
            <p:nvPr/>
          </p:nvSpPr>
          <p:spPr>
            <a:xfrm>
              <a:off x="1687680" y="4952880"/>
              <a:ext cx="7454520" cy="486360"/>
            </a:xfrm>
            <a:custGeom>
              <a:avLst/>
              <a:gdLst/>
              <a:ahLst/>
              <a:rect l="l" t="t" r="r" b="b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" name="Freeform 7"/>
            <p:cNvSpPr/>
            <p:nvPr/>
          </p:nvSpPr>
          <p:spPr>
            <a:xfrm>
              <a:off x="35280" y="5237640"/>
              <a:ext cx="9106920" cy="786960"/>
            </a:xfrm>
            <a:custGeom>
              <a:avLst/>
              <a:gdLst/>
              <a:ahLst/>
              <a:rect l="l" t="t" r="r" b="b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" name="Freeform 10"/>
            <p:cNvSpPr/>
            <p:nvPr/>
          </p:nvSpPr>
          <p:spPr>
            <a:xfrm>
              <a:off x="0" y="5001120"/>
              <a:ext cx="9142200" cy="1862280"/>
            </a:xfrm>
            <a:custGeom>
              <a:avLst/>
              <a:gdLst/>
              <a:ahLst/>
              <a:rect l="l" t="t" r="r" b="b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tile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7" name="Straight Connector 11"/>
            <p:cNvSpPr/>
            <p:nvPr/>
          </p:nvSpPr>
          <p:spPr>
            <a:xfrm>
              <a:off x="-3600" y="4997520"/>
              <a:ext cx="9147600" cy="790200"/>
            </a:xfrm>
            <a:prstGeom prst="line">
              <a:avLst/>
            </a:prstGeom>
            <a:ln w="12065">
              <a:solidFill>
                <a:srgbClr val="196f8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Freeform 12"/>
          <p:cNvSpPr/>
          <p:nvPr/>
        </p:nvSpPr>
        <p:spPr>
          <a:xfrm>
            <a:off x="499320" y="5945040"/>
            <a:ext cx="4938840" cy="91944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7" name="Freeform 11"/>
          <p:cNvSpPr/>
          <p:nvPr/>
        </p:nvSpPr>
        <p:spPr>
          <a:xfrm>
            <a:off x="485640" y="5938920"/>
            <a:ext cx="3688560" cy="93168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8" name="Right Triangle 13"/>
          <p:cNvSpPr/>
          <p:nvPr/>
        </p:nvSpPr>
        <p:spPr>
          <a:xfrm>
            <a:off x="-6120" y="5791320"/>
            <a:ext cx="3400560" cy="107892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9" name="Straight Connector 1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Freeform 12"/>
          <p:cNvSpPr/>
          <p:nvPr/>
        </p:nvSpPr>
        <p:spPr>
          <a:xfrm>
            <a:off x="499320" y="5945040"/>
            <a:ext cx="4938840" cy="91944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9" name="Freeform 11"/>
          <p:cNvSpPr/>
          <p:nvPr/>
        </p:nvSpPr>
        <p:spPr>
          <a:xfrm>
            <a:off x="485640" y="5938920"/>
            <a:ext cx="3688560" cy="93168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Right Triangle 13"/>
          <p:cNvSpPr/>
          <p:nvPr/>
        </p:nvSpPr>
        <p:spPr>
          <a:xfrm>
            <a:off x="-6120" y="5791320"/>
            <a:ext cx="3400560" cy="107892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41" name="Straight Connector 1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Freeform 12"/>
          <p:cNvSpPr/>
          <p:nvPr/>
        </p:nvSpPr>
        <p:spPr>
          <a:xfrm>
            <a:off x="499320" y="5945040"/>
            <a:ext cx="4938840" cy="91944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1" name="Freeform 11"/>
          <p:cNvSpPr/>
          <p:nvPr/>
        </p:nvSpPr>
        <p:spPr>
          <a:xfrm>
            <a:off x="485640" y="5938920"/>
            <a:ext cx="3688560" cy="93168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2" name="Right Triangle 13"/>
          <p:cNvSpPr/>
          <p:nvPr/>
        </p:nvSpPr>
        <p:spPr>
          <a:xfrm>
            <a:off x="-6120" y="5791320"/>
            <a:ext cx="3400560" cy="107892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3" name="Straight Connector 1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mailto:Paul_A_Sullivan@yahoo.com" TargetMode="External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mailto:Paul_A_Sullivan@yahoo.com" TargetMode="External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s://aaf.dau.edu/" TargetMode="External"/><Relationship Id="rId2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itle 1"/>
          <p:cNvSpPr/>
          <p:nvPr/>
        </p:nvSpPr>
        <p:spPr>
          <a:xfrm>
            <a:off x="685800" y="1752480"/>
            <a:ext cx="7770600" cy="182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 fontScale="88000"/>
          </a:bodyPr>
          <a:p>
            <a:pPr algn="r">
              <a:lnSpc>
                <a:spcPct val="100000"/>
              </a:lnSpc>
            </a:pPr>
            <a:r>
              <a:rPr b="1" lang="en-US" sz="48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How to go Agile more successfully, Survive...</a:t>
            </a:r>
            <a:endParaRPr b="0" lang="en-US" sz="4800" spc="-1" strike="noStrike">
              <a:latin typeface="Arial"/>
            </a:endParaRPr>
          </a:p>
        </p:txBody>
      </p:sp>
      <p:sp>
        <p:nvSpPr>
          <p:cNvPr id="223" name="Subtitle 2"/>
          <p:cNvSpPr/>
          <p:nvPr/>
        </p:nvSpPr>
        <p:spPr>
          <a:xfrm>
            <a:off x="685800" y="3611520"/>
            <a:ext cx="7770600" cy="119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5000" bIns="45000">
            <a:normAutofit fontScale="24000"/>
          </a:bodyPr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Paul A. Sullivan, INCOSE ASEP 2016</a:t>
            </a:r>
            <a:endParaRPr b="0" lang="en-US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INCOSE Huntsville Chapter President,  2020-2021</a:t>
            </a:r>
            <a:endParaRPr b="0" lang="en-US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 u="sng">
                <a:solidFill>
                  <a:srgbClr val="ff8119"/>
                </a:solidFill>
                <a:uFillTx/>
                <a:latin typeface="Lucida Sans Unicode"/>
                <a:ea typeface="DejaVu Sans"/>
                <a:hlinkClick r:id="rId1"/>
              </a:rPr>
              <a:t>Paul_A_Sullivan@yahoo.com</a:t>
            </a:r>
            <a:endParaRPr b="0" lang="en-US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2021-03-18</a:t>
            </a:r>
            <a:endParaRPr b="0" lang="en-US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ontent Placeholder 2_0"/>
          <p:cNvSpPr/>
          <p:nvPr/>
        </p:nvSpPr>
        <p:spPr>
          <a:xfrm>
            <a:off x="457200" y="1481400"/>
            <a:ext cx="8227800" cy="49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16000" indent="-216000">
              <a:spcBef>
                <a:spcPts val="32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Remind Leadership and Zealots that different tasks require different approaches and tools:</a:t>
            </a:r>
            <a:endParaRPr b="0" lang="en-US" sz="2300" spc="-1" strike="noStrike">
              <a:latin typeface="Arial"/>
            </a:endParaRPr>
          </a:p>
          <a:p>
            <a:pPr lvl="2" marL="859680" indent="-22680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Agile combats ill-defined Software projects succeeding 20% time, increasing to a 40 to 50% chance</a:t>
            </a:r>
            <a:endParaRPr b="0" lang="en-US" sz="2100" spc="-1" strike="noStrike">
              <a:latin typeface="Arial"/>
            </a:endParaRPr>
          </a:p>
          <a:p>
            <a:pPr lvl="2" marL="859680" indent="-22680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Lean, 6-Sigma, &amp; Kaizen Product-Family success is &gt; 90% with HS education – GE’s Jack Welch fired the 10% that missed this as were incompetent!</a:t>
            </a:r>
            <a:endParaRPr b="0" lang="en-US" sz="2100" spc="-1" strike="noStrike">
              <a:latin typeface="Arial"/>
            </a:endParaRPr>
          </a:p>
          <a:p>
            <a:pPr lvl="2" marL="859680" indent="-22680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Do leverage excellent focus on NECESSARY and SUFFICIENT metrics </a:t>
            </a:r>
            <a:endParaRPr b="0" lang="en-US" sz="2100" spc="-1" strike="noStrike">
              <a:latin typeface="Arial"/>
            </a:endParaRPr>
          </a:p>
        </p:txBody>
      </p:sp>
      <p:sp>
        <p:nvSpPr>
          <p:cNvPr id="241" name="Title 1_1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How to Survive &amp; Thrive (2)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ontent Placeholder 2"/>
          <p:cNvSpPr/>
          <p:nvPr/>
        </p:nvSpPr>
        <p:spPr>
          <a:xfrm>
            <a:off x="457200" y="1481400"/>
            <a:ext cx="8227800" cy="49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16000" indent="-216000">
              <a:spcBef>
                <a:spcPts val="32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Concentrate on Most Used and thus Valuable Processes and Information</a:t>
            </a:r>
            <a:endParaRPr b="0" lang="en-US" sz="2300" spc="-1" strike="noStrike">
              <a:latin typeface="Arial"/>
            </a:endParaRPr>
          </a:p>
          <a:p>
            <a:pPr lvl="2" marL="859680" indent="-226800"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Do it Once</a:t>
            </a:r>
            <a:endParaRPr b="0" lang="en-US" sz="2100" spc="-1" strike="noStrike">
              <a:latin typeface="Arial"/>
            </a:endParaRPr>
          </a:p>
          <a:p>
            <a:pPr lvl="4" marL="1080000" indent="-216000">
              <a:spcBef>
                <a:spcPts val="34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Reference or reuse</a:t>
            </a:r>
            <a:endParaRPr b="0" lang="en-US" sz="2100" spc="-1" strike="noStrike">
              <a:latin typeface="Arial"/>
            </a:endParaRPr>
          </a:p>
          <a:p>
            <a:pPr lvl="4" marL="1080000" indent="-216000">
              <a:spcBef>
                <a:spcPts val="34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Reference with pictures, search, and links</a:t>
            </a:r>
            <a:endParaRPr b="0" lang="en-US" sz="2100" spc="-1" strike="noStrike">
              <a:latin typeface="Arial"/>
            </a:endParaRPr>
          </a:p>
          <a:p>
            <a:pPr lvl="2" marL="859680" indent="-226800"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Explain it with a Simple (Flow) Chart as folks grasp diagrams faster and more thoroughly than recipes on 3x5 index c</a:t>
            </a: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ard</a:t>
            </a:r>
            <a:endParaRPr b="0" lang="en-US" sz="21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9"/>
              </a:spcBef>
            </a:pPr>
            <a:endParaRPr b="0" lang="en-US" sz="2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100" spc="-1" strike="noStrike">
              <a:latin typeface="Arial"/>
            </a:endParaRPr>
          </a:p>
        </p:txBody>
      </p:sp>
      <p:sp>
        <p:nvSpPr>
          <p:cNvPr id="243" name="Title 1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How to Survive &amp; Thrive (3)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ontent Placeholder 2"/>
          <p:cNvSpPr/>
          <p:nvPr/>
        </p:nvSpPr>
        <p:spPr>
          <a:xfrm>
            <a:off x="457200" y="1481400"/>
            <a:ext cx="8227800" cy="49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16000" indent="-216000">
              <a:lnSpc>
                <a:spcPct val="100000"/>
              </a:lnSpc>
              <a:spcBef>
                <a:spcPts val="32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Concentrate on Most Used and thus Valuable Processes and Information, Part II</a:t>
            </a:r>
            <a:endParaRPr b="0" lang="en-US" sz="2300" spc="-1" strike="noStrike">
              <a:latin typeface="Arial"/>
            </a:endParaRPr>
          </a:p>
          <a:p>
            <a:pPr lvl="2" marL="859680" indent="-226800"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Avoid preference wars with agreed definitions; </a:t>
            </a: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accommodate when inconsequential</a:t>
            </a:r>
            <a:endParaRPr b="0" lang="en-US" sz="2100" spc="-1" strike="noStrike">
              <a:latin typeface="Arial"/>
            </a:endParaRPr>
          </a:p>
          <a:p>
            <a:pPr lvl="2" marL="859680" indent="-226800"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Write less; draw pictures and scribe equations more</a:t>
            </a:r>
            <a:endParaRPr b="0" lang="en-US" sz="2100" spc="-1" strike="noStrike">
              <a:latin typeface="Arial"/>
            </a:endParaRPr>
          </a:p>
          <a:p>
            <a:pPr lvl="2" marL="859680" indent="-226800"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Specify Functionality via Interfaces and Constraints</a:t>
            </a:r>
            <a:endParaRPr b="0" lang="en-US" sz="2100" spc="-1" strike="noStrike">
              <a:latin typeface="Arial"/>
            </a:endParaRPr>
          </a:p>
          <a:p>
            <a:endParaRPr b="0" lang="en-US" sz="2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100" spc="-1" strike="noStrike">
              <a:latin typeface="Arial"/>
            </a:endParaRPr>
          </a:p>
        </p:txBody>
      </p:sp>
      <p:sp>
        <p:nvSpPr>
          <p:cNvPr id="245" name="Title 1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How to Survive &amp; Thrive (4)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ontent Placeholder 2_1"/>
          <p:cNvSpPr/>
          <p:nvPr/>
        </p:nvSpPr>
        <p:spPr>
          <a:xfrm>
            <a:off x="459000" y="1481400"/>
            <a:ext cx="8227800" cy="45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i="1" lang="en-US" sz="2600" spc="-1" strike="noStrike">
                <a:latin typeface="Arial"/>
              </a:rPr>
              <a:t>All are fine EXCEPT those not asked!</a:t>
            </a:r>
            <a:endParaRPr b="0" lang="en-US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… </a:t>
            </a: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&amp; Future Topics to Pursue</a:t>
            </a:r>
            <a:endParaRPr b="0" lang="en-US" sz="41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" charset="2"/>
              <a:buChar char="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What do we like?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" charset="2"/>
              <a:buChar char="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What do we skip or dislike?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" charset="2"/>
              <a:buChar char="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What do we add?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700" spc="-1" strike="noStrike">
              <a:latin typeface="Arial"/>
            </a:endParaRPr>
          </a:p>
        </p:txBody>
      </p:sp>
      <p:sp>
        <p:nvSpPr>
          <p:cNvPr id="247" name="Title 1_2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Final Questions... 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itle 1_0"/>
          <p:cNvSpPr/>
          <p:nvPr/>
        </p:nvSpPr>
        <p:spPr>
          <a:xfrm>
            <a:off x="685800" y="1752480"/>
            <a:ext cx="7770600" cy="182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r">
              <a:lnSpc>
                <a:spcPct val="100000"/>
              </a:lnSpc>
            </a:pPr>
            <a:r>
              <a:rPr b="1" lang="en-US" sz="48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... until You Thrive!</a:t>
            </a:r>
            <a:endParaRPr b="0" lang="en-US" sz="4800" spc="-1" strike="noStrike">
              <a:latin typeface="Arial"/>
            </a:endParaRPr>
          </a:p>
        </p:txBody>
      </p:sp>
      <p:sp>
        <p:nvSpPr>
          <p:cNvPr id="225" name="Subtitle 2_1"/>
          <p:cNvSpPr/>
          <p:nvPr/>
        </p:nvSpPr>
        <p:spPr>
          <a:xfrm>
            <a:off x="685800" y="3611520"/>
            <a:ext cx="7770600" cy="119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5000" bIns="45000">
            <a:normAutofit fontScale="24000"/>
          </a:bodyPr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Paul A. Sullivan, INCOSE ASEP 2016</a:t>
            </a:r>
            <a:endParaRPr b="0" lang="en-US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INCOSE Huntsville Chapter President,  2020-2021</a:t>
            </a:r>
            <a:endParaRPr b="0" lang="en-US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 u="sng">
                <a:solidFill>
                  <a:srgbClr val="ff8119"/>
                </a:solidFill>
                <a:uFillTx/>
                <a:latin typeface="Lucida Sans Unicode"/>
                <a:ea typeface="DejaVu Sans"/>
                <a:hlinkClick r:id="rId1"/>
              </a:rPr>
              <a:t>Paul_A_Sullivan@yahoo.com</a:t>
            </a:r>
            <a:endParaRPr b="0" lang="en-US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2021-03-18</a:t>
            </a:r>
            <a:endParaRPr b="0" lang="en-US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Content Placeholder 2"/>
          <p:cNvSpPr/>
          <p:nvPr/>
        </p:nvSpPr>
        <p:spPr>
          <a:xfrm>
            <a:off x="457200" y="1481400"/>
            <a:ext cx="8227800" cy="45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Discuss Traditional Acquisition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Define Adaptive Acquisition 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Define Agile and/or Scrum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Compare to Agile Lean / 6 Sigma and 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How &amp; Why Agile Works 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Challenges to Tradition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How to Survive &amp; Thrive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Final Questions &amp; Future Topics to Pursue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227" name="Title 1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Agenda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ontent Placeholder 2"/>
          <p:cNvSpPr/>
          <p:nvPr/>
        </p:nvSpPr>
        <p:spPr>
          <a:xfrm>
            <a:off x="457200" y="1481400"/>
            <a:ext cx="8227800" cy="45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38000"/>
          </a:bodyPr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INCOSE built processes around “System V” aka Waterfall Acquisition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This has and continues to work well when executed properly:</a:t>
            </a:r>
            <a:endParaRPr b="0" lang="en-US" sz="2700" spc="-1" strike="noStrike">
              <a:latin typeface="Arial"/>
            </a:endParaRPr>
          </a:p>
          <a:p>
            <a:pPr lvl="1" marL="850320" indent="-45540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Lucida Sans Unicode"/>
              <a:buAutoNum type="arabicPeriod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WWII Armament in USA</a:t>
            </a:r>
            <a:endParaRPr b="0" lang="en-US" sz="2300" spc="-1" strike="noStrike">
              <a:latin typeface="Arial"/>
            </a:endParaRPr>
          </a:p>
          <a:p>
            <a:pPr lvl="1" marL="850320" indent="-45540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Lucida Sans Unicode"/>
              <a:buAutoNum type="arabicPeriod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Polio &amp; Smallpox Eradication</a:t>
            </a:r>
            <a:endParaRPr b="0" lang="en-US" sz="2300" spc="-1" strike="noStrike">
              <a:latin typeface="Arial"/>
            </a:endParaRPr>
          </a:p>
          <a:p>
            <a:pPr lvl="1" marL="850320" indent="-45540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Lucida Sans Unicode"/>
              <a:buAutoNum type="arabicPeriod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First Computers – ENIAC through IBM360 through PC </a:t>
            </a:r>
            <a:endParaRPr b="0" lang="en-US" sz="2300" spc="-1" strike="noStrike">
              <a:latin typeface="Arial"/>
            </a:endParaRPr>
          </a:p>
          <a:p>
            <a:pPr lvl="1" marL="850320" indent="-45540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Lucida Sans Unicode"/>
              <a:buAutoNum type="arabicPeriod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NASA Mercury through Apollo through Skylab</a:t>
            </a:r>
            <a:endParaRPr b="0" lang="en-US" sz="2300" spc="-1" strike="noStrike">
              <a:latin typeface="Arial"/>
            </a:endParaRPr>
          </a:p>
          <a:p>
            <a:pPr lvl="1" marL="850320" indent="-45540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Lucida Sans Unicode"/>
              <a:buAutoNum type="arabicPeriod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COVID-19 Vaccines Project Warp Speed</a:t>
            </a:r>
            <a:endParaRPr b="0" lang="en-US" sz="23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3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Succeeded as these:</a:t>
            </a:r>
            <a:endParaRPr b="0" lang="en-US" sz="2700" spc="-1" strike="noStrike">
              <a:latin typeface="Arial"/>
            </a:endParaRPr>
          </a:p>
          <a:p>
            <a:pPr lvl="1" marL="621720" indent="-22680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Verdana"/>
              <a:buChar char="◦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Leveraged centuries of engineering or scientific experience</a:t>
            </a:r>
            <a:endParaRPr b="0" lang="en-US" sz="2300" spc="-1" strike="noStrike">
              <a:latin typeface="Arial"/>
            </a:endParaRPr>
          </a:p>
          <a:p>
            <a:pPr lvl="1" marL="621720" indent="-22680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Verdana"/>
              <a:buChar char="◦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Addressed mainly physical processes</a:t>
            </a:r>
            <a:endParaRPr b="0" lang="en-US" sz="2300" spc="-1" strike="noStrike">
              <a:latin typeface="Arial"/>
            </a:endParaRPr>
          </a:p>
          <a:p>
            <a:pPr lvl="1" marL="621720" indent="-22680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Verdana"/>
              <a:buChar char="◦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 </a:t>
            </a: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with physical processes that are common</a:t>
            </a:r>
            <a:endParaRPr b="0" lang="en-US" sz="2300" spc="-1" strike="noStrike">
              <a:latin typeface="Arial"/>
            </a:endParaRPr>
          </a:p>
        </p:txBody>
      </p:sp>
      <p:sp>
        <p:nvSpPr>
          <p:cNvPr id="229" name="Title 1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Discuss Traditional Acquisition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ontent Placeholder 2"/>
          <p:cNvSpPr/>
          <p:nvPr/>
        </p:nvSpPr>
        <p:spPr>
          <a:xfrm>
            <a:off x="457200" y="1481400"/>
            <a:ext cx="8227800" cy="45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47000"/>
          </a:bodyPr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Started with Operational then Urgent Need Statements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Added Other Transaction Authority (OTA) to rapidly redeploy existing technology in different application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2018 inserted Adaptive “Prototyping Phase” into traditional DoD5200.2 Process, for UP TO FIVE YEARS!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Also inserted FIVE YEAR Re-engineering Production, Logistics, &amp; Maintenance…    THIS IS THE FUTURE! 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See </a:t>
            </a:r>
            <a:r>
              <a:rPr b="0" lang="en-US" sz="2700" spc="-1" strike="noStrike" u="sng">
                <a:solidFill>
                  <a:srgbClr val="ff8119"/>
                </a:solidFill>
                <a:uFillTx/>
                <a:latin typeface="Lucida Sans Unicode"/>
                <a:ea typeface="DejaVu Sans"/>
                <a:hlinkClick r:id="rId1"/>
              </a:rPr>
              <a:t>https://aaf.dau.edu</a:t>
            </a: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  for more info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231" name="Title 1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Define Adaptive Acquisition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ontent Placeholder 2"/>
          <p:cNvSpPr/>
          <p:nvPr/>
        </p:nvSpPr>
        <p:spPr>
          <a:xfrm>
            <a:off x="457200" y="1481400"/>
            <a:ext cx="8227800" cy="45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61000"/>
          </a:bodyPr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Use Teams of five to nine (not 9 to 5!) folk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Share status Daily at 15 min Stand-up:  Did; To Do, Need to Talk and/or Help – Blocked!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Focuses on Useable Product; truncates  Documentation, Training, and Support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</a:t>
            </a: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pecify, build, test, and deliver potentially fieldable release in a Single Sprint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Plan around Releases by Sprints of two or three, sometimes four, weeks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IMPORTANT:  Born when doing WebSites during the Dot-Com 1990s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233" name="Title 1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Agile &amp; Scrum Defined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ontent Placeholder 2"/>
          <p:cNvSpPr/>
          <p:nvPr/>
        </p:nvSpPr>
        <p:spPr>
          <a:xfrm>
            <a:off x="457200" y="1481400"/>
            <a:ext cx="8227800" cy="45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53000"/>
          </a:bodyPr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Work tightly bounded in duration and scope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Uses face to face communication organized by simple procedures and standardization 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Combine Cross Functional yet often similar background (software) folks into team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Decompose complex and extensive functionality into simple atomic processes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Competent Group Estimates usually beat one  Subject Matter Expert (SME) SWAGs</a:t>
            </a:r>
            <a:endParaRPr b="0" lang="en-US" sz="2700" spc="-1" strike="noStrike">
              <a:latin typeface="Arial"/>
            </a:endParaRPr>
          </a:p>
          <a:p>
            <a:pPr marL="365760" indent="-2541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1" i="1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Why plan past 14 to 30 days when is inaccurate?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235" name="Title 1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How &amp; Why Agile Works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Content Placeholder 2"/>
          <p:cNvSpPr/>
          <p:nvPr/>
        </p:nvSpPr>
        <p:spPr>
          <a:xfrm>
            <a:off x="457200" y="1481400"/>
            <a:ext cx="8227800" cy="45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85000"/>
          </a:bodyPr>
          <a:p>
            <a:pPr marL="624240" indent="-51264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Lucida Sans Unicode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How to Sell Up-Front SE Work, especially since some functionality is irreducible?</a:t>
            </a:r>
            <a:endParaRPr b="0" lang="en-US" sz="2700" spc="-1" strike="noStrike">
              <a:latin typeface="Arial"/>
            </a:endParaRPr>
          </a:p>
          <a:p>
            <a:pPr marL="624240" indent="-51264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Lucida Sans Unicode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Assumes that everyone is 100% adaptable, knowledgeable, and </a:t>
            </a:r>
            <a:r>
              <a:rPr b="0" lang="en-US" sz="2700" spc="-1" strike="noStrike" u="sng">
                <a:solidFill>
                  <a:srgbClr val="000000"/>
                </a:solidFill>
                <a:uFillTx/>
                <a:latin typeface="Lucida Sans Unicode"/>
                <a:ea typeface="DejaVu Sans"/>
              </a:rPr>
              <a:t>competent</a:t>
            </a:r>
            <a:endParaRPr b="0" lang="en-US" sz="2700" spc="-1" strike="noStrike">
              <a:latin typeface="Arial"/>
            </a:endParaRPr>
          </a:p>
          <a:p>
            <a:pPr marL="624240" indent="-51264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Lucida Sans Unicode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Can supplant established &amp; successful processes with immature &amp; less probable  </a:t>
            </a:r>
            <a:endParaRPr b="0" lang="en-US" sz="2700" spc="-1" strike="noStrike">
              <a:latin typeface="Arial"/>
            </a:endParaRPr>
          </a:p>
          <a:p>
            <a:pPr marL="624240" indent="-51264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Lucida Sans Unicode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Dogma to slavishly ‘Value People over Processes and Tools’ can (does) kill Cost, Sked, CM, IM, MBSE &amp; Digital Twin gains!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700" spc="-1" strike="noStrike">
              <a:latin typeface="Arial"/>
            </a:endParaRPr>
          </a:p>
        </p:txBody>
      </p:sp>
      <p:sp>
        <p:nvSpPr>
          <p:cNvPr id="237" name="Title 1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52000"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Challenges to Tradition (HW and HW!)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ontent Placeholder 2"/>
          <p:cNvSpPr/>
          <p:nvPr/>
        </p:nvSpPr>
        <p:spPr>
          <a:xfrm>
            <a:off x="457200" y="1481400"/>
            <a:ext cx="8227800" cy="49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16000" indent="-216000">
              <a:lnSpc>
                <a:spcPct val="100000"/>
              </a:lnSpc>
              <a:spcBef>
                <a:spcPts val="32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Coach leadership that the Pre-planning phase is not optional – if you fail to plan, you plan to fail!</a:t>
            </a:r>
            <a:endParaRPr b="0" lang="en-US" sz="2300" spc="-1" strike="noStrike">
              <a:latin typeface="Arial"/>
            </a:endParaRPr>
          </a:p>
          <a:p>
            <a:pPr lvl="2" marL="859680" indent="-226800"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Explain some pre-work on Architecture and Backlog  needed so team can quickly </a:t>
            </a: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plan and then attack work in later Sprints</a:t>
            </a:r>
            <a:endParaRPr b="0" lang="en-US" sz="2100" spc="-1" strike="noStrike">
              <a:latin typeface="Arial"/>
            </a:endParaRPr>
          </a:p>
          <a:p>
            <a:pPr lvl="2" marL="859680" indent="-226800"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Start with a Glossary so everyone agrees what a term means.  Its clunky, but it WORKS!</a:t>
            </a:r>
            <a:endParaRPr b="0" lang="en-US" sz="2100" spc="-1" strike="noStrike">
              <a:latin typeface="Arial"/>
            </a:endParaRPr>
          </a:p>
          <a:p>
            <a:pPr lvl="2" marL="859680" indent="-226800"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Leverage your communications gifts to craft a two or three page CONOPS aka ”Day in the Life” that references the Glossary</a:t>
            </a:r>
            <a:endParaRPr b="0" lang="en-US" sz="21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3"/>
              </a:spcBef>
            </a:pPr>
            <a:endParaRPr b="0" lang="en-US" sz="2100" spc="-1" strike="noStrike">
              <a:latin typeface="Arial"/>
            </a:endParaRPr>
          </a:p>
        </p:txBody>
      </p:sp>
      <p:sp>
        <p:nvSpPr>
          <p:cNvPr id="239" name="Title 1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How to Survive &amp; Thrive (1)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Application>LibreOffice/7.1.1.2$Windows_X86_64 LibreOffice_project/fe0b08f4af1bacafe4c7ecc87ce55bb426164676</Application>
  <AppVersion>15.0000</AppVersion>
  <Words>714</Words>
  <Paragraphs>100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2021-03-23T20:43:52Z</dcterms:created>
  <dc:creator/>
  <dc:description/>
  <dc:language>en-US</dc:language>
  <cp:lastModifiedBy/>
  <cp:revision>1</cp:revision>
  <dc:subject/>
  <dc:title>INCOSE Huntsville Regional Chapter 2020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13</vt:i4>
  </property>
</Properties>
</file>