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65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8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8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7027F3-827F-485E-8F6A-EA56FBD3292F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AF2104-424D-4D41-A2AF-48FEC4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3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561" y="5069995"/>
            <a:ext cx="13104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sto MT" panose="02040603050505030304" pitchFamily="18" charset="0"/>
              </a:rPr>
              <a:t>Making Ourselves Relevant: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61" y="5897712"/>
            <a:ext cx="1196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sto MT" panose="02040603050505030304" pitchFamily="18" charset="0"/>
              </a:rPr>
              <a:t>Libraries &amp; </a:t>
            </a:r>
            <a:r>
              <a:rPr lang="en-US" sz="6000" b="1" dirty="0" err="1">
                <a:latin typeface="Calisto MT" panose="02040603050505030304" pitchFamily="18" charset="0"/>
              </a:rPr>
              <a:t>MakerSpaces</a:t>
            </a:r>
            <a:endParaRPr lang="en-US" sz="6000" b="1" dirty="0">
              <a:latin typeface="Calisto MT" panose="02040603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" y="368300"/>
            <a:ext cx="3692978" cy="3699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3936" y="1883566"/>
            <a:ext cx="6984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Cullen Dansby</a:t>
            </a:r>
          </a:p>
          <a:p>
            <a:r>
              <a:rPr lang="en-US" sz="2400" dirty="0">
                <a:latin typeface="Calisto MT" panose="02040603050505030304" pitchFamily="18" charset="0"/>
              </a:rPr>
              <a:t>Adult Services Librarian, Benbrook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3510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5265118"/>
            <a:ext cx="1227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Other </a:t>
            </a:r>
            <a:r>
              <a:rPr lang="en-US" sz="7200" b="1" dirty="0" err="1">
                <a:latin typeface="Calisto MT" panose="02040603050505030304" pitchFamily="18" charset="0"/>
              </a:rPr>
              <a:t>MakerSpace</a:t>
            </a:r>
            <a:r>
              <a:rPr lang="en-US" sz="7200" b="1" dirty="0">
                <a:latin typeface="Calisto MT" panose="02040603050505030304" pitchFamily="18" charset="0"/>
              </a:rPr>
              <a:t> Items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241300"/>
            <a:ext cx="3270249" cy="2180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97" y="302683"/>
            <a:ext cx="2514168" cy="185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66" y="123485"/>
            <a:ext cx="3045353" cy="203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" y="3107267"/>
            <a:ext cx="1467720" cy="143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91" y="3140951"/>
            <a:ext cx="1467720" cy="1421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65" y="2963333"/>
            <a:ext cx="3420963" cy="1755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43" y="2274265"/>
            <a:ext cx="2546455" cy="25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2983" y="5222611"/>
            <a:ext cx="775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Tinker Tuesday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06" y="42328"/>
            <a:ext cx="8306732" cy="309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6055" y="3136033"/>
            <a:ext cx="9867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-Fourth Tuesdays @ 6:30 PM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-Start-to-finish demonstration of specific project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-Past project instructions on library website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7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048" y="5248012"/>
            <a:ext cx="775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Robotics Team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9" y="405154"/>
            <a:ext cx="3816217" cy="382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56" y="176554"/>
            <a:ext cx="2268009" cy="4420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776" y="506756"/>
            <a:ext cx="5001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-Team of elementary &amp; middle school-age kids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-Led by a volunteer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-Members learn programming skills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-Mr. Robot</a:t>
            </a:r>
            <a:endParaRPr lang="en-US" sz="36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048" y="5248012"/>
            <a:ext cx="775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Volunteers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4841" y="161309"/>
            <a:ext cx="8828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alisto MT" panose="02040603050505030304" pitchFamily="18" charset="0"/>
              </a:rPr>
              <a:t>Want to volunteer?</a:t>
            </a:r>
            <a:endParaRPr lang="en-US" sz="8000" dirty="0">
              <a:latin typeface="Futured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5548" y="1804489"/>
            <a:ext cx="12276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sto MT" panose="02040603050505030304" pitchFamily="18" charset="0"/>
              </a:rPr>
              <a:t>Contact Cullen at</a:t>
            </a:r>
          </a:p>
          <a:p>
            <a:pPr algn="ctr"/>
            <a:r>
              <a:rPr lang="en-US" sz="8000" dirty="0">
                <a:solidFill>
                  <a:srgbClr val="0070C0"/>
                </a:solidFill>
                <a:latin typeface="Calisto MT" panose="02040603050505030304" pitchFamily="18" charset="0"/>
              </a:rPr>
              <a:t>cullen@benbrooklibrary.org</a:t>
            </a:r>
            <a:endParaRPr lang="en-US" sz="8000" dirty="0">
              <a:solidFill>
                <a:srgbClr val="0070C0"/>
              </a:solidFill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0518" y="5400410"/>
            <a:ext cx="11952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alisto MT" panose="02040603050505030304" pitchFamily="18" charset="0"/>
              </a:rPr>
              <a:t>Other Area </a:t>
            </a:r>
            <a:r>
              <a:rPr lang="en-US" sz="6600" b="1" dirty="0" err="1">
                <a:latin typeface="Calisto MT" panose="02040603050505030304" pitchFamily="18" charset="0"/>
              </a:rPr>
              <a:t>MakerSpaces</a:t>
            </a:r>
            <a:endParaRPr lang="en-US" sz="6600" b="1" dirty="0">
              <a:latin typeface="Calisto MT" panose="0204060305050503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439737"/>
            <a:ext cx="5201382" cy="1389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220959"/>
            <a:ext cx="3894665" cy="185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" y="2353732"/>
            <a:ext cx="2012757" cy="2214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09" y="3148391"/>
            <a:ext cx="1852623" cy="125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55" y="2522230"/>
            <a:ext cx="4219911" cy="22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395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83113" y="1256090"/>
            <a:ext cx="7001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-Circulating </a:t>
            </a:r>
            <a:r>
              <a:rPr lang="en-US" sz="3600" dirty="0" err="1">
                <a:latin typeface="Calisto MT" panose="02040603050505030304" pitchFamily="18" charset="0"/>
              </a:rPr>
              <a:t>WiFi</a:t>
            </a:r>
            <a:r>
              <a:rPr lang="en-US" sz="3600" dirty="0">
                <a:latin typeface="Calisto MT" panose="02040603050505030304" pitchFamily="18" charset="0"/>
              </a:rPr>
              <a:t> hotspots, laptops, &amp; Roku Streaming Sticks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-Check out for 3 weeks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-Benbrook cardholders only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674" y="4849334"/>
            <a:ext cx="1069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More Unconventional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675" y="5733679"/>
            <a:ext cx="667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Library Stuff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57" y="3405455"/>
            <a:ext cx="1795714" cy="1119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50" y="723651"/>
            <a:ext cx="1734781" cy="647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29" y="2041684"/>
            <a:ext cx="2973679" cy="12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5674" y="4849334"/>
            <a:ext cx="1069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More Unconventional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675" y="5733679"/>
            <a:ext cx="667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Library Stuff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52" y="1562870"/>
            <a:ext cx="3854647" cy="2704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" y="1567222"/>
            <a:ext cx="4220470" cy="27038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51" y="1559093"/>
            <a:ext cx="4220471" cy="2708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675" y="130394"/>
            <a:ext cx="12401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Community Center-Style Programming</a:t>
            </a:r>
            <a:endParaRPr lang="en-US" sz="54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3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077" y="5282909"/>
            <a:ext cx="1069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Get a Library Card!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" y="1127458"/>
            <a:ext cx="3956651" cy="2691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0126" y="72295"/>
            <a:ext cx="7001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sto MT" panose="02040603050505030304" pitchFamily="18" charset="0"/>
              </a:rPr>
              <a:t>-For Benbrook Residents: Apply in person with a valid, state-issued ID &amp; a piece of recent first class mail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0126" y="1543152"/>
            <a:ext cx="7001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sto MT" panose="02040603050505030304" pitchFamily="18" charset="0"/>
              </a:rPr>
              <a:t>-For library cardholders of Fort Worth, Burleson, Haltom City, Keller, Richland Hills, or </a:t>
            </a:r>
            <a:r>
              <a:rPr lang="en-US" sz="2800" dirty="0" err="1">
                <a:latin typeface="Calisto MT" panose="02040603050505030304" pitchFamily="18" charset="0"/>
              </a:rPr>
              <a:t>Watagua</a:t>
            </a:r>
            <a:r>
              <a:rPr lang="en-US" sz="2800" dirty="0">
                <a:latin typeface="Calisto MT" panose="02040603050505030304" pitchFamily="18" charset="0"/>
              </a:rPr>
              <a:t>: Your card is good here!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0126" y="3028490"/>
            <a:ext cx="70019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sto MT" panose="02040603050505030304" pitchFamily="18" charset="0"/>
              </a:rPr>
              <a:t>-If neither of the above situations applies to you: Apply in person for a Benbrook Non-Resident card with a valid, state-issued ID &amp; a piece of recent first class mail</a:t>
            </a:r>
          </a:p>
          <a:p>
            <a:endParaRPr lang="en-US" sz="2800" dirty="0">
              <a:latin typeface="Calisto MT" panose="02040603050505030304" pitchFamily="18" charset="0"/>
            </a:endParaRP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23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048" y="5248012"/>
            <a:ext cx="775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Questions?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048" y="89490"/>
            <a:ext cx="6984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Cullen Dansby</a:t>
            </a:r>
          </a:p>
          <a:p>
            <a:r>
              <a:rPr lang="en-US" sz="2400" dirty="0">
                <a:latin typeface="Calisto MT" panose="02040603050505030304" pitchFamily="18" charset="0"/>
              </a:rPr>
              <a:t>Adult Services Librarian, Benbrook Public Library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048" y="1515110"/>
            <a:ext cx="698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cullen@benbrooklibrary.org</a:t>
            </a:r>
            <a:endParaRPr lang="en-US" sz="2400" dirty="0">
              <a:latin typeface="Calisto MT" panose="02040603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47" y="2499474"/>
            <a:ext cx="698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817-249-6632</a:t>
            </a:r>
            <a:endParaRPr lang="en-US" sz="2400" dirty="0">
              <a:latin typeface="Calisto MT" panose="02040603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047" y="3483838"/>
            <a:ext cx="698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www.benbrooklibrary.org</a:t>
            </a: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7412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5" y="143936"/>
            <a:ext cx="5788555" cy="4585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5" y="59267"/>
            <a:ext cx="4571999" cy="477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283201"/>
            <a:ext cx="8390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Meet the Library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8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733" y="5215468"/>
            <a:ext cx="786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Our </a:t>
            </a:r>
            <a:r>
              <a:rPr lang="en-US" sz="8000" b="1" dirty="0" err="1">
                <a:latin typeface="Calisto MT" panose="02040603050505030304" pitchFamily="18" charset="0"/>
              </a:rPr>
              <a:t>MakerSpace</a:t>
            </a:r>
            <a:endParaRPr lang="en-US" sz="8000" b="1" dirty="0">
              <a:latin typeface="Calisto MT" panose="02040603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461666"/>
            <a:ext cx="5418061" cy="406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85933" y="372534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-Established Spring 2014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5932" y="1096458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-Renovated Spring 2017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5931" y="1912458"/>
            <a:ext cx="511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</a:t>
            </a:r>
            <a:r>
              <a:rPr lang="en-US" sz="3600" i="1" dirty="0">
                <a:latin typeface="Calisto MT" panose="02040603050505030304" pitchFamily="18" charset="0"/>
              </a:rPr>
              <a:t>Space</a:t>
            </a:r>
            <a:r>
              <a:rPr lang="en-US" sz="3600" dirty="0">
                <a:latin typeface="Calisto MT" panose="02040603050505030304" pitchFamily="18" charset="0"/>
              </a:rPr>
              <a:t> with a lowercase 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5933" y="2715234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-Open to all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5933" y="3524496"/>
            <a:ext cx="6723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-Available M-</a:t>
            </a:r>
            <a:r>
              <a:rPr lang="en-US" sz="3600" dirty="0" err="1">
                <a:latin typeface="Calisto MT" panose="02040603050505030304" pitchFamily="18" charset="0"/>
              </a:rPr>
              <a:t>Th</a:t>
            </a:r>
            <a:r>
              <a:rPr lang="en-US" sz="3600" dirty="0">
                <a:latin typeface="Calisto MT" panose="02040603050505030304" pitchFamily="18" charset="0"/>
              </a:rPr>
              <a:t> 8 AM – 8PM,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Fri &amp; Sat 10 AM – 5 PM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1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4" y="681026"/>
            <a:ext cx="3446066" cy="34337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2983" y="5222611"/>
            <a:ext cx="6671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3D Printers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19181" y="465137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-Two </a:t>
            </a:r>
            <a:r>
              <a:rPr lang="en-US" sz="3600" dirty="0" err="1">
                <a:latin typeface="Calisto MT" panose="02040603050505030304" pitchFamily="18" charset="0"/>
              </a:rPr>
              <a:t>PolyPrinters</a:t>
            </a:r>
            <a:endParaRPr lang="en-US" sz="3600" dirty="0">
              <a:latin typeface="Calisto MT" panose="02040603050505030304" pitchFamily="18" charset="0"/>
            </a:endParaRP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9180" y="1189061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-Print ABS, PLA, and Flex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9179" y="2005061"/>
            <a:ext cx="698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-Charge by weight (10 cents/gram)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9181" y="2807837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-Print .STL files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pic>
        <p:nvPicPr>
          <p:cNvPr id="9" name="ymail_attachmentId734" descr="f121dae5-63fa-456c-b759-c6aa97b4f24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r="15061"/>
          <a:stretch/>
        </p:blipFill>
        <p:spPr bwMode="auto">
          <a:xfrm>
            <a:off x="9387066" y="2846479"/>
            <a:ext cx="2342886" cy="1856865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948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934" y="5256479"/>
            <a:ext cx="1070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3D Modeling Programs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1538" y="268360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-Many options available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537" y="992284"/>
            <a:ext cx="6028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-Some are free and easy to use (</a:t>
            </a:r>
            <a:r>
              <a:rPr lang="en-US" sz="3600" dirty="0" err="1">
                <a:latin typeface="Calisto MT" panose="02040603050505030304" pitchFamily="18" charset="0"/>
              </a:rPr>
              <a:t>TinkerCAD</a:t>
            </a:r>
            <a:r>
              <a:rPr lang="en-US" sz="3600" dirty="0">
                <a:latin typeface="Calisto MT" panose="02040603050505030304" pitchFamily="18" charset="0"/>
              </a:rPr>
              <a:t>, </a:t>
            </a:r>
            <a:r>
              <a:rPr lang="en-US" sz="3600" dirty="0" err="1">
                <a:latin typeface="Calisto MT" panose="02040603050505030304" pitchFamily="18" charset="0"/>
              </a:rPr>
              <a:t>SketchUp</a:t>
            </a:r>
            <a:r>
              <a:rPr lang="en-US" sz="3600" dirty="0">
                <a:latin typeface="Calisto MT" panose="02040603050505030304" pitchFamily="18" charset="0"/>
              </a:rPr>
              <a:t>)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1536" y="2248547"/>
            <a:ext cx="7050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-Some are free and have a steep </a:t>
            </a:r>
          </a:p>
          <a:p>
            <a:r>
              <a:rPr lang="en-US" sz="3600" dirty="0">
                <a:latin typeface="Calisto MT" panose="02040603050505030304" pitchFamily="18" charset="0"/>
              </a:rPr>
              <a:t>learning curve (Blender, </a:t>
            </a:r>
            <a:r>
              <a:rPr lang="en-US" sz="3600" dirty="0" err="1">
                <a:latin typeface="Calisto MT" panose="02040603050505030304" pitchFamily="18" charset="0"/>
              </a:rPr>
              <a:t>FreeCAD</a:t>
            </a:r>
            <a:r>
              <a:rPr lang="en-US" sz="3600" dirty="0">
                <a:latin typeface="Calisto MT" panose="02040603050505030304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1538" y="3443153"/>
            <a:ext cx="7227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-Use whichever you’re comfortable with – we just need the .STL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95"/>
            <a:ext cx="3945467" cy="1232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2" y="1263251"/>
            <a:ext cx="3708400" cy="648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6" y="2068186"/>
            <a:ext cx="1763171" cy="1763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13" y="2129907"/>
            <a:ext cx="1377870" cy="1494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5" y="3806818"/>
            <a:ext cx="3050271" cy="9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" y="972276"/>
            <a:ext cx="4308971" cy="293488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2983" y="5222611"/>
            <a:ext cx="775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Laser Engraver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1538" y="245212"/>
            <a:ext cx="592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-Zing 24 Engraver (50 watt)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537" y="911264"/>
            <a:ext cx="7120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-Engraves wood, acrylic, leather, glass, stainless steel, aluminum, rubber, marble, and more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1535" y="3888710"/>
            <a:ext cx="505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-Charge by material used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1536" y="2646945"/>
            <a:ext cx="7120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-Cuts wood, acrylic, leather, rubber, and more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6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934" y="5430098"/>
            <a:ext cx="10701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sto MT" panose="02040603050505030304" pitchFamily="18" charset="0"/>
              </a:rPr>
              <a:t>Preparing an Engravable File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59618" y="202893"/>
            <a:ext cx="5266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sto MT" panose="02040603050505030304" pitchFamily="18" charset="0"/>
              </a:rPr>
              <a:t>Prepare a design using another program and import into CorelDraw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9" y="1648179"/>
            <a:ext cx="4171464" cy="24276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3929" y="209301"/>
            <a:ext cx="3905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sto MT" panose="02040603050505030304" pitchFamily="18" charset="0"/>
              </a:rPr>
              <a:t>Prepare a design </a:t>
            </a:r>
          </a:p>
          <a:p>
            <a:pPr algn="ctr"/>
            <a:r>
              <a:rPr lang="en-US" sz="3600" dirty="0">
                <a:latin typeface="Calisto MT" panose="02040603050505030304" pitchFamily="18" charset="0"/>
              </a:rPr>
              <a:t>in CorelDraw</a:t>
            </a:r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4925" y="147745"/>
            <a:ext cx="197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sto MT" panose="02040603050505030304" pitchFamily="18" charset="0"/>
              </a:rPr>
              <a:t>OR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24903"/>
              </p:ext>
            </p:extLst>
          </p:nvPr>
        </p:nvGraphicFramePr>
        <p:xfrm>
          <a:off x="7223890" y="2401335"/>
          <a:ext cx="451348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471">
                <a:tc gridSpan="2">
                  <a:txBody>
                    <a:bodyPr/>
                    <a:lstStyle/>
                    <a:p>
                      <a:r>
                        <a:rPr lang="en-US" dirty="0"/>
                        <a:t>Acceptable File Types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Pixel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BMP, JPG, GIF, 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Vector/</a:t>
                      </a:r>
                    </a:p>
                    <a:p>
                      <a:r>
                        <a:rPr lang="en-US" dirty="0"/>
                        <a:t>Line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EPS, AI, PLT, DWG, DXF, WMF, SVG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9532" y="5349075"/>
            <a:ext cx="1070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Engraving Examples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pic>
        <p:nvPicPr>
          <p:cNvPr id="11" name="ymail_attachmentId732" descr="b8f70e9a-9a9c-403e-9003-cacf558f44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b="16484"/>
          <a:stretch/>
        </p:blipFill>
        <p:spPr bwMode="auto">
          <a:xfrm>
            <a:off x="424173" y="347240"/>
            <a:ext cx="2314992" cy="2925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9790" r="8255" b="22643"/>
          <a:stretch/>
        </p:blipFill>
        <p:spPr>
          <a:xfrm>
            <a:off x="3284538" y="631745"/>
            <a:ext cx="2375421" cy="2356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ymail_attachmentId735" descr="a3ab29c3-0843-4f80-baf7-186c82199c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347240"/>
            <a:ext cx="2249567" cy="3999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nish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39" y="631745"/>
            <a:ext cx="1959258" cy="26614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1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1" y="972276"/>
            <a:ext cx="3724574" cy="293488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2983" y="5222611"/>
            <a:ext cx="775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alisto MT" panose="02040603050505030304" pitchFamily="18" charset="0"/>
              </a:rPr>
              <a:t>Poster Printer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8" y="4953000"/>
            <a:ext cx="1787332" cy="179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1538" y="92809"/>
            <a:ext cx="592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-Canon PRO-4000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537" y="733460"/>
            <a:ext cx="7120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-Can customize size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1533" y="1925391"/>
            <a:ext cx="6866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-Design poster with software of your choice, bring in JPEG or PDF on a flash drive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1535" y="1307259"/>
            <a:ext cx="7120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-Glossy, bond paper, &amp; canvas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1533" y="3620519"/>
            <a:ext cx="7120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sto MT" panose="02040603050505030304" pitchFamily="18" charset="0"/>
              </a:rPr>
              <a:t>-Price depends upon type/amount of paper used and ink used</a:t>
            </a:r>
          </a:p>
          <a:p>
            <a:endParaRPr lang="en-US" sz="3600" dirty="0">
              <a:latin typeface="Futured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53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24929</TotalTime>
  <Words>483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Calisto MT</vt:lpstr>
      <vt:lpstr>Century Gothic</vt:lpstr>
      <vt:lpstr>Futured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 Dansby</dc:creator>
  <cp:lastModifiedBy>Yvonne</cp:lastModifiedBy>
  <cp:revision>90</cp:revision>
  <dcterms:created xsi:type="dcterms:W3CDTF">2016-03-09T21:38:36Z</dcterms:created>
  <dcterms:modified xsi:type="dcterms:W3CDTF">2018-01-14T17:13:04Z</dcterms:modified>
</cp:coreProperties>
</file>