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handoutMasterIdLst>
    <p:handoutMasterId r:id="rId31"/>
  </p:handoutMasterIdLst>
  <p:sldIdLst>
    <p:sldId id="256" r:id="rId2"/>
    <p:sldId id="261" r:id="rId3"/>
    <p:sldId id="259" r:id="rId4"/>
    <p:sldId id="262" r:id="rId5"/>
    <p:sldId id="260" r:id="rId6"/>
    <p:sldId id="275" r:id="rId7"/>
    <p:sldId id="257" r:id="rId8"/>
    <p:sldId id="284" r:id="rId9"/>
    <p:sldId id="258" r:id="rId10"/>
    <p:sldId id="269" r:id="rId11"/>
    <p:sldId id="281" r:id="rId12"/>
    <p:sldId id="285" r:id="rId13"/>
    <p:sldId id="282" r:id="rId14"/>
    <p:sldId id="270" r:id="rId15"/>
    <p:sldId id="264" r:id="rId16"/>
    <p:sldId id="266" r:id="rId17"/>
    <p:sldId id="286" r:id="rId18"/>
    <p:sldId id="287" r:id="rId19"/>
    <p:sldId id="283" r:id="rId20"/>
    <p:sldId id="288" r:id="rId21"/>
    <p:sldId id="265" r:id="rId22"/>
    <p:sldId id="263" r:id="rId23"/>
    <p:sldId id="280" r:id="rId24"/>
    <p:sldId id="271" r:id="rId25"/>
    <p:sldId id="272" r:id="rId26"/>
    <p:sldId id="279" r:id="rId27"/>
    <p:sldId id="273" r:id="rId28"/>
    <p:sldId id="274"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0" autoAdjust="0"/>
    <p:restoredTop sz="85179" autoAdjust="0"/>
  </p:normalViewPr>
  <p:slideViewPr>
    <p:cSldViewPr snapToGrid="0">
      <p:cViewPr>
        <p:scale>
          <a:sx n="66" d="100"/>
          <a:sy n="66" d="100"/>
        </p:scale>
        <p:origin x="1446" y="342"/>
      </p:cViewPr>
      <p:guideLst/>
    </p:cSldViewPr>
  </p:slideViewPr>
  <p:notesTextViewPr>
    <p:cViewPr>
      <p:scale>
        <a:sx n="1" d="1"/>
        <a:sy n="1" d="1"/>
      </p:scale>
      <p:origin x="0" y="0"/>
    </p:cViewPr>
  </p:notesTextViewPr>
  <p:sorterViewPr>
    <p:cViewPr>
      <p:scale>
        <a:sx n="100" d="100"/>
        <a:sy n="100" d="100"/>
      </p:scale>
      <p:origin x="0" y="-4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F13D83-D590-45D4-963B-425AD0AC99C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28C74B53-F449-4F55-873D-775DA45175EC}">
      <dgm:prSet phldrT="[Text]"/>
      <dgm:spPr/>
      <dgm:t>
        <a:bodyPr/>
        <a:lstStyle/>
        <a:p>
          <a:r>
            <a:rPr lang="en-US" dirty="0" smtClean="0"/>
            <a:t>Engineers</a:t>
          </a:r>
          <a:endParaRPr lang="en-US" dirty="0"/>
        </a:p>
      </dgm:t>
    </dgm:pt>
    <dgm:pt modelId="{DA1F4CBE-E948-4854-BD65-4879A709E64A}" type="parTrans" cxnId="{07875A97-CAD1-4F2D-B49F-001387497867}">
      <dgm:prSet/>
      <dgm:spPr/>
      <dgm:t>
        <a:bodyPr/>
        <a:lstStyle/>
        <a:p>
          <a:endParaRPr lang="en-US"/>
        </a:p>
      </dgm:t>
    </dgm:pt>
    <dgm:pt modelId="{ADD2D57D-050A-426A-B78F-F0F9D4387E23}" type="sibTrans" cxnId="{07875A97-CAD1-4F2D-B49F-001387497867}">
      <dgm:prSet/>
      <dgm:spPr/>
      <dgm:t>
        <a:bodyPr/>
        <a:lstStyle/>
        <a:p>
          <a:endParaRPr lang="en-US"/>
        </a:p>
      </dgm:t>
    </dgm:pt>
    <dgm:pt modelId="{0D6593CE-CEBF-43B7-B171-659A2E8DF8D8}">
      <dgm:prSet phldrT="[Text]"/>
      <dgm:spPr/>
      <dgm:t>
        <a:bodyPr/>
        <a:lstStyle/>
        <a:p>
          <a:r>
            <a:rPr lang="en-US" dirty="0" smtClean="0"/>
            <a:t>Customer</a:t>
          </a:r>
          <a:endParaRPr lang="en-US" dirty="0"/>
        </a:p>
      </dgm:t>
    </dgm:pt>
    <dgm:pt modelId="{2B4F67CF-4FCE-4932-8484-AB9F352B206F}" type="parTrans" cxnId="{AF0F0EB7-71F6-4B5F-B883-2EE7A6BA6DC9}">
      <dgm:prSet/>
      <dgm:spPr/>
      <dgm:t>
        <a:bodyPr/>
        <a:lstStyle/>
        <a:p>
          <a:endParaRPr lang="en-US"/>
        </a:p>
      </dgm:t>
    </dgm:pt>
    <dgm:pt modelId="{27BAD640-5A65-48BA-915D-0CDCFA885B17}" type="sibTrans" cxnId="{AF0F0EB7-71F6-4B5F-B883-2EE7A6BA6DC9}">
      <dgm:prSet/>
      <dgm:spPr/>
      <dgm:t>
        <a:bodyPr/>
        <a:lstStyle/>
        <a:p>
          <a:endParaRPr lang="en-US"/>
        </a:p>
      </dgm:t>
    </dgm:pt>
    <dgm:pt modelId="{52E4A855-FC82-4B0E-8B89-F538DA4C232A}">
      <dgm:prSet phldrT="[Text]"/>
      <dgm:spPr/>
      <dgm:t>
        <a:bodyPr/>
        <a:lstStyle/>
        <a:p>
          <a:r>
            <a:rPr lang="en-US" dirty="0" smtClean="0"/>
            <a:t>Engineers</a:t>
          </a:r>
          <a:endParaRPr lang="en-US" dirty="0"/>
        </a:p>
      </dgm:t>
    </dgm:pt>
    <dgm:pt modelId="{85EAC09E-F310-4D62-A916-B6D48008CF3A}" type="parTrans" cxnId="{2EC127EA-658F-4FA8-B604-C92645125614}">
      <dgm:prSet/>
      <dgm:spPr/>
      <dgm:t>
        <a:bodyPr/>
        <a:lstStyle/>
        <a:p>
          <a:endParaRPr lang="en-US"/>
        </a:p>
      </dgm:t>
    </dgm:pt>
    <dgm:pt modelId="{7F711702-36A7-4E6B-B187-76B3FD069933}" type="sibTrans" cxnId="{2EC127EA-658F-4FA8-B604-C92645125614}">
      <dgm:prSet/>
      <dgm:spPr/>
      <dgm:t>
        <a:bodyPr/>
        <a:lstStyle/>
        <a:p>
          <a:endParaRPr lang="en-US"/>
        </a:p>
      </dgm:t>
    </dgm:pt>
    <dgm:pt modelId="{D8253437-9A9B-47DB-B918-75E783A40A4E}">
      <dgm:prSet phldrT="[Text]"/>
      <dgm:spPr/>
      <dgm:t>
        <a:bodyPr/>
        <a:lstStyle/>
        <a:p>
          <a:r>
            <a:rPr lang="en-US" dirty="0" smtClean="0"/>
            <a:t>Customer</a:t>
          </a:r>
          <a:endParaRPr lang="en-US" dirty="0"/>
        </a:p>
      </dgm:t>
    </dgm:pt>
    <dgm:pt modelId="{8DE6D266-8962-437A-B121-B474404F7E1F}" type="parTrans" cxnId="{EBA013BC-8C87-46D1-A9EE-B6ABDBA77020}">
      <dgm:prSet/>
      <dgm:spPr/>
      <dgm:t>
        <a:bodyPr/>
        <a:lstStyle/>
        <a:p>
          <a:endParaRPr lang="en-US"/>
        </a:p>
      </dgm:t>
    </dgm:pt>
    <dgm:pt modelId="{D36A1818-A959-4A49-AF52-44B8E63DBD17}" type="sibTrans" cxnId="{EBA013BC-8C87-46D1-A9EE-B6ABDBA77020}">
      <dgm:prSet/>
      <dgm:spPr/>
      <dgm:t>
        <a:bodyPr/>
        <a:lstStyle/>
        <a:p>
          <a:endParaRPr lang="en-US"/>
        </a:p>
      </dgm:t>
    </dgm:pt>
    <dgm:pt modelId="{B8425EBA-DC18-4775-B8AB-EEB553E4CB05}">
      <dgm:prSet phldrT="[Text]"/>
      <dgm:spPr/>
      <dgm:t>
        <a:bodyPr/>
        <a:lstStyle/>
        <a:p>
          <a:r>
            <a:rPr lang="en-US" dirty="0" smtClean="0"/>
            <a:t>Engineers</a:t>
          </a:r>
          <a:endParaRPr lang="en-US" dirty="0"/>
        </a:p>
      </dgm:t>
    </dgm:pt>
    <dgm:pt modelId="{1A15D684-4BAB-41BD-B3FE-5854ADBBE1F8}" type="parTrans" cxnId="{2F730291-71BC-4144-8BCC-3545256D1881}">
      <dgm:prSet/>
      <dgm:spPr/>
      <dgm:t>
        <a:bodyPr/>
        <a:lstStyle/>
        <a:p>
          <a:endParaRPr lang="en-US"/>
        </a:p>
      </dgm:t>
    </dgm:pt>
    <dgm:pt modelId="{F2F83FA2-DCB5-4273-9438-462D0D617630}" type="sibTrans" cxnId="{2F730291-71BC-4144-8BCC-3545256D1881}">
      <dgm:prSet/>
      <dgm:spPr/>
      <dgm:t>
        <a:bodyPr/>
        <a:lstStyle/>
        <a:p>
          <a:endParaRPr lang="en-US"/>
        </a:p>
      </dgm:t>
    </dgm:pt>
    <dgm:pt modelId="{66F0BB50-8F20-417B-ABC3-5D2E30019AFC}">
      <dgm:prSet phldrT="[Text]"/>
      <dgm:spPr/>
      <dgm:t>
        <a:bodyPr/>
        <a:lstStyle/>
        <a:p>
          <a:r>
            <a:rPr lang="en-US" dirty="0" smtClean="0"/>
            <a:t>Customer</a:t>
          </a:r>
          <a:endParaRPr lang="en-US" dirty="0"/>
        </a:p>
      </dgm:t>
    </dgm:pt>
    <dgm:pt modelId="{FED49E50-4A9E-4A67-9571-C1CE5BCDA5E9}" type="parTrans" cxnId="{B2E5CFC7-D382-4C3A-9A33-6E884ABC7B65}">
      <dgm:prSet/>
      <dgm:spPr/>
      <dgm:t>
        <a:bodyPr/>
        <a:lstStyle/>
        <a:p>
          <a:endParaRPr lang="en-US"/>
        </a:p>
      </dgm:t>
    </dgm:pt>
    <dgm:pt modelId="{86778C03-B77B-41EB-997C-4AF19D0661E4}" type="sibTrans" cxnId="{B2E5CFC7-D382-4C3A-9A33-6E884ABC7B65}">
      <dgm:prSet/>
      <dgm:spPr/>
      <dgm:t>
        <a:bodyPr/>
        <a:lstStyle/>
        <a:p>
          <a:endParaRPr lang="en-US"/>
        </a:p>
      </dgm:t>
    </dgm:pt>
    <dgm:pt modelId="{7721053D-476E-47E5-BCE0-EF34E60118AA}" type="pres">
      <dgm:prSet presAssocID="{9CF13D83-D590-45D4-963B-425AD0AC99C8}" presName="cycle" presStyleCnt="0">
        <dgm:presLayoutVars>
          <dgm:dir/>
          <dgm:resizeHandles val="exact"/>
        </dgm:presLayoutVars>
      </dgm:prSet>
      <dgm:spPr/>
      <dgm:t>
        <a:bodyPr/>
        <a:lstStyle/>
        <a:p>
          <a:endParaRPr lang="en-US"/>
        </a:p>
      </dgm:t>
    </dgm:pt>
    <dgm:pt modelId="{86714D40-71CC-433A-B340-F358605C13E7}" type="pres">
      <dgm:prSet presAssocID="{28C74B53-F449-4F55-873D-775DA45175EC}" presName="dummy" presStyleCnt="0"/>
      <dgm:spPr/>
    </dgm:pt>
    <dgm:pt modelId="{29936174-6832-453F-B4C9-924C817F510A}" type="pres">
      <dgm:prSet presAssocID="{28C74B53-F449-4F55-873D-775DA45175EC}" presName="node" presStyleLbl="revTx" presStyleIdx="0" presStyleCnt="6">
        <dgm:presLayoutVars>
          <dgm:bulletEnabled val="1"/>
        </dgm:presLayoutVars>
      </dgm:prSet>
      <dgm:spPr/>
      <dgm:t>
        <a:bodyPr/>
        <a:lstStyle/>
        <a:p>
          <a:endParaRPr lang="en-US"/>
        </a:p>
      </dgm:t>
    </dgm:pt>
    <dgm:pt modelId="{BCEEFC04-D720-44F8-BF84-3268DA137825}" type="pres">
      <dgm:prSet presAssocID="{ADD2D57D-050A-426A-B78F-F0F9D4387E23}" presName="sibTrans" presStyleLbl="node1" presStyleIdx="0" presStyleCnt="6"/>
      <dgm:spPr/>
      <dgm:t>
        <a:bodyPr/>
        <a:lstStyle/>
        <a:p>
          <a:endParaRPr lang="en-US"/>
        </a:p>
      </dgm:t>
    </dgm:pt>
    <dgm:pt modelId="{017591A1-D17D-409F-9D02-4C898A31FF73}" type="pres">
      <dgm:prSet presAssocID="{0D6593CE-CEBF-43B7-B171-659A2E8DF8D8}" presName="dummy" presStyleCnt="0"/>
      <dgm:spPr/>
    </dgm:pt>
    <dgm:pt modelId="{9F884AD1-1223-460D-89AF-F58C35DA9CB6}" type="pres">
      <dgm:prSet presAssocID="{0D6593CE-CEBF-43B7-B171-659A2E8DF8D8}" presName="node" presStyleLbl="revTx" presStyleIdx="1" presStyleCnt="6">
        <dgm:presLayoutVars>
          <dgm:bulletEnabled val="1"/>
        </dgm:presLayoutVars>
      </dgm:prSet>
      <dgm:spPr/>
      <dgm:t>
        <a:bodyPr/>
        <a:lstStyle/>
        <a:p>
          <a:endParaRPr lang="en-US"/>
        </a:p>
      </dgm:t>
    </dgm:pt>
    <dgm:pt modelId="{E8E2FED9-09EF-45BB-BF7D-7D93026C63F0}" type="pres">
      <dgm:prSet presAssocID="{27BAD640-5A65-48BA-915D-0CDCFA885B17}" presName="sibTrans" presStyleLbl="node1" presStyleIdx="1" presStyleCnt="6"/>
      <dgm:spPr/>
      <dgm:t>
        <a:bodyPr/>
        <a:lstStyle/>
        <a:p>
          <a:endParaRPr lang="en-US"/>
        </a:p>
      </dgm:t>
    </dgm:pt>
    <dgm:pt modelId="{D8A1DCA1-6C5F-421E-B4DB-E09C514D3713}" type="pres">
      <dgm:prSet presAssocID="{52E4A855-FC82-4B0E-8B89-F538DA4C232A}" presName="dummy" presStyleCnt="0"/>
      <dgm:spPr/>
    </dgm:pt>
    <dgm:pt modelId="{71A86D27-F21C-4653-BB1E-6933FE2907A4}" type="pres">
      <dgm:prSet presAssocID="{52E4A855-FC82-4B0E-8B89-F538DA4C232A}" presName="node" presStyleLbl="revTx" presStyleIdx="2" presStyleCnt="6">
        <dgm:presLayoutVars>
          <dgm:bulletEnabled val="1"/>
        </dgm:presLayoutVars>
      </dgm:prSet>
      <dgm:spPr/>
      <dgm:t>
        <a:bodyPr/>
        <a:lstStyle/>
        <a:p>
          <a:endParaRPr lang="en-US"/>
        </a:p>
      </dgm:t>
    </dgm:pt>
    <dgm:pt modelId="{8CB3A297-E429-42E7-9926-0605395AB01E}" type="pres">
      <dgm:prSet presAssocID="{7F711702-36A7-4E6B-B187-76B3FD069933}" presName="sibTrans" presStyleLbl="node1" presStyleIdx="2" presStyleCnt="6"/>
      <dgm:spPr/>
      <dgm:t>
        <a:bodyPr/>
        <a:lstStyle/>
        <a:p>
          <a:endParaRPr lang="en-US"/>
        </a:p>
      </dgm:t>
    </dgm:pt>
    <dgm:pt modelId="{D82A0F3A-156B-4505-B1BE-0606D749693A}" type="pres">
      <dgm:prSet presAssocID="{D8253437-9A9B-47DB-B918-75E783A40A4E}" presName="dummy" presStyleCnt="0"/>
      <dgm:spPr/>
    </dgm:pt>
    <dgm:pt modelId="{60DEA08C-3AA6-40D6-A72F-F835C88C72AC}" type="pres">
      <dgm:prSet presAssocID="{D8253437-9A9B-47DB-B918-75E783A40A4E}" presName="node" presStyleLbl="revTx" presStyleIdx="3" presStyleCnt="6">
        <dgm:presLayoutVars>
          <dgm:bulletEnabled val="1"/>
        </dgm:presLayoutVars>
      </dgm:prSet>
      <dgm:spPr/>
      <dgm:t>
        <a:bodyPr/>
        <a:lstStyle/>
        <a:p>
          <a:endParaRPr lang="en-US"/>
        </a:p>
      </dgm:t>
    </dgm:pt>
    <dgm:pt modelId="{8304E6FB-ED82-4660-BE7A-8E3FF126DBB1}" type="pres">
      <dgm:prSet presAssocID="{D36A1818-A959-4A49-AF52-44B8E63DBD17}" presName="sibTrans" presStyleLbl="node1" presStyleIdx="3" presStyleCnt="6"/>
      <dgm:spPr/>
      <dgm:t>
        <a:bodyPr/>
        <a:lstStyle/>
        <a:p>
          <a:endParaRPr lang="en-US"/>
        </a:p>
      </dgm:t>
    </dgm:pt>
    <dgm:pt modelId="{B833690E-5FE3-4AE9-8786-8C0DE83265A4}" type="pres">
      <dgm:prSet presAssocID="{B8425EBA-DC18-4775-B8AB-EEB553E4CB05}" presName="dummy" presStyleCnt="0"/>
      <dgm:spPr/>
    </dgm:pt>
    <dgm:pt modelId="{A0A8A973-273A-413C-8C83-E3609833E111}" type="pres">
      <dgm:prSet presAssocID="{B8425EBA-DC18-4775-B8AB-EEB553E4CB05}" presName="node" presStyleLbl="revTx" presStyleIdx="4" presStyleCnt="6">
        <dgm:presLayoutVars>
          <dgm:bulletEnabled val="1"/>
        </dgm:presLayoutVars>
      </dgm:prSet>
      <dgm:spPr/>
      <dgm:t>
        <a:bodyPr/>
        <a:lstStyle/>
        <a:p>
          <a:endParaRPr lang="en-US"/>
        </a:p>
      </dgm:t>
    </dgm:pt>
    <dgm:pt modelId="{87CCDA44-75E7-41CD-8B0C-33B99C3D2896}" type="pres">
      <dgm:prSet presAssocID="{F2F83FA2-DCB5-4273-9438-462D0D617630}" presName="sibTrans" presStyleLbl="node1" presStyleIdx="4" presStyleCnt="6"/>
      <dgm:spPr/>
      <dgm:t>
        <a:bodyPr/>
        <a:lstStyle/>
        <a:p>
          <a:endParaRPr lang="en-US"/>
        </a:p>
      </dgm:t>
    </dgm:pt>
    <dgm:pt modelId="{4D0F3D09-6DEA-4BC5-B592-18FB26DB6746}" type="pres">
      <dgm:prSet presAssocID="{66F0BB50-8F20-417B-ABC3-5D2E30019AFC}" presName="dummy" presStyleCnt="0"/>
      <dgm:spPr/>
    </dgm:pt>
    <dgm:pt modelId="{0F7CC272-4375-4331-A057-F3AA2B0FEE5C}" type="pres">
      <dgm:prSet presAssocID="{66F0BB50-8F20-417B-ABC3-5D2E30019AFC}" presName="node" presStyleLbl="revTx" presStyleIdx="5" presStyleCnt="6">
        <dgm:presLayoutVars>
          <dgm:bulletEnabled val="1"/>
        </dgm:presLayoutVars>
      </dgm:prSet>
      <dgm:spPr/>
      <dgm:t>
        <a:bodyPr/>
        <a:lstStyle/>
        <a:p>
          <a:endParaRPr lang="en-US"/>
        </a:p>
      </dgm:t>
    </dgm:pt>
    <dgm:pt modelId="{541A5766-1D5C-4C25-88B9-0D0961FC680E}" type="pres">
      <dgm:prSet presAssocID="{86778C03-B77B-41EB-997C-4AF19D0661E4}" presName="sibTrans" presStyleLbl="node1" presStyleIdx="5" presStyleCnt="6"/>
      <dgm:spPr/>
      <dgm:t>
        <a:bodyPr/>
        <a:lstStyle/>
        <a:p>
          <a:endParaRPr lang="en-US"/>
        </a:p>
      </dgm:t>
    </dgm:pt>
  </dgm:ptLst>
  <dgm:cxnLst>
    <dgm:cxn modelId="{EDC122A0-0346-4019-9511-FC705AA76DC6}" type="presOf" srcId="{F2F83FA2-DCB5-4273-9438-462D0D617630}" destId="{87CCDA44-75E7-41CD-8B0C-33B99C3D2896}" srcOrd="0" destOrd="0" presId="urn:microsoft.com/office/officeart/2005/8/layout/cycle1"/>
    <dgm:cxn modelId="{2EC127EA-658F-4FA8-B604-C92645125614}" srcId="{9CF13D83-D590-45D4-963B-425AD0AC99C8}" destId="{52E4A855-FC82-4B0E-8B89-F538DA4C232A}" srcOrd="2" destOrd="0" parTransId="{85EAC09E-F310-4D62-A916-B6D48008CF3A}" sibTransId="{7F711702-36A7-4E6B-B187-76B3FD069933}"/>
    <dgm:cxn modelId="{162867B9-127B-4CE4-8B1E-D4389C54433F}" type="presOf" srcId="{ADD2D57D-050A-426A-B78F-F0F9D4387E23}" destId="{BCEEFC04-D720-44F8-BF84-3268DA137825}" srcOrd="0" destOrd="0" presId="urn:microsoft.com/office/officeart/2005/8/layout/cycle1"/>
    <dgm:cxn modelId="{A844BB4C-004C-4BE4-8831-CC12CD52F276}" type="presOf" srcId="{B8425EBA-DC18-4775-B8AB-EEB553E4CB05}" destId="{A0A8A973-273A-413C-8C83-E3609833E111}" srcOrd="0" destOrd="0" presId="urn:microsoft.com/office/officeart/2005/8/layout/cycle1"/>
    <dgm:cxn modelId="{B2E5CFC7-D382-4C3A-9A33-6E884ABC7B65}" srcId="{9CF13D83-D590-45D4-963B-425AD0AC99C8}" destId="{66F0BB50-8F20-417B-ABC3-5D2E30019AFC}" srcOrd="5" destOrd="0" parTransId="{FED49E50-4A9E-4A67-9571-C1CE5BCDA5E9}" sibTransId="{86778C03-B77B-41EB-997C-4AF19D0661E4}"/>
    <dgm:cxn modelId="{2F730291-71BC-4144-8BCC-3545256D1881}" srcId="{9CF13D83-D590-45D4-963B-425AD0AC99C8}" destId="{B8425EBA-DC18-4775-B8AB-EEB553E4CB05}" srcOrd="4" destOrd="0" parTransId="{1A15D684-4BAB-41BD-B3FE-5854ADBBE1F8}" sibTransId="{F2F83FA2-DCB5-4273-9438-462D0D617630}"/>
    <dgm:cxn modelId="{0E520922-EF07-48C6-9D34-6DF4CE751727}" type="presOf" srcId="{0D6593CE-CEBF-43B7-B171-659A2E8DF8D8}" destId="{9F884AD1-1223-460D-89AF-F58C35DA9CB6}" srcOrd="0" destOrd="0" presId="urn:microsoft.com/office/officeart/2005/8/layout/cycle1"/>
    <dgm:cxn modelId="{AF0F0EB7-71F6-4B5F-B883-2EE7A6BA6DC9}" srcId="{9CF13D83-D590-45D4-963B-425AD0AC99C8}" destId="{0D6593CE-CEBF-43B7-B171-659A2E8DF8D8}" srcOrd="1" destOrd="0" parTransId="{2B4F67CF-4FCE-4932-8484-AB9F352B206F}" sibTransId="{27BAD640-5A65-48BA-915D-0CDCFA885B17}"/>
    <dgm:cxn modelId="{F6AFAAFC-553F-4551-8EA1-E3A90F8EBFA8}" type="presOf" srcId="{27BAD640-5A65-48BA-915D-0CDCFA885B17}" destId="{E8E2FED9-09EF-45BB-BF7D-7D93026C63F0}" srcOrd="0" destOrd="0" presId="urn:microsoft.com/office/officeart/2005/8/layout/cycle1"/>
    <dgm:cxn modelId="{3CCF4F05-2642-4B04-BB3D-557DEDE85003}" type="presOf" srcId="{D8253437-9A9B-47DB-B918-75E783A40A4E}" destId="{60DEA08C-3AA6-40D6-A72F-F835C88C72AC}" srcOrd="0" destOrd="0" presId="urn:microsoft.com/office/officeart/2005/8/layout/cycle1"/>
    <dgm:cxn modelId="{07875A97-CAD1-4F2D-B49F-001387497867}" srcId="{9CF13D83-D590-45D4-963B-425AD0AC99C8}" destId="{28C74B53-F449-4F55-873D-775DA45175EC}" srcOrd="0" destOrd="0" parTransId="{DA1F4CBE-E948-4854-BD65-4879A709E64A}" sibTransId="{ADD2D57D-050A-426A-B78F-F0F9D4387E23}"/>
    <dgm:cxn modelId="{AB473BEF-F71F-47E4-806A-5802550A4C3D}" type="presOf" srcId="{86778C03-B77B-41EB-997C-4AF19D0661E4}" destId="{541A5766-1D5C-4C25-88B9-0D0961FC680E}" srcOrd="0" destOrd="0" presId="urn:microsoft.com/office/officeart/2005/8/layout/cycle1"/>
    <dgm:cxn modelId="{EBA013BC-8C87-46D1-A9EE-B6ABDBA77020}" srcId="{9CF13D83-D590-45D4-963B-425AD0AC99C8}" destId="{D8253437-9A9B-47DB-B918-75E783A40A4E}" srcOrd="3" destOrd="0" parTransId="{8DE6D266-8962-437A-B121-B474404F7E1F}" sibTransId="{D36A1818-A959-4A49-AF52-44B8E63DBD17}"/>
    <dgm:cxn modelId="{980D11C3-4EA0-4147-B5BE-2EBEAA32DEDD}" type="presOf" srcId="{52E4A855-FC82-4B0E-8B89-F538DA4C232A}" destId="{71A86D27-F21C-4653-BB1E-6933FE2907A4}" srcOrd="0" destOrd="0" presId="urn:microsoft.com/office/officeart/2005/8/layout/cycle1"/>
    <dgm:cxn modelId="{95197BFB-5346-4EAD-A9C2-AE6EDA23B081}" type="presOf" srcId="{28C74B53-F449-4F55-873D-775DA45175EC}" destId="{29936174-6832-453F-B4C9-924C817F510A}" srcOrd="0" destOrd="0" presId="urn:microsoft.com/office/officeart/2005/8/layout/cycle1"/>
    <dgm:cxn modelId="{5BB30EF6-18D0-4C41-AA84-22EFBD3C01A0}" type="presOf" srcId="{9CF13D83-D590-45D4-963B-425AD0AC99C8}" destId="{7721053D-476E-47E5-BCE0-EF34E60118AA}" srcOrd="0" destOrd="0" presId="urn:microsoft.com/office/officeart/2005/8/layout/cycle1"/>
    <dgm:cxn modelId="{B09B1E70-84DA-4054-9248-7AF56B0A6C94}" type="presOf" srcId="{66F0BB50-8F20-417B-ABC3-5D2E30019AFC}" destId="{0F7CC272-4375-4331-A057-F3AA2B0FEE5C}" srcOrd="0" destOrd="0" presId="urn:microsoft.com/office/officeart/2005/8/layout/cycle1"/>
    <dgm:cxn modelId="{DDC3490E-087A-4AF8-8472-74153DACA884}" type="presOf" srcId="{7F711702-36A7-4E6B-B187-76B3FD069933}" destId="{8CB3A297-E429-42E7-9926-0605395AB01E}" srcOrd="0" destOrd="0" presId="urn:microsoft.com/office/officeart/2005/8/layout/cycle1"/>
    <dgm:cxn modelId="{9AB1C6E7-1E31-48E7-B9F8-4DD007B9EFC4}" type="presOf" srcId="{D36A1818-A959-4A49-AF52-44B8E63DBD17}" destId="{8304E6FB-ED82-4660-BE7A-8E3FF126DBB1}" srcOrd="0" destOrd="0" presId="urn:microsoft.com/office/officeart/2005/8/layout/cycle1"/>
    <dgm:cxn modelId="{07802512-A620-4930-AA71-83236C9164B5}" type="presParOf" srcId="{7721053D-476E-47E5-BCE0-EF34E60118AA}" destId="{86714D40-71CC-433A-B340-F358605C13E7}" srcOrd="0" destOrd="0" presId="urn:microsoft.com/office/officeart/2005/8/layout/cycle1"/>
    <dgm:cxn modelId="{CD99F8A0-6C7C-438F-A9BC-C949C0A0453B}" type="presParOf" srcId="{7721053D-476E-47E5-BCE0-EF34E60118AA}" destId="{29936174-6832-453F-B4C9-924C817F510A}" srcOrd="1" destOrd="0" presId="urn:microsoft.com/office/officeart/2005/8/layout/cycle1"/>
    <dgm:cxn modelId="{F76103DC-CB2B-4869-BC2D-8327D175713F}" type="presParOf" srcId="{7721053D-476E-47E5-BCE0-EF34E60118AA}" destId="{BCEEFC04-D720-44F8-BF84-3268DA137825}" srcOrd="2" destOrd="0" presId="urn:microsoft.com/office/officeart/2005/8/layout/cycle1"/>
    <dgm:cxn modelId="{2F51462F-6F16-492F-93A4-B277A186CA20}" type="presParOf" srcId="{7721053D-476E-47E5-BCE0-EF34E60118AA}" destId="{017591A1-D17D-409F-9D02-4C898A31FF73}" srcOrd="3" destOrd="0" presId="urn:microsoft.com/office/officeart/2005/8/layout/cycle1"/>
    <dgm:cxn modelId="{7CA74AD3-0142-4C9F-B8BA-A9D5187EBA6A}" type="presParOf" srcId="{7721053D-476E-47E5-BCE0-EF34E60118AA}" destId="{9F884AD1-1223-460D-89AF-F58C35DA9CB6}" srcOrd="4" destOrd="0" presId="urn:microsoft.com/office/officeart/2005/8/layout/cycle1"/>
    <dgm:cxn modelId="{CCE8484B-6E2A-4078-BFC0-6ACB01B7D296}" type="presParOf" srcId="{7721053D-476E-47E5-BCE0-EF34E60118AA}" destId="{E8E2FED9-09EF-45BB-BF7D-7D93026C63F0}" srcOrd="5" destOrd="0" presId="urn:microsoft.com/office/officeart/2005/8/layout/cycle1"/>
    <dgm:cxn modelId="{667DF96D-27BD-4F97-B766-EFA42407E91B}" type="presParOf" srcId="{7721053D-476E-47E5-BCE0-EF34E60118AA}" destId="{D8A1DCA1-6C5F-421E-B4DB-E09C514D3713}" srcOrd="6" destOrd="0" presId="urn:microsoft.com/office/officeart/2005/8/layout/cycle1"/>
    <dgm:cxn modelId="{03EC2A63-1852-496F-BF1D-7FC06DC1D749}" type="presParOf" srcId="{7721053D-476E-47E5-BCE0-EF34E60118AA}" destId="{71A86D27-F21C-4653-BB1E-6933FE2907A4}" srcOrd="7" destOrd="0" presId="urn:microsoft.com/office/officeart/2005/8/layout/cycle1"/>
    <dgm:cxn modelId="{E5B41FB1-CDC0-4FA9-8C33-3E01BD53BCF3}" type="presParOf" srcId="{7721053D-476E-47E5-BCE0-EF34E60118AA}" destId="{8CB3A297-E429-42E7-9926-0605395AB01E}" srcOrd="8" destOrd="0" presId="urn:microsoft.com/office/officeart/2005/8/layout/cycle1"/>
    <dgm:cxn modelId="{9E95C42E-43E4-45A2-8EDD-0FA782F363C1}" type="presParOf" srcId="{7721053D-476E-47E5-BCE0-EF34E60118AA}" destId="{D82A0F3A-156B-4505-B1BE-0606D749693A}" srcOrd="9" destOrd="0" presId="urn:microsoft.com/office/officeart/2005/8/layout/cycle1"/>
    <dgm:cxn modelId="{D7A5A77E-17FC-4EF2-ADD4-0E7B2F3DC6A9}" type="presParOf" srcId="{7721053D-476E-47E5-BCE0-EF34E60118AA}" destId="{60DEA08C-3AA6-40D6-A72F-F835C88C72AC}" srcOrd="10" destOrd="0" presId="urn:microsoft.com/office/officeart/2005/8/layout/cycle1"/>
    <dgm:cxn modelId="{699104CD-C56B-49DB-B243-22DD5E4D8A24}" type="presParOf" srcId="{7721053D-476E-47E5-BCE0-EF34E60118AA}" destId="{8304E6FB-ED82-4660-BE7A-8E3FF126DBB1}" srcOrd="11" destOrd="0" presId="urn:microsoft.com/office/officeart/2005/8/layout/cycle1"/>
    <dgm:cxn modelId="{56B738DD-2382-471E-AED3-BD837B5D4228}" type="presParOf" srcId="{7721053D-476E-47E5-BCE0-EF34E60118AA}" destId="{B833690E-5FE3-4AE9-8786-8C0DE83265A4}" srcOrd="12" destOrd="0" presId="urn:microsoft.com/office/officeart/2005/8/layout/cycle1"/>
    <dgm:cxn modelId="{DA4CDF30-F7DD-4374-B766-48B652353063}" type="presParOf" srcId="{7721053D-476E-47E5-BCE0-EF34E60118AA}" destId="{A0A8A973-273A-413C-8C83-E3609833E111}" srcOrd="13" destOrd="0" presId="urn:microsoft.com/office/officeart/2005/8/layout/cycle1"/>
    <dgm:cxn modelId="{F6E5A899-C2AE-4919-9078-AD150829FA95}" type="presParOf" srcId="{7721053D-476E-47E5-BCE0-EF34E60118AA}" destId="{87CCDA44-75E7-41CD-8B0C-33B99C3D2896}" srcOrd="14" destOrd="0" presId="urn:microsoft.com/office/officeart/2005/8/layout/cycle1"/>
    <dgm:cxn modelId="{2FA34A59-5B4D-4C5C-BB32-B02D793BFA39}" type="presParOf" srcId="{7721053D-476E-47E5-BCE0-EF34E60118AA}" destId="{4D0F3D09-6DEA-4BC5-B592-18FB26DB6746}" srcOrd="15" destOrd="0" presId="urn:microsoft.com/office/officeart/2005/8/layout/cycle1"/>
    <dgm:cxn modelId="{DD7914E6-0563-4DE5-9882-E1FEB77E6397}" type="presParOf" srcId="{7721053D-476E-47E5-BCE0-EF34E60118AA}" destId="{0F7CC272-4375-4331-A057-F3AA2B0FEE5C}" srcOrd="16" destOrd="0" presId="urn:microsoft.com/office/officeart/2005/8/layout/cycle1"/>
    <dgm:cxn modelId="{D919360E-A70E-4EB1-908A-CCBD996AED94}" type="presParOf" srcId="{7721053D-476E-47E5-BCE0-EF34E60118AA}" destId="{541A5766-1D5C-4C25-88B9-0D0961FC680E}" srcOrd="17"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36174-6832-453F-B4C9-924C817F510A}">
      <dsp:nvSpPr>
        <dsp:cNvPr id="0" name=""/>
        <dsp:cNvSpPr/>
      </dsp:nvSpPr>
      <dsp:spPr>
        <a:xfrm>
          <a:off x="2032976" y="31956"/>
          <a:ext cx="606764" cy="606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Engineers</a:t>
          </a:r>
          <a:endParaRPr lang="en-US" sz="1100" kern="1200" dirty="0"/>
        </a:p>
      </dsp:txBody>
      <dsp:txXfrm>
        <a:off x="2032976" y="31956"/>
        <a:ext cx="606764" cy="606764"/>
      </dsp:txXfrm>
    </dsp:sp>
    <dsp:sp modelId="{BCEEFC04-D720-44F8-BF84-3268DA137825}">
      <dsp:nvSpPr>
        <dsp:cNvPr id="0" name=""/>
        <dsp:cNvSpPr/>
      </dsp:nvSpPr>
      <dsp:spPr>
        <a:xfrm>
          <a:off x="176352" y="25684"/>
          <a:ext cx="2965459" cy="2965459"/>
        </a:xfrm>
        <a:prstGeom prst="circularArrow">
          <a:avLst>
            <a:gd name="adj1" fmla="val 3990"/>
            <a:gd name="adj2" fmla="val 250292"/>
            <a:gd name="adj3" fmla="val 20573160"/>
            <a:gd name="adj4" fmla="val 18983006"/>
            <a:gd name="adj5" fmla="val 4655"/>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884AD1-1223-460D-89AF-F58C35DA9CB6}">
      <dsp:nvSpPr>
        <dsp:cNvPr id="0" name=""/>
        <dsp:cNvSpPr/>
      </dsp:nvSpPr>
      <dsp:spPr>
        <a:xfrm>
          <a:off x="2710251" y="1205032"/>
          <a:ext cx="606764" cy="606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Customer</a:t>
          </a:r>
          <a:endParaRPr lang="en-US" sz="1100" kern="1200" dirty="0"/>
        </a:p>
      </dsp:txBody>
      <dsp:txXfrm>
        <a:off x="2710251" y="1205032"/>
        <a:ext cx="606764" cy="606764"/>
      </dsp:txXfrm>
    </dsp:sp>
    <dsp:sp modelId="{E8E2FED9-09EF-45BB-BF7D-7D93026C63F0}">
      <dsp:nvSpPr>
        <dsp:cNvPr id="0" name=""/>
        <dsp:cNvSpPr/>
      </dsp:nvSpPr>
      <dsp:spPr>
        <a:xfrm>
          <a:off x="176352" y="25684"/>
          <a:ext cx="2965459" cy="2965459"/>
        </a:xfrm>
        <a:prstGeom prst="circularArrow">
          <a:avLst>
            <a:gd name="adj1" fmla="val 3990"/>
            <a:gd name="adj2" fmla="val 250292"/>
            <a:gd name="adj3" fmla="val 2366702"/>
            <a:gd name="adj4" fmla="val 776547"/>
            <a:gd name="adj5" fmla="val 4655"/>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A86D27-F21C-4653-BB1E-6933FE2907A4}">
      <dsp:nvSpPr>
        <dsp:cNvPr id="0" name=""/>
        <dsp:cNvSpPr/>
      </dsp:nvSpPr>
      <dsp:spPr>
        <a:xfrm>
          <a:off x="2032976" y="2378108"/>
          <a:ext cx="606764" cy="606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Engineers</a:t>
          </a:r>
          <a:endParaRPr lang="en-US" sz="1100" kern="1200" dirty="0"/>
        </a:p>
      </dsp:txBody>
      <dsp:txXfrm>
        <a:off x="2032976" y="2378108"/>
        <a:ext cx="606764" cy="606764"/>
      </dsp:txXfrm>
    </dsp:sp>
    <dsp:sp modelId="{8CB3A297-E429-42E7-9926-0605395AB01E}">
      <dsp:nvSpPr>
        <dsp:cNvPr id="0" name=""/>
        <dsp:cNvSpPr/>
      </dsp:nvSpPr>
      <dsp:spPr>
        <a:xfrm>
          <a:off x="176352" y="25684"/>
          <a:ext cx="2965459" cy="2965459"/>
        </a:xfrm>
        <a:prstGeom prst="circularArrow">
          <a:avLst>
            <a:gd name="adj1" fmla="val 3990"/>
            <a:gd name="adj2" fmla="val 250292"/>
            <a:gd name="adj3" fmla="val 6111103"/>
            <a:gd name="adj4" fmla="val 4438604"/>
            <a:gd name="adj5" fmla="val 4655"/>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DEA08C-3AA6-40D6-A72F-F835C88C72AC}">
      <dsp:nvSpPr>
        <dsp:cNvPr id="0" name=""/>
        <dsp:cNvSpPr/>
      </dsp:nvSpPr>
      <dsp:spPr>
        <a:xfrm>
          <a:off x="678424" y="2378108"/>
          <a:ext cx="606764" cy="606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Customer</a:t>
          </a:r>
          <a:endParaRPr lang="en-US" sz="1100" kern="1200" dirty="0"/>
        </a:p>
      </dsp:txBody>
      <dsp:txXfrm>
        <a:off x="678424" y="2378108"/>
        <a:ext cx="606764" cy="606764"/>
      </dsp:txXfrm>
    </dsp:sp>
    <dsp:sp modelId="{8304E6FB-ED82-4660-BE7A-8E3FF126DBB1}">
      <dsp:nvSpPr>
        <dsp:cNvPr id="0" name=""/>
        <dsp:cNvSpPr/>
      </dsp:nvSpPr>
      <dsp:spPr>
        <a:xfrm>
          <a:off x="176352" y="25684"/>
          <a:ext cx="2965459" cy="2965459"/>
        </a:xfrm>
        <a:prstGeom prst="circularArrow">
          <a:avLst>
            <a:gd name="adj1" fmla="val 3990"/>
            <a:gd name="adj2" fmla="val 250292"/>
            <a:gd name="adj3" fmla="val 9773160"/>
            <a:gd name="adj4" fmla="val 8183006"/>
            <a:gd name="adj5" fmla="val 4655"/>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A8A973-273A-413C-8C83-E3609833E111}">
      <dsp:nvSpPr>
        <dsp:cNvPr id="0" name=""/>
        <dsp:cNvSpPr/>
      </dsp:nvSpPr>
      <dsp:spPr>
        <a:xfrm>
          <a:off x="1149" y="1205032"/>
          <a:ext cx="606764" cy="606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Engineers</a:t>
          </a:r>
          <a:endParaRPr lang="en-US" sz="1100" kern="1200" dirty="0"/>
        </a:p>
      </dsp:txBody>
      <dsp:txXfrm>
        <a:off x="1149" y="1205032"/>
        <a:ext cx="606764" cy="606764"/>
      </dsp:txXfrm>
    </dsp:sp>
    <dsp:sp modelId="{87CCDA44-75E7-41CD-8B0C-33B99C3D2896}">
      <dsp:nvSpPr>
        <dsp:cNvPr id="0" name=""/>
        <dsp:cNvSpPr/>
      </dsp:nvSpPr>
      <dsp:spPr>
        <a:xfrm>
          <a:off x="176352" y="25684"/>
          <a:ext cx="2965459" cy="2965459"/>
        </a:xfrm>
        <a:prstGeom prst="circularArrow">
          <a:avLst>
            <a:gd name="adj1" fmla="val 3990"/>
            <a:gd name="adj2" fmla="val 250292"/>
            <a:gd name="adj3" fmla="val 13166702"/>
            <a:gd name="adj4" fmla="val 11576547"/>
            <a:gd name="adj5" fmla="val 4655"/>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7CC272-4375-4331-A057-F3AA2B0FEE5C}">
      <dsp:nvSpPr>
        <dsp:cNvPr id="0" name=""/>
        <dsp:cNvSpPr/>
      </dsp:nvSpPr>
      <dsp:spPr>
        <a:xfrm>
          <a:off x="678424" y="31956"/>
          <a:ext cx="606764" cy="606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Customer</a:t>
          </a:r>
          <a:endParaRPr lang="en-US" sz="1100" kern="1200" dirty="0"/>
        </a:p>
      </dsp:txBody>
      <dsp:txXfrm>
        <a:off x="678424" y="31956"/>
        <a:ext cx="606764" cy="606764"/>
      </dsp:txXfrm>
    </dsp:sp>
    <dsp:sp modelId="{541A5766-1D5C-4C25-88B9-0D0961FC680E}">
      <dsp:nvSpPr>
        <dsp:cNvPr id="0" name=""/>
        <dsp:cNvSpPr/>
      </dsp:nvSpPr>
      <dsp:spPr>
        <a:xfrm>
          <a:off x="176352" y="25684"/>
          <a:ext cx="2965459" cy="2965459"/>
        </a:xfrm>
        <a:prstGeom prst="circularArrow">
          <a:avLst>
            <a:gd name="adj1" fmla="val 3990"/>
            <a:gd name="adj2" fmla="val 250292"/>
            <a:gd name="adj3" fmla="val 16911103"/>
            <a:gd name="adj4" fmla="val 15238604"/>
            <a:gd name="adj5" fmla="val 4655"/>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DF7229A-A828-48FD-8500-7713E4B322CC}" type="datetimeFigureOut">
              <a:rPr lang="en-US" smtClean="0"/>
              <a:t>4/10/2017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C899C6D-8697-48FA-B10F-76BD4C7A8F21}" type="slidenum">
              <a:rPr lang="en-US" smtClean="0"/>
              <a:t>‹#›</a:t>
            </a:fld>
            <a:endParaRPr lang="en-US"/>
          </a:p>
        </p:txBody>
      </p:sp>
    </p:spTree>
    <p:extLst>
      <p:ext uri="{BB962C8B-B14F-4D97-AF65-F5344CB8AC3E}">
        <p14:creationId xmlns:p14="http://schemas.microsoft.com/office/powerpoint/2010/main" val="234862333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2BFE18D-B0A8-4619-9AB5-F531CF8D7C1C}" type="datetimeFigureOut">
              <a:rPr lang="en-US" smtClean="0"/>
              <a:t>4/10/2017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2D25FD1-7E9C-4F4C-B574-EAA76444C08B}" type="slidenum">
              <a:rPr lang="en-US" smtClean="0"/>
              <a:t>‹#›</a:t>
            </a:fld>
            <a:endParaRPr lang="en-US"/>
          </a:p>
        </p:txBody>
      </p:sp>
    </p:spTree>
    <p:extLst>
      <p:ext uri="{BB962C8B-B14F-4D97-AF65-F5344CB8AC3E}">
        <p14:creationId xmlns:p14="http://schemas.microsoft.com/office/powerpoint/2010/main" val="232612202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Direct_ascent"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Trans-lunar_injection" TargetMode="External"/><Relationship Id="rId5" Type="http://schemas.openxmlformats.org/officeDocument/2006/relationships/hyperlink" Target="https://en.wikipedia.org/wiki/Earth_orbit_rendezvous" TargetMode="External"/><Relationship Id="rId4" Type="http://schemas.openxmlformats.org/officeDocument/2006/relationships/hyperlink" Target="https://en.wikipedia.org/wiki/Nova_(rocket)"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Lunar_Orbit_Rendezvous" TargetMode="External"/><Relationship Id="rId7" Type="http://schemas.openxmlformats.org/officeDocument/2006/relationships/hyperlink" Target="https://en.wikipedia.org/wiki/Apollo_program#cite_note-33"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en.wikipedia.org/wiki/Apollo_Lunar_Module" TargetMode="External"/><Relationship Id="rId5" Type="http://schemas.openxmlformats.org/officeDocument/2006/relationships/hyperlink" Target="https://en.wikipedia.org/wiki/Apollo_Command/Service_Module" TargetMode="External"/><Relationship Id="rId4" Type="http://schemas.openxmlformats.org/officeDocument/2006/relationships/hyperlink" Target="https://en.wikipedia.org/wiki/Saturn_V"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File:Winslow-Meteor_Crater-_Apollo_Test_Capsule.jp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Apollo_13"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en.wikipedia.org/wiki/Grumman_Aircraft"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en.wikipedia.org/wiki/Cassini_Huygens" TargetMode="External"/><Relationship Id="rId3" Type="http://schemas.openxmlformats.org/officeDocument/2006/relationships/hyperlink" Target="https://en.wikipedia.org/wiki/Space_Shuttle_Challenger_disaster" TargetMode="External"/><Relationship Id="rId7" Type="http://schemas.openxmlformats.org/officeDocument/2006/relationships/hyperlink" Target="https://en.wikipedia.org/wiki/Titan_IV"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en.wikipedia.org/wiki/United_States_Air_Force" TargetMode="External"/><Relationship Id="rId5" Type="http://schemas.openxmlformats.org/officeDocument/2006/relationships/hyperlink" Target="https://en.wikipedia.org/wiki/Inertial_Upper_Stage" TargetMode="External"/><Relationship Id="rId4" Type="http://schemas.openxmlformats.org/officeDocument/2006/relationships/hyperlink" Target="https://en.wikipedia.org/wiki/Centaur_(rocket_stage)#cite_note-pd111211-8"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Critical_point_(thermodynamics)" TargetMode="External"/><Relationship Id="rId7" Type="http://schemas.openxmlformats.org/officeDocument/2006/relationships/hyperlink" Target="https://en.wikipedia.org/wiki/Cryogenics"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en.wikipedia.org/wiki/Liquid_oxygen#cite_note-1" TargetMode="External"/><Relationship Id="rId5" Type="http://schemas.openxmlformats.org/officeDocument/2006/relationships/hyperlink" Target="https://en.wikipedia.org/wiki/Paramagnetism" TargetMode="External"/><Relationship Id="rId4" Type="http://schemas.openxmlformats.org/officeDocument/2006/relationships/hyperlink" Target="https://en.wikipedia.org/wiki/Liquid_hydrogen#cite_note-IPTS-1968-3"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en.wikipedia.org/wiki/Process_variable" TargetMode="External"/><Relationship Id="rId3" Type="http://schemas.openxmlformats.org/officeDocument/2006/relationships/hyperlink" Target="https://en.wikipedia.org/wiki/Control_loop" TargetMode="External"/><Relationship Id="rId7" Type="http://schemas.openxmlformats.org/officeDocument/2006/relationships/hyperlink" Target="https://en.wikipedia.org/wiki/Setpoint_(control_system)"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n.wikipedia.org/wiki/Industrial_control_system" TargetMode="External"/><Relationship Id="rId11" Type="http://schemas.openxmlformats.org/officeDocument/2006/relationships/hyperlink" Target="https://en.wikipedia.org/wiki/Derivative" TargetMode="External"/><Relationship Id="rId5" Type="http://schemas.openxmlformats.org/officeDocument/2006/relationships/hyperlink" Target="https://en.wikipedia.org/wiki/Controller_(control_theory)" TargetMode="External"/><Relationship Id="rId10" Type="http://schemas.openxmlformats.org/officeDocument/2006/relationships/hyperlink" Target="https://en.wikipedia.org/wiki/Integral" TargetMode="External"/><Relationship Id="rId4" Type="http://schemas.openxmlformats.org/officeDocument/2006/relationships/hyperlink" Target="https://en.wikipedia.org/wiki/Feedback_mechanism" TargetMode="External"/><Relationship Id="rId9" Type="http://schemas.openxmlformats.org/officeDocument/2006/relationships/hyperlink" Target="https://en.wikipedia.org/wiki/Proportional_control"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Nonlinear_syste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en.wikipedia.org/wiki/Gain_schedulin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Step_Pyramid" TargetMode="External"/><Relationship Id="rId3" Type="http://schemas.openxmlformats.org/officeDocument/2006/relationships/hyperlink" Target="https://en.wikipedia.org/wiki/Imhotep" TargetMode="External"/><Relationship Id="rId7" Type="http://schemas.openxmlformats.org/officeDocument/2006/relationships/hyperlink" Target="https://en.wikipedia.org/wiki/Pyramid_of_Djoser" TargetMode="External"/><Relationship Id="rId12" Type="http://schemas.openxmlformats.org/officeDocument/2006/relationships/hyperlink" Target="https://en.wikipedia.org/wiki/Engineering#cite_note-Barry-7"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Djoser" TargetMode="External"/><Relationship Id="rId11" Type="http://schemas.openxmlformats.org/officeDocument/2006/relationships/hyperlink" Target="https://en.wikipedia.org/wiki/27th_century_BC" TargetMode="External"/><Relationship Id="rId5" Type="http://schemas.openxmlformats.org/officeDocument/2006/relationships/hyperlink" Target="https://en.wikipedia.org/wiki/Pharaoh" TargetMode="External"/><Relationship Id="rId10" Type="http://schemas.openxmlformats.org/officeDocument/2006/relationships/hyperlink" Target="https://en.wikipedia.org/wiki/History_of_ancient_Egypt" TargetMode="External"/><Relationship Id="rId4" Type="http://schemas.openxmlformats.org/officeDocument/2006/relationships/hyperlink" Target="https://en.wikipedia.org/wiki/Engineering#cite_note-ECPD_Definition_on_Britannica-4" TargetMode="External"/><Relationship Id="rId9" Type="http://schemas.openxmlformats.org/officeDocument/2006/relationships/hyperlink" Target="https://en.wikipedia.org/wiki/Saqqara"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Archimedes#Discoveries_and_invention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n.wikipedia.org/wiki/Archimedes"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Adding_machine" TargetMode="External"/><Relationship Id="rId13" Type="http://schemas.openxmlformats.org/officeDocument/2006/relationships/hyperlink" Target="https://en.wikipedia.org/wiki/Thomas_Savery" TargetMode="External"/><Relationship Id="rId18" Type="http://schemas.openxmlformats.org/officeDocument/2006/relationships/hyperlink" Target="https://en.wikipedia.org/wiki/Civil_engineering" TargetMode="External"/><Relationship Id="rId26" Type="http://schemas.openxmlformats.org/officeDocument/2006/relationships/hyperlink" Target="https://en.wikipedia.org/wiki/Help:IPA_for_Italian" TargetMode="External"/><Relationship Id="rId39" Type="http://schemas.openxmlformats.org/officeDocument/2006/relationships/hyperlink" Target="https://en.wikipedia.org/wiki/Electrical_conductor" TargetMode="External"/><Relationship Id="rId3" Type="http://schemas.openxmlformats.org/officeDocument/2006/relationships/hyperlink" Target="https://en.wikipedia.org/wiki/Leonardo_da_Vinci" TargetMode="External"/><Relationship Id="rId21" Type="http://schemas.openxmlformats.org/officeDocument/2006/relationships/hyperlink" Target="https://en.wikipedia.org/wiki/Canal" TargetMode="External"/><Relationship Id="rId34" Type="http://schemas.openxmlformats.org/officeDocument/2006/relationships/hyperlink" Target="https://en.wikipedia.org/wiki/Electrical_battery" TargetMode="External"/><Relationship Id="rId42" Type="http://schemas.openxmlformats.org/officeDocument/2006/relationships/hyperlink" Target="https://en.wikipedia.org/wiki/Ray_(optics)" TargetMode="External"/><Relationship Id="rId7" Type="http://schemas.openxmlformats.org/officeDocument/2006/relationships/hyperlink" Target="https://en.wikipedia.org/wiki/Concentrated_solar_power" TargetMode="External"/><Relationship Id="rId12" Type="http://schemas.openxmlformats.org/officeDocument/2006/relationships/hyperlink" Target="https://en.wikipedia.org/wiki/Steam_engine" TargetMode="External"/><Relationship Id="rId17" Type="http://schemas.openxmlformats.org/officeDocument/2006/relationships/hyperlink" Target="https://en.wikipedia.org/wiki/John_Smeaton" TargetMode="External"/><Relationship Id="rId25" Type="http://schemas.openxmlformats.org/officeDocument/2006/relationships/hyperlink" Target="https://en.wikipedia.org/wiki/Physicist" TargetMode="External"/><Relationship Id="rId33" Type="http://schemas.openxmlformats.org/officeDocument/2006/relationships/hyperlink" Target="https://en.wikipedia.org/wiki/Alessandro_Volta#cite_note-4" TargetMode="External"/><Relationship Id="rId38" Type="http://schemas.openxmlformats.org/officeDocument/2006/relationships/hyperlink" Target="https://en.wikipedia.org/wiki/Electromagnetic_field" TargetMode="External"/><Relationship Id="rId46" Type="http://schemas.openxmlformats.org/officeDocument/2006/relationships/hyperlink" Target="https://en.wikipedia.org/wiki/Electric_motor" TargetMode="External"/><Relationship Id="rId2" Type="http://schemas.openxmlformats.org/officeDocument/2006/relationships/slide" Target="../slides/slide5.xml"/><Relationship Id="rId16" Type="http://schemas.openxmlformats.org/officeDocument/2006/relationships/hyperlink" Target="https://en.wikipedia.org/wiki/Mass_production" TargetMode="External"/><Relationship Id="rId20" Type="http://schemas.openxmlformats.org/officeDocument/2006/relationships/hyperlink" Target="https://en.wikipedia.org/wiki/Bridge" TargetMode="External"/><Relationship Id="rId29" Type="http://schemas.openxmlformats.org/officeDocument/2006/relationships/hyperlink" Target="https://en.wikipedia.org/wiki/Electricity" TargetMode="External"/><Relationship Id="rId41" Type="http://schemas.openxmlformats.org/officeDocument/2006/relationships/hyperlink" Target="https://en.wikipedia.org/wiki/Magnetism" TargetMode="External"/><Relationship Id="rId1" Type="http://schemas.openxmlformats.org/officeDocument/2006/relationships/notesMaster" Target="../notesMasters/notesMaster1.xml"/><Relationship Id="rId6" Type="http://schemas.openxmlformats.org/officeDocument/2006/relationships/hyperlink" Target="https://en.wikipedia.org/wiki/Armoured_fighting_vehicle" TargetMode="External"/><Relationship Id="rId11" Type="http://schemas.openxmlformats.org/officeDocument/2006/relationships/hyperlink" Target="https://en.wikipedia.org/wiki/Metallurgy" TargetMode="External"/><Relationship Id="rId24" Type="http://schemas.openxmlformats.org/officeDocument/2006/relationships/hyperlink" Target="https://en.wikipedia.org/wiki/Mechanical_engineer" TargetMode="External"/><Relationship Id="rId32" Type="http://schemas.openxmlformats.org/officeDocument/2006/relationships/hyperlink" Target="https://en.wikipedia.org/wiki/Alessandro_Volta#cite_note-nxukip-3" TargetMode="External"/><Relationship Id="rId37" Type="http://schemas.openxmlformats.org/officeDocument/2006/relationships/hyperlink" Target="https://en.wikipedia.org/wiki/Mutual_induction" TargetMode="External"/><Relationship Id="rId40" Type="http://schemas.openxmlformats.org/officeDocument/2006/relationships/hyperlink" Target="https://en.wikipedia.org/wiki/Direct_current" TargetMode="External"/><Relationship Id="rId45" Type="http://schemas.openxmlformats.org/officeDocument/2006/relationships/hyperlink" Target="https://en.wikipedia.org/wiki/Invention" TargetMode="External"/><Relationship Id="rId5" Type="http://schemas.openxmlformats.org/officeDocument/2006/relationships/hyperlink" Target="https://en.wikipedia.org/wiki/Science_and_inventions_of_Leonardo_da_Vinci" TargetMode="External"/><Relationship Id="rId15" Type="http://schemas.openxmlformats.org/officeDocument/2006/relationships/hyperlink" Target="https://en.wikipedia.org/wiki/Industrial_Revolution" TargetMode="External"/><Relationship Id="rId23" Type="http://schemas.openxmlformats.org/officeDocument/2006/relationships/hyperlink" Target="https://en.wikipedia.org/wiki/Lighthouse" TargetMode="External"/><Relationship Id="rId28" Type="http://schemas.openxmlformats.org/officeDocument/2006/relationships/hyperlink" Target="https://en.wikipedia.org/wiki/Chemist" TargetMode="External"/><Relationship Id="rId36" Type="http://schemas.openxmlformats.org/officeDocument/2006/relationships/hyperlink" Target="https://en.wikipedia.org/wiki/Michael_Faraday#cite_note-IEEUK-2" TargetMode="External"/><Relationship Id="rId10" Type="http://schemas.openxmlformats.org/officeDocument/2006/relationships/hyperlink" Target="https://en.wikipedia.org/wiki/Double_hull" TargetMode="External"/><Relationship Id="rId19" Type="http://schemas.openxmlformats.org/officeDocument/2006/relationships/hyperlink" Target="https://en.wikipedia.org/wiki/Civil_engineer" TargetMode="External"/><Relationship Id="rId31" Type="http://schemas.openxmlformats.org/officeDocument/2006/relationships/hyperlink" Target="https://en.wikipedia.org/wiki/Alessandro_Volta#cite_note-wmnqsy-2" TargetMode="External"/><Relationship Id="rId44" Type="http://schemas.openxmlformats.org/officeDocument/2006/relationships/hyperlink" Target="https://en.wikipedia.org/wiki/Faraday's_laws_of_electrolysis" TargetMode="External"/><Relationship Id="rId4" Type="http://schemas.openxmlformats.org/officeDocument/2006/relationships/hyperlink" Target="https://en.wikipedia.org/wiki/Renaissance" TargetMode="External"/><Relationship Id="rId9" Type="http://schemas.openxmlformats.org/officeDocument/2006/relationships/hyperlink" Target="https://en.wikipedia.org/wiki/Leonardo_da_Vinci#cite_note-AddingMachine-9" TargetMode="External"/><Relationship Id="rId14" Type="http://schemas.openxmlformats.org/officeDocument/2006/relationships/hyperlink" Target="https://en.wikipedia.org/wiki/Engineering#cite_note-jenkins-12" TargetMode="External"/><Relationship Id="rId22" Type="http://schemas.openxmlformats.org/officeDocument/2006/relationships/hyperlink" Target="https://en.wikipedia.org/wiki/Harbour" TargetMode="External"/><Relationship Id="rId27" Type="http://schemas.openxmlformats.org/officeDocument/2006/relationships/hyperlink" Target="https://en.wikipedia.org/wiki/Italian_people" TargetMode="External"/><Relationship Id="rId30" Type="http://schemas.openxmlformats.org/officeDocument/2006/relationships/hyperlink" Target="https://en.wikipedia.org/wiki/Power_(physics)" TargetMode="External"/><Relationship Id="rId35" Type="http://schemas.openxmlformats.org/officeDocument/2006/relationships/hyperlink" Target="https://en.wikipedia.org/wiki/Methane" TargetMode="External"/><Relationship Id="rId43" Type="http://schemas.openxmlformats.org/officeDocument/2006/relationships/hyperlink" Target="https://en.wikipedia.org/wiki/Michael_Faraday#cite_note-EncBrit-1"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Honeywell" TargetMode="External"/><Relationship Id="rId13" Type="http://schemas.openxmlformats.org/officeDocument/2006/relationships/hyperlink" Target="https://en.wikipedia.org/wiki/Albany,_New_York" TargetMode="External"/><Relationship Id="rId18" Type="http://schemas.openxmlformats.org/officeDocument/2006/relationships/hyperlink" Target="https://en.wikipedia.org/wiki/Bachelor_of_Science" TargetMode="External"/><Relationship Id="rId3" Type="http://schemas.openxmlformats.org/officeDocument/2006/relationships/hyperlink" Target="https://en.wikipedia.org/wiki/Intercontinental_ballistic_missile" TargetMode="External"/><Relationship Id="rId21" Type="http://schemas.openxmlformats.org/officeDocument/2006/relationships/hyperlink" Target="https://en.wikipedia.org/wiki/Harold_Chestnut#cite_note-ieee_2102-1" TargetMode="External"/><Relationship Id="rId7" Type="http://schemas.openxmlformats.org/officeDocument/2006/relationships/hyperlink" Target="https://en.wikipedia.org/wiki/Bunker_Ramo_Corporation" TargetMode="External"/><Relationship Id="rId12" Type="http://schemas.openxmlformats.org/officeDocument/2006/relationships/hyperlink" Target="https://en.wikipedia.org/wiki/Control_theory" TargetMode="External"/><Relationship Id="rId17" Type="http://schemas.openxmlformats.org/officeDocument/2006/relationships/hyperlink" Target="https://en.wikipedia.org/wiki/Cooperative_education" TargetMode="External"/><Relationship Id="rId2" Type="http://schemas.openxmlformats.org/officeDocument/2006/relationships/slide" Target="../slides/slide6.xml"/><Relationship Id="rId16" Type="http://schemas.openxmlformats.org/officeDocument/2006/relationships/hyperlink" Target="https://en.wikipedia.org/wiki/Chemical_engineering" TargetMode="External"/><Relationship Id="rId20" Type="http://schemas.openxmlformats.org/officeDocument/2006/relationships/hyperlink" Target="https://en.wikipedia.org/wiki/Electrical_engineering" TargetMode="External"/><Relationship Id="rId1" Type="http://schemas.openxmlformats.org/officeDocument/2006/relationships/notesMaster" Target="../notesMasters/notesMaster1.xml"/><Relationship Id="rId6" Type="http://schemas.openxmlformats.org/officeDocument/2006/relationships/hyperlink" Target="https://en.wikipedia.org/wiki/TRW_Inc." TargetMode="External"/><Relationship Id="rId11" Type="http://schemas.openxmlformats.org/officeDocument/2006/relationships/hyperlink" Target="https://en.wikipedia.org/wiki/Electrical_engineer" TargetMode="External"/><Relationship Id="rId24" Type="http://schemas.openxmlformats.org/officeDocument/2006/relationships/hyperlink" Target="https://en.wikipedia.org/wiki/Systems_engineering#cite_note-11" TargetMode="External"/><Relationship Id="rId5" Type="http://schemas.openxmlformats.org/officeDocument/2006/relationships/hyperlink" Target="https://en.wikipedia.org/wiki/Electron_microscope" TargetMode="External"/><Relationship Id="rId15" Type="http://schemas.openxmlformats.org/officeDocument/2006/relationships/hyperlink" Target="https://en.wikipedia.org/wiki/MIT" TargetMode="External"/><Relationship Id="rId23" Type="http://schemas.openxmlformats.org/officeDocument/2006/relationships/hyperlink" Target="https://en.wikipedia.org/wiki/Moon" TargetMode="External"/><Relationship Id="rId10" Type="http://schemas.openxmlformats.org/officeDocument/2006/relationships/hyperlink" Target="https://en.wikipedia.org/wiki/Simon_Ramo#cite_note-6" TargetMode="External"/><Relationship Id="rId19" Type="http://schemas.openxmlformats.org/officeDocument/2006/relationships/hyperlink" Target="https://en.wikipedia.org/wiki/Master_of_Science" TargetMode="External"/><Relationship Id="rId4" Type="http://schemas.openxmlformats.org/officeDocument/2006/relationships/hyperlink" Target="https://en.wikipedia.org/wiki/General_Electric" TargetMode="External"/><Relationship Id="rId9" Type="http://schemas.openxmlformats.org/officeDocument/2006/relationships/hyperlink" Target="https://en.wikipedia.org/wiki/Systems_engineering" TargetMode="External"/><Relationship Id="rId14" Type="http://schemas.openxmlformats.org/officeDocument/2006/relationships/hyperlink" Target="https://en.wikipedia.org/wiki/Civil_engineer" TargetMode="External"/><Relationship Id="rId22" Type="http://schemas.openxmlformats.org/officeDocument/2006/relationships/hyperlink" Target="https://en.wikipedia.org/wiki/Apollo_mission"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ystems_engineering#cite_note-8"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en.wikipedia.org/wiki/NAS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1</a:t>
            </a:fld>
            <a:endParaRPr lang="en-US"/>
          </a:p>
        </p:txBody>
      </p:sp>
    </p:spTree>
    <p:extLst>
      <p:ext uri="{BB962C8B-B14F-4D97-AF65-F5344CB8AC3E}">
        <p14:creationId xmlns:p14="http://schemas.microsoft.com/office/powerpoint/2010/main" val="342450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0"/>
              </a:spcBef>
              <a:spcAft>
                <a:spcPct val="0"/>
              </a:spcAft>
            </a:pPr>
            <a:r>
              <a:rPr lang="en-US" dirty="0" smtClean="0"/>
              <a:t>Early Apollo configuration for Direct Ascent and Earth Orbit Rendezvous, 1961</a:t>
            </a:r>
          </a:p>
          <a:p>
            <a:pPr defTabSz="931774" eaLnBrk="0" fontAlgn="base" hangingPunct="0">
              <a:spcBef>
                <a:spcPct val="0"/>
              </a:spcBef>
              <a:spcAft>
                <a:spcPct val="0"/>
              </a:spcAft>
            </a:pPr>
            <a:r>
              <a:rPr lang="en-US" dirty="0" smtClean="0"/>
              <a:t>In early 1961, direct ascent was generally the mission mode in favor at NASA. Many engineers feared that a rendezvous—let alone a docking—neither of which had been attempted even in Earth orbit, would be extremely difficult in lunar orbit. Dissenters including John </a:t>
            </a:r>
            <a:r>
              <a:rPr lang="en-US" dirty="0" err="1" smtClean="0"/>
              <a:t>Houbolt</a:t>
            </a:r>
            <a:r>
              <a:rPr lang="en-US" dirty="0" smtClean="0"/>
              <a:t> at Langley Research Center emphasized the important weight reductions that were offered by the LOR approach. Throughout 1960 and 1961, </a:t>
            </a:r>
            <a:r>
              <a:rPr lang="en-US" dirty="0" err="1" smtClean="0"/>
              <a:t>Houbolt</a:t>
            </a:r>
            <a:r>
              <a:rPr lang="en-US" dirty="0" smtClean="0"/>
              <a:t> campaigned for the recognition of LOR as a viable and practical option. Bypassing the NASA hierarchy, he sent a series of memos and reports on the issue to Associate Administrator Robert </a:t>
            </a:r>
            <a:r>
              <a:rPr lang="en-US" dirty="0" err="1" smtClean="0"/>
              <a:t>Seamans</a:t>
            </a:r>
            <a:r>
              <a:rPr lang="en-US" dirty="0" smtClean="0"/>
              <a:t>; while acknowledging that he spoke "somewhat as a voice in the wilderness," </a:t>
            </a:r>
            <a:r>
              <a:rPr lang="en-US" dirty="0" err="1" smtClean="0"/>
              <a:t>Houbolt</a:t>
            </a:r>
            <a:r>
              <a:rPr lang="en-US" dirty="0" smtClean="0"/>
              <a:t> pleaded that LOR should not be discounted in studies of the question.[34]</a:t>
            </a:r>
          </a:p>
          <a:p>
            <a:pPr defTabSz="931774" eaLnBrk="0" fontAlgn="base" hangingPunct="0">
              <a:spcBef>
                <a:spcPct val="0"/>
              </a:spcBef>
              <a:spcAft>
                <a:spcPct val="0"/>
              </a:spcAft>
            </a:pPr>
            <a:r>
              <a:rPr lang="en-US" dirty="0" err="1" smtClean="0"/>
              <a:t>Seamans</a:t>
            </a:r>
            <a:r>
              <a:rPr lang="en-US" dirty="0" smtClean="0"/>
              <a:t>' establishment of an ad-hoc committee headed by his special technical assistant Nicholas E. </a:t>
            </a:r>
            <a:r>
              <a:rPr lang="en-US" dirty="0" err="1" smtClean="0"/>
              <a:t>Golovin</a:t>
            </a:r>
            <a:r>
              <a:rPr lang="en-US" dirty="0" smtClean="0"/>
              <a:t> in July 1961, to recommend a launch vehicle to be used in the Apollo program, represented a turning point in NASA's mission mode decision.[35] This committee recognized that the chosen mode was an important part of the launch vehicle choice, and recommended in favor of a hybrid EOR-LOR mode. Its consideration of LOR—as well as </a:t>
            </a:r>
            <a:r>
              <a:rPr lang="en-US" dirty="0" err="1" smtClean="0"/>
              <a:t>Houbolt's</a:t>
            </a:r>
            <a:r>
              <a:rPr lang="en-US" dirty="0" smtClean="0"/>
              <a:t> ceaseless work—played an important role in publicizing the workability of the approach. In late 1961 and early 1962, members of the Manned Spacecraft Center began to come around to support LOR, including the newly hired deputy director of the Office of Manned Space Flight, Joseph </a:t>
            </a:r>
            <a:r>
              <a:rPr lang="en-US" dirty="0" err="1" smtClean="0"/>
              <a:t>Shea</a:t>
            </a:r>
            <a:r>
              <a:rPr lang="en-US" dirty="0" smtClean="0"/>
              <a:t>, who became a champion of LOR.[36] The engineers at Marshall Space Flight Center (MSFC), which had much to lose from the decision, took longer to become convinced of its merits, but their conversion was announced by </a:t>
            </a:r>
            <a:r>
              <a:rPr lang="en-US" dirty="0" err="1" smtClean="0"/>
              <a:t>Wernher</a:t>
            </a:r>
            <a:r>
              <a:rPr lang="en-US" dirty="0" smtClean="0"/>
              <a:t> von Braun at a briefing on June 7, 1962.[37]</a:t>
            </a:r>
          </a:p>
          <a:p>
            <a:pPr defTabSz="931774" eaLnBrk="0" fontAlgn="base" hangingPunct="0">
              <a:spcBef>
                <a:spcPct val="0"/>
              </a:spcBef>
              <a:spcAft>
                <a:spcPct val="0"/>
              </a:spcAft>
            </a:pPr>
            <a:endParaRPr lang="en-US" dirty="0" smtClean="0"/>
          </a:p>
          <a:p>
            <a:pPr defTabSz="931774" eaLnBrk="0" fontAlgn="base" hangingPunct="0">
              <a:spcBef>
                <a:spcPct val="0"/>
              </a:spcBef>
              <a:spcAft>
                <a:spcPct val="0"/>
              </a:spcAft>
            </a:pPr>
            <a:r>
              <a:rPr lang="en-US" dirty="0" smtClean="0"/>
              <a:t>For example, the prime contracts awarded to industry for the principal components of just the Saturn V included the Boeing Company for the S-IC, first stage; North American Aviation--S-II, second stage; the Douglas Aircraft Corporation--S-IVB, third stage; the </a:t>
            </a:r>
            <a:r>
              <a:rPr lang="en-US" dirty="0" err="1" smtClean="0"/>
              <a:t>Rocketdyne</a:t>
            </a:r>
            <a:r>
              <a:rPr lang="en-US" dirty="0" smtClean="0"/>
              <a:t> Division of North American Aviation--J-2 and F-1 engines; and International Business Machines (IBM)--Saturn instruments. These prime contractors, with more than 250 subcontractors, provided millions of parts and components for use in the Saturn launch vehicle, all meeting exacting specifications for performance and reliability. The total cost expended on development of the Saturn launch vehicle was massive, amounting to $9.3 billion. </a:t>
            </a:r>
          </a:p>
          <a:p>
            <a:pPr defTabSz="931774" eaLnBrk="0" fontAlgn="base" hangingPunct="0">
              <a:spcBef>
                <a:spcPct val="0"/>
              </a:spcBef>
              <a:spcAft>
                <a:spcPct val="0"/>
              </a:spcAft>
            </a:pP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10</a:t>
            </a:fld>
            <a:endParaRPr lang="en-US"/>
          </a:p>
        </p:txBody>
      </p:sp>
    </p:spTree>
    <p:extLst>
      <p:ext uri="{BB962C8B-B14F-4D97-AF65-F5344CB8AC3E}">
        <p14:creationId xmlns:p14="http://schemas.microsoft.com/office/powerpoint/2010/main" val="287936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465887">
              <a:buFont typeface="+mj-lt"/>
              <a:buAutoNum type="arabicPeriod"/>
            </a:pPr>
            <a:r>
              <a:rPr lang="en-US" b="1" dirty="0">
                <a:hlinkClick r:id="rId3" tooltip="Direct ascent"/>
              </a:rPr>
              <a:t>Direct Ascent</a:t>
            </a:r>
            <a:r>
              <a:rPr lang="en-US" b="1" dirty="0"/>
              <a:t>:</a:t>
            </a:r>
            <a:r>
              <a:rPr lang="en-US" dirty="0"/>
              <a:t> The spacecraft would be launched as a unit and travel directly to the Moon and land. It would return, leaving its landing stage on the Moon. This design would have required development of the extremely powerful </a:t>
            </a:r>
            <a:r>
              <a:rPr lang="en-US" dirty="0">
                <a:hlinkClick r:id="rId4" tooltip="Nova (rocket)"/>
              </a:rPr>
              <a:t>Nova</a:t>
            </a:r>
            <a:r>
              <a:rPr lang="en-US" dirty="0"/>
              <a:t> launch vehicle.</a:t>
            </a:r>
          </a:p>
          <a:p>
            <a:pPr marL="465887" indent="-465887">
              <a:buFont typeface="+mj-lt"/>
              <a:buAutoNum type="arabicPeriod"/>
            </a:pPr>
            <a:r>
              <a:rPr lang="en-US" b="1" dirty="0">
                <a:hlinkClick r:id="rId5" tooltip="Earth orbit rendezvous"/>
              </a:rPr>
              <a:t>Earth Orbit Rendezvous</a:t>
            </a:r>
            <a:r>
              <a:rPr lang="en-US" b="1" dirty="0"/>
              <a:t> (EOR):</a:t>
            </a:r>
            <a:r>
              <a:rPr lang="en-US" dirty="0"/>
              <a:t> Multiple rocket launches (up to 15 in some plans) would carry parts of a Direct Ascent spacecraft and propulsion units for </a:t>
            </a:r>
            <a:r>
              <a:rPr lang="en-US" dirty="0">
                <a:hlinkClick r:id="rId6" tooltip="Trans-lunar injection"/>
              </a:rPr>
              <a:t>translunar injection</a:t>
            </a:r>
            <a:r>
              <a:rPr lang="en-US" dirty="0"/>
              <a:t> (TLI). These would be assembled into a single spacecraft in Earth orbit.</a:t>
            </a:r>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11</a:t>
            </a:fld>
            <a:endParaRPr lang="en-US"/>
          </a:p>
        </p:txBody>
      </p:sp>
    </p:spTree>
    <p:extLst>
      <p:ext uri="{BB962C8B-B14F-4D97-AF65-F5344CB8AC3E}">
        <p14:creationId xmlns:p14="http://schemas.microsoft.com/office/powerpoint/2010/main" val="233907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465887">
              <a:buFont typeface="+mj-lt"/>
              <a:buAutoNum type="arabicPeriod"/>
            </a:pPr>
            <a:r>
              <a:rPr lang="en-US" b="1" dirty="0">
                <a:hlinkClick r:id="rId3" tooltip="Lunar Orbit Rendezvous"/>
              </a:rPr>
              <a:t>Lunar Orbit Rendezvous</a:t>
            </a:r>
            <a:r>
              <a:rPr lang="en-US" b="1" dirty="0"/>
              <a:t> (LOR):</a:t>
            </a:r>
            <a:r>
              <a:rPr lang="en-US" dirty="0"/>
              <a:t> A single </a:t>
            </a:r>
            <a:r>
              <a:rPr lang="en-US" dirty="0">
                <a:hlinkClick r:id="rId4" tooltip="Saturn V"/>
              </a:rPr>
              <a:t>Saturn V</a:t>
            </a:r>
            <a:r>
              <a:rPr lang="en-US" dirty="0"/>
              <a:t> could launch a spacecraft that was composed of a </a:t>
            </a:r>
            <a:r>
              <a:rPr lang="en-US" dirty="0">
                <a:hlinkClick r:id="rId5" tooltip="Apollo Command/Service Module"/>
              </a:rPr>
              <a:t>mother ship</a:t>
            </a:r>
            <a:r>
              <a:rPr lang="en-US" dirty="0"/>
              <a:t> which would remain in orbit around the Moon, while a smaller, two-stage </a:t>
            </a:r>
            <a:r>
              <a:rPr lang="en-US" dirty="0">
                <a:hlinkClick r:id="rId6" tooltip="Apollo Lunar Module"/>
              </a:rPr>
              <a:t>lander</a:t>
            </a:r>
            <a:r>
              <a:rPr lang="en-US" dirty="0"/>
              <a:t> would carry two astronauts to the surface, return to dock with the mother ship, and then be discarded. Landing only a small part of the spacecraft on the Moon and returning an even smaller part to lunar orbit minimized the total mass to be launched from the Earth.</a:t>
            </a:r>
          </a:p>
          <a:p>
            <a:pPr marL="465887" indent="-465887">
              <a:buFont typeface="+mj-lt"/>
              <a:buAutoNum type="arabicPeriod"/>
            </a:pPr>
            <a:r>
              <a:rPr lang="en-US" b="1" dirty="0"/>
              <a:t>Lunar Surface Rendezvous:</a:t>
            </a:r>
            <a:r>
              <a:rPr lang="en-US" dirty="0"/>
              <a:t> Two spacecraft would be launched in succession. The first, an automated vehicle carrying propellant for the return to Earth, would land on the Moon, to be followed some time later by the manned vehicle. Propellant would have to be transferred from the automated vehicle to the manned vehicle.</a:t>
            </a:r>
            <a:r>
              <a:rPr lang="en-US" baseline="30000" dirty="0">
                <a:hlinkClick r:id="rId7"/>
              </a:rPr>
              <a:t>[33]</a:t>
            </a:r>
            <a:endParaRPr lang="en-US" dirty="0"/>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12</a:t>
            </a:fld>
            <a:endParaRPr lang="en-US"/>
          </a:p>
        </p:txBody>
      </p:sp>
    </p:spTree>
    <p:extLst>
      <p:ext uri="{BB962C8B-B14F-4D97-AF65-F5344CB8AC3E}">
        <p14:creationId xmlns:p14="http://schemas.microsoft.com/office/powerpoint/2010/main" val="2414323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0"/>
              </a:spcBef>
              <a:spcAft>
                <a:spcPct val="0"/>
              </a:spcAft>
              <a:defRPr/>
            </a:pPr>
            <a:endParaRPr lang="en-US" altLang="en-US" sz="1200" b="1" baseline="30000" dirty="0" smtClean="0">
              <a:latin typeface="Arial" panose="020B0604020202020204" pitchFamily="34" charset="0"/>
              <a:hlinkClick r:id="rId3"/>
            </a:endParaRPr>
          </a:p>
          <a:p>
            <a:pPr defTabSz="931774" eaLnBrk="0" fontAlgn="base" hangingPunct="0">
              <a:spcBef>
                <a:spcPct val="0"/>
              </a:spcBef>
              <a:spcAft>
                <a:spcPct val="0"/>
              </a:spcAft>
              <a:defRPr/>
            </a:pPr>
            <a:r>
              <a:rPr lang="en-US" altLang="en-US" sz="1400" b="1" baseline="30000" dirty="0" smtClean="0">
                <a:latin typeface="Arial" panose="020B0604020202020204" pitchFamily="34" charset="0"/>
                <a:hlinkClick r:id="rId3"/>
              </a:rPr>
              <a:t>In early 1961, direct ascent was generally the mission mode in favor at NASA. Many engineers feared that a rendezvous—let alone a docking—neither of which had been attempted even in Earth orbit, would be extremely difficult in lunar orbit. Dissenters including John </a:t>
            </a:r>
            <a:r>
              <a:rPr lang="en-US" altLang="en-US" sz="1400" b="1" baseline="30000" dirty="0" err="1" smtClean="0">
                <a:latin typeface="Arial" panose="020B0604020202020204" pitchFamily="34" charset="0"/>
                <a:hlinkClick r:id="rId3"/>
              </a:rPr>
              <a:t>Houbolt</a:t>
            </a:r>
            <a:r>
              <a:rPr lang="en-US" altLang="en-US" sz="1400" b="1" baseline="30000" dirty="0" smtClean="0">
                <a:latin typeface="Arial" panose="020B0604020202020204" pitchFamily="34" charset="0"/>
                <a:hlinkClick r:id="rId3"/>
              </a:rPr>
              <a:t> at Langley Research Center emphasized the important weight reductions that were offered by the LOR approach. Throughout 1960 and 1961, </a:t>
            </a:r>
            <a:r>
              <a:rPr lang="en-US" altLang="en-US" sz="1400" b="1" baseline="30000" dirty="0" err="1" smtClean="0">
                <a:latin typeface="Arial" panose="020B0604020202020204" pitchFamily="34" charset="0"/>
                <a:hlinkClick r:id="rId3"/>
              </a:rPr>
              <a:t>Houbolt</a:t>
            </a:r>
            <a:r>
              <a:rPr lang="en-US" altLang="en-US" sz="1400" b="1" baseline="30000" dirty="0" smtClean="0">
                <a:latin typeface="Arial" panose="020B0604020202020204" pitchFamily="34" charset="0"/>
                <a:hlinkClick r:id="rId3"/>
              </a:rPr>
              <a:t> campaigned for the recognition of LOR as a viable and practical option. Bypassing the NASA hierarchy, he sent a series of memos and reports on the issue to Associate Administrator Robert </a:t>
            </a:r>
            <a:r>
              <a:rPr lang="en-US" altLang="en-US" sz="1400" b="1" baseline="30000" dirty="0" err="1" smtClean="0">
                <a:latin typeface="Arial" panose="020B0604020202020204" pitchFamily="34" charset="0"/>
                <a:hlinkClick r:id="rId3"/>
              </a:rPr>
              <a:t>Seamans</a:t>
            </a:r>
            <a:r>
              <a:rPr lang="en-US" altLang="en-US" sz="1400" b="1" baseline="30000" dirty="0" smtClean="0">
                <a:latin typeface="Arial" panose="020B0604020202020204" pitchFamily="34" charset="0"/>
                <a:hlinkClick r:id="rId3"/>
              </a:rPr>
              <a:t>; while acknowledging that he spoke "somewhat as a voice in the wilderness," </a:t>
            </a:r>
            <a:r>
              <a:rPr lang="en-US" altLang="en-US" sz="1400" b="1" baseline="30000" dirty="0" err="1" smtClean="0">
                <a:latin typeface="Arial" panose="020B0604020202020204" pitchFamily="34" charset="0"/>
                <a:hlinkClick r:id="rId3"/>
              </a:rPr>
              <a:t>Houbolt</a:t>
            </a:r>
            <a:r>
              <a:rPr lang="en-US" altLang="en-US" sz="1400" b="1" baseline="30000" dirty="0" smtClean="0">
                <a:latin typeface="Arial" panose="020B0604020202020204" pitchFamily="34" charset="0"/>
                <a:hlinkClick r:id="rId3"/>
              </a:rPr>
              <a:t> pleaded that LOR should not be discounted in studies of the question.[34]</a:t>
            </a:r>
          </a:p>
          <a:p>
            <a:pPr defTabSz="931774" eaLnBrk="0" fontAlgn="base" hangingPunct="0">
              <a:spcBef>
                <a:spcPct val="0"/>
              </a:spcBef>
              <a:spcAft>
                <a:spcPct val="0"/>
              </a:spcAft>
              <a:defRPr/>
            </a:pPr>
            <a:r>
              <a:rPr lang="en-US" altLang="en-US" sz="1400" b="1" baseline="30000" dirty="0" err="1" smtClean="0">
                <a:latin typeface="Arial" panose="020B0604020202020204" pitchFamily="34" charset="0"/>
                <a:hlinkClick r:id="rId3"/>
              </a:rPr>
              <a:t>Seamans</a:t>
            </a:r>
            <a:r>
              <a:rPr lang="en-US" altLang="en-US" sz="1400" b="1" baseline="30000" dirty="0" smtClean="0">
                <a:latin typeface="Arial" panose="020B0604020202020204" pitchFamily="34" charset="0"/>
                <a:hlinkClick r:id="rId3"/>
              </a:rPr>
              <a:t>' establishment of an ad-hoc committee headed by his special technical assistant Nicholas E. </a:t>
            </a:r>
            <a:r>
              <a:rPr lang="en-US" altLang="en-US" sz="1400" b="1" baseline="30000" dirty="0" err="1" smtClean="0">
                <a:latin typeface="Arial" panose="020B0604020202020204" pitchFamily="34" charset="0"/>
                <a:hlinkClick r:id="rId3"/>
              </a:rPr>
              <a:t>Golovin</a:t>
            </a:r>
            <a:r>
              <a:rPr lang="en-US" altLang="en-US" sz="1400" b="1" baseline="30000" dirty="0" smtClean="0">
                <a:latin typeface="Arial" panose="020B0604020202020204" pitchFamily="34" charset="0"/>
                <a:hlinkClick r:id="rId3"/>
              </a:rPr>
              <a:t> in July 1961, to recommend a launch vehicle to be used in the Apollo program, represented a turning point in NASA's mission mode decision.[35] This committee recognized that the chosen mode was an important part of the launch vehicle choice, and recommended in favor of a hybrid EOR-LOR mode. Its consideration of LOR—as well as </a:t>
            </a:r>
            <a:r>
              <a:rPr lang="en-US" altLang="en-US" sz="1400" b="1" baseline="30000" dirty="0" err="1" smtClean="0">
                <a:latin typeface="Arial" panose="020B0604020202020204" pitchFamily="34" charset="0"/>
                <a:hlinkClick r:id="rId3"/>
              </a:rPr>
              <a:t>Houbolt's</a:t>
            </a:r>
            <a:r>
              <a:rPr lang="en-US" altLang="en-US" sz="1400" b="1" baseline="30000" dirty="0" smtClean="0">
                <a:latin typeface="Arial" panose="020B0604020202020204" pitchFamily="34" charset="0"/>
                <a:hlinkClick r:id="rId3"/>
              </a:rPr>
              <a:t> ceaseless work—played an important role in publicizing the workability of the approach. In late 1961 and early 1962, members of the Manned Spacecraft Center began to come around to support LOR, including the newly hired deputy director of the Office of Manned Space Flight, Joseph </a:t>
            </a:r>
            <a:r>
              <a:rPr lang="en-US" altLang="en-US" sz="1400" b="1" baseline="30000" dirty="0" err="1" smtClean="0">
                <a:latin typeface="Arial" panose="020B0604020202020204" pitchFamily="34" charset="0"/>
                <a:hlinkClick r:id="rId3"/>
              </a:rPr>
              <a:t>Shea</a:t>
            </a:r>
            <a:r>
              <a:rPr lang="en-US" altLang="en-US" sz="1400" b="1" baseline="30000" dirty="0" smtClean="0">
                <a:latin typeface="Arial" panose="020B0604020202020204" pitchFamily="34" charset="0"/>
                <a:hlinkClick r:id="rId3"/>
              </a:rPr>
              <a:t>, who became a champion of LOR.[36] The engineers at Marshall Space Flight Center (MSFC), which had much to lose from the decision, took longer to become convinced of its merits, but their conversion was announced by </a:t>
            </a:r>
            <a:r>
              <a:rPr lang="en-US" altLang="en-US" sz="1400" b="1" baseline="30000" dirty="0" err="1" smtClean="0">
                <a:latin typeface="Arial" panose="020B0604020202020204" pitchFamily="34" charset="0"/>
                <a:hlinkClick r:id="rId3"/>
              </a:rPr>
              <a:t>Wernher</a:t>
            </a:r>
            <a:r>
              <a:rPr lang="en-US" altLang="en-US" sz="1400" b="1" baseline="30000" dirty="0" smtClean="0">
                <a:latin typeface="Arial" panose="020B0604020202020204" pitchFamily="34" charset="0"/>
                <a:hlinkClick r:id="rId3"/>
              </a:rPr>
              <a:t> von Braun at a briefing on June 7, 1962.</a:t>
            </a:r>
          </a:p>
          <a:p>
            <a:pPr defTabSz="931774" eaLnBrk="0" fontAlgn="base" hangingPunct="0">
              <a:spcBef>
                <a:spcPct val="0"/>
              </a:spcBef>
              <a:spcAft>
                <a:spcPct val="0"/>
              </a:spcAft>
              <a:defRPr/>
            </a:pPr>
            <a:endParaRPr lang="en-US" altLang="en-US" sz="1400" b="1" baseline="30000" dirty="0" smtClean="0">
              <a:latin typeface="Arial" panose="020B0604020202020204" pitchFamily="34" charset="0"/>
              <a:hlinkClick r:id="rId3"/>
            </a:endParaRPr>
          </a:p>
          <a:p>
            <a:pPr defTabSz="931774" eaLnBrk="0" fontAlgn="base" hangingPunct="0">
              <a:spcBef>
                <a:spcPct val="0"/>
              </a:spcBef>
              <a:spcAft>
                <a:spcPct val="0"/>
              </a:spcAft>
              <a:defRPr/>
            </a:pPr>
            <a:r>
              <a:rPr lang="en-US" altLang="en-US" sz="1400" b="1" baseline="30000" dirty="0" smtClean="0">
                <a:latin typeface="Arial" panose="020B0604020202020204" pitchFamily="34" charset="0"/>
                <a:hlinkClick r:id="rId3"/>
              </a:rPr>
              <a:t>Without NASA's adoption of this stubbornly held minority opinion in 1962, the United States may still have reached the Moon, but almost certainly it would not have been accomplished by the end of the 1960s, President Kennedy's target date.</a:t>
            </a:r>
          </a:p>
          <a:p>
            <a:pPr defTabSz="931774" eaLnBrk="0" fontAlgn="base" hangingPunct="0">
              <a:spcBef>
                <a:spcPct val="0"/>
              </a:spcBef>
              <a:spcAft>
                <a:spcPct val="0"/>
              </a:spcAft>
              <a:defRPr/>
            </a:pPr>
            <a:endParaRPr lang="en-US" altLang="en-US" sz="900" b="1" baseline="30000" dirty="0" smtClean="0">
              <a:latin typeface="Arial" panose="020B0604020202020204" pitchFamily="34" charset="0"/>
              <a:hlinkClick r:id="rId3"/>
            </a:endParaRPr>
          </a:p>
          <a:p>
            <a:pPr defTabSz="931774" eaLnBrk="0" fontAlgn="base" hangingPunct="0">
              <a:spcBef>
                <a:spcPct val="0"/>
              </a:spcBef>
              <a:spcAft>
                <a:spcPct val="0"/>
              </a:spcAft>
              <a:defRPr/>
            </a:pPr>
            <a:endParaRPr lang="en-US" altLang="en-US" b="1" dirty="0">
              <a:latin typeface="Arial" panose="020B0604020202020204" pitchFamily="34" charset="0"/>
              <a:hlinkClick r:id="rId3"/>
            </a:endParaRPr>
          </a:p>
          <a:p>
            <a:pPr defTabSz="931774" eaLnBrk="0" fontAlgn="base" hangingPunct="0">
              <a:spcBef>
                <a:spcPct val="0"/>
              </a:spcBef>
              <a:spcAft>
                <a:spcPct val="0"/>
              </a:spcAft>
            </a:pP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13</a:t>
            </a:fld>
            <a:endParaRPr lang="en-US"/>
          </a:p>
        </p:txBody>
      </p:sp>
    </p:spTree>
    <p:extLst>
      <p:ext uri="{BB962C8B-B14F-4D97-AF65-F5344CB8AC3E}">
        <p14:creationId xmlns:p14="http://schemas.microsoft.com/office/powerpoint/2010/main" val="347854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b="1" dirty="0" smtClean="0">
                <a:solidFill>
                  <a:schemeClr val="bg1"/>
                </a:solidFill>
                <a:latin typeface="Arial" panose="020B0604020202020204" pitchFamily="34" charset="0"/>
              </a:rPr>
              <a:t>Ironically</a:t>
            </a:r>
            <a:r>
              <a:rPr lang="en-US" altLang="en-US" b="1" dirty="0">
                <a:solidFill>
                  <a:schemeClr val="bg1"/>
                </a:solidFill>
                <a:latin typeface="Arial" panose="020B0604020202020204" pitchFamily="34" charset="0"/>
              </a:rPr>
              <a:t>, just such a failure happened on </a:t>
            </a:r>
            <a:r>
              <a:rPr lang="en-US" altLang="en-US" b="1" dirty="0">
                <a:solidFill>
                  <a:schemeClr val="bg1"/>
                </a:solidFill>
                <a:latin typeface="Arial" panose="020B0604020202020204" pitchFamily="34" charset="0"/>
                <a:hlinkClick r:id="rId3" tooltip="Apollo 13"/>
              </a:rPr>
              <a:t>Apollo 13</a:t>
            </a:r>
            <a:r>
              <a:rPr lang="en-US" altLang="en-US" b="1" dirty="0">
                <a:solidFill>
                  <a:schemeClr val="bg1"/>
                </a:solidFill>
                <a:latin typeface="Arial" panose="020B0604020202020204" pitchFamily="34" charset="0"/>
              </a:rPr>
              <a:t> when an oxygen tank explosion left the CSM without electrical power. The Lunar Module provided propulsion, electrical power and life support to get the crew home safely.</a:t>
            </a:r>
            <a:endParaRPr lang="en-US" altLang="en-US" sz="900" b="1" baseline="30000" dirty="0">
              <a:solidFill>
                <a:schemeClr val="bg1"/>
              </a:solidFill>
              <a:latin typeface="Arial" panose="020B0604020202020204" pitchFamily="34" charset="0"/>
            </a:endParaRPr>
          </a:p>
          <a:p>
            <a:pPr defTabSz="931774">
              <a:defRPr/>
            </a:pPr>
            <a:endParaRPr lang="en-US" altLang="en-US" sz="900" baseline="30000" dirty="0">
              <a:solidFill>
                <a:srgbClr val="FFFFFF"/>
              </a:solidFill>
              <a:latin typeface="Arial" panose="020B0604020202020204" pitchFamily="34" charset="0"/>
            </a:endParaRPr>
          </a:p>
          <a:p>
            <a:pPr defTabSz="931774">
              <a:defRPr/>
            </a:pPr>
            <a:r>
              <a:rPr lang="en-US" dirty="0" smtClean="0"/>
              <a:t>In July 1962, eleven firms were invited to submit proposals for the LEM. Nine companies responded in September, answering 20 specific questions posed by the NASA RFP in a 60-page limited technical proposal. </a:t>
            </a:r>
            <a:r>
              <a:rPr lang="en-US" dirty="0" smtClean="0">
                <a:hlinkClick r:id="rId4" tooltip="Grumman Aircraft"/>
              </a:rPr>
              <a:t>Grumman Aircraft</a:t>
            </a:r>
            <a:r>
              <a:rPr lang="en-US" dirty="0" smtClean="0"/>
              <a:t> was awarded the contract two months later. </a:t>
            </a:r>
            <a:r>
              <a:rPr lang="en-US" b="1" dirty="0" smtClean="0"/>
              <a:t>Grumman had begun lunar orbit rendezvous </a:t>
            </a:r>
            <a:r>
              <a:rPr lang="en-US" dirty="0" smtClean="0"/>
              <a:t>studies in the late 1950s and again in 1961. The contract cost was expected to be around $350 million. </a:t>
            </a:r>
          </a:p>
          <a:p>
            <a:pPr defTabSz="931774">
              <a:defRPr/>
            </a:pPr>
            <a:endParaRPr lang="en-US" altLang="en-US" dirty="0">
              <a:solidFill>
                <a:srgbClr val="FFFFFF"/>
              </a:solidFill>
              <a:latin typeface="Arial" panose="020B0604020202020204" pitchFamily="34" charset="0"/>
            </a:endParaRPr>
          </a:p>
          <a:p>
            <a:pPr defTabSz="931774">
              <a:defRPr/>
            </a:pPr>
            <a:r>
              <a:rPr lang="en-US" dirty="0" smtClean="0"/>
              <a:t>It was sometime during the Transposition and Docking that the "SPS Thrust" light on the Entry Monitor System part of the control panel came on. The Service Propulsion System (SPS) was the rocket engine of the CSM and this particular light was used to indicate the valves in the engine were open and that the rocket should be firing, something that was not in fact happening</a:t>
            </a:r>
            <a:endParaRPr lang="en-US" altLang="en-US" dirty="0">
              <a:solidFill>
                <a:srgbClr val="FFFFFF"/>
              </a:solidFill>
              <a:latin typeface="Arial" panose="020B0604020202020204" pitchFamily="34" charset="0"/>
            </a:endParaRPr>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14</a:t>
            </a:fld>
            <a:endParaRPr lang="en-US"/>
          </a:p>
        </p:txBody>
      </p:sp>
    </p:spTree>
    <p:extLst>
      <p:ext uri="{BB962C8B-B14F-4D97-AF65-F5344CB8AC3E}">
        <p14:creationId xmlns:p14="http://schemas.microsoft.com/office/powerpoint/2010/main" val="4064385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a:t>
            </a:r>
            <a:r>
              <a:rPr lang="en-US" i="1" dirty="0" smtClean="0">
                <a:hlinkClick r:id="rId3" tooltip="Space Shuttle Challenger disaster"/>
              </a:rPr>
              <a:t>Challenger</a:t>
            </a:r>
            <a:r>
              <a:rPr lang="en-US" dirty="0" smtClean="0">
                <a:hlinkClick r:id="rId3" tooltip="Space Shuttle Challenger disaster"/>
              </a:rPr>
              <a:t> accident</a:t>
            </a:r>
            <a:r>
              <a:rPr lang="en-US" dirty="0" smtClean="0"/>
              <a:t>, just months before Shuttle-Centaur was scheduled to fly, NASA realized that it was far too risky to fly the Centaur on the Shuttle.</a:t>
            </a:r>
            <a:r>
              <a:rPr lang="en-US" baseline="30000" dirty="0" smtClean="0">
                <a:hlinkClick r:id="rId4"/>
              </a:rPr>
              <a:t>[8]</a:t>
            </a:r>
            <a:r>
              <a:rPr lang="en-US" dirty="0" smtClean="0"/>
              <a:t> </a:t>
            </a:r>
            <a:r>
              <a:rPr lang="en-US" i="1" dirty="0" smtClean="0"/>
              <a:t>Galileo</a:t>
            </a:r>
            <a:r>
              <a:rPr lang="en-US" dirty="0" smtClean="0"/>
              <a:t>, </a:t>
            </a:r>
            <a:r>
              <a:rPr lang="en-US" i="1" dirty="0" smtClean="0"/>
              <a:t>Ulysses</a:t>
            </a:r>
            <a:r>
              <a:rPr lang="en-US" dirty="0" smtClean="0"/>
              <a:t>, and </a:t>
            </a:r>
            <a:r>
              <a:rPr lang="en-US" i="1" dirty="0" smtClean="0"/>
              <a:t>Magellan</a:t>
            </a:r>
            <a:r>
              <a:rPr lang="en-US" dirty="0" smtClean="0"/>
              <a:t> would all eventually be boosted by the much less powerful solid-fueled </a:t>
            </a:r>
            <a:r>
              <a:rPr lang="en-US" dirty="0" smtClean="0">
                <a:hlinkClick r:id="rId5" tooltip="Inertial Upper Stage"/>
              </a:rPr>
              <a:t>Inertial Upper Stage</a:t>
            </a:r>
            <a:r>
              <a:rPr lang="en-US" dirty="0" smtClean="0"/>
              <a:t>, with </a:t>
            </a:r>
            <a:r>
              <a:rPr lang="en-US" i="1" dirty="0" smtClean="0"/>
              <a:t>Galileo</a:t>
            </a:r>
            <a:r>
              <a:rPr lang="en-US" dirty="0" smtClean="0"/>
              <a:t> requiring multiple gravitational assists from Venus and Earth to reach Jupiter.</a:t>
            </a:r>
          </a:p>
          <a:p>
            <a:endParaRPr lang="en-US" dirty="0" smtClean="0"/>
          </a:p>
          <a:p>
            <a:r>
              <a:rPr lang="en-US" dirty="0" smtClean="0"/>
              <a:t>The decision to terminate the Shuttle-Centaur program spurred the </a:t>
            </a:r>
            <a:r>
              <a:rPr lang="en-US" dirty="0" smtClean="0">
                <a:hlinkClick r:id="rId6" tooltip="United States Air Force"/>
              </a:rPr>
              <a:t>United States Air Force</a:t>
            </a:r>
            <a:r>
              <a:rPr lang="en-US" dirty="0" smtClean="0"/>
              <a:t> to create the </a:t>
            </a:r>
            <a:r>
              <a:rPr lang="en-US" dirty="0" smtClean="0">
                <a:hlinkClick r:id="rId7" tooltip="Titan IV"/>
              </a:rPr>
              <a:t>Titan IV</a:t>
            </a:r>
            <a:r>
              <a:rPr lang="en-US" dirty="0" smtClean="0"/>
              <a:t>, which, in its 401A/B versions, used the Centaur-T, also with a 14-foot-diameter (4.3 m) hydrogen tank, as its final stage. This vehicle was capable of launching payloads which had originally been designed for the Shuttle-Centaur combination. In the Titan 401A version, a Centaur-T was launched nine times between 1994 and 1998. Titan-Centaur would launch the </a:t>
            </a:r>
            <a:r>
              <a:rPr lang="en-US" i="1" dirty="0" smtClean="0">
                <a:hlinkClick r:id="rId8" tooltip="Cassini Huygens"/>
              </a:rPr>
              <a:t>Cassini-Huygens</a:t>
            </a:r>
            <a:r>
              <a:rPr lang="en-US" dirty="0" smtClean="0"/>
              <a:t> probe to Saturn in 1997 on the debut flight of the Titan 401B, which would launch an additional six times, with one failure. The last flight of the Titan IV/Centaur was in 2003</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15</a:t>
            </a:fld>
            <a:endParaRPr lang="en-US"/>
          </a:p>
        </p:txBody>
      </p:sp>
    </p:spTree>
    <p:extLst>
      <p:ext uri="{BB962C8B-B14F-4D97-AF65-F5344CB8AC3E}">
        <p14:creationId xmlns:p14="http://schemas.microsoft.com/office/powerpoint/2010/main" val="3147182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T-160 minutes – transfer air to GN2 on </a:t>
            </a:r>
            <a:r>
              <a:rPr lang="en-US" b="1" dirty="0" err="1" smtClean="0"/>
              <a:t>hvac</a:t>
            </a:r>
            <a:r>
              <a:rPr lang="en-US" b="1" dirty="0" smtClean="0"/>
              <a:t> to dry atmosphere,</a:t>
            </a:r>
            <a:r>
              <a:rPr lang="en-US" b="1" baseline="0" dirty="0" smtClean="0"/>
              <a:t>    </a:t>
            </a:r>
            <a:r>
              <a:rPr lang="en-US" b="1" dirty="0" smtClean="0"/>
              <a:t>T-150 minutes </a:t>
            </a:r>
            <a:r>
              <a:rPr lang="en-US" b="1" dirty="0" err="1" smtClean="0"/>
              <a:t>cryo</a:t>
            </a:r>
            <a:r>
              <a:rPr lang="en-US" b="1" baseline="0" dirty="0" smtClean="0"/>
              <a:t> systems start cool down</a:t>
            </a:r>
          </a:p>
          <a:p>
            <a:endParaRPr lang="en-US" baseline="0" dirty="0" smtClean="0"/>
          </a:p>
          <a:p>
            <a:r>
              <a:rPr lang="en-US" dirty="0" smtClean="0"/>
              <a:t>To exist as a </a:t>
            </a:r>
            <a:r>
              <a:rPr lang="en-US" b="1" dirty="0" smtClean="0"/>
              <a:t>liquid, H</a:t>
            </a:r>
            <a:r>
              <a:rPr lang="en-US" b="1" baseline="-25000" dirty="0" smtClean="0"/>
              <a:t>2</a:t>
            </a:r>
            <a:r>
              <a:rPr lang="en-US" b="1" dirty="0" smtClean="0"/>
              <a:t> </a:t>
            </a:r>
            <a:r>
              <a:rPr lang="en-US" dirty="0" smtClean="0"/>
              <a:t>must be cooled below hydrogen's </a:t>
            </a:r>
            <a:r>
              <a:rPr lang="en-US" dirty="0" smtClean="0">
                <a:hlinkClick r:id="rId3" tooltip="Critical point (thermodynamics)"/>
              </a:rPr>
              <a:t>critical point</a:t>
            </a:r>
            <a:r>
              <a:rPr lang="en-US" dirty="0" smtClean="0"/>
              <a:t> of 33 K. However, for hydrogen to be in a fully liquid state without boiling at atmospheric pressure, it needs </a:t>
            </a:r>
            <a:r>
              <a:rPr lang="en-US" b="1" dirty="0" smtClean="0"/>
              <a:t>to be cooled to 20.28 K</a:t>
            </a:r>
            <a:r>
              <a:rPr lang="en-US" b="1" baseline="30000" dirty="0" smtClean="0">
                <a:hlinkClick r:id="rId4"/>
              </a:rPr>
              <a:t>[3]</a:t>
            </a:r>
            <a:r>
              <a:rPr lang="en-US" b="1" dirty="0" smtClean="0"/>
              <a:t> (−423.17 °F/−252.87 °C</a:t>
            </a:r>
            <a:r>
              <a:rPr lang="en-US" dirty="0" smtClean="0"/>
              <a:t>).</a:t>
            </a:r>
            <a:endParaRPr lang="en-US" baseline="30000" dirty="0" smtClean="0"/>
          </a:p>
          <a:p>
            <a:endParaRPr lang="en-US" baseline="30000" dirty="0" smtClean="0"/>
          </a:p>
          <a:p>
            <a:r>
              <a:rPr lang="en-US" dirty="0" smtClean="0"/>
              <a:t>Liquid oxygen has a pale blue color and is strongly </a:t>
            </a:r>
            <a:r>
              <a:rPr lang="en-US" dirty="0" smtClean="0">
                <a:hlinkClick r:id="rId5" tooltip="Paramagnetism"/>
              </a:rPr>
              <a:t>paramagnetic</a:t>
            </a:r>
            <a:r>
              <a:rPr lang="en-US" dirty="0" smtClean="0"/>
              <a:t>: it can be suspended between the poles of a powerful horseshoe magnet.</a:t>
            </a:r>
            <a:r>
              <a:rPr lang="en-US" baseline="30000" dirty="0" smtClean="0">
                <a:hlinkClick r:id="rId6"/>
              </a:rPr>
              <a:t>[1]</a:t>
            </a:r>
            <a:r>
              <a:rPr lang="en-US" dirty="0" smtClean="0"/>
              <a:t> </a:t>
            </a:r>
            <a:r>
              <a:rPr lang="en-US" b="1" dirty="0" smtClean="0"/>
              <a:t>Liquid oxygen </a:t>
            </a:r>
            <a:r>
              <a:rPr lang="en-US" dirty="0" smtClean="0"/>
              <a:t>has a density of 1.141 g/cm</a:t>
            </a:r>
            <a:r>
              <a:rPr lang="en-US" baseline="30000" dirty="0" smtClean="0"/>
              <a:t>3</a:t>
            </a:r>
            <a:r>
              <a:rPr lang="en-US" dirty="0" smtClean="0"/>
              <a:t> (1.141 kg/L or 1141 kg/m</a:t>
            </a:r>
            <a:r>
              <a:rPr lang="en-US" baseline="30000" dirty="0" smtClean="0"/>
              <a:t>3</a:t>
            </a:r>
            <a:r>
              <a:rPr lang="en-US" dirty="0" smtClean="0"/>
              <a:t>) and is </a:t>
            </a:r>
            <a:r>
              <a:rPr lang="en-US" dirty="0" smtClean="0">
                <a:hlinkClick r:id="rId7" tooltip="Cryogenics"/>
              </a:rPr>
              <a:t>cryogenic</a:t>
            </a:r>
            <a:r>
              <a:rPr lang="en-US" dirty="0" smtClean="0"/>
              <a:t> with a freezing point of 54.36 K (−218.79 °C; −361.82 °F) and a </a:t>
            </a:r>
            <a:r>
              <a:rPr lang="en-US" b="1" dirty="0" smtClean="0"/>
              <a:t>boiling point of 90.19 K (−182.96 °C; −297.33 °F</a:t>
            </a:r>
            <a:r>
              <a:rPr lang="en-US" dirty="0" smtClean="0"/>
              <a:t>) </a:t>
            </a:r>
          </a:p>
          <a:p>
            <a:endParaRPr lang="en-US" dirty="0" smtClean="0"/>
          </a:p>
          <a:p>
            <a:r>
              <a:rPr lang="en-US" dirty="0"/>
              <a:t>The Centaur, by virtue of its use of high specific-impulse (</a:t>
            </a:r>
            <a:r>
              <a:rPr lang="en-US" dirty="0" err="1"/>
              <a:t>Isp</a:t>
            </a:r>
            <a:r>
              <a:rPr lang="en-US" dirty="0"/>
              <a:t>) LO2/LH2 propellants, has initial mass-to-orbit launch requirements less than half of those upper stages using storable propellants. That is, for Earth escape or GSO missions the Centaur is half the launch weight of a storable propellant upper stage. A drawback to the use of Liquid oxygen and liquid hydrogen, at 90 K and 20 K respectively, over storable propellants is the necessity of </a:t>
            </a:r>
            <a:r>
              <a:rPr lang="en-US" b="1" dirty="0"/>
              <a:t>efficient cryogen storage techniques that minimize boil-off from thermal radiation in space. Thermal blankets have been used successfully </a:t>
            </a:r>
            <a:r>
              <a:rPr lang="en-US" dirty="0"/>
              <a:t>to shield both the Atlas Centaur and Titan Centaur. </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16</a:t>
            </a:fld>
            <a:endParaRPr lang="en-US"/>
          </a:p>
        </p:txBody>
      </p:sp>
    </p:spTree>
    <p:extLst>
      <p:ext uri="{BB962C8B-B14F-4D97-AF65-F5344CB8AC3E}">
        <p14:creationId xmlns:p14="http://schemas.microsoft.com/office/powerpoint/2010/main" val="2078303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a:t>
            </a:r>
            <a:r>
              <a:rPr lang="en-US" b="1" dirty="0" smtClean="0"/>
              <a:t>proportional–integral–derivative controller</a:t>
            </a:r>
            <a:r>
              <a:rPr lang="en-US" dirty="0" smtClean="0"/>
              <a:t> (</a:t>
            </a:r>
            <a:r>
              <a:rPr lang="en-US" b="1" dirty="0" smtClean="0"/>
              <a:t>PID controller</a:t>
            </a:r>
            <a:r>
              <a:rPr lang="en-US" dirty="0" smtClean="0"/>
              <a:t>) is a </a:t>
            </a:r>
            <a:r>
              <a:rPr lang="en-US" dirty="0" smtClean="0">
                <a:hlinkClick r:id="rId3" tooltip="Control loop"/>
              </a:rPr>
              <a:t>control loop</a:t>
            </a:r>
            <a:r>
              <a:rPr lang="en-US" dirty="0" smtClean="0"/>
              <a:t> </a:t>
            </a:r>
            <a:r>
              <a:rPr lang="en-US" dirty="0" smtClean="0">
                <a:hlinkClick r:id="rId4" tooltip="Feedback mechanism"/>
              </a:rPr>
              <a:t>feedback mechanism</a:t>
            </a:r>
            <a:r>
              <a:rPr lang="en-US" dirty="0" smtClean="0"/>
              <a:t> (</a:t>
            </a:r>
            <a:r>
              <a:rPr lang="en-US" dirty="0" smtClean="0">
                <a:hlinkClick r:id="rId5" tooltip="Controller (control theory)"/>
              </a:rPr>
              <a:t>controller</a:t>
            </a:r>
            <a:r>
              <a:rPr lang="en-US" dirty="0" smtClean="0"/>
              <a:t>) commonly used in </a:t>
            </a:r>
            <a:r>
              <a:rPr lang="en-US" dirty="0" smtClean="0">
                <a:hlinkClick r:id="rId6" tooltip="Industrial control system"/>
              </a:rPr>
              <a:t>industrial control systems</a:t>
            </a:r>
            <a:r>
              <a:rPr lang="en-US" dirty="0" smtClean="0"/>
              <a:t>. A PID controller continuously calculates an </a:t>
            </a:r>
            <a:r>
              <a:rPr lang="en-US" i="1" dirty="0" smtClean="0"/>
              <a:t>error value</a:t>
            </a:r>
            <a:r>
              <a:rPr lang="en-US" dirty="0" smtClean="0"/>
              <a:t> </a:t>
            </a:r>
            <a:r>
              <a:rPr lang="en-US" dirty="0" smtClean="0">
                <a:effectLst/>
              </a:rPr>
              <a:t>e ( t ) {\</a:t>
            </a:r>
            <a:r>
              <a:rPr lang="en-US" dirty="0" err="1" smtClean="0">
                <a:effectLst/>
              </a:rPr>
              <a:t>displaystyle</a:t>
            </a:r>
            <a:r>
              <a:rPr lang="en-US" dirty="0" smtClean="0">
                <a:effectLst/>
              </a:rPr>
              <a:t> e(t)} </a:t>
            </a:r>
            <a:r>
              <a:rPr lang="en-US" dirty="0" smtClean="0"/>
              <a:t>as the difference between a desired </a:t>
            </a:r>
            <a:r>
              <a:rPr lang="en-US" dirty="0" err="1" smtClean="0">
                <a:hlinkClick r:id="rId7" tooltip="Setpoint (control system)"/>
              </a:rPr>
              <a:t>setpoint</a:t>
            </a:r>
            <a:r>
              <a:rPr lang="en-US" dirty="0" smtClean="0"/>
              <a:t> and a measured </a:t>
            </a:r>
            <a:r>
              <a:rPr lang="en-US" dirty="0" smtClean="0">
                <a:hlinkClick r:id="rId8" tooltip="Process variable"/>
              </a:rPr>
              <a:t>process variable</a:t>
            </a:r>
            <a:r>
              <a:rPr lang="en-US" dirty="0" smtClean="0"/>
              <a:t> and applies a correction based on </a:t>
            </a:r>
            <a:r>
              <a:rPr lang="en-US" dirty="0" smtClean="0">
                <a:hlinkClick r:id="rId9" tooltip="Proportional control"/>
              </a:rPr>
              <a:t>proportional</a:t>
            </a:r>
            <a:r>
              <a:rPr lang="en-US" dirty="0" smtClean="0"/>
              <a:t>, </a:t>
            </a:r>
            <a:r>
              <a:rPr lang="en-US" dirty="0" smtClean="0">
                <a:hlinkClick r:id="rId10" tooltip="Integral"/>
              </a:rPr>
              <a:t>integral</a:t>
            </a:r>
            <a:r>
              <a:rPr lang="en-US" dirty="0" smtClean="0"/>
              <a:t>, and </a:t>
            </a:r>
            <a:r>
              <a:rPr lang="en-US" dirty="0" smtClean="0">
                <a:hlinkClick r:id="rId11" tooltip="Derivative"/>
              </a:rPr>
              <a:t>derivative</a:t>
            </a:r>
            <a:r>
              <a:rPr lang="en-US" dirty="0" smtClean="0"/>
              <a:t> terms (sometimes denoted </a:t>
            </a:r>
            <a:r>
              <a:rPr lang="en-US" i="1" dirty="0" smtClean="0"/>
              <a:t>P</a:t>
            </a:r>
            <a:r>
              <a:rPr lang="en-US" dirty="0" smtClean="0"/>
              <a:t>, </a:t>
            </a:r>
            <a:r>
              <a:rPr lang="en-US" i="1" dirty="0" smtClean="0"/>
              <a:t>I</a:t>
            </a:r>
            <a:r>
              <a:rPr lang="en-US" dirty="0" smtClean="0"/>
              <a:t>, and </a:t>
            </a:r>
            <a:r>
              <a:rPr lang="en-US" i="1" dirty="0" smtClean="0"/>
              <a:t>D</a:t>
            </a:r>
            <a:r>
              <a:rPr lang="en-US" dirty="0" smtClean="0"/>
              <a:t> respectively) which give their name to the controller type.</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17</a:t>
            </a:fld>
            <a:endParaRPr lang="en-US"/>
          </a:p>
        </p:txBody>
      </p:sp>
    </p:spTree>
    <p:extLst>
      <p:ext uri="{BB962C8B-B14F-4D97-AF65-F5344CB8AC3E}">
        <p14:creationId xmlns:p14="http://schemas.microsoft.com/office/powerpoint/2010/main" val="17034996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Tuning</a:t>
            </a:r>
            <a:r>
              <a:rPr lang="en-US" dirty="0" smtClean="0"/>
              <a:t> a control loop is the adjustment of its control parameters (proportional band/gain, integral gain/reset, derivative gain/rate) to the optimum values for the desired control response. Stability (no unbounded oscillation) is a basic requirement, but beyond that, different systems have different behavior, different applications have different requirements, and requirements may conflict with one another.</a:t>
            </a:r>
          </a:p>
          <a:p>
            <a:endParaRPr lang="en-US" dirty="0" smtClean="0"/>
          </a:p>
          <a:p>
            <a:pPr defTabSz="931774">
              <a:defRPr/>
            </a:pPr>
            <a:r>
              <a:rPr lang="en-US" dirty="0" smtClean="0"/>
              <a:t>There are accordingly various methods for loop tuning, and more sophisticated techniques are the subject of patents; this section describes some traditional manual methods for loop tuning.</a:t>
            </a:r>
          </a:p>
          <a:p>
            <a:pPr defTabSz="931774">
              <a:defRPr/>
            </a:pPr>
            <a:endParaRPr lang="en-US" dirty="0" smtClean="0"/>
          </a:p>
          <a:p>
            <a:r>
              <a:rPr lang="en-US" dirty="0" smtClean="0"/>
              <a:t>Usually, initial designs need to be adjusted repeatedly through computer simulations until the closed-loop system performs or compromises as desired.</a:t>
            </a:r>
          </a:p>
          <a:p>
            <a:r>
              <a:rPr lang="en-US" dirty="0" smtClean="0"/>
              <a:t>Some processes have a degree of </a:t>
            </a:r>
            <a:r>
              <a:rPr lang="en-US" dirty="0" smtClean="0">
                <a:hlinkClick r:id="rId3" tooltip="Nonlinear system"/>
              </a:rPr>
              <a:t>nonlinearity</a:t>
            </a:r>
            <a:r>
              <a:rPr lang="en-US" dirty="0" smtClean="0"/>
              <a:t> and so parameters that work well at full-load conditions don't work when the process is starting up from no-load; this can be corrected by </a:t>
            </a:r>
            <a:r>
              <a:rPr lang="en-US" dirty="0" smtClean="0">
                <a:hlinkClick r:id="rId4" tooltip="Gain scheduling"/>
              </a:rPr>
              <a:t>gain scheduling</a:t>
            </a:r>
            <a:r>
              <a:rPr lang="en-US" dirty="0" smtClean="0"/>
              <a:t> (using different parameters in different operating regions).</a:t>
            </a:r>
          </a:p>
          <a:p>
            <a:pPr defTabSz="931774">
              <a:defRPr/>
            </a:pPr>
            <a:endParaRPr lang="en-US" dirty="0" smtClean="0"/>
          </a:p>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18</a:t>
            </a:fld>
            <a:endParaRPr lang="en-US"/>
          </a:p>
        </p:txBody>
      </p:sp>
    </p:spTree>
    <p:extLst>
      <p:ext uri="{BB962C8B-B14F-4D97-AF65-F5344CB8AC3E}">
        <p14:creationId xmlns:p14="http://schemas.microsoft.com/office/powerpoint/2010/main" val="513165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19</a:t>
            </a:fld>
            <a:endParaRPr lang="en-US"/>
          </a:p>
        </p:txBody>
      </p:sp>
    </p:spTree>
    <p:extLst>
      <p:ext uri="{BB962C8B-B14F-4D97-AF65-F5344CB8AC3E}">
        <p14:creationId xmlns:p14="http://schemas.microsoft.com/office/powerpoint/2010/main" val="2670738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2</a:t>
            </a:fld>
            <a:endParaRPr lang="en-US"/>
          </a:p>
        </p:txBody>
      </p:sp>
    </p:spTree>
    <p:extLst>
      <p:ext uri="{BB962C8B-B14F-4D97-AF65-F5344CB8AC3E}">
        <p14:creationId xmlns:p14="http://schemas.microsoft.com/office/powerpoint/2010/main" val="689621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20</a:t>
            </a:fld>
            <a:endParaRPr lang="en-US"/>
          </a:p>
        </p:txBody>
      </p:sp>
    </p:spTree>
    <p:extLst>
      <p:ext uri="{BB962C8B-B14F-4D97-AF65-F5344CB8AC3E}">
        <p14:creationId xmlns:p14="http://schemas.microsoft.com/office/powerpoint/2010/main" val="1729635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21</a:t>
            </a:fld>
            <a:endParaRPr lang="en-US"/>
          </a:p>
        </p:txBody>
      </p:sp>
    </p:spTree>
    <p:extLst>
      <p:ext uri="{BB962C8B-B14F-4D97-AF65-F5344CB8AC3E}">
        <p14:creationId xmlns:p14="http://schemas.microsoft.com/office/powerpoint/2010/main" val="1742126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22</a:t>
            </a:fld>
            <a:endParaRPr lang="en-US"/>
          </a:p>
        </p:txBody>
      </p:sp>
    </p:spTree>
    <p:extLst>
      <p:ext uri="{BB962C8B-B14F-4D97-AF65-F5344CB8AC3E}">
        <p14:creationId xmlns:p14="http://schemas.microsoft.com/office/powerpoint/2010/main" val="964240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23</a:t>
            </a:fld>
            <a:endParaRPr lang="en-US"/>
          </a:p>
        </p:txBody>
      </p:sp>
    </p:spTree>
    <p:extLst>
      <p:ext uri="{BB962C8B-B14F-4D97-AF65-F5344CB8AC3E}">
        <p14:creationId xmlns:p14="http://schemas.microsoft.com/office/powerpoint/2010/main" val="3926217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24</a:t>
            </a:fld>
            <a:endParaRPr lang="en-US"/>
          </a:p>
        </p:txBody>
      </p:sp>
    </p:spTree>
    <p:extLst>
      <p:ext uri="{BB962C8B-B14F-4D97-AF65-F5344CB8AC3E}">
        <p14:creationId xmlns:p14="http://schemas.microsoft.com/office/powerpoint/2010/main" val="1281355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25</a:t>
            </a:fld>
            <a:endParaRPr lang="en-US"/>
          </a:p>
        </p:txBody>
      </p:sp>
    </p:spTree>
    <p:extLst>
      <p:ext uri="{BB962C8B-B14F-4D97-AF65-F5344CB8AC3E}">
        <p14:creationId xmlns:p14="http://schemas.microsoft.com/office/powerpoint/2010/main" val="2790274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26</a:t>
            </a:fld>
            <a:endParaRPr lang="en-US"/>
          </a:p>
        </p:txBody>
      </p:sp>
    </p:spTree>
    <p:extLst>
      <p:ext uri="{BB962C8B-B14F-4D97-AF65-F5344CB8AC3E}">
        <p14:creationId xmlns:p14="http://schemas.microsoft.com/office/powerpoint/2010/main" val="2861324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27</a:t>
            </a:fld>
            <a:endParaRPr lang="en-US"/>
          </a:p>
        </p:txBody>
      </p:sp>
    </p:spTree>
    <p:extLst>
      <p:ext uri="{BB962C8B-B14F-4D97-AF65-F5344CB8AC3E}">
        <p14:creationId xmlns:p14="http://schemas.microsoft.com/office/powerpoint/2010/main" val="37082086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28</a:t>
            </a:fld>
            <a:endParaRPr lang="en-US"/>
          </a:p>
        </p:txBody>
      </p:sp>
    </p:spTree>
    <p:extLst>
      <p:ext uri="{BB962C8B-B14F-4D97-AF65-F5344CB8AC3E}">
        <p14:creationId xmlns:p14="http://schemas.microsoft.com/office/powerpoint/2010/main" val="148100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 Ancient ERA:   </a:t>
            </a:r>
            <a:r>
              <a:rPr lang="en-US" dirty="0" smtClean="0"/>
              <a:t>The earliest civil engineer known by name is </a:t>
            </a:r>
            <a:r>
              <a:rPr lang="en-US" dirty="0" smtClean="0">
                <a:hlinkClick r:id="rId3" tooltip="Imhotep"/>
              </a:rPr>
              <a:t>Imhotep</a:t>
            </a:r>
            <a:r>
              <a:rPr lang="en-US" dirty="0" smtClean="0"/>
              <a:t>.</a:t>
            </a:r>
            <a:r>
              <a:rPr lang="en-US" baseline="30000" dirty="0" smtClean="0">
                <a:hlinkClick r:id="rId4"/>
              </a:rPr>
              <a:t>[4]</a:t>
            </a:r>
            <a:r>
              <a:rPr lang="en-US" dirty="0" smtClean="0"/>
              <a:t> As one of the officials of the </a:t>
            </a:r>
            <a:r>
              <a:rPr lang="en-US" dirty="0" smtClean="0">
                <a:hlinkClick r:id="rId5" tooltip="Pharaoh"/>
              </a:rPr>
              <a:t>Pharaoh</a:t>
            </a:r>
            <a:r>
              <a:rPr lang="en-US" dirty="0" smtClean="0"/>
              <a:t>, </a:t>
            </a:r>
            <a:r>
              <a:rPr lang="en-US" dirty="0" err="1" smtClean="0">
                <a:hlinkClick r:id="rId6" tooltip="Djoser"/>
              </a:rPr>
              <a:t>Djosèr</a:t>
            </a:r>
            <a:r>
              <a:rPr lang="en-US" dirty="0" smtClean="0"/>
              <a:t>, he probably designed and supervised the construction of the </a:t>
            </a:r>
            <a:r>
              <a:rPr lang="en-US" dirty="0" smtClean="0">
                <a:hlinkClick r:id="rId7" tooltip="Pyramid of Djoser"/>
              </a:rPr>
              <a:t>Pyramid of </a:t>
            </a:r>
            <a:r>
              <a:rPr lang="en-US" dirty="0" err="1" smtClean="0">
                <a:hlinkClick r:id="rId7" tooltip="Pyramid of Djoser"/>
              </a:rPr>
              <a:t>Djoser</a:t>
            </a:r>
            <a:r>
              <a:rPr lang="en-US" dirty="0" smtClean="0"/>
              <a:t> (the </a:t>
            </a:r>
            <a:r>
              <a:rPr lang="en-US" dirty="0" smtClean="0">
                <a:hlinkClick r:id="rId8" tooltip="Step Pyramid"/>
              </a:rPr>
              <a:t>Step Pyramid</a:t>
            </a:r>
            <a:r>
              <a:rPr lang="en-US" dirty="0" smtClean="0"/>
              <a:t>) at </a:t>
            </a:r>
            <a:r>
              <a:rPr lang="en-US" dirty="0" smtClean="0">
                <a:hlinkClick r:id="rId9" tooltip="Saqqara"/>
              </a:rPr>
              <a:t>Saqqara</a:t>
            </a:r>
            <a:r>
              <a:rPr lang="en-US" dirty="0" smtClean="0"/>
              <a:t> in </a:t>
            </a:r>
            <a:r>
              <a:rPr lang="en-US" dirty="0" smtClean="0">
                <a:hlinkClick r:id="rId10" tooltip="History of ancient Egypt"/>
              </a:rPr>
              <a:t>Egypt</a:t>
            </a:r>
            <a:r>
              <a:rPr lang="en-US" dirty="0" smtClean="0"/>
              <a:t> around </a:t>
            </a:r>
            <a:r>
              <a:rPr lang="en-US" dirty="0" smtClean="0">
                <a:hlinkClick r:id="rId11" tooltip="27th century BC"/>
              </a:rPr>
              <a:t>2630</a:t>
            </a:r>
            <a:r>
              <a:rPr lang="en-US" dirty="0" smtClean="0"/>
              <a:t>–</a:t>
            </a:r>
            <a:r>
              <a:rPr lang="en-US" dirty="0" smtClean="0">
                <a:hlinkClick r:id="rId11" tooltip="27th century BC"/>
              </a:rPr>
              <a:t>2611 BC</a:t>
            </a:r>
            <a:r>
              <a:rPr lang="en-US" dirty="0" smtClean="0"/>
              <a:t>.</a:t>
            </a:r>
            <a:r>
              <a:rPr lang="en-US" baseline="30000" dirty="0" smtClean="0">
                <a:hlinkClick r:id="rId12"/>
              </a:rPr>
              <a:t>[7]</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3</a:t>
            </a:fld>
            <a:endParaRPr lang="en-US"/>
          </a:p>
        </p:txBody>
      </p:sp>
    </p:spTree>
    <p:extLst>
      <p:ext uri="{BB962C8B-B14F-4D97-AF65-F5344CB8AC3E}">
        <p14:creationId xmlns:p14="http://schemas.microsoft.com/office/powerpoint/2010/main" val="314850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Ancient ERA:   mechanical </a:t>
            </a:r>
            <a:r>
              <a:rPr lang="en-US" dirty="0" smtClean="0">
                <a:hlinkClick r:id="rId3" tooltip="Archimedes"/>
              </a:rPr>
              <a:t>inventions</a:t>
            </a:r>
            <a:r>
              <a:rPr lang="en-US" dirty="0" smtClean="0"/>
              <a:t> of </a:t>
            </a:r>
            <a:r>
              <a:rPr lang="en-US" dirty="0" smtClean="0">
                <a:hlinkClick r:id="rId4" tooltip="Archimedes"/>
              </a:rPr>
              <a:t>Archimedes</a:t>
            </a:r>
            <a:r>
              <a:rPr lang="en-US" dirty="0" smtClean="0"/>
              <a:t> are examples of early mechanical engineering</a:t>
            </a:r>
            <a:r>
              <a:rPr lang="en-US" baseline="0" dirty="0" smtClean="0"/>
              <a:t> </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4</a:t>
            </a:fld>
            <a:endParaRPr lang="en-US"/>
          </a:p>
        </p:txBody>
      </p:sp>
    </p:spTree>
    <p:extLst>
      <p:ext uri="{BB962C8B-B14F-4D97-AF65-F5344CB8AC3E}">
        <p14:creationId xmlns:p14="http://schemas.microsoft.com/office/powerpoint/2010/main" val="2912196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Renaissance ERA: </a:t>
            </a:r>
            <a:r>
              <a:rPr lang="en-US" b="1" dirty="0" smtClean="0"/>
              <a:t>Among famous historical figures, </a:t>
            </a:r>
            <a:r>
              <a:rPr lang="en-US" b="1" dirty="0" smtClean="0">
                <a:hlinkClick r:id="rId3" tooltip="Leonardo da Vinci"/>
              </a:rPr>
              <a:t>Leonardo da Vinci</a:t>
            </a:r>
            <a:r>
              <a:rPr lang="en-US" b="1" dirty="0" smtClean="0"/>
              <a:t> is a well-known </a:t>
            </a:r>
            <a:r>
              <a:rPr lang="en-US" b="1" dirty="0" smtClean="0">
                <a:hlinkClick r:id="rId4" tooltip="Renaissance"/>
              </a:rPr>
              <a:t>Renaissance</a:t>
            </a:r>
            <a:r>
              <a:rPr lang="en-US" b="1" dirty="0" smtClean="0"/>
              <a:t> artist and engineer</a:t>
            </a:r>
            <a:r>
              <a:rPr lang="en-US" dirty="0" smtClean="0"/>
              <a:t>, and a prime example of the nexus between art and engineering. </a:t>
            </a:r>
            <a:r>
              <a:rPr lang="en-US" b="1" dirty="0" smtClean="0"/>
              <a:t>Leonardo is revered for </a:t>
            </a:r>
            <a:r>
              <a:rPr lang="en-US" b="1" dirty="0" smtClean="0">
                <a:hlinkClick r:id="rId5" tooltip="Science and inventions of Leonardo da Vinci"/>
              </a:rPr>
              <a:t>his technological ingenuity</a:t>
            </a:r>
            <a:r>
              <a:rPr lang="en-US" b="1" dirty="0" smtClean="0"/>
              <a:t>. He </a:t>
            </a:r>
            <a:r>
              <a:rPr lang="en-US" b="1" dirty="0" err="1" smtClean="0"/>
              <a:t>conceptualised</a:t>
            </a:r>
            <a:r>
              <a:rPr lang="en-US" b="1" dirty="0" smtClean="0"/>
              <a:t> flying machines, a type of </a:t>
            </a:r>
            <a:r>
              <a:rPr lang="en-US" b="1" dirty="0" err="1" smtClean="0">
                <a:hlinkClick r:id="rId6" tooltip="Armoured fighting vehicle"/>
              </a:rPr>
              <a:t>armoured</a:t>
            </a:r>
            <a:r>
              <a:rPr lang="en-US" b="1" dirty="0" smtClean="0">
                <a:hlinkClick r:id="rId6" tooltip="Armoured fighting vehicle"/>
              </a:rPr>
              <a:t> fighting vehicle</a:t>
            </a:r>
            <a:r>
              <a:rPr lang="en-US" b="1" dirty="0" smtClean="0"/>
              <a:t>, </a:t>
            </a:r>
            <a:r>
              <a:rPr lang="en-US" b="1" dirty="0" smtClean="0">
                <a:hlinkClick r:id="rId7" tooltip="Concentrated solar power"/>
              </a:rPr>
              <a:t>concentrated solar power</a:t>
            </a:r>
            <a:r>
              <a:rPr lang="en-US" b="1" dirty="0" smtClean="0"/>
              <a:t>, an </a:t>
            </a:r>
            <a:r>
              <a:rPr lang="en-US" b="1" dirty="0" smtClean="0">
                <a:hlinkClick r:id="rId8" tooltip="Adding machine"/>
              </a:rPr>
              <a:t>adding machine</a:t>
            </a:r>
            <a:r>
              <a:rPr lang="en-US" b="1" dirty="0" smtClean="0"/>
              <a:t>,</a:t>
            </a:r>
            <a:r>
              <a:rPr lang="en-US" b="1" baseline="30000" dirty="0" smtClean="0">
                <a:hlinkClick r:id="rId9"/>
              </a:rPr>
              <a:t>[8]</a:t>
            </a:r>
            <a:r>
              <a:rPr lang="en-US" b="1" dirty="0" smtClean="0"/>
              <a:t> and the </a:t>
            </a:r>
            <a:r>
              <a:rPr lang="en-US" b="1" dirty="0" smtClean="0">
                <a:hlinkClick r:id="rId10" tooltip="Double hull"/>
              </a:rPr>
              <a:t>double hull</a:t>
            </a:r>
            <a:r>
              <a:rPr lang="en-US" b="1" dirty="0" smtClean="0"/>
              <a:t>. Relatively few of his designs were constructed or even feasible during his lifetime</a:t>
            </a:r>
            <a:r>
              <a:rPr lang="en-US" dirty="0" smtClean="0"/>
              <a:t>, as the modern scientific approaches to </a:t>
            </a:r>
            <a:r>
              <a:rPr lang="en-US" dirty="0" smtClean="0">
                <a:hlinkClick r:id="rId11" tooltip="Metallurgy"/>
              </a:rPr>
              <a:t>metallurgy</a:t>
            </a:r>
            <a:r>
              <a:rPr lang="en-US" dirty="0" smtClean="0"/>
              <a:t> and engineering were only in their infancy during the Renaissance. </a:t>
            </a:r>
          </a:p>
          <a:p>
            <a:endParaRPr lang="en-US" dirty="0" smtClean="0"/>
          </a:p>
          <a:p>
            <a:r>
              <a:rPr lang="en-US" dirty="0" smtClean="0"/>
              <a:t>Renaissance ERA:   </a:t>
            </a:r>
            <a:r>
              <a:rPr lang="en-US" b="1" dirty="0" smtClean="0"/>
              <a:t>The first </a:t>
            </a:r>
            <a:r>
              <a:rPr lang="en-US" b="1" dirty="0" smtClean="0">
                <a:hlinkClick r:id="rId12" tooltip="Steam engine"/>
              </a:rPr>
              <a:t>steam engine</a:t>
            </a:r>
            <a:r>
              <a:rPr lang="en-US" b="1" dirty="0" smtClean="0"/>
              <a:t> was built in 1698 by </a:t>
            </a:r>
            <a:r>
              <a:rPr lang="en-US" b="1" dirty="0" smtClean="0">
                <a:hlinkClick r:id="rId13" tooltip="Thomas Savery"/>
              </a:rPr>
              <a:t>Thomas </a:t>
            </a:r>
            <a:r>
              <a:rPr lang="en-US" b="1" dirty="0" err="1" smtClean="0">
                <a:hlinkClick r:id="rId13" tooltip="Thomas Savery"/>
              </a:rPr>
              <a:t>Savery</a:t>
            </a:r>
            <a:r>
              <a:rPr lang="en-US" b="1" dirty="0" smtClean="0"/>
              <a:t> and English Inventor/Engineer</a:t>
            </a:r>
            <a:r>
              <a:rPr lang="en-US" dirty="0" smtClean="0"/>
              <a:t>.</a:t>
            </a:r>
            <a:r>
              <a:rPr lang="en-US" baseline="30000" dirty="0" smtClean="0">
                <a:hlinkClick r:id="rId14"/>
              </a:rPr>
              <a:t>[12]</a:t>
            </a:r>
            <a:r>
              <a:rPr lang="en-US" dirty="0" smtClean="0"/>
              <a:t> The development of this device gave rise to the </a:t>
            </a:r>
            <a:r>
              <a:rPr lang="en-US" dirty="0" smtClean="0">
                <a:hlinkClick r:id="rId15" tooltip="Industrial Revolution"/>
              </a:rPr>
              <a:t>Industrial Revolution</a:t>
            </a:r>
            <a:r>
              <a:rPr lang="en-US" dirty="0" smtClean="0"/>
              <a:t> in the coming decades, allowing for the beginnings of </a:t>
            </a:r>
            <a:r>
              <a:rPr lang="en-US" dirty="0" smtClean="0">
                <a:hlinkClick r:id="rId16" tooltip="Mass production"/>
              </a:rPr>
              <a:t>mass production</a:t>
            </a:r>
            <a:endParaRPr lang="en-US" dirty="0" smtClean="0"/>
          </a:p>
          <a:p>
            <a:endParaRPr lang="en-US" dirty="0" smtClean="0"/>
          </a:p>
          <a:p>
            <a:r>
              <a:rPr lang="en-US" b="1" dirty="0" smtClean="0">
                <a:hlinkClick r:id="rId17" tooltip="John Smeaton"/>
              </a:rPr>
              <a:t>Modern ERA:  John Smeaton</a:t>
            </a:r>
            <a:r>
              <a:rPr lang="en-US" b="1" dirty="0" smtClean="0"/>
              <a:t> was the first self-proclaimed civil engineer and is often regarded as the "father" of </a:t>
            </a:r>
            <a:r>
              <a:rPr lang="en-US" b="1" dirty="0" smtClean="0">
                <a:hlinkClick r:id="rId18" tooltip="Civil engineering"/>
              </a:rPr>
              <a:t>civil engineering</a:t>
            </a:r>
            <a:r>
              <a:rPr lang="en-US" dirty="0" smtClean="0"/>
              <a:t>. He was an </a:t>
            </a:r>
            <a:r>
              <a:rPr lang="en-US" b="1" dirty="0" smtClean="0"/>
              <a:t>English</a:t>
            </a:r>
            <a:r>
              <a:rPr lang="en-US" dirty="0" smtClean="0"/>
              <a:t> </a:t>
            </a:r>
            <a:r>
              <a:rPr lang="en-US" dirty="0" smtClean="0">
                <a:hlinkClick r:id="rId19" tooltip="Civil engineer"/>
              </a:rPr>
              <a:t>civil engineer</a:t>
            </a:r>
            <a:r>
              <a:rPr lang="en-US" dirty="0" smtClean="0"/>
              <a:t> responsible for the </a:t>
            </a:r>
            <a:r>
              <a:rPr lang="en-US" b="1" dirty="0" smtClean="0"/>
              <a:t>design of </a:t>
            </a:r>
            <a:r>
              <a:rPr lang="en-US" b="1" dirty="0" smtClean="0">
                <a:hlinkClick r:id="rId20" tooltip="Bridge"/>
              </a:rPr>
              <a:t>bridges</a:t>
            </a:r>
            <a:r>
              <a:rPr lang="en-US" b="1" dirty="0" smtClean="0"/>
              <a:t>, </a:t>
            </a:r>
            <a:r>
              <a:rPr lang="en-US" b="1" dirty="0" smtClean="0">
                <a:hlinkClick r:id="rId21" tooltip="Canal"/>
              </a:rPr>
              <a:t>canals</a:t>
            </a:r>
            <a:r>
              <a:rPr lang="en-US" b="1" dirty="0" smtClean="0"/>
              <a:t>, </a:t>
            </a:r>
            <a:r>
              <a:rPr lang="en-US" b="1" dirty="0" err="1" smtClean="0">
                <a:hlinkClick r:id="rId22" tooltip="Harbour"/>
              </a:rPr>
              <a:t>harbours</a:t>
            </a:r>
            <a:r>
              <a:rPr lang="en-US" b="1" dirty="0" smtClean="0"/>
              <a:t>, and </a:t>
            </a:r>
            <a:r>
              <a:rPr lang="en-US" b="1" dirty="0" smtClean="0">
                <a:hlinkClick r:id="rId23" tooltip="Lighthouse"/>
              </a:rPr>
              <a:t>lighthouses</a:t>
            </a:r>
            <a:r>
              <a:rPr lang="en-US" dirty="0" smtClean="0"/>
              <a:t>. He was also a capable </a:t>
            </a:r>
            <a:r>
              <a:rPr lang="en-US" dirty="0" smtClean="0">
                <a:hlinkClick r:id="rId24" tooltip="Mechanical engineer"/>
              </a:rPr>
              <a:t>mechanical engineer</a:t>
            </a:r>
            <a:r>
              <a:rPr lang="en-US" dirty="0" smtClean="0"/>
              <a:t> and an eminent </a:t>
            </a:r>
            <a:r>
              <a:rPr lang="en-US" dirty="0" smtClean="0">
                <a:hlinkClick r:id="rId25" tooltip="Physicist"/>
              </a:rPr>
              <a:t>physicist</a:t>
            </a:r>
            <a:r>
              <a:rPr lang="en-US" dirty="0" smtClean="0"/>
              <a:t>. </a:t>
            </a:r>
          </a:p>
          <a:p>
            <a:endParaRPr lang="en-US" dirty="0" smtClean="0"/>
          </a:p>
          <a:p>
            <a:r>
              <a:rPr lang="en-US" b="1" dirty="0" smtClean="0"/>
              <a:t>Modern ERA:  Alessandro Giuseppe Antonio </a:t>
            </a:r>
            <a:r>
              <a:rPr lang="en-US" b="1" dirty="0" err="1" smtClean="0"/>
              <a:t>Anastasio</a:t>
            </a:r>
            <a:r>
              <a:rPr lang="en-US" b="1" dirty="0" smtClean="0"/>
              <a:t> </a:t>
            </a:r>
            <a:r>
              <a:rPr lang="en-US" b="0" dirty="0" smtClean="0"/>
              <a:t>Volta (</a:t>
            </a:r>
            <a:r>
              <a:rPr lang="en-US" b="1" dirty="0" smtClean="0"/>
              <a:t>Italian</a:t>
            </a:r>
            <a:r>
              <a:rPr lang="en-US" b="0" dirty="0" smtClean="0"/>
              <a:t> pronunciation</a:t>
            </a:r>
            <a:r>
              <a:rPr lang="en-US" dirty="0" smtClean="0"/>
              <a:t>: </a:t>
            </a:r>
            <a:r>
              <a:rPr lang="en-US" dirty="0" smtClean="0">
                <a:hlinkClick r:id="rId26" tooltip="Help:IPA for Italian"/>
              </a:rPr>
              <a:t>[</a:t>
            </a:r>
            <a:r>
              <a:rPr lang="en-US" dirty="0" err="1" smtClean="0">
                <a:hlinkClick r:id="rId26" tooltip="Help:IPA for Italian"/>
              </a:rPr>
              <a:t>alesˈsandro</a:t>
            </a:r>
            <a:r>
              <a:rPr lang="en-US" dirty="0" smtClean="0">
                <a:hlinkClick r:id="rId26" tooltip="Help:IPA for Italian"/>
              </a:rPr>
              <a:t> ˈ</a:t>
            </a:r>
            <a:r>
              <a:rPr lang="en-US" dirty="0" err="1" smtClean="0">
                <a:hlinkClick r:id="rId26" tooltip="Help:IPA for Italian"/>
              </a:rPr>
              <a:t>vɔlta</a:t>
            </a:r>
            <a:r>
              <a:rPr lang="en-US" dirty="0" smtClean="0">
                <a:hlinkClick r:id="rId26" tooltip="Help:IPA for Italian"/>
              </a:rPr>
              <a:t>]</a:t>
            </a:r>
            <a:r>
              <a:rPr lang="en-US" dirty="0" smtClean="0"/>
              <a:t>; 18 February 1745 – 5 March 1827) </a:t>
            </a:r>
            <a:r>
              <a:rPr lang="en-US" b="1" dirty="0" smtClean="0"/>
              <a:t>was an </a:t>
            </a:r>
            <a:r>
              <a:rPr lang="en-US" b="1" dirty="0" smtClean="0">
                <a:hlinkClick r:id="rId27" tooltip="Italian people"/>
              </a:rPr>
              <a:t>Italian</a:t>
            </a:r>
            <a:r>
              <a:rPr lang="en-US" dirty="0" smtClean="0"/>
              <a:t> </a:t>
            </a:r>
            <a:r>
              <a:rPr lang="en-US" dirty="0" smtClean="0">
                <a:hlinkClick r:id="rId25" tooltip="Physicist"/>
              </a:rPr>
              <a:t>physicist</a:t>
            </a:r>
            <a:r>
              <a:rPr lang="en-US" dirty="0" smtClean="0"/>
              <a:t>, </a:t>
            </a:r>
            <a:r>
              <a:rPr lang="en-US" dirty="0" smtClean="0">
                <a:hlinkClick r:id="rId28" tooltip="Chemist"/>
              </a:rPr>
              <a:t>chemist</a:t>
            </a:r>
            <a:r>
              <a:rPr lang="en-US" dirty="0" smtClean="0"/>
              <a:t>, and a pioneer of </a:t>
            </a:r>
            <a:r>
              <a:rPr lang="en-US" dirty="0" smtClean="0">
                <a:hlinkClick r:id="rId29" tooltip="Electricity"/>
              </a:rPr>
              <a:t>electricity</a:t>
            </a:r>
            <a:r>
              <a:rPr lang="en-US" dirty="0" smtClean="0"/>
              <a:t> and </a:t>
            </a:r>
            <a:r>
              <a:rPr lang="en-US" dirty="0" smtClean="0">
                <a:hlinkClick r:id="rId30" tooltip="Power (physics)"/>
              </a:rPr>
              <a:t>power</a:t>
            </a:r>
            <a:r>
              <a:rPr lang="en-US" dirty="0" smtClean="0"/>
              <a:t>,</a:t>
            </a:r>
            <a:r>
              <a:rPr lang="en-US" baseline="30000" dirty="0" smtClean="0">
                <a:hlinkClick r:id="rId31"/>
              </a:rPr>
              <a:t>[2]</a:t>
            </a:r>
            <a:r>
              <a:rPr lang="en-US" baseline="30000" dirty="0" smtClean="0">
                <a:hlinkClick r:id="rId32"/>
              </a:rPr>
              <a:t>[3]</a:t>
            </a:r>
            <a:r>
              <a:rPr lang="en-US" baseline="30000" dirty="0" smtClean="0">
                <a:hlinkClick r:id="rId33"/>
              </a:rPr>
              <a:t>[4]</a:t>
            </a:r>
            <a:r>
              <a:rPr lang="en-US" dirty="0" smtClean="0"/>
              <a:t> who </a:t>
            </a:r>
            <a:r>
              <a:rPr lang="en-US" b="1" dirty="0" smtClean="0"/>
              <a:t>is credited as the inventor of the </a:t>
            </a:r>
            <a:r>
              <a:rPr lang="en-US" b="1" dirty="0" smtClean="0">
                <a:hlinkClick r:id="rId34" tooltip="Electrical battery"/>
              </a:rPr>
              <a:t>electrical battery</a:t>
            </a:r>
            <a:r>
              <a:rPr lang="en-US" b="1" dirty="0" smtClean="0"/>
              <a:t> </a:t>
            </a:r>
            <a:r>
              <a:rPr lang="en-US" dirty="0" smtClean="0"/>
              <a:t>and the discoverer of </a:t>
            </a:r>
            <a:r>
              <a:rPr lang="en-US" dirty="0" smtClean="0">
                <a:hlinkClick r:id="rId35" tooltip="Methane"/>
              </a:rPr>
              <a:t>methane</a:t>
            </a:r>
            <a:endParaRPr lang="en-US" dirty="0" smtClean="0"/>
          </a:p>
          <a:p>
            <a:endParaRPr lang="en-US" dirty="0" smtClean="0"/>
          </a:p>
          <a:p>
            <a:r>
              <a:rPr lang="en-US" b="1" dirty="0" smtClean="0"/>
              <a:t>Modern ERA:  </a:t>
            </a:r>
            <a:r>
              <a:rPr lang="en-US" dirty="0" smtClean="0"/>
              <a:t>English Scientist </a:t>
            </a:r>
            <a:r>
              <a:rPr lang="en-US" b="1" dirty="0" smtClean="0"/>
              <a:t>Faraday's breakthrough came when he wrapped two insulated coils of wire around an iron ring, and found that upon passing a current through one coil a momentary current was induced in the other coil.</a:t>
            </a:r>
            <a:r>
              <a:rPr lang="en-US" b="1" baseline="30000" dirty="0" smtClean="0">
                <a:hlinkClick r:id="rId36"/>
              </a:rPr>
              <a:t>[2]</a:t>
            </a:r>
            <a:r>
              <a:rPr lang="en-US" b="1" dirty="0" smtClean="0"/>
              <a:t> This phenomenon is now known as </a:t>
            </a:r>
            <a:r>
              <a:rPr lang="en-US" b="1" dirty="0" smtClean="0">
                <a:hlinkClick r:id="rId37" tooltip="Mutual induction"/>
              </a:rPr>
              <a:t>mutual induction</a:t>
            </a:r>
            <a:r>
              <a:rPr lang="en-US" dirty="0" smtClean="0"/>
              <a:t>.</a:t>
            </a:r>
            <a:r>
              <a:rPr lang="en-US" baseline="30000" dirty="0" smtClean="0"/>
              <a:t> </a:t>
            </a:r>
            <a:r>
              <a:rPr lang="en-US" dirty="0" smtClean="0"/>
              <a:t>It was by his research on the </a:t>
            </a:r>
            <a:r>
              <a:rPr lang="en-US" dirty="0" smtClean="0">
                <a:hlinkClick r:id="rId38" tooltip="Electromagnetic field"/>
              </a:rPr>
              <a:t>magnetic field</a:t>
            </a:r>
            <a:r>
              <a:rPr lang="en-US" dirty="0" smtClean="0"/>
              <a:t> around a </a:t>
            </a:r>
            <a:r>
              <a:rPr lang="en-US" dirty="0" smtClean="0">
                <a:hlinkClick r:id="rId39" tooltip="Electrical conductor"/>
              </a:rPr>
              <a:t>conductor</a:t>
            </a:r>
            <a:r>
              <a:rPr lang="en-US" dirty="0" smtClean="0"/>
              <a:t> carrying a </a:t>
            </a:r>
            <a:r>
              <a:rPr lang="en-US" dirty="0" smtClean="0">
                <a:hlinkClick r:id="rId40" tooltip="Direct current"/>
              </a:rPr>
              <a:t>direct current</a:t>
            </a:r>
            <a:r>
              <a:rPr lang="en-US" dirty="0" smtClean="0"/>
              <a:t> that Faraday </a:t>
            </a:r>
            <a:r>
              <a:rPr lang="en-US" b="1" dirty="0" smtClean="0"/>
              <a:t>established the basis for the concept of the </a:t>
            </a:r>
            <a:r>
              <a:rPr lang="en-US" b="1" dirty="0" smtClean="0">
                <a:hlinkClick r:id="rId38" tooltip="Electromagnetic field"/>
              </a:rPr>
              <a:t>electromagnetic field</a:t>
            </a:r>
            <a:r>
              <a:rPr lang="en-US" b="1" dirty="0" smtClean="0"/>
              <a:t> in physics</a:t>
            </a:r>
            <a:r>
              <a:rPr lang="en-US" dirty="0" smtClean="0"/>
              <a:t>. Faraday also established that </a:t>
            </a:r>
            <a:r>
              <a:rPr lang="en-US" dirty="0" smtClean="0">
                <a:hlinkClick r:id="rId41" tooltip="Magnetism"/>
              </a:rPr>
              <a:t>magnetism</a:t>
            </a:r>
            <a:r>
              <a:rPr lang="en-US" dirty="0" smtClean="0"/>
              <a:t> could affect </a:t>
            </a:r>
            <a:r>
              <a:rPr lang="en-US" dirty="0" smtClean="0">
                <a:hlinkClick r:id="rId42" tooltip="Ray (optics)"/>
              </a:rPr>
              <a:t>rays of light</a:t>
            </a:r>
            <a:r>
              <a:rPr lang="en-US" dirty="0" smtClean="0"/>
              <a:t> and that there was an underlying relationship between the two phenomena.</a:t>
            </a:r>
            <a:r>
              <a:rPr lang="en-US" baseline="30000" dirty="0" smtClean="0">
                <a:hlinkClick r:id="rId43"/>
              </a:rPr>
              <a:t>[1]</a:t>
            </a:r>
            <a:r>
              <a:rPr lang="en-US" baseline="30000" dirty="0" smtClean="0">
                <a:hlinkClick r:id="rId36"/>
              </a:rPr>
              <a:t>[2]</a:t>
            </a:r>
            <a:r>
              <a:rPr lang="en-US" dirty="0" smtClean="0"/>
              <a:t> He similarly discovered the principles of electromagnetic induction and diamagnetism, and the </a:t>
            </a:r>
            <a:r>
              <a:rPr lang="en-US" dirty="0" smtClean="0">
                <a:hlinkClick r:id="rId44" tooltip="Faraday's laws of electrolysis"/>
              </a:rPr>
              <a:t>laws of electrolysis</a:t>
            </a:r>
            <a:r>
              <a:rPr lang="en-US" dirty="0" smtClean="0"/>
              <a:t>. His </a:t>
            </a:r>
            <a:r>
              <a:rPr lang="en-US" dirty="0" smtClean="0">
                <a:hlinkClick r:id="rId45" tooltip="Invention"/>
              </a:rPr>
              <a:t>inventions</a:t>
            </a:r>
            <a:r>
              <a:rPr lang="en-US" dirty="0" smtClean="0"/>
              <a:t> of </a:t>
            </a:r>
            <a:r>
              <a:rPr lang="en-US" dirty="0" smtClean="0">
                <a:hlinkClick r:id="rId46" tooltip="Electric motor"/>
              </a:rPr>
              <a:t>electromagnetic rotary devices</a:t>
            </a:r>
            <a:r>
              <a:rPr lang="en-US" dirty="0" smtClean="0"/>
              <a:t> formed the foundation of electric motor technology, </a:t>
            </a:r>
            <a:r>
              <a:rPr lang="en-US" b="1" dirty="0" smtClean="0"/>
              <a:t>and it was largely due to his efforts that </a:t>
            </a:r>
            <a:r>
              <a:rPr lang="en-US" b="1" dirty="0" smtClean="0">
                <a:hlinkClick r:id="rId29" tooltip="Electricity"/>
              </a:rPr>
              <a:t>electricity</a:t>
            </a:r>
            <a:r>
              <a:rPr lang="en-US" b="1" dirty="0" smtClean="0"/>
              <a:t> became practical for use in technology</a:t>
            </a:r>
            <a:endParaRPr lang="en-US" b="1"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5</a:t>
            </a:fld>
            <a:endParaRPr lang="en-US"/>
          </a:p>
        </p:txBody>
      </p:sp>
    </p:spTree>
    <p:extLst>
      <p:ext uri="{BB962C8B-B14F-4D97-AF65-F5344CB8AC3E}">
        <p14:creationId xmlns:p14="http://schemas.microsoft.com/office/powerpoint/2010/main" val="693609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1" dirty="0" smtClean="0"/>
              <a:t>Simon "Si" </a:t>
            </a:r>
            <a:r>
              <a:rPr lang="en-US" b="1" dirty="0" err="1" smtClean="0"/>
              <a:t>Ramo</a:t>
            </a:r>
            <a:r>
              <a:rPr lang="en-US" dirty="0" smtClean="0"/>
              <a:t> (May 7, 1913 – June 27, 2016) was an American engineer, businessman, and author. He led development of microwave and missile technology and is </a:t>
            </a:r>
            <a:r>
              <a:rPr lang="en-US" b="1" dirty="0" smtClean="0"/>
              <a:t>sometimes known as the father of the </a:t>
            </a:r>
            <a:r>
              <a:rPr lang="en-US" b="1" dirty="0" smtClean="0">
                <a:hlinkClick r:id="rId3" tooltip="Intercontinental ballistic missile"/>
              </a:rPr>
              <a:t>intercontinental ballistic missile</a:t>
            </a:r>
            <a:r>
              <a:rPr lang="en-US" b="1" dirty="0" smtClean="0"/>
              <a:t> (ICBM). </a:t>
            </a:r>
            <a:r>
              <a:rPr lang="en-US" dirty="0" smtClean="0"/>
              <a:t>He also </a:t>
            </a:r>
            <a:r>
              <a:rPr lang="en-US" b="1" dirty="0" smtClean="0"/>
              <a:t>developed </a:t>
            </a:r>
            <a:r>
              <a:rPr lang="en-US" b="1" dirty="0" smtClean="0">
                <a:hlinkClick r:id="rId4" tooltip="General Electric"/>
              </a:rPr>
              <a:t>General Electric's</a:t>
            </a:r>
            <a:r>
              <a:rPr lang="en-US" b="1" dirty="0" smtClean="0"/>
              <a:t> </a:t>
            </a:r>
            <a:r>
              <a:rPr lang="en-US" b="1" dirty="0" smtClean="0">
                <a:hlinkClick r:id="rId5" tooltip="Electron microscope"/>
              </a:rPr>
              <a:t>electron microscope</a:t>
            </a:r>
            <a:r>
              <a:rPr lang="en-US" dirty="0" smtClean="0"/>
              <a:t>. He has been </a:t>
            </a:r>
            <a:r>
              <a:rPr lang="en-US" b="1" dirty="0" smtClean="0"/>
              <a:t>partly responsible for the creation of two Fortune 500 companies, </a:t>
            </a:r>
            <a:r>
              <a:rPr lang="en-US" b="1" dirty="0" err="1" smtClean="0"/>
              <a:t>Ramo</a:t>
            </a:r>
            <a:r>
              <a:rPr lang="en-US" b="1" dirty="0" smtClean="0"/>
              <a:t>-Wooldridge (</a:t>
            </a:r>
            <a:r>
              <a:rPr lang="en-US" b="1" dirty="0" smtClean="0">
                <a:hlinkClick r:id="rId6" tooltip="TRW Inc."/>
              </a:rPr>
              <a:t>TRW</a:t>
            </a:r>
            <a:r>
              <a:rPr lang="en-US" b="1" dirty="0" smtClean="0"/>
              <a:t> after 1958) and </a:t>
            </a:r>
            <a:r>
              <a:rPr lang="en-US" b="1" dirty="0" smtClean="0">
                <a:hlinkClick r:id="rId7" tooltip="Bunker Ramo Corporation"/>
              </a:rPr>
              <a:t>Bunker-</a:t>
            </a:r>
            <a:r>
              <a:rPr lang="en-US" b="1" dirty="0" err="1" smtClean="0">
                <a:hlinkClick r:id="rId7" tooltip="Bunker Ramo Corporation"/>
              </a:rPr>
              <a:t>Ramo</a:t>
            </a:r>
            <a:r>
              <a:rPr lang="en-US" b="1" dirty="0" smtClean="0"/>
              <a:t> (now part of </a:t>
            </a:r>
            <a:r>
              <a:rPr lang="en-US" b="1" dirty="0" smtClean="0">
                <a:hlinkClick r:id="rId8" tooltip="Honeywell"/>
              </a:rPr>
              <a:t>Honeywell</a:t>
            </a:r>
            <a:r>
              <a:rPr lang="en-US" b="1" dirty="0" smtClean="0"/>
              <a:t>). Some consider </a:t>
            </a:r>
            <a:r>
              <a:rPr lang="en-US" b="1" dirty="0" err="1" smtClean="0"/>
              <a:t>Ramo</a:t>
            </a:r>
            <a:r>
              <a:rPr lang="en-US" b="1" dirty="0" smtClean="0"/>
              <a:t> a founder of modern </a:t>
            </a:r>
            <a:r>
              <a:rPr lang="en-US" b="1" dirty="0" smtClean="0">
                <a:hlinkClick r:id="rId9" tooltip="Systems engineering"/>
              </a:rPr>
              <a:t>systems engineering</a:t>
            </a:r>
            <a:r>
              <a:rPr lang="en-US" dirty="0" smtClean="0"/>
              <a:t>. His definition of the discipline is:</a:t>
            </a:r>
          </a:p>
          <a:p>
            <a:pPr rtl="0"/>
            <a:r>
              <a:rPr lang="en-US" dirty="0" smtClean="0"/>
              <a:t>...</a:t>
            </a:r>
            <a:r>
              <a:rPr lang="en-US" b="1" dirty="0" smtClean="0"/>
              <a:t>a branch of engineering which concentrates on the design and application of the whole as distinct from the parts, looking at a problem in its entirety, taking account of all the facets and all the variables and linking the social to the technological</a:t>
            </a:r>
            <a:r>
              <a:rPr lang="en-US" dirty="0" smtClean="0"/>
              <a:t>.</a:t>
            </a:r>
            <a:r>
              <a:rPr lang="en-US" baseline="30000" dirty="0" smtClean="0">
                <a:hlinkClick r:id="rId10"/>
              </a:rPr>
              <a:t>[6]</a:t>
            </a:r>
            <a:endParaRPr lang="en-US" dirty="0" smtClean="0"/>
          </a:p>
          <a:p>
            <a:endParaRPr lang="en-US" b="1" dirty="0" smtClean="0"/>
          </a:p>
          <a:p>
            <a:endParaRPr lang="en-US" b="1" dirty="0" smtClean="0"/>
          </a:p>
          <a:p>
            <a:endParaRPr lang="en-US" b="1" dirty="0" smtClean="0"/>
          </a:p>
          <a:p>
            <a:r>
              <a:rPr lang="en-US" b="1" dirty="0" smtClean="0"/>
              <a:t>Harold (Hall) Chestnut</a:t>
            </a:r>
            <a:r>
              <a:rPr lang="en-US" dirty="0" smtClean="0"/>
              <a:t> (November 25, 1917 – August 29, 2001</a:t>
            </a:r>
            <a:r>
              <a:rPr lang="en-US" b="1" dirty="0" smtClean="0"/>
              <a:t>) was an American </a:t>
            </a:r>
            <a:r>
              <a:rPr lang="en-US" b="1" dirty="0" smtClean="0">
                <a:hlinkClick r:id="rId11" tooltip="Electrical engineer"/>
              </a:rPr>
              <a:t>electrical engineer</a:t>
            </a:r>
            <a:r>
              <a:rPr lang="en-US" b="1" dirty="0" smtClean="0"/>
              <a:t>, control engineer and manager at </a:t>
            </a:r>
            <a:r>
              <a:rPr lang="en-US" b="1" dirty="0" smtClean="0">
                <a:hlinkClick r:id="rId4" tooltip="General Electric"/>
              </a:rPr>
              <a:t>General Electric</a:t>
            </a:r>
            <a:r>
              <a:rPr lang="en-US" b="1" dirty="0" smtClean="0"/>
              <a:t> and author, who helped establish the fields of </a:t>
            </a:r>
            <a:r>
              <a:rPr lang="en-US" b="1" dirty="0" smtClean="0">
                <a:hlinkClick r:id="rId12" tooltip="Control theory"/>
              </a:rPr>
              <a:t>control theory</a:t>
            </a:r>
            <a:r>
              <a:rPr lang="en-US" b="1" dirty="0" smtClean="0"/>
              <a:t> and </a:t>
            </a:r>
            <a:r>
              <a:rPr lang="en-US" b="1" dirty="0" smtClean="0">
                <a:hlinkClick r:id="rId9" tooltip="Systems engineering"/>
              </a:rPr>
              <a:t>systems engineering</a:t>
            </a:r>
            <a:r>
              <a:rPr lang="en-US" b="1" dirty="0" smtClean="0"/>
              <a:t>. </a:t>
            </a:r>
            <a:r>
              <a:rPr lang="en-US" dirty="0" smtClean="0"/>
              <a:t>Born in </a:t>
            </a:r>
            <a:r>
              <a:rPr lang="en-US" dirty="0" smtClean="0">
                <a:hlinkClick r:id="rId13" tooltip="Albany, New York"/>
              </a:rPr>
              <a:t>Albany, New York</a:t>
            </a:r>
            <a:r>
              <a:rPr lang="en-US" dirty="0" smtClean="0"/>
              <a:t>, where his father, educated as a </a:t>
            </a:r>
            <a:r>
              <a:rPr lang="en-US" dirty="0" smtClean="0">
                <a:hlinkClick r:id="rId14" tooltip="Civil engineer"/>
              </a:rPr>
              <a:t>civil engineer</a:t>
            </a:r>
            <a:r>
              <a:rPr lang="en-US" dirty="0" smtClean="0"/>
              <a:t>, worked in the family candy business. Chestnut was raised in the 1920s and went on a scholarship to </a:t>
            </a:r>
            <a:r>
              <a:rPr lang="en-US" dirty="0" smtClean="0">
                <a:hlinkClick r:id="rId15" tooltip="MIT"/>
              </a:rPr>
              <a:t>MIT</a:t>
            </a:r>
            <a:r>
              <a:rPr lang="en-US" dirty="0" smtClean="0"/>
              <a:t> in 1934 to study </a:t>
            </a:r>
            <a:r>
              <a:rPr lang="en-US" dirty="0" smtClean="0">
                <a:hlinkClick r:id="rId16" tooltip="Chemical engineering"/>
              </a:rPr>
              <a:t>chemical engineering</a:t>
            </a:r>
            <a:r>
              <a:rPr lang="en-US" dirty="0" smtClean="0"/>
              <a:t>. In the first year he was awarded for his outstanding performance in chemistry, but switched anyway to electrical engineering and became </a:t>
            </a:r>
            <a:r>
              <a:rPr lang="en-US" dirty="0" smtClean="0">
                <a:hlinkClick r:id="rId17" tooltip="Cooperative education"/>
              </a:rPr>
              <a:t>co-op student</a:t>
            </a:r>
            <a:r>
              <a:rPr lang="en-US" dirty="0" smtClean="0"/>
              <a:t>. After five years of study he received a combined </a:t>
            </a:r>
            <a:r>
              <a:rPr lang="en-US" dirty="0" smtClean="0">
                <a:hlinkClick r:id="rId18" tooltip="Bachelor of Science"/>
              </a:rPr>
              <a:t>B.S.</a:t>
            </a:r>
            <a:r>
              <a:rPr lang="en-US" dirty="0" smtClean="0"/>
              <a:t> and </a:t>
            </a:r>
            <a:r>
              <a:rPr lang="en-US" dirty="0" smtClean="0">
                <a:hlinkClick r:id="rId19" tooltip="Master of Science"/>
              </a:rPr>
              <a:t>M.S.</a:t>
            </a:r>
            <a:r>
              <a:rPr lang="en-US" dirty="0" smtClean="0"/>
              <a:t> degree in </a:t>
            </a:r>
            <a:r>
              <a:rPr lang="en-US" dirty="0" smtClean="0">
                <a:hlinkClick r:id="rId20" tooltip="Electrical engineering"/>
              </a:rPr>
              <a:t>electrical engineering</a:t>
            </a:r>
            <a:r>
              <a:rPr lang="en-US" dirty="0" smtClean="0"/>
              <a:t> in 1940.</a:t>
            </a:r>
            <a:r>
              <a:rPr lang="en-US" baseline="30000" dirty="0" smtClean="0">
                <a:hlinkClick r:id="rId21"/>
              </a:rPr>
              <a:t>[1]</a:t>
            </a:r>
            <a:r>
              <a:rPr lang="en-US" dirty="0" smtClean="0"/>
              <a:t> Later he worked in the Aeronautics and Ordnance Department and the Systems Engineering and Analysis branch of the Advanced Technology Laboratory, where he served as manager from 1956 to 1972. Here he worked on a </a:t>
            </a:r>
            <a:r>
              <a:rPr lang="en-US" b="1" dirty="0" smtClean="0"/>
              <a:t>wide variety of technical problems including reliability issues in rapid transit and the </a:t>
            </a:r>
            <a:r>
              <a:rPr lang="en-US" b="1" dirty="0" smtClean="0">
                <a:hlinkClick r:id="rId22" tooltip="Apollo mission"/>
              </a:rPr>
              <a:t>Apollo mission</a:t>
            </a:r>
            <a:r>
              <a:rPr lang="en-US" b="1" dirty="0" smtClean="0"/>
              <a:t> to the </a:t>
            </a:r>
            <a:r>
              <a:rPr lang="en-US" b="1" dirty="0" smtClean="0">
                <a:hlinkClick r:id="rId23" tooltip="Moon"/>
              </a:rPr>
              <a:t>moon</a:t>
            </a:r>
            <a:r>
              <a:rPr lang="en-US" b="1" dirty="0" smtClean="0"/>
              <a:t>.</a:t>
            </a:r>
            <a:r>
              <a:rPr lang="en-US" b="1" baseline="30000" dirty="0" smtClean="0"/>
              <a:t> </a:t>
            </a:r>
            <a:r>
              <a:rPr lang="en-US" b="1" dirty="0" smtClean="0">
                <a:effectLst/>
              </a:rPr>
              <a:t>The methods seek to optimize the overall system functions according to the weighted objectives and to achieve maximum compatibility of its parts.</a:t>
            </a:r>
            <a:r>
              <a:rPr lang="en-US" dirty="0" smtClean="0">
                <a:effectLst/>
              </a:rPr>
              <a:t>"</a:t>
            </a:r>
            <a:r>
              <a:rPr lang="en-US" baseline="30000" dirty="0" smtClean="0">
                <a:effectLst/>
                <a:hlinkClick r:id="rId24"/>
              </a:rPr>
              <a:t>[11]</a:t>
            </a:r>
            <a:r>
              <a:rPr lang="en-US" dirty="0" smtClean="0">
                <a:effectLst/>
              </a:rPr>
              <a:t> — </a:t>
            </a:r>
            <a:r>
              <a:rPr lang="en-US" i="1" dirty="0" smtClean="0">
                <a:effectLst/>
              </a:rPr>
              <a:t>Systems Engineering Tools by Harold Chestnut, 1965.</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6</a:t>
            </a:fld>
            <a:endParaRPr lang="en-US"/>
          </a:p>
        </p:txBody>
      </p:sp>
    </p:spTree>
    <p:extLst>
      <p:ext uri="{BB962C8B-B14F-4D97-AF65-F5344CB8AC3E}">
        <p14:creationId xmlns:p14="http://schemas.microsoft.com/office/powerpoint/2010/main" val="2657293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7</a:t>
            </a:fld>
            <a:endParaRPr lang="en-US"/>
          </a:p>
        </p:txBody>
      </p:sp>
    </p:spTree>
    <p:extLst>
      <p:ext uri="{BB962C8B-B14F-4D97-AF65-F5344CB8AC3E}">
        <p14:creationId xmlns:p14="http://schemas.microsoft.com/office/powerpoint/2010/main" val="419580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8</a:t>
            </a:fld>
            <a:endParaRPr lang="en-US"/>
          </a:p>
        </p:txBody>
      </p:sp>
    </p:spTree>
    <p:extLst>
      <p:ext uri="{BB962C8B-B14F-4D97-AF65-F5344CB8AC3E}">
        <p14:creationId xmlns:p14="http://schemas.microsoft.com/office/powerpoint/2010/main" val="302054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"System engineering is a robust approach to the design, creation, and operation of systems. In simple terms, the approach consists of identification and quantification of system goals, creation of alternative system design concepts, performance of design trades, selection and implementation of the best design, verification that the design is properly built and integrated, and post-implementation assessment of how well the system meets (or met) the goals."</a:t>
            </a:r>
            <a:r>
              <a:rPr lang="en-US" baseline="30000" dirty="0" smtClean="0">
                <a:effectLst/>
                <a:hlinkClick r:id="rId3"/>
              </a:rPr>
              <a:t>[8]</a:t>
            </a:r>
            <a:r>
              <a:rPr lang="en-US" dirty="0" smtClean="0">
                <a:effectLst/>
              </a:rPr>
              <a:t> — </a:t>
            </a:r>
            <a:r>
              <a:rPr lang="en-US" i="1" dirty="0" smtClean="0">
                <a:effectLst/>
                <a:hlinkClick r:id="rId4" tooltip="NASA"/>
              </a:rPr>
              <a:t>NASA</a:t>
            </a:r>
            <a:r>
              <a:rPr lang="en-US" i="1" dirty="0" smtClean="0">
                <a:effectLst/>
              </a:rPr>
              <a:t> Systems Engineering Handbook, 1995</a:t>
            </a:r>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D25FD1-7E9C-4F4C-B574-EAA76444C08B}" type="slidenum">
              <a:rPr lang="en-US" smtClean="0"/>
              <a:t>9</a:t>
            </a:fld>
            <a:endParaRPr lang="en-US"/>
          </a:p>
        </p:txBody>
      </p:sp>
    </p:spTree>
    <p:extLst>
      <p:ext uri="{BB962C8B-B14F-4D97-AF65-F5344CB8AC3E}">
        <p14:creationId xmlns:p14="http://schemas.microsoft.com/office/powerpoint/2010/main" val="3105241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4/10/2017</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endParaRPr lang="en-US" sz="8000" dirty="0">
              <a:solidFill>
                <a:schemeClr val="tx1"/>
              </a:solidFill>
              <a:effectLst/>
            </a:endParaRP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endParaRPr lang="en-US" sz="8000" dirty="0">
              <a:solidFill>
                <a:schemeClr val="tx1"/>
              </a:solidFill>
              <a:effectLst/>
            </a:endParaRP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6003634" y="6560979"/>
            <a:ext cx="184731" cy="246221"/>
          </a:xfrm>
          <a:prstGeom prst="rect">
            <a:avLst/>
          </a:prstGeom>
        </p:spPr>
        <p:txBody>
          <a:bodyPr vert="horz" wrap="none" lIns="91440" tIns="45720" rIns="91440" bIns="45720" rtlCol="0" anchor="b" anchorCtr="1">
            <a:spAutoFit/>
          </a:bodyPr>
          <a:lstStyle>
            <a:lvl1pPr algn="l">
              <a:defRPr sz="1000" b="0" i="0">
                <a:solidFill>
                  <a:schemeClr val="tx1"/>
                </a:solidFill>
                <a:effectLst/>
                <a:latin typeface="+mn-lt"/>
              </a:defRPr>
            </a:lvl1pPr>
          </a:lstStyle>
          <a:p>
            <a:endParaRPr lang="en-US" dirty="0"/>
          </a:p>
        </p:txBody>
      </p:sp>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4/10/2017</a:t>
            </a:fld>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Direct_ascent" TargetMode="External"/><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hyperlink" Target="https://en.wikipedia.org/wiki/File:Apollo_Direct_Ascent.png" TargetMode="External"/><Relationship Id="rId5" Type="http://schemas.openxmlformats.org/officeDocument/2006/relationships/hyperlink" Target="https://en.wikipedia.org/wiki/Trans-lunar_injection" TargetMode="External"/><Relationship Id="rId4" Type="http://schemas.openxmlformats.org/officeDocument/2006/relationships/hyperlink" Target="https://en.wikipedia.org/wiki/Earth_orbit_rendezvou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Lunar_Orbit_Rendezvous" TargetMode="External"/><Relationship Id="rId7"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hyperlink" Target="https://en.wikipedia.org/wiki/Apollo_Lunar_Module" TargetMode="External"/><Relationship Id="rId5" Type="http://schemas.openxmlformats.org/officeDocument/2006/relationships/hyperlink" Target="https://en.wikipedia.org/wiki/Apollo_Command/Service_Module" TargetMode="External"/><Relationship Id="rId4" Type="http://schemas.openxmlformats.org/officeDocument/2006/relationships/hyperlink" Target="https://en.wikipedia.org/wiki/Saturn_V"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Direct_ascent"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hyperlink" Target="https://en.wikipedia.org/wiki/John_Houbolt" TargetMode="External"/><Relationship Id="rId4" Type="http://schemas.openxmlformats.org/officeDocument/2006/relationships/hyperlink" Target="https://en.wikipedia.org/wiki/Earth_orbit_rendezvou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hyperlink" Target="https://en.wikipedia.org/wiki/Apollo_Command/Service_Module#Service_Propulsion_System"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en.wikipedia.org/wiki/Apollo_Command/Service_Module" TargetMode="External"/><Relationship Id="rId5" Type="http://schemas.openxmlformats.org/officeDocument/2006/relationships/hyperlink" Target="https://en.wikipedia.org/wiki/Apollo_Lunar_Module"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0.emf"/><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hyperlink" Target="https://en.wikipedia.org/wiki/Block_diagra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hyperlink" Target="https://en.wikipedia.org/wiki/Gain_scheduling" TargetMode="External"/><Relationship Id="rId5" Type="http://schemas.openxmlformats.org/officeDocument/2006/relationships/hyperlink" Target="https://en.wikipedia.org/wiki/Nonlinear_system" TargetMode="External"/><Relationship Id="rId4" Type="http://schemas.openxmlformats.org/officeDocument/2006/relationships/hyperlink" Target="https://en.wikipedia.org/wiki/PID_controller#Limitations_of_PID_control"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hyperlink" Target="https://en.wikipedia.org/wiki/Spoke" TargetMode="External"/><Relationship Id="rId3" Type="http://schemas.openxmlformats.org/officeDocument/2006/relationships/hyperlink" Target="https://en.wikipedia.org/wiki/Chalcolithic" TargetMode="External"/><Relationship Id="rId7" Type="http://schemas.openxmlformats.org/officeDocument/2006/relationships/hyperlink" Target="https://en.wikipedia.org/wiki/Middle_Bronze_Age" TargetMode="External"/><Relationship Id="rId12"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hyperlink" Target="https://en.wikipedia.org/wiki/Early_Bronze_Age" TargetMode="External"/><Relationship Id="rId11" Type="http://schemas.openxmlformats.org/officeDocument/2006/relationships/hyperlink" Target="https://en.wikipedia.org/wiki/Axle" TargetMode="External"/><Relationship Id="rId5" Type="http://schemas.openxmlformats.org/officeDocument/2006/relationships/hyperlink" Target="https://en.wikipedia.org/wiki/Domestication_of_the_horse" TargetMode="External"/><Relationship Id="rId10" Type="http://schemas.openxmlformats.org/officeDocument/2006/relationships/hyperlink" Target="https://en.wikipedia.org/wiki/Rolling" TargetMode="External"/><Relationship Id="rId4" Type="http://schemas.openxmlformats.org/officeDocument/2006/relationships/hyperlink" Target="https://en.wikipedia.org/wiki/Potter's_wheel" TargetMode="External"/><Relationship Id="rId9" Type="http://schemas.openxmlformats.org/officeDocument/2006/relationships/hyperlink" Target="https://en.wikipedia.org/wiki/Friction"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27th_century_BC" TargetMode="External"/><Relationship Id="rId13" Type="http://schemas.openxmlformats.org/officeDocument/2006/relationships/hyperlink" Target="https://en.wikipedia.org/wiki/Courtyard" TargetMode="External"/><Relationship Id="rId18" Type="http://schemas.openxmlformats.org/officeDocument/2006/relationships/hyperlink" Target="https://en.wikipedia.org/wiki/Ashlar" TargetMode="External"/><Relationship Id="rId3" Type="http://schemas.openxmlformats.org/officeDocument/2006/relationships/image" Target="../media/image5.jpg"/><Relationship Id="rId21" Type="http://schemas.openxmlformats.org/officeDocument/2006/relationships/image" Target="../media/image8.jpg"/><Relationship Id="rId7" Type="http://schemas.openxmlformats.org/officeDocument/2006/relationships/hyperlink" Target="https://en.wikipedia.org/wiki/Memphis,_Egypt" TargetMode="External"/><Relationship Id="rId12" Type="http://schemas.openxmlformats.org/officeDocument/2006/relationships/hyperlink" Target="https://en.wikipedia.org/wiki/Mortuary" TargetMode="External"/><Relationship Id="rId17" Type="http://schemas.openxmlformats.org/officeDocument/2006/relationships/hyperlink" Target="https://en.wikipedia.org/wiki/Step_pyramid" TargetMode="External"/><Relationship Id="rId2" Type="http://schemas.openxmlformats.org/officeDocument/2006/relationships/notesSlide" Target="../notesSlides/notesSlide3.xml"/><Relationship Id="rId16" Type="http://schemas.openxmlformats.org/officeDocument/2006/relationships/hyperlink" Target="https://en.wikipedia.org/wiki/Pyramid_of_Djoser#cite_note-2" TargetMode="External"/><Relationship Id="rId20"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hyperlink" Target="https://en.wikipedia.org/wiki/Egypt" TargetMode="External"/><Relationship Id="rId11" Type="http://schemas.openxmlformats.org/officeDocument/2006/relationships/hyperlink" Target="https://en.wikipedia.org/wiki/Imhotep" TargetMode="External"/><Relationship Id="rId5" Type="http://schemas.openxmlformats.org/officeDocument/2006/relationships/hyperlink" Target="https://en.wikipedia.org/wiki/Saqqara" TargetMode="External"/><Relationship Id="rId15" Type="http://schemas.openxmlformats.org/officeDocument/2006/relationships/hyperlink" Target="https://en.wikipedia.org/wiki/Mastaba" TargetMode="External"/><Relationship Id="rId10" Type="http://schemas.openxmlformats.org/officeDocument/2006/relationships/hyperlink" Target="https://en.wikipedia.org/wiki/Djoser" TargetMode="External"/><Relationship Id="rId19" Type="http://schemas.openxmlformats.org/officeDocument/2006/relationships/hyperlink" Target="https://en.wikipedia.org/wiki/Pyramid_of_Djoser#cite_note-Lehner_1997_p84-3" TargetMode="External"/><Relationship Id="rId4" Type="http://schemas.openxmlformats.org/officeDocument/2006/relationships/image" Target="../media/image6.jpg"/><Relationship Id="rId9" Type="http://schemas.openxmlformats.org/officeDocument/2006/relationships/hyperlink" Target="https://en.wikipedia.org/wiki/Pharaoh" TargetMode="External"/><Relationship Id="rId14" Type="http://schemas.openxmlformats.org/officeDocument/2006/relationships/hyperlink" Target="https://en.wikipedia.org/wiki/Egyptian_pyrami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6003634" y="6560979"/>
            <a:ext cx="184731" cy="246221"/>
          </a:xfrm>
        </p:spPr>
        <p:txBody>
          <a:bodyPr wrap="none" anchor="b" anchorCtr="1">
            <a:spAutoFit/>
          </a:bodyPr>
          <a:lstStyle/>
          <a:p>
            <a:endParaRPr lang="en-US" dirty="0"/>
          </a:p>
        </p:txBody>
      </p:sp>
      <p:sp>
        <p:nvSpPr>
          <p:cNvPr id="2" name="Title 1"/>
          <p:cNvSpPr>
            <a:spLocks noGrp="1"/>
          </p:cNvSpPr>
          <p:nvPr>
            <p:ph type="ctrTitle"/>
          </p:nvPr>
        </p:nvSpPr>
        <p:spPr>
          <a:xfrm>
            <a:off x="846668" y="1964267"/>
            <a:ext cx="11345332" cy="2421464"/>
          </a:xfrm>
        </p:spPr>
        <p:txBody>
          <a:bodyPr/>
          <a:lstStyle/>
          <a:p>
            <a:r>
              <a:rPr lang="en-US" dirty="0" smtClean="0"/>
              <a:t>Life Without Systems Engineering….. </a:t>
            </a:r>
            <a:br>
              <a:rPr lang="en-US" dirty="0" smtClean="0"/>
            </a:br>
            <a:r>
              <a:rPr lang="en-US" dirty="0" smtClean="0"/>
              <a:t>Is That an Option?</a:t>
            </a:r>
            <a:endParaRPr lang="en-US" dirty="0"/>
          </a:p>
        </p:txBody>
      </p:sp>
      <p:sp>
        <p:nvSpPr>
          <p:cNvPr id="3" name="Subtitle 2"/>
          <p:cNvSpPr>
            <a:spLocks noGrp="1"/>
          </p:cNvSpPr>
          <p:nvPr>
            <p:ph type="subTitle" idx="1"/>
          </p:nvPr>
        </p:nvSpPr>
        <p:spPr/>
        <p:txBody>
          <a:bodyPr/>
          <a:lstStyle/>
          <a:p>
            <a:r>
              <a:rPr lang="en-US" dirty="0" smtClean="0"/>
              <a:t>Kelly DeFazio, P.E.</a:t>
            </a:r>
          </a:p>
          <a:p>
            <a:r>
              <a:rPr lang="en-US" dirty="0" smtClean="0"/>
              <a:t>Director, Lockheed Martin</a:t>
            </a:r>
          </a:p>
          <a:p>
            <a:r>
              <a:rPr lang="en-US" dirty="0" smtClean="0"/>
              <a:t>F35 Production Engineering</a:t>
            </a:r>
            <a:endParaRPr lang="en-US" dirty="0"/>
          </a:p>
        </p:txBody>
      </p:sp>
    </p:spTree>
    <p:extLst>
      <p:ext uri="{BB962C8B-B14F-4D97-AF65-F5344CB8AC3E}">
        <p14:creationId xmlns:p14="http://schemas.microsoft.com/office/powerpoint/2010/main" val="1082291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5" name="TextBox 4"/>
          <p:cNvSpPr txBox="1"/>
          <p:nvPr/>
        </p:nvSpPr>
        <p:spPr>
          <a:xfrm>
            <a:off x="8206422" y="6222424"/>
            <a:ext cx="3985578" cy="923330"/>
          </a:xfrm>
          <a:prstGeom prst="rect">
            <a:avLst/>
          </a:prstGeom>
          <a:noFill/>
        </p:spPr>
        <p:txBody>
          <a:bodyPr wrap="none" rtlCol="0">
            <a:spAutoFit/>
          </a:bodyPr>
          <a:lstStyle/>
          <a:p>
            <a:r>
              <a:rPr lang="en-US" dirty="0" smtClean="0"/>
              <a:t>Source: Wikipedia online</a:t>
            </a:r>
          </a:p>
          <a:p>
            <a:r>
              <a:rPr lang="en-US" b="1" dirty="0"/>
              <a:t>Project Apollo: A Retrospective Analysis</a:t>
            </a:r>
            <a:endParaRPr lang="en-US" dirty="0" smtClean="0"/>
          </a:p>
          <a:p>
            <a:endParaRPr lang="en-US" dirty="0"/>
          </a:p>
        </p:txBody>
      </p:sp>
      <p:sp>
        <p:nvSpPr>
          <p:cNvPr id="6" name="TextBox 5"/>
          <p:cNvSpPr txBox="1"/>
          <p:nvPr/>
        </p:nvSpPr>
        <p:spPr>
          <a:xfrm>
            <a:off x="326566" y="113059"/>
            <a:ext cx="11671845" cy="4401205"/>
          </a:xfrm>
          <a:prstGeom prst="rect">
            <a:avLst/>
          </a:prstGeom>
          <a:noFill/>
        </p:spPr>
        <p:txBody>
          <a:bodyPr wrap="square" rtlCol="0">
            <a:spAutoFit/>
          </a:bodyPr>
          <a:lstStyle/>
          <a:p>
            <a:r>
              <a:rPr lang="en-US" sz="3200" dirty="0"/>
              <a:t>Once Kennedy had defined a </a:t>
            </a:r>
            <a:r>
              <a:rPr lang="en-US" sz="3200" dirty="0" smtClean="0"/>
              <a:t>goal, this </a:t>
            </a:r>
            <a:r>
              <a:rPr lang="en-US" sz="3200" dirty="0" smtClean="0"/>
              <a:t>time based complex </a:t>
            </a:r>
            <a:r>
              <a:rPr lang="en-US" sz="3200" dirty="0" smtClean="0"/>
              <a:t>problem </a:t>
            </a:r>
            <a:r>
              <a:rPr lang="en-US" sz="3200" dirty="0" smtClean="0"/>
              <a:t>could </a:t>
            </a:r>
            <a:r>
              <a:rPr lang="en-US" sz="3200" dirty="0" smtClean="0"/>
              <a:t>only be solved by a systems </a:t>
            </a:r>
            <a:r>
              <a:rPr lang="en-US" sz="3200" dirty="0"/>
              <a:t>e</a:t>
            </a:r>
            <a:r>
              <a:rPr lang="en-US" sz="3200" dirty="0" smtClean="0"/>
              <a:t>ngineered approach </a:t>
            </a:r>
          </a:p>
          <a:p>
            <a:endParaRPr lang="en-US" sz="2400" dirty="0"/>
          </a:p>
          <a:p>
            <a:r>
              <a:rPr lang="en-US" sz="2400" dirty="0"/>
              <a:t>Four possible mission modes were considered:</a:t>
            </a:r>
          </a:p>
          <a:p>
            <a:r>
              <a:rPr lang="en-US" sz="2400" dirty="0" smtClean="0"/>
              <a:t>A rocket system and spacecraft </a:t>
            </a:r>
            <a:r>
              <a:rPr lang="en-US" sz="2400" dirty="0"/>
              <a:t>that could meet </a:t>
            </a:r>
            <a:r>
              <a:rPr lang="en-US" sz="2400" dirty="0" smtClean="0"/>
              <a:t>Kennedy’s goal </a:t>
            </a:r>
            <a:r>
              <a:rPr lang="en-US" sz="2400" dirty="0"/>
              <a:t>while minimizing risk to human life, cost, and demands on technology and astronaut </a:t>
            </a:r>
            <a:r>
              <a:rPr lang="en-US" sz="2400" dirty="0" smtClean="0"/>
              <a:t>skill required a complex solution. </a:t>
            </a:r>
          </a:p>
          <a:p>
            <a:endParaRPr lang="en-US" sz="2400" dirty="0"/>
          </a:p>
          <a:p>
            <a:r>
              <a:rPr lang="en-US" sz="2400" dirty="0" smtClean="0"/>
              <a:t>Additionally: Apollo program employed over 500 contractors</a:t>
            </a:r>
          </a:p>
          <a:p>
            <a:r>
              <a:rPr lang="en-US" sz="2400" dirty="0"/>
              <a:t>And </a:t>
            </a:r>
            <a:r>
              <a:rPr lang="en-US" sz="2400" dirty="0" smtClean="0"/>
              <a:t>NASA's </a:t>
            </a:r>
            <a:r>
              <a:rPr lang="en-US" sz="2400" dirty="0"/>
              <a:t>procurement actions rose from roughly 44,000 in 1960 to almost 300,000 by 1965</a:t>
            </a:r>
            <a:endParaRPr lang="en-US" sz="2400" dirty="0" smtClean="0"/>
          </a:p>
        </p:txBody>
      </p:sp>
      <p:sp>
        <p:nvSpPr>
          <p:cNvPr id="2" name="TextBox 1"/>
          <p:cNvSpPr txBox="1"/>
          <p:nvPr/>
        </p:nvSpPr>
        <p:spPr>
          <a:xfrm>
            <a:off x="690793" y="4742660"/>
            <a:ext cx="2721964" cy="523220"/>
          </a:xfrm>
          <a:prstGeom prst="rect">
            <a:avLst/>
          </a:prstGeom>
          <a:noFill/>
        </p:spPr>
        <p:txBody>
          <a:bodyPr wrap="none" rtlCol="0">
            <a:spAutoFit/>
          </a:bodyPr>
          <a:lstStyle/>
          <a:p>
            <a:r>
              <a:rPr lang="en-US" sz="2800" dirty="0" smtClean="0"/>
              <a:t>Boeing Company </a:t>
            </a:r>
            <a:endParaRPr lang="en-US" sz="2800" dirty="0"/>
          </a:p>
        </p:txBody>
      </p:sp>
      <p:sp>
        <p:nvSpPr>
          <p:cNvPr id="7" name="TextBox 6"/>
          <p:cNvSpPr txBox="1"/>
          <p:nvPr/>
        </p:nvSpPr>
        <p:spPr>
          <a:xfrm>
            <a:off x="1538309" y="5741557"/>
            <a:ext cx="3788088" cy="523220"/>
          </a:xfrm>
          <a:prstGeom prst="rect">
            <a:avLst/>
          </a:prstGeom>
          <a:noFill/>
        </p:spPr>
        <p:txBody>
          <a:bodyPr wrap="none" rtlCol="0">
            <a:spAutoFit/>
          </a:bodyPr>
          <a:lstStyle/>
          <a:p>
            <a:r>
              <a:rPr lang="en-US" sz="2800" dirty="0" smtClean="0"/>
              <a:t>North American Aviation</a:t>
            </a:r>
            <a:endParaRPr lang="en-US" sz="2800" dirty="0"/>
          </a:p>
        </p:txBody>
      </p:sp>
      <p:sp>
        <p:nvSpPr>
          <p:cNvPr id="8" name="TextBox 7"/>
          <p:cNvSpPr txBox="1"/>
          <p:nvPr/>
        </p:nvSpPr>
        <p:spPr>
          <a:xfrm>
            <a:off x="2146833" y="4374098"/>
            <a:ext cx="4338239" cy="523220"/>
          </a:xfrm>
          <a:prstGeom prst="rect">
            <a:avLst/>
          </a:prstGeom>
          <a:noFill/>
        </p:spPr>
        <p:txBody>
          <a:bodyPr wrap="none" rtlCol="0">
            <a:spAutoFit/>
          </a:bodyPr>
          <a:lstStyle/>
          <a:p>
            <a:r>
              <a:rPr lang="en-US" sz="2800" dirty="0" smtClean="0"/>
              <a:t>Douglas Aircraft Corporation</a:t>
            </a:r>
            <a:endParaRPr lang="en-US" sz="2800" dirty="0"/>
          </a:p>
        </p:txBody>
      </p:sp>
      <p:sp>
        <p:nvSpPr>
          <p:cNvPr id="4" name="Rectangle 3"/>
          <p:cNvSpPr/>
          <p:nvPr/>
        </p:nvSpPr>
        <p:spPr>
          <a:xfrm>
            <a:off x="3028017" y="5260690"/>
            <a:ext cx="7171194" cy="523220"/>
          </a:xfrm>
          <a:prstGeom prst="rect">
            <a:avLst/>
          </a:prstGeom>
        </p:spPr>
        <p:txBody>
          <a:bodyPr wrap="none">
            <a:spAutoFit/>
          </a:bodyPr>
          <a:lstStyle/>
          <a:p>
            <a:r>
              <a:rPr lang="en-US" sz="2800" dirty="0" err="1"/>
              <a:t>Rocketdyne</a:t>
            </a:r>
            <a:r>
              <a:rPr lang="en-US" sz="2800" dirty="0"/>
              <a:t> Division of North American Aviation</a:t>
            </a:r>
          </a:p>
        </p:txBody>
      </p:sp>
      <p:sp>
        <p:nvSpPr>
          <p:cNvPr id="9" name="Rectangle 8"/>
          <p:cNvSpPr/>
          <p:nvPr/>
        </p:nvSpPr>
        <p:spPr>
          <a:xfrm>
            <a:off x="6397721" y="4691168"/>
            <a:ext cx="5794279" cy="523220"/>
          </a:xfrm>
          <a:prstGeom prst="rect">
            <a:avLst/>
          </a:prstGeom>
        </p:spPr>
        <p:txBody>
          <a:bodyPr wrap="none">
            <a:spAutoFit/>
          </a:bodyPr>
          <a:lstStyle/>
          <a:p>
            <a:r>
              <a:rPr lang="en-US" sz="2800" dirty="0"/>
              <a:t>International Business Machines (</a:t>
            </a:r>
            <a:r>
              <a:rPr lang="en-US" sz="2800" dirty="0" smtClean="0"/>
              <a:t>IBM)</a:t>
            </a:r>
            <a:endParaRPr lang="en-US" sz="2800" dirty="0"/>
          </a:p>
        </p:txBody>
      </p:sp>
    </p:spTree>
    <p:extLst>
      <p:ext uri="{BB962C8B-B14F-4D97-AF65-F5344CB8AC3E}">
        <p14:creationId xmlns:p14="http://schemas.microsoft.com/office/powerpoint/2010/main" val="420138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 calcmode="lin" valueType="num">
                                      <p:cBhvr additive="base">
                                        <p:cTn id="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anim calcmode="lin" valueType="num">
                                      <p:cBhvr additive="base">
                                        <p:cTn id="1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81" y="1524050"/>
            <a:ext cx="8803323" cy="3785652"/>
          </a:xfrm>
          <a:prstGeom prst="rect">
            <a:avLst/>
          </a:prstGeom>
        </p:spPr>
        <p:txBody>
          <a:bodyPr wrap="square">
            <a:spAutoFit/>
          </a:bodyPr>
          <a:lstStyle/>
          <a:p>
            <a:pPr algn="just"/>
            <a:endParaRPr lang="en-US" sz="2400" dirty="0"/>
          </a:p>
          <a:p>
            <a:pPr marL="457200" indent="-457200" algn="just">
              <a:buFont typeface="+mj-lt"/>
              <a:buAutoNum type="arabicPeriod"/>
            </a:pPr>
            <a:r>
              <a:rPr lang="en-US" sz="2400" b="1" dirty="0">
                <a:hlinkClick r:id="rId3" tooltip="Direct ascent"/>
              </a:rPr>
              <a:t>Direct Ascent</a:t>
            </a:r>
            <a:r>
              <a:rPr lang="en-US" sz="2400" b="1" dirty="0"/>
              <a:t>:</a:t>
            </a:r>
            <a:r>
              <a:rPr lang="en-US" sz="2400" dirty="0"/>
              <a:t> The spacecraft would be launched as a unit and travel directly to the Moon and land. It would return, leaving its landing stage on the Moon. </a:t>
            </a:r>
            <a:endParaRPr lang="en-US" sz="2400" dirty="0" smtClean="0"/>
          </a:p>
          <a:p>
            <a:pPr marL="457200" indent="-457200" algn="just">
              <a:buFont typeface="+mj-lt"/>
              <a:buAutoNum type="arabicPeriod"/>
            </a:pPr>
            <a:endParaRPr lang="en-US" sz="2400" b="1" dirty="0">
              <a:hlinkClick r:id="rId4" tooltip="Earth orbit rendezvous"/>
            </a:endParaRPr>
          </a:p>
          <a:p>
            <a:pPr marL="457200" indent="-457200" algn="just">
              <a:buFont typeface="+mj-lt"/>
              <a:buAutoNum type="arabicPeriod"/>
            </a:pPr>
            <a:r>
              <a:rPr lang="en-US" sz="2400" b="1" dirty="0" smtClean="0">
                <a:hlinkClick r:id="rId4" tooltip="Earth orbit rendezvous"/>
              </a:rPr>
              <a:t>Earth </a:t>
            </a:r>
            <a:r>
              <a:rPr lang="en-US" sz="2400" b="1" dirty="0">
                <a:hlinkClick r:id="rId4" tooltip="Earth orbit rendezvous"/>
              </a:rPr>
              <a:t>Orbit Rendezvous</a:t>
            </a:r>
            <a:r>
              <a:rPr lang="en-US" sz="2400" b="1" dirty="0"/>
              <a:t> (EOR):</a:t>
            </a:r>
            <a:r>
              <a:rPr lang="en-US" sz="2400" dirty="0"/>
              <a:t> Multiple rocket launches </a:t>
            </a:r>
            <a:r>
              <a:rPr lang="en-US" sz="2400" dirty="0" smtClean="0"/>
              <a:t>would </a:t>
            </a:r>
            <a:r>
              <a:rPr lang="en-US" sz="2400" dirty="0"/>
              <a:t>carry parts of a Direct Ascent spacecraft and propulsion units for </a:t>
            </a:r>
            <a:r>
              <a:rPr lang="en-US" sz="2400" dirty="0">
                <a:hlinkClick r:id="rId5" tooltip="Trans-lunar injection"/>
              </a:rPr>
              <a:t>translunar injection</a:t>
            </a:r>
            <a:r>
              <a:rPr lang="en-US" sz="2400" dirty="0"/>
              <a:t> (TLI). These would be assembled into a single spacecraft in Earth orbit</a:t>
            </a:r>
            <a:r>
              <a:rPr lang="en-US" sz="2400" dirty="0" smtClean="0"/>
              <a:t>.</a:t>
            </a:r>
          </a:p>
          <a:p>
            <a:pPr marL="457200" indent="-457200" algn="just">
              <a:buFont typeface="+mj-lt"/>
              <a:buAutoNum type="arabicPeriod"/>
            </a:pPr>
            <a:endParaRPr lang="en-US" sz="2400" dirty="0"/>
          </a:p>
        </p:txBody>
      </p:sp>
      <p:sp>
        <p:nvSpPr>
          <p:cNvPr id="6" name="Footer Placeholder 5"/>
          <p:cNvSpPr>
            <a:spLocks noGrp="1"/>
          </p:cNvSpPr>
          <p:nvPr>
            <p:ph type="ftr" sz="quarter" idx="11"/>
          </p:nvPr>
        </p:nvSpPr>
        <p:spPr/>
        <p:txBody>
          <a:bodyPr/>
          <a:lstStyle/>
          <a:p>
            <a:endParaRPr lang="en-US" dirty="0"/>
          </a:p>
        </p:txBody>
      </p:sp>
      <p:pic>
        <p:nvPicPr>
          <p:cNvPr id="7" name="Picture 2" descr="https://upload.wikimedia.org/wikipedia/commons/thumb/1/17/Apollo_Direct_Ascent.png/220px-Apollo_Direct_Ascent.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8172" y="2913848"/>
            <a:ext cx="3183828" cy="340090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0" y="383154"/>
            <a:ext cx="8205119" cy="782207"/>
          </a:xfrm>
        </p:spPr>
        <p:txBody>
          <a:bodyPr>
            <a:normAutofit fontScale="90000"/>
          </a:bodyPr>
          <a:lstStyle/>
          <a:p>
            <a:r>
              <a:rPr lang="en-US" sz="3600" dirty="0" smtClean="0"/>
              <a:t>Four Options - Moon Landing</a:t>
            </a:r>
            <a:br>
              <a:rPr lang="en-US" sz="3600" dirty="0" smtClean="0"/>
            </a:br>
            <a:r>
              <a:rPr lang="en-US" sz="3600" dirty="0" smtClean="0"/>
              <a:t>Classic Systems Engineering Problem</a:t>
            </a:r>
            <a:endParaRPr lang="en-US" sz="3600" dirty="0"/>
          </a:p>
        </p:txBody>
      </p:sp>
      <p:sp>
        <p:nvSpPr>
          <p:cNvPr id="9" name="TextBox 8"/>
          <p:cNvSpPr txBox="1"/>
          <p:nvPr/>
        </p:nvSpPr>
        <p:spPr>
          <a:xfrm>
            <a:off x="9008172" y="2913848"/>
            <a:ext cx="1313897" cy="1815882"/>
          </a:xfrm>
          <a:prstGeom prst="rect">
            <a:avLst/>
          </a:prstGeom>
          <a:noFill/>
        </p:spPr>
        <p:txBody>
          <a:bodyPr wrap="square" rtlCol="0">
            <a:spAutoFit/>
          </a:bodyPr>
          <a:lstStyle/>
          <a:p>
            <a:r>
              <a:rPr lang="en-US" sz="1600" dirty="0"/>
              <a:t>Early Apollo configuration for Direct Ascent and Earth Orbit Rendezvous, 1961</a:t>
            </a:r>
          </a:p>
        </p:txBody>
      </p:sp>
      <p:sp>
        <p:nvSpPr>
          <p:cNvPr id="13" name="TextBox 12"/>
          <p:cNvSpPr txBox="1"/>
          <p:nvPr/>
        </p:nvSpPr>
        <p:spPr>
          <a:xfrm>
            <a:off x="9276203" y="6314757"/>
            <a:ext cx="2516843" cy="369332"/>
          </a:xfrm>
          <a:prstGeom prst="rect">
            <a:avLst/>
          </a:prstGeom>
          <a:noFill/>
        </p:spPr>
        <p:txBody>
          <a:bodyPr wrap="none" rtlCol="0">
            <a:spAutoFit/>
          </a:bodyPr>
          <a:lstStyle/>
          <a:p>
            <a:r>
              <a:rPr lang="en-US" dirty="0" smtClean="0"/>
              <a:t>Source: Wikipedia online</a:t>
            </a:r>
            <a:endParaRPr lang="en-US" dirty="0"/>
          </a:p>
        </p:txBody>
      </p:sp>
    </p:spTree>
    <p:extLst>
      <p:ext uri="{BB962C8B-B14F-4D97-AF65-F5344CB8AC3E}">
        <p14:creationId xmlns:p14="http://schemas.microsoft.com/office/powerpoint/2010/main" val="27285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103" y="1165361"/>
            <a:ext cx="7257841" cy="3416320"/>
          </a:xfrm>
          <a:prstGeom prst="rect">
            <a:avLst/>
          </a:prstGeom>
        </p:spPr>
        <p:txBody>
          <a:bodyPr wrap="square">
            <a:spAutoFit/>
          </a:bodyPr>
          <a:lstStyle/>
          <a:p>
            <a:pPr marL="914400" lvl="1" indent="-457200" algn="just">
              <a:buFont typeface="+mj-lt"/>
              <a:buAutoNum type="arabicPeriod" startAt="3"/>
            </a:pPr>
            <a:r>
              <a:rPr lang="en-US" sz="2400" b="1" dirty="0" smtClean="0">
                <a:hlinkClick r:id="rId3" tooltip="Lunar Orbit Rendezvous"/>
              </a:rPr>
              <a:t>Lunar </a:t>
            </a:r>
            <a:r>
              <a:rPr lang="en-US" sz="2400" b="1" dirty="0">
                <a:hlinkClick r:id="rId3" tooltip="Lunar Orbit Rendezvous"/>
              </a:rPr>
              <a:t>Orbit Rendezvous</a:t>
            </a:r>
            <a:r>
              <a:rPr lang="en-US" sz="2400" b="1" dirty="0"/>
              <a:t> (LOR):</a:t>
            </a:r>
            <a:r>
              <a:rPr lang="en-US" sz="2400" dirty="0"/>
              <a:t> A single </a:t>
            </a:r>
            <a:r>
              <a:rPr lang="en-US" sz="2400" dirty="0">
                <a:hlinkClick r:id="rId4" tooltip="Saturn V"/>
              </a:rPr>
              <a:t>Saturn V</a:t>
            </a:r>
            <a:r>
              <a:rPr lang="en-US" sz="2400" dirty="0"/>
              <a:t> could launch a spacecraft that was composed of a </a:t>
            </a:r>
            <a:r>
              <a:rPr lang="en-US" sz="2400" dirty="0">
                <a:hlinkClick r:id="rId5" tooltip="Apollo Command/Service Module"/>
              </a:rPr>
              <a:t>mother ship</a:t>
            </a:r>
            <a:r>
              <a:rPr lang="en-US" sz="2400" dirty="0"/>
              <a:t> which would remain in orbit around the Moon, while a smaller, two-stage </a:t>
            </a:r>
            <a:r>
              <a:rPr lang="en-US" sz="2400" dirty="0">
                <a:hlinkClick r:id="rId6" tooltip="Apollo Lunar Module"/>
              </a:rPr>
              <a:t>lander</a:t>
            </a:r>
            <a:r>
              <a:rPr lang="en-US" sz="2400" dirty="0"/>
              <a:t> would carry two astronauts to the surface, return to dock with the mother ship, and then be discarded. </a:t>
            </a:r>
            <a:r>
              <a:rPr lang="en-US" sz="2400" dirty="0" smtClean="0"/>
              <a:t>Minimizing total </a:t>
            </a:r>
            <a:r>
              <a:rPr lang="en-US" sz="2400" dirty="0"/>
              <a:t>mass to be launched from </a:t>
            </a:r>
            <a:r>
              <a:rPr lang="en-US" sz="2400" dirty="0" smtClean="0"/>
              <a:t>Earth.</a:t>
            </a:r>
          </a:p>
          <a:p>
            <a:pPr marL="914400" lvl="1" indent="-457200" algn="just">
              <a:buAutoNum type="arabicPeriod" startAt="3"/>
            </a:pPr>
            <a:endParaRPr lang="en-US" sz="2400" b="1" dirty="0"/>
          </a:p>
        </p:txBody>
      </p:sp>
      <p:sp>
        <p:nvSpPr>
          <p:cNvPr id="6" name="Footer Placeholder 5"/>
          <p:cNvSpPr>
            <a:spLocks noGrp="1"/>
          </p:cNvSpPr>
          <p:nvPr>
            <p:ph type="ftr" sz="quarter" idx="11"/>
          </p:nvPr>
        </p:nvSpPr>
        <p:spPr/>
        <p:txBody>
          <a:bodyPr/>
          <a:lstStyle/>
          <a:p>
            <a:endParaRPr lang="en-US" dirty="0"/>
          </a:p>
        </p:txBody>
      </p:sp>
      <p:sp>
        <p:nvSpPr>
          <p:cNvPr id="13" name="TextBox 12"/>
          <p:cNvSpPr txBox="1"/>
          <p:nvPr/>
        </p:nvSpPr>
        <p:spPr>
          <a:xfrm>
            <a:off x="9276203" y="6314757"/>
            <a:ext cx="2516843" cy="369332"/>
          </a:xfrm>
          <a:prstGeom prst="rect">
            <a:avLst/>
          </a:prstGeom>
          <a:noFill/>
        </p:spPr>
        <p:txBody>
          <a:bodyPr wrap="none" rtlCol="0">
            <a:spAutoFit/>
          </a:bodyPr>
          <a:lstStyle/>
          <a:p>
            <a:r>
              <a:rPr lang="en-US" dirty="0" smtClean="0"/>
              <a:t>Source: Wikipedia online</a:t>
            </a:r>
            <a:endParaRPr lang="en-US"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8739" y="1070077"/>
            <a:ext cx="5233261" cy="3336204"/>
          </a:xfrm>
          <a:prstGeom prst="rect">
            <a:avLst/>
          </a:prstGeom>
        </p:spPr>
      </p:pic>
      <p:sp>
        <p:nvSpPr>
          <p:cNvPr id="10" name="Title 1"/>
          <p:cNvSpPr txBox="1">
            <a:spLocks/>
          </p:cNvSpPr>
          <p:nvPr/>
        </p:nvSpPr>
        <p:spPr>
          <a:xfrm>
            <a:off x="0" y="383154"/>
            <a:ext cx="8205119" cy="782207"/>
          </a:xfrm>
          <a:prstGeom prst="rect">
            <a:avLst/>
          </a:prstGeom>
          <a:effectLst/>
        </p:spPr>
        <p:txBody>
          <a:bodyPr vert="horz" lIns="91440" tIns="45720" rIns="91440" bIns="45720" rtlCol="0" anchor="b">
            <a:noAutofit/>
          </a:bodyPr>
          <a:lstStyle>
            <a:lvl1pPr algn="l" defTabSz="457200" rtl="0" eaLnBrk="1" latinLnBrk="0" hangingPunct="1">
              <a:spcBef>
                <a:spcPct val="0"/>
              </a:spcBef>
              <a:buNone/>
              <a:defRPr sz="24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t>Four Options - Moon Landing – Cont’d.</a:t>
            </a:r>
            <a:br>
              <a:rPr lang="en-US" sz="3200" dirty="0" smtClean="0"/>
            </a:br>
            <a:r>
              <a:rPr lang="en-US" sz="3200" dirty="0" smtClean="0"/>
              <a:t>Classic Systems Engineering Problem</a:t>
            </a:r>
            <a:endParaRPr lang="en-US" sz="3200" dirty="0"/>
          </a:p>
        </p:txBody>
      </p:sp>
      <p:sp>
        <p:nvSpPr>
          <p:cNvPr id="4" name="TextBox 3"/>
          <p:cNvSpPr txBox="1"/>
          <p:nvPr/>
        </p:nvSpPr>
        <p:spPr>
          <a:xfrm>
            <a:off x="376518" y="4908176"/>
            <a:ext cx="184731" cy="369332"/>
          </a:xfrm>
          <a:prstGeom prst="rect">
            <a:avLst/>
          </a:prstGeom>
          <a:noFill/>
        </p:spPr>
        <p:txBody>
          <a:bodyPr wrap="none" rtlCol="0">
            <a:spAutoFit/>
          </a:bodyPr>
          <a:lstStyle/>
          <a:p>
            <a:endParaRPr lang="en-US" dirty="0"/>
          </a:p>
        </p:txBody>
      </p:sp>
      <p:sp>
        <p:nvSpPr>
          <p:cNvPr id="11" name="TextBox 10"/>
          <p:cNvSpPr txBox="1"/>
          <p:nvPr/>
        </p:nvSpPr>
        <p:spPr>
          <a:xfrm>
            <a:off x="251967" y="4601834"/>
            <a:ext cx="11231796" cy="1938992"/>
          </a:xfrm>
          <a:prstGeom prst="rect">
            <a:avLst/>
          </a:prstGeom>
          <a:noFill/>
        </p:spPr>
        <p:txBody>
          <a:bodyPr wrap="square" rtlCol="0">
            <a:spAutoFit/>
          </a:bodyPr>
          <a:lstStyle/>
          <a:p>
            <a:pPr marL="342900" indent="-342900">
              <a:buFont typeface="+mj-lt"/>
              <a:buAutoNum type="arabicPeriod" startAt="4"/>
            </a:pPr>
            <a:r>
              <a:rPr lang="en-US" sz="2400" u="sng" dirty="0"/>
              <a:t>Lunar Surface Rendezvous</a:t>
            </a:r>
            <a:r>
              <a:rPr lang="en-US" sz="2400" dirty="0"/>
              <a:t>: Two spacecraft would be launched in succession. The first, an automated vehicle carrying propellant for the return to Earth, would land on the Moon, to be followed some time later by the manned vehicle. Propellant would have to be transferred from the automated vehicle to the manned vehicle.</a:t>
            </a:r>
          </a:p>
          <a:p>
            <a:pPr marL="342900" indent="-342900">
              <a:buFont typeface="+mj-lt"/>
              <a:buAutoNum type="arabicPeriod" startAt="4"/>
            </a:pPr>
            <a:endParaRPr lang="en-US" sz="2400" dirty="0"/>
          </a:p>
        </p:txBody>
      </p:sp>
    </p:spTree>
    <p:extLst>
      <p:ext uri="{BB962C8B-B14F-4D97-AF65-F5344CB8AC3E}">
        <p14:creationId xmlns:p14="http://schemas.microsoft.com/office/powerpoint/2010/main" val="87704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39730" y="1151727"/>
            <a:ext cx="11727808"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smtClean="0">
                <a:solidFill>
                  <a:srgbClr val="FFFFFF"/>
                </a:solidFill>
                <a:latin typeface="Arial" panose="020B0604020202020204" pitchFamily="34" charset="0"/>
              </a:rPr>
              <a:t>Early position favored by NASA was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smtClean="0">
                <a:solidFill>
                  <a:srgbClr val="FFFFFF"/>
                </a:solidFill>
                <a:latin typeface="Arial" panose="020B0604020202020204" pitchFamily="34" charset="0"/>
              </a:rPr>
              <a:t>- </a:t>
            </a:r>
            <a:r>
              <a:rPr kumimoji="0" lang="en-US" altLang="en-US" sz="2400" b="0" i="0" u="none" strike="noStrike" cap="none" normalizeH="0" baseline="0" dirty="0" smtClean="0">
                <a:ln>
                  <a:noFill/>
                </a:ln>
                <a:solidFill>
                  <a:srgbClr val="FFFFFF"/>
                </a:solidFill>
                <a:effectLst/>
                <a:latin typeface="Arial" panose="020B0604020202020204" pitchFamily="34" charset="0"/>
                <a:hlinkClick r:id="rId3" tooltip="Direct ascent"/>
              </a:rPr>
              <a:t>Direct Ascent</a:t>
            </a:r>
            <a:r>
              <a:rPr kumimoji="0" lang="en-US" altLang="en-US" sz="2400" b="0" i="0" u="none" strike="noStrike" cap="none" normalizeH="0" baseline="0" dirty="0" smtClean="0">
                <a:ln>
                  <a:noFill/>
                </a:ln>
                <a:solidFill>
                  <a:srgbClr val="FFFFFF"/>
                </a:solidFill>
                <a:effectLst/>
                <a:latin typeface="Arial" panose="020B0604020202020204" pitchFamily="34" charset="0"/>
              </a:rPr>
              <a:t> and </a:t>
            </a:r>
            <a:r>
              <a:rPr kumimoji="0" lang="en-US" altLang="en-US" sz="2400" b="0" i="0" u="none" strike="noStrike" cap="none" normalizeH="0" baseline="0" dirty="0" smtClean="0">
                <a:ln>
                  <a:noFill/>
                </a:ln>
                <a:solidFill>
                  <a:srgbClr val="FFFFFF"/>
                </a:solidFill>
                <a:effectLst/>
                <a:latin typeface="Arial" panose="020B0604020202020204" pitchFamily="34" charset="0"/>
                <a:hlinkClick r:id="rId4" tooltip="Earth orbit rendezvous"/>
              </a:rPr>
              <a:t>Earth Orbit Rendezvous</a:t>
            </a:r>
            <a:r>
              <a:rPr kumimoji="0" lang="en-US" altLang="en-US" sz="2000" b="0" i="0" u="none" strike="noStrike" cap="none" normalizeH="0" baseline="0" dirty="0" smtClean="0">
                <a:ln>
                  <a:noFill/>
                </a:ln>
                <a:solidFill>
                  <a:srgbClr val="FFFFFF"/>
                </a:solidFill>
                <a:effectLst/>
                <a:latin typeface="Arial" panose="020B0604020202020204" pitchFamily="34" charset="0"/>
              </a:rPr>
              <a:t>, 1961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rgbClr val="FFFFF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FFFFFF"/>
                </a:solidFill>
                <a:effectLst/>
                <a:latin typeface="Arial" panose="020B0604020202020204" pitchFamily="34" charset="0"/>
              </a:rPr>
              <a:t>Many engineers feared a rendezvous</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solidFill>
                  <a:srgbClr val="FFFFFF"/>
                </a:solidFill>
                <a:latin typeface="Arial" panose="020B0604020202020204" pitchFamily="34" charset="0"/>
              </a:rPr>
              <a:t>	</a:t>
            </a:r>
            <a:r>
              <a:rPr kumimoji="0" lang="en-US" altLang="en-US" sz="2400" b="0" i="0" u="none" strike="noStrike" cap="none" normalizeH="0" baseline="0" dirty="0" smtClean="0">
                <a:ln>
                  <a:noFill/>
                </a:ln>
                <a:solidFill>
                  <a:srgbClr val="FFFFFF"/>
                </a:solidFill>
                <a:effectLst/>
                <a:latin typeface="Arial" panose="020B0604020202020204" pitchFamily="34" charset="0"/>
              </a:rPr>
              <a:t>—let alone a docking</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solidFill>
                  <a:srgbClr val="FFFFFF"/>
                </a:solidFill>
                <a:latin typeface="Arial" panose="020B0604020202020204" pitchFamily="34" charset="0"/>
              </a:rPr>
              <a:t>	</a:t>
            </a:r>
            <a:r>
              <a:rPr lang="en-US" altLang="en-US" sz="2400" dirty="0" smtClean="0">
                <a:solidFill>
                  <a:srgbClr val="FFFFFF"/>
                </a:solidFill>
                <a:latin typeface="Arial" panose="020B0604020202020204" pitchFamily="34" charset="0"/>
              </a:rPr>
              <a:t>	</a:t>
            </a:r>
            <a:r>
              <a:rPr kumimoji="0" lang="en-US" altLang="en-US" sz="2400" b="0" i="0" u="none" strike="noStrike" cap="none" normalizeH="0" baseline="0" dirty="0" smtClean="0">
                <a:ln>
                  <a:noFill/>
                </a:ln>
                <a:solidFill>
                  <a:srgbClr val="FFFFFF"/>
                </a:solidFill>
                <a:effectLst/>
                <a:latin typeface="Arial" panose="020B0604020202020204" pitchFamily="34" charset="0"/>
              </a:rPr>
              <a:t>—would be extremely difficult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rgbClr val="FFFFF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FFFFFF"/>
                </a:solidFill>
                <a:effectLst/>
                <a:latin typeface="Arial" panose="020B0604020202020204" pitchFamily="34" charset="0"/>
              </a:rPr>
              <a:t>Dissenters including </a:t>
            </a:r>
            <a:r>
              <a:rPr kumimoji="0" lang="en-US" altLang="en-US" sz="2000" b="0" i="0" u="none" strike="noStrike" cap="none" normalizeH="0" baseline="0" dirty="0" smtClean="0">
                <a:ln>
                  <a:noFill/>
                </a:ln>
                <a:solidFill>
                  <a:srgbClr val="FFFFFF"/>
                </a:solidFill>
                <a:effectLst/>
                <a:latin typeface="Arial" panose="020B0604020202020204" pitchFamily="34" charset="0"/>
                <a:hlinkClick r:id="rId5" tooltip="John Houbolt"/>
              </a:rPr>
              <a:t>John </a:t>
            </a:r>
            <a:r>
              <a:rPr kumimoji="0" lang="en-US" altLang="en-US" sz="2000" b="0" i="0" u="none" strike="noStrike" cap="none" normalizeH="0" baseline="0" dirty="0" err="1" smtClean="0">
                <a:ln>
                  <a:noFill/>
                </a:ln>
                <a:solidFill>
                  <a:srgbClr val="FFFFFF"/>
                </a:solidFill>
                <a:effectLst/>
                <a:latin typeface="Arial" panose="020B0604020202020204" pitchFamily="34" charset="0"/>
                <a:hlinkClick r:id="rId5" tooltip="John Houbolt"/>
              </a:rPr>
              <a:t>Houbolt</a:t>
            </a:r>
            <a:r>
              <a:rPr kumimoji="0" lang="en-US" altLang="en-US" sz="2000" b="0" i="0" u="none" strike="noStrike" cap="none" normalizeH="0" baseline="0" dirty="0" smtClean="0">
                <a:ln>
                  <a:noFill/>
                </a:ln>
                <a:solidFill>
                  <a:srgbClr val="FFFFFF"/>
                </a:solidFill>
                <a:effectLst/>
                <a:latin typeface="Arial" panose="020B0604020202020204" pitchFamily="34" charset="0"/>
              </a:rPr>
              <a:t> at Langley Research Center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FFFFFF"/>
                </a:solidFill>
                <a:effectLst/>
                <a:latin typeface="Arial" panose="020B0604020202020204" pitchFamily="34" charset="0"/>
              </a:rPr>
              <a:t>emphasized the important weight reductions that were offered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FFFFFF"/>
                </a:solidFill>
                <a:effectLst/>
                <a:latin typeface="Arial" panose="020B0604020202020204" pitchFamily="34" charset="0"/>
              </a:rPr>
              <a:t>by the Lunar Orbit Rendezvous (LOR) approach in 1960.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rgbClr val="FFFFFF"/>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FFFFFF"/>
                </a:solidFill>
                <a:effectLst/>
                <a:latin typeface="Arial" panose="020B0604020202020204" pitchFamily="34" charset="0"/>
              </a:rPr>
              <a:t>NASA</a:t>
            </a:r>
            <a:r>
              <a:rPr kumimoji="0" lang="en-US" altLang="en-US" sz="2000" b="0" i="0" u="none" strike="noStrike" cap="none" normalizeH="0" dirty="0" smtClean="0">
                <a:ln>
                  <a:noFill/>
                </a:ln>
                <a:solidFill>
                  <a:srgbClr val="FFFFFF"/>
                </a:solidFill>
                <a:effectLst/>
                <a:latin typeface="Arial" panose="020B0604020202020204" pitchFamily="34" charset="0"/>
              </a:rPr>
              <a:t> Associate Administrator </a:t>
            </a:r>
            <a:r>
              <a:rPr kumimoji="0" lang="en-US" altLang="en-US" sz="2000" b="0" i="0" u="none" strike="noStrike" cap="none" normalizeH="0" dirty="0" smtClean="0">
                <a:ln>
                  <a:noFill/>
                </a:ln>
                <a:solidFill>
                  <a:srgbClr val="FFFF00"/>
                </a:solidFill>
                <a:effectLst/>
                <a:latin typeface="Arial" panose="020B0604020202020204" pitchFamily="34" charset="0"/>
              </a:rPr>
              <a:t>established an ad-hoc committee to recommend </a:t>
            </a:r>
            <a:r>
              <a:rPr kumimoji="0" lang="en-US" altLang="en-US" sz="2000" b="1" i="0" u="none" strike="noStrike" cap="none" normalizeH="0" dirty="0" smtClean="0">
                <a:ln>
                  <a:noFill/>
                </a:ln>
                <a:solidFill>
                  <a:srgbClr val="FFFF00"/>
                </a:solidFill>
                <a:effectLst/>
                <a:latin typeface="Arial" panose="020B0604020202020204" pitchFamily="34" charset="0"/>
              </a:rPr>
              <a:t>a launch vehicle </a:t>
            </a:r>
            <a:r>
              <a:rPr kumimoji="0" lang="en-US" altLang="en-US" sz="2000" b="0" i="0" u="none" strike="noStrike" cap="none" normalizeH="0" dirty="0" smtClean="0">
                <a:ln>
                  <a:noFill/>
                </a:ln>
                <a:solidFill>
                  <a:srgbClr val="FFFFFF"/>
                </a:solidFill>
                <a:effectLst/>
                <a:latin typeface="Arial" panose="020B0604020202020204" pitchFamily="34" charset="0"/>
              </a:rPr>
              <a:t>in 1961 to be used in the Apollo program which turned NASA’s </a:t>
            </a:r>
            <a:r>
              <a:rPr kumimoji="0" lang="en-US" altLang="en-US" sz="2000" b="1" i="0" u="none" strike="noStrike" cap="none" normalizeH="0" dirty="0" smtClean="0">
                <a:ln>
                  <a:noFill/>
                </a:ln>
                <a:solidFill>
                  <a:srgbClr val="FFFF00"/>
                </a:solidFill>
                <a:effectLst/>
                <a:latin typeface="Arial" panose="020B0604020202020204" pitchFamily="34" charset="0"/>
              </a:rPr>
              <a:t>mission mode decision </a:t>
            </a:r>
            <a:r>
              <a:rPr kumimoji="0" lang="en-US" altLang="en-US" sz="2000" b="0" i="0" u="none" strike="noStrike" cap="none" normalizeH="0" dirty="0" smtClean="0">
                <a:ln>
                  <a:noFill/>
                </a:ln>
                <a:solidFill>
                  <a:srgbClr val="FFFFFF"/>
                </a:solidFill>
                <a:effectLst/>
                <a:latin typeface="Arial" panose="020B0604020202020204" pitchFamily="34" charset="0"/>
              </a:rPr>
              <a:t>toward a LOR-EOR hybrid approach.</a:t>
            </a:r>
            <a:endParaRPr kumimoji="0" lang="en-US" altLang="en-US" sz="2000" b="0" i="0" u="none" strike="noStrike" cap="none" normalizeH="0" baseline="0" dirty="0" smtClean="0">
              <a:ln>
                <a:noFill/>
              </a:ln>
              <a:solidFill>
                <a:srgbClr val="FFFFFF"/>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dirty="0">
              <a:solidFill>
                <a:srgbClr val="FFFFFF"/>
              </a:solidFill>
              <a:latin typeface="Arial" panose="020B0604020202020204" pitchFamily="34" charset="0"/>
            </a:endParaRPr>
          </a:p>
          <a:p>
            <a:pPr lvl="0" defTabSz="914400" eaLnBrk="0" fontAlgn="base" hangingPunct="0">
              <a:spcBef>
                <a:spcPct val="0"/>
              </a:spcBef>
              <a:spcAft>
                <a:spcPct val="0"/>
              </a:spcAft>
            </a:pPr>
            <a:r>
              <a:rPr kumimoji="0" lang="en-US" altLang="en-US" sz="2000" b="0" i="0" u="none" strike="noStrike" cap="none" normalizeH="0" baseline="0" dirty="0" err="1" smtClean="0">
                <a:ln>
                  <a:noFill/>
                </a:ln>
                <a:solidFill>
                  <a:srgbClr val="FFFFFF"/>
                </a:solidFill>
                <a:effectLst/>
                <a:latin typeface="Arial" panose="020B0604020202020204" pitchFamily="34" charset="0"/>
              </a:rPr>
              <a:t>Wernher</a:t>
            </a:r>
            <a:r>
              <a:rPr kumimoji="0" lang="en-US" altLang="en-US" sz="2000" b="0" i="0" u="none" strike="noStrike" cap="none" normalizeH="0" baseline="0" dirty="0" smtClean="0">
                <a:ln>
                  <a:noFill/>
                </a:ln>
                <a:solidFill>
                  <a:srgbClr val="FFFFFF"/>
                </a:solidFill>
                <a:effectLst/>
                <a:latin typeface="Arial" panose="020B0604020202020204" pitchFamily="34" charset="0"/>
              </a:rPr>
              <a:t> von Braun</a:t>
            </a:r>
            <a:r>
              <a:rPr lang="en-US" altLang="en-US" sz="2000" dirty="0">
                <a:solidFill>
                  <a:srgbClr val="FFFFFF"/>
                </a:solidFill>
                <a:latin typeface="Arial" panose="020B0604020202020204" pitchFamily="34" charset="0"/>
              </a:rPr>
              <a:t>, Director of Marshall Space Flight Center (MSFC</a:t>
            </a:r>
            <a:r>
              <a:rPr lang="en-US" altLang="en-US" sz="2000" dirty="0" smtClean="0">
                <a:solidFill>
                  <a:srgbClr val="FFFFFF"/>
                </a:solidFill>
                <a:latin typeface="Arial" panose="020B0604020202020204" pitchFamily="34" charset="0"/>
              </a:rPr>
              <a:t>) announced </a:t>
            </a:r>
            <a:r>
              <a:rPr kumimoji="0" lang="en-US" altLang="en-US" sz="2000" b="0" i="0" u="none" strike="noStrike" cap="none" normalizeH="0" dirty="0" smtClean="0">
                <a:ln>
                  <a:noFill/>
                </a:ln>
                <a:solidFill>
                  <a:srgbClr val="FFFFFF"/>
                </a:solidFill>
                <a:effectLst/>
                <a:latin typeface="Arial" panose="020B0604020202020204" pitchFamily="34" charset="0"/>
              </a:rPr>
              <a:t>the adoption of LOR as the preferred approach </a:t>
            </a:r>
            <a:r>
              <a:rPr lang="en-US" altLang="en-US" sz="2000" dirty="0" smtClean="0">
                <a:solidFill>
                  <a:srgbClr val="FFFFFF"/>
                </a:solidFill>
                <a:latin typeface="Arial" panose="020B0604020202020204" pitchFamily="34" charset="0"/>
              </a:rPr>
              <a:t>on </a:t>
            </a:r>
            <a:r>
              <a:rPr lang="en-US" altLang="en-US" sz="2000" dirty="0">
                <a:solidFill>
                  <a:srgbClr val="FFFFFF"/>
                </a:solidFill>
                <a:latin typeface="Arial" panose="020B0604020202020204" pitchFamily="34" charset="0"/>
              </a:rPr>
              <a:t>June 7, 1962 </a:t>
            </a:r>
            <a:endParaRPr kumimoji="0" lang="en-US" altLang="en-US" sz="2000" b="0" i="0" u="none" strike="noStrike" cap="none" normalizeH="0" baseline="0" dirty="0" smtClean="0">
              <a:ln>
                <a:noFill/>
              </a:ln>
              <a:solidFill>
                <a:srgbClr val="FFFFFF"/>
              </a:solidFill>
              <a:effectLst/>
              <a:latin typeface="Arial" panose="020B0604020202020204" pitchFamily="34" charset="0"/>
            </a:endParaRPr>
          </a:p>
        </p:txBody>
      </p:sp>
      <p:sp>
        <p:nvSpPr>
          <p:cNvPr id="5" name="TextBox 4"/>
          <p:cNvSpPr txBox="1"/>
          <p:nvPr/>
        </p:nvSpPr>
        <p:spPr>
          <a:xfrm>
            <a:off x="9276203" y="6314757"/>
            <a:ext cx="2516843" cy="369332"/>
          </a:xfrm>
          <a:prstGeom prst="rect">
            <a:avLst/>
          </a:prstGeom>
          <a:noFill/>
        </p:spPr>
        <p:txBody>
          <a:bodyPr wrap="none" rtlCol="0">
            <a:spAutoFit/>
          </a:bodyPr>
          <a:lstStyle/>
          <a:p>
            <a:r>
              <a:rPr lang="en-US" dirty="0" smtClean="0"/>
              <a:t>Source: Wikipedia online</a:t>
            </a:r>
            <a:endParaRPr lang="en-US" dirty="0"/>
          </a:p>
        </p:txBody>
      </p:sp>
      <p:sp>
        <p:nvSpPr>
          <p:cNvPr id="6" name="TextBox 5"/>
          <p:cNvSpPr txBox="1"/>
          <p:nvPr/>
        </p:nvSpPr>
        <p:spPr>
          <a:xfrm>
            <a:off x="0" y="0"/>
            <a:ext cx="12191999" cy="1077218"/>
          </a:xfrm>
          <a:prstGeom prst="rect">
            <a:avLst/>
          </a:prstGeom>
          <a:noFill/>
        </p:spPr>
        <p:txBody>
          <a:bodyPr wrap="square" rtlCol="0">
            <a:spAutoFit/>
          </a:bodyPr>
          <a:lstStyle/>
          <a:p>
            <a:r>
              <a:rPr lang="en-US" sz="3200" dirty="0" smtClean="0"/>
              <a:t>If Systems Engineering was mature the option selected might have gone much smoother but… Controversy ensued</a:t>
            </a:r>
            <a:endParaRPr lang="en-US" sz="2800" dirty="0"/>
          </a:p>
        </p:txBody>
      </p:sp>
      <p:pic>
        <p:nvPicPr>
          <p:cNvPr id="7" name="Picture 2" descr="https://upload.wikimedia.org/wikipedia/commons/a/a0/John_Houbolt_and_LOR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9274" y="572239"/>
            <a:ext cx="4666724" cy="378845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5208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1000"/>
                                        <p:tgtEl>
                                          <p:spTgt spid="2">
                                            <p:txEl>
                                              <p:pRg st="7" end="7"/>
                                            </p:txEl>
                                          </p:spTgt>
                                        </p:tgtEl>
                                      </p:cBhvr>
                                    </p:animEffect>
                                    <p:anim calcmode="lin" valueType="num">
                                      <p:cBhvr>
                                        <p:cTn id="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8" end="8"/>
                                            </p:txEl>
                                          </p:spTgt>
                                        </p:tgtEl>
                                        <p:attrNameLst>
                                          <p:attrName>style.visibility</p:attrName>
                                        </p:attrNameLst>
                                      </p:cBhvr>
                                      <p:to>
                                        <p:strVal val="visible"/>
                                      </p:to>
                                    </p:set>
                                    <p:animEffect transition="in" filter="fade">
                                      <p:cBhvr>
                                        <p:cTn id="12" dur="1000"/>
                                        <p:tgtEl>
                                          <p:spTgt spid="2">
                                            <p:txEl>
                                              <p:pRg st="8" end="8"/>
                                            </p:txEl>
                                          </p:spTgt>
                                        </p:tgtEl>
                                      </p:cBhvr>
                                    </p:animEffect>
                                    <p:anim calcmode="lin" valueType="num">
                                      <p:cBhvr>
                                        <p:cTn id="1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8" end="8"/>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Effect transition="in" filter="fade">
                                      <p:cBhvr>
                                        <p:cTn id="17" dur="1000"/>
                                        <p:tgtEl>
                                          <p:spTgt spid="2">
                                            <p:txEl>
                                              <p:pRg st="9" end="9"/>
                                            </p:txEl>
                                          </p:spTgt>
                                        </p:tgtEl>
                                      </p:cBhvr>
                                    </p:animEffect>
                                    <p:anim calcmode="lin" valueType="num">
                                      <p:cBhvr>
                                        <p:cTn id="1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0" presetID="21" presetClass="entr" presetSubtype="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animEffect transition="in" filter="fade">
                                      <p:cBhvr>
                                        <p:cTn id="27" dur="1000"/>
                                        <p:tgtEl>
                                          <p:spTgt spid="2">
                                            <p:txEl>
                                              <p:pRg st="11" end="11"/>
                                            </p:txEl>
                                          </p:spTgt>
                                        </p:tgtEl>
                                      </p:cBhvr>
                                    </p:animEffect>
                                    <p:anim calcmode="lin" valueType="num">
                                      <p:cBhvr>
                                        <p:cTn id="28"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
                                            <p:txEl>
                                              <p:pRg st="13" end="13"/>
                                            </p:txEl>
                                          </p:spTgt>
                                        </p:tgtEl>
                                        <p:attrNameLst>
                                          <p:attrName>style.visibility</p:attrName>
                                        </p:attrNameLst>
                                      </p:cBhvr>
                                      <p:to>
                                        <p:strVal val="visible"/>
                                      </p:to>
                                    </p:set>
                                    <p:animEffect transition="in" filter="fade">
                                      <p:cBhvr>
                                        <p:cTn id="34" dur="1000"/>
                                        <p:tgtEl>
                                          <p:spTgt spid="2">
                                            <p:txEl>
                                              <p:pRg st="13" end="13"/>
                                            </p:txEl>
                                          </p:spTgt>
                                        </p:tgtEl>
                                      </p:cBhvr>
                                    </p:animEffect>
                                    <p:anim calcmode="lin" valueType="num">
                                      <p:cBhvr>
                                        <p:cTn id="35"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35131" y="1776358"/>
            <a:ext cx="2203269"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rgbClr val="FFFFFF"/>
                </a:solidFill>
                <a:effectLst/>
                <a:latin typeface="Arial" panose="020B0604020202020204" pitchFamily="34" charset="0"/>
              </a:rPr>
              <a:t>A 1964 MSC study concluded, "</a:t>
            </a:r>
            <a:r>
              <a:rPr kumimoji="0" lang="en-US" altLang="en-US" sz="2000" b="1" i="0" u="none" strike="noStrike" cap="none" normalizeH="0" baseline="0" dirty="0" smtClean="0">
                <a:ln>
                  <a:noFill/>
                </a:ln>
                <a:solidFill>
                  <a:srgbClr val="FFFF00"/>
                </a:solidFill>
                <a:effectLst/>
                <a:latin typeface="Arial" panose="020B0604020202020204" pitchFamily="34" charset="0"/>
              </a:rPr>
              <a:t>The </a:t>
            </a:r>
            <a:r>
              <a:rPr kumimoji="0" lang="en-US" altLang="en-US" sz="2000" b="1" i="0" u="none" strike="noStrike" cap="none" normalizeH="0" baseline="0" dirty="0" smtClean="0">
                <a:ln>
                  <a:noFill/>
                </a:ln>
                <a:solidFill>
                  <a:srgbClr val="FFFF00"/>
                </a:solidFill>
                <a:effectLst/>
                <a:latin typeface="Arial" panose="020B0604020202020204" pitchFamily="34" charset="0"/>
                <a:hlinkClick r:id="rId5" tooltip="Apollo Lunar Module"/>
              </a:rPr>
              <a:t>LM</a:t>
            </a:r>
            <a:r>
              <a:rPr kumimoji="0" lang="en-US" altLang="en-US" sz="2000" b="1" i="0" u="none" strike="noStrike" cap="none" normalizeH="0" baseline="0" dirty="0" smtClean="0">
                <a:ln>
                  <a:noFill/>
                </a:ln>
                <a:solidFill>
                  <a:srgbClr val="FFFF00"/>
                </a:solidFill>
                <a:effectLst/>
                <a:latin typeface="Arial" panose="020B0604020202020204" pitchFamily="34" charset="0"/>
              </a:rPr>
              <a:t> [as lifeboat] ... was finally dropped, because no single reasonable </a:t>
            </a:r>
            <a:r>
              <a:rPr kumimoji="0" lang="en-US" altLang="en-US" sz="2000" b="1" i="0" u="none" strike="noStrike" cap="none" normalizeH="0" baseline="0" dirty="0" smtClean="0">
                <a:ln>
                  <a:noFill/>
                </a:ln>
                <a:solidFill>
                  <a:srgbClr val="FFFF00"/>
                </a:solidFill>
                <a:effectLst/>
                <a:latin typeface="Arial" panose="020B0604020202020204" pitchFamily="34" charset="0"/>
                <a:hlinkClick r:id="rId6" tooltip="Apollo Command/Service Module"/>
              </a:rPr>
              <a:t>CSM</a:t>
            </a:r>
            <a:r>
              <a:rPr kumimoji="0" lang="en-US" altLang="en-US" sz="2000" b="1" i="0" u="none" strike="noStrike" cap="none" normalizeH="0" baseline="0" dirty="0" smtClean="0">
                <a:ln>
                  <a:noFill/>
                </a:ln>
                <a:solidFill>
                  <a:srgbClr val="FFFF00"/>
                </a:solidFill>
                <a:effectLst/>
                <a:latin typeface="Arial" panose="020B0604020202020204" pitchFamily="34" charset="0"/>
              </a:rPr>
              <a:t> failure could be identified</a:t>
            </a:r>
            <a:r>
              <a:rPr kumimoji="0" lang="en-US" altLang="en-US" sz="2000" b="0" i="0" u="none" strike="noStrike" cap="none" normalizeH="0" baseline="0" dirty="0" smtClean="0">
                <a:ln>
                  <a:noFill/>
                </a:ln>
                <a:solidFill>
                  <a:srgbClr val="FFFFFF"/>
                </a:solidFill>
                <a:effectLst/>
                <a:latin typeface="Arial" panose="020B0604020202020204" pitchFamily="34" charset="0"/>
              </a:rPr>
              <a:t> that would prohibit use of the Service Propulsion System </a:t>
            </a:r>
            <a:r>
              <a:rPr kumimoji="0" lang="en-US" altLang="en-US" sz="2000" b="0" i="0" u="none" strike="noStrike" cap="none" normalizeH="0" baseline="0" dirty="0" smtClean="0">
                <a:ln>
                  <a:noFill/>
                </a:ln>
                <a:solidFill>
                  <a:srgbClr val="FFFFFF"/>
                </a:solidFill>
                <a:effectLst/>
                <a:latin typeface="Arial" panose="020B0604020202020204" pitchFamily="34" charset="0"/>
                <a:hlinkClick r:id="rId7" tooltip="Apollo Command/Service Module"/>
              </a:rPr>
              <a:t>SPS</a:t>
            </a:r>
            <a:r>
              <a:rPr kumimoji="0" lang="en-US" altLang="en-US" sz="2000" b="0" i="0" u="none" strike="noStrike" cap="none" normalizeH="0" baseline="0" dirty="0" smtClean="0">
                <a:ln>
                  <a:noFill/>
                </a:ln>
                <a:solidFill>
                  <a:srgbClr val="FFFFFF"/>
                </a:solidFill>
                <a:effectLst/>
                <a:latin typeface="Arial" panose="020B0604020202020204" pitchFamily="34" charset="0"/>
              </a:rPr>
              <a:t>.“</a:t>
            </a:r>
            <a:r>
              <a:rPr lang="en-US" altLang="en-US" sz="1200" baseline="30000" dirty="0" smtClean="0">
                <a:solidFill>
                  <a:srgbClr val="FFFFFF"/>
                </a:solidFill>
                <a:latin typeface="Arial" panose="020B0604020202020204" pitchFamily="34" charset="0"/>
              </a:rPr>
              <a:t>  </a:t>
            </a:r>
          </a:p>
          <a:p>
            <a:pPr marL="0" marR="0" lvl="0" indent="0" algn="r" defTabSz="914400" rtl="0" eaLnBrk="0" fontAlgn="base" latinLnBrk="0" hangingPunct="0">
              <a:lnSpc>
                <a:spcPct val="100000"/>
              </a:lnSpc>
              <a:spcBef>
                <a:spcPct val="0"/>
              </a:spcBef>
              <a:spcAft>
                <a:spcPct val="0"/>
              </a:spcAft>
              <a:buClrTx/>
              <a:buSzTx/>
              <a:buFontTx/>
              <a:buNone/>
              <a:tabLst/>
            </a:pPr>
            <a:endParaRPr lang="en-US" altLang="en-US" sz="1200" baseline="30000" dirty="0" smtClean="0">
              <a:solidFill>
                <a:srgbClr val="FFFFFF"/>
              </a:solidFill>
              <a:latin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30000" dirty="0">
              <a:ln>
                <a:noFill/>
              </a:ln>
              <a:solidFill>
                <a:srgbClr val="FFFFFF"/>
              </a:solidFill>
              <a:effectLst/>
              <a:latin typeface="Arial" panose="020B0604020202020204" pitchFamily="34" charset="0"/>
            </a:endParaRPr>
          </a:p>
        </p:txBody>
      </p:sp>
      <p:sp>
        <p:nvSpPr>
          <p:cNvPr id="3" name="Footer Placeholder 2"/>
          <p:cNvSpPr>
            <a:spLocks noGrp="1"/>
          </p:cNvSpPr>
          <p:nvPr>
            <p:ph type="ftr" sz="quarter" idx="11"/>
          </p:nvPr>
        </p:nvSpPr>
        <p:spPr/>
        <p:txBody>
          <a:bodyPr/>
          <a:lstStyle/>
          <a:p>
            <a:endParaRPr lang="en-US" dirty="0"/>
          </a:p>
        </p:txBody>
      </p:sp>
      <p:sp>
        <p:nvSpPr>
          <p:cNvPr id="5" name="TextBox 4"/>
          <p:cNvSpPr txBox="1"/>
          <p:nvPr/>
        </p:nvSpPr>
        <p:spPr>
          <a:xfrm>
            <a:off x="9276203" y="6314757"/>
            <a:ext cx="2516843" cy="369332"/>
          </a:xfrm>
          <a:prstGeom prst="rect">
            <a:avLst/>
          </a:prstGeom>
          <a:noFill/>
        </p:spPr>
        <p:txBody>
          <a:bodyPr wrap="none" rtlCol="0">
            <a:spAutoFit/>
          </a:bodyPr>
          <a:lstStyle/>
          <a:p>
            <a:r>
              <a:rPr lang="en-US" dirty="0" smtClean="0"/>
              <a:t>Source: Wikipedia online</a:t>
            </a:r>
            <a:endParaRPr lang="en-US" dirty="0"/>
          </a:p>
        </p:txBody>
      </p:sp>
      <p:sp>
        <p:nvSpPr>
          <p:cNvPr id="6" name="TextBox 5"/>
          <p:cNvSpPr txBox="1"/>
          <p:nvPr/>
        </p:nvSpPr>
        <p:spPr>
          <a:xfrm>
            <a:off x="0" y="0"/>
            <a:ext cx="12191999" cy="584775"/>
          </a:xfrm>
          <a:prstGeom prst="rect">
            <a:avLst/>
          </a:prstGeom>
          <a:noFill/>
        </p:spPr>
        <p:txBody>
          <a:bodyPr wrap="square" rtlCol="0">
            <a:spAutoFit/>
          </a:bodyPr>
          <a:lstStyle/>
          <a:p>
            <a:r>
              <a:rPr lang="en-US" sz="3200" dirty="0" smtClean="0"/>
              <a:t>Systems Engineering – Risk Based Decisions</a:t>
            </a:r>
            <a:endParaRPr lang="en-US" sz="2800" dirty="0"/>
          </a:p>
        </p:txBody>
      </p:sp>
      <p:sp>
        <p:nvSpPr>
          <p:cNvPr id="4" name="TextBox 3"/>
          <p:cNvSpPr txBox="1"/>
          <p:nvPr/>
        </p:nvSpPr>
        <p:spPr>
          <a:xfrm>
            <a:off x="124760" y="658562"/>
            <a:ext cx="11942478" cy="707886"/>
          </a:xfrm>
          <a:prstGeom prst="rect">
            <a:avLst/>
          </a:prstGeom>
          <a:noFill/>
        </p:spPr>
        <p:txBody>
          <a:bodyPr wrap="square" rtlCol="0">
            <a:spAutoFit/>
          </a:bodyPr>
          <a:lstStyle/>
          <a:p>
            <a:r>
              <a:rPr lang="en-US" sz="2000" dirty="0" smtClean="0"/>
              <a:t>If the command ship failed, LOR method had the advantage of the lander spacecraft - the Lunar </a:t>
            </a:r>
            <a:r>
              <a:rPr lang="en-US" sz="2000" dirty="0"/>
              <a:t>Excursion </a:t>
            </a:r>
            <a:r>
              <a:rPr lang="en-US" sz="2000" dirty="0" smtClean="0"/>
              <a:t>Module (LEM) being used as a “lifeboat” – Contract Awarded to Grumman Aircraft</a:t>
            </a:r>
            <a:endParaRPr lang="en-US" sz="2000" dirty="0"/>
          </a:p>
        </p:txBody>
      </p:sp>
      <p:pic>
        <p:nvPicPr>
          <p:cNvPr id="7" name="Apollo 13 - LOR return to earth conserv pow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610812" y="1468582"/>
            <a:ext cx="9581188" cy="5389418"/>
          </a:xfrm>
          <a:prstGeom prst="rect">
            <a:avLst/>
          </a:prstGeom>
        </p:spPr>
      </p:pic>
    </p:spTree>
    <p:extLst>
      <p:ext uri="{BB962C8B-B14F-4D97-AF65-F5344CB8AC3E}">
        <p14:creationId xmlns:p14="http://schemas.microsoft.com/office/powerpoint/2010/main" val="3300362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6356" y="450685"/>
            <a:ext cx="8021802" cy="636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828800" y="166511"/>
            <a:ext cx="8205119" cy="1070618"/>
          </a:xfrm>
        </p:spPr>
        <p:txBody>
          <a:bodyPr>
            <a:normAutofit/>
          </a:bodyPr>
          <a:lstStyle/>
          <a:p>
            <a:r>
              <a:rPr lang="en-US" sz="3600" dirty="0" smtClean="0"/>
              <a:t>Cape Canaveral Launch Complex 41</a:t>
            </a:r>
            <a:endParaRPr lang="en-US" sz="3600" dirty="0"/>
          </a:p>
        </p:txBody>
      </p:sp>
      <p:sp>
        <p:nvSpPr>
          <p:cNvPr id="4" name="Text Placeholder 3"/>
          <p:cNvSpPr>
            <a:spLocks noGrp="1"/>
          </p:cNvSpPr>
          <p:nvPr>
            <p:ph type="body" sz="half" idx="2"/>
          </p:nvPr>
        </p:nvSpPr>
        <p:spPr>
          <a:xfrm>
            <a:off x="340591" y="1538111"/>
            <a:ext cx="7367818" cy="1828800"/>
          </a:xfrm>
        </p:spPr>
        <p:txBody>
          <a:bodyPr>
            <a:normAutofit/>
          </a:bodyPr>
          <a:lstStyle/>
          <a:p>
            <a:r>
              <a:rPr lang="en-US" sz="2400" dirty="0" smtClean="0"/>
              <a:t>Unique Centaur Upper Stage Mission Requirements</a:t>
            </a:r>
          </a:p>
          <a:p>
            <a:r>
              <a:rPr lang="en-US" sz="2400" dirty="0" smtClean="0"/>
              <a:t>A Personal Experience as A Systems Engineer</a:t>
            </a:r>
            <a:endParaRPr lang="en-US" sz="2400" dirty="0"/>
          </a:p>
        </p:txBody>
      </p:sp>
      <p:sp>
        <p:nvSpPr>
          <p:cNvPr id="6" name="TextBox 5"/>
          <p:cNvSpPr txBox="1"/>
          <p:nvPr/>
        </p:nvSpPr>
        <p:spPr>
          <a:xfrm>
            <a:off x="8272981" y="6208889"/>
            <a:ext cx="3779048" cy="584775"/>
          </a:xfrm>
          <a:prstGeom prst="rect">
            <a:avLst/>
          </a:prstGeom>
          <a:noFill/>
        </p:spPr>
        <p:txBody>
          <a:bodyPr wrap="none" rtlCol="0">
            <a:spAutoFit/>
          </a:bodyPr>
          <a:lstStyle/>
          <a:p>
            <a:r>
              <a:rPr lang="en-US" sz="1600" dirty="0" smtClean="0"/>
              <a:t>Source: ULALaunch.com </a:t>
            </a:r>
          </a:p>
          <a:p>
            <a:r>
              <a:rPr lang="en-US" sz="1600" dirty="0" smtClean="0"/>
              <a:t>History of the Titan Centaur Launch Vehicle</a:t>
            </a:r>
            <a:endParaRPr lang="en-US" sz="1600" dirty="0"/>
          </a:p>
        </p:txBody>
      </p:sp>
    </p:spTree>
    <p:extLst>
      <p:ext uri="{BB962C8B-B14F-4D97-AF65-F5344CB8AC3E}">
        <p14:creationId xmlns:p14="http://schemas.microsoft.com/office/powerpoint/2010/main" val="13395708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1618" y="152399"/>
            <a:ext cx="4361605" cy="1371600"/>
          </a:xfrm>
        </p:spPr>
        <p:txBody>
          <a:bodyPr/>
          <a:lstStyle/>
          <a:p>
            <a:r>
              <a:rPr lang="en-US" dirty="0" smtClean="0"/>
              <a:t>Titan Centaur Upper Stage – Cryogenic Propellant</a:t>
            </a:r>
            <a:endParaRPr lang="en-US" dirty="0"/>
          </a:p>
        </p:txBody>
      </p:sp>
      <p:sp>
        <p:nvSpPr>
          <p:cNvPr id="4" name="Text Placeholder 3"/>
          <p:cNvSpPr>
            <a:spLocks noGrp="1"/>
          </p:cNvSpPr>
          <p:nvPr>
            <p:ph type="body" sz="half" idx="2"/>
          </p:nvPr>
        </p:nvSpPr>
        <p:spPr>
          <a:xfrm>
            <a:off x="914399" y="1794933"/>
            <a:ext cx="2168435" cy="4413956"/>
          </a:xfrm>
        </p:spPr>
        <p:txBody>
          <a:bodyPr>
            <a:normAutofit fontScale="92500" lnSpcReduction="20000"/>
          </a:bodyPr>
          <a:lstStyle/>
          <a:p>
            <a:r>
              <a:rPr lang="en-US" b="1" dirty="0" smtClean="0"/>
              <a:t>Mission Unique Requirements:</a:t>
            </a:r>
          </a:p>
          <a:p>
            <a:r>
              <a:rPr lang="en-US" dirty="0"/>
              <a:t>	</a:t>
            </a:r>
            <a:r>
              <a:rPr lang="en-US" dirty="0" smtClean="0"/>
              <a:t>High Performance Propulsion for orbit insertion – LH2/LO2 propellant</a:t>
            </a:r>
          </a:p>
          <a:p>
            <a:r>
              <a:rPr lang="en-US" dirty="0"/>
              <a:t>	</a:t>
            </a:r>
            <a:r>
              <a:rPr lang="en-US" dirty="0" smtClean="0"/>
              <a:t>Thermal Blanket requirement for on orbit environment – </a:t>
            </a:r>
            <a:r>
              <a:rPr lang="en-US" dirty="0"/>
              <a:t> </a:t>
            </a:r>
            <a:r>
              <a:rPr lang="en-US" dirty="0" smtClean="0"/>
              <a:t>                 No Moisture/No Ice</a:t>
            </a:r>
          </a:p>
          <a:p>
            <a:r>
              <a:rPr lang="en-US" dirty="0"/>
              <a:t>	</a:t>
            </a:r>
            <a:endParaRPr lang="en-US" dirty="0" smtClean="0"/>
          </a:p>
          <a:p>
            <a:r>
              <a:rPr lang="en-US" b="1" dirty="0" smtClean="0"/>
              <a:t>Derived Requirements:</a:t>
            </a:r>
          </a:p>
          <a:p>
            <a:pPr>
              <a:spcAft>
                <a:spcPts val="0"/>
              </a:spcAft>
            </a:pPr>
            <a:r>
              <a:rPr lang="en-US" dirty="0"/>
              <a:t>	</a:t>
            </a:r>
            <a:r>
              <a:rPr lang="en-US" dirty="0" smtClean="0"/>
              <a:t>PLF HVAC requirements (Tight Tolerance):</a:t>
            </a:r>
          </a:p>
          <a:p>
            <a:pPr>
              <a:spcAft>
                <a:spcPts val="0"/>
              </a:spcAft>
            </a:pPr>
            <a:r>
              <a:rPr lang="en-US" dirty="0" smtClean="0"/>
              <a:t> 	</a:t>
            </a:r>
          </a:p>
          <a:p>
            <a:pPr>
              <a:spcAft>
                <a:spcPts val="0"/>
              </a:spcAft>
            </a:pPr>
            <a:r>
              <a:rPr lang="en-US" dirty="0"/>
              <a:t>	</a:t>
            </a:r>
            <a:r>
              <a:rPr lang="en-US" dirty="0" smtClean="0"/>
              <a:t>0% Humidity</a:t>
            </a:r>
          </a:p>
          <a:p>
            <a:pPr>
              <a:spcAft>
                <a:spcPts val="0"/>
              </a:spcAft>
            </a:pPr>
            <a:r>
              <a:rPr lang="en-US" dirty="0"/>
              <a:t>	</a:t>
            </a:r>
            <a:r>
              <a:rPr lang="en-US" dirty="0" smtClean="0"/>
              <a:t>Negative Dew point</a:t>
            </a:r>
          </a:p>
          <a:p>
            <a:pPr>
              <a:spcAft>
                <a:spcPts val="0"/>
              </a:spcAft>
            </a:pPr>
            <a:r>
              <a:rPr lang="en-US" dirty="0"/>
              <a:t>	</a:t>
            </a:r>
            <a:r>
              <a:rPr lang="en-US" dirty="0" smtClean="0"/>
              <a:t>Temperature</a:t>
            </a:r>
          </a:p>
          <a:p>
            <a:pPr>
              <a:spcAft>
                <a:spcPts val="0"/>
              </a:spcAft>
            </a:pPr>
            <a:r>
              <a:rPr lang="en-US" dirty="0"/>
              <a:t>	</a:t>
            </a:r>
            <a:r>
              <a:rPr lang="en-US" dirty="0" smtClean="0"/>
              <a:t>Cleanliness</a:t>
            </a:r>
            <a:endParaRPr lang="en-US" dirty="0"/>
          </a:p>
          <a:p>
            <a:endParaRPr lang="en-US" dirty="0"/>
          </a:p>
        </p:txBody>
      </p:sp>
      <p:pic>
        <p:nvPicPr>
          <p:cNvPr id="7" name="Picture 6"/>
          <p:cNvPicPr>
            <a:picLocks noChangeAspect="1"/>
          </p:cNvPicPr>
          <p:nvPr/>
        </p:nvPicPr>
        <p:blipFill>
          <a:blip r:embed="rId3"/>
          <a:stretch>
            <a:fillRect/>
          </a:stretch>
        </p:blipFill>
        <p:spPr>
          <a:xfrm>
            <a:off x="8469679" y="627597"/>
            <a:ext cx="3385653" cy="4328644"/>
          </a:xfrm>
          <a:prstGeom prst="rect">
            <a:avLst/>
          </a:prstGeom>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4201" y="2765778"/>
            <a:ext cx="4076078" cy="360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stretch>
            <a:fillRect/>
          </a:stretch>
        </p:blipFill>
        <p:spPr>
          <a:xfrm>
            <a:off x="7260828" y="1523999"/>
            <a:ext cx="1015200" cy="4502881"/>
          </a:xfrm>
          <a:prstGeom prst="rect">
            <a:avLst/>
          </a:prstGeom>
        </p:spPr>
      </p:pic>
      <p:cxnSp>
        <p:nvCxnSpPr>
          <p:cNvPr id="11" name="Straight Connector 10"/>
          <p:cNvCxnSpPr/>
          <p:nvPr/>
        </p:nvCxnSpPr>
        <p:spPr>
          <a:xfrm flipV="1">
            <a:off x="7890933" y="1354667"/>
            <a:ext cx="1557867" cy="1185334"/>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a:off x="7879644" y="3206044"/>
            <a:ext cx="1411112" cy="1375882"/>
          </a:xfrm>
          <a:prstGeom prst="line">
            <a:avLst/>
          </a:prstGeom>
        </p:spPr>
        <p:style>
          <a:lnRef idx="3">
            <a:schemeClr val="accent2"/>
          </a:lnRef>
          <a:fillRef idx="0">
            <a:schemeClr val="accent2"/>
          </a:fillRef>
          <a:effectRef idx="2">
            <a:schemeClr val="accent2"/>
          </a:effectRef>
          <a:fontRef idx="minor">
            <a:schemeClr val="tx1"/>
          </a:fontRef>
        </p:style>
      </p:cxnSp>
      <p:sp>
        <p:nvSpPr>
          <p:cNvPr id="3" name="TextBox 2"/>
          <p:cNvSpPr txBox="1"/>
          <p:nvPr/>
        </p:nvSpPr>
        <p:spPr>
          <a:xfrm>
            <a:off x="8272981" y="6208889"/>
            <a:ext cx="3779048" cy="584775"/>
          </a:xfrm>
          <a:prstGeom prst="rect">
            <a:avLst/>
          </a:prstGeom>
          <a:noFill/>
        </p:spPr>
        <p:txBody>
          <a:bodyPr wrap="none" rtlCol="0">
            <a:spAutoFit/>
          </a:bodyPr>
          <a:lstStyle/>
          <a:p>
            <a:r>
              <a:rPr lang="en-US" sz="1600" dirty="0" smtClean="0"/>
              <a:t>Source: ULALaunch.com &amp; Wikipedia </a:t>
            </a:r>
          </a:p>
          <a:p>
            <a:r>
              <a:rPr lang="en-US" sz="1600" dirty="0" smtClean="0"/>
              <a:t>History of the Titan Centaur Launch Vehicle</a:t>
            </a:r>
            <a:endParaRPr lang="en-US" sz="1600" dirty="0"/>
          </a:p>
        </p:txBody>
      </p:sp>
      <p:sp>
        <p:nvSpPr>
          <p:cNvPr id="10" name="Footer Placeholder 9"/>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5781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par>
                                <p:cTn id="12" presetID="2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upload.wikimedia.org/wikipedia/commons/thumb/4/43/PID_en.svg/2000px-PID_e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738" y="938265"/>
            <a:ext cx="7634775" cy="2715871"/>
          </a:xfrm>
          <a:prstGeom prst="rect">
            <a:avLst/>
          </a:prstGeom>
          <a:solidFill>
            <a:schemeClr val="accent1">
              <a:lumMod val="40000"/>
              <a:lumOff val="60000"/>
            </a:schemeClr>
          </a:solidFill>
        </p:spPr>
      </p:pic>
      <p:sp>
        <p:nvSpPr>
          <p:cNvPr id="10" name="Title 1"/>
          <p:cNvSpPr>
            <a:spLocks noGrp="1"/>
          </p:cNvSpPr>
          <p:nvPr>
            <p:ph type="title"/>
          </p:nvPr>
        </p:nvSpPr>
        <p:spPr>
          <a:xfrm>
            <a:off x="361245" y="79023"/>
            <a:ext cx="11401777" cy="714354"/>
          </a:xfrm>
        </p:spPr>
        <p:txBody>
          <a:bodyPr>
            <a:normAutofit/>
          </a:bodyPr>
          <a:lstStyle/>
          <a:p>
            <a:r>
              <a:rPr lang="en-US" sz="3600" dirty="0" smtClean="0"/>
              <a:t>HVAC System –Programmable logic controller</a:t>
            </a:r>
            <a:endParaRPr lang="en-US" sz="3600" dirty="0"/>
          </a:p>
        </p:txBody>
      </p:sp>
      <p:sp>
        <p:nvSpPr>
          <p:cNvPr id="9" name="Rectangle 8"/>
          <p:cNvSpPr/>
          <p:nvPr/>
        </p:nvSpPr>
        <p:spPr>
          <a:xfrm>
            <a:off x="752139" y="1166506"/>
            <a:ext cx="2693894" cy="2246769"/>
          </a:xfrm>
          <a:prstGeom prst="rect">
            <a:avLst/>
          </a:prstGeom>
        </p:spPr>
        <p:txBody>
          <a:bodyPr wrap="square">
            <a:spAutoFit/>
          </a:bodyPr>
          <a:lstStyle/>
          <a:p>
            <a:r>
              <a:rPr lang="en-US" sz="2000" dirty="0"/>
              <a:t>A </a:t>
            </a:r>
            <a:r>
              <a:rPr lang="en-US" sz="2000" dirty="0">
                <a:hlinkClick r:id="rId4" tooltip="Block diagram"/>
              </a:rPr>
              <a:t>block diagram</a:t>
            </a:r>
            <a:r>
              <a:rPr lang="en-US" sz="2000" dirty="0"/>
              <a:t> of a PID controller in a feedback loop. r(</a:t>
            </a:r>
            <a:r>
              <a:rPr lang="en-US" sz="2000" i="1" dirty="0"/>
              <a:t>t</a:t>
            </a:r>
            <a:r>
              <a:rPr lang="en-US" sz="2000" dirty="0"/>
              <a:t>) is the desired process value or "set point", and y(</a:t>
            </a:r>
            <a:r>
              <a:rPr lang="en-US" sz="2000" i="1" dirty="0"/>
              <a:t>t</a:t>
            </a:r>
            <a:r>
              <a:rPr lang="en-US" sz="2000" dirty="0"/>
              <a:t>) is the measured process value.</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92" y="4144204"/>
            <a:ext cx="3470399" cy="2689413"/>
          </a:xfrm>
          <a:prstGeom prst="rect">
            <a:avLst/>
          </a:prstGeom>
        </p:spPr>
      </p:pic>
      <p:sp>
        <p:nvSpPr>
          <p:cNvPr id="12" name="Rectangle 11"/>
          <p:cNvSpPr/>
          <p:nvPr/>
        </p:nvSpPr>
        <p:spPr>
          <a:xfrm>
            <a:off x="896471" y="5877528"/>
            <a:ext cx="2599765" cy="830997"/>
          </a:xfrm>
          <a:prstGeom prst="rect">
            <a:avLst/>
          </a:prstGeom>
        </p:spPr>
        <p:txBody>
          <a:bodyPr wrap="square">
            <a:spAutoFit/>
          </a:bodyPr>
          <a:lstStyle/>
          <a:p>
            <a:r>
              <a:rPr lang="en-US" sz="1600" b="1" dirty="0">
                <a:solidFill>
                  <a:schemeClr val="accent1">
                    <a:lumMod val="50000"/>
                  </a:schemeClr>
                </a:solidFill>
              </a:rPr>
              <a:t>Plot of PV vs time, for three values of </a:t>
            </a:r>
            <a:r>
              <a:rPr lang="en-US" sz="1600" b="1" i="1" dirty="0" err="1">
                <a:solidFill>
                  <a:schemeClr val="accent1">
                    <a:lumMod val="50000"/>
                  </a:schemeClr>
                </a:solidFill>
              </a:rPr>
              <a:t>K</a:t>
            </a:r>
            <a:r>
              <a:rPr lang="en-US" sz="1600" b="1" baseline="-25000" dirty="0" err="1">
                <a:solidFill>
                  <a:schemeClr val="accent1">
                    <a:lumMod val="50000"/>
                  </a:schemeClr>
                </a:solidFill>
              </a:rPr>
              <a:t>p</a:t>
            </a:r>
            <a:r>
              <a:rPr lang="en-US" sz="1600" b="1" dirty="0">
                <a:solidFill>
                  <a:schemeClr val="accent1">
                    <a:lumMod val="50000"/>
                  </a:schemeClr>
                </a:solidFill>
              </a:rPr>
              <a:t> (</a:t>
            </a:r>
            <a:r>
              <a:rPr lang="en-US" sz="1600" b="1" i="1" dirty="0">
                <a:solidFill>
                  <a:schemeClr val="accent1">
                    <a:lumMod val="50000"/>
                  </a:schemeClr>
                </a:solidFill>
              </a:rPr>
              <a:t>K</a:t>
            </a:r>
            <a:r>
              <a:rPr lang="en-US" sz="1600" b="1" baseline="-25000" dirty="0">
                <a:solidFill>
                  <a:schemeClr val="accent1">
                    <a:lumMod val="50000"/>
                  </a:schemeClr>
                </a:solidFill>
              </a:rPr>
              <a:t>i</a:t>
            </a:r>
            <a:r>
              <a:rPr lang="en-US" sz="1600" b="1" dirty="0">
                <a:solidFill>
                  <a:schemeClr val="accent1">
                    <a:lumMod val="50000"/>
                  </a:schemeClr>
                </a:solidFill>
              </a:rPr>
              <a:t> and </a:t>
            </a:r>
            <a:r>
              <a:rPr lang="en-US" sz="1600" b="1" i="1" dirty="0" err="1">
                <a:solidFill>
                  <a:schemeClr val="accent1">
                    <a:lumMod val="50000"/>
                  </a:schemeClr>
                </a:solidFill>
              </a:rPr>
              <a:t>K</a:t>
            </a:r>
            <a:r>
              <a:rPr lang="en-US" sz="1600" b="1" baseline="-25000" dirty="0" err="1">
                <a:solidFill>
                  <a:schemeClr val="accent1">
                    <a:lumMod val="50000"/>
                  </a:schemeClr>
                </a:solidFill>
              </a:rPr>
              <a:t>d</a:t>
            </a:r>
            <a:r>
              <a:rPr lang="en-US" sz="1600" b="1" dirty="0">
                <a:solidFill>
                  <a:schemeClr val="accent1">
                    <a:lumMod val="50000"/>
                  </a:schemeClr>
                </a:solidFill>
              </a:rPr>
              <a:t> held constant)</a:t>
            </a:r>
          </a:p>
        </p:txBody>
      </p:sp>
      <p:pic>
        <p:nvPicPr>
          <p:cNvPr id="2054" name="Picture 6" descr="https://upload.wikimedia.org/wikipedia/commons/c/c0/Change_with_K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8108" y="4069056"/>
            <a:ext cx="3571051" cy="28184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472955" y="5877527"/>
            <a:ext cx="2299447" cy="830997"/>
          </a:xfrm>
          <a:prstGeom prst="rect">
            <a:avLst/>
          </a:prstGeom>
        </p:spPr>
        <p:txBody>
          <a:bodyPr wrap="square">
            <a:spAutoFit/>
          </a:bodyPr>
          <a:lstStyle/>
          <a:p>
            <a:r>
              <a:rPr lang="en-US" sz="1600" b="1" dirty="0">
                <a:solidFill>
                  <a:schemeClr val="accent1">
                    <a:lumMod val="50000"/>
                  </a:schemeClr>
                </a:solidFill>
              </a:rPr>
              <a:t>Plot of PV vs time, for three values of </a:t>
            </a:r>
            <a:r>
              <a:rPr lang="en-US" sz="1600" b="1" i="1" dirty="0">
                <a:solidFill>
                  <a:schemeClr val="accent1">
                    <a:lumMod val="50000"/>
                  </a:schemeClr>
                </a:solidFill>
              </a:rPr>
              <a:t>K</a:t>
            </a:r>
            <a:r>
              <a:rPr lang="en-US" sz="1600" b="1" baseline="-25000" dirty="0">
                <a:solidFill>
                  <a:schemeClr val="accent1">
                    <a:lumMod val="50000"/>
                  </a:schemeClr>
                </a:solidFill>
              </a:rPr>
              <a:t>i</a:t>
            </a:r>
            <a:r>
              <a:rPr lang="en-US" sz="1600" b="1" dirty="0">
                <a:solidFill>
                  <a:schemeClr val="accent1">
                    <a:lumMod val="50000"/>
                  </a:schemeClr>
                </a:solidFill>
              </a:rPr>
              <a:t> (</a:t>
            </a:r>
            <a:r>
              <a:rPr lang="en-US" sz="1600" b="1" i="1" dirty="0" err="1">
                <a:solidFill>
                  <a:schemeClr val="accent1">
                    <a:lumMod val="50000"/>
                  </a:schemeClr>
                </a:solidFill>
              </a:rPr>
              <a:t>K</a:t>
            </a:r>
            <a:r>
              <a:rPr lang="en-US" sz="1600" b="1" baseline="-25000" dirty="0" err="1">
                <a:solidFill>
                  <a:schemeClr val="accent1">
                    <a:lumMod val="50000"/>
                  </a:schemeClr>
                </a:solidFill>
              </a:rPr>
              <a:t>p</a:t>
            </a:r>
            <a:r>
              <a:rPr lang="en-US" sz="1600" b="1" dirty="0">
                <a:solidFill>
                  <a:schemeClr val="accent1">
                    <a:lumMod val="50000"/>
                  </a:schemeClr>
                </a:solidFill>
              </a:rPr>
              <a:t> and </a:t>
            </a:r>
            <a:r>
              <a:rPr lang="en-US" sz="1600" b="1" i="1" dirty="0" err="1">
                <a:solidFill>
                  <a:schemeClr val="accent1">
                    <a:lumMod val="50000"/>
                  </a:schemeClr>
                </a:solidFill>
              </a:rPr>
              <a:t>K</a:t>
            </a:r>
            <a:r>
              <a:rPr lang="en-US" sz="1600" b="1" baseline="-25000" dirty="0" err="1">
                <a:solidFill>
                  <a:schemeClr val="accent1">
                    <a:lumMod val="50000"/>
                  </a:schemeClr>
                </a:solidFill>
              </a:rPr>
              <a:t>d</a:t>
            </a:r>
            <a:r>
              <a:rPr lang="en-US" sz="1600" b="1" dirty="0">
                <a:solidFill>
                  <a:schemeClr val="accent1">
                    <a:lumMod val="50000"/>
                  </a:schemeClr>
                </a:solidFill>
              </a:rPr>
              <a:t> held constant)</a:t>
            </a:r>
          </a:p>
        </p:txBody>
      </p:sp>
      <p:sp>
        <p:nvSpPr>
          <p:cNvPr id="16" name="Footer Placeholder 15"/>
          <p:cNvSpPr>
            <a:spLocks noGrp="1"/>
          </p:cNvSpPr>
          <p:nvPr>
            <p:ph type="ftr" sz="quarter" idx="11"/>
          </p:nvPr>
        </p:nvSpPr>
        <p:spPr/>
        <p:txBody>
          <a:bodyPr/>
          <a:lstStyle/>
          <a:p>
            <a:endParaRPr lang="en-US" dirty="0"/>
          </a:p>
        </p:txBody>
      </p:sp>
      <p:pic>
        <p:nvPicPr>
          <p:cNvPr id="2060" name="Picture 12" descr="https://upload.wikimedia.org/wikipedia/commons/c/c7/Change_with_K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6459" y="4069056"/>
            <a:ext cx="3524073" cy="278894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9979832" y="5877527"/>
            <a:ext cx="2190700" cy="830997"/>
          </a:xfrm>
          <a:prstGeom prst="rect">
            <a:avLst/>
          </a:prstGeom>
        </p:spPr>
        <p:txBody>
          <a:bodyPr wrap="square">
            <a:spAutoFit/>
          </a:bodyPr>
          <a:lstStyle/>
          <a:p>
            <a:r>
              <a:rPr lang="en-US" sz="1600" dirty="0">
                <a:solidFill>
                  <a:schemeClr val="accent1">
                    <a:lumMod val="50000"/>
                  </a:schemeClr>
                </a:solidFill>
              </a:rPr>
              <a:t>Plot of PV vs time, for three values of </a:t>
            </a:r>
            <a:r>
              <a:rPr lang="en-US" sz="1600" i="1" dirty="0" err="1">
                <a:solidFill>
                  <a:schemeClr val="accent1">
                    <a:lumMod val="50000"/>
                  </a:schemeClr>
                </a:solidFill>
              </a:rPr>
              <a:t>K</a:t>
            </a:r>
            <a:r>
              <a:rPr lang="en-US" sz="1600" baseline="-25000" dirty="0" err="1">
                <a:solidFill>
                  <a:schemeClr val="accent1">
                    <a:lumMod val="50000"/>
                  </a:schemeClr>
                </a:solidFill>
              </a:rPr>
              <a:t>d</a:t>
            </a:r>
            <a:r>
              <a:rPr lang="en-US" sz="1600" dirty="0">
                <a:solidFill>
                  <a:schemeClr val="accent1">
                    <a:lumMod val="50000"/>
                  </a:schemeClr>
                </a:solidFill>
              </a:rPr>
              <a:t> (</a:t>
            </a:r>
            <a:r>
              <a:rPr lang="en-US" sz="1600" i="1" dirty="0" err="1">
                <a:solidFill>
                  <a:schemeClr val="accent1">
                    <a:lumMod val="50000"/>
                  </a:schemeClr>
                </a:solidFill>
              </a:rPr>
              <a:t>K</a:t>
            </a:r>
            <a:r>
              <a:rPr lang="en-US" sz="1600" baseline="-25000" dirty="0" err="1">
                <a:solidFill>
                  <a:schemeClr val="accent1">
                    <a:lumMod val="50000"/>
                  </a:schemeClr>
                </a:solidFill>
              </a:rPr>
              <a:t>p</a:t>
            </a:r>
            <a:r>
              <a:rPr lang="en-US" sz="1600" dirty="0">
                <a:solidFill>
                  <a:schemeClr val="accent1">
                    <a:lumMod val="50000"/>
                  </a:schemeClr>
                </a:solidFill>
              </a:rPr>
              <a:t> and </a:t>
            </a:r>
            <a:r>
              <a:rPr lang="en-US" sz="1600" i="1" dirty="0">
                <a:solidFill>
                  <a:schemeClr val="accent1">
                    <a:lumMod val="50000"/>
                  </a:schemeClr>
                </a:solidFill>
              </a:rPr>
              <a:t>K</a:t>
            </a:r>
            <a:r>
              <a:rPr lang="en-US" sz="1600" baseline="-25000" dirty="0">
                <a:solidFill>
                  <a:schemeClr val="accent1">
                    <a:lumMod val="50000"/>
                  </a:schemeClr>
                </a:solidFill>
              </a:rPr>
              <a:t>i</a:t>
            </a:r>
            <a:r>
              <a:rPr lang="en-US" sz="1600" dirty="0">
                <a:solidFill>
                  <a:schemeClr val="accent1">
                    <a:lumMod val="50000"/>
                  </a:schemeClr>
                </a:solidFill>
              </a:rPr>
              <a:t> held constant)</a:t>
            </a:r>
          </a:p>
        </p:txBody>
      </p:sp>
    </p:spTree>
    <p:extLst>
      <p:ext uri="{BB962C8B-B14F-4D97-AF65-F5344CB8AC3E}">
        <p14:creationId xmlns:p14="http://schemas.microsoft.com/office/powerpoint/2010/main" val="11171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fade">
                                      <p:cBhvr>
                                        <p:cTn id="19" dur="1000"/>
                                        <p:tgtEl>
                                          <p:spTgt spid="2054"/>
                                        </p:tgtEl>
                                      </p:cBhvr>
                                    </p:animEffect>
                                    <p:anim calcmode="lin" valueType="num">
                                      <p:cBhvr>
                                        <p:cTn id="20" dur="1000" fill="hold"/>
                                        <p:tgtEl>
                                          <p:spTgt spid="2054"/>
                                        </p:tgtEl>
                                        <p:attrNameLst>
                                          <p:attrName>ppt_x</p:attrName>
                                        </p:attrNameLst>
                                      </p:cBhvr>
                                      <p:tavLst>
                                        <p:tav tm="0">
                                          <p:val>
                                            <p:strVal val="#ppt_x"/>
                                          </p:val>
                                        </p:tav>
                                        <p:tav tm="100000">
                                          <p:val>
                                            <p:strVal val="#ppt_x"/>
                                          </p:val>
                                        </p:tav>
                                      </p:tavLst>
                                    </p:anim>
                                    <p:anim calcmode="lin" valueType="num">
                                      <p:cBhvr>
                                        <p:cTn id="21" dur="1000" fill="hold"/>
                                        <p:tgtEl>
                                          <p:spTgt spid="205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60"/>
                                        </p:tgtEl>
                                        <p:attrNameLst>
                                          <p:attrName>style.visibility</p:attrName>
                                        </p:attrNameLst>
                                      </p:cBhvr>
                                      <p:to>
                                        <p:strVal val="visible"/>
                                      </p:to>
                                    </p:set>
                                    <p:animEffect transition="in" filter="fade">
                                      <p:cBhvr>
                                        <p:cTn id="31" dur="1000"/>
                                        <p:tgtEl>
                                          <p:spTgt spid="2060"/>
                                        </p:tgtEl>
                                      </p:cBhvr>
                                    </p:animEffect>
                                    <p:anim calcmode="lin" valueType="num">
                                      <p:cBhvr>
                                        <p:cTn id="32" dur="1000" fill="hold"/>
                                        <p:tgtEl>
                                          <p:spTgt spid="2060"/>
                                        </p:tgtEl>
                                        <p:attrNameLst>
                                          <p:attrName>ppt_x</p:attrName>
                                        </p:attrNameLst>
                                      </p:cBhvr>
                                      <p:tavLst>
                                        <p:tav tm="0">
                                          <p:val>
                                            <p:strVal val="#ppt_x"/>
                                          </p:val>
                                        </p:tav>
                                        <p:tav tm="100000">
                                          <p:val>
                                            <p:strVal val="#ppt_x"/>
                                          </p:val>
                                        </p:tav>
                                      </p:tavLst>
                                    </p:anim>
                                    <p:anim calcmode="lin" valueType="num">
                                      <p:cBhvr>
                                        <p:cTn id="33" dur="1000" fill="hold"/>
                                        <p:tgtEl>
                                          <p:spTgt spid="206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61245" y="79023"/>
            <a:ext cx="11401777" cy="714354"/>
          </a:xfrm>
        </p:spPr>
        <p:txBody>
          <a:bodyPr>
            <a:normAutofit/>
          </a:bodyPr>
          <a:lstStyle/>
          <a:p>
            <a:r>
              <a:rPr lang="en-US" sz="3600" dirty="0" smtClean="0"/>
              <a:t>HVAC System –Programmable logic controller</a:t>
            </a:r>
            <a:endParaRPr lang="en-US" sz="3600" dirty="0"/>
          </a:p>
        </p:txBody>
      </p:sp>
      <p:pic>
        <p:nvPicPr>
          <p:cNvPr id="2058" name="Picture 10" descr="https://upload.wikimedia.org/wikipedia/commons/3/33/PID_Compensation_Animate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087470" y="729370"/>
            <a:ext cx="6980788" cy="523559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endParaRPr lang="en-US" dirty="0"/>
          </a:p>
        </p:txBody>
      </p:sp>
      <p:sp>
        <p:nvSpPr>
          <p:cNvPr id="3" name="Rectangle 2"/>
          <p:cNvSpPr/>
          <p:nvPr/>
        </p:nvSpPr>
        <p:spPr>
          <a:xfrm>
            <a:off x="0" y="961634"/>
            <a:ext cx="5087470" cy="6247864"/>
          </a:xfrm>
          <a:prstGeom prst="rect">
            <a:avLst/>
          </a:prstGeom>
        </p:spPr>
        <p:txBody>
          <a:bodyPr wrap="square">
            <a:spAutoFit/>
          </a:bodyPr>
          <a:lstStyle/>
          <a:p>
            <a:r>
              <a:rPr lang="en-US" sz="2000" dirty="0"/>
              <a:t>PID tuning is a difficult </a:t>
            </a:r>
            <a:r>
              <a:rPr lang="en-US" sz="2000" dirty="0" smtClean="0"/>
              <a:t>problem - it </a:t>
            </a:r>
            <a:r>
              <a:rPr lang="en-US" sz="2000" dirty="0"/>
              <a:t>must satisfy complex criteria within the </a:t>
            </a:r>
            <a:r>
              <a:rPr lang="en-US" sz="2000" dirty="0">
                <a:hlinkClick r:id="rId4"/>
              </a:rPr>
              <a:t>limitations of PID control</a:t>
            </a:r>
            <a:r>
              <a:rPr lang="en-US" sz="2000" dirty="0"/>
              <a:t>. </a:t>
            </a:r>
            <a:endParaRPr lang="en-US" sz="2000" dirty="0" smtClean="0"/>
          </a:p>
          <a:p>
            <a:endParaRPr lang="en-US" sz="2000" dirty="0"/>
          </a:p>
          <a:p>
            <a:r>
              <a:rPr lang="en-US" sz="2000" dirty="0"/>
              <a:t>M</a:t>
            </a:r>
            <a:r>
              <a:rPr lang="en-US" sz="2000" dirty="0" smtClean="0"/>
              <a:t>ultiple </a:t>
            </a:r>
            <a:r>
              <a:rPr lang="en-US" sz="2000" dirty="0"/>
              <a:t>(and often conflicting) objectives such as short transient and high stability </a:t>
            </a:r>
            <a:r>
              <a:rPr lang="en-US" sz="2000" dirty="0" smtClean="0"/>
              <a:t>make designing and tuning a PID controller difficult. </a:t>
            </a:r>
          </a:p>
          <a:p>
            <a:endParaRPr lang="en-US" sz="2000" dirty="0"/>
          </a:p>
          <a:p>
            <a:endParaRPr lang="en-US" sz="2000" dirty="0" smtClean="0"/>
          </a:p>
          <a:p>
            <a:r>
              <a:rPr lang="en-US" sz="2000" dirty="0"/>
              <a:t>Some processes have a degree of </a:t>
            </a:r>
            <a:r>
              <a:rPr lang="en-US" sz="2000" dirty="0">
                <a:hlinkClick r:id="rId5" tooltip="Nonlinear system"/>
              </a:rPr>
              <a:t>nonlinearity</a:t>
            </a:r>
            <a:r>
              <a:rPr lang="en-US" sz="2000" dirty="0"/>
              <a:t> and so parameters that work well at full-load conditions don't work when the process is starting up from no-load; </a:t>
            </a:r>
            <a:endParaRPr lang="en-US" sz="2000" dirty="0" smtClean="0"/>
          </a:p>
          <a:p>
            <a:r>
              <a:rPr lang="en-US" sz="2000" dirty="0"/>
              <a:t>	</a:t>
            </a:r>
            <a:r>
              <a:rPr lang="en-US" sz="2000" dirty="0" smtClean="0"/>
              <a:t>this drives special programming to correct </a:t>
            </a:r>
          </a:p>
          <a:p>
            <a:r>
              <a:rPr lang="en-US" sz="2000" dirty="0"/>
              <a:t>	</a:t>
            </a:r>
            <a:r>
              <a:rPr lang="en-US" sz="2000" dirty="0" smtClean="0"/>
              <a:t>one example: </a:t>
            </a:r>
            <a:r>
              <a:rPr lang="en-US" sz="2000" dirty="0" smtClean="0">
                <a:hlinkClick r:id="rId6" tooltip="Gain scheduling"/>
              </a:rPr>
              <a:t>gain </a:t>
            </a:r>
            <a:r>
              <a:rPr lang="en-US" sz="2000" dirty="0">
                <a:hlinkClick r:id="rId6" tooltip="Gain scheduling"/>
              </a:rPr>
              <a:t>scheduling</a:t>
            </a:r>
            <a:r>
              <a:rPr lang="en-US" sz="2000" dirty="0"/>
              <a:t> (using </a:t>
            </a:r>
            <a:r>
              <a:rPr lang="en-US" sz="2000" dirty="0" smtClean="0"/>
              <a:t>	different </a:t>
            </a:r>
            <a:r>
              <a:rPr lang="en-US" sz="2000" dirty="0"/>
              <a:t>parameters in different operating </a:t>
            </a:r>
            <a:r>
              <a:rPr lang="en-US" sz="2000" dirty="0" smtClean="0"/>
              <a:t>	regions</a:t>
            </a:r>
            <a:r>
              <a:rPr lang="en-US" sz="2000" dirty="0"/>
              <a:t>).</a:t>
            </a:r>
          </a:p>
          <a:p>
            <a:pPr lvl="0" defTabSz="914400">
              <a:defRPr/>
            </a:pPr>
            <a:endParaRPr lang="en-US" sz="2000" dirty="0"/>
          </a:p>
          <a:p>
            <a:endParaRPr lang="en-US" sz="2000" dirty="0"/>
          </a:p>
          <a:p>
            <a:endParaRPr lang="en-US" sz="2000" dirty="0"/>
          </a:p>
        </p:txBody>
      </p:sp>
      <p:sp>
        <p:nvSpPr>
          <p:cNvPr id="4" name="Rectangle 3"/>
          <p:cNvSpPr/>
          <p:nvPr/>
        </p:nvSpPr>
        <p:spPr>
          <a:xfrm>
            <a:off x="4230624" y="6076741"/>
            <a:ext cx="8119872" cy="400110"/>
          </a:xfrm>
          <a:prstGeom prst="rect">
            <a:avLst/>
          </a:prstGeom>
        </p:spPr>
        <p:txBody>
          <a:bodyPr wrap="square">
            <a:spAutoFit/>
          </a:bodyPr>
          <a:lstStyle/>
          <a:p>
            <a:r>
              <a:rPr lang="en-US" sz="2000" dirty="0"/>
              <a:t>Effects of varying PID parameters (</a:t>
            </a:r>
            <a:r>
              <a:rPr lang="en-US" sz="2000" dirty="0" err="1"/>
              <a:t>K</a:t>
            </a:r>
            <a:r>
              <a:rPr lang="en-US" sz="2000" baseline="-25000" dirty="0" err="1"/>
              <a:t>p</a:t>
            </a:r>
            <a:r>
              <a:rPr lang="en-US" sz="2000" dirty="0" err="1"/>
              <a:t>,K</a:t>
            </a:r>
            <a:r>
              <a:rPr lang="en-US" sz="2000" baseline="-25000" dirty="0" err="1"/>
              <a:t>i</a:t>
            </a:r>
            <a:r>
              <a:rPr lang="en-US" sz="2000" dirty="0" err="1"/>
              <a:t>,K</a:t>
            </a:r>
            <a:r>
              <a:rPr lang="en-US" sz="2000" baseline="-25000" dirty="0" err="1"/>
              <a:t>d</a:t>
            </a:r>
            <a:r>
              <a:rPr lang="en-US" sz="2000" dirty="0"/>
              <a:t>) on the step response of a system</a:t>
            </a:r>
          </a:p>
        </p:txBody>
      </p:sp>
    </p:spTree>
    <p:extLst>
      <p:ext uri="{BB962C8B-B14F-4D97-AF65-F5344CB8AC3E}">
        <p14:creationId xmlns:p14="http://schemas.microsoft.com/office/powerpoint/2010/main" val="22543967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11645106" y="2269713"/>
            <a:ext cx="520774" cy="2867063"/>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a:off x="11645106" y="686903"/>
            <a:ext cx="520774" cy="1582810"/>
          </a:xfrm>
          <a:prstGeom prst="triangle">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8259" y="4072836"/>
            <a:ext cx="9412941" cy="16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88259" y="4202199"/>
            <a:ext cx="9412941" cy="67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88259" y="4424079"/>
            <a:ext cx="9412941" cy="285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88259" y="4625784"/>
            <a:ext cx="9412941" cy="4196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a:xfrm>
            <a:off x="361245" y="79022"/>
            <a:ext cx="11401777" cy="1456267"/>
          </a:xfrm>
        </p:spPr>
        <p:txBody>
          <a:bodyPr/>
          <a:lstStyle/>
          <a:p>
            <a:r>
              <a:rPr lang="en-US" dirty="0" smtClean="0"/>
              <a:t>HVAC System –Air to GN2 Transition at T-4 hours  </a:t>
            </a:r>
            <a:endParaRPr lang="en-US" dirty="0"/>
          </a:p>
        </p:txBody>
      </p:sp>
      <p:sp>
        <p:nvSpPr>
          <p:cNvPr id="4" name="Rectangle 3"/>
          <p:cNvSpPr/>
          <p:nvPr/>
        </p:nvSpPr>
        <p:spPr>
          <a:xfrm>
            <a:off x="4935062" y="3065925"/>
            <a:ext cx="954741" cy="2272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064117" y="3065923"/>
            <a:ext cx="954741" cy="2272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03019" y="3065924"/>
            <a:ext cx="954741" cy="2272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196160" y="3065923"/>
            <a:ext cx="954741" cy="2272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28203" y="3065925"/>
            <a:ext cx="954741" cy="2272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91301" y="6099314"/>
            <a:ext cx="8409396" cy="461665"/>
          </a:xfrm>
          <a:prstGeom prst="rect">
            <a:avLst/>
          </a:prstGeom>
          <a:solidFill>
            <a:schemeClr val="tx1">
              <a:lumMod val="75000"/>
            </a:schemeClr>
          </a:solidFill>
        </p:spPr>
        <p:txBody>
          <a:bodyPr wrap="square" rtlCol="0">
            <a:spAutoFit/>
          </a:bodyPr>
          <a:lstStyle/>
          <a:p>
            <a:pPr algn="ctr"/>
            <a:r>
              <a:rPr lang="en-US" sz="2400" b="1" dirty="0" smtClean="0">
                <a:solidFill>
                  <a:schemeClr val="accent1">
                    <a:lumMod val="75000"/>
                  </a:schemeClr>
                </a:solidFill>
              </a:rPr>
              <a:t>HVAC Control Shelter - Triplicated PLC System</a:t>
            </a:r>
            <a:endParaRPr lang="en-US" sz="2400" b="1" dirty="0">
              <a:solidFill>
                <a:schemeClr val="accent1">
                  <a:lumMod val="75000"/>
                </a:schemeClr>
              </a:solidFill>
            </a:endParaRPr>
          </a:p>
        </p:txBody>
      </p:sp>
      <p:cxnSp>
        <p:nvCxnSpPr>
          <p:cNvPr id="11" name="Straight Arrow Connector 10"/>
          <p:cNvCxnSpPr/>
          <p:nvPr/>
        </p:nvCxnSpPr>
        <p:spPr>
          <a:xfrm flipV="1">
            <a:off x="188259" y="3872752"/>
            <a:ext cx="9412941" cy="134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Flowchart: Sequential Access Storage 11"/>
          <p:cNvSpPr/>
          <p:nvPr/>
        </p:nvSpPr>
        <p:spPr>
          <a:xfrm>
            <a:off x="3835204" y="3225675"/>
            <a:ext cx="890369" cy="702485"/>
          </a:xfrm>
          <a:prstGeom prst="flowChartMagneticTap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AHU 1</a:t>
            </a:r>
            <a:endParaRPr lang="en-US" dirty="0"/>
          </a:p>
        </p:txBody>
      </p:sp>
      <p:sp>
        <p:nvSpPr>
          <p:cNvPr id="13" name="Flowchart: Sequential Access Storage 12"/>
          <p:cNvSpPr/>
          <p:nvPr/>
        </p:nvSpPr>
        <p:spPr>
          <a:xfrm>
            <a:off x="4932074" y="3413933"/>
            <a:ext cx="890369" cy="702485"/>
          </a:xfrm>
          <a:prstGeom prst="flowChartMagneticTap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AHU 2</a:t>
            </a:r>
            <a:endParaRPr lang="en-US" dirty="0"/>
          </a:p>
        </p:txBody>
      </p:sp>
      <p:sp>
        <p:nvSpPr>
          <p:cNvPr id="14" name="Flowchart: Sequential Access Storage 13"/>
          <p:cNvSpPr/>
          <p:nvPr/>
        </p:nvSpPr>
        <p:spPr>
          <a:xfrm>
            <a:off x="6056328" y="3534956"/>
            <a:ext cx="890369" cy="702485"/>
          </a:xfrm>
          <a:prstGeom prst="flowChartMagneticTap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AHU 3</a:t>
            </a:r>
            <a:endParaRPr lang="en-US" dirty="0"/>
          </a:p>
        </p:txBody>
      </p:sp>
      <p:sp>
        <p:nvSpPr>
          <p:cNvPr id="15" name="Flowchart: Sequential Access Storage 14"/>
          <p:cNvSpPr/>
          <p:nvPr/>
        </p:nvSpPr>
        <p:spPr>
          <a:xfrm>
            <a:off x="7186116" y="3750107"/>
            <a:ext cx="890369" cy="702485"/>
          </a:xfrm>
          <a:prstGeom prst="flowChartMagneticTap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AHU 4</a:t>
            </a:r>
            <a:endParaRPr lang="en-US" dirty="0"/>
          </a:p>
        </p:txBody>
      </p:sp>
      <p:sp>
        <p:nvSpPr>
          <p:cNvPr id="16" name="Flowchart: Sequential Access Storage 15"/>
          <p:cNvSpPr/>
          <p:nvPr/>
        </p:nvSpPr>
        <p:spPr>
          <a:xfrm>
            <a:off x="8325215" y="3965259"/>
            <a:ext cx="890369" cy="702485"/>
          </a:xfrm>
          <a:prstGeom prst="flowChartMagneticTap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AHU 5</a:t>
            </a:r>
            <a:endParaRPr lang="en-US" dirty="0"/>
          </a:p>
        </p:txBody>
      </p:sp>
      <p:sp>
        <p:nvSpPr>
          <p:cNvPr id="21" name="Flowchart: Collate 20"/>
          <p:cNvSpPr/>
          <p:nvPr/>
        </p:nvSpPr>
        <p:spPr>
          <a:xfrm>
            <a:off x="902256" y="3732852"/>
            <a:ext cx="336176" cy="1021970"/>
          </a:xfrm>
          <a:prstGeom prst="flowChartCollat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p:cNvSpPr txBox="1"/>
          <p:nvPr/>
        </p:nvSpPr>
        <p:spPr>
          <a:xfrm>
            <a:off x="116203" y="2778745"/>
            <a:ext cx="836171" cy="954107"/>
          </a:xfrm>
          <a:prstGeom prst="rect">
            <a:avLst/>
          </a:prstGeom>
          <a:noFill/>
        </p:spPr>
        <p:txBody>
          <a:bodyPr wrap="square" rtlCol="0">
            <a:spAutoFit/>
          </a:bodyPr>
          <a:lstStyle/>
          <a:p>
            <a:r>
              <a:rPr lang="en-US" sz="1400" dirty="0" smtClean="0"/>
              <a:t>5500 PSI</a:t>
            </a:r>
          </a:p>
          <a:p>
            <a:r>
              <a:rPr lang="en-US" sz="1400" dirty="0" smtClean="0"/>
              <a:t>Cross country line GN2</a:t>
            </a:r>
            <a:endParaRPr lang="en-US" sz="1400" dirty="0"/>
          </a:p>
        </p:txBody>
      </p:sp>
      <p:sp>
        <p:nvSpPr>
          <p:cNvPr id="29" name="TextBox 28"/>
          <p:cNvSpPr txBox="1"/>
          <p:nvPr/>
        </p:nvSpPr>
        <p:spPr>
          <a:xfrm>
            <a:off x="1238432" y="3565441"/>
            <a:ext cx="809837" cy="307777"/>
          </a:xfrm>
          <a:prstGeom prst="rect">
            <a:avLst/>
          </a:prstGeom>
          <a:noFill/>
        </p:spPr>
        <p:txBody>
          <a:bodyPr wrap="none" rtlCol="0">
            <a:spAutoFit/>
          </a:bodyPr>
          <a:lstStyle/>
          <a:p>
            <a:r>
              <a:rPr lang="en-US" sz="1400" dirty="0" smtClean="0"/>
              <a:t>2700 PSI</a:t>
            </a:r>
            <a:endParaRPr lang="en-US" sz="1400" dirty="0"/>
          </a:p>
        </p:txBody>
      </p:sp>
      <p:sp>
        <p:nvSpPr>
          <p:cNvPr id="30" name="TextBox 29"/>
          <p:cNvSpPr txBox="1"/>
          <p:nvPr/>
        </p:nvSpPr>
        <p:spPr>
          <a:xfrm>
            <a:off x="2275357" y="3571698"/>
            <a:ext cx="718466" cy="307777"/>
          </a:xfrm>
          <a:prstGeom prst="rect">
            <a:avLst/>
          </a:prstGeom>
          <a:noFill/>
        </p:spPr>
        <p:txBody>
          <a:bodyPr wrap="none" rtlCol="0">
            <a:spAutoFit/>
          </a:bodyPr>
          <a:lstStyle/>
          <a:p>
            <a:r>
              <a:rPr lang="en-US" sz="1400" dirty="0" smtClean="0"/>
              <a:t>180 PSI</a:t>
            </a:r>
            <a:endParaRPr lang="en-US" sz="1400" dirty="0"/>
          </a:p>
        </p:txBody>
      </p:sp>
      <p:sp>
        <p:nvSpPr>
          <p:cNvPr id="31" name="TextBox 30"/>
          <p:cNvSpPr txBox="1"/>
          <p:nvPr/>
        </p:nvSpPr>
        <p:spPr>
          <a:xfrm>
            <a:off x="9529626" y="3567414"/>
            <a:ext cx="1046697" cy="338554"/>
          </a:xfrm>
          <a:prstGeom prst="rect">
            <a:avLst/>
          </a:prstGeom>
          <a:noFill/>
        </p:spPr>
        <p:txBody>
          <a:bodyPr wrap="none" rtlCol="0">
            <a:spAutoFit/>
          </a:bodyPr>
          <a:lstStyle/>
          <a:p>
            <a:r>
              <a:rPr lang="en-US" sz="1600" dirty="0" smtClean="0"/>
              <a:t>100 </a:t>
            </a:r>
            <a:r>
              <a:rPr lang="en-US" sz="1600" dirty="0" smtClean="0"/>
              <a:t>“ W.C.</a:t>
            </a:r>
            <a:endParaRPr lang="en-US" sz="1600" dirty="0"/>
          </a:p>
        </p:txBody>
      </p:sp>
      <p:sp>
        <p:nvSpPr>
          <p:cNvPr id="32" name="Flowchart: Collate 31"/>
          <p:cNvSpPr/>
          <p:nvPr/>
        </p:nvSpPr>
        <p:spPr>
          <a:xfrm>
            <a:off x="2946162" y="3732852"/>
            <a:ext cx="336176" cy="1021970"/>
          </a:xfrm>
          <a:prstGeom prst="flowChartCollat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Flowchart: Collate 32"/>
          <p:cNvSpPr/>
          <p:nvPr/>
        </p:nvSpPr>
        <p:spPr>
          <a:xfrm>
            <a:off x="1944839" y="3750107"/>
            <a:ext cx="336176" cy="1021970"/>
          </a:xfrm>
          <a:prstGeom prst="flowChartCollat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9" name="Elbow Connector 38"/>
          <p:cNvCxnSpPr/>
          <p:nvPr/>
        </p:nvCxnSpPr>
        <p:spPr>
          <a:xfrm flipV="1">
            <a:off x="9601200" y="1642866"/>
            <a:ext cx="2283806" cy="2243332"/>
          </a:xfrm>
          <a:prstGeom prst="bentConnector3">
            <a:avLst>
              <a:gd name="adj1" fmla="val 50000"/>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flipV="1">
            <a:off x="9601200" y="3886198"/>
            <a:ext cx="336176" cy="186638"/>
          </a:xfrm>
          <a:prstGeom prst="bentConnector3">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flipV="1">
            <a:off x="9569013" y="1994109"/>
            <a:ext cx="2512233" cy="2243332"/>
          </a:xfrm>
          <a:prstGeom prst="bentConnector3">
            <a:avLst>
              <a:gd name="adj1" fmla="val 50000"/>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flipV="1">
            <a:off x="9564284" y="4237442"/>
            <a:ext cx="569332" cy="186637"/>
          </a:xfrm>
          <a:prstGeom prst="bentConnector3">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p:nvPr/>
        </p:nvCxnSpPr>
        <p:spPr>
          <a:xfrm flipV="1">
            <a:off x="9608989" y="2389725"/>
            <a:ext cx="2586940" cy="2236059"/>
          </a:xfrm>
          <a:prstGeom prst="bentConnector3">
            <a:avLst>
              <a:gd name="adj1" fmla="val 50000"/>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2928339" y="1133316"/>
            <a:ext cx="6199094" cy="1631216"/>
          </a:xfrm>
          <a:prstGeom prst="rect">
            <a:avLst/>
          </a:prstGeom>
          <a:noFill/>
        </p:spPr>
        <p:txBody>
          <a:bodyPr wrap="square" rtlCol="0">
            <a:spAutoFit/>
          </a:bodyPr>
          <a:lstStyle/>
          <a:p>
            <a:pPr algn="just"/>
            <a:r>
              <a:rPr lang="en-US" sz="2000" dirty="0" smtClean="0"/>
              <a:t>Complex Projects </a:t>
            </a:r>
            <a:r>
              <a:rPr lang="en-US" sz="2000" b="1" dirty="0" smtClean="0">
                <a:solidFill>
                  <a:srgbClr val="FFFF00"/>
                </a:solidFill>
              </a:rPr>
              <a:t>without</a:t>
            </a:r>
            <a:r>
              <a:rPr lang="en-US" sz="2000" dirty="0" smtClean="0"/>
              <a:t> </a:t>
            </a:r>
          </a:p>
          <a:p>
            <a:pPr algn="just"/>
            <a:r>
              <a:rPr lang="en-US" sz="2000" dirty="0"/>
              <a:t>	</a:t>
            </a:r>
            <a:r>
              <a:rPr lang="en-US" sz="2000" dirty="0" smtClean="0"/>
              <a:t>a robust Systems Integration Approach </a:t>
            </a:r>
          </a:p>
          <a:p>
            <a:pPr algn="just"/>
            <a:r>
              <a:rPr lang="en-US" sz="2000" b="1" dirty="0" smtClean="0">
                <a:solidFill>
                  <a:srgbClr val="FFFF00"/>
                </a:solidFill>
              </a:rPr>
              <a:t>without </a:t>
            </a:r>
          </a:p>
          <a:p>
            <a:pPr algn="just"/>
            <a:r>
              <a:rPr lang="en-US" sz="2000" dirty="0" smtClean="0"/>
              <a:t>	risk mitigating</a:t>
            </a:r>
            <a:r>
              <a:rPr lang="en-US" sz="2000" dirty="0"/>
              <a:t> </a:t>
            </a:r>
            <a:r>
              <a:rPr lang="en-US" sz="2000" dirty="0" smtClean="0"/>
              <a:t>Simulation Verification Modeling </a:t>
            </a:r>
          </a:p>
          <a:p>
            <a:pPr algn="just"/>
            <a:r>
              <a:rPr lang="en-US" sz="2000" dirty="0" smtClean="0"/>
              <a:t>WILL MOST LIKELY Fail upon system startup</a:t>
            </a:r>
            <a:endParaRPr lang="en-US" sz="2000" dirty="0"/>
          </a:p>
        </p:txBody>
      </p:sp>
      <p:sp>
        <p:nvSpPr>
          <p:cNvPr id="60" name="TextBox 59"/>
          <p:cNvSpPr txBox="1"/>
          <p:nvPr/>
        </p:nvSpPr>
        <p:spPr>
          <a:xfrm>
            <a:off x="3255839" y="3315620"/>
            <a:ext cx="676788" cy="584775"/>
          </a:xfrm>
          <a:prstGeom prst="rect">
            <a:avLst/>
          </a:prstGeom>
          <a:noFill/>
        </p:spPr>
        <p:txBody>
          <a:bodyPr wrap="none" rtlCol="0">
            <a:spAutoFit/>
          </a:bodyPr>
          <a:lstStyle/>
          <a:p>
            <a:r>
              <a:rPr lang="en-US" sz="1600" dirty="0" smtClean="0"/>
              <a:t>100 </a:t>
            </a:r>
            <a:r>
              <a:rPr lang="en-US" sz="1600" dirty="0" smtClean="0"/>
              <a:t>“ </a:t>
            </a:r>
          </a:p>
          <a:p>
            <a:r>
              <a:rPr lang="en-US" sz="1600" dirty="0" smtClean="0"/>
              <a:t>W.C.</a:t>
            </a:r>
            <a:endParaRPr lang="en-US" sz="1600" dirty="0"/>
          </a:p>
        </p:txBody>
      </p:sp>
      <p:sp>
        <p:nvSpPr>
          <p:cNvPr id="61" name="Footer Placeholder 60"/>
          <p:cNvSpPr>
            <a:spLocks noGrp="1"/>
          </p:cNvSpPr>
          <p:nvPr>
            <p:ph type="ftr" sz="quarter" idx="11"/>
          </p:nvPr>
        </p:nvSpPr>
        <p:spPr/>
        <p:txBody>
          <a:bodyPr/>
          <a:lstStyle/>
          <a:p>
            <a:endParaRPr lang="en-US" dirty="0"/>
          </a:p>
        </p:txBody>
      </p:sp>
      <p:sp>
        <p:nvSpPr>
          <p:cNvPr id="62" name="Right Arrow 61"/>
          <p:cNvSpPr/>
          <p:nvPr/>
        </p:nvSpPr>
        <p:spPr>
          <a:xfrm rot="16200000">
            <a:off x="3762346" y="5456973"/>
            <a:ext cx="528442" cy="253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ight Arrow 62"/>
          <p:cNvSpPr/>
          <p:nvPr/>
        </p:nvSpPr>
        <p:spPr>
          <a:xfrm rot="16200000">
            <a:off x="4887309" y="5463799"/>
            <a:ext cx="528442" cy="253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rot="16200000">
            <a:off x="6082003" y="5463798"/>
            <a:ext cx="528442" cy="253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ght Arrow 64"/>
          <p:cNvSpPr/>
          <p:nvPr/>
        </p:nvSpPr>
        <p:spPr>
          <a:xfrm rot="16200000">
            <a:off x="7209870" y="5463797"/>
            <a:ext cx="528442" cy="253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ght Arrow 65"/>
          <p:cNvSpPr/>
          <p:nvPr/>
        </p:nvSpPr>
        <p:spPr>
          <a:xfrm rot="16200000">
            <a:off x="8298440" y="5463797"/>
            <a:ext cx="528442" cy="253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083748" y="5601885"/>
            <a:ext cx="1124963" cy="369332"/>
          </a:xfrm>
          <a:prstGeom prst="rect">
            <a:avLst/>
          </a:prstGeom>
          <a:noFill/>
        </p:spPr>
        <p:txBody>
          <a:bodyPr wrap="square" rtlCol="0">
            <a:spAutoFit/>
          </a:bodyPr>
          <a:lstStyle/>
          <a:p>
            <a:r>
              <a:rPr lang="en-US" dirty="0" smtClean="0"/>
              <a:t>Air Inlets</a:t>
            </a:r>
            <a:endParaRPr lang="en-US" dirty="0"/>
          </a:p>
        </p:txBody>
      </p:sp>
      <p:sp>
        <p:nvSpPr>
          <p:cNvPr id="68" name="TextBox 67"/>
          <p:cNvSpPr txBox="1"/>
          <p:nvPr/>
        </p:nvSpPr>
        <p:spPr>
          <a:xfrm>
            <a:off x="5266554" y="5581933"/>
            <a:ext cx="1124963" cy="369332"/>
          </a:xfrm>
          <a:prstGeom prst="rect">
            <a:avLst/>
          </a:prstGeom>
          <a:noFill/>
        </p:spPr>
        <p:txBody>
          <a:bodyPr wrap="square" rtlCol="0">
            <a:spAutoFit/>
          </a:bodyPr>
          <a:lstStyle/>
          <a:p>
            <a:r>
              <a:rPr lang="en-US" dirty="0" smtClean="0"/>
              <a:t>Air Inlets</a:t>
            </a:r>
            <a:endParaRPr lang="en-US" dirty="0"/>
          </a:p>
        </p:txBody>
      </p:sp>
      <p:sp>
        <p:nvSpPr>
          <p:cNvPr id="69" name="TextBox 68"/>
          <p:cNvSpPr txBox="1"/>
          <p:nvPr/>
        </p:nvSpPr>
        <p:spPr>
          <a:xfrm>
            <a:off x="6393031" y="5569328"/>
            <a:ext cx="1124963" cy="369332"/>
          </a:xfrm>
          <a:prstGeom prst="rect">
            <a:avLst/>
          </a:prstGeom>
          <a:noFill/>
        </p:spPr>
        <p:txBody>
          <a:bodyPr wrap="square" rtlCol="0">
            <a:spAutoFit/>
          </a:bodyPr>
          <a:lstStyle/>
          <a:p>
            <a:r>
              <a:rPr lang="en-US" dirty="0" smtClean="0"/>
              <a:t>Air Inlets</a:t>
            </a:r>
            <a:endParaRPr lang="en-US" dirty="0"/>
          </a:p>
        </p:txBody>
      </p:sp>
      <p:sp>
        <p:nvSpPr>
          <p:cNvPr id="70" name="TextBox 69"/>
          <p:cNvSpPr txBox="1"/>
          <p:nvPr/>
        </p:nvSpPr>
        <p:spPr>
          <a:xfrm>
            <a:off x="7564610" y="5569328"/>
            <a:ext cx="1124963" cy="369332"/>
          </a:xfrm>
          <a:prstGeom prst="rect">
            <a:avLst/>
          </a:prstGeom>
          <a:noFill/>
        </p:spPr>
        <p:txBody>
          <a:bodyPr wrap="square" rtlCol="0">
            <a:spAutoFit/>
          </a:bodyPr>
          <a:lstStyle/>
          <a:p>
            <a:r>
              <a:rPr lang="en-US" dirty="0" smtClean="0"/>
              <a:t>Air Inlets</a:t>
            </a:r>
            <a:endParaRPr lang="en-US" dirty="0"/>
          </a:p>
        </p:txBody>
      </p:sp>
    </p:spTree>
    <p:extLst>
      <p:ext uri="{BB962C8B-B14F-4D97-AF65-F5344CB8AC3E}">
        <p14:creationId xmlns:p14="http://schemas.microsoft.com/office/powerpoint/2010/main" val="363946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indefinite" fill="remove" grpId="0" nodeType="clickEffect">
                                  <p:stCondLst>
                                    <p:cond delay="0"/>
                                  </p:stCondLst>
                                  <p:endCondLst>
                                    <p:cond evt="onNext" delay="0">
                                      <p:tgtEl>
                                        <p:sldTgt/>
                                      </p:tgtEl>
                                    </p:cond>
                                  </p:endCondLst>
                                  <p:childTnLst>
                                    <p:animClr clrSpc="rgb" dir="cw">
                                      <p:cBhvr override="childStyle">
                                        <p:cTn id="6" dur="250" autoRev="1" fill="remove"/>
                                        <p:tgtEl>
                                          <p:spTgt spid="4"/>
                                        </p:tgtEl>
                                        <p:attrNameLst>
                                          <p:attrName>style.color</p:attrName>
                                        </p:attrNameLst>
                                      </p:cBhvr>
                                      <p:to>
                                        <a:srgbClr val="C0291E"/>
                                      </p:to>
                                    </p:animClr>
                                    <p:animClr clrSpc="rgb" dir="cw">
                                      <p:cBhvr>
                                        <p:cTn id="7" dur="250" autoRev="1" fill="remove"/>
                                        <p:tgtEl>
                                          <p:spTgt spid="4"/>
                                        </p:tgtEl>
                                        <p:attrNameLst>
                                          <p:attrName>fillcolor</p:attrName>
                                        </p:attrNameLst>
                                      </p:cBhvr>
                                      <p:to>
                                        <a:srgbClr val="C0291E"/>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235"/>
            <a:ext cx="12192000" cy="761698"/>
          </a:xfrm>
        </p:spPr>
        <p:txBody>
          <a:bodyPr>
            <a:normAutofit/>
          </a:bodyPr>
          <a:lstStyle/>
          <a:p>
            <a:r>
              <a:rPr lang="en-US" sz="3200" dirty="0" smtClean="0"/>
              <a:t>what </a:t>
            </a:r>
            <a:r>
              <a:rPr lang="en-US" sz="3200" dirty="0" smtClean="0"/>
              <a:t>is the first documented Form of Engineering?</a:t>
            </a:r>
            <a:endParaRPr lang="en-US" sz="3200" dirty="0"/>
          </a:p>
        </p:txBody>
      </p:sp>
      <p:sp>
        <p:nvSpPr>
          <p:cNvPr id="4" name="Text Placeholder 3"/>
          <p:cNvSpPr>
            <a:spLocks noGrp="1"/>
          </p:cNvSpPr>
          <p:nvPr>
            <p:ph type="body" idx="1"/>
          </p:nvPr>
        </p:nvSpPr>
        <p:spPr>
          <a:xfrm>
            <a:off x="640031" y="1845373"/>
            <a:ext cx="7799294" cy="1447800"/>
          </a:xfrm>
        </p:spPr>
        <p:txBody>
          <a:bodyPr>
            <a:noAutofit/>
          </a:bodyPr>
          <a:lstStyle/>
          <a:p>
            <a:pPr algn="just"/>
            <a:r>
              <a:rPr lang="en-US" dirty="0" smtClean="0"/>
              <a:t>4500–3300 </a:t>
            </a:r>
            <a:r>
              <a:rPr lang="en-US" dirty="0"/>
              <a:t>BCE: </a:t>
            </a:r>
            <a:r>
              <a:rPr lang="en-US" dirty="0">
                <a:hlinkClick r:id="rId3" tooltip="Chalcolithic"/>
              </a:rPr>
              <a:t>Chalcolithic</a:t>
            </a:r>
            <a:r>
              <a:rPr lang="en-US" dirty="0"/>
              <a:t>, i</a:t>
            </a:r>
            <a:r>
              <a:rPr lang="en-US" b="1" dirty="0">
                <a:solidFill>
                  <a:srgbClr val="FFFF00"/>
                </a:solidFill>
              </a:rPr>
              <a:t>nvention of the </a:t>
            </a:r>
            <a:r>
              <a:rPr lang="en-US" b="1" dirty="0">
                <a:solidFill>
                  <a:srgbClr val="FFFF00"/>
                </a:solidFill>
                <a:hlinkClick r:id="rId4" tooltip="Potter's wheel"/>
              </a:rPr>
              <a:t>potter's wheel</a:t>
            </a:r>
            <a:r>
              <a:rPr lang="en-US" b="1" dirty="0">
                <a:solidFill>
                  <a:srgbClr val="FFFF00"/>
                </a:solidFill>
              </a:rPr>
              <a:t>; earliest wooden wheels (disks with a hole for the axle</a:t>
            </a:r>
            <a:r>
              <a:rPr lang="en-US" dirty="0"/>
              <a:t>); earliest wheeled vehicles, </a:t>
            </a:r>
            <a:r>
              <a:rPr lang="en-US" dirty="0">
                <a:hlinkClick r:id="rId5" tooltip="Domestication of the horse"/>
              </a:rPr>
              <a:t>domestication of the </a:t>
            </a:r>
            <a:r>
              <a:rPr lang="en-US" dirty="0" smtClean="0">
                <a:hlinkClick r:id="rId5" tooltip="Domestication of the horse"/>
              </a:rPr>
              <a:t>horse</a:t>
            </a:r>
            <a:endParaRPr lang="en-US" dirty="0" smtClean="0"/>
          </a:p>
          <a:p>
            <a:pPr algn="just"/>
            <a:endParaRPr lang="en-US" dirty="0"/>
          </a:p>
          <a:p>
            <a:pPr algn="just"/>
            <a:r>
              <a:rPr lang="en-US" dirty="0"/>
              <a:t>3300–2200 BCE: </a:t>
            </a:r>
            <a:r>
              <a:rPr lang="en-US" dirty="0">
                <a:hlinkClick r:id="rId6" tooltip="Early Bronze Age"/>
              </a:rPr>
              <a:t>Early Bronze </a:t>
            </a:r>
            <a:r>
              <a:rPr lang="en-US" dirty="0" smtClean="0">
                <a:hlinkClick r:id="rId6" tooltip="Early Bronze Age"/>
              </a:rPr>
              <a:t>Age</a:t>
            </a:r>
            <a:endParaRPr lang="en-US" dirty="0" smtClean="0"/>
          </a:p>
          <a:p>
            <a:pPr algn="just"/>
            <a:endParaRPr lang="en-US" dirty="0"/>
          </a:p>
          <a:p>
            <a:pPr algn="just"/>
            <a:r>
              <a:rPr lang="en-US" dirty="0"/>
              <a:t>2200–1550 BCE: </a:t>
            </a:r>
            <a:r>
              <a:rPr lang="en-US" dirty="0">
                <a:hlinkClick r:id="rId7" tooltip="Middle Bronze Age"/>
              </a:rPr>
              <a:t>Middle Bronze Age</a:t>
            </a:r>
            <a:r>
              <a:rPr lang="en-US" dirty="0"/>
              <a:t>, invention of the </a:t>
            </a:r>
            <a:r>
              <a:rPr lang="en-US" dirty="0">
                <a:hlinkClick r:id="rId8" tooltip="Spoke"/>
              </a:rPr>
              <a:t>spoked</a:t>
            </a:r>
            <a:r>
              <a:rPr lang="en-US" dirty="0"/>
              <a:t> wheel and the </a:t>
            </a:r>
            <a:r>
              <a:rPr lang="en-US" dirty="0" smtClean="0"/>
              <a:t>chariot</a:t>
            </a:r>
          </a:p>
          <a:p>
            <a:pPr algn="just"/>
            <a:endParaRPr lang="en-US" dirty="0" smtClean="0"/>
          </a:p>
          <a:p>
            <a:pPr algn="just"/>
            <a:r>
              <a:rPr lang="en-US" dirty="0"/>
              <a:t>A wheel greatly reduces </a:t>
            </a:r>
            <a:r>
              <a:rPr lang="en-US" dirty="0">
                <a:hlinkClick r:id="rId9" tooltip="Friction"/>
              </a:rPr>
              <a:t>friction</a:t>
            </a:r>
            <a:r>
              <a:rPr lang="en-US" dirty="0"/>
              <a:t> by facilitating motion by </a:t>
            </a:r>
            <a:r>
              <a:rPr lang="en-US" dirty="0">
                <a:hlinkClick r:id="rId10" tooltip="Rolling"/>
              </a:rPr>
              <a:t>rolling</a:t>
            </a:r>
            <a:r>
              <a:rPr lang="en-US" dirty="0"/>
              <a:t> together with the use of </a:t>
            </a:r>
            <a:r>
              <a:rPr lang="en-US" dirty="0">
                <a:hlinkClick r:id="rId11" tooltip="Axle"/>
              </a:rPr>
              <a:t>axles</a:t>
            </a:r>
            <a:r>
              <a:rPr lang="en-US" dirty="0"/>
              <a:t>. </a:t>
            </a:r>
          </a:p>
          <a:p>
            <a:endParaRPr lang="en-US" dirty="0"/>
          </a:p>
        </p:txBody>
      </p:sp>
      <p:sp>
        <p:nvSpPr>
          <p:cNvPr id="5" name="Footer Placeholder 4"/>
          <p:cNvSpPr>
            <a:spLocks noGrp="1"/>
          </p:cNvSpPr>
          <p:nvPr>
            <p:ph type="ftr" sz="quarter" idx="11"/>
          </p:nvPr>
        </p:nvSpPr>
        <p:spPr/>
        <p:txBody>
          <a:bodyPr/>
          <a:lstStyle/>
          <a:p>
            <a:endParaRPr lang="en-US" dirty="0"/>
          </a:p>
        </p:txBody>
      </p:sp>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85094" y="1489596"/>
            <a:ext cx="3182201" cy="3352800"/>
          </a:xfrm>
          <a:prstGeom prst="rect">
            <a:avLst/>
          </a:prstGeom>
        </p:spPr>
      </p:pic>
      <p:sp>
        <p:nvSpPr>
          <p:cNvPr id="3" name="Text Placeholder 2"/>
          <p:cNvSpPr>
            <a:spLocks noGrp="1"/>
          </p:cNvSpPr>
          <p:nvPr>
            <p:ph type="body" sz="quarter" idx="13"/>
          </p:nvPr>
        </p:nvSpPr>
        <p:spPr>
          <a:xfrm>
            <a:off x="8439325" y="778933"/>
            <a:ext cx="3609288" cy="838200"/>
          </a:xfrm>
        </p:spPr>
        <p:txBody>
          <a:bodyPr>
            <a:normAutofit fontScale="92500"/>
          </a:bodyPr>
          <a:lstStyle/>
          <a:p>
            <a:r>
              <a:rPr lang="en-US" dirty="0" smtClean="0"/>
              <a:t>Invention of the Wheel?</a:t>
            </a:r>
            <a:endParaRPr lang="en-US" dirty="0"/>
          </a:p>
        </p:txBody>
      </p:sp>
      <p:sp>
        <p:nvSpPr>
          <p:cNvPr id="7" name="TextBox 6"/>
          <p:cNvSpPr txBox="1"/>
          <p:nvPr/>
        </p:nvSpPr>
        <p:spPr>
          <a:xfrm>
            <a:off x="9276203" y="6314757"/>
            <a:ext cx="2516843" cy="369332"/>
          </a:xfrm>
          <a:prstGeom prst="rect">
            <a:avLst/>
          </a:prstGeom>
          <a:noFill/>
        </p:spPr>
        <p:txBody>
          <a:bodyPr wrap="none" rtlCol="0">
            <a:spAutoFit/>
          </a:bodyPr>
          <a:lstStyle/>
          <a:p>
            <a:r>
              <a:rPr lang="en-US" dirty="0" smtClean="0"/>
              <a:t>Source: Wikipedia online</a:t>
            </a:r>
            <a:endParaRPr lang="en-US" dirty="0"/>
          </a:p>
        </p:txBody>
      </p:sp>
    </p:spTree>
    <p:extLst>
      <p:ext uri="{BB962C8B-B14F-4D97-AF65-F5344CB8AC3E}">
        <p14:creationId xmlns:p14="http://schemas.microsoft.com/office/powerpoint/2010/main" val="136771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8" dur="500"/>
                                        <p:tgtEl>
                                          <p:spTgt spid="4">
                                            <p:txEl>
                                              <p:pRg st="2" end="2"/>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1" dur="500"/>
                                        <p:tgtEl>
                                          <p:spTgt spid="4">
                                            <p:txEl>
                                              <p:pRg st="4" end="4"/>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p:cNvSpPr/>
          <p:nvPr/>
        </p:nvSpPr>
        <p:spPr>
          <a:xfrm>
            <a:off x="11645106" y="2269713"/>
            <a:ext cx="520774" cy="2867063"/>
          </a:xfrm>
          <a:prstGeom prst="rect">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p:cNvSpPr/>
          <p:nvPr/>
        </p:nvSpPr>
        <p:spPr>
          <a:xfrm>
            <a:off x="11645106" y="686903"/>
            <a:ext cx="520774" cy="1582810"/>
          </a:xfrm>
          <a:prstGeom prst="triangle">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88259" y="4483653"/>
            <a:ext cx="9412941" cy="16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188259" y="4613016"/>
            <a:ext cx="9412941" cy="672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88259" y="4834896"/>
            <a:ext cx="9412941" cy="285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286539" y="5024080"/>
            <a:ext cx="6314661" cy="1252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 name="Title 1"/>
          <p:cNvSpPr>
            <a:spLocks noGrp="1"/>
          </p:cNvSpPr>
          <p:nvPr>
            <p:ph type="title"/>
          </p:nvPr>
        </p:nvSpPr>
        <p:spPr>
          <a:xfrm>
            <a:off x="361245" y="79022"/>
            <a:ext cx="11401777" cy="1456267"/>
          </a:xfrm>
        </p:spPr>
        <p:txBody>
          <a:bodyPr/>
          <a:lstStyle/>
          <a:p>
            <a:r>
              <a:rPr lang="en-US" dirty="0" smtClean="0"/>
              <a:t>HVAC System –Air to GN2 Transition at T-4 hours  </a:t>
            </a:r>
            <a:endParaRPr lang="en-US" dirty="0"/>
          </a:p>
        </p:txBody>
      </p:sp>
      <p:sp>
        <p:nvSpPr>
          <p:cNvPr id="4" name="Rectangle 3"/>
          <p:cNvSpPr/>
          <p:nvPr/>
        </p:nvSpPr>
        <p:spPr>
          <a:xfrm>
            <a:off x="4935062" y="3476742"/>
            <a:ext cx="954741" cy="2272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064117" y="3476740"/>
            <a:ext cx="954741" cy="2272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03019" y="3476741"/>
            <a:ext cx="954741" cy="2272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196160" y="3476740"/>
            <a:ext cx="954741" cy="2272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328203" y="3476742"/>
            <a:ext cx="954741" cy="2272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44840" y="6269130"/>
            <a:ext cx="8409396" cy="461665"/>
          </a:xfrm>
          <a:prstGeom prst="rect">
            <a:avLst/>
          </a:prstGeom>
          <a:solidFill>
            <a:schemeClr val="tx1">
              <a:lumMod val="75000"/>
            </a:schemeClr>
          </a:solidFill>
        </p:spPr>
        <p:txBody>
          <a:bodyPr wrap="square" rtlCol="0">
            <a:spAutoFit/>
          </a:bodyPr>
          <a:lstStyle/>
          <a:p>
            <a:pPr algn="ctr"/>
            <a:r>
              <a:rPr lang="en-US" sz="2400" b="1" dirty="0" smtClean="0">
                <a:solidFill>
                  <a:schemeClr val="accent1">
                    <a:lumMod val="75000"/>
                  </a:schemeClr>
                </a:solidFill>
              </a:rPr>
              <a:t>HVAC Control Shelter - Triplicated PLC System</a:t>
            </a:r>
            <a:endParaRPr lang="en-US" sz="2400" b="1" dirty="0">
              <a:solidFill>
                <a:schemeClr val="accent1">
                  <a:lumMod val="75000"/>
                </a:schemeClr>
              </a:solidFill>
            </a:endParaRPr>
          </a:p>
        </p:txBody>
      </p:sp>
      <p:cxnSp>
        <p:nvCxnSpPr>
          <p:cNvPr id="11" name="Straight Arrow Connector 10"/>
          <p:cNvCxnSpPr/>
          <p:nvPr/>
        </p:nvCxnSpPr>
        <p:spPr>
          <a:xfrm flipV="1">
            <a:off x="188259" y="4283569"/>
            <a:ext cx="9412941" cy="134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Flowchart: Sequential Access Storage 11"/>
          <p:cNvSpPr/>
          <p:nvPr/>
        </p:nvSpPr>
        <p:spPr>
          <a:xfrm>
            <a:off x="3835204" y="3636492"/>
            <a:ext cx="890369" cy="702485"/>
          </a:xfrm>
          <a:prstGeom prst="flowChartMagneticTap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AHU 1</a:t>
            </a:r>
            <a:endParaRPr lang="en-US" dirty="0"/>
          </a:p>
        </p:txBody>
      </p:sp>
      <p:sp>
        <p:nvSpPr>
          <p:cNvPr id="13" name="Flowchart: Sequential Access Storage 12"/>
          <p:cNvSpPr/>
          <p:nvPr/>
        </p:nvSpPr>
        <p:spPr>
          <a:xfrm>
            <a:off x="4932074" y="3824750"/>
            <a:ext cx="890369" cy="702485"/>
          </a:xfrm>
          <a:prstGeom prst="flowChartMagneticTap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AHU 2</a:t>
            </a:r>
            <a:endParaRPr lang="en-US" dirty="0"/>
          </a:p>
        </p:txBody>
      </p:sp>
      <p:sp>
        <p:nvSpPr>
          <p:cNvPr id="14" name="Flowchart: Sequential Access Storage 13"/>
          <p:cNvSpPr/>
          <p:nvPr/>
        </p:nvSpPr>
        <p:spPr>
          <a:xfrm>
            <a:off x="6056328" y="3945773"/>
            <a:ext cx="890369" cy="702485"/>
          </a:xfrm>
          <a:prstGeom prst="flowChartMagneticTap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AHU 3</a:t>
            </a:r>
            <a:endParaRPr lang="en-US" dirty="0"/>
          </a:p>
        </p:txBody>
      </p:sp>
      <p:sp>
        <p:nvSpPr>
          <p:cNvPr id="15" name="Flowchart: Sequential Access Storage 14"/>
          <p:cNvSpPr/>
          <p:nvPr/>
        </p:nvSpPr>
        <p:spPr>
          <a:xfrm>
            <a:off x="7186116" y="4160924"/>
            <a:ext cx="890369" cy="702485"/>
          </a:xfrm>
          <a:prstGeom prst="flowChartMagneticTap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AHU 4</a:t>
            </a:r>
            <a:endParaRPr lang="en-US" dirty="0"/>
          </a:p>
        </p:txBody>
      </p:sp>
      <p:sp>
        <p:nvSpPr>
          <p:cNvPr id="16" name="Flowchart: Sequential Access Storage 15"/>
          <p:cNvSpPr/>
          <p:nvPr/>
        </p:nvSpPr>
        <p:spPr>
          <a:xfrm>
            <a:off x="8325215" y="4376076"/>
            <a:ext cx="890369" cy="702485"/>
          </a:xfrm>
          <a:prstGeom prst="flowChartMagneticTap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AHU 5</a:t>
            </a:r>
            <a:endParaRPr lang="en-US" dirty="0"/>
          </a:p>
        </p:txBody>
      </p:sp>
      <p:sp>
        <p:nvSpPr>
          <p:cNvPr id="21" name="Flowchart: Collate 20"/>
          <p:cNvSpPr/>
          <p:nvPr/>
        </p:nvSpPr>
        <p:spPr>
          <a:xfrm>
            <a:off x="1056428" y="4137273"/>
            <a:ext cx="336176" cy="1021970"/>
          </a:xfrm>
          <a:prstGeom prst="flowChartCollat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p:cNvSpPr txBox="1"/>
          <p:nvPr/>
        </p:nvSpPr>
        <p:spPr>
          <a:xfrm>
            <a:off x="141633" y="3242866"/>
            <a:ext cx="836171" cy="954107"/>
          </a:xfrm>
          <a:prstGeom prst="rect">
            <a:avLst/>
          </a:prstGeom>
          <a:noFill/>
        </p:spPr>
        <p:txBody>
          <a:bodyPr wrap="square" rtlCol="0">
            <a:spAutoFit/>
          </a:bodyPr>
          <a:lstStyle/>
          <a:p>
            <a:r>
              <a:rPr lang="en-US" sz="1400" dirty="0" smtClean="0"/>
              <a:t>5500 PSI</a:t>
            </a:r>
          </a:p>
          <a:p>
            <a:r>
              <a:rPr lang="en-US" sz="1400" dirty="0" smtClean="0"/>
              <a:t>Cross country line GN2</a:t>
            </a:r>
            <a:endParaRPr lang="en-US" sz="1400" dirty="0"/>
          </a:p>
        </p:txBody>
      </p:sp>
      <p:sp>
        <p:nvSpPr>
          <p:cNvPr id="29" name="TextBox 28"/>
          <p:cNvSpPr txBox="1"/>
          <p:nvPr/>
        </p:nvSpPr>
        <p:spPr>
          <a:xfrm>
            <a:off x="1392604" y="3969862"/>
            <a:ext cx="809837" cy="307777"/>
          </a:xfrm>
          <a:prstGeom prst="rect">
            <a:avLst/>
          </a:prstGeom>
          <a:noFill/>
        </p:spPr>
        <p:txBody>
          <a:bodyPr wrap="none" rtlCol="0">
            <a:spAutoFit/>
          </a:bodyPr>
          <a:lstStyle/>
          <a:p>
            <a:r>
              <a:rPr lang="en-US" sz="1400" dirty="0" smtClean="0"/>
              <a:t>2700 PSI</a:t>
            </a:r>
            <a:endParaRPr lang="en-US" sz="1400" dirty="0"/>
          </a:p>
        </p:txBody>
      </p:sp>
      <p:sp>
        <p:nvSpPr>
          <p:cNvPr id="30" name="TextBox 29"/>
          <p:cNvSpPr txBox="1"/>
          <p:nvPr/>
        </p:nvSpPr>
        <p:spPr>
          <a:xfrm>
            <a:off x="6688737" y="2196758"/>
            <a:ext cx="718466" cy="307777"/>
          </a:xfrm>
          <a:prstGeom prst="rect">
            <a:avLst/>
          </a:prstGeom>
          <a:noFill/>
        </p:spPr>
        <p:txBody>
          <a:bodyPr wrap="none" rtlCol="0">
            <a:spAutoFit/>
          </a:bodyPr>
          <a:lstStyle/>
          <a:p>
            <a:r>
              <a:rPr lang="en-US" sz="1400" dirty="0" smtClean="0"/>
              <a:t>180 PSI</a:t>
            </a:r>
            <a:endParaRPr lang="en-US" sz="1400" dirty="0"/>
          </a:p>
        </p:txBody>
      </p:sp>
      <p:cxnSp>
        <p:nvCxnSpPr>
          <p:cNvPr id="39" name="Elbow Connector 38"/>
          <p:cNvCxnSpPr/>
          <p:nvPr/>
        </p:nvCxnSpPr>
        <p:spPr>
          <a:xfrm flipV="1">
            <a:off x="9564621" y="2026874"/>
            <a:ext cx="2283806" cy="2243332"/>
          </a:xfrm>
          <a:prstGeom prst="bentConnector3">
            <a:avLst>
              <a:gd name="adj1" fmla="val 50000"/>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flipV="1">
            <a:off x="9544008" y="4282757"/>
            <a:ext cx="336176" cy="186638"/>
          </a:xfrm>
          <a:prstGeom prst="bentConnector3">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5400000" flipH="1" flipV="1">
            <a:off x="9489160" y="2045440"/>
            <a:ext cx="2634380" cy="2472257"/>
          </a:xfrm>
          <a:prstGeom prst="bentConnector3">
            <a:avLst>
              <a:gd name="adj1" fmla="val -131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p:cNvCxnSpPr/>
          <p:nvPr/>
        </p:nvCxnSpPr>
        <p:spPr>
          <a:xfrm flipV="1">
            <a:off x="9564743" y="4648259"/>
            <a:ext cx="569332" cy="186637"/>
          </a:xfrm>
          <a:prstGeom prst="bentConnector3">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54" name="Elbow Connector 53"/>
          <p:cNvCxnSpPr/>
          <p:nvPr/>
        </p:nvCxnSpPr>
        <p:spPr>
          <a:xfrm rot="5400000" flipH="1" flipV="1">
            <a:off x="9534563" y="2440673"/>
            <a:ext cx="2688835" cy="2586940"/>
          </a:xfrm>
          <a:prstGeom prst="bentConnector3">
            <a:avLst>
              <a:gd name="adj1" fmla="val 1207"/>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2928339" y="1133316"/>
            <a:ext cx="6199094" cy="1015663"/>
          </a:xfrm>
          <a:prstGeom prst="rect">
            <a:avLst/>
          </a:prstGeom>
          <a:noFill/>
        </p:spPr>
        <p:txBody>
          <a:bodyPr wrap="square" rtlCol="0">
            <a:spAutoFit/>
          </a:bodyPr>
          <a:lstStyle/>
          <a:p>
            <a:pPr algn="just"/>
            <a:r>
              <a:rPr lang="en-US" sz="2000" dirty="0" smtClean="0"/>
              <a:t>Lessons Learned: Complex Projects </a:t>
            </a:r>
            <a:r>
              <a:rPr lang="en-US" sz="2000" b="1" dirty="0" smtClean="0">
                <a:solidFill>
                  <a:srgbClr val="FFFF00"/>
                </a:solidFill>
              </a:rPr>
              <a:t>ALWAYS employ Simulation Modeling</a:t>
            </a:r>
            <a:endParaRPr lang="en-US" sz="2000" dirty="0" smtClean="0"/>
          </a:p>
          <a:p>
            <a:pPr algn="just"/>
            <a:r>
              <a:rPr lang="en-US" sz="2000" dirty="0"/>
              <a:t>	</a:t>
            </a:r>
            <a:r>
              <a:rPr lang="en-US" sz="2000" dirty="0" smtClean="0"/>
              <a:t>AND  </a:t>
            </a:r>
            <a:r>
              <a:rPr lang="en-US" sz="2000" b="1" dirty="0" smtClean="0">
                <a:solidFill>
                  <a:srgbClr val="FFFF00"/>
                </a:solidFill>
              </a:rPr>
              <a:t>NEVER allow safety device lockout control</a:t>
            </a:r>
          </a:p>
        </p:txBody>
      </p:sp>
      <p:sp>
        <p:nvSpPr>
          <p:cNvPr id="60" name="TextBox 59"/>
          <p:cNvSpPr txBox="1"/>
          <p:nvPr/>
        </p:nvSpPr>
        <p:spPr>
          <a:xfrm>
            <a:off x="8902151" y="1963377"/>
            <a:ext cx="676788" cy="584775"/>
          </a:xfrm>
          <a:prstGeom prst="rect">
            <a:avLst/>
          </a:prstGeom>
          <a:noFill/>
        </p:spPr>
        <p:txBody>
          <a:bodyPr wrap="none" rtlCol="0">
            <a:spAutoFit/>
          </a:bodyPr>
          <a:lstStyle/>
          <a:p>
            <a:r>
              <a:rPr lang="en-US" sz="1600" dirty="0" smtClean="0"/>
              <a:t>100 </a:t>
            </a:r>
            <a:r>
              <a:rPr lang="en-US" sz="1600" dirty="0" smtClean="0"/>
              <a:t>“ </a:t>
            </a:r>
          </a:p>
          <a:p>
            <a:r>
              <a:rPr lang="en-US" sz="1600" dirty="0" smtClean="0"/>
              <a:t>W.C.</a:t>
            </a:r>
            <a:endParaRPr lang="en-US" sz="1600" dirty="0"/>
          </a:p>
        </p:txBody>
      </p:sp>
      <p:sp>
        <p:nvSpPr>
          <p:cNvPr id="61" name="Footer Placeholder 60"/>
          <p:cNvSpPr>
            <a:spLocks noGrp="1"/>
          </p:cNvSpPr>
          <p:nvPr>
            <p:ph type="ftr" sz="quarter" idx="11"/>
          </p:nvPr>
        </p:nvSpPr>
        <p:spPr/>
        <p:txBody>
          <a:bodyPr/>
          <a:lstStyle/>
          <a:p>
            <a:endParaRPr lang="en-US" dirty="0"/>
          </a:p>
        </p:txBody>
      </p:sp>
      <p:sp>
        <p:nvSpPr>
          <p:cNvPr id="25" name="Rectangle 24"/>
          <p:cNvSpPr/>
          <p:nvPr/>
        </p:nvSpPr>
        <p:spPr>
          <a:xfrm>
            <a:off x="3005858" y="4113111"/>
            <a:ext cx="797161" cy="133978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a:off x="2928339" y="4277639"/>
            <a:ext cx="13644" cy="2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2964356" y="2886152"/>
            <a:ext cx="15290" cy="13823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979646" y="2886152"/>
            <a:ext cx="65849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3087757" y="3021496"/>
            <a:ext cx="0" cy="14621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3087757" y="2981739"/>
            <a:ext cx="6761652" cy="265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2986730" y="4616718"/>
            <a:ext cx="299808" cy="146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3286539" y="3235950"/>
            <a:ext cx="18753" cy="13907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3311863" y="3203275"/>
            <a:ext cx="6698436" cy="179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2979646" y="4852889"/>
            <a:ext cx="5453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3502544" y="3281568"/>
            <a:ext cx="0" cy="15818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3502544" y="3281568"/>
            <a:ext cx="663153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9544008" y="2886152"/>
            <a:ext cx="0" cy="1391487"/>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9849409" y="2981739"/>
            <a:ext cx="0" cy="1315276"/>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9977439" y="3203275"/>
            <a:ext cx="4762" cy="1444983"/>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10134075" y="3281568"/>
            <a:ext cx="0" cy="1366690"/>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90" name="Right Arrow 89"/>
          <p:cNvSpPr/>
          <p:nvPr/>
        </p:nvSpPr>
        <p:spPr>
          <a:xfrm rot="16200000">
            <a:off x="3762346" y="5859309"/>
            <a:ext cx="528442" cy="253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ight Arrow 90"/>
          <p:cNvSpPr/>
          <p:nvPr/>
        </p:nvSpPr>
        <p:spPr>
          <a:xfrm rot="16200000">
            <a:off x="4887309" y="5866135"/>
            <a:ext cx="528442" cy="253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Arrow 91"/>
          <p:cNvSpPr/>
          <p:nvPr/>
        </p:nvSpPr>
        <p:spPr>
          <a:xfrm rot="16200000">
            <a:off x="6082003" y="5866134"/>
            <a:ext cx="528442" cy="253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ight Arrow 92"/>
          <p:cNvSpPr/>
          <p:nvPr/>
        </p:nvSpPr>
        <p:spPr>
          <a:xfrm rot="16200000">
            <a:off x="7209870" y="5866133"/>
            <a:ext cx="528442" cy="253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Arrow 93"/>
          <p:cNvSpPr/>
          <p:nvPr/>
        </p:nvSpPr>
        <p:spPr>
          <a:xfrm rot="16200000">
            <a:off x="8298440" y="5866133"/>
            <a:ext cx="528442" cy="2538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4083748" y="5992029"/>
            <a:ext cx="1124963" cy="369332"/>
          </a:xfrm>
          <a:prstGeom prst="rect">
            <a:avLst/>
          </a:prstGeom>
          <a:noFill/>
        </p:spPr>
        <p:txBody>
          <a:bodyPr wrap="square" rtlCol="0">
            <a:spAutoFit/>
          </a:bodyPr>
          <a:lstStyle/>
          <a:p>
            <a:r>
              <a:rPr lang="en-US" dirty="0" smtClean="0"/>
              <a:t>Air Inlets</a:t>
            </a:r>
            <a:endParaRPr lang="en-US" dirty="0"/>
          </a:p>
        </p:txBody>
      </p:sp>
      <p:sp>
        <p:nvSpPr>
          <p:cNvPr id="96" name="TextBox 95"/>
          <p:cNvSpPr txBox="1"/>
          <p:nvPr/>
        </p:nvSpPr>
        <p:spPr>
          <a:xfrm>
            <a:off x="5266554" y="5984269"/>
            <a:ext cx="1124963" cy="369332"/>
          </a:xfrm>
          <a:prstGeom prst="rect">
            <a:avLst/>
          </a:prstGeom>
          <a:noFill/>
        </p:spPr>
        <p:txBody>
          <a:bodyPr wrap="square" rtlCol="0">
            <a:spAutoFit/>
          </a:bodyPr>
          <a:lstStyle/>
          <a:p>
            <a:r>
              <a:rPr lang="en-US" dirty="0" smtClean="0"/>
              <a:t>Air Inlets</a:t>
            </a:r>
            <a:endParaRPr lang="en-US" dirty="0"/>
          </a:p>
        </p:txBody>
      </p:sp>
      <p:sp>
        <p:nvSpPr>
          <p:cNvPr id="97" name="TextBox 96"/>
          <p:cNvSpPr txBox="1"/>
          <p:nvPr/>
        </p:nvSpPr>
        <p:spPr>
          <a:xfrm>
            <a:off x="6393031" y="5971664"/>
            <a:ext cx="1124963" cy="369332"/>
          </a:xfrm>
          <a:prstGeom prst="rect">
            <a:avLst/>
          </a:prstGeom>
          <a:noFill/>
        </p:spPr>
        <p:txBody>
          <a:bodyPr wrap="square" rtlCol="0">
            <a:spAutoFit/>
          </a:bodyPr>
          <a:lstStyle/>
          <a:p>
            <a:r>
              <a:rPr lang="en-US" dirty="0" smtClean="0"/>
              <a:t>Air Inlets</a:t>
            </a:r>
            <a:endParaRPr lang="en-US" dirty="0"/>
          </a:p>
        </p:txBody>
      </p:sp>
      <p:sp>
        <p:nvSpPr>
          <p:cNvPr id="98" name="TextBox 97"/>
          <p:cNvSpPr txBox="1"/>
          <p:nvPr/>
        </p:nvSpPr>
        <p:spPr>
          <a:xfrm>
            <a:off x="7564610" y="5971664"/>
            <a:ext cx="1124963" cy="369332"/>
          </a:xfrm>
          <a:prstGeom prst="rect">
            <a:avLst/>
          </a:prstGeom>
          <a:noFill/>
        </p:spPr>
        <p:txBody>
          <a:bodyPr wrap="square" rtlCol="0">
            <a:spAutoFit/>
          </a:bodyPr>
          <a:lstStyle/>
          <a:p>
            <a:r>
              <a:rPr lang="en-US" dirty="0" smtClean="0"/>
              <a:t>Air Inlets</a:t>
            </a:r>
            <a:endParaRPr lang="en-US" dirty="0"/>
          </a:p>
        </p:txBody>
      </p:sp>
      <p:sp>
        <p:nvSpPr>
          <p:cNvPr id="33" name="Flowchart: Collate 32"/>
          <p:cNvSpPr/>
          <p:nvPr/>
        </p:nvSpPr>
        <p:spPr>
          <a:xfrm>
            <a:off x="6358219" y="2375167"/>
            <a:ext cx="336176" cy="1021970"/>
          </a:xfrm>
          <a:prstGeom prst="flowChartCollat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Flowchart: Collate 31"/>
          <p:cNvSpPr/>
          <p:nvPr/>
        </p:nvSpPr>
        <p:spPr>
          <a:xfrm>
            <a:off x="8592474" y="2380609"/>
            <a:ext cx="336176" cy="1021970"/>
          </a:xfrm>
          <a:prstGeom prst="flowChartCollat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0" name="Straight Arrow Connector 9"/>
          <p:cNvCxnSpPr/>
          <p:nvPr/>
        </p:nvCxnSpPr>
        <p:spPr>
          <a:xfrm flipH="1" flipV="1">
            <a:off x="2914650" y="4481513"/>
            <a:ext cx="13689" cy="2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914650" y="4461545"/>
            <a:ext cx="173107" cy="1306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3305292" y="2786977"/>
            <a:ext cx="1382992" cy="3266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4785539" y="3072790"/>
            <a:ext cx="1402825" cy="3563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506115" y="2723637"/>
            <a:ext cx="1081888" cy="461665"/>
          </a:xfrm>
          <a:prstGeom prst="rect">
            <a:avLst/>
          </a:prstGeom>
          <a:noFill/>
        </p:spPr>
        <p:txBody>
          <a:bodyPr wrap="square" rtlCol="0">
            <a:spAutoFit/>
          </a:bodyPr>
          <a:lstStyle/>
          <a:p>
            <a:r>
              <a:rPr lang="en-US" sz="1200" dirty="0" smtClean="0"/>
              <a:t>Redundant </a:t>
            </a:r>
          </a:p>
          <a:p>
            <a:r>
              <a:rPr lang="en-US" sz="1200" dirty="0" smtClean="0"/>
              <a:t>Accumulators</a:t>
            </a:r>
            <a:endParaRPr lang="en-US" sz="1200" dirty="0"/>
          </a:p>
        </p:txBody>
      </p:sp>
      <p:sp>
        <p:nvSpPr>
          <p:cNvPr id="68" name="TextBox 67"/>
          <p:cNvSpPr txBox="1"/>
          <p:nvPr/>
        </p:nvSpPr>
        <p:spPr>
          <a:xfrm>
            <a:off x="5016763" y="3028591"/>
            <a:ext cx="1081888" cy="461665"/>
          </a:xfrm>
          <a:prstGeom prst="rect">
            <a:avLst/>
          </a:prstGeom>
          <a:noFill/>
        </p:spPr>
        <p:txBody>
          <a:bodyPr wrap="square" rtlCol="0">
            <a:spAutoFit/>
          </a:bodyPr>
          <a:lstStyle/>
          <a:p>
            <a:r>
              <a:rPr lang="en-US" sz="1200" dirty="0" smtClean="0"/>
              <a:t>Redundant </a:t>
            </a:r>
          </a:p>
          <a:p>
            <a:r>
              <a:rPr lang="en-US" sz="1200" dirty="0" smtClean="0"/>
              <a:t>Accumulators</a:t>
            </a:r>
            <a:endParaRPr lang="en-US" sz="1200" dirty="0"/>
          </a:p>
        </p:txBody>
      </p:sp>
    </p:spTree>
    <p:extLst>
      <p:ext uri="{BB962C8B-B14F-4D97-AF65-F5344CB8AC3E}">
        <p14:creationId xmlns:p14="http://schemas.microsoft.com/office/powerpoint/2010/main" val="42083531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9970"/>
            <a:ext cx="11120718" cy="847159"/>
          </a:xfrm>
        </p:spPr>
        <p:txBody>
          <a:bodyPr>
            <a:normAutofit/>
          </a:bodyPr>
          <a:lstStyle/>
          <a:p>
            <a:r>
              <a:rPr lang="en-US" sz="3600" dirty="0" smtClean="0"/>
              <a:t>Programs </a:t>
            </a:r>
            <a:r>
              <a:rPr lang="en-US" sz="3600" dirty="0" smtClean="0">
                <a:solidFill>
                  <a:srgbClr val="FFC000"/>
                </a:solidFill>
              </a:rPr>
              <a:t>without</a:t>
            </a:r>
            <a:r>
              <a:rPr lang="en-US" sz="3600" dirty="0" smtClean="0"/>
              <a:t> Systems Engineering strength</a:t>
            </a:r>
            <a:endParaRPr lang="en-US" sz="3600" dirty="0"/>
          </a:p>
        </p:txBody>
      </p:sp>
      <p:sp>
        <p:nvSpPr>
          <p:cNvPr id="4" name="Text Placeholder 3"/>
          <p:cNvSpPr>
            <a:spLocks noGrp="1"/>
          </p:cNvSpPr>
          <p:nvPr>
            <p:ph type="body" sz="half" idx="2"/>
          </p:nvPr>
        </p:nvSpPr>
        <p:spPr>
          <a:xfrm>
            <a:off x="685800" y="1443949"/>
            <a:ext cx="6164653" cy="860606"/>
          </a:xfrm>
        </p:spPr>
        <p:txBody>
          <a:bodyPr>
            <a:normAutofit/>
          </a:bodyPr>
          <a:lstStyle/>
          <a:p>
            <a:r>
              <a:rPr lang="en-US" sz="2000" dirty="0" smtClean="0"/>
              <a:t>A Personal Experience as Program Manager</a:t>
            </a:r>
            <a:endParaRPr lang="en-US" sz="2000" dirty="0"/>
          </a:p>
        </p:txBody>
      </p:sp>
      <p:sp>
        <p:nvSpPr>
          <p:cNvPr id="5" name="Footer Placeholder 4"/>
          <p:cNvSpPr>
            <a:spLocks noGrp="1"/>
          </p:cNvSpPr>
          <p:nvPr>
            <p:ph type="ftr" sz="quarter" idx="11"/>
          </p:nvPr>
        </p:nvSpPr>
        <p:spPr>
          <a:xfrm>
            <a:off x="5102685" y="6359274"/>
            <a:ext cx="184731" cy="246221"/>
          </a:xfrm>
        </p:spPr>
        <p:txBody>
          <a:bodyPr/>
          <a:lstStyle/>
          <a:p>
            <a:endParaRPr lang="en-US" dirty="0"/>
          </a:p>
        </p:txBody>
      </p:sp>
      <p:sp>
        <p:nvSpPr>
          <p:cNvPr id="6" name="TextBox 5"/>
          <p:cNvSpPr txBox="1"/>
          <p:nvPr/>
        </p:nvSpPr>
        <p:spPr>
          <a:xfrm>
            <a:off x="227201" y="2250177"/>
            <a:ext cx="4177297" cy="923330"/>
          </a:xfrm>
          <a:prstGeom prst="rect">
            <a:avLst/>
          </a:prstGeom>
          <a:noFill/>
          <a:ln>
            <a:solidFill>
              <a:schemeClr val="accent1"/>
            </a:solidFill>
          </a:ln>
        </p:spPr>
        <p:txBody>
          <a:bodyPr wrap="none" rtlCol="0">
            <a:spAutoFit/>
          </a:bodyPr>
          <a:lstStyle/>
          <a:p>
            <a:r>
              <a:rPr lang="en-US" dirty="0" smtClean="0"/>
              <a:t>Day One:</a:t>
            </a:r>
          </a:p>
          <a:p>
            <a:r>
              <a:rPr lang="en-US" dirty="0"/>
              <a:t>	</a:t>
            </a:r>
            <a:r>
              <a:rPr lang="en-US" dirty="0" smtClean="0"/>
              <a:t>Walked in  – </a:t>
            </a:r>
          </a:p>
          <a:p>
            <a:r>
              <a:rPr lang="en-US" dirty="0" smtClean="0"/>
              <a:t>program behind schedule and over budget</a:t>
            </a:r>
          </a:p>
        </p:txBody>
      </p:sp>
      <p:sp>
        <p:nvSpPr>
          <p:cNvPr id="7" name="TextBox 6"/>
          <p:cNvSpPr txBox="1"/>
          <p:nvPr/>
        </p:nvSpPr>
        <p:spPr>
          <a:xfrm>
            <a:off x="1441919" y="3380327"/>
            <a:ext cx="7467814" cy="1754326"/>
          </a:xfrm>
          <a:prstGeom prst="rect">
            <a:avLst/>
          </a:prstGeom>
          <a:noFill/>
          <a:ln>
            <a:solidFill>
              <a:schemeClr val="accent1"/>
            </a:solidFill>
          </a:ln>
        </p:spPr>
        <p:txBody>
          <a:bodyPr wrap="none" rtlCol="0">
            <a:spAutoFit/>
          </a:bodyPr>
          <a:lstStyle/>
          <a:p>
            <a:r>
              <a:rPr lang="en-US" dirty="0" smtClean="0"/>
              <a:t>First 30 Days:</a:t>
            </a:r>
          </a:p>
          <a:p>
            <a:r>
              <a:rPr lang="en-US" dirty="0"/>
              <a:t>	</a:t>
            </a:r>
            <a:r>
              <a:rPr lang="en-US" dirty="0" smtClean="0"/>
              <a:t>Program Review – </a:t>
            </a:r>
          </a:p>
          <a:p>
            <a:r>
              <a:rPr lang="en-US" dirty="0" smtClean="0"/>
              <a:t>Revealed team was working on their THIRD SRR – </a:t>
            </a:r>
          </a:p>
          <a:p>
            <a:r>
              <a:rPr lang="en-US" dirty="0"/>
              <a:t>	</a:t>
            </a:r>
            <a:r>
              <a:rPr lang="en-US" dirty="0" smtClean="0"/>
              <a:t>	Requirements untenable</a:t>
            </a:r>
          </a:p>
          <a:p>
            <a:r>
              <a:rPr lang="en-US" dirty="0"/>
              <a:t>	</a:t>
            </a:r>
            <a:r>
              <a:rPr lang="en-US" dirty="0" smtClean="0"/>
              <a:t>	Customer did not understand</a:t>
            </a:r>
          </a:p>
          <a:p>
            <a:r>
              <a:rPr lang="en-US" dirty="0"/>
              <a:t>	</a:t>
            </a:r>
            <a:r>
              <a:rPr lang="en-US" dirty="0" smtClean="0"/>
              <a:t>	Systems Engineering Lead at odds with Customer Engineering leads </a:t>
            </a:r>
          </a:p>
        </p:txBody>
      </p:sp>
      <p:sp>
        <p:nvSpPr>
          <p:cNvPr id="8" name="TextBox 7"/>
          <p:cNvSpPr txBox="1"/>
          <p:nvPr/>
        </p:nvSpPr>
        <p:spPr>
          <a:xfrm>
            <a:off x="3576918" y="5209127"/>
            <a:ext cx="8229600" cy="1477328"/>
          </a:xfrm>
          <a:prstGeom prst="rect">
            <a:avLst/>
          </a:prstGeom>
          <a:noFill/>
          <a:ln>
            <a:solidFill>
              <a:schemeClr val="accent1"/>
            </a:solidFill>
          </a:ln>
        </p:spPr>
        <p:txBody>
          <a:bodyPr wrap="square" rtlCol="0">
            <a:spAutoFit/>
          </a:bodyPr>
          <a:lstStyle/>
          <a:p>
            <a:r>
              <a:rPr lang="en-US" dirty="0" smtClean="0"/>
              <a:t>Delayed SRR#3:</a:t>
            </a:r>
          </a:p>
          <a:p>
            <a:r>
              <a:rPr lang="en-US" dirty="0"/>
              <a:t>	</a:t>
            </a:r>
            <a:r>
              <a:rPr lang="en-US" dirty="0" smtClean="0"/>
              <a:t>Held Customer requirements partnering event  –  </a:t>
            </a:r>
          </a:p>
          <a:p>
            <a:r>
              <a:rPr lang="en-US" dirty="0"/>
              <a:t>	</a:t>
            </a:r>
            <a:r>
              <a:rPr lang="en-US" dirty="0" smtClean="0"/>
              <a:t>	Positioned Systems Engineering team players with good communication and relationship skills with customer</a:t>
            </a:r>
          </a:p>
          <a:p>
            <a:r>
              <a:rPr lang="en-US" dirty="0"/>
              <a:t>	</a:t>
            </a:r>
            <a:r>
              <a:rPr lang="en-US" dirty="0" smtClean="0"/>
              <a:t>	</a:t>
            </a:r>
          </a:p>
        </p:txBody>
      </p:sp>
    </p:spTree>
    <p:extLst>
      <p:ext uri="{BB962C8B-B14F-4D97-AF65-F5344CB8AC3E}">
        <p14:creationId xmlns:p14="http://schemas.microsoft.com/office/powerpoint/2010/main" val="204951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1" y="293653"/>
            <a:ext cx="10131425" cy="711605"/>
          </a:xfrm>
        </p:spPr>
        <p:txBody>
          <a:bodyPr/>
          <a:lstStyle/>
          <a:p>
            <a:r>
              <a:rPr lang="en-US" dirty="0" smtClean="0"/>
              <a:t>Programs </a:t>
            </a:r>
            <a:r>
              <a:rPr lang="en-US" dirty="0" smtClean="0">
                <a:solidFill>
                  <a:srgbClr val="92D050"/>
                </a:solidFill>
              </a:rPr>
              <a:t>with</a:t>
            </a:r>
            <a:r>
              <a:rPr lang="en-US" dirty="0" smtClean="0"/>
              <a:t> Systems Engineering strength</a:t>
            </a:r>
            <a:endParaRPr lang="en-US" dirty="0"/>
          </a:p>
        </p:txBody>
      </p:sp>
      <p:sp>
        <p:nvSpPr>
          <p:cNvPr id="5" name="TextBox 4"/>
          <p:cNvSpPr txBox="1"/>
          <p:nvPr/>
        </p:nvSpPr>
        <p:spPr>
          <a:xfrm>
            <a:off x="4827494" y="3111913"/>
            <a:ext cx="7059706" cy="1569660"/>
          </a:xfrm>
          <a:prstGeom prst="rect">
            <a:avLst/>
          </a:prstGeom>
          <a:noFill/>
          <a:ln w="28575">
            <a:solidFill>
              <a:schemeClr val="accent1">
                <a:lumMod val="75000"/>
              </a:schemeClr>
            </a:solidFill>
          </a:ln>
        </p:spPr>
        <p:txBody>
          <a:bodyPr wrap="square" rtlCol="0">
            <a:spAutoFit/>
          </a:bodyPr>
          <a:lstStyle/>
          <a:p>
            <a:r>
              <a:rPr lang="en-US" sz="3200" dirty="0" smtClean="0"/>
              <a:t>SRR #3 a Success!!!</a:t>
            </a:r>
          </a:p>
          <a:p>
            <a:r>
              <a:rPr lang="en-US" sz="3200" dirty="0"/>
              <a:t>	</a:t>
            </a:r>
            <a:r>
              <a:rPr lang="en-US" sz="3200" dirty="0" smtClean="0"/>
              <a:t>BUT</a:t>
            </a:r>
          </a:p>
          <a:p>
            <a:r>
              <a:rPr lang="en-US" sz="3200" dirty="0" smtClean="0"/>
              <a:t>Schedule still behind and cost overrun</a:t>
            </a:r>
          </a:p>
        </p:txBody>
      </p:sp>
      <p:cxnSp>
        <p:nvCxnSpPr>
          <p:cNvPr id="7" name="Straight Connector 6"/>
          <p:cNvCxnSpPr/>
          <p:nvPr/>
        </p:nvCxnSpPr>
        <p:spPr>
          <a:xfrm flipV="1">
            <a:off x="4939552" y="1829501"/>
            <a:ext cx="3532095" cy="17928"/>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5540188" y="2115101"/>
            <a:ext cx="2260078" cy="0"/>
          </a:xfrm>
          <a:prstGeom prst="line">
            <a:avLst/>
          </a:prstGeom>
          <a:ln w="57150"/>
        </p:spPr>
        <p:style>
          <a:lnRef idx="3">
            <a:schemeClr val="accent1"/>
          </a:lnRef>
          <a:fillRef idx="0">
            <a:schemeClr val="accent1"/>
          </a:fillRef>
          <a:effectRef idx="2">
            <a:schemeClr val="accent1"/>
          </a:effectRef>
          <a:fontRef idx="minor">
            <a:schemeClr val="tx1"/>
          </a:fontRef>
        </p:style>
      </p:cxnSp>
      <p:cxnSp>
        <p:nvCxnSpPr>
          <p:cNvPr id="16" name="Straight Connector 15"/>
          <p:cNvCxnSpPr/>
          <p:nvPr/>
        </p:nvCxnSpPr>
        <p:spPr>
          <a:xfrm flipV="1">
            <a:off x="5707061" y="2669644"/>
            <a:ext cx="2764586" cy="1"/>
          </a:xfrm>
          <a:prstGeom prst="line">
            <a:avLst/>
          </a:prstGeom>
          <a:ln w="57150">
            <a:solidFill>
              <a:srgbClr val="92D05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a:off x="5343505" y="2387272"/>
            <a:ext cx="2699132" cy="0"/>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21" name="TextBox 20"/>
          <p:cNvSpPr txBox="1"/>
          <p:nvPr/>
        </p:nvSpPr>
        <p:spPr>
          <a:xfrm>
            <a:off x="8471647" y="1567228"/>
            <a:ext cx="2458173" cy="369332"/>
          </a:xfrm>
          <a:prstGeom prst="rect">
            <a:avLst/>
          </a:prstGeom>
          <a:noFill/>
        </p:spPr>
        <p:txBody>
          <a:bodyPr wrap="none" rtlCol="0">
            <a:spAutoFit/>
          </a:bodyPr>
          <a:lstStyle/>
          <a:p>
            <a:r>
              <a:rPr lang="en-US" dirty="0" smtClean="0"/>
              <a:t>Customer Requirements</a:t>
            </a:r>
            <a:endParaRPr lang="en-US" dirty="0"/>
          </a:p>
        </p:txBody>
      </p:sp>
      <p:sp>
        <p:nvSpPr>
          <p:cNvPr id="22" name="TextBox 21"/>
          <p:cNvSpPr txBox="1"/>
          <p:nvPr/>
        </p:nvSpPr>
        <p:spPr>
          <a:xfrm>
            <a:off x="7914715" y="1879740"/>
            <a:ext cx="710451" cy="369332"/>
          </a:xfrm>
          <a:prstGeom prst="rect">
            <a:avLst/>
          </a:prstGeom>
          <a:noFill/>
        </p:spPr>
        <p:txBody>
          <a:bodyPr wrap="none" rtlCol="0">
            <a:spAutoFit/>
          </a:bodyPr>
          <a:lstStyle/>
          <a:p>
            <a:r>
              <a:rPr lang="en-US" dirty="0" smtClean="0"/>
              <a:t>SRR 1</a:t>
            </a:r>
            <a:endParaRPr lang="en-US" dirty="0"/>
          </a:p>
        </p:txBody>
      </p:sp>
      <p:sp>
        <p:nvSpPr>
          <p:cNvPr id="23" name="TextBox 22"/>
          <p:cNvSpPr txBox="1"/>
          <p:nvPr/>
        </p:nvSpPr>
        <p:spPr>
          <a:xfrm>
            <a:off x="8356591" y="2115101"/>
            <a:ext cx="710451" cy="369332"/>
          </a:xfrm>
          <a:prstGeom prst="rect">
            <a:avLst/>
          </a:prstGeom>
          <a:noFill/>
        </p:spPr>
        <p:txBody>
          <a:bodyPr wrap="none" rtlCol="0">
            <a:spAutoFit/>
          </a:bodyPr>
          <a:lstStyle/>
          <a:p>
            <a:r>
              <a:rPr lang="en-US" dirty="0" smtClean="0"/>
              <a:t>SRR 2</a:t>
            </a:r>
            <a:endParaRPr lang="en-US" dirty="0"/>
          </a:p>
        </p:txBody>
      </p:sp>
      <p:sp>
        <p:nvSpPr>
          <p:cNvPr id="24" name="TextBox 23"/>
          <p:cNvSpPr txBox="1"/>
          <p:nvPr/>
        </p:nvSpPr>
        <p:spPr>
          <a:xfrm>
            <a:off x="8569918" y="2460210"/>
            <a:ext cx="710451" cy="369332"/>
          </a:xfrm>
          <a:prstGeom prst="rect">
            <a:avLst/>
          </a:prstGeom>
          <a:noFill/>
        </p:spPr>
        <p:txBody>
          <a:bodyPr wrap="none" rtlCol="0">
            <a:spAutoFit/>
          </a:bodyPr>
          <a:lstStyle/>
          <a:p>
            <a:r>
              <a:rPr lang="en-US" dirty="0" smtClean="0"/>
              <a:t>SRR 3</a:t>
            </a:r>
            <a:endParaRPr lang="en-US" dirty="0"/>
          </a:p>
        </p:txBody>
      </p:sp>
      <p:graphicFrame>
        <p:nvGraphicFramePr>
          <p:cNvPr id="25" name="Diagram 24"/>
          <p:cNvGraphicFramePr/>
          <p:nvPr>
            <p:extLst>
              <p:ext uri="{D42A27DB-BD31-4B8C-83A1-F6EECF244321}">
                <p14:modId xmlns:p14="http://schemas.microsoft.com/office/powerpoint/2010/main" val="2482890141"/>
              </p:ext>
            </p:extLst>
          </p:nvPr>
        </p:nvGraphicFramePr>
        <p:xfrm>
          <a:off x="565834" y="1870621"/>
          <a:ext cx="3318165" cy="3016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TextBox 25"/>
          <p:cNvSpPr txBox="1"/>
          <p:nvPr/>
        </p:nvSpPr>
        <p:spPr>
          <a:xfrm>
            <a:off x="3066295" y="5104127"/>
            <a:ext cx="5858848" cy="646331"/>
          </a:xfrm>
          <a:prstGeom prst="rect">
            <a:avLst/>
          </a:prstGeom>
          <a:noFill/>
        </p:spPr>
        <p:txBody>
          <a:bodyPr wrap="none" rtlCol="0">
            <a:spAutoFit/>
          </a:bodyPr>
          <a:lstStyle/>
          <a:p>
            <a:r>
              <a:rPr lang="en-US" dirty="0" smtClean="0"/>
              <a:t>Do-Loop driving POP up and therefore cost driver had ended</a:t>
            </a:r>
          </a:p>
          <a:p>
            <a:r>
              <a:rPr lang="en-US" dirty="0"/>
              <a:t>	</a:t>
            </a:r>
            <a:r>
              <a:rPr lang="en-US" dirty="0" smtClean="0"/>
              <a:t>- Contract waiver authored and signed</a:t>
            </a:r>
            <a:endParaRPr lang="en-US" dirty="0"/>
          </a:p>
        </p:txBody>
      </p:sp>
      <p:sp>
        <p:nvSpPr>
          <p:cNvPr id="27" name="&quot;No&quot; Symbol 26"/>
          <p:cNvSpPr/>
          <p:nvPr/>
        </p:nvSpPr>
        <p:spPr>
          <a:xfrm>
            <a:off x="367863" y="1847429"/>
            <a:ext cx="3714106" cy="3190992"/>
          </a:xfrm>
          <a:prstGeom prst="noSmoking">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305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circle(in)">
                                      <p:cBhvr>
                                        <p:cTn id="5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p:bldP spid="23" grpId="0"/>
      <p:bldP spid="24" grpId="0"/>
      <p:bldP spid="26" grpId="0"/>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394" y="3432181"/>
            <a:ext cx="5492180" cy="2459267"/>
          </a:xfrm>
          <a:prstGeom prst="rect">
            <a:avLst/>
          </a:prstGeom>
          <a:effectLst>
            <a:outerShdw blurRad="241300" dist="50800" dir="5400000" algn="ctr" rotWithShape="0">
              <a:srgbClr val="000000">
                <a:alpha val="0"/>
              </a:srgbClr>
            </a:outerShdw>
          </a:effectLst>
        </p:spPr>
      </p:pic>
      <p:sp>
        <p:nvSpPr>
          <p:cNvPr id="2" name="Title 1"/>
          <p:cNvSpPr>
            <a:spLocks noGrp="1"/>
          </p:cNvSpPr>
          <p:nvPr>
            <p:ph type="title"/>
          </p:nvPr>
        </p:nvSpPr>
        <p:spPr>
          <a:xfrm>
            <a:off x="3659537" y="575325"/>
            <a:ext cx="6850453" cy="801806"/>
          </a:xfrm>
        </p:spPr>
        <p:txBody>
          <a:bodyPr>
            <a:normAutofit/>
          </a:bodyPr>
          <a:lstStyle/>
          <a:p>
            <a:r>
              <a:rPr lang="en-US" b="1" dirty="0" smtClean="0"/>
              <a:t>So how did we make up time and cost???</a:t>
            </a:r>
            <a:endParaRPr lang="en-US" b="1" dirty="0"/>
          </a:p>
        </p:txBody>
      </p:sp>
      <p:sp>
        <p:nvSpPr>
          <p:cNvPr id="4" name="Text Placeholder 3"/>
          <p:cNvSpPr>
            <a:spLocks noGrp="1"/>
          </p:cNvSpPr>
          <p:nvPr>
            <p:ph type="body" sz="half" idx="2"/>
          </p:nvPr>
        </p:nvSpPr>
        <p:spPr>
          <a:xfrm>
            <a:off x="99321" y="1377131"/>
            <a:ext cx="12079408" cy="1828800"/>
          </a:xfrm>
        </p:spPr>
        <p:txBody>
          <a:bodyPr>
            <a:noAutofit/>
          </a:bodyPr>
          <a:lstStyle/>
          <a:p>
            <a:pPr>
              <a:spcAft>
                <a:spcPts val="0"/>
              </a:spcAft>
            </a:pPr>
            <a:r>
              <a:rPr lang="en-US" sz="2000" dirty="0" smtClean="0"/>
              <a:t>Systems Engineering Risk Based Decision:</a:t>
            </a:r>
          </a:p>
          <a:p>
            <a:pPr>
              <a:spcAft>
                <a:spcPts val="0"/>
              </a:spcAft>
            </a:pPr>
            <a:r>
              <a:rPr lang="en-US" sz="2000" dirty="0"/>
              <a:t>	</a:t>
            </a:r>
            <a:r>
              <a:rPr lang="en-US" sz="2000" dirty="0" smtClean="0"/>
              <a:t>Requirements Verification Performance</a:t>
            </a:r>
          </a:p>
          <a:p>
            <a:pPr>
              <a:spcAft>
                <a:spcPts val="0"/>
              </a:spcAft>
            </a:pPr>
            <a:r>
              <a:rPr lang="en-US" sz="2000" dirty="0"/>
              <a:t>	</a:t>
            </a:r>
            <a:r>
              <a:rPr lang="en-US" sz="2000" dirty="0" smtClean="0"/>
              <a:t>Evidence from Mass Properties Verification of first builds</a:t>
            </a:r>
          </a:p>
          <a:p>
            <a:pPr>
              <a:spcAft>
                <a:spcPts val="0"/>
              </a:spcAft>
            </a:pPr>
            <a:r>
              <a:rPr lang="en-US" sz="2000" dirty="0"/>
              <a:t>	</a:t>
            </a:r>
            <a:r>
              <a:rPr lang="en-US" sz="2000" dirty="0" smtClean="0"/>
              <a:t>Criticality of in flight dynamic requirements for early missions</a:t>
            </a:r>
          </a:p>
          <a:p>
            <a:pPr>
              <a:spcAft>
                <a:spcPts val="0"/>
              </a:spcAft>
            </a:pPr>
            <a:r>
              <a:rPr lang="en-US" sz="2000" dirty="0"/>
              <a:t>	</a:t>
            </a:r>
            <a:r>
              <a:rPr lang="en-US" sz="2000" dirty="0" smtClean="0"/>
              <a:t>Knowledge of duration and cost of each Mass Property Verification Test and Evaluation phase</a:t>
            </a:r>
          </a:p>
          <a:p>
            <a:pPr>
              <a:spcAft>
                <a:spcPts val="0"/>
              </a:spcAft>
            </a:pPr>
            <a:r>
              <a:rPr lang="en-US" sz="2000" dirty="0" smtClean="0"/>
              <a:t>	Knowledge </a:t>
            </a:r>
            <a:r>
              <a:rPr lang="en-US" sz="2000" dirty="0"/>
              <a:t>of build process – repeatability</a:t>
            </a:r>
          </a:p>
          <a:p>
            <a:pPr>
              <a:spcAft>
                <a:spcPts val="0"/>
              </a:spcAft>
            </a:pPr>
            <a:endParaRPr lang="en-US" sz="2000" dirty="0" smtClean="0"/>
          </a:p>
          <a:p>
            <a:pPr>
              <a:spcAft>
                <a:spcPts val="0"/>
              </a:spcAft>
            </a:pPr>
            <a:r>
              <a:rPr lang="en-US" sz="2000" dirty="0"/>
              <a:t>	</a:t>
            </a:r>
            <a:r>
              <a:rPr lang="en-US" sz="2000" dirty="0" smtClean="0"/>
              <a:t> </a:t>
            </a:r>
            <a:endParaRPr lang="en-US" sz="2000" dirty="0"/>
          </a:p>
        </p:txBody>
      </p:sp>
      <p:sp>
        <p:nvSpPr>
          <p:cNvPr id="5" name="Title 1"/>
          <p:cNvSpPr txBox="1">
            <a:spLocks/>
          </p:cNvSpPr>
          <p:nvPr/>
        </p:nvSpPr>
        <p:spPr>
          <a:xfrm>
            <a:off x="685800" y="11916"/>
            <a:ext cx="10131425" cy="727881"/>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28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t>Programs </a:t>
            </a:r>
            <a:r>
              <a:rPr lang="en-US" sz="3600" dirty="0" smtClean="0">
                <a:solidFill>
                  <a:srgbClr val="92D050"/>
                </a:solidFill>
              </a:rPr>
              <a:t>with</a:t>
            </a:r>
            <a:r>
              <a:rPr lang="en-US" sz="3600" dirty="0" smtClean="0"/>
              <a:t> Systems Engineering strength</a:t>
            </a:r>
            <a:endParaRPr lang="en-US" sz="3600" dirty="0"/>
          </a:p>
        </p:txBody>
      </p:sp>
      <p:sp>
        <p:nvSpPr>
          <p:cNvPr id="15" name="TextBox 14"/>
          <p:cNvSpPr txBox="1"/>
          <p:nvPr/>
        </p:nvSpPr>
        <p:spPr>
          <a:xfrm>
            <a:off x="7788748" y="3432181"/>
            <a:ext cx="4232825" cy="646331"/>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a:t>Evolution of capsule design, </a:t>
            </a:r>
            <a:r>
              <a:rPr lang="en-US" dirty="0" smtClean="0"/>
              <a:t>1958–59 NASA</a:t>
            </a:r>
          </a:p>
          <a:p>
            <a:r>
              <a:rPr lang="en-US" dirty="0" smtClean="0"/>
              <a:t>Mass Properties and Aero Dynamics Critical</a:t>
            </a:r>
            <a:endParaRPr lang="en-US" dirty="0"/>
          </a:p>
        </p:txBody>
      </p:sp>
      <p:sp>
        <p:nvSpPr>
          <p:cNvPr id="16" name="TextBox 15"/>
          <p:cNvSpPr txBox="1"/>
          <p:nvPr/>
        </p:nvSpPr>
        <p:spPr>
          <a:xfrm>
            <a:off x="1317812" y="3863292"/>
            <a:ext cx="4821213" cy="1631216"/>
          </a:xfrm>
          <a:prstGeom prst="rect">
            <a:avLst/>
          </a:prstGeom>
          <a:noFill/>
        </p:spPr>
        <p:txBody>
          <a:bodyPr wrap="square" rtlCol="0">
            <a:spAutoFit/>
          </a:bodyPr>
          <a:lstStyle/>
          <a:p>
            <a:r>
              <a:rPr lang="en-US" sz="2000" b="1" dirty="0" smtClean="0">
                <a:solidFill>
                  <a:srgbClr val="FFFF00"/>
                </a:solidFill>
              </a:rPr>
              <a:t>Elimination of Mass Properties Verification shortened POP </a:t>
            </a:r>
            <a:r>
              <a:rPr lang="en-US" sz="2000" dirty="0" smtClean="0"/>
              <a:t>significantly</a:t>
            </a:r>
          </a:p>
          <a:p>
            <a:r>
              <a:rPr lang="en-US" sz="2000" dirty="0"/>
              <a:t>	</a:t>
            </a:r>
            <a:r>
              <a:rPr lang="en-US" sz="2000" dirty="0" smtClean="0"/>
              <a:t>Enabled by Integration of information from above and MOST importantly Relationship with Customer</a:t>
            </a:r>
          </a:p>
        </p:txBody>
      </p:sp>
      <p:sp>
        <p:nvSpPr>
          <p:cNvPr id="17" name="TextBox 16"/>
          <p:cNvSpPr txBox="1"/>
          <p:nvPr/>
        </p:nvSpPr>
        <p:spPr>
          <a:xfrm>
            <a:off x="290842" y="6059253"/>
            <a:ext cx="11659291" cy="58477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dirty="0" smtClean="0"/>
              <a:t>Systems Engineer Idea Shortens POP – Returns Program to Green</a:t>
            </a:r>
            <a:endParaRPr lang="en-US" sz="3200" dirty="0"/>
          </a:p>
        </p:txBody>
      </p:sp>
      <p:sp>
        <p:nvSpPr>
          <p:cNvPr id="19" name="Footer Placeholder 18"/>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6243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Yes – We can live without Systems Engineering</a:t>
            </a:r>
            <a:endParaRPr lang="en-US" dirty="0"/>
          </a:p>
        </p:txBody>
      </p:sp>
      <p:sp>
        <p:nvSpPr>
          <p:cNvPr id="3" name="Text Placeholder 2"/>
          <p:cNvSpPr>
            <a:spLocks noGrp="1"/>
          </p:cNvSpPr>
          <p:nvPr>
            <p:ph type="body" idx="1"/>
          </p:nvPr>
        </p:nvSpPr>
        <p:spPr/>
        <p:txBody>
          <a:bodyPr>
            <a:normAutofit/>
          </a:bodyPr>
          <a:lstStyle/>
          <a:p>
            <a:r>
              <a:rPr lang="en-US" sz="5400" dirty="0" smtClean="0"/>
              <a:t>BUT at what cost</a:t>
            </a:r>
            <a:endParaRPr lang="en-US" sz="5400"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97129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200" fill="hold">
                                          <p:stCondLst>
                                            <p:cond delay="0"/>
                                          </p:stCondLst>
                                        </p:cTn>
                                        <p:tgtEl>
                                          <p:spTgt spid="3">
                                            <p:txEl>
                                              <p:pRg st="0" end="0"/>
                                            </p:txEl>
                                          </p:spTgt>
                                        </p:tgtEl>
                                        <p:attrNameLst>
                                          <p:attrName>r</p:attrName>
                                        </p:attrNameLst>
                                      </p:cBhvr>
                                    </p:animRot>
                                    <p:animRot by="-240000">
                                      <p:cBhvr>
                                        <p:cTn id="7" dur="400" fill="hold">
                                          <p:stCondLst>
                                            <p:cond delay="400"/>
                                          </p:stCondLst>
                                        </p:cTn>
                                        <p:tgtEl>
                                          <p:spTgt spid="3">
                                            <p:txEl>
                                              <p:pRg st="0" end="0"/>
                                            </p:txEl>
                                          </p:spTgt>
                                        </p:tgtEl>
                                        <p:attrNameLst>
                                          <p:attrName>r</p:attrName>
                                        </p:attrNameLst>
                                      </p:cBhvr>
                                    </p:animRot>
                                    <p:animRot by="240000">
                                      <p:cBhvr>
                                        <p:cTn id="8" dur="400" fill="hold">
                                          <p:stCondLst>
                                            <p:cond delay="800"/>
                                          </p:stCondLst>
                                        </p:cTn>
                                        <p:tgtEl>
                                          <p:spTgt spid="3">
                                            <p:txEl>
                                              <p:pRg st="0" end="0"/>
                                            </p:txEl>
                                          </p:spTgt>
                                        </p:tgtEl>
                                        <p:attrNameLst>
                                          <p:attrName>r</p:attrName>
                                        </p:attrNameLst>
                                      </p:cBhvr>
                                    </p:animRot>
                                    <p:animRot by="-240000">
                                      <p:cBhvr>
                                        <p:cTn id="9" dur="400" fill="hold">
                                          <p:stCondLst>
                                            <p:cond delay="1200"/>
                                          </p:stCondLst>
                                        </p:cTn>
                                        <p:tgtEl>
                                          <p:spTgt spid="3">
                                            <p:txEl>
                                              <p:pRg st="0" end="0"/>
                                            </p:txEl>
                                          </p:spTgt>
                                        </p:tgtEl>
                                        <p:attrNameLst>
                                          <p:attrName>r</p:attrName>
                                        </p:attrNameLst>
                                      </p:cBhvr>
                                    </p:animRot>
                                    <p:animRot by="120000">
                                      <p:cBhvr>
                                        <p:cTn id="10" dur="400" fill="hold">
                                          <p:stCondLst>
                                            <p:cond delay="160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Slow integration of World Communication</a:t>
            </a:r>
            <a:br>
              <a:rPr lang="en-US" dirty="0" smtClean="0"/>
            </a:br>
            <a:r>
              <a:rPr lang="en-US" dirty="0" smtClean="0"/>
              <a:t>Loosing the Space Race to the Moon</a:t>
            </a:r>
            <a:br>
              <a:rPr lang="en-US" dirty="0" smtClean="0"/>
            </a:br>
            <a:r>
              <a:rPr lang="en-US" dirty="0" smtClean="0"/>
              <a:t>Taking undue Technical Risk on High Stakes Programs</a:t>
            </a:r>
            <a:br>
              <a:rPr lang="en-US" dirty="0" smtClean="0"/>
            </a:br>
            <a:r>
              <a:rPr lang="en-US" dirty="0" smtClean="0"/>
              <a:t>Costing more money to realize new products than necessary</a:t>
            </a:r>
            <a:br>
              <a:rPr lang="en-US" dirty="0" smtClean="0"/>
            </a:br>
            <a:r>
              <a:rPr lang="en-US" dirty="0" smtClean="0"/>
              <a:t>Longer to market on new products and defense systems</a:t>
            </a:r>
            <a:br>
              <a:rPr lang="en-US" dirty="0" smtClean="0"/>
            </a:br>
            <a:endParaRPr lang="en-US" dirty="0"/>
          </a:p>
        </p:txBody>
      </p:sp>
      <p:sp>
        <p:nvSpPr>
          <p:cNvPr id="3" name="Text Placeholder 2"/>
          <p:cNvSpPr>
            <a:spLocks noGrp="1"/>
          </p:cNvSpPr>
          <p:nvPr>
            <p:ph type="body" idx="1"/>
          </p:nvPr>
        </p:nvSpPr>
        <p:spPr>
          <a:xfrm>
            <a:off x="685800" y="3733800"/>
            <a:ext cx="10131428" cy="2510118"/>
          </a:xfrm>
        </p:spPr>
        <p:txBody>
          <a:bodyPr>
            <a:normAutofit fontScale="85000" lnSpcReduction="10000"/>
          </a:bodyPr>
          <a:lstStyle/>
          <a:p>
            <a:r>
              <a:rPr lang="en-US" sz="3200" dirty="0" smtClean="0"/>
              <a:t>And what about in our personal lives? </a:t>
            </a:r>
          </a:p>
          <a:p>
            <a:r>
              <a:rPr lang="en-US" sz="3200" dirty="0" smtClean="0"/>
              <a:t>Walk outside and manually adjust the temperature in my spa</a:t>
            </a:r>
          </a:p>
          <a:p>
            <a:r>
              <a:rPr lang="en-US" sz="3200" dirty="0" smtClean="0"/>
              <a:t>Have to turn on the Weather Channel to find out about the weather</a:t>
            </a:r>
          </a:p>
          <a:p>
            <a:r>
              <a:rPr lang="en-US" sz="3200" dirty="0" smtClean="0"/>
              <a:t>Actually drive my car using my hands and feet</a:t>
            </a:r>
          </a:p>
          <a:p>
            <a:r>
              <a:rPr lang="en-US" sz="3200" dirty="0" smtClean="0"/>
              <a:t>    </a:t>
            </a:r>
            <a:endParaRPr lang="en-US" sz="3200"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56216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267" y="609602"/>
            <a:ext cx="9325625" cy="2837934"/>
          </a:xfrm>
        </p:spPr>
        <p:txBody>
          <a:bodyPr>
            <a:noAutofit/>
          </a:bodyPr>
          <a:lstStyle/>
          <a:p>
            <a:r>
              <a:rPr lang="en-US" sz="2400" dirty="0"/>
              <a:t>Tailoring of this process has to be done </a:t>
            </a:r>
            <a:r>
              <a:rPr lang="en-US" sz="2400" dirty="0" smtClean="0"/>
              <a:t>carefully to </a:t>
            </a:r>
            <a:r>
              <a:rPr lang="en-US" sz="2400" dirty="0"/>
              <a:t>avoid the introduction of substantial unseen </a:t>
            </a:r>
            <a:r>
              <a:rPr lang="en-US" sz="2400" dirty="0" smtClean="0"/>
              <a:t>risk and </a:t>
            </a:r>
            <a:r>
              <a:rPr lang="en-US" sz="2400" dirty="0"/>
              <a:t>uncertainty. Without the control, </a:t>
            </a:r>
            <a:r>
              <a:rPr lang="en-US" sz="2400" dirty="0" smtClean="0"/>
              <a:t>coordination, and </a:t>
            </a:r>
            <a:r>
              <a:rPr lang="en-US" sz="2400" dirty="0"/>
              <a:t>traceability of systems engineering, an </a:t>
            </a:r>
            <a:r>
              <a:rPr lang="en-US" sz="2400" dirty="0" smtClean="0"/>
              <a:t>environment of </a:t>
            </a:r>
            <a:r>
              <a:rPr lang="en-US" sz="2400" dirty="0"/>
              <a:t>uncertainty results which will lead </a:t>
            </a:r>
            <a:r>
              <a:rPr lang="en-US" sz="2400" dirty="0" smtClean="0"/>
              <a:t>to surprises</a:t>
            </a:r>
            <a:r>
              <a:rPr lang="en-US" sz="2400" dirty="0"/>
              <a:t>. Experience has shown that </a:t>
            </a:r>
            <a:r>
              <a:rPr lang="en-US" sz="2400" dirty="0" smtClean="0"/>
              <a:t>these surprises </a:t>
            </a:r>
            <a:r>
              <a:rPr lang="en-US" sz="2400" dirty="0"/>
              <a:t>almost invariably lead to </a:t>
            </a:r>
            <a:r>
              <a:rPr lang="en-US" sz="2400" dirty="0" smtClean="0"/>
              <a:t>significant impacts </a:t>
            </a:r>
            <a:r>
              <a:rPr lang="en-US" sz="2400" dirty="0"/>
              <a:t>to cost and schedule.</a:t>
            </a:r>
          </a:p>
        </p:txBody>
      </p:sp>
      <p:sp>
        <p:nvSpPr>
          <p:cNvPr id="3" name="Text Placeholder 2"/>
          <p:cNvSpPr>
            <a:spLocks noGrp="1"/>
          </p:cNvSpPr>
          <p:nvPr>
            <p:ph type="body" sz="quarter" idx="13"/>
          </p:nvPr>
        </p:nvSpPr>
        <p:spPr/>
        <p:txBody>
          <a:bodyPr>
            <a:noAutofit/>
          </a:bodyPr>
          <a:lstStyle/>
          <a:p>
            <a:pPr>
              <a:spcAft>
                <a:spcPts val="0"/>
              </a:spcAft>
            </a:pPr>
            <a:r>
              <a:rPr lang="en-US" sz="1800" dirty="0" smtClean="0"/>
              <a:t>Systems Engineering Fundamentals</a:t>
            </a:r>
          </a:p>
          <a:p>
            <a:pPr>
              <a:spcAft>
                <a:spcPts val="0"/>
              </a:spcAft>
            </a:pPr>
            <a:r>
              <a:rPr lang="en-US" sz="1800" dirty="0" smtClean="0"/>
              <a:t>Department of Defense</a:t>
            </a:r>
          </a:p>
          <a:p>
            <a:pPr>
              <a:spcAft>
                <a:spcPts val="0"/>
              </a:spcAft>
            </a:pPr>
            <a:r>
              <a:rPr lang="en-US" sz="1800" dirty="0" smtClean="0"/>
              <a:t>Systems Management College</a:t>
            </a:r>
          </a:p>
          <a:p>
            <a:pPr>
              <a:spcAft>
                <a:spcPts val="0"/>
              </a:spcAft>
            </a:pPr>
            <a:endParaRPr lang="en-US" sz="1800" dirty="0"/>
          </a:p>
        </p:txBody>
      </p:sp>
      <p:sp>
        <p:nvSpPr>
          <p:cNvPr id="4" name="Text Placeholder 3"/>
          <p:cNvSpPr>
            <a:spLocks noGrp="1"/>
          </p:cNvSpPr>
          <p:nvPr>
            <p:ph type="body" idx="1"/>
          </p:nvPr>
        </p:nvSpPr>
        <p:spPr>
          <a:xfrm>
            <a:off x="1277470" y="4197864"/>
            <a:ext cx="10135436" cy="1016000"/>
          </a:xfrm>
        </p:spPr>
        <p:txBody>
          <a:bodyPr>
            <a:noAutofit/>
          </a:bodyPr>
          <a:lstStyle/>
          <a:p>
            <a:pPr algn="r">
              <a:spcAft>
                <a:spcPts val="0"/>
              </a:spcAft>
            </a:pPr>
            <a:r>
              <a:rPr lang="en-US" sz="1400" dirty="0"/>
              <a:t>SUPPLEMENTARY TEXT</a:t>
            </a:r>
          </a:p>
          <a:p>
            <a:pPr algn="r">
              <a:spcAft>
                <a:spcPts val="0"/>
              </a:spcAft>
            </a:pPr>
            <a:r>
              <a:rPr lang="en-US" sz="1400" dirty="0"/>
              <a:t>PREPARED BY THE</a:t>
            </a:r>
          </a:p>
          <a:p>
            <a:pPr algn="r">
              <a:spcAft>
                <a:spcPts val="0"/>
              </a:spcAft>
            </a:pPr>
            <a:r>
              <a:rPr lang="en-US" sz="1400" dirty="0"/>
              <a:t>DEFENSE ACQUISITION UNIVERSITY PRESS</a:t>
            </a:r>
          </a:p>
          <a:p>
            <a:pPr algn="r">
              <a:lnSpc>
                <a:spcPct val="120000"/>
              </a:lnSpc>
              <a:spcAft>
                <a:spcPts val="0"/>
              </a:spcAft>
            </a:pPr>
            <a:r>
              <a:rPr lang="en-US" sz="1400" dirty="0"/>
              <a:t>FORT BELVOIR, VIRGINIA 22060-5565</a:t>
            </a:r>
          </a:p>
        </p:txBody>
      </p:sp>
      <p:sp>
        <p:nvSpPr>
          <p:cNvPr id="5" name="Footer Placeholder 4"/>
          <p:cNvSpPr>
            <a:spLocks noGrp="1"/>
          </p:cNvSpPr>
          <p:nvPr>
            <p:ph type="ftr" sz="quarter" idx="11"/>
          </p:nvPr>
        </p:nvSpPr>
        <p:spPr/>
        <p:txBody>
          <a:bodyPr/>
          <a:lstStyle/>
          <a:p>
            <a:endParaRPr lang="en-US" dirty="0"/>
          </a:p>
        </p:txBody>
      </p:sp>
      <p:sp>
        <p:nvSpPr>
          <p:cNvPr id="8" name="TextBox 7"/>
          <p:cNvSpPr txBox="1"/>
          <p:nvPr/>
        </p:nvSpPr>
        <p:spPr>
          <a:xfrm>
            <a:off x="990109" y="5291318"/>
            <a:ext cx="10027050"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dirty="0" smtClean="0"/>
              <a:t>Systems Engineering engagement should be directly proportional </a:t>
            </a:r>
          </a:p>
          <a:p>
            <a:pPr algn="ctr"/>
            <a:r>
              <a:rPr lang="en-US" sz="2400" dirty="0" smtClean="0"/>
              <a:t>to the complexity, maturity and risk of the project. </a:t>
            </a:r>
            <a:endParaRPr lang="en-US" sz="2400" dirty="0"/>
          </a:p>
        </p:txBody>
      </p:sp>
    </p:spTree>
    <p:extLst>
      <p:ext uri="{BB962C8B-B14F-4D97-AF65-F5344CB8AC3E}">
        <p14:creationId xmlns:p14="http://schemas.microsoft.com/office/powerpoint/2010/main" val="3272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Systems Engineering………</a:t>
            </a:r>
            <a:br>
              <a:rPr lang="en-US" dirty="0" smtClean="0"/>
            </a:br>
            <a:r>
              <a:rPr lang="en-US" dirty="0" smtClean="0"/>
              <a:t>That’s a world I’d rather not experience!</a:t>
            </a:r>
            <a:endParaRPr lang="en-US" dirty="0"/>
          </a:p>
        </p:txBody>
      </p:sp>
      <p:sp>
        <p:nvSpPr>
          <p:cNvPr id="3" name="Text Placeholder 2"/>
          <p:cNvSpPr>
            <a:spLocks noGrp="1"/>
          </p:cNvSpPr>
          <p:nvPr>
            <p:ph type="body" idx="1"/>
          </p:nvPr>
        </p:nvSpPr>
        <p:spPr>
          <a:xfrm>
            <a:off x="435265" y="4074264"/>
            <a:ext cx="11506200" cy="1447800"/>
          </a:xfrm>
        </p:spPr>
        <p:txBody>
          <a:bodyPr>
            <a:normAutofit/>
          </a:bodyPr>
          <a:lstStyle/>
          <a:p>
            <a:r>
              <a:rPr lang="en-US" sz="2400" dirty="0" smtClean="0"/>
              <a:t>Thanks to Bell Labs, </a:t>
            </a:r>
            <a:r>
              <a:rPr lang="en-US" sz="2400" dirty="0" smtClean="0"/>
              <a:t>DOD and NASA for </a:t>
            </a:r>
            <a:r>
              <a:rPr lang="en-US" sz="2400" dirty="0" smtClean="0"/>
              <a:t>getting us going on the road to integrated solutions </a:t>
            </a:r>
            <a:endParaRPr lang="en-US" sz="2400" dirty="0"/>
          </a:p>
        </p:txBody>
      </p:sp>
      <p:sp>
        <p:nvSpPr>
          <p:cNvPr id="4" name="Footer Placeholder 3"/>
          <p:cNvSpPr>
            <a:spLocks noGrp="1"/>
          </p:cNvSpPr>
          <p:nvPr>
            <p:ph type="ftr" sz="quarter" idx="11"/>
          </p:nvPr>
        </p:nvSpPr>
        <p:spPr/>
        <p:txBody>
          <a:bodyPr/>
          <a:lstStyle/>
          <a:p>
            <a:endParaRPr lang="en-US" dirty="0"/>
          </a:p>
        </p:txBody>
      </p:sp>
      <p:sp>
        <p:nvSpPr>
          <p:cNvPr id="5" name="Rectangle 4"/>
          <p:cNvSpPr/>
          <p:nvPr/>
        </p:nvSpPr>
        <p:spPr>
          <a:xfrm rot="20332369">
            <a:off x="871931" y="1791056"/>
            <a:ext cx="8771953" cy="1754326"/>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Without Systems Engineering </a:t>
            </a:r>
          </a:p>
          <a:p>
            <a:pPr algn="ctr"/>
            <a:r>
              <a:rPr lang="en-US" sz="5400" b="1" dirty="0" smtClean="0">
                <a:ln/>
                <a:solidFill>
                  <a:schemeClr val="accent3"/>
                </a:solidFill>
              </a:rPr>
              <a:t>Programs would Fail</a:t>
            </a:r>
            <a:endParaRPr lang="en-US" sz="5400" b="1" cap="none" spc="0" dirty="0">
              <a:ln/>
              <a:solidFill>
                <a:schemeClr val="accent3"/>
              </a:solidFill>
              <a:effectLst/>
            </a:endParaRPr>
          </a:p>
        </p:txBody>
      </p:sp>
      <p:sp>
        <p:nvSpPr>
          <p:cNvPr id="6" name="Rectangle 5"/>
          <p:cNvSpPr/>
          <p:nvPr/>
        </p:nvSpPr>
        <p:spPr>
          <a:xfrm rot="20326392">
            <a:off x="2458099" y="3327551"/>
            <a:ext cx="8920135" cy="1754326"/>
          </a:xfrm>
          <a:prstGeom prst="rect">
            <a:avLst/>
          </a:prstGeom>
          <a:solidFill>
            <a:schemeClr val="accent1">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Without Systems Engineering </a:t>
            </a:r>
          </a:p>
          <a:p>
            <a:pPr algn="ctr"/>
            <a:r>
              <a:rPr lang="en-US" sz="5400" b="1" dirty="0" smtClean="0">
                <a:ln/>
                <a:solidFill>
                  <a:schemeClr val="accent3"/>
                </a:solidFill>
              </a:rPr>
              <a:t>Our future would not progress</a:t>
            </a:r>
            <a:endParaRPr lang="en-US" sz="5400" b="1" cap="none" spc="0" dirty="0">
              <a:ln/>
              <a:solidFill>
                <a:schemeClr val="accent3"/>
              </a:solidFill>
              <a:effectLst/>
            </a:endParaRPr>
          </a:p>
        </p:txBody>
      </p:sp>
    </p:spTree>
    <p:extLst>
      <p:ext uri="{BB962C8B-B14F-4D97-AF65-F5344CB8AC3E}">
        <p14:creationId xmlns:p14="http://schemas.microsoft.com/office/powerpoint/2010/main" val="268280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0381"/>
            <a:ext cx="6188365" cy="5683560"/>
          </a:xfrm>
        </p:spPr>
        <p:txBody>
          <a:bodyPr>
            <a:normAutofit/>
          </a:bodyPr>
          <a:lstStyle/>
          <a:p>
            <a:r>
              <a:rPr lang="en-US" sz="4000" dirty="0" smtClean="0"/>
              <a:t>A Call to all Systems Engineers</a:t>
            </a:r>
            <a:br>
              <a:rPr lang="en-US" sz="4000" dirty="0" smtClean="0"/>
            </a:br>
            <a:r>
              <a:rPr lang="en-US" sz="4000" dirty="0"/>
              <a:t/>
            </a:r>
            <a:br>
              <a:rPr lang="en-US" sz="4000" dirty="0"/>
            </a:br>
            <a:r>
              <a:rPr lang="en-US" sz="4000" dirty="0" smtClean="0"/>
              <a:t>Imagine </a:t>
            </a:r>
            <a:br>
              <a:rPr lang="en-US" sz="4000" dirty="0" smtClean="0"/>
            </a:br>
            <a:r>
              <a:rPr lang="en-US" sz="4000" dirty="0" smtClean="0"/>
              <a:t>the Possibilities</a:t>
            </a:r>
            <a:endParaRPr lang="en-US" sz="4000" dirty="0"/>
          </a:p>
        </p:txBody>
      </p:sp>
      <p:sp>
        <p:nvSpPr>
          <p:cNvPr id="5" name="Footer Placeholder 4"/>
          <p:cNvSpPr>
            <a:spLocks noGrp="1"/>
          </p:cNvSpPr>
          <p:nvPr>
            <p:ph type="ftr" sz="quarter" idx="11"/>
          </p:nvPr>
        </p:nvSpPr>
        <p:spPr/>
        <p:txBody>
          <a:bodyPr/>
          <a:lstStyle/>
          <a:p>
            <a:endParaRPr lang="en-US" dirty="0"/>
          </a:p>
        </p:txBody>
      </p:sp>
      <p:pic>
        <p:nvPicPr>
          <p:cNvPr id="7" name="Back to the future – where we are going – we don’t need roa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73240" y="0"/>
            <a:ext cx="6858000" cy="6858000"/>
          </a:xfrm>
          <a:prstGeom prst="rect">
            <a:avLst/>
          </a:prstGeom>
        </p:spPr>
      </p:pic>
    </p:spTree>
    <p:extLst>
      <p:ext uri="{BB962C8B-B14F-4D97-AF65-F5344CB8AC3E}">
        <p14:creationId xmlns:p14="http://schemas.microsoft.com/office/powerpoint/2010/main" val="1878209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4836" y="3683747"/>
            <a:ext cx="4150659" cy="2767106"/>
          </a:xfrm>
          <a:prstGeom prst="rect">
            <a:avLst/>
          </a:prstGeom>
        </p:spPr>
      </p:pic>
      <p:sp>
        <p:nvSpPr>
          <p:cNvPr id="8" name="TextBox 7"/>
          <p:cNvSpPr txBox="1"/>
          <p:nvPr/>
        </p:nvSpPr>
        <p:spPr>
          <a:xfrm>
            <a:off x="9276203" y="6450225"/>
            <a:ext cx="2516843" cy="369332"/>
          </a:xfrm>
          <a:prstGeom prst="rect">
            <a:avLst/>
          </a:prstGeom>
          <a:noFill/>
        </p:spPr>
        <p:txBody>
          <a:bodyPr wrap="none" rtlCol="0">
            <a:spAutoFit/>
          </a:bodyPr>
          <a:lstStyle/>
          <a:p>
            <a:r>
              <a:rPr lang="en-US" dirty="0" smtClean="0"/>
              <a:t>Source: Wikipedia online</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0800" y="80270"/>
            <a:ext cx="3274442" cy="4276206"/>
          </a:xfrm>
          <a:prstGeom prst="rect">
            <a:avLst/>
          </a:prstGeom>
        </p:spPr>
      </p:pic>
      <p:cxnSp>
        <p:nvCxnSpPr>
          <p:cNvPr id="12" name="Straight Arrow Connector 11"/>
          <p:cNvCxnSpPr/>
          <p:nvPr/>
        </p:nvCxnSpPr>
        <p:spPr>
          <a:xfrm>
            <a:off x="11618259" y="4504765"/>
            <a:ext cx="26894" cy="1331259"/>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187953" y="4323685"/>
            <a:ext cx="736099" cy="369332"/>
          </a:xfrm>
          <a:prstGeom prst="rect">
            <a:avLst/>
          </a:prstGeom>
          <a:noFill/>
        </p:spPr>
        <p:txBody>
          <a:bodyPr wrap="none" rtlCol="0">
            <a:spAutoFit/>
          </a:bodyPr>
          <a:lstStyle/>
          <a:p>
            <a:r>
              <a:rPr lang="en-US" b="1" dirty="0" smtClean="0"/>
              <a:t>203 </a:t>
            </a:r>
            <a:r>
              <a:rPr lang="en-US" b="1" dirty="0" err="1" smtClean="0"/>
              <a:t>ft</a:t>
            </a:r>
            <a:endParaRPr lang="en-US" b="1" dirty="0"/>
          </a:p>
        </p:txBody>
      </p:sp>
      <p:cxnSp>
        <p:nvCxnSpPr>
          <p:cNvPr id="15" name="Straight Connector 14"/>
          <p:cNvCxnSpPr/>
          <p:nvPr/>
        </p:nvCxnSpPr>
        <p:spPr>
          <a:xfrm>
            <a:off x="8758356" y="6166971"/>
            <a:ext cx="3006228" cy="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0296645" y="6081521"/>
            <a:ext cx="1532792" cy="369332"/>
          </a:xfrm>
          <a:prstGeom prst="rect">
            <a:avLst/>
          </a:prstGeom>
          <a:noFill/>
        </p:spPr>
        <p:txBody>
          <a:bodyPr wrap="none" rtlCol="0">
            <a:spAutoFit/>
          </a:bodyPr>
          <a:lstStyle/>
          <a:p>
            <a:r>
              <a:rPr lang="en-US" b="1" dirty="0" smtClean="0">
                <a:solidFill>
                  <a:schemeClr val="bg1"/>
                </a:solidFill>
              </a:rPr>
              <a:t>358 </a:t>
            </a:r>
            <a:r>
              <a:rPr lang="en-US" b="1" dirty="0" err="1" smtClean="0">
                <a:solidFill>
                  <a:schemeClr val="bg1"/>
                </a:solidFill>
              </a:rPr>
              <a:t>ft</a:t>
            </a:r>
            <a:r>
              <a:rPr lang="en-US" b="1" dirty="0" smtClean="0">
                <a:solidFill>
                  <a:schemeClr val="bg1"/>
                </a:solidFill>
              </a:rPr>
              <a:t> X 410 </a:t>
            </a:r>
            <a:r>
              <a:rPr lang="en-US" b="1" dirty="0" err="1" smtClean="0">
                <a:solidFill>
                  <a:schemeClr val="bg1"/>
                </a:solidFill>
              </a:rPr>
              <a:t>ft</a:t>
            </a:r>
            <a:endParaRPr lang="en-US" b="1" dirty="0">
              <a:solidFill>
                <a:schemeClr val="bg1"/>
              </a:solidFill>
            </a:endParaRPr>
          </a:p>
        </p:txBody>
      </p:sp>
      <p:sp>
        <p:nvSpPr>
          <p:cNvPr id="2" name="Title 1"/>
          <p:cNvSpPr>
            <a:spLocks noGrp="1"/>
          </p:cNvSpPr>
          <p:nvPr>
            <p:ph type="title"/>
          </p:nvPr>
        </p:nvSpPr>
        <p:spPr>
          <a:xfrm>
            <a:off x="361244" y="98859"/>
            <a:ext cx="8579556" cy="2483841"/>
          </a:xfrm>
        </p:spPr>
        <p:txBody>
          <a:bodyPr>
            <a:noAutofit/>
          </a:bodyPr>
          <a:lstStyle/>
          <a:p>
            <a:pPr algn="just"/>
            <a:r>
              <a:rPr lang="en-US" sz="1800" b="1" dirty="0">
                <a:solidFill>
                  <a:srgbClr val="FFFF00"/>
                </a:solidFill>
              </a:rPr>
              <a:t>Imhotep (/</a:t>
            </a:r>
            <a:r>
              <a:rPr lang="en-US" sz="1800" b="1" dirty="0" err="1">
                <a:solidFill>
                  <a:srgbClr val="FFFF00"/>
                </a:solidFill>
              </a:rPr>
              <a:t>ɪmˈhoʊtɛp</a:t>
            </a:r>
            <a:r>
              <a:rPr lang="en-US" sz="1800" b="1" dirty="0" smtClean="0">
                <a:solidFill>
                  <a:srgbClr val="FFFF00"/>
                </a:solidFill>
              </a:rPr>
              <a:t>/; </a:t>
            </a:r>
            <a:r>
              <a:rPr lang="en-US" sz="1800" b="1" dirty="0">
                <a:solidFill>
                  <a:srgbClr val="FFFF00"/>
                </a:solidFill>
              </a:rPr>
              <a:t>27th century BC (c. 2650–2600 BC); </a:t>
            </a:r>
            <a:r>
              <a:rPr lang="en-US" sz="1800" dirty="0"/>
              <a:t>Egyptian: </a:t>
            </a:r>
            <a:r>
              <a:rPr lang="en-US" sz="1800" dirty="0" err="1"/>
              <a:t>ỉỉ</a:t>
            </a:r>
            <a:r>
              <a:rPr lang="en-US" sz="1800" dirty="0"/>
              <a:t>-m-</a:t>
            </a:r>
            <a:r>
              <a:rPr lang="en-US" sz="1800" dirty="0" err="1"/>
              <a:t>ḥtp</a:t>
            </a:r>
            <a:r>
              <a:rPr lang="en-US" sz="1800" dirty="0"/>
              <a:t> *</a:t>
            </a:r>
            <a:r>
              <a:rPr lang="en-US" sz="1800" dirty="0" err="1"/>
              <a:t>jā-im-ḥātap</a:t>
            </a:r>
            <a:r>
              <a:rPr lang="en-US" sz="1800" dirty="0"/>
              <a:t> meaning "the one who comes in peace, is with peace") was an Egyptian polymath[2] who served under the Third Dynasty king </a:t>
            </a:r>
            <a:r>
              <a:rPr lang="en-US" sz="1800" dirty="0" err="1"/>
              <a:t>Djoser</a:t>
            </a:r>
            <a:r>
              <a:rPr lang="en-US" sz="1800" dirty="0"/>
              <a:t> as chancellor to the pharaoh and high priest of the sun god Ra at Heliopolis. He is </a:t>
            </a:r>
            <a:r>
              <a:rPr lang="en-US" sz="1800" b="1" dirty="0">
                <a:solidFill>
                  <a:srgbClr val="FFFF00"/>
                </a:solidFill>
              </a:rPr>
              <a:t>considered by some to be the earliest known </a:t>
            </a:r>
            <a:r>
              <a:rPr lang="en-US" sz="1800" dirty="0"/>
              <a:t>architect,[3] </a:t>
            </a:r>
            <a:r>
              <a:rPr lang="en-US" sz="1800" b="1" dirty="0">
                <a:solidFill>
                  <a:srgbClr val="FFFF00"/>
                </a:solidFill>
              </a:rPr>
              <a:t>engineer</a:t>
            </a:r>
            <a:r>
              <a:rPr lang="en-US" sz="1800" dirty="0"/>
              <a:t>,[4] and physician in history,[5</a:t>
            </a:r>
            <a:r>
              <a:rPr lang="en-US" sz="1800" dirty="0" smtClean="0"/>
              <a:t>]</a:t>
            </a:r>
            <a:endParaRPr lang="en-US" sz="1800" dirty="0"/>
          </a:p>
        </p:txBody>
      </p:sp>
      <p:sp>
        <p:nvSpPr>
          <p:cNvPr id="4" name="Text Placeholder 3"/>
          <p:cNvSpPr>
            <a:spLocks noGrp="1"/>
          </p:cNvSpPr>
          <p:nvPr>
            <p:ph type="body" idx="1"/>
          </p:nvPr>
        </p:nvSpPr>
        <p:spPr>
          <a:xfrm>
            <a:off x="754128" y="2321037"/>
            <a:ext cx="7063095" cy="2849357"/>
          </a:xfrm>
          <a:ln w="28575">
            <a:solidFill>
              <a:schemeClr val="tx1"/>
            </a:solidFill>
          </a:ln>
          <a:effectLst>
            <a:glow rad="101600">
              <a:schemeClr val="accent1">
                <a:satMod val="175000"/>
                <a:alpha val="40000"/>
              </a:schemeClr>
            </a:glow>
          </a:effectLst>
        </p:spPr>
        <p:txBody>
          <a:bodyPr>
            <a:normAutofit fontScale="85000" lnSpcReduction="10000"/>
          </a:bodyPr>
          <a:lstStyle/>
          <a:p>
            <a:pPr algn="just">
              <a:lnSpc>
                <a:spcPct val="120000"/>
              </a:lnSpc>
            </a:pPr>
            <a:r>
              <a:rPr lang="en-US" dirty="0"/>
              <a:t>The </a:t>
            </a:r>
            <a:r>
              <a:rPr lang="en-US" b="1" dirty="0"/>
              <a:t>Pyramid of </a:t>
            </a:r>
            <a:r>
              <a:rPr lang="en-US" b="1" dirty="0" err="1"/>
              <a:t>Djoser</a:t>
            </a:r>
            <a:r>
              <a:rPr lang="en-US" dirty="0"/>
              <a:t> (or </a:t>
            </a:r>
            <a:r>
              <a:rPr lang="en-US" b="1" dirty="0" err="1"/>
              <a:t>Djeser</a:t>
            </a:r>
            <a:r>
              <a:rPr lang="en-US" dirty="0"/>
              <a:t> and </a:t>
            </a:r>
            <a:r>
              <a:rPr lang="en-US" b="1" dirty="0" err="1"/>
              <a:t>Zoser</a:t>
            </a:r>
            <a:r>
              <a:rPr lang="en-US" dirty="0"/>
              <a:t>), or </a:t>
            </a:r>
            <a:r>
              <a:rPr lang="en-US" b="1" dirty="0"/>
              <a:t>step </a:t>
            </a:r>
            <a:r>
              <a:rPr lang="en-US" b="1" dirty="0" smtClean="0"/>
              <a:t>pyramid</a:t>
            </a:r>
            <a:r>
              <a:rPr lang="en-US" dirty="0" smtClean="0"/>
              <a:t> </a:t>
            </a:r>
            <a:r>
              <a:rPr lang="en-US" dirty="0"/>
              <a:t>is an archeological remain in the </a:t>
            </a:r>
            <a:r>
              <a:rPr lang="en-US" dirty="0">
                <a:hlinkClick r:id="rId5" tooltip="Saqqara"/>
              </a:rPr>
              <a:t>Saqqara</a:t>
            </a:r>
            <a:r>
              <a:rPr lang="en-US" dirty="0"/>
              <a:t> necropolis, </a:t>
            </a:r>
            <a:r>
              <a:rPr lang="en-US" dirty="0">
                <a:hlinkClick r:id="rId6" tooltip="Egypt"/>
              </a:rPr>
              <a:t>Egypt</a:t>
            </a:r>
            <a:r>
              <a:rPr lang="en-US" dirty="0"/>
              <a:t>, northwest of the city of </a:t>
            </a:r>
            <a:r>
              <a:rPr lang="en-US" dirty="0">
                <a:hlinkClick r:id="rId7" tooltip="Memphis, Egypt"/>
              </a:rPr>
              <a:t>Memphis</a:t>
            </a:r>
            <a:r>
              <a:rPr lang="en-US" dirty="0"/>
              <a:t>. It was built during the </a:t>
            </a:r>
            <a:r>
              <a:rPr lang="en-US" dirty="0">
                <a:hlinkClick r:id="rId8" tooltip="27th century BC"/>
              </a:rPr>
              <a:t>27th century BC</a:t>
            </a:r>
            <a:r>
              <a:rPr lang="en-US" dirty="0"/>
              <a:t> for the burial of </a:t>
            </a:r>
            <a:r>
              <a:rPr lang="en-US" dirty="0">
                <a:hlinkClick r:id="rId9" tooltip="Pharaoh"/>
              </a:rPr>
              <a:t>Pharaoh</a:t>
            </a:r>
            <a:r>
              <a:rPr lang="en-US" dirty="0"/>
              <a:t> </a:t>
            </a:r>
            <a:r>
              <a:rPr lang="en-US" dirty="0" err="1">
                <a:hlinkClick r:id="rId10" tooltip="Djoser"/>
              </a:rPr>
              <a:t>Djoser</a:t>
            </a:r>
            <a:r>
              <a:rPr lang="en-US" dirty="0"/>
              <a:t> </a:t>
            </a:r>
            <a:r>
              <a:rPr lang="en-US" dirty="0" smtClean="0"/>
              <a:t>by, </a:t>
            </a:r>
            <a:r>
              <a:rPr lang="en-US" dirty="0">
                <a:hlinkClick r:id="rId11" tooltip="Imhotep"/>
              </a:rPr>
              <a:t>Imhotep</a:t>
            </a:r>
            <a:r>
              <a:rPr lang="en-US" dirty="0"/>
              <a:t>. It is the central feature of a vast </a:t>
            </a:r>
            <a:r>
              <a:rPr lang="en-US" dirty="0">
                <a:hlinkClick r:id="rId12" tooltip="Mortuary"/>
              </a:rPr>
              <a:t>mortuary</a:t>
            </a:r>
            <a:r>
              <a:rPr lang="en-US" dirty="0"/>
              <a:t> complex in an enormous </a:t>
            </a:r>
            <a:r>
              <a:rPr lang="en-US" dirty="0">
                <a:hlinkClick r:id="rId13" tooltip="Courtyard"/>
              </a:rPr>
              <a:t>courtyard</a:t>
            </a:r>
            <a:r>
              <a:rPr lang="en-US" dirty="0"/>
              <a:t> surrounded by ceremonial structures and decoration.</a:t>
            </a:r>
          </a:p>
          <a:p>
            <a:pPr algn="just">
              <a:lnSpc>
                <a:spcPct val="120000"/>
              </a:lnSpc>
            </a:pPr>
            <a:r>
              <a:rPr lang="en-US" dirty="0"/>
              <a:t>This first </a:t>
            </a:r>
            <a:r>
              <a:rPr lang="en-US" dirty="0">
                <a:hlinkClick r:id="rId14" tooltip="Egyptian pyramid"/>
              </a:rPr>
              <a:t>Egyptian pyramid</a:t>
            </a:r>
            <a:r>
              <a:rPr lang="en-US" dirty="0"/>
              <a:t> consisted of six </a:t>
            </a:r>
            <a:r>
              <a:rPr lang="en-US" dirty="0" err="1">
                <a:hlinkClick r:id="rId15" tooltip="Mastaba"/>
              </a:rPr>
              <a:t>mastabas</a:t>
            </a:r>
            <a:r>
              <a:rPr lang="en-US" dirty="0"/>
              <a:t> (of decreasing size) built atop one </a:t>
            </a:r>
            <a:r>
              <a:rPr lang="en-US" dirty="0" smtClean="0"/>
              <a:t>another. </a:t>
            </a:r>
            <a:r>
              <a:rPr lang="en-US" dirty="0"/>
              <a:t>The </a:t>
            </a:r>
            <a:r>
              <a:rPr lang="en-US" dirty="0" smtClean="0"/>
              <a:t>pyramid </a:t>
            </a:r>
            <a:r>
              <a:rPr lang="en-US" dirty="0"/>
              <a:t>clad in polished white limestone.</a:t>
            </a:r>
            <a:r>
              <a:rPr lang="en-US" baseline="30000" dirty="0">
                <a:hlinkClick r:id="rId16"/>
              </a:rPr>
              <a:t>[2]</a:t>
            </a:r>
            <a:r>
              <a:rPr lang="en-US" dirty="0"/>
              <a:t> The </a:t>
            </a:r>
            <a:r>
              <a:rPr lang="en-US" dirty="0">
                <a:hlinkClick r:id="rId17" tooltip="Step pyramid"/>
              </a:rPr>
              <a:t>step pyramid</a:t>
            </a:r>
            <a:r>
              <a:rPr lang="en-US" dirty="0"/>
              <a:t> (or proto-pyramid) is considered to be the earliest large-scale </a:t>
            </a:r>
            <a:r>
              <a:rPr lang="en-US" dirty="0">
                <a:hlinkClick r:id="rId18" tooltip="Ashlar"/>
              </a:rPr>
              <a:t>cut stone</a:t>
            </a:r>
            <a:r>
              <a:rPr lang="en-US" dirty="0"/>
              <a:t> construction,</a:t>
            </a:r>
            <a:r>
              <a:rPr lang="en-US" baseline="30000" dirty="0">
                <a:hlinkClick r:id="rId19"/>
              </a:rPr>
              <a:t>[3</a:t>
            </a:r>
            <a:r>
              <a:rPr lang="en-US" baseline="30000" dirty="0" smtClean="0">
                <a:hlinkClick r:id="rId19"/>
              </a:rPr>
              <a:t>]</a:t>
            </a:r>
            <a:r>
              <a:rPr lang="en-US" dirty="0"/>
              <a:t>.</a:t>
            </a:r>
          </a:p>
        </p:txBody>
      </p:sp>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8884169" y="139081"/>
            <a:ext cx="3251200" cy="4291539"/>
          </a:xfrm>
          <a:prstGeom prst="rect">
            <a:avLst/>
          </a:prstGeom>
        </p:spPr>
      </p:pic>
      <p:sp>
        <p:nvSpPr>
          <p:cNvPr id="9" name="Title 1"/>
          <p:cNvSpPr txBox="1">
            <a:spLocks/>
          </p:cNvSpPr>
          <p:nvPr/>
        </p:nvSpPr>
        <p:spPr>
          <a:xfrm>
            <a:off x="-1" y="16288"/>
            <a:ext cx="12192000" cy="641796"/>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Who </a:t>
            </a:r>
            <a:r>
              <a:rPr lang="en-US" dirty="0"/>
              <a:t>i</a:t>
            </a:r>
            <a:r>
              <a:rPr lang="en-US" dirty="0" smtClean="0"/>
              <a:t>s </a:t>
            </a:r>
            <a:r>
              <a:rPr lang="en-US" dirty="0" smtClean="0"/>
              <a:t>the first documented </a:t>
            </a:r>
            <a:r>
              <a:rPr lang="en-US" dirty="0" smtClean="0"/>
              <a:t>Engineer?</a:t>
            </a:r>
            <a:endParaRPr lang="en-US" dirty="0"/>
          </a:p>
        </p:txBody>
      </p:sp>
      <p:pic>
        <p:nvPicPr>
          <p:cNvPr id="6" name="Picture 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241" y="106210"/>
            <a:ext cx="8774992" cy="6728278"/>
          </a:xfrm>
          <a:prstGeom prst="rect">
            <a:avLst/>
          </a:prstGeom>
        </p:spPr>
      </p:pic>
      <p:sp>
        <p:nvSpPr>
          <p:cNvPr id="3" name="Text Placeholder 2"/>
          <p:cNvSpPr>
            <a:spLocks noGrp="1"/>
          </p:cNvSpPr>
          <p:nvPr>
            <p:ph type="body" sz="quarter" idx="13"/>
          </p:nvPr>
        </p:nvSpPr>
        <p:spPr>
          <a:xfrm>
            <a:off x="119663" y="-39100"/>
            <a:ext cx="9263635" cy="1481269"/>
          </a:xfrm>
        </p:spPr>
        <p:txBody>
          <a:bodyPr>
            <a:noAutofit/>
          </a:bodyPr>
          <a:lstStyle/>
          <a:p>
            <a:r>
              <a:rPr lang="en-US" sz="3200" b="1" dirty="0" smtClean="0"/>
              <a:t>Imhotep</a:t>
            </a:r>
            <a:r>
              <a:rPr lang="en-US" sz="3200" b="1" dirty="0" smtClean="0"/>
              <a:t>, played by Boris </a:t>
            </a:r>
            <a:r>
              <a:rPr lang="en-US" sz="3200" b="1" dirty="0" err="1" smtClean="0"/>
              <a:t>Karlof</a:t>
            </a:r>
            <a:r>
              <a:rPr lang="en-US" sz="3200" b="1" dirty="0" smtClean="0"/>
              <a:t>    in The Mummy 																	(1932)</a:t>
            </a:r>
            <a:endParaRPr lang="en-US" sz="3200" b="1" dirty="0"/>
          </a:p>
        </p:txBody>
      </p:sp>
      <p:sp>
        <p:nvSpPr>
          <p:cNvPr id="11" name="Rectangle 10"/>
          <p:cNvSpPr/>
          <p:nvPr/>
        </p:nvSpPr>
        <p:spPr>
          <a:xfrm>
            <a:off x="8766662" y="38700"/>
            <a:ext cx="3368707" cy="68286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486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 grpId="0"/>
      <p:bldP spid="4" grpId="0" uiExpand="1" build="p" animBg="1"/>
      <p:bldP spid="3" grpId="0" build="p"/>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6" name="TextBox 5"/>
          <p:cNvSpPr txBox="1"/>
          <p:nvPr/>
        </p:nvSpPr>
        <p:spPr>
          <a:xfrm>
            <a:off x="9276203" y="6314757"/>
            <a:ext cx="2516843" cy="369332"/>
          </a:xfrm>
          <a:prstGeom prst="rect">
            <a:avLst/>
          </a:prstGeom>
          <a:noFill/>
        </p:spPr>
        <p:txBody>
          <a:bodyPr wrap="none" rtlCol="0">
            <a:spAutoFit/>
          </a:bodyPr>
          <a:lstStyle/>
          <a:p>
            <a:r>
              <a:rPr lang="en-US" dirty="0" smtClean="0"/>
              <a:t>Source: Wikipedia online</a:t>
            </a:r>
            <a:endParaRPr lang="en-US" dirty="0"/>
          </a:p>
        </p:txBody>
      </p:sp>
      <p:sp>
        <p:nvSpPr>
          <p:cNvPr id="7" name="Title 1"/>
          <p:cNvSpPr txBox="1">
            <a:spLocks/>
          </p:cNvSpPr>
          <p:nvPr/>
        </p:nvSpPr>
        <p:spPr>
          <a:xfrm>
            <a:off x="0" y="17235"/>
            <a:ext cx="12192000" cy="761698"/>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Who stated the following?</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9976" y="609601"/>
            <a:ext cx="4312024" cy="5747258"/>
          </a:xfrm>
          <a:prstGeom prst="rect">
            <a:avLst/>
          </a:prstGeom>
        </p:spPr>
      </p:pic>
      <p:sp>
        <p:nvSpPr>
          <p:cNvPr id="2" name="Title 1"/>
          <p:cNvSpPr>
            <a:spLocks noGrp="1"/>
          </p:cNvSpPr>
          <p:nvPr>
            <p:ph type="title"/>
          </p:nvPr>
        </p:nvSpPr>
        <p:spPr/>
        <p:txBody>
          <a:bodyPr/>
          <a:lstStyle/>
          <a:p>
            <a:r>
              <a:rPr lang="en-US" dirty="0" smtClean="0"/>
              <a:t>“</a:t>
            </a:r>
            <a:r>
              <a:rPr lang="en-US" dirty="0"/>
              <a:t>Give me a lever long enough and a fulcrum on which to place it, and I shall move the world. ”</a:t>
            </a:r>
          </a:p>
        </p:txBody>
      </p:sp>
      <p:sp>
        <p:nvSpPr>
          <p:cNvPr id="4" name="Text Placeholder 3"/>
          <p:cNvSpPr>
            <a:spLocks noGrp="1"/>
          </p:cNvSpPr>
          <p:nvPr>
            <p:ph type="body" idx="1"/>
          </p:nvPr>
        </p:nvSpPr>
        <p:spPr>
          <a:xfrm>
            <a:off x="1763230" y="5359400"/>
            <a:ext cx="10152367" cy="1447800"/>
          </a:xfrm>
        </p:spPr>
        <p:txBody>
          <a:bodyPr>
            <a:normAutofit/>
          </a:bodyPr>
          <a:lstStyle/>
          <a:p>
            <a:r>
              <a:rPr lang="en-US" sz="3200" dirty="0" smtClean="0"/>
              <a:t>born </a:t>
            </a:r>
            <a:r>
              <a:rPr lang="en-US" sz="3200" dirty="0"/>
              <a:t>278 BC, is often credited as the father of </a:t>
            </a:r>
            <a:r>
              <a:rPr lang="en-US" sz="3200" dirty="0" smtClean="0"/>
              <a:t>engineering</a:t>
            </a:r>
            <a:r>
              <a:rPr lang="en-US" sz="3200" dirty="0"/>
              <a:t> </a:t>
            </a:r>
          </a:p>
        </p:txBody>
      </p:sp>
      <p:sp>
        <p:nvSpPr>
          <p:cNvPr id="3" name="Text Placeholder 2"/>
          <p:cNvSpPr>
            <a:spLocks noGrp="1"/>
          </p:cNvSpPr>
          <p:nvPr>
            <p:ph type="body" sz="quarter" idx="13"/>
          </p:nvPr>
        </p:nvSpPr>
        <p:spPr>
          <a:xfrm>
            <a:off x="8014447" y="657910"/>
            <a:ext cx="4712717" cy="620458"/>
          </a:xfrm>
        </p:spPr>
        <p:txBody>
          <a:bodyPr>
            <a:noAutofit/>
          </a:bodyPr>
          <a:lstStyle/>
          <a:p>
            <a:r>
              <a:rPr lang="en-US" sz="3200" dirty="0"/>
              <a:t>Archimedes of </a:t>
            </a:r>
            <a:r>
              <a:rPr lang="en-US" sz="3200" dirty="0" smtClean="0"/>
              <a:t>Syracuse</a:t>
            </a:r>
            <a:endParaRPr lang="en-US" sz="3200" dirty="0"/>
          </a:p>
        </p:txBody>
      </p:sp>
      <p:sp>
        <p:nvSpPr>
          <p:cNvPr id="10" name="Rectangle 9"/>
          <p:cNvSpPr/>
          <p:nvPr/>
        </p:nvSpPr>
        <p:spPr>
          <a:xfrm>
            <a:off x="110054" y="5094837"/>
            <a:ext cx="7234758" cy="646331"/>
          </a:xfrm>
          <a:prstGeom prst="rect">
            <a:avLst/>
          </a:prstGeom>
        </p:spPr>
        <p:txBody>
          <a:bodyPr wrap="square">
            <a:spAutoFit/>
          </a:bodyPr>
          <a:lstStyle/>
          <a:p>
            <a:r>
              <a:rPr lang="en-US" dirty="0">
                <a:solidFill>
                  <a:schemeClr val="bg2"/>
                </a:solidFill>
              </a:rPr>
              <a:t>https://commons.wikimedia.org/wiki/File%3AArchimedes-screw_one-screw-threads_with-ball_3D-view_animated_small.gif</a:t>
            </a:r>
          </a:p>
        </p:txBody>
      </p:sp>
      <p:pic>
        <p:nvPicPr>
          <p:cNvPr id="1026" name="Picture 2" descr="https://upload.wikimedia.org/wikipedia/commons/2/22/Archimedes-screw_one-screw-threads_with-ball_3D-view_animated_small.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59436">
            <a:off x="696834" y="3660775"/>
            <a:ext cx="1905000" cy="139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37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circle(in)">
                                      <p:cBhvr>
                                        <p:cTn id="13" dur="20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build="p"/>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0381"/>
            <a:ext cx="12192000" cy="1456267"/>
          </a:xfrm>
        </p:spPr>
        <p:txBody>
          <a:bodyPr/>
          <a:lstStyle/>
          <a:p>
            <a:r>
              <a:rPr lang="en-US" dirty="0" smtClean="0"/>
              <a:t>The beginning of Engineering in “</a:t>
            </a:r>
            <a:r>
              <a:rPr lang="en-US" b="1" dirty="0" smtClean="0"/>
              <a:t>Renaissance &amp; </a:t>
            </a:r>
            <a:r>
              <a:rPr lang="en-US" dirty="0" smtClean="0"/>
              <a:t>modern times”……….  </a:t>
            </a:r>
            <a:endParaRPr lang="en-US" dirty="0"/>
          </a:p>
        </p:txBody>
      </p:sp>
      <p:sp>
        <p:nvSpPr>
          <p:cNvPr id="7" name="Freeform 6"/>
          <p:cNvSpPr/>
          <p:nvPr/>
        </p:nvSpPr>
        <p:spPr>
          <a:xfrm>
            <a:off x="691242" y="1428846"/>
            <a:ext cx="1909536" cy="36496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cene3d>
            <a:camera prst="perspectiveLeft" zoom="91000"/>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52400" tIns="729932" rIns="152400" bIns="729932" numCol="1" spcCol="1270" anchor="t" anchorCtr="0">
            <a:noAutofit/>
          </a:bodyPr>
          <a:lstStyle/>
          <a:p>
            <a:pPr lvl="0" algn="l" defTabSz="1066800">
              <a:lnSpc>
                <a:spcPct val="90000"/>
              </a:lnSpc>
              <a:spcBef>
                <a:spcPct val="0"/>
              </a:spcBef>
              <a:spcAft>
                <a:spcPct val="35000"/>
              </a:spcAft>
            </a:pPr>
            <a:r>
              <a:rPr lang="en-US" sz="2400" b="1" kern="1200" dirty="0" smtClean="0"/>
              <a:t>Leonardo da Vinci</a:t>
            </a:r>
            <a:endParaRPr lang="en-US" sz="2400" kern="1200" dirty="0"/>
          </a:p>
          <a:p>
            <a:pPr marL="171450" lvl="1" indent="-171450" algn="l" defTabSz="800100">
              <a:lnSpc>
                <a:spcPct val="90000"/>
              </a:lnSpc>
              <a:spcBef>
                <a:spcPct val="0"/>
              </a:spcBef>
              <a:spcAft>
                <a:spcPct val="15000"/>
              </a:spcAft>
              <a:buChar char="••"/>
            </a:pPr>
            <a:r>
              <a:rPr lang="en-US" sz="1800" kern="1200" dirty="0" smtClean="0"/>
              <a:t>Mechanical Engineering</a:t>
            </a:r>
            <a:endParaRPr lang="en-US" sz="1800" kern="1200" dirty="0"/>
          </a:p>
          <a:p>
            <a:pPr marL="171450" lvl="1" indent="-171450" algn="l" defTabSz="800100">
              <a:lnSpc>
                <a:spcPct val="90000"/>
              </a:lnSpc>
              <a:spcBef>
                <a:spcPct val="0"/>
              </a:spcBef>
              <a:spcAft>
                <a:spcPct val="15000"/>
              </a:spcAft>
              <a:buChar char="••"/>
            </a:pPr>
            <a:r>
              <a:rPr lang="en-US" sz="1800" kern="1200" dirty="0" smtClean="0"/>
              <a:t>15 April 1452 – 2 May 1519</a:t>
            </a:r>
            <a:endParaRPr lang="en-US" sz="1800" kern="1200" dirty="0"/>
          </a:p>
        </p:txBody>
      </p:sp>
      <p:sp>
        <p:nvSpPr>
          <p:cNvPr id="8" name="Freeform 7"/>
          <p:cNvSpPr/>
          <p:nvPr/>
        </p:nvSpPr>
        <p:spPr>
          <a:xfrm>
            <a:off x="2743993" y="1428846"/>
            <a:ext cx="1909536" cy="36496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cene3d>
            <a:camera prst="perspectiveLeft" zoom="91000"/>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77800" tIns="729932" rIns="177800" bIns="729932" numCol="1" spcCol="1270" anchor="t" anchorCtr="0">
            <a:noAutofit/>
          </a:bodyPr>
          <a:lstStyle/>
          <a:p>
            <a:pPr lvl="0" algn="l" defTabSz="1244600">
              <a:lnSpc>
                <a:spcPct val="90000"/>
              </a:lnSpc>
              <a:spcBef>
                <a:spcPct val="0"/>
              </a:spcBef>
              <a:spcAft>
                <a:spcPct val="35000"/>
              </a:spcAft>
            </a:pPr>
            <a:r>
              <a:rPr lang="en-US" sz="2800" kern="1200" dirty="0" smtClean="0"/>
              <a:t>Thomas </a:t>
            </a:r>
            <a:r>
              <a:rPr lang="en-US" sz="2800" kern="1200" dirty="0" err="1" smtClean="0"/>
              <a:t>Savery</a:t>
            </a:r>
            <a:endParaRPr lang="en-US" sz="2800" kern="1200" dirty="0"/>
          </a:p>
          <a:p>
            <a:pPr marL="228600" lvl="1" indent="-228600" algn="l" defTabSz="889000">
              <a:lnSpc>
                <a:spcPct val="90000"/>
              </a:lnSpc>
              <a:spcBef>
                <a:spcPct val="0"/>
              </a:spcBef>
              <a:spcAft>
                <a:spcPct val="15000"/>
              </a:spcAft>
              <a:buChar char="••"/>
            </a:pPr>
            <a:r>
              <a:rPr lang="en-US" sz="2000" kern="1200" dirty="0" smtClean="0"/>
              <a:t>Mechanical Engineering</a:t>
            </a:r>
            <a:endParaRPr lang="en-US" sz="2000" kern="1200" dirty="0"/>
          </a:p>
          <a:p>
            <a:pPr marL="228600" lvl="1" indent="-228600" algn="l" defTabSz="889000">
              <a:lnSpc>
                <a:spcPct val="90000"/>
              </a:lnSpc>
              <a:spcBef>
                <a:spcPct val="0"/>
              </a:spcBef>
              <a:spcAft>
                <a:spcPct val="15000"/>
              </a:spcAft>
              <a:buChar char="••"/>
            </a:pPr>
            <a:r>
              <a:rPr lang="en-US" sz="2000" kern="1200" dirty="0" smtClean="0"/>
              <a:t>1650 - 1715</a:t>
            </a:r>
            <a:endParaRPr lang="en-US" sz="2000" kern="1200" dirty="0"/>
          </a:p>
        </p:txBody>
      </p:sp>
      <p:sp>
        <p:nvSpPr>
          <p:cNvPr id="9" name="Freeform 8"/>
          <p:cNvSpPr/>
          <p:nvPr/>
        </p:nvSpPr>
        <p:spPr>
          <a:xfrm>
            <a:off x="6840712" y="1428846"/>
            <a:ext cx="1909536" cy="36496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cene3d>
            <a:camera prst="perspectiveLeft" zoom="91000"/>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27000" tIns="729932" rIns="128116" bIns="729932" numCol="1" spcCol="1270" anchor="t" anchorCtr="0">
            <a:noAutofit/>
          </a:bodyPr>
          <a:lstStyle/>
          <a:p>
            <a:pPr lvl="0" algn="l" defTabSz="889000">
              <a:lnSpc>
                <a:spcPct val="90000"/>
              </a:lnSpc>
              <a:spcBef>
                <a:spcPct val="0"/>
              </a:spcBef>
              <a:spcAft>
                <a:spcPct val="35000"/>
              </a:spcAft>
            </a:pPr>
            <a:r>
              <a:rPr lang="en-US" sz="2000" b="1" kern="1200" dirty="0" smtClean="0"/>
              <a:t>Alessandro Giuseppe Antonio </a:t>
            </a:r>
            <a:r>
              <a:rPr lang="en-US" sz="2000" b="1" kern="1200" dirty="0" err="1" smtClean="0"/>
              <a:t>Anastasio</a:t>
            </a:r>
            <a:r>
              <a:rPr lang="en-US" sz="2000" b="1" kern="1200" dirty="0" smtClean="0"/>
              <a:t> Volta</a:t>
            </a:r>
            <a:r>
              <a:rPr lang="en-US" sz="2000" kern="1200" dirty="0" smtClean="0"/>
              <a:t> </a:t>
            </a:r>
            <a:endParaRPr lang="en-US" sz="2000" kern="1200" dirty="0"/>
          </a:p>
          <a:p>
            <a:pPr marL="171450" lvl="1" indent="-171450" algn="l" defTabSz="711200">
              <a:lnSpc>
                <a:spcPct val="90000"/>
              </a:lnSpc>
              <a:spcBef>
                <a:spcPct val="0"/>
              </a:spcBef>
              <a:spcAft>
                <a:spcPct val="15000"/>
              </a:spcAft>
              <a:buChar char="••"/>
            </a:pPr>
            <a:r>
              <a:rPr lang="en-US" sz="1600" kern="1200" dirty="0" smtClean="0"/>
              <a:t>Electrical Engineering</a:t>
            </a:r>
            <a:endParaRPr lang="en-US" sz="1600" kern="1200" dirty="0"/>
          </a:p>
          <a:p>
            <a:pPr marL="171450" lvl="1" indent="-171450" algn="l" defTabSz="711200">
              <a:lnSpc>
                <a:spcPct val="90000"/>
              </a:lnSpc>
              <a:spcBef>
                <a:spcPct val="0"/>
              </a:spcBef>
              <a:spcAft>
                <a:spcPct val="15000"/>
              </a:spcAft>
              <a:buChar char="••"/>
            </a:pPr>
            <a:r>
              <a:rPr lang="en-US" sz="1600" kern="1200" smtClean="0"/>
              <a:t>18 February 1745 – 5 March 1827</a:t>
            </a:r>
            <a:endParaRPr lang="en-US" sz="1600" kern="1200" dirty="0"/>
          </a:p>
        </p:txBody>
      </p:sp>
      <p:sp>
        <p:nvSpPr>
          <p:cNvPr id="10" name="Freeform 9"/>
          <p:cNvSpPr/>
          <p:nvPr/>
        </p:nvSpPr>
        <p:spPr>
          <a:xfrm>
            <a:off x="4816699" y="1428846"/>
            <a:ext cx="1909536" cy="36496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cene3d>
            <a:camera prst="perspectiveLeft" zoom="91000"/>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52400" tIns="729932" rIns="152400" bIns="729932" numCol="1" spcCol="1270" anchor="t" anchorCtr="0">
            <a:noAutofit/>
          </a:bodyPr>
          <a:lstStyle/>
          <a:p>
            <a:pPr lvl="0" algn="l" defTabSz="1066800">
              <a:lnSpc>
                <a:spcPct val="90000"/>
              </a:lnSpc>
              <a:spcBef>
                <a:spcPct val="0"/>
              </a:spcBef>
              <a:spcAft>
                <a:spcPct val="35000"/>
              </a:spcAft>
            </a:pPr>
            <a:r>
              <a:rPr lang="en-US" sz="2400" kern="1200" dirty="0" smtClean="0"/>
              <a:t>John Smeaton</a:t>
            </a:r>
            <a:endParaRPr lang="en-US" sz="2400" kern="1200" dirty="0"/>
          </a:p>
          <a:p>
            <a:pPr marL="171450" lvl="1" indent="-171450" algn="l" defTabSz="800100">
              <a:lnSpc>
                <a:spcPct val="90000"/>
              </a:lnSpc>
              <a:spcBef>
                <a:spcPct val="0"/>
              </a:spcBef>
              <a:spcAft>
                <a:spcPct val="15000"/>
              </a:spcAft>
              <a:buChar char="••"/>
            </a:pPr>
            <a:r>
              <a:rPr lang="en-US" sz="1800" kern="1200" dirty="0" smtClean="0"/>
              <a:t>Civil Engineering</a:t>
            </a:r>
            <a:endParaRPr lang="en-US" sz="1800" kern="1200" dirty="0"/>
          </a:p>
          <a:p>
            <a:pPr marL="171450" lvl="1" indent="-171450" algn="l" defTabSz="800100">
              <a:lnSpc>
                <a:spcPct val="90000"/>
              </a:lnSpc>
              <a:spcBef>
                <a:spcPct val="0"/>
              </a:spcBef>
              <a:spcAft>
                <a:spcPct val="15000"/>
              </a:spcAft>
              <a:buChar char="••"/>
            </a:pPr>
            <a:r>
              <a:rPr lang="en-US" sz="1800" kern="1200" dirty="0" smtClean="0"/>
              <a:t>8 June 1724 – 28 October 1792</a:t>
            </a:r>
            <a:endParaRPr lang="en-US" sz="1800" kern="1200" dirty="0"/>
          </a:p>
        </p:txBody>
      </p:sp>
      <p:sp>
        <p:nvSpPr>
          <p:cNvPr id="11" name="Freeform 10"/>
          <p:cNvSpPr/>
          <p:nvPr/>
        </p:nvSpPr>
        <p:spPr>
          <a:xfrm>
            <a:off x="8902247" y="1428846"/>
            <a:ext cx="1909536" cy="36496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cene3d>
            <a:camera prst="perspectiveLeft" zoom="91000"/>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52400" tIns="729932" rIns="152400" bIns="729932" numCol="1" spcCol="1270" anchor="t" anchorCtr="0">
            <a:noAutofit/>
          </a:bodyPr>
          <a:lstStyle/>
          <a:p>
            <a:pPr lvl="0" algn="l" defTabSz="1066800">
              <a:lnSpc>
                <a:spcPct val="90000"/>
              </a:lnSpc>
              <a:spcBef>
                <a:spcPct val="0"/>
              </a:spcBef>
              <a:spcAft>
                <a:spcPct val="35000"/>
              </a:spcAft>
            </a:pPr>
            <a:r>
              <a:rPr lang="en-US" sz="2400" kern="1200" dirty="0" smtClean="0"/>
              <a:t>Michael Faraday</a:t>
            </a:r>
            <a:endParaRPr lang="en-US" sz="2400" kern="1200" dirty="0"/>
          </a:p>
          <a:p>
            <a:pPr marL="171450" lvl="1" indent="-171450" algn="l" defTabSz="800100">
              <a:lnSpc>
                <a:spcPct val="90000"/>
              </a:lnSpc>
              <a:spcBef>
                <a:spcPct val="0"/>
              </a:spcBef>
              <a:spcAft>
                <a:spcPct val="15000"/>
              </a:spcAft>
              <a:buChar char="••"/>
            </a:pPr>
            <a:r>
              <a:rPr lang="en-US" sz="1800" kern="1200" dirty="0" smtClean="0"/>
              <a:t>Electrical Engineering</a:t>
            </a:r>
            <a:endParaRPr lang="en-US" sz="1800" kern="1200" dirty="0"/>
          </a:p>
          <a:p>
            <a:pPr marL="171450" lvl="1" indent="-171450" algn="l" defTabSz="800100">
              <a:lnSpc>
                <a:spcPct val="90000"/>
              </a:lnSpc>
              <a:spcBef>
                <a:spcPct val="0"/>
              </a:spcBef>
              <a:spcAft>
                <a:spcPct val="15000"/>
              </a:spcAft>
              <a:buChar char="••"/>
            </a:pPr>
            <a:r>
              <a:rPr lang="en-US" sz="1800" kern="1200" dirty="0" smtClean="0"/>
              <a:t>22 September 1791 – 25 August 1867</a:t>
            </a:r>
            <a:endParaRPr lang="en-US" sz="1800" kern="1200" dirty="0"/>
          </a:p>
        </p:txBody>
      </p:sp>
      <p:sp>
        <p:nvSpPr>
          <p:cNvPr id="5" name="Footer Placeholder 4"/>
          <p:cNvSpPr>
            <a:spLocks noGrp="1"/>
          </p:cNvSpPr>
          <p:nvPr>
            <p:ph type="ftr" sz="quarter" idx="11"/>
          </p:nvPr>
        </p:nvSpPr>
        <p:spPr/>
        <p:txBody>
          <a:bodyPr/>
          <a:lstStyle/>
          <a:p>
            <a:endParaRPr lang="en-US" dirty="0"/>
          </a:p>
        </p:txBody>
      </p:sp>
      <p:sp>
        <p:nvSpPr>
          <p:cNvPr id="6" name="TextBox 5"/>
          <p:cNvSpPr txBox="1"/>
          <p:nvPr/>
        </p:nvSpPr>
        <p:spPr>
          <a:xfrm>
            <a:off x="9276203" y="6314757"/>
            <a:ext cx="2516843" cy="369332"/>
          </a:xfrm>
          <a:prstGeom prst="rect">
            <a:avLst/>
          </a:prstGeom>
          <a:noFill/>
        </p:spPr>
        <p:txBody>
          <a:bodyPr wrap="none" rtlCol="0">
            <a:spAutoFit/>
          </a:bodyPr>
          <a:lstStyle/>
          <a:p>
            <a:r>
              <a:rPr lang="en-US" dirty="0" smtClean="0"/>
              <a:t>Source: Wikipedia online</a:t>
            </a:r>
            <a:endParaRPr lang="en-US" dirty="0"/>
          </a:p>
        </p:txBody>
      </p:sp>
      <p:sp>
        <p:nvSpPr>
          <p:cNvPr id="13" name="TextBox 12"/>
          <p:cNvSpPr txBox="1"/>
          <p:nvPr/>
        </p:nvSpPr>
        <p:spPr>
          <a:xfrm>
            <a:off x="1808276" y="5027736"/>
            <a:ext cx="8760178" cy="58477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dirty="0" smtClean="0"/>
              <a:t>The Building Blocks </a:t>
            </a:r>
            <a:endParaRPr lang="en-US" sz="3200" dirty="0"/>
          </a:p>
        </p:txBody>
      </p:sp>
    </p:spTree>
    <p:extLst>
      <p:ext uri="{BB962C8B-B14F-4D97-AF65-F5344CB8AC3E}">
        <p14:creationId xmlns:p14="http://schemas.microsoft.com/office/powerpoint/2010/main" val="379568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0381"/>
            <a:ext cx="12192000" cy="1456267"/>
          </a:xfrm>
        </p:spPr>
        <p:txBody>
          <a:bodyPr>
            <a:normAutofit/>
          </a:bodyPr>
          <a:lstStyle/>
          <a:p>
            <a:r>
              <a:rPr lang="en-US" sz="3200" dirty="0" smtClean="0"/>
              <a:t>The Rise of Systems Engineering formally begins – 20</a:t>
            </a:r>
            <a:r>
              <a:rPr lang="en-US" sz="3200" baseline="30000" dirty="0" smtClean="0"/>
              <a:t>th</a:t>
            </a:r>
            <a:r>
              <a:rPr lang="en-US" sz="3200" dirty="0" smtClean="0"/>
              <a:t> Century  </a:t>
            </a:r>
            <a:endParaRPr lang="en-US" sz="3200" dirty="0"/>
          </a:p>
        </p:txBody>
      </p:sp>
      <p:sp>
        <p:nvSpPr>
          <p:cNvPr id="7" name="Freeform 6"/>
          <p:cNvSpPr/>
          <p:nvPr/>
        </p:nvSpPr>
        <p:spPr>
          <a:xfrm>
            <a:off x="691242" y="1240588"/>
            <a:ext cx="1909536" cy="36496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cene3d>
            <a:camera prst="perspectiveLeft" zoom="91000"/>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52400" tIns="729932" rIns="152400" bIns="729932" numCol="1" spcCol="1270" anchor="t" anchorCtr="0">
            <a:noAutofit/>
          </a:bodyPr>
          <a:lstStyle/>
          <a:p>
            <a:pPr lvl="0" algn="l" defTabSz="1066800">
              <a:lnSpc>
                <a:spcPct val="90000"/>
              </a:lnSpc>
              <a:spcBef>
                <a:spcPct val="0"/>
              </a:spcBef>
              <a:spcAft>
                <a:spcPct val="35000"/>
              </a:spcAft>
            </a:pPr>
            <a:r>
              <a:rPr lang="en-US" sz="2400" b="1" kern="1200" dirty="0" smtClean="0"/>
              <a:t>Bell Laboratories</a:t>
            </a:r>
            <a:endParaRPr lang="en-US" sz="2400" kern="1200" dirty="0"/>
          </a:p>
          <a:p>
            <a:pPr marL="171450" lvl="1" indent="-171450" algn="l" defTabSz="800100">
              <a:lnSpc>
                <a:spcPct val="90000"/>
              </a:lnSpc>
              <a:spcBef>
                <a:spcPct val="0"/>
              </a:spcBef>
              <a:spcAft>
                <a:spcPct val="15000"/>
              </a:spcAft>
              <a:buChar char="••"/>
            </a:pPr>
            <a:r>
              <a:rPr lang="en-US" sz="1800" kern="1200" dirty="0" err="1" smtClean="0"/>
              <a:t>Telecommun-ications</a:t>
            </a:r>
            <a:endParaRPr lang="en-US" sz="1800" kern="1200" dirty="0"/>
          </a:p>
          <a:p>
            <a:pPr marL="171450" lvl="1" indent="-171450" algn="l" defTabSz="800100">
              <a:lnSpc>
                <a:spcPct val="90000"/>
              </a:lnSpc>
              <a:spcBef>
                <a:spcPct val="0"/>
              </a:spcBef>
              <a:spcAft>
                <a:spcPct val="15000"/>
              </a:spcAft>
              <a:buChar char="••"/>
            </a:pPr>
            <a:r>
              <a:rPr lang="en-US" dirty="0" smtClean="0"/>
              <a:t>1940’s</a:t>
            </a:r>
            <a:endParaRPr lang="en-US" sz="1800" kern="1200" dirty="0"/>
          </a:p>
        </p:txBody>
      </p:sp>
      <p:sp>
        <p:nvSpPr>
          <p:cNvPr id="8" name="Freeform 7"/>
          <p:cNvSpPr/>
          <p:nvPr/>
        </p:nvSpPr>
        <p:spPr>
          <a:xfrm>
            <a:off x="2743993" y="1240588"/>
            <a:ext cx="1909536" cy="36496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cene3d>
            <a:camera prst="perspectiveLeft" zoom="91000"/>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77800" tIns="729932" rIns="177800" bIns="729932" numCol="1" spcCol="1270" anchor="t" anchorCtr="0">
            <a:noAutofit/>
          </a:bodyPr>
          <a:lstStyle/>
          <a:p>
            <a:pPr lvl="0" algn="l" defTabSz="1244600">
              <a:lnSpc>
                <a:spcPct val="90000"/>
              </a:lnSpc>
              <a:spcBef>
                <a:spcPct val="0"/>
              </a:spcBef>
              <a:spcAft>
                <a:spcPct val="35000"/>
              </a:spcAft>
            </a:pPr>
            <a:r>
              <a:rPr lang="en-US" sz="2400" kern="1200" dirty="0" smtClean="0"/>
              <a:t>Department of Defense</a:t>
            </a:r>
            <a:endParaRPr lang="en-US" sz="2400" kern="1200" dirty="0"/>
          </a:p>
          <a:p>
            <a:pPr marL="228600" lvl="1" indent="-228600" algn="l" defTabSz="889000">
              <a:lnSpc>
                <a:spcPct val="90000"/>
              </a:lnSpc>
              <a:spcBef>
                <a:spcPct val="0"/>
              </a:spcBef>
              <a:spcAft>
                <a:spcPct val="15000"/>
              </a:spcAft>
              <a:buChar char="••"/>
            </a:pPr>
            <a:r>
              <a:rPr lang="en-US" sz="2000" kern="1200" dirty="0" smtClean="0"/>
              <a:t>Missile Defense</a:t>
            </a:r>
            <a:endParaRPr lang="en-US" sz="2000" kern="1200" dirty="0"/>
          </a:p>
          <a:p>
            <a:pPr marL="228600" lvl="1" indent="-228600" algn="l" defTabSz="889000">
              <a:lnSpc>
                <a:spcPct val="90000"/>
              </a:lnSpc>
              <a:spcBef>
                <a:spcPct val="0"/>
              </a:spcBef>
              <a:spcAft>
                <a:spcPct val="15000"/>
              </a:spcAft>
              <a:buChar char="••"/>
            </a:pPr>
            <a:r>
              <a:rPr lang="en-US" sz="2000" kern="1200" dirty="0" smtClean="0"/>
              <a:t>Late 1940’s</a:t>
            </a:r>
            <a:endParaRPr lang="en-US" sz="2000" kern="1200" dirty="0"/>
          </a:p>
        </p:txBody>
      </p:sp>
      <p:sp>
        <p:nvSpPr>
          <p:cNvPr id="9" name="Freeform 8"/>
          <p:cNvSpPr/>
          <p:nvPr/>
        </p:nvSpPr>
        <p:spPr>
          <a:xfrm>
            <a:off x="6840712" y="1240588"/>
            <a:ext cx="1909536" cy="36496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cene3d>
            <a:camera prst="perspectiveLeft" zoom="91000"/>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27000" tIns="729932" rIns="128116" bIns="729932" numCol="1" spcCol="1270" anchor="t" anchorCtr="0">
            <a:noAutofit/>
          </a:bodyPr>
          <a:lstStyle/>
          <a:p>
            <a:pPr lvl="0" defTabSz="1066800">
              <a:lnSpc>
                <a:spcPct val="90000"/>
              </a:lnSpc>
              <a:spcBef>
                <a:spcPct val="0"/>
              </a:spcBef>
              <a:spcAft>
                <a:spcPct val="35000"/>
              </a:spcAft>
            </a:pPr>
            <a:r>
              <a:rPr lang="en-US" sz="2000" b="1" dirty="0"/>
              <a:t>Simon "Si" </a:t>
            </a:r>
            <a:r>
              <a:rPr lang="en-US" sz="2000" b="1" dirty="0" err="1"/>
              <a:t>Ramo</a:t>
            </a:r>
            <a:r>
              <a:rPr lang="en-US" sz="2000" dirty="0"/>
              <a:t> </a:t>
            </a:r>
            <a:endParaRPr lang="en-US" sz="2000" dirty="0" smtClean="0"/>
          </a:p>
          <a:p>
            <a:pPr marL="285750" lvl="0" indent="-285750" defTabSz="1066800">
              <a:lnSpc>
                <a:spcPct val="90000"/>
              </a:lnSpc>
              <a:spcBef>
                <a:spcPct val="0"/>
              </a:spcBef>
              <a:spcAft>
                <a:spcPct val="35000"/>
              </a:spcAft>
              <a:buFont typeface="Arial" panose="020B0604020202020204" pitchFamily="34" charset="0"/>
              <a:buChar char="•"/>
            </a:pPr>
            <a:r>
              <a:rPr lang="en-US" sz="1600" dirty="0" smtClean="0"/>
              <a:t>GE, TRW, Bunker-</a:t>
            </a:r>
            <a:r>
              <a:rPr lang="en-US" sz="1600" dirty="0" err="1" smtClean="0"/>
              <a:t>Ramo</a:t>
            </a:r>
            <a:r>
              <a:rPr lang="en-US" sz="1600" dirty="0" smtClean="0"/>
              <a:t> (Honeywell)</a:t>
            </a:r>
            <a:endParaRPr lang="en-US" sz="1600" dirty="0"/>
          </a:p>
          <a:p>
            <a:pPr marL="171450" lvl="1" indent="-171450" defTabSz="800100">
              <a:lnSpc>
                <a:spcPct val="90000"/>
              </a:lnSpc>
              <a:spcBef>
                <a:spcPct val="0"/>
              </a:spcBef>
              <a:spcAft>
                <a:spcPct val="15000"/>
              </a:spcAft>
              <a:buChar char="••"/>
            </a:pPr>
            <a:r>
              <a:rPr lang="en-US" sz="1600" dirty="0"/>
              <a:t>(May 7, 1913 – June 27, 2016)</a:t>
            </a:r>
          </a:p>
        </p:txBody>
      </p:sp>
      <p:sp>
        <p:nvSpPr>
          <p:cNvPr id="10" name="Freeform 9"/>
          <p:cNvSpPr/>
          <p:nvPr/>
        </p:nvSpPr>
        <p:spPr>
          <a:xfrm>
            <a:off x="4816698" y="1240588"/>
            <a:ext cx="2024013" cy="36496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cene3d>
            <a:camera prst="perspectiveLeft" zoom="91000"/>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52400" tIns="729932" rIns="152400" bIns="729932" numCol="1" spcCol="1270" anchor="t" anchorCtr="0">
            <a:noAutofit/>
          </a:bodyPr>
          <a:lstStyle/>
          <a:p>
            <a:pPr lvl="0" defTabSz="1066800">
              <a:lnSpc>
                <a:spcPct val="90000"/>
              </a:lnSpc>
              <a:spcBef>
                <a:spcPct val="0"/>
              </a:spcBef>
              <a:spcAft>
                <a:spcPct val="35000"/>
              </a:spcAft>
            </a:pPr>
            <a:r>
              <a:rPr lang="en-US" sz="2400" b="1" dirty="0" smtClean="0"/>
              <a:t>NASA</a:t>
            </a:r>
            <a:r>
              <a:rPr lang="en-US" sz="2400" dirty="0" smtClean="0"/>
              <a:t>	</a:t>
            </a:r>
          </a:p>
          <a:p>
            <a:pPr marL="285750" lvl="0" indent="-285750" defTabSz="1066800">
              <a:lnSpc>
                <a:spcPct val="90000"/>
              </a:lnSpc>
              <a:spcBef>
                <a:spcPct val="0"/>
              </a:spcBef>
              <a:spcAft>
                <a:spcPct val="35000"/>
              </a:spcAft>
              <a:buFont typeface="Arial" panose="020B0604020202020204" pitchFamily="34" charset="0"/>
              <a:buChar char="•"/>
            </a:pPr>
            <a:r>
              <a:rPr lang="en-US" sz="1800" kern="1200" dirty="0" smtClean="0"/>
              <a:t>Aerospace and Systems Analysis</a:t>
            </a:r>
            <a:endParaRPr lang="en-US" sz="1800" kern="1200" dirty="0"/>
          </a:p>
          <a:p>
            <a:pPr marL="171450" lvl="1" indent="-171450" defTabSz="800100">
              <a:lnSpc>
                <a:spcPct val="90000"/>
              </a:lnSpc>
              <a:spcBef>
                <a:spcPct val="0"/>
              </a:spcBef>
              <a:spcAft>
                <a:spcPct val="15000"/>
              </a:spcAft>
              <a:buChar char="••"/>
            </a:pPr>
            <a:r>
              <a:rPr lang="en-US" dirty="0" smtClean="0"/>
              <a:t>1950’s</a:t>
            </a:r>
            <a:endParaRPr lang="en-US" sz="1800" kern="1200" dirty="0"/>
          </a:p>
        </p:txBody>
      </p:sp>
      <p:sp>
        <p:nvSpPr>
          <p:cNvPr id="11" name="Freeform 10"/>
          <p:cNvSpPr/>
          <p:nvPr/>
        </p:nvSpPr>
        <p:spPr>
          <a:xfrm>
            <a:off x="8902247" y="1240588"/>
            <a:ext cx="1909536" cy="36496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cene3d>
            <a:camera prst="perspectiveLeft" zoom="91000"/>
            <a:lightRig rig="threePt" dir="t">
              <a:rot lat="0" lon="0" rev="20640000"/>
            </a:lightRig>
          </a:scene3d>
          <a:sp3d extrusionH="50600" prstMaterial="metal">
            <a:bevelT w="101600" h="80600" prst="relaxedInset"/>
            <a:bevelB w="80600" h="80600" prst="relaxedInset"/>
          </a:sp3d>
        </p:spPr>
        <p:style>
          <a:lnRef idx="0">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52400" tIns="729932" rIns="152400" bIns="729932" numCol="1" spcCol="1270" anchor="t" anchorCtr="0">
            <a:noAutofit/>
          </a:bodyPr>
          <a:lstStyle/>
          <a:p>
            <a:pPr lvl="0" defTabSz="1066800">
              <a:lnSpc>
                <a:spcPct val="90000"/>
              </a:lnSpc>
              <a:spcBef>
                <a:spcPct val="0"/>
              </a:spcBef>
              <a:spcAft>
                <a:spcPct val="35000"/>
              </a:spcAft>
            </a:pPr>
            <a:r>
              <a:rPr lang="en-US" sz="2400" b="1" dirty="0"/>
              <a:t>Harold (Hall) Chestnut</a:t>
            </a:r>
            <a:r>
              <a:rPr lang="en-US" sz="2400" dirty="0"/>
              <a:t> </a:t>
            </a:r>
            <a:r>
              <a:rPr lang="en-US" sz="1800" kern="1200" dirty="0" smtClean="0"/>
              <a:t>Control Theory &amp; Systems Engineering</a:t>
            </a:r>
            <a:endParaRPr lang="en-US" sz="1800" kern="1200" dirty="0"/>
          </a:p>
          <a:p>
            <a:pPr marL="171450" lvl="1" indent="-171450" defTabSz="800100">
              <a:lnSpc>
                <a:spcPct val="90000"/>
              </a:lnSpc>
              <a:spcBef>
                <a:spcPct val="0"/>
              </a:spcBef>
              <a:spcAft>
                <a:spcPct val="15000"/>
              </a:spcAft>
              <a:buChar char="••"/>
            </a:pPr>
            <a:r>
              <a:rPr lang="en-US" dirty="0"/>
              <a:t>November 25, 1917 – August 29, 2001</a:t>
            </a:r>
            <a:endParaRPr lang="en-US" sz="1800" kern="1200" dirty="0"/>
          </a:p>
        </p:txBody>
      </p:sp>
      <p:sp>
        <p:nvSpPr>
          <p:cNvPr id="5" name="Footer Placeholder 4"/>
          <p:cNvSpPr>
            <a:spLocks noGrp="1"/>
          </p:cNvSpPr>
          <p:nvPr>
            <p:ph type="ftr" sz="quarter" idx="11"/>
          </p:nvPr>
        </p:nvSpPr>
        <p:spPr>
          <a:xfrm>
            <a:off x="6003634" y="5660030"/>
            <a:ext cx="184731" cy="246221"/>
          </a:xfrm>
        </p:spPr>
        <p:txBody>
          <a:bodyPr/>
          <a:lstStyle/>
          <a:p>
            <a:endParaRPr lang="en-US" dirty="0"/>
          </a:p>
        </p:txBody>
      </p:sp>
      <p:sp>
        <p:nvSpPr>
          <p:cNvPr id="6" name="TextBox 5"/>
          <p:cNvSpPr txBox="1"/>
          <p:nvPr/>
        </p:nvSpPr>
        <p:spPr>
          <a:xfrm>
            <a:off x="9276203" y="5413808"/>
            <a:ext cx="2516843" cy="369332"/>
          </a:xfrm>
          <a:prstGeom prst="rect">
            <a:avLst/>
          </a:prstGeom>
          <a:noFill/>
        </p:spPr>
        <p:txBody>
          <a:bodyPr wrap="none" rtlCol="0">
            <a:spAutoFit/>
          </a:bodyPr>
          <a:lstStyle/>
          <a:p>
            <a:r>
              <a:rPr lang="en-US" dirty="0" smtClean="0"/>
              <a:t>Source: Wikipedia online</a:t>
            </a:r>
            <a:endParaRPr lang="en-US" dirty="0"/>
          </a:p>
        </p:txBody>
      </p:sp>
      <p:sp>
        <p:nvSpPr>
          <p:cNvPr id="13" name="TextBox 12"/>
          <p:cNvSpPr txBox="1"/>
          <p:nvPr/>
        </p:nvSpPr>
        <p:spPr>
          <a:xfrm>
            <a:off x="322729" y="4839478"/>
            <a:ext cx="11631705" cy="107721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3200" dirty="0" smtClean="0">
                <a:solidFill>
                  <a:schemeClr val="tx1"/>
                </a:solidFill>
              </a:rPr>
              <a:t>Interdisciplinary field </a:t>
            </a:r>
            <a:r>
              <a:rPr lang="en-US" sz="3200" dirty="0">
                <a:solidFill>
                  <a:schemeClr val="tx1"/>
                </a:solidFill>
              </a:rPr>
              <a:t>of </a:t>
            </a:r>
            <a:r>
              <a:rPr lang="en-US" sz="3200" dirty="0" smtClean="0">
                <a:solidFill>
                  <a:schemeClr val="tx1"/>
                </a:solidFill>
              </a:rPr>
              <a:t>engineering focused on design </a:t>
            </a:r>
            <a:r>
              <a:rPr lang="en-US" sz="3200" dirty="0">
                <a:solidFill>
                  <a:schemeClr val="tx1"/>
                </a:solidFill>
              </a:rPr>
              <a:t>and </a:t>
            </a:r>
            <a:r>
              <a:rPr lang="en-US" sz="3200" dirty="0" smtClean="0">
                <a:solidFill>
                  <a:schemeClr val="tx1"/>
                </a:solidFill>
              </a:rPr>
              <a:t>management of complex systems over their life cycles</a:t>
            </a:r>
            <a:endParaRPr lang="en-US" sz="3200" dirty="0">
              <a:solidFill>
                <a:schemeClr val="tx1"/>
              </a:solidFill>
            </a:endParaRPr>
          </a:p>
        </p:txBody>
      </p:sp>
      <p:sp>
        <p:nvSpPr>
          <p:cNvPr id="12" name="TextBox 11"/>
          <p:cNvSpPr txBox="1"/>
          <p:nvPr/>
        </p:nvSpPr>
        <p:spPr>
          <a:xfrm>
            <a:off x="9276203" y="6314757"/>
            <a:ext cx="2516843" cy="369332"/>
          </a:xfrm>
          <a:prstGeom prst="rect">
            <a:avLst/>
          </a:prstGeom>
          <a:noFill/>
        </p:spPr>
        <p:txBody>
          <a:bodyPr wrap="none" rtlCol="0">
            <a:spAutoFit/>
          </a:bodyPr>
          <a:lstStyle/>
          <a:p>
            <a:r>
              <a:rPr lang="en-US" dirty="0" smtClean="0"/>
              <a:t>Source: Wikipedia online</a:t>
            </a:r>
            <a:endParaRPr lang="en-US" dirty="0"/>
          </a:p>
        </p:txBody>
      </p:sp>
    </p:spTree>
    <p:extLst>
      <p:ext uri="{BB962C8B-B14F-4D97-AF65-F5344CB8AC3E}">
        <p14:creationId xmlns:p14="http://schemas.microsoft.com/office/powerpoint/2010/main" val="215459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Bell Laboratories</a:t>
            </a:r>
            <a:endParaRPr lang="en-US" dirty="0"/>
          </a:p>
        </p:txBody>
      </p:sp>
      <p:sp>
        <p:nvSpPr>
          <p:cNvPr id="3" name="Content Placeholder 2"/>
          <p:cNvSpPr>
            <a:spLocks noGrp="1"/>
          </p:cNvSpPr>
          <p:nvPr>
            <p:ph idx="1"/>
          </p:nvPr>
        </p:nvSpPr>
        <p:spPr>
          <a:xfrm>
            <a:off x="685800" y="2142067"/>
            <a:ext cx="11403105" cy="3649133"/>
          </a:xfrm>
        </p:spPr>
        <p:txBody>
          <a:bodyPr>
            <a:noAutofit/>
          </a:bodyPr>
          <a:lstStyle/>
          <a:p>
            <a:r>
              <a:rPr lang="en-US" sz="3600" dirty="0" smtClean="0"/>
              <a:t>First Documented Systems Engineering Approach – 1940’s</a:t>
            </a:r>
          </a:p>
          <a:p>
            <a:pPr lvl="1"/>
            <a:r>
              <a:rPr lang="en-US" sz="2800" dirty="0" smtClean="0"/>
              <a:t>Grown out of Business Need:</a:t>
            </a:r>
          </a:p>
          <a:p>
            <a:pPr lvl="2"/>
            <a:r>
              <a:rPr lang="en-US" sz="2400" dirty="0"/>
              <a:t>Cost </a:t>
            </a:r>
            <a:r>
              <a:rPr lang="en-US" sz="2400" dirty="0" smtClean="0"/>
              <a:t>effective strategy to deploy technical products across broad geographical region</a:t>
            </a:r>
          </a:p>
          <a:p>
            <a:pPr lvl="2"/>
            <a:r>
              <a:rPr lang="en-US" sz="2400" dirty="0" smtClean="0"/>
              <a:t>Standardized approach for optimization:</a:t>
            </a:r>
          </a:p>
          <a:p>
            <a:pPr lvl="3"/>
            <a:r>
              <a:rPr lang="en-US" sz="2000" dirty="0" smtClean="0"/>
              <a:t>Staff training – sales, installation, and troubleshooting</a:t>
            </a:r>
          </a:p>
          <a:p>
            <a:pPr lvl="3"/>
            <a:r>
              <a:rPr lang="en-US" sz="2000" dirty="0" smtClean="0"/>
              <a:t>Supply chain – raw material, fabrication and AI&amp;T</a:t>
            </a:r>
          </a:p>
          <a:p>
            <a:pPr lvl="3"/>
            <a:r>
              <a:rPr lang="en-US" sz="2000" dirty="0" smtClean="0"/>
              <a:t>Customer – training, operations and maintenance </a:t>
            </a:r>
          </a:p>
          <a:p>
            <a:pPr lvl="3"/>
            <a:endParaRPr lang="en-US" sz="2000" dirty="0" smtClean="0"/>
          </a:p>
        </p:txBody>
      </p:sp>
      <p:sp>
        <p:nvSpPr>
          <p:cNvPr id="4" name="Footer Placeholder 3"/>
          <p:cNvSpPr>
            <a:spLocks noGrp="1"/>
          </p:cNvSpPr>
          <p:nvPr>
            <p:ph type="ftr" sz="quarter" idx="11"/>
          </p:nvPr>
        </p:nvSpPr>
        <p:spPr/>
        <p:txBody>
          <a:bodyPr/>
          <a:lstStyle/>
          <a:p>
            <a:endParaRPr lang="en-US" dirty="0"/>
          </a:p>
        </p:txBody>
      </p:sp>
      <p:sp>
        <p:nvSpPr>
          <p:cNvPr id="5" name="TextBox 4"/>
          <p:cNvSpPr txBox="1"/>
          <p:nvPr/>
        </p:nvSpPr>
        <p:spPr>
          <a:xfrm>
            <a:off x="9276203" y="6314757"/>
            <a:ext cx="2516843" cy="369332"/>
          </a:xfrm>
          <a:prstGeom prst="rect">
            <a:avLst/>
          </a:prstGeom>
          <a:noFill/>
        </p:spPr>
        <p:txBody>
          <a:bodyPr wrap="none" rtlCol="0">
            <a:spAutoFit/>
          </a:bodyPr>
          <a:lstStyle/>
          <a:p>
            <a:r>
              <a:rPr lang="en-US" dirty="0" smtClean="0"/>
              <a:t>Source: Wikipedia online</a:t>
            </a:r>
            <a:endParaRPr lang="en-US" dirty="0"/>
          </a:p>
        </p:txBody>
      </p:sp>
    </p:spTree>
    <p:extLst>
      <p:ext uri="{BB962C8B-B14F-4D97-AF65-F5344CB8AC3E}">
        <p14:creationId xmlns:p14="http://schemas.microsoft.com/office/powerpoint/2010/main" val="3159605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42" y="609600"/>
            <a:ext cx="2805242" cy="5346357"/>
          </a:xfrm>
        </p:spPr>
        <p:txBody>
          <a:bodyPr>
            <a:normAutofit/>
          </a:bodyPr>
          <a:lstStyle/>
          <a:p>
            <a:r>
              <a:rPr lang="en-US" dirty="0" smtClean="0"/>
              <a:t>Systems Engineering </a:t>
            </a:r>
            <a:endParaRPr lang="en-US" dirty="0"/>
          </a:p>
        </p:txBody>
      </p:sp>
      <p:sp>
        <p:nvSpPr>
          <p:cNvPr id="5" name="Footer Placeholder 4"/>
          <p:cNvSpPr>
            <a:spLocks noGrp="1"/>
          </p:cNvSpPr>
          <p:nvPr>
            <p:ph type="ftr" sz="quarter" idx="11"/>
          </p:nvPr>
        </p:nvSpPr>
        <p:spPr/>
        <p:txBody>
          <a:bodyPr/>
          <a:lstStyle/>
          <a:p>
            <a:endParaRPr lang="en-US" dirty="0"/>
          </a:p>
        </p:txBody>
      </p:sp>
      <p:pic>
        <p:nvPicPr>
          <p:cNvPr id="1026" name="Picture 2" descr="https://upload.wikimedia.org/wikipedia/commons/5/5c/SE_Activit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661" y="0"/>
            <a:ext cx="953734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99157" y="6222425"/>
            <a:ext cx="7501156" cy="584775"/>
          </a:xfrm>
          <a:prstGeom prst="rect">
            <a:avLst/>
          </a:prstGeom>
        </p:spPr>
        <p:txBody>
          <a:bodyPr wrap="none">
            <a:spAutoFit/>
          </a:bodyPr>
          <a:lstStyle/>
          <a:p>
            <a:r>
              <a:rPr lang="en-US" sz="3200" b="1" dirty="0">
                <a:solidFill>
                  <a:schemeClr val="accent1">
                    <a:lumMod val="50000"/>
                  </a:schemeClr>
                </a:solidFill>
              </a:rPr>
              <a:t>The scope of systems engineering activities</a:t>
            </a:r>
          </a:p>
        </p:txBody>
      </p:sp>
    </p:spTree>
    <p:extLst>
      <p:ext uri="{BB962C8B-B14F-4D97-AF65-F5344CB8AC3E}">
        <p14:creationId xmlns:p14="http://schemas.microsoft.com/office/powerpoint/2010/main" val="3098584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76" y="1801406"/>
            <a:ext cx="10131427" cy="566738"/>
          </a:xfrm>
        </p:spPr>
        <p:txBody>
          <a:bodyPr>
            <a:normAutofit/>
          </a:bodyPr>
          <a:lstStyle/>
          <a:p>
            <a:r>
              <a:rPr lang="en-US" dirty="0" smtClean="0"/>
              <a:t>NASA and Systems Engineering</a:t>
            </a:r>
            <a:endParaRPr lang="en-US" dirty="0"/>
          </a:p>
        </p:txBody>
      </p:sp>
      <p:sp>
        <p:nvSpPr>
          <p:cNvPr id="4" name="Text Placeholder 3"/>
          <p:cNvSpPr>
            <a:spLocks noGrp="1"/>
          </p:cNvSpPr>
          <p:nvPr>
            <p:ph type="body" sz="half" idx="2"/>
          </p:nvPr>
        </p:nvSpPr>
        <p:spPr>
          <a:xfrm>
            <a:off x="215153" y="2436315"/>
            <a:ext cx="10131427" cy="493712"/>
          </a:xfrm>
        </p:spPr>
        <p:txBody>
          <a:bodyPr>
            <a:normAutofit/>
          </a:bodyPr>
          <a:lstStyle/>
          <a:p>
            <a:r>
              <a:rPr lang="en-US" sz="2400" dirty="0" smtClean="0"/>
              <a:t>Kennedy moves a nation to action</a:t>
            </a:r>
            <a:endParaRPr lang="en-US" sz="2400" dirty="0"/>
          </a:p>
        </p:txBody>
      </p:sp>
      <p:sp>
        <p:nvSpPr>
          <p:cNvPr id="5" name="Footer Placeholder 4"/>
          <p:cNvSpPr>
            <a:spLocks noGrp="1"/>
          </p:cNvSpPr>
          <p:nvPr>
            <p:ph type="ftr" sz="quarter" idx="11"/>
          </p:nvPr>
        </p:nvSpPr>
        <p:spPr/>
        <p:txBody>
          <a:bodyPr/>
          <a:lstStyle/>
          <a:p>
            <a:endParaRPr lang="en-US" dirty="0"/>
          </a:p>
        </p:txBody>
      </p:sp>
      <p:sp>
        <p:nvSpPr>
          <p:cNvPr id="6" name="TextBox 5"/>
          <p:cNvSpPr txBox="1"/>
          <p:nvPr/>
        </p:nvSpPr>
        <p:spPr>
          <a:xfrm>
            <a:off x="9276203" y="6314757"/>
            <a:ext cx="2516843" cy="369332"/>
          </a:xfrm>
          <a:prstGeom prst="rect">
            <a:avLst/>
          </a:prstGeom>
          <a:noFill/>
        </p:spPr>
        <p:txBody>
          <a:bodyPr wrap="none" rtlCol="0">
            <a:spAutoFit/>
          </a:bodyPr>
          <a:lstStyle/>
          <a:p>
            <a:r>
              <a:rPr lang="en-US" dirty="0" smtClean="0"/>
              <a:t>Source: Wikipedia online</a:t>
            </a:r>
            <a:endParaRPr lang="en-US" dirty="0"/>
          </a:p>
        </p:txBody>
      </p:sp>
      <p:pic>
        <p:nvPicPr>
          <p:cNvPr id="3" name="Kennedy and to the moon – because it is har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18587" y="378612"/>
            <a:ext cx="7403084" cy="5552313"/>
          </a:xfrm>
          <a:prstGeom prst="rect">
            <a:avLst/>
          </a:prstGeom>
        </p:spPr>
      </p:pic>
    </p:spTree>
    <p:extLst>
      <p:ext uri="{BB962C8B-B14F-4D97-AF65-F5344CB8AC3E}">
        <p14:creationId xmlns:p14="http://schemas.microsoft.com/office/powerpoint/2010/main" val="471818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4076</TotalTime>
  <Words>4233</Words>
  <Application>Microsoft Office PowerPoint</Application>
  <PresentationFormat>Widescreen</PresentationFormat>
  <Paragraphs>358</Paragraphs>
  <Slides>28</Slides>
  <Notes>28</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Celestial</vt:lpstr>
      <vt:lpstr>Life Without Systems Engineering…..  Is That an Option?</vt:lpstr>
      <vt:lpstr>what is the first documented Form of Engineering?</vt:lpstr>
      <vt:lpstr>Imhotep (/ɪmˈhoʊtɛp/; 27th century BC (c. 2650–2600 BC); Egyptian: ỉỉ-m-ḥtp *jā-im-ḥātap meaning "the one who comes in peace, is with peace") was an Egyptian polymath[2] who served under the Third Dynasty king Djoser as chancellor to the pharaoh and high priest of the sun god Ra at Heliopolis. He is considered by some to be the earliest known architect,[3] engineer,[4] and physician in history,[5]</vt:lpstr>
      <vt:lpstr>“Give me a lever long enough and a fulcrum on which to place it, and I shall move the world. ”</vt:lpstr>
      <vt:lpstr>The beginning of Engineering in “Renaissance &amp; modern times”……….  </vt:lpstr>
      <vt:lpstr>The Rise of Systems Engineering formally begins – 20th Century  </vt:lpstr>
      <vt:lpstr>Bell Laboratories</vt:lpstr>
      <vt:lpstr>Systems Engineering </vt:lpstr>
      <vt:lpstr>NASA and Systems Engineering</vt:lpstr>
      <vt:lpstr>PowerPoint Presentation</vt:lpstr>
      <vt:lpstr>Four Options - Moon Landing Classic Systems Engineering Problem</vt:lpstr>
      <vt:lpstr>PowerPoint Presentation</vt:lpstr>
      <vt:lpstr>PowerPoint Presentation</vt:lpstr>
      <vt:lpstr>PowerPoint Presentation</vt:lpstr>
      <vt:lpstr>Cape Canaveral Launch Complex 41</vt:lpstr>
      <vt:lpstr>Titan Centaur Upper Stage – Cryogenic Propellant</vt:lpstr>
      <vt:lpstr>HVAC System –Programmable logic controller</vt:lpstr>
      <vt:lpstr>HVAC System –Programmable logic controller</vt:lpstr>
      <vt:lpstr>HVAC System –Air to GN2 Transition at T-4 hours  </vt:lpstr>
      <vt:lpstr>HVAC System –Air to GN2 Transition at T-4 hours  </vt:lpstr>
      <vt:lpstr>Programs without Systems Engineering strength</vt:lpstr>
      <vt:lpstr>Programs with Systems Engineering strength</vt:lpstr>
      <vt:lpstr>So how did we make up time and cost???</vt:lpstr>
      <vt:lpstr>Yes – We can live without Systems Engineering</vt:lpstr>
      <vt:lpstr>Slow integration of World Communication Loosing the Space Race to the Moon Taking undue Technical Risk on High Stakes Programs Costing more money to realize new products than necessary Longer to market on new products and defense systems </vt:lpstr>
      <vt:lpstr>Tailoring of this process has to be done carefully to avoid the introduction of substantial unseen risk and uncertainty. Without the control, coordination, and traceability of systems engineering, an environment of uncertainty results which will lead to surprises. Experience has shown that these surprises almost invariably lead to significant impacts to cost and schedule.</vt:lpstr>
      <vt:lpstr>No Systems Engineering……… That’s a world I’d rather not experience!</vt:lpstr>
      <vt:lpstr>A Call to all Systems Engineers  Imagine  the Possibilities</vt:lpstr>
    </vt:vector>
  </TitlesOfParts>
  <Company>Lockheed Martin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Without Systems Engineering…..  Is That an Option?</dc:title>
  <dc:creator>Kelly DeFazio</dc:creator>
  <cp:keywords/>
  <cp:lastModifiedBy>Kelly DeFazio</cp:lastModifiedBy>
  <cp:revision>150</cp:revision>
  <cp:lastPrinted>2017-04-10T23:49:44Z</cp:lastPrinted>
  <dcterms:created xsi:type="dcterms:W3CDTF">2017-04-02T18:12:35Z</dcterms:created>
  <dcterms:modified xsi:type="dcterms:W3CDTF">2017-04-11T03:52:01Z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M SIP Document Sensitivity">
    <vt:lpwstr/>
  </property>
  <property fmtid="{D5CDD505-2E9C-101B-9397-08002B2CF9AE}" pid="3" name="Document Author">
    <vt:lpwstr>ACCT01\kdefazio</vt:lpwstr>
  </property>
  <property fmtid="{D5CDD505-2E9C-101B-9397-08002B2CF9AE}" pid="4" name="Document Sensitivity">
    <vt:lpwstr>1</vt:lpwstr>
  </property>
  <property fmtid="{D5CDD505-2E9C-101B-9397-08002B2CF9AE}" pid="5" name="ThirdParty">
    <vt:lpwstr/>
  </property>
  <property fmtid="{D5CDD505-2E9C-101B-9397-08002B2CF9AE}" pid="6" name="OCI Restriction">
    <vt:bool>false</vt:bool>
  </property>
  <property fmtid="{D5CDD505-2E9C-101B-9397-08002B2CF9AE}" pid="7" name="OCI Additional Info">
    <vt:lpwstr/>
  </property>
  <property fmtid="{D5CDD505-2E9C-101B-9397-08002B2CF9AE}" pid="8" name="Allow Header Overwrite">
    <vt:bool>true</vt:bool>
  </property>
  <property fmtid="{D5CDD505-2E9C-101B-9397-08002B2CF9AE}" pid="9" name="Allow Footer Overwrite">
    <vt:bool>true</vt:bool>
  </property>
  <property fmtid="{D5CDD505-2E9C-101B-9397-08002B2CF9AE}" pid="10" name="Multiple Selected">
    <vt:lpwstr>-1</vt:lpwstr>
  </property>
  <property fmtid="{D5CDD505-2E9C-101B-9397-08002B2CF9AE}" pid="11" name="SIPLongWording">
    <vt:lpwstr/>
  </property>
  <property fmtid="{D5CDD505-2E9C-101B-9397-08002B2CF9AE}" pid="12" name="checkedProgramsCount">
    <vt:i4>0</vt:i4>
  </property>
  <property fmtid="{D5CDD505-2E9C-101B-9397-08002B2CF9AE}" pid="13" name="ExpCountry">
    <vt:lpwstr/>
  </property>
</Properties>
</file>