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5"/>
  </p:notesMasterIdLst>
  <p:sldIdLst>
    <p:sldId id="261" r:id="rId2"/>
    <p:sldId id="316" r:id="rId3"/>
    <p:sldId id="317" r:id="rId4"/>
    <p:sldId id="318" r:id="rId5"/>
    <p:sldId id="314" r:id="rId6"/>
    <p:sldId id="315" r:id="rId7"/>
    <p:sldId id="264" r:id="rId8"/>
    <p:sldId id="310" r:id="rId9"/>
    <p:sldId id="266" r:id="rId10"/>
    <p:sldId id="269" r:id="rId11"/>
    <p:sldId id="311" r:id="rId12"/>
    <p:sldId id="291" r:id="rId13"/>
    <p:sldId id="290" r:id="rId14"/>
    <p:sldId id="292" r:id="rId15"/>
    <p:sldId id="293" r:id="rId16"/>
    <p:sldId id="294" r:id="rId17"/>
    <p:sldId id="295" r:id="rId18"/>
    <p:sldId id="297" r:id="rId19"/>
    <p:sldId id="296" r:id="rId20"/>
    <p:sldId id="299" r:id="rId21"/>
    <p:sldId id="298" r:id="rId22"/>
    <p:sldId id="307" r:id="rId23"/>
    <p:sldId id="306" r:id="rId24"/>
    <p:sldId id="300" r:id="rId25"/>
    <p:sldId id="312" r:id="rId26"/>
    <p:sldId id="303" r:id="rId27"/>
    <p:sldId id="305" r:id="rId28"/>
    <p:sldId id="302" r:id="rId29"/>
    <p:sldId id="287" r:id="rId30"/>
    <p:sldId id="308" r:id="rId31"/>
    <p:sldId id="304" r:id="rId32"/>
    <p:sldId id="309" r:id="rId33"/>
    <p:sldId id="313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43" d="100"/>
          <a:sy n="43" d="100"/>
        </p:scale>
        <p:origin x="1483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3EB7BA-CCFA-4EC1-B8CD-70BFA9CF9E3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4D76509-5BCF-4A05-A286-FA6A34BB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6509-5BCF-4A05-A286-FA6A34BB9F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9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1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5292" y="6678329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8431694" y="6533866"/>
            <a:ext cx="538692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3-</a:t>
            </a:r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4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2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5292" y="6678329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5252508" y="6522145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49623" y="6452194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0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6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9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B5CC-1E4A-474B-8933-ED68EEED80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52" r:id="rId13"/>
    <p:sldLayoutId id="2147483854" r:id="rId14"/>
    <p:sldLayoutId id="214748386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>
          <a:xfrm>
            <a:off x="76200" y="5334000"/>
            <a:ext cx="9144000" cy="13573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dirty="0"/>
          </a:p>
          <a:p>
            <a:pPr marL="0" indent="0" algn="ctr">
              <a:buNone/>
            </a:pPr>
            <a:r>
              <a:rPr lang="en-US" sz="2000" dirty="0" smtClean="0"/>
              <a:t>Loyd </a:t>
            </a:r>
            <a:r>
              <a:rPr lang="en-US" sz="2000" dirty="0"/>
              <a:t>Baker and Monte Porter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5181600"/>
            <a:ext cx="9144000" cy="135732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JCIDS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7D18C9-47D8-442A-ACF4-9B5A594A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556021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MBSE Processes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086600" cy="5239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1096" y="5871644"/>
            <a:ext cx="4572000" cy="4154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111111"/>
                </a:solidFill>
                <a:effectLst/>
              </a:rPr>
              <a:t>Inspired by Steven Dam in his book DoD Architecture Framework - A Guide to Applying System Engineering to Develop Integrated, Executable Architectures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13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MBSE Processes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9" y="882339"/>
            <a:ext cx="7086600" cy="5239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1096" y="5871644"/>
            <a:ext cx="4572000" cy="4154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111111"/>
                </a:solidFill>
                <a:effectLst/>
              </a:rPr>
              <a:t>Inspired by Steven Dam in his book DoD Architecture Framework - A Guide to Applying System Engineering to Develop Integrated, Executable Architectures </a:t>
            </a:r>
            <a:endParaRPr lang="en-US" sz="1050" dirty="0"/>
          </a:p>
        </p:txBody>
      </p:sp>
      <p:grpSp>
        <p:nvGrpSpPr>
          <p:cNvPr id="9" name="Group 8"/>
          <p:cNvGrpSpPr/>
          <p:nvPr/>
        </p:nvGrpSpPr>
        <p:grpSpPr>
          <a:xfrm>
            <a:off x="-66177" y="1316684"/>
            <a:ext cx="6959274" cy="3431317"/>
            <a:chOff x="-66177" y="1316684"/>
            <a:chExt cx="6959274" cy="3431317"/>
          </a:xfrm>
        </p:grpSpPr>
        <p:sp>
          <p:nvSpPr>
            <p:cNvPr id="19" name="TextBox 18"/>
            <p:cNvSpPr txBox="1"/>
            <p:nvPr/>
          </p:nvSpPr>
          <p:spPr>
            <a:xfrm>
              <a:off x="-66177" y="3163476"/>
              <a:ext cx="752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Logical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31207" y="2140685"/>
              <a:ext cx="537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909864" y="2930246"/>
              <a:ext cx="861822" cy="856344"/>
              <a:chOff x="909864" y="2910112"/>
              <a:chExt cx="861822" cy="856344"/>
            </a:xfrm>
          </p:grpSpPr>
          <p:sp>
            <p:nvSpPr>
              <p:cNvPr id="11" name="Right Brace 10"/>
              <p:cNvSpPr/>
              <p:nvPr/>
            </p:nvSpPr>
            <p:spPr>
              <a:xfrm rot="10800000">
                <a:off x="1413038" y="2910112"/>
                <a:ext cx="358648" cy="856344"/>
              </a:xfrm>
              <a:prstGeom prst="rightBrac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909864" y="3332666"/>
                <a:ext cx="53793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-66177" y="1888754"/>
              <a:ext cx="752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Logical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66177" y="4355018"/>
              <a:ext cx="3405406" cy="392983"/>
              <a:chOff x="-66177" y="4355018"/>
              <a:chExt cx="3405406" cy="392983"/>
            </a:xfrm>
          </p:grpSpPr>
          <p:sp>
            <p:nvSpPr>
              <p:cNvPr id="15" name="Right Brace 14"/>
              <p:cNvSpPr/>
              <p:nvPr/>
            </p:nvSpPr>
            <p:spPr>
              <a:xfrm rot="10800000">
                <a:off x="926936" y="4355018"/>
                <a:ext cx="358648" cy="392250"/>
              </a:xfrm>
              <a:prstGeom prst="rightBrac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281283" y="4355018"/>
                <a:ext cx="205794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81283" y="4748001"/>
                <a:ext cx="205794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-66177" y="4362276"/>
                <a:ext cx="752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Logical</a:t>
                </a:r>
                <a:endParaRPr 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7" name="Right Brace 46"/>
            <p:cNvSpPr/>
            <p:nvPr/>
          </p:nvSpPr>
          <p:spPr>
            <a:xfrm rot="10800000">
              <a:off x="936147" y="1316684"/>
              <a:ext cx="358648" cy="669711"/>
            </a:xfrm>
            <a:prstGeom prst="rightBrac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45639" y="1369279"/>
              <a:ext cx="752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Logical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41096" y="3884615"/>
              <a:ext cx="752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Logical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223" y="1418506"/>
            <a:ext cx="7048144" cy="3581936"/>
            <a:chOff x="86223" y="1418506"/>
            <a:chExt cx="7048144" cy="3581936"/>
          </a:xfrm>
        </p:grpSpPr>
        <p:sp>
          <p:nvSpPr>
            <p:cNvPr id="42" name="TextBox 41"/>
            <p:cNvSpPr txBox="1"/>
            <p:nvPr/>
          </p:nvSpPr>
          <p:spPr>
            <a:xfrm>
              <a:off x="86223" y="2041154"/>
              <a:ext cx="840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</a:rPr>
                <a:t>Physical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6223" y="1418506"/>
              <a:ext cx="7048144" cy="3581936"/>
              <a:chOff x="86223" y="1418506"/>
              <a:chExt cx="7048144" cy="358193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131207" y="2227308"/>
                <a:ext cx="537936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86223" y="3059154"/>
                <a:ext cx="1732996" cy="856344"/>
                <a:chOff x="86223" y="3029856"/>
                <a:chExt cx="1732996" cy="856344"/>
              </a:xfrm>
            </p:grpSpPr>
            <p:sp>
              <p:nvSpPr>
                <p:cNvPr id="12" name="Right Brace 11"/>
                <p:cNvSpPr/>
                <p:nvPr/>
              </p:nvSpPr>
              <p:spPr>
                <a:xfrm rot="10800000">
                  <a:off x="1460571" y="3029856"/>
                  <a:ext cx="358648" cy="856344"/>
                </a:xfrm>
                <a:prstGeom prst="rightBrac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6223" y="3295742"/>
                  <a:ext cx="840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F0"/>
                      </a:solidFill>
                    </a:rPr>
                    <a:t>Physical</a:t>
                  </a:r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936146" y="3458028"/>
                  <a:ext cx="537936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ight Brace 47"/>
              <p:cNvSpPr/>
              <p:nvPr/>
            </p:nvSpPr>
            <p:spPr>
              <a:xfrm rot="10800000">
                <a:off x="990749" y="1418506"/>
                <a:ext cx="358648" cy="558707"/>
              </a:xfrm>
              <a:prstGeom prst="rightBrac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6761" y="1571111"/>
                <a:ext cx="840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F0"/>
                    </a:solidFill>
                  </a:rPr>
                  <a:t>Physical</a:t>
                </a:r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6223" y="4046179"/>
                <a:ext cx="7048144" cy="954263"/>
                <a:chOff x="86223" y="4016881"/>
                <a:chExt cx="7048144" cy="954263"/>
              </a:xfrm>
            </p:grpSpPr>
            <p:sp>
              <p:nvSpPr>
                <p:cNvPr id="14" name="Right Brace 13"/>
                <p:cNvSpPr/>
                <p:nvPr/>
              </p:nvSpPr>
              <p:spPr>
                <a:xfrm rot="10800000">
                  <a:off x="980911" y="4412343"/>
                  <a:ext cx="358648" cy="558801"/>
                </a:xfrm>
                <a:prstGeom prst="rightBrac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10531" y="4412343"/>
                  <a:ext cx="2028698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131207" y="4579257"/>
                  <a:ext cx="2664279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86223" y="4514676"/>
                  <a:ext cx="840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F0"/>
                      </a:solidFill>
                    </a:rPr>
                    <a:t>Physical</a:t>
                  </a:r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293496" y="4016881"/>
                  <a:ext cx="840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F0"/>
                      </a:solidFill>
                    </a:rPr>
                    <a:t>Physical</a:t>
                  </a:r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-45639" y="1218293"/>
            <a:ext cx="7329958" cy="2835599"/>
            <a:chOff x="-45639" y="1218293"/>
            <a:chExt cx="7329958" cy="2835599"/>
          </a:xfrm>
        </p:grpSpPr>
        <p:grpSp>
          <p:nvGrpSpPr>
            <p:cNvPr id="25" name="Group 24"/>
            <p:cNvGrpSpPr/>
            <p:nvPr/>
          </p:nvGrpSpPr>
          <p:grpSpPr>
            <a:xfrm>
              <a:off x="1254252" y="2364190"/>
              <a:ext cx="435429" cy="412390"/>
              <a:chOff x="1254252" y="2364190"/>
              <a:chExt cx="435429" cy="41239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612900" y="2364190"/>
                <a:ext cx="76781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1254252" y="2364190"/>
                <a:ext cx="414891" cy="412390"/>
                <a:chOff x="1254252" y="2364190"/>
                <a:chExt cx="414891" cy="41239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592362" y="2776580"/>
                  <a:ext cx="76781" cy="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Right Brace 4"/>
                <p:cNvSpPr/>
                <p:nvPr/>
              </p:nvSpPr>
              <p:spPr>
                <a:xfrm rot="10800000">
                  <a:off x="1254252" y="2364190"/>
                  <a:ext cx="358648" cy="412390"/>
                </a:xfrm>
                <a:prstGeom prst="rightBrac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-45639" y="2445284"/>
              <a:ext cx="1126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Conceptual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25101" y="1218293"/>
              <a:ext cx="1126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Conceptual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57985" y="3715338"/>
              <a:ext cx="1126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Conceptual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Right Brace 58"/>
            <p:cNvSpPr/>
            <p:nvPr/>
          </p:nvSpPr>
          <p:spPr>
            <a:xfrm rot="10800000">
              <a:off x="920713" y="1235215"/>
              <a:ext cx="358648" cy="558707"/>
            </a:xfrm>
            <a:prstGeom prst="rightBrac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8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99A3148-AB82-4E16-AB0D-8E081ACAC3AC}"/>
              </a:ext>
            </a:extLst>
          </p:cNvPr>
          <p:cNvGrpSpPr/>
          <p:nvPr/>
        </p:nvGrpSpPr>
        <p:grpSpPr>
          <a:xfrm>
            <a:off x="4958570" y="2357942"/>
            <a:ext cx="1128355" cy="1149202"/>
            <a:chOff x="5272445" y="1475175"/>
            <a:chExt cx="1128355" cy="114920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52868BA2-C6A0-404E-A3D3-5522F38EF0C6}"/>
                </a:ext>
              </a:extLst>
            </p:cNvPr>
            <p:cNvSpPr/>
            <p:nvPr/>
          </p:nvSpPr>
          <p:spPr>
            <a:xfrm>
              <a:off x="5279937" y="1475175"/>
              <a:ext cx="981628" cy="1149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D3757F1-8A4B-496B-9210-5A65B68A6B64}"/>
                </a:ext>
              </a:extLst>
            </p:cNvPr>
            <p:cNvSpPr txBox="1"/>
            <p:nvPr/>
          </p:nvSpPr>
          <p:spPr>
            <a:xfrm>
              <a:off x="5272445" y="1588111"/>
              <a:ext cx="1128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Issues,</a:t>
              </a:r>
            </a:p>
            <a:p>
              <a:r>
                <a:rPr lang="en-US" sz="1200" dirty="0"/>
                <a:t>Risks and </a:t>
              </a:r>
            </a:p>
            <a:p>
              <a:r>
                <a:rPr lang="en-US" sz="1200" dirty="0"/>
                <a:t>Decisions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47EE6E5-87D0-45E2-B1CD-BB7F004C0A4C}"/>
              </a:ext>
            </a:extLst>
          </p:cNvPr>
          <p:cNvGrpSpPr/>
          <p:nvPr/>
        </p:nvGrpSpPr>
        <p:grpSpPr>
          <a:xfrm>
            <a:off x="7600262" y="1396002"/>
            <a:ext cx="1128355" cy="1149202"/>
            <a:chOff x="5272445" y="1475175"/>
            <a:chExt cx="1128355" cy="114920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5DEF8197-3A1C-4A97-90E1-6D3D55394F28}"/>
                </a:ext>
              </a:extLst>
            </p:cNvPr>
            <p:cNvSpPr/>
            <p:nvPr/>
          </p:nvSpPr>
          <p:spPr>
            <a:xfrm>
              <a:off x="5279937" y="1475175"/>
              <a:ext cx="981628" cy="1149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BA9EAF5-2E66-4D76-AE67-1C5E60D4DFA4}"/>
                </a:ext>
              </a:extLst>
            </p:cNvPr>
            <p:cNvSpPr txBox="1"/>
            <p:nvPr/>
          </p:nvSpPr>
          <p:spPr>
            <a:xfrm>
              <a:off x="5272445" y="1588111"/>
              <a:ext cx="1128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Schedule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121721"/>
            <a:ext cx="8067270" cy="9126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Assumptions, Define Scope and Project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033ECD-C534-494A-BFF1-E99D955D3F0D}"/>
              </a:ext>
            </a:extLst>
          </p:cNvPr>
          <p:cNvSpPr/>
          <p:nvPr/>
        </p:nvSpPr>
        <p:spPr>
          <a:xfrm>
            <a:off x="415383" y="1407858"/>
            <a:ext cx="4527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Assumptions (can be independent of decisions)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Issues / Risks / Decisions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with stakeholders to validate assumptions (may change over time)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Capture project scope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project plans (process, information, and configuration management plans)</a:t>
            </a:r>
          </a:p>
          <a:p>
            <a:pPr>
              <a:buClr>
                <a:schemeClr val="tx1"/>
              </a:buClr>
              <a:buSzPct val="9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Capture glossary terms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xmlns="" id="{C0B71AAF-A100-4262-8134-CE60EA25E2F8}"/>
              </a:ext>
            </a:extLst>
          </p:cNvPr>
          <p:cNvSpPr/>
          <p:nvPr/>
        </p:nvSpPr>
        <p:spPr>
          <a:xfrm>
            <a:off x="4939648" y="3751453"/>
            <a:ext cx="3837235" cy="204612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BCD5D02-9AB2-4ACA-89F5-66668EE6D09C}"/>
              </a:ext>
            </a:extLst>
          </p:cNvPr>
          <p:cNvSpPr txBox="1"/>
          <p:nvPr/>
        </p:nvSpPr>
        <p:spPr>
          <a:xfrm>
            <a:off x="5689423" y="3902701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Project Information Repository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0F50F50-2BCC-442E-A657-F62F1B657094}"/>
              </a:ext>
            </a:extLst>
          </p:cNvPr>
          <p:cNvGrpSpPr/>
          <p:nvPr/>
        </p:nvGrpSpPr>
        <p:grpSpPr>
          <a:xfrm>
            <a:off x="6207924" y="4471306"/>
            <a:ext cx="2459230" cy="735457"/>
            <a:chOff x="1794241" y="5122676"/>
            <a:chExt cx="2459230" cy="73545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A385DE0F-3176-48DC-BD45-BF4C9B0A5EC9}"/>
                </a:ext>
              </a:extLst>
            </p:cNvPr>
            <p:cNvGrpSpPr/>
            <p:nvPr/>
          </p:nvGrpSpPr>
          <p:grpSpPr>
            <a:xfrm>
              <a:off x="3238450" y="5122676"/>
              <a:ext cx="1015021" cy="465530"/>
              <a:chOff x="6765349" y="4711358"/>
              <a:chExt cx="1015021" cy="46553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7998CAD-E812-49E5-8AB0-3B17A7DD554B}"/>
                  </a:ext>
                </a:extLst>
              </p:cNvPr>
              <p:cNvSpPr txBox="1"/>
              <p:nvPr/>
            </p:nvSpPr>
            <p:spPr>
              <a:xfrm>
                <a:off x="6765349" y="4930667"/>
                <a:ext cx="10150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Stakeholder(s)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5C8E5FF8-F75D-455C-87DE-AABCA72D14C8}"/>
                  </a:ext>
                </a:extLst>
              </p:cNvPr>
              <p:cNvGrpSpPr/>
              <p:nvPr/>
            </p:nvGrpSpPr>
            <p:grpSpPr>
              <a:xfrm>
                <a:off x="7160714" y="4711358"/>
                <a:ext cx="139877" cy="277432"/>
                <a:chOff x="2613277" y="5311498"/>
                <a:chExt cx="292638" cy="44689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xmlns="" id="{C4045845-45BE-4327-A660-0EF723D41EC2}"/>
                    </a:ext>
                  </a:extLst>
                </p:cNvPr>
                <p:cNvSpPr/>
                <p:nvPr/>
              </p:nvSpPr>
              <p:spPr>
                <a:xfrm>
                  <a:off x="2677359" y="5311498"/>
                  <a:ext cx="172244" cy="1722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85CFB1D1-F496-4383-B720-285020BF329C}"/>
                    </a:ext>
                  </a:extLst>
                </p:cNvPr>
                <p:cNvCxnSpPr>
                  <a:stCxn id="35" idx="4"/>
                </p:cNvCxnSpPr>
                <p:nvPr/>
              </p:nvCxnSpPr>
              <p:spPr>
                <a:xfrm>
                  <a:off x="2763481" y="5483742"/>
                  <a:ext cx="0" cy="16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DB25D7D7-C949-491C-8110-AF79B98DA2FB}"/>
                    </a:ext>
                  </a:extLst>
                </p:cNvPr>
                <p:cNvCxnSpPr/>
                <p:nvPr/>
              </p:nvCxnSpPr>
              <p:spPr>
                <a:xfrm flipH="1">
                  <a:off x="2656399" y="5652016"/>
                  <a:ext cx="95793" cy="1029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FE83CD42-D34B-4155-AA84-5DC8573F42F9}"/>
                    </a:ext>
                  </a:extLst>
                </p:cNvPr>
                <p:cNvCxnSpPr/>
                <p:nvPr/>
              </p:nvCxnSpPr>
              <p:spPr>
                <a:xfrm>
                  <a:off x="2759596" y="5644611"/>
                  <a:ext cx="88302" cy="113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C6EA81CB-E5D0-47B8-972B-4CEAE0983A6F}"/>
                    </a:ext>
                  </a:extLst>
                </p:cNvPr>
                <p:cNvCxnSpPr/>
                <p:nvPr/>
              </p:nvCxnSpPr>
              <p:spPr>
                <a:xfrm>
                  <a:off x="2613277" y="5567879"/>
                  <a:ext cx="2926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BECFD2F-E5DF-47FA-B725-5E8692AA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4241" y="5164626"/>
              <a:ext cx="1241770" cy="69350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2806C3-FBF9-4C22-8CEC-DE8F1DDF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25" y="5226919"/>
            <a:ext cx="1130521" cy="51576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2117A703-993D-43C2-A99D-F1B3305FF0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39423" y="5257951"/>
            <a:ext cx="1108075" cy="358775"/>
            <a:chOff x="1453" y="3550"/>
            <a:chExt cx="698" cy="22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xmlns="" id="{D156732C-39EE-4A3D-B198-F370A2BCCC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3" y="3550"/>
              <a:ext cx="6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xmlns="" id="{949C752B-A82C-4D21-930E-07380EEA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3557"/>
              <a:ext cx="612" cy="21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xmlns="" id="{4D1B0CEB-CEBA-45B4-91B3-499318F8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3557"/>
              <a:ext cx="612" cy="212"/>
            </a:xfrm>
            <a:prstGeom prst="rect">
              <a:avLst/>
            </a:prstGeom>
            <a:noFill/>
            <a:ln w="22225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xmlns="" id="{C1E19A52-559F-48D5-8B51-2AABC5FBD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3588"/>
              <a:ext cx="5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Glossary Terms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268CC397-404C-45D8-B91E-6A82435D12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66734" y="4450474"/>
            <a:ext cx="1108075" cy="358775"/>
            <a:chOff x="1453" y="3550"/>
            <a:chExt cx="698" cy="226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xmlns="" id="{7234F982-799B-4F61-AD0C-F510989FCA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3" y="3550"/>
              <a:ext cx="69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xmlns="" id="{B597DE1B-7756-4A74-9A19-367258FBC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3557"/>
              <a:ext cx="612" cy="21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15084B5B-DB18-462A-B7CE-6A74E10C9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3557"/>
              <a:ext cx="612" cy="212"/>
            </a:xfrm>
            <a:prstGeom prst="rect">
              <a:avLst/>
            </a:prstGeom>
            <a:noFill/>
            <a:ln w="22225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66522C70-CC0B-4C3D-8296-5B9E3DB4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3588"/>
              <a:ext cx="2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SEMP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1014DA-D2A0-427A-B769-0B4D240C8BB5}"/>
              </a:ext>
            </a:extLst>
          </p:cNvPr>
          <p:cNvGrpSpPr/>
          <p:nvPr/>
        </p:nvGrpSpPr>
        <p:grpSpPr>
          <a:xfrm>
            <a:off x="7719609" y="4961994"/>
            <a:ext cx="1109661" cy="358775"/>
            <a:chOff x="4615670" y="5164626"/>
            <a:chExt cx="1109661" cy="358775"/>
          </a:xfrm>
        </p:grpSpPr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xmlns="" id="{A74BBC37-A687-4301-8F9F-B070AB70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632" y="5201139"/>
              <a:ext cx="94456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Work </a:t>
              </a:r>
              <a:r>
                <a:rPr lang="en-US" altLang="en-US" sz="1000" dirty="0">
                  <a:solidFill>
                    <a:srgbClr val="000000"/>
                  </a:solidFill>
                </a:rPr>
                <a:t>P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roduct </a:t>
              </a:r>
              <a:r>
                <a:rPr lang="en-US" altLang="en-US" sz="1000" dirty="0">
                  <a:solidFill>
                    <a:srgbClr val="000000"/>
                  </a:solidFill>
                </a:rPr>
                <a:t>T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emplates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xmlns="" id="{4536A020-B70F-4040-A4FF-53CA469E81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5670" y="5164626"/>
              <a:ext cx="1109661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40820E11-F328-48D2-9F80-DC695D328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057" y="5175739"/>
              <a:ext cx="973136" cy="33655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xmlns="" id="{ABC6274B-57C5-43A0-A4D2-EF8D8782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057" y="5175739"/>
              <a:ext cx="973136" cy="336550"/>
            </a:xfrm>
            <a:prstGeom prst="rect">
              <a:avLst/>
            </a:prstGeom>
            <a:noFill/>
            <a:ln w="22225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xmlns="" id="{38460FFD-021E-4D6A-9E02-D7C5A44A2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166" y="5239801"/>
              <a:ext cx="5963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Templates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78C25B0-24B8-488C-9AFB-BA9E54530802}"/>
              </a:ext>
            </a:extLst>
          </p:cNvPr>
          <p:cNvGrpSpPr/>
          <p:nvPr/>
        </p:nvGrpSpPr>
        <p:grpSpPr>
          <a:xfrm>
            <a:off x="4939648" y="4858461"/>
            <a:ext cx="1109661" cy="358775"/>
            <a:chOff x="4615670" y="5164626"/>
            <a:chExt cx="1109661" cy="358775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xmlns="" id="{1A35133E-1EA8-49B7-84F2-1FE15AA6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632" y="5201139"/>
              <a:ext cx="94456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Work </a:t>
              </a:r>
              <a:r>
                <a:rPr lang="en-US" altLang="en-US" sz="1000" dirty="0">
                  <a:solidFill>
                    <a:srgbClr val="000000"/>
                  </a:solidFill>
                </a:rPr>
                <a:t>P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roduct </a:t>
              </a:r>
              <a:r>
                <a:rPr lang="en-US" altLang="en-US" sz="1000" dirty="0">
                  <a:solidFill>
                    <a:srgbClr val="000000"/>
                  </a:solidFill>
                </a:rPr>
                <a:t>T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emplates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E526B7D9-0EA9-4916-A14C-5C38E118E8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5670" y="5164626"/>
              <a:ext cx="1109661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879B8418-1A69-4420-9FF5-11B07A29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057" y="5175739"/>
              <a:ext cx="973136" cy="33655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xmlns="" id="{72852BF3-E65D-4DB7-98BC-5C99342A6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057" y="5175739"/>
              <a:ext cx="973136" cy="336550"/>
            </a:xfrm>
            <a:prstGeom prst="rect">
              <a:avLst/>
            </a:prstGeom>
            <a:noFill/>
            <a:ln w="22225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xmlns="" id="{659D2E21-D9F2-4AF7-8493-48D17B82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785" y="5239801"/>
              <a:ext cx="7934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Project Scope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74B2475C-2E1B-4E4D-B43C-745864E10AB1}"/>
              </a:ext>
            </a:extLst>
          </p:cNvPr>
          <p:cNvGrpSpPr/>
          <p:nvPr/>
        </p:nvGrpSpPr>
        <p:grpSpPr>
          <a:xfrm>
            <a:off x="5197808" y="1352628"/>
            <a:ext cx="1128355" cy="1149202"/>
            <a:chOff x="5272445" y="1475175"/>
            <a:chExt cx="1128355" cy="114920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E9B6C75-B144-4CC2-B473-57512CB40E34}"/>
                </a:ext>
              </a:extLst>
            </p:cNvPr>
            <p:cNvSpPr/>
            <p:nvPr/>
          </p:nvSpPr>
          <p:spPr>
            <a:xfrm>
              <a:off x="5279937" y="1475175"/>
              <a:ext cx="981628" cy="11492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379E33C-6EC4-42FA-8FD2-A565D0E73AF3}"/>
                </a:ext>
              </a:extLst>
            </p:cNvPr>
            <p:cNvSpPr txBox="1"/>
            <p:nvPr/>
          </p:nvSpPr>
          <p:spPr>
            <a:xfrm>
              <a:off x="5272445" y="1588111"/>
              <a:ext cx="1128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Key Assumptions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CE1B47D-8BB6-4E01-B9DE-A21E04775B41}"/>
              </a:ext>
            </a:extLst>
          </p:cNvPr>
          <p:cNvGrpSpPr/>
          <p:nvPr/>
        </p:nvGrpSpPr>
        <p:grpSpPr>
          <a:xfrm>
            <a:off x="7087955" y="2086028"/>
            <a:ext cx="1128355" cy="1149202"/>
            <a:chOff x="5272445" y="1475175"/>
            <a:chExt cx="1128355" cy="114920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34CE977E-FDD8-4828-AAF3-397D1D4F0B19}"/>
                </a:ext>
              </a:extLst>
            </p:cNvPr>
            <p:cNvSpPr/>
            <p:nvPr/>
          </p:nvSpPr>
          <p:spPr>
            <a:xfrm>
              <a:off x="5279937" y="1475175"/>
              <a:ext cx="981628" cy="11492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5C38D23-8EDA-4337-AECE-9B703B22A456}"/>
                </a:ext>
              </a:extLst>
            </p:cNvPr>
            <p:cNvSpPr txBox="1"/>
            <p:nvPr/>
          </p:nvSpPr>
          <p:spPr>
            <a:xfrm>
              <a:off x="5272445" y="1588111"/>
              <a:ext cx="1128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AV-2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E30805C-A3A6-4A04-AB92-04F3D0E9CE3D}"/>
              </a:ext>
            </a:extLst>
          </p:cNvPr>
          <p:cNvGrpSpPr/>
          <p:nvPr/>
        </p:nvGrpSpPr>
        <p:grpSpPr>
          <a:xfrm>
            <a:off x="6465398" y="1625243"/>
            <a:ext cx="981628" cy="1149202"/>
            <a:chOff x="5279937" y="1475175"/>
            <a:chExt cx="981628" cy="1149202"/>
          </a:xfrm>
          <a:solidFill>
            <a:schemeClr val="bg1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EAEBD797-1CC4-424A-BE89-2F0E9BF90270}"/>
                </a:ext>
              </a:extLst>
            </p:cNvPr>
            <p:cNvSpPr/>
            <p:nvPr/>
          </p:nvSpPr>
          <p:spPr>
            <a:xfrm>
              <a:off x="5279937" y="1475175"/>
              <a:ext cx="981628" cy="114920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FCBF287-BD1C-420A-A568-A63265D35BF4}"/>
                </a:ext>
              </a:extLst>
            </p:cNvPr>
            <p:cNvSpPr txBox="1"/>
            <p:nvPr/>
          </p:nvSpPr>
          <p:spPr>
            <a:xfrm>
              <a:off x="5348645" y="1588111"/>
              <a:ext cx="90542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AV-1</a:t>
              </a:r>
            </a:p>
          </p:txBody>
        </p:sp>
      </p:grpSp>
      <p:sp>
        <p:nvSpPr>
          <p:cNvPr id="59" name="Arrow: Down 58">
            <a:extLst>
              <a:ext uri="{FF2B5EF4-FFF2-40B4-BE49-F238E27FC236}">
                <a16:creationId xmlns:a16="http://schemas.microsoft.com/office/drawing/2014/main" xmlns="" id="{C4B29DFF-AF98-4800-9085-8958D6419F0E}"/>
              </a:ext>
            </a:extLst>
          </p:cNvPr>
          <p:cNvSpPr/>
          <p:nvPr/>
        </p:nvSpPr>
        <p:spPr>
          <a:xfrm>
            <a:off x="5934834" y="3333536"/>
            <a:ext cx="1769177" cy="492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685800" y="45517"/>
            <a:ext cx="7315200" cy="9126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SE-2: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and Analyze Requirements and Related Artifacts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F5216D-A715-4628-9C7A-E02B6CDD8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1"/>
            <a:ext cx="6522196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5605673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what systems, organizations, roles and services  currently exist that might affect this architecture both “as is” and “planned”</a:t>
            </a:r>
          </a:p>
        </p:txBody>
      </p:sp>
    </p:spTree>
    <p:extLst>
      <p:ext uri="{BB962C8B-B14F-4D97-AF65-F5344CB8AC3E}">
        <p14:creationId xmlns:p14="http://schemas.microsoft.com/office/powerpoint/2010/main" val="6411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990600" y="347818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and Use Libraries (Taxonomies)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66A03C3-02D6-45BA-B223-0A205EA5C33E}"/>
              </a:ext>
            </a:extLst>
          </p:cNvPr>
          <p:cNvSpPr/>
          <p:nvPr/>
        </p:nvSpPr>
        <p:spPr>
          <a:xfrm>
            <a:off x="102029" y="1433785"/>
            <a:ext cx="41148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known requirements into libraries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Information/Data exchange libraries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or identify actor/component libraries (organization, posts, systems and services)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 to build draft function libraries (conceptual and logical placeholders)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E6AFBE4-7B0A-46E1-8040-71DC1DC8C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95" y="1447800"/>
            <a:ext cx="4767388" cy="42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76200"/>
            <a:ext cx="7086600" cy="60780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SE-4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Capture Constraints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97818F-4278-475F-AFBB-67EA20C6CD50}"/>
              </a:ext>
            </a:extLst>
          </p:cNvPr>
          <p:cNvSpPr/>
          <p:nvPr/>
        </p:nvSpPr>
        <p:spPr>
          <a:xfrm>
            <a:off x="425749" y="1219200"/>
            <a:ext cx="8292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Constraints are things that a system must do for legal, policy or other reason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xmlns="" id="{2674C4D6-9D73-4C72-8C75-AE7F0F6A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29" y="2057400"/>
            <a:ext cx="8126027" cy="4411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50941" rIns="0" bIns="50941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Standards that must be used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e.g. Link 16 Interface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Laws and policies that govern development, operations and support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e.g. environmental constraints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Frequency Allocation constraints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Operational Constraints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e.g. requires 24X7 coverage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Physical constraints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e.g. “paint it gray”(for the Navy)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of system constraints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e.g. must be operable by a soldier using his/her current equipment set (no new widget to carry)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-521041249.jpg" descr="-52104124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2178" y="1696998"/>
            <a:ext cx="5054621" cy="38656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78797" y="467297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Develop the Operational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713B3-EC0E-4D11-BCE3-E9F86A9C5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2893039" cy="1754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927413-8996-41E1-9984-3E24DF7FF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9" y="3032920"/>
            <a:ext cx="3450719" cy="327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D85192-7114-4A71-A350-CB77D17AB73A}"/>
              </a:ext>
            </a:extLst>
          </p:cNvPr>
          <p:cNvSpPr txBox="1"/>
          <p:nvPr/>
        </p:nvSpPr>
        <p:spPr>
          <a:xfrm>
            <a:off x="757561" y="11430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D87507-D45D-4CC5-805C-95BF16C93FE7}"/>
              </a:ext>
            </a:extLst>
          </p:cNvPr>
          <p:cNvSpPr txBox="1"/>
          <p:nvPr/>
        </p:nvSpPr>
        <p:spPr>
          <a:xfrm>
            <a:off x="2590800" y="303070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085E4E-01BD-4A7E-A58B-89D2DCE440CF}"/>
              </a:ext>
            </a:extLst>
          </p:cNvPr>
          <p:cNvSpPr txBox="1"/>
          <p:nvPr/>
        </p:nvSpPr>
        <p:spPr>
          <a:xfrm>
            <a:off x="6647458" y="1696998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Fit for Purpose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932102-2CA4-4C6A-A3BB-8DC2C32028E2}"/>
              </a:ext>
            </a:extLst>
          </p:cNvPr>
          <p:cNvSpPr txBox="1"/>
          <p:nvPr/>
        </p:nvSpPr>
        <p:spPr>
          <a:xfrm>
            <a:off x="4804369" y="5712781"/>
            <a:ext cx="412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“structure” diagrams to facilitate understanding of the behaviors</a:t>
            </a:r>
          </a:p>
        </p:txBody>
      </p:sp>
    </p:spTree>
    <p:extLst>
      <p:ext uri="{BB962C8B-B14F-4D97-AF65-F5344CB8AC3E}">
        <p14:creationId xmlns:p14="http://schemas.microsoft.com/office/powerpoint/2010/main" val="1763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990600" y="374287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SE-6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Develop Operational Mission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AF7CC-C5B2-4455-B50A-765280D9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5728"/>
            <a:ext cx="7021904" cy="5257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FE6D9F-7127-4593-9A9E-94E8A0F5FB88}"/>
              </a:ext>
            </a:extLst>
          </p:cNvPr>
          <p:cNvSpPr/>
          <p:nvPr/>
        </p:nvSpPr>
        <p:spPr>
          <a:xfrm>
            <a:off x="5181600" y="1143000"/>
            <a:ext cx="3657600" cy="29392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</a:rPr>
              <a:t>logical flow of the tasks the user needs to do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</a:rPr>
              <a:t>decisions that cause the user to move between tasks in the flow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</a:rPr>
              <a:t>the information needed to execute each task and to support the decisions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</a:rPr>
              <a:t> -   independent of system or function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from the stakeholder’s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viewpoint NOT the developer’s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83454" y="230930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SE-7: Develop the System Context (Structure)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A4E805-F3B0-43E5-B0D3-D1ADD5759CC1}"/>
              </a:ext>
            </a:extLst>
          </p:cNvPr>
          <p:cNvSpPr/>
          <p:nvPr/>
        </p:nvSpPr>
        <p:spPr>
          <a:xfrm>
            <a:off x="425749" y="998485"/>
            <a:ext cx="829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process the specific assets are described with interfaces for a specific capability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250F72-3D48-488F-A095-628DFB593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3" y="1371600"/>
            <a:ext cx="2669301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0C16E1-4DFE-4D28-B4AF-621C991B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0818"/>
            <a:ext cx="4860048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67CB5A-23AF-4775-BE4D-9D1CACBA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03346"/>
            <a:ext cx="2946400" cy="2285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61F295-74EE-416C-817B-D961083E84A5}"/>
              </a:ext>
            </a:extLst>
          </p:cNvPr>
          <p:cNvSpPr txBox="1"/>
          <p:nvPr/>
        </p:nvSpPr>
        <p:spPr>
          <a:xfrm>
            <a:off x="2480732" y="1800818"/>
            <a:ext cx="26597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Specific Configuration [1..*]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8CD3-8508-45DB-A09F-BAFAA549007D}"/>
              </a:ext>
            </a:extLst>
          </p:cNvPr>
          <p:cNvSpPr txBox="1"/>
          <p:nvPr/>
        </p:nvSpPr>
        <p:spPr>
          <a:xfrm>
            <a:off x="6883580" y="1554596"/>
            <a:ext cx="914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States for the System</a:t>
            </a:r>
          </a:p>
        </p:txBody>
      </p:sp>
    </p:spTree>
    <p:extLst>
      <p:ext uri="{BB962C8B-B14F-4D97-AF65-F5344CB8AC3E}">
        <p14:creationId xmlns:p14="http://schemas.microsoft.com/office/powerpoint/2010/main" val="2924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990600" y="764693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SE-8: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Allocate Functional Behavior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Threads)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483F26-0F76-4865-9F95-E16D37F60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53400" cy="499253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62000" y="1905000"/>
            <a:ext cx="26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400" y="381000"/>
            <a:ext cx="9144000" cy="135732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7D18C9-47D8-442A-ACF4-9B5A594A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1371600" cy="1241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1174" y="190500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174" y="2904613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Unified Profile for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MODAF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1174" y="3904226"/>
            <a:ext cx="479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Drafting a Process for JCIDS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398638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SE-9: Define and Document Interfaces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FF559C-65E2-412D-8CB0-CFADC350A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219200"/>
            <a:ext cx="7981950" cy="4887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63013"/>
            <a:ext cx="5683250" cy="26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458995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SE-10: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and Manage Traceability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1FAEC289-C3D4-46A4-B196-10A591DFBF67}"/>
              </a:ext>
            </a:extLst>
          </p:cNvPr>
          <p:cNvSpPr txBox="1">
            <a:spLocks/>
          </p:cNvSpPr>
          <p:nvPr/>
        </p:nvSpPr>
        <p:spPr>
          <a:xfrm>
            <a:off x="204395" y="1066800"/>
            <a:ext cx="8724452" cy="533371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Functional, non-functional, and interface requirements are derived for each level of the system structure hierarchy, traced to one or more previous level source requirements (i.e., 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«derived </a:t>
            </a:r>
            <a:r>
              <a:rPr lang="en-US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Reqt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and traced to the architecture elements that 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«satisfy»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requirements.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Font typeface="Wingdings 2"/>
              <a:buNone/>
            </a:pPr>
            <a:endParaRPr lang="en-US" sz="1200" dirty="0"/>
          </a:p>
          <a:p>
            <a:pPr marL="0" indent="0">
              <a:buFont typeface="Wingdings 2"/>
              <a:buNone/>
            </a:pPr>
            <a:endParaRPr lang="en-US" sz="1200" dirty="0"/>
          </a:p>
          <a:p>
            <a:pPr marL="0" indent="0">
              <a:buFont typeface="Wingdings 2"/>
              <a:buNone/>
            </a:pPr>
            <a:endParaRPr lang="en-US" sz="1200" dirty="0"/>
          </a:p>
          <a:p>
            <a:pPr marL="0" indent="0">
              <a:buFont typeface="Wingdings 2"/>
              <a:buNone/>
            </a:pPr>
            <a:endParaRPr lang="en-US" sz="1200" dirty="0"/>
          </a:p>
          <a:p>
            <a:pPr marL="0" indent="0">
              <a:buFont typeface="Wingdings 2"/>
              <a:buNone/>
            </a:pPr>
            <a:endParaRPr lang="en-US" sz="1200" dirty="0"/>
          </a:p>
          <a:p>
            <a:pPr marL="0" indent="0">
              <a:buFont typeface="Wingdings 2"/>
              <a:buNone/>
            </a:pPr>
            <a:endParaRPr lang="en-US" sz="800" dirty="0"/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the requirements defined in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layer to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they are valid requirements of type functional, non-functional, or interface requirements</a:t>
            </a:r>
            <a:r>
              <a:rPr lang="en-US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71CC31-027C-42F6-8E91-244CE81A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1" y="2362200"/>
            <a:ext cx="8479536" cy="30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990600" y="838200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SE-10: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and Manage Traceability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09441E-691D-4F4B-9B89-BEA86485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72" y="1595574"/>
            <a:ext cx="3352800" cy="3200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 requirements to the architecture elements that «satisfy» and «refine» them, and to their parent requirements at the higher level Specification using «derivedReqt» relationship.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Verification Objectives using the «verify» relationship to link the «testCase» to the «requirement» element.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4A2198-0AAC-4506-93EE-CC0774708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7831" r="31666" b="48809"/>
          <a:stretch/>
        </p:blipFill>
        <p:spPr>
          <a:xfrm>
            <a:off x="3657599" y="1595574"/>
            <a:ext cx="5493339" cy="36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816961" y="332743"/>
            <a:ext cx="7086600" cy="607805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SE-10: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and Manage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Traceability</a:t>
            </a:r>
          </a:p>
          <a:p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59C65F-4610-47DE-A0EA-C599187F73BA}"/>
              </a:ext>
            </a:extLst>
          </p:cNvPr>
          <p:cNvGrpSpPr/>
          <p:nvPr/>
        </p:nvGrpSpPr>
        <p:grpSpPr>
          <a:xfrm>
            <a:off x="0" y="1889944"/>
            <a:ext cx="9144000" cy="4434656"/>
            <a:chOff x="33196" y="1905000"/>
            <a:chExt cx="9144000" cy="44346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AA7E655-0D9B-4378-8EAD-CFD60744CDDF}"/>
                </a:ext>
              </a:extLst>
            </p:cNvPr>
            <p:cNvGrpSpPr/>
            <p:nvPr/>
          </p:nvGrpSpPr>
          <p:grpSpPr>
            <a:xfrm>
              <a:off x="33196" y="1905000"/>
              <a:ext cx="9144000" cy="4303932"/>
              <a:chOff x="33196" y="1905000"/>
              <a:chExt cx="9144000" cy="43039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01D1BADC-8907-400B-BF56-57EED92BC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196" y="1905000"/>
                <a:ext cx="9144000" cy="3568390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6A56D21-5BBD-4DDC-8891-6BB1DD9D6734}"/>
                  </a:ext>
                </a:extLst>
              </p:cNvPr>
              <p:cNvGrpSpPr/>
              <p:nvPr/>
            </p:nvGrpSpPr>
            <p:grpSpPr>
              <a:xfrm>
                <a:off x="609600" y="5511796"/>
                <a:ext cx="1143000" cy="489306"/>
                <a:chOff x="609600" y="5511796"/>
                <a:chExt cx="1143000" cy="48930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08BF5CD-6375-4913-8639-DE7B9344A57A}"/>
                    </a:ext>
                  </a:extLst>
                </p:cNvPr>
                <p:cNvCxnSpPr/>
                <p:nvPr/>
              </p:nvCxnSpPr>
              <p:spPr>
                <a:xfrm>
                  <a:off x="711375" y="5625644"/>
                  <a:ext cx="1041225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3CAE159F-5B3E-4A20-AFC9-3404D0B7B7D3}"/>
                    </a:ext>
                  </a:extLst>
                </p:cNvPr>
                <p:cNvCxnSpPr/>
                <p:nvPr/>
              </p:nvCxnSpPr>
              <p:spPr>
                <a:xfrm flipV="1">
                  <a:off x="1752600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7B2C1736-2984-455B-A93D-E846E14687B7}"/>
                    </a:ext>
                  </a:extLst>
                </p:cNvPr>
                <p:cNvCxnSpPr/>
                <p:nvPr/>
              </p:nvCxnSpPr>
              <p:spPr>
                <a:xfrm flipV="1">
                  <a:off x="711375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2FED2306-C0B9-435E-AC1C-3DAC3ECB0A43}"/>
                    </a:ext>
                  </a:extLst>
                </p:cNvPr>
                <p:cNvSpPr txBox="1"/>
                <p:nvPr/>
              </p:nvSpPr>
              <p:spPr>
                <a:xfrm>
                  <a:off x="609600" y="5739492"/>
                  <a:ext cx="101662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List of all REQs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0A04A13F-77F9-4CE8-9FA6-629EC95F1886}"/>
                  </a:ext>
                </a:extLst>
              </p:cNvPr>
              <p:cNvGrpSpPr/>
              <p:nvPr/>
            </p:nvGrpSpPr>
            <p:grpSpPr>
              <a:xfrm>
                <a:off x="4267200" y="5511796"/>
                <a:ext cx="2514600" cy="697136"/>
                <a:chOff x="4267200" y="5511796"/>
                <a:chExt cx="2514600" cy="69713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B9233435-3205-4C54-9D86-2E8C76248724}"/>
                    </a:ext>
                  </a:extLst>
                </p:cNvPr>
                <p:cNvCxnSpPr/>
                <p:nvPr/>
              </p:nvCxnSpPr>
              <p:spPr>
                <a:xfrm>
                  <a:off x="4267200" y="5625644"/>
                  <a:ext cx="25146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E1E0D985-8F21-4380-9EB3-83997EA2A4B1}"/>
                    </a:ext>
                  </a:extLst>
                </p:cNvPr>
                <p:cNvCxnSpPr/>
                <p:nvPr/>
              </p:nvCxnSpPr>
              <p:spPr>
                <a:xfrm flipV="1">
                  <a:off x="6781800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131A4030-3F5B-456B-919A-572AC6DAC706}"/>
                    </a:ext>
                  </a:extLst>
                </p:cNvPr>
                <p:cNvCxnSpPr/>
                <p:nvPr/>
              </p:nvCxnSpPr>
              <p:spPr>
                <a:xfrm flipV="1">
                  <a:off x="4267200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0BB1A9C1-A09B-41E5-B5A4-621F493A6599}"/>
                    </a:ext>
                  </a:extLst>
                </p:cNvPr>
                <p:cNvSpPr txBox="1"/>
                <p:nvPr/>
              </p:nvSpPr>
              <p:spPr>
                <a:xfrm>
                  <a:off x="4471207" y="5778045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3 Levels of Traceability of derived REQs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CD332920-3750-457C-866F-B98BB15571E8}"/>
                  </a:ext>
                </a:extLst>
              </p:cNvPr>
              <p:cNvGrpSpPr/>
              <p:nvPr/>
            </p:nvGrpSpPr>
            <p:grpSpPr>
              <a:xfrm>
                <a:off x="6934200" y="5511796"/>
                <a:ext cx="2133600" cy="697136"/>
                <a:chOff x="6934200" y="5511796"/>
                <a:chExt cx="2133600" cy="697136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916952CB-DB46-4DFB-B44B-F03F035B3180}"/>
                    </a:ext>
                  </a:extLst>
                </p:cNvPr>
                <p:cNvCxnSpPr/>
                <p:nvPr/>
              </p:nvCxnSpPr>
              <p:spPr>
                <a:xfrm>
                  <a:off x="6934200" y="5625644"/>
                  <a:ext cx="21336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F22F8778-1E74-4FA5-9584-5E031D7B48CD}"/>
                    </a:ext>
                  </a:extLst>
                </p:cNvPr>
                <p:cNvCxnSpPr/>
                <p:nvPr/>
              </p:nvCxnSpPr>
              <p:spPr>
                <a:xfrm flipV="1">
                  <a:off x="9067800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F7ABE2B5-F58E-421C-AA7C-7055F2FF56A2}"/>
                    </a:ext>
                  </a:extLst>
                </p:cNvPr>
                <p:cNvCxnSpPr/>
                <p:nvPr/>
              </p:nvCxnSpPr>
              <p:spPr>
                <a:xfrm flipV="1">
                  <a:off x="6934200" y="5511796"/>
                  <a:ext cx="0" cy="1138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D663A36D-6024-4150-90A0-5BAD1861F055}"/>
                    </a:ext>
                  </a:extLst>
                </p:cNvPr>
                <p:cNvSpPr txBox="1"/>
                <p:nvPr/>
              </p:nvSpPr>
              <p:spPr>
                <a:xfrm>
                  <a:off x="7033397" y="5778045"/>
                  <a:ext cx="187344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Count of derived REQs at each Level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6891EE6-AD6C-4BD2-B8CA-4809FBF83E26}"/>
                </a:ext>
              </a:extLst>
            </p:cNvPr>
            <p:cNvGrpSpPr/>
            <p:nvPr/>
          </p:nvGrpSpPr>
          <p:grpSpPr>
            <a:xfrm>
              <a:off x="1768276" y="5511796"/>
              <a:ext cx="983390" cy="827860"/>
              <a:chOff x="1768276" y="5511796"/>
              <a:chExt cx="983390" cy="82786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72D65F6-635F-4A9C-87B5-2FECE1F52FAB}"/>
                  </a:ext>
                </a:extLst>
              </p:cNvPr>
              <p:cNvCxnSpPr/>
              <p:nvPr/>
            </p:nvCxnSpPr>
            <p:spPr>
              <a:xfrm>
                <a:off x="1854375" y="5625644"/>
                <a:ext cx="7364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428C7879-091A-4A95-998B-2F4A019A95A4}"/>
                  </a:ext>
                </a:extLst>
              </p:cNvPr>
              <p:cNvCxnSpPr/>
              <p:nvPr/>
            </p:nvCxnSpPr>
            <p:spPr>
              <a:xfrm flipV="1">
                <a:off x="2590800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26EAF4F5-4C69-4DFD-9FE2-20D43D5807D4}"/>
                  </a:ext>
                </a:extLst>
              </p:cNvPr>
              <p:cNvCxnSpPr/>
              <p:nvPr/>
            </p:nvCxnSpPr>
            <p:spPr>
              <a:xfrm flipV="1">
                <a:off x="1854375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9771151F-D885-4E65-B2A7-6CAFDC74CDCA}"/>
                  </a:ext>
                </a:extLst>
              </p:cNvPr>
              <p:cNvSpPr txBox="1"/>
              <p:nvPr/>
            </p:nvSpPr>
            <p:spPr>
              <a:xfrm>
                <a:off x="1768276" y="5739492"/>
                <a:ext cx="9833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Architecture Entities that satisfy REQ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A0445A7-C675-4469-B7D8-BE44A1514FF6}"/>
                </a:ext>
              </a:extLst>
            </p:cNvPr>
            <p:cNvGrpSpPr/>
            <p:nvPr/>
          </p:nvGrpSpPr>
          <p:grpSpPr>
            <a:xfrm>
              <a:off x="2590800" y="5511796"/>
              <a:ext cx="915832" cy="824964"/>
              <a:chOff x="2590800" y="5511796"/>
              <a:chExt cx="915832" cy="82496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27D3A552-EFFA-4EB1-AF2A-A43387BE103F}"/>
                  </a:ext>
                </a:extLst>
              </p:cNvPr>
              <p:cNvCxnSpPr/>
              <p:nvPr/>
            </p:nvCxnSpPr>
            <p:spPr>
              <a:xfrm>
                <a:off x="2692575" y="5625644"/>
                <a:ext cx="6602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72D762C8-8BEE-4641-8546-A774A99CDFBE}"/>
                  </a:ext>
                </a:extLst>
              </p:cNvPr>
              <p:cNvCxnSpPr/>
              <p:nvPr/>
            </p:nvCxnSpPr>
            <p:spPr>
              <a:xfrm flipV="1">
                <a:off x="3352800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EC2CE20-A435-4162-AAB3-722F7A39EE81}"/>
                  </a:ext>
                </a:extLst>
              </p:cNvPr>
              <p:cNvCxnSpPr/>
              <p:nvPr/>
            </p:nvCxnSpPr>
            <p:spPr>
              <a:xfrm flipV="1">
                <a:off x="2692575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7C461AC-9FD1-4F4A-9DC3-98F47D3E7D1D}"/>
                  </a:ext>
                </a:extLst>
              </p:cNvPr>
              <p:cNvSpPr txBox="1"/>
              <p:nvPr/>
            </p:nvSpPr>
            <p:spPr>
              <a:xfrm>
                <a:off x="2590800" y="5736596"/>
                <a:ext cx="91583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REQ Verification Methods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FD9BBCB-10A7-4A98-9B4B-D352E1C87F05}"/>
                </a:ext>
              </a:extLst>
            </p:cNvPr>
            <p:cNvGrpSpPr/>
            <p:nvPr/>
          </p:nvGrpSpPr>
          <p:grpSpPr>
            <a:xfrm>
              <a:off x="3404857" y="5511796"/>
              <a:ext cx="915832" cy="827262"/>
              <a:chOff x="3404857" y="5511796"/>
              <a:chExt cx="915832" cy="82726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CAD73B61-DADD-4259-B0C9-249C662669AD}"/>
                  </a:ext>
                </a:extLst>
              </p:cNvPr>
              <p:cNvCxnSpPr/>
              <p:nvPr/>
            </p:nvCxnSpPr>
            <p:spPr>
              <a:xfrm>
                <a:off x="3454575" y="5625644"/>
                <a:ext cx="7364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03C41D63-1F7D-4238-8F47-B1263A616DFF}"/>
                  </a:ext>
                </a:extLst>
              </p:cNvPr>
              <p:cNvCxnSpPr/>
              <p:nvPr/>
            </p:nvCxnSpPr>
            <p:spPr>
              <a:xfrm flipV="1">
                <a:off x="4191000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94B506B5-5CBE-466F-BCC5-BFBB19687FD9}"/>
                  </a:ext>
                </a:extLst>
              </p:cNvPr>
              <p:cNvCxnSpPr/>
              <p:nvPr/>
            </p:nvCxnSpPr>
            <p:spPr>
              <a:xfrm flipV="1">
                <a:off x="3454575" y="5511796"/>
                <a:ext cx="0" cy="113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C2C49FF-13CB-4D7A-9147-1B13053362B5}"/>
                  </a:ext>
                </a:extLst>
              </p:cNvPr>
              <p:cNvSpPr txBox="1"/>
              <p:nvPr/>
            </p:nvSpPr>
            <p:spPr>
              <a:xfrm>
                <a:off x="3404857" y="5738894"/>
                <a:ext cx="91583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REQ Verification Objectives</a:t>
                </a:r>
              </a:p>
            </p:txBody>
          </p:sp>
        </p:grpSp>
      </p:grp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xmlns="" id="{76237B0C-E23C-4FDE-A558-1EC3D69D58E9}"/>
              </a:ext>
            </a:extLst>
          </p:cNvPr>
          <p:cNvSpPr txBox="1">
            <a:spLocks/>
          </p:cNvSpPr>
          <p:nvPr/>
        </p:nvSpPr>
        <p:spPr>
          <a:xfrm>
            <a:off x="218874" y="1073599"/>
            <a:ext cx="8724452" cy="701501"/>
          </a:xfrm>
          <a:prstGeom prst="rect">
            <a:avLst/>
          </a:prstGeom>
        </p:spPr>
        <p:txBody>
          <a:bodyPr/>
          <a:lstStyle>
            <a:lvl1pPr marL="114300" indent="-1143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285750" indent="-1143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446088" indent="-1143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3pPr>
            <a:lvl4pPr marL="628650" indent="-123825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90575" indent="-104775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1247775" indent="-104775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1704975" indent="-104775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162175" indent="-104775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2619375" indent="-104775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Table is used to create audit reports to show folks what is in the repository and the traceability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895409" y="464361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Verification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Validation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BDBADC2F-A9F3-4886-BCBC-096DF71BCF0B}"/>
              </a:ext>
            </a:extLst>
          </p:cNvPr>
          <p:cNvSpPr txBox="1">
            <a:spLocks/>
          </p:cNvSpPr>
          <p:nvPr/>
        </p:nvSpPr>
        <p:spPr>
          <a:xfrm>
            <a:off x="204395" y="1066800"/>
            <a:ext cx="8724452" cy="5066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Capture the status of each V&amp;V activity in the database with traceability back to the impacted requirement or stakeholder operational mission threads.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766AE-D6ED-46F4-BB3F-1270A17D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709" y="1692833"/>
            <a:ext cx="4542161" cy="458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FE67-95B8-4A5A-B118-6FEF9891EBAA}"/>
              </a:ext>
            </a:extLst>
          </p:cNvPr>
          <p:cNvSpPr/>
          <p:nvPr/>
        </p:nvSpPr>
        <p:spPr>
          <a:xfrm>
            <a:off x="200672" y="1676400"/>
            <a:ext cx="399032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solidFill>
                  <a:prstClr val="black"/>
                </a:solidFill>
                <a:latin typeface="Arial"/>
              </a:rPr>
              <a:t>Verification Traceability</a:t>
            </a:r>
            <a:r>
              <a:rPr lang="en-US" kern="0" dirty="0">
                <a:solidFill>
                  <a:prstClr val="black"/>
                </a:solidFill>
                <a:latin typeface="Arial"/>
              </a:rPr>
              <a:t>. The purpose of the Verification Process is to confirm that the specified System Requirements are fulfilled by the system design.</a:t>
            </a:r>
          </a:p>
          <a:p>
            <a:pPr lvl="0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solidFill>
                  <a:prstClr val="black"/>
                </a:solidFill>
                <a:latin typeface="Arial"/>
              </a:rPr>
              <a:t>Validation Traceability</a:t>
            </a:r>
            <a:r>
              <a:rPr lang="en-US" kern="0" dirty="0">
                <a:solidFill>
                  <a:prstClr val="black"/>
                </a:solidFill>
                <a:latin typeface="Arial"/>
              </a:rPr>
              <a:t>. The purpose of the Validation Process is to provide objective evidence that the services provided by a system when in use comply with stakeholders’ requirements, achieving its intended use in its intended operational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2457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82271" y="3252643"/>
            <a:ext cx="729827" cy="4665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flipH="1">
            <a:off x="3163270" y="3336263"/>
            <a:ext cx="4978399" cy="2627085"/>
          </a:xfrm>
          <a:custGeom>
            <a:avLst/>
            <a:gdLst>
              <a:gd name="connsiteX0" fmla="*/ 994229 w 5508172"/>
              <a:gd name="connsiteY0" fmla="*/ 0 h 2815771"/>
              <a:gd name="connsiteX1" fmla="*/ 2002972 w 5508172"/>
              <a:gd name="connsiteY1" fmla="*/ 2082800 h 2815771"/>
              <a:gd name="connsiteX2" fmla="*/ 5508172 w 5508172"/>
              <a:gd name="connsiteY2" fmla="*/ 2039257 h 2815771"/>
              <a:gd name="connsiteX3" fmla="*/ 5500915 w 5508172"/>
              <a:gd name="connsiteY3" fmla="*/ 2815771 h 2815771"/>
              <a:gd name="connsiteX4" fmla="*/ 1349829 w 5508172"/>
              <a:gd name="connsiteY4" fmla="*/ 2801257 h 2815771"/>
              <a:gd name="connsiteX5" fmla="*/ 0 w 5508172"/>
              <a:gd name="connsiteY5" fmla="*/ 36285 h 2815771"/>
              <a:gd name="connsiteX6" fmla="*/ 994229 w 5508172"/>
              <a:gd name="connsiteY6" fmla="*/ 0 h 2815771"/>
              <a:gd name="connsiteX0" fmla="*/ 957943 w 5471886"/>
              <a:gd name="connsiteY0" fmla="*/ 0 h 2815771"/>
              <a:gd name="connsiteX1" fmla="*/ 1966686 w 5471886"/>
              <a:gd name="connsiteY1" fmla="*/ 2082800 h 2815771"/>
              <a:gd name="connsiteX2" fmla="*/ 5471886 w 5471886"/>
              <a:gd name="connsiteY2" fmla="*/ 2039257 h 2815771"/>
              <a:gd name="connsiteX3" fmla="*/ 5464629 w 5471886"/>
              <a:gd name="connsiteY3" fmla="*/ 2815771 h 2815771"/>
              <a:gd name="connsiteX4" fmla="*/ 1313543 w 5471886"/>
              <a:gd name="connsiteY4" fmla="*/ 2801257 h 2815771"/>
              <a:gd name="connsiteX5" fmla="*/ 0 w 5471886"/>
              <a:gd name="connsiteY5" fmla="*/ 7256 h 2815771"/>
              <a:gd name="connsiteX6" fmla="*/ 957943 w 5471886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146629 w 5304972"/>
              <a:gd name="connsiteY4" fmla="*/ 2801257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291772 w 5304972"/>
              <a:gd name="connsiteY4" fmla="*/ 2794000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364343 w 5304972"/>
              <a:gd name="connsiteY4" fmla="*/ 2801257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25714 w 5239657"/>
              <a:gd name="connsiteY0" fmla="*/ 0 h 2815771"/>
              <a:gd name="connsiteX1" fmla="*/ 1734457 w 5239657"/>
              <a:gd name="connsiteY1" fmla="*/ 2082800 h 2815771"/>
              <a:gd name="connsiteX2" fmla="*/ 5239657 w 5239657"/>
              <a:gd name="connsiteY2" fmla="*/ 2039257 h 2815771"/>
              <a:gd name="connsiteX3" fmla="*/ 5232400 w 5239657"/>
              <a:gd name="connsiteY3" fmla="*/ 2815771 h 2815771"/>
              <a:gd name="connsiteX4" fmla="*/ 1299028 w 5239657"/>
              <a:gd name="connsiteY4" fmla="*/ 2801257 h 2815771"/>
              <a:gd name="connsiteX5" fmla="*/ 0 w 5239657"/>
              <a:gd name="connsiteY5" fmla="*/ 203200 h 2815771"/>
              <a:gd name="connsiteX6" fmla="*/ 725714 w 5239657"/>
              <a:gd name="connsiteY6" fmla="*/ 0 h 2815771"/>
              <a:gd name="connsiteX0" fmla="*/ 820057 w 5239657"/>
              <a:gd name="connsiteY0" fmla="*/ 0 h 2612571"/>
              <a:gd name="connsiteX1" fmla="*/ 1734457 w 5239657"/>
              <a:gd name="connsiteY1" fmla="*/ 1879600 h 2612571"/>
              <a:gd name="connsiteX2" fmla="*/ 5239657 w 5239657"/>
              <a:gd name="connsiteY2" fmla="*/ 1836057 h 2612571"/>
              <a:gd name="connsiteX3" fmla="*/ 5232400 w 5239657"/>
              <a:gd name="connsiteY3" fmla="*/ 2612571 h 2612571"/>
              <a:gd name="connsiteX4" fmla="*/ 1299028 w 5239657"/>
              <a:gd name="connsiteY4" fmla="*/ 2598057 h 2612571"/>
              <a:gd name="connsiteX5" fmla="*/ 0 w 5239657"/>
              <a:gd name="connsiteY5" fmla="*/ 0 h 2612571"/>
              <a:gd name="connsiteX6" fmla="*/ 820057 w 5239657"/>
              <a:gd name="connsiteY6" fmla="*/ 0 h 2612571"/>
              <a:gd name="connsiteX0" fmla="*/ 820057 w 5232400"/>
              <a:gd name="connsiteY0" fmla="*/ 0 h 2612571"/>
              <a:gd name="connsiteX1" fmla="*/ 1734457 w 5232400"/>
              <a:gd name="connsiteY1" fmla="*/ 1879600 h 2612571"/>
              <a:gd name="connsiteX2" fmla="*/ 4956628 w 5232400"/>
              <a:gd name="connsiteY2" fmla="*/ 1828799 h 2612571"/>
              <a:gd name="connsiteX3" fmla="*/ 5232400 w 5232400"/>
              <a:gd name="connsiteY3" fmla="*/ 2612571 h 2612571"/>
              <a:gd name="connsiteX4" fmla="*/ 1299028 w 5232400"/>
              <a:gd name="connsiteY4" fmla="*/ 2598057 h 2612571"/>
              <a:gd name="connsiteX5" fmla="*/ 0 w 5232400"/>
              <a:gd name="connsiteY5" fmla="*/ 0 h 2612571"/>
              <a:gd name="connsiteX6" fmla="*/ 820057 w 5232400"/>
              <a:gd name="connsiteY6" fmla="*/ 0 h 2612571"/>
              <a:gd name="connsiteX0" fmla="*/ 820057 w 4963885"/>
              <a:gd name="connsiteY0" fmla="*/ 0 h 2627085"/>
              <a:gd name="connsiteX1" fmla="*/ 1734457 w 4963885"/>
              <a:gd name="connsiteY1" fmla="*/ 1879600 h 2627085"/>
              <a:gd name="connsiteX2" fmla="*/ 4956628 w 4963885"/>
              <a:gd name="connsiteY2" fmla="*/ 1828799 h 2627085"/>
              <a:gd name="connsiteX3" fmla="*/ 4963885 w 4963885"/>
              <a:gd name="connsiteY3" fmla="*/ 2627085 h 2627085"/>
              <a:gd name="connsiteX4" fmla="*/ 1299028 w 4963885"/>
              <a:gd name="connsiteY4" fmla="*/ 2598057 h 2627085"/>
              <a:gd name="connsiteX5" fmla="*/ 0 w 4963885"/>
              <a:gd name="connsiteY5" fmla="*/ 0 h 2627085"/>
              <a:gd name="connsiteX6" fmla="*/ 820057 w 4963885"/>
              <a:gd name="connsiteY6" fmla="*/ 0 h 2627085"/>
              <a:gd name="connsiteX0" fmla="*/ 820057 w 4963885"/>
              <a:gd name="connsiteY0" fmla="*/ 0 h 2627085"/>
              <a:gd name="connsiteX1" fmla="*/ 1625599 w 4963885"/>
              <a:gd name="connsiteY1" fmla="*/ 1647371 h 2627085"/>
              <a:gd name="connsiteX2" fmla="*/ 4956628 w 4963885"/>
              <a:gd name="connsiteY2" fmla="*/ 1828799 h 2627085"/>
              <a:gd name="connsiteX3" fmla="*/ 4963885 w 4963885"/>
              <a:gd name="connsiteY3" fmla="*/ 2627085 h 2627085"/>
              <a:gd name="connsiteX4" fmla="*/ 1299028 w 4963885"/>
              <a:gd name="connsiteY4" fmla="*/ 2598057 h 2627085"/>
              <a:gd name="connsiteX5" fmla="*/ 0 w 4963885"/>
              <a:gd name="connsiteY5" fmla="*/ 0 h 2627085"/>
              <a:gd name="connsiteX6" fmla="*/ 820057 w 4963885"/>
              <a:gd name="connsiteY6" fmla="*/ 0 h 2627085"/>
              <a:gd name="connsiteX0" fmla="*/ 820057 w 4978399"/>
              <a:gd name="connsiteY0" fmla="*/ 0 h 2627085"/>
              <a:gd name="connsiteX1" fmla="*/ 1625599 w 4978399"/>
              <a:gd name="connsiteY1" fmla="*/ 1647371 h 2627085"/>
              <a:gd name="connsiteX2" fmla="*/ 4978399 w 4978399"/>
              <a:gd name="connsiteY2" fmla="*/ 1611085 h 2627085"/>
              <a:gd name="connsiteX3" fmla="*/ 4963885 w 4978399"/>
              <a:gd name="connsiteY3" fmla="*/ 2627085 h 2627085"/>
              <a:gd name="connsiteX4" fmla="*/ 1299028 w 4978399"/>
              <a:gd name="connsiteY4" fmla="*/ 2598057 h 2627085"/>
              <a:gd name="connsiteX5" fmla="*/ 0 w 4978399"/>
              <a:gd name="connsiteY5" fmla="*/ 0 h 2627085"/>
              <a:gd name="connsiteX6" fmla="*/ 820057 w 4978399"/>
              <a:gd name="connsiteY6" fmla="*/ 0 h 2627085"/>
              <a:gd name="connsiteX0" fmla="*/ 820057 w 4978399"/>
              <a:gd name="connsiteY0" fmla="*/ 0 h 2627085"/>
              <a:gd name="connsiteX1" fmla="*/ 1611085 w 4978399"/>
              <a:gd name="connsiteY1" fmla="*/ 1603828 h 2627085"/>
              <a:gd name="connsiteX2" fmla="*/ 4978399 w 4978399"/>
              <a:gd name="connsiteY2" fmla="*/ 1611085 h 2627085"/>
              <a:gd name="connsiteX3" fmla="*/ 4963885 w 4978399"/>
              <a:gd name="connsiteY3" fmla="*/ 2627085 h 2627085"/>
              <a:gd name="connsiteX4" fmla="*/ 1299028 w 4978399"/>
              <a:gd name="connsiteY4" fmla="*/ 2598057 h 2627085"/>
              <a:gd name="connsiteX5" fmla="*/ 0 w 4978399"/>
              <a:gd name="connsiteY5" fmla="*/ 0 h 2627085"/>
              <a:gd name="connsiteX6" fmla="*/ 820057 w 4978399"/>
              <a:gd name="connsiteY6" fmla="*/ 0 h 26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399" h="2627085">
                <a:moveTo>
                  <a:pt x="820057" y="0"/>
                </a:moveTo>
                <a:lnTo>
                  <a:pt x="1611085" y="1603828"/>
                </a:lnTo>
                <a:lnTo>
                  <a:pt x="4978399" y="1611085"/>
                </a:lnTo>
                <a:lnTo>
                  <a:pt x="4963885" y="2627085"/>
                </a:lnTo>
                <a:lnTo>
                  <a:pt x="1299028" y="2598057"/>
                </a:lnTo>
                <a:lnTo>
                  <a:pt x="0" y="0"/>
                </a:lnTo>
                <a:lnTo>
                  <a:pt x="820057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13236" y="3219284"/>
            <a:ext cx="4978399" cy="2627085"/>
          </a:xfrm>
          <a:custGeom>
            <a:avLst/>
            <a:gdLst>
              <a:gd name="connsiteX0" fmla="*/ 994229 w 5508172"/>
              <a:gd name="connsiteY0" fmla="*/ 0 h 2815771"/>
              <a:gd name="connsiteX1" fmla="*/ 2002972 w 5508172"/>
              <a:gd name="connsiteY1" fmla="*/ 2082800 h 2815771"/>
              <a:gd name="connsiteX2" fmla="*/ 5508172 w 5508172"/>
              <a:gd name="connsiteY2" fmla="*/ 2039257 h 2815771"/>
              <a:gd name="connsiteX3" fmla="*/ 5500915 w 5508172"/>
              <a:gd name="connsiteY3" fmla="*/ 2815771 h 2815771"/>
              <a:gd name="connsiteX4" fmla="*/ 1349829 w 5508172"/>
              <a:gd name="connsiteY4" fmla="*/ 2801257 h 2815771"/>
              <a:gd name="connsiteX5" fmla="*/ 0 w 5508172"/>
              <a:gd name="connsiteY5" fmla="*/ 36285 h 2815771"/>
              <a:gd name="connsiteX6" fmla="*/ 994229 w 5508172"/>
              <a:gd name="connsiteY6" fmla="*/ 0 h 2815771"/>
              <a:gd name="connsiteX0" fmla="*/ 957943 w 5471886"/>
              <a:gd name="connsiteY0" fmla="*/ 0 h 2815771"/>
              <a:gd name="connsiteX1" fmla="*/ 1966686 w 5471886"/>
              <a:gd name="connsiteY1" fmla="*/ 2082800 h 2815771"/>
              <a:gd name="connsiteX2" fmla="*/ 5471886 w 5471886"/>
              <a:gd name="connsiteY2" fmla="*/ 2039257 h 2815771"/>
              <a:gd name="connsiteX3" fmla="*/ 5464629 w 5471886"/>
              <a:gd name="connsiteY3" fmla="*/ 2815771 h 2815771"/>
              <a:gd name="connsiteX4" fmla="*/ 1313543 w 5471886"/>
              <a:gd name="connsiteY4" fmla="*/ 2801257 h 2815771"/>
              <a:gd name="connsiteX5" fmla="*/ 0 w 5471886"/>
              <a:gd name="connsiteY5" fmla="*/ 7256 h 2815771"/>
              <a:gd name="connsiteX6" fmla="*/ 957943 w 5471886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146629 w 5304972"/>
              <a:gd name="connsiteY4" fmla="*/ 2801257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291772 w 5304972"/>
              <a:gd name="connsiteY4" fmla="*/ 2794000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91029 w 5304972"/>
              <a:gd name="connsiteY0" fmla="*/ 0 h 2815771"/>
              <a:gd name="connsiteX1" fmla="*/ 1799772 w 5304972"/>
              <a:gd name="connsiteY1" fmla="*/ 2082800 h 2815771"/>
              <a:gd name="connsiteX2" fmla="*/ 5304972 w 5304972"/>
              <a:gd name="connsiteY2" fmla="*/ 2039257 h 2815771"/>
              <a:gd name="connsiteX3" fmla="*/ 5297715 w 5304972"/>
              <a:gd name="connsiteY3" fmla="*/ 2815771 h 2815771"/>
              <a:gd name="connsiteX4" fmla="*/ 1364343 w 5304972"/>
              <a:gd name="connsiteY4" fmla="*/ 2801257 h 2815771"/>
              <a:gd name="connsiteX5" fmla="*/ 0 w 5304972"/>
              <a:gd name="connsiteY5" fmla="*/ 29028 h 2815771"/>
              <a:gd name="connsiteX6" fmla="*/ 791029 w 5304972"/>
              <a:gd name="connsiteY6" fmla="*/ 0 h 2815771"/>
              <a:gd name="connsiteX0" fmla="*/ 725714 w 5239657"/>
              <a:gd name="connsiteY0" fmla="*/ 0 h 2815771"/>
              <a:gd name="connsiteX1" fmla="*/ 1734457 w 5239657"/>
              <a:gd name="connsiteY1" fmla="*/ 2082800 h 2815771"/>
              <a:gd name="connsiteX2" fmla="*/ 5239657 w 5239657"/>
              <a:gd name="connsiteY2" fmla="*/ 2039257 h 2815771"/>
              <a:gd name="connsiteX3" fmla="*/ 5232400 w 5239657"/>
              <a:gd name="connsiteY3" fmla="*/ 2815771 h 2815771"/>
              <a:gd name="connsiteX4" fmla="*/ 1299028 w 5239657"/>
              <a:gd name="connsiteY4" fmla="*/ 2801257 h 2815771"/>
              <a:gd name="connsiteX5" fmla="*/ 0 w 5239657"/>
              <a:gd name="connsiteY5" fmla="*/ 203200 h 2815771"/>
              <a:gd name="connsiteX6" fmla="*/ 725714 w 5239657"/>
              <a:gd name="connsiteY6" fmla="*/ 0 h 2815771"/>
              <a:gd name="connsiteX0" fmla="*/ 820057 w 5239657"/>
              <a:gd name="connsiteY0" fmla="*/ 0 h 2612571"/>
              <a:gd name="connsiteX1" fmla="*/ 1734457 w 5239657"/>
              <a:gd name="connsiteY1" fmla="*/ 1879600 h 2612571"/>
              <a:gd name="connsiteX2" fmla="*/ 5239657 w 5239657"/>
              <a:gd name="connsiteY2" fmla="*/ 1836057 h 2612571"/>
              <a:gd name="connsiteX3" fmla="*/ 5232400 w 5239657"/>
              <a:gd name="connsiteY3" fmla="*/ 2612571 h 2612571"/>
              <a:gd name="connsiteX4" fmla="*/ 1299028 w 5239657"/>
              <a:gd name="connsiteY4" fmla="*/ 2598057 h 2612571"/>
              <a:gd name="connsiteX5" fmla="*/ 0 w 5239657"/>
              <a:gd name="connsiteY5" fmla="*/ 0 h 2612571"/>
              <a:gd name="connsiteX6" fmla="*/ 820057 w 5239657"/>
              <a:gd name="connsiteY6" fmla="*/ 0 h 2612571"/>
              <a:gd name="connsiteX0" fmla="*/ 820057 w 5232400"/>
              <a:gd name="connsiteY0" fmla="*/ 0 h 2612571"/>
              <a:gd name="connsiteX1" fmla="*/ 1734457 w 5232400"/>
              <a:gd name="connsiteY1" fmla="*/ 1879600 h 2612571"/>
              <a:gd name="connsiteX2" fmla="*/ 4956628 w 5232400"/>
              <a:gd name="connsiteY2" fmla="*/ 1828799 h 2612571"/>
              <a:gd name="connsiteX3" fmla="*/ 5232400 w 5232400"/>
              <a:gd name="connsiteY3" fmla="*/ 2612571 h 2612571"/>
              <a:gd name="connsiteX4" fmla="*/ 1299028 w 5232400"/>
              <a:gd name="connsiteY4" fmla="*/ 2598057 h 2612571"/>
              <a:gd name="connsiteX5" fmla="*/ 0 w 5232400"/>
              <a:gd name="connsiteY5" fmla="*/ 0 h 2612571"/>
              <a:gd name="connsiteX6" fmla="*/ 820057 w 5232400"/>
              <a:gd name="connsiteY6" fmla="*/ 0 h 2612571"/>
              <a:gd name="connsiteX0" fmla="*/ 820057 w 4963885"/>
              <a:gd name="connsiteY0" fmla="*/ 0 h 2627085"/>
              <a:gd name="connsiteX1" fmla="*/ 1734457 w 4963885"/>
              <a:gd name="connsiteY1" fmla="*/ 1879600 h 2627085"/>
              <a:gd name="connsiteX2" fmla="*/ 4956628 w 4963885"/>
              <a:gd name="connsiteY2" fmla="*/ 1828799 h 2627085"/>
              <a:gd name="connsiteX3" fmla="*/ 4963885 w 4963885"/>
              <a:gd name="connsiteY3" fmla="*/ 2627085 h 2627085"/>
              <a:gd name="connsiteX4" fmla="*/ 1299028 w 4963885"/>
              <a:gd name="connsiteY4" fmla="*/ 2598057 h 2627085"/>
              <a:gd name="connsiteX5" fmla="*/ 0 w 4963885"/>
              <a:gd name="connsiteY5" fmla="*/ 0 h 2627085"/>
              <a:gd name="connsiteX6" fmla="*/ 820057 w 4963885"/>
              <a:gd name="connsiteY6" fmla="*/ 0 h 2627085"/>
              <a:gd name="connsiteX0" fmla="*/ 820057 w 4963885"/>
              <a:gd name="connsiteY0" fmla="*/ 0 h 2627085"/>
              <a:gd name="connsiteX1" fmla="*/ 1625599 w 4963885"/>
              <a:gd name="connsiteY1" fmla="*/ 1647371 h 2627085"/>
              <a:gd name="connsiteX2" fmla="*/ 4956628 w 4963885"/>
              <a:gd name="connsiteY2" fmla="*/ 1828799 h 2627085"/>
              <a:gd name="connsiteX3" fmla="*/ 4963885 w 4963885"/>
              <a:gd name="connsiteY3" fmla="*/ 2627085 h 2627085"/>
              <a:gd name="connsiteX4" fmla="*/ 1299028 w 4963885"/>
              <a:gd name="connsiteY4" fmla="*/ 2598057 h 2627085"/>
              <a:gd name="connsiteX5" fmla="*/ 0 w 4963885"/>
              <a:gd name="connsiteY5" fmla="*/ 0 h 2627085"/>
              <a:gd name="connsiteX6" fmla="*/ 820057 w 4963885"/>
              <a:gd name="connsiteY6" fmla="*/ 0 h 2627085"/>
              <a:gd name="connsiteX0" fmla="*/ 820057 w 4978399"/>
              <a:gd name="connsiteY0" fmla="*/ 0 h 2627085"/>
              <a:gd name="connsiteX1" fmla="*/ 1625599 w 4978399"/>
              <a:gd name="connsiteY1" fmla="*/ 1647371 h 2627085"/>
              <a:gd name="connsiteX2" fmla="*/ 4978399 w 4978399"/>
              <a:gd name="connsiteY2" fmla="*/ 1611085 h 2627085"/>
              <a:gd name="connsiteX3" fmla="*/ 4963885 w 4978399"/>
              <a:gd name="connsiteY3" fmla="*/ 2627085 h 2627085"/>
              <a:gd name="connsiteX4" fmla="*/ 1299028 w 4978399"/>
              <a:gd name="connsiteY4" fmla="*/ 2598057 h 2627085"/>
              <a:gd name="connsiteX5" fmla="*/ 0 w 4978399"/>
              <a:gd name="connsiteY5" fmla="*/ 0 h 2627085"/>
              <a:gd name="connsiteX6" fmla="*/ 820057 w 4978399"/>
              <a:gd name="connsiteY6" fmla="*/ 0 h 2627085"/>
              <a:gd name="connsiteX0" fmla="*/ 820057 w 4978399"/>
              <a:gd name="connsiteY0" fmla="*/ 0 h 2627085"/>
              <a:gd name="connsiteX1" fmla="*/ 1611085 w 4978399"/>
              <a:gd name="connsiteY1" fmla="*/ 1603828 h 2627085"/>
              <a:gd name="connsiteX2" fmla="*/ 4978399 w 4978399"/>
              <a:gd name="connsiteY2" fmla="*/ 1611085 h 2627085"/>
              <a:gd name="connsiteX3" fmla="*/ 4963885 w 4978399"/>
              <a:gd name="connsiteY3" fmla="*/ 2627085 h 2627085"/>
              <a:gd name="connsiteX4" fmla="*/ 1299028 w 4978399"/>
              <a:gd name="connsiteY4" fmla="*/ 2598057 h 2627085"/>
              <a:gd name="connsiteX5" fmla="*/ 0 w 4978399"/>
              <a:gd name="connsiteY5" fmla="*/ 0 h 2627085"/>
              <a:gd name="connsiteX6" fmla="*/ 820057 w 4978399"/>
              <a:gd name="connsiteY6" fmla="*/ 0 h 26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399" h="2627085">
                <a:moveTo>
                  <a:pt x="820057" y="0"/>
                </a:moveTo>
                <a:lnTo>
                  <a:pt x="1611085" y="1603828"/>
                </a:lnTo>
                <a:lnTo>
                  <a:pt x="4978399" y="1611085"/>
                </a:lnTo>
                <a:lnTo>
                  <a:pt x="4963885" y="2627085"/>
                </a:lnTo>
                <a:lnTo>
                  <a:pt x="1299028" y="2598057"/>
                </a:lnTo>
                <a:lnTo>
                  <a:pt x="0" y="0"/>
                </a:lnTo>
                <a:lnTo>
                  <a:pt x="820057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89321" y="2302829"/>
            <a:ext cx="7976006" cy="3536304"/>
            <a:chOff x="576880" y="1705670"/>
            <a:chExt cx="7976006" cy="3536304"/>
          </a:xfrm>
        </p:grpSpPr>
        <p:sp>
          <p:nvSpPr>
            <p:cNvPr id="6" name="Freeform 5"/>
            <p:cNvSpPr/>
            <p:nvPr/>
          </p:nvSpPr>
          <p:spPr>
            <a:xfrm>
              <a:off x="1614087" y="1720102"/>
              <a:ext cx="5765821" cy="3341753"/>
            </a:xfrm>
            <a:custGeom>
              <a:avLst/>
              <a:gdLst>
                <a:gd name="connsiteX0" fmla="*/ 94343 w 5043714"/>
                <a:gd name="connsiteY0" fmla="*/ 0 h 3048000"/>
                <a:gd name="connsiteX1" fmla="*/ 0 w 5043714"/>
                <a:gd name="connsiteY1" fmla="*/ 166914 h 3048000"/>
                <a:gd name="connsiteX2" fmla="*/ 137886 w 5043714"/>
                <a:gd name="connsiteY2" fmla="*/ 297543 h 3048000"/>
                <a:gd name="connsiteX3" fmla="*/ 145143 w 5043714"/>
                <a:gd name="connsiteY3" fmla="*/ 355600 h 3048000"/>
                <a:gd name="connsiteX4" fmla="*/ 58057 w 5043714"/>
                <a:gd name="connsiteY4" fmla="*/ 508000 h 3048000"/>
                <a:gd name="connsiteX5" fmla="*/ 377371 w 5043714"/>
                <a:gd name="connsiteY5" fmla="*/ 500743 h 3048000"/>
                <a:gd name="connsiteX6" fmla="*/ 1574800 w 5043714"/>
                <a:gd name="connsiteY6" fmla="*/ 3048000 h 3048000"/>
                <a:gd name="connsiteX7" fmla="*/ 2859314 w 5043714"/>
                <a:gd name="connsiteY7" fmla="*/ 3040743 h 3048000"/>
                <a:gd name="connsiteX8" fmla="*/ 4107543 w 5043714"/>
                <a:gd name="connsiteY8" fmla="*/ 544286 h 3048000"/>
                <a:gd name="connsiteX9" fmla="*/ 4971143 w 5043714"/>
                <a:gd name="connsiteY9" fmla="*/ 544286 h 3048000"/>
                <a:gd name="connsiteX10" fmla="*/ 5043714 w 5043714"/>
                <a:gd name="connsiteY10" fmla="*/ 406400 h 3048000"/>
                <a:gd name="connsiteX11" fmla="*/ 5036457 w 5043714"/>
                <a:gd name="connsiteY11" fmla="*/ 333829 h 3048000"/>
                <a:gd name="connsiteX12" fmla="*/ 4920343 w 5043714"/>
                <a:gd name="connsiteY12" fmla="*/ 224972 h 3048000"/>
                <a:gd name="connsiteX13" fmla="*/ 4942114 w 5043714"/>
                <a:gd name="connsiteY13" fmla="*/ 137886 h 3048000"/>
                <a:gd name="connsiteX14" fmla="*/ 5036457 w 5043714"/>
                <a:gd name="connsiteY14" fmla="*/ 21772 h 3048000"/>
                <a:gd name="connsiteX15" fmla="*/ 3577771 w 5043714"/>
                <a:gd name="connsiteY15" fmla="*/ 0 h 3048000"/>
                <a:gd name="connsiteX16" fmla="*/ 2336800 w 5043714"/>
                <a:gd name="connsiteY16" fmla="*/ 2561772 h 3048000"/>
                <a:gd name="connsiteX17" fmla="*/ 2111828 w 5043714"/>
                <a:gd name="connsiteY17" fmla="*/ 2540000 h 3048000"/>
                <a:gd name="connsiteX18" fmla="*/ 870857 w 5043714"/>
                <a:gd name="connsiteY18" fmla="*/ 14514 h 3048000"/>
                <a:gd name="connsiteX19" fmla="*/ 94343 w 5043714"/>
                <a:gd name="connsiteY19" fmla="*/ 0 h 3048000"/>
                <a:gd name="connsiteX0" fmla="*/ 94343 w 5043714"/>
                <a:gd name="connsiteY0" fmla="*/ 0 h 3048000"/>
                <a:gd name="connsiteX1" fmla="*/ 27925 w 5043714"/>
                <a:gd name="connsiteY1" fmla="*/ 82367 h 3048000"/>
                <a:gd name="connsiteX2" fmla="*/ 0 w 5043714"/>
                <a:gd name="connsiteY2" fmla="*/ 166914 h 3048000"/>
                <a:gd name="connsiteX3" fmla="*/ 137886 w 5043714"/>
                <a:gd name="connsiteY3" fmla="*/ 297543 h 3048000"/>
                <a:gd name="connsiteX4" fmla="*/ 145143 w 5043714"/>
                <a:gd name="connsiteY4" fmla="*/ 355600 h 3048000"/>
                <a:gd name="connsiteX5" fmla="*/ 58057 w 5043714"/>
                <a:gd name="connsiteY5" fmla="*/ 508000 h 3048000"/>
                <a:gd name="connsiteX6" fmla="*/ 377371 w 5043714"/>
                <a:gd name="connsiteY6" fmla="*/ 500743 h 3048000"/>
                <a:gd name="connsiteX7" fmla="*/ 1574800 w 5043714"/>
                <a:gd name="connsiteY7" fmla="*/ 3048000 h 3048000"/>
                <a:gd name="connsiteX8" fmla="*/ 2859314 w 5043714"/>
                <a:gd name="connsiteY8" fmla="*/ 3040743 h 3048000"/>
                <a:gd name="connsiteX9" fmla="*/ 4107543 w 5043714"/>
                <a:gd name="connsiteY9" fmla="*/ 544286 h 3048000"/>
                <a:gd name="connsiteX10" fmla="*/ 4971143 w 5043714"/>
                <a:gd name="connsiteY10" fmla="*/ 544286 h 3048000"/>
                <a:gd name="connsiteX11" fmla="*/ 5043714 w 5043714"/>
                <a:gd name="connsiteY11" fmla="*/ 406400 h 3048000"/>
                <a:gd name="connsiteX12" fmla="*/ 5036457 w 5043714"/>
                <a:gd name="connsiteY12" fmla="*/ 333829 h 3048000"/>
                <a:gd name="connsiteX13" fmla="*/ 4920343 w 5043714"/>
                <a:gd name="connsiteY13" fmla="*/ 224972 h 3048000"/>
                <a:gd name="connsiteX14" fmla="*/ 4942114 w 5043714"/>
                <a:gd name="connsiteY14" fmla="*/ 137886 h 3048000"/>
                <a:gd name="connsiteX15" fmla="*/ 5036457 w 5043714"/>
                <a:gd name="connsiteY15" fmla="*/ 21772 h 3048000"/>
                <a:gd name="connsiteX16" fmla="*/ 3577771 w 5043714"/>
                <a:gd name="connsiteY16" fmla="*/ 0 h 3048000"/>
                <a:gd name="connsiteX17" fmla="*/ 2336800 w 5043714"/>
                <a:gd name="connsiteY17" fmla="*/ 2561772 h 3048000"/>
                <a:gd name="connsiteX18" fmla="*/ 2111828 w 5043714"/>
                <a:gd name="connsiteY18" fmla="*/ 2540000 h 3048000"/>
                <a:gd name="connsiteX19" fmla="*/ 870857 w 5043714"/>
                <a:gd name="connsiteY19" fmla="*/ 14514 h 3048000"/>
                <a:gd name="connsiteX20" fmla="*/ 94343 w 5043714"/>
                <a:gd name="connsiteY20" fmla="*/ 0 h 3048000"/>
                <a:gd name="connsiteX0" fmla="*/ 94343 w 5043714"/>
                <a:gd name="connsiteY0" fmla="*/ 0 h 3048000"/>
                <a:gd name="connsiteX1" fmla="*/ 27925 w 5043714"/>
                <a:gd name="connsiteY1" fmla="*/ 82367 h 3048000"/>
                <a:gd name="connsiteX2" fmla="*/ 0 w 5043714"/>
                <a:gd name="connsiteY2" fmla="*/ 166914 h 3048000"/>
                <a:gd name="connsiteX3" fmla="*/ 52262 w 5043714"/>
                <a:gd name="connsiteY3" fmla="*/ 249254 h 3048000"/>
                <a:gd name="connsiteX4" fmla="*/ 137886 w 5043714"/>
                <a:gd name="connsiteY4" fmla="*/ 297543 h 3048000"/>
                <a:gd name="connsiteX5" fmla="*/ 145143 w 5043714"/>
                <a:gd name="connsiteY5" fmla="*/ 355600 h 3048000"/>
                <a:gd name="connsiteX6" fmla="*/ 58057 w 5043714"/>
                <a:gd name="connsiteY6" fmla="*/ 508000 h 3048000"/>
                <a:gd name="connsiteX7" fmla="*/ 377371 w 5043714"/>
                <a:gd name="connsiteY7" fmla="*/ 500743 h 3048000"/>
                <a:gd name="connsiteX8" fmla="*/ 1574800 w 5043714"/>
                <a:gd name="connsiteY8" fmla="*/ 3048000 h 3048000"/>
                <a:gd name="connsiteX9" fmla="*/ 2859314 w 5043714"/>
                <a:gd name="connsiteY9" fmla="*/ 3040743 h 3048000"/>
                <a:gd name="connsiteX10" fmla="*/ 4107543 w 5043714"/>
                <a:gd name="connsiteY10" fmla="*/ 544286 h 3048000"/>
                <a:gd name="connsiteX11" fmla="*/ 4971143 w 5043714"/>
                <a:gd name="connsiteY11" fmla="*/ 544286 h 3048000"/>
                <a:gd name="connsiteX12" fmla="*/ 5043714 w 5043714"/>
                <a:gd name="connsiteY12" fmla="*/ 406400 h 3048000"/>
                <a:gd name="connsiteX13" fmla="*/ 5036457 w 5043714"/>
                <a:gd name="connsiteY13" fmla="*/ 333829 h 3048000"/>
                <a:gd name="connsiteX14" fmla="*/ 4920343 w 5043714"/>
                <a:gd name="connsiteY14" fmla="*/ 224972 h 3048000"/>
                <a:gd name="connsiteX15" fmla="*/ 4942114 w 5043714"/>
                <a:gd name="connsiteY15" fmla="*/ 137886 h 3048000"/>
                <a:gd name="connsiteX16" fmla="*/ 5036457 w 5043714"/>
                <a:gd name="connsiteY16" fmla="*/ 21772 h 3048000"/>
                <a:gd name="connsiteX17" fmla="*/ 3577771 w 5043714"/>
                <a:gd name="connsiteY17" fmla="*/ 0 h 3048000"/>
                <a:gd name="connsiteX18" fmla="*/ 2336800 w 5043714"/>
                <a:gd name="connsiteY18" fmla="*/ 2561772 h 3048000"/>
                <a:gd name="connsiteX19" fmla="*/ 2111828 w 5043714"/>
                <a:gd name="connsiteY19" fmla="*/ 2540000 h 3048000"/>
                <a:gd name="connsiteX20" fmla="*/ 870857 w 5043714"/>
                <a:gd name="connsiteY20" fmla="*/ 14514 h 3048000"/>
                <a:gd name="connsiteX21" fmla="*/ 94343 w 5043714"/>
                <a:gd name="connsiteY21" fmla="*/ 0 h 3048000"/>
                <a:gd name="connsiteX0" fmla="*/ 94343 w 5043714"/>
                <a:gd name="connsiteY0" fmla="*/ 0 h 3048000"/>
                <a:gd name="connsiteX1" fmla="*/ 27925 w 5043714"/>
                <a:gd name="connsiteY1" fmla="*/ 82367 h 3048000"/>
                <a:gd name="connsiteX2" fmla="*/ 0 w 5043714"/>
                <a:gd name="connsiteY2" fmla="*/ 166914 h 3048000"/>
                <a:gd name="connsiteX3" fmla="*/ 52262 w 5043714"/>
                <a:gd name="connsiteY3" fmla="*/ 249254 h 3048000"/>
                <a:gd name="connsiteX4" fmla="*/ 137886 w 5043714"/>
                <a:gd name="connsiteY4" fmla="*/ 297543 h 3048000"/>
                <a:gd name="connsiteX5" fmla="*/ 145143 w 5043714"/>
                <a:gd name="connsiteY5" fmla="*/ 355600 h 3048000"/>
                <a:gd name="connsiteX6" fmla="*/ 93984 w 5043714"/>
                <a:gd name="connsiteY6" fmla="*/ 409187 h 3048000"/>
                <a:gd name="connsiteX7" fmla="*/ 58057 w 5043714"/>
                <a:gd name="connsiteY7" fmla="*/ 508000 h 3048000"/>
                <a:gd name="connsiteX8" fmla="*/ 377371 w 5043714"/>
                <a:gd name="connsiteY8" fmla="*/ 500743 h 3048000"/>
                <a:gd name="connsiteX9" fmla="*/ 1574800 w 5043714"/>
                <a:gd name="connsiteY9" fmla="*/ 3048000 h 3048000"/>
                <a:gd name="connsiteX10" fmla="*/ 2859314 w 5043714"/>
                <a:gd name="connsiteY10" fmla="*/ 3040743 h 3048000"/>
                <a:gd name="connsiteX11" fmla="*/ 4107543 w 5043714"/>
                <a:gd name="connsiteY11" fmla="*/ 544286 h 3048000"/>
                <a:gd name="connsiteX12" fmla="*/ 4971143 w 5043714"/>
                <a:gd name="connsiteY12" fmla="*/ 544286 h 3048000"/>
                <a:gd name="connsiteX13" fmla="*/ 5043714 w 5043714"/>
                <a:gd name="connsiteY13" fmla="*/ 406400 h 3048000"/>
                <a:gd name="connsiteX14" fmla="*/ 5036457 w 5043714"/>
                <a:gd name="connsiteY14" fmla="*/ 333829 h 3048000"/>
                <a:gd name="connsiteX15" fmla="*/ 4920343 w 5043714"/>
                <a:gd name="connsiteY15" fmla="*/ 224972 h 3048000"/>
                <a:gd name="connsiteX16" fmla="*/ 4942114 w 5043714"/>
                <a:gd name="connsiteY16" fmla="*/ 137886 h 3048000"/>
                <a:gd name="connsiteX17" fmla="*/ 5036457 w 5043714"/>
                <a:gd name="connsiteY17" fmla="*/ 21772 h 3048000"/>
                <a:gd name="connsiteX18" fmla="*/ 3577771 w 5043714"/>
                <a:gd name="connsiteY18" fmla="*/ 0 h 3048000"/>
                <a:gd name="connsiteX19" fmla="*/ 2336800 w 5043714"/>
                <a:gd name="connsiteY19" fmla="*/ 2561772 h 3048000"/>
                <a:gd name="connsiteX20" fmla="*/ 2111828 w 5043714"/>
                <a:gd name="connsiteY20" fmla="*/ 2540000 h 3048000"/>
                <a:gd name="connsiteX21" fmla="*/ 870857 w 5043714"/>
                <a:gd name="connsiteY21" fmla="*/ 14514 h 3048000"/>
                <a:gd name="connsiteX22" fmla="*/ 94343 w 5043714"/>
                <a:gd name="connsiteY22" fmla="*/ 0 h 3048000"/>
                <a:gd name="connsiteX0" fmla="*/ 94343 w 5043714"/>
                <a:gd name="connsiteY0" fmla="*/ 0 h 3048000"/>
                <a:gd name="connsiteX1" fmla="*/ 27925 w 5043714"/>
                <a:gd name="connsiteY1" fmla="*/ 82367 h 3048000"/>
                <a:gd name="connsiteX2" fmla="*/ 0 w 5043714"/>
                <a:gd name="connsiteY2" fmla="*/ 166914 h 3048000"/>
                <a:gd name="connsiteX3" fmla="*/ 52262 w 5043714"/>
                <a:gd name="connsiteY3" fmla="*/ 249254 h 3048000"/>
                <a:gd name="connsiteX4" fmla="*/ 137886 w 5043714"/>
                <a:gd name="connsiteY4" fmla="*/ 297543 h 3048000"/>
                <a:gd name="connsiteX5" fmla="*/ 145143 w 5043714"/>
                <a:gd name="connsiteY5" fmla="*/ 355600 h 3048000"/>
                <a:gd name="connsiteX6" fmla="*/ 93984 w 5043714"/>
                <a:gd name="connsiteY6" fmla="*/ 409187 h 3048000"/>
                <a:gd name="connsiteX7" fmla="*/ 40673 w 5043714"/>
                <a:gd name="connsiteY7" fmla="*/ 553198 h 3048000"/>
                <a:gd name="connsiteX8" fmla="*/ 377371 w 5043714"/>
                <a:gd name="connsiteY8" fmla="*/ 500743 h 3048000"/>
                <a:gd name="connsiteX9" fmla="*/ 1574800 w 5043714"/>
                <a:gd name="connsiteY9" fmla="*/ 3048000 h 3048000"/>
                <a:gd name="connsiteX10" fmla="*/ 2859314 w 5043714"/>
                <a:gd name="connsiteY10" fmla="*/ 3040743 h 3048000"/>
                <a:gd name="connsiteX11" fmla="*/ 4107543 w 5043714"/>
                <a:gd name="connsiteY11" fmla="*/ 544286 h 3048000"/>
                <a:gd name="connsiteX12" fmla="*/ 4971143 w 5043714"/>
                <a:gd name="connsiteY12" fmla="*/ 544286 h 3048000"/>
                <a:gd name="connsiteX13" fmla="*/ 5043714 w 5043714"/>
                <a:gd name="connsiteY13" fmla="*/ 406400 h 3048000"/>
                <a:gd name="connsiteX14" fmla="*/ 5036457 w 5043714"/>
                <a:gd name="connsiteY14" fmla="*/ 333829 h 3048000"/>
                <a:gd name="connsiteX15" fmla="*/ 4920343 w 5043714"/>
                <a:gd name="connsiteY15" fmla="*/ 224972 h 3048000"/>
                <a:gd name="connsiteX16" fmla="*/ 4942114 w 5043714"/>
                <a:gd name="connsiteY16" fmla="*/ 137886 h 3048000"/>
                <a:gd name="connsiteX17" fmla="*/ 5036457 w 5043714"/>
                <a:gd name="connsiteY17" fmla="*/ 21772 h 3048000"/>
                <a:gd name="connsiteX18" fmla="*/ 3577771 w 5043714"/>
                <a:gd name="connsiteY18" fmla="*/ 0 h 3048000"/>
                <a:gd name="connsiteX19" fmla="*/ 2336800 w 5043714"/>
                <a:gd name="connsiteY19" fmla="*/ 2561772 h 3048000"/>
                <a:gd name="connsiteX20" fmla="*/ 2111828 w 5043714"/>
                <a:gd name="connsiteY20" fmla="*/ 2540000 h 3048000"/>
                <a:gd name="connsiteX21" fmla="*/ 870857 w 5043714"/>
                <a:gd name="connsiteY21" fmla="*/ 14514 h 3048000"/>
                <a:gd name="connsiteX22" fmla="*/ 94343 w 5043714"/>
                <a:gd name="connsiteY22" fmla="*/ 0 h 3048000"/>
                <a:gd name="connsiteX0" fmla="*/ 94343 w 5043714"/>
                <a:gd name="connsiteY0" fmla="*/ 0 h 3048000"/>
                <a:gd name="connsiteX1" fmla="*/ 27925 w 5043714"/>
                <a:gd name="connsiteY1" fmla="*/ 82367 h 3048000"/>
                <a:gd name="connsiteX2" fmla="*/ 0 w 5043714"/>
                <a:gd name="connsiteY2" fmla="*/ 166914 h 3048000"/>
                <a:gd name="connsiteX3" fmla="*/ 52262 w 5043714"/>
                <a:gd name="connsiteY3" fmla="*/ 249254 h 3048000"/>
                <a:gd name="connsiteX4" fmla="*/ 137886 w 5043714"/>
                <a:gd name="connsiteY4" fmla="*/ 297543 h 3048000"/>
                <a:gd name="connsiteX5" fmla="*/ 145143 w 5043714"/>
                <a:gd name="connsiteY5" fmla="*/ 355600 h 3048000"/>
                <a:gd name="connsiteX6" fmla="*/ 93984 w 5043714"/>
                <a:gd name="connsiteY6" fmla="*/ 409187 h 3048000"/>
                <a:gd name="connsiteX7" fmla="*/ 40673 w 5043714"/>
                <a:gd name="connsiteY7" fmla="*/ 553198 h 3048000"/>
                <a:gd name="connsiteX8" fmla="*/ 405186 w 5043714"/>
                <a:gd name="connsiteY8" fmla="*/ 556372 h 3048000"/>
                <a:gd name="connsiteX9" fmla="*/ 1574800 w 5043714"/>
                <a:gd name="connsiteY9" fmla="*/ 3048000 h 3048000"/>
                <a:gd name="connsiteX10" fmla="*/ 2859314 w 5043714"/>
                <a:gd name="connsiteY10" fmla="*/ 3040743 h 3048000"/>
                <a:gd name="connsiteX11" fmla="*/ 4107543 w 5043714"/>
                <a:gd name="connsiteY11" fmla="*/ 544286 h 3048000"/>
                <a:gd name="connsiteX12" fmla="*/ 4971143 w 5043714"/>
                <a:gd name="connsiteY12" fmla="*/ 544286 h 3048000"/>
                <a:gd name="connsiteX13" fmla="*/ 5043714 w 5043714"/>
                <a:gd name="connsiteY13" fmla="*/ 406400 h 3048000"/>
                <a:gd name="connsiteX14" fmla="*/ 5036457 w 5043714"/>
                <a:gd name="connsiteY14" fmla="*/ 333829 h 3048000"/>
                <a:gd name="connsiteX15" fmla="*/ 4920343 w 5043714"/>
                <a:gd name="connsiteY15" fmla="*/ 224972 h 3048000"/>
                <a:gd name="connsiteX16" fmla="*/ 4942114 w 5043714"/>
                <a:gd name="connsiteY16" fmla="*/ 137886 h 3048000"/>
                <a:gd name="connsiteX17" fmla="*/ 5036457 w 5043714"/>
                <a:gd name="connsiteY17" fmla="*/ 21772 h 3048000"/>
                <a:gd name="connsiteX18" fmla="*/ 3577771 w 5043714"/>
                <a:gd name="connsiteY18" fmla="*/ 0 h 3048000"/>
                <a:gd name="connsiteX19" fmla="*/ 2336800 w 5043714"/>
                <a:gd name="connsiteY19" fmla="*/ 2561772 h 3048000"/>
                <a:gd name="connsiteX20" fmla="*/ 2111828 w 5043714"/>
                <a:gd name="connsiteY20" fmla="*/ 2540000 h 3048000"/>
                <a:gd name="connsiteX21" fmla="*/ 870857 w 5043714"/>
                <a:gd name="connsiteY21" fmla="*/ 14514 h 3048000"/>
                <a:gd name="connsiteX22" fmla="*/ 94343 w 5043714"/>
                <a:gd name="connsiteY22" fmla="*/ 0 h 3048000"/>
                <a:gd name="connsiteX0" fmla="*/ 94343 w 5043714"/>
                <a:gd name="connsiteY0" fmla="*/ 16777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52262 w 5043714"/>
                <a:gd name="connsiteY3" fmla="*/ 266031 h 3064777"/>
                <a:gd name="connsiteX4" fmla="*/ 137886 w 5043714"/>
                <a:gd name="connsiteY4" fmla="*/ 314320 h 3064777"/>
                <a:gd name="connsiteX5" fmla="*/ 145143 w 5043714"/>
                <a:gd name="connsiteY5" fmla="*/ 372377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94343 w 5043714"/>
                <a:gd name="connsiteY22" fmla="*/ 16777 h 3064777"/>
                <a:gd name="connsiteX0" fmla="*/ 87389 w 5043714"/>
                <a:gd name="connsiteY0" fmla="*/ 13300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52262 w 5043714"/>
                <a:gd name="connsiteY3" fmla="*/ 266031 h 3064777"/>
                <a:gd name="connsiteX4" fmla="*/ 137886 w 5043714"/>
                <a:gd name="connsiteY4" fmla="*/ 314320 h 3064777"/>
                <a:gd name="connsiteX5" fmla="*/ 145143 w 5043714"/>
                <a:gd name="connsiteY5" fmla="*/ 372377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87389 w 5043714"/>
                <a:gd name="connsiteY22" fmla="*/ 13300 h 3064777"/>
                <a:gd name="connsiteX0" fmla="*/ 87389 w 5043714"/>
                <a:gd name="connsiteY0" fmla="*/ 13300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52262 w 5043714"/>
                <a:gd name="connsiteY3" fmla="*/ 266031 h 3064777"/>
                <a:gd name="connsiteX4" fmla="*/ 137886 w 5043714"/>
                <a:gd name="connsiteY4" fmla="*/ 314320 h 3064777"/>
                <a:gd name="connsiteX5" fmla="*/ 120806 w 5043714"/>
                <a:gd name="connsiteY5" fmla="*/ 361946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87389 w 5043714"/>
                <a:gd name="connsiteY22" fmla="*/ 13300 h 3064777"/>
                <a:gd name="connsiteX0" fmla="*/ 87389 w 5043714"/>
                <a:gd name="connsiteY0" fmla="*/ 13300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52262 w 5043714"/>
                <a:gd name="connsiteY3" fmla="*/ 266031 h 3064777"/>
                <a:gd name="connsiteX4" fmla="*/ 96165 w 5043714"/>
                <a:gd name="connsiteY4" fmla="*/ 300412 h 3064777"/>
                <a:gd name="connsiteX5" fmla="*/ 120806 w 5043714"/>
                <a:gd name="connsiteY5" fmla="*/ 361946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87389 w 5043714"/>
                <a:gd name="connsiteY22" fmla="*/ 13300 h 3064777"/>
                <a:gd name="connsiteX0" fmla="*/ 87389 w 5043714"/>
                <a:gd name="connsiteY0" fmla="*/ 13300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41832 w 5043714"/>
                <a:gd name="connsiteY3" fmla="*/ 245170 h 3064777"/>
                <a:gd name="connsiteX4" fmla="*/ 96165 w 5043714"/>
                <a:gd name="connsiteY4" fmla="*/ 300412 h 3064777"/>
                <a:gd name="connsiteX5" fmla="*/ 120806 w 5043714"/>
                <a:gd name="connsiteY5" fmla="*/ 361946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87389 w 5043714"/>
                <a:gd name="connsiteY22" fmla="*/ 13300 h 3064777"/>
                <a:gd name="connsiteX0" fmla="*/ 87389 w 5043714"/>
                <a:gd name="connsiteY0" fmla="*/ 13300 h 3064777"/>
                <a:gd name="connsiteX1" fmla="*/ 27925 w 5043714"/>
                <a:gd name="connsiteY1" fmla="*/ 99144 h 3064777"/>
                <a:gd name="connsiteX2" fmla="*/ 0 w 5043714"/>
                <a:gd name="connsiteY2" fmla="*/ 183691 h 3064777"/>
                <a:gd name="connsiteX3" fmla="*/ 41832 w 5043714"/>
                <a:gd name="connsiteY3" fmla="*/ 245170 h 3064777"/>
                <a:gd name="connsiteX4" fmla="*/ 96165 w 5043714"/>
                <a:gd name="connsiteY4" fmla="*/ 303889 h 3064777"/>
                <a:gd name="connsiteX5" fmla="*/ 120806 w 5043714"/>
                <a:gd name="connsiteY5" fmla="*/ 361946 h 3064777"/>
                <a:gd name="connsiteX6" fmla="*/ 93984 w 5043714"/>
                <a:gd name="connsiteY6" fmla="*/ 425964 h 3064777"/>
                <a:gd name="connsiteX7" fmla="*/ 40673 w 5043714"/>
                <a:gd name="connsiteY7" fmla="*/ 569975 h 3064777"/>
                <a:gd name="connsiteX8" fmla="*/ 405186 w 5043714"/>
                <a:gd name="connsiteY8" fmla="*/ 573149 h 3064777"/>
                <a:gd name="connsiteX9" fmla="*/ 1574800 w 5043714"/>
                <a:gd name="connsiteY9" fmla="*/ 3064777 h 3064777"/>
                <a:gd name="connsiteX10" fmla="*/ 2859314 w 5043714"/>
                <a:gd name="connsiteY10" fmla="*/ 3057520 h 3064777"/>
                <a:gd name="connsiteX11" fmla="*/ 4107543 w 5043714"/>
                <a:gd name="connsiteY11" fmla="*/ 561063 h 3064777"/>
                <a:gd name="connsiteX12" fmla="*/ 4971143 w 5043714"/>
                <a:gd name="connsiteY12" fmla="*/ 561063 h 3064777"/>
                <a:gd name="connsiteX13" fmla="*/ 5043714 w 5043714"/>
                <a:gd name="connsiteY13" fmla="*/ 423177 h 3064777"/>
                <a:gd name="connsiteX14" fmla="*/ 5036457 w 5043714"/>
                <a:gd name="connsiteY14" fmla="*/ 350606 h 3064777"/>
                <a:gd name="connsiteX15" fmla="*/ 4920343 w 5043714"/>
                <a:gd name="connsiteY15" fmla="*/ 241749 h 3064777"/>
                <a:gd name="connsiteX16" fmla="*/ 4942114 w 5043714"/>
                <a:gd name="connsiteY16" fmla="*/ 154663 h 3064777"/>
                <a:gd name="connsiteX17" fmla="*/ 5036457 w 5043714"/>
                <a:gd name="connsiteY17" fmla="*/ 38549 h 3064777"/>
                <a:gd name="connsiteX18" fmla="*/ 3577771 w 5043714"/>
                <a:gd name="connsiteY18" fmla="*/ 16777 h 3064777"/>
                <a:gd name="connsiteX19" fmla="*/ 2336800 w 5043714"/>
                <a:gd name="connsiteY19" fmla="*/ 2578549 h 3064777"/>
                <a:gd name="connsiteX20" fmla="*/ 2111828 w 5043714"/>
                <a:gd name="connsiteY20" fmla="*/ 2556777 h 3064777"/>
                <a:gd name="connsiteX21" fmla="*/ 870857 w 5043714"/>
                <a:gd name="connsiteY21" fmla="*/ 0 h 3064777"/>
                <a:gd name="connsiteX22" fmla="*/ 87389 w 5043714"/>
                <a:gd name="connsiteY22" fmla="*/ 13300 h 3064777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07543 w 5043714"/>
                <a:gd name="connsiteY11" fmla="*/ 561670 h 3065384"/>
                <a:gd name="connsiteX12" fmla="*/ 4971143 w 5043714"/>
                <a:gd name="connsiteY12" fmla="*/ 561670 h 3065384"/>
                <a:gd name="connsiteX13" fmla="*/ 5043714 w 5043714"/>
                <a:gd name="connsiteY13" fmla="*/ 423784 h 3065384"/>
                <a:gd name="connsiteX14" fmla="*/ 5036457 w 5043714"/>
                <a:gd name="connsiteY14" fmla="*/ 351213 h 3065384"/>
                <a:gd name="connsiteX15" fmla="*/ 4920343 w 5043714"/>
                <a:gd name="connsiteY15" fmla="*/ 242356 h 3065384"/>
                <a:gd name="connsiteX16" fmla="*/ 4942114 w 5043714"/>
                <a:gd name="connsiteY16" fmla="*/ 155270 h 3065384"/>
                <a:gd name="connsiteX17" fmla="*/ 5036457 w 5043714"/>
                <a:gd name="connsiteY17" fmla="*/ 39156 h 3065384"/>
                <a:gd name="connsiteX18" fmla="*/ 3581248 w 5043714"/>
                <a:gd name="connsiteY18" fmla="*/ 0 h 3065384"/>
                <a:gd name="connsiteX19" fmla="*/ 2336800 w 5043714"/>
                <a:gd name="connsiteY19" fmla="*/ 2579156 h 3065384"/>
                <a:gd name="connsiteX20" fmla="*/ 2111828 w 5043714"/>
                <a:gd name="connsiteY20" fmla="*/ 2557384 h 3065384"/>
                <a:gd name="connsiteX21" fmla="*/ 870857 w 5043714"/>
                <a:gd name="connsiteY21" fmla="*/ 607 h 3065384"/>
                <a:gd name="connsiteX22" fmla="*/ 87389 w 5043714"/>
                <a:gd name="connsiteY22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1143 w 5043714"/>
                <a:gd name="connsiteY12" fmla="*/ 561670 h 3065384"/>
                <a:gd name="connsiteX13" fmla="*/ 5043714 w 5043714"/>
                <a:gd name="connsiteY13" fmla="*/ 423784 h 3065384"/>
                <a:gd name="connsiteX14" fmla="*/ 5036457 w 5043714"/>
                <a:gd name="connsiteY14" fmla="*/ 351213 h 3065384"/>
                <a:gd name="connsiteX15" fmla="*/ 4920343 w 5043714"/>
                <a:gd name="connsiteY15" fmla="*/ 242356 h 3065384"/>
                <a:gd name="connsiteX16" fmla="*/ 4942114 w 5043714"/>
                <a:gd name="connsiteY16" fmla="*/ 155270 h 3065384"/>
                <a:gd name="connsiteX17" fmla="*/ 5036457 w 5043714"/>
                <a:gd name="connsiteY17" fmla="*/ 39156 h 3065384"/>
                <a:gd name="connsiteX18" fmla="*/ 3581248 w 5043714"/>
                <a:gd name="connsiteY18" fmla="*/ 0 h 3065384"/>
                <a:gd name="connsiteX19" fmla="*/ 2336800 w 5043714"/>
                <a:gd name="connsiteY19" fmla="*/ 2579156 h 3065384"/>
                <a:gd name="connsiteX20" fmla="*/ 2111828 w 5043714"/>
                <a:gd name="connsiteY20" fmla="*/ 2557384 h 3065384"/>
                <a:gd name="connsiteX21" fmla="*/ 870857 w 5043714"/>
                <a:gd name="connsiteY21" fmla="*/ 607 h 3065384"/>
                <a:gd name="connsiteX22" fmla="*/ 87389 w 5043714"/>
                <a:gd name="connsiteY22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43714 w 5043714"/>
                <a:gd name="connsiteY13" fmla="*/ 423784 h 3065384"/>
                <a:gd name="connsiteX14" fmla="*/ 5036457 w 5043714"/>
                <a:gd name="connsiteY14" fmla="*/ 351213 h 3065384"/>
                <a:gd name="connsiteX15" fmla="*/ 4920343 w 5043714"/>
                <a:gd name="connsiteY15" fmla="*/ 242356 h 3065384"/>
                <a:gd name="connsiteX16" fmla="*/ 4942114 w 5043714"/>
                <a:gd name="connsiteY16" fmla="*/ 155270 h 3065384"/>
                <a:gd name="connsiteX17" fmla="*/ 5036457 w 5043714"/>
                <a:gd name="connsiteY17" fmla="*/ 39156 h 3065384"/>
                <a:gd name="connsiteX18" fmla="*/ 3581248 w 5043714"/>
                <a:gd name="connsiteY18" fmla="*/ 0 h 3065384"/>
                <a:gd name="connsiteX19" fmla="*/ 2336800 w 5043714"/>
                <a:gd name="connsiteY19" fmla="*/ 2579156 h 3065384"/>
                <a:gd name="connsiteX20" fmla="*/ 2111828 w 5043714"/>
                <a:gd name="connsiteY20" fmla="*/ 2557384 h 3065384"/>
                <a:gd name="connsiteX21" fmla="*/ 870857 w 5043714"/>
                <a:gd name="connsiteY21" fmla="*/ 607 h 3065384"/>
                <a:gd name="connsiteX22" fmla="*/ 87389 w 5043714"/>
                <a:gd name="connsiteY22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43714 w 5043714"/>
                <a:gd name="connsiteY13" fmla="*/ 423784 h 3065384"/>
                <a:gd name="connsiteX14" fmla="*/ 5036457 w 5043714"/>
                <a:gd name="connsiteY14" fmla="*/ 351213 h 3065384"/>
                <a:gd name="connsiteX15" fmla="*/ 4920343 w 5043714"/>
                <a:gd name="connsiteY15" fmla="*/ 242356 h 3065384"/>
                <a:gd name="connsiteX16" fmla="*/ 4942114 w 5043714"/>
                <a:gd name="connsiteY16" fmla="*/ 155270 h 3065384"/>
                <a:gd name="connsiteX17" fmla="*/ 5032980 w 5043714"/>
                <a:gd name="connsiteY17" fmla="*/ 4388 h 3065384"/>
                <a:gd name="connsiteX18" fmla="*/ 3581248 w 5043714"/>
                <a:gd name="connsiteY18" fmla="*/ 0 h 3065384"/>
                <a:gd name="connsiteX19" fmla="*/ 2336800 w 5043714"/>
                <a:gd name="connsiteY19" fmla="*/ 2579156 h 3065384"/>
                <a:gd name="connsiteX20" fmla="*/ 2111828 w 5043714"/>
                <a:gd name="connsiteY20" fmla="*/ 2557384 h 3065384"/>
                <a:gd name="connsiteX21" fmla="*/ 870857 w 5043714"/>
                <a:gd name="connsiteY21" fmla="*/ 607 h 3065384"/>
                <a:gd name="connsiteX22" fmla="*/ 87389 w 5043714"/>
                <a:gd name="connsiteY22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43714 w 5043714"/>
                <a:gd name="connsiteY13" fmla="*/ 423784 h 3065384"/>
                <a:gd name="connsiteX14" fmla="*/ 5036457 w 5043714"/>
                <a:gd name="connsiteY14" fmla="*/ 351213 h 3065384"/>
                <a:gd name="connsiteX15" fmla="*/ 4975420 w 5043714"/>
                <a:gd name="connsiteY15" fmla="*/ 308361 h 3065384"/>
                <a:gd name="connsiteX16" fmla="*/ 4920343 w 5043714"/>
                <a:gd name="connsiteY16" fmla="*/ 242356 h 3065384"/>
                <a:gd name="connsiteX17" fmla="*/ 4942114 w 5043714"/>
                <a:gd name="connsiteY17" fmla="*/ 155270 h 3065384"/>
                <a:gd name="connsiteX18" fmla="*/ 5032980 w 5043714"/>
                <a:gd name="connsiteY18" fmla="*/ 4388 h 3065384"/>
                <a:gd name="connsiteX19" fmla="*/ 3581248 w 5043714"/>
                <a:gd name="connsiteY19" fmla="*/ 0 h 3065384"/>
                <a:gd name="connsiteX20" fmla="*/ 2336800 w 5043714"/>
                <a:gd name="connsiteY20" fmla="*/ 2579156 h 3065384"/>
                <a:gd name="connsiteX21" fmla="*/ 2111828 w 5043714"/>
                <a:gd name="connsiteY21" fmla="*/ 2557384 h 3065384"/>
                <a:gd name="connsiteX22" fmla="*/ 870857 w 5043714"/>
                <a:gd name="connsiteY22" fmla="*/ 607 h 3065384"/>
                <a:gd name="connsiteX23" fmla="*/ 87389 w 5043714"/>
                <a:gd name="connsiteY23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24095 w 5043714"/>
                <a:gd name="connsiteY13" fmla="*/ 492631 h 3065384"/>
                <a:gd name="connsiteX14" fmla="*/ 5043714 w 5043714"/>
                <a:gd name="connsiteY14" fmla="*/ 423784 h 3065384"/>
                <a:gd name="connsiteX15" fmla="*/ 5036457 w 5043714"/>
                <a:gd name="connsiteY15" fmla="*/ 351213 h 3065384"/>
                <a:gd name="connsiteX16" fmla="*/ 4975420 w 5043714"/>
                <a:gd name="connsiteY16" fmla="*/ 308361 h 3065384"/>
                <a:gd name="connsiteX17" fmla="*/ 4920343 w 5043714"/>
                <a:gd name="connsiteY17" fmla="*/ 242356 h 3065384"/>
                <a:gd name="connsiteX18" fmla="*/ 4942114 w 5043714"/>
                <a:gd name="connsiteY18" fmla="*/ 155270 h 3065384"/>
                <a:gd name="connsiteX19" fmla="*/ 5032980 w 5043714"/>
                <a:gd name="connsiteY19" fmla="*/ 4388 h 3065384"/>
                <a:gd name="connsiteX20" fmla="*/ 3581248 w 5043714"/>
                <a:gd name="connsiteY20" fmla="*/ 0 h 3065384"/>
                <a:gd name="connsiteX21" fmla="*/ 2336800 w 5043714"/>
                <a:gd name="connsiteY21" fmla="*/ 2579156 h 3065384"/>
                <a:gd name="connsiteX22" fmla="*/ 2111828 w 5043714"/>
                <a:gd name="connsiteY22" fmla="*/ 2557384 h 3065384"/>
                <a:gd name="connsiteX23" fmla="*/ 870857 w 5043714"/>
                <a:gd name="connsiteY23" fmla="*/ 607 h 3065384"/>
                <a:gd name="connsiteX24" fmla="*/ 87389 w 5043714"/>
                <a:gd name="connsiteY24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24095 w 5043714"/>
                <a:gd name="connsiteY13" fmla="*/ 492631 h 3065384"/>
                <a:gd name="connsiteX14" fmla="*/ 5043714 w 5043714"/>
                <a:gd name="connsiteY14" fmla="*/ 423784 h 3065384"/>
                <a:gd name="connsiteX15" fmla="*/ 5036457 w 5043714"/>
                <a:gd name="connsiteY15" fmla="*/ 351213 h 3065384"/>
                <a:gd name="connsiteX16" fmla="*/ 4975420 w 5043714"/>
                <a:gd name="connsiteY16" fmla="*/ 308361 h 3065384"/>
                <a:gd name="connsiteX17" fmla="*/ 4920343 w 5043714"/>
                <a:gd name="connsiteY17" fmla="*/ 242356 h 3065384"/>
                <a:gd name="connsiteX18" fmla="*/ 4942114 w 5043714"/>
                <a:gd name="connsiteY18" fmla="*/ 155270 h 3065384"/>
                <a:gd name="connsiteX19" fmla="*/ 5032980 w 5043714"/>
                <a:gd name="connsiteY19" fmla="*/ 4388 h 3065384"/>
                <a:gd name="connsiteX20" fmla="*/ 3581248 w 5043714"/>
                <a:gd name="connsiteY20" fmla="*/ 0 h 3065384"/>
                <a:gd name="connsiteX21" fmla="*/ 2395906 w 5043714"/>
                <a:gd name="connsiteY21" fmla="*/ 2450514 h 3065384"/>
                <a:gd name="connsiteX22" fmla="*/ 2111828 w 5043714"/>
                <a:gd name="connsiteY22" fmla="*/ 2557384 h 3065384"/>
                <a:gd name="connsiteX23" fmla="*/ 870857 w 5043714"/>
                <a:gd name="connsiteY23" fmla="*/ 607 h 3065384"/>
                <a:gd name="connsiteX24" fmla="*/ 87389 w 5043714"/>
                <a:gd name="connsiteY24" fmla="*/ 13907 h 3065384"/>
                <a:gd name="connsiteX0" fmla="*/ 87389 w 5043714"/>
                <a:gd name="connsiteY0" fmla="*/ 13907 h 3065384"/>
                <a:gd name="connsiteX1" fmla="*/ 27925 w 5043714"/>
                <a:gd name="connsiteY1" fmla="*/ 99751 h 3065384"/>
                <a:gd name="connsiteX2" fmla="*/ 0 w 5043714"/>
                <a:gd name="connsiteY2" fmla="*/ 184298 h 3065384"/>
                <a:gd name="connsiteX3" fmla="*/ 41832 w 5043714"/>
                <a:gd name="connsiteY3" fmla="*/ 245777 h 3065384"/>
                <a:gd name="connsiteX4" fmla="*/ 96165 w 5043714"/>
                <a:gd name="connsiteY4" fmla="*/ 304496 h 3065384"/>
                <a:gd name="connsiteX5" fmla="*/ 120806 w 5043714"/>
                <a:gd name="connsiteY5" fmla="*/ 362553 h 3065384"/>
                <a:gd name="connsiteX6" fmla="*/ 93984 w 5043714"/>
                <a:gd name="connsiteY6" fmla="*/ 426571 h 3065384"/>
                <a:gd name="connsiteX7" fmla="*/ 40673 w 5043714"/>
                <a:gd name="connsiteY7" fmla="*/ 570582 h 3065384"/>
                <a:gd name="connsiteX8" fmla="*/ 405186 w 5043714"/>
                <a:gd name="connsiteY8" fmla="*/ 573756 h 3065384"/>
                <a:gd name="connsiteX9" fmla="*/ 1574800 w 5043714"/>
                <a:gd name="connsiteY9" fmla="*/ 3065384 h 3065384"/>
                <a:gd name="connsiteX10" fmla="*/ 2859314 w 5043714"/>
                <a:gd name="connsiteY10" fmla="*/ 3058127 h 3065384"/>
                <a:gd name="connsiteX11" fmla="*/ 4111019 w 5043714"/>
                <a:gd name="connsiteY11" fmla="*/ 579054 h 3065384"/>
                <a:gd name="connsiteX12" fmla="*/ 4974619 w 5043714"/>
                <a:gd name="connsiteY12" fmla="*/ 579054 h 3065384"/>
                <a:gd name="connsiteX13" fmla="*/ 5024095 w 5043714"/>
                <a:gd name="connsiteY13" fmla="*/ 492631 h 3065384"/>
                <a:gd name="connsiteX14" fmla="*/ 5043714 w 5043714"/>
                <a:gd name="connsiteY14" fmla="*/ 423784 h 3065384"/>
                <a:gd name="connsiteX15" fmla="*/ 5036457 w 5043714"/>
                <a:gd name="connsiteY15" fmla="*/ 351213 h 3065384"/>
                <a:gd name="connsiteX16" fmla="*/ 4975420 w 5043714"/>
                <a:gd name="connsiteY16" fmla="*/ 308361 h 3065384"/>
                <a:gd name="connsiteX17" fmla="*/ 4920343 w 5043714"/>
                <a:gd name="connsiteY17" fmla="*/ 242356 h 3065384"/>
                <a:gd name="connsiteX18" fmla="*/ 4942114 w 5043714"/>
                <a:gd name="connsiteY18" fmla="*/ 155270 h 3065384"/>
                <a:gd name="connsiteX19" fmla="*/ 5032980 w 5043714"/>
                <a:gd name="connsiteY19" fmla="*/ 4388 h 3065384"/>
                <a:gd name="connsiteX20" fmla="*/ 3581248 w 5043714"/>
                <a:gd name="connsiteY20" fmla="*/ 0 h 3065384"/>
                <a:gd name="connsiteX21" fmla="*/ 2395906 w 5043714"/>
                <a:gd name="connsiteY21" fmla="*/ 2450514 h 3065384"/>
                <a:gd name="connsiteX22" fmla="*/ 2070106 w 5043714"/>
                <a:gd name="connsiteY22" fmla="*/ 2456557 h 3065384"/>
                <a:gd name="connsiteX23" fmla="*/ 870857 w 5043714"/>
                <a:gd name="connsiteY23" fmla="*/ 607 h 3065384"/>
                <a:gd name="connsiteX24" fmla="*/ 87389 w 5043714"/>
                <a:gd name="connsiteY24" fmla="*/ 13907 h 3065384"/>
                <a:gd name="connsiteX0" fmla="*/ 87389 w 5043714"/>
                <a:gd name="connsiteY0" fmla="*/ 22024 h 3073501"/>
                <a:gd name="connsiteX1" fmla="*/ 27925 w 5043714"/>
                <a:gd name="connsiteY1" fmla="*/ 107868 h 3073501"/>
                <a:gd name="connsiteX2" fmla="*/ 0 w 5043714"/>
                <a:gd name="connsiteY2" fmla="*/ 192415 h 3073501"/>
                <a:gd name="connsiteX3" fmla="*/ 41832 w 5043714"/>
                <a:gd name="connsiteY3" fmla="*/ 253894 h 3073501"/>
                <a:gd name="connsiteX4" fmla="*/ 96165 w 5043714"/>
                <a:gd name="connsiteY4" fmla="*/ 312613 h 3073501"/>
                <a:gd name="connsiteX5" fmla="*/ 120806 w 5043714"/>
                <a:gd name="connsiteY5" fmla="*/ 370670 h 3073501"/>
                <a:gd name="connsiteX6" fmla="*/ 93984 w 5043714"/>
                <a:gd name="connsiteY6" fmla="*/ 434688 h 3073501"/>
                <a:gd name="connsiteX7" fmla="*/ 40673 w 5043714"/>
                <a:gd name="connsiteY7" fmla="*/ 578699 h 3073501"/>
                <a:gd name="connsiteX8" fmla="*/ 405186 w 5043714"/>
                <a:gd name="connsiteY8" fmla="*/ 581873 h 3073501"/>
                <a:gd name="connsiteX9" fmla="*/ 1574800 w 5043714"/>
                <a:gd name="connsiteY9" fmla="*/ 3073501 h 3073501"/>
                <a:gd name="connsiteX10" fmla="*/ 2859314 w 5043714"/>
                <a:gd name="connsiteY10" fmla="*/ 3066244 h 3073501"/>
                <a:gd name="connsiteX11" fmla="*/ 4111019 w 5043714"/>
                <a:gd name="connsiteY11" fmla="*/ 587171 h 3073501"/>
                <a:gd name="connsiteX12" fmla="*/ 4974619 w 5043714"/>
                <a:gd name="connsiteY12" fmla="*/ 587171 h 3073501"/>
                <a:gd name="connsiteX13" fmla="*/ 5024095 w 5043714"/>
                <a:gd name="connsiteY13" fmla="*/ 500748 h 3073501"/>
                <a:gd name="connsiteX14" fmla="*/ 5043714 w 5043714"/>
                <a:gd name="connsiteY14" fmla="*/ 431901 h 3073501"/>
                <a:gd name="connsiteX15" fmla="*/ 5036457 w 5043714"/>
                <a:gd name="connsiteY15" fmla="*/ 359330 h 3073501"/>
                <a:gd name="connsiteX16" fmla="*/ 4975420 w 5043714"/>
                <a:gd name="connsiteY16" fmla="*/ 316478 h 3073501"/>
                <a:gd name="connsiteX17" fmla="*/ 4920343 w 5043714"/>
                <a:gd name="connsiteY17" fmla="*/ 250473 h 3073501"/>
                <a:gd name="connsiteX18" fmla="*/ 4942114 w 5043714"/>
                <a:gd name="connsiteY18" fmla="*/ 163387 h 3073501"/>
                <a:gd name="connsiteX19" fmla="*/ 5032980 w 5043714"/>
                <a:gd name="connsiteY19" fmla="*/ 12505 h 3073501"/>
                <a:gd name="connsiteX20" fmla="*/ 3581248 w 5043714"/>
                <a:gd name="connsiteY20" fmla="*/ 8117 h 3073501"/>
                <a:gd name="connsiteX21" fmla="*/ 2395906 w 5043714"/>
                <a:gd name="connsiteY21" fmla="*/ 2458631 h 3073501"/>
                <a:gd name="connsiteX22" fmla="*/ 2070106 w 5043714"/>
                <a:gd name="connsiteY22" fmla="*/ 2464674 h 3073501"/>
                <a:gd name="connsiteX23" fmla="*/ 954178 w 5043714"/>
                <a:gd name="connsiteY23" fmla="*/ 0 h 3073501"/>
                <a:gd name="connsiteX24" fmla="*/ 87389 w 5043714"/>
                <a:gd name="connsiteY24" fmla="*/ 22024 h 3073501"/>
                <a:gd name="connsiteX0" fmla="*/ 87389 w 5043714"/>
                <a:gd name="connsiteY0" fmla="*/ 22024 h 3073501"/>
                <a:gd name="connsiteX1" fmla="*/ 27925 w 5043714"/>
                <a:gd name="connsiteY1" fmla="*/ 107868 h 3073501"/>
                <a:gd name="connsiteX2" fmla="*/ 0 w 5043714"/>
                <a:gd name="connsiteY2" fmla="*/ 192415 h 3073501"/>
                <a:gd name="connsiteX3" fmla="*/ 41832 w 5043714"/>
                <a:gd name="connsiteY3" fmla="*/ 253894 h 3073501"/>
                <a:gd name="connsiteX4" fmla="*/ 96165 w 5043714"/>
                <a:gd name="connsiteY4" fmla="*/ 312613 h 3073501"/>
                <a:gd name="connsiteX5" fmla="*/ 120806 w 5043714"/>
                <a:gd name="connsiteY5" fmla="*/ 370670 h 3073501"/>
                <a:gd name="connsiteX6" fmla="*/ 93984 w 5043714"/>
                <a:gd name="connsiteY6" fmla="*/ 434688 h 3073501"/>
                <a:gd name="connsiteX7" fmla="*/ 40673 w 5043714"/>
                <a:gd name="connsiteY7" fmla="*/ 578699 h 3073501"/>
                <a:gd name="connsiteX8" fmla="*/ 405186 w 5043714"/>
                <a:gd name="connsiteY8" fmla="*/ 581873 h 3073501"/>
                <a:gd name="connsiteX9" fmla="*/ 1574800 w 5043714"/>
                <a:gd name="connsiteY9" fmla="*/ 3073501 h 3073501"/>
                <a:gd name="connsiteX10" fmla="*/ 2859314 w 5043714"/>
                <a:gd name="connsiteY10" fmla="*/ 3066244 h 3073501"/>
                <a:gd name="connsiteX11" fmla="*/ 4111019 w 5043714"/>
                <a:gd name="connsiteY11" fmla="*/ 587171 h 3073501"/>
                <a:gd name="connsiteX12" fmla="*/ 4974619 w 5043714"/>
                <a:gd name="connsiteY12" fmla="*/ 587171 h 3073501"/>
                <a:gd name="connsiteX13" fmla="*/ 5024095 w 5043714"/>
                <a:gd name="connsiteY13" fmla="*/ 500748 h 3073501"/>
                <a:gd name="connsiteX14" fmla="*/ 5043714 w 5043714"/>
                <a:gd name="connsiteY14" fmla="*/ 431901 h 3073501"/>
                <a:gd name="connsiteX15" fmla="*/ 5036457 w 5043714"/>
                <a:gd name="connsiteY15" fmla="*/ 359330 h 3073501"/>
                <a:gd name="connsiteX16" fmla="*/ 4975420 w 5043714"/>
                <a:gd name="connsiteY16" fmla="*/ 316478 h 3073501"/>
                <a:gd name="connsiteX17" fmla="*/ 4920343 w 5043714"/>
                <a:gd name="connsiteY17" fmla="*/ 250473 h 3073501"/>
                <a:gd name="connsiteX18" fmla="*/ 4942114 w 5043714"/>
                <a:gd name="connsiteY18" fmla="*/ 163387 h 3073501"/>
                <a:gd name="connsiteX19" fmla="*/ 5032980 w 5043714"/>
                <a:gd name="connsiteY19" fmla="*/ 12505 h 3073501"/>
                <a:gd name="connsiteX20" fmla="*/ 3581248 w 5043714"/>
                <a:gd name="connsiteY20" fmla="*/ 8117 h 3073501"/>
                <a:gd name="connsiteX21" fmla="*/ 2395906 w 5043714"/>
                <a:gd name="connsiteY21" fmla="*/ 2458631 h 3073501"/>
                <a:gd name="connsiteX22" fmla="*/ 2136763 w 5043714"/>
                <a:gd name="connsiteY22" fmla="*/ 2473399 h 3073501"/>
                <a:gd name="connsiteX23" fmla="*/ 954178 w 5043714"/>
                <a:gd name="connsiteY23" fmla="*/ 0 h 3073501"/>
                <a:gd name="connsiteX24" fmla="*/ 87389 w 5043714"/>
                <a:gd name="connsiteY24" fmla="*/ 22024 h 3073501"/>
                <a:gd name="connsiteX0" fmla="*/ 87389 w 5043714"/>
                <a:gd name="connsiteY0" fmla="*/ 22024 h 3073501"/>
                <a:gd name="connsiteX1" fmla="*/ 27925 w 5043714"/>
                <a:gd name="connsiteY1" fmla="*/ 107868 h 3073501"/>
                <a:gd name="connsiteX2" fmla="*/ 0 w 5043714"/>
                <a:gd name="connsiteY2" fmla="*/ 192415 h 3073501"/>
                <a:gd name="connsiteX3" fmla="*/ 41832 w 5043714"/>
                <a:gd name="connsiteY3" fmla="*/ 253894 h 3073501"/>
                <a:gd name="connsiteX4" fmla="*/ 96165 w 5043714"/>
                <a:gd name="connsiteY4" fmla="*/ 312613 h 3073501"/>
                <a:gd name="connsiteX5" fmla="*/ 120806 w 5043714"/>
                <a:gd name="connsiteY5" fmla="*/ 370670 h 3073501"/>
                <a:gd name="connsiteX6" fmla="*/ 93984 w 5043714"/>
                <a:gd name="connsiteY6" fmla="*/ 434688 h 3073501"/>
                <a:gd name="connsiteX7" fmla="*/ 40673 w 5043714"/>
                <a:gd name="connsiteY7" fmla="*/ 578699 h 3073501"/>
                <a:gd name="connsiteX8" fmla="*/ 405186 w 5043714"/>
                <a:gd name="connsiteY8" fmla="*/ 581873 h 3073501"/>
                <a:gd name="connsiteX9" fmla="*/ 1574800 w 5043714"/>
                <a:gd name="connsiteY9" fmla="*/ 3073501 h 3073501"/>
                <a:gd name="connsiteX10" fmla="*/ 2859314 w 5043714"/>
                <a:gd name="connsiteY10" fmla="*/ 3066244 h 3073501"/>
                <a:gd name="connsiteX11" fmla="*/ 4111019 w 5043714"/>
                <a:gd name="connsiteY11" fmla="*/ 587171 h 3073501"/>
                <a:gd name="connsiteX12" fmla="*/ 4974619 w 5043714"/>
                <a:gd name="connsiteY12" fmla="*/ 587171 h 3073501"/>
                <a:gd name="connsiteX13" fmla="*/ 5024095 w 5043714"/>
                <a:gd name="connsiteY13" fmla="*/ 500748 h 3073501"/>
                <a:gd name="connsiteX14" fmla="*/ 5043714 w 5043714"/>
                <a:gd name="connsiteY14" fmla="*/ 431901 h 3073501"/>
                <a:gd name="connsiteX15" fmla="*/ 5036457 w 5043714"/>
                <a:gd name="connsiteY15" fmla="*/ 359330 h 3073501"/>
                <a:gd name="connsiteX16" fmla="*/ 4975420 w 5043714"/>
                <a:gd name="connsiteY16" fmla="*/ 316478 h 3073501"/>
                <a:gd name="connsiteX17" fmla="*/ 4920343 w 5043714"/>
                <a:gd name="connsiteY17" fmla="*/ 250473 h 3073501"/>
                <a:gd name="connsiteX18" fmla="*/ 4942114 w 5043714"/>
                <a:gd name="connsiteY18" fmla="*/ 163387 h 3073501"/>
                <a:gd name="connsiteX19" fmla="*/ 5032980 w 5043714"/>
                <a:gd name="connsiteY19" fmla="*/ 12505 h 3073501"/>
                <a:gd name="connsiteX20" fmla="*/ 3581248 w 5043714"/>
                <a:gd name="connsiteY20" fmla="*/ 8117 h 3073501"/>
                <a:gd name="connsiteX21" fmla="*/ 2370910 w 5043714"/>
                <a:gd name="connsiteY21" fmla="*/ 2476081 h 3073501"/>
                <a:gd name="connsiteX22" fmla="*/ 2136763 w 5043714"/>
                <a:gd name="connsiteY22" fmla="*/ 2473399 h 3073501"/>
                <a:gd name="connsiteX23" fmla="*/ 954178 w 5043714"/>
                <a:gd name="connsiteY23" fmla="*/ 0 h 3073501"/>
                <a:gd name="connsiteX24" fmla="*/ 87389 w 5043714"/>
                <a:gd name="connsiteY24" fmla="*/ 22024 h 3073501"/>
                <a:gd name="connsiteX0" fmla="*/ 87389 w 5043714"/>
                <a:gd name="connsiteY0" fmla="*/ 22024 h 3073501"/>
                <a:gd name="connsiteX1" fmla="*/ 27925 w 5043714"/>
                <a:gd name="connsiteY1" fmla="*/ 107868 h 3073501"/>
                <a:gd name="connsiteX2" fmla="*/ 0 w 5043714"/>
                <a:gd name="connsiteY2" fmla="*/ 192415 h 3073501"/>
                <a:gd name="connsiteX3" fmla="*/ 41832 w 5043714"/>
                <a:gd name="connsiteY3" fmla="*/ 253894 h 3073501"/>
                <a:gd name="connsiteX4" fmla="*/ 96165 w 5043714"/>
                <a:gd name="connsiteY4" fmla="*/ 312613 h 3073501"/>
                <a:gd name="connsiteX5" fmla="*/ 120806 w 5043714"/>
                <a:gd name="connsiteY5" fmla="*/ 370670 h 3073501"/>
                <a:gd name="connsiteX6" fmla="*/ 93984 w 5043714"/>
                <a:gd name="connsiteY6" fmla="*/ 434688 h 3073501"/>
                <a:gd name="connsiteX7" fmla="*/ 40673 w 5043714"/>
                <a:gd name="connsiteY7" fmla="*/ 578699 h 3073501"/>
                <a:gd name="connsiteX8" fmla="*/ 405186 w 5043714"/>
                <a:gd name="connsiteY8" fmla="*/ 581873 h 3073501"/>
                <a:gd name="connsiteX9" fmla="*/ 1574800 w 5043714"/>
                <a:gd name="connsiteY9" fmla="*/ 3073501 h 3073501"/>
                <a:gd name="connsiteX10" fmla="*/ 2859314 w 5043714"/>
                <a:gd name="connsiteY10" fmla="*/ 3066244 h 3073501"/>
                <a:gd name="connsiteX11" fmla="*/ 4111019 w 5043714"/>
                <a:gd name="connsiteY11" fmla="*/ 587171 h 3073501"/>
                <a:gd name="connsiteX12" fmla="*/ 4974619 w 5043714"/>
                <a:gd name="connsiteY12" fmla="*/ 587171 h 3073501"/>
                <a:gd name="connsiteX13" fmla="*/ 5024095 w 5043714"/>
                <a:gd name="connsiteY13" fmla="*/ 500748 h 3073501"/>
                <a:gd name="connsiteX14" fmla="*/ 5043714 w 5043714"/>
                <a:gd name="connsiteY14" fmla="*/ 431901 h 3073501"/>
                <a:gd name="connsiteX15" fmla="*/ 5036457 w 5043714"/>
                <a:gd name="connsiteY15" fmla="*/ 359330 h 3073501"/>
                <a:gd name="connsiteX16" fmla="*/ 4975420 w 5043714"/>
                <a:gd name="connsiteY16" fmla="*/ 316478 h 3073501"/>
                <a:gd name="connsiteX17" fmla="*/ 4920343 w 5043714"/>
                <a:gd name="connsiteY17" fmla="*/ 250473 h 3073501"/>
                <a:gd name="connsiteX18" fmla="*/ 4942114 w 5043714"/>
                <a:gd name="connsiteY18" fmla="*/ 163387 h 3073501"/>
                <a:gd name="connsiteX19" fmla="*/ 5032980 w 5043714"/>
                <a:gd name="connsiteY19" fmla="*/ 12505 h 3073501"/>
                <a:gd name="connsiteX20" fmla="*/ 3547919 w 5043714"/>
                <a:gd name="connsiteY20" fmla="*/ 16841 h 3073501"/>
                <a:gd name="connsiteX21" fmla="*/ 2370910 w 5043714"/>
                <a:gd name="connsiteY21" fmla="*/ 2476081 h 3073501"/>
                <a:gd name="connsiteX22" fmla="*/ 2136763 w 5043714"/>
                <a:gd name="connsiteY22" fmla="*/ 2473399 h 3073501"/>
                <a:gd name="connsiteX23" fmla="*/ 954178 w 5043714"/>
                <a:gd name="connsiteY23" fmla="*/ 0 h 3073501"/>
                <a:gd name="connsiteX24" fmla="*/ 87389 w 5043714"/>
                <a:gd name="connsiteY24" fmla="*/ 22024 h 3073501"/>
                <a:gd name="connsiteX0" fmla="*/ 87389 w 5043714"/>
                <a:gd name="connsiteY0" fmla="*/ 22024 h 3073501"/>
                <a:gd name="connsiteX1" fmla="*/ 27925 w 5043714"/>
                <a:gd name="connsiteY1" fmla="*/ 107868 h 3073501"/>
                <a:gd name="connsiteX2" fmla="*/ 0 w 5043714"/>
                <a:gd name="connsiteY2" fmla="*/ 192415 h 3073501"/>
                <a:gd name="connsiteX3" fmla="*/ 41832 w 5043714"/>
                <a:gd name="connsiteY3" fmla="*/ 253894 h 3073501"/>
                <a:gd name="connsiteX4" fmla="*/ 96165 w 5043714"/>
                <a:gd name="connsiteY4" fmla="*/ 312613 h 3073501"/>
                <a:gd name="connsiteX5" fmla="*/ 120806 w 5043714"/>
                <a:gd name="connsiteY5" fmla="*/ 370670 h 3073501"/>
                <a:gd name="connsiteX6" fmla="*/ 93984 w 5043714"/>
                <a:gd name="connsiteY6" fmla="*/ 434688 h 3073501"/>
                <a:gd name="connsiteX7" fmla="*/ 40673 w 5043714"/>
                <a:gd name="connsiteY7" fmla="*/ 578699 h 3073501"/>
                <a:gd name="connsiteX8" fmla="*/ 405186 w 5043714"/>
                <a:gd name="connsiteY8" fmla="*/ 581873 h 3073501"/>
                <a:gd name="connsiteX9" fmla="*/ 1574800 w 5043714"/>
                <a:gd name="connsiteY9" fmla="*/ 3073501 h 3073501"/>
                <a:gd name="connsiteX10" fmla="*/ 2859314 w 5043714"/>
                <a:gd name="connsiteY10" fmla="*/ 3066244 h 3073501"/>
                <a:gd name="connsiteX11" fmla="*/ 4111019 w 5043714"/>
                <a:gd name="connsiteY11" fmla="*/ 587171 h 3073501"/>
                <a:gd name="connsiteX12" fmla="*/ 4974619 w 5043714"/>
                <a:gd name="connsiteY12" fmla="*/ 587171 h 3073501"/>
                <a:gd name="connsiteX13" fmla="*/ 5024095 w 5043714"/>
                <a:gd name="connsiteY13" fmla="*/ 500748 h 3073501"/>
                <a:gd name="connsiteX14" fmla="*/ 5043714 w 5043714"/>
                <a:gd name="connsiteY14" fmla="*/ 431901 h 3073501"/>
                <a:gd name="connsiteX15" fmla="*/ 5036457 w 5043714"/>
                <a:gd name="connsiteY15" fmla="*/ 359330 h 3073501"/>
                <a:gd name="connsiteX16" fmla="*/ 4975420 w 5043714"/>
                <a:gd name="connsiteY16" fmla="*/ 316478 h 3073501"/>
                <a:gd name="connsiteX17" fmla="*/ 4920343 w 5043714"/>
                <a:gd name="connsiteY17" fmla="*/ 250473 h 3073501"/>
                <a:gd name="connsiteX18" fmla="*/ 4942114 w 5043714"/>
                <a:gd name="connsiteY18" fmla="*/ 163387 h 3073501"/>
                <a:gd name="connsiteX19" fmla="*/ 5032980 w 5043714"/>
                <a:gd name="connsiteY19" fmla="*/ 12505 h 3073501"/>
                <a:gd name="connsiteX20" fmla="*/ 3547919 w 5043714"/>
                <a:gd name="connsiteY20" fmla="*/ 16841 h 3073501"/>
                <a:gd name="connsiteX21" fmla="*/ 2370910 w 5043714"/>
                <a:gd name="connsiteY21" fmla="*/ 2476081 h 3073501"/>
                <a:gd name="connsiteX22" fmla="*/ 2148190 w 5043714"/>
                <a:gd name="connsiteY22" fmla="*/ 2476390 h 3073501"/>
                <a:gd name="connsiteX23" fmla="*/ 954178 w 5043714"/>
                <a:gd name="connsiteY23" fmla="*/ 0 h 3073501"/>
                <a:gd name="connsiteX24" fmla="*/ 87389 w 5043714"/>
                <a:gd name="connsiteY24" fmla="*/ 22024 h 3073501"/>
                <a:gd name="connsiteX0" fmla="*/ 87389 w 5043714"/>
                <a:gd name="connsiteY0" fmla="*/ 9519 h 3060996"/>
                <a:gd name="connsiteX1" fmla="*/ 27925 w 5043714"/>
                <a:gd name="connsiteY1" fmla="*/ 95363 h 3060996"/>
                <a:gd name="connsiteX2" fmla="*/ 0 w 5043714"/>
                <a:gd name="connsiteY2" fmla="*/ 179910 h 3060996"/>
                <a:gd name="connsiteX3" fmla="*/ 41832 w 5043714"/>
                <a:gd name="connsiteY3" fmla="*/ 241389 h 3060996"/>
                <a:gd name="connsiteX4" fmla="*/ 96165 w 5043714"/>
                <a:gd name="connsiteY4" fmla="*/ 300108 h 3060996"/>
                <a:gd name="connsiteX5" fmla="*/ 120806 w 5043714"/>
                <a:gd name="connsiteY5" fmla="*/ 358165 h 3060996"/>
                <a:gd name="connsiteX6" fmla="*/ 93984 w 5043714"/>
                <a:gd name="connsiteY6" fmla="*/ 422183 h 3060996"/>
                <a:gd name="connsiteX7" fmla="*/ 40673 w 5043714"/>
                <a:gd name="connsiteY7" fmla="*/ 566194 h 3060996"/>
                <a:gd name="connsiteX8" fmla="*/ 405186 w 5043714"/>
                <a:gd name="connsiteY8" fmla="*/ 569368 h 3060996"/>
                <a:gd name="connsiteX9" fmla="*/ 1574800 w 5043714"/>
                <a:gd name="connsiteY9" fmla="*/ 3060996 h 3060996"/>
                <a:gd name="connsiteX10" fmla="*/ 2859314 w 5043714"/>
                <a:gd name="connsiteY10" fmla="*/ 3053739 h 3060996"/>
                <a:gd name="connsiteX11" fmla="*/ 4111019 w 5043714"/>
                <a:gd name="connsiteY11" fmla="*/ 574666 h 3060996"/>
                <a:gd name="connsiteX12" fmla="*/ 4974619 w 5043714"/>
                <a:gd name="connsiteY12" fmla="*/ 574666 h 3060996"/>
                <a:gd name="connsiteX13" fmla="*/ 5024095 w 5043714"/>
                <a:gd name="connsiteY13" fmla="*/ 488243 h 3060996"/>
                <a:gd name="connsiteX14" fmla="*/ 5043714 w 5043714"/>
                <a:gd name="connsiteY14" fmla="*/ 419396 h 3060996"/>
                <a:gd name="connsiteX15" fmla="*/ 5036457 w 5043714"/>
                <a:gd name="connsiteY15" fmla="*/ 346825 h 3060996"/>
                <a:gd name="connsiteX16" fmla="*/ 4975420 w 5043714"/>
                <a:gd name="connsiteY16" fmla="*/ 303973 h 3060996"/>
                <a:gd name="connsiteX17" fmla="*/ 4920343 w 5043714"/>
                <a:gd name="connsiteY17" fmla="*/ 237968 h 3060996"/>
                <a:gd name="connsiteX18" fmla="*/ 4942114 w 5043714"/>
                <a:gd name="connsiteY18" fmla="*/ 150882 h 3060996"/>
                <a:gd name="connsiteX19" fmla="*/ 5032980 w 5043714"/>
                <a:gd name="connsiteY19" fmla="*/ 0 h 3060996"/>
                <a:gd name="connsiteX20" fmla="*/ 3547919 w 5043714"/>
                <a:gd name="connsiteY20" fmla="*/ 4336 h 3060996"/>
                <a:gd name="connsiteX21" fmla="*/ 2370910 w 5043714"/>
                <a:gd name="connsiteY21" fmla="*/ 2463576 h 3060996"/>
                <a:gd name="connsiteX22" fmla="*/ 2148190 w 5043714"/>
                <a:gd name="connsiteY22" fmla="*/ 2463885 h 3060996"/>
                <a:gd name="connsiteX23" fmla="*/ 1022740 w 5043714"/>
                <a:gd name="connsiteY23" fmla="*/ 2451 h 3060996"/>
                <a:gd name="connsiteX24" fmla="*/ 87389 w 5043714"/>
                <a:gd name="connsiteY24" fmla="*/ 9519 h 3060996"/>
                <a:gd name="connsiteX0" fmla="*/ 87389 w 5043714"/>
                <a:gd name="connsiteY0" fmla="*/ 9519 h 3060996"/>
                <a:gd name="connsiteX1" fmla="*/ 27925 w 5043714"/>
                <a:gd name="connsiteY1" fmla="*/ 95363 h 3060996"/>
                <a:gd name="connsiteX2" fmla="*/ 0 w 5043714"/>
                <a:gd name="connsiteY2" fmla="*/ 179910 h 3060996"/>
                <a:gd name="connsiteX3" fmla="*/ 41832 w 5043714"/>
                <a:gd name="connsiteY3" fmla="*/ 241389 h 3060996"/>
                <a:gd name="connsiteX4" fmla="*/ 96165 w 5043714"/>
                <a:gd name="connsiteY4" fmla="*/ 300108 h 3060996"/>
                <a:gd name="connsiteX5" fmla="*/ 120806 w 5043714"/>
                <a:gd name="connsiteY5" fmla="*/ 358165 h 3060996"/>
                <a:gd name="connsiteX6" fmla="*/ 93984 w 5043714"/>
                <a:gd name="connsiteY6" fmla="*/ 422183 h 3060996"/>
                <a:gd name="connsiteX7" fmla="*/ 40673 w 5043714"/>
                <a:gd name="connsiteY7" fmla="*/ 566194 h 3060996"/>
                <a:gd name="connsiteX8" fmla="*/ 405186 w 5043714"/>
                <a:gd name="connsiteY8" fmla="*/ 569368 h 3060996"/>
                <a:gd name="connsiteX9" fmla="*/ 1574800 w 5043714"/>
                <a:gd name="connsiteY9" fmla="*/ 3060996 h 3060996"/>
                <a:gd name="connsiteX10" fmla="*/ 2859314 w 5043714"/>
                <a:gd name="connsiteY10" fmla="*/ 3053739 h 3060996"/>
                <a:gd name="connsiteX11" fmla="*/ 4111019 w 5043714"/>
                <a:gd name="connsiteY11" fmla="*/ 574666 h 3060996"/>
                <a:gd name="connsiteX12" fmla="*/ 4974619 w 5043714"/>
                <a:gd name="connsiteY12" fmla="*/ 574666 h 3060996"/>
                <a:gd name="connsiteX13" fmla="*/ 5024095 w 5043714"/>
                <a:gd name="connsiteY13" fmla="*/ 488243 h 3060996"/>
                <a:gd name="connsiteX14" fmla="*/ 5043714 w 5043714"/>
                <a:gd name="connsiteY14" fmla="*/ 419396 h 3060996"/>
                <a:gd name="connsiteX15" fmla="*/ 5036457 w 5043714"/>
                <a:gd name="connsiteY15" fmla="*/ 346825 h 3060996"/>
                <a:gd name="connsiteX16" fmla="*/ 4975420 w 5043714"/>
                <a:gd name="connsiteY16" fmla="*/ 303973 h 3060996"/>
                <a:gd name="connsiteX17" fmla="*/ 4920343 w 5043714"/>
                <a:gd name="connsiteY17" fmla="*/ 237968 h 3060996"/>
                <a:gd name="connsiteX18" fmla="*/ 4942114 w 5043714"/>
                <a:gd name="connsiteY18" fmla="*/ 150882 h 3060996"/>
                <a:gd name="connsiteX19" fmla="*/ 5032980 w 5043714"/>
                <a:gd name="connsiteY19" fmla="*/ 0 h 3060996"/>
                <a:gd name="connsiteX20" fmla="*/ 3449974 w 5043714"/>
                <a:gd name="connsiteY20" fmla="*/ 10034 h 3060996"/>
                <a:gd name="connsiteX21" fmla="*/ 2370910 w 5043714"/>
                <a:gd name="connsiteY21" fmla="*/ 2463576 h 3060996"/>
                <a:gd name="connsiteX22" fmla="*/ 2148190 w 5043714"/>
                <a:gd name="connsiteY22" fmla="*/ 2463885 h 3060996"/>
                <a:gd name="connsiteX23" fmla="*/ 1022740 w 5043714"/>
                <a:gd name="connsiteY23" fmla="*/ 2451 h 3060996"/>
                <a:gd name="connsiteX24" fmla="*/ 87389 w 5043714"/>
                <a:gd name="connsiteY24" fmla="*/ 9519 h 3060996"/>
                <a:gd name="connsiteX0" fmla="*/ 87389 w 5043714"/>
                <a:gd name="connsiteY0" fmla="*/ 9519 h 3060996"/>
                <a:gd name="connsiteX1" fmla="*/ 27925 w 5043714"/>
                <a:gd name="connsiteY1" fmla="*/ 95363 h 3060996"/>
                <a:gd name="connsiteX2" fmla="*/ 0 w 5043714"/>
                <a:gd name="connsiteY2" fmla="*/ 179910 h 3060996"/>
                <a:gd name="connsiteX3" fmla="*/ 41832 w 5043714"/>
                <a:gd name="connsiteY3" fmla="*/ 241389 h 3060996"/>
                <a:gd name="connsiteX4" fmla="*/ 96165 w 5043714"/>
                <a:gd name="connsiteY4" fmla="*/ 300108 h 3060996"/>
                <a:gd name="connsiteX5" fmla="*/ 120806 w 5043714"/>
                <a:gd name="connsiteY5" fmla="*/ 358165 h 3060996"/>
                <a:gd name="connsiteX6" fmla="*/ 93984 w 5043714"/>
                <a:gd name="connsiteY6" fmla="*/ 422183 h 3060996"/>
                <a:gd name="connsiteX7" fmla="*/ 40673 w 5043714"/>
                <a:gd name="connsiteY7" fmla="*/ 566194 h 3060996"/>
                <a:gd name="connsiteX8" fmla="*/ 405186 w 5043714"/>
                <a:gd name="connsiteY8" fmla="*/ 569368 h 3060996"/>
                <a:gd name="connsiteX9" fmla="*/ 1574800 w 5043714"/>
                <a:gd name="connsiteY9" fmla="*/ 3060996 h 3060996"/>
                <a:gd name="connsiteX10" fmla="*/ 2859314 w 5043714"/>
                <a:gd name="connsiteY10" fmla="*/ 3053739 h 3060996"/>
                <a:gd name="connsiteX11" fmla="*/ 4111019 w 5043714"/>
                <a:gd name="connsiteY11" fmla="*/ 574666 h 3060996"/>
                <a:gd name="connsiteX12" fmla="*/ 4974619 w 5043714"/>
                <a:gd name="connsiteY12" fmla="*/ 574666 h 3060996"/>
                <a:gd name="connsiteX13" fmla="*/ 5024095 w 5043714"/>
                <a:gd name="connsiteY13" fmla="*/ 488243 h 3060996"/>
                <a:gd name="connsiteX14" fmla="*/ 5043714 w 5043714"/>
                <a:gd name="connsiteY14" fmla="*/ 419396 h 3060996"/>
                <a:gd name="connsiteX15" fmla="*/ 5036457 w 5043714"/>
                <a:gd name="connsiteY15" fmla="*/ 346825 h 3060996"/>
                <a:gd name="connsiteX16" fmla="*/ 4975420 w 5043714"/>
                <a:gd name="connsiteY16" fmla="*/ 303973 h 3060996"/>
                <a:gd name="connsiteX17" fmla="*/ 4920343 w 5043714"/>
                <a:gd name="connsiteY17" fmla="*/ 237968 h 3060996"/>
                <a:gd name="connsiteX18" fmla="*/ 4942114 w 5043714"/>
                <a:gd name="connsiteY18" fmla="*/ 150882 h 3060996"/>
                <a:gd name="connsiteX19" fmla="*/ 5032980 w 5043714"/>
                <a:gd name="connsiteY19" fmla="*/ 0 h 3060996"/>
                <a:gd name="connsiteX20" fmla="*/ 3449974 w 5043714"/>
                <a:gd name="connsiteY20" fmla="*/ 10034 h 3060996"/>
                <a:gd name="connsiteX21" fmla="*/ 2360028 w 5043714"/>
                <a:gd name="connsiteY21" fmla="*/ 2463576 h 3060996"/>
                <a:gd name="connsiteX22" fmla="*/ 2148190 w 5043714"/>
                <a:gd name="connsiteY22" fmla="*/ 2463885 h 3060996"/>
                <a:gd name="connsiteX23" fmla="*/ 1022740 w 5043714"/>
                <a:gd name="connsiteY23" fmla="*/ 2451 h 3060996"/>
                <a:gd name="connsiteX24" fmla="*/ 87389 w 5043714"/>
                <a:gd name="connsiteY24" fmla="*/ 9519 h 3060996"/>
                <a:gd name="connsiteX0" fmla="*/ 87389 w 5043714"/>
                <a:gd name="connsiteY0" fmla="*/ 9519 h 3060996"/>
                <a:gd name="connsiteX1" fmla="*/ 27925 w 5043714"/>
                <a:gd name="connsiteY1" fmla="*/ 95363 h 3060996"/>
                <a:gd name="connsiteX2" fmla="*/ 0 w 5043714"/>
                <a:gd name="connsiteY2" fmla="*/ 179910 h 3060996"/>
                <a:gd name="connsiteX3" fmla="*/ 41832 w 5043714"/>
                <a:gd name="connsiteY3" fmla="*/ 241389 h 3060996"/>
                <a:gd name="connsiteX4" fmla="*/ 96165 w 5043714"/>
                <a:gd name="connsiteY4" fmla="*/ 300108 h 3060996"/>
                <a:gd name="connsiteX5" fmla="*/ 120806 w 5043714"/>
                <a:gd name="connsiteY5" fmla="*/ 358165 h 3060996"/>
                <a:gd name="connsiteX6" fmla="*/ 93984 w 5043714"/>
                <a:gd name="connsiteY6" fmla="*/ 422183 h 3060996"/>
                <a:gd name="connsiteX7" fmla="*/ 40673 w 5043714"/>
                <a:gd name="connsiteY7" fmla="*/ 566194 h 3060996"/>
                <a:gd name="connsiteX8" fmla="*/ 405186 w 5043714"/>
                <a:gd name="connsiteY8" fmla="*/ 569368 h 3060996"/>
                <a:gd name="connsiteX9" fmla="*/ 1574800 w 5043714"/>
                <a:gd name="connsiteY9" fmla="*/ 3060996 h 3060996"/>
                <a:gd name="connsiteX10" fmla="*/ 2946376 w 5043714"/>
                <a:gd name="connsiteY10" fmla="*/ 3053740 h 3060996"/>
                <a:gd name="connsiteX11" fmla="*/ 4111019 w 5043714"/>
                <a:gd name="connsiteY11" fmla="*/ 574666 h 3060996"/>
                <a:gd name="connsiteX12" fmla="*/ 4974619 w 5043714"/>
                <a:gd name="connsiteY12" fmla="*/ 574666 h 3060996"/>
                <a:gd name="connsiteX13" fmla="*/ 5024095 w 5043714"/>
                <a:gd name="connsiteY13" fmla="*/ 488243 h 3060996"/>
                <a:gd name="connsiteX14" fmla="*/ 5043714 w 5043714"/>
                <a:gd name="connsiteY14" fmla="*/ 419396 h 3060996"/>
                <a:gd name="connsiteX15" fmla="*/ 5036457 w 5043714"/>
                <a:gd name="connsiteY15" fmla="*/ 346825 h 3060996"/>
                <a:gd name="connsiteX16" fmla="*/ 4975420 w 5043714"/>
                <a:gd name="connsiteY16" fmla="*/ 303973 h 3060996"/>
                <a:gd name="connsiteX17" fmla="*/ 4920343 w 5043714"/>
                <a:gd name="connsiteY17" fmla="*/ 237968 h 3060996"/>
                <a:gd name="connsiteX18" fmla="*/ 4942114 w 5043714"/>
                <a:gd name="connsiteY18" fmla="*/ 150882 h 3060996"/>
                <a:gd name="connsiteX19" fmla="*/ 5032980 w 5043714"/>
                <a:gd name="connsiteY19" fmla="*/ 0 h 3060996"/>
                <a:gd name="connsiteX20" fmla="*/ 3449974 w 5043714"/>
                <a:gd name="connsiteY20" fmla="*/ 10034 h 3060996"/>
                <a:gd name="connsiteX21" fmla="*/ 2360028 w 5043714"/>
                <a:gd name="connsiteY21" fmla="*/ 2463576 h 3060996"/>
                <a:gd name="connsiteX22" fmla="*/ 2148190 w 5043714"/>
                <a:gd name="connsiteY22" fmla="*/ 2463885 h 3060996"/>
                <a:gd name="connsiteX23" fmla="*/ 1022740 w 5043714"/>
                <a:gd name="connsiteY23" fmla="*/ 2451 h 3060996"/>
                <a:gd name="connsiteX24" fmla="*/ 87389 w 5043714"/>
                <a:gd name="connsiteY24" fmla="*/ 9519 h 3060996"/>
                <a:gd name="connsiteX0" fmla="*/ 87389 w 5043714"/>
                <a:gd name="connsiteY0" fmla="*/ 9519 h 3060996"/>
                <a:gd name="connsiteX1" fmla="*/ 27925 w 5043714"/>
                <a:gd name="connsiteY1" fmla="*/ 95363 h 3060996"/>
                <a:gd name="connsiteX2" fmla="*/ 0 w 5043714"/>
                <a:gd name="connsiteY2" fmla="*/ 179910 h 3060996"/>
                <a:gd name="connsiteX3" fmla="*/ 41832 w 5043714"/>
                <a:gd name="connsiteY3" fmla="*/ 241389 h 3060996"/>
                <a:gd name="connsiteX4" fmla="*/ 96165 w 5043714"/>
                <a:gd name="connsiteY4" fmla="*/ 300108 h 3060996"/>
                <a:gd name="connsiteX5" fmla="*/ 120806 w 5043714"/>
                <a:gd name="connsiteY5" fmla="*/ 358165 h 3060996"/>
                <a:gd name="connsiteX6" fmla="*/ 93984 w 5043714"/>
                <a:gd name="connsiteY6" fmla="*/ 422183 h 3060996"/>
                <a:gd name="connsiteX7" fmla="*/ 40673 w 5043714"/>
                <a:gd name="connsiteY7" fmla="*/ 566194 h 3060996"/>
                <a:gd name="connsiteX8" fmla="*/ 405186 w 5043714"/>
                <a:gd name="connsiteY8" fmla="*/ 569368 h 3060996"/>
                <a:gd name="connsiteX9" fmla="*/ 1574800 w 5043714"/>
                <a:gd name="connsiteY9" fmla="*/ 3060996 h 3060996"/>
                <a:gd name="connsiteX10" fmla="*/ 2946376 w 5043714"/>
                <a:gd name="connsiteY10" fmla="*/ 3053740 h 3060996"/>
                <a:gd name="connsiteX11" fmla="*/ 4111019 w 5043714"/>
                <a:gd name="connsiteY11" fmla="*/ 574666 h 3060996"/>
                <a:gd name="connsiteX12" fmla="*/ 4974619 w 5043714"/>
                <a:gd name="connsiteY12" fmla="*/ 574666 h 3060996"/>
                <a:gd name="connsiteX13" fmla="*/ 5024095 w 5043714"/>
                <a:gd name="connsiteY13" fmla="*/ 488243 h 3060996"/>
                <a:gd name="connsiteX14" fmla="*/ 5043714 w 5043714"/>
                <a:gd name="connsiteY14" fmla="*/ 419396 h 3060996"/>
                <a:gd name="connsiteX15" fmla="*/ 5036457 w 5043714"/>
                <a:gd name="connsiteY15" fmla="*/ 346825 h 3060996"/>
                <a:gd name="connsiteX16" fmla="*/ 4975420 w 5043714"/>
                <a:gd name="connsiteY16" fmla="*/ 303973 h 3060996"/>
                <a:gd name="connsiteX17" fmla="*/ 4920343 w 5043714"/>
                <a:gd name="connsiteY17" fmla="*/ 237968 h 3060996"/>
                <a:gd name="connsiteX18" fmla="*/ 4942114 w 5043714"/>
                <a:gd name="connsiteY18" fmla="*/ 150882 h 3060996"/>
                <a:gd name="connsiteX19" fmla="*/ 5032980 w 5043714"/>
                <a:gd name="connsiteY19" fmla="*/ 0 h 3060996"/>
                <a:gd name="connsiteX20" fmla="*/ 3449974 w 5043714"/>
                <a:gd name="connsiteY20" fmla="*/ 10034 h 3060996"/>
                <a:gd name="connsiteX21" fmla="*/ 2360028 w 5043714"/>
                <a:gd name="connsiteY21" fmla="*/ 2463576 h 3060996"/>
                <a:gd name="connsiteX22" fmla="*/ 2164515 w 5043714"/>
                <a:gd name="connsiteY22" fmla="*/ 2452490 h 3060996"/>
                <a:gd name="connsiteX23" fmla="*/ 1022740 w 5043714"/>
                <a:gd name="connsiteY23" fmla="*/ 2451 h 3060996"/>
                <a:gd name="connsiteX24" fmla="*/ 87389 w 5043714"/>
                <a:gd name="connsiteY24" fmla="*/ 9519 h 306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3714" h="3060996">
                  <a:moveTo>
                    <a:pt x="87389" y="9519"/>
                  </a:moveTo>
                  <a:cubicBezTo>
                    <a:pt x="67567" y="41611"/>
                    <a:pt x="47747" y="63271"/>
                    <a:pt x="27925" y="95363"/>
                  </a:cubicBezTo>
                  <a:lnTo>
                    <a:pt x="0" y="179910"/>
                  </a:lnTo>
                  <a:cubicBezTo>
                    <a:pt x="16262" y="195767"/>
                    <a:pt x="25570" y="225532"/>
                    <a:pt x="41832" y="241389"/>
                  </a:cubicBezTo>
                  <a:lnTo>
                    <a:pt x="96165" y="300108"/>
                  </a:lnTo>
                  <a:lnTo>
                    <a:pt x="120806" y="358165"/>
                  </a:lnTo>
                  <a:cubicBezTo>
                    <a:pt x="109548" y="377186"/>
                    <a:pt x="105242" y="403162"/>
                    <a:pt x="93984" y="422183"/>
                  </a:cubicBezTo>
                  <a:lnTo>
                    <a:pt x="40673" y="566194"/>
                  </a:lnTo>
                  <a:lnTo>
                    <a:pt x="405186" y="569368"/>
                  </a:lnTo>
                  <a:lnTo>
                    <a:pt x="1574800" y="3060996"/>
                  </a:lnTo>
                  <a:lnTo>
                    <a:pt x="2946376" y="3053740"/>
                  </a:lnTo>
                  <a:lnTo>
                    <a:pt x="4111019" y="574666"/>
                  </a:lnTo>
                  <a:lnTo>
                    <a:pt x="4974619" y="574666"/>
                  </a:lnTo>
                  <a:cubicBezTo>
                    <a:pt x="4988793" y="544700"/>
                    <a:pt x="5009921" y="518209"/>
                    <a:pt x="5024095" y="488243"/>
                  </a:cubicBezTo>
                  <a:lnTo>
                    <a:pt x="5043714" y="419396"/>
                  </a:lnTo>
                  <a:lnTo>
                    <a:pt x="5036457" y="346825"/>
                  </a:lnTo>
                  <a:cubicBezTo>
                    <a:pt x="5017270" y="329064"/>
                    <a:pt x="4994607" y="321734"/>
                    <a:pt x="4975420" y="303973"/>
                  </a:cubicBezTo>
                  <a:lnTo>
                    <a:pt x="4920343" y="237968"/>
                  </a:lnTo>
                  <a:lnTo>
                    <a:pt x="4942114" y="150882"/>
                  </a:lnTo>
                  <a:lnTo>
                    <a:pt x="5032980" y="0"/>
                  </a:lnTo>
                  <a:lnTo>
                    <a:pt x="3449974" y="10034"/>
                  </a:lnTo>
                  <a:lnTo>
                    <a:pt x="2360028" y="2463576"/>
                  </a:lnTo>
                  <a:lnTo>
                    <a:pt x="2164515" y="2452490"/>
                  </a:lnTo>
                  <a:lnTo>
                    <a:pt x="1022740" y="2451"/>
                  </a:lnTo>
                  <a:lnTo>
                    <a:pt x="87389" y="95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76276" y="1719110"/>
              <a:ext cx="986893" cy="623248"/>
            </a:xfrm>
            <a:custGeom>
              <a:avLst/>
              <a:gdLst>
                <a:gd name="connsiteX0" fmla="*/ 7257 w 856342"/>
                <a:gd name="connsiteY0" fmla="*/ 0 h 515257"/>
                <a:gd name="connsiteX1" fmla="*/ 820057 w 856342"/>
                <a:gd name="connsiteY1" fmla="*/ 14514 h 515257"/>
                <a:gd name="connsiteX2" fmla="*/ 754742 w 856342"/>
                <a:gd name="connsiteY2" fmla="*/ 130629 h 515257"/>
                <a:gd name="connsiteX3" fmla="*/ 791028 w 856342"/>
                <a:gd name="connsiteY3" fmla="*/ 268514 h 515257"/>
                <a:gd name="connsiteX4" fmla="*/ 856342 w 856342"/>
                <a:gd name="connsiteY4" fmla="*/ 333829 h 515257"/>
                <a:gd name="connsiteX5" fmla="*/ 805542 w 856342"/>
                <a:gd name="connsiteY5" fmla="*/ 515257 h 515257"/>
                <a:gd name="connsiteX6" fmla="*/ 0 w 856342"/>
                <a:gd name="connsiteY6" fmla="*/ 515257 h 515257"/>
                <a:gd name="connsiteX7" fmla="*/ 7257 w 856342"/>
                <a:gd name="connsiteY7" fmla="*/ 0 h 515257"/>
                <a:gd name="connsiteX0" fmla="*/ 303 w 849388"/>
                <a:gd name="connsiteY0" fmla="*/ 0 h 553502"/>
                <a:gd name="connsiteX1" fmla="*/ 813103 w 849388"/>
                <a:gd name="connsiteY1" fmla="*/ 14514 h 553502"/>
                <a:gd name="connsiteX2" fmla="*/ 747788 w 849388"/>
                <a:gd name="connsiteY2" fmla="*/ 130629 h 553502"/>
                <a:gd name="connsiteX3" fmla="*/ 784074 w 849388"/>
                <a:gd name="connsiteY3" fmla="*/ 268514 h 553502"/>
                <a:gd name="connsiteX4" fmla="*/ 849388 w 849388"/>
                <a:gd name="connsiteY4" fmla="*/ 333829 h 553502"/>
                <a:gd name="connsiteX5" fmla="*/ 798588 w 849388"/>
                <a:gd name="connsiteY5" fmla="*/ 515257 h 553502"/>
                <a:gd name="connsiteX6" fmla="*/ 0 w 849388"/>
                <a:gd name="connsiteY6" fmla="*/ 553502 h 553502"/>
                <a:gd name="connsiteX7" fmla="*/ 303 w 849388"/>
                <a:gd name="connsiteY7" fmla="*/ 0 h 553502"/>
                <a:gd name="connsiteX0" fmla="*/ 303 w 849388"/>
                <a:gd name="connsiteY0" fmla="*/ 0 h 556979"/>
                <a:gd name="connsiteX1" fmla="*/ 813103 w 849388"/>
                <a:gd name="connsiteY1" fmla="*/ 14514 h 556979"/>
                <a:gd name="connsiteX2" fmla="*/ 747788 w 849388"/>
                <a:gd name="connsiteY2" fmla="*/ 130629 h 556979"/>
                <a:gd name="connsiteX3" fmla="*/ 784074 w 849388"/>
                <a:gd name="connsiteY3" fmla="*/ 268514 h 556979"/>
                <a:gd name="connsiteX4" fmla="*/ 849388 w 849388"/>
                <a:gd name="connsiteY4" fmla="*/ 333829 h 556979"/>
                <a:gd name="connsiteX5" fmla="*/ 788157 w 849388"/>
                <a:gd name="connsiteY5" fmla="*/ 556979 h 556979"/>
                <a:gd name="connsiteX6" fmla="*/ 0 w 849388"/>
                <a:gd name="connsiteY6" fmla="*/ 553502 h 556979"/>
                <a:gd name="connsiteX7" fmla="*/ 303 w 849388"/>
                <a:gd name="connsiteY7" fmla="*/ 0 h 556979"/>
                <a:gd name="connsiteX0" fmla="*/ 303 w 849388"/>
                <a:gd name="connsiteY0" fmla="*/ 0 h 556979"/>
                <a:gd name="connsiteX1" fmla="*/ 813103 w 849388"/>
                <a:gd name="connsiteY1" fmla="*/ 14514 h 556979"/>
                <a:gd name="connsiteX2" fmla="*/ 747788 w 849388"/>
                <a:gd name="connsiteY2" fmla="*/ 130629 h 556979"/>
                <a:gd name="connsiteX3" fmla="*/ 754411 w 849388"/>
                <a:gd name="connsiteY3" fmla="*/ 211008 h 556979"/>
                <a:gd name="connsiteX4" fmla="*/ 784074 w 849388"/>
                <a:gd name="connsiteY4" fmla="*/ 268514 h 556979"/>
                <a:gd name="connsiteX5" fmla="*/ 849388 w 849388"/>
                <a:gd name="connsiteY5" fmla="*/ 333829 h 556979"/>
                <a:gd name="connsiteX6" fmla="*/ 788157 w 849388"/>
                <a:gd name="connsiteY6" fmla="*/ 556979 h 556979"/>
                <a:gd name="connsiteX7" fmla="*/ 0 w 849388"/>
                <a:gd name="connsiteY7" fmla="*/ 553502 h 556979"/>
                <a:gd name="connsiteX8" fmla="*/ 303 w 849388"/>
                <a:gd name="connsiteY8" fmla="*/ 0 h 556979"/>
                <a:gd name="connsiteX0" fmla="*/ 303 w 849388"/>
                <a:gd name="connsiteY0" fmla="*/ 0 h 556979"/>
                <a:gd name="connsiteX1" fmla="*/ 813103 w 849388"/>
                <a:gd name="connsiteY1" fmla="*/ 14514 h 556979"/>
                <a:gd name="connsiteX2" fmla="*/ 775272 w 849388"/>
                <a:gd name="connsiteY2" fmla="*/ 75413 h 556979"/>
                <a:gd name="connsiteX3" fmla="*/ 747788 w 849388"/>
                <a:gd name="connsiteY3" fmla="*/ 130629 h 556979"/>
                <a:gd name="connsiteX4" fmla="*/ 754411 w 849388"/>
                <a:gd name="connsiteY4" fmla="*/ 211008 h 556979"/>
                <a:gd name="connsiteX5" fmla="*/ 784074 w 849388"/>
                <a:gd name="connsiteY5" fmla="*/ 268514 h 556979"/>
                <a:gd name="connsiteX6" fmla="*/ 849388 w 849388"/>
                <a:gd name="connsiteY6" fmla="*/ 333829 h 556979"/>
                <a:gd name="connsiteX7" fmla="*/ 788157 w 849388"/>
                <a:gd name="connsiteY7" fmla="*/ 556979 h 556979"/>
                <a:gd name="connsiteX8" fmla="*/ 0 w 849388"/>
                <a:gd name="connsiteY8" fmla="*/ 553502 h 556979"/>
                <a:gd name="connsiteX9" fmla="*/ 303 w 849388"/>
                <a:gd name="connsiteY9" fmla="*/ 0 h 556979"/>
                <a:gd name="connsiteX0" fmla="*/ 303 w 849388"/>
                <a:gd name="connsiteY0" fmla="*/ 0 h 556979"/>
                <a:gd name="connsiteX1" fmla="*/ 813103 w 849388"/>
                <a:gd name="connsiteY1" fmla="*/ 14514 h 556979"/>
                <a:gd name="connsiteX2" fmla="*/ 775272 w 849388"/>
                <a:gd name="connsiteY2" fmla="*/ 75413 h 556979"/>
                <a:gd name="connsiteX3" fmla="*/ 747788 w 849388"/>
                <a:gd name="connsiteY3" fmla="*/ 130629 h 556979"/>
                <a:gd name="connsiteX4" fmla="*/ 754411 w 849388"/>
                <a:gd name="connsiteY4" fmla="*/ 211008 h 556979"/>
                <a:gd name="connsiteX5" fmla="*/ 784074 w 849388"/>
                <a:gd name="connsiteY5" fmla="*/ 268514 h 556979"/>
                <a:gd name="connsiteX6" fmla="*/ 849388 w 849388"/>
                <a:gd name="connsiteY6" fmla="*/ 333829 h 556979"/>
                <a:gd name="connsiteX7" fmla="*/ 834377 w 849388"/>
                <a:gd name="connsiteY7" fmla="*/ 430047 h 556979"/>
                <a:gd name="connsiteX8" fmla="*/ 788157 w 849388"/>
                <a:gd name="connsiteY8" fmla="*/ 556979 h 556979"/>
                <a:gd name="connsiteX9" fmla="*/ 0 w 849388"/>
                <a:gd name="connsiteY9" fmla="*/ 553502 h 556979"/>
                <a:gd name="connsiteX10" fmla="*/ 303 w 849388"/>
                <a:gd name="connsiteY10" fmla="*/ 0 h 556979"/>
                <a:gd name="connsiteX0" fmla="*/ 303 w 849388"/>
                <a:gd name="connsiteY0" fmla="*/ 13300 h 570279"/>
                <a:gd name="connsiteX1" fmla="*/ 809626 w 849388"/>
                <a:gd name="connsiteY1" fmla="*/ 0 h 570279"/>
                <a:gd name="connsiteX2" fmla="*/ 775272 w 849388"/>
                <a:gd name="connsiteY2" fmla="*/ 88713 h 570279"/>
                <a:gd name="connsiteX3" fmla="*/ 747788 w 849388"/>
                <a:gd name="connsiteY3" fmla="*/ 143929 h 570279"/>
                <a:gd name="connsiteX4" fmla="*/ 754411 w 849388"/>
                <a:gd name="connsiteY4" fmla="*/ 224308 h 570279"/>
                <a:gd name="connsiteX5" fmla="*/ 784074 w 849388"/>
                <a:gd name="connsiteY5" fmla="*/ 281814 h 570279"/>
                <a:gd name="connsiteX6" fmla="*/ 849388 w 849388"/>
                <a:gd name="connsiteY6" fmla="*/ 347129 h 570279"/>
                <a:gd name="connsiteX7" fmla="*/ 834377 w 849388"/>
                <a:gd name="connsiteY7" fmla="*/ 443347 h 570279"/>
                <a:gd name="connsiteX8" fmla="*/ 788157 w 849388"/>
                <a:gd name="connsiteY8" fmla="*/ 570279 h 570279"/>
                <a:gd name="connsiteX9" fmla="*/ 0 w 849388"/>
                <a:gd name="connsiteY9" fmla="*/ 566802 h 570279"/>
                <a:gd name="connsiteX10" fmla="*/ 303 w 849388"/>
                <a:gd name="connsiteY10" fmla="*/ 13300 h 570279"/>
                <a:gd name="connsiteX0" fmla="*/ 303 w 849388"/>
                <a:gd name="connsiteY0" fmla="*/ 0 h 570886"/>
                <a:gd name="connsiteX1" fmla="*/ 809626 w 849388"/>
                <a:gd name="connsiteY1" fmla="*/ 607 h 570886"/>
                <a:gd name="connsiteX2" fmla="*/ 775272 w 849388"/>
                <a:gd name="connsiteY2" fmla="*/ 89320 h 570886"/>
                <a:gd name="connsiteX3" fmla="*/ 747788 w 849388"/>
                <a:gd name="connsiteY3" fmla="*/ 144536 h 570886"/>
                <a:gd name="connsiteX4" fmla="*/ 754411 w 849388"/>
                <a:gd name="connsiteY4" fmla="*/ 224915 h 570886"/>
                <a:gd name="connsiteX5" fmla="*/ 784074 w 849388"/>
                <a:gd name="connsiteY5" fmla="*/ 282421 h 570886"/>
                <a:gd name="connsiteX6" fmla="*/ 849388 w 849388"/>
                <a:gd name="connsiteY6" fmla="*/ 347736 h 570886"/>
                <a:gd name="connsiteX7" fmla="*/ 834377 w 849388"/>
                <a:gd name="connsiteY7" fmla="*/ 443954 h 570886"/>
                <a:gd name="connsiteX8" fmla="*/ 788157 w 849388"/>
                <a:gd name="connsiteY8" fmla="*/ 570886 h 570886"/>
                <a:gd name="connsiteX9" fmla="*/ 0 w 849388"/>
                <a:gd name="connsiteY9" fmla="*/ 567409 h 570886"/>
                <a:gd name="connsiteX10" fmla="*/ 303 w 849388"/>
                <a:gd name="connsiteY10" fmla="*/ 0 h 570886"/>
                <a:gd name="connsiteX0" fmla="*/ 303 w 849388"/>
                <a:gd name="connsiteY0" fmla="*/ 0 h 570886"/>
                <a:gd name="connsiteX1" fmla="*/ 809626 w 849388"/>
                <a:gd name="connsiteY1" fmla="*/ 607 h 570886"/>
                <a:gd name="connsiteX2" fmla="*/ 775272 w 849388"/>
                <a:gd name="connsiteY2" fmla="*/ 89320 h 570886"/>
                <a:gd name="connsiteX3" fmla="*/ 747788 w 849388"/>
                <a:gd name="connsiteY3" fmla="*/ 144536 h 570886"/>
                <a:gd name="connsiteX4" fmla="*/ 754411 w 849388"/>
                <a:gd name="connsiteY4" fmla="*/ 224915 h 570886"/>
                <a:gd name="connsiteX5" fmla="*/ 801458 w 849388"/>
                <a:gd name="connsiteY5" fmla="*/ 285898 h 570886"/>
                <a:gd name="connsiteX6" fmla="*/ 849388 w 849388"/>
                <a:gd name="connsiteY6" fmla="*/ 347736 h 570886"/>
                <a:gd name="connsiteX7" fmla="*/ 834377 w 849388"/>
                <a:gd name="connsiteY7" fmla="*/ 443954 h 570886"/>
                <a:gd name="connsiteX8" fmla="*/ 788157 w 849388"/>
                <a:gd name="connsiteY8" fmla="*/ 570886 h 570886"/>
                <a:gd name="connsiteX9" fmla="*/ 0 w 849388"/>
                <a:gd name="connsiteY9" fmla="*/ 567409 h 570886"/>
                <a:gd name="connsiteX10" fmla="*/ 303 w 849388"/>
                <a:gd name="connsiteY10" fmla="*/ 0 h 570886"/>
                <a:gd name="connsiteX0" fmla="*/ 303 w 849388"/>
                <a:gd name="connsiteY0" fmla="*/ 0 h 570886"/>
                <a:gd name="connsiteX1" fmla="*/ 809626 w 849388"/>
                <a:gd name="connsiteY1" fmla="*/ 607 h 570886"/>
                <a:gd name="connsiteX2" fmla="*/ 775272 w 849388"/>
                <a:gd name="connsiteY2" fmla="*/ 89320 h 570886"/>
                <a:gd name="connsiteX3" fmla="*/ 747788 w 849388"/>
                <a:gd name="connsiteY3" fmla="*/ 144536 h 570886"/>
                <a:gd name="connsiteX4" fmla="*/ 754411 w 849388"/>
                <a:gd name="connsiteY4" fmla="*/ 224915 h 570886"/>
                <a:gd name="connsiteX5" fmla="*/ 801458 w 849388"/>
                <a:gd name="connsiteY5" fmla="*/ 285898 h 570886"/>
                <a:gd name="connsiteX6" fmla="*/ 849388 w 849388"/>
                <a:gd name="connsiteY6" fmla="*/ 347736 h 570886"/>
                <a:gd name="connsiteX7" fmla="*/ 841331 w 849388"/>
                <a:gd name="connsiteY7" fmla="*/ 447431 h 570886"/>
                <a:gd name="connsiteX8" fmla="*/ 788157 w 849388"/>
                <a:gd name="connsiteY8" fmla="*/ 570886 h 570886"/>
                <a:gd name="connsiteX9" fmla="*/ 0 w 849388"/>
                <a:gd name="connsiteY9" fmla="*/ 567409 h 570886"/>
                <a:gd name="connsiteX10" fmla="*/ 303 w 849388"/>
                <a:gd name="connsiteY10" fmla="*/ 0 h 570886"/>
                <a:gd name="connsiteX0" fmla="*/ 303 w 863295"/>
                <a:gd name="connsiteY0" fmla="*/ 0 h 570886"/>
                <a:gd name="connsiteX1" fmla="*/ 809626 w 863295"/>
                <a:gd name="connsiteY1" fmla="*/ 607 h 570886"/>
                <a:gd name="connsiteX2" fmla="*/ 775272 w 863295"/>
                <a:gd name="connsiteY2" fmla="*/ 89320 h 570886"/>
                <a:gd name="connsiteX3" fmla="*/ 747788 w 863295"/>
                <a:gd name="connsiteY3" fmla="*/ 144536 h 570886"/>
                <a:gd name="connsiteX4" fmla="*/ 754411 w 863295"/>
                <a:gd name="connsiteY4" fmla="*/ 224915 h 570886"/>
                <a:gd name="connsiteX5" fmla="*/ 801458 w 863295"/>
                <a:gd name="connsiteY5" fmla="*/ 285898 h 570886"/>
                <a:gd name="connsiteX6" fmla="*/ 863295 w 863295"/>
                <a:gd name="connsiteY6" fmla="*/ 344259 h 570886"/>
                <a:gd name="connsiteX7" fmla="*/ 841331 w 863295"/>
                <a:gd name="connsiteY7" fmla="*/ 447431 h 570886"/>
                <a:gd name="connsiteX8" fmla="*/ 788157 w 863295"/>
                <a:gd name="connsiteY8" fmla="*/ 570886 h 570886"/>
                <a:gd name="connsiteX9" fmla="*/ 0 w 863295"/>
                <a:gd name="connsiteY9" fmla="*/ 567409 h 570886"/>
                <a:gd name="connsiteX10" fmla="*/ 303 w 863295"/>
                <a:gd name="connsiteY10" fmla="*/ 0 h 57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295" h="570886">
                  <a:moveTo>
                    <a:pt x="303" y="0"/>
                  </a:moveTo>
                  <a:lnTo>
                    <a:pt x="809626" y="607"/>
                  </a:lnTo>
                  <a:cubicBezTo>
                    <a:pt x="798175" y="22066"/>
                    <a:pt x="786723" y="67861"/>
                    <a:pt x="775272" y="89320"/>
                  </a:cubicBezTo>
                  <a:lnTo>
                    <a:pt x="747788" y="144536"/>
                  </a:lnTo>
                  <a:cubicBezTo>
                    <a:pt x="753472" y="167852"/>
                    <a:pt x="748727" y="201599"/>
                    <a:pt x="754411" y="224915"/>
                  </a:cubicBezTo>
                  <a:lnTo>
                    <a:pt x="801458" y="285898"/>
                  </a:lnTo>
                  <a:lnTo>
                    <a:pt x="863295" y="344259"/>
                  </a:lnTo>
                  <a:cubicBezTo>
                    <a:pt x="854815" y="369378"/>
                    <a:pt x="849811" y="422312"/>
                    <a:pt x="841331" y="447431"/>
                  </a:cubicBezTo>
                  <a:lnTo>
                    <a:pt x="788157" y="570886"/>
                  </a:lnTo>
                  <a:lnTo>
                    <a:pt x="0" y="567409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2E75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342055" y="1714500"/>
              <a:ext cx="1074871" cy="629847"/>
            </a:xfrm>
            <a:custGeom>
              <a:avLst/>
              <a:gdLst>
                <a:gd name="connsiteX0" fmla="*/ 145143 w 950686"/>
                <a:gd name="connsiteY0" fmla="*/ 0 h 529771"/>
                <a:gd name="connsiteX1" fmla="*/ 29029 w 950686"/>
                <a:gd name="connsiteY1" fmla="*/ 101600 h 529771"/>
                <a:gd name="connsiteX2" fmla="*/ 0 w 950686"/>
                <a:gd name="connsiteY2" fmla="*/ 181428 h 529771"/>
                <a:gd name="connsiteX3" fmla="*/ 65315 w 950686"/>
                <a:gd name="connsiteY3" fmla="*/ 217714 h 529771"/>
                <a:gd name="connsiteX4" fmla="*/ 145143 w 950686"/>
                <a:gd name="connsiteY4" fmla="*/ 341085 h 529771"/>
                <a:gd name="connsiteX5" fmla="*/ 72572 w 950686"/>
                <a:gd name="connsiteY5" fmla="*/ 522514 h 529771"/>
                <a:gd name="connsiteX6" fmla="*/ 950686 w 950686"/>
                <a:gd name="connsiteY6" fmla="*/ 529771 h 529771"/>
                <a:gd name="connsiteX7" fmla="*/ 914400 w 950686"/>
                <a:gd name="connsiteY7" fmla="*/ 36285 h 529771"/>
                <a:gd name="connsiteX8" fmla="*/ 145143 w 950686"/>
                <a:gd name="connsiteY8" fmla="*/ 0 h 529771"/>
                <a:gd name="connsiteX0" fmla="*/ 68654 w 950686"/>
                <a:gd name="connsiteY0" fmla="*/ 0 h 599307"/>
                <a:gd name="connsiteX1" fmla="*/ 29029 w 950686"/>
                <a:gd name="connsiteY1" fmla="*/ 171136 h 599307"/>
                <a:gd name="connsiteX2" fmla="*/ 0 w 950686"/>
                <a:gd name="connsiteY2" fmla="*/ 250964 h 599307"/>
                <a:gd name="connsiteX3" fmla="*/ 65315 w 950686"/>
                <a:gd name="connsiteY3" fmla="*/ 287250 h 599307"/>
                <a:gd name="connsiteX4" fmla="*/ 145143 w 950686"/>
                <a:gd name="connsiteY4" fmla="*/ 410621 h 599307"/>
                <a:gd name="connsiteX5" fmla="*/ 72572 w 950686"/>
                <a:gd name="connsiteY5" fmla="*/ 592050 h 599307"/>
                <a:gd name="connsiteX6" fmla="*/ 950686 w 950686"/>
                <a:gd name="connsiteY6" fmla="*/ 599307 h 599307"/>
                <a:gd name="connsiteX7" fmla="*/ 914400 w 950686"/>
                <a:gd name="connsiteY7" fmla="*/ 105821 h 599307"/>
                <a:gd name="connsiteX8" fmla="*/ 68654 w 950686"/>
                <a:gd name="connsiteY8" fmla="*/ 0 h 599307"/>
                <a:gd name="connsiteX0" fmla="*/ 89514 w 950686"/>
                <a:gd name="connsiteY0" fmla="*/ 0 h 581923"/>
                <a:gd name="connsiteX1" fmla="*/ 29029 w 950686"/>
                <a:gd name="connsiteY1" fmla="*/ 153752 h 581923"/>
                <a:gd name="connsiteX2" fmla="*/ 0 w 950686"/>
                <a:gd name="connsiteY2" fmla="*/ 233580 h 581923"/>
                <a:gd name="connsiteX3" fmla="*/ 65315 w 950686"/>
                <a:gd name="connsiteY3" fmla="*/ 269866 h 581923"/>
                <a:gd name="connsiteX4" fmla="*/ 145143 w 950686"/>
                <a:gd name="connsiteY4" fmla="*/ 393237 h 581923"/>
                <a:gd name="connsiteX5" fmla="*/ 72572 w 950686"/>
                <a:gd name="connsiteY5" fmla="*/ 574666 h 581923"/>
                <a:gd name="connsiteX6" fmla="*/ 950686 w 950686"/>
                <a:gd name="connsiteY6" fmla="*/ 581923 h 581923"/>
                <a:gd name="connsiteX7" fmla="*/ 914400 w 950686"/>
                <a:gd name="connsiteY7" fmla="*/ 88437 h 581923"/>
                <a:gd name="connsiteX8" fmla="*/ 89514 w 950686"/>
                <a:gd name="connsiteY8" fmla="*/ 0 h 581923"/>
                <a:gd name="connsiteX0" fmla="*/ 103422 w 950686"/>
                <a:gd name="connsiteY0" fmla="*/ 0 h 574970"/>
                <a:gd name="connsiteX1" fmla="*/ 29029 w 950686"/>
                <a:gd name="connsiteY1" fmla="*/ 146799 h 574970"/>
                <a:gd name="connsiteX2" fmla="*/ 0 w 950686"/>
                <a:gd name="connsiteY2" fmla="*/ 226627 h 574970"/>
                <a:gd name="connsiteX3" fmla="*/ 65315 w 950686"/>
                <a:gd name="connsiteY3" fmla="*/ 262913 h 574970"/>
                <a:gd name="connsiteX4" fmla="*/ 145143 w 950686"/>
                <a:gd name="connsiteY4" fmla="*/ 386284 h 574970"/>
                <a:gd name="connsiteX5" fmla="*/ 72572 w 950686"/>
                <a:gd name="connsiteY5" fmla="*/ 567713 h 574970"/>
                <a:gd name="connsiteX6" fmla="*/ 950686 w 950686"/>
                <a:gd name="connsiteY6" fmla="*/ 574970 h 574970"/>
                <a:gd name="connsiteX7" fmla="*/ 914400 w 950686"/>
                <a:gd name="connsiteY7" fmla="*/ 81484 h 574970"/>
                <a:gd name="connsiteX8" fmla="*/ 103422 w 950686"/>
                <a:gd name="connsiteY8" fmla="*/ 0 h 574970"/>
                <a:gd name="connsiteX0" fmla="*/ 103422 w 950686"/>
                <a:gd name="connsiteY0" fmla="*/ 0 h 574970"/>
                <a:gd name="connsiteX1" fmla="*/ 29029 w 950686"/>
                <a:gd name="connsiteY1" fmla="*/ 105077 h 574970"/>
                <a:gd name="connsiteX2" fmla="*/ 0 w 950686"/>
                <a:gd name="connsiteY2" fmla="*/ 226627 h 574970"/>
                <a:gd name="connsiteX3" fmla="*/ 65315 w 950686"/>
                <a:gd name="connsiteY3" fmla="*/ 262913 h 574970"/>
                <a:gd name="connsiteX4" fmla="*/ 145143 w 950686"/>
                <a:gd name="connsiteY4" fmla="*/ 386284 h 574970"/>
                <a:gd name="connsiteX5" fmla="*/ 72572 w 950686"/>
                <a:gd name="connsiteY5" fmla="*/ 567713 h 574970"/>
                <a:gd name="connsiteX6" fmla="*/ 950686 w 950686"/>
                <a:gd name="connsiteY6" fmla="*/ 574970 h 574970"/>
                <a:gd name="connsiteX7" fmla="*/ 914400 w 950686"/>
                <a:gd name="connsiteY7" fmla="*/ 81484 h 574970"/>
                <a:gd name="connsiteX8" fmla="*/ 103422 w 950686"/>
                <a:gd name="connsiteY8" fmla="*/ 0 h 574970"/>
                <a:gd name="connsiteX0" fmla="*/ 92991 w 940255"/>
                <a:gd name="connsiteY0" fmla="*/ 0 h 574970"/>
                <a:gd name="connsiteX1" fmla="*/ 18598 w 940255"/>
                <a:gd name="connsiteY1" fmla="*/ 105077 h 574970"/>
                <a:gd name="connsiteX2" fmla="*/ 0 w 940255"/>
                <a:gd name="connsiteY2" fmla="*/ 223150 h 574970"/>
                <a:gd name="connsiteX3" fmla="*/ 54884 w 940255"/>
                <a:gd name="connsiteY3" fmla="*/ 262913 h 574970"/>
                <a:gd name="connsiteX4" fmla="*/ 134712 w 940255"/>
                <a:gd name="connsiteY4" fmla="*/ 386284 h 574970"/>
                <a:gd name="connsiteX5" fmla="*/ 62141 w 940255"/>
                <a:gd name="connsiteY5" fmla="*/ 567713 h 574970"/>
                <a:gd name="connsiteX6" fmla="*/ 940255 w 940255"/>
                <a:gd name="connsiteY6" fmla="*/ 574970 h 574970"/>
                <a:gd name="connsiteX7" fmla="*/ 903969 w 940255"/>
                <a:gd name="connsiteY7" fmla="*/ 81484 h 574970"/>
                <a:gd name="connsiteX8" fmla="*/ 92991 w 940255"/>
                <a:gd name="connsiteY8" fmla="*/ 0 h 574970"/>
                <a:gd name="connsiteX0" fmla="*/ 92991 w 940255"/>
                <a:gd name="connsiteY0" fmla="*/ 0 h 574970"/>
                <a:gd name="connsiteX1" fmla="*/ 18598 w 940255"/>
                <a:gd name="connsiteY1" fmla="*/ 105077 h 574970"/>
                <a:gd name="connsiteX2" fmla="*/ 0 w 940255"/>
                <a:gd name="connsiteY2" fmla="*/ 223150 h 574970"/>
                <a:gd name="connsiteX3" fmla="*/ 54884 w 940255"/>
                <a:gd name="connsiteY3" fmla="*/ 262913 h 574970"/>
                <a:gd name="connsiteX4" fmla="*/ 114320 w 940255"/>
                <a:gd name="connsiteY4" fmla="*/ 317575 h 574970"/>
                <a:gd name="connsiteX5" fmla="*/ 134712 w 940255"/>
                <a:gd name="connsiteY5" fmla="*/ 386284 h 574970"/>
                <a:gd name="connsiteX6" fmla="*/ 62141 w 940255"/>
                <a:gd name="connsiteY6" fmla="*/ 567713 h 574970"/>
                <a:gd name="connsiteX7" fmla="*/ 940255 w 940255"/>
                <a:gd name="connsiteY7" fmla="*/ 574970 h 574970"/>
                <a:gd name="connsiteX8" fmla="*/ 903969 w 940255"/>
                <a:gd name="connsiteY8" fmla="*/ 81484 h 574970"/>
                <a:gd name="connsiteX9" fmla="*/ 92991 w 940255"/>
                <a:gd name="connsiteY9" fmla="*/ 0 h 574970"/>
                <a:gd name="connsiteX0" fmla="*/ 92991 w 940255"/>
                <a:gd name="connsiteY0" fmla="*/ 0 h 574970"/>
                <a:gd name="connsiteX1" fmla="*/ 18598 w 940255"/>
                <a:gd name="connsiteY1" fmla="*/ 105077 h 574970"/>
                <a:gd name="connsiteX2" fmla="*/ 0 w 940255"/>
                <a:gd name="connsiteY2" fmla="*/ 223150 h 574970"/>
                <a:gd name="connsiteX3" fmla="*/ 54884 w 940255"/>
                <a:gd name="connsiteY3" fmla="*/ 262913 h 574970"/>
                <a:gd name="connsiteX4" fmla="*/ 114320 w 940255"/>
                <a:gd name="connsiteY4" fmla="*/ 317575 h 574970"/>
                <a:gd name="connsiteX5" fmla="*/ 117328 w 940255"/>
                <a:gd name="connsiteY5" fmla="*/ 445390 h 574970"/>
                <a:gd name="connsiteX6" fmla="*/ 62141 w 940255"/>
                <a:gd name="connsiteY6" fmla="*/ 567713 h 574970"/>
                <a:gd name="connsiteX7" fmla="*/ 940255 w 940255"/>
                <a:gd name="connsiteY7" fmla="*/ 574970 h 574970"/>
                <a:gd name="connsiteX8" fmla="*/ 903969 w 940255"/>
                <a:gd name="connsiteY8" fmla="*/ 81484 h 574970"/>
                <a:gd name="connsiteX9" fmla="*/ 92991 w 940255"/>
                <a:gd name="connsiteY9" fmla="*/ 0 h 574970"/>
                <a:gd name="connsiteX0" fmla="*/ 92991 w 940255"/>
                <a:gd name="connsiteY0" fmla="*/ 1960 h 576930"/>
                <a:gd name="connsiteX1" fmla="*/ 18598 w 940255"/>
                <a:gd name="connsiteY1" fmla="*/ 107037 h 576930"/>
                <a:gd name="connsiteX2" fmla="*/ 0 w 940255"/>
                <a:gd name="connsiteY2" fmla="*/ 225110 h 576930"/>
                <a:gd name="connsiteX3" fmla="*/ 54884 w 940255"/>
                <a:gd name="connsiteY3" fmla="*/ 264873 h 576930"/>
                <a:gd name="connsiteX4" fmla="*/ 114320 w 940255"/>
                <a:gd name="connsiteY4" fmla="*/ 319535 h 576930"/>
                <a:gd name="connsiteX5" fmla="*/ 117328 w 940255"/>
                <a:gd name="connsiteY5" fmla="*/ 447350 h 576930"/>
                <a:gd name="connsiteX6" fmla="*/ 62141 w 940255"/>
                <a:gd name="connsiteY6" fmla="*/ 569673 h 576930"/>
                <a:gd name="connsiteX7" fmla="*/ 940255 w 940255"/>
                <a:gd name="connsiteY7" fmla="*/ 576930 h 576930"/>
                <a:gd name="connsiteX8" fmla="*/ 931784 w 940255"/>
                <a:gd name="connsiteY8" fmla="*/ 0 h 576930"/>
                <a:gd name="connsiteX9" fmla="*/ 92991 w 940255"/>
                <a:gd name="connsiteY9" fmla="*/ 1960 h 5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255" h="576930">
                  <a:moveTo>
                    <a:pt x="92991" y="1960"/>
                  </a:moveTo>
                  <a:lnTo>
                    <a:pt x="18598" y="107037"/>
                  </a:lnTo>
                  <a:lnTo>
                    <a:pt x="0" y="225110"/>
                  </a:lnTo>
                  <a:lnTo>
                    <a:pt x="54884" y="264873"/>
                  </a:lnTo>
                  <a:cubicBezTo>
                    <a:pt x="64266" y="285412"/>
                    <a:pt x="104938" y="298996"/>
                    <a:pt x="114320" y="319535"/>
                  </a:cubicBezTo>
                  <a:cubicBezTo>
                    <a:pt x="115323" y="362140"/>
                    <a:pt x="116325" y="404745"/>
                    <a:pt x="117328" y="447350"/>
                  </a:cubicBezTo>
                  <a:lnTo>
                    <a:pt x="62141" y="569673"/>
                  </a:lnTo>
                  <a:lnTo>
                    <a:pt x="940255" y="576930"/>
                  </a:lnTo>
                  <a:lnTo>
                    <a:pt x="931784" y="0"/>
                  </a:lnTo>
                  <a:lnTo>
                    <a:pt x="92991" y="1960"/>
                  </a:lnTo>
                  <a:close/>
                </a:path>
              </a:pathLst>
            </a:custGeom>
            <a:solidFill>
              <a:srgbClr val="2E75B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7069" y="2312862"/>
              <a:ext cx="13788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Lifecycle Processes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196233" y="2564718"/>
              <a:ext cx="1027792" cy="2197782"/>
              <a:chOff x="5196233" y="2564718"/>
              <a:chExt cx="1027792" cy="2197782"/>
            </a:xfrm>
          </p:grpSpPr>
          <p:sp>
            <p:nvSpPr>
              <p:cNvPr id="17" name="TextBox 16"/>
              <p:cNvSpPr txBox="1"/>
              <p:nvPr/>
            </p:nvSpPr>
            <p:spPr>
              <a:xfrm rot="17738643">
                <a:off x="4783870" y="3507668"/>
                <a:ext cx="21629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Integration and </a:t>
                </a:r>
                <a:r>
                  <a:rPr lang="en-US" sz="1200" b="1" dirty="0" err="1" smtClean="0">
                    <a:solidFill>
                      <a:prstClr val="black"/>
                    </a:solidFill>
                  </a:rPr>
                  <a:t>Recomposition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196233" y="2673966"/>
                <a:ext cx="1027792" cy="208853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421128" y="2373136"/>
              <a:ext cx="14093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System Validation Plan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280974" y="2565800"/>
              <a:ext cx="1810523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6880" y="1834526"/>
              <a:ext cx="113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Regional Architecture(s)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69440" y="1705670"/>
              <a:ext cx="1195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white"/>
                  </a:solidFill>
                </a:rPr>
                <a:t>Feasibility Study/Concept Exploration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20481" y="2283016"/>
              <a:ext cx="91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white"/>
                  </a:solidFill>
                </a:rPr>
                <a:t>Concept of Operations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289840" y="2764827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93351" y="2813666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System Requirements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563929" y="3311743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599367" y="3378419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High Level Design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12595" y="3858659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386304" y="3907241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Unit/Device Testing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087749" y="4405574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77859" y="2764827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23231" y="3313260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79543" y="3840084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24915" y="4413319"/>
              <a:ext cx="99663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14931" y="4410977"/>
              <a:ext cx="1542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Software/Hardware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Development</a:t>
              </a:r>
            </a:p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Field Installation</a:t>
              </a:r>
            </a:p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Implementation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64685" y="3909029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Detailed Design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58496" y="3364543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Subsystem Verification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85621" y="2693975"/>
              <a:ext cx="1299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System Verification &amp; Deployment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7859" y="2330362"/>
              <a:ext cx="114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System Validation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70636" y="1770350"/>
              <a:ext cx="1308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Operations and Maintenance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57898" y="3017022"/>
              <a:ext cx="1450257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09235" y="3536426"/>
              <a:ext cx="949261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58894" y="4037169"/>
              <a:ext cx="482477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460186" y="2808896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System Verification Plan</a:t>
              </a:r>
            </a:p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(System Acceptance)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92826" y="3374385"/>
              <a:ext cx="124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prstClr val="black"/>
                  </a:solidFill>
                </a:rPr>
                <a:t>Subsystem Verification (Subsystem </a:t>
              </a:r>
            </a:p>
            <a:p>
              <a:pPr algn="ctr"/>
              <a:r>
                <a:rPr lang="en-US" sz="800" b="1" dirty="0" smtClean="0">
                  <a:solidFill>
                    <a:prstClr val="black"/>
                  </a:solidFill>
                </a:rPr>
                <a:t>Acceptance)</a:t>
              </a:r>
              <a:endParaRPr lang="en-US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75860" y="3858575"/>
              <a:ext cx="8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prstClr val="black"/>
                  </a:solidFill>
                </a:rPr>
                <a:t>Unit/Device Test Plan</a:t>
              </a:r>
              <a:endParaRPr lang="en-US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43949" y="1770349"/>
              <a:ext cx="1308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Retirement/ Replacement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3862610">
              <a:off x="1420443" y="3470753"/>
              <a:ext cx="21079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Decomposition and Definition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094825" y="2649403"/>
              <a:ext cx="1036464" cy="204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834277" y="750577"/>
            <a:ext cx="542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Based” Acquisition Toolbox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(has many components)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 the right tool to “think through” the question being asked)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58740" y="2275619"/>
            <a:ext cx="2284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MBSE – UPDM/SysML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(</a:t>
            </a:r>
            <a:r>
              <a:rPr lang="en-US" sz="1200" b="1" u="sng" dirty="0" smtClean="0">
                <a:solidFill>
                  <a:prstClr val="black"/>
                </a:solidFill>
              </a:rPr>
              <a:t>Descriptive</a:t>
            </a:r>
            <a:r>
              <a:rPr lang="en-US" sz="1200" b="1" dirty="0" smtClean="0">
                <a:solidFill>
                  <a:prstClr val="black"/>
                </a:solidFill>
              </a:rPr>
              <a:t> AND </a:t>
            </a:r>
            <a:r>
              <a:rPr lang="en-US" sz="1200" b="1" u="sng" dirty="0" smtClean="0">
                <a:solidFill>
                  <a:prstClr val="black"/>
                </a:solidFill>
              </a:rPr>
              <a:t>Analytical</a:t>
            </a:r>
            <a:r>
              <a:rPr lang="en-US" sz="1200" b="1" dirty="0" smtClean="0">
                <a:solidFill>
                  <a:prstClr val="black"/>
                </a:solidFill>
              </a:rPr>
              <a:t>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3748915">
            <a:off x="987233" y="404903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MBDesign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782203" y="6616437"/>
            <a:ext cx="51103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635337" y="6331950"/>
            <a:ext cx="133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Timeline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5610" y="3512457"/>
            <a:ext cx="7301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95316" y="3988137"/>
            <a:ext cx="7301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07266" y="4405561"/>
            <a:ext cx="7301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82203" y="3722914"/>
            <a:ext cx="70465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017867" y="4228811"/>
            <a:ext cx="70465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62330" y="1654172"/>
            <a:ext cx="3024930" cy="606896"/>
            <a:chOff x="321812" y="1523680"/>
            <a:chExt cx="3024930" cy="606896"/>
          </a:xfrm>
        </p:grpSpPr>
        <p:sp>
          <p:nvSpPr>
            <p:cNvPr id="3" name="Rectangle 2"/>
            <p:cNvSpPr/>
            <p:nvPr/>
          </p:nvSpPr>
          <p:spPr>
            <a:xfrm>
              <a:off x="570384" y="1523680"/>
              <a:ext cx="2565616" cy="60689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1812" y="1545131"/>
              <a:ext cx="3024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70AD47">
                      <a:lumMod val="75000"/>
                    </a:srgbClr>
                  </a:solidFill>
                </a:rPr>
                <a:t>Force-on-Force Simulations/</a:t>
              </a:r>
            </a:p>
            <a:p>
              <a:pPr algn="ctr"/>
              <a:r>
                <a:rPr lang="en-US" sz="1600" dirty="0" smtClean="0">
                  <a:solidFill>
                    <a:srgbClr val="70AD47">
                      <a:lumMod val="75000"/>
                    </a:srgbClr>
                  </a:solidFill>
                </a:rPr>
                <a:t>Few-on-Few Experiments </a:t>
              </a:r>
              <a:r>
                <a:rPr lang="en-US" sz="1000" dirty="0" smtClean="0">
                  <a:solidFill>
                    <a:srgbClr val="70AD47">
                      <a:lumMod val="75000"/>
                    </a:srgbClr>
                  </a:solidFill>
                </a:rPr>
                <a:t>(L/V)</a:t>
              </a:r>
              <a:endParaRPr lang="en-US" sz="1000" dirty="0">
                <a:solidFill>
                  <a:srgbClr val="70AD47">
                    <a:lumMod val="75000"/>
                  </a:srgbClr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340973" y="5255314"/>
            <a:ext cx="2163828" cy="116955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Performance Analysis Tools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HWIL/SWIL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Integration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Sim/Stim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Data Collection/Reduction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249991" y="3806165"/>
            <a:ext cx="7301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137545" y="3996522"/>
            <a:ext cx="70465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014883" y="4224635"/>
            <a:ext cx="7301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978269" y="4403458"/>
            <a:ext cx="70465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7707943">
            <a:off x="6262658" y="4222192"/>
            <a:ext cx="18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Analytical Models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3820167">
            <a:off x="225915" y="4202698"/>
            <a:ext cx="153208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Rapid Prototyping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4248" y="5261593"/>
            <a:ext cx="275902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>
                    <a:lumMod val="50000"/>
                  </a:srgbClr>
                </a:solidFill>
              </a:rPr>
              <a:t>Software Design</a:t>
            </a:r>
          </a:p>
          <a:p>
            <a:r>
              <a:rPr lang="en-US" sz="1400" dirty="0" smtClean="0">
                <a:solidFill>
                  <a:srgbClr val="FFC000">
                    <a:lumMod val="50000"/>
                  </a:srgbClr>
                </a:solidFill>
              </a:rPr>
              <a:t>Mechanical System Design</a:t>
            </a:r>
          </a:p>
          <a:p>
            <a:r>
              <a:rPr lang="en-US" sz="1400" dirty="0" smtClean="0">
                <a:solidFill>
                  <a:srgbClr val="FFC000">
                    <a:lumMod val="50000"/>
                  </a:srgbClr>
                </a:solidFill>
              </a:rPr>
              <a:t>Electrical System Design</a:t>
            </a:r>
          </a:p>
          <a:p>
            <a:r>
              <a:rPr lang="en-US" sz="1400" dirty="0" smtClean="0">
                <a:solidFill>
                  <a:srgbClr val="FFC000">
                    <a:lumMod val="50000"/>
                  </a:srgbClr>
                </a:solidFill>
              </a:rPr>
              <a:t>Electro-mechanical System Design</a:t>
            </a:r>
          </a:p>
          <a:p>
            <a:r>
              <a:rPr lang="en-US" sz="1400" dirty="0" smtClean="0">
                <a:solidFill>
                  <a:srgbClr val="FFC000">
                    <a:lumMod val="50000"/>
                  </a:srgbClr>
                </a:solidFill>
              </a:rPr>
              <a:t>CAD/CAM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0134" y="3291134"/>
            <a:ext cx="6232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AD47">
                    <a:lumMod val="50000"/>
                  </a:srgbClr>
                </a:solidFill>
              </a:rPr>
              <a:t>TEST</a:t>
            </a:r>
            <a:endParaRPr 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46700" y="2861588"/>
            <a:ext cx="161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Technology Refresh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53688" y="662940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76200"/>
            <a:ext cx="7086600" cy="60780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Perform Dynamic Analysis</a:t>
            </a:r>
          </a:p>
        </p:txBody>
      </p:sp>
    </p:spTree>
    <p:extLst>
      <p:ext uri="{BB962C8B-B14F-4D97-AF65-F5344CB8AC3E}">
        <p14:creationId xmlns:p14="http://schemas.microsoft.com/office/powerpoint/2010/main" val="2632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 animBg="1"/>
      <p:bldP spid="2" grpId="0" animBg="1"/>
      <p:bldP spid="68" grpId="0"/>
      <p:bldP spid="63" grpId="0" animBg="1"/>
      <p:bldP spid="75" grpId="0"/>
      <p:bldP spid="76" grpId="0" animBg="1"/>
      <p:bldP spid="69" grpId="0" animBg="1"/>
      <p:bldP spid="15" grpId="0" animBg="1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494089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Develop Test/Demonstration Master Plan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F7999D4-1FBF-4C41-8FDB-E1A1D5A6CFF4}"/>
              </a:ext>
            </a:extLst>
          </p:cNvPr>
          <p:cNvSpPr txBox="1">
            <a:spLocks/>
          </p:cNvSpPr>
          <p:nvPr/>
        </p:nvSpPr>
        <p:spPr>
          <a:xfrm>
            <a:off x="204395" y="1066800"/>
            <a:ext cx="8724452" cy="5066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MagicDraw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a report wizard that allows users to capture test configurations, sequence diagrams, instance tables, and other artifacts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9" y="5257800"/>
            <a:ext cx="9144000" cy="1067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" y="2057400"/>
            <a:ext cx="3831479" cy="336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34" y="1782269"/>
            <a:ext cx="3657600" cy="2488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93" y="3492888"/>
            <a:ext cx="4191000" cy="17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304800"/>
            <a:ext cx="7086600" cy="60780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SE-14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Provide Options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81274E-8098-477F-BBB9-4D5C9F9795F7}"/>
              </a:ext>
            </a:extLst>
          </p:cNvPr>
          <p:cNvSpPr txBox="1"/>
          <p:nvPr/>
        </p:nvSpPr>
        <p:spPr>
          <a:xfrm>
            <a:off x="1219200" y="1600200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supporting management decisions, trade studies, architecture models, detailed (and readable) diagrams go a long way in providing value</a:t>
            </a:r>
          </a:p>
          <a:p>
            <a:endParaRPr lang="en-US" sz="2400" dirty="0"/>
          </a:p>
          <a:p>
            <a:r>
              <a:rPr lang="en-US" sz="2400" dirty="0"/>
              <a:t>Using a collaborative environment, stake-holders can be “in-the-loop” as the system engineering artifacts are developed, vetted and approved.</a:t>
            </a:r>
          </a:p>
          <a:p>
            <a:endParaRPr lang="en-US" sz="2400" dirty="0"/>
          </a:p>
          <a:p>
            <a:r>
              <a:rPr lang="en-US" sz="2400" dirty="0"/>
              <a:t>Options can be shown by a series of capability configurations.  Decisions can also be documented</a:t>
            </a:r>
          </a:p>
        </p:txBody>
      </p:sp>
    </p:spTree>
    <p:extLst>
      <p:ext uri="{BB962C8B-B14F-4D97-AF65-F5344CB8AC3E}">
        <p14:creationId xmlns:p14="http://schemas.microsoft.com/office/powerpoint/2010/main" val="33680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228600"/>
            <a:ext cx="7086600" cy="60780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SE-15: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Tradeoff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35675-1DC6-4A26-9910-187AA7BF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699"/>
            <a:ext cx="8607552" cy="53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4983"/>
            <a:ext cx="7086088" cy="60780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SE-16: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Operational and System Architecture Graphics, Briefings and Reports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3907" y="3384550"/>
            <a:ext cx="7545427" cy="2940050"/>
            <a:chOff x="800996" y="3275706"/>
            <a:chExt cx="7545427" cy="29400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96" y="3275706"/>
              <a:ext cx="3883245" cy="294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ight Arrow 4"/>
            <p:cNvSpPr/>
            <p:nvPr/>
          </p:nvSpPr>
          <p:spPr>
            <a:xfrm>
              <a:off x="4915795" y="4274767"/>
              <a:ext cx="3810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5395" y="3817568"/>
              <a:ext cx="2821028" cy="203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Content Placeholder 6"/>
          <p:cNvSpPr txBox="1">
            <a:spLocks/>
          </p:cNvSpPr>
          <p:nvPr/>
        </p:nvSpPr>
        <p:spPr>
          <a:xfrm>
            <a:off x="204395" y="1174750"/>
            <a:ext cx="8724452" cy="270057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 requirements/architecture baselines at each level of system structure</a:t>
            </a:r>
          </a:p>
          <a:p>
            <a:pPr marL="0" indent="0">
              <a:spcBef>
                <a:spcPts val="4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Generate deliverable documentation for each system element from the element’s digital architecture information in the project information repository.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 the look and feel of the project’s documentation by using pre-defined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documents that can be generated from the project information repository should be auto generated from it, not hand crafted.</a:t>
            </a:r>
          </a:p>
        </p:txBody>
      </p:sp>
    </p:spTree>
    <p:extLst>
      <p:ext uri="{BB962C8B-B14F-4D97-AF65-F5344CB8AC3E}">
        <p14:creationId xmlns:p14="http://schemas.microsoft.com/office/powerpoint/2010/main" val="35813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" y="0"/>
            <a:ext cx="9135864" cy="6864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5760" y="6002338"/>
            <a:ext cx="44566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Tom McDermott, Stevens Institute of Technology et. al.</a:t>
            </a:r>
          </a:p>
          <a:p>
            <a:r>
              <a:rPr lang="en-US" sz="1000" dirty="0" smtClean="0"/>
              <a:t>Benchmarking the Benefits and Current Maturity of Digital Engineering/</a:t>
            </a:r>
          </a:p>
          <a:p>
            <a:r>
              <a:rPr lang="en-US" sz="1000" dirty="0" smtClean="0"/>
              <a:t>Model Based SE, March 26, 2020</a:t>
            </a:r>
          </a:p>
          <a:p>
            <a:r>
              <a:rPr lang="en-US" sz="1000" dirty="0"/>
              <a:t>https://sercuarc.org/results-of-the-serc-incose-ndia-mbse-maturity-survey-are-in/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72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914400" y="785066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SE-16: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Operational and System Architecture Graphics, Briefings and Reports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99F646-2A91-4AD9-9765-C965E411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89" y="2165623"/>
            <a:ext cx="4937311" cy="4082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60AF30-28C9-4E95-94DF-401AC810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5624709" cy="38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762000" y="683264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SE-16: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Operational and System Architecture Graphics, Briefings and Reports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2CA027-4102-4F18-8921-8051F31E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399" cy="4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C51EE4-E59F-4808-8249-4FA8A9A199C7}"/>
              </a:ext>
            </a:extLst>
          </p:cNvPr>
          <p:cNvSpPr txBox="1">
            <a:spLocks/>
          </p:cNvSpPr>
          <p:nvPr/>
        </p:nvSpPr>
        <p:spPr>
          <a:xfrm>
            <a:off x="838200" y="878094"/>
            <a:ext cx="7086600" cy="6078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SE-16: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Operational and System Architecture Graphics, Briefings and Reports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E7E4F-2699-46A0-9E32-D32552F63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56" y="1600200"/>
            <a:ext cx="5980051" cy="3820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9C6539-C891-444F-8F87-6A4D3DF60C10}"/>
              </a:ext>
            </a:extLst>
          </p:cNvPr>
          <p:cNvSpPr/>
          <p:nvPr/>
        </p:nvSpPr>
        <p:spPr>
          <a:xfrm>
            <a:off x="27482" y="3591988"/>
            <a:ext cx="8683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-Present models to stakeholders,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     sponsors, or customers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-Present models to engineering teams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     (modelers and non-modelers)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-Keep stakeholders/engineering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teams up-to-date with the precise, consistent information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-Review models and write comments to provide feedback to model authors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 Narrow" panose="020B0606020202030204" pitchFamily="34" charset="0"/>
              </a:rPr>
              <a:t>-Edit requirements on the web without having to use MagicDraw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2B8A12-29E3-4796-9091-CCCFC77AC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" y="1686988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A250B-A71B-44E4-9C1D-389724C31CA8}"/>
              </a:ext>
            </a:extLst>
          </p:cNvPr>
          <p:cNvSpPr txBox="1"/>
          <p:nvPr/>
        </p:nvSpPr>
        <p:spPr>
          <a:xfrm rot="16200000">
            <a:off x="5902208" y="3573061"/>
            <a:ext cx="66556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Send URL</a:t>
            </a:r>
          </a:p>
        </p:txBody>
      </p:sp>
    </p:spTree>
    <p:extLst>
      <p:ext uri="{BB962C8B-B14F-4D97-AF65-F5344CB8AC3E}">
        <p14:creationId xmlns:p14="http://schemas.microsoft.com/office/powerpoint/2010/main" val="17714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MBSE Processes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086600" cy="5239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1096" y="5871644"/>
            <a:ext cx="4572000" cy="4154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111111"/>
                </a:solidFill>
                <a:effectLst/>
              </a:rPr>
              <a:t>Inspired by Steven Dam in his book DoD Architecture Framework - A Guide to Applying System Engineering to Develop Integrated, Executable Architectures 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 rot="18894437">
            <a:off x="1804652" y="2781189"/>
            <a:ext cx="4461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Starting Point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80"/>
            <a:ext cx="9144000" cy="6255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6248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Tom McDermott, Stevens Institute of Technology et. al.</a:t>
            </a:r>
          </a:p>
          <a:p>
            <a:r>
              <a:rPr lang="en-US" sz="1000" dirty="0"/>
              <a:t>Benchmarking the Benefits and Current Maturity of Digital Engineering/</a:t>
            </a:r>
          </a:p>
          <a:p>
            <a:r>
              <a:rPr lang="en-US" sz="1000" dirty="0"/>
              <a:t>Model Based SE, March 26, 2020</a:t>
            </a:r>
          </a:p>
        </p:txBody>
      </p:sp>
    </p:spTree>
    <p:extLst>
      <p:ext uri="{BB962C8B-B14F-4D97-AF65-F5344CB8AC3E}">
        <p14:creationId xmlns:p14="http://schemas.microsoft.com/office/powerpoint/2010/main" val="1893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232775" y="6492875"/>
            <a:ext cx="911225" cy="365125"/>
          </a:xfrm>
        </p:spPr>
        <p:txBody>
          <a:bodyPr/>
          <a:lstStyle/>
          <a:p>
            <a:fld id="{6B36D650-A933-4574-AFB8-D90697229F11}" type="datetime1">
              <a:rPr lang="en-US" smtClean="0">
                <a:solidFill>
                  <a:prstClr val="black"/>
                </a:solidFill>
              </a:rPr>
              <a:pPr/>
              <a:t>6/11/2020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8295" y="181654"/>
            <a:ext cx="7152967" cy="486697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Approach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2" y="1343301"/>
            <a:ext cx="1345720" cy="13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02" y="1343301"/>
            <a:ext cx="1959844" cy="1720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986" y="805242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Grady </a:t>
            </a:r>
            <a:r>
              <a:rPr lang="en-US" sz="1400" dirty="0" err="1" smtClean="0">
                <a:solidFill>
                  <a:prstClr val="black"/>
                </a:solidFill>
              </a:rPr>
              <a:t>Booch’s</a:t>
            </a:r>
            <a:r>
              <a:rPr lang="en-US" sz="1400" dirty="0" smtClean="0">
                <a:solidFill>
                  <a:prstClr val="black"/>
                </a:solidFill>
              </a:rPr>
              <a:t> Taxonomy of Approaches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927" y="3026259"/>
            <a:ext cx="223171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t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Basic Requirements </a:t>
            </a:r>
            <a:endParaRPr lang="en-US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eaLnBrk="0" fontAlgn="t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Basic 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Materials</a:t>
            </a:r>
          </a:p>
          <a:p>
            <a:pPr marL="285750" indent="-285750" eaLnBrk="0" fontAlgn="t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Basic tools</a:t>
            </a:r>
          </a:p>
          <a:p>
            <a:pPr marL="285750" indent="-285750" eaLnBrk="0" fontAlgn="t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Basic </a:t>
            </a:r>
            <a:r>
              <a:rPr lang="en-US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building 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skills.</a:t>
            </a:r>
          </a:p>
          <a:p>
            <a:pPr eaLnBrk="0" fontAlgn="t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-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Basic </a:t>
            </a:r>
            <a:r>
              <a:rPr lang="en-US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hand-to-eye </a:t>
            </a:r>
          </a:p>
          <a:p>
            <a:pPr eaLnBrk="0" fontAlgn="t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co-ordination</a:t>
            </a:r>
            <a:endParaRPr lang="en-US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87327" y="2781431"/>
            <a:ext cx="2918344" cy="247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631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Advanced Requirements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Quality </a:t>
            </a: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Materials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Advanced tools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Advanced Skills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Builders, architects and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electricians</a:t>
            </a:r>
            <a:endParaRPr lang="en-US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-Communication/ coordination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-Monitoring the plans </a:t>
            </a: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Complex processes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3351" y="2833660"/>
            <a:ext cx="3252946" cy="34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631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Massively Increased scale and complexity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-Legal/Permits/Codes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-Diverse Stakeholders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Volatile requirements</a:t>
            </a: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Integrated processes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IMS/Configuration </a:t>
            </a:r>
            <a:r>
              <a:rPr lang="en-US" altLang="en-US" sz="16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Mgmt</a:t>
            </a:r>
            <a:endParaRPr lang="en-US" altLang="en-US" sz="16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Advanced materials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Integrated tools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Enterprise Skills</a:t>
            </a:r>
            <a:endParaRPr lang="en-US" altLang="en-US" sz="1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Planners, Architects, Zoning Commission…etc.</a:t>
            </a:r>
            <a:endParaRPr lang="en-US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Communication/coordination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23" y="102834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Dog House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6773" y="1060886"/>
            <a:ext cx="1819452" cy="1635038"/>
            <a:chOff x="3236773" y="1060886"/>
            <a:chExt cx="1819452" cy="16350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73" y="1413531"/>
              <a:ext cx="1819452" cy="12823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554032" y="1060886"/>
              <a:ext cx="1226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My House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05765" y="1028344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City Block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41628" y="6170358"/>
            <a:ext cx="4202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30000" dirty="0" smtClean="0">
                <a:solidFill>
                  <a:prstClr val="black"/>
                </a:solidFill>
              </a:rPr>
              <a:t>1 </a:t>
            </a:r>
            <a:r>
              <a:rPr lang="en-US" sz="900" dirty="0" err="1">
                <a:solidFill>
                  <a:prstClr val="black"/>
                </a:solidFill>
              </a:rPr>
              <a:t>Booch</a:t>
            </a:r>
            <a:r>
              <a:rPr lang="en-US" sz="900" dirty="0">
                <a:solidFill>
                  <a:prstClr val="black"/>
                </a:solidFill>
              </a:rPr>
              <a:t> G., </a:t>
            </a:r>
            <a:r>
              <a:rPr lang="en-US" sz="900" dirty="0" err="1">
                <a:solidFill>
                  <a:prstClr val="black"/>
                </a:solidFill>
              </a:rPr>
              <a:t>Rumbaugh</a:t>
            </a:r>
            <a:r>
              <a:rPr lang="en-US" sz="900" dirty="0">
                <a:solidFill>
                  <a:prstClr val="black"/>
                </a:solidFill>
              </a:rPr>
              <a:t> J., Jacobson I. </a:t>
            </a:r>
            <a:r>
              <a:rPr lang="en-US" sz="900" i="1" dirty="0">
                <a:solidFill>
                  <a:prstClr val="black"/>
                </a:solidFill>
              </a:rPr>
              <a:t>The Unified Modeling Language User Guide</a:t>
            </a:r>
            <a:r>
              <a:rPr lang="en-US" sz="900" dirty="0">
                <a:solidFill>
                  <a:prstClr val="black"/>
                </a:solidFill>
              </a:rPr>
              <a:t>. 2nd </a:t>
            </a:r>
            <a:r>
              <a:rPr lang="en-US" sz="900" dirty="0" err="1">
                <a:solidFill>
                  <a:prstClr val="black"/>
                </a:solidFill>
              </a:rPr>
              <a:t>edn</a:t>
            </a:r>
            <a:r>
              <a:rPr lang="en-US" sz="900" dirty="0">
                <a:solidFill>
                  <a:prstClr val="black"/>
                </a:solidFill>
              </a:rPr>
              <a:t>. </a:t>
            </a:r>
            <a:r>
              <a:rPr lang="en-US" sz="900" dirty="0" err="1">
                <a:solidFill>
                  <a:prstClr val="black"/>
                </a:solidFill>
              </a:rPr>
              <a:t>Addison-Wesley:Boston</a:t>
            </a:r>
            <a:r>
              <a:rPr lang="en-US" sz="900" dirty="0">
                <a:solidFill>
                  <a:prstClr val="black"/>
                </a:solidFill>
              </a:rPr>
              <a:t>, MA; 2005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85427" y="5431878"/>
            <a:ext cx="5003799" cy="762359"/>
          </a:xfrm>
          <a:prstGeom prst="rect">
            <a:avLst/>
          </a:prstGeom>
          <a:gradFill rotWithShape="1">
            <a:gsLst>
              <a:gs pos="50000">
                <a:srgbClr val="002060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rgbClr val="339933"/>
            </a:extrusionClr>
            <a:contourClr>
              <a:srgbClr val="336600"/>
            </a:contourClr>
          </a:sp3d>
        </p:spPr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cs typeface="Times New Roman" pitchFamily="18" charset="0"/>
              </a:rPr>
              <a:t>JCIDS Demands the “City Block” Approach</a:t>
            </a:r>
            <a:endParaRPr lang="en-US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D650-A933-4574-AFB8-D90697229F11}" type="datetime1">
              <a:rPr lang="en-US" smtClean="0">
                <a:solidFill>
                  <a:prstClr val="black"/>
                </a:solidFill>
              </a:rPr>
              <a:pPr/>
              <a:t>6/11/2020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6120" y="-86121"/>
            <a:ext cx="74332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MBSE for JCIDS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– Leverage SysML and System Engineering Processes to Better Connect With User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 rot="7071204">
            <a:off x="3001169" y="2156619"/>
            <a:ext cx="827087" cy="5216525"/>
          </a:xfrm>
          <a:prstGeom prst="curved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910281">
            <a:off x="640647" y="3508510"/>
            <a:ext cx="6889750" cy="868642"/>
          </a:xfrm>
          <a:prstGeom prst="rightArrow">
            <a:avLst/>
          </a:prstGeom>
          <a:solidFill>
            <a:srgbClr val="0099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Arrow 25"/>
          <p:cNvSpPr/>
          <p:nvPr/>
        </p:nvSpPr>
        <p:spPr bwMode="auto">
          <a:xfrm rot="1910281">
            <a:off x="534284" y="3906460"/>
            <a:ext cx="6880225" cy="450724"/>
          </a:xfrm>
          <a:custGeom>
            <a:avLst/>
            <a:gdLst>
              <a:gd name="connsiteX0" fmla="*/ 0 w 6889750"/>
              <a:gd name="connsiteY0" fmla="*/ 126798 h 507192"/>
              <a:gd name="connsiteX1" fmla="*/ 6636154 w 6889750"/>
              <a:gd name="connsiteY1" fmla="*/ 126798 h 507192"/>
              <a:gd name="connsiteX2" fmla="*/ 6636154 w 6889750"/>
              <a:gd name="connsiteY2" fmla="*/ 0 h 507192"/>
              <a:gd name="connsiteX3" fmla="*/ 6889750 w 6889750"/>
              <a:gd name="connsiteY3" fmla="*/ 253596 h 507192"/>
              <a:gd name="connsiteX4" fmla="*/ 6636154 w 6889750"/>
              <a:gd name="connsiteY4" fmla="*/ 507192 h 507192"/>
              <a:gd name="connsiteX5" fmla="*/ 6636154 w 6889750"/>
              <a:gd name="connsiteY5" fmla="*/ 380394 h 507192"/>
              <a:gd name="connsiteX6" fmla="*/ 0 w 6889750"/>
              <a:gd name="connsiteY6" fmla="*/ 380394 h 507192"/>
              <a:gd name="connsiteX7" fmla="*/ 0 w 6889750"/>
              <a:gd name="connsiteY7" fmla="*/ 126798 h 507192"/>
              <a:gd name="connsiteX0" fmla="*/ 0 w 6879193"/>
              <a:gd name="connsiteY0" fmla="*/ 126798 h 507192"/>
              <a:gd name="connsiteX1" fmla="*/ 6636154 w 6879193"/>
              <a:gd name="connsiteY1" fmla="*/ 126798 h 507192"/>
              <a:gd name="connsiteX2" fmla="*/ 6636154 w 6879193"/>
              <a:gd name="connsiteY2" fmla="*/ 0 h 507192"/>
              <a:gd name="connsiteX3" fmla="*/ 6879193 w 6879193"/>
              <a:gd name="connsiteY3" fmla="*/ 139213 h 507192"/>
              <a:gd name="connsiteX4" fmla="*/ 6636154 w 6879193"/>
              <a:gd name="connsiteY4" fmla="*/ 507192 h 507192"/>
              <a:gd name="connsiteX5" fmla="*/ 6636154 w 6879193"/>
              <a:gd name="connsiteY5" fmla="*/ 380394 h 507192"/>
              <a:gd name="connsiteX6" fmla="*/ 0 w 6879193"/>
              <a:gd name="connsiteY6" fmla="*/ 380394 h 507192"/>
              <a:gd name="connsiteX7" fmla="*/ 0 w 6879193"/>
              <a:gd name="connsiteY7" fmla="*/ 126798 h 507192"/>
              <a:gd name="connsiteX0" fmla="*/ 0 w 6879193"/>
              <a:gd name="connsiteY0" fmla="*/ 126798 h 627343"/>
              <a:gd name="connsiteX1" fmla="*/ 6636154 w 6879193"/>
              <a:gd name="connsiteY1" fmla="*/ 126798 h 627343"/>
              <a:gd name="connsiteX2" fmla="*/ 6636154 w 6879193"/>
              <a:gd name="connsiteY2" fmla="*/ 0 h 627343"/>
              <a:gd name="connsiteX3" fmla="*/ 6879193 w 6879193"/>
              <a:gd name="connsiteY3" fmla="*/ 139213 h 627343"/>
              <a:gd name="connsiteX4" fmla="*/ 6384230 w 6879193"/>
              <a:gd name="connsiteY4" fmla="*/ 627343 h 627343"/>
              <a:gd name="connsiteX5" fmla="*/ 6636154 w 6879193"/>
              <a:gd name="connsiteY5" fmla="*/ 380394 h 627343"/>
              <a:gd name="connsiteX6" fmla="*/ 0 w 6879193"/>
              <a:gd name="connsiteY6" fmla="*/ 380394 h 627343"/>
              <a:gd name="connsiteX7" fmla="*/ 0 w 6879193"/>
              <a:gd name="connsiteY7" fmla="*/ 126798 h 627343"/>
              <a:gd name="connsiteX0" fmla="*/ 0 w 6879193"/>
              <a:gd name="connsiteY0" fmla="*/ 126798 h 627343"/>
              <a:gd name="connsiteX1" fmla="*/ 6636154 w 6879193"/>
              <a:gd name="connsiteY1" fmla="*/ 126798 h 627343"/>
              <a:gd name="connsiteX2" fmla="*/ 6636154 w 6879193"/>
              <a:gd name="connsiteY2" fmla="*/ 0 h 627343"/>
              <a:gd name="connsiteX3" fmla="*/ 6879193 w 6879193"/>
              <a:gd name="connsiteY3" fmla="*/ 139213 h 627343"/>
              <a:gd name="connsiteX4" fmla="*/ 6384230 w 6879193"/>
              <a:gd name="connsiteY4" fmla="*/ 627343 h 627343"/>
              <a:gd name="connsiteX5" fmla="*/ 6417314 w 6879193"/>
              <a:gd name="connsiteY5" fmla="*/ 359062 h 627343"/>
              <a:gd name="connsiteX6" fmla="*/ 0 w 6879193"/>
              <a:gd name="connsiteY6" fmla="*/ 380394 h 627343"/>
              <a:gd name="connsiteX7" fmla="*/ 0 w 6879193"/>
              <a:gd name="connsiteY7" fmla="*/ 126798 h 627343"/>
              <a:gd name="connsiteX0" fmla="*/ 0 w 6879193"/>
              <a:gd name="connsiteY0" fmla="*/ 0 h 500545"/>
              <a:gd name="connsiteX1" fmla="*/ 6636154 w 6879193"/>
              <a:gd name="connsiteY1" fmla="*/ 0 h 500545"/>
              <a:gd name="connsiteX2" fmla="*/ 6754476 w 6879193"/>
              <a:gd name="connsiteY2" fmla="*/ 5323 h 500545"/>
              <a:gd name="connsiteX3" fmla="*/ 6879193 w 6879193"/>
              <a:gd name="connsiteY3" fmla="*/ 12415 h 500545"/>
              <a:gd name="connsiteX4" fmla="*/ 6384230 w 6879193"/>
              <a:gd name="connsiteY4" fmla="*/ 500545 h 500545"/>
              <a:gd name="connsiteX5" fmla="*/ 6417314 w 6879193"/>
              <a:gd name="connsiteY5" fmla="*/ 232264 h 500545"/>
              <a:gd name="connsiteX6" fmla="*/ 0 w 6879193"/>
              <a:gd name="connsiteY6" fmla="*/ 253596 h 500545"/>
              <a:gd name="connsiteX7" fmla="*/ 0 w 6879193"/>
              <a:gd name="connsiteY7" fmla="*/ 0 h 5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9193" h="500545">
                <a:moveTo>
                  <a:pt x="0" y="0"/>
                </a:moveTo>
                <a:lnTo>
                  <a:pt x="6636154" y="0"/>
                </a:lnTo>
                <a:lnTo>
                  <a:pt x="6754476" y="5323"/>
                </a:lnTo>
                <a:lnTo>
                  <a:pt x="6879193" y="12415"/>
                </a:lnTo>
                <a:lnTo>
                  <a:pt x="6384230" y="500545"/>
                </a:lnTo>
                <a:lnTo>
                  <a:pt x="6417314" y="232264"/>
                </a:lnTo>
                <a:lnTo>
                  <a:pt x="0" y="25359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77234" y="2567125"/>
            <a:ext cx="1262063" cy="6589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User Requirements Analysis</a:t>
            </a:r>
          </a:p>
        </p:txBody>
      </p:sp>
      <p:sp>
        <p:nvSpPr>
          <p:cNvPr id="9" name="Curved Left Arrow 8"/>
          <p:cNvSpPr/>
          <p:nvPr/>
        </p:nvSpPr>
        <p:spPr bwMode="auto">
          <a:xfrm rot="6721057">
            <a:off x="4767727" y="4321818"/>
            <a:ext cx="442166" cy="1343025"/>
          </a:xfrm>
          <a:prstGeom prst="curved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rot="6721057">
            <a:off x="3523288" y="3585827"/>
            <a:ext cx="445018" cy="1343025"/>
          </a:xfrm>
          <a:prstGeom prst="curved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 rot="6721057">
            <a:off x="2228600" y="2944687"/>
            <a:ext cx="443592" cy="1343025"/>
          </a:xfrm>
          <a:prstGeom prst="curved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88534" y="3291706"/>
            <a:ext cx="1122363" cy="534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Functional Definition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072822" y="4077621"/>
            <a:ext cx="1247775" cy="5491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Physical Definition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603172" y="4830728"/>
            <a:ext cx="1176337" cy="5576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Design Validation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837747" y="1451727"/>
            <a:ext cx="1595437" cy="7844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Block Definition, Requirement and Use Case Diagrams</a:t>
            </a: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42722" y="1649691"/>
            <a:ext cx="1363662" cy="85895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Use Case, Activity</a:t>
            </a:r>
            <a:r>
              <a:rPr lang="en-US" sz="1200" dirty="0">
                <a:solidFill>
                  <a:prstClr val="black"/>
                </a:solidFill>
              </a:rPr>
              <a:t>, State and Sequence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Diagrams</a:t>
            </a: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07997" y="2055043"/>
            <a:ext cx="1362075" cy="85725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BDD, Internal </a:t>
            </a:r>
            <a:r>
              <a:rPr lang="en-US" sz="1200" dirty="0">
                <a:solidFill>
                  <a:prstClr val="black"/>
                </a:solidFill>
              </a:rPr>
              <a:t>Block and Parametric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Diagrams</a:t>
            </a: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536747" y="2745418"/>
            <a:ext cx="1363662" cy="7844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Validated System Model</a:t>
            </a:r>
          </a:p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526597" y="2219098"/>
            <a:ext cx="523875" cy="37370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 rot="19126532">
            <a:off x="2831116" y="2470156"/>
            <a:ext cx="1467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Requirements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869622" y="2482972"/>
            <a:ext cx="887412" cy="7445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19126532">
            <a:off x="4371381" y="3058245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Functions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4984047" y="2902316"/>
            <a:ext cx="1317625" cy="11382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9126532">
            <a:off x="5298489" y="3842733"/>
            <a:ext cx="19127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Potential Solutions</a:t>
            </a:r>
          </a:p>
        </p:txBody>
      </p: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6771572" y="3524200"/>
            <a:ext cx="1316037" cy="1617470"/>
            <a:chOff x="6749143" y="3744686"/>
            <a:chExt cx="1422400" cy="195942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749143" y="5704114"/>
              <a:ext cx="14224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7184965" y="4717537"/>
              <a:ext cx="1959428" cy="137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6"/>
          <p:cNvSpPr txBox="1">
            <a:spLocks noChangeArrowheads="1"/>
          </p:cNvSpPr>
          <p:nvPr/>
        </p:nvSpPr>
        <p:spPr bwMode="auto">
          <a:xfrm rot="2229206">
            <a:off x="709969" y="1669675"/>
            <a:ext cx="611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User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 rot="1996271">
            <a:off x="681186" y="1911341"/>
            <a:ext cx="500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5514681" y="2950590"/>
            <a:ext cx="1084082" cy="829557"/>
          </a:xfrm>
          <a:prstGeom prst="star7">
            <a:avLst/>
          </a:prstGeom>
          <a:gradFill rotWithShape="1">
            <a:gsLst>
              <a:gs pos="0">
                <a:srgbClr val="C29B00"/>
              </a:gs>
              <a:gs pos="50000">
                <a:srgbClr val="FFCC00"/>
              </a:gs>
              <a:gs pos="100000">
                <a:srgbClr val="C29B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Parametric </a:t>
            </a:r>
          </a:p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Trade </a:t>
            </a:r>
          </a:p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Studies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3942831"/>
            <a:ext cx="5937340" cy="2578749"/>
            <a:chOff x="0" y="3942831"/>
            <a:chExt cx="5937340" cy="2578749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>
              <a:off x="1333590" y="5498613"/>
              <a:ext cx="4603750" cy="1022967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DISR </a:t>
              </a:r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mandated UPDM 2.1 in 2013</a:t>
              </a:r>
            </a:p>
            <a:p>
              <a:pPr eaLnBrk="0" hangingPunct="0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  <a:p>
              <a:pPr eaLnBrk="0" hangingPunct="0">
                <a:defRPr/>
              </a:pPr>
              <a:r>
                <a:rPr lang="en-US" b="1" kern="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…UPDM 2.1 (L1) merges SysML and </a:t>
              </a:r>
              <a:r>
                <a:rPr lang="en-US" b="1" kern="0" dirty="0" err="1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DoDAF</a:t>
              </a:r>
              <a:endParaRPr lang="en-US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585" t="27989" r="32129" b="11397"/>
            <a:stretch>
              <a:fillRect/>
            </a:stretch>
          </p:blipFill>
          <p:spPr bwMode="auto">
            <a:xfrm>
              <a:off x="81711" y="4712904"/>
              <a:ext cx="1201451" cy="128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0" y="3942831"/>
              <a:ext cx="1519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Unified Profile for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DoDAF</a:t>
              </a:r>
              <a:r>
                <a:rPr lang="en-US" sz="1200" dirty="0" smtClean="0">
                  <a:solidFill>
                    <a:prstClr val="black"/>
                  </a:solidFill>
                </a:rPr>
                <a:t> and MODAF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(UPDM) Mandate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6061797" y="975921"/>
            <a:ext cx="2956628" cy="732229"/>
          </a:xfrm>
          <a:prstGeom prst="rect">
            <a:avLst/>
          </a:prstGeom>
          <a:gradFill rotWithShape="1">
            <a:gsLst>
              <a:gs pos="50000">
                <a:srgbClr val="002060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rgbClr val="339933"/>
            </a:extrusionClr>
            <a:contourClr>
              <a:srgbClr val="336600"/>
            </a:contourClr>
          </a:sp3d>
        </p:spPr>
        <p:txBody>
          <a:bodyPr wrap="none" rtlCol="0" anchor="ctr"/>
          <a:lstStyle/>
          <a:p>
            <a:r>
              <a:rPr lang="en-US" dirty="0">
                <a:solidFill>
                  <a:prstClr val="white"/>
                </a:solidFill>
              </a:rPr>
              <a:t>SysML System Engineering </a:t>
            </a:r>
          </a:p>
          <a:p>
            <a:r>
              <a:rPr lang="en-US" dirty="0">
                <a:solidFill>
                  <a:prstClr val="white"/>
                </a:solidFill>
              </a:rPr>
              <a:t>Flow and Related Diagrams</a:t>
            </a:r>
          </a:p>
          <a:p>
            <a:pPr algn="ctr">
              <a:lnSpc>
                <a:spcPct val="80000"/>
              </a:lnSpc>
            </a:pPr>
            <a:endParaRPr lang="en-US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 txBox="1">
            <a:spLocks/>
          </p:cNvSpPr>
          <p:nvPr/>
        </p:nvSpPr>
        <p:spPr>
          <a:xfrm>
            <a:off x="332232" y="990600"/>
            <a:ext cx="8503920" cy="533818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Project needs a documented Process that defines the various activities to be performed and the information to be captured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Font typeface="Wingdings 2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Project needs a common Systems Engineering Modeling Language to capture and manage Project Information (i.e., Digital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Engineering Processes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/>
          <a:srcRect l="2080"/>
          <a:stretch>
            <a:fillRect/>
          </a:stretch>
        </p:blipFill>
        <p:spPr bwMode="auto">
          <a:xfrm>
            <a:off x="1637231" y="1794647"/>
            <a:ext cx="5068369" cy="27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711874" y="2799688"/>
            <a:ext cx="2279727" cy="2349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50941" rIns="0" bIns="50941">
            <a:spAutoFit/>
          </a:bodyPr>
          <a:lstStyle/>
          <a:p>
            <a:r>
              <a:rPr lang="en-US" dirty="0"/>
              <a:t>Management Methods</a:t>
            </a:r>
          </a:p>
          <a:p>
            <a:r>
              <a:rPr lang="en-US" sz="1600" dirty="0"/>
              <a:t>• </a:t>
            </a:r>
            <a:r>
              <a:rPr lang="en-US" sz="1400" dirty="0"/>
              <a:t>Decision Analysis </a:t>
            </a:r>
          </a:p>
          <a:p>
            <a:r>
              <a:rPr lang="en-US" sz="1400" dirty="0"/>
              <a:t>• Technical Assessment </a:t>
            </a:r>
          </a:p>
          <a:p>
            <a:r>
              <a:rPr lang="en-US" sz="1400" dirty="0"/>
              <a:t>• Requirements Management </a:t>
            </a:r>
          </a:p>
          <a:p>
            <a:pPr>
              <a:buFontTx/>
              <a:buChar char="•"/>
            </a:pPr>
            <a:r>
              <a:rPr lang="en-US" sz="1400" dirty="0"/>
              <a:t> Architecture Management</a:t>
            </a:r>
          </a:p>
          <a:p>
            <a:r>
              <a:rPr lang="en-US" sz="1400" dirty="0"/>
              <a:t>• Risk Management </a:t>
            </a:r>
          </a:p>
          <a:p>
            <a:r>
              <a:rPr lang="en-US" sz="1400" dirty="0"/>
              <a:t>• Configuration Management </a:t>
            </a:r>
          </a:p>
          <a:p>
            <a:r>
              <a:rPr lang="en-US" sz="1400" dirty="0"/>
              <a:t>• Technical Data Management </a:t>
            </a:r>
          </a:p>
          <a:p>
            <a:r>
              <a:rPr lang="en-US" sz="1400" dirty="0"/>
              <a:t>• Interface Management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Traceability Management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52400" y="2799688"/>
            <a:ext cx="2271712" cy="253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50941" rIns="0" bIns="50941">
            <a:spAutoFit/>
          </a:bodyPr>
          <a:lstStyle/>
          <a:p>
            <a:r>
              <a:rPr lang="en-US" dirty="0"/>
              <a:t>Technical Methods</a:t>
            </a:r>
          </a:p>
          <a:p>
            <a:r>
              <a:rPr lang="en-US" sz="1400" dirty="0"/>
              <a:t>• Requirements Development </a:t>
            </a:r>
          </a:p>
          <a:p>
            <a:r>
              <a:rPr lang="en-US" sz="1400" dirty="0"/>
              <a:t>• Logical Architecture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Physical Architecture</a:t>
            </a:r>
          </a:p>
          <a:p>
            <a:r>
              <a:rPr lang="en-US" sz="1400" dirty="0"/>
              <a:t>• Design Solution </a:t>
            </a:r>
          </a:p>
          <a:p>
            <a:r>
              <a:rPr lang="en-US" sz="1400" dirty="0"/>
              <a:t>• Implementation </a:t>
            </a:r>
          </a:p>
          <a:p>
            <a:r>
              <a:rPr lang="en-US" sz="1400" dirty="0"/>
              <a:t>• Integration </a:t>
            </a:r>
          </a:p>
          <a:p>
            <a:r>
              <a:rPr lang="en-US" sz="1400" dirty="0"/>
              <a:t>• Verification </a:t>
            </a:r>
          </a:p>
          <a:p>
            <a:r>
              <a:rPr lang="en-US" sz="1400" dirty="0"/>
              <a:t>• Validation </a:t>
            </a:r>
          </a:p>
          <a:p>
            <a:r>
              <a:rPr lang="en-US" sz="1400" dirty="0"/>
              <a:t>• Transition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Generation of Work Products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6328784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…why is it that 15288 is not a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92240"/>
            <a:ext cx="3044952" cy="365760"/>
          </a:xfrm>
          <a:prstGeom prst="rect">
            <a:avLst/>
          </a:prstGeom>
        </p:spPr>
        <p:txBody>
          <a:bodyPr/>
          <a:lstStyle/>
          <a:p>
            <a:fld id="{BE86EE6A-E027-4CEC-BF53-55F80F5DBF39}" type="datetime1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6/11/2020</a:t>
            </a:fld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428" y="203287"/>
            <a:ext cx="7240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Engineering Challenge for Acquisition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6504900"/>
            <a:ext cx="982264" cy="35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3725432" y="649224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27" name="Freeform 12"/>
          <p:cNvSpPr>
            <a:spLocks/>
          </p:cNvSpPr>
          <p:nvPr/>
        </p:nvSpPr>
        <p:spPr bwMode="auto">
          <a:xfrm>
            <a:off x="6017271" y="1198880"/>
            <a:ext cx="2596896" cy="3474720"/>
          </a:xfrm>
          <a:custGeom>
            <a:avLst/>
            <a:gdLst>
              <a:gd name="T0" fmla="*/ 194 w 2949"/>
              <a:gd name="T1" fmla="*/ 0 h 4458"/>
              <a:gd name="T2" fmla="*/ 152 w 2949"/>
              <a:gd name="T3" fmla="*/ 9 h 4458"/>
              <a:gd name="T4" fmla="*/ 117 w 2949"/>
              <a:gd name="T5" fmla="*/ 48 h 4458"/>
              <a:gd name="T6" fmla="*/ 88 w 2949"/>
              <a:gd name="T7" fmla="*/ 96 h 4458"/>
              <a:gd name="T8" fmla="*/ 60 w 2949"/>
              <a:gd name="T9" fmla="*/ 157 h 4458"/>
              <a:gd name="T10" fmla="*/ 35 w 2949"/>
              <a:gd name="T11" fmla="*/ 244 h 4458"/>
              <a:gd name="T12" fmla="*/ 17 w 2949"/>
              <a:gd name="T13" fmla="*/ 330 h 4458"/>
              <a:gd name="T14" fmla="*/ 6 w 2949"/>
              <a:gd name="T15" fmla="*/ 439 h 4458"/>
              <a:gd name="T16" fmla="*/ 0 w 2949"/>
              <a:gd name="T17" fmla="*/ 551 h 4458"/>
              <a:gd name="T18" fmla="*/ 0 w 2949"/>
              <a:gd name="T19" fmla="*/ 3894 h 4458"/>
              <a:gd name="T20" fmla="*/ 6 w 2949"/>
              <a:gd name="T21" fmla="*/ 4003 h 4458"/>
              <a:gd name="T22" fmla="*/ 17 w 2949"/>
              <a:gd name="T23" fmla="*/ 4113 h 4458"/>
              <a:gd name="T24" fmla="*/ 35 w 2949"/>
              <a:gd name="T25" fmla="*/ 4214 h 4458"/>
              <a:gd name="T26" fmla="*/ 60 w 2949"/>
              <a:gd name="T27" fmla="*/ 4286 h 4458"/>
              <a:gd name="T28" fmla="*/ 88 w 2949"/>
              <a:gd name="T29" fmla="*/ 4358 h 4458"/>
              <a:gd name="T30" fmla="*/ 117 w 2949"/>
              <a:gd name="T31" fmla="*/ 4410 h 4458"/>
              <a:gd name="T32" fmla="*/ 152 w 2949"/>
              <a:gd name="T33" fmla="*/ 4445 h 4458"/>
              <a:gd name="T34" fmla="*/ 194 w 2949"/>
              <a:gd name="T35" fmla="*/ 4458 h 4458"/>
              <a:gd name="T36" fmla="*/ 2755 w 2949"/>
              <a:gd name="T37" fmla="*/ 4458 h 4458"/>
              <a:gd name="T38" fmla="*/ 2796 w 2949"/>
              <a:gd name="T39" fmla="*/ 4445 h 4458"/>
              <a:gd name="T40" fmla="*/ 2832 w 2949"/>
              <a:gd name="T41" fmla="*/ 4410 h 4458"/>
              <a:gd name="T42" fmla="*/ 2861 w 2949"/>
              <a:gd name="T43" fmla="*/ 4358 h 4458"/>
              <a:gd name="T44" fmla="*/ 2892 w 2949"/>
              <a:gd name="T45" fmla="*/ 4286 h 4458"/>
              <a:gd name="T46" fmla="*/ 2915 w 2949"/>
              <a:gd name="T47" fmla="*/ 4214 h 4458"/>
              <a:gd name="T48" fmla="*/ 2930 w 2949"/>
              <a:gd name="T49" fmla="*/ 4113 h 4458"/>
              <a:gd name="T50" fmla="*/ 2942 w 2949"/>
              <a:gd name="T51" fmla="*/ 4003 h 4458"/>
              <a:gd name="T52" fmla="*/ 2949 w 2949"/>
              <a:gd name="T53" fmla="*/ 3894 h 4458"/>
              <a:gd name="T54" fmla="*/ 2949 w 2949"/>
              <a:gd name="T55" fmla="*/ 551 h 4458"/>
              <a:gd name="T56" fmla="*/ 2942 w 2949"/>
              <a:gd name="T57" fmla="*/ 439 h 4458"/>
              <a:gd name="T58" fmla="*/ 2930 w 2949"/>
              <a:gd name="T59" fmla="*/ 330 h 4458"/>
              <a:gd name="T60" fmla="*/ 2915 w 2949"/>
              <a:gd name="T61" fmla="*/ 244 h 4458"/>
              <a:gd name="T62" fmla="*/ 2892 w 2949"/>
              <a:gd name="T63" fmla="*/ 157 h 4458"/>
              <a:gd name="T64" fmla="*/ 2861 w 2949"/>
              <a:gd name="T65" fmla="*/ 96 h 4458"/>
              <a:gd name="T66" fmla="*/ 2832 w 2949"/>
              <a:gd name="T67" fmla="*/ 48 h 4458"/>
              <a:gd name="T68" fmla="*/ 2796 w 2949"/>
              <a:gd name="T69" fmla="*/ 9 h 4458"/>
              <a:gd name="T70" fmla="*/ 2755 w 2949"/>
              <a:gd name="T71" fmla="*/ 0 h 4458"/>
              <a:gd name="T72" fmla="*/ 194 w 2949"/>
              <a:gd name="T73" fmla="*/ 0 h 4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49" h="4458">
                <a:moveTo>
                  <a:pt x="194" y="0"/>
                </a:moveTo>
                <a:lnTo>
                  <a:pt x="152" y="9"/>
                </a:lnTo>
                <a:lnTo>
                  <a:pt x="117" y="48"/>
                </a:lnTo>
                <a:lnTo>
                  <a:pt x="88" y="96"/>
                </a:lnTo>
                <a:lnTo>
                  <a:pt x="60" y="157"/>
                </a:lnTo>
                <a:lnTo>
                  <a:pt x="35" y="244"/>
                </a:lnTo>
                <a:lnTo>
                  <a:pt x="17" y="330"/>
                </a:lnTo>
                <a:lnTo>
                  <a:pt x="6" y="439"/>
                </a:lnTo>
                <a:lnTo>
                  <a:pt x="0" y="551"/>
                </a:lnTo>
                <a:lnTo>
                  <a:pt x="0" y="3894"/>
                </a:lnTo>
                <a:lnTo>
                  <a:pt x="6" y="4003"/>
                </a:lnTo>
                <a:lnTo>
                  <a:pt x="17" y="4113"/>
                </a:lnTo>
                <a:lnTo>
                  <a:pt x="35" y="4214"/>
                </a:lnTo>
                <a:lnTo>
                  <a:pt x="60" y="4286"/>
                </a:lnTo>
                <a:lnTo>
                  <a:pt x="88" y="4358"/>
                </a:lnTo>
                <a:lnTo>
                  <a:pt x="117" y="4410"/>
                </a:lnTo>
                <a:lnTo>
                  <a:pt x="152" y="4445"/>
                </a:lnTo>
                <a:lnTo>
                  <a:pt x="194" y="4458"/>
                </a:lnTo>
                <a:lnTo>
                  <a:pt x="2755" y="4458"/>
                </a:lnTo>
                <a:lnTo>
                  <a:pt x="2796" y="4445"/>
                </a:lnTo>
                <a:lnTo>
                  <a:pt x="2832" y="4410"/>
                </a:lnTo>
                <a:lnTo>
                  <a:pt x="2861" y="4358"/>
                </a:lnTo>
                <a:lnTo>
                  <a:pt x="2892" y="4286"/>
                </a:lnTo>
                <a:lnTo>
                  <a:pt x="2915" y="4214"/>
                </a:lnTo>
                <a:lnTo>
                  <a:pt x="2930" y="4113"/>
                </a:lnTo>
                <a:lnTo>
                  <a:pt x="2942" y="4003"/>
                </a:lnTo>
                <a:lnTo>
                  <a:pt x="2949" y="3894"/>
                </a:lnTo>
                <a:lnTo>
                  <a:pt x="2949" y="551"/>
                </a:lnTo>
                <a:lnTo>
                  <a:pt x="2942" y="439"/>
                </a:lnTo>
                <a:lnTo>
                  <a:pt x="2930" y="330"/>
                </a:lnTo>
                <a:lnTo>
                  <a:pt x="2915" y="244"/>
                </a:lnTo>
                <a:lnTo>
                  <a:pt x="2892" y="157"/>
                </a:lnTo>
                <a:lnTo>
                  <a:pt x="2861" y="96"/>
                </a:lnTo>
                <a:lnTo>
                  <a:pt x="2832" y="48"/>
                </a:lnTo>
                <a:lnTo>
                  <a:pt x="2796" y="9"/>
                </a:lnTo>
                <a:lnTo>
                  <a:pt x="2755" y="0"/>
                </a:lnTo>
                <a:lnTo>
                  <a:pt x="194" y="0"/>
                </a:lnTo>
                <a:close/>
              </a:path>
            </a:pathLst>
          </a:custGeom>
          <a:solidFill>
            <a:srgbClr val="CCECFF"/>
          </a:solidFill>
          <a:ln w="12700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32" name="Freeform 14"/>
          <p:cNvSpPr>
            <a:spLocks/>
          </p:cNvSpPr>
          <p:nvPr/>
        </p:nvSpPr>
        <p:spPr bwMode="auto">
          <a:xfrm>
            <a:off x="250772" y="1194817"/>
            <a:ext cx="2596896" cy="3471863"/>
          </a:xfrm>
          <a:custGeom>
            <a:avLst/>
            <a:gdLst>
              <a:gd name="T0" fmla="*/ 198 w 3019"/>
              <a:gd name="T1" fmla="*/ 0 h 4374"/>
              <a:gd name="T2" fmla="*/ 156 w 3019"/>
              <a:gd name="T3" fmla="*/ 10 h 4374"/>
              <a:gd name="T4" fmla="*/ 119 w 3019"/>
              <a:gd name="T5" fmla="*/ 46 h 4374"/>
              <a:gd name="T6" fmla="*/ 89 w 3019"/>
              <a:gd name="T7" fmla="*/ 94 h 4374"/>
              <a:gd name="T8" fmla="*/ 60 w 3019"/>
              <a:gd name="T9" fmla="*/ 154 h 4374"/>
              <a:gd name="T10" fmla="*/ 35 w 3019"/>
              <a:gd name="T11" fmla="*/ 240 h 4374"/>
              <a:gd name="T12" fmla="*/ 18 w 3019"/>
              <a:gd name="T13" fmla="*/ 325 h 4374"/>
              <a:gd name="T14" fmla="*/ 6 w 3019"/>
              <a:gd name="T15" fmla="*/ 432 h 4374"/>
              <a:gd name="T16" fmla="*/ 0 w 3019"/>
              <a:gd name="T17" fmla="*/ 540 h 4374"/>
              <a:gd name="T18" fmla="*/ 0 w 3019"/>
              <a:gd name="T19" fmla="*/ 3819 h 4374"/>
              <a:gd name="T20" fmla="*/ 6 w 3019"/>
              <a:gd name="T21" fmla="*/ 3927 h 4374"/>
              <a:gd name="T22" fmla="*/ 18 w 3019"/>
              <a:gd name="T23" fmla="*/ 4036 h 4374"/>
              <a:gd name="T24" fmla="*/ 35 w 3019"/>
              <a:gd name="T25" fmla="*/ 4134 h 4374"/>
              <a:gd name="T26" fmla="*/ 60 w 3019"/>
              <a:gd name="T27" fmla="*/ 4205 h 4374"/>
              <a:gd name="T28" fmla="*/ 89 w 3019"/>
              <a:gd name="T29" fmla="*/ 4276 h 4374"/>
              <a:gd name="T30" fmla="*/ 119 w 3019"/>
              <a:gd name="T31" fmla="*/ 4328 h 4374"/>
              <a:gd name="T32" fmla="*/ 156 w 3019"/>
              <a:gd name="T33" fmla="*/ 4361 h 4374"/>
              <a:gd name="T34" fmla="*/ 198 w 3019"/>
              <a:gd name="T35" fmla="*/ 4374 h 4374"/>
              <a:gd name="T36" fmla="*/ 2819 w 3019"/>
              <a:gd name="T37" fmla="*/ 4374 h 4374"/>
              <a:gd name="T38" fmla="*/ 2861 w 3019"/>
              <a:gd name="T39" fmla="*/ 4361 h 4374"/>
              <a:gd name="T40" fmla="*/ 2898 w 3019"/>
              <a:gd name="T41" fmla="*/ 4328 h 4374"/>
              <a:gd name="T42" fmla="*/ 2928 w 3019"/>
              <a:gd name="T43" fmla="*/ 4276 h 4374"/>
              <a:gd name="T44" fmla="*/ 2959 w 3019"/>
              <a:gd name="T45" fmla="*/ 4205 h 4374"/>
              <a:gd name="T46" fmla="*/ 2982 w 3019"/>
              <a:gd name="T47" fmla="*/ 4134 h 4374"/>
              <a:gd name="T48" fmla="*/ 2999 w 3019"/>
              <a:gd name="T49" fmla="*/ 4036 h 4374"/>
              <a:gd name="T50" fmla="*/ 3011 w 3019"/>
              <a:gd name="T51" fmla="*/ 3927 h 4374"/>
              <a:gd name="T52" fmla="*/ 3019 w 3019"/>
              <a:gd name="T53" fmla="*/ 3819 h 4374"/>
              <a:gd name="T54" fmla="*/ 3019 w 3019"/>
              <a:gd name="T55" fmla="*/ 540 h 4374"/>
              <a:gd name="T56" fmla="*/ 3011 w 3019"/>
              <a:gd name="T57" fmla="*/ 432 h 4374"/>
              <a:gd name="T58" fmla="*/ 2999 w 3019"/>
              <a:gd name="T59" fmla="*/ 325 h 4374"/>
              <a:gd name="T60" fmla="*/ 2982 w 3019"/>
              <a:gd name="T61" fmla="*/ 240 h 4374"/>
              <a:gd name="T62" fmla="*/ 2959 w 3019"/>
              <a:gd name="T63" fmla="*/ 154 h 4374"/>
              <a:gd name="T64" fmla="*/ 2928 w 3019"/>
              <a:gd name="T65" fmla="*/ 94 h 4374"/>
              <a:gd name="T66" fmla="*/ 2898 w 3019"/>
              <a:gd name="T67" fmla="*/ 46 h 4374"/>
              <a:gd name="T68" fmla="*/ 2861 w 3019"/>
              <a:gd name="T69" fmla="*/ 10 h 4374"/>
              <a:gd name="T70" fmla="*/ 2819 w 3019"/>
              <a:gd name="T71" fmla="*/ 0 h 4374"/>
              <a:gd name="T72" fmla="*/ 198 w 3019"/>
              <a:gd name="T73" fmla="*/ 0 h 4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19" h="4374">
                <a:moveTo>
                  <a:pt x="198" y="0"/>
                </a:moveTo>
                <a:lnTo>
                  <a:pt x="156" y="10"/>
                </a:lnTo>
                <a:lnTo>
                  <a:pt x="119" y="46"/>
                </a:lnTo>
                <a:lnTo>
                  <a:pt x="89" y="94"/>
                </a:lnTo>
                <a:lnTo>
                  <a:pt x="60" y="154"/>
                </a:lnTo>
                <a:lnTo>
                  <a:pt x="35" y="240"/>
                </a:lnTo>
                <a:lnTo>
                  <a:pt x="18" y="325"/>
                </a:lnTo>
                <a:lnTo>
                  <a:pt x="6" y="432"/>
                </a:lnTo>
                <a:lnTo>
                  <a:pt x="0" y="540"/>
                </a:lnTo>
                <a:lnTo>
                  <a:pt x="0" y="3819"/>
                </a:lnTo>
                <a:lnTo>
                  <a:pt x="6" y="3927"/>
                </a:lnTo>
                <a:lnTo>
                  <a:pt x="18" y="4036"/>
                </a:lnTo>
                <a:lnTo>
                  <a:pt x="35" y="4134"/>
                </a:lnTo>
                <a:lnTo>
                  <a:pt x="60" y="4205"/>
                </a:lnTo>
                <a:lnTo>
                  <a:pt x="89" y="4276"/>
                </a:lnTo>
                <a:lnTo>
                  <a:pt x="119" y="4328"/>
                </a:lnTo>
                <a:lnTo>
                  <a:pt x="156" y="4361"/>
                </a:lnTo>
                <a:lnTo>
                  <a:pt x="198" y="4374"/>
                </a:lnTo>
                <a:lnTo>
                  <a:pt x="2819" y="4374"/>
                </a:lnTo>
                <a:lnTo>
                  <a:pt x="2861" y="4361"/>
                </a:lnTo>
                <a:lnTo>
                  <a:pt x="2898" y="4328"/>
                </a:lnTo>
                <a:lnTo>
                  <a:pt x="2928" y="4276"/>
                </a:lnTo>
                <a:lnTo>
                  <a:pt x="2959" y="4205"/>
                </a:lnTo>
                <a:lnTo>
                  <a:pt x="2982" y="4134"/>
                </a:lnTo>
                <a:lnTo>
                  <a:pt x="2999" y="4036"/>
                </a:lnTo>
                <a:lnTo>
                  <a:pt x="3011" y="3927"/>
                </a:lnTo>
                <a:lnTo>
                  <a:pt x="3019" y="3819"/>
                </a:lnTo>
                <a:lnTo>
                  <a:pt x="3019" y="540"/>
                </a:lnTo>
                <a:lnTo>
                  <a:pt x="3011" y="432"/>
                </a:lnTo>
                <a:lnTo>
                  <a:pt x="2999" y="325"/>
                </a:lnTo>
                <a:lnTo>
                  <a:pt x="2982" y="240"/>
                </a:lnTo>
                <a:lnTo>
                  <a:pt x="2959" y="154"/>
                </a:lnTo>
                <a:lnTo>
                  <a:pt x="2928" y="94"/>
                </a:lnTo>
                <a:lnTo>
                  <a:pt x="2898" y="46"/>
                </a:lnTo>
                <a:lnTo>
                  <a:pt x="2861" y="10"/>
                </a:lnTo>
                <a:lnTo>
                  <a:pt x="2819" y="0"/>
                </a:lnTo>
                <a:lnTo>
                  <a:pt x="198" y="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2" name="Rectangle 16"/>
          <p:cNvSpPr>
            <a:spLocks noChangeArrowheads="1"/>
          </p:cNvSpPr>
          <p:nvPr/>
        </p:nvSpPr>
        <p:spPr bwMode="auto">
          <a:xfrm>
            <a:off x="360748" y="1234568"/>
            <a:ext cx="23706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Conceptual Architecture</a:t>
            </a:r>
            <a:endParaRPr kumimoji="0" lang="en-US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(User)</a:t>
            </a:r>
          </a:p>
        </p:txBody>
      </p:sp>
      <p:sp>
        <p:nvSpPr>
          <p:cNvPr id="471" name="Rectangle 19"/>
          <p:cNvSpPr>
            <a:spLocks noChangeArrowheads="1"/>
          </p:cNvSpPr>
          <p:nvPr/>
        </p:nvSpPr>
        <p:spPr bwMode="auto">
          <a:xfrm>
            <a:off x="360747" y="1991455"/>
            <a:ext cx="2260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-ID Gaps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-ID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Stakeholders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ID </a:t>
            </a:r>
            <a:r>
              <a:rPr lang="en-US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Relevant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Doctrine/Organization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-ID Operational Context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-ID and Establish 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Concept of Operations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-Establish KPPs, KSAs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-Establish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Design 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Constraints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3" name="Rectangle 48"/>
          <p:cNvSpPr>
            <a:spLocks noChangeArrowheads="1"/>
          </p:cNvSpPr>
          <p:nvPr/>
        </p:nvSpPr>
        <p:spPr bwMode="auto">
          <a:xfrm>
            <a:off x="6128307" y="1245011"/>
            <a:ext cx="2352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</a:rPr>
              <a:t>Physical</a:t>
            </a:r>
            <a:r>
              <a:rPr kumimoji="0" lang="en-US" altLang="en-US" sz="1400" b="1" i="0" u="sng" strike="noStrike" kern="1200" cap="none" spc="0" normalizeH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</a:rPr>
              <a:t>Architecture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 smtClean="0">
                <a:solidFill>
                  <a:srgbClr val="C60000"/>
                </a:solidFill>
              </a:rPr>
              <a:t>(Subsystem)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60000"/>
                </a:solidFill>
                <a:effectLst/>
                <a:uLnTx/>
                <a:uFillTx/>
              </a:rPr>
              <a:t>Vendor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74" name="Group 473"/>
          <p:cNvGrpSpPr/>
          <p:nvPr/>
        </p:nvGrpSpPr>
        <p:grpSpPr>
          <a:xfrm>
            <a:off x="3076574" y="1198562"/>
            <a:ext cx="2595563" cy="3475038"/>
            <a:chOff x="3076574" y="1198562"/>
            <a:chExt cx="2595563" cy="3475038"/>
          </a:xfrm>
        </p:grpSpPr>
        <p:sp>
          <p:nvSpPr>
            <p:cNvPr id="475" name="Freeform 30"/>
            <p:cNvSpPr>
              <a:spLocks/>
            </p:cNvSpPr>
            <p:nvPr/>
          </p:nvSpPr>
          <p:spPr bwMode="auto">
            <a:xfrm>
              <a:off x="3076574" y="1198562"/>
              <a:ext cx="2595563" cy="3475038"/>
            </a:xfrm>
            <a:custGeom>
              <a:avLst/>
              <a:gdLst>
                <a:gd name="T0" fmla="*/ 215 w 3270"/>
                <a:gd name="T1" fmla="*/ 0 h 4378"/>
                <a:gd name="T2" fmla="*/ 169 w 3270"/>
                <a:gd name="T3" fmla="*/ 10 h 4378"/>
                <a:gd name="T4" fmla="*/ 131 w 3270"/>
                <a:gd name="T5" fmla="*/ 46 h 4378"/>
                <a:gd name="T6" fmla="*/ 96 w 3270"/>
                <a:gd name="T7" fmla="*/ 94 h 4378"/>
                <a:gd name="T8" fmla="*/ 65 w 3270"/>
                <a:gd name="T9" fmla="*/ 156 h 4378"/>
                <a:gd name="T10" fmla="*/ 39 w 3270"/>
                <a:gd name="T11" fmla="*/ 240 h 4378"/>
                <a:gd name="T12" fmla="*/ 19 w 3270"/>
                <a:gd name="T13" fmla="*/ 325 h 4378"/>
                <a:gd name="T14" fmla="*/ 6 w 3270"/>
                <a:gd name="T15" fmla="*/ 432 h 4378"/>
                <a:gd name="T16" fmla="*/ 0 w 3270"/>
                <a:gd name="T17" fmla="*/ 542 h 4378"/>
                <a:gd name="T18" fmla="*/ 0 w 3270"/>
                <a:gd name="T19" fmla="*/ 3823 h 4378"/>
                <a:gd name="T20" fmla="*/ 6 w 3270"/>
                <a:gd name="T21" fmla="*/ 3931 h 4378"/>
                <a:gd name="T22" fmla="*/ 19 w 3270"/>
                <a:gd name="T23" fmla="*/ 4040 h 4378"/>
                <a:gd name="T24" fmla="*/ 39 w 3270"/>
                <a:gd name="T25" fmla="*/ 4138 h 4378"/>
                <a:gd name="T26" fmla="*/ 65 w 3270"/>
                <a:gd name="T27" fmla="*/ 4209 h 4378"/>
                <a:gd name="T28" fmla="*/ 96 w 3270"/>
                <a:gd name="T29" fmla="*/ 4280 h 4378"/>
                <a:gd name="T30" fmla="*/ 131 w 3270"/>
                <a:gd name="T31" fmla="*/ 4332 h 4378"/>
                <a:gd name="T32" fmla="*/ 169 w 3270"/>
                <a:gd name="T33" fmla="*/ 4365 h 4378"/>
                <a:gd name="T34" fmla="*/ 215 w 3270"/>
                <a:gd name="T35" fmla="*/ 4378 h 4378"/>
                <a:gd name="T36" fmla="*/ 3055 w 3270"/>
                <a:gd name="T37" fmla="*/ 4378 h 4378"/>
                <a:gd name="T38" fmla="*/ 3101 w 3270"/>
                <a:gd name="T39" fmla="*/ 4365 h 4378"/>
                <a:gd name="T40" fmla="*/ 3140 w 3270"/>
                <a:gd name="T41" fmla="*/ 4332 h 4378"/>
                <a:gd name="T42" fmla="*/ 3172 w 3270"/>
                <a:gd name="T43" fmla="*/ 4280 h 4378"/>
                <a:gd name="T44" fmla="*/ 3205 w 3270"/>
                <a:gd name="T45" fmla="*/ 4209 h 4378"/>
                <a:gd name="T46" fmla="*/ 3232 w 3270"/>
                <a:gd name="T47" fmla="*/ 4138 h 4378"/>
                <a:gd name="T48" fmla="*/ 3249 w 3270"/>
                <a:gd name="T49" fmla="*/ 4040 h 4378"/>
                <a:gd name="T50" fmla="*/ 3262 w 3270"/>
                <a:gd name="T51" fmla="*/ 3931 h 4378"/>
                <a:gd name="T52" fmla="*/ 3270 w 3270"/>
                <a:gd name="T53" fmla="*/ 3823 h 4378"/>
                <a:gd name="T54" fmla="*/ 3270 w 3270"/>
                <a:gd name="T55" fmla="*/ 542 h 4378"/>
                <a:gd name="T56" fmla="*/ 3262 w 3270"/>
                <a:gd name="T57" fmla="*/ 432 h 4378"/>
                <a:gd name="T58" fmla="*/ 3249 w 3270"/>
                <a:gd name="T59" fmla="*/ 325 h 4378"/>
                <a:gd name="T60" fmla="*/ 3232 w 3270"/>
                <a:gd name="T61" fmla="*/ 240 h 4378"/>
                <a:gd name="T62" fmla="*/ 3205 w 3270"/>
                <a:gd name="T63" fmla="*/ 156 h 4378"/>
                <a:gd name="T64" fmla="*/ 3172 w 3270"/>
                <a:gd name="T65" fmla="*/ 94 h 4378"/>
                <a:gd name="T66" fmla="*/ 3140 w 3270"/>
                <a:gd name="T67" fmla="*/ 46 h 4378"/>
                <a:gd name="T68" fmla="*/ 3101 w 3270"/>
                <a:gd name="T69" fmla="*/ 10 h 4378"/>
                <a:gd name="T70" fmla="*/ 3055 w 3270"/>
                <a:gd name="T71" fmla="*/ 0 h 4378"/>
                <a:gd name="T72" fmla="*/ 215 w 3270"/>
                <a:gd name="T73" fmla="*/ 0 h 4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0" h="4378">
                  <a:moveTo>
                    <a:pt x="215" y="0"/>
                  </a:moveTo>
                  <a:lnTo>
                    <a:pt x="169" y="10"/>
                  </a:lnTo>
                  <a:lnTo>
                    <a:pt x="131" y="46"/>
                  </a:lnTo>
                  <a:lnTo>
                    <a:pt x="96" y="94"/>
                  </a:lnTo>
                  <a:lnTo>
                    <a:pt x="65" y="156"/>
                  </a:lnTo>
                  <a:lnTo>
                    <a:pt x="39" y="240"/>
                  </a:lnTo>
                  <a:lnTo>
                    <a:pt x="19" y="325"/>
                  </a:lnTo>
                  <a:lnTo>
                    <a:pt x="6" y="432"/>
                  </a:lnTo>
                  <a:lnTo>
                    <a:pt x="0" y="542"/>
                  </a:lnTo>
                  <a:lnTo>
                    <a:pt x="0" y="3823"/>
                  </a:lnTo>
                  <a:lnTo>
                    <a:pt x="6" y="3931"/>
                  </a:lnTo>
                  <a:lnTo>
                    <a:pt x="19" y="4040"/>
                  </a:lnTo>
                  <a:lnTo>
                    <a:pt x="39" y="4138"/>
                  </a:lnTo>
                  <a:lnTo>
                    <a:pt x="65" y="4209"/>
                  </a:lnTo>
                  <a:lnTo>
                    <a:pt x="96" y="4280"/>
                  </a:lnTo>
                  <a:lnTo>
                    <a:pt x="131" y="4332"/>
                  </a:lnTo>
                  <a:lnTo>
                    <a:pt x="169" y="4365"/>
                  </a:lnTo>
                  <a:lnTo>
                    <a:pt x="215" y="4378"/>
                  </a:lnTo>
                  <a:lnTo>
                    <a:pt x="3055" y="4378"/>
                  </a:lnTo>
                  <a:lnTo>
                    <a:pt x="3101" y="4365"/>
                  </a:lnTo>
                  <a:lnTo>
                    <a:pt x="3140" y="4332"/>
                  </a:lnTo>
                  <a:lnTo>
                    <a:pt x="3172" y="4280"/>
                  </a:lnTo>
                  <a:lnTo>
                    <a:pt x="3205" y="4209"/>
                  </a:lnTo>
                  <a:lnTo>
                    <a:pt x="3232" y="4138"/>
                  </a:lnTo>
                  <a:lnTo>
                    <a:pt x="3249" y="4040"/>
                  </a:lnTo>
                  <a:lnTo>
                    <a:pt x="3262" y="3931"/>
                  </a:lnTo>
                  <a:lnTo>
                    <a:pt x="3270" y="3823"/>
                  </a:lnTo>
                  <a:lnTo>
                    <a:pt x="3270" y="542"/>
                  </a:lnTo>
                  <a:lnTo>
                    <a:pt x="3262" y="432"/>
                  </a:lnTo>
                  <a:lnTo>
                    <a:pt x="3249" y="325"/>
                  </a:lnTo>
                  <a:lnTo>
                    <a:pt x="3232" y="240"/>
                  </a:lnTo>
                  <a:lnTo>
                    <a:pt x="3205" y="156"/>
                  </a:lnTo>
                  <a:lnTo>
                    <a:pt x="3172" y="94"/>
                  </a:lnTo>
                  <a:lnTo>
                    <a:pt x="3140" y="46"/>
                  </a:lnTo>
                  <a:lnTo>
                    <a:pt x="3101" y="10"/>
                  </a:lnTo>
                  <a:lnTo>
                    <a:pt x="305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76" name="Rectangle 32"/>
            <p:cNvSpPr>
              <a:spLocks noChangeArrowheads="1"/>
            </p:cNvSpPr>
            <p:nvPr/>
          </p:nvSpPr>
          <p:spPr bwMode="auto">
            <a:xfrm>
              <a:off x="3244055" y="1220822"/>
              <a:ext cx="22613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u="sng" dirty="0">
                  <a:solidFill>
                    <a:srgbClr val="C60000"/>
                  </a:solidFill>
                </a:rPr>
                <a:t>Logical </a:t>
              </a:r>
              <a:r>
                <a:rPr kumimoji="0" lang="en-US" altLang="en-US" sz="14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60000"/>
                  </a:solidFill>
                  <a:effectLst/>
                  <a:uLnTx/>
                  <a:uFillTx/>
                </a:rPr>
                <a:t>Architecture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C60000"/>
                  </a:solidFill>
                </a:rPr>
                <a:t>(System</a:t>
              </a:r>
              <a:r>
                <a:rPr lang="en-US" altLang="en-US" sz="1400" b="1" dirty="0" smtClean="0">
                  <a:solidFill>
                    <a:srgbClr val="C60000"/>
                  </a:solidFill>
                </a:rPr>
                <a:t>)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4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C60000"/>
                  </a:solidFill>
                  <a:effectLst/>
                  <a:uLnTx/>
                  <a:uFillTx/>
                </a:rPr>
                <a:t>Project Office</a:t>
              </a:r>
              <a:endParaRPr kumimoji="0" lang="en-US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Rectangle 37"/>
            <p:cNvSpPr>
              <a:spLocks noChangeArrowheads="1"/>
            </p:cNvSpPr>
            <p:nvPr/>
          </p:nvSpPr>
          <p:spPr bwMode="auto">
            <a:xfrm>
              <a:off x="3244056" y="1865569"/>
              <a:ext cx="226139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-Develop System Functional Models and reference models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-Establish Traceability from requirement to test case (functions </a:t>
              </a:r>
              <a:r>
                <a:rPr kumimoji="0" lang="en-US" altLang="en-US" sz="10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satisfy</a:t>
              </a: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functional requirements)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-Define and communicate logical I/O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-Allocate Functions to Systems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-Allocate 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Logical I/O to </a:t>
              </a: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Interfaces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-Establish contract Deliverables</a:t>
              </a:r>
              <a:endPara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78" name="Group 477"/>
            <p:cNvGrpSpPr/>
            <p:nvPr/>
          </p:nvGrpSpPr>
          <p:grpSpPr>
            <a:xfrm>
              <a:off x="3467736" y="3325215"/>
              <a:ext cx="1885949" cy="1235076"/>
              <a:chOff x="3875088" y="2729925"/>
              <a:chExt cx="1614488" cy="1235076"/>
            </a:xfrm>
          </p:grpSpPr>
          <p:sp>
            <p:nvSpPr>
              <p:cNvPr id="479" name="Rectangle 299"/>
              <p:cNvSpPr>
                <a:spLocks noChangeArrowheads="1"/>
              </p:cNvSpPr>
              <p:nvPr/>
            </p:nvSpPr>
            <p:spPr bwMode="auto">
              <a:xfrm>
                <a:off x="3875088" y="3374450"/>
                <a:ext cx="277813" cy="446088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0" name="Rectangle 300"/>
              <p:cNvSpPr>
                <a:spLocks noChangeArrowheads="1"/>
              </p:cNvSpPr>
              <p:nvPr/>
            </p:nvSpPr>
            <p:spPr bwMode="auto">
              <a:xfrm>
                <a:off x="3875088" y="3374450"/>
                <a:ext cx="277813" cy="446088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1" name="Rectangle 301"/>
              <p:cNvSpPr>
                <a:spLocks noChangeArrowheads="1"/>
              </p:cNvSpPr>
              <p:nvPr/>
            </p:nvSpPr>
            <p:spPr bwMode="auto">
              <a:xfrm>
                <a:off x="4475163" y="3374450"/>
                <a:ext cx="284163" cy="446088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2" name="Rectangle 302"/>
              <p:cNvSpPr>
                <a:spLocks noChangeArrowheads="1"/>
              </p:cNvSpPr>
              <p:nvPr/>
            </p:nvSpPr>
            <p:spPr bwMode="auto">
              <a:xfrm>
                <a:off x="4475163" y="3374450"/>
                <a:ext cx="284163" cy="446088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3" name="Rectangle 303"/>
              <p:cNvSpPr>
                <a:spLocks noChangeArrowheads="1"/>
              </p:cNvSpPr>
              <p:nvPr/>
            </p:nvSpPr>
            <p:spPr bwMode="auto">
              <a:xfrm>
                <a:off x="5080001" y="3360163"/>
                <a:ext cx="280988" cy="446088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4" name="Rectangle 304"/>
              <p:cNvSpPr>
                <a:spLocks noChangeArrowheads="1"/>
              </p:cNvSpPr>
              <p:nvPr/>
            </p:nvSpPr>
            <p:spPr bwMode="auto">
              <a:xfrm>
                <a:off x="5080001" y="3360163"/>
                <a:ext cx="280988" cy="446088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5" name="Freeform 305"/>
              <p:cNvSpPr>
                <a:spLocks/>
              </p:cNvSpPr>
              <p:nvPr/>
            </p:nvSpPr>
            <p:spPr bwMode="auto">
              <a:xfrm>
                <a:off x="4175126" y="3666550"/>
                <a:ext cx="290513" cy="119063"/>
              </a:xfrm>
              <a:custGeom>
                <a:avLst/>
                <a:gdLst>
                  <a:gd name="T0" fmla="*/ 73 w 366"/>
                  <a:gd name="T1" fmla="*/ 0 h 149"/>
                  <a:gd name="T2" fmla="*/ 291 w 366"/>
                  <a:gd name="T3" fmla="*/ 0 h 149"/>
                  <a:gd name="T4" fmla="*/ 366 w 366"/>
                  <a:gd name="T5" fmla="*/ 74 h 149"/>
                  <a:gd name="T6" fmla="*/ 291 w 366"/>
                  <a:gd name="T7" fmla="*/ 149 h 149"/>
                  <a:gd name="T8" fmla="*/ 73 w 366"/>
                  <a:gd name="T9" fmla="*/ 149 h 149"/>
                  <a:gd name="T10" fmla="*/ 0 w 366"/>
                  <a:gd name="T11" fmla="*/ 74 h 149"/>
                  <a:gd name="T12" fmla="*/ 73 w 366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49">
                    <a:moveTo>
                      <a:pt x="73" y="0"/>
                    </a:moveTo>
                    <a:lnTo>
                      <a:pt x="291" y="0"/>
                    </a:lnTo>
                    <a:lnTo>
                      <a:pt x="366" y="74"/>
                    </a:lnTo>
                    <a:lnTo>
                      <a:pt x="291" y="149"/>
                    </a:lnTo>
                    <a:lnTo>
                      <a:pt x="73" y="149"/>
                    </a:lnTo>
                    <a:lnTo>
                      <a:pt x="0" y="7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6" name="Freeform 306"/>
              <p:cNvSpPr>
                <a:spLocks/>
              </p:cNvSpPr>
              <p:nvPr/>
            </p:nvSpPr>
            <p:spPr bwMode="auto">
              <a:xfrm>
                <a:off x="4175126" y="3666550"/>
                <a:ext cx="290513" cy="119063"/>
              </a:xfrm>
              <a:custGeom>
                <a:avLst/>
                <a:gdLst>
                  <a:gd name="T0" fmla="*/ 73 w 366"/>
                  <a:gd name="T1" fmla="*/ 0 h 149"/>
                  <a:gd name="T2" fmla="*/ 291 w 366"/>
                  <a:gd name="T3" fmla="*/ 0 h 149"/>
                  <a:gd name="T4" fmla="*/ 366 w 366"/>
                  <a:gd name="T5" fmla="*/ 74 h 149"/>
                  <a:gd name="T6" fmla="*/ 291 w 366"/>
                  <a:gd name="T7" fmla="*/ 149 h 149"/>
                  <a:gd name="T8" fmla="*/ 73 w 366"/>
                  <a:gd name="T9" fmla="*/ 149 h 149"/>
                  <a:gd name="T10" fmla="*/ 0 w 366"/>
                  <a:gd name="T11" fmla="*/ 74 h 149"/>
                  <a:gd name="T12" fmla="*/ 73 w 366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49">
                    <a:moveTo>
                      <a:pt x="73" y="0"/>
                    </a:moveTo>
                    <a:lnTo>
                      <a:pt x="291" y="0"/>
                    </a:lnTo>
                    <a:lnTo>
                      <a:pt x="366" y="74"/>
                    </a:lnTo>
                    <a:lnTo>
                      <a:pt x="291" y="149"/>
                    </a:lnTo>
                    <a:lnTo>
                      <a:pt x="73" y="149"/>
                    </a:lnTo>
                    <a:lnTo>
                      <a:pt x="0" y="7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7" name="Freeform 307"/>
              <p:cNvSpPr>
                <a:spLocks/>
              </p:cNvSpPr>
              <p:nvPr/>
            </p:nvSpPr>
            <p:spPr bwMode="auto">
              <a:xfrm>
                <a:off x="4175126" y="3436363"/>
                <a:ext cx="290513" cy="117475"/>
              </a:xfrm>
              <a:custGeom>
                <a:avLst/>
                <a:gdLst>
                  <a:gd name="T0" fmla="*/ 73 w 366"/>
                  <a:gd name="T1" fmla="*/ 0 h 148"/>
                  <a:gd name="T2" fmla="*/ 291 w 366"/>
                  <a:gd name="T3" fmla="*/ 0 h 148"/>
                  <a:gd name="T4" fmla="*/ 366 w 366"/>
                  <a:gd name="T5" fmla="*/ 73 h 148"/>
                  <a:gd name="T6" fmla="*/ 291 w 366"/>
                  <a:gd name="T7" fmla="*/ 148 h 148"/>
                  <a:gd name="T8" fmla="*/ 73 w 366"/>
                  <a:gd name="T9" fmla="*/ 148 h 148"/>
                  <a:gd name="T10" fmla="*/ 0 w 366"/>
                  <a:gd name="T11" fmla="*/ 73 h 148"/>
                  <a:gd name="T12" fmla="*/ 73 w 366"/>
                  <a:gd name="T1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48">
                    <a:moveTo>
                      <a:pt x="73" y="0"/>
                    </a:moveTo>
                    <a:lnTo>
                      <a:pt x="291" y="0"/>
                    </a:lnTo>
                    <a:lnTo>
                      <a:pt x="366" y="73"/>
                    </a:lnTo>
                    <a:lnTo>
                      <a:pt x="291" y="148"/>
                    </a:lnTo>
                    <a:lnTo>
                      <a:pt x="73" y="148"/>
                    </a:lnTo>
                    <a:lnTo>
                      <a:pt x="0" y="7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8" name="Freeform 308"/>
              <p:cNvSpPr>
                <a:spLocks/>
              </p:cNvSpPr>
              <p:nvPr/>
            </p:nvSpPr>
            <p:spPr bwMode="auto">
              <a:xfrm>
                <a:off x="4175126" y="3436363"/>
                <a:ext cx="290513" cy="117475"/>
              </a:xfrm>
              <a:custGeom>
                <a:avLst/>
                <a:gdLst>
                  <a:gd name="T0" fmla="*/ 73 w 366"/>
                  <a:gd name="T1" fmla="*/ 0 h 148"/>
                  <a:gd name="T2" fmla="*/ 291 w 366"/>
                  <a:gd name="T3" fmla="*/ 0 h 148"/>
                  <a:gd name="T4" fmla="*/ 366 w 366"/>
                  <a:gd name="T5" fmla="*/ 73 h 148"/>
                  <a:gd name="T6" fmla="*/ 291 w 366"/>
                  <a:gd name="T7" fmla="*/ 148 h 148"/>
                  <a:gd name="T8" fmla="*/ 73 w 366"/>
                  <a:gd name="T9" fmla="*/ 148 h 148"/>
                  <a:gd name="T10" fmla="*/ 0 w 366"/>
                  <a:gd name="T11" fmla="*/ 73 h 148"/>
                  <a:gd name="T12" fmla="*/ 73 w 366"/>
                  <a:gd name="T1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48">
                    <a:moveTo>
                      <a:pt x="73" y="0"/>
                    </a:moveTo>
                    <a:lnTo>
                      <a:pt x="291" y="0"/>
                    </a:lnTo>
                    <a:lnTo>
                      <a:pt x="366" y="73"/>
                    </a:lnTo>
                    <a:lnTo>
                      <a:pt x="291" y="148"/>
                    </a:lnTo>
                    <a:lnTo>
                      <a:pt x="73" y="148"/>
                    </a:lnTo>
                    <a:lnTo>
                      <a:pt x="0" y="7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89" name="Freeform 309"/>
              <p:cNvSpPr>
                <a:spLocks/>
              </p:cNvSpPr>
              <p:nvPr/>
            </p:nvSpPr>
            <p:spPr bwMode="auto">
              <a:xfrm>
                <a:off x="4783138" y="3552250"/>
                <a:ext cx="288925" cy="115888"/>
              </a:xfrm>
              <a:custGeom>
                <a:avLst/>
                <a:gdLst>
                  <a:gd name="T0" fmla="*/ 73 w 365"/>
                  <a:gd name="T1" fmla="*/ 0 h 146"/>
                  <a:gd name="T2" fmla="*/ 290 w 365"/>
                  <a:gd name="T3" fmla="*/ 0 h 146"/>
                  <a:gd name="T4" fmla="*/ 365 w 365"/>
                  <a:gd name="T5" fmla="*/ 73 h 146"/>
                  <a:gd name="T6" fmla="*/ 290 w 365"/>
                  <a:gd name="T7" fmla="*/ 146 h 146"/>
                  <a:gd name="T8" fmla="*/ 73 w 365"/>
                  <a:gd name="T9" fmla="*/ 146 h 146"/>
                  <a:gd name="T10" fmla="*/ 0 w 365"/>
                  <a:gd name="T11" fmla="*/ 73 h 146"/>
                  <a:gd name="T12" fmla="*/ 73 w 365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" h="146">
                    <a:moveTo>
                      <a:pt x="73" y="0"/>
                    </a:moveTo>
                    <a:lnTo>
                      <a:pt x="290" y="0"/>
                    </a:lnTo>
                    <a:lnTo>
                      <a:pt x="365" y="73"/>
                    </a:lnTo>
                    <a:lnTo>
                      <a:pt x="290" y="146"/>
                    </a:lnTo>
                    <a:lnTo>
                      <a:pt x="73" y="146"/>
                    </a:lnTo>
                    <a:lnTo>
                      <a:pt x="0" y="7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0" name="Freeform 310"/>
              <p:cNvSpPr>
                <a:spLocks/>
              </p:cNvSpPr>
              <p:nvPr/>
            </p:nvSpPr>
            <p:spPr bwMode="auto">
              <a:xfrm>
                <a:off x="4783138" y="3552250"/>
                <a:ext cx="288925" cy="115888"/>
              </a:xfrm>
              <a:custGeom>
                <a:avLst/>
                <a:gdLst>
                  <a:gd name="T0" fmla="*/ 73 w 365"/>
                  <a:gd name="T1" fmla="*/ 0 h 146"/>
                  <a:gd name="T2" fmla="*/ 290 w 365"/>
                  <a:gd name="T3" fmla="*/ 0 h 146"/>
                  <a:gd name="T4" fmla="*/ 365 w 365"/>
                  <a:gd name="T5" fmla="*/ 73 h 146"/>
                  <a:gd name="T6" fmla="*/ 290 w 365"/>
                  <a:gd name="T7" fmla="*/ 146 h 146"/>
                  <a:gd name="T8" fmla="*/ 73 w 365"/>
                  <a:gd name="T9" fmla="*/ 146 h 146"/>
                  <a:gd name="T10" fmla="*/ 0 w 365"/>
                  <a:gd name="T11" fmla="*/ 73 h 146"/>
                  <a:gd name="T12" fmla="*/ 73 w 365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" h="146">
                    <a:moveTo>
                      <a:pt x="73" y="0"/>
                    </a:moveTo>
                    <a:lnTo>
                      <a:pt x="290" y="0"/>
                    </a:lnTo>
                    <a:lnTo>
                      <a:pt x="365" y="73"/>
                    </a:lnTo>
                    <a:lnTo>
                      <a:pt x="290" y="146"/>
                    </a:lnTo>
                    <a:lnTo>
                      <a:pt x="73" y="146"/>
                    </a:lnTo>
                    <a:lnTo>
                      <a:pt x="0" y="7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1" name="Rectangle 311"/>
              <p:cNvSpPr>
                <a:spLocks noChangeArrowheads="1"/>
              </p:cNvSpPr>
              <p:nvPr/>
            </p:nvSpPr>
            <p:spPr bwMode="auto">
              <a:xfrm>
                <a:off x="5141913" y="3452238"/>
                <a:ext cx="279400" cy="449263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2" name="Rectangle 312"/>
              <p:cNvSpPr>
                <a:spLocks noChangeArrowheads="1"/>
              </p:cNvSpPr>
              <p:nvPr/>
            </p:nvSpPr>
            <p:spPr bwMode="auto">
              <a:xfrm>
                <a:off x="5141913" y="3452238"/>
                <a:ext cx="279400" cy="449263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3" name="Rectangle 313"/>
              <p:cNvSpPr>
                <a:spLocks noChangeArrowheads="1"/>
              </p:cNvSpPr>
              <p:nvPr/>
            </p:nvSpPr>
            <p:spPr bwMode="auto">
              <a:xfrm>
                <a:off x="5208588" y="3522088"/>
                <a:ext cx="280988" cy="442913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4" name="Rectangle 314"/>
              <p:cNvSpPr>
                <a:spLocks noChangeArrowheads="1"/>
              </p:cNvSpPr>
              <p:nvPr/>
            </p:nvSpPr>
            <p:spPr bwMode="auto">
              <a:xfrm>
                <a:off x="5208588" y="3522088"/>
                <a:ext cx="280988" cy="442913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5" name="Line 315"/>
              <p:cNvSpPr>
                <a:spLocks noChangeShapeType="1"/>
              </p:cNvSpPr>
              <p:nvPr/>
            </p:nvSpPr>
            <p:spPr bwMode="auto">
              <a:xfrm>
                <a:off x="4014788" y="3074413"/>
                <a:ext cx="0" cy="282575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6" name="Line 316"/>
              <p:cNvSpPr>
                <a:spLocks noChangeShapeType="1"/>
              </p:cNvSpPr>
              <p:nvPr/>
            </p:nvSpPr>
            <p:spPr bwMode="auto">
              <a:xfrm>
                <a:off x="4637088" y="2909313"/>
                <a:ext cx="4763" cy="447675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7" name="Freeform 317"/>
              <p:cNvSpPr>
                <a:spLocks noEditPoints="1"/>
              </p:cNvSpPr>
              <p:nvPr/>
            </p:nvSpPr>
            <p:spPr bwMode="auto">
              <a:xfrm>
                <a:off x="4056357" y="3094308"/>
                <a:ext cx="524900" cy="91568"/>
              </a:xfrm>
              <a:custGeom>
                <a:avLst/>
                <a:gdLst>
                  <a:gd name="T0" fmla="*/ 0 w 814"/>
                  <a:gd name="T1" fmla="*/ 21 h 133"/>
                  <a:gd name="T2" fmla="*/ 61 w 814"/>
                  <a:gd name="T3" fmla="*/ 98 h 133"/>
                  <a:gd name="T4" fmla="*/ 134 w 814"/>
                  <a:gd name="T5" fmla="*/ 60 h 133"/>
                  <a:gd name="T6" fmla="*/ 105 w 814"/>
                  <a:gd name="T7" fmla="*/ 119 h 133"/>
                  <a:gd name="T8" fmla="*/ 134 w 814"/>
                  <a:gd name="T9" fmla="*/ 29 h 133"/>
                  <a:gd name="T10" fmla="*/ 215 w 814"/>
                  <a:gd name="T11" fmla="*/ 121 h 133"/>
                  <a:gd name="T12" fmla="*/ 173 w 814"/>
                  <a:gd name="T13" fmla="*/ 52 h 133"/>
                  <a:gd name="T14" fmla="*/ 238 w 814"/>
                  <a:gd name="T15" fmla="*/ 33 h 133"/>
                  <a:gd name="T16" fmla="*/ 215 w 814"/>
                  <a:gd name="T17" fmla="*/ 102 h 133"/>
                  <a:gd name="T18" fmla="*/ 226 w 814"/>
                  <a:gd name="T19" fmla="*/ 121 h 133"/>
                  <a:gd name="T20" fmla="*/ 244 w 814"/>
                  <a:gd name="T21" fmla="*/ 96 h 133"/>
                  <a:gd name="T22" fmla="*/ 305 w 814"/>
                  <a:gd name="T23" fmla="*/ 35 h 133"/>
                  <a:gd name="T24" fmla="*/ 270 w 814"/>
                  <a:gd name="T25" fmla="*/ 92 h 133"/>
                  <a:gd name="T26" fmla="*/ 318 w 814"/>
                  <a:gd name="T27" fmla="*/ 98 h 133"/>
                  <a:gd name="T28" fmla="*/ 301 w 814"/>
                  <a:gd name="T29" fmla="*/ 123 h 133"/>
                  <a:gd name="T30" fmla="*/ 292 w 814"/>
                  <a:gd name="T31" fmla="*/ 50 h 133"/>
                  <a:gd name="T32" fmla="*/ 301 w 814"/>
                  <a:gd name="T33" fmla="*/ 67 h 133"/>
                  <a:gd name="T34" fmla="*/ 368 w 814"/>
                  <a:gd name="T35" fmla="*/ 63 h 133"/>
                  <a:gd name="T36" fmla="*/ 374 w 814"/>
                  <a:gd name="T37" fmla="*/ 44 h 133"/>
                  <a:gd name="T38" fmla="*/ 399 w 814"/>
                  <a:gd name="T39" fmla="*/ 62 h 133"/>
                  <a:gd name="T40" fmla="*/ 441 w 814"/>
                  <a:gd name="T41" fmla="*/ 25 h 133"/>
                  <a:gd name="T42" fmla="*/ 439 w 814"/>
                  <a:gd name="T43" fmla="*/ 56 h 133"/>
                  <a:gd name="T44" fmla="*/ 413 w 814"/>
                  <a:gd name="T45" fmla="*/ 37 h 133"/>
                  <a:gd name="T46" fmla="*/ 459 w 814"/>
                  <a:gd name="T47" fmla="*/ 2 h 133"/>
                  <a:gd name="T48" fmla="*/ 499 w 814"/>
                  <a:gd name="T49" fmla="*/ 87 h 133"/>
                  <a:gd name="T50" fmla="*/ 505 w 814"/>
                  <a:gd name="T51" fmla="*/ 108 h 133"/>
                  <a:gd name="T52" fmla="*/ 514 w 814"/>
                  <a:gd name="T53" fmla="*/ 121 h 133"/>
                  <a:gd name="T54" fmla="*/ 466 w 814"/>
                  <a:gd name="T55" fmla="*/ 110 h 133"/>
                  <a:gd name="T56" fmla="*/ 487 w 814"/>
                  <a:gd name="T57" fmla="*/ 71 h 133"/>
                  <a:gd name="T58" fmla="*/ 509 w 814"/>
                  <a:gd name="T59" fmla="*/ 56 h 133"/>
                  <a:gd name="T60" fmla="*/ 478 w 814"/>
                  <a:gd name="T61" fmla="*/ 39 h 133"/>
                  <a:gd name="T62" fmla="*/ 547 w 814"/>
                  <a:gd name="T63" fmla="*/ 67 h 133"/>
                  <a:gd name="T64" fmla="*/ 574 w 814"/>
                  <a:gd name="T65" fmla="*/ 117 h 133"/>
                  <a:gd name="T66" fmla="*/ 570 w 814"/>
                  <a:gd name="T67" fmla="*/ 54 h 133"/>
                  <a:gd name="T68" fmla="*/ 624 w 814"/>
                  <a:gd name="T69" fmla="*/ 39 h 133"/>
                  <a:gd name="T70" fmla="*/ 620 w 814"/>
                  <a:gd name="T71" fmla="*/ 58 h 133"/>
                  <a:gd name="T72" fmla="*/ 589 w 814"/>
                  <a:gd name="T73" fmla="*/ 94 h 133"/>
                  <a:gd name="T74" fmla="*/ 631 w 814"/>
                  <a:gd name="T75" fmla="*/ 102 h 133"/>
                  <a:gd name="T76" fmla="*/ 618 w 814"/>
                  <a:gd name="T77" fmla="*/ 129 h 133"/>
                  <a:gd name="T78" fmla="*/ 658 w 814"/>
                  <a:gd name="T79" fmla="*/ 119 h 133"/>
                  <a:gd name="T80" fmla="*/ 693 w 814"/>
                  <a:gd name="T81" fmla="*/ 39 h 133"/>
                  <a:gd name="T82" fmla="*/ 672 w 814"/>
                  <a:gd name="T83" fmla="*/ 90 h 133"/>
                  <a:gd name="T84" fmla="*/ 716 w 814"/>
                  <a:gd name="T85" fmla="*/ 108 h 133"/>
                  <a:gd name="T86" fmla="*/ 716 w 814"/>
                  <a:gd name="T87" fmla="*/ 129 h 133"/>
                  <a:gd name="T88" fmla="*/ 702 w 814"/>
                  <a:gd name="T89" fmla="*/ 60 h 133"/>
                  <a:gd name="T90" fmla="*/ 672 w 814"/>
                  <a:gd name="T91" fmla="*/ 73 h 133"/>
                  <a:gd name="T92" fmla="*/ 743 w 814"/>
                  <a:gd name="T93" fmla="*/ 102 h 133"/>
                  <a:gd name="T94" fmla="*/ 783 w 814"/>
                  <a:gd name="T95" fmla="*/ 111 h 133"/>
                  <a:gd name="T96" fmla="*/ 770 w 814"/>
                  <a:gd name="T97" fmla="*/ 96 h 133"/>
                  <a:gd name="T98" fmla="*/ 743 w 814"/>
                  <a:gd name="T99" fmla="*/ 58 h 133"/>
                  <a:gd name="T100" fmla="*/ 798 w 814"/>
                  <a:gd name="T101" fmla="*/ 42 h 133"/>
                  <a:gd name="T102" fmla="*/ 791 w 814"/>
                  <a:gd name="T103" fmla="*/ 60 h 133"/>
                  <a:gd name="T104" fmla="*/ 770 w 814"/>
                  <a:gd name="T105" fmla="*/ 71 h 133"/>
                  <a:gd name="T106" fmla="*/ 810 w 814"/>
                  <a:gd name="T107" fmla="*/ 87 h 133"/>
                  <a:gd name="T108" fmla="*/ 789 w 814"/>
                  <a:gd name="T109" fmla="*/ 13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14" h="133">
                    <a:moveTo>
                      <a:pt x="61" y="117"/>
                    </a:moveTo>
                    <a:lnTo>
                      <a:pt x="0" y="117"/>
                    </a:lnTo>
                    <a:lnTo>
                      <a:pt x="0" y="96"/>
                    </a:lnTo>
                    <a:lnTo>
                      <a:pt x="15" y="96"/>
                    </a:lnTo>
                    <a:lnTo>
                      <a:pt x="17" y="21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63" y="2"/>
                    </a:lnTo>
                    <a:lnTo>
                      <a:pt x="63" y="21"/>
                    </a:lnTo>
                    <a:lnTo>
                      <a:pt x="46" y="21"/>
                    </a:lnTo>
                    <a:lnTo>
                      <a:pt x="46" y="98"/>
                    </a:lnTo>
                    <a:lnTo>
                      <a:pt x="61" y="98"/>
                    </a:lnTo>
                    <a:lnTo>
                      <a:pt x="61" y="117"/>
                    </a:lnTo>
                    <a:close/>
                    <a:moveTo>
                      <a:pt x="161" y="119"/>
                    </a:moveTo>
                    <a:lnTo>
                      <a:pt x="134" y="119"/>
                    </a:lnTo>
                    <a:lnTo>
                      <a:pt x="134" y="75"/>
                    </a:lnTo>
                    <a:lnTo>
                      <a:pt x="134" y="65"/>
                    </a:lnTo>
                    <a:lnTo>
                      <a:pt x="134" y="60"/>
                    </a:lnTo>
                    <a:lnTo>
                      <a:pt x="132" y="58"/>
                    </a:lnTo>
                    <a:lnTo>
                      <a:pt x="128" y="52"/>
                    </a:lnTo>
                    <a:lnTo>
                      <a:pt x="121" y="52"/>
                    </a:lnTo>
                    <a:lnTo>
                      <a:pt x="115" y="52"/>
                    </a:lnTo>
                    <a:lnTo>
                      <a:pt x="107" y="56"/>
                    </a:lnTo>
                    <a:lnTo>
                      <a:pt x="105" y="119"/>
                    </a:lnTo>
                    <a:lnTo>
                      <a:pt x="78" y="117"/>
                    </a:lnTo>
                    <a:lnTo>
                      <a:pt x="80" y="31"/>
                    </a:lnTo>
                    <a:lnTo>
                      <a:pt x="107" y="31"/>
                    </a:lnTo>
                    <a:lnTo>
                      <a:pt x="107" y="40"/>
                    </a:lnTo>
                    <a:lnTo>
                      <a:pt x="121" y="33"/>
                    </a:lnTo>
                    <a:lnTo>
                      <a:pt x="134" y="29"/>
                    </a:lnTo>
                    <a:lnTo>
                      <a:pt x="146" y="31"/>
                    </a:lnTo>
                    <a:lnTo>
                      <a:pt x="155" y="39"/>
                    </a:lnTo>
                    <a:lnTo>
                      <a:pt x="161" y="48"/>
                    </a:lnTo>
                    <a:lnTo>
                      <a:pt x="161" y="62"/>
                    </a:lnTo>
                    <a:lnTo>
                      <a:pt x="161" y="119"/>
                    </a:lnTo>
                    <a:close/>
                    <a:moveTo>
                      <a:pt x="215" y="121"/>
                    </a:moveTo>
                    <a:lnTo>
                      <a:pt x="199" y="119"/>
                    </a:lnTo>
                    <a:lnTo>
                      <a:pt x="190" y="115"/>
                    </a:lnTo>
                    <a:lnTo>
                      <a:pt x="184" y="106"/>
                    </a:lnTo>
                    <a:lnTo>
                      <a:pt x="182" y="92"/>
                    </a:lnTo>
                    <a:lnTo>
                      <a:pt x="184" y="52"/>
                    </a:lnTo>
                    <a:lnTo>
                      <a:pt x="173" y="52"/>
                    </a:lnTo>
                    <a:lnTo>
                      <a:pt x="173" y="33"/>
                    </a:lnTo>
                    <a:lnTo>
                      <a:pt x="184" y="33"/>
                    </a:lnTo>
                    <a:lnTo>
                      <a:pt x="184" y="8"/>
                    </a:lnTo>
                    <a:lnTo>
                      <a:pt x="211" y="8"/>
                    </a:lnTo>
                    <a:lnTo>
                      <a:pt x="211" y="33"/>
                    </a:lnTo>
                    <a:lnTo>
                      <a:pt x="238" y="33"/>
                    </a:lnTo>
                    <a:lnTo>
                      <a:pt x="236" y="52"/>
                    </a:lnTo>
                    <a:lnTo>
                      <a:pt x="211" y="52"/>
                    </a:lnTo>
                    <a:lnTo>
                      <a:pt x="211" y="83"/>
                    </a:lnTo>
                    <a:lnTo>
                      <a:pt x="211" y="90"/>
                    </a:lnTo>
                    <a:lnTo>
                      <a:pt x="211" y="96"/>
                    </a:lnTo>
                    <a:lnTo>
                      <a:pt x="215" y="102"/>
                    </a:lnTo>
                    <a:lnTo>
                      <a:pt x="222" y="104"/>
                    </a:lnTo>
                    <a:lnTo>
                      <a:pt x="228" y="102"/>
                    </a:lnTo>
                    <a:lnTo>
                      <a:pt x="234" y="100"/>
                    </a:lnTo>
                    <a:lnTo>
                      <a:pt x="236" y="100"/>
                    </a:lnTo>
                    <a:lnTo>
                      <a:pt x="236" y="119"/>
                    </a:lnTo>
                    <a:lnTo>
                      <a:pt x="226" y="121"/>
                    </a:lnTo>
                    <a:lnTo>
                      <a:pt x="215" y="121"/>
                    </a:lnTo>
                    <a:lnTo>
                      <a:pt x="215" y="121"/>
                    </a:lnTo>
                    <a:close/>
                    <a:moveTo>
                      <a:pt x="290" y="123"/>
                    </a:moveTo>
                    <a:lnTo>
                      <a:pt x="269" y="121"/>
                    </a:lnTo>
                    <a:lnTo>
                      <a:pt x="253" y="111"/>
                    </a:lnTo>
                    <a:lnTo>
                      <a:pt x="244" y="96"/>
                    </a:lnTo>
                    <a:lnTo>
                      <a:pt x="240" y="77"/>
                    </a:lnTo>
                    <a:lnTo>
                      <a:pt x="244" y="58"/>
                    </a:lnTo>
                    <a:lnTo>
                      <a:pt x="253" y="44"/>
                    </a:lnTo>
                    <a:lnTo>
                      <a:pt x="269" y="35"/>
                    </a:lnTo>
                    <a:lnTo>
                      <a:pt x="288" y="31"/>
                    </a:lnTo>
                    <a:lnTo>
                      <a:pt x="305" y="35"/>
                    </a:lnTo>
                    <a:lnTo>
                      <a:pt x="318" y="42"/>
                    </a:lnTo>
                    <a:lnTo>
                      <a:pt x="324" y="56"/>
                    </a:lnTo>
                    <a:lnTo>
                      <a:pt x="328" y="73"/>
                    </a:lnTo>
                    <a:lnTo>
                      <a:pt x="326" y="83"/>
                    </a:lnTo>
                    <a:lnTo>
                      <a:pt x="267" y="83"/>
                    </a:lnTo>
                    <a:lnTo>
                      <a:pt x="270" y="92"/>
                    </a:lnTo>
                    <a:lnTo>
                      <a:pt x="276" y="100"/>
                    </a:lnTo>
                    <a:lnTo>
                      <a:pt x="284" y="104"/>
                    </a:lnTo>
                    <a:lnTo>
                      <a:pt x="293" y="104"/>
                    </a:lnTo>
                    <a:lnTo>
                      <a:pt x="303" y="104"/>
                    </a:lnTo>
                    <a:lnTo>
                      <a:pt x="311" y="100"/>
                    </a:lnTo>
                    <a:lnTo>
                      <a:pt x="318" y="98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24" y="117"/>
                    </a:lnTo>
                    <a:lnTo>
                      <a:pt x="318" y="119"/>
                    </a:lnTo>
                    <a:lnTo>
                      <a:pt x="311" y="121"/>
                    </a:lnTo>
                    <a:lnTo>
                      <a:pt x="301" y="123"/>
                    </a:lnTo>
                    <a:lnTo>
                      <a:pt x="290" y="123"/>
                    </a:lnTo>
                    <a:lnTo>
                      <a:pt x="290" y="123"/>
                    </a:lnTo>
                    <a:close/>
                    <a:moveTo>
                      <a:pt x="301" y="67"/>
                    </a:moveTo>
                    <a:lnTo>
                      <a:pt x="299" y="60"/>
                    </a:lnTo>
                    <a:lnTo>
                      <a:pt x="297" y="54"/>
                    </a:lnTo>
                    <a:lnTo>
                      <a:pt x="292" y="50"/>
                    </a:lnTo>
                    <a:lnTo>
                      <a:pt x="286" y="48"/>
                    </a:lnTo>
                    <a:lnTo>
                      <a:pt x="278" y="50"/>
                    </a:lnTo>
                    <a:lnTo>
                      <a:pt x="272" y="54"/>
                    </a:lnTo>
                    <a:lnTo>
                      <a:pt x="269" y="60"/>
                    </a:lnTo>
                    <a:lnTo>
                      <a:pt x="269" y="65"/>
                    </a:lnTo>
                    <a:lnTo>
                      <a:pt x="301" y="67"/>
                    </a:lnTo>
                    <a:close/>
                    <a:moveTo>
                      <a:pt x="399" y="62"/>
                    </a:moveTo>
                    <a:lnTo>
                      <a:pt x="397" y="62"/>
                    </a:lnTo>
                    <a:lnTo>
                      <a:pt x="393" y="62"/>
                    </a:lnTo>
                    <a:lnTo>
                      <a:pt x="386" y="60"/>
                    </a:lnTo>
                    <a:lnTo>
                      <a:pt x="378" y="62"/>
                    </a:lnTo>
                    <a:lnTo>
                      <a:pt x="368" y="63"/>
                    </a:lnTo>
                    <a:lnTo>
                      <a:pt x="366" y="123"/>
                    </a:lnTo>
                    <a:lnTo>
                      <a:pt x="340" y="123"/>
                    </a:lnTo>
                    <a:lnTo>
                      <a:pt x="341" y="35"/>
                    </a:lnTo>
                    <a:lnTo>
                      <a:pt x="368" y="35"/>
                    </a:lnTo>
                    <a:lnTo>
                      <a:pt x="368" y="48"/>
                    </a:lnTo>
                    <a:lnTo>
                      <a:pt x="374" y="44"/>
                    </a:lnTo>
                    <a:lnTo>
                      <a:pt x="380" y="40"/>
                    </a:lnTo>
                    <a:lnTo>
                      <a:pt x="388" y="37"/>
                    </a:lnTo>
                    <a:lnTo>
                      <a:pt x="393" y="35"/>
                    </a:lnTo>
                    <a:lnTo>
                      <a:pt x="397" y="37"/>
                    </a:lnTo>
                    <a:lnTo>
                      <a:pt x="399" y="37"/>
                    </a:lnTo>
                    <a:lnTo>
                      <a:pt x="399" y="62"/>
                    </a:lnTo>
                    <a:close/>
                    <a:moveTo>
                      <a:pt x="466" y="23"/>
                    </a:moveTo>
                    <a:lnTo>
                      <a:pt x="464" y="23"/>
                    </a:lnTo>
                    <a:lnTo>
                      <a:pt x="461" y="23"/>
                    </a:lnTo>
                    <a:lnTo>
                      <a:pt x="453" y="21"/>
                    </a:lnTo>
                    <a:lnTo>
                      <a:pt x="447" y="23"/>
                    </a:lnTo>
                    <a:lnTo>
                      <a:pt x="441" y="25"/>
                    </a:lnTo>
                    <a:lnTo>
                      <a:pt x="439" y="29"/>
                    </a:lnTo>
                    <a:lnTo>
                      <a:pt x="439" y="37"/>
                    </a:lnTo>
                    <a:lnTo>
                      <a:pt x="439" y="37"/>
                    </a:lnTo>
                    <a:lnTo>
                      <a:pt x="461" y="37"/>
                    </a:lnTo>
                    <a:lnTo>
                      <a:pt x="461" y="56"/>
                    </a:lnTo>
                    <a:lnTo>
                      <a:pt x="439" y="56"/>
                    </a:lnTo>
                    <a:lnTo>
                      <a:pt x="437" y="125"/>
                    </a:lnTo>
                    <a:lnTo>
                      <a:pt x="411" y="123"/>
                    </a:lnTo>
                    <a:lnTo>
                      <a:pt x="413" y="56"/>
                    </a:lnTo>
                    <a:lnTo>
                      <a:pt x="401" y="56"/>
                    </a:lnTo>
                    <a:lnTo>
                      <a:pt x="401" y="37"/>
                    </a:lnTo>
                    <a:lnTo>
                      <a:pt x="413" y="37"/>
                    </a:lnTo>
                    <a:lnTo>
                      <a:pt x="413" y="35"/>
                    </a:lnTo>
                    <a:lnTo>
                      <a:pt x="414" y="19"/>
                    </a:lnTo>
                    <a:lnTo>
                      <a:pt x="422" y="10"/>
                    </a:lnTo>
                    <a:lnTo>
                      <a:pt x="432" y="4"/>
                    </a:lnTo>
                    <a:lnTo>
                      <a:pt x="447" y="2"/>
                    </a:lnTo>
                    <a:lnTo>
                      <a:pt x="459" y="2"/>
                    </a:lnTo>
                    <a:lnTo>
                      <a:pt x="466" y="4"/>
                    </a:lnTo>
                    <a:lnTo>
                      <a:pt x="466" y="23"/>
                    </a:lnTo>
                    <a:close/>
                    <a:moveTo>
                      <a:pt x="518" y="102"/>
                    </a:moveTo>
                    <a:lnTo>
                      <a:pt x="520" y="85"/>
                    </a:lnTo>
                    <a:lnTo>
                      <a:pt x="509" y="85"/>
                    </a:lnTo>
                    <a:lnTo>
                      <a:pt x="499" y="87"/>
                    </a:lnTo>
                    <a:lnTo>
                      <a:pt x="493" y="90"/>
                    </a:lnTo>
                    <a:lnTo>
                      <a:pt x="491" y="98"/>
                    </a:lnTo>
                    <a:lnTo>
                      <a:pt x="493" y="104"/>
                    </a:lnTo>
                    <a:lnTo>
                      <a:pt x="495" y="106"/>
                    </a:lnTo>
                    <a:lnTo>
                      <a:pt x="499" y="108"/>
                    </a:lnTo>
                    <a:lnTo>
                      <a:pt x="505" y="108"/>
                    </a:lnTo>
                    <a:lnTo>
                      <a:pt x="509" y="108"/>
                    </a:lnTo>
                    <a:lnTo>
                      <a:pt x="512" y="108"/>
                    </a:lnTo>
                    <a:lnTo>
                      <a:pt x="518" y="102"/>
                    </a:lnTo>
                    <a:lnTo>
                      <a:pt x="518" y="102"/>
                    </a:lnTo>
                    <a:close/>
                    <a:moveTo>
                      <a:pt x="518" y="115"/>
                    </a:moveTo>
                    <a:lnTo>
                      <a:pt x="514" y="121"/>
                    </a:lnTo>
                    <a:lnTo>
                      <a:pt x="509" y="123"/>
                    </a:lnTo>
                    <a:lnTo>
                      <a:pt x="501" y="127"/>
                    </a:lnTo>
                    <a:lnTo>
                      <a:pt x="491" y="127"/>
                    </a:lnTo>
                    <a:lnTo>
                      <a:pt x="480" y="125"/>
                    </a:lnTo>
                    <a:lnTo>
                      <a:pt x="472" y="119"/>
                    </a:lnTo>
                    <a:lnTo>
                      <a:pt x="466" y="110"/>
                    </a:lnTo>
                    <a:lnTo>
                      <a:pt x="464" y="100"/>
                    </a:lnTo>
                    <a:lnTo>
                      <a:pt x="466" y="90"/>
                    </a:lnTo>
                    <a:lnTo>
                      <a:pt x="468" y="85"/>
                    </a:lnTo>
                    <a:lnTo>
                      <a:pt x="474" y="79"/>
                    </a:lnTo>
                    <a:lnTo>
                      <a:pt x="480" y="75"/>
                    </a:lnTo>
                    <a:lnTo>
                      <a:pt x="487" y="71"/>
                    </a:lnTo>
                    <a:lnTo>
                      <a:pt x="497" y="69"/>
                    </a:lnTo>
                    <a:lnTo>
                      <a:pt x="520" y="67"/>
                    </a:lnTo>
                    <a:lnTo>
                      <a:pt x="520" y="67"/>
                    </a:lnTo>
                    <a:lnTo>
                      <a:pt x="518" y="62"/>
                    </a:lnTo>
                    <a:lnTo>
                      <a:pt x="514" y="58"/>
                    </a:lnTo>
                    <a:lnTo>
                      <a:pt x="509" y="56"/>
                    </a:lnTo>
                    <a:lnTo>
                      <a:pt x="499" y="54"/>
                    </a:lnTo>
                    <a:lnTo>
                      <a:pt x="487" y="56"/>
                    </a:lnTo>
                    <a:lnTo>
                      <a:pt x="474" y="60"/>
                    </a:lnTo>
                    <a:lnTo>
                      <a:pt x="472" y="60"/>
                    </a:lnTo>
                    <a:lnTo>
                      <a:pt x="472" y="39"/>
                    </a:lnTo>
                    <a:lnTo>
                      <a:pt x="478" y="39"/>
                    </a:lnTo>
                    <a:lnTo>
                      <a:pt x="486" y="37"/>
                    </a:lnTo>
                    <a:lnTo>
                      <a:pt x="505" y="35"/>
                    </a:lnTo>
                    <a:lnTo>
                      <a:pt x="524" y="37"/>
                    </a:lnTo>
                    <a:lnTo>
                      <a:pt x="537" y="42"/>
                    </a:lnTo>
                    <a:lnTo>
                      <a:pt x="545" y="54"/>
                    </a:lnTo>
                    <a:lnTo>
                      <a:pt x="547" y="67"/>
                    </a:lnTo>
                    <a:lnTo>
                      <a:pt x="545" y="125"/>
                    </a:lnTo>
                    <a:lnTo>
                      <a:pt x="518" y="125"/>
                    </a:lnTo>
                    <a:lnTo>
                      <a:pt x="518" y="115"/>
                    </a:lnTo>
                    <a:close/>
                    <a:moveTo>
                      <a:pt x="608" y="129"/>
                    </a:moveTo>
                    <a:lnTo>
                      <a:pt x="589" y="127"/>
                    </a:lnTo>
                    <a:lnTo>
                      <a:pt x="574" y="117"/>
                    </a:lnTo>
                    <a:lnTo>
                      <a:pt x="564" y="104"/>
                    </a:lnTo>
                    <a:lnTo>
                      <a:pt x="562" y="94"/>
                    </a:lnTo>
                    <a:lnTo>
                      <a:pt x="560" y="83"/>
                    </a:lnTo>
                    <a:lnTo>
                      <a:pt x="562" y="71"/>
                    </a:lnTo>
                    <a:lnTo>
                      <a:pt x="564" y="62"/>
                    </a:lnTo>
                    <a:lnTo>
                      <a:pt x="570" y="54"/>
                    </a:lnTo>
                    <a:lnTo>
                      <a:pt x="576" y="48"/>
                    </a:lnTo>
                    <a:lnTo>
                      <a:pt x="583" y="42"/>
                    </a:lnTo>
                    <a:lnTo>
                      <a:pt x="591" y="39"/>
                    </a:lnTo>
                    <a:lnTo>
                      <a:pt x="601" y="39"/>
                    </a:lnTo>
                    <a:lnTo>
                      <a:pt x="610" y="37"/>
                    </a:lnTo>
                    <a:lnTo>
                      <a:pt x="624" y="39"/>
                    </a:lnTo>
                    <a:lnTo>
                      <a:pt x="639" y="44"/>
                    </a:lnTo>
                    <a:lnTo>
                      <a:pt x="639" y="67"/>
                    </a:lnTo>
                    <a:lnTo>
                      <a:pt x="635" y="67"/>
                    </a:lnTo>
                    <a:lnTo>
                      <a:pt x="631" y="63"/>
                    </a:lnTo>
                    <a:lnTo>
                      <a:pt x="626" y="62"/>
                    </a:lnTo>
                    <a:lnTo>
                      <a:pt x="620" y="58"/>
                    </a:lnTo>
                    <a:lnTo>
                      <a:pt x="610" y="56"/>
                    </a:lnTo>
                    <a:lnTo>
                      <a:pt x="603" y="58"/>
                    </a:lnTo>
                    <a:lnTo>
                      <a:pt x="595" y="63"/>
                    </a:lnTo>
                    <a:lnTo>
                      <a:pt x="591" y="73"/>
                    </a:lnTo>
                    <a:lnTo>
                      <a:pt x="589" y="83"/>
                    </a:lnTo>
                    <a:lnTo>
                      <a:pt x="589" y="94"/>
                    </a:lnTo>
                    <a:lnTo>
                      <a:pt x="595" y="104"/>
                    </a:lnTo>
                    <a:lnTo>
                      <a:pt x="601" y="108"/>
                    </a:lnTo>
                    <a:lnTo>
                      <a:pt x="610" y="110"/>
                    </a:lnTo>
                    <a:lnTo>
                      <a:pt x="620" y="110"/>
                    </a:lnTo>
                    <a:lnTo>
                      <a:pt x="626" y="106"/>
                    </a:lnTo>
                    <a:lnTo>
                      <a:pt x="631" y="102"/>
                    </a:lnTo>
                    <a:lnTo>
                      <a:pt x="635" y="100"/>
                    </a:lnTo>
                    <a:lnTo>
                      <a:pt x="637" y="100"/>
                    </a:lnTo>
                    <a:lnTo>
                      <a:pt x="637" y="123"/>
                    </a:lnTo>
                    <a:lnTo>
                      <a:pt x="631" y="125"/>
                    </a:lnTo>
                    <a:lnTo>
                      <a:pt x="626" y="127"/>
                    </a:lnTo>
                    <a:lnTo>
                      <a:pt x="618" y="129"/>
                    </a:lnTo>
                    <a:lnTo>
                      <a:pt x="614" y="129"/>
                    </a:lnTo>
                    <a:lnTo>
                      <a:pt x="608" y="129"/>
                    </a:lnTo>
                    <a:lnTo>
                      <a:pt x="608" y="129"/>
                    </a:lnTo>
                    <a:close/>
                    <a:moveTo>
                      <a:pt x="695" y="131"/>
                    </a:moveTo>
                    <a:lnTo>
                      <a:pt x="674" y="127"/>
                    </a:lnTo>
                    <a:lnTo>
                      <a:pt x="658" y="119"/>
                    </a:lnTo>
                    <a:lnTo>
                      <a:pt x="649" y="104"/>
                    </a:lnTo>
                    <a:lnTo>
                      <a:pt x="645" y="85"/>
                    </a:lnTo>
                    <a:lnTo>
                      <a:pt x="649" y="65"/>
                    </a:lnTo>
                    <a:lnTo>
                      <a:pt x="658" y="50"/>
                    </a:lnTo>
                    <a:lnTo>
                      <a:pt x="674" y="40"/>
                    </a:lnTo>
                    <a:lnTo>
                      <a:pt x="693" y="39"/>
                    </a:lnTo>
                    <a:lnTo>
                      <a:pt x="710" y="40"/>
                    </a:lnTo>
                    <a:lnTo>
                      <a:pt x="724" y="50"/>
                    </a:lnTo>
                    <a:lnTo>
                      <a:pt x="729" y="63"/>
                    </a:lnTo>
                    <a:lnTo>
                      <a:pt x="733" y="81"/>
                    </a:lnTo>
                    <a:lnTo>
                      <a:pt x="731" y="90"/>
                    </a:lnTo>
                    <a:lnTo>
                      <a:pt x="672" y="90"/>
                    </a:lnTo>
                    <a:lnTo>
                      <a:pt x="676" y="100"/>
                    </a:lnTo>
                    <a:lnTo>
                      <a:pt x="681" y="106"/>
                    </a:lnTo>
                    <a:lnTo>
                      <a:pt x="689" y="110"/>
                    </a:lnTo>
                    <a:lnTo>
                      <a:pt x="699" y="111"/>
                    </a:lnTo>
                    <a:lnTo>
                      <a:pt x="708" y="110"/>
                    </a:lnTo>
                    <a:lnTo>
                      <a:pt x="716" y="108"/>
                    </a:lnTo>
                    <a:lnTo>
                      <a:pt x="724" y="104"/>
                    </a:lnTo>
                    <a:lnTo>
                      <a:pt x="727" y="102"/>
                    </a:lnTo>
                    <a:lnTo>
                      <a:pt x="731" y="102"/>
                    </a:lnTo>
                    <a:lnTo>
                      <a:pt x="729" y="125"/>
                    </a:lnTo>
                    <a:lnTo>
                      <a:pt x="724" y="127"/>
                    </a:lnTo>
                    <a:lnTo>
                      <a:pt x="716" y="129"/>
                    </a:lnTo>
                    <a:lnTo>
                      <a:pt x="706" y="131"/>
                    </a:lnTo>
                    <a:lnTo>
                      <a:pt x="695" y="131"/>
                    </a:lnTo>
                    <a:lnTo>
                      <a:pt x="695" y="131"/>
                    </a:lnTo>
                    <a:close/>
                    <a:moveTo>
                      <a:pt x="706" y="73"/>
                    </a:moveTo>
                    <a:lnTo>
                      <a:pt x="704" y="65"/>
                    </a:lnTo>
                    <a:lnTo>
                      <a:pt x="702" y="60"/>
                    </a:lnTo>
                    <a:lnTo>
                      <a:pt x="697" y="58"/>
                    </a:lnTo>
                    <a:lnTo>
                      <a:pt x="691" y="56"/>
                    </a:lnTo>
                    <a:lnTo>
                      <a:pt x="683" y="58"/>
                    </a:lnTo>
                    <a:lnTo>
                      <a:pt x="678" y="60"/>
                    </a:lnTo>
                    <a:lnTo>
                      <a:pt x="674" y="65"/>
                    </a:lnTo>
                    <a:lnTo>
                      <a:pt x="672" y="73"/>
                    </a:lnTo>
                    <a:lnTo>
                      <a:pt x="706" y="73"/>
                    </a:lnTo>
                    <a:close/>
                    <a:moveTo>
                      <a:pt x="772" y="133"/>
                    </a:moveTo>
                    <a:lnTo>
                      <a:pt x="752" y="129"/>
                    </a:lnTo>
                    <a:lnTo>
                      <a:pt x="739" y="125"/>
                    </a:lnTo>
                    <a:lnTo>
                      <a:pt x="739" y="102"/>
                    </a:lnTo>
                    <a:lnTo>
                      <a:pt x="743" y="102"/>
                    </a:lnTo>
                    <a:lnTo>
                      <a:pt x="747" y="106"/>
                    </a:lnTo>
                    <a:lnTo>
                      <a:pt x="752" y="110"/>
                    </a:lnTo>
                    <a:lnTo>
                      <a:pt x="762" y="111"/>
                    </a:lnTo>
                    <a:lnTo>
                      <a:pt x="772" y="113"/>
                    </a:lnTo>
                    <a:lnTo>
                      <a:pt x="777" y="113"/>
                    </a:lnTo>
                    <a:lnTo>
                      <a:pt x="783" y="111"/>
                    </a:lnTo>
                    <a:lnTo>
                      <a:pt x="785" y="110"/>
                    </a:lnTo>
                    <a:lnTo>
                      <a:pt x="787" y="106"/>
                    </a:lnTo>
                    <a:lnTo>
                      <a:pt x="785" y="102"/>
                    </a:lnTo>
                    <a:lnTo>
                      <a:pt x="781" y="100"/>
                    </a:lnTo>
                    <a:lnTo>
                      <a:pt x="777" y="98"/>
                    </a:lnTo>
                    <a:lnTo>
                      <a:pt x="770" y="96"/>
                    </a:lnTo>
                    <a:lnTo>
                      <a:pt x="760" y="94"/>
                    </a:lnTo>
                    <a:lnTo>
                      <a:pt x="752" y="90"/>
                    </a:lnTo>
                    <a:lnTo>
                      <a:pt x="745" y="85"/>
                    </a:lnTo>
                    <a:lnTo>
                      <a:pt x="743" y="77"/>
                    </a:lnTo>
                    <a:lnTo>
                      <a:pt x="741" y="67"/>
                    </a:lnTo>
                    <a:lnTo>
                      <a:pt x="743" y="58"/>
                    </a:lnTo>
                    <a:lnTo>
                      <a:pt x="747" y="52"/>
                    </a:lnTo>
                    <a:lnTo>
                      <a:pt x="752" y="48"/>
                    </a:lnTo>
                    <a:lnTo>
                      <a:pt x="764" y="42"/>
                    </a:lnTo>
                    <a:lnTo>
                      <a:pt x="774" y="40"/>
                    </a:lnTo>
                    <a:lnTo>
                      <a:pt x="781" y="40"/>
                    </a:lnTo>
                    <a:lnTo>
                      <a:pt x="798" y="42"/>
                    </a:lnTo>
                    <a:lnTo>
                      <a:pt x="812" y="46"/>
                    </a:lnTo>
                    <a:lnTo>
                      <a:pt x="812" y="69"/>
                    </a:lnTo>
                    <a:lnTo>
                      <a:pt x="808" y="69"/>
                    </a:lnTo>
                    <a:lnTo>
                      <a:pt x="804" y="65"/>
                    </a:lnTo>
                    <a:lnTo>
                      <a:pt x="798" y="63"/>
                    </a:lnTo>
                    <a:lnTo>
                      <a:pt x="791" y="60"/>
                    </a:lnTo>
                    <a:lnTo>
                      <a:pt x="783" y="60"/>
                    </a:lnTo>
                    <a:lnTo>
                      <a:pt x="777" y="60"/>
                    </a:lnTo>
                    <a:lnTo>
                      <a:pt x="772" y="60"/>
                    </a:lnTo>
                    <a:lnTo>
                      <a:pt x="770" y="63"/>
                    </a:lnTo>
                    <a:lnTo>
                      <a:pt x="768" y="65"/>
                    </a:lnTo>
                    <a:lnTo>
                      <a:pt x="770" y="71"/>
                    </a:lnTo>
                    <a:lnTo>
                      <a:pt x="774" y="73"/>
                    </a:lnTo>
                    <a:lnTo>
                      <a:pt x="779" y="75"/>
                    </a:lnTo>
                    <a:lnTo>
                      <a:pt x="787" y="75"/>
                    </a:lnTo>
                    <a:lnTo>
                      <a:pt x="797" y="79"/>
                    </a:lnTo>
                    <a:lnTo>
                      <a:pt x="804" y="83"/>
                    </a:lnTo>
                    <a:lnTo>
                      <a:pt x="810" y="87"/>
                    </a:lnTo>
                    <a:lnTo>
                      <a:pt x="814" y="94"/>
                    </a:lnTo>
                    <a:lnTo>
                      <a:pt x="814" y="104"/>
                    </a:lnTo>
                    <a:lnTo>
                      <a:pt x="814" y="110"/>
                    </a:lnTo>
                    <a:lnTo>
                      <a:pt x="812" y="115"/>
                    </a:lnTo>
                    <a:lnTo>
                      <a:pt x="802" y="123"/>
                    </a:lnTo>
                    <a:lnTo>
                      <a:pt x="789" y="131"/>
                    </a:lnTo>
                    <a:lnTo>
                      <a:pt x="781" y="133"/>
                    </a:lnTo>
                    <a:lnTo>
                      <a:pt x="772" y="133"/>
                    </a:lnTo>
                    <a:lnTo>
                      <a:pt x="772" y="13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8" name="Line 318"/>
              <p:cNvSpPr>
                <a:spLocks noChangeShapeType="1"/>
              </p:cNvSpPr>
              <p:nvPr/>
            </p:nvSpPr>
            <p:spPr bwMode="auto">
              <a:xfrm>
                <a:off x="5208320" y="3066672"/>
                <a:ext cx="0" cy="282575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499" name="Line 319"/>
              <p:cNvSpPr>
                <a:spLocks noChangeShapeType="1"/>
              </p:cNvSpPr>
              <p:nvPr/>
            </p:nvSpPr>
            <p:spPr bwMode="auto">
              <a:xfrm flipV="1">
                <a:off x="4010712" y="3067465"/>
                <a:ext cx="1201084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00" name="Rectangle 430"/>
              <p:cNvSpPr>
                <a:spLocks noChangeArrowheads="1"/>
              </p:cNvSpPr>
              <p:nvPr/>
            </p:nvSpPr>
            <p:spPr bwMode="auto">
              <a:xfrm>
                <a:off x="3960814" y="2729925"/>
                <a:ext cx="1349375" cy="252413"/>
              </a:xfrm>
              <a:prstGeom prst="rect">
                <a:avLst/>
              </a:prstGeom>
              <a:solidFill>
                <a:srgbClr val="FFF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altLang="en-US" sz="1100" b="1" dirty="0" smtClean="0">
                    <a:solidFill>
                      <a:srgbClr val="000099"/>
                    </a:solidFill>
                    <a:latin typeface="Tahoma" panose="020B0604030504040204" pitchFamily="34" charset="0"/>
                  </a:rPr>
                  <a:t>System </a:t>
                </a:r>
                <a:r>
                  <a:rPr lang="en-US" altLang="en-US" sz="1100" b="1" dirty="0">
                    <a:solidFill>
                      <a:srgbClr val="000099"/>
                    </a:solidFill>
                    <a:latin typeface="Tahoma" panose="020B0604030504040204" pitchFamily="34" charset="0"/>
                  </a:rPr>
                  <a:t>of </a:t>
                </a:r>
                <a:r>
                  <a:rPr lang="en-US" altLang="en-US" sz="1100" b="1" dirty="0" smtClean="0">
                    <a:solidFill>
                      <a:srgbClr val="000099"/>
                    </a:solidFill>
                    <a:latin typeface="Tahoma" panose="020B0604030504040204" pitchFamily="34" charset="0"/>
                  </a:rPr>
                  <a:t>Systems</a:t>
                </a:r>
                <a:endParaRPr lang="en-US" altLang="en-US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431"/>
              <p:cNvSpPr>
                <a:spLocks noChangeArrowheads="1"/>
              </p:cNvSpPr>
              <p:nvPr/>
            </p:nvSpPr>
            <p:spPr bwMode="auto">
              <a:xfrm>
                <a:off x="3960814" y="2729925"/>
                <a:ext cx="1349375" cy="252413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02" name="Freeform 433"/>
              <p:cNvSpPr>
                <a:spLocks noEditPoints="1"/>
              </p:cNvSpPr>
              <p:nvPr/>
            </p:nvSpPr>
            <p:spPr bwMode="auto">
              <a:xfrm>
                <a:off x="4298951" y="3207763"/>
                <a:ext cx="76200" cy="225425"/>
              </a:xfrm>
              <a:custGeom>
                <a:avLst/>
                <a:gdLst>
                  <a:gd name="T0" fmla="*/ 50 w 96"/>
                  <a:gd name="T1" fmla="*/ 0 h 284"/>
                  <a:gd name="T2" fmla="*/ 50 w 96"/>
                  <a:gd name="T3" fmla="*/ 203 h 284"/>
                  <a:gd name="T4" fmla="*/ 46 w 96"/>
                  <a:gd name="T5" fmla="*/ 203 h 284"/>
                  <a:gd name="T6" fmla="*/ 46 w 96"/>
                  <a:gd name="T7" fmla="*/ 0 h 284"/>
                  <a:gd name="T8" fmla="*/ 50 w 96"/>
                  <a:gd name="T9" fmla="*/ 0 h 284"/>
                  <a:gd name="T10" fmla="*/ 96 w 96"/>
                  <a:gd name="T11" fmla="*/ 188 h 284"/>
                  <a:gd name="T12" fmla="*/ 48 w 96"/>
                  <a:gd name="T13" fmla="*/ 284 h 284"/>
                  <a:gd name="T14" fmla="*/ 0 w 96"/>
                  <a:gd name="T15" fmla="*/ 188 h 284"/>
                  <a:gd name="T16" fmla="*/ 96 w 96"/>
                  <a:gd name="T17" fmla="*/ 18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284">
                    <a:moveTo>
                      <a:pt x="50" y="0"/>
                    </a:moveTo>
                    <a:lnTo>
                      <a:pt x="50" y="203"/>
                    </a:lnTo>
                    <a:lnTo>
                      <a:pt x="46" y="203"/>
                    </a:lnTo>
                    <a:lnTo>
                      <a:pt x="46" y="0"/>
                    </a:lnTo>
                    <a:lnTo>
                      <a:pt x="50" y="0"/>
                    </a:lnTo>
                    <a:close/>
                    <a:moveTo>
                      <a:pt x="96" y="188"/>
                    </a:moveTo>
                    <a:lnTo>
                      <a:pt x="48" y="284"/>
                    </a:lnTo>
                    <a:lnTo>
                      <a:pt x="0" y="188"/>
                    </a:lnTo>
                    <a:lnTo>
                      <a:pt x="96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3" name="Group 502"/>
          <p:cNvGrpSpPr/>
          <p:nvPr/>
        </p:nvGrpSpPr>
        <p:grpSpPr>
          <a:xfrm>
            <a:off x="582933" y="3119837"/>
            <a:ext cx="2002270" cy="1328414"/>
            <a:chOff x="1162050" y="2209799"/>
            <a:chExt cx="1708151" cy="777876"/>
          </a:xfrm>
        </p:grpSpPr>
        <p:sp>
          <p:nvSpPr>
            <p:cNvPr id="504" name="Rectangle 436"/>
            <p:cNvSpPr>
              <a:spLocks noChangeArrowheads="1"/>
            </p:cNvSpPr>
            <p:nvPr/>
          </p:nvSpPr>
          <p:spPr bwMode="auto">
            <a:xfrm>
              <a:off x="1581150" y="2225675"/>
              <a:ext cx="448551" cy="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Mission 1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5" name="Rectangle 437"/>
            <p:cNvSpPr>
              <a:spLocks noChangeArrowheads="1"/>
            </p:cNvSpPr>
            <p:nvPr/>
          </p:nvSpPr>
          <p:spPr bwMode="auto">
            <a:xfrm>
              <a:off x="1658938" y="2330450"/>
              <a:ext cx="496888" cy="1587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06" name="Rectangle 438"/>
            <p:cNvSpPr>
              <a:spLocks noChangeArrowheads="1"/>
            </p:cNvSpPr>
            <p:nvPr/>
          </p:nvSpPr>
          <p:spPr bwMode="auto">
            <a:xfrm>
              <a:off x="1658938" y="2330450"/>
              <a:ext cx="496888" cy="1587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07" name="Rectangle 439"/>
            <p:cNvSpPr>
              <a:spLocks noChangeArrowheads="1"/>
            </p:cNvSpPr>
            <p:nvPr/>
          </p:nvSpPr>
          <p:spPr bwMode="auto">
            <a:xfrm>
              <a:off x="1682750" y="2325688"/>
              <a:ext cx="448551" cy="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Mission 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8" name="Freeform 440"/>
            <p:cNvSpPr>
              <a:spLocks/>
            </p:cNvSpPr>
            <p:nvPr/>
          </p:nvSpPr>
          <p:spPr bwMode="auto">
            <a:xfrm>
              <a:off x="1162050" y="2530475"/>
              <a:ext cx="1549400" cy="357188"/>
            </a:xfrm>
            <a:custGeom>
              <a:avLst/>
              <a:gdLst>
                <a:gd name="T0" fmla="*/ 67 w 1950"/>
                <a:gd name="T1" fmla="*/ 0 h 449"/>
                <a:gd name="T2" fmla="*/ 51 w 1950"/>
                <a:gd name="T3" fmla="*/ 2 h 449"/>
                <a:gd name="T4" fmla="*/ 38 w 1950"/>
                <a:gd name="T5" fmla="*/ 8 h 449"/>
                <a:gd name="T6" fmla="*/ 26 w 1950"/>
                <a:gd name="T7" fmla="*/ 17 h 449"/>
                <a:gd name="T8" fmla="*/ 17 w 1950"/>
                <a:gd name="T9" fmla="*/ 27 h 449"/>
                <a:gd name="T10" fmla="*/ 9 w 1950"/>
                <a:gd name="T11" fmla="*/ 39 h 449"/>
                <a:gd name="T12" fmla="*/ 3 w 1950"/>
                <a:gd name="T13" fmla="*/ 52 h 449"/>
                <a:gd name="T14" fmla="*/ 0 w 1950"/>
                <a:gd name="T15" fmla="*/ 67 h 449"/>
                <a:gd name="T16" fmla="*/ 0 w 1950"/>
                <a:gd name="T17" fmla="*/ 376 h 449"/>
                <a:gd name="T18" fmla="*/ 1 w 1950"/>
                <a:gd name="T19" fmla="*/ 390 h 449"/>
                <a:gd name="T20" fmla="*/ 5 w 1950"/>
                <a:gd name="T21" fmla="*/ 405 h 449"/>
                <a:gd name="T22" fmla="*/ 11 w 1950"/>
                <a:gd name="T23" fmla="*/ 417 h 449"/>
                <a:gd name="T24" fmla="*/ 21 w 1950"/>
                <a:gd name="T25" fmla="*/ 428 h 449"/>
                <a:gd name="T26" fmla="*/ 32 w 1950"/>
                <a:gd name="T27" fmla="*/ 438 h 449"/>
                <a:gd name="T28" fmla="*/ 44 w 1950"/>
                <a:gd name="T29" fmla="*/ 444 h 449"/>
                <a:gd name="T30" fmla="*/ 59 w 1950"/>
                <a:gd name="T31" fmla="*/ 448 h 449"/>
                <a:gd name="T32" fmla="*/ 74 w 1950"/>
                <a:gd name="T33" fmla="*/ 449 h 449"/>
                <a:gd name="T34" fmla="*/ 1883 w 1950"/>
                <a:gd name="T35" fmla="*/ 449 h 449"/>
                <a:gd name="T36" fmla="*/ 1898 w 1950"/>
                <a:gd name="T37" fmla="*/ 446 h 449"/>
                <a:gd name="T38" fmla="*/ 1912 w 1950"/>
                <a:gd name="T39" fmla="*/ 440 h 449"/>
                <a:gd name="T40" fmla="*/ 1923 w 1950"/>
                <a:gd name="T41" fmla="*/ 432 h 449"/>
                <a:gd name="T42" fmla="*/ 1933 w 1950"/>
                <a:gd name="T43" fmla="*/ 423 h 449"/>
                <a:gd name="T44" fmla="*/ 1941 w 1950"/>
                <a:gd name="T45" fmla="*/ 411 h 449"/>
                <a:gd name="T46" fmla="*/ 1947 w 1950"/>
                <a:gd name="T47" fmla="*/ 398 h 449"/>
                <a:gd name="T48" fmla="*/ 1950 w 1950"/>
                <a:gd name="T49" fmla="*/ 382 h 449"/>
                <a:gd name="T50" fmla="*/ 1950 w 1950"/>
                <a:gd name="T51" fmla="*/ 75 h 449"/>
                <a:gd name="T52" fmla="*/ 1948 w 1950"/>
                <a:gd name="T53" fmla="*/ 60 h 449"/>
                <a:gd name="T54" fmla="*/ 1945 w 1950"/>
                <a:gd name="T55" fmla="*/ 44 h 449"/>
                <a:gd name="T56" fmla="*/ 1939 w 1950"/>
                <a:gd name="T57" fmla="*/ 33 h 449"/>
                <a:gd name="T58" fmla="*/ 1929 w 1950"/>
                <a:gd name="T59" fmla="*/ 21 h 449"/>
                <a:gd name="T60" fmla="*/ 1918 w 1950"/>
                <a:gd name="T61" fmla="*/ 12 h 449"/>
                <a:gd name="T62" fmla="*/ 1904 w 1950"/>
                <a:gd name="T63" fmla="*/ 4 h 449"/>
                <a:gd name="T64" fmla="*/ 1891 w 1950"/>
                <a:gd name="T65" fmla="*/ 0 h 449"/>
                <a:gd name="T66" fmla="*/ 1875 w 1950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0" h="449">
                  <a:moveTo>
                    <a:pt x="74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1" y="33"/>
                  </a:lnTo>
                  <a:lnTo>
                    <a:pt x="9" y="39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3" y="398"/>
                  </a:lnTo>
                  <a:lnTo>
                    <a:pt x="5" y="405"/>
                  </a:lnTo>
                  <a:lnTo>
                    <a:pt x="9" y="411"/>
                  </a:lnTo>
                  <a:lnTo>
                    <a:pt x="11" y="417"/>
                  </a:lnTo>
                  <a:lnTo>
                    <a:pt x="17" y="423"/>
                  </a:lnTo>
                  <a:lnTo>
                    <a:pt x="21" y="428"/>
                  </a:lnTo>
                  <a:lnTo>
                    <a:pt x="26" y="432"/>
                  </a:lnTo>
                  <a:lnTo>
                    <a:pt x="32" y="438"/>
                  </a:lnTo>
                  <a:lnTo>
                    <a:pt x="38" y="440"/>
                  </a:lnTo>
                  <a:lnTo>
                    <a:pt x="44" y="444"/>
                  </a:lnTo>
                  <a:lnTo>
                    <a:pt x="51" y="446"/>
                  </a:lnTo>
                  <a:lnTo>
                    <a:pt x="59" y="448"/>
                  </a:lnTo>
                  <a:lnTo>
                    <a:pt x="67" y="449"/>
                  </a:lnTo>
                  <a:lnTo>
                    <a:pt x="74" y="449"/>
                  </a:lnTo>
                  <a:lnTo>
                    <a:pt x="1875" y="449"/>
                  </a:lnTo>
                  <a:lnTo>
                    <a:pt x="1883" y="449"/>
                  </a:lnTo>
                  <a:lnTo>
                    <a:pt x="1891" y="448"/>
                  </a:lnTo>
                  <a:lnTo>
                    <a:pt x="1898" y="446"/>
                  </a:lnTo>
                  <a:lnTo>
                    <a:pt x="1904" y="444"/>
                  </a:lnTo>
                  <a:lnTo>
                    <a:pt x="1912" y="440"/>
                  </a:lnTo>
                  <a:lnTo>
                    <a:pt x="1918" y="438"/>
                  </a:lnTo>
                  <a:lnTo>
                    <a:pt x="1923" y="432"/>
                  </a:lnTo>
                  <a:lnTo>
                    <a:pt x="1929" y="428"/>
                  </a:lnTo>
                  <a:lnTo>
                    <a:pt x="1933" y="423"/>
                  </a:lnTo>
                  <a:lnTo>
                    <a:pt x="1939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8"/>
                  </a:lnTo>
                  <a:lnTo>
                    <a:pt x="1948" y="390"/>
                  </a:lnTo>
                  <a:lnTo>
                    <a:pt x="1950" y="382"/>
                  </a:lnTo>
                  <a:lnTo>
                    <a:pt x="1950" y="376"/>
                  </a:lnTo>
                  <a:lnTo>
                    <a:pt x="1950" y="75"/>
                  </a:lnTo>
                  <a:lnTo>
                    <a:pt x="1950" y="67"/>
                  </a:lnTo>
                  <a:lnTo>
                    <a:pt x="1948" y="60"/>
                  </a:lnTo>
                  <a:lnTo>
                    <a:pt x="1947" y="52"/>
                  </a:lnTo>
                  <a:lnTo>
                    <a:pt x="1945" y="44"/>
                  </a:lnTo>
                  <a:lnTo>
                    <a:pt x="1941" y="39"/>
                  </a:lnTo>
                  <a:lnTo>
                    <a:pt x="1939" y="33"/>
                  </a:lnTo>
                  <a:lnTo>
                    <a:pt x="1933" y="27"/>
                  </a:lnTo>
                  <a:lnTo>
                    <a:pt x="1929" y="21"/>
                  </a:lnTo>
                  <a:lnTo>
                    <a:pt x="1923" y="17"/>
                  </a:lnTo>
                  <a:lnTo>
                    <a:pt x="1918" y="12"/>
                  </a:lnTo>
                  <a:lnTo>
                    <a:pt x="1912" y="8"/>
                  </a:lnTo>
                  <a:lnTo>
                    <a:pt x="1904" y="4"/>
                  </a:lnTo>
                  <a:lnTo>
                    <a:pt x="1898" y="2"/>
                  </a:lnTo>
                  <a:lnTo>
                    <a:pt x="1891" y="0"/>
                  </a:lnTo>
                  <a:lnTo>
                    <a:pt x="1883" y="0"/>
                  </a:lnTo>
                  <a:lnTo>
                    <a:pt x="18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09" name="Freeform 441"/>
            <p:cNvSpPr>
              <a:spLocks/>
            </p:cNvSpPr>
            <p:nvPr/>
          </p:nvSpPr>
          <p:spPr bwMode="auto">
            <a:xfrm>
              <a:off x="1162050" y="2530475"/>
              <a:ext cx="1549400" cy="357188"/>
            </a:xfrm>
            <a:custGeom>
              <a:avLst/>
              <a:gdLst>
                <a:gd name="T0" fmla="*/ 67 w 1950"/>
                <a:gd name="T1" fmla="*/ 0 h 449"/>
                <a:gd name="T2" fmla="*/ 51 w 1950"/>
                <a:gd name="T3" fmla="*/ 2 h 449"/>
                <a:gd name="T4" fmla="*/ 38 w 1950"/>
                <a:gd name="T5" fmla="*/ 8 h 449"/>
                <a:gd name="T6" fmla="*/ 26 w 1950"/>
                <a:gd name="T7" fmla="*/ 17 h 449"/>
                <a:gd name="T8" fmla="*/ 17 w 1950"/>
                <a:gd name="T9" fmla="*/ 27 h 449"/>
                <a:gd name="T10" fmla="*/ 9 w 1950"/>
                <a:gd name="T11" fmla="*/ 39 h 449"/>
                <a:gd name="T12" fmla="*/ 3 w 1950"/>
                <a:gd name="T13" fmla="*/ 52 h 449"/>
                <a:gd name="T14" fmla="*/ 0 w 1950"/>
                <a:gd name="T15" fmla="*/ 67 h 449"/>
                <a:gd name="T16" fmla="*/ 0 w 1950"/>
                <a:gd name="T17" fmla="*/ 376 h 449"/>
                <a:gd name="T18" fmla="*/ 1 w 1950"/>
                <a:gd name="T19" fmla="*/ 390 h 449"/>
                <a:gd name="T20" fmla="*/ 5 w 1950"/>
                <a:gd name="T21" fmla="*/ 405 h 449"/>
                <a:gd name="T22" fmla="*/ 11 w 1950"/>
                <a:gd name="T23" fmla="*/ 417 h 449"/>
                <a:gd name="T24" fmla="*/ 21 w 1950"/>
                <a:gd name="T25" fmla="*/ 428 h 449"/>
                <a:gd name="T26" fmla="*/ 32 w 1950"/>
                <a:gd name="T27" fmla="*/ 438 h 449"/>
                <a:gd name="T28" fmla="*/ 44 w 1950"/>
                <a:gd name="T29" fmla="*/ 444 h 449"/>
                <a:gd name="T30" fmla="*/ 59 w 1950"/>
                <a:gd name="T31" fmla="*/ 448 h 449"/>
                <a:gd name="T32" fmla="*/ 74 w 1950"/>
                <a:gd name="T33" fmla="*/ 449 h 449"/>
                <a:gd name="T34" fmla="*/ 1883 w 1950"/>
                <a:gd name="T35" fmla="*/ 449 h 449"/>
                <a:gd name="T36" fmla="*/ 1898 w 1950"/>
                <a:gd name="T37" fmla="*/ 446 h 449"/>
                <a:gd name="T38" fmla="*/ 1912 w 1950"/>
                <a:gd name="T39" fmla="*/ 440 h 449"/>
                <a:gd name="T40" fmla="*/ 1923 w 1950"/>
                <a:gd name="T41" fmla="*/ 432 h 449"/>
                <a:gd name="T42" fmla="*/ 1933 w 1950"/>
                <a:gd name="T43" fmla="*/ 423 h 449"/>
                <a:gd name="T44" fmla="*/ 1941 w 1950"/>
                <a:gd name="T45" fmla="*/ 411 h 449"/>
                <a:gd name="T46" fmla="*/ 1947 w 1950"/>
                <a:gd name="T47" fmla="*/ 398 h 449"/>
                <a:gd name="T48" fmla="*/ 1950 w 1950"/>
                <a:gd name="T49" fmla="*/ 382 h 449"/>
                <a:gd name="T50" fmla="*/ 1950 w 1950"/>
                <a:gd name="T51" fmla="*/ 75 h 449"/>
                <a:gd name="T52" fmla="*/ 1948 w 1950"/>
                <a:gd name="T53" fmla="*/ 60 h 449"/>
                <a:gd name="T54" fmla="*/ 1945 w 1950"/>
                <a:gd name="T55" fmla="*/ 44 h 449"/>
                <a:gd name="T56" fmla="*/ 1939 w 1950"/>
                <a:gd name="T57" fmla="*/ 33 h 449"/>
                <a:gd name="T58" fmla="*/ 1929 w 1950"/>
                <a:gd name="T59" fmla="*/ 21 h 449"/>
                <a:gd name="T60" fmla="*/ 1918 w 1950"/>
                <a:gd name="T61" fmla="*/ 12 h 449"/>
                <a:gd name="T62" fmla="*/ 1904 w 1950"/>
                <a:gd name="T63" fmla="*/ 4 h 449"/>
                <a:gd name="T64" fmla="*/ 1891 w 1950"/>
                <a:gd name="T65" fmla="*/ 0 h 449"/>
                <a:gd name="T66" fmla="*/ 1875 w 1950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0" h="449">
                  <a:moveTo>
                    <a:pt x="74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1" y="33"/>
                  </a:lnTo>
                  <a:lnTo>
                    <a:pt x="9" y="39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3" y="398"/>
                  </a:lnTo>
                  <a:lnTo>
                    <a:pt x="5" y="405"/>
                  </a:lnTo>
                  <a:lnTo>
                    <a:pt x="9" y="411"/>
                  </a:lnTo>
                  <a:lnTo>
                    <a:pt x="11" y="417"/>
                  </a:lnTo>
                  <a:lnTo>
                    <a:pt x="17" y="423"/>
                  </a:lnTo>
                  <a:lnTo>
                    <a:pt x="21" y="428"/>
                  </a:lnTo>
                  <a:lnTo>
                    <a:pt x="26" y="432"/>
                  </a:lnTo>
                  <a:lnTo>
                    <a:pt x="32" y="438"/>
                  </a:lnTo>
                  <a:lnTo>
                    <a:pt x="38" y="440"/>
                  </a:lnTo>
                  <a:lnTo>
                    <a:pt x="44" y="444"/>
                  </a:lnTo>
                  <a:lnTo>
                    <a:pt x="51" y="446"/>
                  </a:lnTo>
                  <a:lnTo>
                    <a:pt x="59" y="448"/>
                  </a:lnTo>
                  <a:lnTo>
                    <a:pt x="67" y="449"/>
                  </a:lnTo>
                  <a:lnTo>
                    <a:pt x="74" y="449"/>
                  </a:lnTo>
                  <a:lnTo>
                    <a:pt x="1875" y="449"/>
                  </a:lnTo>
                  <a:lnTo>
                    <a:pt x="1883" y="449"/>
                  </a:lnTo>
                  <a:lnTo>
                    <a:pt x="1891" y="448"/>
                  </a:lnTo>
                  <a:lnTo>
                    <a:pt x="1898" y="446"/>
                  </a:lnTo>
                  <a:lnTo>
                    <a:pt x="1904" y="444"/>
                  </a:lnTo>
                  <a:lnTo>
                    <a:pt x="1912" y="440"/>
                  </a:lnTo>
                  <a:lnTo>
                    <a:pt x="1918" y="438"/>
                  </a:lnTo>
                  <a:lnTo>
                    <a:pt x="1923" y="432"/>
                  </a:lnTo>
                  <a:lnTo>
                    <a:pt x="1929" y="428"/>
                  </a:lnTo>
                  <a:lnTo>
                    <a:pt x="1933" y="423"/>
                  </a:lnTo>
                  <a:lnTo>
                    <a:pt x="1939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8"/>
                  </a:lnTo>
                  <a:lnTo>
                    <a:pt x="1948" y="390"/>
                  </a:lnTo>
                  <a:lnTo>
                    <a:pt x="1950" y="382"/>
                  </a:lnTo>
                  <a:lnTo>
                    <a:pt x="1950" y="376"/>
                  </a:lnTo>
                  <a:lnTo>
                    <a:pt x="1950" y="75"/>
                  </a:lnTo>
                  <a:lnTo>
                    <a:pt x="1950" y="67"/>
                  </a:lnTo>
                  <a:lnTo>
                    <a:pt x="1948" y="60"/>
                  </a:lnTo>
                  <a:lnTo>
                    <a:pt x="1947" y="52"/>
                  </a:lnTo>
                  <a:lnTo>
                    <a:pt x="1945" y="44"/>
                  </a:lnTo>
                  <a:lnTo>
                    <a:pt x="1941" y="39"/>
                  </a:lnTo>
                  <a:lnTo>
                    <a:pt x="1939" y="33"/>
                  </a:lnTo>
                  <a:lnTo>
                    <a:pt x="1933" y="27"/>
                  </a:lnTo>
                  <a:lnTo>
                    <a:pt x="1929" y="21"/>
                  </a:lnTo>
                  <a:lnTo>
                    <a:pt x="1923" y="17"/>
                  </a:lnTo>
                  <a:lnTo>
                    <a:pt x="1918" y="12"/>
                  </a:lnTo>
                  <a:lnTo>
                    <a:pt x="1912" y="8"/>
                  </a:lnTo>
                  <a:lnTo>
                    <a:pt x="1904" y="4"/>
                  </a:lnTo>
                  <a:lnTo>
                    <a:pt x="1898" y="2"/>
                  </a:lnTo>
                  <a:lnTo>
                    <a:pt x="1891" y="0"/>
                  </a:lnTo>
                  <a:lnTo>
                    <a:pt x="1883" y="0"/>
                  </a:lnTo>
                  <a:lnTo>
                    <a:pt x="1875" y="0"/>
                  </a:lnTo>
                  <a:lnTo>
                    <a:pt x="7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0" name="Freeform 442"/>
            <p:cNvSpPr>
              <a:spLocks noEditPoints="1"/>
            </p:cNvSpPr>
            <p:nvPr/>
          </p:nvSpPr>
          <p:spPr bwMode="auto">
            <a:xfrm>
              <a:off x="25527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9 w 199"/>
                <a:gd name="T3" fmla="*/ 19 h 52"/>
                <a:gd name="T4" fmla="*/ 159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9" y="19"/>
                  </a:lnTo>
                  <a:lnTo>
                    <a:pt x="159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1" name="Rectangle 443"/>
            <p:cNvSpPr>
              <a:spLocks noChangeArrowheads="1"/>
            </p:cNvSpPr>
            <p:nvPr/>
          </p:nvSpPr>
          <p:spPr bwMode="auto">
            <a:xfrm>
              <a:off x="2552700" y="2665413"/>
              <a:ext cx="127000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2" name="Freeform 444"/>
            <p:cNvSpPr>
              <a:spLocks/>
            </p:cNvSpPr>
            <p:nvPr/>
          </p:nvSpPr>
          <p:spPr bwMode="auto">
            <a:xfrm>
              <a:off x="26717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3" name="Freeform 445"/>
            <p:cNvSpPr>
              <a:spLocks noEditPoints="1"/>
            </p:cNvSpPr>
            <p:nvPr/>
          </p:nvSpPr>
          <p:spPr bwMode="auto">
            <a:xfrm>
              <a:off x="16002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4" name="Rectangle 446"/>
            <p:cNvSpPr>
              <a:spLocks noChangeArrowheads="1"/>
            </p:cNvSpPr>
            <p:nvPr/>
          </p:nvSpPr>
          <p:spPr bwMode="auto">
            <a:xfrm>
              <a:off x="1600200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5" name="Freeform 447"/>
            <p:cNvSpPr>
              <a:spLocks/>
            </p:cNvSpPr>
            <p:nvPr/>
          </p:nvSpPr>
          <p:spPr bwMode="auto">
            <a:xfrm>
              <a:off x="17192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6" name="Freeform 448"/>
            <p:cNvSpPr>
              <a:spLocks noEditPoints="1"/>
            </p:cNvSpPr>
            <p:nvPr/>
          </p:nvSpPr>
          <p:spPr bwMode="auto">
            <a:xfrm>
              <a:off x="2074863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7" name="Rectangle 449"/>
            <p:cNvSpPr>
              <a:spLocks noChangeArrowheads="1"/>
            </p:cNvSpPr>
            <p:nvPr/>
          </p:nvSpPr>
          <p:spPr bwMode="auto">
            <a:xfrm>
              <a:off x="2074863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8" name="Freeform 450"/>
            <p:cNvSpPr>
              <a:spLocks/>
            </p:cNvSpPr>
            <p:nvPr/>
          </p:nvSpPr>
          <p:spPr bwMode="auto">
            <a:xfrm>
              <a:off x="2193925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19" name="Rectangle 451"/>
            <p:cNvSpPr>
              <a:spLocks noChangeArrowheads="1"/>
            </p:cNvSpPr>
            <p:nvPr/>
          </p:nvSpPr>
          <p:spPr bwMode="auto">
            <a:xfrm>
              <a:off x="1312863" y="2636838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0" name="Rectangle 452"/>
            <p:cNvSpPr>
              <a:spLocks noChangeArrowheads="1"/>
            </p:cNvSpPr>
            <p:nvPr/>
          </p:nvSpPr>
          <p:spPr bwMode="auto">
            <a:xfrm>
              <a:off x="1420813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1" name="Rectangle 453"/>
            <p:cNvSpPr>
              <a:spLocks noChangeArrowheads="1"/>
            </p:cNvSpPr>
            <p:nvPr/>
          </p:nvSpPr>
          <p:spPr bwMode="auto">
            <a:xfrm>
              <a:off x="144145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Rectangle 454"/>
            <p:cNvSpPr>
              <a:spLocks noChangeArrowheads="1"/>
            </p:cNvSpPr>
            <p:nvPr/>
          </p:nvSpPr>
          <p:spPr bwMode="auto">
            <a:xfrm>
              <a:off x="185420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3" name="Rectangle 455"/>
            <p:cNvSpPr>
              <a:spLocks noChangeArrowheads="1"/>
            </p:cNvSpPr>
            <p:nvPr/>
          </p:nvSpPr>
          <p:spPr bwMode="auto">
            <a:xfrm>
              <a:off x="2316163" y="2636838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4" name="Rectangle 456"/>
            <p:cNvSpPr>
              <a:spLocks noChangeArrowheads="1"/>
            </p:cNvSpPr>
            <p:nvPr/>
          </p:nvSpPr>
          <p:spPr bwMode="auto">
            <a:xfrm>
              <a:off x="2409825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Rectangle 457"/>
            <p:cNvSpPr>
              <a:spLocks noChangeArrowheads="1"/>
            </p:cNvSpPr>
            <p:nvPr/>
          </p:nvSpPr>
          <p:spPr bwMode="auto">
            <a:xfrm>
              <a:off x="2432050" y="2636838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6" name="Freeform 458"/>
            <p:cNvSpPr>
              <a:spLocks noEditPoints="1"/>
            </p:cNvSpPr>
            <p:nvPr/>
          </p:nvSpPr>
          <p:spPr bwMode="auto">
            <a:xfrm>
              <a:off x="2632075" y="2728913"/>
              <a:ext cx="158750" cy="39688"/>
            </a:xfrm>
            <a:custGeom>
              <a:avLst/>
              <a:gdLst>
                <a:gd name="T0" fmla="*/ 0 w 200"/>
                <a:gd name="T1" fmla="*/ 19 h 50"/>
                <a:gd name="T2" fmla="*/ 158 w 200"/>
                <a:gd name="T3" fmla="*/ 19 h 50"/>
                <a:gd name="T4" fmla="*/ 158 w 200"/>
                <a:gd name="T5" fmla="*/ 30 h 50"/>
                <a:gd name="T6" fmla="*/ 0 w 200"/>
                <a:gd name="T7" fmla="*/ 30 h 50"/>
                <a:gd name="T8" fmla="*/ 0 w 200"/>
                <a:gd name="T9" fmla="*/ 19 h 50"/>
                <a:gd name="T10" fmla="*/ 150 w 200"/>
                <a:gd name="T11" fmla="*/ 0 h 50"/>
                <a:gd name="T12" fmla="*/ 200 w 200"/>
                <a:gd name="T13" fmla="*/ 25 h 50"/>
                <a:gd name="T14" fmla="*/ 150 w 200"/>
                <a:gd name="T15" fmla="*/ 50 h 50"/>
                <a:gd name="T16" fmla="*/ 150 w 2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0">
                  <a:moveTo>
                    <a:pt x="0" y="19"/>
                  </a:moveTo>
                  <a:lnTo>
                    <a:pt x="158" y="19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0" y="0"/>
                  </a:moveTo>
                  <a:lnTo>
                    <a:pt x="200" y="25"/>
                  </a:lnTo>
                  <a:lnTo>
                    <a:pt x="150" y="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27" name="Rectangle 459"/>
            <p:cNvSpPr>
              <a:spLocks noChangeArrowheads="1"/>
            </p:cNvSpPr>
            <p:nvPr/>
          </p:nvSpPr>
          <p:spPr bwMode="auto">
            <a:xfrm>
              <a:off x="2632075" y="2743200"/>
              <a:ext cx="123825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28" name="Freeform 460"/>
            <p:cNvSpPr>
              <a:spLocks/>
            </p:cNvSpPr>
            <p:nvPr/>
          </p:nvSpPr>
          <p:spPr bwMode="auto">
            <a:xfrm>
              <a:off x="2751138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29" name="Freeform 461"/>
            <p:cNvSpPr>
              <a:spLocks noEditPoints="1"/>
            </p:cNvSpPr>
            <p:nvPr/>
          </p:nvSpPr>
          <p:spPr bwMode="auto">
            <a:xfrm>
              <a:off x="1281113" y="2728913"/>
              <a:ext cx="79375" cy="39688"/>
            </a:xfrm>
            <a:custGeom>
              <a:avLst/>
              <a:gdLst>
                <a:gd name="T0" fmla="*/ 0 w 100"/>
                <a:gd name="T1" fmla="*/ 19 h 50"/>
                <a:gd name="T2" fmla="*/ 58 w 100"/>
                <a:gd name="T3" fmla="*/ 19 h 50"/>
                <a:gd name="T4" fmla="*/ 58 w 100"/>
                <a:gd name="T5" fmla="*/ 30 h 50"/>
                <a:gd name="T6" fmla="*/ 0 w 100"/>
                <a:gd name="T7" fmla="*/ 30 h 50"/>
                <a:gd name="T8" fmla="*/ 0 w 100"/>
                <a:gd name="T9" fmla="*/ 19 h 50"/>
                <a:gd name="T10" fmla="*/ 50 w 100"/>
                <a:gd name="T11" fmla="*/ 0 h 50"/>
                <a:gd name="T12" fmla="*/ 100 w 100"/>
                <a:gd name="T13" fmla="*/ 25 h 50"/>
                <a:gd name="T14" fmla="*/ 50 w 100"/>
                <a:gd name="T15" fmla="*/ 50 h 50"/>
                <a:gd name="T16" fmla="*/ 50 w 1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50">
                  <a:moveTo>
                    <a:pt x="0" y="19"/>
                  </a:moveTo>
                  <a:lnTo>
                    <a:pt x="58" y="19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50" y="0"/>
                  </a:moveTo>
                  <a:lnTo>
                    <a:pt x="100" y="25"/>
                  </a:lnTo>
                  <a:lnTo>
                    <a:pt x="50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0" name="Rectangle 462"/>
            <p:cNvSpPr>
              <a:spLocks noChangeArrowheads="1"/>
            </p:cNvSpPr>
            <p:nvPr/>
          </p:nvSpPr>
          <p:spPr bwMode="auto">
            <a:xfrm>
              <a:off x="1281113" y="2743200"/>
              <a:ext cx="46038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1" name="Freeform 463"/>
            <p:cNvSpPr>
              <a:spLocks/>
            </p:cNvSpPr>
            <p:nvPr/>
          </p:nvSpPr>
          <p:spPr bwMode="auto">
            <a:xfrm>
              <a:off x="1320800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2" name="Freeform 464"/>
            <p:cNvSpPr>
              <a:spLocks noEditPoints="1"/>
            </p:cNvSpPr>
            <p:nvPr/>
          </p:nvSpPr>
          <p:spPr bwMode="auto">
            <a:xfrm>
              <a:off x="1677988" y="2728913"/>
              <a:ext cx="160338" cy="39688"/>
            </a:xfrm>
            <a:custGeom>
              <a:avLst/>
              <a:gdLst>
                <a:gd name="T0" fmla="*/ 0 w 201"/>
                <a:gd name="T1" fmla="*/ 19 h 50"/>
                <a:gd name="T2" fmla="*/ 159 w 201"/>
                <a:gd name="T3" fmla="*/ 19 h 50"/>
                <a:gd name="T4" fmla="*/ 159 w 201"/>
                <a:gd name="T5" fmla="*/ 30 h 50"/>
                <a:gd name="T6" fmla="*/ 0 w 201"/>
                <a:gd name="T7" fmla="*/ 30 h 50"/>
                <a:gd name="T8" fmla="*/ 0 w 201"/>
                <a:gd name="T9" fmla="*/ 19 h 50"/>
                <a:gd name="T10" fmla="*/ 151 w 201"/>
                <a:gd name="T11" fmla="*/ 0 h 50"/>
                <a:gd name="T12" fmla="*/ 201 w 201"/>
                <a:gd name="T13" fmla="*/ 25 h 50"/>
                <a:gd name="T14" fmla="*/ 151 w 201"/>
                <a:gd name="T15" fmla="*/ 50 h 50"/>
                <a:gd name="T16" fmla="*/ 151 w 20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0">
                  <a:moveTo>
                    <a:pt x="0" y="19"/>
                  </a:moveTo>
                  <a:lnTo>
                    <a:pt x="159" y="19"/>
                  </a:lnTo>
                  <a:lnTo>
                    <a:pt x="159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1" y="0"/>
                  </a:moveTo>
                  <a:lnTo>
                    <a:pt x="201" y="25"/>
                  </a:lnTo>
                  <a:lnTo>
                    <a:pt x="151" y="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3" name="Rectangle 465"/>
            <p:cNvSpPr>
              <a:spLocks noChangeArrowheads="1"/>
            </p:cNvSpPr>
            <p:nvPr/>
          </p:nvSpPr>
          <p:spPr bwMode="auto">
            <a:xfrm>
              <a:off x="167798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4" name="Freeform 466"/>
            <p:cNvSpPr>
              <a:spLocks/>
            </p:cNvSpPr>
            <p:nvPr/>
          </p:nvSpPr>
          <p:spPr bwMode="auto">
            <a:xfrm>
              <a:off x="1798638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5" name="Freeform 467"/>
            <p:cNvSpPr>
              <a:spLocks noEditPoints="1"/>
            </p:cNvSpPr>
            <p:nvPr/>
          </p:nvSpPr>
          <p:spPr bwMode="auto">
            <a:xfrm>
              <a:off x="2154238" y="2728913"/>
              <a:ext cx="158750" cy="39688"/>
            </a:xfrm>
            <a:custGeom>
              <a:avLst/>
              <a:gdLst>
                <a:gd name="T0" fmla="*/ 0 w 199"/>
                <a:gd name="T1" fmla="*/ 19 h 50"/>
                <a:gd name="T2" fmla="*/ 157 w 199"/>
                <a:gd name="T3" fmla="*/ 19 h 50"/>
                <a:gd name="T4" fmla="*/ 157 w 199"/>
                <a:gd name="T5" fmla="*/ 30 h 50"/>
                <a:gd name="T6" fmla="*/ 0 w 199"/>
                <a:gd name="T7" fmla="*/ 30 h 50"/>
                <a:gd name="T8" fmla="*/ 0 w 199"/>
                <a:gd name="T9" fmla="*/ 19 h 50"/>
                <a:gd name="T10" fmla="*/ 149 w 199"/>
                <a:gd name="T11" fmla="*/ 0 h 50"/>
                <a:gd name="T12" fmla="*/ 199 w 199"/>
                <a:gd name="T13" fmla="*/ 25 h 50"/>
                <a:gd name="T14" fmla="*/ 149 w 199"/>
                <a:gd name="T15" fmla="*/ 50 h 50"/>
                <a:gd name="T16" fmla="*/ 149 w 19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0" y="19"/>
                  </a:moveTo>
                  <a:lnTo>
                    <a:pt x="157" y="19"/>
                  </a:lnTo>
                  <a:lnTo>
                    <a:pt x="157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6" name="Rectangle 468"/>
            <p:cNvSpPr>
              <a:spLocks noChangeArrowheads="1"/>
            </p:cNvSpPr>
            <p:nvPr/>
          </p:nvSpPr>
          <p:spPr bwMode="auto">
            <a:xfrm>
              <a:off x="215423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7" name="Freeform 469"/>
            <p:cNvSpPr>
              <a:spLocks/>
            </p:cNvSpPr>
            <p:nvPr/>
          </p:nvSpPr>
          <p:spPr bwMode="auto">
            <a:xfrm>
              <a:off x="2273300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8" name="Rectangle 470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39" name="Rectangle 471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40" name="Rectangle 472"/>
            <p:cNvSpPr>
              <a:spLocks noChangeArrowheads="1"/>
            </p:cNvSpPr>
            <p:nvPr/>
          </p:nvSpPr>
          <p:spPr bwMode="auto">
            <a:xfrm>
              <a:off x="1392238" y="2717800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2" name="Rectangle 473"/>
            <p:cNvSpPr>
              <a:spLocks noChangeArrowheads="1"/>
            </p:cNvSpPr>
            <p:nvPr/>
          </p:nvSpPr>
          <p:spPr bwMode="auto">
            <a:xfrm>
              <a:off x="14986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3" name="Rectangle 474"/>
            <p:cNvSpPr>
              <a:spLocks noChangeArrowheads="1"/>
            </p:cNvSpPr>
            <p:nvPr/>
          </p:nvSpPr>
          <p:spPr bwMode="auto">
            <a:xfrm>
              <a:off x="152082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4" name="Rectangle 475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45" name="Rectangle 476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46" name="Rectangle 477"/>
            <p:cNvSpPr>
              <a:spLocks noChangeArrowheads="1"/>
            </p:cNvSpPr>
            <p:nvPr/>
          </p:nvSpPr>
          <p:spPr bwMode="auto">
            <a:xfrm>
              <a:off x="193357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7" name="Rectangle 478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54" name="Rectangle 479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56" name="Rectangle 480"/>
            <p:cNvSpPr>
              <a:spLocks noChangeArrowheads="1"/>
            </p:cNvSpPr>
            <p:nvPr/>
          </p:nvSpPr>
          <p:spPr bwMode="auto">
            <a:xfrm>
              <a:off x="2397125" y="2717800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7" name="Rectangle 481"/>
            <p:cNvSpPr>
              <a:spLocks noChangeArrowheads="1"/>
            </p:cNvSpPr>
            <p:nvPr/>
          </p:nvSpPr>
          <p:spPr bwMode="auto">
            <a:xfrm>
              <a:off x="24892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8" name="Rectangle 482"/>
            <p:cNvSpPr>
              <a:spLocks noChangeArrowheads="1"/>
            </p:cNvSpPr>
            <p:nvPr/>
          </p:nvSpPr>
          <p:spPr bwMode="auto">
            <a:xfrm>
              <a:off x="2511425" y="2717800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9" name="Freeform 483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60" name="Freeform 484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61" name="Freeform 485"/>
            <p:cNvSpPr>
              <a:spLocks noEditPoints="1"/>
            </p:cNvSpPr>
            <p:nvPr/>
          </p:nvSpPr>
          <p:spPr bwMode="auto">
            <a:xfrm>
              <a:off x="2711450" y="2809875"/>
              <a:ext cx="158750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50 w 200"/>
                <a:gd name="T11" fmla="*/ 0 h 49"/>
                <a:gd name="T12" fmla="*/ 200 w 200"/>
                <a:gd name="T13" fmla="*/ 24 h 49"/>
                <a:gd name="T14" fmla="*/ 150 w 200"/>
                <a:gd name="T15" fmla="*/ 49 h 49"/>
                <a:gd name="T16" fmla="*/ 150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0" y="0"/>
                  </a:moveTo>
                  <a:lnTo>
                    <a:pt x="200" y="24"/>
                  </a:lnTo>
                  <a:lnTo>
                    <a:pt x="150" y="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62" name="Rectangle 486"/>
            <p:cNvSpPr>
              <a:spLocks noChangeArrowheads="1"/>
            </p:cNvSpPr>
            <p:nvPr/>
          </p:nvSpPr>
          <p:spPr bwMode="auto">
            <a:xfrm>
              <a:off x="27114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63" name="Freeform 487"/>
            <p:cNvSpPr>
              <a:spLocks/>
            </p:cNvSpPr>
            <p:nvPr/>
          </p:nvSpPr>
          <p:spPr bwMode="auto">
            <a:xfrm>
              <a:off x="283051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64" name="Freeform 488"/>
            <p:cNvSpPr>
              <a:spLocks noEditPoints="1"/>
            </p:cNvSpPr>
            <p:nvPr/>
          </p:nvSpPr>
          <p:spPr bwMode="auto">
            <a:xfrm>
              <a:off x="1360488" y="2809875"/>
              <a:ext cx="79375" cy="39688"/>
            </a:xfrm>
            <a:custGeom>
              <a:avLst/>
              <a:gdLst>
                <a:gd name="T0" fmla="*/ 0 w 100"/>
                <a:gd name="T1" fmla="*/ 17 h 49"/>
                <a:gd name="T2" fmla="*/ 58 w 100"/>
                <a:gd name="T3" fmla="*/ 17 h 49"/>
                <a:gd name="T4" fmla="*/ 58 w 100"/>
                <a:gd name="T5" fmla="*/ 30 h 49"/>
                <a:gd name="T6" fmla="*/ 0 w 100"/>
                <a:gd name="T7" fmla="*/ 30 h 49"/>
                <a:gd name="T8" fmla="*/ 0 w 100"/>
                <a:gd name="T9" fmla="*/ 17 h 49"/>
                <a:gd name="T10" fmla="*/ 50 w 100"/>
                <a:gd name="T11" fmla="*/ 0 h 49"/>
                <a:gd name="T12" fmla="*/ 100 w 100"/>
                <a:gd name="T13" fmla="*/ 24 h 49"/>
                <a:gd name="T14" fmla="*/ 50 w 100"/>
                <a:gd name="T15" fmla="*/ 49 h 49"/>
                <a:gd name="T16" fmla="*/ 50 w 1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0" y="17"/>
                  </a:moveTo>
                  <a:lnTo>
                    <a:pt x="58" y="17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50" y="0"/>
                  </a:moveTo>
                  <a:lnTo>
                    <a:pt x="100" y="24"/>
                  </a:lnTo>
                  <a:lnTo>
                    <a:pt x="5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0" name="Rectangle 489"/>
            <p:cNvSpPr>
              <a:spLocks noChangeArrowheads="1"/>
            </p:cNvSpPr>
            <p:nvPr/>
          </p:nvSpPr>
          <p:spPr bwMode="auto">
            <a:xfrm>
              <a:off x="1360488" y="2822575"/>
              <a:ext cx="46038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1" name="Freeform 490"/>
            <p:cNvSpPr>
              <a:spLocks/>
            </p:cNvSpPr>
            <p:nvPr/>
          </p:nvSpPr>
          <p:spPr bwMode="auto">
            <a:xfrm>
              <a:off x="1400175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2" name="Freeform 491"/>
            <p:cNvSpPr>
              <a:spLocks noEditPoints="1"/>
            </p:cNvSpPr>
            <p:nvPr/>
          </p:nvSpPr>
          <p:spPr bwMode="auto">
            <a:xfrm>
              <a:off x="1758950" y="2809875"/>
              <a:ext cx="157163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48 w 200"/>
                <a:gd name="T11" fmla="*/ 0 h 49"/>
                <a:gd name="T12" fmla="*/ 200 w 200"/>
                <a:gd name="T13" fmla="*/ 24 h 49"/>
                <a:gd name="T14" fmla="*/ 148 w 200"/>
                <a:gd name="T15" fmla="*/ 49 h 49"/>
                <a:gd name="T16" fmla="*/ 148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48" y="0"/>
                  </a:moveTo>
                  <a:lnTo>
                    <a:pt x="200" y="24"/>
                  </a:lnTo>
                  <a:lnTo>
                    <a:pt x="148" y="4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4" name="Rectangle 492"/>
            <p:cNvSpPr>
              <a:spLocks noChangeArrowheads="1"/>
            </p:cNvSpPr>
            <p:nvPr/>
          </p:nvSpPr>
          <p:spPr bwMode="auto">
            <a:xfrm>
              <a:off x="17589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5" name="Freeform 493"/>
            <p:cNvSpPr>
              <a:spLocks/>
            </p:cNvSpPr>
            <p:nvPr/>
          </p:nvSpPr>
          <p:spPr bwMode="auto">
            <a:xfrm>
              <a:off x="1876425" y="2809875"/>
              <a:ext cx="39688" cy="39688"/>
            </a:xfrm>
            <a:custGeom>
              <a:avLst/>
              <a:gdLst>
                <a:gd name="T0" fmla="*/ 0 w 52"/>
                <a:gd name="T1" fmla="*/ 0 h 49"/>
                <a:gd name="T2" fmla="*/ 52 w 52"/>
                <a:gd name="T3" fmla="*/ 24 h 49"/>
                <a:gd name="T4" fmla="*/ 0 w 52"/>
                <a:gd name="T5" fmla="*/ 49 h 49"/>
                <a:gd name="T6" fmla="*/ 0 w 5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lnTo>
                    <a:pt x="52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6" name="Freeform 494"/>
            <p:cNvSpPr>
              <a:spLocks noEditPoints="1"/>
            </p:cNvSpPr>
            <p:nvPr/>
          </p:nvSpPr>
          <p:spPr bwMode="auto">
            <a:xfrm>
              <a:off x="2233613" y="2809875"/>
              <a:ext cx="160338" cy="39688"/>
            </a:xfrm>
            <a:custGeom>
              <a:avLst/>
              <a:gdLst>
                <a:gd name="T0" fmla="*/ 0 w 202"/>
                <a:gd name="T1" fmla="*/ 17 h 49"/>
                <a:gd name="T2" fmla="*/ 160 w 202"/>
                <a:gd name="T3" fmla="*/ 17 h 49"/>
                <a:gd name="T4" fmla="*/ 160 w 202"/>
                <a:gd name="T5" fmla="*/ 30 h 49"/>
                <a:gd name="T6" fmla="*/ 0 w 202"/>
                <a:gd name="T7" fmla="*/ 30 h 49"/>
                <a:gd name="T8" fmla="*/ 0 w 202"/>
                <a:gd name="T9" fmla="*/ 17 h 49"/>
                <a:gd name="T10" fmla="*/ 152 w 202"/>
                <a:gd name="T11" fmla="*/ 0 h 49"/>
                <a:gd name="T12" fmla="*/ 202 w 202"/>
                <a:gd name="T13" fmla="*/ 24 h 49"/>
                <a:gd name="T14" fmla="*/ 152 w 202"/>
                <a:gd name="T15" fmla="*/ 49 h 49"/>
                <a:gd name="T16" fmla="*/ 152 w 20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9">
                  <a:moveTo>
                    <a:pt x="0" y="17"/>
                  </a:moveTo>
                  <a:lnTo>
                    <a:pt x="160" y="17"/>
                  </a:lnTo>
                  <a:lnTo>
                    <a:pt x="160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2" y="0"/>
                  </a:moveTo>
                  <a:lnTo>
                    <a:pt x="202" y="24"/>
                  </a:lnTo>
                  <a:lnTo>
                    <a:pt x="15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7" name="Rectangle 495"/>
            <p:cNvSpPr>
              <a:spLocks noChangeArrowheads="1"/>
            </p:cNvSpPr>
            <p:nvPr/>
          </p:nvSpPr>
          <p:spPr bwMode="auto">
            <a:xfrm>
              <a:off x="2233613" y="2822575"/>
              <a:ext cx="127000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8" name="Freeform 496"/>
            <p:cNvSpPr>
              <a:spLocks/>
            </p:cNvSpPr>
            <p:nvPr/>
          </p:nvSpPr>
          <p:spPr bwMode="auto">
            <a:xfrm>
              <a:off x="235426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9" name="Rectangle 497"/>
            <p:cNvSpPr>
              <a:spLocks noChangeArrowheads="1"/>
            </p:cNvSpPr>
            <p:nvPr/>
          </p:nvSpPr>
          <p:spPr bwMode="auto">
            <a:xfrm>
              <a:off x="1439863" y="2747963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0" name="Rectangle 498"/>
            <p:cNvSpPr>
              <a:spLocks noChangeArrowheads="1"/>
            </p:cNvSpPr>
            <p:nvPr/>
          </p:nvSpPr>
          <p:spPr bwMode="auto">
            <a:xfrm>
              <a:off x="1439863" y="2747963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1" name="Rectangle 499"/>
            <p:cNvSpPr>
              <a:spLocks noChangeArrowheads="1"/>
            </p:cNvSpPr>
            <p:nvPr/>
          </p:nvSpPr>
          <p:spPr bwMode="auto">
            <a:xfrm>
              <a:off x="1471613" y="2795588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2" name="Rectangle 500"/>
            <p:cNvSpPr>
              <a:spLocks noChangeArrowheads="1"/>
            </p:cNvSpPr>
            <p:nvPr/>
          </p:nvSpPr>
          <p:spPr bwMode="auto">
            <a:xfrm>
              <a:off x="1577975" y="279558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3" name="Rectangle 501"/>
            <p:cNvSpPr>
              <a:spLocks noChangeArrowheads="1"/>
            </p:cNvSpPr>
            <p:nvPr/>
          </p:nvSpPr>
          <p:spPr bwMode="auto">
            <a:xfrm>
              <a:off x="1601788" y="279558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6" name="Rectangle 502"/>
            <p:cNvSpPr>
              <a:spLocks noChangeArrowheads="1"/>
            </p:cNvSpPr>
            <p:nvPr/>
          </p:nvSpPr>
          <p:spPr bwMode="auto">
            <a:xfrm>
              <a:off x="1916113" y="2747963"/>
              <a:ext cx="396875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7" name="Rectangle 503"/>
            <p:cNvSpPr>
              <a:spLocks noChangeArrowheads="1"/>
            </p:cNvSpPr>
            <p:nvPr/>
          </p:nvSpPr>
          <p:spPr bwMode="auto">
            <a:xfrm>
              <a:off x="1916113" y="2747963"/>
              <a:ext cx="396875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8" name="Rectangle 504"/>
            <p:cNvSpPr>
              <a:spLocks noChangeArrowheads="1"/>
            </p:cNvSpPr>
            <p:nvPr/>
          </p:nvSpPr>
          <p:spPr bwMode="auto">
            <a:xfrm>
              <a:off x="2014538" y="279558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9" name="Rectangle 505"/>
            <p:cNvSpPr>
              <a:spLocks noChangeArrowheads="1"/>
            </p:cNvSpPr>
            <p:nvPr/>
          </p:nvSpPr>
          <p:spPr bwMode="auto">
            <a:xfrm>
              <a:off x="2393950" y="2747963"/>
              <a:ext cx="396875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90" name="Rectangle 506"/>
            <p:cNvSpPr>
              <a:spLocks noChangeArrowheads="1"/>
            </p:cNvSpPr>
            <p:nvPr/>
          </p:nvSpPr>
          <p:spPr bwMode="auto">
            <a:xfrm>
              <a:off x="2393950" y="2747963"/>
              <a:ext cx="396875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91" name="Rectangle 507"/>
            <p:cNvSpPr>
              <a:spLocks noChangeArrowheads="1"/>
            </p:cNvSpPr>
            <p:nvPr/>
          </p:nvSpPr>
          <p:spPr bwMode="auto">
            <a:xfrm>
              <a:off x="2476500" y="2795588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2" name="Rectangle 508"/>
            <p:cNvSpPr>
              <a:spLocks noChangeArrowheads="1"/>
            </p:cNvSpPr>
            <p:nvPr/>
          </p:nvSpPr>
          <p:spPr bwMode="auto">
            <a:xfrm>
              <a:off x="2568575" y="279558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3" name="Rectangle 509"/>
            <p:cNvSpPr>
              <a:spLocks noChangeArrowheads="1"/>
            </p:cNvSpPr>
            <p:nvPr/>
          </p:nvSpPr>
          <p:spPr bwMode="auto">
            <a:xfrm>
              <a:off x="2590800" y="2795588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4" name="Rectangle 510"/>
            <p:cNvSpPr>
              <a:spLocks noChangeArrowheads="1"/>
            </p:cNvSpPr>
            <p:nvPr/>
          </p:nvSpPr>
          <p:spPr bwMode="auto">
            <a:xfrm>
              <a:off x="1717675" y="2620963"/>
              <a:ext cx="813683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 Scenario #3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5" name="Freeform 511"/>
            <p:cNvSpPr>
              <a:spLocks noEditPoints="1"/>
            </p:cNvSpPr>
            <p:nvPr/>
          </p:nvSpPr>
          <p:spPr bwMode="auto">
            <a:xfrm>
              <a:off x="25527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9 w 199"/>
                <a:gd name="T3" fmla="*/ 19 h 52"/>
                <a:gd name="T4" fmla="*/ 159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9" y="19"/>
                  </a:lnTo>
                  <a:lnTo>
                    <a:pt x="159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96" name="Rectangle 512"/>
            <p:cNvSpPr>
              <a:spLocks noChangeArrowheads="1"/>
            </p:cNvSpPr>
            <p:nvPr/>
          </p:nvSpPr>
          <p:spPr bwMode="auto">
            <a:xfrm>
              <a:off x="2552700" y="2665413"/>
              <a:ext cx="127000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97" name="Freeform 513"/>
            <p:cNvSpPr>
              <a:spLocks/>
            </p:cNvSpPr>
            <p:nvPr/>
          </p:nvSpPr>
          <p:spPr bwMode="auto">
            <a:xfrm>
              <a:off x="26717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98" name="Freeform 514"/>
            <p:cNvSpPr>
              <a:spLocks noEditPoints="1"/>
            </p:cNvSpPr>
            <p:nvPr/>
          </p:nvSpPr>
          <p:spPr bwMode="auto">
            <a:xfrm>
              <a:off x="16002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01" name="Rectangle 515"/>
            <p:cNvSpPr>
              <a:spLocks noChangeArrowheads="1"/>
            </p:cNvSpPr>
            <p:nvPr/>
          </p:nvSpPr>
          <p:spPr bwMode="auto">
            <a:xfrm>
              <a:off x="1600200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03" name="Freeform 516"/>
            <p:cNvSpPr>
              <a:spLocks/>
            </p:cNvSpPr>
            <p:nvPr/>
          </p:nvSpPr>
          <p:spPr bwMode="auto">
            <a:xfrm>
              <a:off x="17192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05" name="Freeform 517"/>
            <p:cNvSpPr>
              <a:spLocks noEditPoints="1"/>
            </p:cNvSpPr>
            <p:nvPr/>
          </p:nvSpPr>
          <p:spPr bwMode="auto">
            <a:xfrm>
              <a:off x="2074863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27" name="Rectangle 518"/>
            <p:cNvSpPr>
              <a:spLocks noChangeArrowheads="1"/>
            </p:cNvSpPr>
            <p:nvPr/>
          </p:nvSpPr>
          <p:spPr bwMode="auto">
            <a:xfrm>
              <a:off x="2074863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28" name="Freeform 519"/>
            <p:cNvSpPr>
              <a:spLocks/>
            </p:cNvSpPr>
            <p:nvPr/>
          </p:nvSpPr>
          <p:spPr bwMode="auto">
            <a:xfrm>
              <a:off x="2193925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29" name="Rectangle 520"/>
            <p:cNvSpPr>
              <a:spLocks noChangeArrowheads="1"/>
            </p:cNvSpPr>
            <p:nvPr/>
          </p:nvSpPr>
          <p:spPr bwMode="auto">
            <a:xfrm>
              <a:off x="1312863" y="2636838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0" name="Rectangle 521"/>
            <p:cNvSpPr>
              <a:spLocks noChangeArrowheads="1"/>
            </p:cNvSpPr>
            <p:nvPr/>
          </p:nvSpPr>
          <p:spPr bwMode="auto">
            <a:xfrm>
              <a:off x="1420813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1" name="Rectangle 522"/>
            <p:cNvSpPr>
              <a:spLocks noChangeArrowheads="1"/>
            </p:cNvSpPr>
            <p:nvPr/>
          </p:nvSpPr>
          <p:spPr bwMode="auto">
            <a:xfrm>
              <a:off x="144145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2" name="Rectangle 523"/>
            <p:cNvSpPr>
              <a:spLocks noChangeArrowheads="1"/>
            </p:cNvSpPr>
            <p:nvPr/>
          </p:nvSpPr>
          <p:spPr bwMode="auto">
            <a:xfrm>
              <a:off x="185420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3" name="Rectangle 524"/>
            <p:cNvSpPr>
              <a:spLocks noChangeArrowheads="1"/>
            </p:cNvSpPr>
            <p:nvPr/>
          </p:nvSpPr>
          <p:spPr bwMode="auto">
            <a:xfrm>
              <a:off x="2316163" y="2636838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4" name="Rectangle 525"/>
            <p:cNvSpPr>
              <a:spLocks noChangeArrowheads="1"/>
            </p:cNvSpPr>
            <p:nvPr/>
          </p:nvSpPr>
          <p:spPr bwMode="auto">
            <a:xfrm>
              <a:off x="2409825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" name="Rectangle 526"/>
            <p:cNvSpPr>
              <a:spLocks noChangeArrowheads="1"/>
            </p:cNvSpPr>
            <p:nvPr/>
          </p:nvSpPr>
          <p:spPr bwMode="auto">
            <a:xfrm>
              <a:off x="2432050" y="2636838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6" name="Rectangle 527"/>
            <p:cNvSpPr>
              <a:spLocks noChangeArrowheads="1"/>
            </p:cNvSpPr>
            <p:nvPr/>
          </p:nvSpPr>
          <p:spPr bwMode="auto">
            <a:xfrm>
              <a:off x="1344613" y="2543175"/>
              <a:ext cx="87795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Operational Scenario #1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7" name="Freeform 528"/>
            <p:cNvSpPr>
              <a:spLocks noEditPoints="1"/>
            </p:cNvSpPr>
            <p:nvPr/>
          </p:nvSpPr>
          <p:spPr bwMode="auto">
            <a:xfrm>
              <a:off x="2632075" y="2728913"/>
              <a:ext cx="158750" cy="39688"/>
            </a:xfrm>
            <a:custGeom>
              <a:avLst/>
              <a:gdLst>
                <a:gd name="T0" fmla="*/ 0 w 200"/>
                <a:gd name="T1" fmla="*/ 19 h 50"/>
                <a:gd name="T2" fmla="*/ 158 w 200"/>
                <a:gd name="T3" fmla="*/ 19 h 50"/>
                <a:gd name="T4" fmla="*/ 158 w 200"/>
                <a:gd name="T5" fmla="*/ 30 h 50"/>
                <a:gd name="T6" fmla="*/ 0 w 200"/>
                <a:gd name="T7" fmla="*/ 30 h 50"/>
                <a:gd name="T8" fmla="*/ 0 w 200"/>
                <a:gd name="T9" fmla="*/ 19 h 50"/>
                <a:gd name="T10" fmla="*/ 150 w 200"/>
                <a:gd name="T11" fmla="*/ 0 h 50"/>
                <a:gd name="T12" fmla="*/ 200 w 200"/>
                <a:gd name="T13" fmla="*/ 25 h 50"/>
                <a:gd name="T14" fmla="*/ 150 w 200"/>
                <a:gd name="T15" fmla="*/ 50 h 50"/>
                <a:gd name="T16" fmla="*/ 150 w 2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0">
                  <a:moveTo>
                    <a:pt x="0" y="19"/>
                  </a:moveTo>
                  <a:lnTo>
                    <a:pt x="158" y="19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0" y="0"/>
                  </a:moveTo>
                  <a:lnTo>
                    <a:pt x="200" y="25"/>
                  </a:lnTo>
                  <a:lnTo>
                    <a:pt x="150" y="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38" name="Rectangle 529"/>
            <p:cNvSpPr>
              <a:spLocks noChangeArrowheads="1"/>
            </p:cNvSpPr>
            <p:nvPr/>
          </p:nvSpPr>
          <p:spPr bwMode="auto">
            <a:xfrm>
              <a:off x="2632075" y="2743200"/>
              <a:ext cx="123825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39" name="Freeform 530"/>
            <p:cNvSpPr>
              <a:spLocks/>
            </p:cNvSpPr>
            <p:nvPr/>
          </p:nvSpPr>
          <p:spPr bwMode="auto">
            <a:xfrm>
              <a:off x="2751138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0" name="Freeform 531"/>
            <p:cNvSpPr>
              <a:spLocks noEditPoints="1"/>
            </p:cNvSpPr>
            <p:nvPr/>
          </p:nvSpPr>
          <p:spPr bwMode="auto">
            <a:xfrm>
              <a:off x="1677988" y="2728913"/>
              <a:ext cx="160338" cy="39688"/>
            </a:xfrm>
            <a:custGeom>
              <a:avLst/>
              <a:gdLst>
                <a:gd name="T0" fmla="*/ 0 w 201"/>
                <a:gd name="T1" fmla="*/ 19 h 50"/>
                <a:gd name="T2" fmla="*/ 159 w 201"/>
                <a:gd name="T3" fmla="*/ 19 h 50"/>
                <a:gd name="T4" fmla="*/ 159 w 201"/>
                <a:gd name="T5" fmla="*/ 30 h 50"/>
                <a:gd name="T6" fmla="*/ 0 w 201"/>
                <a:gd name="T7" fmla="*/ 30 h 50"/>
                <a:gd name="T8" fmla="*/ 0 w 201"/>
                <a:gd name="T9" fmla="*/ 19 h 50"/>
                <a:gd name="T10" fmla="*/ 151 w 201"/>
                <a:gd name="T11" fmla="*/ 0 h 50"/>
                <a:gd name="T12" fmla="*/ 201 w 201"/>
                <a:gd name="T13" fmla="*/ 25 h 50"/>
                <a:gd name="T14" fmla="*/ 151 w 201"/>
                <a:gd name="T15" fmla="*/ 50 h 50"/>
                <a:gd name="T16" fmla="*/ 151 w 20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0">
                  <a:moveTo>
                    <a:pt x="0" y="19"/>
                  </a:moveTo>
                  <a:lnTo>
                    <a:pt x="159" y="19"/>
                  </a:lnTo>
                  <a:lnTo>
                    <a:pt x="159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1" y="0"/>
                  </a:moveTo>
                  <a:lnTo>
                    <a:pt x="201" y="25"/>
                  </a:lnTo>
                  <a:lnTo>
                    <a:pt x="151" y="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1" name="Rectangle 532"/>
            <p:cNvSpPr>
              <a:spLocks noChangeArrowheads="1"/>
            </p:cNvSpPr>
            <p:nvPr/>
          </p:nvSpPr>
          <p:spPr bwMode="auto">
            <a:xfrm>
              <a:off x="167798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2" name="Freeform 533"/>
            <p:cNvSpPr>
              <a:spLocks/>
            </p:cNvSpPr>
            <p:nvPr/>
          </p:nvSpPr>
          <p:spPr bwMode="auto">
            <a:xfrm>
              <a:off x="1798638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3" name="Freeform 534"/>
            <p:cNvSpPr>
              <a:spLocks noEditPoints="1"/>
            </p:cNvSpPr>
            <p:nvPr/>
          </p:nvSpPr>
          <p:spPr bwMode="auto">
            <a:xfrm>
              <a:off x="2154238" y="2728913"/>
              <a:ext cx="158750" cy="39688"/>
            </a:xfrm>
            <a:custGeom>
              <a:avLst/>
              <a:gdLst>
                <a:gd name="T0" fmla="*/ 0 w 199"/>
                <a:gd name="T1" fmla="*/ 19 h 50"/>
                <a:gd name="T2" fmla="*/ 157 w 199"/>
                <a:gd name="T3" fmla="*/ 19 h 50"/>
                <a:gd name="T4" fmla="*/ 157 w 199"/>
                <a:gd name="T5" fmla="*/ 30 h 50"/>
                <a:gd name="T6" fmla="*/ 0 w 199"/>
                <a:gd name="T7" fmla="*/ 30 h 50"/>
                <a:gd name="T8" fmla="*/ 0 w 199"/>
                <a:gd name="T9" fmla="*/ 19 h 50"/>
                <a:gd name="T10" fmla="*/ 149 w 199"/>
                <a:gd name="T11" fmla="*/ 0 h 50"/>
                <a:gd name="T12" fmla="*/ 199 w 199"/>
                <a:gd name="T13" fmla="*/ 25 h 50"/>
                <a:gd name="T14" fmla="*/ 149 w 199"/>
                <a:gd name="T15" fmla="*/ 50 h 50"/>
                <a:gd name="T16" fmla="*/ 149 w 19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0" y="19"/>
                  </a:moveTo>
                  <a:lnTo>
                    <a:pt x="157" y="19"/>
                  </a:lnTo>
                  <a:lnTo>
                    <a:pt x="157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4" name="Rectangle 535"/>
            <p:cNvSpPr>
              <a:spLocks noChangeArrowheads="1"/>
            </p:cNvSpPr>
            <p:nvPr/>
          </p:nvSpPr>
          <p:spPr bwMode="auto">
            <a:xfrm>
              <a:off x="215423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5" name="Freeform 536"/>
            <p:cNvSpPr>
              <a:spLocks/>
            </p:cNvSpPr>
            <p:nvPr/>
          </p:nvSpPr>
          <p:spPr bwMode="auto">
            <a:xfrm>
              <a:off x="2273300" y="2728913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6" name="Rectangle 537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7" name="Rectangle 538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48" name="Rectangle 539"/>
            <p:cNvSpPr>
              <a:spLocks noChangeArrowheads="1"/>
            </p:cNvSpPr>
            <p:nvPr/>
          </p:nvSpPr>
          <p:spPr bwMode="auto">
            <a:xfrm>
              <a:off x="1392238" y="2717800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9" name="Rectangle 540"/>
            <p:cNvSpPr>
              <a:spLocks noChangeArrowheads="1"/>
            </p:cNvSpPr>
            <p:nvPr/>
          </p:nvSpPr>
          <p:spPr bwMode="auto">
            <a:xfrm>
              <a:off x="14986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0" name="Rectangle 541"/>
            <p:cNvSpPr>
              <a:spLocks noChangeArrowheads="1"/>
            </p:cNvSpPr>
            <p:nvPr/>
          </p:nvSpPr>
          <p:spPr bwMode="auto">
            <a:xfrm>
              <a:off x="152082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1" name="Rectangle 542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52" name="Rectangle 543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53" name="Rectangle 544"/>
            <p:cNvSpPr>
              <a:spLocks noChangeArrowheads="1"/>
            </p:cNvSpPr>
            <p:nvPr/>
          </p:nvSpPr>
          <p:spPr bwMode="auto">
            <a:xfrm>
              <a:off x="193357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4" name="Rectangle 545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55" name="Rectangle 546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56" name="Rectangle 547"/>
            <p:cNvSpPr>
              <a:spLocks noChangeArrowheads="1"/>
            </p:cNvSpPr>
            <p:nvPr/>
          </p:nvSpPr>
          <p:spPr bwMode="auto">
            <a:xfrm>
              <a:off x="2397125" y="2717800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7" name="Rectangle 548"/>
            <p:cNvSpPr>
              <a:spLocks noChangeArrowheads="1"/>
            </p:cNvSpPr>
            <p:nvPr/>
          </p:nvSpPr>
          <p:spPr bwMode="auto">
            <a:xfrm>
              <a:off x="24892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8" name="Rectangle 549"/>
            <p:cNvSpPr>
              <a:spLocks noChangeArrowheads="1"/>
            </p:cNvSpPr>
            <p:nvPr/>
          </p:nvSpPr>
          <p:spPr bwMode="auto">
            <a:xfrm>
              <a:off x="2511425" y="2717800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9" name="Freeform 550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0" name="Freeform 551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1" name="Freeform 552"/>
            <p:cNvSpPr>
              <a:spLocks noEditPoints="1"/>
            </p:cNvSpPr>
            <p:nvPr/>
          </p:nvSpPr>
          <p:spPr bwMode="auto">
            <a:xfrm>
              <a:off x="2711450" y="2809875"/>
              <a:ext cx="158750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50 w 200"/>
                <a:gd name="T11" fmla="*/ 0 h 49"/>
                <a:gd name="T12" fmla="*/ 200 w 200"/>
                <a:gd name="T13" fmla="*/ 24 h 49"/>
                <a:gd name="T14" fmla="*/ 150 w 200"/>
                <a:gd name="T15" fmla="*/ 49 h 49"/>
                <a:gd name="T16" fmla="*/ 150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0" y="0"/>
                  </a:moveTo>
                  <a:lnTo>
                    <a:pt x="200" y="24"/>
                  </a:lnTo>
                  <a:lnTo>
                    <a:pt x="150" y="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2" name="Rectangle 553"/>
            <p:cNvSpPr>
              <a:spLocks noChangeArrowheads="1"/>
            </p:cNvSpPr>
            <p:nvPr/>
          </p:nvSpPr>
          <p:spPr bwMode="auto">
            <a:xfrm>
              <a:off x="27114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3" name="Freeform 554"/>
            <p:cNvSpPr>
              <a:spLocks/>
            </p:cNvSpPr>
            <p:nvPr/>
          </p:nvSpPr>
          <p:spPr bwMode="auto">
            <a:xfrm>
              <a:off x="283051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4" name="Freeform 555"/>
            <p:cNvSpPr>
              <a:spLocks noEditPoints="1"/>
            </p:cNvSpPr>
            <p:nvPr/>
          </p:nvSpPr>
          <p:spPr bwMode="auto">
            <a:xfrm>
              <a:off x="1360488" y="2809875"/>
              <a:ext cx="79375" cy="39688"/>
            </a:xfrm>
            <a:custGeom>
              <a:avLst/>
              <a:gdLst>
                <a:gd name="T0" fmla="*/ 0 w 100"/>
                <a:gd name="T1" fmla="*/ 17 h 49"/>
                <a:gd name="T2" fmla="*/ 58 w 100"/>
                <a:gd name="T3" fmla="*/ 17 h 49"/>
                <a:gd name="T4" fmla="*/ 58 w 100"/>
                <a:gd name="T5" fmla="*/ 30 h 49"/>
                <a:gd name="T6" fmla="*/ 0 w 100"/>
                <a:gd name="T7" fmla="*/ 30 h 49"/>
                <a:gd name="T8" fmla="*/ 0 w 100"/>
                <a:gd name="T9" fmla="*/ 17 h 49"/>
                <a:gd name="T10" fmla="*/ 50 w 100"/>
                <a:gd name="T11" fmla="*/ 0 h 49"/>
                <a:gd name="T12" fmla="*/ 100 w 100"/>
                <a:gd name="T13" fmla="*/ 24 h 49"/>
                <a:gd name="T14" fmla="*/ 50 w 100"/>
                <a:gd name="T15" fmla="*/ 49 h 49"/>
                <a:gd name="T16" fmla="*/ 50 w 1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0" y="17"/>
                  </a:moveTo>
                  <a:lnTo>
                    <a:pt x="58" y="17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50" y="0"/>
                  </a:moveTo>
                  <a:lnTo>
                    <a:pt x="100" y="24"/>
                  </a:lnTo>
                  <a:lnTo>
                    <a:pt x="5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5" name="Rectangle 556"/>
            <p:cNvSpPr>
              <a:spLocks noChangeArrowheads="1"/>
            </p:cNvSpPr>
            <p:nvPr/>
          </p:nvSpPr>
          <p:spPr bwMode="auto">
            <a:xfrm>
              <a:off x="1360488" y="2822575"/>
              <a:ext cx="46038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6" name="Freeform 557"/>
            <p:cNvSpPr>
              <a:spLocks/>
            </p:cNvSpPr>
            <p:nvPr/>
          </p:nvSpPr>
          <p:spPr bwMode="auto">
            <a:xfrm>
              <a:off x="1400175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7" name="Freeform 558"/>
            <p:cNvSpPr>
              <a:spLocks noEditPoints="1"/>
            </p:cNvSpPr>
            <p:nvPr/>
          </p:nvSpPr>
          <p:spPr bwMode="auto">
            <a:xfrm>
              <a:off x="1758950" y="2809875"/>
              <a:ext cx="157163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48 w 200"/>
                <a:gd name="T11" fmla="*/ 0 h 49"/>
                <a:gd name="T12" fmla="*/ 200 w 200"/>
                <a:gd name="T13" fmla="*/ 24 h 49"/>
                <a:gd name="T14" fmla="*/ 148 w 200"/>
                <a:gd name="T15" fmla="*/ 49 h 49"/>
                <a:gd name="T16" fmla="*/ 148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48" y="0"/>
                  </a:moveTo>
                  <a:lnTo>
                    <a:pt x="200" y="24"/>
                  </a:lnTo>
                  <a:lnTo>
                    <a:pt x="148" y="4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8" name="Rectangle 559"/>
            <p:cNvSpPr>
              <a:spLocks noChangeArrowheads="1"/>
            </p:cNvSpPr>
            <p:nvPr/>
          </p:nvSpPr>
          <p:spPr bwMode="auto">
            <a:xfrm>
              <a:off x="17589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69" name="Freeform 560"/>
            <p:cNvSpPr>
              <a:spLocks/>
            </p:cNvSpPr>
            <p:nvPr/>
          </p:nvSpPr>
          <p:spPr bwMode="auto">
            <a:xfrm>
              <a:off x="1876425" y="2809875"/>
              <a:ext cx="39688" cy="39688"/>
            </a:xfrm>
            <a:custGeom>
              <a:avLst/>
              <a:gdLst>
                <a:gd name="T0" fmla="*/ 0 w 52"/>
                <a:gd name="T1" fmla="*/ 0 h 49"/>
                <a:gd name="T2" fmla="*/ 52 w 52"/>
                <a:gd name="T3" fmla="*/ 24 h 49"/>
                <a:gd name="T4" fmla="*/ 0 w 52"/>
                <a:gd name="T5" fmla="*/ 49 h 49"/>
                <a:gd name="T6" fmla="*/ 0 w 5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lnTo>
                    <a:pt x="52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0" name="Freeform 561"/>
            <p:cNvSpPr>
              <a:spLocks noEditPoints="1"/>
            </p:cNvSpPr>
            <p:nvPr/>
          </p:nvSpPr>
          <p:spPr bwMode="auto">
            <a:xfrm>
              <a:off x="2233613" y="2809875"/>
              <a:ext cx="160338" cy="39688"/>
            </a:xfrm>
            <a:custGeom>
              <a:avLst/>
              <a:gdLst>
                <a:gd name="T0" fmla="*/ 0 w 202"/>
                <a:gd name="T1" fmla="*/ 17 h 49"/>
                <a:gd name="T2" fmla="*/ 160 w 202"/>
                <a:gd name="T3" fmla="*/ 17 h 49"/>
                <a:gd name="T4" fmla="*/ 160 w 202"/>
                <a:gd name="T5" fmla="*/ 30 h 49"/>
                <a:gd name="T6" fmla="*/ 0 w 202"/>
                <a:gd name="T7" fmla="*/ 30 h 49"/>
                <a:gd name="T8" fmla="*/ 0 w 202"/>
                <a:gd name="T9" fmla="*/ 17 h 49"/>
                <a:gd name="T10" fmla="*/ 152 w 202"/>
                <a:gd name="T11" fmla="*/ 0 h 49"/>
                <a:gd name="T12" fmla="*/ 202 w 202"/>
                <a:gd name="T13" fmla="*/ 24 h 49"/>
                <a:gd name="T14" fmla="*/ 152 w 202"/>
                <a:gd name="T15" fmla="*/ 49 h 49"/>
                <a:gd name="T16" fmla="*/ 152 w 20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9">
                  <a:moveTo>
                    <a:pt x="0" y="17"/>
                  </a:moveTo>
                  <a:lnTo>
                    <a:pt x="160" y="17"/>
                  </a:lnTo>
                  <a:lnTo>
                    <a:pt x="160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2" y="0"/>
                  </a:moveTo>
                  <a:lnTo>
                    <a:pt x="202" y="24"/>
                  </a:lnTo>
                  <a:lnTo>
                    <a:pt x="15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1" name="Rectangle 562"/>
            <p:cNvSpPr>
              <a:spLocks noChangeArrowheads="1"/>
            </p:cNvSpPr>
            <p:nvPr/>
          </p:nvSpPr>
          <p:spPr bwMode="auto">
            <a:xfrm>
              <a:off x="2233613" y="2822575"/>
              <a:ext cx="127000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2" name="Freeform 563"/>
            <p:cNvSpPr>
              <a:spLocks/>
            </p:cNvSpPr>
            <p:nvPr/>
          </p:nvSpPr>
          <p:spPr bwMode="auto">
            <a:xfrm>
              <a:off x="235426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3" name="Rectangle 564"/>
            <p:cNvSpPr>
              <a:spLocks noChangeArrowheads="1"/>
            </p:cNvSpPr>
            <p:nvPr/>
          </p:nvSpPr>
          <p:spPr bwMode="auto">
            <a:xfrm>
              <a:off x="1439863" y="2747963"/>
              <a:ext cx="398463" cy="1587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4" name="Rectangle 565"/>
            <p:cNvSpPr>
              <a:spLocks noChangeArrowheads="1"/>
            </p:cNvSpPr>
            <p:nvPr/>
          </p:nvSpPr>
          <p:spPr bwMode="auto">
            <a:xfrm>
              <a:off x="1439863" y="2747963"/>
              <a:ext cx="398463" cy="18891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5" name="Rectangle 566"/>
            <p:cNvSpPr>
              <a:spLocks noChangeArrowheads="1"/>
            </p:cNvSpPr>
            <p:nvPr/>
          </p:nvSpPr>
          <p:spPr bwMode="auto">
            <a:xfrm>
              <a:off x="1439863" y="2747963"/>
              <a:ext cx="398463" cy="1889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76" name="Rectangle 567"/>
            <p:cNvSpPr>
              <a:spLocks noChangeArrowheads="1"/>
            </p:cNvSpPr>
            <p:nvPr/>
          </p:nvSpPr>
          <p:spPr bwMode="auto">
            <a:xfrm>
              <a:off x="1577975" y="279558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7" name="Rectangle 568"/>
            <p:cNvSpPr>
              <a:spLocks noChangeArrowheads="1"/>
            </p:cNvSpPr>
            <p:nvPr/>
          </p:nvSpPr>
          <p:spPr bwMode="auto">
            <a:xfrm>
              <a:off x="1562100" y="2767013"/>
              <a:ext cx="213335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Point 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8" name="Rectangle 569"/>
            <p:cNvSpPr>
              <a:spLocks noChangeArrowheads="1"/>
            </p:cNvSpPr>
            <p:nvPr/>
          </p:nvSpPr>
          <p:spPr bwMode="auto">
            <a:xfrm>
              <a:off x="1533525" y="2846388"/>
              <a:ext cx="280345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Camera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9" name="Rectangle 570"/>
            <p:cNvSpPr>
              <a:spLocks noChangeArrowheads="1"/>
            </p:cNvSpPr>
            <p:nvPr/>
          </p:nvSpPr>
          <p:spPr bwMode="auto">
            <a:xfrm>
              <a:off x="1916113" y="2747963"/>
              <a:ext cx="396875" cy="1587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80" name="Rectangle 571"/>
            <p:cNvSpPr>
              <a:spLocks noChangeArrowheads="1"/>
            </p:cNvSpPr>
            <p:nvPr/>
          </p:nvSpPr>
          <p:spPr bwMode="auto">
            <a:xfrm>
              <a:off x="1916113" y="2747963"/>
              <a:ext cx="396875" cy="18891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81" name="Rectangle 572"/>
            <p:cNvSpPr>
              <a:spLocks noChangeArrowheads="1"/>
            </p:cNvSpPr>
            <p:nvPr/>
          </p:nvSpPr>
          <p:spPr bwMode="auto">
            <a:xfrm>
              <a:off x="1916113" y="2747963"/>
              <a:ext cx="396875" cy="1889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82" name="Rectangle 573"/>
            <p:cNvSpPr>
              <a:spLocks noChangeArrowheads="1"/>
            </p:cNvSpPr>
            <p:nvPr/>
          </p:nvSpPr>
          <p:spPr bwMode="auto">
            <a:xfrm>
              <a:off x="2057400" y="2767013"/>
              <a:ext cx="17367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Take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3" name="Rectangle 574"/>
            <p:cNvSpPr>
              <a:spLocks noChangeArrowheads="1"/>
            </p:cNvSpPr>
            <p:nvPr/>
          </p:nvSpPr>
          <p:spPr bwMode="auto">
            <a:xfrm>
              <a:off x="2030413" y="2846388"/>
              <a:ext cx="255729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picture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4" name="Rectangle 575"/>
            <p:cNvSpPr>
              <a:spLocks noChangeArrowheads="1"/>
            </p:cNvSpPr>
            <p:nvPr/>
          </p:nvSpPr>
          <p:spPr bwMode="auto">
            <a:xfrm>
              <a:off x="2393950" y="2747963"/>
              <a:ext cx="396875" cy="18891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85" name="Rectangle 576"/>
            <p:cNvSpPr>
              <a:spLocks noChangeArrowheads="1"/>
            </p:cNvSpPr>
            <p:nvPr/>
          </p:nvSpPr>
          <p:spPr bwMode="auto">
            <a:xfrm>
              <a:off x="2393950" y="2747963"/>
              <a:ext cx="396875" cy="1889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86" name="Rectangle 577"/>
            <p:cNvSpPr>
              <a:spLocks noChangeArrowheads="1"/>
            </p:cNvSpPr>
            <p:nvPr/>
          </p:nvSpPr>
          <p:spPr bwMode="auto">
            <a:xfrm>
              <a:off x="1443038" y="2636838"/>
              <a:ext cx="87795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Operational Scenario #2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7" name="Rectangle 578"/>
            <p:cNvSpPr>
              <a:spLocks noChangeArrowheads="1"/>
            </p:cNvSpPr>
            <p:nvPr/>
          </p:nvSpPr>
          <p:spPr bwMode="auto">
            <a:xfrm>
              <a:off x="2500313" y="2767013"/>
              <a:ext cx="21743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Store 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8" name="Rectangle 579"/>
            <p:cNvSpPr>
              <a:spLocks noChangeArrowheads="1"/>
            </p:cNvSpPr>
            <p:nvPr/>
          </p:nvSpPr>
          <p:spPr bwMode="auto">
            <a:xfrm>
              <a:off x="2484438" y="2846388"/>
              <a:ext cx="255729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picture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9" name="Freeform 580"/>
            <p:cNvSpPr>
              <a:spLocks noEditPoints="1"/>
            </p:cNvSpPr>
            <p:nvPr/>
          </p:nvSpPr>
          <p:spPr bwMode="auto">
            <a:xfrm>
              <a:off x="2151063" y="2387600"/>
              <a:ext cx="204788" cy="250825"/>
            </a:xfrm>
            <a:custGeom>
              <a:avLst/>
              <a:gdLst>
                <a:gd name="T0" fmla="*/ 11 w 257"/>
                <a:gd name="T1" fmla="*/ 0 h 316"/>
                <a:gd name="T2" fmla="*/ 52 w 257"/>
                <a:gd name="T3" fmla="*/ 48 h 316"/>
                <a:gd name="T4" fmla="*/ 38 w 257"/>
                <a:gd name="T5" fmla="*/ 57 h 316"/>
                <a:gd name="T6" fmla="*/ 0 w 257"/>
                <a:gd name="T7" fmla="*/ 9 h 316"/>
                <a:gd name="T8" fmla="*/ 11 w 257"/>
                <a:gd name="T9" fmla="*/ 0 h 316"/>
                <a:gd name="T10" fmla="*/ 80 w 257"/>
                <a:gd name="T11" fmla="*/ 84 h 316"/>
                <a:gd name="T12" fmla="*/ 119 w 257"/>
                <a:gd name="T13" fmla="*/ 134 h 316"/>
                <a:gd name="T14" fmla="*/ 107 w 257"/>
                <a:gd name="T15" fmla="*/ 144 h 316"/>
                <a:gd name="T16" fmla="*/ 69 w 257"/>
                <a:gd name="T17" fmla="*/ 94 h 316"/>
                <a:gd name="T18" fmla="*/ 80 w 257"/>
                <a:gd name="T19" fmla="*/ 84 h 316"/>
                <a:gd name="T20" fmla="*/ 149 w 257"/>
                <a:gd name="T21" fmla="*/ 171 h 316"/>
                <a:gd name="T22" fmla="*/ 188 w 257"/>
                <a:gd name="T23" fmla="*/ 219 h 316"/>
                <a:gd name="T24" fmla="*/ 176 w 257"/>
                <a:gd name="T25" fmla="*/ 228 h 316"/>
                <a:gd name="T26" fmla="*/ 136 w 257"/>
                <a:gd name="T27" fmla="*/ 180 h 316"/>
                <a:gd name="T28" fmla="*/ 149 w 257"/>
                <a:gd name="T29" fmla="*/ 171 h 316"/>
                <a:gd name="T30" fmla="*/ 217 w 257"/>
                <a:gd name="T31" fmla="*/ 255 h 316"/>
                <a:gd name="T32" fmla="*/ 230 w 257"/>
                <a:gd name="T33" fmla="*/ 272 h 316"/>
                <a:gd name="T34" fmla="*/ 217 w 257"/>
                <a:gd name="T35" fmla="*/ 282 h 316"/>
                <a:gd name="T36" fmla="*/ 205 w 257"/>
                <a:gd name="T37" fmla="*/ 267 h 316"/>
                <a:gd name="T38" fmla="*/ 217 w 257"/>
                <a:gd name="T39" fmla="*/ 255 h 316"/>
                <a:gd name="T40" fmla="*/ 242 w 257"/>
                <a:gd name="T41" fmla="*/ 249 h 316"/>
                <a:gd name="T42" fmla="*/ 257 w 257"/>
                <a:gd name="T43" fmla="*/ 316 h 316"/>
                <a:gd name="T44" fmla="*/ 192 w 257"/>
                <a:gd name="T45" fmla="*/ 288 h 316"/>
                <a:gd name="T46" fmla="*/ 242 w 257"/>
                <a:gd name="T47" fmla="*/ 2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316">
                  <a:moveTo>
                    <a:pt x="11" y="0"/>
                  </a:moveTo>
                  <a:lnTo>
                    <a:pt x="52" y="48"/>
                  </a:lnTo>
                  <a:lnTo>
                    <a:pt x="38" y="57"/>
                  </a:lnTo>
                  <a:lnTo>
                    <a:pt x="0" y="9"/>
                  </a:lnTo>
                  <a:lnTo>
                    <a:pt x="11" y="0"/>
                  </a:lnTo>
                  <a:close/>
                  <a:moveTo>
                    <a:pt x="80" y="84"/>
                  </a:moveTo>
                  <a:lnTo>
                    <a:pt x="119" y="134"/>
                  </a:lnTo>
                  <a:lnTo>
                    <a:pt x="107" y="144"/>
                  </a:lnTo>
                  <a:lnTo>
                    <a:pt x="69" y="94"/>
                  </a:lnTo>
                  <a:lnTo>
                    <a:pt x="80" y="84"/>
                  </a:lnTo>
                  <a:close/>
                  <a:moveTo>
                    <a:pt x="149" y="171"/>
                  </a:moveTo>
                  <a:lnTo>
                    <a:pt x="188" y="219"/>
                  </a:lnTo>
                  <a:lnTo>
                    <a:pt x="176" y="228"/>
                  </a:lnTo>
                  <a:lnTo>
                    <a:pt x="136" y="180"/>
                  </a:lnTo>
                  <a:lnTo>
                    <a:pt x="149" y="171"/>
                  </a:lnTo>
                  <a:close/>
                  <a:moveTo>
                    <a:pt x="217" y="255"/>
                  </a:moveTo>
                  <a:lnTo>
                    <a:pt x="230" y="272"/>
                  </a:lnTo>
                  <a:lnTo>
                    <a:pt x="217" y="282"/>
                  </a:lnTo>
                  <a:lnTo>
                    <a:pt x="205" y="267"/>
                  </a:lnTo>
                  <a:lnTo>
                    <a:pt x="217" y="255"/>
                  </a:lnTo>
                  <a:close/>
                  <a:moveTo>
                    <a:pt x="242" y="249"/>
                  </a:moveTo>
                  <a:lnTo>
                    <a:pt x="257" y="316"/>
                  </a:lnTo>
                  <a:lnTo>
                    <a:pt x="192" y="288"/>
                  </a:lnTo>
                  <a:lnTo>
                    <a:pt x="242" y="249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0" name="Freeform 581"/>
            <p:cNvSpPr>
              <a:spLocks noEditPoints="1"/>
            </p:cNvSpPr>
            <p:nvPr/>
          </p:nvSpPr>
          <p:spPr bwMode="auto">
            <a:xfrm>
              <a:off x="2154238" y="2386013"/>
              <a:ext cx="349250" cy="157163"/>
            </a:xfrm>
            <a:custGeom>
              <a:avLst/>
              <a:gdLst>
                <a:gd name="T0" fmla="*/ 5 w 439"/>
                <a:gd name="T1" fmla="*/ 0 h 197"/>
                <a:gd name="T2" fmla="*/ 63 w 439"/>
                <a:gd name="T3" fmla="*/ 23 h 197"/>
                <a:gd name="T4" fmla="*/ 57 w 439"/>
                <a:gd name="T5" fmla="*/ 38 h 197"/>
                <a:gd name="T6" fmla="*/ 0 w 439"/>
                <a:gd name="T7" fmla="*/ 13 h 197"/>
                <a:gd name="T8" fmla="*/ 5 w 439"/>
                <a:gd name="T9" fmla="*/ 0 h 197"/>
                <a:gd name="T10" fmla="*/ 105 w 439"/>
                <a:gd name="T11" fmla="*/ 42 h 197"/>
                <a:gd name="T12" fmla="*/ 163 w 439"/>
                <a:gd name="T13" fmla="*/ 67 h 197"/>
                <a:gd name="T14" fmla="*/ 157 w 439"/>
                <a:gd name="T15" fmla="*/ 80 h 197"/>
                <a:gd name="T16" fmla="*/ 99 w 439"/>
                <a:gd name="T17" fmla="*/ 55 h 197"/>
                <a:gd name="T18" fmla="*/ 105 w 439"/>
                <a:gd name="T19" fmla="*/ 42 h 197"/>
                <a:gd name="T20" fmla="*/ 207 w 439"/>
                <a:gd name="T21" fmla="*/ 84 h 197"/>
                <a:gd name="T22" fmla="*/ 264 w 439"/>
                <a:gd name="T23" fmla="*/ 109 h 197"/>
                <a:gd name="T24" fmla="*/ 257 w 439"/>
                <a:gd name="T25" fmla="*/ 125 h 197"/>
                <a:gd name="T26" fmla="*/ 201 w 439"/>
                <a:gd name="T27" fmla="*/ 100 h 197"/>
                <a:gd name="T28" fmla="*/ 207 w 439"/>
                <a:gd name="T29" fmla="*/ 84 h 197"/>
                <a:gd name="T30" fmla="*/ 307 w 439"/>
                <a:gd name="T31" fmla="*/ 128 h 197"/>
                <a:gd name="T32" fmla="*/ 364 w 439"/>
                <a:gd name="T33" fmla="*/ 153 h 197"/>
                <a:gd name="T34" fmla="*/ 359 w 439"/>
                <a:gd name="T35" fmla="*/ 167 h 197"/>
                <a:gd name="T36" fmla="*/ 301 w 439"/>
                <a:gd name="T37" fmla="*/ 142 h 197"/>
                <a:gd name="T38" fmla="*/ 307 w 439"/>
                <a:gd name="T39" fmla="*/ 128 h 197"/>
                <a:gd name="T40" fmla="*/ 395 w 439"/>
                <a:gd name="T41" fmla="*/ 140 h 197"/>
                <a:gd name="T42" fmla="*/ 439 w 439"/>
                <a:gd name="T43" fmla="*/ 194 h 197"/>
                <a:gd name="T44" fmla="*/ 370 w 439"/>
                <a:gd name="T45" fmla="*/ 197 h 197"/>
                <a:gd name="T46" fmla="*/ 395 w 439"/>
                <a:gd name="T47" fmla="*/ 14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9" h="197">
                  <a:moveTo>
                    <a:pt x="5" y="0"/>
                  </a:moveTo>
                  <a:lnTo>
                    <a:pt x="63" y="23"/>
                  </a:lnTo>
                  <a:lnTo>
                    <a:pt x="57" y="38"/>
                  </a:lnTo>
                  <a:lnTo>
                    <a:pt x="0" y="13"/>
                  </a:lnTo>
                  <a:lnTo>
                    <a:pt x="5" y="0"/>
                  </a:lnTo>
                  <a:close/>
                  <a:moveTo>
                    <a:pt x="105" y="42"/>
                  </a:moveTo>
                  <a:lnTo>
                    <a:pt x="163" y="67"/>
                  </a:lnTo>
                  <a:lnTo>
                    <a:pt x="157" y="80"/>
                  </a:lnTo>
                  <a:lnTo>
                    <a:pt x="99" y="55"/>
                  </a:lnTo>
                  <a:lnTo>
                    <a:pt x="105" y="42"/>
                  </a:lnTo>
                  <a:close/>
                  <a:moveTo>
                    <a:pt x="207" y="84"/>
                  </a:moveTo>
                  <a:lnTo>
                    <a:pt x="264" y="109"/>
                  </a:lnTo>
                  <a:lnTo>
                    <a:pt x="257" y="125"/>
                  </a:lnTo>
                  <a:lnTo>
                    <a:pt x="201" y="100"/>
                  </a:lnTo>
                  <a:lnTo>
                    <a:pt x="207" y="84"/>
                  </a:lnTo>
                  <a:close/>
                  <a:moveTo>
                    <a:pt x="307" y="128"/>
                  </a:moveTo>
                  <a:lnTo>
                    <a:pt x="364" y="153"/>
                  </a:lnTo>
                  <a:lnTo>
                    <a:pt x="359" y="167"/>
                  </a:lnTo>
                  <a:lnTo>
                    <a:pt x="301" y="142"/>
                  </a:lnTo>
                  <a:lnTo>
                    <a:pt x="307" y="128"/>
                  </a:lnTo>
                  <a:close/>
                  <a:moveTo>
                    <a:pt x="395" y="140"/>
                  </a:moveTo>
                  <a:lnTo>
                    <a:pt x="439" y="194"/>
                  </a:lnTo>
                  <a:lnTo>
                    <a:pt x="370" y="197"/>
                  </a:lnTo>
                  <a:lnTo>
                    <a:pt x="395" y="14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1" name="Rectangle 582"/>
            <p:cNvSpPr>
              <a:spLocks noChangeArrowheads="1"/>
            </p:cNvSpPr>
            <p:nvPr/>
          </p:nvSpPr>
          <p:spPr bwMode="auto">
            <a:xfrm>
              <a:off x="1560513" y="2209799"/>
              <a:ext cx="496888" cy="160633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AUTL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2" name="Rectangle 583"/>
            <p:cNvSpPr>
              <a:spLocks noChangeArrowheads="1"/>
            </p:cNvSpPr>
            <p:nvPr/>
          </p:nvSpPr>
          <p:spPr bwMode="auto">
            <a:xfrm>
              <a:off x="1560513" y="2232025"/>
              <a:ext cx="315912" cy="207963"/>
            </a:xfrm>
            <a:prstGeom prst="rect">
              <a:avLst/>
            </a:prstGeom>
            <a:noFill/>
            <a:ln w="1270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3" name="Rectangle 585"/>
            <p:cNvSpPr>
              <a:spLocks noChangeArrowheads="1"/>
            </p:cNvSpPr>
            <p:nvPr/>
          </p:nvSpPr>
          <p:spPr bwMode="auto">
            <a:xfrm>
              <a:off x="1658938" y="2330450"/>
              <a:ext cx="496888" cy="1587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METL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4" name="Rectangle 586"/>
            <p:cNvSpPr>
              <a:spLocks noChangeArrowheads="1"/>
            </p:cNvSpPr>
            <p:nvPr/>
          </p:nvSpPr>
          <p:spPr bwMode="auto">
            <a:xfrm>
              <a:off x="1658938" y="2330450"/>
              <a:ext cx="496888" cy="1587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5" name="Freeform 588"/>
            <p:cNvSpPr>
              <a:spLocks/>
            </p:cNvSpPr>
            <p:nvPr/>
          </p:nvSpPr>
          <p:spPr bwMode="auto">
            <a:xfrm>
              <a:off x="1162050" y="2530475"/>
              <a:ext cx="1549400" cy="357188"/>
            </a:xfrm>
            <a:custGeom>
              <a:avLst/>
              <a:gdLst>
                <a:gd name="T0" fmla="*/ 67 w 1950"/>
                <a:gd name="T1" fmla="*/ 0 h 449"/>
                <a:gd name="T2" fmla="*/ 51 w 1950"/>
                <a:gd name="T3" fmla="*/ 2 h 449"/>
                <a:gd name="T4" fmla="*/ 38 w 1950"/>
                <a:gd name="T5" fmla="*/ 8 h 449"/>
                <a:gd name="T6" fmla="*/ 26 w 1950"/>
                <a:gd name="T7" fmla="*/ 17 h 449"/>
                <a:gd name="T8" fmla="*/ 17 w 1950"/>
                <a:gd name="T9" fmla="*/ 27 h 449"/>
                <a:gd name="T10" fmla="*/ 9 w 1950"/>
                <a:gd name="T11" fmla="*/ 39 h 449"/>
                <a:gd name="T12" fmla="*/ 3 w 1950"/>
                <a:gd name="T13" fmla="*/ 52 h 449"/>
                <a:gd name="T14" fmla="*/ 0 w 1950"/>
                <a:gd name="T15" fmla="*/ 67 h 449"/>
                <a:gd name="T16" fmla="*/ 0 w 1950"/>
                <a:gd name="T17" fmla="*/ 376 h 449"/>
                <a:gd name="T18" fmla="*/ 1 w 1950"/>
                <a:gd name="T19" fmla="*/ 390 h 449"/>
                <a:gd name="T20" fmla="*/ 5 w 1950"/>
                <a:gd name="T21" fmla="*/ 405 h 449"/>
                <a:gd name="T22" fmla="*/ 11 w 1950"/>
                <a:gd name="T23" fmla="*/ 417 h 449"/>
                <a:gd name="T24" fmla="*/ 21 w 1950"/>
                <a:gd name="T25" fmla="*/ 428 h 449"/>
                <a:gd name="T26" fmla="*/ 32 w 1950"/>
                <a:gd name="T27" fmla="*/ 438 h 449"/>
                <a:gd name="T28" fmla="*/ 44 w 1950"/>
                <a:gd name="T29" fmla="*/ 444 h 449"/>
                <a:gd name="T30" fmla="*/ 59 w 1950"/>
                <a:gd name="T31" fmla="*/ 448 h 449"/>
                <a:gd name="T32" fmla="*/ 74 w 1950"/>
                <a:gd name="T33" fmla="*/ 449 h 449"/>
                <a:gd name="T34" fmla="*/ 1883 w 1950"/>
                <a:gd name="T35" fmla="*/ 449 h 449"/>
                <a:gd name="T36" fmla="*/ 1898 w 1950"/>
                <a:gd name="T37" fmla="*/ 446 h 449"/>
                <a:gd name="T38" fmla="*/ 1912 w 1950"/>
                <a:gd name="T39" fmla="*/ 440 h 449"/>
                <a:gd name="T40" fmla="*/ 1923 w 1950"/>
                <a:gd name="T41" fmla="*/ 432 h 449"/>
                <a:gd name="T42" fmla="*/ 1933 w 1950"/>
                <a:gd name="T43" fmla="*/ 423 h 449"/>
                <a:gd name="T44" fmla="*/ 1941 w 1950"/>
                <a:gd name="T45" fmla="*/ 411 h 449"/>
                <a:gd name="T46" fmla="*/ 1947 w 1950"/>
                <a:gd name="T47" fmla="*/ 398 h 449"/>
                <a:gd name="T48" fmla="*/ 1950 w 1950"/>
                <a:gd name="T49" fmla="*/ 382 h 449"/>
                <a:gd name="T50" fmla="*/ 1950 w 1950"/>
                <a:gd name="T51" fmla="*/ 75 h 449"/>
                <a:gd name="T52" fmla="*/ 1948 w 1950"/>
                <a:gd name="T53" fmla="*/ 60 h 449"/>
                <a:gd name="T54" fmla="*/ 1945 w 1950"/>
                <a:gd name="T55" fmla="*/ 44 h 449"/>
                <a:gd name="T56" fmla="*/ 1939 w 1950"/>
                <a:gd name="T57" fmla="*/ 33 h 449"/>
                <a:gd name="T58" fmla="*/ 1929 w 1950"/>
                <a:gd name="T59" fmla="*/ 21 h 449"/>
                <a:gd name="T60" fmla="*/ 1918 w 1950"/>
                <a:gd name="T61" fmla="*/ 12 h 449"/>
                <a:gd name="T62" fmla="*/ 1904 w 1950"/>
                <a:gd name="T63" fmla="*/ 4 h 449"/>
                <a:gd name="T64" fmla="*/ 1891 w 1950"/>
                <a:gd name="T65" fmla="*/ 0 h 449"/>
                <a:gd name="T66" fmla="*/ 1875 w 1950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0" h="449">
                  <a:moveTo>
                    <a:pt x="74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1" y="33"/>
                  </a:lnTo>
                  <a:lnTo>
                    <a:pt x="9" y="39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3" y="398"/>
                  </a:lnTo>
                  <a:lnTo>
                    <a:pt x="5" y="405"/>
                  </a:lnTo>
                  <a:lnTo>
                    <a:pt x="9" y="411"/>
                  </a:lnTo>
                  <a:lnTo>
                    <a:pt x="11" y="417"/>
                  </a:lnTo>
                  <a:lnTo>
                    <a:pt x="17" y="423"/>
                  </a:lnTo>
                  <a:lnTo>
                    <a:pt x="21" y="428"/>
                  </a:lnTo>
                  <a:lnTo>
                    <a:pt x="26" y="432"/>
                  </a:lnTo>
                  <a:lnTo>
                    <a:pt x="32" y="438"/>
                  </a:lnTo>
                  <a:lnTo>
                    <a:pt x="38" y="440"/>
                  </a:lnTo>
                  <a:lnTo>
                    <a:pt x="44" y="444"/>
                  </a:lnTo>
                  <a:lnTo>
                    <a:pt x="51" y="446"/>
                  </a:lnTo>
                  <a:lnTo>
                    <a:pt x="59" y="448"/>
                  </a:lnTo>
                  <a:lnTo>
                    <a:pt x="67" y="449"/>
                  </a:lnTo>
                  <a:lnTo>
                    <a:pt x="74" y="449"/>
                  </a:lnTo>
                  <a:lnTo>
                    <a:pt x="1875" y="449"/>
                  </a:lnTo>
                  <a:lnTo>
                    <a:pt x="1883" y="449"/>
                  </a:lnTo>
                  <a:lnTo>
                    <a:pt x="1891" y="448"/>
                  </a:lnTo>
                  <a:lnTo>
                    <a:pt x="1898" y="446"/>
                  </a:lnTo>
                  <a:lnTo>
                    <a:pt x="1904" y="444"/>
                  </a:lnTo>
                  <a:lnTo>
                    <a:pt x="1912" y="440"/>
                  </a:lnTo>
                  <a:lnTo>
                    <a:pt x="1918" y="438"/>
                  </a:lnTo>
                  <a:lnTo>
                    <a:pt x="1923" y="432"/>
                  </a:lnTo>
                  <a:lnTo>
                    <a:pt x="1929" y="428"/>
                  </a:lnTo>
                  <a:lnTo>
                    <a:pt x="1933" y="423"/>
                  </a:lnTo>
                  <a:lnTo>
                    <a:pt x="1939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8"/>
                  </a:lnTo>
                  <a:lnTo>
                    <a:pt x="1948" y="390"/>
                  </a:lnTo>
                  <a:lnTo>
                    <a:pt x="1950" y="382"/>
                  </a:lnTo>
                  <a:lnTo>
                    <a:pt x="1950" y="376"/>
                  </a:lnTo>
                  <a:lnTo>
                    <a:pt x="1950" y="75"/>
                  </a:lnTo>
                  <a:lnTo>
                    <a:pt x="1950" y="67"/>
                  </a:lnTo>
                  <a:lnTo>
                    <a:pt x="1948" y="60"/>
                  </a:lnTo>
                  <a:lnTo>
                    <a:pt x="1947" y="52"/>
                  </a:lnTo>
                  <a:lnTo>
                    <a:pt x="1945" y="44"/>
                  </a:lnTo>
                  <a:lnTo>
                    <a:pt x="1941" y="39"/>
                  </a:lnTo>
                  <a:lnTo>
                    <a:pt x="1939" y="33"/>
                  </a:lnTo>
                  <a:lnTo>
                    <a:pt x="1933" y="27"/>
                  </a:lnTo>
                  <a:lnTo>
                    <a:pt x="1929" y="21"/>
                  </a:lnTo>
                  <a:lnTo>
                    <a:pt x="1923" y="17"/>
                  </a:lnTo>
                  <a:lnTo>
                    <a:pt x="1918" y="12"/>
                  </a:lnTo>
                  <a:lnTo>
                    <a:pt x="1912" y="8"/>
                  </a:lnTo>
                  <a:lnTo>
                    <a:pt x="1904" y="4"/>
                  </a:lnTo>
                  <a:lnTo>
                    <a:pt x="1898" y="2"/>
                  </a:lnTo>
                  <a:lnTo>
                    <a:pt x="1891" y="0"/>
                  </a:lnTo>
                  <a:lnTo>
                    <a:pt x="1883" y="0"/>
                  </a:lnTo>
                  <a:lnTo>
                    <a:pt x="187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6" name="Freeform 589"/>
            <p:cNvSpPr>
              <a:spLocks/>
            </p:cNvSpPr>
            <p:nvPr/>
          </p:nvSpPr>
          <p:spPr bwMode="auto">
            <a:xfrm>
              <a:off x="1162050" y="2530475"/>
              <a:ext cx="1549400" cy="357188"/>
            </a:xfrm>
            <a:custGeom>
              <a:avLst/>
              <a:gdLst>
                <a:gd name="T0" fmla="*/ 67 w 1950"/>
                <a:gd name="T1" fmla="*/ 0 h 449"/>
                <a:gd name="T2" fmla="*/ 51 w 1950"/>
                <a:gd name="T3" fmla="*/ 2 h 449"/>
                <a:gd name="T4" fmla="*/ 38 w 1950"/>
                <a:gd name="T5" fmla="*/ 8 h 449"/>
                <a:gd name="T6" fmla="*/ 26 w 1950"/>
                <a:gd name="T7" fmla="*/ 17 h 449"/>
                <a:gd name="T8" fmla="*/ 17 w 1950"/>
                <a:gd name="T9" fmla="*/ 27 h 449"/>
                <a:gd name="T10" fmla="*/ 9 w 1950"/>
                <a:gd name="T11" fmla="*/ 39 h 449"/>
                <a:gd name="T12" fmla="*/ 3 w 1950"/>
                <a:gd name="T13" fmla="*/ 52 h 449"/>
                <a:gd name="T14" fmla="*/ 0 w 1950"/>
                <a:gd name="T15" fmla="*/ 67 h 449"/>
                <a:gd name="T16" fmla="*/ 0 w 1950"/>
                <a:gd name="T17" fmla="*/ 376 h 449"/>
                <a:gd name="T18" fmla="*/ 1 w 1950"/>
                <a:gd name="T19" fmla="*/ 390 h 449"/>
                <a:gd name="T20" fmla="*/ 5 w 1950"/>
                <a:gd name="T21" fmla="*/ 405 h 449"/>
                <a:gd name="T22" fmla="*/ 11 w 1950"/>
                <a:gd name="T23" fmla="*/ 417 h 449"/>
                <a:gd name="T24" fmla="*/ 21 w 1950"/>
                <a:gd name="T25" fmla="*/ 428 h 449"/>
                <a:gd name="T26" fmla="*/ 32 w 1950"/>
                <a:gd name="T27" fmla="*/ 438 h 449"/>
                <a:gd name="T28" fmla="*/ 44 w 1950"/>
                <a:gd name="T29" fmla="*/ 444 h 449"/>
                <a:gd name="T30" fmla="*/ 59 w 1950"/>
                <a:gd name="T31" fmla="*/ 448 h 449"/>
                <a:gd name="T32" fmla="*/ 74 w 1950"/>
                <a:gd name="T33" fmla="*/ 449 h 449"/>
                <a:gd name="T34" fmla="*/ 1883 w 1950"/>
                <a:gd name="T35" fmla="*/ 449 h 449"/>
                <a:gd name="T36" fmla="*/ 1898 w 1950"/>
                <a:gd name="T37" fmla="*/ 446 h 449"/>
                <a:gd name="T38" fmla="*/ 1912 w 1950"/>
                <a:gd name="T39" fmla="*/ 440 h 449"/>
                <a:gd name="T40" fmla="*/ 1923 w 1950"/>
                <a:gd name="T41" fmla="*/ 432 h 449"/>
                <a:gd name="T42" fmla="*/ 1933 w 1950"/>
                <a:gd name="T43" fmla="*/ 423 h 449"/>
                <a:gd name="T44" fmla="*/ 1941 w 1950"/>
                <a:gd name="T45" fmla="*/ 411 h 449"/>
                <a:gd name="T46" fmla="*/ 1947 w 1950"/>
                <a:gd name="T47" fmla="*/ 398 h 449"/>
                <a:gd name="T48" fmla="*/ 1950 w 1950"/>
                <a:gd name="T49" fmla="*/ 382 h 449"/>
                <a:gd name="T50" fmla="*/ 1950 w 1950"/>
                <a:gd name="T51" fmla="*/ 75 h 449"/>
                <a:gd name="T52" fmla="*/ 1948 w 1950"/>
                <a:gd name="T53" fmla="*/ 60 h 449"/>
                <a:gd name="T54" fmla="*/ 1945 w 1950"/>
                <a:gd name="T55" fmla="*/ 44 h 449"/>
                <a:gd name="T56" fmla="*/ 1939 w 1950"/>
                <a:gd name="T57" fmla="*/ 33 h 449"/>
                <a:gd name="T58" fmla="*/ 1929 w 1950"/>
                <a:gd name="T59" fmla="*/ 21 h 449"/>
                <a:gd name="T60" fmla="*/ 1918 w 1950"/>
                <a:gd name="T61" fmla="*/ 12 h 449"/>
                <a:gd name="T62" fmla="*/ 1904 w 1950"/>
                <a:gd name="T63" fmla="*/ 4 h 449"/>
                <a:gd name="T64" fmla="*/ 1891 w 1950"/>
                <a:gd name="T65" fmla="*/ 0 h 449"/>
                <a:gd name="T66" fmla="*/ 1875 w 1950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0" h="449">
                  <a:moveTo>
                    <a:pt x="74" y="0"/>
                  </a:moveTo>
                  <a:lnTo>
                    <a:pt x="67" y="0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2" y="12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1" y="33"/>
                  </a:lnTo>
                  <a:lnTo>
                    <a:pt x="9" y="39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3" y="398"/>
                  </a:lnTo>
                  <a:lnTo>
                    <a:pt x="5" y="405"/>
                  </a:lnTo>
                  <a:lnTo>
                    <a:pt x="9" y="411"/>
                  </a:lnTo>
                  <a:lnTo>
                    <a:pt x="11" y="417"/>
                  </a:lnTo>
                  <a:lnTo>
                    <a:pt x="17" y="423"/>
                  </a:lnTo>
                  <a:lnTo>
                    <a:pt x="21" y="428"/>
                  </a:lnTo>
                  <a:lnTo>
                    <a:pt x="26" y="432"/>
                  </a:lnTo>
                  <a:lnTo>
                    <a:pt x="32" y="438"/>
                  </a:lnTo>
                  <a:lnTo>
                    <a:pt x="38" y="440"/>
                  </a:lnTo>
                  <a:lnTo>
                    <a:pt x="44" y="444"/>
                  </a:lnTo>
                  <a:lnTo>
                    <a:pt x="51" y="446"/>
                  </a:lnTo>
                  <a:lnTo>
                    <a:pt x="59" y="448"/>
                  </a:lnTo>
                  <a:lnTo>
                    <a:pt x="67" y="449"/>
                  </a:lnTo>
                  <a:lnTo>
                    <a:pt x="74" y="449"/>
                  </a:lnTo>
                  <a:lnTo>
                    <a:pt x="1875" y="449"/>
                  </a:lnTo>
                  <a:lnTo>
                    <a:pt x="1883" y="449"/>
                  </a:lnTo>
                  <a:lnTo>
                    <a:pt x="1891" y="448"/>
                  </a:lnTo>
                  <a:lnTo>
                    <a:pt x="1898" y="446"/>
                  </a:lnTo>
                  <a:lnTo>
                    <a:pt x="1904" y="444"/>
                  </a:lnTo>
                  <a:lnTo>
                    <a:pt x="1912" y="440"/>
                  </a:lnTo>
                  <a:lnTo>
                    <a:pt x="1918" y="438"/>
                  </a:lnTo>
                  <a:lnTo>
                    <a:pt x="1923" y="432"/>
                  </a:lnTo>
                  <a:lnTo>
                    <a:pt x="1929" y="428"/>
                  </a:lnTo>
                  <a:lnTo>
                    <a:pt x="1933" y="423"/>
                  </a:lnTo>
                  <a:lnTo>
                    <a:pt x="1939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8"/>
                  </a:lnTo>
                  <a:lnTo>
                    <a:pt x="1948" y="390"/>
                  </a:lnTo>
                  <a:lnTo>
                    <a:pt x="1950" y="382"/>
                  </a:lnTo>
                  <a:lnTo>
                    <a:pt x="1950" y="376"/>
                  </a:lnTo>
                  <a:lnTo>
                    <a:pt x="1950" y="75"/>
                  </a:lnTo>
                  <a:lnTo>
                    <a:pt x="1950" y="67"/>
                  </a:lnTo>
                  <a:lnTo>
                    <a:pt x="1948" y="60"/>
                  </a:lnTo>
                  <a:lnTo>
                    <a:pt x="1947" y="52"/>
                  </a:lnTo>
                  <a:lnTo>
                    <a:pt x="1945" y="44"/>
                  </a:lnTo>
                  <a:lnTo>
                    <a:pt x="1941" y="39"/>
                  </a:lnTo>
                  <a:lnTo>
                    <a:pt x="1939" y="33"/>
                  </a:lnTo>
                  <a:lnTo>
                    <a:pt x="1933" y="27"/>
                  </a:lnTo>
                  <a:lnTo>
                    <a:pt x="1929" y="21"/>
                  </a:lnTo>
                  <a:lnTo>
                    <a:pt x="1923" y="17"/>
                  </a:lnTo>
                  <a:lnTo>
                    <a:pt x="1918" y="12"/>
                  </a:lnTo>
                  <a:lnTo>
                    <a:pt x="1912" y="8"/>
                  </a:lnTo>
                  <a:lnTo>
                    <a:pt x="1904" y="4"/>
                  </a:lnTo>
                  <a:lnTo>
                    <a:pt x="1898" y="2"/>
                  </a:lnTo>
                  <a:lnTo>
                    <a:pt x="1891" y="0"/>
                  </a:lnTo>
                  <a:lnTo>
                    <a:pt x="1883" y="0"/>
                  </a:lnTo>
                  <a:lnTo>
                    <a:pt x="1875" y="0"/>
                  </a:lnTo>
                  <a:lnTo>
                    <a:pt x="7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7" name="Freeform 590"/>
            <p:cNvSpPr>
              <a:spLocks noEditPoints="1"/>
            </p:cNvSpPr>
            <p:nvPr/>
          </p:nvSpPr>
          <p:spPr bwMode="auto">
            <a:xfrm>
              <a:off x="25527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9 w 199"/>
                <a:gd name="T3" fmla="*/ 19 h 52"/>
                <a:gd name="T4" fmla="*/ 159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9" y="19"/>
                  </a:lnTo>
                  <a:lnTo>
                    <a:pt x="159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8" name="Rectangle 591"/>
            <p:cNvSpPr>
              <a:spLocks noChangeArrowheads="1"/>
            </p:cNvSpPr>
            <p:nvPr/>
          </p:nvSpPr>
          <p:spPr bwMode="auto">
            <a:xfrm>
              <a:off x="2552700" y="2665413"/>
              <a:ext cx="127000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99" name="Freeform 592"/>
            <p:cNvSpPr>
              <a:spLocks/>
            </p:cNvSpPr>
            <p:nvPr/>
          </p:nvSpPr>
          <p:spPr bwMode="auto">
            <a:xfrm>
              <a:off x="26717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0" name="Freeform 593"/>
            <p:cNvSpPr>
              <a:spLocks noEditPoints="1"/>
            </p:cNvSpPr>
            <p:nvPr/>
          </p:nvSpPr>
          <p:spPr bwMode="auto">
            <a:xfrm>
              <a:off x="1600200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1" name="Rectangle 594"/>
            <p:cNvSpPr>
              <a:spLocks noChangeArrowheads="1"/>
            </p:cNvSpPr>
            <p:nvPr/>
          </p:nvSpPr>
          <p:spPr bwMode="auto">
            <a:xfrm>
              <a:off x="1600200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2" name="Freeform 595"/>
            <p:cNvSpPr>
              <a:spLocks/>
            </p:cNvSpPr>
            <p:nvPr/>
          </p:nvSpPr>
          <p:spPr bwMode="auto">
            <a:xfrm>
              <a:off x="1719263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3" name="Freeform 596"/>
            <p:cNvSpPr>
              <a:spLocks noEditPoints="1"/>
            </p:cNvSpPr>
            <p:nvPr/>
          </p:nvSpPr>
          <p:spPr bwMode="auto">
            <a:xfrm>
              <a:off x="2074863" y="2649538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4" name="Rectangle 597"/>
            <p:cNvSpPr>
              <a:spLocks noChangeArrowheads="1"/>
            </p:cNvSpPr>
            <p:nvPr/>
          </p:nvSpPr>
          <p:spPr bwMode="auto">
            <a:xfrm>
              <a:off x="2074863" y="2665413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5" name="Freeform 598"/>
            <p:cNvSpPr>
              <a:spLocks/>
            </p:cNvSpPr>
            <p:nvPr/>
          </p:nvSpPr>
          <p:spPr bwMode="auto">
            <a:xfrm>
              <a:off x="2193925" y="2649538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06" name="Rectangle 599"/>
            <p:cNvSpPr>
              <a:spLocks noChangeArrowheads="1"/>
            </p:cNvSpPr>
            <p:nvPr/>
          </p:nvSpPr>
          <p:spPr bwMode="auto">
            <a:xfrm>
              <a:off x="1312863" y="2636838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7" name="Rectangle 600"/>
            <p:cNvSpPr>
              <a:spLocks noChangeArrowheads="1"/>
            </p:cNvSpPr>
            <p:nvPr/>
          </p:nvSpPr>
          <p:spPr bwMode="auto">
            <a:xfrm>
              <a:off x="1420813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8" name="Rectangle 601"/>
            <p:cNvSpPr>
              <a:spLocks noChangeArrowheads="1"/>
            </p:cNvSpPr>
            <p:nvPr/>
          </p:nvSpPr>
          <p:spPr bwMode="auto">
            <a:xfrm>
              <a:off x="144145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9" name="Rectangle 602"/>
            <p:cNvSpPr>
              <a:spLocks noChangeArrowheads="1"/>
            </p:cNvSpPr>
            <p:nvPr/>
          </p:nvSpPr>
          <p:spPr bwMode="auto">
            <a:xfrm>
              <a:off x="1854200" y="2636838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0" name="Rectangle 603"/>
            <p:cNvSpPr>
              <a:spLocks noChangeArrowheads="1"/>
            </p:cNvSpPr>
            <p:nvPr/>
          </p:nvSpPr>
          <p:spPr bwMode="auto">
            <a:xfrm>
              <a:off x="2316163" y="2636838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1" name="Rectangle 604"/>
            <p:cNvSpPr>
              <a:spLocks noChangeArrowheads="1"/>
            </p:cNvSpPr>
            <p:nvPr/>
          </p:nvSpPr>
          <p:spPr bwMode="auto">
            <a:xfrm>
              <a:off x="2409825" y="2636838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2" name="Rectangle 605"/>
            <p:cNvSpPr>
              <a:spLocks noChangeArrowheads="1"/>
            </p:cNvSpPr>
            <p:nvPr/>
          </p:nvSpPr>
          <p:spPr bwMode="auto">
            <a:xfrm>
              <a:off x="2432050" y="2636838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3" name="Freeform 606"/>
            <p:cNvSpPr>
              <a:spLocks noEditPoints="1"/>
            </p:cNvSpPr>
            <p:nvPr/>
          </p:nvSpPr>
          <p:spPr bwMode="auto">
            <a:xfrm>
              <a:off x="2632075" y="2728913"/>
              <a:ext cx="158750" cy="39688"/>
            </a:xfrm>
            <a:custGeom>
              <a:avLst/>
              <a:gdLst>
                <a:gd name="T0" fmla="*/ 0 w 200"/>
                <a:gd name="T1" fmla="*/ 19 h 50"/>
                <a:gd name="T2" fmla="*/ 158 w 200"/>
                <a:gd name="T3" fmla="*/ 19 h 50"/>
                <a:gd name="T4" fmla="*/ 158 w 200"/>
                <a:gd name="T5" fmla="*/ 30 h 50"/>
                <a:gd name="T6" fmla="*/ 0 w 200"/>
                <a:gd name="T7" fmla="*/ 30 h 50"/>
                <a:gd name="T8" fmla="*/ 0 w 200"/>
                <a:gd name="T9" fmla="*/ 19 h 50"/>
                <a:gd name="T10" fmla="*/ 150 w 200"/>
                <a:gd name="T11" fmla="*/ 0 h 50"/>
                <a:gd name="T12" fmla="*/ 200 w 200"/>
                <a:gd name="T13" fmla="*/ 25 h 50"/>
                <a:gd name="T14" fmla="*/ 150 w 200"/>
                <a:gd name="T15" fmla="*/ 50 h 50"/>
                <a:gd name="T16" fmla="*/ 150 w 2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0">
                  <a:moveTo>
                    <a:pt x="0" y="19"/>
                  </a:moveTo>
                  <a:lnTo>
                    <a:pt x="158" y="19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0" y="0"/>
                  </a:moveTo>
                  <a:lnTo>
                    <a:pt x="200" y="25"/>
                  </a:lnTo>
                  <a:lnTo>
                    <a:pt x="150" y="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4" name="Rectangle 608"/>
            <p:cNvSpPr>
              <a:spLocks noChangeArrowheads="1"/>
            </p:cNvSpPr>
            <p:nvPr/>
          </p:nvSpPr>
          <p:spPr bwMode="auto">
            <a:xfrm>
              <a:off x="2632075" y="2743200"/>
              <a:ext cx="123825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5" name="Freeform 609"/>
            <p:cNvSpPr>
              <a:spLocks/>
            </p:cNvSpPr>
            <p:nvPr/>
          </p:nvSpPr>
          <p:spPr bwMode="auto">
            <a:xfrm>
              <a:off x="2751138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6" name="Freeform 610"/>
            <p:cNvSpPr>
              <a:spLocks noEditPoints="1"/>
            </p:cNvSpPr>
            <p:nvPr/>
          </p:nvSpPr>
          <p:spPr bwMode="auto">
            <a:xfrm>
              <a:off x="1281113" y="2728912"/>
              <a:ext cx="79375" cy="39688"/>
            </a:xfrm>
            <a:custGeom>
              <a:avLst/>
              <a:gdLst>
                <a:gd name="T0" fmla="*/ 0 w 100"/>
                <a:gd name="T1" fmla="*/ 19 h 50"/>
                <a:gd name="T2" fmla="*/ 58 w 100"/>
                <a:gd name="T3" fmla="*/ 19 h 50"/>
                <a:gd name="T4" fmla="*/ 58 w 100"/>
                <a:gd name="T5" fmla="*/ 30 h 50"/>
                <a:gd name="T6" fmla="*/ 0 w 100"/>
                <a:gd name="T7" fmla="*/ 30 h 50"/>
                <a:gd name="T8" fmla="*/ 0 w 100"/>
                <a:gd name="T9" fmla="*/ 19 h 50"/>
                <a:gd name="T10" fmla="*/ 50 w 100"/>
                <a:gd name="T11" fmla="*/ 0 h 50"/>
                <a:gd name="T12" fmla="*/ 100 w 100"/>
                <a:gd name="T13" fmla="*/ 25 h 50"/>
                <a:gd name="T14" fmla="*/ 50 w 100"/>
                <a:gd name="T15" fmla="*/ 50 h 50"/>
                <a:gd name="T16" fmla="*/ 50 w 1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50">
                  <a:moveTo>
                    <a:pt x="0" y="19"/>
                  </a:moveTo>
                  <a:lnTo>
                    <a:pt x="58" y="19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50" y="0"/>
                  </a:moveTo>
                  <a:lnTo>
                    <a:pt x="100" y="25"/>
                  </a:lnTo>
                  <a:lnTo>
                    <a:pt x="50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7" name="Rectangle 611"/>
            <p:cNvSpPr>
              <a:spLocks noChangeArrowheads="1"/>
            </p:cNvSpPr>
            <p:nvPr/>
          </p:nvSpPr>
          <p:spPr bwMode="auto">
            <a:xfrm>
              <a:off x="1281113" y="2743200"/>
              <a:ext cx="46038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8" name="Freeform 612"/>
            <p:cNvSpPr>
              <a:spLocks/>
            </p:cNvSpPr>
            <p:nvPr/>
          </p:nvSpPr>
          <p:spPr bwMode="auto">
            <a:xfrm>
              <a:off x="1320800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19" name="Freeform 613"/>
            <p:cNvSpPr>
              <a:spLocks noEditPoints="1"/>
            </p:cNvSpPr>
            <p:nvPr/>
          </p:nvSpPr>
          <p:spPr bwMode="auto">
            <a:xfrm>
              <a:off x="1677988" y="2728912"/>
              <a:ext cx="160338" cy="39688"/>
            </a:xfrm>
            <a:custGeom>
              <a:avLst/>
              <a:gdLst>
                <a:gd name="T0" fmla="*/ 0 w 201"/>
                <a:gd name="T1" fmla="*/ 19 h 50"/>
                <a:gd name="T2" fmla="*/ 159 w 201"/>
                <a:gd name="T3" fmla="*/ 19 h 50"/>
                <a:gd name="T4" fmla="*/ 159 w 201"/>
                <a:gd name="T5" fmla="*/ 30 h 50"/>
                <a:gd name="T6" fmla="*/ 0 w 201"/>
                <a:gd name="T7" fmla="*/ 30 h 50"/>
                <a:gd name="T8" fmla="*/ 0 w 201"/>
                <a:gd name="T9" fmla="*/ 19 h 50"/>
                <a:gd name="T10" fmla="*/ 151 w 201"/>
                <a:gd name="T11" fmla="*/ 0 h 50"/>
                <a:gd name="T12" fmla="*/ 201 w 201"/>
                <a:gd name="T13" fmla="*/ 25 h 50"/>
                <a:gd name="T14" fmla="*/ 151 w 201"/>
                <a:gd name="T15" fmla="*/ 50 h 50"/>
                <a:gd name="T16" fmla="*/ 151 w 20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0">
                  <a:moveTo>
                    <a:pt x="0" y="19"/>
                  </a:moveTo>
                  <a:lnTo>
                    <a:pt x="159" y="19"/>
                  </a:lnTo>
                  <a:lnTo>
                    <a:pt x="159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1" y="0"/>
                  </a:moveTo>
                  <a:lnTo>
                    <a:pt x="201" y="25"/>
                  </a:lnTo>
                  <a:lnTo>
                    <a:pt x="151" y="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0" name="Rectangle 614"/>
            <p:cNvSpPr>
              <a:spLocks noChangeArrowheads="1"/>
            </p:cNvSpPr>
            <p:nvPr/>
          </p:nvSpPr>
          <p:spPr bwMode="auto">
            <a:xfrm>
              <a:off x="167798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1" name="Freeform 615"/>
            <p:cNvSpPr>
              <a:spLocks/>
            </p:cNvSpPr>
            <p:nvPr/>
          </p:nvSpPr>
          <p:spPr bwMode="auto">
            <a:xfrm>
              <a:off x="1798638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2" name="Freeform 616"/>
            <p:cNvSpPr>
              <a:spLocks noEditPoints="1"/>
            </p:cNvSpPr>
            <p:nvPr/>
          </p:nvSpPr>
          <p:spPr bwMode="auto">
            <a:xfrm>
              <a:off x="2154238" y="2728912"/>
              <a:ext cx="158750" cy="39688"/>
            </a:xfrm>
            <a:custGeom>
              <a:avLst/>
              <a:gdLst>
                <a:gd name="T0" fmla="*/ 0 w 199"/>
                <a:gd name="T1" fmla="*/ 19 h 50"/>
                <a:gd name="T2" fmla="*/ 157 w 199"/>
                <a:gd name="T3" fmla="*/ 19 h 50"/>
                <a:gd name="T4" fmla="*/ 157 w 199"/>
                <a:gd name="T5" fmla="*/ 30 h 50"/>
                <a:gd name="T6" fmla="*/ 0 w 199"/>
                <a:gd name="T7" fmla="*/ 30 h 50"/>
                <a:gd name="T8" fmla="*/ 0 w 199"/>
                <a:gd name="T9" fmla="*/ 19 h 50"/>
                <a:gd name="T10" fmla="*/ 149 w 199"/>
                <a:gd name="T11" fmla="*/ 0 h 50"/>
                <a:gd name="T12" fmla="*/ 199 w 199"/>
                <a:gd name="T13" fmla="*/ 25 h 50"/>
                <a:gd name="T14" fmla="*/ 149 w 199"/>
                <a:gd name="T15" fmla="*/ 50 h 50"/>
                <a:gd name="T16" fmla="*/ 149 w 19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0" y="19"/>
                  </a:moveTo>
                  <a:lnTo>
                    <a:pt x="157" y="19"/>
                  </a:lnTo>
                  <a:lnTo>
                    <a:pt x="157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3" name="Rectangle 617"/>
            <p:cNvSpPr>
              <a:spLocks noChangeArrowheads="1"/>
            </p:cNvSpPr>
            <p:nvPr/>
          </p:nvSpPr>
          <p:spPr bwMode="auto">
            <a:xfrm>
              <a:off x="215423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4" name="Freeform 618"/>
            <p:cNvSpPr>
              <a:spLocks/>
            </p:cNvSpPr>
            <p:nvPr/>
          </p:nvSpPr>
          <p:spPr bwMode="auto">
            <a:xfrm>
              <a:off x="2273300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5" name="Rectangle 619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6" name="Rectangle 620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27" name="Rectangle 621"/>
            <p:cNvSpPr>
              <a:spLocks noChangeArrowheads="1"/>
            </p:cNvSpPr>
            <p:nvPr/>
          </p:nvSpPr>
          <p:spPr bwMode="auto">
            <a:xfrm>
              <a:off x="1392238" y="2717800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8" name="Rectangle 622"/>
            <p:cNvSpPr>
              <a:spLocks noChangeArrowheads="1"/>
            </p:cNvSpPr>
            <p:nvPr/>
          </p:nvSpPr>
          <p:spPr bwMode="auto">
            <a:xfrm>
              <a:off x="14986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9" name="Rectangle 623"/>
            <p:cNvSpPr>
              <a:spLocks noChangeArrowheads="1"/>
            </p:cNvSpPr>
            <p:nvPr/>
          </p:nvSpPr>
          <p:spPr bwMode="auto">
            <a:xfrm>
              <a:off x="152082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0" name="Rectangle 624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31" name="Rectangle 625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32" name="Rectangle 626"/>
            <p:cNvSpPr>
              <a:spLocks noChangeArrowheads="1"/>
            </p:cNvSpPr>
            <p:nvPr/>
          </p:nvSpPr>
          <p:spPr bwMode="auto">
            <a:xfrm>
              <a:off x="193357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3" name="Rectangle 627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34" name="Rectangle 628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35" name="Rectangle 629"/>
            <p:cNvSpPr>
              <a:spLocks noChangeArrowheads="1"/>
            </p:cNvSpPr>
            <p:nvPr/>
          </p:nvSpPr>
          <p:spPr bwMode="auto">
            <a:xfrm>
              <a:off x="2397125" y="2717800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6" name="Rectangle 630"/>
            <p:cNvSpPr>
              <a:spLocks noChangeArrowheads="1"/>
            </p:cNvSpPr>
            <p:nvPr/>
          </p:nvSpPr>
          <p:spPr bwMode="auto">
            <a:xfrm>
              <a:off x="24892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7" name="Rectangle 631"/>
            <p:cNvSpPr>
              <a:spLocks noChangeArrowheads="1"/>
            </p:cNvSpPr>
            <p:nvPr/>
          </p:nvSpPr>
          <p:spPr bwMode="auto">
            <a:xfrm>
              <a:off x="2511425" y="2717800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8" name="Freeform 632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39" name="Freeform 633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0" name="Freeform 634"/>
            <p:cNvSpPr>
              <a:spLocks noEditPoints="1"/>
            </p:cNvSpPr>
            <p:nvPr/>
          </p:nvSpPr>
          <p:spPr bwMode="auto">
            <a:xfrm>
              <a:off x="2711450" y="2809875"/>
              <a:ext cx="158750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50 w 200"/>
                <a:gd name="T11" fmla="*/ 0 h 49"/>
                <a:gd name="T12" fmla="*/ 200 w 200"/>
                <a:gd name="T13" fmla="*/ 24 h 49"/>
                <a:gd name="T14" fmla="*/ 150 w 200"/>
                <a:gd name="T15" fmla="*/ 49 h 49"/>
                <a:gd name="T16" fmla="*/ 150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0" y="0"/>
                  </a:moveTo>
                  <a:lnTo>
                    <a:pt x="200" y="24"/>
                  </a:lnTo>
                  <a:lnTo>
                    <a:pt x="150" y="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1" name="Rectangle 635"/>
            <p:cNvSpPr>
              <a:spLocks noChangeArrowheads="1"/>
            </p:cNvSpPr>
            <p:nvPr/>
          </p:nvSpPr>
          <p:spPr bwMode="auto">
            <a:xfrm>
              <a:off x="27114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3" name="Freeform 636"/>
            <p:cNvSpPr>
              <a:spLocks/>
            </p:cNvSpPr>
            <p:nvPr/>
          </p:nvSpPr>
          <p:spPr bwMode="auto">
            <a:xfrm>
              <a:off x="283051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4" name="Freeform 637"/>
            <p:cNvSpPr>
              <a:spLocks noEditPoints="1"/>
            </p:cNvSpPr>
            <p:nvPr/>
          </p:nvSpPr>
          <p:spPr bwMode="auto">
            <a:xfrm>
              <a:off x="1360488" y="2809875"/>
              <a:ext cx="79375" cy="39688"/>
            </a:xfrm>
            <a:custGeom>
              <a:avLst/>
              <a:gdLst>
                <a:gd name="T0" fmla="*/ 0 w 100"/>
                <a:gd name="T1" fmla="*/ 17 h 49"/>
                <a:gd name="T2" fmla="*/ 58 w 100"/>
                <a:gd name="T3" fmla="*/ 17 h 49"/>
                <a:gd name="T4" fmla="*/ 58 w 100"/>
                <a:gd name="T5" fmla="*/ 30 h 49"/>
                <a:gd name="T6" fmla="*/ 0 w 100"/>
                <a:gd name="T7" fmla="*/ 30 h 49"/>
                <a:gd name="T8" fmla="*/ 0 w 100"/>
                <a:gd name="T9" fmla="*/ 17 h 49"/>
                <a:gd name="T10" fmla="*/ 50 w 100"/>
                <a:gd name="T11" fmla="*/ 0 h 49"/>
                <a:gd name="T12" fmla="*/ 100 w 100"/>
                <a:gd name="T13" fmla="*/ 24 h 49"/>
                <a:gd name="T14" fmla="*/ 50 w 100"/>
                <a:gd name="T15" fmla="*/ 49 h 49"/>
                <a:gd name="T16" fmla="*/ 50 w 1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0" y="17"/>
                  </a:moveTo>
                  <a:lnTo>
                    <a:pt x="58" y="17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50" y="0"/>
                  </a:moveTo>
                  <a:lnTo>
                    <a:pt x="100" y="24"/>
                  </a:lnTo>
                  <a:lnTo>
                    <a:pt x="5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6" name="Rectangle 638"/>
            <p:cNvSpPr>
              <a:spLocks noChangeArrowheads="1"/>
            </p:cNvSpPr>
            <p:nvPr/>
          </p:nvSpPr>
          <p:spPr bwMode="auto">
            <a:xfrm>
              <a:off x="1360488" y="2822575"/>
              <a:ext cx="46038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47" name="Freeform 639"/>
            <p:cNvSpPr>
              <a:spLocks/>
            </p:cNvSpPr>
            <p:nvPr/>
          </p:nvSpPr>
          <p:spPr bwMode="auto">
            <a:xfrm>
              <a:off x="1400175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52" name="Freeform 640"/>
            <p:cNvSpPr>
              <a:spLocks noEditPoints="1"/>
            </p:cNvSpPr>
            <p:nvPr/>
          </p:nvSpPr>
          <p:spPr bwMode="auto">
            <a:xfrm>
              <a:off x="1758950" y="2809875"/>
              <a:ext cx="157163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48 w 200"/>
                <a:gd name="T11" fmla="*/ 0 h 49"/>
                <a:gd name="T12" fmla="*/ 200 w 200"/>
                <a:gd name="T13" fmla="*/ 24 h 49"/>
                <a:gd name="T14" fmla="*/ 148 w 200"/>
                <a:gd name="T15" fmla="*/ 49 h 49"/>
                <a:gd name="T16" fmla="*/ 148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48" y="0"/>
                  </a:moveTo>
                  <a:lnTo>
                    <a:pt x="200" y="24"/>
                  </a:lnTo>
                  <a:lnTo>
                    <a:pt x="148" y="4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53" name="Rectangle 641"/>
            <p:cNvSpPr>
              <a:spLocks noChangeArrowheads="1"/>
            </p:cNvSpPr>
            <p:nvPr/>
          </p:nvSpPr>
          <p:spPr bwMode="auto">
            <a:xfrm>
              <a:off x="17589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77" name="Freeform 642"/>
            <p:cNvSpPr>
              <a:spLocks/>
            </p:cNvSpPr>
            <p:nvPr/>
          </p:nvSpPr>
          <p:spPr bwMode="auto">
            <a:xfrm>
              <a:off x="1876425" y="2809875"/>
              <a:ext cx="39688" cy="39688"/>
            </a:xfrm>
            <a:custGeom>
              <a:avLst/>
              <a:gdLst>
                <a:gd name="T0" fmla="*/ 0 w 52"/>
                <a:gd name="T1" fmla="*/ 0 h 49"/>
                <a:gd name="T2" fmla="*/ 52 w 52"/>
                <a:gd name="T3" fmla="*/ 24 h 49"/>
                <a:gd name="T4" fmla="*/ 0 w 52"/>
                <a:gd name="T5" fmla="*/ 49 h 49"/>
                <a:gd name="T6" fmla="*/ 0 w 5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lnTo>
                    <a:pt x="52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78" name="Freeform 643"/>
            <p:cNvSpPr>
              <a:spLocks noEditPoints="1"/>
            </p:cNvSpPr>
            <p:nvPr/>
          </p:nvSpPr>
          <p:spPr bwMode="auto">
            <a:xfrm>
              <a:off x="2233613" y="2809875"/>
              <a:ext cx="160338" cy="39688"/>
            </a:xfrm>
            <a:custGeom>
              <a:avLst/>
              <a:gdLst>
                <a:gd name="T0" fmla="*/ 0 w 202"/>
                <a:gd name="T1" fmla="*/ 17 h 49"/>
                <a:gd name="T2" fmla="*/ 160 w 202"/>
                <a:gd name="T3" fmla="*/ 17 h 49"/>
                <a:gd name="T4" fmla="*/ 160 w 202"/>
                <a:gd name="T5" fmla="*/ 30 h 49"/>
                <a:gd name="T6" fmla="*/ 0 w 202"/>
                <a:gd name="T7" fmla="*/ 30 h 49"/>
                <a:gd name="T8" fmla="*/ 0 w 202"/>
                <a:gd name="T9" fmla="*/ 17 h 49"/>
                <a:gd name="T10" fmla="*/ 152 w 202"/>
                <a:gd name="T11" fmla="*/ 0 h 49"/>
                <a:gd name="T12" fmla="*/ 202 w 202"/>
                <a:gd name="T13" fmla="*/ 24 h 49"/>
                <a:gd name="T14" fmla="*/ 152 w 202"/>
                <a:gd name="T15" fmla="*/ 49 h 49"/>
                <a:gd name="T16" fmla="*/ 152 w 20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9">
                  <a:moveTo>
                    <a:pt x="0" y="17"/>
                  </a:moveTo>
                  <a:lnTo>
                    <a:pt x="160" y="17"/>
                  </a:lnTo>
                  <a:lnTo>
                    <a:pt x="160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2" y="0"/>
                  </a:moveTo>
                  <a:lnTo>
                    <a:pt x="202" y="24"/>
                  </a:lnTo>
                  <a:lnTo>
                    <a:pt x="15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0" name="Rectangle 644"/>
            <p:cNvSpPr>
              <a:spLocks noChangeArrowheads="1"/>
            </p:cNvSpPr>
            <p:nvPr/>
          </p:nvSpPr>
          <p:spPr bwMode="auto">
            <a:xfrm>
              <a:off x="2233613" y="2822575"/>
              <a:ext cx="127000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1" name="Freeform 645"/>
            <p:cNvSpPr>
              <a:spLocks/>
            </p:cNvSpPr>
            <p:nvPr/>
          </p:nvSpPr>
          <p:spPr bwMode="auto">
            <a:xfrm>
              <a:off x="235426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2" name="Rectangle 646"/>
            <p:cNvSpPr>
              <a:spLocks noChangeArrowheads="1"/>
            </p:cNvSpPr>
            <p:nvPr/>
          </p:nvSpPr>
          <p:spPr bwMode="auto">
            <a:xfrm>
              <a:off x="1439863" y="2747962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3" name="Rectangle 647"/>
            <p:cNvSpPr>
              <a:spLocks noChangeArrowheads="1"/>
            </p:cNvSpPr>
            <p:nvPr/>
          </p:nvSpPr>
          <p:spPr bwMode="auto">
            <a:xfrm>
              <a:off x="1439863" y="2747962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4" name="Rectangle 648"/>
            <p:cNvSpPr>
              <a:spLocks noChangeArrowheads="1"/>
            </p:cNvSpPr>
            <p:nvPr/>
          </p:nvSpPr>
          <p:spPr bwMode="auto">
            <a:xfrm>
              <a:off x="1471613" y="2795587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5" name="Rectangle 649"/>
            <p:cNvSpPr>
              <a:spLocks noChangeArrowheads="1"/>
            </p:cNvSpPr>
            <p:nvPr/>
          </p:nvSpPr>
          <p:spPr bwMode="auto">
            <a:xfrm>
              <a:off x="1577975" y="2795587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6" name="Rectangle 650"/>
            <p:cNvSpPr>
              <a:spLocks noChangeArrowheads="1"/>
            </p:cNvSpPr>
            <p:nvPr/>
          </p:nvSpPr>
          <p:spPr bwMode="auto">
            <a:xfrm>
              <a:off x="1601788" y="2795587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7" name="Rectangle 651"/>
            <p:cNvSpPr>
              <a:spLocks noChangeArrowheads="1"/>
            </p:cNvSpPr>
            <p:nvPr/>
          </p:nvSpPr>
          <p:spPr bwMode="auto">
            <a:xfrm>
              <a:off x="1916113" y="2747962"/>
              <a:ext cx="396875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8" name="Rectangle 652"/>
            <p:cNvSpPr>
              <a:spLocks noChangeArrowheads="1"/>
            </p:cNvSpPr>
            <p:nvPr/>
          </p:nvSpPr>
          <p:spPr bwMode="auto">
            <a:xfrm>
              <a:off x="1916113" y="2747962"/>
              <a:ext cx="396875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89" name="Rectangle 653"/>
            <p:cNvSpPr>
              <a:spLocks noChangeArrowheads="1"/>
            </p:cNvSpPr>
            <p:nvPr/>
          </p:nvSpPr>
          <p:spPr bwMode="auto">
            <a:xfrm>
              <a:off x="2014538" y="2795587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0" name="Rectangle 654"/>
            <p:cNvSpPr>
              <a:spLocks noChangeArrowheads="1"/>
            </p:cNvSpPr>
            <p:nvPr/>
          </p:nvSpPr>
          <p:spPr bwMode="auto">
            <a:xfrm>
              <a:off x="2393950" y="2747962"/>
              <a:ext cx="396875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91" name="Rectangle 655"/>
            <p:cNvSpPr>
              <a:spLocks noChangeArrowheads="1"/>
            </p:cNvSpPr>
            <p:nvPr/>
          </p:nvSpPr>
          <p:spPr bwMode="auto">
            <a:xfrm>
              <a:off x="2393950" y="2747962"/>
              <a:ext cx="396875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92" name="Rectangle 656"/>
            <p:cNvSpPr>
              <a:spLocks noChangeArrowheads="1"/>
            </p:cNvSpPr>
            <p:nvPr/>
          </p:nvSpPr>
          <p:spPr bwMode="auto">
            <a:xfrm>
              <a:off x="2476500" y="2795587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3" name="Rectangle 657"/>
            <p:cNvSpPr>
              <a:spLocks noChangeArrowheads="1"/>
            </p:cNvSpPr>
            <p:nvPr/>
          </p:nvSpPr>
          <p:spPr bwMode="auto">
            <a:xfrm>
              <a:off x="2568575" y="2795587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4" name="Rectangle 658"/>
            <p:cNvSpPr>
              <a:spLocks noChangeArrowheads="1"/>
            </p:cNvSpPr>
            <p:nvPr/>
          </p:nvSpPr>
          <p:spPr bwMode="auto">
            <a:xfrm>
              <a:off x="2590800" y="2795587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5" name="Rectangle 659"/>
            <p:cNvSpPr>
              <a:spLocks noChangeArrowheads="1"/>
            </p:cNvSpPr>
            <p:nvPr/>
          </p:nvSpPr>
          <p:spPr bwMode="auto">
            <a:xfrm>
              <a:off x="1717675" y="2620962"/>
              <a:ext cx="813683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 Scenario #3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6" name="Freeform 660"/>
            <p:cNvSpPr>
              <a:spLocks noEditPoints="1"/>
            </p:cNvSpPr>
            <p:nvPr/>
          </p:nvSpPr>
          <p:spPr bwMode="auto">
            <a:xfrm>
              <a:off x="2552700" y="2649537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9 w 199"/>
                <a:gd name="T3" fmla="*/ 19 h 52"/>
                <a:gd name="T4" fmla="*/ 159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9" y="19"/>
                  </a:lnTo>
                  <a:lnTo>
                    <a:pt x="159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97" name="Rectangle 661"/>
            <p:cNvSpPr>
              <a:spLocks noChangeArrowheads="1"/>
            </p:cNvSpPr>
            <p:nvPr/>
          </p:nvSpPr>
          <p:spPr bwMode="auto">
            <a:xfrm>
              <a:off x="2552700" y="2665412"/>
              <a:ext cx="127000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98" name="Freeform 662"/>
            <p:cNvSpPr>
              <a:spLocks/>
            </p:cNvSpPr>
            <p:nvPr/>
          </p:nvSpPr>
          <p:spPr bwMode="auto">
            <a:xfrm>
              <a:off x="2671763" y="2649537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99" name="Freeform 663"/>
            <p:cNvSpPr>
              <a:spLocks noEditPoints="1"/>
            </p:cNvSpPr>
            <p:nvPr/>
          </p:nvSpPr>
          <p:spPr bwMode="auto">
            <a:xfrm>
              <a:off x="1600200" y="2649537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0" name="Rectangle 664"/>
            <p:cNvSpPr>
              <a:spLocks noChangeArrowheads="1"/>
            </p:cNvSpPr>
            <p:nvPr/>
          </p:nvSpPr>
          <p:spPr bwMode="auto">
            <a:xfrm>
              <a:off x="1600200" y="2665412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1" name="Freeform 665"/>
            <p:cNvSpPr>
              <a:spLocks/>
            </p:cNvSpPr>
            <p:nvPr/>
          </p:nvSpPr>
          <p:spPr bwMode="auto">
            <a:xfrm>
              <a:off x="1719263" y="2649537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2" name="Freeform 666"/>
            <p:cNvSpPr>
              <a:spLocks noEditPoints="1"/>
            </p:cNvSpPr>
            <p:nvPr/>
          </p:nvSpPr>
          <p:spPr bwMode="auto">
            <a:xfrm>
              <a:off x="2074863" y="2649537"/>
              <a:ext cx="158750" cy="41275"/>
            </a:xfrm>
            <a:custGeom>
              <a:avLst/>
              <a:gdLst>
                <a:gd name="T0" fmla="*/ 0 w 199"/>
                <a:gd name="T1" fmla="*/ 19 h 52"/>
                <a:gd name="T2" fmla="*/ 157 w 199"/>
                <a:gd name="T3" fmla="*/ 19 h 52"/>
                <a:gd name="T4" fmla="*/ 157 w 199"/>
                <a:gd name="T5" fmla="*/ 33 h 52"/>
                <a:gd name="T6" fmla="*/ 0 w 199"/>
                <a:gd name="T7" fmla="*/ 33 h 52"/>
                <a:gd name="T8" fmla="*/ 0 w 199"/>
                <a:gd name="T9" fmla="*/ 19 h 52"/>
                <a:gd name="T10" fmla="*/ 149 w 199"/>
                <a:gd name="T11" fmla="*/ 0 h 52"/>
                <a:gd name="T12" fmla="*/ 199 w 199"/>
                <a:gd name="T13" fmla="*/ 25 h 52"/>
                <a:gd name="T14" fmla="*/ 149 w 199"/>
                <a:gd name="T15" fmla="*/ 52 h 52"/>
                <a:gd name="T16" fmla="*/ 149 w 1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2">
                  <a:moveTo>
                    <a:pt x="0" y="19"/>
                  </a:moveTo>
                  <a:lnTo>
                    <a:pt x="157" y="19"/>
                  </a:lnTo>
                  <a:lnTo>
                    <a:pt x="157" y="33"/>
                  </a:lnTo>
                  <a:lnTo>
                    <a:pt x="0" y="33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3" name="Rectangle 667"/>
            <p:cNvSpPr>
              <a:spLocks noChangeArrowheads="1"/>
            </p:cNvSpPr>
            <p:nvPr/>
          </p:nvSpPr>
          <p:spPr bwMode="auto">
            <a:xfrm>
              <a:off x="2074863" y="2665412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4" name="Freeform 668"/>
            <p:cNvSpPr>
              <a:spLocks/>
            </p:cNvSpPr>
            <p:nvPr/>
          </p:nvSpPr>
          <p:spPr bwMode="auto">
            <a:xfrm>
              <a:off x="2193925" y="2649537"/>
              <a:ext cx="39688" cy="41275"/>
            </a:xfrm>
            <a:custGeom>
              <a:avLst/>
              <a:gdLst>
                <a:gd name="T0" fmla="*/ 0 w 50"/>
                <a:gd name="T1" fmla="*/ 0 h 52"/>
                <a:gd name="T2" fmla="*/ 50 w 50"/>
                <a:gd name="T3" fmla="*/ 25 h 52"/>
                <a:gd name="T4" fmla="*/ 0 w 50"/>
                <a:gd name="T5" fmla="*/ 52 h 52"/>
                <a:gd name="T6" fmla="*/ 0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0" y="0"/>
                  </a:moveTo>
                  <a:lnTo>
                    <a:pt x="50" y="25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05" name="Rectangle 669"/>
            <p:cNvSpPr>
              <a:spLocks noChangeArrowheads="1"/>
            </p:cNvSpPr>
            <p:nvPr/>
          </p:nvSpPr>
          <p:spPr bwMode="auto">
            <a:xfrm>
              <a:off x="1312863" y="2636837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6" name="Rectangle 670"/>
            <p:cNvSpPr>
              <a:spLocks noChangeArrowheads="1"/>
            </p:cNvSpPr>
            <p:nvPr/>
          </p:nvSpPr>
          <p:spPr bwMode="auto">
            <a:xfrm>
              <a:off x="1420813" y="2636837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7" name="Rectangle 671"/>
            <p:cNvSpPr>
              <a:spLocks noChangeArrowheads="1"/>
            </p:cNvSpPr>
            <p:nvPr/>
          </p:nvSpPr>
          <p:spPr bwMode="auto">
            <a:xfrm>
              <a:off x="1441450" y="2636837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8" name="Rectangle 672"/>
            <p:cNvSpPr>
              <a:spLocks noChangeArrowheads="1"/>
            </p:cNvSpPr>
            <p:nvPr/>
          </p:nvSpPr>
          <p:spPr bwMode="auto">
            <a:xfrm>
              <a:off x="1854200" y="2636837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9" name="Rectangle 673"/>
            <p:cNvSpPr>
              <a:spLocks noChangeArrowheads="1"/>
            </p:cNvSpPr>
            <p:nvPr/>
          </p:nvSpPr>
          <p:spPr bwMode="auto">
            <a:xfrm>
              <a:off x="2316163" y="2636837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0" name="Rectangle 674"/>
            <p:cNvSpPr>
              <a:spLocks noChangeArrowheads="1"/>
            </p:cNvSpPr>
            <p:nvPr/>
          </p:nvSpPr>
          <p:spPr bwMode="auto">
            <a:xfrm>
              <a:off x="2409825" y="2636837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1" name="Rectangle 675"/>
            <p:cNvSpPr>
              <a:spLocks noChangeArrowheads="1"/>
            </p:cNvSpPr>
            <p:nvPr/>
          </p:nvSpPr>
          <p:spPr bwMode="auto">
            <a:xfrm>
              <a:off x="2432050" y="2636837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2" name="Rectangle 676"/>
            <p:cNvSpPr>
              <a:spLocks noChangeArrowheads="1"/>
            </p:cNvSpPr>
            <p:nvPr/>
          </p:nvSpPr>
          <p:spPr bwMode="auto">
            <a:xfrm>
              <a:off x="1344613" y="2543175"/>
              <a:ext cx="87795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Operational Scenario #1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3" name="Freeform 677"/>
            <p:cNvSpPr>
              <a:spLocks noEditPoints="1"/>
            </p:cNvSpPr>
            <p:nvPr/>
          </p:nvSpPr>
          <p:spPr bwMode="auto">
            <a:xfrm>
              <a:off x="2632075" y="2728912"/>
              <a:ext cx="158750" cy="39688"/>
            </a:xfrm>
            <a:custGeom>
              <a:avLst/>
              <a:gdLst>
                <a:gd name="T0" fmla="*/ 0 w 200"/>
                <a:gd name="T1" fmla="*/ 19 h 50"/>
                <a:gd name="T2" fmla="*/ 158 w 200"/>
                <a:gd name="T3" fmla="*/ 19 h 50"/>
                <a:gd name="T4" fmla="*/ 158 w 200"/>
                <a:gd name="T5" fmla="*/ 30 h 50"/>
                <a:gd name="T6" fmla="*/ 0 w 200"/>
                <a:gd name="T7" fmla="*/ 30 h 50"/>
                <a:gd name="T8" fmla="*/ 0 w 200"/>
                <a:gd name="T9" fmla="*/ 19 h 50"/>
                <a:gd name="T10" fmla="*/ 150 w 200"/>
                <a:gd name="T11" fmla="*/ 0 h 50"/>
                <a:gd name="T12" fmla="*/ 200 w 200"/>
                <a:gd name="T13" fmla="*/ 25 h 50"/>
                <a:gd name="T14" fmla="*/ 150 w 200"/>
                <a:gd name="T15" fmla="*/ 50 h 50"/>
                <a:gd name="T16" fmla="*/ 150 w 20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0">
                  <a:moveTo>
                    <a:pt x="0" y="19"/>
                  </a:moveTo>
                  <a:lnTo>
                    <a:pt x="158" y="19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0" y="0"/>
                  </a:moveTo>
                  <a:lnTo>
                    <a:pt x="200" y="25"/>
                  </a:lnTo>
                  <a:lnTo>
                    <a:pt x="150" y="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4" name="Rectangle 678"/>
            <p:cNvSpPr>
              <a:spLocks noChangeArrowheads="1"/>
            </p:cNvSpPr>
            <p:nvPr/>
          </p:nvSpPr>
          <p:spPr bwMode="auto">
            <a:xfrm>
              <a:off x="2632075" y="2743200"/>
              <a:ext cx="123825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5" name="Freeform 679"/>
            <p:cNvSpPr>
              <a:spLocks/>
            </p:cNvSpPr>
            <p:nvPr/>
          </p:nvSpPr>
          <p:spPr bwMode="auto">
            <a:xfrm>
              <a:off x="2751138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6" name="Freeform 680"/>
            <p:cNvSpPr>
              <a:spLocks noEditPoints="1"/>
            </p:cNvSpPr>
            <p:nvPr/>
          </p:nvSpPr>
          <p:spPr bwMode="auto">
            <a:xfrm>
              <a:off x="1677988" y="2728912"/>
              <a:ext cx="160338" cy="39688"/>
            </a:xfrm>
            <a:custGeom>
              <a:avLst/>
              <a:gdLst>
                <a:gd name="T0" fmla="*/ 0 w 201"/>
                <a:gd name="T1" fmla="*/ 19 h 50"/>
                <a:gd name="T2" fmla="*/ 159 w 201"/>
                <a:gd name="T3" fmla="*/ 19 h 50"/>
                <a:gd name="T4" fmla="*/ 159 w 201"/>
                <a:gd name="T5" fmla="*/ 30 h 50"/>
                <a:gd name="T6" fmla="*/ 0 w 201"/>
                <a:gd name="T7" fmla="*/ 30 h 50"/>
                <a:gd name="T8" fmla="*/ 0 w 201"/>
                <a:gd name="T9" fmla="*/ 19 h 50"/>
                <a:gd name="T10" fmla="*/ 151 w 201"/>
                <a:gd name="T11" fmla="*/ 0 h 50"/>
                <a:gd name="T12" fmla="*/ 201 w 201"/>
                <a:gd name="T13" fmla="*/ 25 h 50"/>
                <a:gd name="T14" fmla="*/ 151 w 201"/>
                <a:gd name="T15" fmla="*/ 50 h 50"/>
                <a:gd name="T16" fmla="*/ 151 w 20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0">
                  <a:moveTo>
                    <a:pt x="0" y="19"/>
                  </a:moveTo>
                  <a:lnTo>
                    <a:pt x="159" y="19"/>
                  </a:lnTo>
                  <a:lnTo>
                    <a:pt x="159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51" y="0"/>
                  </a:moveTo>
                  <a:lnTo>
                    <a:pt x="201" y="25"/>
                  </a:lnTo>
                  <a:lnTo>
                    <a:pt x="151" y="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7" name="Rectangle 681"/>
            <p:cNvSpPr>
              <a:spLocks noChangeArrowheads="1"/>
            </p:cNvSpPr>
            <p:nvPr/>
          </p:nvSpPr>
          <p:spPr bwMode="auto">
            <a:xfrm>
              <a:off x="167798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8" name="Freeform 682"/>
            <p:cNvSpPr>
              <a:spLocks/>
            </p:cNvSpPr>
            <p:nvPr/>
          </p:nvSpPr>
          <p:spPr bwMode="auto">
            <a:xfrm>
              <a:off x="1798638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19" name="Freeform 683"/>
            <p:cNvSpPr>
              <a:spLocks noEditPoints="1"/>
            </p:cNvSpPr>
            <p:nvPr/>
          </p:nvSpPr>
          <p:spPr bwMode="auto">
            <a:xfrm>
              <a:off x="2154238" y="2728912"/>
              <a:ext cx="158750" cy="39688"/>
            </a:xfrm>
            <a:custGeom>
              <a:avLst/>
              <a:gdLst>
                <a:gd name="T0" fmla="*/ 0 w 199"/>
                <a:gd name="T1" fmla="*/ 19 h 50"/>
                <a:gd name="T2" fmla="*/ 157 w 199"/>
                <a:gd name="T3" fmla="*/ 19 h 50"/>
                <a:gd name="T4" fmla="*/ 157 w 199"/>
                <a:gd name="T5" fmla="*/ 30 h 50"/>
                <a:gd name="T6" fmla="*/ 0 w 199"/>
                <a:gd name="T7" fmla="*/ 30 h 50"/>
                <a:gd name="T8" fmla="*/ 0 w 199"/>
                <a:gd name="T9" fmla="*/ 19 h 50"/>
                <a:gd name="T10" fmla="*/ 149 w 199"/>
                <a:gd name="T11" fmla="*/ 0 h 50"/>
                <a:gd name="T12" fmla="*/ 199 w 199"/>
                <a:gd name="T13" fmla="*/ 25 h 50"/>
                <a:gd name="T14" fmla="*/ 149 w 199"/>
                <a:gd name="T15" fmla="*/ 50 h 50"/>
                <a:gd name="T16" fmla="*/ 149 w 199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0" y="19"/>
                  </a:moveTo>
                  <a:lnTo>
                    <a:pt x="157" y="19"/>
                  </a:lnTo>
                  <a:lnTo>
                    <a:pt x="157" y="30"/>
                  </a:lnTo>
                  <a:lnTo>
                    <a:pt x="0" y="30"/>
                  </a:lnTo>
                  <a:lnTo>
                    <a:pt x="0" y="19"/>
                  </a:lnTo>
                  <a:close/>
                  <a:moveTo>
                    <a:pt x="149" y="0"/>
                  </a:moveTo>
                  <a:lnTo>
                    <a:pt x="199" y="25"/>
                  </a:lnTo>
                  <a:lnTo>
                    <a:pt x="149" y="5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0" name="Rectangle 684"/>
            <p:cNvSpPr>
              <a:spLocks noChangeArrowheads="1"/>
            </p:cNvSpPr>
            <p:nvPr/>
          </p:nvSpPr>
          <p:spPr bwMode="auto">
            <a:xfrm>
              <a:off x="2154238" y="2743200"/>
              <a:ext cx="125413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1" name="Freeform 685"/>
            <p:cNvSpPr>
              <a:spLocks/>
            </p:cNvSpPr>
            <p:nvPr/>
          </p:nvSpPr>
          <p:spPr bwMode="auto">
            <a:xfrm>
              <a:off x="2273300" y="2728912"/>
              <a:ext cx="39688" cy="39688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25 h 50"/>
                <a:gd name="T4" fmla="*/ 0 w 50"/>
                <a:gd name="T5" fmla="*/ 50 h 50"/>
                <a:gd name="T6" fmla="*/ 0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25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2" name="Rectangle 686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3" name="Rectangle 687"/>
            <p:cNvSpPr>
              <a:spLocks noChangeArrowheads="1"/>
            </p:cNvSpPr>
            <p:nvPr/>
          </p:nvSpPr>
          <p:spPr bwMode="auto">
            <a:xfrm>
              <a:off x="13604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4" name="Rectangle 688"/>
            <p:cNvSpPr>
              <a:spLocks noChangeArrowheads="1"/>
            </p:cNvSpPr>
            <p:nvPr/>
          </p:nvSpPr>
          <p:spPr bwMode="auto">
            <a:xfrm>
              <a:off x="1392238" y="2717800"/>
              <a:ext cx="123078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5" name="Rectangle 689"/>
            <p:cNvSpPr>
              <a:spLocks noChangeArrowheads="1"/>
            </p:cNvSpPr>
            <p:nvPr/>
          </p:nvSpPr>
          <p:spPr bwMode="auto">
            <a:xfrm>
              <a:off x="14986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6" name="Rectangle 690"/>
            <p:cNvSpPr>
              <a:spLocks noChangeArrowheads="1"/>
            </p:cNvSpPr>
            <p:nvPr/>
          </p:nvSpPr>
          <p:spPr bwMode="auto">
            <a:xfrm>
              <a:off x="152082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7" name="Rectangle 691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8" name="Rectangle 692"/>
            <p:cNvSpPr>
              <a:spLocks noChangeArrowheads="1"/>
            </p:cNvSpPr>
            <p:nvPr/>
          </p:nvSpPr>
          <p:spPr bwMode="auto">
            <a:xfrm>
              <a:off x="1838325" y="2670175"/>
              <a:ext cx="395288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29" name="Rectangle 693"/>
            <p:cNvSpPr>
              <a:spLocks noChangeArrowheads="1"/>
            </p:cNvSpPr>
            <p:nvPr/>
          </p:nvSpPr>
          <p:spPr bwMode="auto">
            <a:xfrm>
              <a:off x="1933575" y="2717800"/>
              <a:ext cx="27077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Launch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0" name="Rectangle 694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1" name="Rectangle 695"/>
            <p:cNvSpPr>
              <a:spLocks noChangeArrowheads="1"/>
            </p:cNvSpPr>
            <p:nvPr/>
          </p:nvSpPr>
          <p:spPr bwMode="auto">
            <a:xfrm>
              <a:off x="2312988" y="2670175"/>
              <a:ext cx="398463" cy="1587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2" name="Rectangle 696"/>
            <p:cNvSpPr>
              <a:spLocks noChangeArrowheads="1"/>
            </p:cNvSpPr>
            <p:nvPr/>
          </p:nvSpPr>
          <p:spPr bwMode="auto">
            <a:xfrm>
              <a:off x="2397125" y="2717800"/>
              <a:ext cx="10666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3" name="Rectangle 697"/>
            <p:cNvSpPr>
              <a:spLocks noChangeArrowheads="1"/>
            </p:cNvSpPr>
            <p:nvPr/>
          </p:nvSpPr>
          <p:spPr bwMode="auto">
            <a:xfrm>
              <a:off x="2489200" y="2717800"/>
              <a:ext cx="25984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4" name="Rectangle 698"/>
            <p:cNvSpPr>
              <a:spLocks noChangeArrowheads="1"/>
            </p:cNvSpPr>
            <p:nvPr/>
          </p:nvSpPr>
          <p:spPr bwMode="auto">
            <a:xfrm>
              <a:off x="2511425" y="2717800"/>
              <a:ext cx="170942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orbit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5" name="Freeform 699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6" name="Freeform 700"/>
            <p:cNvSpPr>
              <a:spLocks/>
            </p:cNvSpPr>
            <p:nvPr/>
          </p:nvSpPr>
          <p:spPr bwMode="auto">
            <a:xfrm>
              <a:off x="1320800" y="2628900"/>
              <a:ext cx="1549400" cy="358775"/>
            </a:xfrm>
            <a:custGeom>
              <a:avLst/>
              <a:gdLst>
                <a:gd name="T0" fmla="*/ 67 w 1951"/>
                <a:gd name="T1" fmla="*/ 0 h 451"/>
                <a:gd name="T2" fmla="*/ 52 w 1951"/>
                <a:gd name="T3" fmla="*/ 4 h 451"/>
                <a:gd name="T4" fmla="*/ 39 w 1951"/>
                <a:gd name="T5" fmla="*/ 10 h 451"/>
                <a:gd name="T6" fmla="*/ 27 w 1951"/>
                <a:gd name="T7" fmla="*/ 17 h 451"/>
                <a:gd name="T8" fmla="*/ 17 w 1951"/>
                <a:gd name="T9" fmla="*/ 27 h 451"/>
                <a:gd name="T10" fmla="*/ 10 w 1951"/>
                <a:gd name="T11" fmla="*/ 38 h 451"/>
                <a:gd name="T12" fmla="*/ 4 w 1951"/>
                <a:gd name="T13" fmla="*/ 52 h 451"/>
                <a:gd name="T14" fmla="*/ 0 w 1951"/>
                <a:gd name="T15" fmla="*/ 67 h 451"/>
                <a:gd name="T16" fmla="*/ 0 w 1951"/>
                <a:gd name="T17" fmla="*/ 376 h 451"/>
                <a:gd name="T18" fmla="*/ 2 w 1951"/>
                <a:gd name="T19" fmla="*/ 390 h 451"/>
                <a:gd name="T20" fmla="*/ 6 w 1951"/>
                <a:gd name="T21" fmla="*/ 405 h 451"/>
                <a:gd name="T22" fmla="*/ 12 w 1951"/>
                <a:gd name="T23" fmla="*/ 417 h 451"/>
                <a:gd name="T24" fmla="*/ 21 w 1951"/>
                <a:gd name="T25" fmla="*/ 428 h 451"/>
                <a:gd name="T26" fmla="*/ 33 w 1951"/>
                <a:gd name="T27" fmla="*/ 438 h 451"/>
                <a:gd name="T28" fmla="*/ 44 w 1951"/>
                <a:gd name="T29" fmla="*/ 443 h 451"/>
                <a:gd name="T30" fmla="*/ 60 w 1951"/>
                <a:gd name="T31" fmla="*/ 447 h 451"/>
                <a:gd name="T32" fmla="*/ 75 w 1951"/>
                <a:gd name="T33" fmla="*/ 451 h 451"/>
                <a:gd name="T34" fmla="*/ 1884 w 1951"/>
                <a:gd name="T35" fmla="*/ 449 h 451"/>
                <a:gd name="T36" fmla="*/ 1899 w 1951"/>
                <a:gd name="T37" fmla="*/ 445 h 451"/>
                <a:gd name="T38" fmla="*/ 1913 w 1951"/>
                <a:gd name="T39" fmla="*/ 440 h 451"/>
                <a:gd name="T40" fmla="*/ 1924 w 1951"/>
                <a:gd name="T41" fmla="*/ 432 h 451"/>
                <a:gd name="T42" fmla="*/ 1934 w 1951"/>
                <a:gd name="T43" fmla="*/ 422 h 451"/>
                <a:gd name="T44" fmla="*/ 1941 w 1951"/>
                <a:gd name="T45" fmla="*/ 411 h 451"/>
                <a:gd name="T46" fmla="*/ 1947 w 1951"/>
                <a:gd name="T47" fmla="*/ 397 h 451"/>
                <a:gd name="T48" fmla="*/ 1951 w 1951"/>
                <a:gd name="T49" fmla="*/ 382 h 451"/>
                <a:gd name="T50" fmla="*/ 1951 w 1951"/>
                <a:gd name="T51" fmla="*/ 75 h 451"/>
                <a:gd name="T52" fmla="*/ 1949 w 1951"/>
                <a:gd name="T53" fmla="*/ 59 h 451"/>
                <a:gd name="T54" fmla="*/ 1945 w 1951"/>
                <a:gd name="T55" fmla="*/ 46 h 451"/>
                <a:gd name="T56" fmla="*/ 1940 w 1951"/>
                <a:gd name="T57" fmla="*/ 33 h 451"/>
                <a:gd name="T58" fmla="*/ 1930 w 1951"/>
                <a:gd name="T59" fmla="*/ 21 h 451"/>
                <a:gd name="T60" fmla="*/ 1918 w 1951"/>
                <a:gd name="T61" fmla="*/ 11 h 451"/>
                <a:gd name="T62" fmla="*/ 1905 w 1951"/>
                <a:gd name="T63" fmla="*/ 6 h 451"/>
                <a:gd name="T64" fmla="*/ 1892 w 1951"/>
                <a:gd name="T65" fmla="*/ 2 h 451"/>
                <a:gd name="T66" fmla="*/ 1876 w 1951"/>
                <a:gd name="T6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1" h="451">
                  <a:moveTo>
                    <a:pt x="75" y="0"/>
                  </a:move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4" y="6"/>
                  </a:lnTo>
                  <a:lnTo>
                    <a:pt x="39" y="10"/>
                  </a:lnTo>
                  <a:lnTo>
                    <a:pt x="33" y="11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10" y="38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2" y="390"/>
                  </a:lnTo>
                  <a:lnTo>
                    <a:pt x="4" y="397"/>
                  </a:lnTo>
                  <a:lnTo>
                    <a:pt x="6" y="405"/>
                  </a:lnTo>
                  <a:lnTo>
                    <a:pt x="10" y="411"/>
                  </a:lnTo>
                  <a:lnTo>
                    <a:pt x="12" y="417"/>
                  </a:lnTo>
                  <a:lnTo>
                    <a:pt x="17" y="422"/>
                  </a:lnTo>
                  <a:lnTo>
                    <a:pt x="21" y="428"/>
                  </a:lnTo>
                  <a:lnTo>
                    <a:pt x="27" y="432"/>
                  </a:lnTo>
                  <a:lnTo>
                    <a:pt x="33" y="438"/>
                  </a:lnTo>
                  <a:lnTo>
                    <a:pt x="39" y="440"/>
                  </a:lnTo>
                  <a:lnTo>
                    <a:pt x="44" y="443"/>
                  </a:lnTo>
                  <a:lnTo>
                    <a:pt x="52" y="445"/>
                  </a:lnTo>
                  <a:lnTo>
                    <a:pt x="60" y="447"/>
                  </a:lnTo>
                  <a:lnTo>
                    <a:pt x="67" y="449"/>
                  </a:lnTo>
                  <a:lnTo>
                    <a:pt x="75" y="451"/>
                  </a:lnTo>
                  <a:lnTo>
                    <a:pt x="1876" y="451"/>
                  </a:lnTo>
                  <a:lnTo>
                    <a:pt x="1884" y="449"/>
                  </a:lnTo>
                  <a:lnTo>
                    <a:pt x="1892" y="447"/>
                  </a:lnTo>
                  <a:lnTo>
                    <a:pt x="1899" y="445"/>
                  </a:lnTo>
                  <a:lnTo>
                    <a:pt x="1905" y="443"/>
                  </a:lnTo>
                  <a:lnTo>
                    <a:pt x="1913" y="440"/>
                  </a:lnTo>
                  <a:lnTo>
                    <a:pt x="1918" y="438"/>
                  </a:lnTo>
                  <a:lnTo>
                    <a:pt x="1924" y="432"/>
                  </a:lnTo>
                  <a:lnTo>
                    <a:pt x="1930" y="428"/>
                  </a:lnTo>
                  <a:lnTo>
                    <a:pt x="1934" y="422"/>
                  </a:lnTo>
                  <a:lnTo>
                    <a:pt x="1940" y="417"/>
                  </a:lnTo>
                  <a:lnTo>
                    <a:pt x="1941" y="411"/>
                  </a:lnTo>
                  <a:lnTo>
                    <a:pt x="1945" y="405"/>
                  </a:lnTo>
                  <a:lnTo>
                    <a:pt x="1947" y="397"/>
                  </a:lnTo>
                  <a:lnTo>
                    <a:pt x="1949" y="390"/>
                  </a:lnTo>
                  <a:lnTo>
                    <a:pt x="1951" y="382"/>
                  </a:lnTo>
                  <a:lnTo>
                    <a:pt x="1951" y="376"/>
                  </a:lnTo>
                  <a:lnTo>
                    <a:pt x="1951" y="75"/>
                  </a:lnTo>
                  <a:lnTo>
                    <a:pt x="1951" y="67"/>
                  </a:lnTo>
                  <a:lnTo>
                    <a:pt x="1949" y="59"/>
                  </a:lnTo>
                  <a:lnTo>
                    <a:pt x="1947" y="52"/>
                  </a:lnTo>
                  <a:lnTo>
                    <a:pt x="1945" y="46"/>
                  </a:lnTo>
                  <a:lnTo>
                    <a:pt x="1941" y="38"/>
                  </a:lnTo>
                  <a:lnTo>
                    <a:pt x="1940" y="33"/>
                  </a:lnTo>
                  <a:lnTo>
                    <a:pt x="1934" y="27"/>
                  </a:lnTo>
                  <a:lnTo>
                    <a:pt x="1930" y="21"/>
                  </a:lnTo>
                  <a:lnTo>
                    <a:pt x="1924" y="17"/>
                  </a:lnTo>
                  <a:lnTo>
                    <a:pt x="1918" y="11"/>
                  </a:lnTo>
                  <a:lnTo>
                    <a:pt x="1913" y="10"/>
                  </a:lnTo>
                  <a:lnTo>
                    <a:pt x="1905" y="6"/>
                  </a:lnTo>
                  <a:lnTo>
                    <a:pt x="1899" y="4"/>
                  </a:lnTo>
                  <a:lnTo>
                    <a:pt x="1892" y="2"/>
                  </a:lnTo>
                  <a:lnTo>
                    <a:pt x="1884" y="0"/>
                  </a:lnTo>
                  <a:lnTo>
                    <a:pt x="1876" y="0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7" name="Freeform 701"/>
            <p:cNvSpPr>
              <a:spLocks noEditPoints="1"/>
            </p:cNvSpPr>
            <p:nvPr/>
          </p:nvSpPr>
          <p:spPr bwMode="auto">
            <a:xfrm>
              <a:off x="2711450" y="2809875"/>
              <a:ext cx="158750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50 w 200"/>
                <a:gd name="T11" fmla="*/ 0 h 49"/>
                <a:gd name="T12" fmla="*/ 200 w 200"/>
                <a:gd name="T13" fmla="*/ 24 h 49"/>
                <a:gd name="T14" fmla="*/ 150 w 200"/>
                <a:gd name="T15" fmla="*/ 49 h 49"/>
                <a:gd name="T16" fmla="*/ 150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0" y="0"/>
                  </a:moveTo>
                  <a:lnTo>
                    <a:pt x="200" y="24"/>
                  </a:lnTo>
                  <a:lnTo>
                    <a:pt x="150" y="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8" name="Rectangle 702"/>
            <p:cNvSpPr>
              <a:spLocks noChangeArrowheads="1"/>
            </p:cNvSpPr>
            <p:nvPr/>
          </p:nvSpPr>
          <p:spPr bwMode="auto">
            <a:xfrm>
              <a:off x="27114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39" name="Freeform 703"/>
            <p:cNvSpPr>
              <a:spLocks/>
            </p:cNvSpPr>
            <p:nvPr/>
          </p:nvSpPr>
          <p:spPr bwMode="auto">
            <a:xfrm>
              <a:off x="283051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0" name="Freeform 704"/>
            <p:cNvSpPr>
              <a:spLocks noEditPoints="1"/>
            </p:cNvSpPr>
            <p:nvPr/>
          </p:nvSpPr>
          <p:spPr bwMode="auto">
            <a:xfrm>
              <a:off x="1360488" y="2809875"/>
              <a:ext cx="79375" cy="39688"/>
            </a:xfrm>
            <a:custGeom>
              <a:avLst/>
              <a:gdLst>
                <a:gd name="T0" fmla="*/ 0 w 100"/>
                <a:gd name="T1" fmla="*/ 17 h 49"/>
                <a:gd name="T2" fmla="*/ 58 w 100"/>
                <a:gd name="T3" fmla="*/ 17 h 49"/>
                <a:gd name="T4" fmla="*/ 58 w 100"/>
                <a:gd name="T5" fmla="*/ 30 h 49"/>
                <a:gd name="T6" fmla="*/ 0 w 100"/>
                <a:gd name="T7" fmla="*/ 30 h 49"/>
                <a:gd name="T8" fmla="*/ 0 w 100"/>
                <a:gd name="T9" fmla="*/ 17 h 49"/>
                <a:gd name="T10" fmla="*/ 50 w 100"/>
                <a:gd name="T11" fmla="*/ 0 h 49"/>
                <a:gd name="T12" fmla="*/ 100 w 100"/>
                <a:gd name="T13" fmla="*/ 24 h 49"/>
                <a:gd name="T14" fmla="*/ 50 w 100"/>
                <a:gd name="T15" fmla="*/ 49 h 49"/>
                <a:gd name="T16" fmla="*/ 50 w 1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0" y="17"/>
                  </a:moveTo>
                  <a:lnTo>
                    <a:pt x="58" y="17"/>
                  </a:lnTo>
                  <a:lnTo>
                    <a:pt x="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50" y="0"/>
                  </a:moveTo>
                  <a:lnTo>
                    <a:pt x="100" y="24"/>
                  </a:lnTo>
                  <a:lnTo>
                    <a:pt x="5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1" name="Rectangle 705"/>
            <p:cNvSpPr>
              <a:spLocks noChangeArrowheads="1"/>
            </p:cNvSpPr>
            <p:nvPr/>
          </p:nvSpPr>
          <p:spPr bwMode="auto">
            <a:xfrm>
              <a:off x="1360488" y="2822575"/>
              <a:ext cx="46038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2" name="Freeform 706"/>
            <p:cNvSpPr>
              <a:spLocks/>
            </p:cNvSpPr>
            <p:nvPr/>
          </p:nvSpPr>
          <p:spPr bwMode="auto">
            <a:xfrm>
              <a:off x="1400175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3" name="Freeform 707"/>
            <p:cNvSpPr>
              <a:spLocks noEditPoints="1"/>
            </p:cNvSpPr>
            <p:nvPr/>
          </p:nvSpPr>
          <p:spPr bwMode="auto">
            <a:xfrm>
              <a:off x="1758950" y="2809875"/>
              <a:ext cx="157163" cy="39688"/>
            </a:xfrm>
            <a:custGeom>
              <a:avLst/>
              <a:gdLst>
                <a:gd name="T0" fmla="*/ 0 w 200"/>
                <a:gd name="T1" fmla="*/ 17 h 49"/>
                <a:gd name="T2" fmla="*/ 158 w 200"/>
                <a:gd name="T3" fmla="*/ 17 h 49"/>
                <a:gd name="T4" fmla="*/ 158 w 200"/>
                <a:gd name="T5" fmla="*/ 30 h 49"/>
                <a:gd name="T6" fmla="*/ 0 w 200"/>
                <a:gd name="T7" fmla="*/ 30 h 49"/>
                <a:gd name="T8" fmla="*/ 0 w 200"/>
                <a:gd name="T9" fmla="*/ 17 h 49"/>
                <a:gd name="T10" fmla="*/ 148 w 200"/>
                <a:gd name="T11" fmla="*/ 0 h 49"/>
                <a:gd name="T12" fmla="*/ 200 w 200"/>
                <a:gd name="T13" fmla="*/ 24 h 49"/>
                <a:gd name="T14" fmla="*/ 148 w 200"/>
                <a:gd name="T15" fmla="*/ 49 h 49"/>
                <a:gd name="T16" fmla="*/ 148 w 2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9">
                  <a:moveTo>
                    <a:pt x="0" y="17"/>
                  </a:moveTo>
                  <a:lnTo>
                    <a:pt x="158" y="17"/>
                  </a:lnTo>
                  <a:lnTo>
                    <a:pt x="158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48" y="0"/>
                  </a:moveTo>
                  <a:lnTo>
                    <a:pt x="200" y="24"/>
                  </a:lnTo>
                  <a:lnTo>
                    <a:pt x="148" y="4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4" name="Rectangle 708"/>
            <p:cNvSpPr>
              <a:spLocks noChangeArrowheads="1"/>
            </p:cNvSpPr>
            <p:nvPr/>
          </p:nvSpPr>
          <p:spPr bwMode="auto">
            <a:xfrm>
              <a:off x="1758950" y="2822575"/>
              <a:ext cx="123825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5" name="Freeform 709"/>
            <p:cNvSpPr>
              <a:spLocks/>
            </p:cNvSpPr>
            <p:nvPr/>
          </p:nvSpPr>
          <p:spPr bwMode="auto">
            <a:xfrm>
              <a:off x="1876425" y="2809875"/>
              <a:ext cx="39688" cy="39688"/>
            </a:xfrm>
            <a:custGeom>
              <a:avLst/>
              <a:gdLst>
                <a:gd name="T0" fmla="*/ 0 w 52"/>
                <a:gd name="T1" fmla="*/ 0 h 49"/>
                <a:gd name="T2" fmla="*/ 52 w 52"/>
                <a:gd name="T3" fmla="*/ 24 h 49"/>
                <a:gd name="T4" fmla="*/ 0 w 52"/>
                <a:gd name="T5" fmla="*/ 49 h 49"/>
                <a:gd name="T6" fmla="*/ 0 w 5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lnTo>
                    <a:pt x="52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6" name="Freeform 710"/>
            <p:cNvSpPr>
              <a:spLocks noEditPoints="1"/>
            </p:cNvSpPr>
            <p:nvPr/>
          </p:nvSpPr>
          <p:spPr bwMode="auto">
            <a:xfrm>
              <a:off x="2233613" y="2809875"/>
              <a:ext cx="160338" cy="39688"/>
            </a:xfrm>
            <a:custGeom>
              <a:avLst/>
              <a:gdLst>
                <a:gd name="T0" fmla="*/ 0 w 202"/>
                <a:gd name="T1" fmla="*/ 17 h 49"/>
                <a:gd name="T2" fmla="*/ 160 w 202"/>
                <a:gd name="T3" fmla="*/ 17 h 49"/>
                <a:gd name="T4" fmla="*/ 160 w 202"/>
                <a:gd name="T5" fmla="*/ 30 h 49"/>
                <a:gd name="T6" fmla="*/ 0 w 202"/>
                <a:gd name="T7" fmla="*/ 30 h 49"/>
                <a:gd name="T8" fmla="*/ 0 w 202"/>
                <a:gd name="T9" fmla="*/ 17 h 49"/>
                <a:gd name="T10" fmla="*/ 152 w 202"/>
                <a:gd name="T11" fmla="*/ 0 h 49"/>
                <a:gd name="T12" fmla="*/ 202 w 202"/>
                <a:gd name="T13" fmla="*/ 24 h 49"/>
                <a:gd name="T14" fmla="*/ 152 w 202"/>
                <a:gd name="T15" fmla="*/ 49 h 49"/>
                <a:gd name="T16" fmla="*/ 152 w 20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9">
                  <a:moveTo>
                    <a:pt x="0" y="17"/>
                  </a:moveTo>
                  <a:lnTo>
                    <a:pt x="160" y="17"/>
                  </a:lnTo>
                  <a:lnTo>
                    <a:pt x="160" y="30"/>
                  </a:lnTo>
                  <a:lnTo>
                    <a:pt x="0" y="30"/>
                  </a:lnTo>
                  <a:lnTo>
                    <a:pt x="0" y="17"/>
                  </a:lnTo>
                  <a:close/>
                  <a:moveTo>
                    <a:pt x="152" y="0"/>
                  </a:moveTo>
                  <a:lnTo>
                    <a:pt x="202" y="24"/>
                  </a:lnTo>
                  <a:lnTo>
                    <a:pt x="152" y="4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7" name="Rectangle 711"/>
            <p:cNvSpPr>
              <a:spLocks noChangeArrowheads="1"/>
            </p:cNvSpPr>
            <p:nvPr/>
          </p:nvSpPr>
          <p:spPr bwMode="auto">
            <a:xfrm>
              <a:off x="2233613" y="2822575"/>
              <a:ext cx="127000" cy="111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8" name="Freeform 712"/>
            <p:cNvSpPr>
              <a:spLocks/>
            </p:cNvSpPr>
            <p:nvPr/>
          </p:nvSpPr>
          <p:spPr bwMode="auto">
            <a:xfrm>
              <a:off x="2354263" y="2809875"/>
              <a:ext cx="39688" cy="39688"/>
            </a:xfrm>
            <a:custGeom>
              <a:avLst/>
              <a:gdLst>
                <a:gd name="T0" fmla="*/ 0 w 50"/>
                <a:gd name="T1" fmla="*/ 0 h 49"/>
                <a:gd name="T2" fmla="*/ 50 w 50"/>
                <a:gd name="T3" fmla="*/ 24 h 49"/>
                <a:gd name="T4" fmla="*/ 0 w 50"/>
                <a:gd name="T5" fmla="*/ 49 h 49"/>
                <a:gd name="T6" fmla="*/ 0 w 5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0" y="0"/>
                  </a:moveTo>
                  <a:lnTo>
                    <a:pt x="50" y="2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49" name="Rectangle 713"/>
            <p:cNvSpPr>
              <a:spLocks noChangeArrowheads="1"/>
            </p:cNvSpPr>
            <p:nvPr/>
          </p:nvSpPr>
          <p:spPr bwMode="auto">
            <a:xfrm>
              <a:off x="1439863" y="2747962"/>
              <a:ext cx="398463" cy="1587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0" name="Rectangle 714"/>
            <p:cNvSpPr>
              <a:spLocks noChangeArrowheads="1"/>
            </p:cNvSpPr>
            <p:nvPr/>
          </p:nvSpPr>
          <p:spPr bwMode="auto">
            <a:xfrm>
              <a:off x="1437326" y="2747962"/>
              <a:ext cx="401000" cy="18891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Point</a:t>
              </a:r>
              <a:r>
                <a:rPr kumimoji="0" lang="en-US" sz="7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camera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1" name="Rectangle 719"/>
            <p:cNvSpPr>
              <a:spLocks noChangeArrowheads="1"/>
            </p:cNvSpPr>
            <p:nvPr/>
          </p:nvSpPr>
          <p:spPr bwMode="auto">
            <a:xfrm>
              <a:off x="1916113" y="2747962"/>
              <a:ext cx="396875" cy="1587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2" name="Rectangle 720"/>
            <p:cNvSpPr>
              <a:spLocks noChangeArrowheads="1"/>
            </p:cNvSpPr>
            <p:nvPr/>
          </p:nvSpPr>
          <p:spPr bwMode="auto">
            <a:xfrm>
              <a:off x="1916113" y="2747962"/>
              <a:ext cx="396875" cy="18891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Take picture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3" name="Rectangle 724"/>
            <p:cNvSpPr>
              <a:spLocks noChangeArrowheads="1"/>
            </p:cNvSpPr>
            <p:nvPr/>
          </p:nvSpPr>
          <p:spPr bwMode="auto">
            <a:xfrm>
              <a:off x="2393950" y="2747962"/>
              <a:ext cx="396875" cy="18891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Store picture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4" name="Rectangle 726"/>
            <p:cNvSpPr>
              <a:spLocks noChangeArrowheads="1"/>
            </p:cNvSpPr>
            <p:nvPr/>
          </p:nvSpPr>
          <p:spPr bwMode="auto">
            <a:xfrm>
              <a:off x="1443038" y="2636837"/>
              <a:ext cx="877957" cy="6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Operational Scenario #2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5" name="Freeform 729"/>
            <p:cNvSpPr>
              <a:spLocks noEditPoints="1"/>
            </p:cNvSpPr>
            <p:nvPr/>
          </p:nvSpPr>
          <p:spPr bwMode="auto">
            <a:xfrm>
              <a:off x="2151063" y="2387600"/>
              <a:ext cx="204788" cy="250825"/>
            </a:xfrm>
            <a:custGeom>
              <a:avLst/>
              <a:gdLst>
                <a:gd name="T0" fmla="*/ 11 w 257"/>
                <a:gd name="T1" fmla="*/ 0 h 316"/>
                <a:gd name="T2" fmla="*/ 52 w 257"/>
                <a:gd name="T3" fmla="*/ 48 h 316"/>
                <a:gd name="T4" fmla="*/ 38 w 257"/>
                <a:gd name="T5" fmla="*/ 57 h 316"/>
                <a:gd name="T6" fmla="*/ 0 w 257"/>
                <a:gd name="T7" fmla="*/ 9 h 316"/>
                <a:gd name="T8" fmla="*/ 11 w 257"/>
                <a:gd name="T9" fmla="*/ 0 h 316"/>
                <a:gd name="T10" fmla="*/ 80 w 257"/>
                <a:gd name="T11" fmla="*/ 84 h 316"/>
                <a:gd name="T12" fmla="*/ 119 w 257"/>
                <a:gd name="T13" fmla="*/ 134 h 316"/>
                <a:gd name="T14" fmla="*/ 107 w 257"/>
                <a:gd name="T15" fmla="*/ 144 h 316"/>
                <a:gd name="T16" fmla="*/ 69 w 257"/>
                <a:gd name="T17" fmla="*/ 94 h 316"/>
                <a:gd name="T18" fmla="*/ 80 w 257"/>
                <a:gd name="T19" fmla="*/ 84 h 316"/>
                <a:gd name="T20" fmla="*/ 149 w 257"/>
                <a:gd name="T21" fmla="*/ 171 h 316"/>
                <a:gd name="T22" fmla="*/ 188 w 257"/>
                <a:gd name="T23" fmla="*/ 219 h 316"/>
                <a:gd name="T24" fmla="*/ 176 w 257"/>
                <a:gd name="T25" fmla="*/ 228 h 316"/>
                <a:gd name="T26" fmla="*/ 136 w 257"/>
                <a:gd name="T27" fmla="*/ 180 h 316"/>
                <a:gd name="T28" fmla="*/ 149 w 257"/>
                <a:gd name="T29" fmla="*/ 171 h 316"/>
                <a:gd name="T30" fmla="*/ 217 w 257"/>
                <a:gd name="T31" fmla="*/ 255 h 316"/>
                <a:gd name="T32" fmla="*/ 230 w 257"/>
                <a:gd name="T33" fmla="*/ 272 h 316"/>
                <a:gd name="T34" fmla="*/ 217 w 257"/>
                <a:gd name="T35" fmla="*/ 282 h 316"/>
                <a:gd name="T36" fmla="*/ 205 w 257"/>
                <a:gd name="T37" fmla="*/ 267 h 316"/>
                <a:gd name="T38" fmla="*/ 217 w 257"/>
                <a:gd name="T39" fmla="*/ 255 h 316"/>
                <a:gd name="T40" fmla="*/ 242 w 257"/>
                <a:gd name="T41" fmla="*/ 249 h 316"/>
                <a:gd name="T42" fmla="*/ 257 w 257"/>
                <a:gd name="T43" fmla="*/ 316 h 316"/>
                <a:gd name="T44" fmla="*/ 192 w 257"/>
                <a:gd name="T45" fmla="*/ 288 h 316"/>
                <a:gd name="T46" fmla="*/ 242 w 257"/>
                <a:gd name="T47" fmla="*/ 2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316">
                  <a:moveTo>
                    <a:pt x="11" y="0"/>
                  </a:moveTo>
                  <a:lnTo>
                    <a:pt x="52" y="48"/>
                  </a:lnTo>
                  <a:lnTo>
                    <a:pt x="38" y="57"/>
                  </a:lnTo>
                  <a:lnTo>
                    <a:pt x="0" y="9"/>
                  </a:lnTo>
                  <a:lnTo>
                    <a:pt x="11" y="0"/>
                  </a:lnTo>
                  <a:close/>
                  <a:moveTo>
                    <a:pt x="80" y="84"/>
                  </a:moveTo>
                  <a:lnTo>
                    <a:pt x="119" y="134"/>
                  </a:lnTo>
                  <a:lnTo>
                    <a:pt x="107" y="144"/>
                  </a:lnTo>
                  <a:lnTo>
                    <a:pt x="69" y="94"/>
                  </a:lnTo>
                  <a:lnTo>
                    <a:pt x="80" y="84"/>
                  </a:lnTo>
                  <a:close/>
                  <a:moveTo>
                    <a:pt x="149" y="171"/>
                  </a:moveTo>
                  <a:lnTo>
                    <a:pt x="188" y="219"/>
                  </a:lnTo>
                  <a:lnTo>
                    <a:pt x="176" y="228"/>
                  </a:lnTo>
                  <a:lnTo>
                    <a:pt x="136" y="180"/>
                  </a:lnTo>
                  <a:lnTo>
                    <a:pt x="149" y="171"/>
                  </a:lnTo>
                  <a:close/>
                  <a:moveTo>
                    <a:pt x="217" y="255"/>
                  </a:moveTo>
                  <a:lnTo>
                    <a:pt x="230" y="272"/>
                  </a:lnTo>
                  <a:lnTo>
                    <a:pt x="217" y="282"/>
                  </a:lnTo>
                  <a:lnTo>
                    <a:pt x="205" y="267"/>
                  </a:lnTo>
                  <a:lnTo>
                    <a:pt x="217" y="255"/>
                  </a:lnTo>
                  <a:close/>
                  <a:moveTo>
                    <a:pt x="242" y="249"/>
                  </a:moveTo>
                  <a:lnTo>
                    <a:pt x="257" y="316"/>
                  </a:lnTo>
                  <a:lnTo>
                    <a:pt x="192" y="288"/>
                  </a:lnTo>
                  <a:lnTo>
                    <a:pt x="242" y="249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56" name="Freeform 730"/>
            <p:cNvSpPr>
              <a:spLocks noEditPoints="1"/>
            </p:cNvSpPr>
            <p:nvPr/>
          </p:nvSpPr>
          <p:spPr bwMode="auto">
            <a:xfrm>
              <a:off x="2154238" y="2386012"/>
              <a:ext cx="349250" cy="157163"/>
            </a:xfrm>
            <a:custGeom>
              <a:avLst/>
              <a:gdLst>
                <a:gd name="T0" fmla="*/ 5 w 439"/>
                <a:gd name="T1" fmla="*/ 0 h 197"/>
                <a:gd name="T2" fmla="*/ 63 w 439"/>
                <a:gd name="T3" fmla="*/ 23 h 197"/>
                <a:gd name="T4" fmla="*/ 57 w 439"/>
                <a:gd name="T5" fmla="*/ 38 h 197"/>
                <a:gd name="T6" fmla="*/ 0 w 439"/>
                <a:gd name="T7" fmla="*/ 13 h 197"/>
                <a:gd name="T8" fmla="*/ 5 w 439"/>
                <a:gd name="T9" fmla="*/ 0 h 197"/>
                <a:gd name="T10" fmla="*/ 105 w 439"/>
                <a:gd name="T11" fmla="*/ 42 h 197"/>
                <a:gd name="T12" fmla="*/ 163 w 439"/>
                <a:gd name="T13" fmla="*/ 67 h 197"/>
                <a:gd name="T14" fmla="*/ 157 w 439"/>
                <a:gd name="T15" fmla="*/ 80 h 197"/>
                <a:gd name="T16" fmla="*/ 99 w 439"/>
                <a:gd name="T17" fmla="*/ 55 h 197"/>
                <a:gd name="T18" fmla="*/ 105 w 439"/>
                <a:gd name="T19" fmla="*/ 42 h 197"/>
                <a:gd name="T20" fmla="*/ 207 w 439"/>
                <a:gd name="T21" fmla="*/ 84 h 197"/>
                <a:gd name="T22" fmla="*/ 264 w 439"/>
                <a:gd name="T23" fmla="*/ 109 h 197"/>
                <a:gd name="T24" fmla="*/ 257 w 439"/>
                <a:gd name="T25" fmla="*/ 125 h 197"/>
                <a:gd name="T26" fmla="*/ 201 w 439"/>
                <a:gd name="T27" fmla="*/ 100 h 197"/>
                <a:gd name="T28" fmla="*/ 207 w 439"/>
                <a:gd name="T29" fmla="*/ 84 h 197"/>
                <a:gd name="T30" fmla="*/ 307 w 439"/>
                <a:gd name="T31" fmla="*/ 128 h 197"/>
                <a:gd name="T32" fmla="*/ 364 w 439"/>
                <a:gd name="T33" fmla="*/ 153 h 197"/>
                <a:gd name="T34" fmla="*/ 359 w 439"/>
                <a:gd name="T35" fmla="*/ 167 h 197"/>
                <a:gd name="T36" fmla="*/ 301 w 439"/>
                <a:gd name="T37" fmla="*/ 142 h 197"/>
                <a:gd name="T38" fmla="*/ 307 w 439"/>
                <a:gd name="T39" fmla="*/ 128 h 197"/>
                <a:gd name="T40" fmla="*/ 395 w 439"/>
                <a:gd name="T41" fmla="*/ 140 h 197"/>
                <a:gd name="T42" fmla="*/ 439 w 439"/>
                <a:gd name="T43" fmla="*/ 194 h 197"/>
                <a:gd name="T44" fmla="*/ 370 w 439"/>
                <a:gd name="T45" fmla="*/ 197 h 197"/>
                <a:gd name="T46" fmla="*/ 395 w 439"/>
                <a:gd name="T47" fmla="*/ 14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9" h="197">
                  <a:moveTo>
                    <a:pt x="5" y="0"/>
                  </a:moveTo>
                  <a:lnTo>
                    <a:pt x="63" y="23"/>
                  </a:lnTo>
                  <a:lnTo>
                    <a:pt x="57" y="38"/>
                  </a:lnTo>
                  <a:lnTo>
                    <a:pt x="0" y="13"/>
                  </a:lnTo>
                  <a:lnTo>
                    <a:pt x="5" y="0"/>
                  </a:lnTo>
                  <a:close/>
                  <a:moveTo>
                    <a:pt x="105" y="42"/>
                  </a:moveTo>
                  <a:lnTo>
                    <a:pt x="163" y="67"/>
                  </a:lnTo>
                  <a:lnTo>
                    <a:pt x="157" y="80"/>
                  </a:lnTo>
                  <a:lnTo>
                    <a:pt x="99" y="55"/>
                  </a:lnTo>
                  <a:lnTo>
                    <a:pt x="105" y="42"/>
                  </a:lnTo>
                  <a:close/>
                  <a:moveTo>
                    <a:pt x="207" y="84"/>
                  </a:moveTo>
                  <a:lnTo>
                    <a:pt x="264" y="109"/>
                  </a:lnTo>
                  <a:lnTo>
                    <a:pt x="257" y="125"/>
                  </a:lnTo>
                  <a:lnTo>
                    <a:pt x="201" y="100"/>
                  </a:lnTo>
                  <a:lnTo>
                    <a:pt x="207" y="84"/>
                  </a:lnTo>
                  <a:close/>
                  <a:moveTo>
                    <a:pt x="307" y="128"/>
                  </a:moveTo>
                  <a:lnTo>
                    <a:pt x="364" y="153"/>
                  </a:lnTo>
                  <a:lnTo>
                    <a:pt x="359" y="167"/>
                  </a:lnTo>
                  <a:lnTo>
                    <a:pt x="301" y="142"/>
                  </a:lnTo>
                  <a:lnTo>
                    <a:pt x="307" y="128"/>
                  </a:lnTo>
                  <a:close/>
                  <a:moveTo>
                    <a:pt x="395" y="140"/>
                  </a:moveTo>
                  <a:lnTo>
                    <a:pt x="439" y="194"/>
                  </a:lnTo>
                  <a:lnTo>
                    <a:pt x="370" y="197"/>
                  </a:lnTo>
                  <a:lnTo>
                    <a:pt x="395" y="14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857" name="Rectangle 37"/>
          <p:cNvSpPr>
            <a:spLocks noChangeArrowheads="1"/>
          </p:cNvSpPr>
          <p:nvPr/>
        </p:nvSpPr>
        <p:spPr bwMode="auto">
          <a:xfrm>
            <a:off x="6128306" y="1901166"/>
            <a:ext cx="244843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-Develop Sub-System Functional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-Establish Traceability from requirement to test case (functions </a:t>
            </a:r>
            <a:r>
              <a:rPr kumimoji="0" lang="en-US" altLang="en-U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satisfy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functional requirements)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-Define Physical  I/O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-Produce and Deliver CAD Models and System Models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-Identify Test Cases and required evidences that requirements are satisfied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-Establish Subsystem Spec (s)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8" name="TextBox 857"/>
          <p:cNvSpPr txBox="1"/>
          <p:nvPr/>
        </p:nvSpPr>
        <p:spPr>
          <a:xfrm>
            <a:off x="1256251" y="8518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59" name="TextBox 858"/>
          <p:cNvSpPr txBox="1"/>
          <p:nvPr/>
        </p:nvSpPr>
        <p:spPr>
          <a:xfrm>
            <a:off x="4002194" y="84617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What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60" name="TextBox 859"/>
          <p:cNvSpPr txBox="1"/>
          <p:nvPr/>
        </p:nvSpPr>
        <p:spPr>
          <a:xfrm>
            <a:off x="6824028" y="88774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61" name="Rectangle 860"/>
          <p:cNvSpPr/>
          <p:nvPr/>
        </p:nvSpPr>
        <p:spPr>
          <a:xfrm>
            <a:off x="6112800" y="3625286"/>
            <a:ext cx="2072480" cy="9435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62" name="TextBox 861"/>
          <p:cNvSpPr txBox="1"/>
          <p:nvPr/>
        </p:nvSpPr>
        <p:spPr>
          <a:xfrm>
            <a:off x="6128307" y="3615908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Technical Data Package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63" name="Picture 334" descr="c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97" y="4008633"/>
            <a:ext cx="493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" name="Picture 4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53" y="3995255"/>
            <a:ext cx="512293" cy="5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5" name="Group 222"/>
          <p:cNvGrpSpPr>
            <a:grpSpLocks/>
          </p:cNvGrpSpPr>
          <p:nvPr/>
        </p:nvGrpSpPr>
        <p:grpSpPr bwMode="auto">
          <a:xfrm>
            <a:off x="6518064" y="3895248"/>
            <a:ext cx="283599" cy="368956"/>
            <a:chOff x="945146" y="2814298"/>
            <a:chExt cx="1551187" cy="1941617"/>
          </a:xfrm>
        </p:grpSpPr>
        <p:sp>
          <p:nvSpPr>
            <p:cNvPr id="866" name="Freeform 865"/>
            <p:cNvSpPr/>
            <p:nvPr/>
          </p:nvSpPr>
          <p:spPr>
            <a:xfrm>
              <a:off x="949551" y="2823104"/>
              <a:ext cx="1546782" cy="1932811"/>
            </a:xfrm>
            <a:custGeom>
              <a:avLst/>
              <a:gdLst>
                <a:gd name="connsiteX0" fmla="*/ 0 w 1548081"/>
                <a:gd name="connsiteY0" fmla="*/ 0 h 1930957"/>
                <a:gd name="connsiteX1" fmla="*/ 1548081 w 1548081"/>
                <a:gd name="connsiteY1" fmla="*/ 0 h 1930957"/>
                <a:gd name="connsiteX2" fmla="*/ 1548081 w 1548081"/>
                <a:gd name="connsiteY2" fmla="*/ 1930957 h 1930957"/>
                <a:gd name="connsiteX3" fmla="*/ 0 w 1548081"/>
                <a:gd name="connsiteY3" fmla="*/ 1930957 h 1930957"/>
                <a:gd name="connsiteX4" fmla="*/ 0 w 1548081"/>
                <a:gd name="connsiteY4" fmla="*/ 0 h 1930957"/>
                <a:gd name="connsiteX0" fmla="*/ 0 w 1548081"/>
                <a:gd name="connsiteY0" fmla="*/ 785 h 1931742"/>
                <a:gd name="connsiteX1" fmla="*/ 910450 w 1548081"/>
                <a:gd name="connsiteY1" fmla="*/ 0 h 1931742"/>
                <a:gd name="connsiteX2" fmla="*/ 1548081 w 1548081"/>
                <a:gd name="connsiteY2" fmla="*/ 785 h 1931742"/>
                <a:gd name="connsiteX3" fmla="*/ 1548081 w 1548081"/>
                <a:gd name="connsiteY3" fmla="*/ 1931742 h 1931742"/>
                <a:gd name="connsiteX4" fmla="*/ 0 w 1548081"/>
                <a:gd name="connsiteY4" fmla="*/ 1931742 h 1931742"/>
                <a:gd name="connsiteX5" fmla="*/ 0 w 1548081"/>
                <a:gd name="connsiteY5" fmla="*/ 785 h 1931742"/>
                <a:gd name="connsiteX0" fmla="*/ 0 w 1548358"/>
                <a:gd name="connsiteY0" fmla="*/ 785 h 1931742"/>
                <a:gd name="connsiteX1" fmla="*/ 910450 w 1548358"/>
                <a:gd name="connsiteY1" fmla="*/ 0 h 1931742"/>
                <a:gd name="connsiteX2" fmla="*/ 1548081 w 1548358"/>
                <a:gd name="connsiteY2" fmla="*/ 785 h 1931742"/>
                <a:gd name="connsiteX3" fmla="*/ 1548358 w 1548358"/>
                <a:gd name="connsiteY3" fmla="*/ 393014 h 1931742"/>
                <a:gd name="connsiteX4" fmla="*/ 1548081 w 1548358"/>
                <a:gd name="connsiteY4" fmla="*/ 1931742 h 1931742"/>
                <a:gd name="connsiteX5" fmla="*/ 0 w 1548358"/>
                <a:gd name="connsiteY5" fmla="*/ 1931742 h 1931742"/>
                <a:gd name="connsiteX6" fmla="*/ 0 w 1548358"/>
                <a:gd name="connsiteY6" fmla="*/ 785 h 1931742"/>
                <a:gd name="connsiteX0" fmla="*/ 0 w 1548358"/>
                <a:gd name="connsiteY0" fmla="*/ 785 h 1931742"/>
                <a:gd name="connsiteX1" fmla="*/ 910450 w 1548358"/>
                <a:gd name="connsiteY1" fmla="*/ 0 h 1931742"/>
                <a:gd name="connsiteX2" fmla="*/ 1238014 w 1548358"/>
                <a:gd name="connsiteY2" fmla="*/ 267402 h 1931742"/>
                <a:gd name="connsiteX3" fmla="*/ 1548358 w 1548358"/>
                <a:gd name="connsiteY3" fmla="*/ 393014 h 1931742"/>
                <a:gd name="connsiteX4" fmla="*/ 1548081 w 1548358"/>
                <a:gd name="connsiteY4" fmla="*/ 1931742 h 1931742"/>
                <a:gd name="connsiteX5" fmla="*/ 0 w 1548358"/>
                <a:gd name="connsiteY5" fmla="*/ 1931742 h 1931742"/>
                <a:gd name="connsiteX6" fmla="*/ 0 w 1548358"/>
                <a:gd name="connsiteY6" fmla="*/ 785 h 1931742"/>
                <a:gd name="connsiteX0" fmla="*/ 0 w 1548358"/>
                <a:gd name="connsiteY0" fmla="*/ 785 h 1931742"/>
                <a:gd name="connsiteX1" fmla="*/ 910450 w 1548358"/>
                <a:gd name="connsiteY1" fmla="*/ 0 h 1931742"/>
                <a:gd name="connsiteX2" fmla="*/ 1238014 w 1548358"/>
                <a:gd name="connsiteY2" fmla="*/ 267402 h 1931742"/>
                <a:gd name="connsiteX3" fmla="*/ 1548358 w 1548358"/>
                <a:gd name="connsiteY3" fmla="*/ 393014 h 1931742"/>
                <a:gd name="connsiteX4" fmla="*/ 1548081 w 1548358"/>
                <a:gd name="connsiteY4" fmla="*/ 1931742 h 1931742"/>
                <a:gd name="connsiteX5" fmla="*/ 0 w 1548358"/>
                <a:gd name="connsiteY5" fmla="*/ 1931742 h 1931742"/>
                <a:gd name="connsiteX6" fmla="*/ 0 w 1548358"/>
                <a:gd name="connsiteY6" fmla="*/ 785 h 193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358" h="1931742">
                  <a:moveTo>
                    <a:pt x="0" y="785"/>
                  </a:moveTo>
                  <a:lnTo>
                    <a:pt x="910450" y="0"/>
                  </a:lnTo>
                  <a:lnTo>
                    <a:pt x="1238014" y="267402"/>
                  </a:lnTo>
                  <a:cubicBezTo>
                    <a:pt x="1238106" y="398145"/>
                    <a:pt x="1380395" y="349168"/>
                    <a:pt x="1548358" y="393014"/>
                  </a:cubicBezTo>
                  <a:cubicBezTo>
                    <a:pt x="1548266" y="905923"/>
                    <a:pt x="1548173" y="1418833"/>
                    <a:pt x="1548081" y="1931742"/>
                  </a:cubicBezTo>
                  <a:lnTo>
                    <a:pt x="0" y="1931742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67" name="Freeform 866"/>
            <p:cNvSpPr/>
            <p:nvPr/>
          </p:nvSpPr>
          <p:spPr>
            <a:xfrm>
              <a:off x="949551" y="2818702"/>
              <a:ext cx="1546782" cy="656009"/>
            </a:xfrm>
            <a:custGeom>
              <a:avLst/>
              <a:gdLst>
                <a:gd name="connsiteX0" fmla="*/ 0 w 1545467"/>
                <a:gd name="connsiteY0" fmla="*/ 0 h 659643"/>
                <a:gd name="connsiteX1" fmla="*/ 1545467 w 1545467"/>
                <a:gd name="connsiteY1" fmla="*/ 0 h 659643"/>
                <a:gd name="connsiteX2" fmla="*/ 1545467 w 1545467"/>
                <a:gd name="connsiteY2" fmla="*/ 659643 h 659643"/>
                <a:gd name="connsiteX3" fmla="*/ 0 w 1545467"/>
                <a:gd name="connsiteY3" fmla="*/ 659643 h 659643"/>
                <a:gd name="connsiteX4" fmla="*/ 0 w 1545467"/>
                <a:gd name="connsiteY4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545467 w 1545467"/>
                <a:gd name="connsiteY2" fmla="*/ 0 h 659643"/>
                <a:gd name="connsiteX3" fmla="*/ 1545467 w 1545467"/>
                <a:gd name="connsiteY3" fmla="*/ 659643 h 659643"/>
                <a:gd name="connsiteX4" fmla="*/ 0 w 1545467"/>
                <a:gd name="connsiteY4" fmla="*/ 659643 h 659643"/>
                <a:gd name="connsiteX5" fmla="*/ 0 w 1545467"/>
                <a:gd name="connsiteY5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545467 w 1545467"/>
                <a:gd name="connsiteY2" fmla="*/ 0 h 659643"/>
                <a:gd name="connsiteX3" fmla="*/ 1543492 w 1545467"/>
                <a:gd name="connsiteY3" fmla="*/ 398499 h 659643"/>
                <a:gd name="connsiteX4" fmla="*/ 1545467 w 1545467"/>
                <a:gd name="connsiteY4" fmla="*/ 659643 h 659643"/>
                <a:gd name="connsiteX5" fmla="*/ 0 w 1545467"/>
                <a:gd name="connsiteY5" fmla="*/ 659643 h 659643"/>
                <a:gd name="connsiteX6" fmla="*/ 0 w 1545467"/>
                <a:gd name="connsiteY6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235400 w 1545467"/>
                <a:gd name="connsiteY2" fmla="*/ 278467 h 659643"/>
                <a:gd name="connsiteX3" fmla="*/ 1543492 w 1545467"/>
                <a:gd name="connsiteY3" fmla="*/ 398499 h 659643"/>
                <a:gd name="connsiteX4" fmla="*/ 1545467 w 1545467"/>
                <a:gd name="connsiteY4" fmla="*/ 659643 h 659643"/>
                <a:gd name="connsiteX5" fmla="*/ 0 w 1545467"/>
                <a:gd name="connsiteY5" fmla="*/ 659643 h 659643"/>
                <a:gd name="connsiteX6" fmla="*/ 0 w 1545467"/>
                <a:gd name="connsiteY6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235400 w 1545467"/>
                <a:gd name="connsiteY2" fmla="*/ 278467 h 659643"/>
                <a:gd name="connsiteX3" fmla="*/ 1438820 w 1545467"/>
                <a:gd name="connsiteY3" fmla="*/ 382700 h 659643"/>
                <a:gd name="connsiteX4" fmla="*/ 1543492 w 1545467"/>
                <a:gd name="connsiteY4" fmla="*/ 398499 h 659643"/>
                <a:gd name="connsiteX5" fmla="*/ 1545467 w 1545467"/>
                <a:gd name="connsiteY5" fmla="*/ 659643 h 659643"/>
                <a:gd name="connsiteX6" fmla="*/ 0 w 1545467"/>
                <a:gd name="connsiteY6" fmla="*/ 659643 h 659643"/>
                <a:gd name="connsiteX7" fmla="*/ 0 w 1545467"/>
                <a:gd name="connsiteY7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235400 w 1545467"/>
                <a:gd name="connsiteY2" fmla="*/ 278467 h 659643"/>
                <a:gd name="connsiteX3" fmla="*/ 1438820 w 1545467"/>
                <a:gd name="connsiteY3" fmla="*/ 382700 h 659643"/>
                <a:gd name="connsiteX4" fmla="*/ 1503993 w 1545467"/>
                <a:gd name="connsiteY4" fmla="*/ 394549 h 659643"/>
                <a:gd name="connsiteX5" fmla="*/ 1543492 w 1545467"/>
                <a:gd name="connsiteY5" fmla="*/ 398499 h 659643"/>
                <a:gd name="connsiteX6" fmla="*/ 1545467 w 1545467"/>
                <a:gd name="connsiteY6" fmla="*/ 659643 h 659643"/>
                <a:gd name="connsiteX7" fmla="*/ 0 w 1545467"/>
                <a:gd name="connsiteY7" fmla="*/ 659643 h 659643"/>
                <a:gd name="connsiteX8" fmla="*/ 0 w 1545467"/>
                <a:gd name="connsiteY8" fmla="*/ 0 h 659643"/>
                <a:gd name="connsiteX0" fmla="*/ 0 w 1545467"/>
                <a:gd name="connsiteY0" fmla="*/ 0 h 659643"/>
                <a:gd name="connsiteX1" fmla="*/ 903609 w 1545467"/>
                <a:gd name="connsiteY1" fmla="*/ 1535 h 659643"/>
                <a:gd name="connsiteX2" fmla="*/ 1235400 w 1545467"/>
                <a:gd name="connsiteY2" fmla="*/ 278467 h 659643"/>
                <a:gd name="connsiteX3" fmla="*/ 1438820 w 1545467"/>
                <a:gd name="connsiteY3" fmla="*/ 382700 h 659643"/>
                <a:gd name="connsiteX4" fmla="*/ 1503993 w 1545467"/>
                <a:gd name="connsiteY4" fmla="*/ 394549 h 659643"/>
                <a:gd name="connsiteX5" fmla="*/ 1543492 w 1545467"/>
                <a:gd name="connsiteY5" fmla="*/ 398499 h 659643"/>
                <a:gd name="connsiteX6" fmla="*/ 1545467 w 1545467"/>
                <a:gd name="connsiteY6" fmla="*/ 659643 h 659643"/>
                <a:gd name="connsiteX7" fmla="*/ 0 w 1545467"/>
                <a:gd name="connsiteY7" fmla="*/ 659643 h 659643"/>
                <a:gd name="connsiteX8" fmla="*/ 0 w 1545467"/>
                <a:gd name="connsiteY8" fmla="*/ 0 h 6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467" h="659643">
                  <a:moveTo>
                    <a:pt x="0" y="0"/>
                  </a:moveTo>
                  <a:lnTo>
                    <a:pt x="903609" y="1535"/>
                  </a:lnTo>
                  <a:lnTo>
                    <a:pt x="1235400" y="278467"/>
                  </a:lnTo>
                  <a:cubicBezTo>
                    <a:pt x="1338755" y="337386"/>
                    <a:pt x="1387471" y="362695"/>
                    <a:pt x="1438820" y="382700"/>
                  </a:cubicBezTo>
                  <a:cubicBezTo>
                    <a:pt x="1488193" y="399743"/>
                    <a:pt x="1486548" y="391916"/>
                    <a:pt x="1503993" y="394549"/>
                  </a:cubicBezTo>
                  <a:cubicBezTo>
                    <a:pt x="1521438" y="397182"/>
                    <a:pt x="1476015" y="387562"/>
                    <a:pt x="1543492" y="398499"/>
                  </a:cubicBezTo>
                  <a:cubicBezTo>
                    <a:pt x="1544150" y="485547"/>
                    <a:pt x="1544809" y="572595"/>
                    <a:pt x="1545467" y="659643"/>
                  </a:cubicBezTo>
                  <a:lnTo>
                    <a:pt x="0" y="65964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68" name="Freeform 867"/>
            <p:cNvSpPr/>
            <p:nvPr/>
          </p:nvSpPr>
          <p:spPr>
            <a:xfrm>
              <a:off x="945146" y="2814298"/>
              <a:ext cx="1551187" cy="1932811"/>
            </a:xfrm>
            <a:custGeom>
              <a:avLst/>
              <a:gdLst>
                <a:gd name="connsiteX0" fmla="*/ 0 w 1549415"/>
                <a:gd name="connsiteY0" fmla="*/ 0 h 1930957"/>
                <a:gd name="connsiteX1" fmla="*/ 1549415 w 1549415"/>
                <a:gd name="connsiteY1" fmla="*/ 0 h 1930957"/>
                <a:gd name="connsiteX2" fmla="*/ 1549415 w 1549415"/>
                <a:gd name="connsiteY2" fmla="*/ 1930957 h 1930957"/>
                <a:gd name="connsiteX3" fmla="*/ 0 w 1549415"/>
                <a:gd name="connsiteY3" fmla="*/ 1930957 h 1930957"/>
                <a:gd name="connsiteX4" fmla="*/ 0 w 1549415"/>
                <a:gd name="connsiteY4" fmla="*/ 0 h 1930957"/>
                <a:gd name="connsiteX0" fmla="*/ 0 w 1549415"/>
                <a:gd name="connsiteY0" fmla="*/ 2415 h 1933372"/>
                <a:gd name="connsiteX1" fmla="*/ 907353 w 1549415"/>
                <a:gd name="connsiteY1" fmla="*/ 0 h 1933372"/>
                <a:gd name="connsiteX2" fmla="*/ 1549415 w 1549415"/>
                <a:gd name="connsiteY2" fmla="*/ 2415 h 1933372"/>
                <a:gd name="connsiteX3" fmla="*/ 1549415 w 1549415"/>
                <a:gd name="connsiteY3" fmla="*/ 1933372 h 1933372"/>
                <a:gd name="connsiteX4" fmla="*/ 0 w 1549415"/>
                <a:gd name="connsiteY4" fmla="*/ 1933372 h 1933372"/>
                <a:gd name="connsiteX5" fmla="*/ 0 w 1549415"/>
                <a:gd name="connsiteY5" fmla="*/ 2415 h 1933372"/>
                <a:gd name="connsiteX0" fmla="*/ 0 w 1549415"/>
                <a:gd name="connsiteY0" fmla="*/ 2415 h 1933372"/>
                <a:gd name="connsiteX1" fmla="*/ 907353 w 1549415"/>
                <a:gd name="connsiteY1" fmla="*/ 0 h 1933372"/>
                <a:gd name="connsiteX2" fmla="*/ 1549415 w 1549415"/>
                <a:gd name="connsiteY2" fmla="*/ 2415 h 1933372"/>
                <a:gd name="connsiteX3" fmla="*/ 1549211 w 1549415"/>
                <a:gd name="connsiteY3" fmla="*/ 400914 h 1933372"/>
                <a:gd name="connsiteX4" fmla="*/ 1549415 w 1549415"/>
                <a:gd name="connsiteY4" fmla="*/ 1933372 h 1933372"/>
                <a:gd name="connsiteX5" fmla="*/ 0 w 1549415"/>
                <a:gd name="connsiteY5" fmla="*/ 1933372 h 1933372"/>
                <a:gd name="connsiteX6" fmla="*/ 0 w 1549415"/>
                <a:gd name="connsiteY6" fmla="*/ 2415 h 1933372"/>
                <a:gd name="connsiteX0" fmla="*/ 0 w 1549415"/>
                <a:gd name="connsiteY0" fmla="*/ 2415 h 1933372"/>
                <a:gd name="connsiteX1" fmla="*/ 907353 w 1549415"/>
                <a:gd name="connsiteY1" fmla="*/ 0 h 1933372"/>
                <a:gd name="connsiteX2" fmla="*/ 1266998 w 1549415"/>
                <a:gd name="connsiteY2" fmla="*/ 225584 h 1933372"/>
                <a:gd name="connsiteX3" fmla="*/ 1549211 w 1549415"/>
                <a:gd name="connsiteY3" fmla="*/ 400914 h 1933372"/>
                <a:gd name="connsiteX4" fmla="*/ 1549415 w 1549415"/>
                <a:gd name="connsiteY4" fmla="*/ 1933372 h 1933372"/>
                <a:gd name="connsiteX5" fmla="*/ 0 w 1549415"/>
                <a:gd name="connsiteY5" fmla="*/ 1933372 h 1933372"/>
                <a:gd name="connsiteX6" fmla="*/ 0 w 1549415"/>
                <a:gd name="connsiteY6" fmla="*/ 2415 h 193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415" h="1933372">
                  <a:moveTo>
                    <a:pt x="0" y="2415"/>
                  </a:moveTo>
                  <a:lnTo>
                    <a:pt x="907353" y="0"/>
                  </a:lnTo>
                  <a:lnTo>
                    <a:pt x="1266998" y="225584"/>
                  </a:lnTo>
                  <a:lnTo>
                    <a:pt x="1549211" y="400914"/>
                  </a:lnTo>
                  <a:lnTo>
                    <a:pt x="1549415" y="1933372"/>
                  </a:lnTo>
                  <a:lnTo>
                    <a:pt x="0" y="1933372"/>
                  </a:lnTo>
                  <a:lnTo>
                    <a:pt x="0" y="241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869" name="Straight Connector 868"/>
            <p:cNvCxnSpPr/>
            <p:nvPr/>
          </p:nvCxnSpPr>
          <p:spPr>
            <a:xfrm>
              <a:off x="1103790" y="3672837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Straight Connector 869"/>
            <p:cNvCxnSpPr/>
            <p:nvPr/>
          </p:nvCxnSpPr>
          <p:spPr>
            <a:xfrm>
              <a:off x="1103790" y="3818126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>
              <a:off x="1103790" y="3967820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>
              <a:off x="1103790" y="4113113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>
              <a:off x="1103790" y="4262806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>
              <a:off x="1103790" y="4408096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/>
            <p:cNvCxnSpPr/>
            <p:nvPr/>
          </p:nvCxnSpPr>
          <p:spPr>
            <a:xfrm>
              <a:off x="1103790" y="4553388"/>
              <a:ext cx="12383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6" name="Freeform 875"/>
            <p:cNvSpPr/>
            <p:nvPr/>
          </p:nvSpPr>
          <p:spPr>
            <a:xfrm>
              <a:off x="1852943" y="2818702"/>
              <a:ext cx="643390" cy="563553"/>
            </a:xfrm>
            <a:custGeom>
              <a:avLst/>
              <a:gdLst>
                <a:gd name="connsiteX0" fmla="*/ 0 w 152400"/>
                <a:gd name="connsiteY0" fmla="*/ 0 h 130233"/>
                <a:gd name="connsiteX1" fmla="*/ 58189 w 152400"/>
                <a:gd name="connsiteY1" fmla="*/ 130233 h 130233"/>
                <a:gd name="connsiteX2" fmla="*/ 152400 w 152400"/>
                <a:gd name="connsiteY2" fmla="*/ 91440 h 130233"/>
                <a:gd name="connsiteX3" fmla="*/ 0 w 152400"/>
                <a:gd name="connsiteY3" fmla="*/ 0 h 1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30233">
                  <a:moveTo>
                    <a:pt x="0" y="0"/>
                  </a:moveTo>
                  <a:lnTo>
                    <a:pt x="58189" y="130233"/>
                  </a:lnTo>
                  <a:lnTo>
                    <a:pt x="152400" y="9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12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877" name="Right Arrow 876"/>
          <p:cNvSpPr/>
          <p:nvPr/>
        </p:nvSpPr>
        <p:spPr>
          <a:xfrm>
            <a:off x="2638423" y="2626816"/>
            <a:ext cx="550677" cy="1072303"/>
          </a:xfrm>
          <a:prstGeom prst="rightArrow">
            <a:avLst>
              <a:gd name="adj1" fmla="val 50000"/>
              <a:gd name="adj2" fmla="val 52883"/>
            </a:avLst>
          </a:prstGeom>
          <a:gradFill>
            <a:gsLst>
              <a:gs pos="5310">
                <a:srgbClr val="D99694"/>
              </a:gs>
              <a:gs pos="100000">
                <a:srgbClr val="92D050"/>
              </a:gs>
            </a:gsLst>
            <a:lin ang="10800000" scaled="1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78" name="Right Arrow 877"/>
          <p:cNvSpPr/>
          <p:nvPr/>
        </p:nvSpPr>
        <p:spPr>
          <a:xfrm>
            <a:off x="5330480" y="2615979"/>
            <a:ext cx="752268" cy="998341"/>
          </a:xfrm>
          <a:prstGeom prst="rightArrow">
            <a:avLst/>
          </a:prstGeom>
          <a:gradFill>
            <a:gsLst>
              <a:gs pos="5310">
                <a:srgbClr val="CCECFF"/>
              </a:gs>
              <a:gs pos="100000">
                <a:srgbClr val="D99694"/>
              </a:gs>
            </a:gsLst>
            <a:lin ang="10800000" scaled="1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879" name="Group 878"/>
          <p:cNvGrpSpPr/>
          <p:nvPr/>
        </p:nvGrpSpPr>
        <p:grpSpPr>
          <a:xfrm>
            <a:off x="254442" y="4704337"/>
            <a:ext cx="8356821" cy="1661196"/>
            <a:chOff x="0" y="5083126"/>
            <a:chExt cx="9144000" cy="1282403"/>
          </a:xfrm>
        </p:grpSpPr>
        <p:grpSp>
          <p:nvGrpSpPr>
            <p:cNvPr id="880" name="Group 879"/>
            <p:cNvGrpSpPr/>
            <p:nvPr/>
          </p:nvGrpSpPr>
          <p:grpSpPr>
            <a:xfrm>
              <a:off x="0" y="5083126"/>
              <a:ext cx="9144000" cy="1282403"/>
              <a:chOff x="1225551" y="4906962"/>
              <a:chExt cx="6916738" cy="1400588"/>
            </a:xfrm>
          </p:grpSpPr>
          <p:sp>
            <p:nvSpPr>
              <p:cNvPr id="882" name="Freeform 63"/>
              <p:cNvSpPr>
                <a:spLocks/>
              </p:cNvSpPr>
              <p:nvPr/>
            </p:nvSpPr>
            <p:spPr bwMode="auto">
              <a:xfrm>
                <a:off x="1225551" y="4906962"/>
                <a:ext cx="6916738" cy="1400588"/>
              </a:xfrm>
              <a:custGeom>
                <a:avLst/>
                <a:gdLst>
                  <a:gd name="T0" fmla="*/ 568 w 8713"/>
                  <a:gd name="T1" fmla="*/ 0 h 1438"/>
                  <a:gd name="T2" fmla="*/ 338 w 8713"/>
                  <a:gd name="T3" fmla="*/ 19 h 1438"/>
                  <a:gd name="T4" fmla="*/ 161 w 8713"/>
                  <a:gd name="T5" fmla="*/ 56 h 1438"/>
                  <a:gd name="T6" fmla="*/ 88 w 8713"/>
                  <a:gd name="T7" fmla="*/ 85 h 1438"/>
                  <a:gd name="T8" fmla="*/ 53 w 8713"/>
                  <a:gd name="T9" fmla="*/ 111 h 1438"/>
                  <a:gd name="T10" fmla="*/ 19 w 8713"/>
                  <a:gd name="T11" fmla="*/ 142 h 1438"/>
                  <a:gd name="T12" fmla="*/ 0 w 8713"/>
                  <a:gd name="T13" fmla="*/ 179 h 1438"/>
                  <a:gd name="T14" fmla="*/ 0 w 8713"/>
                  <a:gd name="T15" fmla="*/ 1260 h 1438"/>
                  <a:gd name="T16" fmla="*/ 19 w 8713"/>
                  <a:gd name="T17" fmla="*/ 1298 h 1438"/>
                  <a:gd name="T18" fmla="*/ 53 w 8713"/>
                  <a:gd name="T19" fmla="*/ 1325 h 1438"/>
                  <a:gd name="T20" fmla="*/ 88 w 8713"/>
                  <a:gd name="T21" fmla="*/ 1354 h 1438"/>
                  <a:gd name="T22" fmla="*/ 161 w 8713"/>
                  <a:gd name="T23" fmla="*/ 1381 h 1438"/>
                  <a:gd name="T24" fmla="*/ 338 w 8713"/>
                  <a:gd name="T25" fmla="*/ 1419 h 1438"/>
                  <a:gd name="T26" fmla="*/ 568 w 8713"/>
                  <a:gd name="T27" fmla="*/ 1438 h 1438"/>
                  <a:gd name="T28" fmla="*/ 8145 w 8713"/>
                  <a:gd name="T29" fmla="*/ 1438 h 1438"/>
                  <a:gd name="T30" fmla="*/ 8360 w 8713"/>
                  <a:gd name="T31" fmla="*/ 1419 h 1438"/>
                  <a:gd name="T32" fmla="*/ 8537 w 8713"/>
                  <a:gd name="T33" fmla="*/ 1381 h 1438"/>
                  <a:gd name="T34" fmla="*/ 8606 w 8713"/>
                  <a:gd name="T35" fmla="*/ 1354 h 1438"/>
                  <a:gd name="T36" fmla="*/ 8659 w 8713"/>
                  <a:gd name="T37" fmla="*/ 1325 h 1438"/>
                  <a:gd name="T38" fmla="*/ 8694 w 8713"/>
                  <a:gd name="T39" fmla="*/ 1298 h 1438"/>
                  <a:gd name="T40" fmla="*/ 8713 w 8713"/>
                  <a:gd name="T41" fmla="*/ 1260 h 1438"/>
                  <a:gd name="T42" fmla="*/ 8713 w 8713"/>
                  <a:gd name="T43" fmla="*/ 179 h 1438"/>
                  <a:gd name="T44" fmla="*/ 8694 w 8713"/>
                  <a:gd name="T45" fmla="*/ 142 h 1438"/>
                  <a:gd name="T46" fmla="*/ 8659 w 8713"/>
                  <a:gd name="T47" fmla="*/ 111 h 1438"/>
                  <a:gd name="T48" fmla="*/ 8606 w 8713"/>
                  <a:gd name="T49" fmla="*/ 85 h 1438"/>
                  <a:gd name="T50" fmla="*/ 8537 w 8713"/>
                  <a:gd name="T51" fmla="*/ 56 h 1438"/>
                  <a:gd name="T52" fmla="*/ 8360 w 8713"/>
                  <a:gd name="T53" fmla="*/ 19 h 1438"/>
                  <a:gd name="T54" fmla="*/ 8145 w 8713"/>
                  <a:gd name="T55" fmla="*/ 0 h 1438"/>
                  <a:gd name="T56" fmla="*/ 568 w 8713"/>
                  <a:gd name="T57" fmla="*/ 0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13" h="1438">
                    <a:moveTo>
                      <a:pt x="568" y="0"/>
                    </a:moveTo>
                    <a:lnTo>
                      <a:pt x="338" y="19"/>
                    </a:lnTo>
                    <a:lnTo>
                      <a:pt x="161" y="56"/>
                    </a:lnTo>
                    <a:lnTo>
                      <a:pt x="88" y="85"/>
                    </a:lnTo>
                    <a:lnTo>
                      <a:pt x="53" y="111"/>
                    </a:lnTo>
                    <a:lnTo>
                      <a:pt x="19" y="142"/>
                    </a:lnTo>
                    <a:lnTo>
                      <a:pt x="0" y="179"/>
                    </a:lnTo>
                    <a:lnTo>
                      <a:pt x="0" y="1260"/>
                    </a:lnTo>
                    <a:lnTo>
                      <a:pt x="19" y="1298"/>
                    </a:lnTo>
                    <a:lnTo>
                      <a:pt x="53" y="1325"/>
                    </a:lnTo>
                    <a:lnTo>
                      <a:pt x="88" y="1354"/>
                    </a:lnTo>
                    <a:lnTo>
                      <a:pt x="161" y="1381"/>
                    </a:lnTo>
                    <a:lnTo>
                      <a:pt x="338" y="1419"/>
                    </a:lnTo>
                    <a:lnTo>
                      <a:pt x="568" y="1438"/>
                    </a:lnTo>
                    <a:lnTo>
                      <a:pt x="8145" y="1438"/>
                    </a:lnTo>
                    <a:lnTo>
                      <a:pt x="8360" y="1419"/>
                    </a:lnTo>
                    <a:lnTo>
                      <a:pt x="8537" y="1381"/>
                    </a:lnTo>
                    <a:lnTo>
                      <a:pt x="8606" y="1354"/>
                    </a:lnTo>
                    <a:lnTo>
                      <a:pt x="8659" y="1325"/>
                    </a:lnTo>
                    <a:lnTo>
                      <a:pt x="8694" y="1298"/>
                    </a:lnTo>
                    <a:lnTo>
                      <a:pt x="8713" y="1260"/>
                    </a:lnTo>
                    <a:lnTo>
                      <a:pt x="8713" y="179"/>
                    </a:lnTo>
                    <a:lnTo>
                      <a:pt x="8694" y="142"/>
                    </a:lnTo>
                    <a:lnTo>
                      <a:pt x="8659" y="111"/>
                    </a:lnTo>
                    <a:lnTo>
                      <a:pt x="8606" y="85"/>
                    </a:lnTo>
                    <a:lnTo>
                      <a:pt x="8537" y="56"/>
                    </a:lnTo>
                    <a:lnTo>
                      <a:pt x="8360" y="19"/>
                    </a:lnTo>
                    <a:lnTo>
                      <a:pt x="8145" y="0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3" name="Rectangle 71"/>
              <p:cNvSpPr>
                <a:spLocks noChangeArrowheads="1"/>
              </p:cNvSpPr>
              <p:nvPr/>
            </p:nvSpPr>
            <p:spPr bwMode="auto">
              <a:xfrm>
                <a:off x="2703512" y="4959233"/>
                <a:ext cx="3730293" cy="20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Product Development</a:t>
                </a:r>
                <a:endParaRPr kumimoji="0" lang="en-US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4" name="Freeform 72"/>
              <p:cNvSpPr>
                <a:spLocks/>
              </p:cNvSpPr>
              <p:nvPr/>
            </p:nvSpPr>
            <p:spPr bwMode="auto">
              <a:xfrm>
                <a:off x="2703512" y="5164137"/>
                <a:ext cx="3697288" cy="17463"/>
              </a:xfrm>
              <a:custGeom>
                <a:avLst/>
                <a:gdLst>
                  <a:gd name="T0" fmla="*/ 0 w 4658"/>
                  <a:gd name="T1" fmla="*/ 0 h 23"/>
                  <a:gd name="T2" fmla="*/ 1164 w 4658"/>
                  <a:gd name="T3" fmla="*/ 0 h 23"/>
                  <a:gd name="T4" fmla="*/ 2329 w 4658"/>
                  <a:gd name="T5" fmla="*/ 0 h 23"/>
                  <a:gd name="T6" fmla="*/ 3493 w 4658"/>
                  <a:gd name="T7" fmla="*/ 0 h 23"/>
                  <a:gd name="T8" fmla="*/ 4658 w 4658"/>
                  <a:gd name="T9" fmla="*/ 0 h 23"/>
                  <a:gd name="T10" fmla="*/ 4658 w 4658"/>
                  <a:gd name="T11" fmla="*/ 23 h 23"/>
                  <a:gd name="T12" fmla="*/ 3493 w 4658"/>
                  <a:gd name="T13" fmla="*/ 23 h 23"/>
                  <a:gd name="T14" fmla="*/ 2329 w 4658"/>
                  <a:gd name="T15" fmla="*/ 23 h 23"/>
                  <a:gd name="T16" fmla="*/ 1164 w 4658"/>
                  <a:gd name="T17" fmla="*/ 23 h 23"/>
                  <a:gd name="T18" fmla="*/ 0 w 4658"/>
                  <a:gd name="T19" fmla="*/ 23 h 23"/>
                  <a:gd name="T20" fmla="*/ 0 w 4658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58" h="23">
                    <a:moveTo>
                      <a:pt x="0" y="0"/>
                    </a:moveTo>
                    <a:lnTo>
                      <a:pt x="1164" y="0"/>
                    </a:lnTo>
                    <a:lnTo>
                      <a:pt x="2329" y="0"/>
                    </a:lnTo>
                    <a:lnTo>
                      <a:pt x="3493" y="0"/>
                    </a:lnTo>
                    <a:lnTo>
                      <a:pt x="4658" y="0"/>
                    </a:lnTo>
                    <a:lnTo>
                      <a:pt x="4658" y="23"/>
                    </a:lnTo>
                    <a:lnTo>
                      <a:pt x="3493" y="23"/>
                    </a:lnTo>
                    <a:lnTo>
                      <a:pt x="2329" y="23"/>
                    </a:lnTo>
                    <a:lnTo>
                      <a:pt x="116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5" name="Rectangle 73"/>
              <p:cNvSpPr>
                <a:spLocks noChangeArrowheads="1"/>
              </p:cNvSpPr>
              <p:nvPr/>
            </p:nvSpPr>
            <p:spPr bwMode="auto">
              <a:xfrm>
                <a:off x="1298576" y="5682734"/>
                <a:ext cx="10708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Analysis Results</a:t>
                </a:r>
                <a:endParaRPr kumimoji="0" lang="en-US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6" name="Rectangle 74"/>
              <p:cNvSpPr>
                <a:spLocks noChangeArrowheads="1"/>
              </p:cNvSpPr>
              <p:nvPr/>
            </p:nvSpPr>
            <p:spPr bwMode="auto">
              <a:xfrm>
                <a:off x="1270001" y="5541447"/>
                <a:ext cx="158750" cy="109538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7" name="Rectangle 75"/>
              <p:cNvSpPr>
                <a:spLocks noChangeArrowheads="1"/>
              </p:cNvSpPr>
              <p:nvPr/>
            </p:nvSpPr>
            <p:spPr bwMode="auto">
              <a:xfrm>
                <a:off x="1270001" y="5541447"/>
                <a:ext cx="158750" cy="1095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8" name="Rectangle 76"/>
              <p:cNvSpPr>
                <a:spLocks noChangeArrowheads="1"/>
              </p:cNvSpPr>
              <p:nvPr/>
            </p:nvSpPr>
            <p:spPr bwMode="auto">
              <a:xfrm>
                <a:off x="1431926" y="5423972"/>
                <a:ext cx="279400" cy="2270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89" name="Rectangle 77"/>
              <p:cNvSpPr>
                <a:spLocks noChangeArrowheads="1"/>
              </p:cNvSpPr>
              <p:nvPr/>
            </p:nvSpPr>
            <p:spPr bwMode="auto">
              <a:xfrm>
                <a:off x="1431926" y="5423972"/>
                <a:ext cx="279400" cy="2270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0" name="Rectangle 78"/>
              <p:cNvSpPr>
                <a:spLocks noChangeArrowheads="1"/>
              </p:cNvSpPr>
              <p:nvPr/>
            </p:nvSpPr>
            <p:spPr bwMode="auto">
              <a:xfrm>
                <a:off x="1716088" y="5309672"/>
                <a:ext cx="130175" cy="3413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1" name="Rectangle 79"/>
              <p:cNvSpPr>
                <a:spLocks noChangeArrowheads="1"/>
              </p:cNvSpPr>
              <p:nvPr/>
            </p:nvSpPr>
            <p:spPr bwMode="auto">
              <a:xfrm>
                <a:off x="1716088" y="5309672"/>
                <a:ext cx="130175" cy="3413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2" name="Rectangle 80"/>
              <p:cNvSpPr>
                <a:spLocks noChangeArrowheads="1"/>
              </p:cNvSpPr>
              <p:nvPr/>
            </p:nvSpPr>
            <p:spPr bwMode="auto">
              <a:xfrm>
                <a:off x="1851026" y="5192197"/>
                <a:ext cx="49213" cy="458788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3" name="Rectangle 81"/>
              <p:cNvSpPr>
                <a:spLocks noChangeArrowheads="1"/>
              </p:cNvSpPr>
              <p:nvPr/>
            </p:nvSpPr>
            <p:spPr bwMode="auto">
              <a:xfrm>
                <a:off x="1851026" y="5192197"/>
                <a:ext cx="49213" cy="4587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4" name="Rectangle 82"/>
              <p:cNvSpPr>
                <a:spLocks noChangeArrowheads="1"/>
              </p:cNvSpPr>
              <p:nvPr/>
            </p:nvSpPr>
            <p:spPr bwMode="auto">
              <a:xfrm>
                <a:off x="1908176" y="5309672"/>
                <a:ext cx="155575" cy="3413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5" name="Rectangle 83"/>
              <p:cNvSpPr>
                <a:spLocks noChangeArrowheads="1"/>
              </p:cNvSpPr>
              <p:nvPr/>
            </p:nvSpPr>
            <p:spPr bwMode="auto">
              <a:xfrm>
                <a:off x="1908176" y="5309672"/>
                <a:ext cx="155575" cy="3413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6" name="Rectangle 84"/>
              <p:cNvSpPr>
                <a:spLocks noChangeArrowheads="1"/>
              </p:cNvSpPr>
              <p:nvPr/>
            </p:nvSpPr>
            <p:spPr bwMode="auto">
              <a:xfrm>
                <a:off x="2070101" y="5423972"/>
                <a:ext cx="90488" cy="2270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7" name="Rectangle 85"/>
              <p:cNvSpPr>
                <a:spLocks noChangeArrowheads="1"/>
              </p:cNvSpPr>
              <p:nvPr/>
            </p:nvSpPr>
            <p:spPr bwMode="auto">
              <a:xfrm>
                <a:off x="2070101" y="5423972"/>
                <a:ext cx="90488" cy="2270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8" name="Rectangle 86"/>
              <p:cNvSpPr>
                <a:spLocks noChangeArrowheads="1"/>
              </p:cNvSpPr>
              <p:nvPr/>
            </p:nvSpPr>
            <p:spPr bwMode="auto">
              <a:xfrm>
                <a:off x="2166938" y="5309672"/>
                <a:ext cx="190500" cy="3413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899" name="Rectangle 87"/>
              <p:cNvSpPr>
                <a:spLocks noChangeArrowheads="1"/>
              </p:cNvSpPr>
              <p:nvPr/>
            </p:nvSpPr>
            <p:spPr bwMode="auto">
              <a:xfrm>
                <a:off x="2166938" y="5309672"/>
                <a:ext cx="190500" cy="3413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0" name="Rectangle 88"/>
              <p:cNvSpPr>
                <a:spLocks noChangeArrowheads="1"/>
              </p:cNvSpPr>
              <p:nvPr/>
            </p:nvSpPr>
            <p:spPr bwMode="auto">
              <a:xfrm>
                <a:off x="2362201" y="5423972"/>
                <a:ext cx="49213" cy="227013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1" name="Rectangle 89"/>
              <p:cNvSpPr>
                <a:spLocks noChangeArrowheads="1"/>
              </p:cNvSpPr>
              <p:nvPr/>
            </p:nvSpPr>
            <p:spPr bwMode="auto">
              <a:xfrm>
                <a:off x="2362201" y="5423972"/>
                <a:ext cx="49213" cy="2270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2" name="Rectangle 90"/>
              <p:cNvSpPr>
                <a:spLocks noChangeArrowheads="1"/>
              </p:cNvSpPr>
              <p:nvPr/>
            </p:nvSpPr>
            <p:spPr bwMode="auto">
              <a:xfrm>
                <a:off x="7283959" y="4991199"/>
                <a:ext cx="750217" cy="17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Specifications</a:t>
                </a:r>
                <a:endParaRPr kumimoji="0" lang="en-US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3" name="Rectangle 326"/>
              <p:cNvSpPr>
                <a:spLocks noChangeArrowheads="1"/>
              </p:cNvSpPr>
              <p:nvPr/>
            </p:nvSpPr>
            <p:spPr bwMode="auto">
              <a:xfrm>
                <a:off x="1270001" y="6006560"/>
                <a:ext cx="6843714" cy="282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Use Standards, and conventions</a:t>
                </a:r>
                <a:r>
                  <a:rPr kumimoji="0" lang="en-US" altLang="en-US" sz="1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to communicate effectively between </a:t>
                </a:r>
                <a:r>
                  <a:rPr kumimoji="0" lang="en-US" altLang="en-US" sz="1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Why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</a:t>
                </a:r>
                <a:r>
                  <a:rPr kumimoji="0" lang="en-US" altLang="en-US" sz="1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and </a:t>
                </a:r>
                <a:r>
                  <a:rPr kumimoji="0" lang="en-US" altLang="en-US" sz="1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C6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How</a:t>
                </a:r>
                <a:endParaRPr kumimoji="0" lang="en-US" altLang="en-US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4" name="Rectangle 328"/>
              <p:cNvSpPr>
                <a:spLocks noChangeArrowheads="1"/>
              </p:cNvSpPr>
              <p:nvPr/>
            </p:nvSpPr>
            <p:spPr bwMode="auto">
              <a:xfrm>
                <a:off x="6965795" y="5611812"/>
                <a:ext cx="327024" cy="211931"/>
              </a:xfrm>
              <a:prstGeom prst="rect">
                <a:avLst/>
              </a:prstGeom>
              <a:solidFill>
                <a:srgbClr val="6BD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5" name="Rectangle 329"/>
              <p:cNvSpPr>
                <a:spLocks noChangeArrowheads="1"/>
              </p:cNvSpPr>
              <p:nvPr/>
            </p:nvSpPr>
            <p:spPr bwMode="auto">
              <a:xfrm>
                <a:off x="6965795" y="5611813"/>
                <a:ext cx="327024" cy="204112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6" name="Rectangle 330"/>
              <p:cNvSpPr>
                <a:spLocks noChangeArrowheads="1"/>
              </p:cNvSpPr>
              <p:nvPr/>
            </p:nvSpPr>
            <p:spPr bwMode="auto">
              <a:xfrm>
                <a:off x="7026761" y="5646758"/>
                <a:ext cx="2180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R1.1</a:t>
                </a: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7" name="Rectangle 333"/>
              <p:cNvSpPr>
                <a:spLocks noChangeArrowheads="1"/>
              </p:cNvSpPr>
              <p:nvPr/>
            </p:nvSpPr>
            <p:spPr bwMode="auto">
              <a:xfrm>
                <a:off x="7037231" y="5266531"/>
                <a:ext cx="265113" cy="147638"/>
              </a:xfrm>
              <a:prstGeom prst="rect">
                <a:avLst/>
              </a:prstGeom>
              <a:solidFill>
                <a:srgbClr val="6BD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8" name="Rectangle 334"/>
              <p:cNvSpPr>
                <a:spLocks noChangeArrowheads="1"/>
              </p:cNvSpPr>
              <p:nvPr/>
            </p:nvSpPr>
            <p:spPr bwMode="auto">
              <a:xfrm>
                <a:off x="7037231" y="5269706"/>
                <a:ext cx="265113" cy="147638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09" name="Rectangle 335"/>
              <p:cNvSpPr>
                <a:spLocks noChangeArrowheads="1"/>
              </p:cNvSpPr>
              <p:nvPr/>
            </p:nvSpPr>
            <p:spPr bwMode="auto">
              <a:xfrm>
                <a:off x="7082475" y="5275263"/>
                <a:ext cx="174625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R1</a:t>
                </a: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0" name="Rectangle 336"/>
              <p:cNvSpPr>
                <a:spLocks noChangeArrowheads="1"/>
              </p:cNvSpPr>
              <p:nvPr/>
            </p:nvSpPr>
            <p:spPr bwMode="auto">
              <a:xfrm>
                <a:off x="7386481" y="5281613"/>
                <a:ext cx="261938" cy="147638"/>
              </a:xfrm>
              <a:prstGeom prst="rect">
                <a:avLst/>
              </a:prstGeom>
              <a:solidFill>
                <a:srgbClr val="6BD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1" name="Rectangle 337"/>
              <p:cNvSpPr>
                <a:spLocks noChangeArrowheads="1"/>
              </p:cNvSpPr>
              <p:nvPr/>
            </p:nvSpPr>
            <p:spPr bwMode="auto">
              <a:xfrm>
                <a:off x="7386481" y="5299075"/>
                <a:ext cx="261938" cy="14763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2" name="Rectangle 338"/>
              <p:cNvSpPr>
                <a:spLocks noChangeArrowheads="1"/>
              </p:cNvSpPr>
              <p:nvPr/>
            </p:nvSpPr>
            <p:spPr bwMode="auto">
              <a:xfrm>
                <a:off x="7465856" y="5304632"/>
                <a:ext cx="174625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R2</a:t>
                </a: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3" name="Line 339"/>
              <p:cNvSpPr>
                <a:spLocks noChangeShapeType="1"/>
              </p:cNvSpPr>
              <p:nvPr/>
            </p:nvSpPr>
            <p:spPr bwMode="auto">
              <a:xfrm>
                <a:off x="6914992" y="5214938"/>
                <a:ext cx="6024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4" name="Line 340"/>
              <p:cNvSpPr>
                <a:spLocks noChangeShapeType="1"/>
              </p:cNvSpPr>
              <p:nvPr/>
            </p:nvSpPr>
            <p:spPr bwMode="auto">
              <a:xfrm>
                <a:off x="7521418" y="5222875"/>
                <a:ext cx="0" cy="38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5" name="Line 341"/>
              <p:cNvSpPr>
                <a:spLocks noChangeShapeType="1"/>
              </p:cNvSpPr>
              <p:nvPr/>
            </p:nvSpPr>
            <p:spPr bwMode="auto">
              <a:xfrm>
                <a:off x="7165818" y="5222875"/>
                <a:ext cx="1588" cy="38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6" name="Rectangle 342"/>
              <p:cNvSpPr>
                <a:spLocks noChangeArrowheads="1"/>
              </p:cNvSpPr>
              <p:nvPr/>
            </p:nvSpPr>
            <p:spPr bwMode="auto">
              <a:xfrm>
                <a:off x="6946742" y="4940300"/>
                <a:ext cx="266700" cy="146050"/>
              </a:xfrm>
              <a:prstGeom prst="rect">
                <a:avLst/>
              </a:prstGeom>
              <a:solidFill>
                <a:srgbClr val="6BD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7" name="Rectangle 343"/>
              <p:cNvSpPr>
                <a:spLocks noChangeArrowheads="1"/>
              </p:cNvSpPr>
              <p:nvPr/>
            </p:nvSpPr>
            <p:spPr bwMode="auto">
              <a:xfrm>
                <a:off x="6946742" y="4960937"/>
                <a:ext cx="266700" cy="146050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18" name="Rectangle 344"/>
              <p:cNvSpPr>
                <a:spLocks noChangeArrowheads="1"/>
              </p:cNvSpPr>
              <p:nvPr/>
            </p:nvSpPr>
            <p:spPr bwMode="auto">
              <a:xfrm>
                <a:off x="7041992" y="4965700"/>
                <a:ext cx="119063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</a:t>
                </a: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9" name="Line 345"/>
              <p:cNvSpPr>
                <a:spLocks noChangeShapeType="1"/>
              </p:cNvSpPr>
              <p:nvPr/>
            </p:nvSpPr>
            <p:spPr bwMode="auto">
              <a:xfrm>
                <a:off x="7080092" y="5113338"/>
                <a:ext cx="0" cy="84138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0" name="Line 346"/>
              <p:cNvSpPr>
                <a:spLocks noChangeShapeType="1"/>
              </p:cNvSpPr>
              <p:nvPr/>
            </p:nvSpPr>
            <p:spPr bwMode="auto">
              <a:xfrm>
                <a:off x="7162643" y="5446713"/>
                <a:ext cx="0" cy="185738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1" name="Rectangle 347"/>
              <p:cNvSpPr>
                <a:spLocks noChangeArrowheads="1"/>
              </p:cNvSpPr>
              <p:nvPr/>
            </p:nvSpPr>
            <p:spPr bwMode="auto">
              <a:xfrm>
                <a:off x="7603968" y="5527675"/>
                <a:ext cx="280988" cy="150813"/>
              </a:xfrm>
              <a:prstGeom prst="rect">
                <a:avLst/>
              </a:prstGeom>
              <a:solidFill>
                <a:srgbClr val="E4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2" name="Rectangle 348"/>
              <p:cNvSpPr>
                <a:spLocks noChangeArrowheads="1"/>
              </p:cNvSpPr>
              <p:nvPr/>
            </p:nvSpPr>
            <p:spPr bwMode="auto">
              <a:xfrm>
                <a:off x="7603968" y="5527675"/>
                <a:ext cx="280988" cy="150813"/>
              </a:xfrm>
              <a:prstGeom prst="rect">
                <a:avLst/>
              </a:prstGeom>
              <a:noFill/>
              <a:ln w="12700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3" name="Rectangle 349"/>
              <p:cNvSpPr>
                <a:spLocks noChangeArrowheads="1"/>
              </p:cNvSpPr>
              <p:nvPr/>
            </p:nvSpPr>
            <p:spPr bwMode="auto">
              <a:xfrm>
                <a:off x="7617360" y="5540375"/>
                <a:ext cx="349250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Issue</a:t>
                </a:r>
                <a:endPara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" name="Rectangle 350"/>
              <p:cNvSpPr>
                <a:spLocks noChangeArrowheads="1"/>
              </p:cNvSpPr>
              <p:nvPr/>
            </p:nvSpPr>
            <p:spPr bwMode="auto">
              <a:xfrm>
                <a:off x="7603968" y="5778500"/>
                <a:ext cx="280988" cy="150813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5" name="Rectangle 351"/>
              <p:cNvSpPr>
                <a:spLocks noChangeArrowheads="1"/>
              </p:cNvSpPr>
              <p:nvPr/>
            </p:nvSpPr>
            <p:spPr bwMode="auto">
              <a:xfrm>
                <a:off x="7603968" y="5778500"/>
                <a:ext cx="280988" cy="150813"/>
              </a:xfrm>
              <a:prstGeom prst="rect">
                <a:avLst/>
              </a:prstGeom>
              <a:noFill/>
              <a:ln w="12700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6" name="Rectangle 352"/>
              <p:cNvSpPr>
                <a:spLocks noChangeArrowheads="1"/>
              </p:cNvSpPr>
              <p:nvPr/>
            </p:nvSpPr>
            <p:spPr bwMode="auto">
              <a:xfrm>
                <a:off x="7623018" y="5791200"/>
                <a:ext cx="296863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Risk</a:t>
                </a: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" name="Line 353"/>
              <p:cNvSpPr>
                <a:spLocks noChangeShapeType="1"/>
              </p:cNvSpPr>
              <p:nvPr/>
            </p:nvSpPr>
            <p:spPr bwMode="auto">
              <a:xfrm>
                <a:off x="7510306" y="5426075"/>
                <a:ext cx="0" cy="403225"/>
              </a:xfrm>
              <a:prstGeom prst="line">
                <a:avLst/>
              </a:prstGeom>
              <a:noFill/>
              <a:ln w="1270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8" name="Line 354"/>
              <p:cNvSpPr>
                <a:spLocks noChangeShapeType="1"/>
              </p:cNvSpPr>
              <p:nvPr/>
            </p:nvSpPr>
            <p:spPr bwMode="auto">
              <a:xfrm>
                <a:off x="7510306" y="5627688"/>
                <a:ext cx="93663" cy="0"/>
              </a:xfrm>
              <a:prstGeom prst="line">
                <a:avLst/>
              </a:prstGeom>
              <a:noFill/>
              <a:ln w="1270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929" name="Line 355"/>
              <p:cNvSpPr>
                <a:spLocks noChangeShapeType="1"/>
              </p:cNvSpPr>
              <p:nvPr/>
            </p:nvSpPr>
            <p:spPr bwMode="auto">
              <a:xfrm>
                <a:off x="7510306" y="5829300"/>
                <a:ext cx="93663" cy="0"/>
              </a:xfrm>
              <a:prstGeom prst="line">
                <a:avLst/>
              </a:prstGeom>
              <a:noFill/>
              <a:ln w="1270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  <p:sp>
          <p:nvSpPr>
            <p:cNvPr id="881" name="Rectangle 29"/>
            <p:cNvSpPr>
              <a:spLocks noChangeArrowheads="1"/>
            </p:cNvSpPr>
            <p:nvPr/>
          </p:nvSpPr>
          <p:spPr bwMode="auto">
            <a:xfrm>
              <a:off x="2006141" y="5334587"/>
              <a:ext cx="4847883" cy="78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2" anchor="t" anchorCtr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-Risk Assessment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Capture Issues / Risks /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Decisions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-Compliance &amp; Cost Assessment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altLang="en-US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Configuration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Management</a:t>
              </a:r>
              <a:endParaRPr lang="en-US" altLang="en-US" sz="1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-Develop Requirements Spec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-ID Functional / Non-Functional </a:t>
              </a:r>
              <a:r>
                <a:rPr kumimoji="0" lang="en-US" alt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Req</a:t>
              </a:r>
              <a:endPara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-ID Interfaces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-Design Verification &amp;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Validation</a:t>
              </a:r>
              <a:endPara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-ID Verification Objectives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-Test</a:t>
              </a:r>
              <a:r>
                <a:rPr kumimoji="0" lang="en-US" alt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Planning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000" baseline="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-Metrics</a:t>
              </a:r>
            </a:p>
          </p:txBody>
        </p:sp>
      </p:grpSp>
      <p:sp>
        <p:nvSpPr>
          <p:cNvPr id="930" name="Curved Up Arrow 929"/>
          <p:cNvSpPr/>
          <p:nvPr/>
        </p:nvSpPr>
        <p:spPr>
          <a:xfrm flipH="1">
            <a:off x="2346320" y="4450530"/>
            <a:ext cx="955009" cy="325745"/>
          </a:xfrm>
          <a:prstGeom prst="curvedUpArrow">
            <a:avLst/>
          </a:prstGeom>
          <a:gradFill>
            <a:gsLst>
              <a:gs pos="5310">
                <a:srgbClr val="92D050"/>
              </a:gs>
              <a:gs pos="100000">
                <a:srgbClr val="D99694"/>
              </a:gs>
            </a:gsLst>
            <a:lin ang="10800000" scaled="1"/>
          </a:gra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31" name="Curved Up Arrow 930"/>
          <p:cNvSpPr/>
          <p:nvPr/>
        </p:nvSpPr>
        <p:spPr>
          <a:xfrm flipH="1">
            <a:off x="5353682" y="4380902"/>
            <a:ext cx="955009" cy="378321"/>
          </a:xfrm>
          <a:prstGeom prst="curvedUpArrow">
            <a:avLst/>
          </a:prstGeom>
          <a:gradFill>
            <a:gsLst>
              <a:gs pos="5310">
                <a:srgbClr val="D99694"/>
              </a:gs>
              <a:gs pos="100000">
                <a:srgbClr val="CCECFF"/>
              </a:gs>
            </a:gsLst>
            <a:lin ang="10800000" scaled="1"/>
          </a:gra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5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3857" y="1295400"/>
            <a:ext cx="8539578" cy="4949482"/>
            <a:chOff x="426702" y="1235984"/>
            <a:chExt cx="8539578" cy="4949482"/>
          </a:xfrm>
        </p:grpSpPr>
        <p:grpSp>
          <p:nvGrpSpPr>
            <p:cNvPr id="18" name="Group 17"/>
            <p:cNvGrpSpPr/>
            <p:nvPr/>
          </p:nvGrpSpPr>
          <p:grpSpPr>
            <a:xfrm>
              <a:off x="2960184" y="2591281"/>
              <a:ext cx="2057400" cy="593814"/>
              <a:chOff x="2960184" y="2591281"/>
              <a:chExt cx="2057400" cy="593814"/>
            </a:xfrm>
          </p:grpSpPr>
          <p:sp>
            <p:nvSpPr>
              <p:cNvPr id="114" name="AutoShape 8"/>
              <p:cNvSpPr>
                <a:spLocks noChangeArrowheads="1"/>
              </p:cNvSpPr>
              <p:nvPr/>
            </p:nvSpPr>
            <p:spPr bwMode="auto">
              <a:xfrm>
                <a:off x="2960184" y="2591281"/>
                <a:ext cx="2057400" cy="593814"/>
              </a:xfrm>
              <a:prstGeom prst="downArrow">
                <a:avLst>
                  <a:gd name="adj1" fmla="val 50000"/>
                  <a:gd name="adj2" fmla="val 44869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 Box 67"/>
              <p:cNvSpPr txBox="1">
                <a:spLocks noChangeArrowheads="1"/>
              </p:cNvSpPr>
              <p:nvPr/>
            </p:nvSpPr>
            <p:spPr bwMode="auto">
              <a:xfrm>
                <a:off x="3150684" y="2634317"/>
                <a:ext cx="1676400" cy="5016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Layers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6702" y="1235984"/>
              <a:ext cx="8539578" cy="1517596"/>
              <a:chOff x="426702" y="1235984"/>
              <a:chExt cx="8539578" cy="1517596"/>
            </a:xfrm>
          </p:grpSpPr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126790" y="1242334"/>
                <a:ext cx="5661025" cy="479425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AutoShape 9"/>
              <p:cNvSpPr>
                <a:spLocks noChangeArrowheads="1"/>
              </p:cNvSpPr>
              <p:nvPr/>
            </p:nvSpPr>
            <p:spPr bwMode="auto">
              <a:xfrm rot="16200000" flipH="1" flipV="1">
                <a:off x="7803753" y="1584026"/>
                <a:ext cx="528760" cy="839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4 w 21600"/>
                  <a:gd name="T13" fmla="*/ 2933 h 21600"/>
                  <a:gd name="T14" fmla="*/ 18247 w 21600"/>
                  <a:gd name="T15" fmla="*/ 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11"/>
              <p:cNvSpPr>
                <a:spLocks noChangeArrowheads="1"/>
              </p:cNvSpPr>
              <p:nvPr/>
            </p:nvSpPr>
            <p:spPr bwMode="auto">
              <a:xfrm>
                <a:off x="426702" y="1235984"/>
                <a:ext cx="717550" cy="12954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1099927" y="1312184"/>
                <a:ext cx="2079964" cy="270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 Needs, Concerns, and Desired Capabilities</a:t>
                </a:r>
              </a:p>
            </p:txBody>
          </p:sp>
          <p:sp>
            <p:nvSpPr>
              <p:cNvPr id="86" name="Rectangle 13"/>
              <p:cNvSpPr>
                <a:spLocks noChangeArrowheads="1"/>
              </p:cNvSpPr>
              <p:nvPr/>
            </p:nvSpPr>
            <p:spPr bwMode="auto">
              <a:xfrm>
                <a:off x="3208002" y="1244769"/>
                <a:ext cx="1490663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Mission Threads and Scenarios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(Usage Stories)</a:t>
                </a:r>
              </a:p>
            </p:txBody>
          </p:sp>
          <p:sp>
            <p:nvSpPr>
              <p:cNvPr id="87" name="Rectangle 14"/>
              <p:cNvSpPr>
                <a:spLocks noChangeArrowheads="1"/>
              </p:cNvSpPr>
              <p:nvPr/>
            </p:nvSpPr>
            <p:spPr bwMode="auto">
              <a:xfrm>
                <a:off x="4832495" y="1312184"/>
                <a:ext cx="1708801" cy="355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 Requirements </a:t>
                </a:r>
              </a:p>
              <a:p>
                <a:pPr algn="ctr"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</a:p>
              <a:p>
                <a:pPr algn="ctr"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External  Interfaces</a:t>
                </a:r>
              </a:p>
            </p:txBody>
          </p:sp>
          <p:sp>
            <p:nvSpPr>
              <p:cNvPr id="88" name="Rectangle 15"/>
              <p:cNvSpPr>
                <a:spLocks noChangeArrowheads="1"/>
              </p:cNvSpPr>
              <p:nvPr/>
            </p:nvSpPr>
            <p:spPr bwMode="auto">
              <a:xfrm>
                <a:off x="6899693" y="1464584"/>
                <a:ext cx="665247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Validation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Document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Generation</a:t>
                </a:r>
                <a:r>
                  <a:rPr lang="en-US" sz="10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89" name="Rectangle 16"/>
              <p:cNvSpPr>
                <a:spLocks noChangeArrowheads="1"/>
              </p:cNvSpPr>
              <p:nvPr/>
            </p:nvSpPr>
            <p:spPr bwMode="auto">
              <a:xfrm>
                <a:off x="1194313" y="1769384"/>
                <a:ext cx="429605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Project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Purpose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Source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Material</a:t>
                </a:r>
              </a:p>
            </p:txBody>
          </p:sp>
          <p:sp>
            <p:nvSpPr>
              <p:cNvPr id="90" name="Rectangle 17"/>
              <p:cNvSpPr>
                <a:spLocks noChangeArrowheads="1"/>
              </p:cNvSpPr>
              <p:nvPr/>
            </p:nvSpPr>
            <p:spPr bwMode="auto">
              <a:xfrm>
                <a:off x="3153710" y="1769384"/>
                <a:ext cx="658813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Concept of Operation (Con Ops) Mission Threads</a:t>
                </a:r>
              </a:p>
            </p:txBody>
          </p:sp>
          <p:sp>
            <p:nvSpPr>
              <p:cNvPr id="91" name="Rectangle 18"/>
              <p:cNvSpPr>
                <a:spLocks noChangeArrowheads="1"/>
              </p:cNvSpPr>
              <p:nvPr/>
            </p:nvSpPr>
            <p:spPr bwMode="auto">
              <a:xfrm>
                <a:off x="3779502" y="1769384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Operational Scenario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(Nominal &amp;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Off-Nominal) &amp; CONOPS</a:t>
                </a:r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437814" y="1235984"/>
                <a:ext cx="7227888" cy="12954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21"/>
              <p:cNvSpPr>
                <a:spLocks noChangeShapeType="1"/>
              </p:cNvSpPr>
              <p:nvPr/>
            </p:nvSpPr>
            <p:spPr bwMode="auto">
              <a:xfrm>
                <a:off x="1144252" y="1235984"/>
                <a:ext cx="0" cy="13144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22"/>
              <p:cNvSpPr>
                <a:spLocks noChangeShapeType="1"/>
              </p:cNvSpPr>
              <p:nvPr/>
            </p:nvSpPr>
            <p:spPr bwMode="auto">
              <a:xfrm>
                <a:off x="1144252" y="1734459"/>
                <a:ext cx="14859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354718" y="1736047"/>
                <a:ext cx="0" cy="80486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4682790" y="1734459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26"/>
              <p:cNvSpPr>
                <a:spLocks noChangeShapeType="1"/>
              </p:cNvSpPr>
              <p:nvPr/>
            </p:nvSpPr>
            <p:spPr bwMode="auto">
              <a:xfrm>
                <a:off x="5990694" y="1734459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>
                <a:off x="2560302" y="1734459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28"/>
              <p:cNvSpPr>
                <a:spLocks noChangeShapeType="1"/>
              </p:cNvSpPr>
              <p:nvPr/>
            </p:nvSpPr>
            <p:spPr bwMode="auto">
              <a:xfrm>
                <a:off x="3855702" y="1734459"/>
                <a:ext cx="0" cy="7715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29"/>
              <p:cNvSpPr>
                <a:spLocks noChangeShapeType="1"/>
              </p:cNvSpPr>
              <p:nvPr/>
            </p:nvSpPr>
            <p:spPr bwMode="auto">
              <a:xfrm flipH="1">
                <a:off x="2407902" y="1693185"/>
                <a:ext cx="0" cy="838199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30"/>
              <p:cNvSpPr>
                <a:spLocks noChangeArrowheads="1"/>
              </p:cNvSpPr>
              <p:nvPr/>
            </p:nvSpPr>
            <p:spPr bwMode="auto">
              <a:xfrm>
                <a:off x="2407902" y="1769384"/>
                <a:ext cx="762000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Project and Systems Engineering Management Plans</a:t>
                </a:r>
              </a:p>
            </p:txBody>
          </p:sp>
          <p:sp>
            <p:nvSpPr>
              <p:cNvPr id="102" name="Line 31"/>
              <p:cNvSpPr>
                <a:spLocks noChangeShapeType="1"/>
              </p:cNvSpPr>
              <p:nvPr/>
            </p:nvSpPr>
            <p:spPr bwMode="auto">
              <a:xfrm>
                <a:off x="1645902" y="1732872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Line 32"/>
              <p:cNvSpPr>
                <a:spLocks noChangeShapeType="1"/>
              </p:cNvSpPr>
              <p:nvPr/>
            </p:nvSpPr>
            <p:spPr bwMode="auto">
              <a:xfrm>
                <a:off x="1144252" y="1235984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33"/>
              <p:cNvSpPr>
                <a:spLocks noChangeShapeType="1"/>
              </p:cNvSpPr>
              <p:nvPr/>
            </p:nvSpPr>
            <p:spPr bwMode="auto">
              <a:xfrm>
                <a:off x="4696834" y="1235984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Line 34"/>
              <p:cNvSpPr>
                <a:spLocks noChangeShapeType="1"/>
              </p:cNvSpPr>
              <p:nvPr/>
            </p:nvSpPr>
            <p:spPr bwMode="auto">
              <a:xfrm>
                <a:off x="6794165" y="1247097"/>
                <a:ext cx="0" cy="12922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35"/>
              <p:cNvSpPr>
                <a:spLocks noChangeArrowheads="1"/>
              </p:cNvSpPr>
              <p:nvPr/>
            </p:nvSpPr>
            <p:spPr bwMode="auto">
              <a:xfrm>
                <a:off x="4729469" y="1758752"/>
                <a:ext cx="596317" cy="498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Operational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Context</a:t>
                </a:r>
              </a:p>
            </p:txBody>
          </p:sp>
          <p:sp>
            <p:nvSpPr>
              <p:cNvPr id="107" name="Rectangle 36"/>
              <p:cNvSpPr>
                <a:spLocks noChangeArrowheads="1"/>
              </p:cNvSpPr>
              <p:nvPr/>
            </p:nvSpPr>
            <p:spPr bwMode="auto">
              <a:xfrm>
                <a:off x="1645902" y="1769384"/>
                <a:ext cx="762000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Stakeholders,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Needs,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Concerns, Assumptions,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Desired Capabilities</a:t>
                </a:r>
              </a:p>
            </p:txBody>
          </p:sp>
          <p:sp>
            <p:nvSpPr>
              <p:cNvPr id="108" name="Line 38"/>
              <p:cNvSpPr>
                <a:spLocks noChangeShapeType="1"/>
              </p:cNvSpPr>
              <p:nvPr/>
            </p:nvSpPr>
            <p:spPr bwMode="auto">
              <a:xfrm>
                <a:off x="3165140" y="1235984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AutoShape 68"/>
              <p:cNvSpPr>
                <a:spLocks noChangeArrowheads="1"/>
              </p:cNvSpPr>
              <p:nvPr/>
            </p:nvSpPr>
            <p:spPr bwMode="auto">
              <a:xfrm>
                <a:off x="7674325" y="2464705"/>
                <a:ext cx="1271734" cy="288875"/>
              </a:xfrm>
              <a:prstGeom prst="flowChartMultidocument">
                <a:avLst/>
              </a:prstGeom>
              <a:solidFill>
                <a:srgbClr val="99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 Box 69"/>
              <p:cNvSpPr txBox="1">
                <a:spLocks noChangeArrowheads="1"/>
              </p:cNvSpPr>
              <p:nvPr/>
            </p:nvSpPr>
            <p:spPr bwMode="auto">
              <a:xfrm>
                <a:off x="7814892" y="2517281"/>
                <a:ext cx="1151388" cy="2308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CC3300"/>
                  </a:buClr>
                  <a:buFont typeface="Wingdings 2" pitchFamily="18" charset="2"/>
                  <a:buNone/>
                </a:pPr>
                <a:r>
                  <a:rPr lang="en-US" sz="900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ICD, CDD, CPD</a:t>
                </a:r>
                <a:endParaRPr lang="en-US" sz="9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17"/>
              <p:cNvSpPr>
                <a:spLocks noChangeArrowheads="1"/>
              </p:cNvSpPr>
              <p:nvPr/>
            </p:nvSpPr>
            <p:spPr bwMode="auto">
              <a:xfrm>
                <a:off x="6000097" y="1758752"/>
                <a:ext cx="735013" cy="706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Stakeholder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RQMTs with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Traceability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Back to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Ops</a:t>
                </a: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431620" y="1351350"/>
                <a:ext cx="693340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Conceptual Layer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(OV)</a:t>
                </a:r>
                <a:endParaRPr 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35"/>
              <p:cNvSpPr>
                <a:spLocks noChangeArrowheads="1"/>
              </p:cNvSpPr>
              <p:nvPr/>
            </p:nvSpPr>
            <p:spPr bwMode="auto">
              <a:xfrm>
                <a:off x="5377643" y="1758752"/>
                <a:ext cx="596317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Operational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External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Interfaces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48610" y="3236683"/>
              <a:ext cx="8420100" cy="1467317"/>
              <a:chOff x="448610" y="3236683"/>
              <a:chExt cx="8420100" cy="1467317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1148698" y="3243033"/>
                <a:ext cx="5661025" cy="479425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AutoShape 9"/>
              <p:cNvSpPr>
                <a:spLocks noChangeArrowheads="1"/>
              </p:cNvSpPr>
              <p:nvPr/>
            </p:nvSpPr>
            <p:spPr bwMode="auto">
              <a:xfrm rot="16200000" flipH="1" flipV="1">
                <a:off x="7787869" y="3648740"/>
                <a:ext cx="604343" cy="7867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4 w 21600"/>
                  <a:gd name="T13" fmla="*/ 2933 h 21600"/>
                  <a:gd name="T14" fmla="*/ 18247 w 21600"/>
                  <a:gd name="T15" fmla="*/ 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448610" y="3236683"/>
                <a:ext cx="717550" cy="12954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12"/>
              <p:cNvSpPr>
                <a:spLocks noChangeArrowheads="1"/>
              </p:cNvSpPr>
              <p:nvPr/>
            </p:nvSpPr>
            <p:spPr bwMode="auto">
              <a:xfrm>
                <a:off x="1472523" y="3287618"/>
                <a:ext cx="1482778" cy="406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 Analysis 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Refinement</a:t>
                </a:r>
              </a:p>
            </p:txBody>
          </p:sp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3229910" y="3252450"/>
                <a:ext cx="1490663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Logical Architecture Analysis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Behavior) </a:t>
                </a:r>
              </a:p>
            </p:txBody>
          </p:sp>
          <p:sp>
            <p:nvSpPr>
              <p:cNvPr id="57" name="Rectangle 14"/>
              <p:cNvSpPr>
                <a:spLocks noChangeArrowheads="1"/>
              </p:cNvSpPr>
              <p:nvPr/>
            </p:nvSpPr>
            <p:spPr bwMode="auto">
              <a:xfrm>
                <a:off x="5030721" y="3243658"/>
                <a:ext cx="1356140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Physical Architecture 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Structures)</a:t>
                </a:r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/>
            </p:nvSpPr>
            <p:spPr bwMode="auto">
              <a:xfrm>
                <a:off x="6920800" y="3441709"/>
                <a:ext cx="66684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Verification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Objectives,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Cases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Document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Generation</a:t>
                </a:r>
                <a:r>
                  <a:rPr lang="en-US" sz="10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1172510" y="3770083"/>
                <a:ext cx="914400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Analyze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RQMTs Defined during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Specification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Layer</a:t>
                </a: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3839510" y="3770083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Draft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each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</a:t>
                </a:r>
              </a:p>
            </p:txBody>
          </p:sp>
          <p:sp>
            <p:nvSpPr>
              <p:cNvPr id="61" name="Rectangle 20"/>
              <p:cNvSpPr>
                <a:spLocks noChangeArrowheads="1"/>
              </p:cNvSpPr>
              <p:nvPr/>
            </p:nvSpPr>
            <p:spPr bwMode="auto">
              <a:xfrm>
                <a:off x="448610" y="3236683"/>
                <a:ext cx="7227888" cy="12954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1166160" y="3236683"/>
                <a:ext cx="0" cy="13144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>
                <a:off x="1166160" y="3735158"/>
                <a:ext cx="14859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>
                <a:off x="5442031" y="3736746"/>
                <a:ext cx="0" cy="80486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24"/>
              <p:cNvSpPr>
                <a:spLocks noChangeArrowheads="1"/>
              </p:cNvSpPr>
              <p:nvPr/>
            </p:nvSpPr>
            <p:spPr bwMode="auto">
              <a:xfrm>
                <a:off x="461271" y="3287618"/>
                <a:ext cx="616138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Logical Layer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(SV)</a:t>
                </a:r>
                <a:endParaRPr 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>
                <a:off x="4704698" y="3735158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26"/>
              <p:cNvSpPr>
                <a:spLocks noChangeShapeType="1"/>
              </p:cNvSpPr>
              <p:nvPr/>
            </p:nvSpPr>
            <p:spPr bwMode="auto">
              <a:xfrm>
                <a:off x="6093270" y="3735158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27"/>
              <p:cNvSpPr>
                <a:spLocks noChangeShapeType="1"/>
              </p:cNvSpPr>
              <p:nvPr/>
            </p:nvSpPr>
            <p:spPr bwMode="auto">
              <a:xfrm>
                <a:off x="2582210" y="3735158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28"/>
              <p:cNvSpPr>
                <a:spLocks noChangeShapeType="1"/>
              </p:cNvSpPr>
              <p:nvPr/>
            </p:nvSpPr>
            <p:spPr bwMode="auto">
              <a:xfrm>
                <a:off x="3942698" y="3735158"/>
                <a:ext cx="0" cy="7715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>
                <a:off x="2086910" y="3733571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32"/>
              <p:cNvSpPr>
                <a:spLocks noChangeShapeType="1"/>
              </p:cNvSpPr>
              <p:nvPr/>
            </p:nvSpPr>
            <p:spPr bwMode="auto">
              <a:xfrm>
                <a:off x="1166160" y="3236683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Line 33"/>
              <p:cNvSpPr>
                <a:spLocks noChangeShapeType="1"/>
              </p:cNvSpPr>
              <p:nvPr/>
            </p:nvSpPr>
            <p:spPr bwMode="auto">
              <a:xfrm>
                <a:off x="4692366" y="3236683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Line 34"/>
              <p:cNvSpPr>
                <a:spLocks noChangeShapeType="1"/>
              </p:cNvSpPr>
              <p:nvPr/>
            </p:nvSpPr>
            <p:spPr bwMode="auto">
              <a:xfrm>
                <a:off x="6816073" y="3247796"/>
                <a:ext cx="0" cy="12922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35"/>
              <p:cNvSpPr>
                <a:spLocks noChangeArrowheads="1"/>
              </p:cNvSpPr>
              <p:nvPr/>
            </p:nvSpPr>
            <p:spPr bwMode="auto">
              <a:xfrm>
                <a:off x="4790597" y="3777286"/>
                <a:ext cx="596317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Parts (one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level down)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Physical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Interfaces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Line 38"/>
              <p:cNvSpPr>
                <a:spLocks noChangeShapeType="1"/>
              </p:cNvSpPr>
              <p:nvPr/>
            </p:nvSpPr>
            <p:spPr bwMode="auto">
              <a:xfrm>
                <a:off x="3187048" y="3236683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16"/>
              <p:cNvSpPr>
                <a:spLocks noChangeArrowheads="1"/>
              </p:cNvSpPr>
              <p:nvPr/>
            </p:nvSpPr>
            <p:spPr bwMode="auto">
              <a:xfrm>
                <a:off x="3244378" y="3770083"/>
                <a:ext cx="680867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Threads to Support Mission Threads</a:t>
                </a:r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5287310" y="3787667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Allocate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Primary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Entity and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2086910" y="3770083"/>
                <a:ext cx="1066800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Derive System RQMTs &amp; Draft Component Part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RQMTs &amp;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Verification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Objectives</a:t>
                </a:r>
              </a:p>
            </p:txBody>
          </p:sp>
          <p:sp>
            <p:nvSpPr>
              <p:cNvPr id="79" name="Rectangle 73"/>
              <p:cNvSpPr>
                <a:spLocks noChangeArrowheads="1"/>
              </p:cNvSpPr>
              <p:nvPr/>
            </p:nvSpPr>
            <p:spPr bwMode="auto">
              <a:xfrm>
                <a:off x="5955157" y="3770083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Establish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RQMT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Traceability 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Architecture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Entities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AutoShape 68"/>
              <p:cNvSpPr>
                <a:spLocks noChangeArrowheads="1"/>
              </p:cNvSpPr>
              <p:nvPr/>
            </p:nvSpPr>
            <p:spPr bwMode="auto">
              <a:xfrm>
                <a:off x="7725710" y="4415125"/>
                <a:ext cx="1143000" cy="288875"/>
              </a:xfrm>
              <a:prstGeom prst="flowChartMultidocument">
                <a:avLst/>
              </a:prstGeom>
              <a:solidFill>
                <a:srgbClr val="99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 Box 69"/>
              <p:cNvSpPr txBox="1">
                <a:spLocks noChangeArrowheads="1"/>
              </p:cNvSpPr>
              <p:nvPr/>
            </p:nvSpPr>
            <p:spPr bwMode="auto">
              <a:xfrm>
                <a:off x="7725710" y="4442581"/>
                <a:ext cx="990600" cy="2308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CC3300"/>
                  </a:buClr>
                  <a:buFont typeface="Wingdings 2" pitchFamily="18" charset="2"/>
                  <a:buNone/>
                </a:pPr>
                <a:r>
                  <a:rPr lang="en-US" sz="9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Specifications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48610" y="4760679"/>
              <a:ext cx="8420100" cy="1424787"/>
              <a:chOff x="448610" y="4760679"/>
              <a:chExt cx="8420100" cy="1424787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148698" y="4767029"/>
                <a:ext cx="5661025" cy="479425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AutoShape 9"/>
              <p:cNvSpPr>
                <a:spLocks noChangeArrowheads="1"/>
              </p:cNvSpPr>
              <p:nvPr/>
            </p:nvSpPr>
            <p:spPr bwMode="auto">
              <a:xfrm rot="16200000" flipH="1" flipV="1">
                <a:off x="7816221" y="5144385"/>
                <a:ext cx="547640" cy="7867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4 w 21600"/>
                  <a:gd name="T13" fmla="*/ 2933 h 21600"/>
                  <a:gd name="T14" fmla="*/ 18247 w 21600"/>
                  <a:gd name="T15" fmla="*/ 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448610" y="4760679"/>
                <a:ext cx="717550" cy="12954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1472523" y="4811614"/>
                <a:ext cx="1482778" cy="406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 Analysis 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Refinement</a:t>
                </a: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3229910" y="4767654"/>
                <a:ext cx="1490663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Logical Architecture Analysis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Behavior) </a:t>
                </a: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030721" y="4776446"/>
                <a:ext cx="1356140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Physical Architecture 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Analysis</a:t>
                </a:r>
              </a:p>
              <a:p>
                <a:pPr algn="ctr" eaLnBrk="0" hangingPunct="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(i.e., Structures)</a:t>
                </a:r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1172510" y="5294079"/>
                <a:ext cx="914400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Analyze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RQMTs Defined during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Specification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Layer</a:t>
                </a:r>
              </a:p>
            </p:txBody>
          </p:sp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3839510" y="5294079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Draft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each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448610" y="4760679"/>
                <a:ext cx="7227888" cy="12954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1166160" y="4760679"/>
                <a:ext cx="0" cy="13144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1166160" y="5259154"/>
                <a:ext cx="14859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5442031" y="5276495"/>
                <a:ext cx="0" cy="80486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472541" y="4817710"/>
                <a:ext cx="64492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Solution Layer</a:t>
                </a:r>
                <a:endParaRPr 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4704698" y="5259154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6075686" y="5259154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2582210" y="5259154"/>
                <a:ext cx="212248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>
                <a:off x="3942698" y="5259154"/>
                <a:ext cx="0" cy="77152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2086910" y="5257567"/>
                <a:ext cx="0" cy="79375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1166160" y="4760679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701158" y="4760679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6816073" y="4771792"/>
                <a:ext cx="0" cy="12922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>
                <a:off x="3187048" y="4760679"/>
                <a:ext cx="0" cy="130333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16"/>
              <p:cNvSpPr>
                <a:spLocks noChangeArrowheads="1"/>
              </p:cNvSpPr>
              <p:nvPr/>
            </p:nvSpPr>
            <p:spPr bwMode="auto">
              <a:xfrm>
                <a:off x="3291340" y="5294079"/>
                <a:ext cx="628377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Behavior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Subsystem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RQMTs</a:t>
                </a:r>
              </a:p>
            </p:txBody>
          </p:sp>
          <p:sp>
            <p:nvSpPr>
              <p:cNvPr id="45" name="Rectangle 73"/>
              <p:cNvSpPr>
                <a:spLocks noChangeArrowheads="1"/>
              </p:cNvSpPr>
              <p:nvPr/>
            </p:nvSpPr>
            <p:spPr bwMode="auto">
              <a:xfrm>
                <a:off x="5260934" y="5294079"/>
                <a:ext cx="976313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Allocate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Primary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Entity and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73"/>
              <p:cNvSpPr>
                <a:spLocks noChangeArrowheads="1"/>
              </p:cNvSpPr>
              <p:nvPr/>
            </p:nvSpPr>
            <p:spPr bwMode="auto">
              <a:xfrm>
                <a:off x="5946365" y="5294079"/>
                <a:ext cx="976313" cy="872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Establish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RQMT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Traceability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Architecture Entities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utoShape 68"/>
              <p:cNvSpPr>
                <a:spLocks noChangeArrowheads="1"/>
              </p:cNvSpPr>
              <p:nvPr/>
            </p:nvSpPr>
            <p:spPr bwMode="auto">
              <a:xfrm>
                <a:off x="7725710" y="5896591"/>
                <a:ext cx="1143000" cy="288875"/>
              </a:xfrm>
              <a:prstGeom prst="flowChartMultidocument">
                <a:avLst/>
              </a:prstGeom>
              <a:solidFill>
                <a:srgbClr val="99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69"/>
              <p:cNvSpPr txBox="1">
                <a:spLocks noChangeArrowheads="1"/>
              </p:cNvSpPr>
              <p:nvPr/>
            </p:nvSpPr>
            <p:spPr bwMode="auto">
              <a:xfrm>
                <a:off x="7725710" y="5924047"/>
                <a:ext cx="990600" cy="2308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CC3300"/>
                  </a:buClr>
                  <a:buFont typeface="Wingdings 2" pitchFamily="18" charset="2"/>
                  <a:buNone/>
                </a:pPr>
                <a:r>
                  <a:rPr lang="en-US" sz="9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Specifications</a:t>
                </a: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6944474" y="4989279"/>
                <a:ext cx="66684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Verification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Objectives,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Cases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Document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Generation</a:t>
                </a:r>
                <a:r>
                  <a:rPr lang="en-US" sz="10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2098634" y="5311670"/>
                <a:ext cx="1066800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Derive Subsystem RQMTs &amp; Draft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Part RQMTs &amp;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Verification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Objectives</a:t>
                </a:r>
              </a:p>
            </p:txBody>
          </p:sp>
          <p:sp>
            <p:nvSpPr>
              <p:cNvPr id="51" name="Rectangle 35"/>
              <p:cNvSpPr>
                <a:spLocks noChangeArrowheads="1"/>
              </p:cNvSpPr>
              <p:nvPr/>
            </p:nvSpPr>
            <p:spPr bwMode="auto">
              <a:xfrm>
                <a:off x="4802323" y="5310085"/>
                <a:ext cx="596317" cy="747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Parts (one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level down)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Physical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900" dirty="0">
                    <a:solidFill>
                      <a:srgbClr val="01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Interfaces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1532875" y="2475"/>
            <a:ext cx="578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System Engineering Activities in Layers to Reduce Risk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2247</Words>
  <Application>Microsoft Office PowerPoint</Application>
  <PresentationFormat>On-screen Show (4:3)</PresentationFormat>
  <Paragraphs>613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Georgia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SE-16: Generate Operational and System Architecture Graphics, Briefings and Reports</vt:lpstr>
      <vt:lpstr>PowerPoint Presentation</vt:lpstr>
      <vt:lpstr>PowerPoint Presentation</vt:lpstr>
      <vt:lpstr>PowerPoint Presentation</vt:lpstr>
      <vt:lpstr>PowerPoint Presentation</vt:lpstr>
    </vt:vector>
  </TitlesOfParts>
  <Company>nma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Loyd Contractor/Quantum</dc:creator>
  <cp:lastModifiedBy>Porter, Monte L Contractor/Quantum</cp:lastModifiedBy>
  <cp:revision>143</cp:revision>
  <cp:lastPrinted>2019-12-17T15:55:32Z</cp:lastPrinted>
  <dcterms:created xsi:type="dcterms:W3CDTF">2010-04-19T08:03:47Z</dcterms:created>
  <dcterms:modified xsi:type="dcterms:W3CDTF">2020-06-11T09:16:08Z</dcterms:modified>
</cp:coreProperties>
</file>