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1" r:id="rId1"/>
    <p:sldMasterId id="2147483661" r:id="rId2"/>
    <p:sldMasterId id="2147483671" r:id="rId3"/>
  </p:sldMasterIdLst>
  <p:notesMasterIdLst>
    <p:notesMasterId r:id="rId26"/>
  </p:notesMasterIdLst>
  <p:handoutMasterIdLst>
    <p:handoutMasterId r:id="rId27"/>
  </p:handoutMasterIdLst>
  <p:sldIdLst>
    <p:sldId id="290" r:id="rId4"/>
    <p:sldId id="307" r:id="rId5"/>
    <p:sldId id="293" r:id="rId6"/>
    <p:sldId id="310" r:id="rId7"/>
    <p:sldId id="294" r:id="rId8"/>
    <p:sldId id="314" r:id="rId9"/>
    <p:sldId id="316" r:id="rId10"/>
    <p:sldId id="295" r:id="rId11"/>
    <p:sldId id="296" r:id="rId12"/>
    <p:sldId id="298" r:id="rId13"/>
    <p:sldId id="317" r:id="rId14"/>
    <p:sldId id="299" r:id="rId15"/>
    <p:sldId id="300" r:id="rId16"/>
    <p:sldId id="301" r:id="rId17"/>
    <p:sldId id="313" r:id="rId18"/>
    <p:sldId id="318" r:id="rId19"/>
    <p:sldId id="308" r:id="rId20"/>
    <p:sldId id="309" r:id="rId21"/>
    <p:sldId id="312" r:id="rId22"/>
    <p:sldId id="304" r:id="rId23"/>
    <p:sldId id="303" r:id="rId24"/>
    <p:sldId id="315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C38F22"/>
    <a:srgbClr val="CD6600"/>
    <a:srgbClr val="1A55A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BA49A2-9C6E-4CFC-9696-45F50B8BD683}" type="datetimeFigureOut">
              <a:rPr lang="en-US" altLang="en-US"/>
              <a:pPr>
                <a:defRPr/>
              </a:pPr>
              <a:t>5/11/2020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5E1505-4F86-4FAE-881C-0C8D6185C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0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827230-75E9-4E10-B367-8425EAB3DF90}" type="datetimeFigureOut">
              <a:rPr lang="en-US" altLang="en-US"/>
              <a:pPr>
                <a:defRPr/>
              </a:pPr>
              <a:t>5/11/2020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67A8FF-F945-45C7-A5E3-11F00AC8A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90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1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 userDrawn="1"/>
        </p:nvSpPr>
        <p:spPr bwMode="auto">
          <a:xfrm>
            <a:off x="6523567" y="3271838"/>
            <a:ext cx="49784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dirty="0" err="1">
                <a:solidFill>
                  <a:schemeClr val="tx2"/>
                </a:solidFill>
                <a:latin typeface="Arial" charset="0"/>
              </a:rPr>
              <a:t>Trideum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Corporation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655 Discovery Drive – Suite 100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Huntsville, AL 35806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256.704.6100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err="1">
                <a:solidFill>
                  <a:schemeClr val="tx2"/>
                </a:solidFill>
                <a:latin typeface="Arial" charset="0"/>
              </a:rPr>
              <a:t>www.trideum.com</a:t>
            </a:r>
            <a:endParaRPr lang="en-US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289300"/>
            <a:ext cx="5012267" cy="2506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145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BC6C-9DD8-474B-9133-9FB7DAF3CE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25D3-F5ED-46FF-8A69-5AAB366F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rideum_compass-background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b="2298"/>
          <a:stretch>
            <a:fillRect/>
          </a:stretch>
        </p:blipFill>
        <p:spPr bwMode="auto">
          <a:xfrm>
            <a:off x="0" y="982898"/>
            <a:ext cx="12192000" cy="58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A55A3"/>
          </a:solidFill>
          <a:ln w="9525">
            <a:solidFill>
              <a:srgbClr val="1A55A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990600"/>
            <a:ext cx="12192000" cy="63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63500" dist="76200" dir="16200000" sy="-10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8128000" y="6477001"/>
            <a:ext cx="3860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800">
                <a:latin typeface="Arial" panose="020B0604020202020204" pitchFamily="34" charset="0"/>
              </a:rPr>
              <a:t>© Trideum Corporation - Company Proprietary</a:t>
            </a: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585423" y="6325502"/>
            <a:ext cx="524933" cy="368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722538E-E4F6-49F5-916A-D49E89C38C39}" type="slidenum">
              <a:rPr lang="en-US" altLang="en-US" sz="1200" smtClean="0">
                <a:solidFill>
                  <a:srgbClr val="1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dirty="0">
              <a:solidFill>
                <a:srgbClr val="1A5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2133600" y="6337301"/>
            <a:ext cx="502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A55A3"/>
                </a:solidFill>
                <a:latin typeface="Arial"/>
                <a:ea typeface="MS PGothic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135467" y="6337300"/>
            <a:ext cx="7450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A55A3"/>
                </a:solidFill>
                <a:latin typeface="Arial" charset="0"/>
                <a:cs typeface="Arial" charset="0"/>
              </a:rPr>
              <a:t>Page</a:t>
            </a:r>
          </a:p>
        </p:txBody>
      </p:sp>
      <p:pic>
        <p:nvPicPr>
          <p:cNvPr id="14" name="Picture 22" descr="Trideum-logo-wtag-l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1"/>
          <a:stretch>
            <a:fillRect/>
          </a:stretch>
        </p:blipFill>
        <p:spPr bwMode="auto">
          <a:xfrm>
            <a:off x="9201151" y="5972176"/>
            <a:ext cx="266488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8940800" y="1447800"/>
            <a:ext cx="0" cy="4343400"/>
          </a:xfrm>
          <a:prstGeom prst="line">
            <a:avLst/>
          </a:prstGeom>
          <a:noFill/>
          <a:ln w="9525">
            <a:solidFill>
              <a:srgbClr val="1A55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6267" y="1435101"/>
            <a:ext cx="2794000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1A55A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4933" y="1409700"/>
            <a:ext cx="8212667" cy="47164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660066"/>
              </a:buClr>
              <a:buFont typeface="Wingdings" charset="2"/>
              <a:buNone/>
              <a:defRPr sz="1800" b="1">
                <a:solidFill>
                  <a:schemeClr val="tx1"/>
                </a:solidFill>
              </a:defRPr>
            </a:lvl1pPr>
            <a:lvl2pPr marL="285750" indent="-285750">
              <a:spcAft>
                <a:spcPts val="600"/>
              </a:spcAft>
              <a:buClr>
                <a:srgbClr val="660066"/>
              </a:buClr>
              <a:buFont typeface="Wingdings" charset="2"/>
              <a:buChar char="§"/>
              <a:defRPr sz="14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457200" indent="-165100">
              <a:spcAft>
                <a:spcPts val="600"/>
              </a:spcAft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685800" indent="-165100" defTabSz="406400">
              <a:spcAft>
                <a:spcPts val="600"/>
              </a:spcAft>
              <a:buFont typeface="Wingdings" charset="2"/>
              <a:buChar char="§"/>
              <a:defRPr sz="1000">
                <a:solidFill>
                  <a:schemeClr val="tx1"/>
                </a:solidFill>
              </a:defRPr>
            </a:lvl4pPr>
            <a:lvl5pPr marL="863600" indent="-177800">
              <a:spcAft>
                <a:spcPts val="600"/>
              </a:spcAft>
              <a:buFont typeface="Wingdings" charset="2"/>
              <a:buChar char="§"/>
              <a:tabLst/>
              <a:defRPr sz="10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4933" y="139700"/>
            <a:ext cx="1132840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8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139700"/>
            <a:ext cx="113284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24933" y="1270000"/>
            <a:ext cx="11328400" cy="47164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660066"/>
              </a:buClr>
              <a:buFont typeface="Wingdings" charset="2"/>
              <a:buNone/>
              <a:defRPr sz="1800" b="1">
                <a:solidFill>
                  <a:schemeClr val="tx1"/>
                </a:solidFill>
              </a:defRPr>
            </a:lvl1pPr>
            <a:lvl2pPr marL="285750" indent="-285750">
              <a:spcAft>
                <a:spcPts val="600"/>
              </a:spcAft>
              <a:buClr>
                <a:srgbClr val="660066"/>
              </a:buClr>
              <a:buFont typeface="Wingdings" charset="2"/>
              <a:buChar char="§"/>
              <a:defRPr sz="14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457200" indent="-165100">
              <a:spcAft>
                <a:spcPts val="600"/>
              </a:spcAft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685800" indent="-165100" defTabSz="406400">
              <a:spcAft>
                <a:spcPts val="600"/>
              </a:spcAft>
              <a:buFont typeface="Wingdings" charset="2"/>
              <a:buChar char="§"/>
              <a:defRPr sz="1000">
                <a:solidFill>
                  <a:schemeClr val="tx1"/>
                </a:solidFill>
              </a:defRPr>
            </a:lvl4pPr>
            <a:lvl5pPr marL="863600" indent="-177800">
              <a:spcAft>
                <a:spcPts val="600"/>
              </a:spcAft>
              <a:buFont typeface="Wingdings" charset="2"/>
              <a:buChar char="§"/>
              <a:tabLst/>
              <a:defRPr sz="10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6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200" y="1320801"/>
            <a:ext cx="10430933" cy="40036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267" y="5367338"/>
            <a:ext cx="10481733" cy="43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4933" y="139700"/>
            <a:ext cx="113284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6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rideum_compass-background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b="2298"/>
          <a:stretch>
            <a:fillRect/>
          </a:stretch>
        </p:blipFill>
        <p:spPr bwMode="auto">
          <a:xfrm>
            <a:off x="0" y="985560"/>
            <a:ext cx="12192000" cy="58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A55A3"/>
          </a:solidFill>
          <a:ln w="9525">
            <a:solidFill>
              <a:srgbClr val="1A55A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990600"/>
            <a:ext cx="12192000" cy="63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63500" dist="76200" dir="16200000" sy="-10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8128000" y="6477001"/>
            <a:ext cx="3860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800">
                <a:latin typeface="Arial" panose="020B0604020202020204" pitchFamily="34" charset="0"/>
              </a:rPr>
              <a:t>© Trideum Corporation - Company Proprietary</a:t>
            </a: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1100667" y="6337300"/>
            <a:ext cx="524933" cy="368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76F76A76-8B86-4071-B16F-B47AFD7969E3}" type="slidenum">
              <a:rPr lang="en-US" altLang="en-US" sz="1200" smtClean="0">
                <a:solidFill>
                  <a:srgbClr val="1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1A5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5"/>
          <p:cNvSpPr txBox="1">
            <a:spLocks/>
          </p:cNvSpPr>
          <p:nvPr userDrawn="1"/>
        </p:nvSpPr>
        <p:spPr>
          <a:xfrm>
            <a:off x="2133600" y="6337301"/>
            <a:ext cx="502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A55A3"/>
                </a:solidFill>
                <a:latin typeface="Arial"/>
                <a:ea typeface="MS PGothic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508000" y="6337301"/>
            <a:ext cx="7450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1A55A3"/>
                </a:solidFill>
                <a:latin typeface="Arial" charset="0"/>
                <a:cs typeface="Arial" charset="0"/>
              </a:rPr>
              <a:t>Page</a:t>
            </a:r>
          </a:p>
        </p:txBody>
      </p:sp>
      <p:pic>
        <p:nvPicPr>
          <p:cNvPr id="15" name="Picture 13" descr="Trideum-logo-wtag-l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1"/>
          <a:stretch>
            <a:fillRect/>
          </a:stretch>
        </p:blipFill>
        <p:spPr bwMode="auto">
          <a:xfrm>
            <a:off x="9201151" y="5972176"/>
            <a:ext cx="266488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6180667" y="1447800"/>
            <a:ext cx="0" cy="4343400"/>
          </a:xfrm>
          <a:prstGeom prst="line">
            <a:avLst/>
          </a:prstGeom>
          <a:noFill/>
          <a:ln w="9525">
            <a:solidFill>
              <a:srgbClr val="1A55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4933" y="139700"/>
            <a:ext cx="113284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24933" y="1409700"/>
            <a:ext cx="5520267" cy="47164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660066"/>
              </a:buClr>
              <a:buFont typeface="Wingdings" charset="2"/>
              <a:buNone/>
              <a:defRPr sz="1800" b="1">
                <a:solidFill>
                  <a:schemeClr val="tx1"/>
                </a:solidFill>
              </a:defRPr>
            </a:lvl1pPr>
            <a:lvl2pPr marL="285750" indent="-285750">
              <a:spcAft>
                <a:spcPts val="600"/>
              </a:spcAft>
              <a:buClr>
                <a:srgbClr val="660066"/>
              </a:buClr>
              <a:buFont typeface="Wingdings" charset="2"/>
              <a:buChar char="§"/>
              <a:defRPr sz="14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457200" indent="-165100">
              <a:spcAft>
                <a:spcPts val="600"/>
              </a:spcAft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685800" indent="-165100" defTabSz="406400">
              <a:spcAft>
                <a:spcPts val="600"/>
              </a:spcAft>
              <a:buFont typeface="Wingdings" charset="2"/>
              <a:buChar char="§"/>
              <a:defRPr sz="1000">
                <a:solidFill>
                  <a:schemeClr val="tx1"/>
                </a:solidFill>
              </a:defRPr>
            </a:lvl4pPr>
            <a:lvl5pPr marL="863600" indent="-177800">
              <a:spcAft>
                <a:spcPts val="600"/>
              </a:spcAft>
              <a:buFont typeface="Wingdings" charset="2"/>
              <a:buChar char="§"/>
              <a:tabLst/>
              <a:defRPr sz="10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333067" y="1409701"/>
            <a:ext cx="5520267" cy="4445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660066"/>
              </a:buClr>
              <a:buFont typeface="Wingdings" charset="2"/>
              <a:buNone/>
              <a:defRPr sz="1800" b="1">
                <a:solidFill>
                  <a:schemeClr val="tx1"/>
                </a:solidFill>
              </a:defRPr>
            </a:lvl1pPr>
            <a:lvl2pPr marL="285750" indent="-285750">
              <a:spcAft>
                <a:spcPts val="600"/>
              </a:spcAft>
              <a:buClr>
                <a:srgbClr val="660066"/>
              </a:buClr>
              <a:buFont typeface="Wingdings" charset="2"/>
              <a:buChar char="§"/>
              <a:defRPr sz="14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457200" indent="-165100">
              <a:spcAft>
                <a:spcPts val="600"/>
              </a:spcAft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685800" indent="-165100" defTabSz="406400">
              <a:spcAft>
                <a:spcPts val="600"/>
              </a:spcAft>
              <a:buFont typeface="Wingdings" charset="2"/>
              <a:buChar char="§"/>
              <a:defRPr sz="1000">
                <a:solidFill>
                  <a:schemeClr val="tx1"/>
                </a:solidFill>
              </a:defRPr>
            </a:lvl4pPr>
            <a:lvl5pPr marL="863600" indent="-177800">
              <a:spcAft>
                <a:spcPts val="600"/>
              </a:spcAft>
              <a:buFont typeface="Wingdings" charset="2"/>
              <a:buChar char="§"/>
              <a:tabLst/>
              <a:defRPr sz="10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6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7516" y="0"/>
            <a:ext cx="11328400" cy="28702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45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BC6C-9DD8-474B-9133-9FB7DAF3CE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25D3-F5ED-46FF-8A69-5AAB366F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BC6C-9DD8-474B-9133-9FB7DAF3CE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25D3-F5ED-46FF-8A69-5AAB366F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rideum_background_ar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3154" r="17917" b="24976"/>
          <a:stretch>
            <a:fillRect/>
          </a:stretch>
        </p:blipFill>
        <p:spPr bwMode="auto">
          <a:xfrm>
            <a:off x="0" y="5786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Trideum-logo-wtag-l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>
            <a:fillRect/>
          </a:stretch>
        </p:blipFill>
        <p:spPr bwMode="auto">
          <a:xfrm>
            <a:off x="7518400" y="5986462"/>
            <a:ext cx="433493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8" r:id="rId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409302"/>
          </a:xfrm>
          <a:prstGeom prst="rect">
            <a:avLst/>
          </a:prstGeom>
          <a:solidFill>
            <a:srgbClr val="1A55A3"/>
          </a:solidFill>
          <a:ln w="9525">
            <a:solidFill>
              <a:srgbClr val="1A55A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 flipV="1">
            <a:off x="0" y="409302"/>
            <a:ext cx="12192000" cy="7837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63500" dist="76200" dir="16200000" sy="-10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29734" y="6526033"/>
            <a:ext cx="524933" cy="368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884D5B0D-EB42-42B8-A3DB-02FAF5D17FAB}" type="slidenum">
              <a:rPr lang="en-US" altLang="en-US" sz="1200" smtClean="0">
                <a:solidFill>
                  <a:srgbClr val="1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dirty="0">
              <a:solidFill>
                <a:srgbClr val="1A5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2133600" y="6337301"/>
            <a:ext cx="502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A55A3"/>
                </a:solidFill>
                <a:latin typeface="Arial"/>
                <a:ea typeface="MS PGothic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3081" name="TextBox 13"/>
          <p:cNvSpPr txBox="1">
            <a:spLocks noChangeArrowheads="1"/>
          </p:cNvSpPr>
          <p:nvPr userDrawn="1"/>
        </p:nvSpPr>
        <p:spPr bwMode="auto">
          <a:xfrm>
            <a:off x="355600" y="6519863"/>
            <a:ext cx="7450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A55A3"/>
                </a:solidFill>
                <a:latin typeface="Arial" charset="0"/>
                <a:cs typeface="Arial" charset="0"/>
              </a:rPr>
              <a:t>Page</a:t>
            </a:r>
          </a:p>
        </p:txBody>
      </p:sp>
      <p:pic>
        <p:nvPicPr>
          <p:cNvPr id="2057" name="Picture 13" descr="Trideum-logo-wtag-lg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1"/>
          <a:stretch>
            <a:fillRect/>
          </a:stretch>
        </p:blipFill>
        <p:spPr bwMode="auto">
          <a:xfrm>
            <a:off x="10568055" y="6444994"/>
            <a:ext cx="1358939" cy="2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1" r:id="rId2"/>
    <p:sldLayoutId id="2147483792" r:id="rId3"/>
    <p:sldLayoutId id="2147483796" r:id="rId4"/>
    <p:sldLayoutId id="2147483793" r:id="rId5"/>
    <p:sldLayoutId id="2147483799" r:id="rId6"/>
    <p:sldLayoutId id="2147483800" r:id="rId7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trideum_background_ar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3154" r="17917" b="249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Trideum-logo-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7" y="417514"/>
            <a:ext cx="4292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Trideum_tagline-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1409700"/>
            <a:ext cx="63563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1100667" y="6337300"/>
            <a:ext cx="524933" cy="368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AFDCC22B-2ACA-4D5D-A940-6553BEB52387}" type="slidenum">
              <a:rPr lang="en-US" altLang="en-US" sz="1200" smtClean="0">
                <a:solidFill>
                  <a:srgbClr val="1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1A5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 userDrawn="1"/>
        </p:nvSpPr>
        <p:spPr bwMode="auto">
          <a:xfrm>
            <a:off x="508000" y="6337301"/>
            <a:ext cx="7450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1A55A3"/>
                </a:solidFill>
                <a:latin typeface="Arial" charset="0"/>
                <a:cs typeface="Arial" charset="0"/>
              </a:rPr>
              <a:t>Page</a:t>
            </a:r>
          </a:p>
        </p:txBody>
      </p:sp>
      <p:pic>
        <p:nvPicPr>
          <p:cNvPr id="3079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3060700"/>
            <a:ext cx="279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D*%7b4DC4213B-6873-4a78-BB0D-FCA670FEF714%7d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D*%7b7756D2D4-D2C1-4136-BE43-0946CAAAAB3B%7d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D*%7bABD43AB3-C1C1-40fe-B35D-CC4BCBFE3E4D%7d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D*%7b4247281C-46EF-40fe-A92E-85507C925695%7d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*%7b4247281C-46EF-40fe-A92E-85507C925695%7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hyperlink" Target="D*%7b4247281C-46EF-40fe-A92E-85507C925695%7d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D*%7b4247281C-46EF-40fe-A92E-85507C925695%7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D*%7bF0D089D8-099C-421d-ACEC-0FCCAF694C54%7d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D*%7b864BFE7C-ED2A-4e98-88DD-63F4B9ABF243%7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D*%7b583C6113-FE3B-4cf5-AAB7-03E428EC3D0C%7d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D*%7b8D752F02-CAA9-4a00-8E66-5EADCF9F6D91%7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1" y="1796329"/>
            <a:ext cx="9572624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MBSE Requirement Traceability Demo with </a:t>
            </a:r>
            <a:r>
              <a:rPr lang="en-US" dirty="0" err="1" smtClean="0"/>
              <a:t>SysML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83929"/>
            <a:ext cx="6858000" cy="1655762"/>
          </a:xfrm>
        </p:spPr>
        <p:txBody>
          <a:bodyPr/>
          <a:lstStyle/>
          <a:p>
            <a:r>
              <a:rPr lang="en-US" dirty="0" smtClean="0"/>
              <a:t>Jared Biggs, </a:t>
            </a:r>
            <a:r>
              <a:rPr lang="en-US" dirty="0" err="1" smtClean="0"/>
              <a:t>Trideum</a:t>
            </a:r>
            <a:r>
              <a:rPr lang="en-US" dirty="0" smtClean="0"/>
              <a:t>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8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559337"/>
            <a:ext cx="10309520" cy="420119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Structural design elements (blocks) satisfies the requirement of interest (whether logical or solution based)</a:t>
            </a:r>
          </a:p>
          <a:p>
            <a:pPr lvl="1"/>
            <a:r>
              <a:rPr lang="en-US" sz="1200" dirty="0" smtClean="0"/>
              <a:t>Read this connection as: This block satisfies that Requirement</a:t>
            </a:r>
          </a:p>
          <a:p>
            <a:r>
              <a:rPr lang="en-US" sz="1400" dirty="0" smtClean="0"/>
              <a:t>Metrics: Capture metrics to show how many requirements do not have a physical element associated to it.  </a:t>
            </a:r>
          </a:p>
          <a:p>
            <a:r>
              <a:rPr lang="en-US" sz="1400" dirty="0" smtClean="0"/>
              <a:t>Note: Example below shows a logical decomposition block to satisfy the requirement.  Other organizations may use the solution element. 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5000" y="0"/>
            <a:ext cx="740606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Satisfying a Requirement with design elements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3" r="17843" b="59801"/>
          <a:stretch/>
        </p:blipFill>
        <p:spPr>
          <a:xfrm>
            <a:off x="1913641" y="1834054"/>
            <a:ext cx="7355219" cy="3422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14065" y="5563578"/>
            <a:ext cx="9351389" cy="9675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Recommend </a:t>
            </a:r>
            <a:r>
              <a:rPr lang="en-US" sz="1600" dirty="0" smtClean="0"/>
              <a:t>using Satisfy when allocating a structural block to a requirement (logical if applicable)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849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501622"/>
            <a:ext cx="4111529" cy="4826472"/>
          </a:xfrm>
        </p:spPr>
        <p:txBody>
          <a:bodyPr>
            <a:normAutofit/>
          </a:bodyPr>
          <a:lstStyle/>
          <a:p>
            <a:r>
              <a:rPr lang="en-US" sz="1500" dirty="0" smtClean="0"/>
              <a:t>Verification methods are described within the requirement block</a:t>
            </a:r>
          </a:p>
          <a:p>
            <a:r>
              <a:rPr lang="en-US" sz="1500" dirty="0"/>
              <a:t>Metrics: Capture how many requirements have </a:t>
            </a:r>
            <a:r>
              <a:rPr lang="en-US" sz="1500" dirty="0" smtClean="0"/>
              <a:t>no </a:t>
            </a:r>
            <a:r>
              <a:rPr lang="en-US" sz="1500" dirty="0"/>
              <a:t>verification </a:t>
            </a:r>
            <a:r>
              <a:rPr lang="en-US" sz="1500" dirty="0" smtClean="0"/>
              <a:t>method defined</a:t>
            </a:r>
          </a:p>
          <a:p>
            <a:r>
              <a:rPr lang="en-US" sz="1500" dirty="0" smtClean="0"/>
              <a:t>Metrics: Capture percentage breakdown of the different verification methods being used</a:t>
            </a:r>
            <a:endParaRPr lang="en-US" sz="1500" dirty="0"/>
          </a:p>
          <a:p>
            <a:endParaRPr lang="en-US" sz="1500" dirty="0" smtClean="0"/>
          </a:p>
          <a:p>
            <a:r>
              <a:rPr lang="en-US" sz="1500" dirty="0" smtClean="0"/>
              <a:t>The test case listed will allow the team to verify the requirement</a:t>
            </a:r>
          </a:p>
          <a:p>
            <a:r>
              <a:rPr lang="en-US" sz="1500" dirty="0" smtClean="0"/>
              <a:t>Read this connection as: This test case verifies that requirement</a:t>
            </a:r>
          </a:p>
          <a:p>
            <a:r>
              <a:rPr lang="en-US" sz="1500" dirty="0" smtClean="0"/>
              <a:t>Metrics: Capture how many requirements have no Test Cases described, and hence, have no verification details</a:t>
            </a:r>
          </a:p>
          <a:p>
            <a:r>
              <a:rPr lang="en-US" sz="1500" dirty="0" err="1" smtClean="0"/>
              <a:t>TestCase</a:t>
            </a:r>
            <a:r>
              <a:rPr lang="en-US" sz="1500" dirty="0" smtClean="0"/>
              <a:t> can be used to describe standard verification methods: analysis, inspection, demo or test</a:t>
            </a:r>
          </a:p>
          <a:p>
            <a:pPr lvl="1"/>
            <a:r>
              <a:rPr lang="en-US" sz="1100" dirty="0" smtClean="0"/>
              <a:t>Establish verbiage for each type </a:t>
            </a:r>
          </a:p>
          <a:p>
            <a:endParaRPr lang="en-US" dirty="0"/>
          </a:p>
          <a:p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3107" y="0"/>
            <a:ext cx="519543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Verification for Requirements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IAGRAM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59" y="904975"/>
            <a:ext cx="4854374" cy="4383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2028" y="5731447"/>
            <a:ext cx="9351389" cy="9675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Ensure that both the Verification Method and the Test Case are in alignment with each other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0280" y="2658359"/>
            <a:ext cx="3799002" cy="1857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00280" y="1036948"/>
            <a:ext cx="1555423" cy="1809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8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732059"/>
            <a:ext cx="4111529" cy="283127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This </a:t>
            </a:r>
            <a:r>
              <a:rPr lang="en-US" sz="1400" dirty="0"/>
              <a:t>diagram represents the trace of the requirement back to a reference document</a:t>
            </a:r>
          </a:p>
          <a:p>
            <a:pPr lvl="1"/>
            <a:r>
              <a:rPr lang="en-US" sz="1400" dirty="0"/>
              <a:t>This could be a MIL-STD, Industry Standard, Memo of Understanding, Engineering Change Request, etc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Read this connection as: This requirement is traced back to that document.</a:t>
            </a:r>
          </a:p>
          <a:p>
            <a:r>
              <a:rPr lang="en-US" sz="1400" dirty="0" smtClean="0"/>
              <a:t>“Trace” Relationship should be used sparingly throughout the model due to potential over-use.</a:t>
            </a:r>
          </a:p>
          <a:p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3107" y="0"/>
            <a:ext cx="69354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Tracing </a:t>
            </a:r>
            <a:r>
              <a:rPr lang="en-US" dirty="0" smtClean="0">
                <a:solidFill>
                  <a:schemeClr val="bg1"/>
                </a:solidFill>
              </a:rPr>
              <a:t>a requirement back to a reference document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DIAGRAM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79" y="1067364"/>
            <a:ext cx="6399594" cy="20573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12935"/>
            <a:ext cx="12192000" cy="9675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Ensure that Trace isn’t being used as a duplication of the other relationships described previously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172844" y="3563333"/>
            <a:ext cx="9856517" cy="156966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A generic trace requirement relationship provides a general-purpose relationship between a requirement and any other model element. The semantics of trace include no real constraints and therefore are quite weak</a:t>
            </a:r>
            <a:r>
              <a:rPr lang="en-US" dirty="0"/>
              <a:t>.” </a:t>
            </a:r>
            <a:endParaRPr lang="en-US" dirty="0" smtClean="0"/>
          </a:p>
          <a:p>
            <a:r>
              <a:rPr lang="en-US" dirty="0" smtClean="0"/>
              <a:t>- OMG </a:t>
            </a:r>
            <a:r>
              <a:rPr lang="en-US" dirty="0" err="1" smtClean="0"/>
              <a:t>SysML</a:t>
            </a:r>
            <a:r>
              <a:rPr lang="en-US" dirty="0" smtClean="0"/>
              <a:t> V1.6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2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0"/>
            <a:ext cx="62456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Established Requirement Traceability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10" y="885280"/>
            <a:ext cx="3786308" cy="562981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requirement is now fully traced, and is persistent across the model</a:t>
            </a:r>
          </a:p>
          <a:p>
            <a:r>
              <a:rPr lang="en-US" sz="1400" dirty="0" smtClean="0"/>
              <a:t>Traceability can be queried and displayed in various forms and formats (Graphical is shown)</a:t>
            </a:r>
          </a:p>
          <a:p>
            <a:pPr lvl="1"/>
            <a:r>
              <a:rPr lang="en-US" sz="1000" dirty="0" smtClean="0"/>
              <a:t>Tables</a:t>
            </a:r>
          </a:p>
          <a:p>
            <a:pPr lvl="1"/>
            <a:r>
              <a:rPr lang="en-US" sz="1000" dirty="0" smtClean="0"/>
              <a:t>Matrices</a:t>
            </a:r>
          </a:p>
          <a:p>
            <a:pPr lvl="1"/>
            <a:r>
              <a:rPr lang="en-US" sz="1000" dirty="0" smtClean="0"/>
              <a:t>Graphical</a:t>
            </a:r>
          </a:p>
          <a:p>
            <a:pPr lvl="1"/>
            <a:r>
              <a:rPr lang="en-US" sz="1000" dirty="0" smtClean="0"/>
              <a:t>Compartments</a:t>
            </a:r>
          </a:p>
          <a:p>
            <a:r>
              <a:rPr lang="en-US" sz="1400" dirty="0" smtClean="0"/>
              <a:t>We can assert that this requirement has been fully decomposed and defined due to all of the traceability that we have established (completeness)</a:t>
            </a:r>
          </a:p>
          <a:p>
            <a:r>
              <a:rPr lang="en-US" sz="1400" dirty="0" smtClean="0"/>
              <a:t>Discussion </a:t>
            </a:r>
            <a:r>
              <a:rPr lang="en-US" sz="1400" dirty="0"/>
              <a:t>point</a:t>
            </a:r>
          </a:p>
          <a:p>
            <a:pPr lvl="1"/>
            <a:r>
              <a:rPr lang="en-US" sz="1400" dirty="0" smtClean="0"/>
              <a:t>Take note of all the various directions of each arrow</a:t>
            </a:r>
          </a:p>
          <a:p>
            <a:pPr lvl="1"/>
            <a:r>
              <a:rPr lang="en-US" sz="1400" dirty="0" smtClean="0"/>
              <a:t>Capture metrics any missing traces</a:t>
            </a:r>
          </a:p>
          <a:p>
            <a:pPr lvl="1"/>
            <a:r>
              <a:rPr lang="en-US" sz="1400" dirty="0" smtClean="0"/>
              <a:t>Notice any arrows going in the wrong direction?  </a:t>
            </a:r>
            <a:endParaRPr lang="en-US" sz="1800" i="1" dirty="0" smtClean="0"/>
          </a:p>
          <a:p>
            <a:endParaRPr lang="en-US" sz="1800" dirty="0" smtClean="0"/>
          </a:p>
        </p:txBody>
      </p:sp>
      <p:pic>
        <p:nvPicPr>
          <p:cNvPr id="2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8"/>
          <a:stretch/>
        </p:blipFill>
        <p:spPr>
          <a:xfrm>
            <a:off x="4110274" y="921330"/>
            <a:ext cx="7949550" cy="366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65197" r="59822" b="4852"/>
          <a:stretch/>
        </p:blipFill>
        <p:spPr>
          <a:xfrm>
            <a:off x="4110274" y="4445823"/>
            <a:ext cx="3110658" cy="2227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365788" y="5297863"/>
            <a:ext cx="4694036" cy="9238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Requirement traceability scope will need to be tailored for your organization  </a:t>
            </a:r>
            <a:endParaRPr lang="en-US" sz="1600" dirty="0"/>
          </a:p>
        </p:txBody>
      </p:sp>
      <p:pic>
        <p:nvPicPr>
          <p:cNvPr id="8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3" t="4131" r="24071" b="90899"/>
          <a:stretch/>
        </p:blipFill>
        <p:spPr>
          <a:xfrm>
            <a:off x="9110903" y="3556255"/>
            <a:ext cx="1371703" cy="6832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15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6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20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Alternate </a:t>
            </a:r>
            <a:r>
              <a:rPr lang="en-US" sz="2000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Views</a:t>
            </a:r>
            <a:endParaRPr lang="en-US" sz="2000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98" y="893118"/>
            <a:ext cx="10515600" cy="4351338"/>
          </a:xfrm>
        </p:spPr>
        <p:txBody>
          <a:bodyPr/>
          <a:lstStyle/>
          <a:p>
            <a:r>
              <a:rPr lang="en-US" sz="1400" dirty="0" smtClean="0"/>
              <a:t>MBSE allows us to view the same data either graphically,  lists, or in matrices</a:t>
            </a:r>
          </a:p>
          <a:p>
            <a:r>
              <a:rPr lang="en-US" sz="1400" dirty="0" smtClean="0"/>
              <a:t>All of these screenshots are of the same requirement from different views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7" y="1760132"/>
            <a:ext cx="5471882" cy="3234879"/>
          </a:xfrm>
          <a:prstGeom prst="rect">
            <a:avLst/>
          </a:prstGeom>
        </p:spPr>
      </p:pic>
      <p:pic>
        <p:nvPicPr>
          <p:cNvPr id="6" name="DIAGRAM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8" y="1578073"/>
            <a:ext cx="4697335" cy="298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771" y="3492785"/>
            <a:ext cx="3369142" cy="2626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834" y="2969368"/>
            <a:ext cx="3459166" cy="31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0"/>
            <a:ext cx="62456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Building Requirement Maturity via tracing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3989"/>
            <a:ext cx="5410200" cy="2228893"/>
          </a:xfrm>
        </p:spPr>
        <p:txBody>
          <a:bodyPr>
            <a:noAutofit/>
          </a:bodyPr>
          <a:lstStyle/>
          <a:p>
            <a:r>
              <a:rPr lang="en-US" sz="1400" dirty="0" smtClean="0"/>
              <a:t>We can not effectively “navigate the meta-chain” to assess maturity if our arrows, relationship entities, and element types are inconsistent across the model. 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compartments of your requirements will </a:t>
            </a:r>
            <a:r>
              <a:rPr lang="en-US" sz="1400" dirty="0" smtClean="0"/>
              <a:t>be </a:t>
            </a:r>
            <a:r>
              <a:rPr lang="en-US" sz="1400" dirty="0"/>
              <a:t>incorrect</a:t>
            </a:r>
          </a:p>
          <a:p>
            <a:pPr lvl="1"/>
            <a:r>
              <a:rPr lang="en-US" sz="1400" dirty="0" smtClean="0"/>
              <a:t>Collecting metrics will be difficult</a:t>
            </a:r>
          </a:p>
          <a:p>
            <a:pPr lvl="1"/>
            <a:r>
              <a:rPr lang="en-US" sz="1400" dirty="0" smtClean="0"/>
              <a:t>Traceability may appear to be broken</a:t>
            </a:r>
          </a:p>
          <a:p>
            <a:r>
              <a:rPr lang="en-US" sz="1400" dirty="0" smtClean="0"/>
              <a:t>The table and the graphical representations are equivalent ways of showing your traceability</a:t>
            </a:r>
          </a:p>
          <a:p>
            <a:pPr lvl="1"/>
            <a:r>
              <a:rPr lang="en-US" sz="1400" dirty="0"/>
              <a:t>These won’t be in alignment if the arrows or incorrect connectors are used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11024"/>
              </p:ext>
            </p:extLst>
          </p:nvPr>
        </p:nvGraphicFramePr>
        <p:xfrm>
          <a:off x="527720" y="3851655"/>
          <a:ext cx="1113885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6">
                  <a:extLst>
                    <a:ext uri="{9D8B030D-6E8A-4147-A177-3AD203B41FA5}">
                      <a16:colId xmlns:a16="http://schemas.microsoft.com/office/drawing/2014/main" val="2328153488"/>
                    </a:ext>
                  </a:extLst>
                </a:gridCol>
                <a:gridCol w="827012">
                  <a:extLst>
                    <a:ext uri="{9D8B030D-6E8A-4147-A177-3AD203B41FA5}">
                      <a16:colId xmlns:a16="http://schemas.microsoft.com/office/drawing/2014/main" val="3702594728"/>
                    </a:ext>
                  </a:extLst>
                </a:gridCol>
                <a:gridCol w="968721">
                  <a:extLst>
                    <a:ext uri="{9D8B030D-6E8A-4147-A177-3AD203B41FA5}">
                      <a16:colId xmlns:a16="http://schemas.microsoft.com/office/drawing/2014/main" val="1639784678"/>
                    </a:ext>
                  </a:extLst>
                </a:gridCol>
                <a:gridCol w="1116949">
                  <a:extLst>
                    <a:ext uri="{9D8B030D-6E8A-4147-A177-3AD203B41FA5}">
                      <a16:colId xmlns:a16="http://schemas.microsoft.com/office/drawing/2014/main" val="2910994919"/>
                    </a:ext>
                  </a:extLst>
                </a:gridCol>
                <a:gridCol w="754835">
                  <a:extLst>
                    <a:ext uri="{9D8B030D-6E8A-4147-A177-3AD203B41FA5}">
                      <a16:colId xmlns:a16="http://schemas.microsoft.com/office/drawing/2014/main" val="70787606"/>
                    </a:ext>
                  </a:extLst>
                </a:gridCol>
                <a:gridCol w="902521">
                  <a:extLst>
                    <a:ext uri="{9D8B030D-6E8A-4147-A177-3AD203B41FA5}">
                      <a16:colId xmlns:a16="http://schemas.microsoft.com/office/drawing/2014/main" val="3133544019"/>
                    </a:ext>
                  </a:extLst>
                </a:gridCol>
                <a:gridCol w="1027479">
                  <a:extLst>
                    <a:ext uri="{9D8B030D-6E8A-4147-A177-3AD203B41FA5}">
                      <a16:colId xmlns:a16="http://schemas.microsoft.com/office/drawing/2014/main" val="327728848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16254426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05626159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48120706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035206909"/>
                    </a:ext>
                  </a:extLst>
                </a:gridCol>
                <a:gridCol w="1156656">
                  <a:extLst>
                    <a:ext uri="{9D8B030D-6E8A-4147-A177-3AD203B41FA5}">
                      <a16:colId xmlns:a16="http://schemas.microsoft.com/office/drawing/2014/main" val="26822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Req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Parent Name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Verification Method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Use Case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Function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Test Case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Logical Architecture Element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References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State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Rationale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Product Structure Element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Transfer</a:t>
                      </a:r>
                      <a:r>
                        <a:rPr lang="en-US" sz="1050" baseline="0" dirty="0" smtClean="0"/>
                        <a:t> of Test Data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Parent</a:t>
                      </a:r>
                      <a:r>
                        <a:rPr lang="en-US" sz="1050" baseline="0" dirty="0" smtClean="0"/>
                        <a:t> Requirement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Test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Conducting</a:t>
                      </a:r>
                      <a:r>
                        <a:rPr lang="en-US" sz="1050" baseline="0" dirty="0" smtClean="0"/>
                        <a:t> a Data Transfer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Transer</a:t>
                      </a:r>
                      <a:r>
                        <a:rPr lang="en-US" sz="1050" dirty="0" smtClean="0"/>
                        <a:t> Test Data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Transfer from</a:t>
                      </a:r>
                      <a:r>
                        <a:rPr lang="en-US" sz="1050" baseline="0" dirty="0" smtClean="0"/>
                        <a:t> Test Element to Capture Element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Automated</a:t>
                      </a:r>
                      <a:r>
                        <a:rPr lang="en-US" sz="1050" baseline="0" dirty="0" smtClean="0"/>
                        <a:t> Test System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MIL-STD-123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Operating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This requirement was flowed from the system specification…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Solution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724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64" y="461665"/>
            <a:ext cx="3682858" cy="3302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1983" y="5886742"/>
            <a:ext cx="8757501" cy="869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Consistent use of various connectors will ensure that you can find the attributes of interest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074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AGRAM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65" y="655775"/>
            <a:ext cx="2831935" cy="179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0"/>
            <a:ext cx="62456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3989"/>
            <a:ext cx="5410200" cy="4406485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SysML</a:t>
            </a:r>
            <a:r>
              <a:rPr lang="en-US" sz="1800" dirty="0" smtClean="0"/>
              <a:t> connectors and requirement attributes can be used to fully define and trace a requirement</a:t>
            </a:r>
          </a:p>
          <a:p>
            <a:pPr lvl="1"/>
            <a:r>
              <a:rPr lang="en-US" sz="1400" dirty="0" smtClean="0"/>
              <a:t>Parent/Child</a:t>
            </a:r>
          </a:p>
          <a:p>
            <a:pPr lvl="1"/>
            <a:r>
              <a:rPr lang="en-US" sz="1400" dirty="0" smtClean="0"/>
              <a:t>Satisfy</a:t>
            </a:r>
          </a:p>
          <a:p>
            <a:pPr lvl="1"/>
            <a:r>
              <a:rPr lang="en-US" sz="1400" dirty="0" smtClean="0"/>
              <a:t>Verification Method and Details</a:t>
            </a:r>
          </a:p>
          <a:p>
            <a:pPr lvl="1"/>
            <a:r>
              <a:rPr lang="en-US" sz="1400" dirty="0" smtClean="0"/>
              <a:t>Allocations</a:t>
            </a:r>
          </a:p>
          <a:p>
            <a:pPr lvl="1"/>
            <a:r>
              <a:rPr lang="en-US" sz="1400" dirty="0" smtClean="0"/>
              <a:t>Rationale</a:t>
            </a:r>
          </a:p>
          <a:p>
            <a:pPr lvl="1"/>
            <a:r>
              <a:rPr lang="en-US" sz="1400" dirty="0" smtClean="0"/>
              <a:t>Etc.</a:t>
            </a:r>
          </a:p>
          <a:p>
            <a:r>
              <a:rPr lang="en-US" sz="1800" dirty="0" smtClean="0"/>
              <a:t>Consistent use of various model elements and connections are critical to a cohesive and mature model</a:t>
            </a:r>
          </a:p>
          <a:p>
            <a:pPr lvl="1"/>
            <a:r>
              <a:rPr lang="en-US" sz="1400" dirty="0" smtClean="0"/>
              <a:t>Building consistent requirement tracing is a stepping stone towards mature model</a:t>
            </a:r>
          </a:p>
          <a:p>
            <a:r>
              <a:rPr lang="en-US" sz="1800" dirty="0" smtClean="0"/>
              <a:t>Regardless of connector type or arrow direction, it is much better to be consistently “wrong” than it is to be inconsistently “right”</a:t>
            </a:r>
          </a:p>
          <a:p>
            <a:pPr lvl="1"/>
            <a:r>
              <a:rPr lang="en-US" sz="1400" dirty="0" smtClean="0"/>
              <a:t>Inconsistencies are very difficult to find and correct</a:t>
            </a:r>
          </a:p>
          <a:p>
            <a:pPr lvl="1"/>
            <a:r>
              <a:rPr lang="en-US" sz="1400" dirty="0" smtClean="0"/>
              <a:t>Consistently “wrong” uses are much easier to fix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1983" y="5886742"/>
            <a:ext cx="8757501" cy="869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Developing a style-guide and example model in your enterprise will enable better requirement traceability across your model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386" y="1422896"/>
            <a:ext cx="3298895" cy="1950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886" y="2479476"/>
            <a:ext cx="2031193" cy="158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034" y="2253543"/>
            <a:ext cx="2085466" cy="1870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327" y="4388790"/>
            <a:ext cx="6385604" cy="10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524933" y="-171384"/>
            <a:ext cx="11328400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BACKUP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524933" y="-190238"/>
            <a:ext cx="11328400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Resources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Object Modeling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/>
                <a:cs typeface="Arial"/>
              </a:rPr>
              <a:t>OMG Systems Modeling Language (OMG </a:t>
            </a:r>
            <a:r>
              <a:rPr lang="en-US" sz="1400" i="1" dirty="0" err="1">
                <a:latin typeface="Arial"/>
                <a:cs typeface="Arial"/>
              </a:rPr>
              <a:t>SysML</a:t>
            </a:r>
            <a:r>
              <a:rPr lang="en-US" sz="1400" i="1" dirty="0">
                <a:latin typeface="Arial"/>
                <a:cs typeface="Arial"/>
              </a:rPr>
              <a:t>™</a:t>
            </a:r>
            <a:r>
              <a:rPr lang="en-US" sz="1400" i="1" dirty="0" smtClean="0">
                <a:latin typeface="Arial"/>
                <a:cs typeface="Arial"/>
              </a:rPr>
              <a:t>) V1.6</a:t>
            </a:r>
            <a:endParaRPr lang="en-US" sz="1400" i="1" dirty="0">
              <a:latin typeface="Arial"/>
              <a:cs typeface="Arial"/>
            </a:endParaRPr>
          </a:p>
          <a:p>
            <a:r>
              <a:rPr lang="en-US" dirty="0" err="1" smtClean="0"/>
              <a:t>Friedenthal</a:t>
            </a:r>
            <a:r>
              <a:rPr lang="en-US" dirty="0"/>
              <a:t>, Sanford, Steiner</a:t>
            </a:r>
          </a:p>
          <a:p>
            <a:pPr lvl="1"/>
            <a:r>
              <a:rPr lang="en-US" i="1" dirty="0"/>
              <a:t>A Practical Guide to </a:t>
            </a:r>
            <a:r>
              <a:rPr lang="en-US" i="1" dirty="0" err="1"/>
              <a:t>SysML</a:t>
            </a:r>
            <a:r>
              <a:rPr lang="en-US" i="1" dirty="0"/>
              <a:t>: The Systems Modeling Language. </a:t>
            </a:r>
            <a:r>
              <a:rPr lang="en-US" dirty="0"/>
              <a:t>Third Edition</a:t>
            </a:r>
          </a:p>
          <a:p>
            <a:pPr lvl="1"/>
            <a:r>
              <a:rPr lang="en-US" dirty="0"/>
              <a:t>INCOSE Presentation: </a:t>
            </a:r>
            <a:r>
              <a:rPr lang="en-US" i="1" dirty="0"/>
              <a:t>OMG Systems Modeling Language Tutorial (2009)</a:t>
            </a:r>
          </a:p>
          <a:p>
            <a:r>
              <a:rPr lang="en-US" dirty="0" err="1"/>
              <a:t>Delligatti</a:t>
            </a:r>
            <a:r>
              <a:rPr lang="en-US" dirty="0"/>
              <a:t>, Lenny.</a:t>
            </a:r>
          </a:p>
          <a:p>
            <a:pPr lvl="1"/>
            <a:r>
              <a:rPr lang="en-US" i="1" dirty="0" err="1"/>
              <a:t>SysML</a:t>
            </a:r>
            <a:r>
              <a:rPr lang="en-US" i="1" dirty="0"/>
              <a:t> Distilled: A brief Guide to the Systems Modeling Language</a:t>
            </a:r>
          </a:p>
          <a:p>
            <a:r>
              <a:rPr lang="en-US" dirty="0" err="1"/>
              <a:t>Weilkiens</a:t>
            </a:r>
            <a:endParaRPr lang="en-US" dirty="0"/>
          </a:p>
          <a:p>
            <a:pPr lvl="1"/>
            <a:r>
              <a:rPr lang="en-US" i="1" dirty="0"/>
              <a:t>SYSMOD - The Systems Modeling Toolbox - Pragmatic MBSE with </a:t>
            </a:r>
            <a:r>
              <a:rPr lang="en-US" i="1" dirty="0" err="1"/>
              <a:t>SysML</a:t>
            </a:r>
            <a:endParaRPr lang="en-US" i="1" dirty="0"/>
          </a:p>
          <a:p>
            <a:r>
              <a:rPr lang="en-US" i="1" dirty="0" err="1"/>
              <a:t>Friedenthal</a:t>
            </a:r>
            <a:r>
              <a:rPr lang="en-US" i="1" dirty="0"/>
              <a:t>, Oster</a:t>
            </a:r>
          </a:p>
          <a:p>
            <a:pPr lvl="1"/>
            <a:r>
              <a:rPr lang="en-US" i="1" dirty="0"/>
              <a:t>http://sysml-models.com/spacecraft</a:t>
            </a:r>
            <a:r>
              <a:rPr lang="en-US" i="1" dirty="0" smtClean="0"/>
              <a:t>/</a:t>
            </a:r>
          </a:p>
          <a:p>
            <a:pPr marL="0" lvl="1" indent="0">
              <a:buNone/>
            </a:pPr>
            <a:r>
              <a:rPr lang="en-US" i="1" dirty="0" smtClean="0"/>
              <a:t>Requirements Engineering Magazine</a:t>
            </a:r>
          </a:p>
          <a:p>
            <a:pPr lvl="1"/>
            <a:r>
              <a:rPr lang="en-US" i="1" dirty="0"/>
              <a:t>https://re-magazine.ireb.org</a:t>
            </a:r>
            <a:r>
              <a:rPr lang="en-US" i="1" dirty="0" smtClean="0"/>
              <a:t>/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6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73" y="1049991"/>
            <a:ext cx="8715375" cy="5372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0920"/>
            <a:ext cx="7747000" cy="248047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following are the steps to specify </a:t>
            </a:r>
            <a:r>
              <a:rPr lang="en-US" sz="1400" dirty="0" err="1" smtClean="0"/>
              <a:t>SysML</a:t>
            </a:r>
            <a:r>
              <a:rPr lang="en-US" sz="1400" dirty="0" smtClean="0"/>
              <a:t> ID, Text, and Verification Method: </a:t>
            </a:r>
          </a:p>
          <a:p>
            <a:r>
              <a:rPr lang="en-US" sz="1400" dirty="0" smtClean="0"/>
              <a:t>1. Double-Click on the Requirement (to show Properties)</a:t>
            </a:r>
          </a:p>
          <a:p>
            <a:r>
              <a:rPr lang="en-US" sz="1400" dirty="0" smtClean="0"/>
              <a:t>2. Click on Tags</a:t>
            </a:r>
          </a:p>
          <a:p>
            <a:r>
              <a:rPr lang="en-US" sz="1400" dirty="0" smtClean="0"/>
              <a:t>3. Modify the ID</a:t>
            </a:r>
          </a:p>
          <a:p>
            <a:r>
              <a:rPr lang="en-US" sz="1400" dirty="0" smtClean="0"/>
              <a:t>4. Click on “…” next to text</a:t>
            </a:r>
          </a:p>
          <a:p>
            <a:r>
              <a:rPr lang="en-US" sz="1400" dirty="0" smtClean="0"/>
              <a:t>5. Update the </a:t>
            </a:r>
            <a:r>
              <a:rPr lang="en-US" sz="1400" dirty="0" err="1" smtClean="0"/>
              <a:t>verifyMethod</a:t>
            </a:r>
            <a:r>
              <a:rPr lang="en-US" sz="1400" dirty="0" smtClean="0"/>
              <a:t>,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217" y="-11394"/>
            <a:ext cx="89368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To: </a:t>
            </a:r>
            <a:r>
              <a:rPr lang="en-US" dirty="0" err="1" smtClean="0">
                <a:solidFill>
                  <a:schemeClr val="bg1"/>
                </a:solidFill>
              </a:rPr>
              <a:t>SysML</a:t>
            </a:r>
            <a:r>
              <a:rPr lang="en-US" dirty="0" smtClean="0">
                <a:solidFill>
                  <a:schemeClr val="bg1"/>
                </a:solidFill>
              </a:rPr>
              <a:t> ID, Text, and Verification Method in 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6767" y="2272580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28776" y="4979477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906812" y="5271864"/>
            <a:ext cx="221965" cy="478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89336" y="2014138"/>
            <a:ext cx="3920307" cy="485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316523" y="2997661"/>
            <a:ext cx="5950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257880" y="2272581"/>
            <a:ext cx="3355943" cy="1389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906812" y="3833239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0856639" y="2997661"/>
            <a:ext cx="272136" cy="957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9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524933" y="0"/>
            <a:ext cx="11328400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Purpose &amp; Scope</a:t>
            </a:r>
            <a:endParaRPr lang="en-US" altLang="en-US" sz="24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0"/>
          </p:nvPr>
        </p:nvSpPr>
        <p:spPr bwMode="auto">
          <a:xfrm>
            <a:off x="524933" y="657258"/>
            <a:ext cx="11328400" cy="471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Contribute to WG goal to codify requirement model element relationships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Provide a Demo of tracing various elements to a </a:t>
            </a:r>
            <a:r>
              <a:rPr lang="en-US" altLang="en-US" u="sng" dirty="0" smtClean="0"/>
              <a:t>notional</a:t>
            </a:r>
            <a:r>
              <a:rPr lang="en-US" altLang="en-US" dirty="0" smtClean="0"/>
              <a:t> requirement using </a:t>
            </a:r>
            <a:r>
              <a:rPr lang="en-US" altLang="en-US" dirty="0" err="1" smtClean="0"/>
              <a:t>SysML</a:t>
            </a:r>
            <a:endParaRPr lang="en-US" altLang="en-US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 connector types in </a:t>
            </a:r>
            <a:r>
              <a:rPr lang="en-US" altLang="en-US" dirty="0" err="1" smtClean="0"/>
              <a:t>SysML</a:t>
            </a:r>
            <a:endParaRPr lang="en-US" altLang="en-US" dirty="0" smtClean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 arrow direction and why it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Brief will include some discussion of </a:t>
            </a:r>
            <a:r>
              <a:rPr lang="en-US" altLang="en-US" dirty="0" err="1"/>
              <a:t>Sparx</a:t>
            </a:r>
            <a:r>
              <a:rPr lang="en-US" altLang="en-US" dirty="0"/>
              <a:t> Enterprise Architect (EA</a:t>
            </a:r>
            <a:r>
              <a:rPr lang="en-US" altLang="en-US" dirty="0" smtClean="0"/>
              <a:t>), but is not the main purpose </a:t>
            </a:r>
            <a:endParaRPr lang="en-US" altLang="en-US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altLang="en-US" dirty="0"/>
              <a:t>Not to be confused with Cameo Enterprise Architecture (EA)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Brief will center on Requirements traceability: not defining architectures, interfaces, </a:t>
            </a:r>
            <a:r>
              <a:rPr lang="en-US" altLang="en-US" dirty="0" err="1" smtClean="0"/>
              <a:t>parametrics</a:t>
            </a:r>
            <a:r>
              <a:rPr lang="en-US" altLang="en-US" dirty="0" smtClean="0"/>
              <a:t>, etc.</a:t>
            </a:r>
          </a:p>
          <a:p>
            <a:pPr marL="571500"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 indent="0">
              <a:buNone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724160"/>
            <a:ext cx="12192000" cy="669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This topic gets confusing very quickly due to overlapping terminology, varying toolsets, experience levels, industry terminology, practices, domains, etc.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607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841" y="876966"/>
            <a:ext cx="37968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In EA there are three different ways to specify a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There are pros and cons to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Your team needs to decide where and how you will specify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#3 is the “correct” way to specify the requirement text in </a:t>
            </a:r>
            <a:r>
              <a:rPr lang="en-US" sz="1600" dirty="0" err="1" smtClean="0">
                <a:latin typeface="+mj-lt"/>
              </a:rPr>
              <a:t>SysML</a:t>
            </a:r>
            <a:r>
              <a:rPr lang="en-US" sz="1600" dirty="0" smtClean="0">
                <a:latin typeface="+mj-lt"/>
              </a:rPr>
              <a:t>, but #1 is much more convenient to find and use in EA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841" y="-41376"/>
            <a:ext cx="11738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Three ways to specify a requirement in EA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07130" y="650438"/>
            <a:ext cx="7071749" cy="6207562"/>
            <a:chOff x="4151811" y="435418"/>
            <a:chExt cx="7071749" cy="62075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1811" y="435418"/>
              <a:ext cx="6178207" cy="32565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798" y="3612935"/>
              <a:ext cx="4957762" cy="303004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4526733" y="986828"/>
              <a:ext cx="1739065" cy="4141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943206" y="1149790"/>
              <a:ext cx="2055137" cy="543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25330" y="986828"/>
              <a:ext cx="8675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1. 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93425" y="1819210"/>
              <a:ext cx="8675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3. 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32025" y="3639033"/>
              <a:ext cx="8675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2. 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435995" y="1910158"/>
              <a:ext cx="362897" cy="13306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" y="5129504"/>
            <a:ext cx="6815138" cy="869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Recommend that style-guide and example model directly address where requirements need to be defined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177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74774"/>
            <a:ext cx="6815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Take note of how many requirement types there are in the toolbox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Includes non-</a:t>
            </a:r>
            <a:r>
              <a:rPr lang="en-US" dirty="0" err="1" smtClean="0">
                <a:latin typeface="+mj-lt"/>
              </a:rPr>
              <a:t>SysML</a:t>
            </a:r>
            <a:r>
              <a:rPr lang="en-US" dirty="0" smtClean="0">
                <a:latin typeface="+mj-lt"/>
              </a:rPr>
              <a:t>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 requirement type should be consistent across your enterprise, otherwise you may run into similar issues as experienced with traceability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Makes requirement metrics difficult to measure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279" y="0"/>
            <a:ext cx="9134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Discussion Point: Requirement Types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4" y="0"/>
            <a:ext cx="2619375" cy="662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129504"/>
            <a:ext cx="6815138" cy="869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Recommend that style-guide and example model directly address requirement type.  Should align with enterprise definition of requirement types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8250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0"/>
            <a:ext cx="62456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Functional and Structural Allocation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5" y="587999"/>
            <a:ext cx="7258639" cy="5967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Functional Allocation (also known as behavioral allocation)</a:t>
            </a:r>
          </a:p>
          <a:p>
            <a:r>
              <a:rPr lang="en-US" sz="1400" dirty="0" smtClean="0"/>
              <a:t>Allocate connector can be used to associate a function performed by the system of interest</a:t>
            </a:r>
          </a:p>
          <a:p>
            <a:pPr lvl="1"/>
            <a:r>
              <a:rPr lang="en-US" sz="1200" dirty="0" smtClean="0"/>
              <a:t>Read this as: This function is allocated to that system</a:t>
            </a:r>
          </a:p>
          <a:p>
            <a:pPr lvl="2"/>
            <a:r>
              <a:rPr lang="en-US" sz="1050" dirty="0"/>
              <a:t>One system may have hundreds or thousands of functions allocated to it (directly or indirectly</a:t>
            </a:r>
            <a:r>
              <a:rPr lang="en-US" sz="1050" dirty="0" smtClean="0"/>
              <a:t>)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Allocate connector can be used to assign the Logical Element to a physical solution element.</a:t>
            </a:r>
          </a:p>
          <a:p>
            <a:pPr lvl="1"/>
            <a:r>
              <a:rPr lang="en-US" sz="1200" dirty="0" smtClean="0"/>
              <a:t>Logical elements are typically defined early in the lifecycle before a solution has been defined</a:t>
            </a:r>
          </a:p>
          <a:p>
            <a:pPr lvl="1"/>
            <a:r>
              <a:rPr lang="en-US" sz="1200" dirty="0" smtClean="0"/>
              <a:t>The logical architecture can be allocated to the solution once it has been defined</a:t>
            </a:r>
          </a:p>
          <a:p>
            <a:pPr lvl="1"/>
            <a:r>
              <a:rPr lang="en-US" sz="1200" dirty="0" smtClean="0"/>
              <a:t>Some organizations do not assign logical architectures, and instead proceed directly to the solution</a:t>
            </a:r>
            <a:r>
              <a:rPr lang="en-US" sz="800" dirty="0" smtClean="0"/>
              <a:t> </a:t>
            </a:r>
          </a:p>
          <a:p>
            <a:pPr lvl="1"/>
            <a:r>
              <a:rPr lang="en-US" sz="1200" dirty="0"/>
              <a:t>Similar </a:t>
            </a:r>
            <a:r>
              <a:rPr lang="en-US" sz="1200" dirty="0" smtClean="0"/>
              <a:t>schema </a:t>
            </a:r>
            <a:r>
              <a:rPr lang="en-US" sz="1200" dirty="0"/>
              <a:t>can be used to allocate a software property to a hardware property</a:t>
            </a:r>
          </a:p>
        </p:txBody>
      </p:sp>
      <p:pic>
        <p:nvPicPr>
          <p:cNvPr id="2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t="41388" r="36868" b="37126"/>
          <a:stretch/>
        </p:blipFill>
        <p:spPr>
          <a:xfrm>
            <a:off x="7418894" y="1623285"/>
            <a:ext cx="4002644" cy="165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088" y="3959171"/>
            <a:ext cx="39814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36" y="1004331"/>
            <a:ext cx="2604508" cy="540552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Requirement listed has no traceability attributes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Artifacts of interest might be:</a:t>
            </a:r>
          </a:p>
          <a:p>
            <a:pPr lvl="1"/>
            <a:r>
              <a:rPr lang="en-US" sz="1400" dirty="0" smtClean="0"/>
              <a:t>Parent</a:t>
            </a:r>
          </a:p>
          <a:p>
            <a:pPr lvl="1"/>
            <a:r>
              <a:rPr lang="en-US" sz="1400" dirty="0" smtClean="0"/>
              <a:t>Function(s)</a:t>
            </a:r>
          </a:p>
          <a:p>
            <a:pPr lvl="1"/>
            <a:r>
              <a:rPr lang="en-US" sz="1400" dirty="0" smtClean="0"/>
              <a:t>Test Cases</a:t>
            </a:r>
          </a:p>
          <a:p>
            <a:pPr lvl="1"/>
            <a:r>
              <a:rPr lang="en-US" sz="1400" dirty="0" smtClean="0"/>
              <a:t>Analysis</a:t>
            </a:r>
          </a:p>
          <a:p>
            <a:pPr lvl="1"/>
            <a:r>
              <a:rPr lang="en-US" sz="1400" dirty="0" smtClean="0"/>
              <a:t>Use Case</a:t>
            </a:r>
          </a:p>
          <a:p>
            <a:pPr lvl="1"/>
            <a:r>
              <a:rPr lang="en-US" sz="1400" dirty="0" smtClean="0"/>
              <a:t>Logical Architecture</a:t>
            </a:r>
          </a:p>
          <a:p>
            <a:pPr lvl="1"/>
            <a:r>
              <a:rPr lang="en-US" sz="1400" dirty="0" smtClean="0"/>
              <a:t>Verification</a:t>
            </a:r>
          </a:p>
          <a:p>
            <a:pPr lvl="1"/>
            <a:r>
              <a:rPr lang="en-US" sz="1400" dirty="0" smtClean="0"/>
              <a:t>Etc.</a:t>
            </a:r>
          </a:p>
          <a:p>
            <a:r>
              <a:rPr lang="en-US" sz="1400" dirty="0" smtClean="0"/>
              <a:t>A lack of traceability makes it difficult to assess requirement definition maturity as shown in the next slide</a:t>
            </a:r>
            <a:endParaRPr lang="en-US" sz="1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772" y="0"/>
            <a:ext cx="3175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DIAGRAM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15" y="500068"/>
            <a:ext cx="7766358" cy="5909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925" y="5542961"/>
            <a:ext cx="3337090" cy="850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This requirement is not traced to anything. Let’s fix that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8" y="746107"/>
            <a:ext cx="9135533" cy="38420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How do I go from this: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680" y="40470"/>
            <a:ext cx="455956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Requirement Traceability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27403"/>
              </p:ext>
            </p:extLst>
          </p:nvPr>
        </p:nvGraphicFramePr>
        <p:xfrm>
          <a:off x="410363" y="1251659"/>
          <a:ext cx="1149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37">
                  <a:extLst>
                    <a:ext uri="{9D8B030D-6E8A-4147-A177-3AD203B41FA5}">
                      <a16:colId xmlns:a16="http://schemas.microsoft.com/office/drawing/2014/main" val="2328153488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3702594728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163978467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910994919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70787606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3133544019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3277288487"/>
                    </a:ext>
                  </a:extLst>
                </a:gridCol>
                <a:gridCol w="1405466">
                  <a:extLst>
                    <a:ext uri="{9D8B030D-6E8A-4147-A177-3AD203B41FA5}">
                      <a16:colId xmlns:a16="http://schemas.microsoft.com/office/drawing/2014/main" val="216254426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05626159"/>
                    </a:ext>
                  </a:extLst>
                </a:gridCol>
                <a:gridCol w="956734">
                  <a:extLst>
                    <a:ext uri="{9D8B030D-6E8A-4147-A177-3AD203B41FA5}">
                      <a16:colId xmlns:a16="http://schemas.microsoft.com/office/drawing/2014/main" val="48120706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035206909"/>
                    </a:ext>
                  </a:extLst>
                </a:gridCol>
                <a:gridCol w="1440019">
                  <a:extLst>
                    <a:ext uri="{9D8B030D-6E8A-4147-A177-3AD203B41FA5}">
                      <a16:colId xmlns:a16="http://schemas.microsoft.com/office/drawing/2014/main" val="26822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Parent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Verification Method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 Case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Case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Logical Architecture Element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References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Rationale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 Structure Element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Transfer</a:t>
                      </a:r>
                      <a:r>
                        <a:rPr lang="en-US" sz="1200" baseline="0" dirty="0" smtClean="0"/>
                        <a:t> of Test 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724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67264" y="2503317"/>
            <a:ext cx="9135533" cy="384202"/>
          </a:xfr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to This?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20841"/>
              </p:ext>
            </p:extLst>
          </p:nvPr>
        </p:nvGraphicFramePr>
        <p:xfrm>
          <a:off x="410363" y="2956227"/>
          <a:ext cx="1149445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37">
                  <a:extLst>
                    <a:ext uri="{9D8B030D-6E8A-4147-A177-3AD203B41FA5}">
                      <a16:colId xmlns:a16="http://schemas.microsoft.com/office/drawing/2014/main" val="2328153488"/>
                    </a:ext>
                  </a:extLst>
                </a:gridCol>
                <a:gridCol w="870932">
                  <a:extLst>
                    <a:ext uri="{9D8B030D-6E8A-4147-A177-3AD203B41FA5}">
                      <a16:colId xmlns:a16="http://schemas.microsoft.com/office/drawing/2014/main" val="3702594728"/>
                    </a:ext>
                  </a:extLst>
                </a:gridCol>
                <a:gridCol w="952107">
                  <a:extLst>
                    <a:ext uri="{9D8B030D-6E8A-4147-A177-3AD203B41FA5}">
                      <a16:colId xmlns:a16="http://schemas.microsoft.com/office/drawing/2014/main" val="1639784678"/>
                    </a:ext>
                  </a:extLst>
                </a:gridCol>
                <a:gridCol w="933254">
                  <a:extLst>
                    <a:ext uri="{9D8B030D-6E8A-4147-A177-3AD203B41FA5}">
                      <a16:colId xmlns:a16="http://schemas.microsoft.com/office/drawing/2014/main" val="2910994919"/>
                    </a:ext>
                  </a:extLst>
                </a:gridCol>
                <a:gridCol w="876693">
                  <a:extLst>
                    <a:ext uri="{9D8B030D-6E8A-4147-A177-3AD203B41FA5}">
                      <a16:colId xmlns:a16="http://schemas.microsoft.com/office/drawing/2014/main" val="70787606"/>
                    </a:ext>
                  </a:extLst>
                </a:gridCol>
                <a:gridCol w="791851">
                  <a:extLst>
                    <a:ext uri="{9D8B030D-6E8A-4147-A177-3AD203B41FA5}">
                      <a16:colId xmlns:a16="http://schemas.microsoft.com/office/drawing/2014/main" val="3133544019"/>
                    </a:ext>
                  </a:extLst>
                </a:gridCol>
                <a:gridCol w="886120">
                  <a:extLst>
                    <a:ext uri="{9D8B030D-6E8A-4147-A177-3AD203B41FA5}">
                      <a16:colId xmlns:a16="http://schemas.microsoft.com/office/drawing/2014/main" val="3277288487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2162544267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905626159"/>
                    </a:ext>
                  </a:extLst>
                </a:gridCol>
                <a:gridCol w="876693">
                  <a:extLst>
                    <a:ext uri="{9D8B030D-6E8A-4147-A177-3AD203B41FA5}">
                      <a16:colId xmlns:a16="http://schemas.microsoft.com/office/drawing/2014/main" val="481207066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3035206909"/>
                    </a:ext>
                  </a:extLst>
                </a:gridCol>
                <a:gridCol w="1252530">
                  <a:extLst>
                    <a:ext uri="{9D8B030D-6E8A-4147-A177-3AD203B41FA5}">
                      <a16:colId xmlns:a16="http://schemas.microsoft.com/office/drawing/2014/main" val="26822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Req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Parent Name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Verification Method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Use Case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Function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Test Case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Logical Architecture Element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References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State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Rationale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Product Structure Element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Transfer</a:t>
                      </a:r>
                      <a:r>
                        <a:rPr lang="en-US" sz="1050" baseline="0" dirty="0" smtClean="0"/>
                        <a:t> of Test Data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Parent</a:t>
                      </a:r>
                      <a:r>
                        <a:rPr lang="en-US" sz="1050" baseline="0" dirty="0" smtClean="0"/>
                        <a:t> Requirement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Test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Conducting</a:t>
                      </a:r>
                      <a:r>
                        <a:rPr lang="en-US" sz="1050" baseline="0" dirty="0" smtClean="0"/>
                        <a:t> a Data Transfer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Transer</a:t>
                      </a:r>
                      <a:r>
                        <a:rPr lang="en-US" sz="1050" dirty="0" smtClean="0"/>
                        <a:t> Test Data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Transfer from</a:t>
                      </a:r>
                      <a:r>
                        <a:rPr lang="en-US" sz="1050" baseline="0" dirty="0" smtClean="0"/>
                        <a:t> Test Element to Capture Element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Automated</a:t>
                      </a:r>
                      <a:r>
                        <a:rPr lang="en-US" sz="1050" baseline="0" dirty="0" smtClean="0"/>
                        <a:t> Test System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MIL-STD-123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Operating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This requirement was flowed from the system specification…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Solution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72404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5135031" y="2406961"/>
            <a:ext cx="334436" cy="5149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758237"/>
            <a:ext cx="12192000" cy="604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SysML</a:t>
            </a:r>
            <a:r>
              <a:rPr lang="en-US" sz="1600" dirty="0"/>
              <a:t> allows us to create this type of tracing via </a:t>
            </a:r>
            <a:r>
              <a:rPr lang="en-US" sz="1600" dirty="0" smtClean="0"/>
              <a:t>connectors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34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9" y="584462"/>
            <a:ext cx="4128940" cy="524918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This requirement is now traced to the parent via a “Nesting/Containment” relationship.</a:t>
            </a:r>
          </a:p>
          <a:p>
            <a:r>
              <a:rPr lang="en-US" sz="1400" dirty="0" smtClean="0"/>
              <a:t>The crosshair will need to be on the parent.</a:t>
            </a:r>
          </a:p>
          <a:p>
            <a:r>
              <a:rPr lang="en-US" sz="1400" dirty="0" smtClean="0"/>
              <a:t>This is a one-to-one trace, but one parent can have many children</a:t>
            </a:r>
          </a:p>
          <a:p>
            <a:r>
              <a:rPr lang="en-US" sz="1400" dirty="0" smtClean="0"/>
              <a:t>In rare cases, one child might have multiple parents. Consider using a derive trace for the tertiary “parent” requirement(s) </a:t>
            </a:r>
          </a:p>
          <a:p>
            <a:r>
              <a:rPr lang="en-US" sz="1400" dirty="0" smtClean="0"/>
              <a:t>Metrics: Capture metrics to show how many requirements are either orphans or childless.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32538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Parent/Child Relationship Connector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0"/>
          <a:stretch/>
        </p:blipFill>
        <p:spPr>
          <a:xfrm>
            <a:off x="4393252" y="461665"/>
            <a:ext cx="2259625" cy="321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ight Arrow 7"/>
          <p:cNvSpPr/>
          <p:nvPr/>
        </p:nvSpPr>
        <p:spPr>
          <a:xfrm rot="2742354">
            <a:off x="5883452" y="2441387"/>
            <a:ext cx="1216058" cy="408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9812" r="41412" b="42563"/>
          <a:stretch/>
        </p:blipFill>
        <p:spPr>
          <a:xfrm>
            <a:off x="7062361" y="2300140"/>
            <a:ext cx="5076603" cy="3996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5925" y="5724160"/>
            <a:ext cx="6181537" cy="669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Recommend using </a:t>
            </a:r>
            <a:r>
              <a:rPr lang="en-US" sz="1600" dirty="0" smtClean="0"/>
              <a:t>Nesting/Containment when a parent to child association is needed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03" y="3677313"/>
            <a:ext cx="3267075" cy="1924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316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32" y="619846"/>
            <a:ext cx="4231897" cy="497360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Derived requirements are created when an analysis shows that additional requirements are needed to accomplish a given requirement.  </a:t>
            </a:r>
          </a:p>
          <a:p>
            <a:r>
              <a:rPr lang="en-US" sz="1400" i="1" dirty="0" smtClean="0"/>
              <a:t>“A </a:t>
            </a:r>
            <a:r>
              <a:rPr lang="en-US" sz="1400" i="1" dirty="0" err="1"/>
              <a:t>DeriveReqt</a:t>
            </a:r>
            <a:r>
              <a:rPr lang="en-US" sz="1400" i="1" dirty="0"/>
              <a:t> relationship </a:t>
            </a:r>
            <a:r>
              <a:rPr lang="en-US" sz="1400" i="1" dirty="0" smtClean="0"/>
              <a:t>(…) in </a:t>
            </a:r>
            <a:r>
              <a:rPr lang="en-US" sz="1400" i="1" dirty="0"/>
              <a:t>which a client requirement can be derived from the supplier requirement. </a:t>
            </a:r>
            <a:r>
              <a:rPr lang="en-US" sz="1400" i="1" dirty="0" smtClean="0"/>
              <a:t>(…)  As </a:t>
            </a:r>
            <a:r>
              <a:rPr lang="en-US" sz="1400" i="1" dirty="0"/>
              <a:t>with other dependencies, the arrow direction points from the derived (client) requirement to the (supplier) requirement from which it is </a:t>
            </a:r>
            <a:r>
              <a:rPr lang="en-US" sz="1400" i="1" dirty="0" smtClean="0"/>
              <a:t>derived” </a:t>
            </a:r>
            <a:r>
              <a:rPr lang="en-US" sz="1400" dirty="0" smtClean="0"/>
              <a:t>– OMG </a:t>
            </a:r>
            <a:r>
              <a:rPr lang="en-US" sz="1400" dirty="0" err="1" smtClean="0"/>
              <a:t>SysML</a:t>
            </a:r>
            <a:r>
              <a:rPr lang="en-US" sz="1400" dirty="0" smtClean="0"/>
              <a:t> v1.6</a:t>
            </a:r>
          </a:p>
          <a:p>
            <a:r>
              <a:rPr lang="en-US" sz="1400" dirty="0" smtClean="0"/>
              <a:t>The newly derived requirement will need to point back to the deriver(s) requirement(s)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7393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Derived Requirement Connector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79" y="619846"/>
            <a:ext cx="5553075" cy="2085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807" y="2891574"/>
            <a:ext cx="3048000" cy="14097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9379963" y="2130458"/>
            <a:ext cx="169391" cy="1781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5926" y="5486400"/>
            <a:ext cx="8653806" cy="907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Recommend using </a:t>
            </a:r>
            <a:r>
              <a:rPr lang="en-US" sz="1600" dirty="0" err="1" smtClean="0"/>
              <a:t>DeriveReqt</a:t>
            </a:r>
            <a:r>
              <a:rPr lang="en-US" sz="1600" dirty="0" smtClean="0"/>
              <a:t> when an analysis reveals that additional requirements are needed. This can be at sibling level and across tiers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42" y="3941870"/>
            <a:ext cx="5362380" cy="11189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040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32" y="619847"/>
            <a:ext cx="12087568" cy="3857885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SysML</a:t>
            </a:r>
            <a:r>
              <a:rPr lang="en-US" sz="1800" dirty="0" smtClean="0"/>
              <a:t> arrow direction can be a potential source of confusion for MBSE practitioners and audience members</a:t>
            </a:r>
          </a:p>
          <a:p>
            <a:r>
              <a:rPr lang="en-US" sz="1800" dirty="0" smtClean="0"/>
              <a:t>Arrow direction defines which elements have which attributes </a:t>
            </a:r>
          </a:p>
          <a:p>
            <a:pPr lvl="1"/>
            <a:r>
              <a:rPr lang="en-US" sz="1100" dirty="0" smtClean="0"/>
              <a:t>Ownership</a:t>
            </a:r>
          </a:p>
          <a:p>
            <a:pPr lvl="1"/>
            <a:r>
              <a:rPr lang="en-US" sz="1100" dirty="0" smtClean="0"/>
              <a:t>Verification details</a:t>
            </a:r>
          </a:p>
          <a:p>
            <a:pPr lvl="1"/>
            <a:r>
              <a:rPr lang="en-US" sz="1100" dirty="0" smtClean="0"/>
              <a:t>Allocations</a:t>
            </a:r>
          </a:p>
          <a:p>
            <a:pPr lvl="1"/>
            <a:r>
              <a:rPr lang="en-US" sz="1100" dirty="0" smtClean="0"/>
              <a:t>Refinement</a:t>
            </a:r>
          </a:p>
          <a:p>
            <a:pPr lvl="1"/>
            <a:r>
              <a:rPr lang="en-US" sz="1100" dirty="0" smtClean="0"/>
              <a:t>Usage</a:t>
            </a:r>
          </a:p>
          <a:p>
            <a:pPr lvl="1"/>
            <a:r>
              <a:rPr lang="en-US" sz="1100" dirty="0" smtClean="0"/>
              <a:t>Traceability</a:t>
            </a:r>
          </a:p>
          <a:p>
            <a:pPr lvl="1"/>
            <a:r>
              <a:rPr lang="en-US" sz="1100" dirty="0" smtClean="0"/>
              <a:t>Etc. </a:t>
            </a:r>
          </a:p>
          <a:p>
            <a:r>
              <a:rPr lang="en-US" sz="1800" i="1" dirty="0" smtClean="0"/>
              <a:t>“</a:t>
            </a:r>
            <a:r>
              <a:rPr lang="en-US" sz="1800" i="1" dirty="0"/>
              <a:t>Most requirement relationships in </a:t>
            </a:r>
            <a:r>
              <a:rPr lang="en-US" sz="1800" i="1" dirty="0" err="1"/>
              <a:t>SysML</a:t>
            </a:r>
            <a:r>
              <a:rPr lang="en-US" sz="1800" i="1" dirty="0"/>
              <a:t> are based on the UML dependency. The arrow points from the dependent model element (client) to the independent model element (supplier). Hence in </a:t>
            </a:r>
            <a:r>
              <a:rPr lang="en-US" sz="1800" i="1" dirty="0" err="1"/>
              <a:t>SysML</a:t>
            </a:r>
            <a:r>
              <a:rPr lang="en-US" sz="1800" i="1" dirty="0"/>
              <a:t>, the arrow’s direction is opposite to that typically used for requirements flows, where the higher-level requirement points to the lower-level requirement. Take care with this when you draw your relationships!” </a:t>
            </a:r>
            <a:r>
              <a:rPr lang="en-US" sz="1800" dirty="0"/>
              <a:t>– Requirements Engineering Magazine</a:t>
            </a:r>
          </a:p>
          <a:p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7393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Wait, which way does the arrow go?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925" y="5486400"/>
            <a:ext cx="11576999" cy="907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Pay close attention to arrow direction over the following slides.  Watch for any inconsistencies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447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4332"/>
            <a:ext cx="3630440" cy="373735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We created a Use Case to help better understand and refine the requirement</a:t>
            </a:r>
          </a:p>
          <a:p>
            <a:r>
              <a:rPr lang="en-US" sz="1400" dirty="0" smtClean="0"/>
              <a:t>This Use Case is now associated with the requirement via a “refine” relationship</a:t>
            </a:r>
          </a:p>
          <a:p>
            <a:pPr lvl="1"/>
            <a:r>
              <a:rPr lang="en-US" sz="1000" dirty="0" smtClean="0"/>
              <a:t>This use case is used to better understand the developers interpretation of the requirement, hence, &lt;&lt;refine&gt;&gt;</a:t>
            </a:r>
          </a:p>
          <a:p>
            <a:pPr lvl="1"/>
            <a:r>
              <a:rPr lang="en-US" sz="1000" dirty="0" smtClean="0"/>
              <a:t>Read this connection as: This Use Case refines that Requirement</a:t>
            </a:r>
          </a:p>
          <a:p>
            <a:r>
              <a:rPr lang="en-US" sz="1400" dirty="0" smtClean="0"/>
              <a:t>Refine can be used with other entities, (such as state/modes, activity diagrams, even other requirements)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7720" y="0"/>
            <a:ext cx="83035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refine a Requirement using the Refine Connector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IAGRAM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65832"/>
            <a:ext cx="7417324" cy="5330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865" y="4741683"/>
            <a:ext cx="3702135" cy="1454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Recommend using </a:t>
            </a:r>
            <a:r>
              <a:rPr lang="en-US" sz="1600" dirty="0" smtClean="0"/>
              <a:t>Refine when you are trying to reduce </a:t>
            </a:r>
            <a:r>
              <a:rPr lang="en-US" sz="1600" u="sng" dirty="0" smtClean="0"/>
              <a:t>ambiguity</a:t>
            </a:r>
            <a:r>
              <a:rPr lang="en-US" sz="1600" dirty="0" smtClean="0"/>
              <a:t> about the requirement or model element.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572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16" y="529354"/>
            <a:ext cx="11139535" cy="36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This diagram shows the functional analysis involved with completing a particular activity of interest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7428" y="0"/>
            <a:ext cx="982231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Relate Function to Functional Requirements (Syntax issue)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IAGRAM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3720" r="29002"/>
          <a:stretch/>
        </p:blipFill>
        <p:spPr>
          <a:xfrm>
            <a:off x="5326145" y="827927"/>
            <a:ext cx="4100024" cy="4501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07428" y="1096700"/>
            <a:ext cx="3471334" cy="386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action listed in the subsystem element </a:t>
            </a:r>
            <a:r>
              <a:rPr lang="en-US" sz="1400" dirty="0" err="1" smtClean="0"/>
              <a:t>swimlane</a:t>
            </a:r>
            <a:r>
              <a:rPr lang="en-US" sz="1400" dirty="0" smtClean="0"/>
              <a:t> is “calling” to the functional behavior (Transfer Test Data)  </a:t>
            </a:r>
          </a:p>
          <a:p>
            <a:r>
              <a:rPr lang="en-US" sz="1400" u="sng" dirty="0" smtClean="0"/>
              <a:t>Discussion point</a:t>
            </a:r>
            <a:r>
              <a:rPr lang="en-US" sz="1400" dirty="0" smtClean="0"/>
              <a:t>: I’m using a Dependency to trace the function to the requirement, but could have used a different connector</a:t>
            </a:r>
          </a:p>
          <a:p>
            <a:pPr lvl="1"/>
            <a:r>
              <a:rPr lang="en-US" sz="1100" dirty="0" smtClean="0"/>
              <a:t>EA enforces “strict UML syntax” which limits the relationship types you can use.  This can option can be turned off in the Preferences. </a:t>
            </a:r>
          </a:p>
          <a:p>
            <a:r>
              <a:rPr lang="en-US" sz="1450" dirty="0" smtClean="0"/>
              <a:t>Metrics: Capture metrics to show how many Functional </a:t>
            </a:r>
            <a:r>
              <a:rPr lang="en-US" sz="1450" dirty="0"/>
              <a:t>R</a:t>
            </a:r>
            <a:r>
              <a:rPr lang="en-US" sz="1450" dirty="0" smtClean="0"/>
              <a:t>equirements do not have an associated function assigned.</a:t>
            </a:r>
          </a:p>
          <a:p>
            <a:endParaRPr lang="en-US" sz="1450" dirty="0" smtClean="0"/>
          </a:p>
          <a:p>
            <a:pPr marL="0" indent="0">
              <a:buNone/>
            </a:pPr>
            <a:r>
              <a:rPr lang="en-US" sz="1450" dirty="0" smtClean="0"/>
              <a:t>  </a:t>
            </a:r>
            <a:endParaRPr lang="en-US" sz="1450" dirty="0"/>
          </a:p>
        </p:txBody>
      </p:sp>
      <p:sp>
        <p:nvSpPr>
          <p:cNvPr id="6" name="Rectangle 5"/>
          <p:cNvSpPr/>
          <p:nvPr/>
        </p:nvSpPr>
        <p:spPr>
          <a:xfrm>
            <a:off x="70157" y="5483209"/>
            <a:ext cx="9356012" cy="9675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Discuss which connector should be used to trace an Activity (Functional behavior) to a requirement.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02697" y="2328421"/>
            <a:ext cx="2988297" cy="1847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42202" y="4243763"/>
            <a:ext cx="1357460" cy="50904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08429" y="1536569"/>
            <a:ext cx="3775712" cy="1367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261" y="3129631"/>
            <a:ext cx="2355360" cy="136865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8210746" y="3111849"/>
            <a:ext cx="1467515" cy="142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48732"/>
      </p:ext>
    </p:extLst>
  </p:cSld>
  <p:clrMapOvr>
    <a:masterClrMapping/>
  </p:clrMapOvr>
</p:sld>
</file>

<file path=ppt/theme/theme1.xml><?xml version="1.0" encoding="utf-8"?>
<a:theme xmlns:a="http://schemas.openxmlformats.org/drawingml/2006/main" name="Trideum Cover Slid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ideum-10yr-Template-09012015.ppt [Compatibility Mode]" id="{06A27DB9-0E72-4CC1-866A-A8F7815ED6DD}" vid="{06937624-09B7-4397-911F-C39E98968AE2}"/>
    </a:ext>
  </a:extLst>
</a:theme>
</file>

<file path=ppt/theme/theme2.xml><?xml version="1.0" encoding="utf-8"?>
<a:theme xmlns:a="http://schemas.openxmlformats.org/drawingml/2006/main" name="Trideum Interior Slides">
  <a:themeElements>
    <a:clrScheme name="Custom 3">
      <a:dk1>
        <a:srgbClr val="505050"/>
      </a:dk1>
      <a:lt1>
        <a:sysClr val="window" lastClr="FFFFFF"/>
      </a:lt1>
      <a:dk2>
        <a:srgbClr val="1F497D"/>
      </a:dk2>
      <a:lt2>
        <a:srgbClr val="EEECE1"/>
      </a:lt2>
      <a:accent1>
        <a:srgbClr val="1A55A3"/>
      </a:accent1>
      <a:accent2>
        <a:srgbClr val="CD6600"/>
      </a:accent2>
      <a:accent3>
        <a:srgbClr val="C38F22"/>
      </a:accent3>
      <a:accent4>
        <a:srgbClr val="502565"/>
      </a:accent4>
      <a:accent5>
        <a:srgbClr val="A20000"/>
      </a:accent5>
      <a:accent6>
        <a:srgbClr val="909E3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ideum-10yr-Template-09012015.ppt [Compatibility Mode]" id="{06A27DB9-0E72-4CC1-866A-A8F7815ED6DD}" vid="{6433E126-10D6-438D-8F64-EFD440825408}"/>
    </a:ext>
  </a:extLst>
</a:theme>
</file>

<file path=ppt/theme/theme3.xml><?xml version="1.0" encoding="utf-8"?>
<a:theme xmlns:a="http://schemas.openxmlformats.org/drawingml/2006/main" name="Trideum End Slide">
  <a:themeElements>
    <a:clrScheme name="Custom 4">
      <a:dk1>
        <a:srgbClr val="5050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ideum-10yr-Template-09012015.ppt [Compatibility Mode]" id="{06A27DB9-0E72-4CC1-866A-A8F7815ED6DD}" vid="{657C69FB-F064-4D67-B54E-A33275DB1B8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Trideum-10yr-Template-09012015</Template>
  <TotalTime>981</TotalTime>
  <Words>2009</Words>
  <Application>Microsoft Office PowerPoint</Application>
  <PresentationFormat>Widescreen</PresentationFormat>
  <Paragraphs>260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Times</vt:lpstr>
      <vt:lpstr>Wingdings</vt:lpstr>
      <vt:lpstr>Trideum Cover Slide</vt:lpstr>
      <vt:lpstr>Trideum Interior Slides</vt:lpstr>
      <vt:lpstr>Trideum End Slide</vt:lpstr>
      <vt:lpstr>MBSE Requirement Traceability Demo with SysML</vt:lpstr>
      <vt:lpstr>Purpose &amp;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Views</vt:lpstr>
      <vt:lpstr>PowerPoint Presentation</vt:lpstr>
      <vt:lpstr>PowerPoint Presentation</vt:lpstr>
      <vt:lpstr>BACKUP</vt:lpstr>
      <vt:lpstr>Resources</vt:lpstr>
      <vt:lpstr>PowerPoint Presentation</vt:lpstr>
      <vt:lpstr>PowerPoint Presentation</vt:lpstr>
      <vt:lpstr>PowerPoint Presentation</vt:lpstr>
      <vt:lpstr>PowerPoint Presentation</vt:lpstr>
    </vt:vector>
  </TitlesOfParts>
  <Company>Umbra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Serena Forbes</dc:creator>
  <cp:lastModifiedBy>Biggs, Jared A. CTR USARMY ATEC</cp:lastModifiedBy>
  <cp:revision>100</cp:revision>
  <dcterms:created xsi:type="dcterms:W3CDTF">2016-01-28T16:24:40Z</dcterms:created>
  <dcterms:modified xsi:type="dcterms:W3CDTF">2020-05-11T17:40:13Z</dcterms:modified>
</cp:coreProperties>
</file>