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03" r:id="rId2"/>
    <p:sldId id="306" r:id="rId3"/>
    <p:sldId id="258" r:id="rId4"/>
    <p:sldId id="317" r:id="rId5"/>
    <p:sldId id="276" r:id="rId6"/>
    <p:sldId id="314" r:id="rId7"/>
    <p:sldId id="272" r:id="rId8"/>
    <p:sldId id="315" r:id="rId9"/>
    <p:sldId id="313" r:id="rId10"/>
    <p:sldId id="308" r:id="rId11"/>
    <p:sldId id="316" r:id="rId12"/>
    <p:sldId id="309" r:id="rId13"/>
    <p:sldId id="305" r:id="rId14"/>
  </p:sldIdLst>
  <p:sldSz cx="13817600" cy="7772400"/>
  <p:notesSz cx="6858000" cy="9144000"/>
  <p:defaultText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935"/>
    <a:srgbClr val="00FFFF"/>
    <a:srgbClr val="FFFF00"/>
    <a:srgbClr val="FF00FF"/>
    <a:srgbClr val="00FF00"/>
    <a:srgbClr val="001111"/>
    <a:srgbClr val="F1D6CD"/>
    <a:srgbClr val="F0C9AB"/>
    <a:srgbClr val="E57D30"/>
    <a:srgbClr val="1E4D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987" autoAdjust="0"/>
    <p:restoredTop sz="58041" autoAdjust="0"/>
  </p:normalViewPr>
  <p:slideViewPr>
    <p:cSldViewPr snapToGrid="0" snapToObjects="1">
      <p:cViewPr varScale="1">
        <p:scale>
          <a:sx n="60" d="100"/>
          <a:sy n="60" d="100"/>
        </p:scale>
        <p:origin x="1284" y="60"/>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9" d="100"/>
        <a:sy n="59" d="100"/>
      </p:scale>
      <p:origin x="0" y="0"/>
    </p:cViewPr>
  </p:sorterViewPr>
  <p:notesViewPr>
    <p:cSldViewPr snapToGrid="0" snapToObjects="1">
      <p:cViewPr varScale="1">
        <p:scale>
          <a:sx n="86" d="100"/>
          <a:sy n="86" d="100"/>
        </p:scale>
        <p:origin x="3789" y="6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7E51A5-B478-1E40-8CBB-0DAA8831E99D}" type="datetimeFigureOut">
              <a:rPr lang="en-US" smtClean="0"/>
              <a:t>4/8/2022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AAD578-DED7-9640-8F31-2B6A02B2A2D3}" type="slidenum">
              <a:rPr lang="en-US" smtClean="0"/>
              <a:t>‹#›</a:t>
            </a:fld>
            <a:endParaRPr lang="en-US"/>
          </a:p>
        </p:txBody>
      </p:sp>
    </p:spTree>
    <p:extLst>
      <p:ext uri="{BB962C8B-B14F-4D97-AF65-F5344CB8AC3E}">
        <p14:creationId xmlns:p14="http://schemas.microsoft.com/office/powerpoint/2010/main" val="3475778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D587F-861E-6740-9643-E3DDAE89B8D6}" type="datetimeFigureOut">
              <a:rPr lang="en-US" smtClean="0"/>
              <a:t>4/8/2022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32F50-0B60-B34B-8422-4E195A5AE2C1}" type="slidenum">
              <a:rPr lang="en-US" smtClean="0"/>
              <a:t>‹#›</a:t>
            </a:fld>
            <a:endParaRPr lang="en-US"/>
          </a:p>
        </p:txBody>
      </p:sp>
    </p:spTree>
    <p:extLst>
      <p:ext uri="{BB962C8B-B14F-4D97-AF65-F5344CB8AC3E}">
        <p14:creationId xmlns:p14="http://schemas.microsoft.com/office/powerpoint/2010/main" val="156854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32F50-0B60-B34B-8422-4E195A5AE2C1}" type="slidenum">
              <a:rPr lang="en-US" smtClean="0"/>
              <a:t>2</a:t>
            </a:fld>
            <a:endParaRPr lang="en-US"/>
          </a:p>
        </p:txBody>
      </p:sp>
    </p:spTree>
    <p:extLst>
      <p:ext uri="{BB962C8B-B14F-4D97-AF65-F5344CB8AC3E}">
        <p14:creationId xmlns:p14="http://schemas.microsoft.com/office/powerpoint/2010/main" val="351115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rPr>
              <a:t>Ref 1 </a:t>
            </a:r>
            <a:r>
              <a:rPr lang="en-US" sz="1200" dirty="0"/>
              <a:t>DEFENSE ACQUISITION GUIDEBOOK, VOLUMES 1 &amp; 2. (2013). </a:t>
            </a:r>
            <a:r>
              <a:rPr lang="en-US" sz="1200" i="1" dirty="0"/>
              <a:t>Army AL &amp; T</a:t>
            </a:r>
            <a:r>
              <a:rPr lang="en-US" sz="1200" dirty="0"/>
              <a:t>, 163–.</a:t>
            </a:r>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rPr>
              <a:t>Ref 2 </a:t>
            </a:r>
            <a:r>
              <a:rPr lang="it-IT" dirty="0">
                <a:effectLst/>
                <a:latin typeface="Arial" panose="020B0604020202020204" pitchFamily="34" charset="0"/>
              </a:rPr>
              <a:t>INCOSE SE Vision 2020 (INCOSE-TP-2004-004-02, Sep 2007)</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effectLst/>
                <a:latin typeface="Arial" panose="020B0604020202020204" pitchFamily="34" charset="0"/>
              </a:rPr>
              <a:t>Ref 3 </a:t>
            </a:r>
            <a:r>
              <a:rPr lang="en-US" i="1" dirty="0"/>
              <a:t>ISO/IEC/IEEE 42010:2011(E) (Revision of ISO/IEC 42010:2007 and IEEE Std 1471-2000)</a:t>
            </a:r>
            <a:r>
              <a:rPr lang="en-US" dirty="0"/>
              <a:t>. (2011). IEEE.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Ref 4 </a:t>
            </a:r>
            <a:r>
              <a:rPr lang="en-US" sz="1800" dirty="0" err="1">
                <a:effectLst/>
                <a:latin typeface="Times New Roman" panose="02020603050405020304" pitchFamily="18" charset="0"/>
                <a:ea typeface="Times New Roman" panose="02020603050405020304" pitchFamily="18" charset="0"/>
              </a:rPr>
              <a:t>Faudou</a:t>
            </a:r>
            <a:r>
              <a:rPr lang="en-US" sz="1800" dirty="0">
                <a:effectLst/>
                <a:latin typeface="Times New Roman" panose="02020603050405020304" pitchFamily="18" charset="0"/>
                <a:ea typeface="Times New Roman" panose="02020603050405020304" pitchFamily="18" charset="0"/>
              </a:rPr>
              <a:t>, R. (2016) Requirements and Architecture Within Modeling Context, AFIS (Association </a:t>
            </a:r>
            <a:r>
              <a:rPr lang="en-US" sz="1800" dirty="0" err="1">
                <a:effectLst/>
                <a:latin typeface="Times New Roman" panose="02020603050405020304" pitchFamily="18" charset="0"/>
                <a:ea typeface="Times New Roman" panose="02020603050405020304" pitchFamily="18" charset="0"/>
              </a:rPr>
              <a:t>Française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d’Ingénierie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Système</a:t>
            </a:r>
            <a:r>
              <a:rPr lang="en-US" sz="1800" dirty="0">
                <a:effectLst/>
                <a:latin typeface="Times New Roman" panose="02020603050405020304" pitchFamily="18" charset="0"/>
                <a:ea typeface="Times New Roman" panose="02020603050405020304" pitchFamily="18" charset="0"/>
              </a:rPr>
              <a:t>). INCOSE Affiliate</a:t>
            </a:r>
            <a:endParaRPr lang="it-IT"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effectLst/>
                <a:latin typeface="Arial" panose="020B0604020202020204" pitchFamily="34" charset="0"/>
              </a:rPr>
              <a:t>Notes:</a:t>
            </a:r>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rPr>
              <a:t>Architecture Forms the Basis of Process Relationships in a Digital Engineering Flow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rPr>
              <a:t>Developed Models Consist of Organized Structure and Relationships of Elements creating an architecture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rPr>
              <a:t>MBSE Process Provides Orderly Definition of Model Elements, Relationships and Attributes in a Balanced System Design Architecture</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3</a:t>
            </a:fld>
            <a:endParaRPr lang="en-US"/>
          </a:p>
        </p:txBody>
      </p:sp>
    </p:spTree>
    <p:extLst>
      <p:ext uri="{BB962C8B-B14F-4D97-AF65-F5344CB8AC3E}">
        <p14:creationId xmlns:p14="http://schemas.microsoft.com/office/powerpoint/2010/main" val="50771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rPr>
              <a:t>Ref 1 </a:t>
            </a:r>
            <a:r>
              <a:rPr lang="en-US" sz="1200" dirty="0"/>
              <a:t>DEFENSE ACQUISITION GUIDEBOOK, VOLUMES 1 &amp; 2. (2013). </a:t>
            </a:r>
            <a:r>
              <a:rPr lang="en-US" sz="1200" i="1" dirty="0"/>
              <a:t>Army AL &amp; T</a:t>
            </a:r>
            <a:r>
              <a:rPr lang="en-US" sz="1200" dirty="0"/>
              <a:t>, 163–.</a:t>
            </a:r>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rPr>
              <a:t>Ref 2 </a:t>
            </a:r>
            <a:r>
              <a:rPr lang="it-IT" dirty="0">
                <a:effectLst/>
                <a:latin typeface="Arial" panose="020B0604020202020204" pitchFamily="34" charset="0"/>
              </a:rPr>
              <a:t>INCOSE SE Vision 2020 (INCOSE-TP-2004-004-02, Sep 2007)</a:t>
            </a:r>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a:effectLst/>
                <a:latin typeface="Arial" panose="020B0604020202020204" pitchFamily="34" charset="0"/>
              </a:rPr>
              <a:t>Ref 3 </a:t>
            </a:r>
            <a:r>
              <a:rPr lang="en-US" i="1" dirty="0"/>
              <a:t>ISO/IEC/IEEE 42010:2011(E) (Revision of ISO/IEC 42010:2007 and IEEE Std 1471-2000)</a:t>
            </a:r>
            <a:r>
              <a:rPr lang="en-US" dirty="0"/>
              <a:t>. (2011). IEEE.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Ref 4 </a:t>
            </a:r>
            <a:r>
              <a:rPr lang="en-US" sz="1800" dirty="0" err="1">
                <a:effectLst/>
                <a:latin typeface="Times New Roman" panose="02020603050405020304" pitchFamily="18" charset="0"/>
                <a:ea typeface="Times New Roman" panose="02020603050405020304" pitchFamily="18" charset="0"/>
              </a:rPr>
              <a:t>Faudou</a:t>
            </a:r>
            <a:r>
              <a:rPr lang="en-US" sz="1800" dirty="0">
                <a:effectLst/>
                <a:latin typeface="Times New Roman" panose="02020603050405020304" pitchFamily="18" charset="0"/>
                <a:ea typeface="Times New Roman" panose="02020603050405020304" pitchFamily="18" charset="0"/>
              </a:rPr>
              <a:t>, R. (2016) Requirements and Architecture Within Modeling Context, AFIS (Association </a:t>
            </a:r>
            <a:r>
              <a:rPr lang="en-US" sz="1800" dirty="0" err="1">
                <a:effectLst/>
                <a:latin typeface="Times New Roman" panose="02020603050405020304" pitchFamily="18" charset="0"/>
                <a:ea typeface="Times New Roman" panose="02020603050405020304" pitchFamily="18" charset="0"/>
              </a:rPr>
              <a:t>Française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d’Ingénierie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Système</a:t>
            </a:r>
            <a:r>
              <a:rPr lang="en-US" sz="1800" dirty="0">
                <a:effectLst/>
                <a:latin typeface="Times New Roman" panose="02020603050405020304" pitchFamily="18" charset="0"/>
                <a:ea typeface="Times New Roman" panose="02020603050405020304" pitchFamily="18" charset="0"/>
              </a:rPr>
              <a:t>). INCOSE Affiliate</a:t>
            </a:r>
            <a:endParaRPr lang="en-US" sz="12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A032F50-0B60-B34B-8422-4E195A5AE2C1}" type="slidenum">
              <a:rPr lang="en-US" smtClean="0"/>
              <a:t>4</a:t>
            </a:fld>
            <a:endParaRPr lang="en-US"/>
          </a:p>
        </p:txBody>
      </p:sp>
    </p:spTree>
    <p:extLst>
      <p:ext uri="{BB962C8B-B14F-4D97-AF65-F5344CB8AC3E}">
        <p14:creationId xmlns:p14="http://schemas.microsoft.com/office/powerpoint/2010/main" val="325388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200000"/>
              </a:lnSpc>
              <a:spcBef>
                <a:spcPts val="0"/>
              </a:spcBef>
              <a:spcAft>
                <a:spcPts val="0"/>
              </a:spcAft>
              <a:tabLst>
                <a:tab pos="5486400" algn="r"/>
              </a:tabLst>
            </a:pPr>
            <a:r>
              <a:rPr lang="x-none" sz="1200" dirty="0">
                <a:effectLst/>
                <a:latin typeface="Times New Roman" panose="02020603050405020304" pitchFamily="18" charset="0"/>
                <a:ea typeface="Times New Roman" panose="02020603050405020304" pitchFamily="18" charset="0"/>
              </a:rPr>
              <a:t>An MBSE requirements diagram illustrates the relation to the DoD customer requirement, which comes from the customer specification and/or the customer needs: ICD / CDD / CPD / IRD / SRS. Specifically for a functional performance requirement, the modeling elements and associated relationships show specifics about the system under design and provide the states or modes of operation to meet the intended derived functional performance requirements. The elements and relationships can show energy, matter, and data (information) flows</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highlighting the requirements and specifications for the system holistically</a:t>
            </a:r>
            <a:r>
              <a:rPr lang="en-US" sz="1200" dirty="0">
                <a:effectLst/>
                <a:latin typeface="Times New Roman" panose="02020603050405020304" pitchFamily="18" charset="0"/>
                <a:ea typeface="Times New Roman" panose="02020603050405020304" pitchFamily="18" charset="0"/>
              </a:rPr>
              <a:t> as well as interdependencies</a:t>
            </a:r>
            <a:r>
              <a:rPr lang="x-none" sz="1200" dirty="0">
                <a:effectLst/>
                <a:latin typeface="Times New Roman" panose="02020603050405020304" pitchFamily="18" charset="0"/>
                <a:ea typeface="Times New Roman" panose="02020603050405020304" pitchFamily="18" charset="0"/>
              </a:rPr>
              <a:t>. This MBSE architecture and model development approach can be </a:t>
            </a:r>
            <a:r>
              <a:rPr lang="en-US" sz="1200" dirty="0">
                <a:effectLst/>
                <a:latin typeface="Times New Roman" panose="02020603050405020304" pitchFamily="18" charset="0"/>
                <a:ea typeface="Times New Roman" panose="02020603050405020304" pitchFamily="18" charset="0"/>
              </a:rPr>
              <a:t>modular and repeatable</a:t>
            </a:r>
            <a:r>
              <a:rPr lang="x-none" sz="1200" dirty="0">
                <a:effectLst/>
                <a:latin typeface="Times New Roman" panose="02020603050405020304" pitchFamily="18" charset="0"/>
                <a:ea typeface="Times New Roman" panose="02020603050405020304" pitchFamily="18" charset="0"/>
              </a:rPr>
              <a:t> for each </a:t>
            </a:r>
            <a:r>
              <a:rPr lang="en-US" sz="1200" dirty="0">
                <a:effectLst/>
                <a:latin typeface="Times New Roman" panose="02020603050405020304" pitchFamily="18" charset="0"/>
                <a:ea typeface="Times New Roman" panose="02020603050405020304" pitchFamily="18" charset="0"/>
              </a:rPr>
              <a:t>requirement type; relying on </a:t>
            </a:r>
            <a:r>
              <a:rPr lang="x-none" sz="1200" dirty="0">
                <a:effectLst/>
                <a:latin typeface="Times New Roman" panose="02020603050405020304" pitchFamily="18" charset="0"/>
                <a:ea typeface="Times New Roman" panose="02020603050405020304" pitchFamily="18" charset="0"/>
              </a:rPr>
              <a:t>compliance standards, trade studies, </a:t>
            </a:r>
            <a:r>
              <a:rPr lang="en-US" sz="1200" dirty="0">
                <a:effectLst/>
                <a:latin typeface="Times New Roman" panose="02020603050405020304" pitchFamily="18" charset="0"/>
                <a:ea typeface="Times New Roman" panose="02020603050405020304" pitchFamily="18" charset="0"/>
              </a:rPr>
              <a:t>simulations, </a:t>
            </a:r>
            <a:r>
              <a:rPr lang="x-none" sz="1200" dirty="0">
                <a:effectLst/>
                <a:latin typeface="Times New Roman" panose="02020603050405020304" pitchFamily="18" charset="0"/>
                <a:ea typeface="Times New Roman" panose="02020603050405020304" pitchFamily="18" charset="0"/>
              </a:rPr>
              <a:t>and related </a:t>
            </a:r>
            <a:r>
              <a:rPr lang="en-US" sz="1200" dirty="0">
                <a:effectLst/>
                <a:latin typeface="Times New Roman" panose="02020603050405020304" pitchFamily="18" charset="0"/>
                <a:ea typeface="Times New Roman" panose="02020603050405020304" pitchFamily="18" charset="0"/>
              </a:rPr>
              <a:t>allocated </a:t>
            </a:r>
            <a:r>
              <a:rPr lang="x-none" sz="1200" dirty="0">
                <a:effectLst/>
                <a:latin typeface="Times New Roman" panose="02020603050405020304" pitchFamily="18" charset="0"/>
                <a:ea typeface="Times New Roman" panose="02020603050405020304" pitchFamily="18" charset="0"/>
              </a:rPr>
              <a:t>specifications to perform the needed analyses. The key is ensuring a </a:t>
            </a:r>
            <a:r>
              <a:rPr lang="en-US" sz="1200" dirty="0">
                <a:effectLst/>
                <a:latin typeface="Times New Roman" panose="02020603050405020304" pitchFamily="18" charset="0"/>
                <a:ea typeface="Times New Roman" panose="02020603050405020304" pitchFamily="18" charset="0"/>
              </a:rPr>
              <a:t>complete </a:t>
            </a:r>
            <a:r>
              <a:rPr lang="x-none" sz="1200" dirty="0">
                <a:effectLst/>
                <a:latin typeface="Times New Roman" panose="02020603050405020304" pitchFamily="18" charset="0"/>
                <a:ea typeface="Times New Roman" panose="02020603050405020304" pitchFamily="18" charset="0"/>
              </a:rPr>
              <a:t>and early agreement on the defined compliance criteria (disciplined, developed requirements and management of those requirements), architectural elements, and relationships for the graphical representation of the requirements to enable needed analysis.</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tabLst>
                <a:tab pos="5486400" algn="r"/>
              </a:tabLst>
            </a:pPr>
            <a:r>
              <a:rPr lang="en-US" sz="1200" u="sng" dirty="0">
                <a:effectLst/>
                <a:latin typeface="Times New Roman" panose="02020603050405020304" pitchFamily="18" charset="0"/>
                <a:ea typeface="Times New Roman" panose="02020603050405020304" pitchFamily="18" charset="0"/>
              </a:rPr>
              <a:t>Assumptions</a:t>
            </a:r>
            <a:r>
              <a:rPr lang="en-US" sz="1200" dirty="0">
                <a:effectLst/>
                <a:latin typeface="Times New Roman" panose="02020603050405020304" pitchFamily="18" charset="0"/>
                <a:ea typeface="Times New Roman" panose="02020603050405020304" pitchFamily="18" charset="0"/>
              </a:rPr>
              <a:t>: </a:t>
            </a:r>
            <a:r>
              <a:rPr lang="x-none" sz="1200" dirty="0">
                <a:effectLst/>
                <a:latin typeface="Times New Roman" panose="02020603050405020304" pitchFamily="18" charset="0"/>
                <a:ea typeface="Times New Roman" panose="02020603050405020304" pitchFamily="18" charset="0"/>
              </a:rPr>
              <a:t>Here are some assumptions for the architecture stereotype mapping methodology: 1. </a:t>
            </a:r>
            <a:r>
              <a:rPr lang="en-US" sz="1200" dirty="0">
                <a:effectLst/>
                <a:latin typeface="Times New Roman" panose="02020603050405020304" pitchFamily="18" charset="0"/>
                <a:ea typeface="Times New Roman" panose="02020603050405020304" pitchFamily="18" charset="0"/>
              </a:rPr>
              <a:t>A</a:t>
            </a:r>
            <a:r>
              <a:rPr lang="x-none" sz="1200" dirty="0">
                <a:effectLst/>
                <a:latin typeface="Times New Roman" panose="02020603050405020304" pitchFamily="18" charset="0"/>
                <a:ea typeface="Times New Roman" panose="02020603050405020304" pitchFamily="18" charset="0"/>
              </a:rPr>
              <a:t>warded contract </a:t>
            </a:r>
            <a:r>
              <a:rPr lang="en-US" sz="1200" dirty="0">
                <a:effectLst/>
                <a:latin typeface="Times New Roman" panose="02020603050405020304" pitchFamily="18" charset="0"/>
                <a:ea typeface="Times New Roman" panose="02020603050405020304" pitchFamily="18" charset="0"/>
              </a:rPr>
              <a:t>is </a:t>
            </a:r>
            <a:r>
              <a:rPr lang="x-none" sz="1200" dirty="0">
                <a:effectLst/>
                <a:latin typeface="Times New Roman" panose="02020603050405020304" pitchFamily="18" charset="0"/>
                <a:ea typeface="Times New Roman" panose="02020603050405020304" pitchFamily="18" charset="0"/>
              </a:rPr>
              <a:t>defined </a:t>
            </a:r>
            <a:r>
              <a:rPr lang="en-US" sz="1200" dirty="0">
                <a:effectLst/>
                <a:latin typeface="Times New Roman" panose="02020603050405020304" pitchFamily="18" charset="0"/>
                <a:ea typeface="Times New Roman" panose="02020603050405020304" pitchFamily="18" charset="0"/>
              </a:rPr>
              <a:t>with SRS and CDD documents; </a:t>
            </a:r>
            <a:r>
              <a:rPr lang="x-none" sz="1200" dirty="0">
                <a:effectLst/>
                <a:latin typeface="Times New Roman" panose="02020603050405020304" pitchFamily="18" charset="0"/>
                <a:ea typeface="Times New Roman" panose="02020603050405020304" pitchFamily="18" charset="0"/>
              </a:rPr>
              <a:t>2. DoDAF </a:t>
            </a:r>
            <a:r>
              <a:rPr lang="en-US" sz="1200" dirty="0">
                <a:effectLst/>
                <a:latin typeface="Times New Roman" panose="02020603050405020304" pitchFamily="18" charset="0"/>
                <a:ea typeface="Times New Roman" panose="02020603050405020304" pitchFamily="18" charset="0"/>
              </a:rPr>
              <a:t>2.02 </a:t>
            </a:r>
            <a:r>
              <a:rPr lang="x-none" sz="1200" dirty="0">
                <a:effectLst/>
                <a:latin typeface="Times New Roman" panose="02020603050405020304" pitchFamily="18" charset="0"/>
                <a:ea typeface="Times New Roman" panose="02020603050405020304" pitchFamily="18" charset="0"/>
              </a:rPr>
              <a:t>is</a:t>
            </a:r>
            <a:r>
              <a:rPr lang="en-US" sz="1200" dirty="0">
                <a:effectLst/>
                <a:latin typeface="Times New Roman" panose="02020603050405020304" pitchFamily="18" charset="0"/>
                <a:ea typeface="Times New Roman" panose="02020603050405020304" pitchFamily="18" charset="0"/>
              </a:rPr>
              <a:t> the</a:t>
            </a:r>
            <a:r>
              <a:rPr lang="x-none" sz="1200" dirty="0">
                <a:effectLst/>
                <a:latin typeface="Times New Roman" panose="02020603050405020304" pitchFamily="18" charset="0"/>
                <a:ea typeface="Times New Roman" panose="02020603050405020304" pitchFamily="18" charset="0"/>
              </a:rPr>
              <a:t> selected</a:t>
            </a:r>
            <a:r>
              <a:rPr lang="en-US" sz="1200" dirty="0">
                <a:effectLst/>
                <a:latin typeface="Times New Roman" panose="02020603050405020304" pitchFamily="18" charset="0"/>
                <a:ea typeface="Times New Roman" panose="02020603050405020304" pitchFamily="18" charset="0"/>
              </a:rPr>
              <a:t> architecture</a:t>
            </a:r>
            <a:r>
              <a:rPr lang="x-none" sz="1200" dirty="0">
                <a:effectLst/>
                <a:latin typeface="Times New Roman" panose="02020603050405020304" pitchFamily="18" charset="0"/>
                <a:ea typeface="Times New Roman" panose="02020603050405020304" pitchFamily="18" charset="0"/>
              </a:rPr>
              <a:t> framework</a:t>
            </a:r>
            <a:r>
              <a:rPr lang="en-US" sz="1200" dirty="0">
                <a:effectLst/>
                <a:latin typeface="Times New Roman" panose="02020603050405020304" pitchFamily="18" charset="0"/>
                <a:ea typeface="Times New Roman" panose="02020603050405020304" pitchFamily="18" charset="0"/>
              </a:rPr>
              <a:t> (Officer 2010); </a:t>
            </a:r>
            <a:r>
              <a:rPr lang="x-none" sz="1200" dirty="0">
                <a:effectLst/>
                <a:latin typeface="Times New Roman" panose="02020603050405020304" pitchFamily="18" charset="0"/>
                <a:ea typeface="Times New Roman" panose="02020603050405020304" pitchFamily="18" charset="0"/>
              </a:rPr>
              <a:t>3. </a:t>
            </a:r>
            <a:r>
              <a:rPr lang="en-US" sz="1200" dirty="0">
                <a:effectLst/>
                <a:latin typeface="Times New Roman" panose="02020603050405020304" pitchFamily="18" charset="0"/>
                <a:ea typeface="Times New Roman" panose="02020603050405020304" pitchFamily="18" charset="0"/>
              </a:rPr>
              <a:t>C</a:t>
            </a:r>
            <a:r>
              <a:rPr lang="x-none" sz="1200" dirty="0">
                <a:effectLst/>
                <a:latin typeface="Times New Roman" panose="02020603050405020304" pitchFamily="18" charset="0"/>
                <a:ea typeface="Times New Roman" panose="02020603050405020304" pitchFamily="18" charset="0"/>
              </a:rPr>
              <a:t>ompletion criterion is established for requirement analysis diagrams</a:t>
            </a:r>
            <a:r>
              <a:rPr lang="en-US" sz="1200" dirty="0">
                <a:effectLst/>
                <a:latin typeface="Times New Roman" panose="02020603050405020304" pitchFamily="18" charset="0"/>
                <a:ea typeface="Times New Roman" panose="02020603050405020304" pitchFamily="18" charset="0"/>
              </a:rPr>
              <a:t>; </a:t>
            </a:r>
            <a:r>
              <a:rPr lang="x-none" sz="1200" dirty="0">
                <a:effectLst/>
                <a:latin typeface="Times New Roman" panose="02020603050405020304" pitchFamily="18" charset="0"/>
                <a:ea typeface="Times New Roman" panose="02020603050405020304" pitchFamily="18" charset="0"/>
              </a:rPr>
              <a:t>4. </a:t>
            </a:r>
            <a:r>
              <a:rPr lang="en-US" sz="1200" dirty="0">
                <a:effectLst/>
                <a:latin typeface="Times New Roman" panose="02020603050405020304" pitchFamily="18" charset="0"/>
                <a:ea typeface="Times New Roman" panose="02020603050405020304" pitchFamily="18" charset="0"/>
              </a:rPr>
              <a:t>F</a:t>
            </a:r>
            <a:r>
              <a:rPr lang="x-none" sz="1200" dirty="0">
                <a:effectLst/>
                <a:latin typeface="Times New Roman" panose="02020603050405020304" pitchFamily="18" charset="0"/>
                <a:ea typeface="Times New Roman" panose="02020603050405020304" pitchFamily="18" charset="0"/>
              </a:rPr>
              <a:t>unctional performance requirement</a:t>
            </a:r>
            <a:r>
              <a:rPr lang="en-US" sz="1200" dirty="0">
                <a:effectLst/>
                <a:latin typeface="Times New Roman" panose="02020603050405020304" pitchFamily="18" charset="0"/>
                <a:ea typeface="Times New Roman" panose="02020603050405020304" pitchFamily="18" charset="0"/>
              </a:rPr>
              <a:t> is the only requirement type shown, and 5. The textual pattern “</a:t>
            </a:r>
            <a:r>
              <a:rPr lang="x-none" sz="1200" dirty="0">
                <a:effectLst/>
                <a:latin typeface="Times New Roman" panose="02020603050405020304" pitchFamily="18" charset="0"/>
                <a:ea typeface="Times New Roman" panose="02020603050405020304" pitchFamily="18" charset="0"/>
              </a:rPr>
              <a:t>«</a:t>
            </a:r>
            <a:r>
              <a:rPr lang="en-US" sz="1200" i="1" dirty="0">
                <a:effectLst/>
                <a:latin typeface="Times New Roman" panose="02020603050405020304" pitchFamily="18" charset="0"/>
                <a:ea typeface="Times New Roman" panose="02020603050405020304" pitchFamily="18" charset="0"/>
              </a:rPr>
              <a:t>stereotype</a:t>
            </a:r>
            <a:r>
              <a:rPr lang="en-US" sz="1200" dirty="0">
                <a:effectLst/>
                <a:latin typeface="Times New Roman" panose="02020603050405020304" pitchFamily="18" charset="0"/>
                <a:ea typeface="Times New Roman" panose="02020603050405020304" pitchFamily="18" charset="0"/>
              </a:rPr>
              <a:t>»” indicates a UML, SysML, or DoDAF stereotype</a:t>
            </a:r>
            <a:r>
              <a:rPr lang="x-none" sz="12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Symbol" panose="05050102010706020507" pitchFamily="18" charset="2"/>
              <a:buChar char=""/>
              <a:tabLst>
                <a:tab pos="5486400" algn="r"/>
              </a:tabLst>
            </a:pPr>
            <a:r>
              <a:rPr lang="en-US" sz="1200" u="sng" dirty="0">
                <a:effectLst/>
                <a:latin typeface="Times New Roman" panose="02020603050405020304" pitchFamily="18" charset="0"/>
                <a:ea typeface="Times New Roman" panose="02020603050405020304" pitchFamily="18" charset="0"/>
              </a:rPr>
              <a:t>*Note</a:t>
            </a:r>
            <a:r>
              <a:rPr lang="en-US" sz="1200" dirty="0">
                <a:effectLst/>
                <a:latin typeface="Times New Roman" panose="02020603050405020304" pitchFamily="18" charset="0"/>
                <a:ea typeface="Times New Roman" panose="02020603050405020304" pitchFamily="18" charset="0"/>
              </a:rPr>
              <a:t>: </a:t>
            </a:r>
            <a:r>
              <a:rPr lang="x-none" sz="1200" dirty="0">
                <a:effectLst/>
                <a:latin typeface="Times New Roman" panose="02020603050405020304" pitchFamily="18" charset="0"/>
                <a:ea typeface="Times New Roman" panose="02020603050405020304" pitchFamily="18" charset="0"/>
              </a:rPr>
              <a:t>The functional performance requirement context must be complete enough to illustrate creation of the model architecture. The functional performance requirement should tell: 1. </a:t>
            </a:r>
            <a:r>
              <a:rPr lang="en-US" sz="1200" dirty="0">
                <a:effectLst/>
                <a:latin typeface="Times New Roman" panose="02020603050405020304" pitchFamily="18" charset="0"/>
                <a:ea typeface="Times New Roman" panose="02020603050405020304" pitchFamily="18" charset="0"/>
              </a:rPr>
              <a:t>W</a:t>
            </a:r>
            <a:r>
              <a:rPr lang="x-none" sz="1200" dirty="0">
                <a:effectLst/>
                <a:latin typeface="Times New Roman" panose="02020603050405020304" pitchFamily="18" charset="0"/>
                <a:ea typeface="Times New Roman" panose="02020603050405020304" pitchFamily="18" charset="0"/>
              </a:rPr>
              <a:t>hat the system must do</a:t>
            </a:r>
            <a:r>
              <a:rPr lang="en-US" sz="1200" dirty="0">
                <a:effectLst/>
                <a:latin typeface="Times New Roman" panose="02020603050405020304" pitchFamily="18" charset="0"/>
                <a:ea typeface="Times New Roman" panose="02020603050405020304" pitchFamily="18" charset="0"/>
              </a:rPr>
              <a:t>; </a:t>
            </a:r>
            <a:r>
              <a:rPr lang="x-none" sz="1200" dirty="0">
                <a:effectLst/>
                <a:latin typeface="Times New Roman" panose="02020603050405020304" pitchFamily="18" charset="0"/>
                <a:ea typeface="Times New Roman" panose="02020603050405020304" pitchFamily="18" charset="0"/>
              </a:rPr>
              <a:t>2. </a:t>
            </a:r>
            <a:r>
              <a:rPr lang="en-US" sz="1200" dirty="0">
                <a:effectLst/>
                <a:latin typeface="Times New Roman" panose="02020603050405020304" pitchFamily="18" charset="0"/>
                <a:ea typeface="Times New Roman" panose="02020603050405020304" pitchFamily="18" charset="0"/>
              </a:rPr>
              <a:t>H</a:t>
            </a:r>
            <a:r>
              <a:rPr lang="x-none" sz="1200" dirty="0">
                <a:effectLst/>
                <a:latin typeface="Times New Roman" panose="02020603050405020304" pitchFamily="18" charset="0"/>
                <a:ea typeface="Times New Roman" panose="02020603050405020304" pitchFamily="18" charset="0"/>
              </a:rPr>
              <a:t>ow well it must do it</a:t>
            </a:r>
            <a:r>
              <a:rPr lang="en-US" sz="1200" dirty="0">
                <a:effectLst/>
                <a:latin typeface="Times New Roman" panose="02020603050405020304" pitchFamily="18" charset="0"/>
                <a:ea typeface="Times New Roman" panose="02020603050405020304" pitchFamily="18" charset="0"/>
              </a:rPr>
              <a:t>; </a:t>
            </a:r>
            <a:r>
              <a:rPr lang="x-none" sz="1200" dirty="0">
                <a:effectLst/>
                <a:latin typeface="Times New Roman" panose="02020603050405020304" pitchFamily="18" charset="0"/>
                <a:ea typeface="Times New Roman" panose="02020603050405020304" pitchFamily="18" charset="0"/>
              </a:rPr>
              <a:t>3. </a:t>
            </a:r>
            <a:r>
              <a:rPr lang="en-US" sz="1200" dirty="0">
                <a:effectLst/>
                <a:latin typeface="Times New Roman" panose="02020603050405020304" pitchFamily="18" charset="0"/>
                <a:ea typeface="Times New Roman" panose="02020603050405020304" pitchFamily="18" charset="0"/>
              </a:rPr>
              <a:t>E</a:t>
            </a:r>
            <a:r>
              <a:rPr lang="x-none" sz="1200" dirty="0">
                <a:effectLst/>
                <a:latin typeface="Times New Roman" panose="02020603050405020304" pitchFamily="18" charset="0"/>
                <a:ea typeface="Times New Roman" panose="02020603050405020304" pitchFamily="18" charset="0"/>
              </a:rPr>
              <a:t>fficiency for the intended missions</a:t>
            </a:r>
            <a:r>
              <a:rPr lang="en-US" sz="1200" dirty="0">
                <a:effectLst/>
                <a:latin typeface="Times New Roman" panose="02020603050405020304" pitchFamily="18" charset="0"/>
                <a:ea typeface="Times New Roman" panose="02020603050405020304" pitchFamily="18" charset="0"/>
              </a:rPr>
              <a:t>; </a:t>
            </a:r>
            <a:r>
              <a:rPr lang="x-none" sz="1200" dirty="0">
                <a:effectLst/>
                <a:latin typeface="Times New Roman" panose="02020603050405020304" pitchFamily="18" charset="0"/>
                <a:ea typeface="Times New Roman" panose="02020603050405020304" pitchFamily="18" charset="0"/>
              </a:rPr>
              <a:t>and 4. </a:t>
            </a:r>
            <a:r>
              <a:rPr lang="en-US" sz="1200" dirty="0">
                <a:effectLst/>
                <a:latin typeface="Times New Roman" panose="02020603050405020304" pitchFamily="18" charset="0"/>
                <a:ea typeface="Times New Roman" panose="02020603050405020304" pitchFamily="18" charset="0"/>
              </a:rPr>
              <a:t>S</a:t>
            </a:r>
            <a:r>
              <a:rPr lang="x-none" sz="1200" dirty="0">
                <a:effectLst/>
                <a:latin typeface="Times New Roman" panose="02020603050405020304" pitchFamily="18" charset="0"/>
                <a:ea typeface="Times New Roman" panose="02020603050405020304" pitchFamily="18" charset="0"/>
              </a:rPr>
              <a:t>pecific conditions under which the function and performance are applicable.</a:t>
            </a:r>
            <a:endParaRPr lang="en-US" sz="1800" dirty="0">
              <a:effectLst/>
              <a:latin typeface="Times New Roman" panose="02020603050405020304" pitchFamily="18" charset="0"/>
              <a:ea typeface="Times New Roman" panose="02020603050405020304" pitchFamily="18" charset="0"/>
            </a:endParaRPr>
          </a:p>
          <a:p>
            <a:pPr marL="0" marR="0" indent="457200">
              <a:lnSpc>
                <a:spcPct val="200000"/>
              </a:lnSpc>
              <a:spcBef>
                <a:spcPts val="0"/>
              </a:spcBef>
              <a:spcAft>
                <a:spcPts val="0"/>
              </a:spcAft>
              <a:tabLst>
                <a:tab pos="5486400" algn="r"/>
              </a:tabLst>
            </a:pPr>
            <a:r>
              <a:rPr lang="en-US" sz="1200" dirty="0">
                <a:effectLst/>
                <a:latin typeface="Times New Roman" panose="02020603050405020304" pitchFamily="18" charset="0"/>
                <a:ea typeface="Times New Roman" panose="02020603050405020304" pitchFamily="18" charset="0"/>
              </a:rPr>
              <a:t>Next the key steps in the proposed DE requirements analysis method in the context of MBSE are enumerated:</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tabLst>
                <a:tab pos="5486400" algn="r"/>
              </a:tabLst>
            </a:pPr>
            <a:r>
              <a:rPr lang="x-none" sz="1200" dirty="0">
                <a:effectLst/>
                <a:latin typeface="Times New Roman" panose="02020603050405020304" pitchFamily="18" charset="0"/>
                <a:ea typeface="Times New Roman" panose="02020603050405020304" pitchFamily="18" charset="0"/>
              </a:rPr>
              <a:t>The system requirements specification will become the customer requirement or requirements using the «</a:t>
            </a:r>
            <a:r>
              <a:rPr lang="x-none" sz="1200" i="1" dirty="0">
                <a:effectLst/>
                <a:latin typeface="Times New Roman" panose="02020603050405020304" pitchFamily="18" charset="0"/>
                <a:ea typeface="Times New Roman" panose="02020603050405020304" pitchFamily="18" charset="0"/>
              </a:rPr>
              <a:t>requirement</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stereotype model architecture. The customer requirements will drive the architecture content development</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including requirement derivation.</a:t>
            </a:r>
            <a:endParaRPr lang="en-US" sz="1800" dirty="0">
              <a:effectLst/>
              <a:latin typeface="Times New Roman" panose="02020603050405020304" pitchFamily="18" charset="0"/>
              <a:ea typeface="Times New Roman" panose="02020603050405020304" pitchFamily="18" charset="0"/>
            </a:endParaRPr>
          </a:p>
          <a:p>
            <a:pPr marL="228600" marR="0" indent="-228600">
              <a:lnSpc>
                <a:spcPct val="200000"/>
              </a:lnSpc>
              <a:spcBef>
                <a:spcPts val="0"/>
              </a:spcBef>
              <a:spcAft>
                <a:spcPts val="0"/>
              </a:spcAft>
              <a:tabLst>
                <a:tab pos="5486400" algn="r"/>
              </a:tabLst>
            </a:pPr>
            <a:r>
              <a:rPr lang="x-none" sz="1200" b="1" dirty="0">
                <a:effectLst/>
                <a:latin typeface="Times New Roman" panose="02020603050405020304" pitchFamily="18" charset="0"/>
                <a:ea typeface="Times New Roman" panose="02020603050405020304" pitchFamily="18" charset="0"/>
              </a:rPr>
              <a:t>2</a:t>
            </a:r>
            <a:r>
              <a:rPr lang="x-none" sz="1200" dirty="0">
                <a:effectLst/>
                <a:latin typeface="Times New Roman" panose="02020603050405020304" pitchFamily="18" charset="0"/>
                <a:ea typeface="Times New Roman" panose="02020603050405020304" pitchFamily="18" charset="0"/>
              </a:rPr>
              <a:t>.	The customer requirement will derive the «</a:t>
            </a:r>
            <a:r>
              <a:rPr lang="x-none" sz="1200" i="1" dirty="0">
                <a:effectLst/>
                <a:latin typeface="Times New Roman" panose="02020603050405020304" pitchFamily="18" charset="0"/>
                <a:ea typeface="Times New Roman" panose="02020603050405020304" pitchFamily="18" charset="0"/>
              </a:rPr>
              <a:t>functionalRequirement</a:t>
            </a:r>
            <a:r>
              <a:rPr lang="en-US" sz="1200" dirty="0">
                <a:effectLst/>
                <a:latin typeface="Times New Roman" panose="02020603050405020304" pitchFamily="18" charset="0"/>
                <a:ea typeface="Times New Roman" panose="02020603050405020304" pitchFamily="18" charset="0"/>
              </a:rPr>
              <a:t>» or system level </a:t>
            </a:r>
            <a:r>
              <a:rPr lang="x-none" sz="1200" dirty="0">
                <a:effectLst/>
                <a:latin typeface="Times New Roman" panose="02020603050405020304" pitchFamily="18" charset="0"/>
                <a:ea typeface="Times New Roman" panose="02020603050405020304" pitchFamily="18" charset="0"/>
              </a:rPr>
              <a:t>with a populated text field. The text field is critical as well as the quality of the text</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which describes the functional performance requirement. The text field can be broken down into various parts the will cause element creation in the architecture. The functional performance requirement will have a «</a:t>
            </a:r>
            <a:r>
              <a:rPr lang="x-none" sz="1200" i="1" dirty="0">
                <a:effectLst/>
                <a:latin typeface="Times New Roman" panose="02020603050405020304" pitchFamily="18" charset="0"/>
                <a:ea typeface="Times New Roman" panose="02020603050405020304" pitchFamily="18" charset="0"/>
              </a:rPr>
              <a:t>deriveReq</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relation to the customer requirement.</a:t>
            </a:r>
            <a:endParaRPr lang="en-US" sz="1800" dirty="0">
              <a:effectLst/>
              <a:latin typeface="Times New Roman" panose="02020603050405020304" pitchFamily="18" charset="0"/>
              <a:ea typeface="Times New Roman" panose="02020603050405020304" pitchFamily="18" charset="0"/>
            </a:endParaRPr>
          </a:p>
          <a:p>
            <a:pPr marL="400050" marR="0" indent="-171450">
              <a:lnSpc>
                <a:spcPct val="200000"/>
              </a:lnSpc>
              <a:spcBef>
                <a:spcPts val="0"/>
              </a:spcBef>
              <a:spcAft>
                <a:spcPts val="0"/>
              </a:spcAft>
              <a:tabLst>
                <a:tab pos="5486400" algn="r"/>
              </a:tabLst>
            </a:pPr>
            <a:r>
              <a:rPr lang="x-none" sz="1200" b="1" dirty="0">
                <a:effectLst/>
                <a:latin typeface="Times New Roman" panose="02020603050405020304" pitchFamily="18" charset="0"/>
                <a:ea typeface="Times New Roman" panose="02020603050405020304" pitchFamily="18" charset="0"/>
              </a:rPr>
              <a:t>a.	</a:t>
            </a:r>
            <a:r>
              <a:rPr lang="x-none" sz="1200" dirty="0">
                <a:effectLst/>
                <a:latin typeface="Times New Roman" panose="02020603050405020304" pitchFamily="18" charset="0"/>
                <a:ea typeface="Times New Roman" panose="02020603050405020304" pitchFamily="18" charset="0"/>
              </a:rPr>
              <a:t>The initial text of the requirement is the “it” or “thing” that is used to perform the describe function and a «</a:t>
            </a:r>
            <a:r>
              <a:rPr lang="x-none" sz="1200" i="1" dirty="0">
                <a:effectLst/>
                <a:latin typeface="Times New Roman" panose="02020603050405020304" pitchFamily="18" charset="0"/>
                <a:ea typeface="Times New Roman" panose="02020603050405020304" pitchFamily="18" charset="0"/>
              </a:rPr>
              <a:t>System</a:t>
            </a:r>
            <a:r>
              <a:rPr lang="en-US" sz="1200" dirty="0">
                <a:effectLst/>
                <a:latin typeface="Times New Roman" panose="02020603050405020304" pitchFamily="18" charset="0"/>
                <a:ea typeface="Times New Roman" panose="02020603050405020304" pitchFamily="18" charset="0"/>
              </a:rPr>
              <a:t>»</a:t>
            </a:r>
            <a:r>
              <a:rPr lang="x-none" sz="1200" i="1" dirty="0">
                <a:effectLst/>
                <a:latin typeface="Times New Roman" panose="02020603050405020304" pitchFamily="18" charset="0"/>
                <a:ea typeface="Times New Roman" panose="02020603050405020304" pitchFamily="18" charset="0"/>
              </a:rPr>
              <a:t>, «Technology</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or «</a:t>
            </a:r>
            <a:r>
              <a:rPr lang="x-none" sz="1200" i="1" dirty="0">
                <a:effectLst/>
                <a:latin typeface="Times New Roman" panose="02020603050405020304" pitchFamily="18" charset="0"/>
                <a:ea typeface="Times New Roman" panose="02020603050405020304" pitchFamily="18" charset="0"/>
              </a:rPr>
              <a:t>Software</a:t>
            </a:r>
            <a:r>
              <a:rPr lang="en-US" sz="1200" dirty="0">
                <a:effectLst/>
                <a:latin typeface="Times New Roman" panose="02020603050405020304" pitchFamily="18" charset="0"/>
                <a:ea typeface="Times New Roman" panose="02020603050405020304" pitchFamily="18" charset="0"/>
              </a:rPr>
              <a:t>» stereotype </a:t>
            </a:r>
            <a:r>
              <a:rPr lang="x-none" sz="1200" dirty="0">
                <a:effectLst/>
                <a:latin typeface="Times New Roman" panose="02020603050405020304" pitchFamily="18" charset="0"/>
                <a:ea typeface="Times New Roman" panose="02020603050405020304" pitchFamily="18" charset="0"/>
              </a:rPr>
              <a:t>may be used. The selected </a:t>
            </a:r>
            <a:r>
              <a:rPr lang="en-US" sz="1200" dirty="0">
                <a:effectLst/>
                <a:latin typeface="Times New Roman" panose="02020603050405020304" pitchFamily="18" charset="0"/>
                <a:ea typeface="Times New Roman" panose="02020603050405020304" pitchFamily="18" charset="0"/>
              </a:rPr>
              <a:t>stereotype</a:t>
            </a:r>
            <a:r>
              <a:rPr lang="x-none" sz="1200" dirty="0">
                <a:effectLst/>
                <a:latin typeface="Times New Roman" panose="02020603050405020304" pitchFamily="18" charset="0"/>
                <a:ea typeface="Times New Roman" panose="02020603050405020304" pitchFamily="18" charset="0"/>
              </a:rPr>
              <a:t> may change depending on the </a:t>
            </a:r>
            <a:r>
              <a:rPr lang="en-US" sz="1200" dirty="0">
                <a:effectLst/>
                <a:latin typeface="Times New Roman" panose="02020603050405020304" pitchFamily="18" charset="0"/>
                <a:ea typeface="Times New Roman" panose="02020603050405020304" pitchFamily="18" charset="0"/>
              </a:rPr>
              <a:t>r</a:t>
            </a:r>
            <a:r>
              <a:rPr lang="x-none" sz="1200" dirty="0">
                <a:effectLst/>
                <a:latin typeface="Times New Roman" panose="02020603050405020304" pitchFamily="18" charset="0"/>
                <a:ea typeface="Times New Roman" panose="02020603050405020304" pitchFamily="18" charset="0"/>
              </a:rPr>
              <a:t>equirement level in the system design. </a:t>
            </a:r>
            <a:r>
              <a:rPr lang="en-US" sz="1200" dirty="0">
                <a:effectLst/>
                <a:latin typeface="Times New Roman" panose="02020603050405020304" pitchFamily="18" charset="0"/>
                <a:ea typeface="Times New Roman" panose="02020603050405020304" pitchFamily="18" charset="0"/>
              </a:rPr>
              <a:t>For example, a «</a:t>
            </a:r>
            <a:r>
              <a:rPr lang="x-none" sz="1200" i="1" dirty="0">
                <a:effectLst/>
                <a:latin typeface="Times New Roman" panose="02020603050405020304" pitchFamily="18" charset="0"/>
                <a:ea typeface="Times New Roman" panose="02020603050405020304" pitchFamily="18" charset="0"/>
              </a:rPr>
              <a:t>System</a:t>
            </a:r>
            <a:r>
              <a:rPr lang="en-US" sz="1200" dirty="0">
                <a:effectLst/>
                <a:latin typeface="Times New Roman" panose="02020603050405020304" pitchFamily="18" charset="0"/>
                <a:ea typeface="Times New Roman" panose="02020603050405020304" pitchFamily="18" charset="0"/>
              </a:rPr>
              <a:t>» element</a:t>
            </a:r>
            <a:r>
              <a:rPr lang="x-none" sz="1200" dirty="0">
                <a:effectLst/>
                <a:latin typeface="Times New Roman" panose="02020603050405020304" pitchFamily="18" charset="0"/>
                <a:ea typeface="Times New Roman" panose="02020603050405020304" pitchFamily="18" charset="0"/>
              </a:rPr>
              <a:t> may be higher than a «</a:t>
            </a:r>
            <a:r>
              <a:rPr lang="x-none" sz="1200" i="1" dirty="0">
                <a:effectLst/>
                <a:latin typeface="Times New Roman" panose="02020603050405020304" pitchFamily="18" charset="0"/>
                <a:ea typeface="Times New Roman" panose="02020603050405020304" pitchFamily="18" charset="0"/>
              </a:rPr>
              <a:t>Technology</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element in the system</a:t>
            </a:r>
            <a:r>
              <a:rPr lang="en-US" sz="1200" dirty="0">
                <a:effectLst/>
                <a:latin typeface="Times New Roman" panose="02020603050405020304" pitchFamily="18" charset="0"/>
                <a:ea typeface="Times New Roman" panose="02020603050405020304" pitchFamily="18" charset="0"/>
              </a:rPr>
              <a:t> based on structure</a:t>
            </a:r>
            <a:r>
              <a:rPr lang="x-none" sz="12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tabLst>
                <a:tab pos="5486400" algn="r"/>
              </a:tabLst>
            </a:pPr>
            <a:r>
              <a:rPr lang="en-US" sz="1200" dirty="0">
                <a:effectLst/>
                <a:latin typeface="Times New Roman" panose="02020603050405020304" pitchFamily="18" charset="0"/>
                <a:ea typeface="Times New Roman" panose="02020603050405020304" pitchFamily="18" charset="0"/>
              </a:rPr>
              <a:t>The «</a:t>
            </a:r>
            <a:r>
              <a:rPr lang="en-US" sz="1200" i="1" dirty="0" err="1">
                <a:effectLst/>
                <a:latin typeface="Times New Roman" panose="02020603050405020304" pitchFamily="18" charset="0"/>
                <a:ea typeface="Times New Roman" panose="02020603050405020304" pitchFamily="18" charset="0"/>
              </a:rPr>
              <a:t>functionalRequirement</a:t>
            </a:r>
            <a:r>
              <a:rPr lang="en-US" sz="1200" dirty="0">
                <a:effectLst/>
                <a:latin typeface="Times New Roman" panose="02020603050405020304" pitchFamily="18" charset="0"/>
                <a:ea typeface="Times New Roman" panose="02020603050405020304" pitchFamily="18" charset="0"/>
              </a:rPr>
              <a:t>» will have an «</a:t>
            </a:r>
            <a:r>
              <a:rPr lang="en-US" sz="1200" i="1" dirty="0">
                <a:effectLst/>
                <a:latin typeface="Times New Roman" panose="02020603050405020304" pitchFamily="18" charset="0"/>
                <a:ea typeface="Times New Roman" panose="02020603050405020304" pitchFamily="18" charset="0"/>
              </a:rPr>
              <a:t>allocate</a:t>
            </a:r>
            <a:r>
              <a:rPr lang="en-US" sz="1200" dirty="0">
                <a:effectLst/>
                <a:latin typeface="Times New Roman" panose="02020603050405020304" pitchFamily="18" charset="0"/>
                <a:ea typeface="Times New Roman" panose="02020603050405020304" pitchFamily="18" charset="0"/>
              </a:rPr>
              <a:t>» relation to the system or «</a:t>
            </a:r>
            <a:r>
              <a:rPr lang="en-US" sz="1200" i="1" dirty="0" err="1">
                <a:effectLst/>
                <a:latin typeface="Times New Roman" panose="02020603050405020304" pitchFamily="18" charset="0"/>
                <a:ea typeface="Times New Roman" panose="02020603050405020304" pitchFamily="18" charset="0"/>
              </a:rPr>
              <a:t>OperationalPerformer</a:t>
            </a:r>
            <a:r>
              <a:rPr lang="en-US" sz="1200" dirty="0">
                <a:effectLst/>
                <a:latin typeface="Times New Roman" panose="02020603050405020304" pitchFamily="18" charset="0"/>
                <a:ea typeface="Times New Roman" panose="02020603050405020304" pitchFamily="18" charset="0"/>
              </a:rPr>
              <a:t>» based on the context of the requirement statement. It is possible to have more than one functional performance requirement «</a:t>
            </a:r>
            <a:r>
              <a:rPr lang="en-US" sz="1200" i="1" dirty="0">
                <a:effectLst/>
                <a:latin typeface="Times New Roman" panose="02020603050405020304" pitchFamily="18" charset="0"/>
                <a:ea typeface="Times New Roman" panose="02020603050405020304" pitchFamily="18" charset="0"/>
              </a:rPr>
              <a:t>allocated</a:t>
            </a:r>
            <a:r>
              <a:rPr lang="en-US" sz="1200" dirty="0">
                <a:effectLst/>
                <a:latin typeface="Times New Roman" panose="02020603050405020304" pitchFamily="18" charset="0"/>
                <a:ea typeface="Times New Roman" panose="02020603050405020304" pitchFamily="18" charset="0"/>
              </a:rPr>
              <a:t>» to the system. The allocation will create the allocated functional baseline for the system.</a:t>
            </a:r>
            <a:endParaRPr lang="en-US" sz="1800" dirty="0">
              <a:effectLst/>
              <a:latin typeface="Times New Roman" panose="02020603050405020304" pitchFamily="18" charset="0"/>
              <a:ea typeface="Times New Roman" panose="02020603050405020304" pitchFamily="18" charset="0"/>
            </a:endParaRPr>
          </a:p>
          <a:p>
            <a:pPr marL="400050" marR="0" indent="-171450">
              <a:lnSpc>
                <a:spcPct val="200000"/>
              </a:lnSpc>
              <a:spcBef>
                <a:spcPts val="0"/>
              </a:spcBef>
              <a:spcAft>
                <a:spcPts val="0"/>
              </a:spcAft>
              <a:tabLst>
                <a:tab pos="5486400" algn="r"/>
              </a:tabLst>
            </a:pPr>
            <a:r>
              <a:rPr lang="x-none" sz="1200" b="1" dirty="0">
                <a:effectLst/>
                <a:latin typeface="Times New Roman" panose="02020603050405020304" pitchFamily="18" charset="0"/>
                <a:ea typeface="Times New Roman" panose="02020603050405020304" pitchFamily="18" charset="0"/>
              </a:rPr>
              <a:t>b.</a:t>
            </a:r>
            <a:r>
              <a:rPr lang="x-none" sz="1200" dirty="0">
                <a:effectLst/>
                <a:latin typeface="Times New Roman" panose="02020603050405020304" pitchFamily="18" charset="0"/>
                <a:ea typeface="Times New Roman" panose="02020603050405020304" pitchFamily="18" charset="0"/>
              </a:rPr>
              <a:t>	Functional performance requirement text will describe “what the system must do” and will cause the creation of the «</a:t>
            </a:r>
            <a:r>
              <a:rPr lang="x-none" sz="1200" i="1" dirty="0">
                <a:effectLst/>
                <a:latin typeface="Times New Roman" panose="02020603050405020304" pitchFamily="18" charset="0"/>
                <a:ea typeface="Times New Roman" panose="02020603050405020304" pitchFamily="18" charset="0"/>
              </a:rPr>
              <a:t>function</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element in the architecture.</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tabLst>
                <a:tab pos="5486400" algn="r"/>
              </a:tabLst>
            </a:pPr>
            <a:r>
              <a:rPr lang="x-none" sz="1200" dirty="0">
                <a:effectLst/>
                <a:latin typeface="Times New Roman" panose="02020603050405020304" pitchFamily="18" charset="0"/>
                <a:ea typeface="Times New Roman" panose="02020603050405020304" pitchFamily="18" charset="0"/>
              </a:rPr>
              <a:t>The «</a:t>
            </a:r>
            <a:r>
              <a:rPr lang="x-none" sz="1200" i="1" dirty="0">
                <a:effectLst/>
                <a:latin typeface="Times New Roman" panose="02020603050405020304" pitchFamily="18" charset="0"/>
                <a:ea typeface="Times New Roman" panose="02020603050405020304" pitchFamily="18" charset="0"/>
              </a:rPr>
              <a:t>function</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element will have a «</a:t>
            </a:r>
            <a:r>
              <a:rPr lang="x-none" sz="1200" i="1" dirty="0">
                <a:effectLst/>
                <a:latin typeface="Times New Roman" panose="02020603050405020304" pitchFamily="18" charset="0"/>
                <a:ea typeface="Times New Roman" panose="02020603050405020304" pitchFamily="18" charset="0"/>
              </a:rPr>
              <a:t>refine</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relation to the originating functional performance requirement.</a:t>
            </a:r>
            <a:r>
              <a:rPr lang="en-US" sz="1200" dirty="0">
                <a:effectLst/>
                <a:latin typeface="Times New Roman" panose="02020603050405020304" pitchFamily="18" charset="0"/>
                <a:ea typeface="Times New Roman" panose="02020603050405020304" pitchFamily="18" charset="0"/>
              </a:rPr>
              <a:t> The «</a:t>
            </a:r>
            <a:r>
              <a:rPr lang="en-US" sz="1200" i="1" dirty="0">
                <a:effectLst/>
                <a:latin typeface="Times New Roman" panose="02020603050405020304" pitchFamily="18" charset="0"/>
                <a:ea typeface="Times New Roman" panose="02020603050405020304" pitchFamily="18" charset="0"/>
              </a:rPr>
              <a:t>refine</a:t>
            </a:r>
            <a:r>
              <a:rPr lang="en-US" sz="1200" dirty="0">
                <a:effectLst/>
                <a:latin typeface="Times New Roman" panose="02020603050405020304" pitchFamily="18" charset="0"/>
                <a:ea typeface="Times New Roman" panose="02020603050405020304" pitchFamily="18" charset="0"/>
              </a:rPr>
              <a:t>» relation will be a required relation type to the functional performance requirement. See Step 2.d for relation created. *</a:t>
            </a:r>
            <a:r>
              <a:rPr lang="en-US" sz="1200" u="sng" dirty="0">
                <a:effectLst/>
                <a:latin typeface="Times New Roman" panose="02020603050405020304" pitchFamily="18" charset="0"/>
                <a:ea typeface="Times New Roman" panose="02020603050405020304" pitchFamily="18" charset="0"/>
              </a:rPr>
              <a:t>Note</a:t>
            </a:r>
            <a:r>
              <a:rPr lang="en-US" sz="1200" dirty="0">
                <a:effectLst/>
                <a:latin typeface="Times New Roman" panose="02020603050405020304" pitchFamily="18" charset="0"/>
                <a:ea typeface="Times New Roman" panose="02020603050405020304" pitchFamily="18" charset="0"/>
              </a:rPr>
              <a:t>: More than one function is possible from a functional performance requirement but needs to be strictly scrutinized because this could indicate a poorly written functional performance requirement.</a:t>
            </a:r>
            <a:endParaRPr lang="en-US" sz="1800" dirty="0">
              <a:effectLst/>
              <a:latin typeface="Times New Roman" panose="02020603050405020304" pitchFamily="18" charset="0"/>
              <a:ea typeface="Times New Roman" panose="02020603050405020304" pitchFamily="18" charset="0"/>
            </a:endParaRPr>
          </a:p>
          <a:p>
            <a:pPr marL="400050" marR="0" indent="-171450">
              <a:lnSpc>
                <a:spcPct val="200000"/>
              </a:lnSpc>
              <a:spcBef>
                <a:spcPts val="0"/>
              </a:spcBef>
              <a:spcAft>
                <a:spcPts val="0"/>
              </a:spcAft>
              <a:tabLst>
                <a:tab pos="5486400" algn="r"/>
              </a:tabLst>
            </a:pPr>
            <a:r>
              <a:rPr lang="x-none" sz="1200" b="1" dirty="0">
                <a:effectLst/>
                <a:latin typeface="Times New Roman" panose="02020603050405020304" pitchFamily="18" charset="0"/>
                <a:ea typeface="Times New Roman" panose="02020603050405020304" pitchFamily="18" charset="0"/>
              </a:rPr>
              <a:t>c.</a:t>
            </a:r>
            <a:r>
              <a:rPr lang="x-none" sz="1200" dirty="0">
                <a:effectLst/>
                <a:latin typeface="Times New Roman" panose="02020603050405020304" pitchFamily="18" charset="0"/>
                <a:ea typeface="Times New Roman" panose="02020603050405020304" pitchFamily="18" charset="0"/>
              </a:rPr>
              <a:t>	Functional performance requirement text will describe “how well the system performs” and will cause the creation of «</a:t>
            </a:r>
            <a:r>
              <a:rPr lang="x-none" sz="1200" i="1" dirty="0">
                <a:effectLst/>
                <a:latin typeface="Times New Roman" panose="02020603050405020304" pitchFamily="18" charset="0"/>
                <a:ea typeface="Times New Roman" panose="02020603050405020304" pitchFamily="18" charset="0"/>
              </a:rPr>
              <a:t>MeasurementSet</a:t>
            </a:r>
            <a:r>
              <a:rPr lang="en-US" sz="1200" dirty="0">
                <a:effectLst/>
                <a:latin typeface="Times New Roman" panose="02020603050405020304" pitchFamily="18" charset="0"/>
                <a:ea typeface="Times New Roman" panose="02020603050405020304" pitchFamily="18" charset="0"/>
              </a:rPr>
              <a:t>» that invoke a «</a:t>
            </a:r>
            <a:r>
              <a:rPr lang="en-US" sz="1200" i="1" dirty="0" err="1">
                <a:effectLst/>
                <a:latin typeface="Times New Roman" panose="02020603050405020304" pitchFamily="18" charset="0"/>
                <a:ea typeface="Times New Roman" panose="02020603050405020304" pitchFamily="18" charset="0"/>
              </a:rPr>
              <a:t>ActualMeasurementSet</a:t>
            </a:r>
            <a:r>
              <a:rPr lang="en-US" sz="12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tabLst>
                <a:tab pos="5486400" algn="r"/>
              </a:tabLst>
            </a:pPr>
            <a:r>
              <a:rPr lang="en-US" sz="1200" dirty="0">
                <a:effectLst/>
                <a:latin typeface="Times New Roman" panose="02020603050405020304" pitchFamily="18" charset="0"/>
                <a:ea typeface="Times New Roman" panose="02020603050405020304" pitchFamily="18" charset="0"/>
              </a:rPr>
              <a:t>The «</a:t>
            </a:r>
            <a:r>
              <a:rPr lang="x-none" sz="1200" i="1" dirty="0">
                <a:effectLst/>
                <a:latin typeface="Times New Roman" panose="02020603050405020304" pitchFamily="18" charset="0"/>
                <a:ea typeface="Times New Roman" panose="02020603050405020304" pitchFamily="18" charset="0"/>
              </a:rPr>
              <a:t>MeasurementSet</a:t>
            </a:r>
            <a:r>
              <a:rPr lang="en-US" sz="1200" dirty="0">
                <a:effectLst/>
                <a:latin typeface="Times New Roman" panose="02020603050405020304" pitchFamily="18" charset="0"/>
                <a:ea typeface="Times New Roman" panose="02020603050405020304" pitchFamily="18" charset="0"/>
              </a:rPr>
              <a:t>»</a:t>
            </a:r>
            <a:r>
              <a:rPr lang="en-US" sz="1200" i="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and</a:t>
            </a:r>
            <a:r>
              <a:rPr lang="en-US" sz="1200" i="1" dirty="0">
                <a:effectLst/>
                <a:latin typeface="Times New Roman" panose="02020603050405020304" pitchFamily="18" charset="0"/>
                <a:ea typeface="Times New Roman" panose="02020603050405020304" pitchFamily="18" charset="0"/>
              </a:rPr>
              <a:t> «</a:t>
            </a:r>
            <a:r>
              <a:rPr lang="x-none" sz="1200" i="1" dirty="0">
                <a:effectLst/>
                <a:latin typeface="Times New Roman" panose="02020603050405020304" pitchFamily="18" charset="0"/>
                <a:ea typeface="Times New Roman" panose="02020603050405020304" pitchFamily="18" charset="0"/>
              </a:rPr>
              <a:t>ActualMeasurementSet</a:t>
            </a:r>
            <a:r>
              <a:rPr lang="en-US" sz="1200" dirty="0">
                <a:effectLst/>
                <a:latin typeface="Times New Roman" panose="02020603050405020304" pitchFamily="18" charset="0"/>
                <a:ea typeface="Times New Roman" panose="02020603050405020304" pitchFamily="18" charset="0"/>
              </a:rPr>
              <a:t>» </a:t>
            </a:r>
            <a:r>
              <a:rPr lang="x-none" sz="1200" dirty="0">
                <a:effectLst/>
                <a:latin typeface="Times New Roman" panose="02020603050405020304" pitchFamily="18" charset="0"/>
                <a:ea typeface="Times New Roman" panose="02020603050405020304" pitchFamily="18" charset="0"/>
              </a:rPr>
              <a:t>will have a «</a:t>
            </a:r>
            <a:r>
              <a:rPr lang="x-none" sz="1200" i="1" dirty="0">
                <a:effectLst/>
                <a:latin typeface="Times New Roman" panose="02020603050405020304" pitchFamily="18" charset="0"/>
                <a:ea typeface="Times New Roman" panose="02020603050405020304" pitchFamily="18" charset="0"/>
              </a:rPr>
              <a:t>refine</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relation to the functional performance requirement.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tabLst>
                <a:tab pos="5486400" algn="r"/>
              </a:tabLst>
            </a:pPr>
            <a:r>
              <a:rPr lang="en-US" sz="1200" dirty="0">
                <a:effectLst/>
                <a:latin typeface="Times New Roman" panose="02020603050405020304" pitchFamily="18" charset="0"/>
                <a:ea typeface="Times New Roman" panose="02020603050405020304" pitchFamily="18" charset="0"/>
              </a:rPr>
              <a:t>The «</a:t>
            </a:r>
            <a:r>
              <a:rPr lang="x-none" sz="1200" i="1" dirty="0">
                <a:effectLst/>
                <a:latin typeface="Times New Roman" panose="02020603050405020304" pitchFamily="18" charset="0"/>
                <a:ea typeface="Times New Roman" panose="02020603050405020304" pitchFamily="18" charset="0"/>
              </a:rPr>
              <a:t>MeasurementSet</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are the performance values</a:t>
            </a:r>
            <a:r>
              <a:rPr lang="en-US" sz="1200" dirty="0">
                <a:effectLst/>
                <a:latin typeface="Times New Roman" panose="02020603050405020304" pitchFamily="18" charset="0"/>
                <a:ea typeface="Times New Roman" panose="02020603050405020304" pitchFamily="18" charset="0"/>
              </a:rPr>
              <a:t> or indications that must be met in the requirement text and are driven by using «</a:t>
            </a:r>
            <a:r>
              <a:rPr lang="en-US" sz="1200" i="1" dirty="0" err="1">
                <a:effectLst/>
                <a:latin typeface="Times New Roman" panose="02020603050405020304" pitchFamily="18" charset="0"/>
                <a:ea typeface="Times New Roman" panose="02020603050405020304" pitchFamily="18" charset="0"/>
              </a:rPr>
              <a:t>InformationElements</a:t>
            </a:r>
            <a:r>
              <a:rPr lang="en-US" sz="1200" dirty="0">
                <a:effectLst/>
                <a:latin typeface="Times New Roman" panose="02020603050405020304" pitchFamily="18" charset="0"/>
                <a:ea typeface="Times New Roman" panose="02020603050405020304" pitchFamily="18" charset="0"/>
              </a:rPr>
              <a:t>» or «</a:t>
            </a:r>
            <a:r>
              <a:rPr lang="en-US" sz="1200" i="1" dirty="0">
                <a:effectLst/>
                <a:latin typeface="Times New Roman" panose="02020603050405020304" pitchFamily="18" charset="0"/>
                <a:ea typeface="Times New Roman" panose="02020603050405020304" pitchFamily="18" charset="0"/>
              </a:rPr>
              <a:t>Standard</a:t>
            </a:r>
            <a:r>
              <a:rPr lang="en-US" sz="1200" dirty="0">
                <a:effectLst/>
                <a:latin typeface="Times New Roman" panose="02020603050405020304" pitchFamily="18" charset="0"/>
                <a:ea typeface="Times New Roman" panose="02020603050405020304" pitchFamily="18" charset="0"/>
              </a:rPr>
              <a:t>» elements</a:t>
            </a:r>
            <a:r>
              <a:rPr lang="x-none" sz="120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Depending on the context of the functional performance requirement, one or more «</a:t>
            </a:r>
            <a:r>
              <a:rPr lang="x-none" sz="1200" i="1" dirty="0">
                <a:effectLst/>
                <a:latin typeface="Times New Roman" panose="02020603050405020304" pitchFamily="18" charset="0"/>
                <a:ea typeface="Times New Roman" panose="02020603050405020304" pitchFamily="18" charset="0"/>
              </a:rPr>
              <a:t>ActualMeasurementSet</a:t>
            </a:r>
            <a:r>
              <a:rPr lang="en-US" sz="1200" dirty="0">
                <a:effectLst/>
                <a:latin typeface="Times New Roman" panose="02020603050405020304" pitchFamily="18" charset="0"/>
                <a:ea typeface="Times New Roman" panose="02020603050405020304" pitchFamily="18" charset="0"/>
              </a:rPr>
              <a:t>» is possible</a:t>
            </a:r>
            <a:r>
              <a:rPr lang="en-US" sz="1200" i="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The «</a:t>
            </a:r>
            <a:r>
              <a:rPr lang="x-none" sz="1200" i="1" dirty="0">
                <a:effectLst/>
                <a:latin typeface="Times New Roman" panose="02020603050405020304" pitchFamily="18" charset="0"/>
                <a:ea typeface="Times New Roman" panose="02020603050405020304" pitchFamily="18" charset="0"/>
              </a:rPr>
              <a:t>ActualMeasurementSet</a:t>
            </a:r>
            <a:r>
              <a:rPr lang="en-US" sz="1200" dirty="0">
                <a:effectLst/>
                <a:latin typeface="Times New Roman" panose="02020603050405020304" pitchFamily="18" charset="0"/>
                <a:ea typeface="Times New Roman" panose="02020603050405020304" pitchFamily="18" charset="0"/>
              </a:rPr>
              <a:t>» describe </a:t>
            </a:r>
            <a:r>
              <a:rPr lang="x-none" sz="1200" dirty="0">
                <a:effectLst/>
                <a:latin typeface="Times New Roman" panose="02020603050405020304" pitchFamily="18" charset="0"/>
                <a:ea typeface="Times New Roman" panose="02020603050405020304" pitchFamily="18" charset="0"/>
              </a:rPr>
              <a:t>units of measure assigned </a:t>
            </a:r>
            <a:r>
              <a:rPr lang="en-US" sz="1200" dirty="0">
                <a:effectLst/>
                <a:latin typeface="Times New Roman" panose="02020603050405020304" pitchFamily="18" charset="0"/>
                <a:ea typeface="Times New Roman" panose="02020603050405020304" pitchFamily="18" charset="0"/>
              </a:rPr>
              <a:t>to «</a:t>
            </a:r>
            <a:r>
              <a:rPr lang="x-none" sz="1200" i="1" dirty="0">
                <a:effectLst/>
                <a:latin typeface="Times New Roman" panose="02020603050405020304" pitchFamily="18" charset="0"/>
                <a:ea typeface="Times New Roman" panose="02020603050405020304" pitchFamily="18" charset="0"/>
              </a:rPr>
              <a:t>MeasurementSet</a:t>
            </a:r>
            <a:r>
              <a:rPr lang="en-US" sz="1200" dirty="0">
                <a:effectLst/>
                <a:latin typeface="Times New Roman" panose="02020603050405020304" pitchFamily="18" charset="0"/>
                <a:ea typeface="Times New Roman" panose="02020603050405020304" pitchFamily="18" charset="0"/>
              </a:rPr>
              <a:t>» using «</a:t>
            </a:r>
            <a:r>
              <a:rPr lang="en-US" sz="1200" i="1" dirty="0" err="1">
                <a:effectLst/>
                <a:latin typeface="Times New Roman" panose="02020603050405020304" pitchFamily="18" charset="0"/>
                <a:ea typeface="Times New Roman" panose="02020603050405020304" pitchFamily="18" charset="0"/>
              </a:rPr>
              <a:t>InformationElements</a:t>
            </a:r>
            <a:r>
              <a:rPr lang="en-US" sz="1200" dirty="0">
                <a:effectLst/>
                <a:latin typeface="Times New Roman" panose="02020603050405020304" pitchFamily="18" charset="0"/>
                <a:ea typeface="Times New Roman" panose="02020603050405020304" pitchFamily="18" charset="0"/>
              </a:rPr>
              <a:t>» or «</a:t>
            </a:r>
            <a:r>
              <a:rPr lang="en-US" sz="1200" i="1" dirty="0">
                <a:effectLst/>
                <a:latin typeface="Times New Roman" panose="02020603050405020304" pitchFamily="18" charset="0"/>
                <a:ea typeface="Times New Roman" panose="02020603050405020304" pitchFamily="18" charset="0"/>
              </a:rPr>
              <a:t>Standard</a:t>
            </a:r>
            <a:r>
              <a:rPr lang="en-US" sz="1200" dirty="0">
                <a:effectLst/>
                <a:latin typeface="Times New Roman" panose="02020603050405020304" pitchFamily="18" charset="0"/>
                <a:ea typeface="Times New Roman" panose="02020603050405020304" pitchFamily="18" charset="0"/>
              </a:rPr>
              <a:t>» elements</a:t>
            </a:r>
            <a:r>
              <a:rPr lang="x-none" sz="120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See Step 2.e.1 for details.</a:t>
            </a:r>
            <a:endParaRPr lang="en-US" sz="1800" dirty="0">
              <a:effectLst/>
              <a:latin typeface="Times New Roman" panose="02020603050405020304" pitchFamily="18" charset="0"/>
              <a:ea typeface="Times New Roman" panose="02020603050405020304" pitchFamily="18" charset="0"/>
            </a:endParaRPr>
          </a:p>
          <a:p>
            <a:pPr marL="400050" marR="0" indent="-171450">
              <a:lnSpc>
                <a:spcPct val="200000"/>
              </a:lnSpc>
              <a:spcBef>
                <a:spcPts val="0"/>
              </a:spcBef>
              <a:spcAft>
                <a:spcPts val="0"/>
              </a:spcAft>
              <a:tabLst>
                <a:tab pos="5486400" algn="r"/>
              </a:tabLst>
            </a:pPr>
            <a:r>
              <a:rPr lang="x-none" sz="1200" b="1" dirty="0">
                <a:effectLst/>
                <a:latin typeface="Times New Roman" panose="02020603050405020304" pitchFamily="18" charset="0"/>
                <a:ea typeface="Times New Roman" panose="02020603050405020304" pitchFamily="18" charset="0"/>
              </a:rPr>
              <a:t>d</a:t>
            </a:r>
            <a:r>
              <a:rPr lang="x-none" sz="1200" dirty="0">
                <a:effectLst/>
                <a:latin typeface="Times New Roman" panose="02020603050405020304" pitchFamily="18" charset="0"/>
                <a:ea typeface="Times New Roman" panose="02020603050405020304" pitchFamily="18" charset="0"/>
              </a:rPr>
              <a:t>. 	The functional performance requirement text “efficiency for the intended missions” will cause the creation of the «</a:t>
            </a:r>
            <a:r>
              <a:rPr lang="x-none" sz="1200" i="1" dirty="0">
                <a:effectLst/>
                <a:latin typeface="Times New Roman" panose="02020603050405020304" pitchFamily="18" charset="0"/>
                <a:ea typeface="Times New Roman" panose="02020603050405020304" pitchFamily="18" charset="0"/>
              </a:rPr>
              <a:t>OperationalActivity</a:t>
            </a:r>
            <a:r>
              <a:rPr lang="en-US" sz="1200" dirty="0">
                <a:effectLst/>
                <a:latin typeface="Times New Roman" panose="02020603050405020304" pitchFamily="18" charset="0"/>
                <a:ea typeface="Times New Roman" panose="02020603050405020304" pitchFamily="18" charset="0"/>
              </a:rPr>
              <a:t>» and</a:t>
            </a:r>
            <a:r>
              <a:rPr lang="en-US" sz="1200" i="1" dirty="0">
                <a:effectLst/>
                <a:latin typeface="Times New Roman" panose="02020603050405020304" pitchFamily="18" charset="0"/>
                <a:ea typeface="Times New Roman" panose="02020603050405020304" pitchFamily="18" charset="0"/>
              </a:rPr>
              <a:t> «</a:t>
            </a:r>
            <a:r>
              <a:rPr lang="x-none" sz="1200" i="1" dirty="0">
                <a:effectLst/>
                <a:latin typeface="Times New Roman" panose="02020603050405020304" pitchFamily="18" charset="0"/>
                <a:ea typeface="Times New Roman" panose="02020603050405020304" pitchFamily="18" charset="0"/>
              </a:rPr>
              <a:t>Operational</a:t>
            </a:r>
            <a:r>
              <a:rPr lang="en-US" sz="1200" i="1" dirty="0">
                <a:effectLst/>
                <a:latin typeface="Times New Roman" panose="02020603050405020304" pitchFamily="18" charset="0"/>
                <a:ea typeface="Times New Roman" panose="02020603050405020304" pitchFamily="18" charset="0"/>
              </a:rPr>
              <a:t>Action</a:t>
            </a:r>
            <a:r>
              <a:rPr lang="en-US" sz="1200" dirty="0">
                <a:effectLst/>
                <a:latin typeface="Times New Roman" panose="02020603050405020304" pitchFamily="18" charset="0"/>
                <a:ea typeface="Times New Roman" panose="02020603050405020304" pitchFamily="18" charset="0"/>
              </a:rPr>
              <a:t>» </a:t>
            </a:r>
            <a:r>
              <a:rPr lang="x-none" sz="1200" dirty="0">
                <a:effectLst/>
                <a:latin typeface="Times New Roman" panose="02020603050405020304" pitchFamily="18" charset="0"/>
                <a:ea typeface="Times New Roman" panose="02020603050405020304" pitchFamily="18" charset="0"/>
              </a:rPr>
              <a:t>when the system performs the function.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tabLst>
                <a:tab pos="5486400" algn="r"/>
              </a:tabLst>
            </a:pPr>
            <a:r>
              <a:rPr lang="en-US" sz="1200" dirty="0">
                <a:effectLst/>
                <a:latin typeface="Times New Roman" panose="02020603050405020304" pitchFamily="18" charset="0"/>
                <a:ea typeface="Times New Roman" panose="02020603050405020304" pitchFamily="18" charset="0"/>
              </a:rPr>
              <a:t>The</a:t>
            </a:r>
            <a:r>
              <a:rPr lang="x-none" sz="1200" dirty="0">
                <a:effectLst/>
                <a:latin typeface="Times New Roman" panose="02020603050405020304" pitchFamily="18" charset="0"/>
                <a:ea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rPr>
              <a:t>OperationalActivty</a:t>
            </a:r>
            <a:r>
              <a:rPr lang="en-US" sz="1200" dirty="0">
                <a:effectLst/>
                <a:latin typeface="Times New Roman" panose="02020603050405020304" pitchFamily="18" charset="0"/>
                <a:ea typeface="Times New Roman" panose="02020603050405020304" pitchFamily="18" charset="0"/>
              </a:rPr>
              <a:t>» </a:t>
            </a:r>
            <a:r>
              <a:rPr lang="x-none" sz="1200" dirty="0">
                <a:effectLst/>
                <a:latin typeface="Times New Roman" panose="02020603050405020304" pitchFamily="18" charset="0"/>
                <a:ea typeface="Times New Roman" panose="02020603050405020304" pitchFamily="18" charset="0"/>
              </a:rPr>
              <a:t>element will have the «</a:t>
            </a:r>
            <a:r>
              <a:rPr lang="x-none" sz="1200" i="1" dirty="0">
                <a:effectLst/>
                <a:latin typeface="Times New Roman" panose="02020603050405020304" pitchFamily="18" charset="0"/>
                <a:ea typeface="Times New Roman" panose="02020603050405020304" pitchFamily="18" charset="0"/>
              </a:rPr>
              <a:t>refine</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relation to the functional performance requirement. </a:t>
            </a:r>
            <a:r>
              <a:rPr lang="en-US" sz="1200" dirty="0">
                <a:effectLst/>
                <a:latin typeface="Times New Roman" panose="02020603050405020304" pitchFamily="18" charset="0"/>
                <a:ea typeface="Times New Roman" panose="02020603050405020304" pitchFamily="18" charset="0"/>
              </a:rPr>
              <a:t>The «</a:t>
            </a:r>
            <a:r>
              <a:rPr lang="en-US" sz="1200" i="1" dirty="0" err="1">
                <a:effectLst/>
                <a:latin typeface="Times New Roman" panose="02020603050405020304" pitchFamily="18" charset="0"/>
                <a:ea typeface="Times New Roman" panose="02020603050405020304" pitchFamily="18" charset="0"/>
              </a:rPr>
              <a:t>OperationalActivity</a:t>
            </a:r>
            <a:r>
              <a:rPr lang="en-US" sz="1200" dirty="0">
                <a:effectLst/>
                <a:latin typeface="Times New Roman" panose="02020603050405020304" pitchFamily="18" charset="0"/>
                <a:ea typeface="Times New Roman" panose="02020603050405020304" pitchFamily="18" charset="0"/>
              </a:rPr>
              <a:t>» will be a required relation to the functional performance requirement. The «</a:t>
            </a:r>
            <a:r>
              <a:rPr lang="x-none" sz="1200" i="1" dirty="0">
                <a:effectLst/>
                <a:latin typeface="Times New Roman" panose="02020603050405020304" pitchFamily="18" charset="0"/>
                <a:ea typeface="Times New Roman" panose="02020603050405020304" pitchFamily="18" charset="0"/>
              </a:rPr>
              <a:t>Operational</a:t>
            </a:r>
            <a:r>
              <a:rPr lang="en-US" sz="1200" i="1" dirty="0">
                <a:effectLst/>
                <a:latin typeface="Times New Roman" panose="02020603050405020304" pitchFamily="18" charset="0"/>
                <a:ea typeface="Times New Roman" panose="02020603050405020304" pitchFamily="18" charset="0"/>
              </a:rPr>
              <a:t>Action</a:t>
            </a:r>
            <a:r>
              <a:rPr lang="en-US" sz="1200" dirty="0">
                <a:effectLst/>
                <a:latin typeface="Times New Roman" panose="02020603050405020304" pitchFamily="18" charset="0"/>
                <a:ea typeface="Times New Roman" panose="02020603050405020304" pitchFamily="18" charset="0"/>
              </a:rPr>
              <a:t>»</a:t>
            </a:r>
            <a:r>
              <a:rPr lang="en-US" sz="1200" i="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will be contained within the «</a:t>
            </a:r>
            <a:r>
              <a:rPr lang="en-US" sz="1200" i="1" dirty="0">
                <a:effectLst/>
                <a:latin typeface="Times New Roman" panose="02020603050405020304" pitchFamily="18" charset="0"/>
                <a:ea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rPr>
              <a:t>OperationalActivity</a:t>
            </a:r>
            <a:r>
              <a:rPr lang="en-US" sz="1200" dirty="0">
                <a:effectLst/>
                <a:latin typeface="Times New Roman" panose="02020603050405020304" pitchFamily="18" charset="0"/>
                <a:ea typeface="Times New Roman" panose="02020603050405020304" pitchFamily="18" charset="0"/>
              </a:rPr>
              <a:t>» (see Step 3.a). An «</a:t>
            </a:r>
            <a:r>
              <a:rPr lang="en-US" sz="1200" i="1" dirty="0" err="1">
                <a:effectLst/>
                <a:latin typeface="Times New Roman" panose="02020603050405020304" pitchFamily="18" charset="0"/>
                <a:ea typeface="Times New Roman" panose="02020603050405020304" pitchFamily="18" charset="0"/>
              </a:rPr>
              <a:t>OperationalActivity</a:t>
            </a:r>
            <a:r>
              <a:rPr lang="en-US" sz="1200" dirty="0">
                <a:effectLst/>
                <a:latin typeface="Times New Roman" panose="02020603050405020304" pitchFamily="18" charset="0"/>
                <a:ea typeface="Times New Roman" panose="02020603050405020304" pitchFamily="18" charset="0"/>
              </a:rPr>
              <a:t>» may contain more than one «</a:t>
            </a:r>
            <a:r>
              <a:rPr lang="x-none" sz="1200" i="1" dirty="0">
                <a:effectLst/>
                <a:latin typeface="Times New Roman" panose="02020603050405020304" pitchFamily="18" charset="0"/>
                <a:ea typeface="Times New Roman" panose="02020603050405020304" pitchFamily="18" charset="0"/>
              </a:rPr>
              <a:t>Operational</a:t>
            </a:r>
            <a:r>
              <a:rPr lang="en-US" sz="1200" i="1" dirty="0">
                <a:effectLst/>
                <a:latin typeface="Times New Roman" panose="02020603050405020304" pitchFamily="18" charset="0"/>
                <a:ea typeface="Times New Roman" panose="02020603050405020304" pitchFamily="18" charset="0"/>
              </a:rPr>
              <a:t>Action</a:t>
            </a:r>
            <a:r>
              <a:rPr lang="en-US" sz="1200" dirty="0">
                <a:effectLst/>
                <a:latin typeface="Times New Roman" panose="02020603050405020304" pitchFamily="18" charset="0"/>
                <a:ea typeface="Times New Roman" panose="02020603050405020304" pitchFamily="18" charset="0"/>
              </a:rPr>
              <a:t>»</a:t>
            </a:r>
            <a:r>
              <a:rPr lang="en-US" sz="1200" i="1"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so the same</a:t>
            </a:r>
            <a:r>
              <a:rPr lang="en-US" sz="1200" i="1" dirty="0">
                <a:effectLst/>
                <a:latin typeface="Times New Roman" panose="02020603050405020304" pitchFamily="18" charset="0"/>
                <a:ea typeface="Times New Roman" panose="02020603050405020304" pitchFamily="18" charset="0"/>
              </a:rPr>
              <a:t> «</a:t>
            </a:r>
            <a:r>
              <a:rPr lang="en-US" sz="1200" i="1" dirty="0" err="1">
                <a:effectLst/>
                <a:latin typeface="Times New Roman" panose="02020603050405020304" pitchFamily="18" charset="0"/>
                <a:ea typeface="Times New Roman" panose="02020603050405020304" pitchFamily="18" charset="0"/>
              </a:rPr>
              <a:t>OperationalActivity</a:t>
            </a:r>
            <a:r>
              <a:rPr lang="en-US" sz="1200" dirty="0">
                <a:effectLst/>
                <a:latin typeface="Times New Roman" panose="02020603050405020304" pitchFamily="18" charset="0"/>
                <a:ea typeface="Times New Roman" panose="02020603050405020304" pitchFamily="18" charset="0"/>
              </a:rPr>
              <a:t>» may be possible.</a:t>
            </a:r>
            <a:endParaRPr lang="en-US" sz="1800" dirty="0">
              <a:effectLst/>
              <a:latin typeface="Times New Roman" panose="02020603050405020304" pitchFamily="18" charset="0"/>
              <a:ea typeface="Times New Roman" panose="02020603050405020304" pitchFamily="18" charset="0"/>
            </a:endParaRPr>
          </a:p>
          <a:p>
            <a:pPr marL="400050" marR="0" indent="-171450">
              <a:lnSpc>
                <a:spcPct val="200000"/>
              </a:lnSpc>
              <a:spcBef>
                <a:spcPts val="0"/>
              </a:spcBef>
              <a:spcAft>
                <a:spcPts val="0"/>
              </a:spcAft>
              <a:tabLst>
                <a:tab pos="5486400" algn="r"/>
              </a:tabLst>
            </a:pPr>
            <a:r>
              <a:rPr lang="x-none" sz="1200" b="1" dirty="0">
                <a:effectLst/>
                <a:latin typeface="Times New Roman" panose="02020603050405020304" pitchFamily="18" charset="0"/>
                <a:ea typeface="Times New Roman" panose="02020603050405020304" pitchFamily="18" charset="0"/>
              </a:rPr>
              <a:t>e</a:t>
            </a:r>
            <a:r>
              <a:rPr lang="x-none" sz="1200" dirty="0">
                <a:effectLst/>
                <a:latin typeface="Times New Roman" panose="02020603050405020304" pitchFamily="18" charset="0"/>
                <a:ea typeface="Times New Roman" panose="02020603050405020304" pitchFamily="18" charset="0"/>
              </a:rPr>
              <a:t>.	The functional performance requirement text “specific conditions” may include a standard</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environmental</a:t>
            </a:r>
            <a:r>
              <a:rPr lang="en-US" sz="1200" dirty="0">
                <a:effectLst/>
                <a:latin typeface="Times New Roman" panose="02020603050405020304" pitchFamily="18" charset="0"/>
                <a:ea typeface="Times New Roman" panose="02020603050405020304" pitchFamily="18" charset="0"/>
              </a:rPr>
              <a:t>, state, or mode</a:t>
            </a:r>
            <a:r>
              <a:rPr lang="x-none" sz="1200" dirty="0">
                <a:effectLst/>
                <a:latin typeface="Times New Roman" panose="02020603050405020304" pitchFamily="18" charset="0"/>
                <a:ea typeface="Times New Roman" panose="02020603050405020304" pitchFamily="18" charset="0"/>
              </a:rPr>
              <a:t> aspect of performance.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tabLst>
                <a:tab pos="5486400" algn="r"/>
              </a:tabLst>
            </a:pPr>
            <a:r>
              <a:rPr lang="en-US" sz="1200" dirty="0">
                <a:effectLst/>
                <a:latin typeface="Times New Roman" panose="02020603050405020304" pitchFamily="18" charset="0"/>
                <a:ea typeface="Times New Roman" panose="02020603050405020304" pitchFamily="18" charset="0"/>
              </a:rPr>
              <a:t>The «</a:t>
            </a:r>
            <a:r>
              <a:rPr lang="x-none" sz="1200" i="1" dirty="0">
                <a:effectLst/>
                <a:latin typeface="Times New Roman" panose="02020603050405020304" pitchFamily="18" charset="0"/>
                <a:ea typeface="Times New Roman" panose="02020603050405020304" pitchFamily="18" charset="0"/>
              </a:rPr>
              <a:t>InformationElement</a:t>
            </a:r>
            <a:r>
              <a:rPr lang="en-US" sz="1200" dirty="0">
                <a:effectLst/>
                <a:latin typeface="Times New Roman" panose="02020603050405020304" pitchFamily="18" charset="0"/>
                <a:ea typeface="Times New Roman" panose="02020603050405020304" pitchFamily="18" charset="0"/>
              </a:rPr>
              <a:t>» or «</a:t>
            </a:r>
            <a:r>
              <a:rPr lang="x-none" sz="1200" i="1" dirty="0">
                <a:effectLst/>
                <a:latin typeface="Times New Roman" panose="02020603050405020304" pitchFamily="18" charset="0"/>
                <a:ea typeface="Times New Roman" panose="02020603050405020304" pitchFamily="18" charset="0"/>
              </a:rPr>
              <a:t>Standard</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will be related to the functional performance requirement and a «</a:t>
            </a:r>
            <a:r>
              <a:rPr lang="en-US" sz="1200" i="1" dirty="0">
                <a:effectLst/>
                <a:latin typeface="Times New Roman" panose="02020603050405020304" pitchFamily="18" charset="0"/>
                <a:ea typeface="Times New Roman" panose="02020603050405020304" pitchFamily="18" charset="0"/>
              </a:rPr>
              <a:t>dependency</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relation </a:t>
            </a:r>
            <a:r>
              <a:rPr lang="en-US" sz="1200" dirty="0">
                <a:effectLst/>
                <a:latin typeface="Times New Roman" panose="02020603050405020304" pitchFamily="18" charset="0"/>
                <a:ea typeface="Times New Roman" panose="02020603050405020304" pitchFamily="18" charset="0"/>
              </a:rPr>
              <a:t>will</a:t>
            </a:r>
            <a:r>
              <a:rPr lang="x-none" sz="1200" dirty="0">
                <a:effectLst/>
                <a:latin typeface="Times New Roman" panose="02020603050405020304" pitchFamily="18" charset="0"/>
                <a:ea typeface="Times New Roman" panose="02020603050405020304" pitchFamily="18" charset="0"/>
              </a:rPr>
              <a:t> be used. </a:t>
            </a:r>
            <a:r>
              <a:rPr lang="en-US" sz="1200" dirty="0">
                <a:effectLst/>
                <a:latin typeface="Times New Roman" panose="02020603050405020304" pitchFamily="18" charset="0"/>
                <a:ea typeface="Times New Roman" panose="02020603050405020304" pitchFamily="18" charset="0"/>
              </a:rPr>
              <a:t>Depending on the context of the functional performance requirement, one or more «</a:t>
            </a:r>
            <a:r>
              <a:rPr lang="x-none" sz="1200" i="1" dirty="0">
                <a:effectLst/>
                <a:latin typeface="Times New Roman" panose="02020603050405020304" pitchFamily="18" charset="0"/>
                <a:ea typeface="Times New Roman" panose="02020603050405020304" pitchFamily="18" charset="0"/>
              </a:rPr>
              <a:t>InformationElement</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or «</a:t>
            </a:r>
            <a:r>
              <a:rPr lang="x-none" sz="1200" i="1" dirty="0">
                <a:effectLst/>
                <a:latin typeface="Times New Roman" panose="02020603050405020304" pitchFamily="18" charset="0"/>
                <a:ea typeface="Times New Roman" panose="02020603050405020304" pitchFamily="18" charset="0"/>
              </a:rPr>
              <a:t>Standard</a:t>
            </a:r>
            <a:r>
              <a:rPr lang="en-US" sz="1200" dirty="0">
                <a:effectLst/>
                <a:latin typeface="Times New Roman" panose="02020603050405020304" pitchFamily="18" charset="0"/>
                <a:ea typeface="Times New Roman" panose="02020603050405020304" pitchFamily="18" charset="0"/>
              </a:rPr>
              <a:t>» element is possible.</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tabLst>
                <a:tab pos="5486400" algn="r"/>
              </a:tabLst>
            </a:pPr>
            <a:r>
              <a:rPr lang="en-US" sz="1200" dirty="0">
                <a:effectLst/>
                <a:latin typeface="Times New Roman" panose="02020603050405020304" pitchFamily="18" charset="0"/>
                <a:ea typeface="Times New Roman" panose="02020603050405020304" pitchFamily="18" charset="0"/>
              </a:rPr>
              <a:t>The «</a:t>
            </a:r>
            <a:r>
              <a:rPr lang="en-US" sz="1200" i="1" dirty="0" err="1">
                <a:effectLst/>
                <a:latin typeface="Times New Roman" panose="02020603050405020304" pitchFamily="18" charset="0"/>
                <a:ea typeface="Times New Roman" panose="02020603050405020304" pitchFamily="18" charset="0"/>
              </a:rPr>
              <a:t>OperationalStateDescription</a:t>
            </a:r>
            <a:r>
              <a:rPr lang="en-US" sz="1200" dirty="0">
                <a:effectLst/>
                <a:latin typeface="Times New Roman" panose="02020603050405020304" pitchFamily="18" charset="0"/>
                <a:ea typeface="Times New Roman" panose="02020603050405020304" pitchFamily="18" charset="0"/>
              </a:rPr>
              <a:t>» element will be used for state or mode data with a «</a:t>
            </a:r>
            <a:r>
              <a:rPr lang="en-US" sz="1200" i="1" dirty="0">
                <a:effectLst/>
                <a:latin typeface="Times New Roman" panose="02020603050405020304" pitchFamily="18" charset="0"/>
                <a:ea typeface="Times New Roman" panose="02020603050405020304" pitchFamily="18" charset="0"/>
              </a:rPr>
              <a:t>refine</a:t>
            </a:r>
            <a:r>
              <a:rPr lang="en-US" sz="1200" dirty="0">
                <a:effectLst/>
                <a:latin typeface="Times New Roman" panose="02020603050405020304" pitchFamily="18" charset="0"/>
                <a:ea typeface="Times New Roman" panose="02020603050405020304" pitchFamily="18" charset="0"/>
              </a:rPr>
              <a:t>» relation that will be required. *</a:t>
            </a:r>
            <a:r>
              <a:rPr lang="en-US" sz="1200" u="sng" dirty="0">
                <a:effectLst/>
                <a:latin typeface="Times New Roman" panose="02020603050405020304" pitchFamily="18" charset="0"/>
                <a:ea typeface="Times New Roman" panose="02020603050405020304" pitchFamily="18" charset="0"/>
              </a:rPr>
              <a:t>Note</a:t>
            </a:r>
            <a:r>
              <a:rPr lang="en-US" sz="1200" dirty="0">
                <a:effectLst/>
                <a:latin typeface="Times New Roman" panose="02020603050405020304" pitchFamily="18" charset="0"/>
                <a:ea typeface="Times New Roman" panose="02020603050405020304" pitchFamily="18" charset="0"/>
              </a:rPr>
              <a:t>: More than one state or mode should not be possible from a functional performance requirement and needs to be strictly scrutinized because this could indicate a poorly written functional performance requirement.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rabicPeriod"/>
              <a:tabLst>
                <a:tab pos="5486400" algn="r"/>
              </a:tabLst>
            </a:pPr>
            <a:r>
              <a:rPr lang="en-US" sz="1200" dirty="0">
                <a:effectLst/>
                <a:latin typeface="Times New Roman" panose="02020603050405020304" pitchFamily="18" charset="0"/>
                <a:ea typeface="Times New Roman" panose="02020603050405020304" pitchFamily="18" charset="0"/>
              </a:rPr>
              <a:t>The «</a:t>
            </a:r>
            <a:r>
              <a:rPr lang="en-US" sz="1200" i="1" dirty="0" err="1">
                <a:effectLst/>
                <a:latin typeface="Times New Roman" panose="02020603050405020304" pitchFamily="18" charset="0"/>
                <a:ea typeface="Times New Roman" panose="02020603050405020304" pitchFamily="18" charset="0"/>
              </a:rPr>
              <a:t>OperationalConstraint</a:t>
            </a:r>
            <a:r>
              <a:rPr lang="en-US" sz="1200" dirty="0">
                <a:effectLst/>
                <a:latin typeface="Times New Roman" panose="02020603050405020304" pitchFamily="18" charset="0"/>
                <a:ea typeface="Times New Roman" panose="02020603050405020304" pitchFamily="18" charset="0"/>
              </a:rPr>
              <a:t>» should be placed in the correct elements and are created within and will be populated in the OV-6a view of the DoDAF framework. The «</a:t>
            </a:r>
            <a:r>
              <a:rPr lang="en-US" sz="1200" i="1" dirty="0" err="1">
                <a:effectLst/>
                <a:latin typeface="Times New Roman" panose="02020603050405020304" pitchFamily="18" charset="0"/>
                <a:ea typeface="Times New Roman" panose="02020603050405020304" pitchFamily="18" charset="0"/>
              </a:rPr>
              <a:t>OperationalConstraint</a:t>
            </a:r>
            <a:r>
              <a:rPr lang="en-US" sz="1200" dirty="0">
                <a:effectLst/>
                <a:latin typeface="Times New Roman" panose="02020603050405020304" pitchFamily="18" charset="0"/>
                <a:ea typeface="Times New Roman" panose="02020603050405020304" pitchFamily="18" charset="0"/>
              </a:rPr>
              <a:t>» should be placed internally to other model elements needing an appropriate constraint based on the functional performance requirement context.</a:t>
            </a:r>
            <a:endParaRPr lang="en-US" sz="1800" dirty="0">
              <a:effectLst/>
              <a:latin typeface="Times New Roman" panose="02020603050405020304" pitchFamily="18" charset="0"/>
              <a:ea typeface="Times New Roman" panose="02020603050405020304" pitchFamily="18" charset="0"/>
            </a:endParaRPr>
          </a:p>
          <a:p>
            <a:pPr marL="228600" marR="0" indent="-228600">
              <a:lnSpc>
                <a:spcPct val="200000"/>
              </a:lnSpc>
              <a:spcBef>
                <a:spcPts val="0"/>
              </a:spcBef>
              <a:spcAft>
                <a:spcPts val="0"/>
              </a:spcAft>
              <a:tabLst>
                <a:tab pos="5486400" algn="r"/>
              </a:tabLst>
            </a:pPr>
            <a:r>
              <a:rPr lang="x-none" sz="1200" b="1" dirty="0">
                <a:effectLst/>
                <a:latin typeface="Times New Roman" panose="02020603050405020304" pitchFamily="18" charset="0"/>
                <a:ea typeface="Times New Roman" panose="02020603050405020304" pitchFamily="18" charset="0"/>
              </a:rPr>
              <a:t>3</a:t>
            </a:r>
            <a:r>
              <a:rPr lang="x-none" sz="1200" dirty="0">
                <a:effectLst/>
                <a:latin typeface="Times New Roman" panose="02020603050405020304" pitchFamily="18" charset="0"/>
                <a:ea typeface="Times New Roman" panose="02020603050405020304" pitchFamily="18" charset="0"/>
              </a:rPr>
              <a:t>.	The ICD or CCD listed capabilities will become each «</a:t>
            </a:r>
            <a:r>
              <a:rPr lang="x-none" sz="1200" i="1" dirty="0">
                <a:effectLst/>
                <a:latin typeface="Times New Roman" panose="02020603050405020304" pitchFamily="18" charset="0"/>
                <a:ea typeface="Times New Roman" panose="02020603050405020304" pitchFamily="18" charset="0"/>
              </a:rPr>
              <a:t>Capability</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element. </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200000"/>
              </a:lnSpc>
              <a:spcBef>
                <a:spcPts val="0"/>
              </a:spcBef>
              <a:spcAft>
                <a:spcPts val="0"/>
              </a:spcAft>
              <a:buFont typeface="+mj-lt"/>
              <a:buAutoNum type="alphaLcPeriod"/>
              <a:tabLst>
                <a:tab pos="5486400" algn="r"/>
              </a:tabLst>
            </a:pPr>
            <a:r>
              <a:rPr lang="x-none" sz="1200" dirty="0">
                <a:effectLst/>
                <a:latin typeface="Times New Roman" panose="02020603050405020304" pitchFamily="18" charset="0"/>
                <a:ea typeface="Times New Roman" panose="02020603050405020304" pitchFamily="18" charset="0"/>
              </a:rPr>
              <a:t>A «</a:t>
            </a:r>
            <a:r>
              <a:rPr lang="x-none" sz="1200" i="1" dirty="0">
                <a:effectLst/>
                <a:latin typeface="Times New Roman" panose="02020603050405020304" pitchFamily="18" charset="0"/>
                <a:ea typeface="Times New Roman" panose="02020603050405020304" pitchFamily="18" charset="0"/>
              </a:rPr>
              <a:t>trace</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relationship shows «</a:t>
            </a:r>
            <a:r>
              <a:rPr lang="x-none" sz="1200" i="1" dirty="0">
                <a:effectLst/>
                <a:latin typeface="Times New Roman" panose="02020603050405020304" pitchFamily="18" charset="0"/>
                <a:ea typeface="Times New Roman" panose="02020603050405020304" pitchFamily="18" charset="0"/>
              </a:rPr>
              <a:t>Capability</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element relation to the «</a:t>
            </a:r>
            <a:r>
              <a:rPr lang="en-US" sz="1200" i="1" dirty="0" err="1">
                <a:effectLst/>
                <a:latin typeface="Times New Roman" panose="02020603050405020304" pitchFamily="18" charset="0"/>
                <a:ea typeface="Times New Roman" panose="02020603050405020304" pitchFamily="18" charset="0"/>
              </a:rPr>
              <a:t>OperationalActivity</a:t>
            </a:r>
            <a:r>
              <a:rPr lang="en-US" sz="1200" dirty="0">
                <a:effectLst/>
                <a:latin typeface="Times New Roman" panose="02020603050405020304" pitchFamily="18" charset="0"/>
                <a:ea typeface="Times New Roman" panose="02020603050405020304" pitchFamily="18" charset="0"/>
              </a:rPr>
              <a:t>»</a:t>
            </a:r>
            <a:r>
              <a:rPr lang="x-none" sz="120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rPr>
              <a:t>The «</a:t>
            </a:r>
            <a:r>
              <a:rPr lang="en-US" sz="1200" i="1" dirty="0" err="1">
                <a:effectLst/>
                <a:latin typeface="Times New Roman" panose="02020603050405020304" pitchFamily="18" charset="0"/>
                <a:ea typeface="Times New Roman" panose="02020603050405020304" pitchFamily="18" charset="0"/>
              </a:rPr>
              <a:t>OperationalActivity</a:t>
            </a:r>
            <a:r>
              <a:rPr lang="en-US" sz="1200" dirty="0">
                <a:effectLst/>
                <a:latin typeface="Times New Roman" panose="02020603050405020304" pitchFamily="18" charset="0"/>
                <a:ea typeface="Times New Roman" panose="02020603050405020304" pitchFamily="18" charset="0"/>
              </a:rPr>
              <a:t>» containing the «</a:t>
            </a:r>
            <a:r>
              <a:rPr lang="x-none" sz="1200" i="1" dirty="0">
                <a:effectLst/>
                <a:latin typeface="Times New Roman" panose="02020603050405020304" pitchFamily="18" charset="0"/>
                <a:ea typeface="Times New Roman" panose="02020603050405020304" pitchFamily="18" charset="0"/>
              </a:rPr>
              <a:t>Operational</a:t>
            </a:r>
            <a:r>
              <a:rPr lang="en-US" sz="1200" i="1" dirty="0">
                <a:effectLst/>
                <a:latin typeface="Times New Roman" panose="02020603050405020304" pitchFamily="18" charset="0"/>
                <a:ea typeface="Times New Roman" panose="02020603050405020304" pitchFamily="18" charset="0"/>
              </a:rPr>
              <a:t>Action</a:t>
            </a:r>
            <a:r>
              <a:rPr lang="en-US" sz="1200" dirty="0">
                <a:effectLst/>
                <a:latin typeface="Times New Roman" panose="02020603050405020304" pitchFamily="18" charset="0"/>
                <a:ea typeface="Times New Roman" panose="02020603050405020304" pitchFamily="18" charset="0"/>
              </a:rPr>
              <a:t>» will solidify what the function must “do” in the behavior exhibiting the «</a:t>
            </a:r>
            <a:r>
              <a:rPr lang="x-none" sz="1200" i="1" dirty="0">
                <a:effectLst/>
                <a:latin typeface="Times New Roman" panose="02020603050405020304" pitchFamily="18" charset="0"/>
                <a:ea typeface="Times New Roman" panose="02020603050405020304" pitchFamily="18" charset="0"/>
              </a:rPr>
              <a:t>Capability</a:t>
            </a:r>
            <a:r>
              <a:rPr lang="en-US" sz="1200" dirty="0">
                <a:effectLst/>
                <a:latin typeface="Times New Roman" panose="02020603050405020304" pitchFamily="18" charset="0"/>
                <a:ea typeface="Times New Roman" panose="02020603050405020304" pitchFamily="18" charset="0"/>
              </a:rPr>
              <a:t>». The «</a:t>
            </a:r>
            <a:r>
              <a:rPr lang="en-US" sz="1200" i="1" dirty="0">
                <a:effectLst/>
                <a:latin typeface="Times New Roman" panose="02020603050405020304" pitchFamily="18" charset="0"/>
                <a:ea typeface="Times New Roman" panose="02020603050405020304" pitchFamily="18" charset="0"/>
              </a:rPr>
              <a:t>refine</a:t>
            </a:r>
            <a:r>
              <a:rPr lang="en-US" sz="1200" dirty="0">
                <a:effectLst/>
                <a:latin typeface="Times New Roman" panose="02020603050405020304" pitchFamily="18" charset="0"/>
                <a:ea typeface="Times New Roman" panose="02020603050405020304" pitchFamily="18" charset="0"/>
              </a:rPr>
              <a:t>» relation created in Step 2.d.1 to «</a:t>
            </a:r>
            <a:r>
              <a:rPr lang="en-US" sz="1200" i="1" dirty="0" err="1">
                <a:effectLst/>
                <a:latin typeface="Times New Roman" panose="02020603050405020304" pitchFamily="18" charset="0"/>
                <a:ea typeface="Times New Roman" panose="02020603050405020304" pitchFamily="18" charset="0"/>
              </a:rPr>
              <a:t>OperationalActivity</a:t>
            </a:r>
            <a:r>
              <a:rPr lang="en-US" sz="1200" dirty="0">
                <a:effectLst/>
                <a:latin typeface="Times New Roman" panose="02020603050405020304" pitchFamily="18" charset="0"/>
                <a:ea typeface="Times New Roman" panose="02020603050405020304" pitchFamily="18" charset="0"/>
              </a:rPr>
              <a:t>» will show the «</a:t>
            </a:r>
            <a:r>
              <a:rPr lang="en-US" sz="1200" i="1" dirty="0">
                <a:effectLst/>
                <a:latin typeface="Times New Roman" panose="02020603050405020304" pitchFamily="18" charset="0"/>
                <a:ea typeface="Times New Roman" panose="02020603050405020304" pitchFamily="18" charset="0"/>
              </a:rPr>
              <a:t>Capability</a:t>
            </a:r>
            <a:r>
              <a:rPr lang="en-US" sz="1200" dirty="0">
                <a:effectLst/>
                <a:latin typeface="Times New Roman" panose="02020603050405020304" pitchFamily="18" charset="0"/>
                <a:ea typeface="Times New Roman" panose="02020603050405020304" pitchFamily="18" charset="0"/>
              </a:rPr>
              <a:t>» to be fulfilled. *</a:t>
            </a:r>
            <a:r>
              <a:rPr lang="en-US" sz="1200" u="sng" dirty="0">
                <a:effectLst/>
                <a:latin typeface="Times New Roman" panose="02020603050405020304" pitchFamily="18" charset="0"/>
                <a:ea typeface="Times New Roman" panose="02020603050405020304" pitchFamily="18" charset="0"/>
              </a:rPr>
              <a:t>Note</a:t>
            </a:r>
            <a:r>
              <a:rPr lang="en-US" sz="1200" dirty="0">
                <a:effectLst/>
                <a:latin typeface="Times New Roman" panose="02020603050405020304" pitchFamily="18" charset="0"/>
                <a:ea typeface="Times New Roman" panose="02020603050405020304" pitchFamily="18" charset="0"/>
              </a:rPr>
              <a:t>: More than one capability could be possibly related to an «</a:t>
            </a:r>
            <a:r>
              <a:rPr lang="en-US" sz="1200" i="1" dirty="0" err="1">
                <a:effectLst/>
                <a:latin typeface="Times New Roman" panose="02020603050405020304" pitchFamily="18" charset="0"/>
                <a:ea typeface="Times New Roman" panose="02020603050405020304" pitchFamily="18" charset="0"/>
              </a:rPr>
              <a:t>OperationalActivity</a:t>
            </a:r>
            <a:r>
              <a:rPr lang="en-US" sz="1200" dirty="0">
                <a:effectLst/>
                <a:latin typeface="Times New Roman" panose="02020603050405020304" pitchFamily="18" charset="0"/>
                <a:ea typeface="Times New Roman" panose="02020603050405020304" pitchFamily="18" charset="0"/>
              </a:rPr>
              <a:t>» and, similar to before, needs to be strictly scrutinized because this could indicate a poorly written functional performance requirement.</a:t>
            </a:r>
            <a:endParaRPr lang="en-US" sz="1800" dirty="0">
              <a:effectLst/>
              <a:latin typeface="Times New Roman" panose="02020603050405020304" pitchFamily="18" charset="0"/>
              <a:ea typeface="Times New Roman" panose="02020603050405020304" pitchFamily="18" charset="0"/>
            </a:endParaRPr>
          </a:p>
          <a:p>
            <a:r>
              <a:rPr lang="x-none" sz="1200" b="1" dirty="0">
                <a:effectLst/>
                <a:latin typeface="Times New Roman" panose="02020603050405020304" pitchFamily="18" charset="0"/>
                <a:ea typeface="Times New Roman" panose="02020603050405020304" pitchFamily="18" charset="0"/>
              </a:rPr>
              <a:t>4</a:t>
            </a:r>
            <a:r>
              <a:rPr lang="x-none" sz="1200" dirty="0">
                <a:effectLst/>
                <a:latin typeface="Times New Roman" panose="02020603050405020304" pitchFamily="18" charset="0"/>
                <a:ea typeface="Times New Roman" panose="02020603050405020304" pitchFamily="18" charset="0"/>
              </a:rPr>
              <a:t>.	Once the relations are in place and elements are instantiated to meet the textual context of the functional performance requirement</a:t>
            </a:r>
            <a:r>
              <a:rPr lang="en-US" sz="1200" dirty="0">
                <a:effectLst/>
                <a:latin typeface="Times New Roman" panose="02020603050405020304" pitchFamily="18" charset="0"/>
                <a:ea typeface="Times New Roman" panose="02020603050405020304" pitchFamily="18" charset="0"/>
              </a:rPr>
              <a:t> shall statement</a:t>
            </a:r>
            <a:r>
              <a:rPr lang="x-none" sz="1200" dirty="0">
                <a:effectLst/>
                <a:latin typeface="Times New Roman" panose="02020603050405020304" pitchFamily="18" charset="0"/>
                <a:ea typeface="Times New Roman" panose="02020603050405020304" pitchFamily="18" charset="0"/>
              </a:rPr>
              <a:t>, the requirement diagram is complete. This method can be performed on several types of requirements and relies on </a:t>
            </a:r>
            <a:r>
              <a:rPr lang="en-US" sz="1200" dirty="0">
                <a:effectLst/>
                <a:latin typeface="Times New Roman" panose="02020603050405020304" pitchFamily="18" charset="0"/>
                <a:ea typeface="Times New Roman" panose="02020603050405020304" pitchFamily="18" charset="0"/>
              </a:rPr>
              <a:t>the </a:t>
            </a:r>
            <a:r>
              <a:rPr lang="x-none" sz="1200" dirty="0">
                <a:effectLst/>
                <a:latin typeface="Times New Roman" panose="02020603050405020304" pitchFamily="18" charset="0"/>
                <a:ea typeface="Times New Roman" panose="02020603050405020304" pitchFamily="18" charset="0"/>
              </a:rPr>
              <a:t>industry standard</a:t>
            </a:r>
            <a:r>
              <a:rPr lang="en-US" sz="1200" dirty="0">
                <a:effectLst/>
                <a:latin typeface="Times New Roman" panose="02020603050405020304" pitchFamily="18" charset="0"/>
                <a:ea typeface="Times New Roman" panose="02020603050405020304" pitchFamily="18" charset="0"/>
              </a:rPr>
              <a:t>s</a:t>
            </a:r>
            <a:r>
              <a:rPr lang="x-none" sz="1200" dirty="0">
                <a:effectLst/>
                <a:latin typeface="Times New Roman" panose="02020603050405020304" pitchFamily="18" charset="0"/>
                <a:ea typeface="Times New Roman" panose="02020603050405020304" pitchFamily="18" charset="0"/>
              </a:rPr>
              <a:t> for UML, SysML, and the DoDAF Framework.</a:t>
            </a:r>
            <a:endParaRPr lang="en-US" dirty="0"/>
          </a:p>
        </p:txBody>
      </p:sp>
      <p:sp>
        <p:nvSpPr>
          <p:cNvPr id="4" name="Slide Number Placeholder 3"/>
          <p:cNvSpPr>
            <a:spLocks noGrp="1"/>
          </p:cNvSpPr>
          <p:nvPr>
            <p:ph type="sldNum" sz="quarter" idx="5"/>
          </p:nvPr>
        </p:nvSpPr>
        <p:spPr/>
        <p:txBody>
          <a:bodyPr/>
          <a:lstStyle/>
          <a:p>
            <a:fld id="{9DB6D84E-86A9-46A1-BB9D-155C1A1A1E8E}" type="slidenum">
              <a:rPr lang="en-US" smtClean="0"/>
              <a:t>5</a:t>
            </a:fld>
            <a:endParaRPr lang="en-US"/>
          </a:p>
        </p:txBody>
      </p:sp>
    </p:spTree>
    <p:extLst>
      <p:ext uri="{BB962C8B-B14F-4D97-AF65-F5344CB8AC3E}">
        <p14:creationId xmlns:p14="http://schemas.microsoft.com/office/powerpoint/2010/main" val="1963865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requirement analysis methodology defined above provides a means to take SE requirements development process and break that data into the DE approach to instantiate the complete DoDAF architecture. The method shows a promising way to create related architecture element items linking the traditional SE process to new DE best processes using built-in standardized framework data elements. The most critical piece of MBSE metrics related to development is defining what the metrics highlight from an analysis perspective (i.e., improved design, quality, robustness of the architecture, etc.). Collecting the number of various elements from within the model can demonstrate quantifiable numbers of elements. Using the notes provided in the method, quantifiable trends of counts can be shown for a model. If applied correctly, there are huge efficiencies and effectiveness benefits realized over time that can be provided to a DE implementation. Table 2 shows line trend indicators for model element metric count and the risk implication for programmatics.</a:t>
            </a:r>
          </a:p>
        </p:txBody>
      </p:sp>
      <p:sp>
        <p:nvSpPr>
          <p:cNvPr id="4" name="Slide Number Placeholder 3"/>
          <p:cNvSpPr>
            <a:spLocks noGrp="1"/>
          </p:cNvSpPr>
          <p:nvPr>
            <p:ph type="sldNum" sz="quarter" idx="5"/>
          </p:nvPr>
        </p:nvSpPr>
        <p:spPr/>
        <p:txBody>
          <a:bodyPr/>
          <a:lstStyle/>
          <a:p>
            <a:fld id="{9DB6D84E-86A9-46A1-BB9D-155C1A1A1E8E}" type="slidenum">
              <a:rPr lang="en-US" smtClean="0"/>
              <a:t>9</a:t>
            </a:fld>
            <a:endParaRPr lang="en-US"/>
          </a:p>
        </p:txBody>
      </p:sp>
    </p:spTree>
    <p:extLst>
      <p:ext uri="{BB962C8B-B14F-4D97-AF65-F5344CB8AC3E}">
        <p14:creationId xmlns:p14="http://schemas.microsoft.com/office/powerpoint/2010/main" val="3629263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work will provide a quality evaluation methodology and approach to programmatic expounding upon the one presented in this paper. This future quality evaluation framework will address DoDAF architectures using the MBSE and an alternative perspective approach. Included in the framework will be described conceptual DoDAF architecture quality analysis, including re-contextualization of Quality by Design (QbD) to the DoDAF framework, formalized taxonomy, metrics development, defined profile, integration plugin, data analysis, and programmatic implications. The approach to QbD improves the understanding of completeness for a DoDAF architecture by building better checks on the design process. The DoDAF Quality Framework can provide greater visibility into the quality system engineering process of the DoDAF application in MBSE hence improving trust in the system and data architecture models.</a:t>
            </a:r>
          </a:p>
        </p:txBody>
      </p:sp>
      <p:sp>
        <p:nvSpPr>
          <p:cNvPr id="4" name="Slide Number Placeholder 3"/>
          <p:cNvSpPr>
            <a:spLocks noGrp="1"/>
          </p:cNvSpPr>
          <p:nvPr>
            <p:ph type="sldNum" sz="quarter" idx="5"/>
          </p:nvPr>
        </p:nvSpPr>
        <p:spPr/>
        <p:txBody>
          <a:bodyPr/>
          <a:lstStyle/>
          <a:p>
            <a:fld id="{9DB6D84E-86A9-46A1-BB9D-155C1A1A1E8E}" type="slidenum">
              <a:rPr lang="en-US" smtClean="0"/>
              <a:t>10</a:t>
            </a:fld>
            <a:endParaRPr lang="en-US"/>
          </a:p>
        </p:txBody>
      </p:sp>
    </p:spTree>
    <p:extLst>
      <p:ext uri="{BB962C8B-B14F-4D97-AF65-F5344CB8AC3E}">
        <p14:creationId xmlns:p14="http://schemas.microsoft.com/office/powerpoint/2010/main" val="1635217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reen Dots CSU">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1949512"/>
          </a:xfrm>
        </p:spPr>
        <p:txBody>
          <a:bodyPr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extLst>
      <p:ext uri="{BB962C8B-B14F-4D97-AF65-F5344CB8AC3E}">
        <p14:creationId xmlns:p14="http://schemas.microsoft.com/office/powerpoint/2010/main" val="1225530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p>
            <a:r>
              <a:rPr lang="en-US" dirty="0"/>
              <a:t>Section Header Goes Here</a:t>
            </a:r>
          </a:p>
        </p:txBody>
      </p:sp>
      <p:sp>
        <p:nvSpPr>
          <p:cNvPr id="4" name="Text Placeholder 24"/>
          <p:cNvSpPr>
            <a:spLocks noGrp="1"/>
          </p:cNvSpPr>
          <p:nvPr>
            <p:ph type="body" sz="quarter" idx="10" hasCustomPrompt="1"/>
          </p:nvPr>
        </p:nvSpPr>
        <p:spPr>
          <a:xfrm>
            <a:off x="3445328" y="4381997"/>
            <a:ext cx="9744199" cy="486543"/>
          </a:xfrm>
        </p:spPr>
        <p:txBody>
          <a:bodyPr wrap="square">
            <a:spAutoFit/>
          </a:bodyPr>
          <a:lstStyle>
            <a:lvl1pPr marL="0" indent="0">
              <a:buNone/>
              <a:defRPr baseline="0"/>
            </a:lvl1pPr>
          </a:lstStyle>
          <a:p>
            <a:pPr lvl="0"/>
            <a:r>
              <a:rPr lang="en-US" dirty="0"/>
              <a:t>Section subhead goes here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1"/>
            <a:ext cx="2572933" cy="7772400"/>
          </a:xfrm>
          <a:prstGeom prst="rect">
            <a:avLst/>
          </a:prstGeom>
        </p:spPr>
      </p:pic>
    </p:spTree>
    <p:extLst>
      <p:ext uri="{BB962C8B-B14F-4D97-AF65-F5344CB8AC3E}">
        <p14:creationId xmlns:p14="http://schemas.microsoft.com/office/powerpoint/2010/main" val="9310047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2036701" y="2797385"/>
            <a:ext cx="9744199" cy="1015663"/>
          </a:xfrm>
          <a:prstGeom prst="rect">
            <a:avLst/>
          </a:prstGeom>
        </p:spPr>
        <p:txBody>
          <a:bodyPr vert="horz" wrap="square" lIns="91440" tIns="91440" rIns="91440" bIns="91440" rtlCol="0" anchor="ctr" anchorCtr="0">
            <a:spAutoFit/>
          </a:bodyPr>
          <a:lstStyle>
            <a:lvl1pPr algn="ctr">
              <a:defRPr>
                <a:solidFill>
                  <a:schemeClr val="tx1"/>
                </a:solidFill>
              </a:defRPr>
            </a:lvl1pPr>
          </a:lstStyle>
          <a:p>
            <a:r>
              <a:rPr lang="en-US" dirty="0"/>
              <a:t>“Quote </a:t>
            </a:r>
            <a:r>
              <a:rPr lang="en-US"/>
              <a:t>Goes Here.”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21" t="28562" r="1" b="57447"/>
          <a:stretch/>
        </p:blipFill>
        <p:spPr>
          <a:xfrm>
            <a:off x="246888" y="6034881"/>
            <a:ext cx="13267944" cy="1883823"/>
          </a:xfrm>
          <a:prstGeom prst="rect">
            <a:avLst/>
          </a:prstGeom>
        </p:spPr>
      </p:pic>
    </p:spTree>
    <p:extLst>
      <p:ext uri="{BB962C8B-B14F-4D97-AF65-F5344CB8AC3E}">
        <p14:creationId xmlns:p14="http://schemas.microsoft.com/office/powerpoint/2010/main" val="527404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12" name="Text Placeholder 24"/>
          <p:cNvSpPr>
            <a:spLocks noGrp="1"/>
          </p:cNvSpPr>
          <p:nvPr>
            <p:ph type="body" sz="quarter" idx="10" hasCustomPrompt="1"/>
          </p:nvPr>
        </p:nvSpPr>
        <p:spPr>
          <a:xfrm>
            <a:off x="742950"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grpSp>
        <p:nvGrpSpPr>
          <p:cNvPr id="6" name="Group 5"/>
          <p:cNvGrpSpPr/>
          <p:nvPr userDrawn="1"/>
        </p:nvGrpSpPr>
        <p:grpSpPr>
          <a:xfrm>
            <a:off x="0" y="6796748"/>
            <a:ext cx="13817600" cy="617143"/>
            <a:chOff x="0" y="6739600"/>
            <a:chExt cx="13817600" cy="617143"/>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6778192"/>
              <a:ext cx="6449921" cy="539962"/>
            </a:xfrm>
            <a:prstGeom prst="rect">
              <a:avLst/>
            </a:prstGeom>
          </p:spPr>
        </p:pic>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a:off x="7367679" y="6778192"/>
              <a:ext cx="6449921" cy="5399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0229" y="6739600"/>
              <a:ext cx="617143" cy="617143"/>
            </a:xfrm>
            <a:prstGeom prst="rect">
              <a:avLst/>
            </a:prstGeom>
          </p:spPr>
        </p:pic>
      </p:grpSp>
      <p:sp>
        <p:nvSpPr>
          <p:cNvPr id="14" name="Text Placeholder 24"/>
          <p:cNvSpPr>
            <a:spLocks noGrp="1"/>
          </p:cNvSpPr>
          <p:nvPr>
            <p:ph type="body" sz="quarter" idx="11" hasCustomPrompt="1"/>
          </p:nvPr>
        </p:nvSpPr>
        <p:spPr>
          <a:xfrm>
            <a:off x="5106473"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
        <p:nvSpPr>
          <p:cNvPr id="15" name="Text Placeholder 24"/>
          <p:cNvSpPr>
            <a:spLocks noGrp="1"/>
          </p:cNvSpPr>
          <p:nvPr>
            <p:ph type="body" sz="quarter" idx="12" hasCustomPrompt="1"/>
          </p:nvPr>
        </p:nvSpPr>
        <p:spPr>
          <a:xfrm>
            <a:off x="9469996"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and Green Ba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7772400"/>
          </a:xfrm>
        </p:spPr>
        <p:txBody>
          <a:bodyPr anchor="ctr" anchorCtr="0">
            <a:noAutofit/>
          </a:bodyPr>
          <a:lstStyle>
            <a:lvl1pPr marL="0" indent="0" algn="ctr">
              <a:buNone/>
              <a:defRPr baseline="0"/>
            </a:lvl1pPr>
          </a:lstStyle>
          <a:p>
            <a:r>
              <a:rPr lang="en-US" dirty="0"/>
              <a:t>Click to insert photo</a:t>
            </a:r>
          </a:p>
        </p:txBody>
      </p:sp>
      <p:sp>
        <p:nvSpPr>
          <p:cNvPr id="2" name="Rectangle 1"/>
          <p:cNvSpPr/>
          <p:nvPr userDrawn="1"/>
        </p:nvSpPr>
        <p:spPr>
          <a:xfrm>
            <a:off x="9144000" y="0"/>
            <a:ext cx="4673600" cy="777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hasCustomPrompt="1"/>
          </p:nvPr>
        </p:nvSpPr>
        <p:spPr>
          <a:xfrm>
            <a:off x="9560560" y="2842090"/>
            <a:ext cx="3840480" cy="533740"/>
          </a:xfrm>
          <a:prstGeom prst="rect">
            <a:avLst/>
          </a:prstGeom>
        </p:spPr>
        <p:txBody>
          <a:bodyPr vert="horz" wrap="square" lIns="101858" tIns="50929" rIns="101858" bIns="50929" rtlCol="0" anchor="b" anchorCtr="0">
            <a:spAutoFit/>
          </a:bodyPr>
          <a:lstStyle>
            <a:lvl1pPr algn="ctr">
              <a:defRPr sz="2800" b="0">
                <a:solidFill>
                  <a:schemeClr val="bg1"/>
                </a:solidFill>
              </a:defRPr>
            </a:lvl1pPr>
          </a:lstStyle>
          <a:p>
            <a:r>
              <a:rPr lang="en-US" dirty="0"/>
              <a:t>Copy Goes Here</a:t>
            </a:r>
          </a:p>
        </p:txBody>
      </p:sp>
      <p:sp>
        <p:nvSpPr>
          <p:cNvPr id="4" name="Text Placeholder 3"/>
          <p:cNvSpPr>
            <a:spLocks noGrp="1"/>
          </p:cNvSpPr>
          <p:nvPr>
            <p:ph type="body" sz="quarter" idx="11" hasCustomPrompt="1"/>
          </p:nvPr>
        </p:nvSpPr>
        <p:spPr>
          <a:xfrm>
            <a:off x="9560560" y="3886200"/>
            <a:ext cx="3840480" cy="500458"/>
          </a:xfrm>
        </p:spPr>
        <p:txBody>
          <a:bodyPr wrap="square">
            <a:spAutoFit/>
          </a:bodyPr>
          <a:lstStyle>
            <a:lvl1pPr marL="0" indent="0" algn="ctr">
              <a:lnSpc>
                <a:spcPct val="114000"/>
              </a:lnSpc>
              <a:buNone/>
              <a:defRPr baseline="0">
                <a:solidFill>
                  <a:schemeClr val="bg1"/>
                </a:solidFill>
              </a:defRPr>
            </a:lvl1pPr>
          </a:lstStyle>
          <a:p>
            <a:pPr lvl="0"/>
            <a:r>
              <a:rPr lang="en-US" dirty="0"/>
              <a:t>Supporting text goes here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2416" y="6948176"/>
            <a:ext cx="488944" cy="488944"/>
          </a:xfrm>
          <a:prstGeom prst="rect">
            <a:avLst/>
          </a:prstGeom>
        </p:spPr>
      </p:pic>
    </p:spTree>
    <p:extLst>
      <p:ext uri="{BB962C8B-B14F-4D97-AF65-F5344CB8AC3E}">
        <p14:creationId xmlns:p14="http://schemas.microsoft.com/office/powerpoint/2010/main" val="4559939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1745" y="982462"/>
            <a:ext cx="4862405" cy="1794085"/>
          </a:xfrm>
        </p:spPr>
        <p:txBody>
          <a:bodyPr anchor="t" anchorCtr="0"/>
          <a:lstStyle/>
          <a:p>
            <a:r>
              <a:rPr lang="en-US" dirty="0"/>
              <a:t>Headline Copy Goes Here</a:t>
            </a:r>
          </a:p>
        </p:txBody>
      </p:sp>
      <p:sp>
        <p:nvSpPr>
          <p:cNvPr id="7" name="Content Placeholder 2"/>
          <p:cNvSpPr>
            <a:spLocks noGrp="1"/>
          </p:cNvSpPr>
          <p:nvPr>
            <p:ph idx="1"/>
          </p:nvPr>
        </p:nvSpPr>
        <p:spPr>
          <a:xfrm>
            <a:off x="621745"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8" name="Picture Placeholder 9"/>
          <p:cNvSpPr>
            <a:spLocks noGrp="1"/>
          </p:cNvSpPr>
          <p:nvPr>
            <p:ph type="pic" sz="quarter" idx="13" hasCustomPrompt="1"/>
          </p:nvPr>
        </p:nvSpPr>
        <p:spPr>
          <a:xfrm>
            <a:off x="6105893"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9127990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3452" y="982462"/>
            <a:ext cx="4862405" cy="1794085"/>
          </a:xfrm>
        </p:spPr>
        <p:txBody>
          <a:bodyPr anchor="t" anchorCtr="0"/>
          <a:lstStyle/>
          <a:p>
            <a:r>
              <a:rPr lang="en-US" dirty="0"/>
              <a:t>Headline Copy Goes Here</a:t>
            </a:r>
          </a:p>
        </p:txBody>
      </p:sp>
      <p:sp>
        <p:nvSpPr>
          <p:cNvPr id="3" name="Content Placeholder 2"/>
          <p:cNvSpPr>
            <a:spLocks noGrp="1"/>
          </p:cNvSpPr>
          <p:nvPr>
            <p:ph idx="1"/>
          </p:nvPr>
        </p:nvSpPr>
        <p:spPr>
          <a:xfrm>
            <a:off x="8333452"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10" name="Picture Placeholder 9"/>
          <p:cNvSpPr>
            <a:spLocks noGrp="1"/>
          </p:cNvSpPr>
          <p:nvPr>
            <p:ph type="pic" sz="quarter" idx="13" hasCustomPrompt="1"/>
          </p:nvPr>
        </p:nvSpPr>
        <p:spPr>
          <a:xfrm>
            <a:off x="2"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19440784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and Head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3817600" cy="6400800"/>
          </a:xfrm>
        </p:spPr>
        <p:txBody>
          <a:bodyPr anchor="ctr" anchorCtr="0">
            <a:noAutofit/>
          </a:bodyPr>
          <a:lstStyle>
            <a:lvl1pPr marL="0" indent="0" algn="ctr">
              <a:buNone/>
              <a:defRPr baseline="0"/>
            </a:lvl1pPr>
          </a:lstStyle>
          <a:p>
            <a:r>
              <a:rPr lang="en-US" dirty="0"/>
              <a:t>Click to insert photo</a:t>
            </a:r>
          </a:p>
        </p:txBody>
      </p:sp>
      <p:sp>
        <p:nvSpPr>
          <p:cNvPr id="11" name="Title Placeholder 1"/>
          <p:cNvSpPr>
            <a:spLocks noGrp="1"/>
          </p:cNvSpPr>
          <p:nvPr>
            <p:ph type="title" hasCustomPrompt="1"/>
          </p:nvPr>
        </p:nvSpPr>
        <p:spPr>
          <a:xfrm>
            <a:off x="400424" y="6654703"/>
            <a:ext cx="13016751" cy="779320"/>
          </a:xfrm>
          <a:prstGeom prst="rect">
            <a:avLst/>
          </a:prstGeom>
        </p:spPr>
        <p:txBody>
          <a:bodyPr vert="horz" wrap="square" lIns="101858" tIns="50929" rIns="101858" bIns="50929" rtlCol="0" anchor="t" anchorCtr="0">
            <a:spAutoFit/>
          </a:bodyPr>
          <a:lstStyle>
            <a:lvl1pPr>
              <a:defRPr sz="4396"/>
            </a:lvl1pPr>
          </a:lstStyle>
          <a:p>
            <a:r>
              <a:rPr lang="en-US" dirty="0"/>
              <a:t>Headline Copy Here</a:t>
            </a:r>
          </a:p>
        </p:txBody>
      </p:sp>
    </p:spTree>
    <p:extLst>
      <p:ext uri="{BB962C8B-B14F-4D97-AF65-F5344CB8AC3E}">
        <p14:creationId xmlns:p14="http://schemas.microsoft.com/office/powerpoint/2010/main" val="2754593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3817600" cy="7772400"/>
          </a:xfrm>
        </p:spPr>
        <p:txBody>
          <a:bodyPr anchor="ctr" anchorCtr="0">
            <a:noAutofit/>
          </a:bodyPr>
          <a:lstStyle>
            <a:lvl1pPr marL="0" indent="0" algn="ctr">
              <a:buNone/>
              <a:defRPr baseline="0"/>
            </a:lvl1pPr>
          </a:lstStyle>
          <a:p>
            <a:r>
              <a:rPr lang="en-US" dirty="0"/>
              <a:t>Click to insert photo</a:t>
            </a:r>
          </a:p>
        </p:txBody>
      </p:sp>
    </p:spTree>
    <p:extLst>
      <p:ext uri="{BB962C8B-B14F-4D97-AF65-F5344CB8AC3E}">
        <p14:creationId xmlns:p14="http://schemas.microsoft.com/office/powerpoint/2010/main" val="6436423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150030" y="2317590"/>
            <a:ext cx="4039498" cy="1286510"/>
          </a:xfrm>
          <a:prstGeom prst="rect">
            <a:avLst/>
          </a:prstGeom>
        </p:spPr>
        <p:txBody>
          <a:bodyPr vert="horz" wrap="square" lIns="101858" tIns="50929" rIns="101858" bIns="50929" rtlCol="0" anchor="t" anchorCtr="0">
            <a:spAutoFit/>
          </a:bodyPr>
          <a:lstStyle>
            <a:lvl1pPr>
              <a:defRPr sz="3846"/>
            </a:lvl1pPr>
          </a:lstStyle>
          <a:p>
            <a:r>
              <a:rPr lang="en-US" dirty="0"/>
              <a:t>Headline Copy Goes Here</a:t>
            </a:r>
          </a:p>
        </p:txBody>
      </p:sp>
      <p:sp>
        <p:nvSpPr>
          <p:cNvPr id="4" name="Text Placeholder 3"/>
          <p:cNvSpPr>
            <a:spLocks noGrp="1"/>
          </p:cNvSpPr>
          <p:nvPr>
            <p:ph type="body" sz="quarter" idx="11"/>
          </p:nvPr>
        </p:nvSpPr>
        <p:spPr>
          <a:xfrm>
            <a:off x="9150030" y="3729514"/>
            <a:ext cx="4039498" cy="970526"/>
          </a:xfrm>
        </p:spPr>
        <p:txBody>
          <a:bodyPr wrap="square">
            <a:spAutoFit/>
          </a:bodyPr>
          <a:lstStyle>
            <a:lvl1pPr marL="0" indent="0" algn="l">
              <a:lnSpc>
                <a:spcPct val="114000"/>
              </a:lnSpc>
              <a:buNone/>
              <a:defRPr/>
            </a:lvl1pPr>
          </a:lstStyle>
          <a:p>
            <a:pPr lvl="0"/>
            <a:r>
              <a:rPr lang="en-US" dirty="0"/>
              <a:t>Click to edit Master text styles</a:t>
            </a:r>
          </a:p>
        </p:txBody>
      </p:sp>
      <p:sp>
        <p:nvSpPr>
          <p:cNvPr id="3" name="Chart Placeholder 2"/>
          <p:cNvSpPr>
            <a:spLocks noGrp="1"/>
          </p:cNvSpPr>
          <p:nvPr>
            <p:ph type="chart" sz="quarter" idx="12" hasCustomPrompt="1"/>
          </p:nvPr>
        </p:nvSpPr>
        <p:spPr>
          <a:xfrm>
            <a:off x="1269232" y="1443039"/>
            <a:ext cx="6863004" cy="4996263"/>
          </a:xfrm>
        </p:spPr>
        <p:txBody>
          <a:bodyPr anchor="ctr" anchorCtr="0">
            <a:normAutofit/>
          </a:bodyPr>
          <a:lstStyle>
            <a:lvl1pPr marL="0" indent="0" algn="ctr">
              <a:buNone/>
              <a:defRPr/>
            </a:lvl1pPr>
          </a:lstStyle>
          <a:p>
            <a:r>
              <a:rPr lang="en-US" dirty="0"/>
              <a:t>Click to add chart</a:t>
            </a:r>
          </a:p>
        </p:txBody>
      </p:sp>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1870245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935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reen Dots UnitI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1949512"/>
          </a:xfrm>
        </p:spPr>
        <p:txBody>
          <a:bodyPr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16578615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Green">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97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Green Dots">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dirty="0">
                <a:solidFill>
                  <a:schemeClr val="bg1"/>
                </a:solidFill>
                <a:latin typeface="+mj-lt"/>
              </a:rPr>
              <a:t>Thank you</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6240" r="31394"/>
          <a:stretch/>
        </p:blipFill>
        <p:spPr>
          <a:xfrm>
            <a:off x="8406691" y="0"/>
            <a:ext cx="5410909" cy="7566210"/>
          </a:xfrm>
          <a:prstGeom prst="rect">
            <a:avLst/>
          </a:prstGeom>
        </p:spPr>
      </p:pic>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spTree>
    <p:extLst>
      <p:ext uri="{BB962C8B-B14F-4D97-AF65-F5344CB8AC3E}">
        <p14:creationId xmlns:p14="http://schemas.microsoft.com/office/powerpoint/2010/main" val="6748275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Green Ram">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dirty="0">
                <a:solidFill>
                  <a:schemeClr val="bg1"/>
                </a:solidFill>
                <a:latin typeface="+mj-lt"/>
              </a:rPr>
              <a:t>Thank You</a:t>
            </a:r>
          </a:p>
        </p:txBody>
      </p:sp>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pic>
        <p:nvPicPr>
          <p:cNvPr id="8" name="Picture 7"/>
          <p:cNvPicPr>
            <a:picLocks noChangeAspect="1"/>
          </p:cNvPicPr>
          <p:nvPr userDrawn="1"/>
        </p:nvPicPr>
        <p:blipFill rotWithShape="1">
          <a:blip r:embed="rId3"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5" name="Title 1"/>
          <p:cNvSpPr txBox="1">
            <a:spLocks/>
          </p:cNvSpPr>
          <p:nvPr userDrawn="1"/>
        </p:nvSpPr>
        <p:spPr>
          <a:xfrm>
            <a:off x="729343" y="4198802"/>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dirty="0">
                <a:solidFill>
                  <a:schemeClr val="tx2"/>
                </a:solidFill>
                <a:latin typeface="+mj-lt"/>
              </a:rPr>
              <a:t>Thank you</a:t>
            </a:r>
          </a:p>
        </p:txBody>
      </p:sp>
      <p:cxnSp>
        <p:nvCxnSpPr>
          <p:cNvPr id="6" name="Straight Connector 5"/>
          <p:cNvCxnSpPr/>
          <p:nvPr userDrawn="1"/>
        </p:nvCxnSpPr>
        <p:spPr>
          <a:xfrm>
            <a:off x="881743" y="5936351"/>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1"/>
            <a:ext cx="3520440" cy="787423"/>
          </a:xfrm>
          <a:prstGeom prst="rect">
            <a:avLst/>
          </a:prstGeom>
        </p:spPr>
      </p:pic>
    </p:spTree>
    <p:extLst>
      <p:ext uri="{BB962C8B-B14F-4D97-AF65-F5344CB8AC3E}">
        <p14:creationId xmlns:p14="http://schemas.microsoft.com/office/powerpoint/2010/main" val="13036603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120" y="373384"/>
            <a:ext cx="10883712" cy="1015663"/>
          </a:xfrm>
        </p:spPr>
        <p:txBody>
          <a:bodyPr/>
          <a:lstStyle/>
          <a:p>
            <a:r>
              <a:rPr lang="en-US"/>
              <a:t>Click to edit Master title style</a:t>
            </a:r>
            <a:endParaRPr lang="en-US" dirty="0"/>
          </a:p>
        </p:txBody>
      </p:sp>
      <p:sp>
        <p:nvSpPr>
          <p:cNvPr id="3" name="Content Placeholder 2"/>
          <p:cNvSpPr>
            <a:spLocks noGrp="1"/>
          </p:cNvSpPr>
          <p:nvPr>
            <p:ph idx="1"/>
          </p:nvPr>
        </p:nvSpPr>
        <p:spPr>
          <a:xfrm>
            <a:off x="1584978" y="1465164"/>
            <a:ext cx="10883712" cy="1966308"/>
          </a:xfrm>
        </p:spPr>
        <p:txBody>
          <a:bodyPr anchor="t"/>
          <a:lstStyle>
            <a:lvl2pPr>
              <a:lnSpc>
                <a:spcPct val="100000"/>
              </a:lnSpc>
              <a:spcBef>
                <a:spcPts val="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9770397" y="7244837"/>
            <a:ext cx="3967477" cy="350428"/>
          </a:xfrm>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a:xfrm>
            <a:off x="356297" y="7272612"/>
            <a:ext cx="6730681" cy="350428"/>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2898446" y="6374969"/>
            <a:ext cx="919155" cy="570722"/>
          </a:xfrm>
        </p:spPr>
        <p:txBody>
          <a:bodyPr/>
          <a:lstStyle>
            <a:lvl1pPr>
              <a:defRPr>
                <a:latin typeface="+mj-lt"/>
                <a:cs typeface="Times New Roman" panose="02020603050405020304" pitchFamily="18" charset="0"/>
              </a:defRPr>
            </a:lvl1pPr>
          </a:lstStyle>
          <a:p>
            <a:fld id="{C4744B21-810B-4A95-B679-DCDEA5EFB491}" type="slidenum">
              <a:rPr lang="en-US" smtClean="0"/>
              <a:pPr/>
              <a:t>‹#›</a:t>
            </a:fld>
            <a:endParaRPr lang="en-US" dirty="0"/>
          </a:p>
        </p:txBody>
      </p:sp>
      <p:cxnSp>
        <p:nvCxnSpPr>
          <p:cNvPr id="33" name="Straight Connector 32"/>
          <p:cNvCxnSpPr/>
          <p:nvPr/>
        </p:nvCxnSpPr>
        <p:spPr>
          <a:xfrm>
            <a:off x="1645119" y="1482526"/>
            <a:ext cx="10888525" cy="0"/>
          </a:xfrm>
          <a:prstGeom prst="line">
            <a:avLst/>
          </a:prstGeom>
          <a:ln w="31750">
            <a:solidFill>
              <a:srgbClr val="045935"/>
            </a:solidFill>
          </a:ln>
        </p:spPr>
        <p:style>
          <a:lnRef idx="3">
            <a:schemeClr val="accent1"/>
          </a:lnRef>
          <a:fillRef idx="0">
            <a:schemeClr val="accent1"/>
          </a:fillRef>
          <a:effectRef idx="2">
            <a:schemeClr val="accent1"/>
          </a:effectRef>
          <a:fontRef idx="minor">
            <a:schemeClr val="tx1"/>
          </a:fontRef>
        </p:style>
      </p:cxnSp>
      <p:graphicFrame>
        <p:nvGraphicFramePr>
          <p:cNvPr id="7" name="Table 12">
            <a:extLst>
              <a:ext uri="{FF2B5EF4-FFF2-40B4-BE49-F238E27FC236}">
                <a16:creationId xmlns:a16="http://schemas.microsoft.com/office/drawing/2014/main" xmlns="" id="{693B5FF8-C077-44B4-A24A-266DBF71BB2D}"/>
              </a:ext>
            </a:extLst>
          </p:cNvPr>
          <p:cNvGraphicFramePr>
            <a:graphicFrameLocks noGrp="1"/>
          </p:cNvGraphicFramePr>
          <p:nvPr userDrawn="1">
            <p:extLst>
              <p:ext uri="{D42A27DB-BD31-4B8C-83A1-F6EECF244321}">
                <p14:modId xmlns:p14="http://schemas.microsoft.com/office/powerpoint/2010/main" val="951897080"/>
              </p:ext>
            </p:extLst>
          </p:nvPr>
        </p:nvGraphicFramePr>
        <p:xfrm>
          <a:off x="2633423" y="6839193"/>
          <a:ext cx="8764378" cy="437968"/>
        </p:xfrm>
        <a:graphic>
          <a:graphicData uri="http://schemas.openxmlformats.org/drawingml/2006/table">
            <a:tbl>
              <a:tblPr firstRow="1" bandRow="1">
                <a:tableStyleId>{5C22544A-7EE6-4342-B048-85BDC9FD1C3A}</a:tableStyleId>
              </a:tblPr>
              <a:tblGrid>
                <a:gridCol w="1710151">
                  <a:extLst>
                    <a:ext uri="{9D8B030D-6E8A-4147-A177-3AD203B41FA5}">
                      <a16:colId xmlns:a16="http://schemas.microsoft.com/office/drawing/2014/main" xmlns="" val="52567241"/>
                    </a:ext>
                  </a:extLst>
                </a:gridCol>
                <a:gridCol w="1775661">
                  <a:extLst>
                    <a:ext uri="{9D8B030D-6E8A-4147-A177-3AD203B41FA5}">
                      <a16:colId xmlns:a16="http://schemas.microsoft.com/office/drawing/2014/main" xmlns="" val="3149911972"/>
                    </a:ext>
                  </a:extLst>
                </a:gridCol>
                <a:gridCol w="1858264">
                  <a:extLst>
                    <a:ext uri="{9D8B030D-6E8A-4147-A177-3AD203B41FA5}">
                      <a16:colId xmlns:a16="http://schemas.microsoft.com/office/drawing/2014/main" xmlns="" val="4214102940"/>
                    </a:ext>
                  </a:extLst>
                </a:gridCol>
                <a:gridCol w="1710151">
                  <a:extLst>
                    <a:ext uri="{9D8B030D-6E8A-4147-A177-3AD203B41FA5}">
                      <a16:colId xmlns:a16="http://schemas.microsoft.com/office/drawing/2014/main" xmlns="" val="1937524052"/>
                    </a:ext>
                  </a:extLst>
                </a:gridCol>
                <a:gridCol w="1710151">
                  <a:extLst>
                    <a:ext uri="{9D8B030D-6E8A-4147-A177-3AD203B41FA5}">
                      <a16:colId xmlns:a16="http://schemas.microsoft.com/office/drawing/2014/main" xmlns="" val="2108040209"/>
                    </a:ext>
                  </a:extLst>
                </a:gridCol>
              </a:tblGrid>
              <a:tr h="437968">
                <a:tc>
                  <a:txBody>
                    <a:bodyPr/>
                    <a:lstStyle/>
                    <a:p>
                      <a:pPr algn="ctr"/>
                      <a:r>
                        <a:rPr lang="en-US" sz="2000" dirty="0">
                          <a:latin typeface="+mj-lt"/>
                          <a:cs typeface="Times New Roman" panose="02020603050405020304" pitchFamily="18" charset="0"/>
                        </a:rPr>
                        <a:t>Agenda</a:t>
                      </a:r>
                    </a:p>
                  </a:txBody>
                  <a:tcPr marL="103632" marR="103632" marT="51816" marB="51816">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45935"/>
                    </a:solidFill>
                  </a:tcPr>
                </a:tc>
                <a:tc>
                  <a:txBody>
                    <a:bodyPr/>
                    <a:lstStyle/>
                    <a:p>
                      <a:pPr algn="ctr"/>
                      <a:r>
                        <a:rPr lang="en-US" sz="2000" dirty="0">
                          <a:latin typeface="+mj-lt"/>
                          <a:cs typeface="Times New Roman" panose="02020603050405020304" pitchFamily="18" charset="0"/>
                        </a:rPr>
                        <a:t>Background</a:t>
                      </a:r>
                    </a:p>
                  </a:txBody>
                  <a:tcPr marL="103632" marR="103632" marT="51816" marB="51816">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45935"/>
                    </a:solidFill>
                  </a:tcPr>
                </a:tc>
                <a:tc>
                  <a:txBody>
                    <a:bodyPr/>
                    <a:lstStyle/>
                    <a:p>
                      <a:pPr algn="ctr"/>
                      <a:r>
                        <a:rPr lang="en-US" sz="2000" dirty="0">
                          <a:latin typeface="+mj-lt"/>
                          <a:cs typeface="Times New Roman" panose="02020603050405020304" pitchFamily="18" charset="0"/>
                        </a:rPr>
                        <a:t>Methodology</a:t>
                      </a:r>
                    </a:p>
                  </a:txBody>
                  <a:tcPr marL="103632" marR="103632" marT="51816" marB="51816">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45935"/>
                    </a:solidFill>
                  </a:tcPr>
                </a:tc>
                <a:tc>
                  <a:txBody>
                    <a:bodyPr/>
                    <a:lstStyle/>
                    <a:p>
                      <a:pPr algn="ctr"/>
                      <a:r>
                        <a:rPr lang="en-US" sz="2000" dirty="0">
                          <a:latin typeface="+mj-lt"/>
                          <a:cs typeface="Times New Roman" panose="02020603050405020304" pitchFamily="18" charset="0"/>
                        </a:rPr>
                        <a:t>Example</a:t>
                      </a:r>
                    </a:p>
                  </a:txBody>
                  <a:tcPr marL="103632" marR="103632" marT="51816" marB="51816">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45935"/>
                    </a:solidFill>
                  </a:tcPr>
                </a:tc>
                <a:tc>
                  <a:txBody>
                    <a:bodyPr/>
                    <a:lstStyle/>
                    <a:p>
                      <a:pPr algn="ctr"/>
                      <a:r>
                        <a:rPr lang="en-US" sz="2000" dirty="0">
                          <a:latin typeface="+mj-lt"/>
                          <a:cs typeface="Times New Roman" panose="02020603050405020304" pitchFamily="18" charset="0"/>
                        </a:rPr>
                        <a:t>Conclusion</a:t>
                      </a:r>
                    </a:p>
                  </a:txBody>
                  <a:tcPr marL="103632" marR="103632" marT="51816" marB="51816">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45935"/>
                    </a:solidFill>
                  </a:tcPr>
                </a:tc>
                <a:extLst>
                  <a:ext uri="{0D108BD9-81ED-4DB2-BD59-A6C34878D82A}">
                    <a16:rowId xmlns:a16="http://schemas.microsoft.com/office/drawing/2014/main" xmlns="" val="1318667973"/>
                  </a:ext>
                </a:extLst>
              </a:tr>
            </a:tbl>
          </a:graphicData>
        </a:graphic>
      </p:graphicFrame>
      <p:grpSp>
        <p:nvGrpSpPr>
          <p:cNvPr id="9" name="Group 8">
            <a:extLst>
              <a:ext uri="{FF2B5EF4-FFF2-40B4-BE49-F238E27FC236}">
                <a16:creationId xmlns:a16="http://schemas.microsoft.com/office/drawing/2014/main" xmlns="" id="{E5AE1272-37F2-4C09-81E9-3E0128A68B1C}"/>
              </a:ext>
            </a:extLst>
          </p:cNvPr>
          <p:cNvGrpSpPr/>
          <p:nvPr userDrawn="1"/>
        </p:nvGrpSpPr>
        <p:grpSpPr>
          <a:xfrm>
            <a:off x="0" y="7372350"/>
            <a:ext cx="13817600" cy="400052"/>
            <a:chOff x="0" y="7372350"/>
            <a:chExt cx="13817600" cy="400052"/>
          </a:xfrm>
        </p:grpSpPr>
        <p:sp>
          <p:nvSpPr>
            <p:cNvPr id="10" name="Rectangle 9">
              <a:extLst>
                <a:ext uri="{FF2B5EF4-FFF2-40B4-BE49-F238E27FC236}">
                  <a16:creationId xmlns:a16="http://schemas.microsoft.com/office/drawing/2014/main" xmlns="" id="{C5A7EC12-F0DC-4582-9144-2463C22C4B9C}"/>
                </a:ext>
              </a:extLst>
            </p:cNvPr>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xmlns="" id="{5221B5DD-96BE-4305-950B-388CBF1647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12" name="Rectangle 11">
              <a:extLst>
                <a:ext uri="{FF2B5EF4-FFF2-40B4-BE49-F238E27FC236}">
                  <a16:creationId xmlns:a16="http://schemas.microsoft.com/office/drawing/2014/main" xmlns="" id="{2709808D-117E-49FB-9F42-D89717BA677A}"/>
                </a:ext>
              </a:extLst>
            </p:cNvPr>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xmlns="" id="{4EB3340A-6E06-41AF-8BB4-FD42CB379F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561601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48137" y="1990281"/>
            <a:ext cx="9795575" cy="2139677"/>
          </a:xfrm>
        </p:spPr>
        <p:txBody>
          <a:bodyPr anchor="b">
            <a:normAutofit/>
          </a:bodyPr>
          <a:lstStyle>
            <a:lvl1pPr algn="l">
              <a:defRPr sz="4080"/>
            </a:lvl1pPr>
          </a:lstStyle>
          <a:p>
            <a:r>
              <a:rPr lang="en-US"/>
              <a:t>Click to edit Master title style</a:t>
            </a:r>
            <a:endParaRPr lang="en-US" dirty="0"/>
          </a:p>
        </p:txBody>
      </p:sp>
      <p:sp>
        <p:nvSpPr>
          <p:cNvPr id="3" name="Text Placeholder 2"/>
          <p:cNvSpPr>
            <a:spLocks noGrp="1"/>
          </p:cNvSpPr>
          <p:nvPr>
            <p:ph type="body" idx="1"/>
          </p:nvPr>
        </p:nvSpPr>
        <p:spPr>
          <a:xfrm>
            <a:off x="1648138" y="4313688"/>
            <a:ext cx="9781172" cy="1147986"/>
          </a:xfrm>
        </p:spPr>
        <p:txBody>
          <a:bodyPr tIns="91440">
            <a:normAutofit/>
          </a:bodyPr>
          <a:lstStyle>
            <a:lvl1pPr marL="0" indent="0" algn="l">
              <a:buNone/>
              <a:defRPr sz="2040">
                <a:solidFill>
                  <a:schemeClr val="tx1"/>
                </a:solidFill>
              </a:defRPr>
            </a:lvl1pPr>
            <a:lvl2pPr marL="518145" indent="0">
              <a:buNone/>
              <a:defRPr sz="2040">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280988" y="6906474"/>
            <a:ext cx="0" cy="0"/>
          </a:xfrm>
        </p:spPr>
        <p:txBody>
          <a:bodyPr/>
          <a:lstStyle/>
          <a:p>
            <a:endParaRPr lang="en-US" dirty="0"/>
          </a:p>
        </p:txBody>
      </p:sp>
      <p:sp>
        <p:nvSpPr>
          <p:cNvPr id="5" name="Footer Placeholder 4"/>
          <p:cNvSpPr>
            <a:spLocks noGrp="1"/>
          </p:cNvSpPr>
          <p:nvPr>
            <p:ph type="ftr" sz="quarter" idx="11"/>
          </p:nvPr>
        </p:nvSpPr>
        <p:spPr>
          <a:xfrm>
            <a:off x="280988" y="6906474"/>
            <a:ext cx="0" cy="0"/>
          </a:xfrm>
        </p:spPr>
        <p:txBody>
          <a:bodyPr/>
          <a:lstStyle/>
          <a:p>
            <a:endParaRPr lang="en-US" dirty="0"/>
          </a:p>
        </p:txBody>
      </p:sp>
      <p:sp>
        <p:nvSpPr>
          <p:cNvPr id="6" name="Slide Number Placeholder 5"/>
          <p:cNvSpPr>
            <a:spLocks noGrp="1"/>
          </p:cNvSpPr>
          <p:nvPr>
            <p:ph type="sldNum" sz="quarter" idx="12"/>
          </p:nvPr>
        </p:nvSpPr>
        <p:spPr>
          <a:xfrm>
            <a:off x="280988" y="6906474"/>
            <a:ext cx="0" cy="0"/>
          </a:xfrm>
          <a:ln>
            <a:noFill/>
          </a:ln>
        </p:spPr>
        <p:txBody>
          <a:bodyPr/>
          <a:lstStyle/>
          <a:p>
            <a:endParaRPr lang="en-US" dirty="0"/>
          </a:p>
        </p:txBody>
      </p:sp>
      <p:cxnSp>
        <p:nvCxnSpPr>
          <p:cNvPr id="15" name="Straight Connector 14"/>
          <p:cNvCxnSpPr/>
          <p:nvPr/>
        </p:nvCxnSpPr>
        <p:spPr>
          <a:xfrm>
            <a:off x="1648138" y="4312316"/>
            <a:ext cx="9781172" cy="0"/>
          </a:xfrm>
          <a:prstGeom prst="line">
            <a:avLst/>
          </a:prstGeom>
          <a:ln w="31750">
            <a:solidFill>
              <a:srgbClr val="045935"/>
            </a:solidFill>
          </a:ln>
        </p:spPr>
        <p:style>
          <a:lnRef idx="3">
            <a:schemeClr val="accent1"/>
          </a:lnRef>
          <a:fillRef idx="0">
            <a:schemeClr val="accent1"/>
          </a:fillRef>
          <a:effectRef idx="2">
            <a:schemeClr val="accent1"/>
          </a:effectRef>
          <a:fontRef idx="minor">
            <a:schemeClr val="tx1"/>
          </a:fontRef>
        </p:style>
      </p:cxnSp>
      <p:grpSp>
        <p:nvGrpSpPr>
          <p:cNvPr id="8" name="Group 7">
            <a:extLst>
              <a:ext uri="{FF2B5EF4-FFF2-40B4-BE49-F238E27FC236}">
                <a16:creationId xmlns:a16="http://schemas.microsoft.com/office/drawing/2014/main" xmlns="" id="{06698C4D-3C85-4F3B-A816-5FC5BC47CCE9}"/>
              </a:ext>
            </a:extLst>
          </p:cNvPr>
          <p:cNvGrpSpPr/>
          <p:nvPr userDrawn="1"/>
        </p:nvGrpSpPr>
        <p:grpSpPr>
          <a:xfrm>
            <a:off x="0" y="7372350"/>
            <a:ext cx="13817600" cy="400052"/>
            <a:chOff x="0" y="7372350"/>
            <a:chExt cx="13817600" cy="400052"/>
          </a:xfrm>
        </p:grpSpPr>
        <p:sp>
          <p:nvSpPr>
            <p:cNvPr id="9" name="Rectangle 8">
              <a:extLst>
                <a:ext uri="{FF2B5EF4-FFF2-40B4-BE49-F238E27FC236}">
                  <a16:creationId xmlns:a16="http://schemas.microsoft.com/office/drawing/2014/main" xmlns="" id="{ECD725E8-BF18-458E-B436-79EB304ABC87}"/>
                </a:ext>
              </a:extLst>
            </p:cNvPr>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93E3F3EF-8236-4BB2-BF01-7FE8B51C29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11" name="Rectangle 10">
              <a:extLst>
                <a:ext uri="{FF2B5EF4-FFF2-40B4-BE49-F238E27FC236}">
                  <a16:creationId xmlns:a16="http://schemas.microsoft.com/office/drawing/2014/main" xmlns="" id="{0D5A35BD-F6F8-475E-A86D-2668255E68B8}"/>
                </a:ext>
              </a:extLst>
            </p:cNvPr>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6E8406E6-AEB3-4EF0-AF4F-34D03F8EAD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
        <p:nvSpPr>
          <p:cNvPr id="14" name="TextBox 13">
            <a:extLst>
              <a:ext uri="{FF2B5EF4-FFF2-40B4-BE49-F238E27FC236}">
                <a16:creationId xmlns:a16="http://schemas.microsoft.com/office/drawing/2014/main" xmlns="" id="{3E89124D-D394-40FF-A6C3-5A01739A697C}"/>
              </a:ext>
            </a:extLst>
          </p:cNvPr>
          <p:cNvSpPr txBox="1"/>
          <p:nvPr userDrawn="1"/>
        </p:nvSpPr>
        <p:spPr>
          <a:xfrm>
            <a:off x="13111088" y="6906474"/>
            <a:ext cx="7033846" cy="400110"/>
          </a:xfrm>
          <a:prstGeom prst="rect">
            <a:avLst/>
          </a:prstGeom>
          <a:noFill/>
        </p:spPr>
        <p:txBody>
          <a:bodyPr wrap="square">
            <a:spAutoFit/>
          </a:bodyPr>
          <a:lstStyle/>
          <a:p>
            <a:fld id="{C4744B21-810B-4A95-B679-DCDEA5EFB491}" type="slidenum">
              <a:rPr lang="en-US" smtClean="0"/>
              <a:pPr/>
              <a:t>‹#›</a:t>
            </a:fld>
            <a:endParaRPr lang="en-US" dirty="0"/>
          </a:p>
        </p:txBody>
      </p:sp>
    </p:spTree>
    <p:extLst>
      <p:ext uri="{BB962C8B-B14F-4D97-AF65-F5344CB8AC3E}">
        <p14:creationId xmlns:p14="http://schemas.microsoft.com/office/powerpoint/2010/main" val="201044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een Ram CSU">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1949512"/>
          </a:xfrm>
        </p:spPr>
        <p:txBody>
          <a:bodyPr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een Ram UnitI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1949512"/>
          </a:xfrm>
        </p:spPr>
        <p:txBody>
          <a:bodyPr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hite CSU">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a:solidFill>
                  <a:schemeClr val="tx2"/>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7882" y="6733969"/>
            <a:ext cx="3520440" cy="787423"/>
          </a:xfrm>
          <a:prstGeom prst="rect">
            <a:avLst/>
          </a:prstGeom>
        </p:spPr>
      </p:pic>
    </p:spTree>
    <p:extLst>
      <p:ext uri="{BB962C8B-B14F-4D97-AF65-F5344CB8AC3E}">
        <p14:creationId xmlns:p14="http://schemas.microsoft.com/office/powerpoint/2010/main" val="9356558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hite UnitID">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a:solidFill>
                  <a:schemeClr val="tx2"/>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4"/>
          <p:cNvSpPr>
            <a:spLocks noGrp="1"/>
          </p:cNvSpPr>
          <p:nvPr>
            <p:ph type="pic" sz="quarter" idx="15" hasCustomPrompt="1"/>
          </p:nvPr>
        </p:nvSpPr>
        <p:spPr>
          <a:xfrm>
            <a:off x="9986681" y="6869532"/>
            <a:ext cx="3202843" cy="512064"/>
          </a:xfrm>
        </p:spPr>
        <p:txBody>
          <a:bodyPr anchor="ctr" anchorCtr="0">
            <a:noAutofit/>
          </a:bodyPr>
          <a:lstStyle>
            <a:lvl1pPr marL="0" indent="0" algn="ctr">
              <a:buNone/>
              <a:defRPr sz="1600" baseline="0">
                <a:solidFill>
                  <a:schemeClr val="tx1">
                    <a:lumMod val="60000"/>
                    <a:lumOff val="40000"/>
                  </a:schemeClr>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8073055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628075" y="2487883"/>
            <a:ext cx="12561453" cy="2015552"/>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0" y="7372350"/>
            <a:ext cx="13817600" cy="400052"/>
            <a:chOff x="0" y="7372350"/>
            <a:chExt cx="13817600" cy="400052"/>
          </a:xfrm>
        </p:grpSpPr>
        <p:sp>
          <p:nvSpPr>
            <p:cNvPr id="2" name="Rectangle 1"/>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7" name="Rectangle 6"/>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5924105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grpSp>
        <p:nvGrpSpPr>
          <p:cNvPr id="6" name="Group 5"/>
          <p:cNvGrpSpPr/>
          <p:nvPr userDrawn="1"/>
        </p:nvGrpSpPr>
        <p:grpSpPr>
          <a:xfrm>
            <a:off x="0" y="7372350"/>
            <a:ext cx="13817600" cy="400052"/>
            <a:chOff x="0" y="7372350"/>
            <a:chExt cx="13817600" cy="400052"/>
          </a:xfrm>
        </p:grpSpPr>
        <p:sp>
          <p:nvSpPr>
            <p:cNvPr id="7" name="Rectangle 6"/>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9" name="Rectangle 8"/>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6859383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Green">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lvl1pPr>
              <a:defRPr>
                <a:solidFill>
                  <a:schemeClr val="tx1"/>
                </a:solidFill>
              </a:defRPr>
            </a:lvl1pPr>
          </a:lstStyle>
          <a:p>
            <a:r>
              <a:rPr lang="en-US" dirty="0"/>
              <a:t>Section Header Goes Here</a:t>
            </a:r>
          </a:p>
        </p:txBody>
      </p:sp>
      <p:sp>
        <p:nvSpPr>
          <p:cNvPr id="7" name="Text Placeholder 24"/>
          <p:cNvSpPr>
            <a:spLocks noGrp="1"/>
          </p:cNvSpPr>
          <p:nvPr>
            <p:ph type="body" sz="quarter" idx="10" hasCustomPrompt="1"/>
          </p:nvPr>
        </p:nvSpPr>
        <p:spPr>
          <a:xfrm>
            <a:off x="3445328" y="4381997"/>
            <a:ext cx="9744199" cy="517065"/>
          </a:xfrm>
        </p:spPr>
        <p:txBody>
          <a:bodyPr wrap="square">
            <a:spAutoFit/>
          </a:bodyPr>
          <a:lstStyle>
            <a:lvl1pPr marL="0" indent="0">
              <a:buNone/>
              <a:defRPr baseline="0">
                <a:solidFill>
                  <a:schemeClr val="tx1"/>
                </a:solidFill>
              </a:defRPr>
            </a:lvl1pPr>
          </a:lstStyle>
          <a:p>
            <a:pPr lvl="0"/>
            <a:r>
              <a:rPr lang="en-US" dirty="0"/>
              <a:t>Section subhead goes here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0"/>
            <a:ext cx="2572932" cy="7772400"/>
          </a:xfrm>
          <a:prstGeom prst="rect">
            <a:avLst/>
          </a:prstGeom>
        </p:spPr>
      </p:pic>
    </p:spTree>
    <p:extLst>
      <p:ext uri="{BB962C8B-B14F-4D97-AF65-F5344CB8AC3E}">
        <p14:creationId xmlns:p14="http://schemas.microsoft.com/office/powerpoint/2010/main" val="1571321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3" name="Text Placeholder 2"/>
          <p:cNvSpPr>
            <a:spLocks noGrp="1"/>
          </p:cNvSpPr>
          <p:nvPr>
            <p:ph type="body" idx="1"/>
          </p:nvPr>
        </p:nvSpPr>
        <p:spPr>
          <a:xfrm>
            <a:off x="628074" y="2487883"/>
            <a:ext cx="12561453" cy="3093154"/>
          </a:xfrm>
          <a:prstGeom prst="rect">
            <a:avLst/>
          </a:prstGeom>
        </p:spPr>
        <p:txBody>
          <a:bodyPr vert="horz" lIns="91440" tIns="91440" rIns="91440"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Click to edit Master text styles</a:t>
            </a:r>
          </a:p>
          <a:p>
            <a:pPr lvl="0"/>
            <a:r>
              <a:rPr lang="en-US" dirty="0"/>
              <a:t>Click to edit Master text styles</a:t>
            </a:r>
          </a:p>
          <a:p>
            <a:pPr lvl="0"/>
            <a:r>
              <a:rPr lang="en-US" dirty="0"/>
              <a:t>Click to edit Master text styles</a:t>
            </a:r>
          </a:p>
        </p:txBody>
      </p:sp>
    </p:spTree>
    <p:extLst>
      <p:ext uri="{BB962C8B-B14F-4D97-AF65-F5344CB8AC3E}">
        <p14:creationId xmlns:p14="http://schemas.microsoft.com/office/powerpoint/2010/main" val="3965733437"/>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89" r:id="rId3"/>
    <p:sldLayoutId id="2147483690" r:id="rId4"/>
    <p:sldLayoutId id="2147483665" r:id="rId5"/>
    <p:sldLayoutId id="2147483679" r:id="rId6"/>
    <p:sldLayoutId id="2147483649" r:id="rId7"/>
    <p:sldLayoutId id="2147483666" r:id="rId8"/>
    <p:sldLayoutId id="2147483668" r:id="rId9"/>
    <p:sldLayoutId id="2147483683" r:id="rId10"/>
    <p:sldLayoutId id="2147483687" r:id="rId11"/>
    <p:sldLayoutId id="2147483688" r:id="rId12"/>
    <p:sldLayoutId id="2147483669" r:id="rId13"/>
    <p:sldLayoutId id="2147483650" r:id="rId14"/>
    <p:sldLayoutId id="2147483686" r:id="rId15"/>
    <p:sldLayoutId id="2147483661" r:id="rId16"/>
    <p:sldLayoutId id="2147483680" r:id="rId17"/>
    <p:sldLayoutId id="2147483670" r:id="rId18"/>
    <p:sldLayoutId id="2147483681" r:id="rId19"/>
    <p:sldLayoutId id="2147483691" r:id="rId20"/>
    <p:sldLayoutId id="2147483682" r:id="rId21"/>
    <p:sldLayoutId id="2147483677" r:id="rId22"/>
    <p:sldLayoutId id="2147483692" r:id="rId23"/>
    <p:sldLayoutId id="2147483672" r:id="rId24"/>
    <p:sldLayoutId id="2147483694" r:id="rId25"/>
    <p:sldLayoutId id="2147483695" r:id="rId26"/>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hf hdr="0" ftr="0" dt="0"/>
  <p:txStyles>
    <p:title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p:titleStyle>
    <p:body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p:bodyStyle>
    <p:otherStyle>
      <a:defPPr>
        <a:defRPr lang="en-US"/>
      </a:defPPr>
      <a:lvl1pPr marL="0" algn="l" defTabSz="699614" rtl="0" eaLnBrk="1" latinLnBrk="0" hangingPunct="1">
        <a:defRPr sz="2747" kern="1200">
          <a:solidFill>
            <a:schemeClr val="tx1"/>
          </a:solidFill>
          <a:latin typeface="+mn-lt"/>
          <a:ea typeface="+mn-ea"/>
          <a:cs typeface="+mn-cs"/>
        </a:defRPr>
      </a:lvl1pPr>
      <a:lvl2pPr marL="699614" algn="l" defTabSz="699614" rtl="0" eaLnBrk="1" latinLnBrk="0" hangingPunct="1">
        <a:defRPr sz="2747" kern="1200">
          <a:solidFill>
            <a:schemeClr val="tx1"/>
          </a:solidFill>
          <a:latin typeface="+mn-lt"/>
          <a:ea typeface="+mn-ea"/>
          <a:cs typeface="+mn-cs"/>
        </a:defRPr>
      </a:lvl2pPr>
      <a:lvl3pPr marL="1399232" algn="l" defTabSz="699614" rtl="0" eaLnBrk="1" latinLnBrk="0" hangingPunct="1">
        <a:defRPr sz="2747" kern="1200">
          <a:solidFill>
            <a:schemeClr val="tx1"/>
          </a:solidFill>
          <a:latin typeface="+mn-lt"/>
          <a:ea typeface="+mn-ea"/>
          <a:cs typeface="+mn-cs"/>
        </a:defRPr>
      </a:lvl3pPr>
      <a:lvl4pPr marL="2098847" algn="l" defTabSz="699614" rtl="0" eaLnBrk="1" latinLnBrk="0" hangingPunct="1">
        <a:defRPr sz="2747" kern="1200">
          <a:solidFill>
            <a:schemeClr val="tx1"/>
          </a:solidFill>
          <a:latin typeface="+mn-lt"/>
          <a:ea typeface="+mn-ea"/>
          <a:cs typeface="+mn-cs"/>
        </a:defRPr>
      </a:lvl4pPr>
      <a:lvl5pPr marL="2798465" algn="l" defTabSz="699614" rtl="0" eaLnBrk="1" latinLnBrk="0" hangingPunct="1">
        <a:defRPr sz="2747" kern="1200">
          <a:solidFill>
            <a:schemeClr val="tx1"/>
          </a:solidFill>
          <a:latin typeface="+mn-lt"/>
          <a:ea typeface="+mn-ea"/>
          <a:cs typeface="+mn-cs"/>
        </a:defRPr>
      </a:lvl5pPr>
      <a:lvl6pPr marL="3498080" algn="l" defTabSz="699614" rtl="0" eaLnBrk="1" latinLnBrk="0" hangingPunct="1">
        <a:defRPr sz="2747" kern="1200">
          <a:solidFill>
            <a:schemeClr val="tx1"/>
          </a:solidFill>
          <a:latin typeface="+mn-lt"/>
          <a:ea typeface="+mn-ea"/>
          <a:cs typeface="+mn-cs"/>
        </a:defRPr>
      </a:lvl6pPr>
      <a:lvl7pPr marL="4197695" algn="l" defTabSz="699614" rtl="0" eaLnBrk="1" latinLnBrk="0" hangingPunct="1">
        <a:defRPr sz="2747" kern="1200">
          <a:solidFill>
            <a:schemeClr val="tx1"/>
          </a:solidFill>
          <a:latin typeface="+mn-lt"/>
          <a:ea typeface="+mn-ea"/>
          <a:cs typeface="+mn-cs"/>
        </a:defRPr>
      </a:lvl7pPr>
      <a:lvl8pPr marL="4897312" algn="l" defTabSz="699614" rtl="0" eaLnBrk="1" latinLnBrk="0" hangingPunct="1">
        <a:defRPr sz="2747" kern="1200">
          <a:solidFill>
            <a:schemeClr val="tx1"/>
          </a:solidFill>
          <a:latin typeface="+mn-lt"/>
          <a:ea typeface="+mn-ea"/>
          <a:cs typeface="+mn-cs"/>
        </a:defRPr>
      </a:lvl8pPr>
      <a:lvl9pPr marL="5596926" algn="l" defTabSz="699614" rtl="0" eaLnBrk="1" latinLnBrk="0" hangingPunct="1">
        <a:defRPr sz="2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hyperlink" Target="http://www.ieworldconference.org/content/SISE2021/author.html" TargetMode="Externa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hyperlink" Target="https://orcid.org/0000-0003-4995-7375" TargetMode="External"/><Relationship Id="rId5" Type="http://schemas.openxmlformats.org/officeDocument/2006/relationships/hyperlink" Target="http://www.linkedin.com/in/andrew-miller-ph-d-pmp-8b75648b" TargetMode="External"/><Relationship Id="rId4" Type="http://schemas.openxmlformats.org/officeDocument/2006/relationships/hyperlink" Target="https://orcid.org/0000-0001-6866-902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28073" y="2179139"/>
            <a:ext cx="12561453" cy="1415772"/>
          </a:xfrm>
        </p:spPr>
        <p:txBody>
          <a:bodyPr/>
          <a:lstStyle/>
          <a:p>
            <a:r>
              <a:rPr lang="en-US" sz="4000" dirty="0"/>
              <a:t>Digital Engineering Transformation of Requirements Analysis within Model-Based Systems Engineering</a:t>
            </a:r>
          </a:p>
        </p:txBody>
      </p:sp>
      <p:sp>
        <p:nvSpPr>
          <p:cNvPr id="3" name="Text Placeholder 2"/>
          <p:cNvSpPr>
            <a:spLocks noGrp="1"/>
          </p:cNvSpPr>
          <p:nvPr>
            <p:ph type="body" sz="quarter" idx="12"/>
          </p:nvPr>
        </p:nvSpPr>
        <p:spPr>
          <a:xfrm>
            <a:off x="628074" y="5037663"/>
            <a:ext cx="12561452" cy="1415772"/>
          </a:xfrm>
        </p:spPr>
        <p:txBody>
          <a:bodyPr/>
          <a:lstStyle/>
          <a:p>
            <a:pPr>
              <a:lnSpc>
                <a:spcPct val="100000"/>
              </a:lnSpc>
              <a:spcBef>
                <a:spcPts val="0"/>
              </a:spcBef>
              <a:spcAft>
                <a:spcPts val="0"/>
              </a:spcAft>
              <a:tabLst>
                <a:tab pos="6217737" algn="r"/>
              </a:tabLst>
            </a:pPr>
            <a:r>
              <a:rPr lang="en-US" dirty="0"/>
              <a:t>Andrew R. Miller, Ph.D., PMP and Daniel R. Herber, Ph.D.</a:t>
            </a:r>
          </a:p>
          <a:p>
            <a:pPr>
              <a:lnSpc>
                <a:spcPct val="100000"/>
              </a:lnSpc>
              <a:spcBef>
                <a:spcPts val="0"/>
              </a:spcBef>
              <a:spcAft>
                <a:spcPts val="0"/>
              </a:spcAft>
              <a:tabLst>
                <a:tab pos="6217737" algn="r"/>
              </a:tabLst>
            </a:pPr>
            <a:r>
              <a:rPr lang="en-US" dirty="0"/>
              <a:t>Department of Systems Engineering</a:t>
            </a:r>
          </a:p>
          <a:p>
            <a:pPr>
              <a:lnSpc>
                <a:spcPct val="100000"/>
              </a:lnSpc>
              <a:spcBef>
                <a:spcPts val="0"/>
              </a:spcBef>
              <a:spcAft>
                <a:spcPts val="0"/>
              </a:spcAft>
              <a:tabLst>
                <a:tab pos="6217737" algn="r"/>
              </a:tabLst>
            </a:pPr>
            <a:r>
              <a:rPr lang="en-US" dirty="0"/>
              <a:t>Colorado State University</a:t>
            </a:r>
          </a:p>
          <a:p>
            <a:pPr>
              <a:lnSpc>
                <a:spcPct val="100000"/>
              </a:lnSpc>
              <a:spcBef>
                <a:spcPts val="0"/>
              </a:spcBef>
              <a:spcAft>
                <a:spcPts val="0"/>
              </a:spcAft>
              <a:tabLst>
                <a:tab pos="6217737" algn="r"/>
              </a:tabLst>
            </a:pPr>
            <a:r>
              <a:rPr lang="en-US" dirty="0"/>
              <a:t>Fort Collins, CO 80523</a:t>
            </a:r>
          </a:p>
          <a:p>
            <a:pPr>
              <a:lnSpc>
                <a:spcPct val="100000"/>
              </a:lnSpc>
              <a:spcBef>
                <a:spcPts val="0"/>
              </a:spcBef>
              <a:spcAft>
                <a:spcPts val="0"/>
              </a:spcAft>
            </a:pPr>
            <a:endParaRPr lang="en-US" dirty="0"/>
          </a:p>
        </p:txBody>
      </p:sp>
      <p:sp>
        <p:nvSpPr>
          <p:cNvPr id="4" name="Text Placeholder 1">
            <a:extLst>
              <a:ext uri="{FF2B5EF4-FFF2-40B4-BE49-F238E27FC236}">
                <a16:creationId xmlns:a16="http://schemas.microsoft.com/office/drawing/2014/main" xmlns="" id="{F7537F8D-85B9-420C-B6D1-9D61F3A205A4}"/>
              </a:ext>
            </a:extLst>
          </p:cNvPr>
          <p:cNvSpPr txBox="1">
            <a:spLocks/>
          </p:cNvSpPr>
          <p:nvPr/>
        </p:nvSpPr>
        <p:spPr>
          <a:xfrm>
            <a:off x="662030" y="3515995"/>
            <a:ext cx="12561453" cy="738664"/>
          </a:xfrm>
          <a:prstGeom prst="rect">
            <a:avLst/>
          </a:prstGeom>
        </p:spPr>
        <p:txBody>
          <a:bodyPr vert="horz" lIns="91440" tIns="91440" rIns="91440" bIns="91440" rtlCol="0" anchor="t" anchorCtr="0">
            <a:spAutoFit/>
          </a:bodyPr>
          <a:lstStyle>
            <a:lvl1pPr marL="0" indent="0" algn="l" defTabSz="699614" rtl="0" eaLnBrk="1" latinLnBrk="0" hangingPunct="1">
              <a:lnSpc>
                <a:spcPct val="100000"/>
              </a:lnSpc>
              <a:spcBef>
                <a:spcPts val="0"/>
              </a:spcBef>
              <a:spcAft>
                <a:spcPts val="0"/>
              </a:spcAft>
              <a:buFont typeface="Arial"/>
              <a:buNone/>
              <a:defRPr sz="6000" b="0" kern="1200">
                <a:solidFill>
                  <a:schemeClr val="bg1"/>
                </a:solidFill>
                <a:latin typeface="+mj-lt"/>
                <a:ea typeface="Franklin Gothic Book" charset="0"/>
                <a:cs typeface="Franklin Gothic Book" charset="0"/>
              </a:defRPr>
            </a:lvl1pPr>
            <a:lvl2pPr marL="699614" indent="0" algn="l" defTabSz="699614" rtl="0" eaLnBrk="1" latinLnBrk="0" hangingPunct="1">
              <a:lnSpc>
                <a:spcPct val="120000"/>
              </a:lnSpc>
              <a:spcBef>
                <a:spcPts val="0"/>
              </a:spcBef>
              <a:spcAft>
                <a:spcPts val="600"/>
              </a:spcAft>
              <a:buFont typeface="Arial"/>
              <a:buNone/>
              <a:defRPr sz="5495" b="0" kern="1200">
                <a:solidFill>
                  <a:schemeClr val="bg1"/>
                </a:solidFill>
                <a:latin typeface="+mj-lt"/>
                <a:ea typeface="Franklin Gothic Book" charset="0"/>
                <a:cs typeface="Franklin Gothic Book" charset="0"/>
              </a:defRPr>
            </a:lvl2pPr>
            <a:lvl3pPr marL="1399233" indent="0" algn="l" defTabSz="699614" rtl="0" eaLnBrk="1" latinLnBrk="0" hangingPunct="1">
              <a:lnSpc>
                <a:spcPct val="120000"/>
              </a:lnSpc>
              <a:spcBef>
                <a:spcPts val="0"/>
              </a:spcBef>
              <a:spcAft>
                <a:spcPts val="600"/>
              </a:spcAft>
              <a:buFont typeface="Arial"/>
              <a:buNone/>
              <a:defRPr sz="5495" b="0" kern="1200">
                <a:solidFill>
                  <a:schemeClr val="bg1"/>
                </a:solidFill>
                <a:latin typeface="+mj-lt"/>
                <a:ea typeface="Franklin Gothic Book" charset="0"/>
                <a:cs typeface="Franklin Gothic Book" charset="0"/>
              </a:defRPr>
            </a:lvl3pPr>
            <a:lvl4pPr marL="2098847" indent="0" algn="l" defTabSz="699614" rtl="0" eaLnBrk="1" latinLnBrk="0" hangingPunct="1">
              <a:lnSpc>
                <a:spcPct val="120000"/>
              </a:lnSpc>
              <a:spcBef>
                <a:spcPts val="0"/>
              </a:spcBef>
              <a:spcAft>
                <a:spcPts val="600"/>
              </a:spcAft>
              <a:buFont typeface="Arial"/>
              <a:buNone/>
              <a:defRPr sz="5495" b="0" kern="1200">
                <a:solidFill>
                  <a:schemeClr val="bg1"/>
                </a:solidFill>
                <a:latin typeface="+mj-lt"/>
                <a:ea typeface="Franklin Gothic Book" charset="0"/>
                <a:cs typeface="Franklin Gothic Book" charset="0"/>
              </a:defRPr>
            </a:lvl4pPr>
            <a:lvl5pPr marL="2798465" indent="0" algn="l" defTabSz="699614" rtl="0" eaLnBrk="1" latinLnBrk="0" hangingPunct="1">
              <a:spcBef>
                <a:spcPct val="20000"/>
              </a:spcBef>
              <a:buFont typeface="Arial"/>
              <a:buNone/>
              <a:defRPr sz="5495" b="0" kern="1200">
                <a:solidFill>
                  <a:schemeClr val="bg1"/>
                </a:solidFill>
                <a:latin typeface="+mj-lt"/>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r>
              <a:rPr lang="en-US" sz="1800" dirty="0"/>
              <a:t>Presented at 10TH ANNUAL WORLD CONFERENCE OF THE SOCIETY FOR INDUSTRIAL AND SYSTEMS ENGINEERING</a:t>
            </a:r>
            <a:endParaRPr lang="en-US" sz="6600" dirty="0"/>
          </a:p>
        </p:txBody>
      </p:sp>
    </p:spTree>
    <p:extLst>
      <p:ext uri="{BB962C8B-B14F-4D97-AF65-F5344CB8AC3E}">
        <p14:creationId xmlns:p14="http://schemas.microsoft.com/office/powerpoint/2010/main" val="14580842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67A5B2-9DA7-42FF-B457-443E5B71DC4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xmlns="" id="{E25FC34E-9021-49A5-BBD1-C75491EC7948}"/>
              </a:ext>
            </a:extLst>
          </p:cNvPr>
          <p:cNvSpPr>
            <a:spLocks noGrp="1"/>
          </p:cNvSpPr>
          <p:nvPr>
            <p:ph idx="1"/>
          </p:nvPr>
        </p:nvSpPr>
        <p:spPr>
          <a:xfrm>
            <a:off x="1645120" y="1510381"/>
            <a:ext cx="11087899" cy="4856988"/>
          </a:xfrm>
        </p:spPr>
        <p:txBody>
          <a:bodyPr>
            <a:normAutofit/>
          </a:bodyPr>
          <a:lstStyle/>
          <a:p>
            <a:pPr marL="0" indent="228600">
              <a:lnSpc>
                <a:spcPct val="110000"/>
              </a:lnSpc>
              <a:spcBef>
                <a:spcPts val="0"/>
              </a:spcBef>
              <a:spcAft>
                <a:spcPts val="0"/>
              </a:spcAft>
              <a:tabLst>
                <a:tab pos="6217737" algn="r"/>
              </a:tabLst>
            </a:pPr>
            <a:r>
              <a:rPr lang="en-US" sz="2040" dirty="0">
                <a:ea typeface="Times New Roman" panose="02020603050405020304" pitchFamily="18" charset="0"/>
              </a:rPr>
              <a:t>Critical to understand functional performance requirement analysis for DoD &amp; SE process</a:t>
            </a:r>
          </a:p>
          <a:p>
            <a:pPr marL="0" indent="228600">
              <a:lnSpc>
                <a:spcPct val="110000"/>
              </a:lnSpc>
              <a:spcBef>
                <a:spcPts val="0"/>
              </a:spcBef>
              <a:spcAft>
                <a:spcPts val="0"/>
              </a:spcAft>
              <a:tabLst>
                <a:tab pos="6217737" algn="r"/>
              </a:tabLst>
            </a:pPr>
            <a:endParaRPr lang="en-US" sz="2040" dirty="0">
              <a:ea typeface="Times New Roman" panose="02020603050405020304" pitchFamily="18" charset="0"/>
            </a:endParaRPr>
          </a:p>
          <a:p>
            <a:pPr marL="0" indent="228600">
              <a:lnSpc>
                <a:spcPct val="110000"/>
              </a:lnSpc>
              <a:spcBef>
                <a:spcPts val="0"/>
              </a:spcBef>
              <a:spcAft>
                <a:spcPts val="0"/>
              </a:spcAft>
              <a:tabLst>
                <a:tab pos="6217737" algn="r"/>
              </a:tabLst>
            </a:pPr>
            <a:r>
              <a:rPr lang="en-US" sz="2040" dirty="0">
                <a:ea typeface="Times New Roman" panose="02020603050405020304" pitchFamily="18" charset="0"/>
              </a:rPr>
              <a:t>Identified issues with current process</a:t>
            </a:r>
            <a:endParaRPr lang="en-US" sz="2040" dirty="0">
              <a:latin typeface="Times New Roman" panose="02020603050405020304" pitchFamily="18" charset="0"/>
              <a:ea typeface="Times New Roman" panose="02020603050405020304" pitchFamily="18" charset="0"/>
            </a:endParaRPr>
          </a:p>
          <a:p>
            <a:pPr marL="0" indent="228600">
              <a:lnSpc>
                <a:spcPct val="110000"/>
              </a:lnSpc>
              <a:spcBef>
                <a:spcPts val="0"/>
              </a:spcBef>
              <a:spcAft>
                <a:spcPts val="0"/>
              </a:spcAft>
              <a:tabLst>
                <a:tab pos="6217737" algn="r"/>
              </a:tabLst>
            </a:pPr>
            <a:endParaRPr lang="en-US" sz="2040" dirty="0"/>
          </a:p>
          <a:p>
            <a:pPr marL="0" indent="228600">
              <a:lnSpc>
                <a:spcPct val="110000"/>
              </a:lnSpc>
              <a:spcBef>
                <a:spcPts val="0"/>
              </a:spcBef>
              <a:spcAft>
                <a:spcPts val="0"/>
              </a:spcAft>
              <a:tabLst>
                <a:tab pos="6217737" algn="r"/>
              </a:tabLst>
            </a:pPr>
            <a:r>
              <a:rPr lang="en-US" sz="2040" dirty="0"/>
              <a:t>M</a:t>
            </a:r>
            <a:r>
              <a:rPr lang="x-none" sz="2040" dirty="0"/>
              <a:t>ethod of tailoring </a:t>
            </a:r>
            <a:r>
              <a:rPr lang="en-US" sz="2040" dirty="0"/>
              <a:t>MBSE model </a:t>
            </a:r>
            <a:r>
              <a:rPr lang="x-none" sz="2040" dirty="0"/>
              <a:t>content in the DoDAF </a:t>
            </a:r>
            <a:r>
              <a:rPr lang="en-US" sz="2040" dirty="0"/>
              <a:t>framework based on functional performance requirement analysis was presented </a:t>
            </a:r>
          </a:p>
          <a:p>
            <a:pPr marL="0" indent="228600">
              <a:lnSpc>
                <a:spcPct val="110000"/>
              </a:lnSpc>
              <a:spcBef>
                <a:spcPts val="0"/>
              </a:spcBef>
              <a:spcAft>
                <a:spcPts val="0"/>
              </a:spcAft>
              <a:tabLst>
                <a:tab pos="6217737" algn="r"/>
              </a:tabLst>
            </a:pPr>
            <a:endParaRPr lang="en-US" sz="2040" dirty="0"/>
          </a:p>
          <a:p>
            <a:pPr marL="0" indent="228600">
              <a:lnSpc>
                <a:spcPct val="110000"/>
              </a:lnSpc>
              <a:spcBef>
                <a:spcPts val="0"/>
              </a:spcBef>
              <a:spcAft>
                <a:spcPts val="0"/>
              </a:spcAft>
              <a:tabLst>
                <a:tab pos="6217737" algn="r"/>
              </a:tabLst>
            </a:pPr>
            <a:r>
              <a:rPr lang="en-US" sz="2040" dirty="0"/>
              <a:t>Notional example</a:t>
            </a:r>
            <a:r>
              <a:rPr lang="x-none" sz="2040" dirty="0"/>
              <a:t> was </a:t>
            </a:r>
            <a:r>
              <a:rPr lang="en-US" sz="2040" dirty="0"/>
              <a:t>created using the prescribed methodology</a:t>
            </a:r>
          </a:p>
          <a:p>
            <a:pPr marL="0" indent="228600">
              <a:lnSpc>
                <a:spcPct val="110000"/>
              </a:lnSpc>
              <a:spcBef>
                <a:spcPts val="0"/>
              </a:spcBef>
              <a:spcAft>
                <a:spcPts val="0"/>
              </a:spcAft>
              <a:tabLst>
                <a:tab pos="6217737" algn="r"/>
              </a:tabLst>
            </a:pPr>
            <a:endParaRPr lang="en-US" sz="2040" dirty="0"/>
          </a:p>
          <a:p>
            <a:pPr marL="0" indent="228600">
              <a:lnSpc>
                <a:spcPct val="110000"/>
              </a:lnSpc>
              <a:spcBef>
                <a:spcPts val="0"/>
              </a:spcBef>
              <a:spcAft>
                <a:spcPts val="0"/>
              </a:spcAft>
              <a:tabLst>
                <a:tab pos="6217737" algn="r"/>
              </a:tabLst>
            </a:pPr>
            <a:r>
              <a:rPr lang="en-US" sz="2040" dirty="0"/>
              <a:t>M</a:t>
            </a:r>
            <a:r>
              <a:rPr lang="x-none" sz="2040" dirty="0"/>
              <a:t>eans to gather quantifiable data was </a:t>
            </a:r>
            <a:r>
              <a:rPr lang="en-US" sz="2040" dirty="0"/>
              <a:t>discussed</a:t>
            </a:r>
            <a:r>
              <a:rPr lang="x-none" sz="2040" dirty="0"/>
              <a:t> through the </a:t>
            </a:r>
            <a:r>
              <a:rPr lang="en-US" sz="2040" dirty="0"/>
              <a:t>collecting of counted elements created with the methodology</a:t>
            </a:r>
          </a:p>
          <a:p>
            <a:pPr marL="612163" lvl="1" indent="518145">
              <a:lnSpc>
                <a:spcPct val="110000"/>
              </a:lnSpc>
              <a:spcAft>
                <a:spcPts val="0"/>
              </a:spcAft>
              <a:tabLst>
                <a:tab pos="6217737" algn="r"/>
              </a:tabLst>
            </a:pPr>
            <a:r>
              <a:rPr lang="en-US" sz="1840" dirty="0"/>
              <a:t>Evaluation of graph trends relating to possible programmatic risks</a:t>
            </a:r>
          </a:p>
          <a:p>
            <a:pPr marL="0" indent="0">
              <a:lnSpc>
                <a:spcPct val="110000"/>
              </a:lnSpc>
              <a:spcBef>
                <a:spcPts val="0"/>
              </a:spcBef>
              <a:spcAft>
                <a:spcPts val="0"/>
              </a:spcAft>
              <a:buNone/>
              <a:tabLst>
                <a:tab pos="6217737" algn="r"/>
              </a:tabLst>
            </a:pPr>
            <a:endParaRPr lang="en-US" sz="2040" dirty="0"/>
          </a:p>
          <a:p>
            <a:pPr marL="0" indent="0">
              <a:lnSpc>
                <a:spcPct val="110000"/>
              </a:lnSpc>
              <a:buNone/>
            </a:pPr>
            <a:endParaRPr lang="en-US" dirty="0"/>
          </a:p>
        </p:txBody>
      </p:sp>
      <p:sp>
        <p:nvSpPr>
          <p:cNvPr id="6" name="Slide Number Placeholder 5">
            <a:extLst>
              <a:ext uri="{FF2B5EF4-FFF2-40B4-BE49-F238E27FC236}">
                <a16:creationId xmlns:a16="http://schemas.microsoft.com/office/drawing/2014/main" xmlns="" id="{68F99439-5690-49F5-860B-2DF3CF098CC1}"/>
              </a:ext>
            </a:extLst>
          </p:cNvPr>
          <p:cNvSpPr>
            <a:spLocks noGrp="1"/>
          </p:cNvSpPr>
          <p:nvPr>
            <p:ph type="sldNum" sz="quarter" idx="12"/>
          </p:nvPr>
        </p:nvSpPr>
        <p:spPr>
          <a:xfrm>
            <a:off x="13060842" y="6805242"/>
            <a:ext cx="919155" cy="570722"/>
          </a:xfrm>
        </p:spPr>
        <p:txBody>
          <a:bodyPr/>
          <a:lstStyle/>
          <a:p>
            <a:fld id="{C4744B21-810B-4A95-B679-DCDEA5EFB491}" type="slidenum">
              <a:rPr lang="en-US" smtClean="0">
                <a:latin typeface="+mj-lt"/>
              </a:rPr>
              <a:pPr/>
              <a:t>10</a:t>
            </a:fld>
            <a:endParaRPr lang="en-US" dirty="0">
              <a:latin typeface="+mj-lt"/>
            </a:endParaRPr>
          </a:p>
        </p:txBody>
      </p:sp>
      <p:sp>
        <p:nvSpPr>
          <p:cNvPr id="7" name="Rectangle 6"/>
          <p:cNvSpPr/>
          <p:nvPr/>
        </p:nvSpPr>
        <p:spPr>
          <a:xfrm>
            <a:off x="-1" y="5702917"/>
            <a:ext cx="13817601" cy="873316"/>
          </a:xfrm>
          <a:prstGeom prst="rect">
            <a:avLst/>
          </a:prstGeom>
          <a:solidFill>
            <a:srgbClr val="045935">
              <a:alpha val="50000"/>
            </a:srgbClr>
          </a:solidFill>
        </p:spPr>
        <p:txBody>
          <a:bodyPr wrap="square">
            <a:spAutoFit/>
          </a:bodyPr>
          <a:lstStyle/>
          <a:p>
            <a:pPr algn="ctr">
              <a:lnSpc>
                <a:spcPct val="110000"/>
              </a:lnSpc>
              <a:tabLst>
                <a:tab pos="6217737" algn="r"/>
              </a:tabLst>
            </a:pPr>
            <a:r>
              <a:rPr lang="en-US" sz="2400" i="1" dirty="0">
                <a:solidFill>
                  <a:schemeClr val="bg1"/>
                </a:solidFill>
              </a:rPr>
              <a:t>P</a:t>
            </a:r>
            <a:r>
              <a:rPr lang="x-none" sz="2400" i="1" dirty="0">
                <a:solidFill>
                  <a:schemeClr val="bg1"/>
                </a:solidFill>
              </a:rPr>
              <a:t>resented methodology can be used</a:t>
            </a:r>
            <a:r>
              <a:rPr lang="en-US" sz="2400" i="1" dirty="0">
                <a:solidFill>
                  <a:schemeClr val="bg1"/>
                </a:solidFill>
              </a:rPr>
              <a:t> and expounded upon</a:t>
            </a:r>
            <a:r>
              <a:rPr lang="x-none" sz="2400" i="1" dirty="0">
                <a:solidFill>
                  <a:schemeClr val="bg1"/>
                </a:solidFill>
              </a:rPr>
              <a:t> in a similar manner to address</a:t>
            </a:r>
            <a:r>
              <a:rPr lang="en-US" sz="2400" i="1" dirty="0">
                <a:solidFill>
                  <a:schemeClr val="bg1"/>
                </a:solidFill>
              </a:rPr>
              <a:t> and </a:t>
            </a:r>
            <a:r>
              <a:rPr lang="x-none" sz="2400" i="1" dirty="0">
                <a:solidFill>
                  <a:schemeClr val="bg1"/>
                </a:solidFill>
              </a:rPr>
              <a:t>evaluate the quality of an MBSE </a:t>
            </a:r>
            <a:r>
              <a:rPr lang="en-US" sz="2400" i="1" dirty="0">
                <a:solidFill>
                  <a:schemeClr val="bg1"/>
                </a:solidFill>
              </a:rPr>
              <a:t>m</a:t>
            </a:r>
            <a:r>
              <a:rPr lang="x-none" sz="2400" i="1" dirty="0">
                <a:solidFill>
                  <a:schemeClr val="bg1"/>
                </a:solidFill>
              </a:rPr>
              <a:t>odel.</a:t>
            </a:r>
            <a:endParaRPr lang="en-US" sz="2400" i="1" dirty="0">
              <a:solidFill>
                <a:schemeClr val="bg1"/>
              </a:solidFill>
            </a:endParaRPr>
          </a:p>
        </p:txBody>
      </p:sp>
      <p:sp>
        <p:nvSpPr>
          <p:cNvPr id="9" name="Rectangle 8">
            <a:extLst>
              <a:ext uri="{FF2B5EF4-FFF2-40B4-BE49-F238E27FC236}">
                <a16:creationId xmlns:a16="http://schemas.microsoft.com/office/drawing/2014/main" xmlns="" id="{89266A6C-A4B8-4D6B-8557-B74D1C6B6B45}"/>
              </a:ext>
            </a:extLst>
          </p:cNvPr>
          <p:cNvSpPr/>
          <p:nvPr/>
        </p:nvSpPr>
        <p:spPr>
          <a:xfrm>
            <a:off x="9696724" y="6834610"/>
            <a:ext cx="1696452" cy="4206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a:p>
        </p:txBody>
      </p:sp>
    </p:spTree>
    <p:extLst>
      <p:ext uri="{BB962C8B-B14F-4D97-AF65-F5344CB8AC3E}">
        <p14:creationId xmlns:p14="http://schemas.microsoft.com/office/powerpoint/2010/main" val="1535020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DEB6D2-1BE1-4AC3-AD31-26D95E08B817}"/>
              </a:ext>
            </a:extLst>
          </p:cNvPr>
          <p:cNvSpPr txBox="1">
            <a:spLocks/>
          </p:cNvSpPr>
          <p:nvPr/>
        </p:nvSpPr>
        <p:spPr>
          <a:xfrm>
            <a:off x="628075" y="905259"/>
            <a:ext cx="12561453" cy="1015663"/>
          </a:xfrm>
          <a:prstGeom prst="rect">
            <a:avLst/>
          </a:prstGeom>
        </p:spPr>
        <p:txBody>
          <a:bodyPr>
            <a:norm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dirty="0"/>
              <a:t>References</a:t>
            </a:r>
          </a:p>
        </p:txBody>
      </p:sp>
      <p:sp>
        <p:nvSpPr>
          <p:cNvPr id="3" name="Content Placeholder 2">
            <a:extLst>
              <a:ext uri="{FF2B5EF4-FFF2-40B4-BE49-F238E27FC236}">
                <a16:creationId xmlns:a16="http://schemas.microsoft.com/office/drawing/2014/main" xmlns="" id="{93BF5F99-C47B-4F37-AA4C-9C20637C3251}"/>
              </a:ext>
            </a:extLst>
          </p:cNvPr>
          <p:cNvSpPr txBox="1">
            <a:spLocks/>
          </p:cNvSpPr>
          <p:nvPr/>
        </p:nvSpPr>
        <p:spPr>
          <a:xfrm>
            <a:off x="628078" y="1920279"/>
            <a:ext cx="12561450" cy="1015663"/>
          </a:xfrm>
          <a:prstGeom prst="rect">
            <a:avLst/>
          </a:prstGeom>
        </p:spPr>
        <p:txBody>
          <a:bodyPr>
            <a:norm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228600">
              <a:lnSpc>
                <a:spcPct val="110000"/>
              </a:lnSpc>
              <a:spcBef>
                <a:spcPts val="0"/>
              </a:spcBef>
              <a:spcAft>
                <a:spcPts val="0"/>
              </a:spcAft>
              <a:tabLst>
                <a:tab pos="6217737" algn="r"/>
              </a:tabLst>
            </a:pPr>
            <a:r>
              <a:rPr lang="en-US" sz="1200" dirty="0">
                <a:ea typeface="Times New Roman" panose="02020603050405020304" pitchFamily="18" charset="0"/>
              </a:rPr>
              <a:t>Ref 1 DEFENSE ACQUISITION GUIDEBOOK, VOLUMES 1 &amp; 2. (2013). Army AL &amp; T, 163–.</a:t>
            </a:r>
          </a:p>
          <a:p>
            <a:pPr marL="0" indent="228600">
              <a:lnSpc>
                <a:spcPct val="110000"/>
              </a:lnSpc>
              <a:spcBef>
                <a:spcPts val="0"/>
              </a:spcBef>
              <a:spcAft>
                <a:spcPts val="0"/>
              </a:spcAft>
              <a:tabLst>
                <a:tab pos="6217737" algn="r"/>
              </a:tabLst>
            </a:pPr>
            <a:r>
              <a:rPr lang="en-US" sz="1200" dirty="0">
                <a:ea typeface="Times New Roman" panose="02020603050405020304" pitchFamily="18" charset="0"/>
              </a:rPr>
              <a:t>Ref 2 INCOSE SE Vision 2020 (INCOSE-TP-2004-004-02, Sep 2007)</a:t>
            </a:r>
          </a:p>
          <a:p>
            <a:pPr marL="0" indent="228600">
              <a:lnSpc>
                <a:spcPct val="110000"/>
              </a:lnSpc>
              <a:spcBef>
                <a:spcPts val="0"/>
              </a:spcBef>
              <a:spcAft>
                <a:spcPts val="0"/>
              </a:spcAft>
              <a:tabLst>
                <a:tab pos="6217737" algn="r"/>
              </a:tabLst>
            </a:pPr>
            <a:r>
              <a:rPr lang="en-US" sz="1200" dirty="0">
                <a:ea typeface="Times New Roman" panose="02020603050405020304" pitchFamily="18" charset="0"/>
              </a:rPr>
              <a:t>Ref 3 ISO/IEC/IEEE 42010:2011(E) (Revision of ISO/IEC 42010:2007 and IEEE Std 1471-2000). (2011). IEEE.</a:t>
            </a:r>
          </a:p>
          <a:p>
            <a:pPr marL="0" indent="228600">
              <a:lnSpc>
                <a:spcPct val="110000"/>
              </a:lnSpc>
              <a:spcBef>
                <a:spcPts val="0"/>
              </a:spcBef>
              <a:spcAft>
                <a:spcPts val="0"/>
              </a:spcAft>
              <a:tabLst>
                <a:tab pos="6217737" algn="r"/>
              </a:tabLst>
            </a:pPr>
            <a:r>
              <a:rPr lang="en-US" sz="1200" dirty="0">
                <a:ea typeface="Times New Roman" panose="02020603050405020304" pitchFamily="18" charset="0"/>
              </a:rPr>
              <a:t>Ref 4 </a:t>
            </a:r>
            <a:r>
              <a:rPr lang="en-US" sz="1200" dirty="0" err="1">
                <a:ea typeface="Times New Roman" panose="02020603050405020304" pitchFamily="18" charset="0"/>
              </a:rPr>
              <a:t>Faudou</a:t>
            </a:r>
            <a:r>
              <a:rPr lang="en-US" sz="1200" dirty="0">
                <a:ea typeface="Times New Roman" panose="02020603050405020304" pitchFamily="18" charset="0"/>
              </a:rPr>
              <a:t>, R. (2016) Requirements and Architecture Within Modeling Context, AFIS (Association Française </a:t>
            </a:r>
            <a:r>
              <a:rPr lang="en-US" sz="1200" dirty="0" err="1">
                <a:ea typeface="Times New Roman" panose="02020603050405020304" pitchFamily="18" charset="0"/>
              </a:rPr>
              <a:t>d’Ingénierie</a:t>
            </a:r>
            <a:r>
              <a:rPr lang="en-US" sz="1200" dirty="0">
                <a:ea typeface="Times New Roman" panose="02020603050405020304" pitchFamily="18" charset="0"/>
              </a:rPr>
              <a:t> </a:t>
            </a:r>
            <a:r>
              <a:rPr lang="en-US" sz="1200" dirty="0" err="1">
                <a:ea typeface="Times New Roman" panose="02020603050405020304" pitchFamily="18" charset="0"/>
              </a:rPr>
              <a:t>Système</a:t>
            </a:r>
            <a:r>
              <a:rPr lang="en-US" sz="1200" dirty="0">
                <a:ea typeface="Times New Roman" panose="02020603050405020304" pitchFamily="18" charset="0"/>
              </a:rPr>
              <a:t>). INCOSE Affiliate</a:t>
            </a:r>
          </a:p>
          <a:p>
            <a:pPr marL="0" indent="0">
              <a:lnSpc>
                <a:spcPct val="110000"/>
              </a:lnSpc>
              <a:spcBef>
                <a:spcPts val="0"/>
              </a:spcBef>
              <a:spcAft>
                <a:spcPts val="0"/>
              </a:spcAft>
              <a:buFont typeface="Arial"/>
              <a:buNone/>
              <a:tabLst>
                <a:tab pos="6217737" algn="r"/>
              </a:tabLst>
            </a:pPr>
            <a:endParaRPr lang="en-US" sz="1200" dirty="0"/>
          </a:p>
          <a:p>
            <a:pPr marL="0" indent="0">
              <a:lnSpc>
                <a:spcPct val="110000"/>
              </a:lnSpc>
              <a:buFont typeface="Arial"/>
              <a:buNone/>
            </a:pPr>
            <a:endParaRPr lang="en-US" sz="1050" dirty="0"/>
          </a:p>
        </p:txBody>
      </p:sp>
      <p:sp>
        <p:nvSpPr>
          <p:cNvPr id="6" name="TextBox 5">
            <a:extLst>
              <a:ext uri="{FF2B5EF4-FFF2-40B4-BE49-F238E27FC236}">
                <a16:creationId xmlns:a16="http://schemas.microsoft.com/office/drawing/2014/main" xmlns="" id="{89F3FF91-FF09-49DB-8825-4E13A4E5B495}"/>
              </a:ext>
            </a:extLst>
          </p:cNvPr>
          <p:cNvSpPr txBox="1"/>
          <p:nvPr/>
        </p:nvSpPr>
        <p:spPr>
          <a:xfrm>
            <a:off x="805068" y="4482516"/>
            <a:ext cx="7914861" cy="707886"/>
          </a:xfrm>
          <a:prstGeom prst="rect">
            <a:avLst/>
          </a:prstGeom>
          <a:noFill/>
        </p:spPr>
        <p:txBody>
          <a:bodyPr wrap="square">
            <a:spAutoFit/>
          </a:bodyPr>
          <a:lstStyle/>
          <a:p>
            <a:r>
              <a:rPr lang="en-US" dirty="0">
                <a:hlinkClick r:id="rId2"/>
              </a:rPr>
              <a:t>http://www.ieworldconference.org/content/SISE2021/author.html</a:t>
            </a:r>
            <a:endParaRPr lang="en-US" dirty="0"/>
          </a:p>
          <a:p>
            <a:endParaRPr lang="en-US" dirty="0"/>
          </a:p>
        </p:txBody>
      </p:sp>
      <p:sp>
        <p:nvSpPr>
          <p:cNvPr id="7" name="TextBox 6">
            <a:extLst>
              <a:ext uri="{FF2B5EF4-FFF2-40B4-BE49-F238E27FC236}">
                <a16:creationId xmlns:a16="http://schemas.microsoft.com/office/drawing/2014/main" xmlns="" id="{B4654C28-EB5B-4800-93B6-D61ED8F4C2F8}"/>
              </a:ext>
            </a:extLst>
          </p:cNvPr>
          <p:cNvSpPr txBox="1"/>
          <p:nvPr/>
        </p:nvSpPr>
        <p:spPr>
          <a:xfrm>
            <a:off x="805068" y="4086255"/>
            <a:ext cx="4028661" cy="400110"/>
          </a:xfrm>
          <a:prstGeom prst="rect">
            <a:avLst/>
          </a:prstGeom>
          <a:noFill/>
        </p:spPr>
        <p:txBody>
          <a:bodyPr wrap="square" rtlCol="0">
            <a:spAutoFit/>
          </a:bodyPr>
          <a:lstStyle/>
          <a:p>
            <a:r>
              <a:rPr lang="en-US" dirty="0"/>
              <a:t>Paper Can be Found here:</a:t>
            </a:r>
          </a:p>
        </p:txBody>
      </p:sp>
    </p:spTree>
    <p:extLst>
      <p:ext uri="{BB962C8B-B14F-4D97-AF65-F5344CB8AC3E}">
        <p14:creationId xmlns:p14="http://schemas.microsoft.com/office/powerpoint/2010/main" val="9929482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EA9081-3CEF-4628-89B0-A40D4DAC8BA6}"/>
              </a:ext>
            </a:extLst>
          </p:cNvPr>
          <p:cNvSpPr>
            <a:spLocks noGrp="1"/>
          </p:cNvSpPr>
          <p:nvPr>
            <p:ph type="title"/>
          </p:nvPr>
        </p:nvSpPr>
        <p:spPr/>
        <p:txBody>
          <a:bodyPr>
            <a:normAutofit/>
          </a:bodyPr>
          <a:lstStyle/>
          <a:p>
            <a:r>
              <a:rPr lang="en-US" dirty="0"/>
              <a:t>Questions?</a:t>
            </a:r>
          </a:p>
        </p:txBody>
      </p:sp>
      <p:pic>
        <p:nvPicPr>
          <p:cNvPr id="10" name="Picture 9">
            <a:extLst>
              <a:ext uri="{FF2B5EF4-FFF2-40B4-BE49-F238E27FC236}">
                <a16:creationId xmlns:a16="http://schemas.microsoft.com/office/drawing/2014/main" xmlns="" id="{6D9BDC2C-E6FD-403D-87EA-E825504E8A97}"/>
              </a:ext>
            </a:extLst>
          </p:cNvPr>
          <p:cNvPicPr>
            <a:picLocks noChangeAspect="1"/>
          </p:cNvPicPr>
          <p:nvPr/>
        </p:nvPicPr>
        <p:blipFill>
          <a:blip r:embed="rId2"/>
          <a:stretch>
            <a:fillRect/>
          </a:stretch>
        </p:blipFill>
        <p:spPr>
          <a:xfrm>
            <a:off x="788548" y="4424137"/>
            <a:ext cx="1544674" cy="2061943"/>
          </a:xfrm>
          <a:prstGeom prst="rect">
            <a:avLst/>
          </a:prstGeom>
        </p:spPr>
      </p:pic>
      <p:pic>
        <p:nvPicPr>
          <p:cNvPr id="12" name="Picture 11" descr="A picture containing text, necktie, person, wearing&#10;&#10;Description automatically generated">
            <a:extLst>
              <a:ext uri="{FF2B5EF4-FFF2-40B4-BE49-F238E27FC236}">
                <a16:creationId xmlns:a16="http://schemas.microsoft.com/office/drawing/2014/main" xmlns="" id="{030395CE-48B7-434F-9E17-49799AFD3A29}"/>
              </a:ext>
            </a:extLst>
          </p:cNvPr>
          <p:cNvPicPr>
            <a:picLocks noChangeAspect="1"/>
          </p:cNvPicPr>
          <p:nvPr/>
        </p:nvPicPr>
        <p:blipFill>
          <a:blip r:embed="rId3"/>
          <a:stretch>
            <a:fillRect/>
          </a:stretch>
        </p:blipFill>
        <p:spPr>
          <a:xfrm>
            <a:off x="708312" y="2236068"/>
            <a:ext cx="1705146" cy="1762215"/>
          </a:xfrm>
          <a:prstGeom prst="rect">
            <a:avLst/>
          </a:prstGeom>
        </p:spPr>
      </p:pic>
      <p:sp>
        <p:nvSpPr>
          <p:cNvPr id="13" name="TextBox 12">
            <a:extLst>
              <a:ext uri="{FF2B5EF4-FFF2-40B4-BE49-F238E27FC236}">
                <a16:creationId xmlns:a16="http://schemas.microsoft.com/office/drawing/2014/main" xmlns="" id="{C4EA92E5-8EAE-4A24-9361-0FDB2B84C783}"/>
              </a:ext>
            </a:extLst>
          </p:cNvPr>
          <p:cNvSpPr txBox="1"/>
          <p:nvPr/>
        </p:nvSpPr>
        <p:spPr>
          <a:xfrm>
            <a:off x="2653971" y="2301567"/>
            <a:ext cx="9759917" cy="1938992"/>
          </a:xfrm>
          <a:prstGeom prst="rect">
            <a:avLst/>
          </a:prstGeom>
          <a:noFill/>
        </p:spPr>
        <p:txBody>
          <a:bodyPr wrap="square" rtlCol="0">
            <a:spAutoFit/>
          </a:bodyPr>
          <a:lstStyle/>
          <a:p>
            <a:r>
              <a:rPr lang="en-US" dirty="0"/>
              <a:t>Dr. Andrew R. Miller is researching applied model-based systems engineering (MBSE) aspects that drive quality of MBSE models. He has worked in the defense industry for over a decade with a particular focus on MBSE quality process and application.</a:t>
            </a:r>
          </a:p>
          <a:p>
            <a:r>
              <a:rPr lang="en-US" dirty="0"/>
              <a:t>Orcid ID: </a:t>
            </a:r>
            <a:r>
              <a:rPr lang="en-US" dirty="0">
                <a:hlinkClick r:id="rId4">
                  <a:extLst>
                    <a:ext uri="{A12FA001-AC4F-418D-AE19-62706E023703}">
                      <ahyp:hlinkClr xmlns:ahyp="http://schemas.microsoft.com/office/drawing/2018/hyperlinkcolor" xmlns="" val="tx"/>
                    </a:ext>
                  </a:extLst>
                </a:hlinkClick>
              </a:rPr>
              <a:t>https://orcid.org/0000-0001-6866-9024</a:t>
            </a:r>
            <a:r>
              <a:rPr lang="en-US" dirty="0"/>
              <a:t> </a:t>
            </a:r>
          </a:p>
          <a:p>
            <a:r>
              <a:rPr lang="en-US" dirty="0"/>
              <a:t>LinkedIn: </a:t>
            </a:r>
            <a:r>
              <a:rPr lang="en-US" b="0" i="0" dirty="0">
                <a:effectLst/>
                <a:latin typeface="-apple-system"/>
                <a:hlinkClick r:id="rId5"/>
              </a:rPr>
              <a:t>www.linkedin.com/in/andrew-miller-ph-d-pmp-8b75648b</a:t>
            </a:r>
            <a:endParaRPr lang="en-US" b="0" i="0" dirty="0">
              <a:effectLst/>
              <a:latin typeface="-apple-system"/>
            </a:endParaRPr>
          </a:p>
        </p:txBody>
      </p:sp>
      <p:sp>
        <p:nvSpPr>
          <p:cNvPr id="14" name="TextBox 13">
            <a:extLst>
              <a:ext uri="{FF2B5EF4-FFF2-40B4-BE49-F238E27FC236}">
                <a16:creationId xmlns:a16="http://schemas.microsoft.com/office/drawing/2014/main" xmlns="" id="{A3B43534-E7FA-4B90-BB5C-8ED405C66954}"/>
              </a:ext>
            </a:extLst>
          </p:cNvPr>
          <p:cNvSpPr txBox="1"/>
          <p:nvPr/>
        </p:nvSpPr>
        <p:spPr>
          <a:xfrm>
            <a:off x="2653971" y="4596479"/>
            <a:ext cx="9759917" cy="1631216"/>
          </a:xfrm>
          <a:prstGeom prst="rect">
            <a:avLst/>
          </a:prstGeom>
          <a:noFill/>
        </p:spPr>
        <p:txBody>
          <a:bodyPr wrap="square" rtlCol="0">
            <a:spAutoFit/>
          </a:bodyPr>
          <a:lstStyle/>
          <a:p>
            <a:r>
              <a:rPr lang="en-US" dirty="0"/>
              <a:t>Dr. Daniel R. Herber is an Assistant Professor at Colorado State University with research interests in the areas of model-based systems engineering, computational design, design optimization, system architecture synthesis, and combined physical and control system design (control co-design).</a:t>
            </a:r>
          </a:p>
          <a:p>
            <a:r>
              <a:rPr lang="en-US" dirty="0"/>
              <a:t>Orcid ID: </a:t>
            </a:r>
            <a:r>
              <a:rPr lang="en-US" dirty="0">
                <a:hlinkClick r:id="rId6">
                  <a:extLst>
                    <a:ext uri="{A12FA001-AC4F-418D-AE19-62706E023703}">
                      <ahyp:hlinkClr xmlns:ahyp="http://schemas.microsoft.com/office/drawing/2018/hyperlinkcolor" xmlns="" val="tx"/>
                    </a:ext>
                  </a:extLst>
                </a:hlinkClick>
              </a:rPr>
              <a:t>https://orcid.org/0000-0003-4995-7375</a:t>
            </a:r>
            <a:r>
              <a:rPr lang="en-US" dirty="0"/>
              <a:t> </a:t>
            </a:r>
          </a:p>
        </p:txBody>
      </p:sp>
    </p:spTree>
    <p:extLst>
      <p:ext uri="{BB962C8B-B14F-4D97-AF65-F5344CB8AC3E}">
        <p14:creationId xmlns:p14="http://schemas.microsoft.com/office/powerpoint/2010/main" val="4670184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97867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FBFCEB-EF43-473B-AC00-792D3DA50BC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xmlns="" id="{BB05D32E-8562-4897-93D7-67CC08E6A992}"/>
              </a:ext>
            </a:extLst>
          </p:cNvPr>
          <p:cNvSpPr>
            <a:spLocks noGrp="1"/>
          </p:cNvSpPr>
          <p:nvPr>
            <p:ph idx="1"/>
          </p:nvPr>
        </p:nvSpPr>
        <p:spPr>
          <a:xfrm>
            <a:off x="1584978" y="1465163"/>
            <a:ext cx="10883712" cy="4902205"/>
          </a:xfrm>
        </p:spPr>
        <p:txBody>
          <a:bodyPr>
            <a:normAutofit/>
          </a:bodyPr>
          <a:lstStyle/>
          <a:p>
            <a:r>
              <a:rPr lang="en-US" sz="3100" dirty="0"/>
              <a:t>Background</a:t>
            </a:r>
          </a:p>
          <a:p>
            <a:r>
              <a:rPr lang="en-US" sz="3100" dirty="0"/>
              <a:t>Methodology</a:t>
            </a:r>
          </a:p>
          <a:p>
            <a:r>
              <a:rPr lang="en-US" sz="3100" dirty="0"/>
              <a:t>Brief Example</a:t>
            </a:r>
          </a:p>
          <a:p>
            <a:r>
              <a:rPr lang="en-US" sz="3100" dirty="0"/>
              <a:t>Conclusion</a:t>
            </a:r>
          </a:p>
          <a:p>
            <a:r>
              <a:rPr lang="en-US" sz="3100" dirty="0"/>
              <a:t>References</a:t>
            </a:r>
          </a:p>
          <a:p>
            <a:r>
              <a:rPr lang="en-US" sz="3100" dirty="0"/>
              <a:t>Questions and Answers</a:t>
            </a:r>
          </a:p>
          <a:p>
            <a:endParaRPr lang="en-US" dirty="0"/>
          </a:p>
        </p:txBody>
      </p:sp>
      <p:sp>
        <p:nvSpPr>
          <p:cNvPr id="6" name="Slide Number Placeholder 5">
            <a:extLst>
              <a:ext uri="{FF2B5EF4-FFF2-40B4-BE49-F238E27FC236}">
                <a16:creationId xmlns:a16="http://schemas.microsoft.com/office/drawing/2014/main" xmlns="" id="{7FCE4B92-D7FA-4609-ACC1-8EA0C0F6E06B}"/>
              </a:ext>
            </a:extLst>
          </p:cNvPr>
          <p:cNvSpPr>
            <a:spLocks noGrp="1"/>
          </p:cNvSpPr>
          <p:nvPr>
            <p:ph type="sldNum" sz="quarter" idx="12"/>
          </p:nvPr>
        </p:nvSpPr>
        <p:spPr>
          <a:xfrm>
            <a:off x="12898446" y="6367369"/>
            <a:ext cx="919155" cy="570722"/>
          </a:xfrm>
        </p:spPr>
        <p:txBody>
          <a:bodyPr/>
          <a:lstStyle/>
          <a:p>
            <a:fld id="{C4744B21-810B-4A95-B679-DCDEA5EFB491}" type="slidenum">
              <a:rPr lang="en-US" smtClean="0">
                <a:latin typeface="+mj-lt"/>
              </a:rPr>
              <a:t>2</a:t>
            </a:fld>
            <a:endParaRPr lang="en-US" dirty="0">
              <a:latin typeface="+mj-lt"/>
            </a:endParaRPr>
          </a:p>
        </p:txBody>
      </p:sp>
      <p:sp>
        <p:nvSpPr>
          <p:cNvPr id="7" name="Rectangle 6">
            <a:extLst>
              <a:ext uri="{FF2B5EF4-FFF2-40B4-BE49-F238E27FC236}">
                <a16:creationId xmlns:a16="http://schemas.microsoft.com/office/drawing/2014/main" xmlns="" id="{89266A6C-A4B8-4D6B-8557-B74D1C6B6B45}"/>
              </a:ext>
            </a:extLst>
          </p:cNvPr>
          <p:cNvSpPr/>
          <p:nvPr/>
        </p:nvSpPr>
        <p:spPr>
          <a:xfrm>
            <a:off x="2621554" y="6840434"/>
            <a:ext cx="1696452" cy="4206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a:p>
        </p:txBody>
      </p:sp>
    </p:spTree>
    <p:extLst>
      <p:ext uri="{BB962C8B-B14F-4D97-AF65-F5344CB8AC3E}">
        <p14:creationId xmlns:p14="http://schemas.microsoft.com/office/powerpoint/2010/main" val="114356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89DAD-80F3-450E-BDB6-9CE138C22B8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xmlns="" id="{24F93552-E6AE-461C-84A1-7FEE76C4BC00}"/>
              </a:ext>
            </a:extLst>
          </p:cNvPr>
          <p:cNvSpPr>
            <a:spLocks noGrp="1"/>
          </p:cNvSpPr>
          <p:nvPr>
            <p:ph idx="1"/>
          </p:nvPr>
        </p:nvSpPr>
        <p:spPr>
          <a:xfrm>
            <a:off x="1584978" y="1465164"/>
            <a:ext cx="10883712" cy="4909806"/>
          </a:xfrm>
        </p:spPr>
        <p:txBody>
          <a:bodyPr>
            <a:normAutofit/>
          </a:bodyPr>
          <a:lstStyle/>
          <a:p>
            <a:pPr marL="0" indent="0">
              <a:buNone/>
            </a:pPr>
            <a:r>
              <a:rPr lang="en-US" sz="1600" b="1" dirty="0"/>
              <a:t>Digital Engineering (DE): </a:t>
            </a:r>
            <a:r>
              <a:rPr lang="en-US" sz="1600" dirty="0"/>
              <a:t>An integrated digital approach that uses authoritative sources of systems' data and models as a continuum  across disciplines to support life cycle activities from concept through disposal.</a:t>
            </a:r>
            <a:r>
              <a:rPr lang="en-US" sz="1600" baseline="30000" dirty="0"/>
              <a:t>1</a:t>
            </a:r>
            <a:r>
              <a:rPr lang="en-US" sz="1600" dirty="0"/>
              <a:t> </a:t>
            </a:r>
          </a:p>
          <a:p>
            <a:pPr marL="0" indent="0">
              <a:buNone/>
            </a:pPr>
            <a:r>
              <a:rPr lang="en-US" sz="1600" b="1" dirty="0">
                <a:effectLst/>
                <a:latin typeface="Arial" panose="020B0604020202020204" pitchFamily="34" charset="0"/>
              </a:rPr>
              <a:t>Model-Based Systems Engineering: </a:t>
            </a:r>
            <a:r>
              <a:rPr lang="en-US" sz="1600" dirty="0"/>
              <a:t>MBSE is the formalized application of modeling to support system requirements, design, analysis, verification and validation activities beginning in the conceptual design phase and continuing throughout development and later life cycle phases.</a:t>
            </a:r>
            <a:r>
              <a:rPr lang="en-US" sz="1600" baseline="30000" dirty="0"/>
              <a:t>2</a:t>
            </a:r>
          </a:p>
          <a:p>
            <a:pPr marL="0" indent="0">
              <a:buNone/>
            </a:pPr>
            <a:r>
              <a:rPr lang="en-US" sz="1600" b="1" dirty="0">
                <a:latin typeface="Arial" panose="020B0604020202020204" pitchFamily="34" charset="0"/>
              </a:rPr>
              <a:t>Architecture:</a:t>
            </a:r>
            <a:r>
              <a:rPr lang="en-US" sz="1600" dirty="0">
                <a:effectLst/>
                <a:latin typeface="Arial" panose="020B0604020202020204" pitchFamily="34" charset="0"/>
              </a:rPr>
              <a:t> System fundamental concepts or properties of a system in its environment embodied in its elements, relationships, and in the principles of its design and evolution.</a:t>
            </a:r>
            <a:r>
              <a:rPr lang="en-US" sz="1600" baseline="30000" dirty="0">
                <a:effectLst/>
                <a:latin typeface="Arial" panose="020B0604020202020204" pitchFamily="34" charset="0"/>
              </a:rPr>
              <a:t>3</a:t>
            </a:r>
            <a:endParaRPr lang="en-US" sz="1600" baseline="30000" dirty="0"/>
          </a:p>
          <a:p>
            <a:pPr marL="0" indent="0">
              <a:buNone/>
            </a:pPr>
            <a:r>
              <a:rPr lang="en-US" sz="1600" b="1" dirty="0">
                <a:latin typeface="Arial" panose="020B0604020202020204" pitchFamily="34" charset="0"/>
              </a:rPr>
              <a:t>Requirement Quality</a:t>
            </a:r>
            <a:r>
              <a:rPr lang="en-US" sz="1400" dirty="0"/>
              <a:t>: </a:t>
            </a:r>
            <a:r>
              <a:rPr lang="en-US" sz="1600" dirty="0">
                <a:latin typeface="Arial" panose="020B0604020202020204" pitchFamily="34" charset="0"/>
              </a:rPr>
              <a:t>Consistency, correctness, and completeness of the translation are the measure of goodness with respect to architecture and model maturity</a:t>
            </a:r>
            <a:r>
              <a:rPr lang="en-US" sz="1400" dirty="0"/>
              <a:t>.</a:t>
            </a:r>
            <a:r>
              <a:rPr lang="en-US" sz="1400" baseline="30000" dirty="0"/>
              <a:t>4</a:t>
            </a:r>
            <a:endParaRPr lang="en-US" sz="1400" dirty="0"/>
          </a:p>
        </p:txBody>
      </p:sp>
      <p:sp>
        <p:nvSpPr>
          <p:cNvPr id="6" name="Slide Number Placeholder 5">
            <a:extLst>
              <a:ext uri="{FF2B5EF4-FFF2-40B4-BE49-F238E27FC236}">
                <a16:creationId xmlns:a16="http://schemas.microsoft.com/office/drawing/2014/main" xmlns="" id="{8F7E4001-3519-4E9A-A96D-739C3835C3A1}"/>
              </a:ext>
            </a:extLst>
          </p:cNvPr>
          <p:cNvSpPr>
            <a:spLocks noGrp="1"/>
          </p:cNvSpPr>
          <p:nvPr>
            <p:ph type="sldNum" sz="quarter" idx="12"/>
          </p:nvPr>
        </p:nvSpPr>
        <p:spPr>
          <a:xfrm>
            <a:off x="12898446" y="6693626"/>
            <a:ext cx="919155" cy="570722"/>
          </a:xfrm>
        </p:spPr>
        <p:txBody>
          <a:bodyPr/>
          <a:lstStyle/>
          <a:p>
            <a:fld id="{C4744B21-810B-4A95-B679-DCDEA5EFB491}" type="slidenum">
              <a:rPr lang="en-US" smtClean="0"/>
              <a:t>3</a:t>
            </a:fld>
            <a:endParaRPr lang="en-US" dirty="0"/>
          </a:p>
        </p:txBody>
      </p:sp>
      <p:sp>
        <p:nvSpPr>
          <p:cNvPr id="10" name="Rectangle 9">
            <a:extLst>
              <a:ext uri="{FF2B5EF4-FFF2-40B4-BE49-F238E27FC236}">
                <a16:creationId xmlns:a16="http://schemas.microsoft.com/office/drawing/2014/main" xmlns="" id="{89266A6C-A4B8-4D6B-8557-B74D1C6B6B45}"/>
              </a:ext>
            </a:extLst>
          </p:cNvPr>
          <p:cNvSpPr/>
          <p:nvPr/>
        </p:nvSpPr>
        <p:spPr>
          <a:xfrm>
            <a:off x="4387598" y="6840434"/>
            <a:ext cx="1696452" cy="4206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a:p>
        </p:txBody>
      </p:sp>
      <p:sp>
        <p:nvSpPr>
          <p:cNvPr id="9" name="Rectangle 8">
            <a:extLst>
              <a:ext uri="{FF2B5EF4-FFF2-40B4-BE49-F238E27FC236}">
                <a16:creationId xmlns:a16="http://schemas.microsoft.com/office/drawing/2014/main" xmlns="" id="{1CB67EC8-7100-47E8-BFDC-AF5AFEE7E466}"/>
              </a:ext>
            </a:extLst>
          </p:cNvPr>
          <p:cNvSpPr/>
          <p:nvPr/>
        </p:nvSpPr>
        <p:spPr>
          <a:xfrm>
            <a:off x="-1" y="5150920"/>
            <a:ext cx="13817601" cy="873316"/>
          </a:xfrm>
          <a:prstGeom prst="rect">
            <a:avLst/>
          </a:prstGeom>
          <a:solidFill>
            <a:srgbClr val="045935">
              <a:alpha val="70000"/>
            </a:srgbClr>
          </a:solidFill>
        </p:spPr>
        <p:txBody>
          <a:bodyPr wrap="square">
            <a:spAutoFit/>
          </a:bodyPr>
          <a:lstStyle/>
          <a:p>
            <a:pPr algn="ctr">
              <a:lnSpc>
                <a:spcPct val="110000"/>
              </a:lnSpc>
              <a:tabLst>
                <a:tab pos="6217737" algn="r"/>
              </a:tabLst>
            </a:pPr>
            <a:r>
              <a:rPr lang="en-US" sz="2400" i="1" dirty="0">
                <a:solidFill>
                  <a:schemeClr val="bg1"/>
                </a:solidFill>
              </a:rPr>
              <a:t>The presented approach provides rigor and formality to translate document data for requirements analysis to instantiate a quality architecture </a:t>
            </a:r>
          </a:p>
        </p:txBody>
      </p:sp>
    </p:spTree>
    <p:extLst>
      <p:ext uri="{BB962C8B-B14F-4D97-AF65-F5344CB8AC3E}">
        <p14:creationId xmlns:p14="http://schemas.microsoft.com/office/powerpoint/2010/main" val="300299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89DAD-80F3-450E-BDB6-9CE138C22B89}"/>
              </a:ext>
            </a:extLst>
          </p:cNvPr>
          <p:cNvSpPr>
            <a:spLocks noGrp="1"/>
          </p:cNvSpPr>
          <p:nvPr>
            <p:ph type="title"/>
          </p:nvPr>
        </p:nvSpPr>
        <p:spPr/>
        <p:txBody>
          <a:bodyPr/>
          <a:lstStyle/>
          <a:p>
            <a:r>
              <a:rPr lang="en-US" dirty="0"/>
              <a:t>Background Cont.</a:t>
            </a:r>
          </a:p>
        </p:txBody>
      </p:sp>
      <p:sp>
        <p:nvSpPr>
          <p:cNvPr id="3" name="Content Placeholder 2">
            <a:extLst>
              <a:ext uri="{FF2B5EF4-FFF2-40B4-BE49-F238E27FC236}">
                <a16:creationId xmlns:a16="http://schemas.microsoft.com/office/drawing/2014/main" xmlns="" id="{24F93552-E6AE-461C-84A1-7FEE76C4BC00}"/>
              </a:ext>
            </a:extLst>
          </p:cNvPr>
          <p:cNvSpPr>
            <a:spLocks noGrp="1"/>
          </p:cNvSpPr>
          <p:nvPr>
            <p:ph idx="1"/>
          </p:nvPr>
        </p:nvSpPr>
        <p:spPr>
          <a:xfrm>
            <a:off x="1584978" y="1465164"/>
            <a:ext cx="10883712" cy="4909806"/>
          </a:xfrm>
        </p:spPr>
        <p:txBody>
          <a:bodyPr>
            <a:normAutofit/>
          </a:bodyPr>
          <a:lstStyle/>
          <a:p>
            <a:r>
              <a:rPr lang="en-US" dirty="0"/>
              <a:t>Traditional system designers use analog or ad hoc practices in translating the nonspecific text of customer requirements’ to detailed technical functional requirements</a:t>
            </a:r>
          </a:p>
          <a:p>
            <a:r>
              <a:rPr lang="en-US" dirty="0"/>
              <a:t>Sometimes this is not clear, concise, correct, and or even verifiable</a:t>
            </a:r>
          </a:p>
          <a:p>
            <a:r>
              <a:rPr lang="en-US" dirty="0"/>
              <a:t>Specifications must be revised repeatedly to arrive at a suitable quality level to reduce programmatic risk</a:t>
            </a:r>
          </a:p>
          <a:p>
            <a:r>
              <a:rPr lang="en-US" dirty="0"/>
              <a:t>DoD capabilities typically give rise to more relevant detailed requirement information from many stakeholders, driving increased data sharing needs and enabling greater data analytics (feedback loops) in the holistic lifecycle management, but at the same time introducing programmatic and quality risks</a:t>
            </a:r>
          </a:p>
          <a:p>
            <a:r>
              <a:rPr lang="en-US" dirty="0"/>
              <a:t>Human-centered translation is where ambiguity and programmatic risk are introduced in the traditional SE process</a:t>
            </a:r>
          </a:p>
          <a:p>
            <a:endParaRPr lang="en-US" dirty="0"/>
          </a:p>
        </p:txBody>
      </p:sp>
      <p:sp>
        <p:nvSpPr>
          <p:cNvPr id="6" name="Slide Number Placeholder 5">
            <a:extLst>
              <a:ext uri="{FF2B5EF4-FFF2-40B4-BE49-F238E27FC236}">
                <a16:creationId xmlns:a16="http://schemas.microsoft.com/office/drawing/2014/main" xmlns="" id="{8F7E4001-3519-4E9A-A96D-739C3835C3A1}"/>
              </a:ext>
            </a:extLst>
          </p:cNvPr>
          <p:cNvSpPr>
            <a:spLocks noGrp="1"/>
          </p:cNvSpPr>
          <p:nvPr>
            <p:ph type="sldNum" sz="quarter" idx="12"/>
          </p:nvPr>
        </p:nvSpPr>
        <p:spPr>
          <a:xfrm>
            <a:off x="12898446" y="6693626"/>
            <a:ext cx="919155" cy="570722"/>
          </a:xfrm>
        </p:spPr>
        <p:txBody>
          <a:bodyPr/>
          <a:lstStyle/>
          <a:p>
            <a:fld id="{C4744B21-810B-4A95-B679-DCDEA5EFB491}" type="slidenum">
              <a:rPr lang="en-US" smtClean="0"/>
              <a:t>4</a:t>
            </a:fld>
            <a:endParaRPr lang="en-US" dirty="0"/>
          </a:p>
        </p:txBody>
      </p:sp>
      <p:sp>
        <p:nvSpPr>
          <p:cNvPr id="10" name="Rectangle 9">
            <a:extLst>
              <a:ext uri="{FF2B5EF4-FFF2-40B4-BE49-F238E27FC236}">
                <a16:creationId xmlns:a16="http://schemas.microsoft.com/office/drawing/2014/main" xmlns="" id="{89266A6C-A4B8-4D6B-8557-B74D1C6B6B45}"/>
              </a:ext>
            </a:extLst>
          </p:cNvPr>
          <p:cNvSpPr/>
          <p:nvPr/>
        </p:nvSpPr>
        <p:spPr>
          <a:xfrm>
            <a:off x="4387598" y="6840434"/>
            <a:ext cx="1696452" cy="4206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a:p>
        </p:txBody>
      </p:sp>
      <p:sp>
        <p:nvSpPr>
          <p:cNvPr id="11" name="Rectangle 10">
            <a:extLst>
              <a:ext uri="{FF2B5EF4-FFF2-40B4-BE49-F238E27FC236}">
                <a16:creationId xmlns:a16="http://schemas.microsoft.com/office/drawing/2014/main" xmlns="" id="{4F65E5B5-1EA4-48DC-BA5A-04DCCFEB8DB1}"/>
              </a:ext>
            </a:extLst>
          </p:cNvPr>
          <p:cNvSpPr/>
          <p:nvPr/>
        </p:nvSpPr>
        <p:spPr>
          <a:xfrm>
            <a:off x="-2" y="5870578"/>
            <a:ext cx="13817601" cy="873316"/>
          </a:xfrm>
          <a:prstGeom prst="rect">
            <a:avLst/>
          </a:prstGeom>
          <a:solidFill>
            <a:srgbClr val="045935">
              <a:alpha val="50000"/>
            </a:srgbClr>
          </a:solidFill>
        </p:spPr>
        <p:txBody>
          <a:bodyPr wrap="square">
            <a:spAutoFit/>
          </a:bodyPr>
          <a:lstStyle/>
          <a:p>
            <a:pPr algn="ctr">
              <a:lnSpc>
                <a:spcPct val="110000"/>
              </a:lnSpc>
              <a:tabLst>
                <a:tab pos="6217737" algn="r"/>
              </a:tabLst>
            </a:pPr>
            <a:r>
              <a:rPr lang="en-US" sz="2400" i="1" dirty="0">
                <a:solidFill>
                  <a:schemeClr val="bg1"/>
                </a:solidFill>
              </a:rPr>
              <a:t>Ambiguity and programmatic risk are most often introduced by translation of SE documentation into the Digital Engineering Environment</a:t>
            </a:r>
          </a:p>
        </p:txBody>
      </p:sp>
    </p:spTree>
    <p:extLst>
      <p:ext uri="{BB962C8B-B14F-4D97-AF65-F5344CB8AC3E}">
        <p14:creationId xmlns:p14="http://schemas.microsoft.com/office/powerpoint/2010/main" val="142991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E4ED18-B35F-4B79-B6CC-56DFC4583348}"/>
              </a:ext>
            </a:extLst>
          </p:cNvPr>
          <p:cNvSpPr>
            <a:spLocks noGrp="1"/>
          </p:cNvSpPr>
          <p:nvPr>
            <p:ph type="title"/>
          </p:nvPr>
        </p:nvSpPr>
        <p:spPr/>
        <p:txBody>
          <a:bodyPr/>
          <a:lstStyle/>
          <a:p>
            <a:r>
              <a:rPr lang="en-US" dirty="0"/>
              <a:t>Methodology		</a:t>
            </a:r>
          </a:p>
        </p:txBody>
      </p:sp>
      <p:sp>
        <p:nvSpPr>
          <p:cNvPr id="6" name="Slide Number Placeholder 5">
            <a:extLst>
              <a:ext uri="{FF2B5EF4-FFF2-40B4-BE49-F238E27FC236}">
                <a16:creationId xmlns:a16="http://schemas.microsoft.com/office/drawing/2014/main" xmlns="" id="{60235CA2-C87B-4D7A-8476-2E5B1C1CC1CC}"/>
              </a:ext>
            </a:extLst>
          </p:cNvPr>
          <p:cNvSpPr>
            <a:spLocks noGrp="1"/>
          </p:cNvSpPr>
          <p:nvPr>
            <p:ph type="sldNum" sz="quarter" idx="12"/>
          </p:nvPr>
        </p:nvSpPr>
        <p:spPr/>
        <p:txBody>
          <a:bodyPr/>
          <a:lstStyle/>
          <a:p>
            <a:fld id="{C4744B21-810B-4A95-B679-DCDEA5EFB491}" type="slidenum">
              <a:rPr lang="en-US" smtClean="0"/>
              <a:pPr/>
              <a:t>5</a:t>
            </a:fld>
            <a:endParaRPr lang="en-US" dirty="0"/>
          </a:p>
        </p:txBody>
      </p:sp>
      <p:graphicFrame>
        <p:nvGraphicFramePr>
          <p:cNvPr id="16" name="Content Placeholder 15">
            <a:extLst>
              <a:ext uri="{FF2B5EF4-FFF2-40B4-BE49-F238E27FC236}">
                <a16:creationId xmlns:a16="http://schemas.microsoft.com/office/drawing/2014/main" xmlns="" id="{7BB88B9A-B008-4524-96A1-BEC6F94D5BB5}"/>
              </a:ext>
            </a:extLst>
          </p:cNvPr>
          <p:cNvGraphicFramePr>
            <a:graphicFrameLocks noGrp="1"/>
          </p:cNvGraphicFramePr>
          <p:nvPr>
            <p:ph idx="1"/>
          </p:nvPr>
        </p:nvGraphicFramePr>
        <p:xfrm>
          <a:off x="3869705" y="1670918"/>
          <a:ext cx="4099016" cy="4432484"/>
        </p:xfrm>
        <a:graphic>
          <a:graphicData uri="http://schemas.openxmlformats.org/drawingml/2006/table">
            <a:tbl>
              <a:tblPr firstRow="1" firstCol="1" bandRow="1">
                <a:tableStyleId>{5C22544A-7EE6-4342-B048-85BDC9FD1C3A}</a:tableStyleId>
              </a:tblPr>
              <a:tblGrid>
                <a:gridCol w="845316">
                  <a:extLst>
                    <a:ext uri="{9D8B030D-6E8A-4147-A177-3AD203B41FA5}">
                      <a16:colId xmlns:a16="http://schemas.microsoft.com/office/drawing/2014/main" xmlns="" val="1952483992"/>
                    </a:ext>
                  </a:extLst>
                </a:gridCol>
                <a:gridCol w="1907986">
                  <a:extLst>
                    <a:ext uri="{9D8B030D-6E8A-4147-A177-3AD203B41FA5}">
                      <a16:colId xmlns:a16="http://schemas.microsoft.com/office/drawing/2014/main" xmlns="" val="512069301"/>
                    </a:ext>
                  </a:extLst>
                </a:gridCol>
                <a:gridCol w="1345714">
                  <a:extLst>
                    <a:ext uri="{9D8B030D-6E8A-4147-A177-3AD203B41FA5}">
                      <a16:colId xmlns:a16="http://schemas.microsoft.com/office/drawing/2014/main" xmlns="" val="2643101870"/>
                    </a:ext>
                  </a:extLst>
                </a:gridCol>
              </a:tblGrid>
              <a:tr h="379984">
                <a:tc>
                  <a:txBody>
                    <a:bodyPr/>
                    <a:lstStyle/>
                    <a:p>
                      <a:pPr marL="0" marR="0" algn="just">
                        <a:spcBef>
                          <a:spcPts val="0"/>
                        </a:spcBef>
                        <a:spcAft>
                          <a:spcPts val="0"/>
                        </a:spcAft>
                        <a:tabLst>
                          <a:tab pos="5486400" algn="r"/>
                        </a:tabLst>
                      </a:pPr>
                      <a:r>
                        <a:rPr lang="en-US" sz="1200" dirty="0">
                          <a:effectLst/>
                        </a:rPr>
                        <a:t>Method Step</a:t>
                      </a:r>
                      <a:endParaRPr lang="en-US" sz="1600" dirty="0">
                        <a:effectLst/>
                        <a:latin typeface="Times New Roman" panose="02020603050405020304" pitchFamily="18" charset="0"/>
                        <a:ea typeface="Times New Roman" panose="02020603050405020304" pitchFamily="18" charset="0"/>
                      </a:endParaRPr>
                    </a:p>
                  </a:txBody>
                  <a:tcPr marL="57213" marR="57213" marT="0" marB="0"/>
                </a:tc>
                <a:tc>
                  <a:txBody>
                    <a:bodyPr/>
                    <a:lstStyle/>
                    <a:p>
                      <a:r>
                        <a:rPr lang="en-US" sz="1200" dirty="0">
                          <a:effectLst/>
                        </a:rPr>
                        <a:t>Element Stereotype Created</a:t>
                      </a:r>
                      <a:endParaRPr lang="en-US" sz="3100" dirty="0"/>
                    </a:p>
                  </a:txBody>
                  <a:tcPr marL="57213" marR="57213" marT="0" marB="0"/>
                </a:tc>
                <a:tc>
                  <a:txBody>
                    <a:bodyPr/>
                    <a:lstStyle/>
                    <a:p>
                      <a:r>
                        <a:rPr lang="en-US" sz="1200" dirty="0">
                          <a:effectLst/>
                        </a:rPr>
                        <a:t>Relations Created</a:t>
                      </a:r>
                      <a:endParaRPr lang="en-US" sz="3100" dirty="0"/>
                    </a:p>
                  </a:txBody>
                  <a:tcPr marL="57213" marR="57213" marT="0" marB="0"/>
                </a:tc>
                <a:extLst>
                  <a:ext uri="{0D108BD9-81ED-4DB2-BD59-A6C34878D82A}">
                    <a16:rowId xmlns:a16="http://schemas.microsoft.com/office/drawing/2014/main" xmlns="" val="3177369610"/>
                  </a:ext>
                </a:extLst>
              </a:tr>
              <a:tr h="209330">
                <a:tc>
                  <a:txBody>
                    <a:bodyPr/>
                    <a:lstStyle/>
                    <a:p>
                      <a:pPr marL="0" marR="0" algn="just">
                        <a:spcBef>
                          <a:spcPts val="0"/>
                        </a:spcBef>
                        <a:spcAft>
                          <a:spcPts val="0"/>
                        </a:spcAft>
                        <a:tabLst>
                          <a:tab pos="5486400" algn="r"/>
                        </a:tabLst>
                      </a:pPr>
                      <a:r>
                        <a:rPr lang="en-US" sz="1200">
                          <a:effectLst/>
                        </a:rPr>
                        <a:t>1</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a:t>
                      </a:r>
                      <a:r>
                        <a:rPr lang="x-none" sz="1200" dirty="0">
                          <a:effectLst/>
                        </a:rPr>
                        <a:t>requirement</a:t>
                      </a:r>
                      <a:r>
                        <a:rPr lang="en-US" sz="1200" dirty="0">
                          <a:effectLst/>
                        </a:rPr>
                        <a:t>»</a:t>
                      </a:r>
                      <a:endParaRPr lang="en-US" sz="1600" dirty="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2243478258"/>
                  </a:ext>
                </a:extLst>
              </a:tr>
              <a:tr h="233322">
                <a:tc>
                  <a:txBody>
                    <a:bodyPr/>
                    <a:lstStyle/>
                    <a:p>
                      <a:pPr marL="0" marR="0" algn="just">
                        <a:spcBef>
                          <a:spcPts val="0"/>
                        </a:spcBef>
                        <a:spcAft>
                          <a:spcPts val="0"/>
                        </a:spcAft>
                        <a:tabLst>
                          <a:tab pos="5486400" algn="r"/>
                        </a:tabLst>
                      </a:pPr>
                      <a:r>
                        <a:rPr lang="en-US" sz="1200">
                          <a:effectLst/>
                        </a:rPr>
                        <a:t>2</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a:t>
                      </a:r>
                      <a:r>
                        <a:rPr lang="x-none" sz="1200" dirty="0">
                          <a:effectLst/>
                        </a:rPr>
                        <a:t>functionalRequirement</a:t>
                      </a:r>
                      <a:r>
                        <a:rPr lang="en-US" sz="1200" dirty="0">
                          <a:effectLst/>
                        </a:rPr>
                        <a:t>»</a:t>
                      </a:r>
                      <a:endParaRPr lang="en-US" sz="1600" dirty="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a:t>
                      </a:r>
                      <a:r>
                        <a:rPr lang="en-US" sz="1200" dirty="0" err="1">
                          <a:effectLst/>
                        </a:rPr>
                        <a:t>deriveReq</a:t>
                      </a: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3583337212"/>
                  </a:ext>
                </a:extLst>
              </a:tr>
              <a:tr h="189992">
                <a:tc>
                  <a:txBody>
                    <a:bodyPr/>
                    <a:lstStyle/>
                    <a:p>
                      <a:pPr marL="0" marR="0" algn="just">
                        <a:spcBef>
                          <a:spcPts val="0"/>
                        </a:spcBef>
                        <a:spcAft>
                          <a:spcPts val="0"/>
                        </a:spcAft>
                        <a:tabLst>
                          <a:tab pos="5486400" algn="r"/>
                        </a:tabLst>
                      </a:pPr>
                      <a:r>
                        <a:rPr lang="en-US" sz="1200">
                          <a:effectLst/>
                        </a:rPr>
                        <a:t>2.a</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«System» </a:t>
                      </a:r>
                      <a:endParaRPr lang="en-US" sz="1600" dirty="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2725514928"/>
                  </a:ext>
                </a:extLst>
              </a:tr>
              <a:tr h="189992">
                <a:tc>
                  <a:txBody>
                    <a:bodyPr/>
                    <a:lstStyle/>
                    <a:p>
                      <a:pPr marL="0" marR="0" algn="just">
                        <a:spcBef>
                          <a:spcPts val="0"/>
                        </a:spcBef>
                        <a:spcAft>
                          <a:spcPts val="0"/>
                        </a:spcAft>
                        <a:tabLst>
                          <a:tab pos="5486400" algn="r"/>
                        </a:tabLst>
                      </a:pPr>
                      <a:r>
                        <a:rPr lang="en-US" sz="1200">
                          <a:effectLst/>
                        </a:rPr>
                        <a:t>2.a.1</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a:effectLst/>
                        </a:rPr>
                        <a:t> </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«allocate»</a:t>
                      </a:r>
                      <a:endParaRPr lang="en-US" sz="1600" dirty="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1958862435"/>
                  </a:ext>
                </a:extLst>
              </a:tr>
              <a:tr h="189992">
                <a:tc>
                  <a:txBody>
                    <a:bodyPr/>
                    <a:lstStyle/>
                    <a:p>
                      <a:pPr marL="0" marR="0" algn="just">
                        <a:spcBef>
                          <a:spcPts val="0"/>
                        </a:spcBef>
                        <a:spcAft>
                          <a:spcPts val="0"/>
                        </a:spcAft>
                        <a:tabLst>
                          <a:tab pos="5486400" algn="r"/>
                        </a:tabLst>
                      </a:pPr>
                      <a:r>
                        <a:rPr lang="en-US" sz="1200">
                          <a:effectLst/>
                        </a:rPr>
                        <a:t>2.b</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a:effectLst/>
                        </a:rPr>
                        <a:t>«function»</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a:effectLst/>
                        </a:rPr>
                        <a:t> </a:t>
                      </a:r>
                      <a:endParaRPr lang="en-US" sz="160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607790519"/>
                  </a:ext>
                </a:extLst>
              </a:tr>
              <a:tr h="189992">
                <a:tc>
                  <a:txBody>
                    <a:bodyPr/>
                    <a:lstStyle/>
                    <a:p>
                      <a:pPr marL="0" marR="0" algn="just">
                        <a:spcBef>
                          <a:spcPts val="0"/>
                        </a:spcBef>
                        <a:spcAft>
                          <a:spcPts val="0"/>
                        </a:spcAft>
                        <a:tabLst>
                          <a:tab pos="5486400" algn="r"/>
                        </a:tabLst>
                      </a:pPr>
                      <a:r>
                        <a:rPr lang="en-US" sz="1200">
                          <a:effectLst/>
                        </a:rPr>
                        <a:t>2.b.1</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«refine»</a:t>
                      </a:r>
                      <a:endParaRPr lang="en-US" sz="1600" dirty="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1442919686"/>
                  </a:ext>
                </a:extLst>
              </a:tr>
              <a:tr h="569976">
                <a:tc>
                  <a:txBody>
                    <a:bodyPr/>
                    <a:lstStyle/>
                    <a:p>
                      <a:pPr marL="0" marR="0" algn="just">
                        <a:spcBef>
                          <a:spcPts val="0"/>
                        </a:spcBef>
                        <a:spcAft>
                          <a:spcPts val="0"/>
                        </a:spcAft>
                        <a:tabLst>
                          <a:tab pos="5486400" algn="r"/>
                        </a:tabLst>
                      </a:pPr>
                      <a:r>
                        <a:rPr lang="en-US" sz="1200">
                          <a:effectLst/>
                        </a:rPr>
                        <a:t>2.c</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a:t>
                      </a:r>
                      <a:r>
                        <a:rPr lang="en-US" sz="1200" dirty="0" err="1">
                          <a:effectLst/>
                        </a:rPr>
                        <a:t>MeasurementSet</a:t>
                      </a:r>
                      <a:r>
                        <a:rPr lang="en-US" sz="1200" dirty="0">
                          <a:effectLst/>
                        </a:rPr>
                        <a:t>»</a:t>
                      </a:r>
                      <a:br>
                        <a:rPr lang="en-US" sz="1200" dirty="0">
                          <a:effectLst/>
                        </a:rPr>
                      </a:br>
                      <a:r>
                        <a:rPr lang="en-US" sz="1200" dirty="0">
                          <a:effectLst/>
                        </a:rPr>
                        <a:t>«</a:t>
                      </a:r>
                      <a:r>
                        <a:rPr lang="en-US" sz="1200" dirty="0" err="1">
                          <a:effectLst/>
                        </a:rPr>
                        <a:t>ActualMeasurementSet</a:t>
                      </a:r>
                      <a:r>
                        <a:rPr lang="en-US" sz="1200" dirty="0">
                          <a:effectLst/>
                        </a:rPr>
                        <a:t>»</a:t>
                      </a:r>
                      <a:endParaRPr lang="en-US" sz="1600" dirty="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3835460599"/>
                  </a:ext>
                </a:extLst>
              </a:tr>
              <a:tr h="189992">
                <a:tc>
                  <a:txBody>
                    <a:bodyPr/>
                    <a:lstStyle/>
                    <a:p>
                      <a:pPr marL="0" marR="0" algn="just">
                        <a:spcBef>
                          <a:spcPts val="0"/>
                        </a:spcBef>
                        <a:spcAft>
                          <a:spcPts val="0"/>
                        </a:spcAft>
                        <a:tabLst>
                          <a:tab pos="5486400" algn="r"/>
                        </a:tabLst>
                      </a:pPr>
                      <a:r>
                        <a:rPr lang="en-US" sz="1200">
                          <a:effectLst/>
                        </a:rPr>
                        <a:t>2.c.1</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a:effectLst/>
                        </a:rPr>
                        <a:t> </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«refine»</a:t>
                      </a:r>
                      <a:endParaRPr lang="en-US" sz="1600" dirty="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2104384506"/>
                  </a:ext>
                </a:extLst>
              </a:tr>
              <a:tr h="189992">
                <a:tc>
                  <a:txBody>
                    <a:bodyPr/>
                    <a:lstStyle/>
                    <a:p>
                      <a:pPr marL="0" marR="0" algn="just">
                        <a:spcBef>
                          <a:spcPts val="0"/>
                        </a:spcBef>
                        <a:spcAft>
                          <a:spcPts val="0"/>
                        </a:spcAft>
                        <a:tabLst>
                          <a:tab pos="5486400" algn="r"/>
                        </a:tabLst>
                      </a:pPr>
                      <a:r>
                        <a:rPr lang="en-US" sz="1200">
                          <a:effectLst/>
                        </a:rPr>
                        <a:t>2.c.2</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«Standard»</a:t>
                      </a:r>
                      <a:endParaRPr lang="en-US" sz="1600" dirty="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a:effectLst/>
                        </a:rPr>
                        <a:t> </a:t>
                      </a:r>
                      <a:endParaRPr lang="en-US" sz="160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687211403"/>
                  </a:ext>
                </a:extLst>
              </a:tr>
              <a:tr h="379984">
                <a:tc>
                  <a:txBody>
                    <a:bodyPr/>
                    <a:lstStyle/>
                    <a:p>
                      <a:pPr marL="0" marR="0" algn="just">
                        <a:spcBef>
                          <a:spcPts val="0"/>
                        </a:spcBef>
                        <a:spcAft>
                          <a:spcPts val="0"/>
                        </a:spcAft>
                        <a:tabLst>
                          <a:tab pos="5486400" algn="r"/>
                        </a:tabLst>
                      </a:pPr>
                      <a:r>
                        <a:rPr lang="en-US" sz="1200">
                          <a:effectLst/>
                        </a:rPr>
                        <a:t>2.d</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a:t>
                      </a:r>
                      <a:r>
                        <a:rPr lang="en-US" sz="1200" dirty="0" err="1">
                          <a:effectLst/>
                        </a:rPr>
                        <a:t>OperationalAction</a:t>
                      </a:r>
                      <a:r>
                        <a:rPr lang="en-US" sz="1200" dirty="0">
                          <a:effectLst/>
                        </a:rPr>
                        <a:t>»</a:t>
                      </a:r>
                      <a:br>
                        <a:rPr lang="en-US" sz="1200" dirty="0">
                          <a:effectLst/>
                        </a:rPr>
                      </a:br>
                      <a:r>
                        <a:rPr lang="en-US" sz="1200" dirty="0">
                          <a:effectLst/>
                        </a:rPr>
                        <a:t>«</a:t>
                      </a:r>
                      <a:r>
                        <a:rPr lang="en-US" sz="1200" dirty="0" err="1">
                          <a:effectLst/>
                        </a:rPr>
                        <a:t>OperationalActivity</a:t>
                      </a:r>
                      <a:r>
                        <a:rPr lang="en-US" sz="1200" dirty="0">
                          <a:effectLst/>
                        </a:rPr>
                        <a:t>»</a:t>
                      </a:r>
                      <a:endParaRPr lang="en-US" sz="1600" dirty="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3533190925"/>
                  </a:ext>
                </a:extLst>
              </a:tr>
              <a:tr h="189992">
                <a:tc>
                  <a:txBody>
                    <a:bodyPr/>
                    <a:lstStyle/>
                    <a:p>
                      <a:pPr marL="0" marR="0" algn="just">
                        <a:spcBef>
                          <a:spcPts val="0"/>
                        </a:spcBef>
                        <a:spcAft>
                          <a:spcPts val="0"/>
                        </a:spcAft>
                        <a:tabLst>
                          <a:tab pos="5486400" algn="r"/>
                        </a:tabLst>
                      </a:pPr>
                      <a:r>
                        <a:rPr lang="en-US" sz="1200">
                          <a:effectLst/>
                        </a:rPr>
                        <a:t>2.d.1</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a:effectLst/>
                        </a:rPr>
                        <a:t>«refine»</a:t>
                      </a:r>
                      <a:endParaRPr lang="en-US" sz="160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3538799573"/>
                  </a:ext>
                </a:extLst>
              </a:tr>
              <a:tr h="189992">
                <a:tc>
                  <a:txBody>
                    <a:bodyPr/>
                    <a:lstStyle/>
                    <a:p>
                      <a:pPr marL="0" marR="0" algn="just">
                        <a:spcBef>
                          <a:spcPts val="0"/>
                        </a:spcBef>
                        <a:spcAft>
                          <a:spcPts val="0"/>
                        </a:spcAft>
                        <a:tabLst>
                          <a:tab pos="5486400" algn="r"/>
                        </a:tabLst>
                      </a:pPr>
                      <a:r>
                        <a:rPr lang="en-US" sz="1200">
                          <a:effectLst/>
                        </a:rPr>
                        <a:t>2.e.1</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«dependency»</a:t>
                      </a:r>
                      <a:endParaRPr lang="en-US" sz="1600" dirty="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1397300336"/>
                  </a:ext>
                </a:extLst>
              </a:tr>
              <a:tr h="379984">
                <a:tc>
                  <a:txBody>
                    <a:bodyPr/>
                    <a:lstStyle/>
                    <a:p>
                      <a:pPr marL="0" marR="0" algn="just">
                        <a:spcBef>
                          <a:spcPts val="0"/>
                        </a:spcBef>
                        <a:spcAft>
                          <a:spcPts val="0"/>
                        </a:spcAft>
                        <a:tabLst>
                          <a:tab pos="5486400" algn="r"/>
                        </a:tabLst>
                      </a:pPr>
                      <a:r>
                        <a:rPr lang="en-US" sz="1200">
                          <a:effectLst/>
                        </a:rPr>
                        <a:t>2.e.2</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a:t>
                      </a:r>
                      <a:r>
                        <a:rPr lang="en-US" sz="1200" dirty="0" err="1">
                          <a:effectLst/>
                        </a:rPr>
                        <a:t>OperationalStateDescription</a:t>
                      </a:r>
                      <a:r>
                        <a:rPr lang="en-US" sz="1200" dirty="0">
                          <a:effectLst/>
                        </a:rPr>
                        <a:t>»</a:t>
                      </a:r>
                      <a:endParaRPr lang="en-US" sz="1600" dirty="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«refine»</a:t>
                      </a:r>
                      <a:endParaRPr lang="en-US" sz="1600" dirty="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3126937460"/>
                  </a:ext>
                </a:extLst>
              </a:tr>
              <a:tr h="189992">
                <a:tc>
                  <a:txBody>
                    <a:bodyPr/>
                    <a:lstStyle/>
                    <a:p>
                      <a:pPr marL="0" marR="0" algn="just">
                        <a:spcBef>
                          <a:spcPts val="0"/>
                        </a:spcBef>
                        <a:spcAft>
                          <a:spcPts val="0"/>
                        </a:spcAft>
                        <a:tabLst>
                          <a:tab pos="5486400" algn="r"/>
                        </a:tabLst>
                      </a:pPr>
                      <a:r>
                        <a:rPr lang="en-US" sz="1200">
                          <a:effectLst/>
                        </a:rPr>
                        <a:t>2.e.3</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a:t>
                      </a:r>
                      <a:r>
                        <a:rPr lang="en-US" sz="1200" dirty="0" err="1">
                          <a:effectLst/>
                        </a:rPr>
                        <a:t>OperationalConstraint</a:t>
                      </a:r>
                      <a:r>
                        <a:rPr lang="en-US" sz="1200" dirty="0">
                          <a:effectLst/>
                        </a:rPr>
                        <a:t>»</a:t>
                      </a:r>
                      <a:endParaRPr lang="en-US" sz="1600" dirty="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518005767"/>
                  </a:ext>
                </a:extLst>
              </a:tr>
              <a:tr h="189992">
                <a:tc>
                  <a:txBody>
                    <a:bodyPr/>
                    <a:lstStyle/>
                    <a:p>
                      <a:pPr marL="0" marR="0" algn="just">
                        <a:spcBef>
                          <a:spcPts val="0"/>
                        </a:spcBef>
                        <a:spcAft>
                          <a:spcPts val="0"/>
                        </a:spcAft>
                        <a:tabLst>
                          <a:tab pos="5486400" algn="r"/>
                        </a:tabLst>
                      </a:pPr>
                      <a:r>
                        <a:rPr lang="en-US" sz="1200">
                          <a:effectLst/>
                        </a:rPr>
                        <a:t>3</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«Capability»</a:t>
                      </a:r>
                      <a:endParaRPr lang="en-US" sz="1600" dirty="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1975667809"/>
                  </a:ext>
                </a:extLst>
              </a:tr>
              <a:tr h="189992">
                <a:tc>
                  <a:txBody>
                    <a:bodyPr/>
                    <a:lstStyle/>
                    <a:p>
                      <a:pPr marL="0" marR="0" algn="just">
                        <a:spcBef>
                          <a:spcPts val="0"/>
                        </a:spcBef>
                        <a:spcAft>
                          <a:spcPts val="0"/>
                        </a:spcAft>
                        <a:tabLst>
                          <a:tab pos="5486400" algn="r"/>
                        </a:tabLst>
                      </a:pPr>
                      <a:r>
                        <a:rPr lang="en-US" sz="1200">
                          <a:effectLst/>
                        </a:rPr>
                        <a:t>3.a</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 </a:t>
                      </a:r>
                      <a:endParaRPr lang="en-US" sz="1600" dirty="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«trace»</a:t>
                      </a:r>
                      <a:endParaRPr lang="en-US" sz="1600" dirty="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2129355385"/>
                  </a:ext>
                </a:extLst>
              </a:tr>
              <a:tr h="189992">
                <a:tc>
                  <a:txBody>
                    <a:bodyPr/>
                    <a:lstStyle/>
                    <a:p>
                      <a:pPr marL="0" marR="0" algn="just">
                        <a:spcBef>
                          <a:spcPts val="0"/>
                        </a:spcBef>
                        <a:spcAft>
                          <a:spcPts val="0"/>
                        </a:spcAft>
                        <a:tabLst>
                          <a:tab pos="5486400" algn="r"/>
                        </a:tabLst>
                      </a:pPr>
                      <a:r>
                        <a:rPr lang="en-US" sz="1200">
                          <a:effectLst/>
                        </a:rPr>
                        <a:t>4</a:t>
                      </a:r>
                      <a:endParaRPr lang="en-US" sz="160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Complete</a:t>
                      </a:r>
                      <a:endParaRPr lang="en-US" sz="1600" dirty="0">
                        <a:effectLst/>
                        <a:latin typeface="Times New Roman" panose="02020603050405020304" pitchFamily="18" charset="0"/>
                        <a:ea typeface="Times New Roman" panose="02020603050405020304" pitchFamily="18" charset="0"/>
                      </a:endParaRPr>
                    </a:p>
                  </a:txBody>
                  <a:tcPr marL="57213" marR="57213" marT="0" marB="0"/>
                </a:tc>
                <a:tc>
                  <a:txBody>
                    <a:bodyPr/>
                    <a:lstStyle/>
                    <a:p>
                      <a:pPr marL="0" marR="0" algn="ctr">
                        <a:spcBef>
                          <a:spcPts val="0"/>
                        </a:spcBef>
                        <a:spcAft>
                          <a:spcPts val="0"/>
                        </a:spcAft>
                        <a:tabLst>
                          <a:tab pos="5486400" algn="r"/>
                        </a:tabLst>
                      </a:pPr>
                      <a:r>
                        <a:rPr lang="en-US" sz="1200" dirty="0">
                          <a:effectLst/>
                        </a:rPr>
                        <a:t>Complete</a:t>
                      </a:r>
                      <a:endParaRPr lang="en-US" sz="1600" dirty="0">
                        <a:effectLst/>
                        <a:latin typeface="Times New Roman" panose="02020603050405020304" pitchFamily="18" charset="0"/>
                        <a:ea typeface="Times New Roman" panose="02020603050405020304" pitchFamily="18" charset="0"/>
                      </a:endParaRPr>
                    </a:p>
                  </a:txBody>
                  <a:tcPr marL="57213" marR="57213" marT="0" marB="0"/>
                </a:tc>
                <a:extLst>
                  <a:ext uri="{0D108BD9-81ED-4DB2-BD59-A6C34878D82A}">
                    <a16:rowId xmlns:a16="http://schemas.microsoft.com/office/drawing/2014/main" xmlns="" val="797092542"/>
                  </a:ext>
                </a:extLst>
              </a:tr>
            </a:tbl>
          </a:graphicData>
        </a:graphic>
      </p:graphicFrame>
      <p:pic>
        <p:nvPicPr>
          <p:cNvPr id="18" name="Picture 17" descr="Text&#10;&#10;Description automatically generated">
            <a:extLst>
              <a:ext uri="{FF2B5EF4-FFF2-40B4-BE49-F238E27FC236}">
                <a16:creationId xmlns:a16="http://schemas.microsoft.com/office/drawing/2014/main" xmlns="" id="{84BA1D22-68FA-43CF-AC37-7C85BF06C198}"/>
              </a:ext>
            </a:extLst>
          </p:cNvPr>
          <p:cNvPicPr>
            <a:picLocks noChangeAspect="1"/>
          </p:cNvPicPr>
          <p:nvPr/>
        </p:nvPicPr>
        <p:blipFill>
          <a:blip r:embed="rId3"/>
          <a:stretch>
            <a:fillRect/>
          </a:stretch>
        </p:blipFill>
        <p:spPr>
          <a:xfrm>
            <a:off x="694944" y="1670918"/>
            <a:ext cx="2718379" cy="3301487"/>
          </a:xfrm>
          <a:prstGeom prst="rect">
            <a:avLst/>
          </a:prstGeom>
        </p:spPr>
      </p:pic>
      <p:sp>
        <p:nvSpPr>
          <p:cNvPr id="20" name="TextBox 19">
            <a:extLst>
              <a:ext uri="{FF2B5EF4-FFF2-40B4-BE49-F238E27FC236}">
                <a16:creationId xmlns:a16="http://schemas.microsoft.com/office/drawing/2014/main" xmlns="" id="{053D7158-105D-46C1-A8AE-46C9A4FA4CE9}"/>
              </a:ext>
            </a:extLst>
          </p:cNvPr>
          <p:cNvSpPr txBox="1"/>
          <p:nvPr/>
        </p:nvSpPr>
        <p:spPr>
          <a:xfrm>
            <a:off x="1071532" y="2213870"/>
            <a:ext cx="1889381" cy="1557158"/>
          </a:xfrm>
          <a:prstGeom prst="rect">
            <a:avLst/>
          </a:prstGeom>
          <a:noFill/>
        </p:spPr>
        <p:txBody>
          <a:bodyPr wrap="square" rtlCol="0">
            <a:spAutoFit/>
          </a:bodyPr>
          <a:lstStyle/>
          <a:p>
            <a:pPr algn="ctr"/>
            <a:r>
              <a:rPr lang="en-US" sz="3173" dirty="0"/>
              <a:t>Steps to Create Elements</a:t>
            </a:r>
          </a:p>
        </p:txBody>
      </p:sp>
      <p:sp>
        <p:nvSpPr>
          <p:cNvPr id="24" name="Arrow: Bent 23">
            <a:extLst>
              <a:ext uri="{FF2B5EF4-FFF2-40B4-BE49-F238E27FC236}">
                <a16:creationId xmlns:a16="http://schemas.microsoft.com/office/drawing/2014/main" xmlns="" id="{BFEA182E-EFF5-404F-8A03-E6D4004207FD}"/>
              </a:ext>
            </a:extLst>
          </p:cNvPr>
          <p:cNvSpPr/>
          <p:nvPr/>
        </p:nvSpPr>
        <p:spPr>
          <a:xfrm flipV="1">
            <a:off x="1631495" y="5142734"/>
            <a:ext cx="1781829" cy="59239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a:solidFill>
                <a:schemeClr val="tx1"/>
              </a:solidFill>
            </a:endParaRPr>
          </a:p>
        </p:txBody>
      </p:sp>
      <p:sp>
        <p:nvSpPr>
          <p:cNvPr id="25" name="Arrow: Bent 24">
            <a:extLst>
              <a:ext uri="{FF2B5EF4-FFF2-40B4-BE49-F238E27FC236}">
                <a16:creationId xmlns:a16="http://schemas.microsoft.com/office/drawing/2014/main" xmlns="" id="{5B9C77FE-5B5D-4A9F-B34A-2A50A1AFB471}"/>
              </a:ext>
            </a:extLst>
          </p:cNvPr>
          <p:cNvSpPr/>
          <p:nvPr/>
        </p:nvSpPr>
        <p:spPr>
          <a:xfrm rot="5400000">
            <a:off x="8206776" y="2085504"/>
            <a:ext cx="1222394" cy="84524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a:solidFill>
                <a:schemeClr val="tx1"/>
              </a:solidFill>
            </a:endParaRPr>
          </a:p>
        </p:txBody>
      </p:sp>
      <p:sp>
        <p:nvSpPr>
          <p:cNvPr id="26" name="TextBox 25">
            <a:extLst>
              <a:ext uri="{FF2B5EF4-FFF2-40B4-BE49-F238E27FC236}">
                <a16:creationId xmlns:a16="http://schemas.microsoft.com/office/drawing/2014/main" xmlns="" id="{C4DFB6FD-EEC4-4525-92EC-DFB8B1B1EFA8}"/>
              </a:ext>
            </a:extLst>
          </p:cNvPr>
          <p:cNvSpPr txBox="1"/>
          <p:nvPr/>
        </p:nvSpPr>
        <p:spPr>
          <a:xfrm>
            <a:off x="9496404" y="1721239"/>
            <a:ext cx="3216088" cy="1557158"/>
          </a:xfrm>
          <a:prstGeom prst="rect">
            <a:avLst/>
          </a:prstGeom>
          <a:noFill/>
        </p:spPr>
        <p:txBody>
          <a:bodyPr wrap="square" rtlCol="0">
            <a:spAutoFit/>
          </a:bodyPr>
          <a:lstStyle/>
          <a:p>
            <a:pPr algn="ctr"/>
            <a:r>
              <a:rPr lang="en-US" sz="3173" dirty="0"/>
              <a:t>Created Elements in MBSE Tool</a:t>
            </a:r>
          </a:p>
        </p:txBody>
      </p:sp>
      <p:sp>
        <p:nvSpPr>
          <p:cNvPr id="15" name="Rectangle 14">
            <a:extLst>
              <a:ext uri="{FF2B5EF4-FFF2-40B4-BE49-F238E27FC236}">
                <a16:creationId xmlns:a16="http://schemas.microsoft.com/office/drawing/2014/main" xmlns="" id="{89266A6C-A4B8-4D6B-8557-B74D1C6B6B45}"/>
              </a:ext>
            </a:extLst>
          </p:cNvPr>
          <p:cNvSpPr/>
          <p:nvPr/>
        </p:nvSpPr>
        <p:spPr>
          <a:xfrm>
            <a:off x="6176284" y="6834610"/>
            <a:ext cx="1696452" cy="4206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a:p>
        </p:txBody>
      </p:sp>
      <p:pic>
        <p:nvPicPr>
          <p:cNvPr id="7" name="Graphic 6">
            <a:extLst>
              <a:ext uri="{FF2B5EF4-FFF2-40B4-BE49-F238E27FC236}">
                <a16:creationId xmlns:a16="http://schemas.microsoft.com/office/drawing/2014/main" xmlns="" id="{56252C03-BC72-4354-BC86-ED2DA8B867E2}"/>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8087882" y="3313875"/>
            <a:ext cx="5349485" cy="3061094"/>
          </a:xfrm>
          <a:prstGeom prst="rect">
            <a:avLst/>
          </a:prstGeom>
        </p:spPr>
      </p:pic>
    </p:spTree>
    <p:extLst>
      <p:ext uri="{BB962C8B-B14F-4D97-AF65-F5344CB8AC3E}">
        <p14:creationId xmlns:p14="http://schemas.microsoft.com/office/powerpoint/2010/main" val="269176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1"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grpId="1"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animBg="1"/>
      <p:bldP spid="25" grpId="1" animBg="1"/>
      <p:bldP spid="2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7E2786-C33C-47C4-9842-76C8F2DA169B}"/>
              </a:ext>
            </a:extLst>
          </p:cNvPr>
          <p:cNvSpPr>
            <a:spLocks noGrp="1"/>
          </p:cNvSpPr>
          <p:nvPr>
            <p:ph type="title"/>
          </p:nvPr>
        </p:nvSpPr>
        <p:spPr/>
        <p:txBody>
          <a:bodyPr/>
          <a:lstStyle/>
          <a:p>
            <a:r>
              <a:rPr lang="en-US" dirty="0"/>
              <a:t>Methodology Assumptions</a:t>
            </a:r>
          </a:p>
        </p:txBody>
      </p:sp>
      <p:sp>
        <p:nvSpPr>
          <p:cNvPr id="4" name="Content Placeholder 3"/>
          <p:cNvSpPr>
            <a:spLocks noGrp="1"/>
          </p:cNvSpPr>
          <p:nvPr>
            <p:ph idx="1"/>
          </p:nvPr>
        </p:nvSpPr>
        <p:spPr>
          <a:xfrm>
            <a:off x="1584978" y="1465164"/>
            <a:ext cx="10883712" cy="4767395"/>
          </a:xfrm>
        </p:spPr>
        <p:txBody>
          <a:bodyPr/>
          <a:lstStyle/>
          <a:p>
            <a:pPr marL="228600" indent="-228600"/>
            <a:r>
              <a:rPr lang="en-US" sz="2000" dirty="0"/>
              <a:t>The SRS and CDD documents (for the example)</a:t>
            </a:r>
          </a:p>
          <a:p>
            <a:pPr marL="228600" indent="-228600"/>
            <a:r>
              <a:rPr lang="en-US" sz="2000" dirty="0"/>
              <a:t>DoDAF is the selected architecture framework (at minimum)</a:t>
            </a:r>
          </a:p>
          <a:p>
            <a:pPr marL="228600" indent="-228600"/>
            <a:r>
              <a:rPr lang="en-US" sz="2000" dirty="0"/>
              <a:t>Functional performance requirement (for the example)</a:t>
            </a:r>
          </a:p>
          <a:p>
            <a:pPr marL="228600" indent="-228600"/>
            <a:r>
              <a:rPr lang="en-US" sz="2000" dirty="0"/>
              <a:t>First tier of the system is only level presented (for the example)</a:t>
            </a:r>
          </a:p>
          <a:p>
            <a:pPr marL="228600" indent="-228600"/>
            <a:r>
              <a:rPr lang="en-US" sz="2000" dirty="0"/>
              <a:t>Typically, not all data is present on Requirement Diagrams (the example shows the connections on the same diagram)</a:t>
            </a:r>
          </a:p>
          <a:p>
            <a:pPr marL="228600" indent="-228600"/>
            <a:r>
              <a:rPr lang="en-US" sz="2000" dirty="0"/>
              <a:t>Specifically for a functional performance requirement, the modeling elements and associated relationships show specifics about the system under design and provide the states or modes of operation to meet the intended derived functional performance requirements.</a:t>
            </a:r>
          </a:p>
          <a:p>
            <a:endParaRPr lang="en-US" sz="2000" dirty="0"/>
          </a:p>
        </p:txBody>
      </p:sp>
      <p:sp>
        <p:nvSpPr>
          <p:cNvPr id="5" name="Rectangle 4">
            <a:extLst>
              <a:ext uri="{FF2B5EF4-FFF2-40B4-BE49-F238E27FC236}">
                <a16:creationId xmlns:a16="http://schemas.microsoft.com/office/drawing/2014/main" xmlns="" id="{89266A6C-A4B8-4D6B-8557-B74D1C6B6B45}"/>
              </a:ext>
            </a:extLst>
          </p:cNvPr>
          <p:cNvSpPr/>
          <p:nvPr/>
        </p:nvSpPr>
        <p:spPr>
          <a:xfrm>
            <a:off x="6187714" y="6834610"/>
            <a:ext cx="1696452" cy="4206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a:p>
        </p:txBody>
      </p:sp>
      <p:sp>
        <p:nvSpPr>
          <p:cNvPr id="6" name="Slide Number Placeholder 5">
            <a:extLst>
              <a:ext uri="{FF2B5EF4-FFF2-40B4-BE49-F238E27FC236}">
                <a16:creationId xmlns:a16="http://schemas.microsoft.com/office/drawing/2014/main" xmlns="" id="{F23953DB-7806-4690-A78C-EAEC8B7B9112}"/>
              </a:ext>
            </a:extLst>
          </p:cNvPr>
          <p:cNvSpPr>
            <a:spLocks noGrp="1"/>
          </p:cNvSpPr>
          <p:nvPr>
            <p:ph type="sldNum" sz="quarter" idx="12"/>
          </p:nvPr>
        </p:nvSpPr>
        <p:spPr/>
        <p:txBody>
          <a:bodyPr/>
          <a:lstStyle/>
          <a:p>
            <a:fld id="{C4744B21-810B-4A95-B679-DCDEA5EFB491}" type="slidenum">
              <a:rPr lang="en-US" smtClean="0"/>
              <a:pPr/>
              <a:t>6</a:t>
            </a:fld>
            <a:endParaRPr lang="en-US" dirty="0"/>
          </a:p>
        </p:txBody>
      </p:sp>
    </p:spTree>
    <p:extLst>
      <p:ext uri="{BB962C8B-B14F-4D97-AF65-F5344CB8AC3E}">
        <p14:creationId xmlns:p14="http://schemas.microsoft.com/office/powerpoint/2010/main" val="8887799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89DAD-80F3-450E-BDB6-9CE138C22B89}"/>
              </a:ext>
            </a:extLst>
          </p:cNvPr>
          <p:cNvSpPr>
            <a:spLocks noGrp="1"/>
          </p:cNvSpPr>
          <p:nvPr>
            <p:ph type="title"/>
          </p:nvPr>
        </p:nvSpPr>
        <p:spPr/>
        <p:txBody>
          <a:bodyPr/>
          <a:lstStyle/>
          <a:p>
            <a:r>
              <a:rPr lang="en-US" dirty="0"/>
              <a:t>Example Method Execution</a:t>
            </a:r>
          </a:p>
        </p:txBody>
      </p:sp>
      <p:sp>
        <p:nvSpPr>
          <p:cNvPr id="6" name="Slide Number Placeholder 5">
            <a:extLst>
              <a:ext uri="{FF2B5EF4-FFF2-40B4-BE49-F238E27FC236}">
                <a16:creationId xmlns:a16="http://schemas.microsoft.com/office/drawing/2014/main" xmlns="" id="{8F7E4001-3519-4E9A-A96D-739C3835C3A1}"/>
              </a:ext>
            </a:extLst>
          </p:cNvPr>
          <p:cNvSpPr>
            <a:spLocks noGrp="1"/>
          </p:cNvSpPr>
          <p:nvPr>
            <p:ph type="sldNum" sz="quarter" idx="12"/>
          </p:nvPr>
        </p:nvSpPr>
        <p:spPr/>
        <p:txBody>
          <a:bodyPr/>
          <a:lstStyle/>
          <a:p>
            <a:fld id="{C4744B21-810B-4A95-B679-DCDEA5EFB491}" type="slidenum">
              <a:rPr lang="en-US" smtClean="0"/>
              <a:t>7</a:t>
            </a:fld>
            <a:endParaRPr lang="en-US" dirty="0"/>
          </a:p>
        </p:txBody>
      </p:sp>
      <p:sp>
        <p:nvSpPr>
          <p:cNvPr id="11" name="TextBox 10">
            <a:extLst>
              <a:ext uri="{FF2B5EF4-FFF2-40B4-BE49-F238E27FC236}">
                <a16:creationId xmlns:a16="http://schemas.microsoft.com/office/drawing/2014/main" xmlns="" id="{A238F7D0-D2B4-42FF-8328-4D17B90F03BB}"/>
              </a:ext>
            </a:extLst>
          </p:cNvPr>
          <p:cNvSpPr txBox="1"/>
          <p:nvPr/>
        </p:nvSpPr>
        <p:spPr>
          <a:xfrm>
            <a:off x="1719829" y="1521906"/>
            <a:ext cx="11178617" cy="2006190"/>
          </a:xfrm>
          <a:prstGeom prst="rect">
            <a:avLst/>
          </a:prstGeom>
          <a:noFill/>
        </p:spPr>
        <p:txBody>
          <a:bodyPr wrap="square" rtlCol="0">
            <a:spAutoFit/>
          </a:bodyPr>
          <a:lstStyle/>
          <a:p>
            <a:pPr marL="259072" indent="-259072" defTabSz="1036290">
              <a:lnSpc>
                <a:spcPct val="120000"/>
              </a:lnSpc>
              <a:spcBef>
                <a:spcPts val="1133"/>
              </a:spcBef>
              <a:buClr>
                <a:srgbClr val="045935"/>
              </a:buClr>
              <a:buSzPct val="100000"/>
              <a:buFont typeface="Arial" panose="020B0604020202020204" pitchFamily="34" charset="0"/>
              <a:buChar char="•"/>
              <a:defRPr/>
            </a:pPr>
            <a:endParaRPr lang="en-US" dirty="0">
              <a:solidFill>
                <a:prstClr val="black"/>
              </a:solidFill>
              <a:latin typeface="Times New Roman" panose="02020603050405020304" pitchFamily="18" charset="0"/>
              <a:cs typeface="Times New Roman" panose="02020603050405020304" pitchFamily="18" charset="0"/>
            </a:endParaRPr>
          </a:p>
          <a:p>
            <a:pPr defTabSz="1036290">
              <a:lnSpc>
                <a:spcPct val="120000"/>
              </a:lnSpc>
              <a:spcBef>
                <a:spcPts val="1133"/>
              </a:spcBef>
              <a:buClr>
                <a:srgbClr val="045935"/>
              </a:buClr>
              <a:buSzPct val="100000"/>
              <a:defRPr/>
            </a:pPr>
            <a:r>
              <a:rPr lang="en-US" sz="1900" dirty="0">
                <a:solidFill>
                  <a:prstClr val="black"/>
                </a:solidFill>
                <a:latin typeface="+mj-lt"/>
                <a:cs typeface="Times New Roman" panose="02020603050405020304" pitchFamily="18" charset="0"/>
              </a:rPr>
              <a:t>“The PEMS shall measure emission NOx high value between 1.25 and 2 times the normal 100 ppmv emission level during dry normal operational conditions in accordance with Code of Federal Regulations Title 40 (CFR 40) Part 86 Subpart B through model year 2021 &amp; International Organizational Standard (ISO) 17025.”</a:t>
            </a:r>
          </a:p>
        </p:txBody>
      </p:sp>
      <p:sp>
        <p:nvSpPr>
          <p:cNvPr id="12" name="TextBox 11">
            <a:extLst>
              <a:ext uri="{FF2B5EF4-FFF2-40B4-BE49-F238E27FC236}">
                <a16:creationId xmlns:a16="http://schemas.microsoft.com/office/drawing/2014/main" xmlns="" id="{A238F7D0-D2B4-42FF-8328-4D17B90F03BB}"/>
              </a:ext>
            </a:extLst>
          </p:cNvPr>
          <p:cNvSpPr txBox="1"/>
          <p:nvPr/>
        </p:nvSpPr>
        <p:spPr>
          <a:xfrm>
            <a:off x="1719830" y="1521906"/>
            <a:ext cx="10301409" cy="461665"/>
          </a:xfrm>
          <a:prstGeom prst="rect">
            <a:avLst/>
          </a:prstGeom>
          <a:noFill/>
        </p:spPr>
        <p:txBody>
          <a:bodyPr wrap="square" rtlCol="0">
            <a:spAutoFit/>
          </a:bodyPr>
          <a:lstStyle/>
          <a:p>
            <a:pPr defTabSz="1036290">
              <a:lnSpc>
                <a:spcPct val="120000"/>
              </a:lnSpc>
              <a:spcBef>
                <a:spcPts val="1133"/>
              </a:spcBef>
              <a:buClr>
                <a:srgbClr val="045935"/>
              </a:buClr>
              <a:buSzPct val="100000"/>
              <a:defRPr/>
            </a:pPr>
            <a:r>
              <a:rPr lang="en-US" dirty="0">
                <a:solidFill>
                  <a:prstClr val="black"/>
                </a:solidFill>
                <a:latin typeface="+mj-lt"/>
                <a:cs typeface="Times New Roman" panose="02020603050405020304" pitchFamily="18" charset="0"/>
              </a:rPr>
              <a:t>The functional performance requirement shall statement is as follows:</a:t>
            </a:r>
          </a:p>
        </p:txBody>
      </p:sp>
      <p:sp>
        <p:nvSpPr>
          <p:cNvPr id="16" name="Rectangle 15">
            <a:extLst>
              <a:ext uri="{FF2B5EF4-FFF2-40B4-BE49-F238E27FC236}">
                <a16:creationId xmlns:a16="http://schemas.microsoft.com/office/drawing/2014/main" xmlns="" id="{89266A6C-A4B8-4D6B-8557-B74D1C6B6B45}"/>
              </a:ext>
            </a:extLst>
          </p:cNvPr>
          <p:cNvSpPr/>
          <p:nvPr/>
        </p:nvSpPr>
        <p:spPr>
          <a:xfrm>
            <a:off x="7970794" y="6834610"/>
            <a:ext cx="1696452" cy="4206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a:p>
        </p:txBody>
      </p:sp>
      <p:sp>
        <p:nvSpPr>
          <p:cNvPr id="3" name="Rectangle 2"/>
          <p:cNvSpPr/>
          <p:nvPr/>
        </p:nvSpPr>
        <p:spPr>
          <a:xfrm>
            <a:off x="1302872" y="3660955"/>
            <a:ext cx="4707051" cy="1554272"/>
          </a:xfrm>
          <a:prstGeom prst="rect">
            <a:avLst/>
          </a:prstGeom>
        </p:spPr>
        <p:txBody>
          <a:bodyPr wrap="square">
            <a:spAutoFit/>
          </a:bodyPr>
          <a:lstStyle/>
          <a:p>
            <a:pPr marL="228600" indent="-228600" algn="just">
              <a:spcAft>
                <a:spcPts val="600"/>
              </a:spcAft>
            </a:pPr>
            <a:r>
              <a:rPr lang="en-US" dirty="0"/>
              <a:t>What the system must do</a:t>
            </a:r>
          </a:p>
          <a:p>
            <a:pPr marL="228600" indent="-228600" algn="just">
              <a:spcAft>
                <a:spcPts val="600"/>
              </a:spcAft>
            </a:pPr>
            <a:r>
              <a:rPr lang="en-US" dirty="0"/>
              <a:t>How well it must do it</a:t>
            </a:r>
          </a:p>
          <a:p>
            <a:pPr marL="228600" indent="-228600" algn="just">
              <a:spcAft>
                <a:spcPts val="600"/>
              </a:spcAft>
            </a:pPr>
            <a:r>
              <a:rPr lang="en-US" dirty="0"/>
              <a:t>Efficiency for the intended missions</a:t>
            </a:r>
          </a:p>
          <a:p>
            <a:pPr marL="228600" indent="-228600" algn="just">
              <a:spcAft>
                <a:spcPts val="600"/>
              </a:spcAft>
            </a:pPr>
            <a:r>
              <a:rPr lang="en-US" dirty="0"/>
              <a:t>Specific conditions to be met</a:t>
            </a:r>
          </a:p>
        </p:txBody>
      </p:sp>
      <p:sp>
        <p:nvSpPr>
          <p:cNvPr id="9" name="Rectangle 8"/>
          <p:cNvSpPr/>
          <p:nvPr/>
        </p:nvSpPr>
        <p:spPr>
          <a:xfrm>
            <a:off x="1076095" y="3757354"/>
            <a:ext cx="228600" cy="228600"/>
          </a:xfrm>
          <a:prstGeom prst="rect">
            <a:avLst/>
          </a:prstGeom>
          <a:solidFill>
            <a:srgbClr val="00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076095" y="4160564"/>
            <a:ext cx="228600" cy="228600"/>
          </a:xfrm>
          <a:prstGeom prst="rect">
            <a:avLst/>
          </a:prstGeom>
          <a:solidFill>
            <a:srgbClr val="FF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074272" y="4541564"/>
            <a:ext cx="228600" cy="228600"/>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074272" y="4910484"/>
            <a:ext cx="228600" cy="228600"/>
          </a:xfrm>
          <a:prstGeom prst="rect">
            <a:avLst/>
          </a:prstGeom>
          <a:solidFill>
            <a:srgbClr val="00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3106082" y="2074038"/>
            <a:ext cx="2583180" cy="320040"/>
          </a:xfrm>
          <a:prstGeom prst="rect">
            <a:avLst/>
          </a:prstGeom>
          <a:solidFill>
            <a:srgbClr val="00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235839" y="2094724"/>
            <a:ext cx="6379385" cy="320040"/>
          </a:xfrm>
          <a:prstGeom prst="rect">
            <a:avLst/>
          </a:prstGeom>
          <a:solidFill>
            <a:srgbClr val="FF00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3367941" y="2426194"/>
            <a:ext cx="4389120" cy="320040"/>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26"/>
          <p:cNvGrpSpPr/>
          <p:nvPr/>
        </p:nvGrpSpPr>
        <p:grpSpPr>
          <a:xfrm>
            <a:off x="1781101" y="2443402"/>
            <a:ext cx="9844141" cy="1031331"/>
            <a:chOff x="1781101" y="2443402"/>
            <a:chExt cx="9844141" cy="1031331"/>
          </a:xfrm>
        </p:grpSpPr>
        <p:sp>
          <p:nvSpPr>
            <p:cNvPr id="24" name="Rectangle 23"/>
            <p:cNvSpPr/>
            <p:nvPr/>
          </p:nvSpPr>
          <p:spPr>
            <a:xfrm>
              <a:off x="9796442" y="2443402"/>
              <a:ext cx="1828800" cy="320040"/>
            </a:xfrm>
            <a:prstGeom prst="rect">
              <a:avLst/>
            </a:prstGeom>
            <a:solidFill>
              <a:srgbClr val="00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1781101" y="2793501"/>
              <a:ext cx="9692640" cy="320040"/>
            </a:xfrm>
            <a:prstGeom prst="rect">
              <a:avLst/>
            </a:prstGeom>
            <a:solidFill>
              <a:srgbClr val="00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781101" y="3154693"/>
              <a:ext cx="4114800" cy="320040"/>
            </a:xfrm>
            <a:prstGeom prst="rect">
              <a:avLst/>
            </a:prstGeom>
            <a:solidFill>
              <a:srgbClr val="00FFFF">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8" name="Picture 27" descr="Graphical user interface, text&#10;&#10;Description automatically generated">
            <a:extLst>
              <a:ext uri="{FF2B5EF4-FFF2-40B4-BE49-F238E27FC236}">
                <a16:creationId xmlns:a16="http://schemas.microsoft.com/office/drawing/2014/main" xmlns="" id="{51D534D0-9200-42A7-BB00-A879DDB13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9501" y="3630431"/>
            <a:ext cx="5133492" cy="2937498"/>
          </a:xfrm>
          <a:prstGeom prst="rect">
            <a:avLst/>
          </a:prstGeom>
        </p:spPr>
      </p:pic>
      <p:sp>
        <p:nvSpPr>
          <p:cNvPr id="29" name="Arrow: Bent 28">
            <a:extLst>
              <a:ext uri="{FF2B5EF4-FFF2-40B4-BE49-F238E27FC236}">
                <a16:creationId xmlns:a16="http://schemas.microsoft.com/office/drawing/2014/main" xmlns="" id="{F4F47249-C5DA-4828-8B2B-4897F573EBB4}"/>
              </a:ext>
            </a:extLst>
          </p:cNvPr>
          <p:cNvSpPr/>
          <p:nvPr/>
        </p:nvSpPr>
        <p:spPr>
          <a:xfrm flipV="1">
            <a:off x="5526293" y="4647480"/>
            <a:ext cx="2044636" cy="1374873"/>
          </a:xfrm>
          <a:prstGeom prst="bentArrow">
            <a:avLst>
              <a:gd name="adj1" fmla="val 26970"/>
              <a:gd name="adj2" fmla="val 23027"/>
              <a:gd name="adj3" fmla="val 25000"/>
              <a:gd name="adj4" fmla="val 373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a:solidFill>
                <a:schemeClr val="tx1"/>
              </a:solidFill>
            </a:endParaRPr>
          </a:p>
        </p:txBody>
      </p:sp>
      <p:sp>
        <p:nvSpPr>
          <p:cNvPr id="13" name="TextBox 12">
            <a:extLst>
              <a:ext uri="{FF2B5EF4-FFF2-40B4-BE49-F238E27FC236}">
                <a16:creationId xmlns:a16="http://schemas.microsoft.com/office/drawing/2014/main" xmlns="" id="{14FA5D3A-2544-4824-9672-05467E6FE9AF}"/>
              </a:ext>
            </a:extLst>
          </p:cNvPr>
          <p:cNvSpPr txBox="1"/>
          <p:nvPr/>
        </p:nvSpPr>
        <p:spPr>
          <a:xfrm>
            <a:off x="5398489" y="4238263"/>
            <a:ext cx="2538817" cy="707886"/>
          </a:xfrm>
          <a:prstGeom prst="rect">
            <a:avLst/>
          </a:prstGeom>
          <a:noFill/>
        </p:spPr>
        <p:txBody>
          <a:bodyPr wrap="square" rtlCol="0">
            <a:spAutoFit/>
          </a:bodyPr>
          <a:lstStyle/>
          <a:p>
            <a:pPr algn="ctr"/>
            <a:r>
              <a:rPr lang="en-US" dirty="0"/>
              <a:t>Translated into Approach</a:t>
            </a:r>
          </a:p>
        </p:txBody>
      </p:sp>
    </p:spTree>
    <p:extLst>
      <p:ext uri="{BB962C8B-B14F-4D97-AF65-F5344CB8AC3E}">
        <p14:creationId xmlns:p14="http://schemas.microsoft.com/office/powerpoint/2010/main" val="362887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9"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89DAD-80F3-450E-BDB6-9CE138C22B89}"/>
              </a:ext>
            </a:extLst>
          </p:cNvPr>
          <p:cNvSpPr>
            <a:spLocks noGrp="1"/>
          </p:cNvSpPr>
          <p:nvPr>
            <p:ph type="title"/>
          </p:nvPr>
        </p:nvSpPr>
        <p:spPr/>
        <p:txBody>
          <a:bodyPr/>
          <a:lstStyle/>
          <a:p>
            <a:r>
              <a:rPr lang="en-US" dirty="0"/>
              <a:t>Example Method Execution</a:t>
            </a:r>
          </a:p>
        </p:txBody>
      </p:sp>
      <p:sp>
        <p:nvSpPr>
          <p:cNvPr id="6" name="Slide Number Placeholder 5">
            <a:extLst>
              <a:ext uri="{FF2B5EF4-FFF2-40B4-BE49-F238E27FC236}">
                <a16:creationId xmlns:a16="http://schemas.microsoft.com/office/drawing/2014/main" xmlns="" id="{8F7E4001-3519-4E9A-A96D-739C3835C3A1}"/>
              </a:ext>
            </a:extLst>
          </p:cNvPr>
          <p:cNvSpPr>
            <a:spLocks noGrp="1"/>
          </p:cNvSpPr>
          <p:nvPr>
            <p:ph type="sldNum" sz="quarter" idx="12"/>
          </p:nvPr>
        </p:nvSpPr>
        <p:spPr/>
        <p:txBody>
          <a:bodyPr/>
          <a:lstStyle/>
          <a:p>
            <a:fld id="{C4744B21-810B-4A95-B679-DCDEA5EFB491}" type="slidenum">
              <a:rPr lang="en-US" smtClean="0"/>
              <a:t>8</a:t>
            </a:fld>
            <a:endParaRPr lang="en-US" dirty="0"/>
          </a:p>
        </p:txBody>
      </p:sp>
      <p:sp>
        <p:nvSpPr>
          <p:cNvPr id="11" name="TextBox 10">
            <a:extLst>
              <a:ext uri="{FF2B5EF4-FFF2-40B4-BE49-F238E27FC236}">
                <a16:creationId xmlns:a16="http://schemas.microsoft.com/office/drawing/2014/main" xmlns="" id="{A238F7D0-D2B4-42FF-8328-4D17B90F03BB}"/>
              </a:ext>
            </a:extLst>
          </p:cNvPr>
          <p:cNvSpPr txBox="1"/>
          <p:nvPr/>
        </p:nvSpPr>
        <p:spPr>
          <a:xfrm>
            <a:off x="1645120" y="2087154"/>
            <a:ext cx="3502165" cy="4270464"/>
          </a:xfrm>
          <a:prstGeom prst="rect">
            <a:avLst/>
          </a:prstGeom>
          <a:noFill/>
        </p:spPr>
        <p:txBody>
          <a:bodyPr wrap="square" rtlCol="0">
            <a:spAutoFit/>
          </a:bodyPr>
          <a:lstStyle/>
          <a:p>
            <a:pPr defTabSz="1036290">
              <a:lnSpc>
                <a:spcPct val="120000"/>
              </a:lnSpc>
              <a:spcBef>
                <a:spcPts val="1133"/>
              </a:spcBef>
              <a:buClr>
                <a:srgbClr val="045935"/>
              </a:buClr>
              <a:buSzPct val="100000"/>
              <a:defRPr/>
            </a:pPr>
            <a:r>
              <a:rPr lang="en-US" sz="1900" dirty="0">
                <a:solidFill>
                  <a:prstClr val="black"/>
                </a:solidFill>
                <a:latin typeface="+mj-lt"/>
                <a:cs typeface="Times New Roman" panose="02020603050405020304" pitchFamily="18" charset="0"/>
              </a:rPr>
              <a:t>“The PEMS </a:t>
            </a:r>
            <a:r>
              <a:rPr lang="en-US" sz="1900" dirty="0">
                <a:solidFill>
                  <a:prstClr val="black"/>
                </a:solidFill>
                <a:highlight>
                  <a:srgbClr val="00FF00"/>
                </a:highlight>
                <a:latin typeface="+mj-lt"/>
                <a:cs typeface="Times New Roman" panose="02020603050405020304" pitchFamily="18" charset="0"/>
              </a:rPr>
              <a:t>shall measure emission </a:t>
            </a:r>
            <a:r>
              <a:rPr lang="en-US" sz="1900" dirty="0">
                <a:solidFill>
                  <a:prstClr val="black"/>
                </a:solidFill>
                <a:latin typeface="+mj-lt"/>
                <a:cs typeface="Times New Roman" panose="02020603050405020304" pitchFamily="18" charset="0"/>
              </a:rPr>
              <a:t>NOx </a:t>
            </a:r>
            <a:r>
              <a:rPr lang="en-US" sz="1900" dirty="0">
                <a:solidFill>
                  <a:prstClr val="black"/>
                </a:solidFill>
                <a:highlight>
                  <a:srgbClr val="FF00FF"/>
                </a:highlight>
                <a:latin typeface="+mj-lt"/>
                <a:cs typeface="Times New Roman" panose="02020603050405020304" pitchFamily="18" charset="0"/>
              </a:rPr>
              <a:t>high value between 1.25 and 2 times the normal 100 ppmv </a:t>
            </a:r>
            <a:r>
              <a:rPr lang="en-US" sz="1900" dirty="0">
                <a:solidFill>
                  <a:prstClr val="black"/>
                </a:solidFill>
                <a:latin typeface="+mj-lt"/>
                <a:cs typeface="Times New Roman" panose="02020603050405020304" pitchFamily="18" charset="0"/>
              </a:rPr>
              <a:t>emission level </a:t>
            </a:r>
            <a:r>
              <a:rPr lang="en-US" sz="1900" dirty="0">
                <a:solidFill>
                  <a:prstClr val="black"/>
                </a:solidFill>
                <a:highlight>
                  <a:srgbClr val="FFFF00"/>
                </a:highlight>
                <a:latin typeface="+mj-lt"/>
                <a:cs typeface="Times New Roman" panose="02020603050405020304" pitchFamily="18" charset="0"/>
              </a:rPr>
              <a:t>during dry normal operational conditions </a:t>
            </a:r>
            <a:r>
              <a:rPr lang="en-US" sz="1900" dirty="0">
                <a:solidFill>
                  <a:prstClr val="black"/>
                </a:solidFill>
                <a:latin typeface="+mj-lt"/>
                <a:cs typeface="Times New Roman" panose="02020603050405020304" pitchFamily="18" charset="0"/>
              </a:rPr>
              <a:t>in accordance with </a:t>
            </a:r>
            <a:r>
              <a:rPr lang="en-US" sz="1900" dirty="0">
                <a:solidFill>
                  <a:prstClr val="black"/>
                </a:solidFill>
                <a:highlight>
                  <a:srgbClr val="00FFFF"/>
                </a:highlight>
                <a:latin typeface="+mj-lt"/>
                <a:cs typeface="Times New Roman" panose="02020603050405020304" pitchFamily="18" charset="0"/>
              </a:rPr>
              <a:t>Code of Federal Regulations Title 40 (CFR 40) Part 86 Subpart B through model year 2021 &amp; International Organizational Standard (ISO) 17025</a:t>
            </a:r>
            <a:r>
              <a:rPr lang="en-US" sz="1900" dirty="0">
                <a:solidFill>
                  <a:prstClr val="black"/>
                </a:solidFill>
                <a:latin typeface="+mj-lt"/>
                <a:cs typeface="Times New Roman" panose="02020603050405020304" pitchFamily="18" charset="0"/>
              </a:rPr>
              <a:t>.”</a:t>
            </a:r>
          </a:p>
        </p:txBody>
      </p:sp>
      <p:sp>
        <p:nvSpPr>
          <p:cNvPr id="12" name="TextBox 11">
            <a:extLst>
              <a:ext uri="{FF2B5EF4-FFF2-40B4-BE49-F238E27FC236}">
                <a16:creationId xmlns:a16="http://schemas.microsoft.com/office/drawing/2014/main" xmlns="" id="{A238F7D0-D2B4-42FF-8328-4D17B90F03BB}"/>
              </a:ext>
            </a:extLst>
          </p:cNvPr>
          <p:cNvSpPr txBox="1"/>
          <p:nvPr/>
        </p:nvSpPr>
        <p:spPr>
          <a:xfrm>
            <a:off x="1719830" y="1521906"/>
            <a:ext cx="10301409" cy="461665"/>
          </a:xfrm>
          <a:prstGeom prst="rect">
            <a:avLst/>
          </a:prstGeom>
          <a:noFill/>
        </p:spPr>
        <p:txBody>
          <a:bodyPr wrap="square" rtlCol="0">
            <a:spAutoFit/>
          </a:bodyPr>
          <a:lstStyle/>
          <a:p>
            <a:pPr defTabSz="1036290">
              <a:lnSpc>
                <a:spcPct val="120000"/>
              </a:lnSpc>
              <a:spcBef>
                <a:spcPts val="1133"/>
              </a:spcBef>
              <a:buClr>
                <a:srgbClr val="045935"/>
              </a:buClr>
              <a:buSzPct val="100000"/>
              <a:defRPr/>
            </a:pPr>
            <a:r>
              <a:rPr lang="en-US" dirty="0">
                <a:solidFill>
                  <a:prstClr val="black"/>
                </a:solidFill>
                <a:latin typeface="+mj-lt"/>
                <a:cs typeface="Times New Roman" panose="02020603050405020304" pitchFamily="18" charset="0"/>
              </a:rPr>
              <a:t>The functional performance requirement shall statement is as follows:</a:t>
            </a:r>
          </a:p>
        </p:txBody>
      </p:sp>
      <p:sp>
        <p:nvSpPr>
          <p:cNvPr id="16" name="Rectangle 15">
            <a:extLst>
              <a:ext uri="{FF2B5EF4-FFF2-40B4-BE49-F238E27FC236}">
                <a16:creationId xmlns:a16="http://schemas.microsoft.com/office/drawing/2014/main" xmlns="" id="{89266A6C-A4B8-4D6B-8557-B74D1C6B6B45}"/>
              </a:ext>
            </a:extLst>
          </p:cNvPr>
          <p:cNvSpPr/>
          <p:nvPr/>
        </p:nvSpPr>
        <p:spPr>
          <a:xfrm>
            <a:off x="7970794" y="6834610"/>
            <a:ext cx="1696452" cy="420624"/>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a:p>
        </p:txBody>
      </p:sp>
      <p:pic>
        <p:nvPicPr>
          <p:cNvPr id="7" name="Graphic 6">
            <a:extLst>
              <a:ext uri="{FF2B5EF4-FFF2-40B4-BE49-F238E27FC236}">
                <a16:creationId xmlns:a16="http://schemas.microsoft.com/office/drawing/2014/main" xmlns="" id="{F58DE1B5-CAD2-4A41-8C15-ED7A7EABB4D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292384" y="1983570"/>
            <a:ext cx="7520864" cy="4638549"/>
          </a:xfrm>
          <a:prstGeom prst="rect">
            <a:avLst/>
          </a:prstGeom>
        </p:spPr>
      </p:pic>
      <p:cxnSp>
        <p:nvCxnSpPr>
          <p:cNvPr id="20" name="Connector: Curved 19">
            <a:extLst>
              <a:ext uri="{FF2B5EF4-FFF2-40B4-BE49-F238E27FC236}">
                <a16:creationId xmlns:a16="http://schemas.microsoft.com/office/drawing/2014/main" xmlns="" id="{00199DD7-6051-4E38-8322-D932ED494E8D}"/>
              </a:ext>
            </a:extLst>
          </p:cNvPr>
          <p:cNvCxnSpPr>
            <a:cxnSpLocks/>
            <a:stCxn id="39" idx="2"/>
          </p:cNvCxnSpPr>
          <p:nvPr/>
        </p:nvCxnSpPr>
        <p:spPr>
          <a:xfrm rot="16200000" flipH="1">
            <a:off x="3355713" y="1748234"/>
            <a:ext cx="1744184" cy="3216092"/>
          </a:xfrm>
          <a:prstGeom prst="curved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Rectangle: Rounded Corners 36">
            <a:extLst>
              <a:ext uri="{FF2B5EF4-FFF2-40B4-BE49-F238E27FC236}">
                <a16:creationId xmlns:a16="http://schemas.microsoft.com/office/drawing/2014/main" xmlns="" id="{46B4057B-A976-44B6-9472-21DD4D81B1FB}"/>
              </a:ext>
            </a:extLst>
          </p:cNvPr>
          <p:cNvSpPr/>
          <p:nvPr/>
        </p:nvSpPr>
        <p:spPr>
          <a:xfrm>
            <a:off x="5292384" y="2639488"/>
            <a:ext cx="2447983" cy="814265"/>
          </a:xfrm>
          <a:prstGeom prst="roundRect">
            <a:avLst/>
          </a:prstGeom>
          <a:noFill/>
          <a:ln w="381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xmlns="" id="{CB3D2FAF-E535-48CA-A0E9-0C3880E295D4}"/>
              </a:ext>
            </a:extLst>
          </p:cNvPr>
          <p:cNvSpPr/>
          <p:nvPr/>
        </p:nvSpPr>
        <p:spPr>
          <a:xfrm>
            <a:off x="11214181" y="4064963"/>
            <a:ext cx="1366100" cy="681763"/>
          </a:xfrm>
          <a:prstGeom prst="roundRect">
            <a:avLst/>
          </a:prstGeom>
          <a:noFill/>
          <a:ln w="381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xmlns="" id="{DF3FFD14-BF28-484B-B87D-494636009F76}"/>
              </a:ext>
            </a:extLst>
          </p:cNvPr>
          <p:cNvSpPr/>
          <p:nvPr/>
        </p:nvSpPr>
        <p:spPr>
          <a:xfrm>
            <a:off x="2228405" y="2116430"/>
            <a:ext cx="782708" cy="367758"/>
          </a:xfrm>
          <a:prstGeom prst="roundRect">
            <a:avLst/>
          </a:prstGeom>
          <a:noFill/>
          <a:ln w="381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Arrow: Curved Left 48">
            <a:extLst>
              <a:ext uri="{FF2B5EF4-FFF2-40B4-BE49-F238E27FC236}">
                <a16:creationId xmlns:a16="http://schemas.microsoft.com/office/drawing/2014/main" xmlns="" id="{DB83DDF9-5B93-4C60-8D66-9DD5ADF683E8}"/>
              </a:ext>
            </a:extLst>
          </p:cNvPr>
          <p:cNvSpPr/>
          <p:nvPr/>
        </p:nvSpPr>
        <p:spPr>
          <a:xfrm>
            <a:off x="11990219" y="3024337"/>
            <a:ext cx="617365" cy="858831"/>
          </a:xfrm>
          <a:prstGeom prst="curvedLef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53" name="Straight Arrow Connector 52">
            <a:extLst>
              <a:ext uri="{FF2B5EF4-FFF2-40B4-BE49-F238E27FC236}">
                <a16:creationId xmlns:a16="http://schemas.microsoft.com/office/drawing/2014/main" xmlns="" id="{0AA551B2-713A-4A95-BE46-BECC7C69BB7B}"/>
              </a:ext>
            </a:extLst>
          </p:cNvPr>
          <p:cNvCxnSpPr/>
          <p:nvPr/>
        </p:nvCxnSpPr>
        <p:spPr>
          <a:xfrm>
            <a:off x="4618594" y="2288912"/>
            <a:ext cx="5195189" cy="79791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54" name="Straight Arrow Connector 53">
            <a:extLst>
              <a:ext uri="{FF2B5EF4-FFF2-40B4-BE49-F238E27FC236}">
                <a16:creationId xmlns:a16="http://schemas.microsoft.com/office/drawing/2014/main" xmlns="" id="{1DB8F1EF-37E6-44BD-8BFD-227F57C14396}"/>
              </a:ext>
            </a:extLst>
          </p:cNvPr>
          <p:cNvCxnSpPr>
            <a:cxnSpLocks/>
          </p:cNvCxnSpPr>
          <p:nvPr/>
        </p:nvCxnSpPr>
        <p:spPr>
          <a:xfrm>
            <a:off x="4472989" y="2639488"/>
            <a:ext cx="5235959" cy="272460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56">
            <a:extLst>
              <a:ext uri="{FF2B5EF4-FFF2-40B4-BE49-F238E27FC236}">
                <a16:creationId xmlns:a16="http://schemas.microsoft.com/office/drawing/2014/main" xmlns="" id="{2D20FFAE-0E79-4678-894E-471DC0693070}"/>
              </a:ext>
            </a:extLst>
          </p:cNvPr>
          <p:cNvCxnSpPr>
            <a:cxnSpLocks/>
          </p:cNvCxnSpPr>
          <p:nvPr/>
        </p:nvCxnSpPr>
        <p:spPr>
          <a:xfrm>
            <a:off x="3675073" y="3348917"/>
            <a:ext cx="6033875" cy="2795618"/>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60" name="Straight Arrow Connector 59">
            <a:extLst>
              <a:ext uri="{FF2B5EF4-FFF2-40B4-BE49-F238E27FC236}">
                <a16:creationId xmlns:a16="http://schemas.microsoft.com/office/drawing/2014/main" xmlns="" id="{1EE95F4A-7E6E-4FA8-B0E8-56A460CCA08C}"/>
              </a:ext>
            </a:extLst>
          </p:cNvPr>
          <p:cNvCxnSpPr>
            <a:cxnSpLocks/>
          </p:cNvCxnSpPr>
          <p:nvPr/>
        </p:nvCxnSpPr>
        <p:spPr>
          <a:xfrm>
            <a:off x="4240020" y="3698369"/>
            <a:ext cx="5573763" cy="530003"/>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cxnSp>
        <p:nvCxnSpPr>
          <p:cNvPr id="63" name="Straight Arrow Connector 62">
            <a:extLst>
              <a:ext uri="{FF2B5EF4-FFF2-40B4-BE49-F238E27FC236}">
                <a16:creationId xmlns:a16="http://schemas.microsoft.com/office/drawing/2014/main" xmlns="" id="{9D1EC873-31F5-4F67-897E-E875C565F39E}"/>
              </a:ext>
            </a:extLst>
          </p:cNvPr>
          <p:cNvCxnSpPr>
            <a:cxnSpLocks/>
            <a:stCxn id="66" idx="2"/>
          </p:cNvCxnSpPr>
          <p:nvPr/>
        </p:nvCxnSpPr>
        <p:spPr>
          <a:xfrm>
            <a:off x="3222081" y="3883168"/>
            <a:ext cx="7500278" cy="497604"/>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66" name="Rectangle: Rounded Corners 65">
            <a:extLst>
              <a:ext uri="{FF2B5EF4-FFF2-40B4-BE49-F238E27FC236}">
                <a16:creationId xmlns:a16="http://schemas.microsoft.com/office/drawing/2014/main" xmlns="" id="{58023223-B52B-42EA-8DD8-9AA0D1E15C9F}"/>
              </a:ext>
            </a:extLst>
          </p:cNvPr>
          <p:cNvSpPr/>
          <p:nvPr/>
        </p:nvSpPr>
        <p:spPr>
          <a:xfrm>
            <a:off x="2938055" y="3515410"/>
            <a:ext cx="568052" cy="367758"/>
          </a:xfrm>
          <a:prstGeom prst="roundRect">
            <a:avLst/>
          </a:prstGeom>
          <a:noFill/>
          <a:ln w="381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8" name="Straight Arrow Connector 67">
            <a:extLst>
              <a:ext uri="{FF2B5EF4-FFF2-40B4-BE49-F238E27FC236}">
                <a16:creationId xmlns:a16="http://schemas.microsoft.com/office/drawing/2014/main" xmlns="" id="{303FFB5F-5053-4967-BA7E-88615CCEC560}"/>
              </a:ext>
            </a:extLst>
          </p:cNvPr>
          <p:cNvCxnSpPr>
            <a:cxnSpLocks/>
          </p:cNvCxnSpPr>
          <p:nvPr/>
        </p:nvCxnSpPr>
        <p:spPr>
          <a:xfrm flipV="1">
            <a:off x="4790407" y="5276729"/>
            <a:ext cx="745653" cy="169738"/>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5461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00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3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1000"/>
                                        <p:tgtEl>
                                          <p:spTgt spid="53"/>
                                        </p:tgtEl>
                                      </p:cBhvr>
                                    </p:animEffect>
                                    <p:anim calcmode="lin" valueType="num">
                                      <p:cBhvr>
                                        <p:cTn id="40" dur="1000" fill="hold"/>
                                        <p:tgtEl>
                                          <p:spTgt spid="53"/>
                                        </p:tgtEl>
                                        <p:attrNameLst>
                                          <p:attrName>ppt_x</p:attrName>
                                        </p:attrNameLst>
                                      </p:cBhvr>
                                      <p:tavLst>
                                        <p:tav tm="0">
                                          <p:val>
                                            <p:strVal val="#ppt_x"/>
                                          </p:val>
                                        </p:tav>
                                        <p:tav tm="100000">
                                          <p:val>
                                            <p:strVal val="#ppt_x"/>
                                          </p:val>
                                        </p:tav>
                                      </p:tavLst>
                                    </p:anim>
                                    <p:anim calcmode="lin" valueType="num">
                                      <p:cBhvr>
                                        <p:cTn id="41" dur="1000" fill="hold"/>
                                        <p:tgtEl>
                                          <p:spTgt spid="53"/>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grpId="0" nodeType="afterEffect">
                                  <p:stCondLst>
                                    <p:cond delay="200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1000"/>
                                        <p:tgtEl>
                                          <p:spTgt spid="49"/>
                                        </p:tgtEl>
                                      </p:cBhvr>
                                    </p:animEffect>
                                    <p:anim calcmode="lin" valueType="num">
                                      <p:cBhvr>
                                        <p:cTn id="46" dur="1000" fill="hold"/>
                                        <p:tgtEl>
                                          <p:spTgt spid="49"/>
                                        </p:tgtEl>
                                        <p:attrNameLst>
                                          <p:attrName>ppt_x</p:attrName>
                                        </p:attrNameLst>
                                      </p:cBhvr>
                                      <p:tavLst>
                                        <p:tav tm="0">
                                          <p:val>
                                            <p:strVal val="#ppt_x"/>
                                          </p:val>
                                        </p:tav>
                                        <p:tav tm="100000">
                                          <p:val>
                                            <p:strVal val="#ppt_x"/>
                                          </p:val>
                                        </p:tav>
                                      </p:tavLst>
                                    </p:anim>
                                    <p:anim calcmode="lin" valueType="num">
                                      <p:cBhvr>
                                        <p:cTn id="4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53"/>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4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fade">
                                      <p:cBhvr>
                                        <p:cTn id="58" dur="1000"/>
                                        <p:tgtEl>
                                          <p:spTgt spid="54"/>
                                        </p:tgtEl>
                                      </p:cBhvr>
                                    </p:animEffect>
                                    <p:anim calcmode="lin" valueType="num">
                                      <p:cBhvr>
                                        <p:cTn id="59" dur="1000" fill="hold"/>
                                        <p:tgtEl>
                                          <p:spTgt spid="54"/>
                                        </p:tgtEl>
                                        <p:attrNameLst>
                                          <p:attrName>ppt_x</p:attrName>
                                        </p:attrNameLst>
                                      </p:cBhvr>
                                      <p:tavLst>
                                        <p:tav tm="0">
                                          <p:val>
                                            <p:strVal val="#ppt_x"/>
                                          </p:val>
                                        </p:tav>
                                        <p:tav tm="100000">
                                          <p:val>
                                            <p:strVal val="#ppt_x"/>
                                          </p:val>
                                        </p:tav>
                                      </p:tavLst>
                                    </p:anim>
                                    <p:anim calcmode="lin" valueType="num">
                                      <p:cBhvr>
                                        <p:cTn id="6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1000"/>
                                        <p:tgtEl>
                                          <p:spTgt spid="57"/>
                                        </p:tgtEl>
                                      </p:cBhvr>
                                    </p:animEffect>
                                    <p:anim calcmode="lin" valueType="num">
                                      <p:cBhvr>
                                        <p:cTn id="66" dur="1000" fill="hold"/>
                                        <p:tgtEl>
                                          <p:spTgt spid="57"/>
                                        </p:tgtEl>
                                        <p:attrNameLst>
                                          <p:attrName>ppt_x</p:attrName>
                                        </p:attrNameLst>
                                      </p:cBhvr>
                                      <p:tavLst>
                                        <p:tav tm="0">
                                          <p:val>
                                            <p:strVal val="#ppt_x"/>
                                          </p:val>
                                        </p:tav>
                                        <p:tav tm="100000">
                                          <p:val>
                                            <p:strVal val="#ppt_x"/>
                                          </p:val>
                                        </p:tav>
                                      </p:tavLst>
                                    </p:anim>
                                    <p:anim calcmode="lin" valueType="num">
                                      <p:cBhvr>
                                        <p:cTn id="6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54"/>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5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60"/>
                                        </p:tgtEl>
                                        <p:attrNameLst>
                                          <p:attrName>style.visibility</p:attrName>
                                        </p:attrNameLst>
                                      </p:cBhvr>
                                      <p:to>
                                        <p:strVal val="visible"/>
                                      </p:to>
                                    </p:set>
                                    <p:animEffect transition="in" filter="fade">
                                      <p:cBhvr>
                                        <p:cTn id="78" dur="1000"/>
                                        <p:tgtEl>
                                          <p:spTgt spid="60"/>
                                        </p:tgtEl>
                                      </p:cBhvr>
                                    </p:animEffect>
                                    <p:anim calcmode="lin" valueType="num">
                                      <p:cBhvr>
                                        <p:cTn id="79" dur="1000" fill="hold"/>
                                        <p:tgtEl>
                                          <p:spTgt spid="60"/>
                                        </p:tgtEl>
                                        <p:attrNameLst>
                                          <p:attrName>ppt_x</p:attrName>
                                        </p:attrNameLst>
                                      </p:cBhvr>
                                      <p:tavLst>
                                        <p:tav tm="0">
                                          <p:val>
                                            <p:strVal val="#ppt_x"/>
                                          </p:val>
                                        </p:tav>
                                        <p:tav tm="100000">
                                          <p:val>
                                            <p:strVal val="#ppt_x"/>
                                          </p:val>
                                        </p:tav>
                                      </p:tavLst>
                                    </p:anim>
                                    <p:anim calcmode="lin" valueType="num">
                                      <p:cBhvr>
                                        <p:cTn id="8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childTnLst>
                          </p:cTn>
                        </p:par>
                        <p:par>
                          <p:cTn id="88" fill="hold">
                            <p:stCondLst>
                              <p:cond delay="1000"/>
                            </p:stCondLst>
                            <p:childTnLst>
                              <p:par>
                                <p:cTn id="89" presetID="42" presetClass="entr" presetSubtype="0" fill="hold" nodeType="afterEffect">
                                  <p:stCondLst>
                                    <p:cond delay="200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1000"/>
                                        <p:tgtEl>
                                          <p:spTgt spid="63"/>
                                        </p:tgtEl>
                                      </p:cBhvr>
                                    </p:animEffect>
                                    <p:anim calcmode="lin" valueType="num">
                                      <p:cBhvr>
                                        <p:cTn id="92" dur="1000" fill="hold"/>
                                        <p:tgtEl>
                                          <p:spTgt spid="63"/>
                                        </p:tgtEl>
                                        <p:attrNameLst>
                                          <p:attrName>ppt_x</p:attrName>
                                        </p:attrNameLst>
                                      </p:cBhvr>
                                      <p:tavLst>
                                        <p:tav tm="0">
                                          <p:val>
                                            <p:strVal val="#ppt_x"/>
                                          </p:val>
                                        </p:tav>
                                        <p:tav tm="100000">
                                          <p:val>
                                            <p:strVal val="#ppt_x"/>
                                          </p:val>
                                        </p:tav>
                                      </p:tavLst>
                                    </p:anim>
                                    <p:anim calcmode="lin" valueType="num">
                                      <p:cBhvr>
                                        <p:cTn id="9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60"/>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66"/>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63"/>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fade">
                                      <p:cBhvr>
                                        <p:cTn id="106" dur="1000"/>
                                        <p:tgtEl>
                                          <p:spTgt spid="68"/>
                                        </p:tgtEl>
                                      </p:cBhvr>
                                    </p:animEffect>
                                    <p:anim calcmode="lin" valueType="num">
                                      <p:cBhvr>
                                        <p:cTn id="107" dur="1000" fill="hold"/>
                                        <p:tgtEl>
                                          <p:spTgt spid="68"/>
                                        </p:tgtEl>
                                        <p:attrNameLst>
                                          <p:attrName>ppt_x</p:attrName>
                                        </p:attrNameLst>
                                      </p:cBhvr>
                                      <p:tavLst>
                                        <p:tav tm="0">
                                          <p:val>
                                            <p:strVal val="#ppt_x"/>
                                          </p:val>
                                        </p:tav>
                                        <p:tav tm="100000">
                                          <p:val>
                                            <p:strVal val="#ppt_x"/>
                                          </p:val>
                                        </p:tav>
                                      </p:tavLst>
                                    </p:anim>
                                    <p:anim calcmode="lin" valueType="num">
                                      <p:cBhvr>
                                        <p:cTn id="10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8" grpId="1" animBg="1"/>
      <p:bldP spid="39" grpId="0" animBg="1"/>
      <p:bldP spid="39" grpId="1" animBg="1"/>
      <p:bldP spid="49" grpId="0" animBg="1"/>
      <p:bldP spid="49" grpId="1" animBg="1"/>
      <p:bldP spid="66" grpId="0" animBg="1"/>
      <p:bldP spid="6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E912CE-62D2-4ABF-A7E2-6BC35B6D9D9C}"/>
              </a:ext>
            </a:extLst>
          </p:cNvPr>
          <p:cNvSpPr>
            <a:spLocks noGrp="1"/>
          </p:cNvSpPr>
          <p:nvPr>
            <p:ph type="title"/>
          </p:nvPr>
        </p:nvSpPr>
        <p:spPr>
          <a:xfrm>
            <a:off x="1645120" y="588828"/>
            <a:ext cx="10883712" cy="800219"/>
          </a:xfrm>
        </p:spPr>
        <p:txBody>
          <a:bodyPr/>
          <a:lstStyle/>
          <a:p>
            <a:r>
              <a:rPr lang="en-US" sz="4000" dirty="0"/>
              <a:t>Programmatic Risk Indicators</a:t>
            </a:r>
          </a:p>
        </p:txBody>
      </p:sp>
      <p:graphicFrame>
        <p:nvGraphicFramePr>
          <p:cNvPr id="10" name="Content Placeholder 9">
            <a:extLst>
              <a:ext uri="{FF2B5EF4-FFF2-40B4-BE49-F238E27FC236}">
                <a16:creationId xmlns:a16="http://schemas.microsoft.com/office/drawing/2014/main" xmlns="" id="{0E6079E2-BBF5-4CB6-BDC5-0F1470268462}"/>
              </a:ext>
            </a:extLst>
          </p:cNvPr>
          <p:cNvGraphicFramePr>
            <a:graphicFrameLocks noGrp="1"/>
          </p:cNvGraphicFramePr>
          <p:nvPr>
            <p:ph idx="1"/>
            <p:extLst>
              <p:ext uri="{D42A27DB-BD31-4B8C-83A1-F6EECF244321}">
                <p14:modId xmlns:p14="http://schemas.microsoft.com/office/powerpoint/2010/main" val="2415734963"/>
              </p:ext>
            </p:extLst>
          </p:nvPr>
        </p:nvGraphicFramePr>
        <p:xfrm>
          <a:off x="1645121" y="1538843"/>
          <a:ext cx="10883712" cy="5338131"/>
        </p:xfrm>
        <a:graphic>
          <a:graphicData uri="http://schemas.openxmlformats.org/drawingml/2006/table">
            <a:tbl>
              <a:tblPr firstRow="1" firstCol="1" bandRow="1">
                <a:tableStyleId>{5C22544A-7EE6-4342-B048-85BDC9FD1C3A}</a:tableStyleId>
              </a:tblPr>
              <a:tblGrid>
                <a:gridCol w="1538754">
                  <a:extLst>
                    <a:ext uri="{9D8B030D-6E8A-4147-A177-3AD203B41FA5}">
                      <a16:colId xmlns:a16="http://schemas.microsoft.com/office/drawing/2014/main" xmlns="" val="3930698169"/>
                    </a:ext>
                  </a:extLst>
                </a:gridCol>
                <a:gridCol w="4340364">
                  <a:extLst>
                    <a:ext uri="{9D8B030D-6E8A-4147-A177-3AD203B41FA5}">
                      <a16:colId xmlns:a16="http://schemas.microsoft.com/office/drawing/2014/main" xmlns="" val="437722837"/>
                    </a:ext>
                  </a:extLst>
                </a:gridCol>
                <a:gridCol w="2316991">
                  <a:extLst>
                    <a:ext uri="{9D8B030D-6E8A-4147-A177-3AD203B41FA5}">
                      <a16:colId xmlns:a16="http://schemas.microsoft.com/office/drawing/2014/main" xmlns="" val="1481322470"/>
                    </a:ext>
                  </a:extLst>
                </a:gridCol>
                <a:gridCol w="2687603">
                  <a:extLst>
                    <a:ext uri="{9D8B030D-6E8A-4147-A177-3AD203B41FA5}">
                      <a16:colId xmlns:a16="http://schemas.microsoft.com/office/drawing/2014/main" xmlns="" val="2592511258"/>
                    </a:ext>
                  </a:extLst>
                </a:gridCol>
              </a:tblGrid>
              <a:tr h="584063">
                <a:tc>
                  <a:txBody>
                    <a:bodyPr/>
                    <a:lstStyle/>
                    <a:p>
                      <a:pPr marL="0" marR="0" algn="ctr">
                        <a:spcBef>
                          <a:spcPts val="0"/>
                        </a:spcBef>
                        <a:spcAft>
                          <a:spcPts val="0"/>
                        </a:spcAft>
                        <a:tabLst>
                          <a:tab pos="5486400" algn="r"/>
                        </a:tabLst>
                      </a:pPr>
                      <a:r>
                        <a:rPr lang="en-US" sz="1600" dirty="0">
                          <a:effectLst/>
                        </a:rPr>
                        <a:t>Graph Trend Line Indicators</a:t>
                      </a:r>
                      <a:endParaRPr lang="en-US" sz="1600" dirty="0">
                        <a:effectLst/>
                        <a:latin typeface="Times New Roman" panose="02020603050405020304" pitchFamily="18" charset="0"/>
                        <a:ea typeface="Times New Roman" panose="02020603050405020304" pitchFamily="18" charset="0"/>
                      </a:endParaRPr>
                    </a:p>
                  </a:txBody>
                  <a:tcPr marL="40570" marR="40570" marT="0" marB="0" anchor="ctr"/>
                </a:tc>
                <a:tc>
                  <a:txBody>
                    <a:bodyPr/>
                    <a:lstStyle/>
                    <a:p>
                      <a:pPr marL="0" marR="0" algn="ctr">
                        <a:spcBef>
                          <a:spcPts val="0"/>
                        </a:spcBef>
                        <a:spcAft>
                          <a:spcPts val="0"/>
                        </a:spcAft>
                        <a:tabLst>
                          <a:tab pos="5486400" algn="r"/>
                        </a:tabLst>
                      </a:pPr>
                      <a:r>
                        <a:rPr lang="en-US" sz="1600" dirty="0">
                          <a:effectLst/>
                        </a:rPr>
                        <a:t>Meaning</a:t>
                      </a:r>
                      <a:endParaRPr lang="en-US" sz="1600" dirty="0">
                        <a:effectLst/>
                        <a:latin typeface="Times New Roman" panose="02020603050405020304" pitchFamily="18" charset="0"/>
                        <a:ea typeface="Times New Roman" panose="02020603050405020304" pitchFamily="18" charset="0"/>
                      </a:endParaRPr>
                    </a:p>
                  </a:txBody>
                  <a:tcPr marL="40570" marR="40570" marT="0" marB="0" anchor="ctr"/>
                </a:tc>
                <a:tc>
                  <a:txBody>
                    <a:bodyPr/>
                    <a:lstStyle/>
                    <a:p>
                      <a:pPr marL="0" marR="0" algn="ctr">
                        <a:spcBef>
                          <a:spcPts val="0"/>
                        </a:spcBef>
                        <a:spcAft>
                          <a:spcPts val="0"/>
                        </a:spcAft>
                        <a:tabLst>
                          <a:tab pos="5486400" algn="r"/>
                        </a:tabLst>
                      </a:pPr>
                      <a:r>
                        <a:rPr lang="en-US" sz="1600">
                          <a:effectLst/>
                        </a:rPr>
                        <a:t>Risk Level</a:t>
                      </a:r>
                      <a:endParaRPr lang="en-US" sz="1600">
                        <a:effectLst/>
                        <a:latin typeface="Times New Roman" panose="02020603050405020304" pitchFamily="18" charset="0"/>
                        <a:ea typeface="Times New Roman" panose="02020603050405020304" pitchFamily="18" charset="0"/>
                      </a:endParaRPr>
                    </a:p>
                  </a:txBody>
                  <a:tcPr marL="40570" marR="40570" marT="0" marB="0" anchor="ctr"/>
                </a:tc>
                <a:tc>
                  <a:txBody>
                    <a:bodyPr/>
                    <a:lstStyle/>
                    <a:p>
                      <a:pPr marL="0" marR="0" algn="ctr">
                        <a:spcBef>
                          <a:spcPts val="0"/>
                        </a:spcBef>
                        <a:spcAft>
                          <a:spcPts val="0"/>
                        </a:spcAft>
                        <a:tabLst>
                          <a:tab pos="5486400" algn="r"/>
                        </a:tabLst>
                      </a:pPr>
                      <a:r>
                        <a:rPr lang="en-US" sz="1600" dirty="0">
                          <a:effectLst/>
                        </a:rPr>
                        <a:t>Trend Line Graphic</a:t>
                      </a:r>
                    </a:p>
                    <a:p>
                      <a:pPr marL="0" marR="0" algn="ctr">
                        <a:spcBef>
                          <a:spcPts val="0"/>
                        </a:spcBef>
                        <a:spcAft>
                          <a:spcPts val="0"/>
                        </a:spcAft>
                        <a:tabLst>
                          <a:tab pos="5486400" algn="r"/>
                        </a:tabLst>
                      </a:pPr>
                      <a:r>
                        <a:rPr lang="en-US" sz="1200" dirty="0">
                          <a:effectLst/>
                          <a:latin typeface="Times New Roman" panose="02020603050405020304" pitchFamily="18" charset="0"/>
                          <a:ea typeface="Times New Roman" panose="02020603050405020304" pitchFamily="18" charset="0"/>
                        </a:rPr>
                        <a:t>(x axis: time</a:t>
                      </a:r>
                      <a:r>
                        <a:rPr lang="en-US" sz="1200" baseline="0" dirty="0">
                          <a:effectLst/>
                          <a:latin typeface="Times New Roman" panose="02020603050405020304" pitchFamily="18" charset="0"/>
                          <a:ea typeface="Times New Roman" panose="02020603050405020304" pitchFamily="18" charset="0"/>
                        </a:rPr>
                        <a:t> / y axis: count)</a:t>
                      </a:r>
                      <a:endParaRPr lang="en-US" sz="1200" dirty="0">
                        <a:effectLst/>
                        <a:latin typeface="Times New Roman" panose="02020603050405020304" pitchFamily="18" charset="0"/>
                        <a:ea typeface="Times New Roman" panose="02020603050405020304" pitchFamily="18" charset="0"/>
                      </a:endParaRPr>
                    </a:p>
                  </a:txBody>
                  <a:tcPr marL="40570" marR="40570" marT="0" marB="0" anchor="ctr"/>
                </a:tc>
                <a:extLst>
                  <a:ext uri="{0D108BD9-81ED-4DB2-BD59-A6C34878D82A}">
                    <a16:rowId xmlns:a16="http://schemas.microsoft.com/office/drawing/2014/main" xmlns="" val="3113964089"/>
                  </a:ext>
                </a:extLst>
              </a:tr>
              <a:tr h="1221565">
                <a:tc>
                  <a:txBody>
                    <a:bodyPr/>
                    <a:lstStyle/>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txBody>
                  <a:tcPr marL="40570" marR="40570" marT="0" marB="0" anchor="ctr"/>
                </a:tc>
                <a:tc>
                  <a:txBody>
                    <a:bodyPr/>
                    <a:lstStyle/>
                    <a:p>
                      <a:pPr marL="0" marR="0">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txBody>
                  <a:tcPr marL="40570" marR="40570" marT="0" marB="0"/>
                </a:tc>
                <a:tc>
                  <a:txBody>
                    <a:bodyPr/>
                    <a:lstStyle/>
                    <a:p>
                      <a:pPr marL="0" marR="0">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txBody>
                  <a:tcPr marL="40570" marR="40570" marT="0" marB="0"/>
                </a:tc>
                <a:tc>
                  <a:txBody>
                    <a:bodyPr/>
                    <a:lstStyle/>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txBody>
                  <a:tcPr marL="40570" marR="40570" marT="0" marB="0" anchor="ctr">
                    <a:solidFill>
                      <a:srgbClr val="F1D6CD"/>
                    </a:solidFill>
                  </a:tcPr>
                </a:tc>
                <a:extLst>
                  <a:ext uri="{0D108BD9-81ED-4DB2-BD59-A6C34878D82A}">
                    <a16:rowId xmlns:a16="http://schemas.microsoft.com/office/drawing/2014/main" xmlns="" val="3514503631"/>
                  </a:ext>
                </a:extLst>
              </a:tr>
              <a:tr h="1001148">
                <a:tc>
                  <a:txBody>
                    <a:bodyPr/>
                    <a:lstStyle/>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txBody>
                  <a:tcPr marL="40570" marR="40570" marT="0" marB="0" anchor="ctr"/>
                </a:tc>
                <a:tc>
                  <a:txBody>
                    <a:bodyPr/>
                    <a:lstStyle/>
                    <a:p>
                      <a:endParaRPr lang="en-US" dirty="0"/>
                    </a:p>
                  </a:txBody>
                  <a:tcPr marL="40570" marR="40570" marT="0" marB="0"/>
                </a:tc>
                <a:tc>
                  <a:txBody>
                    <a:bodyPr/>
                    <a:lstStyle/>
                    <a:p>
                      <a:endParaRPr lang="en-US" dirty="0"/>
                    </a:p>
                  </a:txBody>
                  <a:tcPr marL="40570" marR="40570" marT="0" marB="0"/>
                </a:tc>
                <a:tc>
                  <a:txBody>
                    <a:bodyPr/>
                    <a:lstStyle/>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txBody>
                  <a:tcPr marL="40570" marR="40570" marT="0" marB="0" anchor="ctr"/>
                </a:tc>
                <a:extLst>
                  <a:ext uri="{0D108BD9-81ED-4DB2-BD59-A6C34878D82A}">
                    <a16:rowId xmlns:a16="http://schemas.microsoft.com/office/drawing/2014/main" xmlns="" val="1815176107"/>
                  </a:ext>
                </a:extLst>
              </a:tr>
              <a:tr h="1118304">
                <a:tc>
                  <a:txBody>
                    <a:bodyPr/>
                    <a:lstStyle/>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txBody>
                  <a:tcPr marL="40570" marR="40570" marT="0" marB="0" anchor="ctr"/>
                </a:tc>
                <a:tc>
                  <a:txBody>
                    <a:bodyPr/>
                    <a:lstStyle/>
                    <a:p>
                      <a:pPr marL="0" marR="0">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txBody>
                  <a:tcPr marL="40570" marR="40570" marT="0" marB="0"/>
                </a:tc>
                <a:tc>
                  <a:txBody>
                    <a:bodyPr/>
                    <a:lstStyle/>
                    <a:p>
                      <a:pPr marL="0" marR="0">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txBody>
                  <a:tcPr marL="40570" marR="40570" marT="0" marB="0"/>
                </a:tc>
                <a:tc>
                  <a:txBody>
                    <a:bodyPr/>
                    <a:lstStyle/>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txBody>
                  <a:tcPr marL="40570" marR="40570" marT="0" marB="0" anchor="ctr"/>
                </a:tc>
                <a:extLst>
                  <a:ext uri="{0D108BD9-81ED-4DB2-BD59-A6C34878D82A}">
                    <a16:rowId xmlns:a16="http://schemas.microsoft.com/office/drawing/2014/main" xmlns="" val="2828538210"/>
                  </a:ext>
                </a:extLst>
              </a:tr>
              <a:tr h="1094103">
                <a:tc>
                  <a:txBody>
                    <a:bodyPr/>
                    <a:lstStyle/>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txBody>
                  <a:tcPr marL="40570" marR="40570" marT="0" marB="0" anchor="ctr"/>
                </a:tc>
                <a:tc>
                  <a:txBody>
                    <a:bodyPr/>
                    <a:lstStyle/>
                    <a:p>
                      <a:pPr marL="0" marR="0">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txBody>
                  <a:tcPr marL="40570" marR="40570" marT="0" marB="0"/>
                </a:tc>
                <a:tc>
                  <a:txBody>
                    <a:bodyPr/>
                    <a:lstStyle/>
                    <a:p>
                      <a:pPr marL="0" marR="0">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txBody>
                  <a:tcPr marL="40570" marR="40570" marT="0" marB="0"/>
                </a:tc>
                <a:tc>
                  <a:txBody>
                    <a:bodyPr/>
                    <a:lstStyle/>
                    <a:p>
                      <a:pPr marL="0" marR="0" algn="ctr">
                        <a:spcBef>
                          <a:spcPts val="0"/>
                        </a:spcBef>
                        <a:spcAft>
                          <a:spcPts val="0"/>
                        </a:spcAft>
                        <a:tabLst>
                          <a:tab pos="5486400" algn="r"/>
                        </a:tabLst>
                      </a:pPr>
                      <a:endParaRPr lang="en-US" sz="1600" dirty="0">
                        <a:effectLst/>
                        <a:latin typeface="Times New Roman" panose="02020603050405020304" pitchFamily="18" charset="0"/>
                        <a:ea typeface="Times New Roman" panose="02020603050405020304" pitchFamily="18" charset="0"/>
                      </a:endParaRPr>
                    </a:p>
                  </a:txBody>
                  <a:tcPr marL="40570" marR="40570" marT="0" marB="0" anchor="ctr"/>
                </a:tc>
                <a:extLst>
                  <a:ext uri="{0D108BD9-81ED-4DB2-BD59-A6C34878D82A}">
                    <a16:rowId xmlns:a16="http://schemas.microsoft.com/office/drawing/2014/main" xmlns="" val="3147597370"/>
                  </a:ext>
                </a:extLst>
              </a:tr>
            </a:tbl>
          </a:graphicData>
        </a:graphic>
      </p:graphicFrame>
      <p:sp>
        <p:nvSpPr>
          <p:cNvPr id="6" name="Slide Number Placeholder 5">
            <a:extLst>
              <a:ext uri="{FF2B5EF4-FFF2-40B4-BE49-F238E27FC236}">
                <a16:creationId xmlns:a16="http://schemas.microsoft.com/office/drawing/2014/main" xmlns="" id="{7E937C37-E5B2-431D-90A3-1955F31F6DA6}"/>
              </a:ext>
            </a:extLst>
          </p:cNvPr>
          <p:cNvSpPr>
            <a:spLocks noGrp="1"/>
          </p:cNvSpPr>
          <p:nvPr>
            <p:ph type="sldNum" sz="quarter" idx="12"/>
          </p:nvPr>
        </p:nvSpPr>
        <p:spPr/>
        <p:txBody>
          <a:bodyPr/>
          <a:lstStyle/>
          <a:p>
            <a:fld id="{C4744B21-810B-4A95-B679-DCDEA5EFB491}" type="slidenum">
              <a:rPr lang="en-US" smtClean="0"/>
              <a:pPr/>
              <a:t>9</a:t>
            </a:fld>
            <a:endParaRPr lang="en-US" dirty="0"/>
          </a:p>
        </p:txBody>
      </p:sp>
      <p:sp>
        <p:nvSpPr>
          <p:cNvPr id="3" name="TextBox 2"/>
          <p:cNvSpPr txBox="1"/>
          <p:nvPr/>
        </p:nvSpPr>
        <p:spPr>
          <a:xfrm>
            <a:off x="-1751682" y="2209568"/>
            <a:ext cx="184731" cy="400110"/>
          </a:xfrm>
          <a:prstGeom prst="rect">
            <a:avLst/>
          </a:prstGeom>
          <a:noFill/>
        </p:spPr>
        <p:txBody>
          <a:bodyPr wrap="none" rtlCol="0">
            <a:spAutoFit/>
          </a:bodyPr>
          <a:lstStyle/>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567178360"/>
              </p:ext>
            </p:extLst>
          </p:nvPr>
        </p:nvGraphicFramePr>
        <p:xfrm>
          <a:off x="1655754" y="2118920"/>
          <a:ext cx="11008503" cy="1219200"/>
        </p:xfrm>
        <a:graphic>
          <a:graphicData uri="http://schemas.openxmlformats.org/drawingml/2006/table">
            <a:tbl>
              <a:tblPr firstRow="1" firstCol="1" bandRow="1">
                <a:tableStyleId>{5C22544A-7EE6-4342-B048-85BDC9FD1C3A}</a:tableStyleId>
              </a:tblPr>
              <a:tblGrid>
                <a:gridCol w="1540944">
                  <a:extLst>
                    <a:ext uri="{9D8B030D-6E8A-4147-A177-3AD203B41FA5}">
                      <a16:colId xmlns:a16="http://schemas.microsoft.com/office/drawing/2014/main" xmlns="" val="1034908290"/>
                    </a:ext>
                  </a:extLst>
                </a:gridCol>
                <a:gridCol w="4405582">
                  <a:extLst>
                    <a:ext uri="{9D8B030D-6E8A-4147-A177-3AD203B41FA5}">
                      <a16:colId xmlns:a16="http://schemas.microsoft.com/office/drawing/2014/main" xmlns="" val="2199301257"/>
                    </a:ext>
                  </a:extLst>
                </a:gridCol>
                <a:gridCol w="2261810">
                  <a:extLst>
                    <a:ext uri="{9D8B030D-6E8A-4147-A177-3AD203B41FA5}">
                      <a16:colId xmlns:a16="http://schemas.microsoft.com/office/drawing/2014/main" xmlns="" val="3983204478"/>
                    </a:ext>
                  </a:extLst>
                </a:gridCol>
                <a:gridCol w="2800167">
                  <a:extLst>
                    <a:ext uri="{9D8B030D-6E8A-4147-A177-3AD203B41FA5}">
                      <a16:colId xmlns:a16="http://schemas.microsoft.com/office/drawing/2014/main" xmlns="" val="3219172000"/>
                    </a:ext>
                  </a:extLst>
                </a:gridCol>
              </a:tblGrid>
              <a:tr h="1081041">
                <a:tc>
                  <a:txBody>
                    <a:bodyPr/>
                    <a:lstStyle/>
                    <a:p>
                      <a:pPr marL="0" marR="0" algn="ctr">
                        <a:spcBef>
                          <a:spcPts val="0"/>
                        </a:spcBef>
                        <a:spcAft>
                          <a:spcPts val="0"/>
                        </a:spcAft>
                        <a:tabLst>
                          <a:tab pos="5486400" algn="r"/>
                        </a:tabLst>
                      </a:pPr>
                      <a:r>
                        <a:rPr lang="en-US" sz="1600" dirty="0">
                          <a:effectLst/>
                        </a:rPr>
                        <a:t>Spikes</a:t>
                      </a:r>
                      <a:endParaRPr lang="en-US" sz="1600" dirty="0">
                        <a:effectLst/>
                        <a:latin typeface="Times New Roman" panose="02020603050405020304" pitchFamily="18" charset="0"/>
                        <a:ea typeface="Times New Roman" panose="02020603050405020304" pitchFamily="18" charset="0"/>
                      </a:endParaRPr>
                    </a:p>
                  </a:txBody>
                  <a:tcPr marL="40570" marR="4057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5486400" algn="r"/>
                        </a:tabLst>
                      </a:pPr>
                      <a:r>
                        <a:rPr lang="en-US" sz="1600" b="1" dirty="0">
                          <a:solidFill>
                            <a:schemeClr val="tx1"/>
                          </a:solidFill>
                          <a:effectLst/>
                        </a:rPr>
                        <a:t>Up or Down. Up:</a:t>
                      </a:r>
                      <a:r>
                        <a:rPr lang="en-US" sz="1600" b="1" baseline="0" dirty="0">
                          <a:solidFill>
                            <a:schemeClr val="tx1"/>
                          </a:solidFill>
                          <a:effectLst/>
                        </a:rPr>
                        <a:t> </a:t>
                      </a:r>
                      <a:r>
                        <a:rPr lang="en-US" sz="1600" b="0" dirty="0">
                          <a:solidFill>
                            <a:schemeClr val="tx1"/>
                          </a:solidFill>
                          <a:effectLst/>
                        </a:rPr>
                        <a:t>a large element count increase and could be indicative of “Model Bloat” or increase in useless information</a:t>
                      </a:r>
                    </a:p>
                    <a:p>
                      <a:pPr marL="0" marR="0" algn="ctr">
                        <a:spcBef>
                          <a:spcPts val="0"/>
                        </a:spcBef>
                        <a:spcAft>
                          <a:spcPts val="0"/>
                        </a:spcAft>
                        <a:tabLst>
                          <a:tab pos="5486400" algn="r"/>
                        </a:tabLst>
                      </a:pPr>
                      <a:r>
                        <a:rPr lang="en-US" sz="1600" b="1" dirty="0">
                          <a:solidFill>
                            <a:schemeClr val="tx1"/>
                          </a:solidFill>
                          <a:effectLst/>
                        </a:rPr>
                        <a:t>Down:</a:t>
                      </a:r>
                      <a:r>
                        <a:rPr lang="en-US" sz="1600" b="0" baseline="0" dirty="0">
                          <a:solidFill>
                            <a:schemeClr val="tx1"/>
                          </a:solidFill>
                          <a:effectLst/>
                        </a:rPr>
                        <a:t> </a:t>
                      </a:r>
                      <a:r>
                        <a:rPr lang="en-US" sz="1600" b="0" dirty="0">
                          <a:solidFill>
                            <a:schemeClr val="tx1"/>
                          </a:solidFill>
                          <a:effectLst/>
                        </a:rPr>
                        <a:t>loss of data or missing model elements. Happens over very short periods.</a:t>
                      </a:r>
                      <a:endParaRPr lang="en-US" sz="1600" b="0" dirty="0">
                        <a:solidFill>
                          <a:schemeClr val="tx1"/>
                        </a:solidFill>
                        <a:effectLst/>
                        <a:latin typeface="Times New Roman" panose="02020603050405020304" pitchFamily="18" charset="0"/>
                        <a:ea typeface="Times New Roman" panose="02020603050405020304" pitchFamily="18" charset="0"/>
                      </a:endParaRPr>
                    </a:p>
                  </a:txBody>
                  <a:tcPr marL="40570" marR="4057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5486400" algn="r"/>
                        </a:tabLst>
                      </a:pPr>
                      <a:r>
                        <a:rPr lang="en-US" sz="1600" b="1" dirty="0">
                          <a:solidFill>
                            <a:schemeClr val="tx1"/>
                          </a:solidFill>
                          <a:effectLst/>
                        </a:rPr>
                        <a:t>High</a:t>
                      </a:r>
                    </a:p>
                    <a:p>
                      <a:pPr marL="0" marR="0" algn="ctr">
                        <a:spcBef>
                          <a:spcPts val="0"/>
                        </a:spcBef>
                        <a:spcAft>
                          <a:spcPts val="0"/>
                        </a:spcAft>
                        <a:tabLst>
                          <a:tab pos="5486400" algn="r"/>
                        </a:tabLst>
                      </a:pPr>
                      <a:r>
                        <a:rPr lang="en-US" sz="1600" b="0" dirty="0">
                          <a:solidFill>
                            <a:schemeClr val="tx1"/>
                          </a:solidFill>
                          <a:effectLst/>
                        </a:rPr>
                        <a:t>Up: possible model performance issues Down:</a:t>
                      </a:r>
                      <a:r>
                        <a:rPr lang="en-US" sz="1600" b="0" baseline="0" dirty="0">
                          <a:solidFill>
                            <a:schemeClr val="tx1"/>
                          </a:solidFill>
                          <a:effectLst/>
                        </a:rPr>
                        <a:t> c</a:t>
                      </a:r>
                      <a:r>
                        <a:rPr lang="en-US" sz="1600" b="0" dirty="0">
                          <a:solidFill>
                            <a:schemeClr val="tx1"/>
                          </a:solidFill>
                          <a:effectLst/>
                        </a:rPr>
                        <a:t>ostly rework for lost data</a:t>
                      </a:r>
                      <a:endParaRPr lang="en-US" sz="1600" b="0" dirty="0">
                        <a:solidFill>
                          <a:schemeClr val="tx1"/>
                        </a:solidFill>
                        <a:effectLst/>
                        <a:latin typeface="Times New Roman" panose="02020603050405020304" pitchFamily="18" charset="0"/>
                        <a:ea typeface="Times New Roman" panose="02020603050405020304" pitchFamily="18" charset="0"/>
                      </a:endParaRPr>
                    </a:p>
                  </a:txBody>
                  <a:tcPr marL="40570" marR="4057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spcBef>
                          <a:spcPts val="0"/>
                        </a:spcBef>
                        <a:spcAft>
                          <a:spcPts val="0"/>
                        </a:spcAft>
                        <a:tabLst>
                          <a:tab pos="5486400" algn="r"/>
                        </a:tabLst>
                      </a:pPr>
                      <a:endParaRPr lang="en-US" sz="1600" b="0" dirty="0">
                        <a:solidFill>
                          <a:schemeClr val="tx1"/>
                        </a:solidFill>
                        <a:effectLst/>
                        <a:latin typeface="Times New Roman" panose="02020603050405020304" pitchFamily="18" charset="0"/>
                        <a:ea typeface="Times New Roman" panose="02020603050405020304" pitchFamily="18" charset="0"/>
                      </a:endParaRPr>
                    </a:p>
                  </a:txBody>
                  <a:tcPr marL="40570" marR="4057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868160090"/>
                  </a:ext>
                </a:extLst>
              </a:tr>
            </a:tbl>
          </a:graphicData>
        </a:graphic>
      </p:graphicFrame>
      <p:pic>
        <p:nvPicPr>
          <p:cNvPr id="12" name="Picture 1">
            <a:extLst>
              <a:ext uri="{FF2B5EF4-FFF2-40B4-BE49-F238E27FC236}">
                <a16:creationId xmlns:a16="http://schemas.microsoft.com/office/drawing/2014/main" xmlns="" id="{B5B0E440-65D1-4CED-8FFB-C364675B7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3008" y="2209568"/>
            <a:ext cx="1346861" cy="10552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3307390241"/>
              </p:ext>
            </p:extLst>
          </p:nvPr>
        </p:nvGraphicFramePr>
        <p:xfrm>
          <a:off x="1666389" y="3354330"/>
          <a:ext cx="11008502" cy="1219200"/>
        </p:xfrm>
        <a:graphic>
          <a:graphicData uri="http://schemas.openxmlformats.org/drawingml/2006/table">
            <a:tbl>
              <a:tblPr firstRow="1" firstCol="1" bandRow="1">
                <a:tableStyleId>{5C22544A-7EE6-4342-B048-85BDC9FD1C3A}</a:tableStyleId>
              </a:tblPr>
              <a:tblGrid>
                <a:gridCol w="1531443">
                  <a:extLst>
                    <a:ext uri="{9D8B030D-6E8A-4147-A177-3AD203B41FA5}">
                      <a16:colId xmlns:a16="http://schemas.microsoft.com/office/drawing/2014/main" xmlns="" val="415177311"/>
                    </a:ext>
                  </a:extLst>
                </a:gridCol>
                <a:gridCol w="4383185">
                  <a:extLst>
                    <a:ext uri="{9D8B030D-6E8A-4147-A177-3AD203B41FA5}">
                      <a16:colId xmlns:a16="http://schemas.microsoft.com/office/drawing/2014/main" xmlns="" val="169298229"/>
                    </a:ext>
                  </a:extLst>
                </a:gridCol>
                <a:gridCol w="2306147">
                  <a:extLst>
                    <a:ext uri="{9D8B030D-6E8A-4147-A177-3AD203B41FA5}">
                      <a16:colId xmlns:a16="http://schemas.microsoft.com/office/drawing/2014/main" xmlns="" val="1368144560"/>
                    </a:ext>
                  </a:extLst>
                </a:gridCol>
                <a:gridCol w="2787727">
                  <a:extLst>
                    <a:ext uri="{9D8B030D-6E8A-4147-A177-3AD203B41FA5}">
                      <a16:colId xmlns:a16="http://schemas.microsoft.com/office/drawing/2014/main" xmlns="" val="2085964616"/>
                    </a:ext>
                  </a:extLst>
                </a:gridCol>
              </a:tblGrid>
              <a:tr h="1000100">
                <a:tc>
                  <a:txBody>
                    <a:bodyPr/>
                    <a:lstStyle/>
                    <a:p>
                      <a:pPr marL="0" marR="0" algn="ctr" defTabSz="699614" rtl="0" eaLnBrk="1" latinLnBrk="0" hangingPunct="1">
                        <a:spcBef>
                          <a:spcPts val="0"/>
                        </a:spcBef>
                        <a:spcAft>
                          <a:spcPts val="0"/>
                        </a:spcAft>
                        <a:tabLst>
                          <a:tab pos="5486400" algn="r"/>
                        </a:tabLst>
                      </a:pPr>
                      <a:r>
                        <a:rPr lang="en-US" sz="1600" b="1" kern="1200" dirty="0">
                          <a:solidFill>
                            <a:schemeClr val="bg1"/>
                          </a:solidFill>
                          <a:effectLst/>
                          <a:latin typeface="+mn-lt"/>
                          <a:ea typeface="+mn-ea"/>
                          <a:cs typeface="+mn-cs"/>
                        </a:rPr>
                        <a:t>Flat</a:t>
                      </a:r>
                    </a:p>
                  </a:txBody>
                  <a:tcPr marL="40570" marR="4057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defTabSz="699614" rtl="0" eaLnBrk="1" latinLnBrk="0" hangingPunct="1">
                        <a:spcBef>
                          <a:spcPts val="0"/>
                        </a:spcBef>
                        <a:spcAft>
                          <a:spcPts val="0"/>
                        </a:spcAft>
                        <a:tabLst>
                          <a:tab pos="5486400" algn="r"/>
                        </a:tabLst>
                      </a:pPr>
                      <a:r>
                        <a:rPr lang="en-US" sz="1600" b="1" kern="1200" dirty="0">
                          <a:solidFill>
                            <a:schemeClr val="tx1"/>
                          </a:solidFill>
                          <a:effectLst/>
                          <a:latin typeface="+mn-lt"/>
                          <a:ea typeface="+mn-ea"/>
                          <a:cs typeface="+mn-cs"/>
                        </a:rPr>
                        <a:t>Flat:</a:t>
                      </a:r>
                      <a:r>
                        <a:rPr lang="en-US" sz="1600" b="1" kern="1200" baseline="0" dirty="0">
                          <a:solidFill>
                            <a:schemeClr val="tx1"/>
                          </a:solidFill>
                          <a:effectLst/>
                          <a:latin typeface="+mn-lt"/>
                          <a:ea typeface="+mn-ea"/>
                          <a:cs typeface="+mn-cs"/>
                        </a:rPr>
                        <a:t> </a:t>
                      </a:r>
                      <a:r>
                        <a:rPr lang="en-US" sz="1600" b="0" kern="1200" dirty="0">
                          <a:solidFill>
                            <a:schemeClr val="tx1"/>
                          </a:solidFill>
                          <a:effectLst/>
                          <a:latin typeface="+mn-lt"/>
                          <a:ea typeface="+mn-ea"/>
                          <a:cs typeface="+mn-cs"/>
                        </a:rPr>
                        <a:t>data is not being created or deleted. Dependent</a:t>
                      </a:r>
                      <a:r>
                        <a:rPr lang="en-US" sz="1600" b="0" kern="1200" baseline="0" dirty="0">
                          <a:solidFill>
                            <a:schemeClr val="tx1"/>
                          </a:solidFill>
                          <a:effectLst/>
                          <a:latin typeface="+mn-lt"/>
                          <a:ea typeface="+mn-ea"/>
                          <a:cs typeface="+mn-cs"/>
                        </a:rPr>
                        <a:t> </a:t>
                      </a:r>
                      <a:r>
                        <a:rPr lang="en-US" sz="1600" b="0" kern="1200" dirty="0">
                          <a:solidFill>
                            <a:schemeClr val="tx1"/>
                          </a:solidFill>
                          <a:effectLst/>
                          <a:latin typeface="+mn-lt"/>
                          <a:ea typeface="+mn-ea"/>
                          <a:cs typeface="+mn-cs"/>
                        </a:rPr>
                        <a:t>on what is being worked in the model. </a:t>
                      </a:r>
                    </a:p>
                  </a:txBody>
                  <a:tcPr marL="40570" marR="4057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defTabSz="699614" rtl="0" eaLnBrk="1" latinLnBrk="0" hangingPunct="1">
                        <a:spcBef>
                          <a:spcPts val="0"/>
                        </a:spcBef>
                        <a:spcAft>
                          <a:spcPts val="0"/>
                        </a:spcAft>
                        <a:tabLst>
                          <a:tab pos="5486400" algn="r"/>
                        </a:tabLst>
                      </a:pPr>
                      <a:r>
                        <a:rPr lang="en-US" sz="1600" b="1" kern="1200" dirty="0">
                          <a:solidFill>
                            <a:schemeClr val="tx1"/>
                          </a:solidFill>
                          <a:effectLst/>
                          <a:latin typeface="+mn-lt"/>
                          <a:ea typeface="+mn-ea"/>
                          <a:cs typeface="+mn-cs"/>
                        </a:rPr>
                        <a:t>Low</a:t>
                      </a:r>
                      <a:r>
                        <a:rPr lang="en-US" sz="1600" b="0" kern="1200" dirty="0">
                          <a:solidFill>
                            <a:schemeClr val="tx1"/>
                          </a:solidFill>
                          <a:effectLst/>
                          <a:latin typeface="+mn-lt"/>
                          <a:ea typeface="+mn-ea"/>
                          <a:cs typeface="+mn-cs"/>
                        </a:rPr>
                        <a:t> </a:t>
                      </a:r>
                    </a:p>
                    <a:p>
                      <a:pPr marL="0" marR="0" algn="ctr" defTabSz="699614" rtl="0" eaLnBrk="1" latinLnBrk="0" hangingPunct="1">
                        <a:spcBef>
                          <a:spcPts val="0"/>
                        </a:spcBef>
                        <a:spcAft>
                          <a:spcPts val="0"/>
                        </a:spcAft>
                        <a:tabLst>
                          <a:tab pos="5486400" algn="r"/>
                        </a:tabLst>
                      </a:pPr>
                      <a:r>
                        <a:rPr lang="en-US" sz="1600" b="0" kern="1200" dirty="0">
                          <a:solidFill>
                            <a:schemeClr val="tx1"/>
                          </a:solidFill>
                          <a:effectLst/>
                          <a:latin typeface="+mn-lt"/>
                          <a:ea typeface="+mn-ea"/>
                          <a:cs typeface="+mn-cs"/>
                        </a:rPr>
                        <a:t>Lull in task execution or drop in modeling development</a:t>
                      </a:r>
                      <a:r>
                        <a:rPr lang="en-US" sz="1600" b="0" kern="1200" baseline="0" dirty="0">
                          <a:solidFill>
                            <a:schemeClr val="tx1"/>
                          </a:solidFill>
                          <a:effectLst/>
                          <a:latin typeface="+mn-lt"/>
                          <a:ea typeface="+mn-ea"/>
                          <a:cs typeface="+mn-cs"/>
                        </a:rPr>
                        <a:t> </a:t>
                      </a:r>
                      <a:r>
                        <a:rPr lang="en-US" sz="1600" b="0" kern="1200" dirty="0">
                          <a:solidFill>
                            <a:schemeClr val="tx1"/>
                          </a:solidFill>
                          <a:effectLst/>
                          <a:latin typeface="+mn-lt"/>
                          <a:ea typeface="+mn-ea"/>
                          <a:cs typeface="+mn-cs"/>
                        </a:rPr>
                        <a:t>occurring</a:t>
                      </a:r>
                      <a:r>
                        <a:rPr lang="en-US" sz="1600" b="0" kern="1200" baseline="0" dirty="0">
                          <a:solidFill>
                            <a:schemeClr val="tx1"/>
                          </a:solidFill>
                          <a:effectLst/>
                          <a:latin typeface="+mn-lt"/>
                          <a:ea typeface="+mn-ea"/>
                          <a:cs typeface="+mn-cs"/>
                        </a:rPr>
                        <a:t> </a:t>
                      </a:r>
                      <a:r>
                        <a:rPr lang="en-US" sz="1600" b="0" kern="1200" dirty="0">
                          <a:solidFill>
                            <a:schemeClr val="tx1"/>
                          </a:solidFill>
                          <a:effectLst/>
                          <a:latin typeface="+mn-lt"/>
                          <a:ea typeface="+mn-ea"/>
                          <a:cs typeface="+mn-cs"/>
                        </a:rPr>
                        <a:t>before milestone</a:t>
                      </a:r>
                    </a:p>
                  </a:txBody>
                  <a:tcPr marL="40570" marR="4057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l" defTabSz="699614" rtl="0" eaLnBrk="1" latinLnBrk="0" hangingPunct="1">
                        <a:spcBef>
                          <a:spcPts val="0"/>
                        </a:spcBef>
                        <a:spcAft>
                          <a:spcPts val="0"/>
                        </a:spcAft>
                        <a:tabLst>
                          <a:tab pos="5486400" algn="r"/>
                        </a:tabLst>
                      </a:pPr>
                      <a:endParaRPr lang="en-US" sz="1600" b="0" kern="1200" dirty="0">
                        <a:solidFill>
                          <a:schemeClr val="tx1"/>
                        </a:solidFill>
                        <a:effectLst/>
                        <a:latin typeface="+mn-lt"/>
                        <a:ea typeface="+mn-ea"/>
                        <a:cs typeface="+mn-cs"/>
                      </a:endParaRPr>
                    </a:p>
                  </a:txBody>
                  <a:tcPr marL="40570" marR="4057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77017130"/>
                  </a:ext>
                </a:extLst>
              </a:tr>
            </a:tbl>
          </a:graphicData>
        </a:graphic>
      </p:graphicFrame>
      <p:pic>
        <p:nvPicPr>
          <p:cNvPr id="14" name="Picture 2">
            <a:extLst>
              <a:ext uri="{FF2B5EF4-FFF2-40B4-BE49-F238E27FC236}">
                <a16:creationId xmlns:a16="http://schemas.microsoft.com/office/drawing/2014/main" xmlns="" id="{351441A6-157E-49A2-ABBC-A2A1BCB70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3112" y="3412611"/>
            <a:ext cx="1344168" cy="10572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le 14"/>
          <p:cNvGraphicFramePr>
            <a:graphicFrameLocks noGrp="1"/>
          </p:cNvGraphicFramePr>
          <p:nvPr>
            <p:extLst>
              <p:ext uri="{D42A27DB-BD31-4B8C-83A1-F6EECF244321}">
                <p14:modId xmlns:p14="http://schemas.microsoft.com/office/powerpoint/2010/main" val="1677945073"/>
              </p:ext>
            </p:extLst>
          </p:nvPr>
        </p:nvGraphicFramePr>
        <p:xfrm>
          <a:off x="1666389" y="4573530"/>
          <a:ext cx="10987233" cy="975360"/>
        </p:xfrm>
        <a:graphic>
          <a:graphicData uri="http://schemas.openxmlformats.org/drawingml/2006/table">
            <a:tbl>
              <a:tblPr firstRow="1" firstCol="1" bandRow="1">
                <a:tableStyleId>{5C22544A-7EE6-4342-B048-85BDC9FD1C3A}</a:tableStyleId>
              </a:tblPr>
              <a:tblGrid>
                <a:gridCol w="1537063">
                  <a:extLst>
                    <a:ext uri="{9D8B030D-6E8A-4147-A177-3AD203B41FA5}">
                      <a16:colId xmlns:a16="http://schemas.microsoft.com/office/drawing/2014/main" xmlns="" val="2298521370"/>
                    </a:ext>
                  </a:extLst>
                </a:gridCol>
                <a:gridCol w="4374638">
                  <a:extLst>
                    <a:ext uri="{9D8B030D-6E8A-4147-A177-3AD203B41FA5}">
                      <a16:colId xmlns:a16="http://schemas.microsoft.com/office/drawing/2014/main" xmlns="" val="2053735618"/>
                    </a:ext>
                  </a:extLst>
                </a:gridCol>
                <a:gridCol w="2286000">
                  <a:extLst>
                    <a:ext uri="{9D8B030D-6E8A-4147-A177-3AD203B41FA5}">
                      <a16:colId xmlns:a16="http://schemas.microsoft.com/office/drawing/2014/main" xmlns="" val="1575863725"/>
                    </a:ext>
                  </a:extLst>
                </a:gridCol>
                <a:gridCol w="2789532">
                  <a:extLst>
                    <a:ext uri="{9D8B030D-6E8A-4147-A177-3AD203B41FA5}">
                      <a16:colId xmlns:a16="http://schemas.microsoft.com/office/drawing/2014/main" xmlns="" val="2232412640"/>
                    </a:ext>
                  </a:extLst>
                </a:gridCol>
              </a:tblGrid>
              <a:tr h="803593">
                <a:tc>
                  <a:txBody>
                    <a:bodyPr/>
                    <a:lstStyle/>
                    <a:p>
                      <a:pPr marL="0" marR="0" algn="ctr" defTabSz="699614" rtl="0" eaLnBrk="1" latinLnBrk="0" hangingPunct="1">
                        <a:spcBef>
                          <a:spcPts val="0"/>
                        </a:spcBef>
                        <a:spcAft>
                          <a:spcPts val="0"/>
                        </a:spcAft>
                        <a:tabLst>
                          <a:tab pos="5486400" algn="r"/>
                        </a:tabLst>
                      </a:pPr>
                      <a:r>
                        <a:rPr lang="en-US" sz="1600" b="1" kern="1200" dirty="0">
                          <a:solidFill>
                            <a:schemeClr val="bg1"/>
                          </a:solidFill>
                          <a:effectLst/>
                          <a:latin typeface="+mn-lt"/>
                          <a:ea typeface="+mn-ea"/>
                          <a:cs typeface="+mn-cs"/>
                        </a:rPr>
                        <a:t>Dips</a:t>
                      </a:r>
                    </a:p>
                  </a:txBody>
                  <a:tcPr marL="40570" marR="405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699614" rtl="0" eaLnBrk="1" latinLnBrk="0" hangingPunct="1">
                        <a:spcBef>
                          <a:spcPts val="0"/>
                        </a:spcBef>
                        <a:spcAft>
                          <a:spcPts val="0"/>
                        </a:spcAft>
                        <a:tabLst>
                          <a:tab pos="5486400" algn="r"/>
                        </a:tabLst>
                      </a:pPr>
                      <a:r>
                        <a:rPr lang="en-US" sz="1600" b="1" kern="1200" dirty="0">
                          <a:solidFill>
                            <a:schemeClr val="tx1"/>
                          </a:solidFill>
                          <a:effectLst/>
                          <a:latin typeface="+mn-lt"/>
                          <a:ea typeface="+mn-ea"/>
                          <a:cs typeface="+mn-cs"/>
                        </a:rPr>
                        <a:t>Dips:</a:t>
                      </a:r>
                      <a:r>
                        <a:rPr lang="en-US" sz="1600" b="1" kern="1200" baseline="0" dirty="0">
                          <a:solidFill>
                            <a:schemeClr val="tx1"/>
                          </a:solidFill>
                          <a:effectLst/>
                          <a:latin typeface="+mn-lt"/>
                          <a:ea typeface="+mn-ea"/>
                          <a:cs typeface="+mn-cs"/>
                        </a:rPr>
                        <a:t> </a:t>
                      </a:r>
                      <a:r>
                        <a:rPr lang="en-US" sz="1600" b="0" kern="1200" dirty="0">
                          <a:solidFill>
                            <a:schemeClr val="tx1"/>
                          </a:solidFill>
                          <a:effectLst/>
                          <a:latin typeface="+mn-lt"/>
                          <a:ea typeface="+mn-ea"/>
                          <a:cs typeface="+mn-cs"/>
                        </a:rPr>
                        <a:t>longer loss or changes to model element trends. Monitoring</a:t>
                      </a:r>
                      <a:r>
                        <a:rPr lang="en-US" sz="1600" b="0" kern="1200" baseline="0" dirty="0">
                          <a:solidFill>
                            <a:schemeClr val="tx1"/>
                          </a:solidFill>
                          <a:effectLst/>
                          <a:latin typeface="+mn-lt"/>
                          <a:ea typeface="+mn-ea"/>
                          <a:cs typeface="+mn-cs"/>
                        </a:rPr>
                        <a:t> is essential to </a:t>
                      </a:r>
                      <a:r>
                        <a:rPr lang="en-US" sz="1600" b="0" kern="1200" dirty="0">
                          <a:solidFill>
                            <a:schemeClr val="tx1"/>
                          </a:solidFill>
                          <a:effectLst/>
                          <a:latin typeface="+mn-lt"/>
                          <a:ea typeface="+mn-ea"/>
                          <a:cs typeface="+mn-cs"/>
                        </a:rPr>
                        <a:t>ensure baselined model content is not</a:t>
                      </a:r>
                    </a:p>
                    <a:p>
                      <a:pPr marL="0" marR="0" algn="ctr" defTabSz="699614" rtl="0" eaLnBrk="1" latinLnBrk="0" hangingPunct="1">
                        <a:spcBef>
                          <a:spcPts val="0"/>
                        </a:spcBef>
                        <a:spcAft>
                          <a:spcPts val="0"/>
                        </a:spcAft>
                        <a:tabLst>
                          <a:tab pos="5486400" algn="r"/>
                        </a:tabLst>
                      </a:pPr>
                      <a:r>
                        <a:rPr lang="en-US" sz="1600" b="0" kern="1200" dirty="0">
                          <a:solidFill>
                            <a:schemeClr val="tx1"/>
                          </a:solidFill>
                          <a:effectLst/>
                          <a:latin typeface="+mn-lt"/>
                          <a:ea typeface="+mn-ea"/>
                          <a:cs typeface="+mn-cs"/>
                        </a:rPr>
                        <a:t>changing or being modified</a:t>
                      </a:r>
                    </a:p>
                  </a:txBody>
                  <a:tcPr marL="40570" marR="4057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699614" rtl="0" eaLnBrk="1" latinLnBrk="0" hangingPunct="1">
                        <a:spcBef>
                          <a:spcPts val="0"/>
                        </a:spcBef>
                        <a:spcAft>
                          <a:spcPts val="0"/>
                        </a:spcAft>
                        <a:tabLst>
                          <a:tab pos="5486400" algn="r"/>
                        </a:tabLst>
                      </a:pPr>
                      <a:r>
                        <a:rPr lang="en-US" sz="1600" b="1" kern="1200" dirty="0">
                          <a:solidFill>
                            <a:schemeClr val="tx1"/>
                          </a:solidFill>
                          <a:effectLst/>
                          <a:latin typeface="+mn-lt"/>
                          <a:ea typeface="+mn-ea"/>
                          <a:cs typeface="+mn-cs"/>
                        </a:rPr>
                        <a:t>Medium</a:t>
                      </a:r>
                      <a:r>
                        <a:rPr lang="en-US" sz="1600" b="0" kern="1200" dirty="0">
                          <a:solidFill>
                            <a:schemeClr val="tx1"/>
                          </a:solidFill>
                          <a:effectLst/>
                          <a:latin typeface="+mn-lt"/>
                          <a:ea typeface="+mn-ea"/>
                          <a:cs typeface="+mn-cs"/>
                        </a:rPr>
                        <a:t> </a:t>
                      </a:r>
                    </a:p>
                    <a:p>
                      <a:pPr marL="0" marR="0" algn="ctr" defTabSz="699614" rtl="0" eaLnBrk="1" latinLnBrk="0" hangingPunct="1">
                        <a:spcBef>
                          <a:spcPts val="0"/>
                        </a:spcBef>
                        <a:spcAft>
                          <a:spcPts val="0"/>
                        </a:spcAft>
                        <a:tabLst>
                          <a:tab pos="5486400" algn="r"/>
                        </a:tabLst>
                      </a:pPr>
                      <a:r>
                        <a:rPr lang="en-US" sz="1600" b="0" kern="1200" dirty="0">
                          <a:solidFill>
                            <a:schemeClr val="tx1"/>
                          </a:solidFill>
                          <a:effectLst/>
                          <a:latin typeface="+mn-lt"/>
                          <a:ea typeface="+mn-ea"/>
                          <a:cs typeface="+mn-cs"/>
                        </a:rPr>
                        <a:t>Possibly caused with missing content or data</a:t>
                      </a:r>
                    </a:p>
                  </a:txBody>
                  <a:tcPr marL="40570" marR="4057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699614" rtl="0" eaLnBrk="1" latinLnBrk="0" hangingPunct="1">
                        <a:spcBef>
                          <a:spcPts val="0"/>
                        </a:spcBef>
                        <a:spcAft>
                          <a:spcPts val="0"/>
                        </a:spcAft>
                        <a:tabLst>
                          <a:tab pos="5486400" algn="r"/>
                        </a:tabLst>
                      </a:pPr>
                      <a:endParaRPr lang="en-US" sz="1600" b="1" kern="1200" dirty="0">
                        <a:solidFill>
                          <a:schemeClr val="tx1"/>
                        </a:solidFill>
                        <a:effectLst/>
                        <a:latin typeface="+mn-lt"/>
                        <a:ea typeface="+mn-ea"/>
                        <a:cs typeface="+mn-cs"/>
                      </a:endParaRPr>
                    </a:p>
                  </a:txBody>
                  <a:tcPr marL="40570" marR="4057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37129925"/>
                  </a:ext>
                </a:extLst>
              </a:tr>
            </a:tbl>
          </a:graphicData>
        </a:graphic>
      </p:graphicFrame>
      <p:pic>
        <p:nvPicPr>
          <p:cNvPr id="16" name="Picture 3">
            <a:extLst>
              <a:ext uri="{FF2B5EF4-FFF2-40B4-BE49-F238E27FC236}">
                <a16:creationId xmlns:a16="http://schemas.microsoft.com/office/drawing/2014/main" xmlns="" id="{D2A1AEAD-3D7A-4B11-9CD8-2ED409CA86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5701" y="4635605"/>
            <a:ext cx="1344168" cy="10693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Table 16"/>
          <p:cNvGraphicFramePr>
            <a:graphicFrameLocks noGrp="1"/>
          </p:cNvGraphicFramePr>
          <p:nvPr>
            <p:extLst>
              <p:ext uri="{D42A27DB-BD31-4B8C-83A1-F6EECF244321}">
                <p14:modId xmlns:p14="http://schemas.microsoft.com/office/powerpoint/2010/main" val="2858603527"/>
              </p:ext>
            </p:extLst>
          </p:nvPr>
        </p:nvGraphicFramePr>
        <p:xfrm>
          <a:off x="1645120" y="5780372"/>
          <a:ext cx="10883711" cy="1094103"/>
        </p:xfrm>
        <a:graphic>
          <a:graphicData uri="http://schemas.openxmlformats.org/drawingml/2006/table">
            <a:tbl>
              <a:tblPr firstRow="1" firstCol="1" bandRow="1">
                <a:tableStyleId>{5C22544A-7EE6-4342-B048-85BDC9FD1C3A}</a:tableStyleId>
              </a:tblPr>
              <a:tblGrid>
                <a:gridCol w="1543850">
                  <a:extLst>
                    <a:ext uri="{9D8B030D-6E8A-4147-A177-3AD203B41FA5}">
                      <a16:colId xmlns:a16="http://schemas.microsoft.com/office/drawing/2014/main" xmlns="" val="1973122504"/>
                    </a:ext>
                  </a:extLst>
                </a:gridCol>
                <a:gridCol w="4331970">
                  <a:extLst>
                    <a:ext uri="{9D8B030D-6E8A-4147-A177-3AD203B41FA5}">
                      <a16:colId xmlns:a16="http://schemas.microsoft.com/office/drawing/2014/main" xmlns="" val="2126911728"/>
                    </a:ext>
                  </a:extLst>
                </a:gridCol>
                <a:gridCol w="2320290">
                  <a:extLst>
                    <a:ext uri="{9D8B030D-6E8A-4147-A177-3AD203B41FA5}">
                      <a16:colId xmlns:a16="http://schemas.microsoft.com/office/drawing/2014/main" xmlns="" val="14692754"/>
                    </a:ext>
                  </a:extLst>
                </a:gridCol>
                <a:gridCol w="2687601">
                  <a:extLst>
                    <a:ext uri="{9D8B030D-6E8A-4147-A177-3AD203B41FA5}">
                      <a16:colId xmlns:a16="http://schemas.microsoft.com/office/drawing/2014/main" xmlns="" val="168240503"/>
                    </a:ext>
                  </a:extLst>
                </a:gridCol>
              </a:tblGrid>
              <a:tr h="1094103">
                <a:tc>
                  <a:txBody>
                    <a:bodyPr/>
                    <a:lstStyle/>
                    <a:p>
                      <a:pPr marL="0" marR="0" algn="ctr">
                        <a:spcBef>
                          <a:spcPts val="0"/>
                        </a:spcBef>
                        <a:spcAft>
                          <a:spcPts val="0"/>
                        </a:spcAft>
                        <a:tabLst>
                          <a:tab pos="5486400" algn="r"/>
                        </a:tabLst>
                      </a:pPr>
                      <a:r>
                        <a:rPr lang="en-US" sz="1600" b="1" kern="1200" dirty="0">
                          <a:solidFill>
                            <a:schemeClr val="bg1"/>
                          </a:solidFill>
                          <a:effectLst/>
                          <a:latin typeface="+mn-lt"/>
                          <a:ea typeface="+mn-ea"/>
                          <a:cs typeface="+mn-cs"/>
                        </a:rPr>
                        <a:t>Diverging trends</a:t>
                      </a:r>
                    </a:p>
                  </a:txBody>
                  <a:tcPr marL="40570" marR="4057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5486400" algn="r"/>
                        </a:tabLst>
                      </a:pPr>
                      <a:r>
                        <a:rPr lang="en-US" sz="1600" b="1" kern="1200" dirty="0">
                          <a:solidFill>
                            <a:schemeClr val="tx1"/>
                          </a:solidFill>
                          <a:effectLst/>
                          <a:latin typeface="+mn-lt"/>
                          <a:ea typeface="+mn-ea"/>
                          <a:cs typeface="+mn-cs"/>
                        </a:rPr>
                        <a:t>Blue:</a:t>
                      </a:r>
                      <a:r>
                        <a:rPr lang="en-US" sz="1600" b="0" kern="1200" baseline="0" dirty="0">
                          <a:solidFill>
                            <a:schemeClr val="tx1"/>
                          </a:solidFill>
                          <a:effectLst/>
                          <a:latin typeface="+mn-lt"/>
                          <a:ea typeface="+mn-ea"/>
                          <a:cs typeface="+mn-cs"/>
                        </a:rPr>
                        <a:t> </a:t>
                      </a:r>
                      <a:r>
                        <a:rPr lang="en-US" sz="1600" b="0" kern="1200" dirty="0">
                          <a:solidFill>
                            <a:schemeClr val="tx1"/>
                          </a:solidFill>
                          <a:effectLst/>
                          <a:latin typeface="+mn-lt"/>
                          <a:ea typeface="+mn-ea"/>
                          <a:cs typeface="+mn-cs"/>
                        </a:rPr>
                        <a:t>indicates element count </a:t>
                      </a:r>
                    </a:p>
                    <a:p>
                      <a:pPr marL="0" marR="0" algn="ctr">
                        <a:spcBef>
                          <a:spcPts val="0"/>
                        </a:spcBef>
                        <a:spcAft>
                          <a:spcPts val="0"/>
                        </a:spcAft>
                        <a:tabLst>
                          <a:tab pos="5486400" algn="r"/>
                        </a:tabLst>
                      </a:pPr>
                      <a:r>
                        <a:rPr lang="en-US" sz="1600" b="1" kern="1200" dirty="0">
                          <a:solidFill>
                            <a:schemeClr val="tx1"/>
                          </a:solidFill>
                          <a:effectLst/>
                          <a:latin typeface="+mn-lt"/>
                          <a:ea typeface="+mn-ea"/>
                          <a:cs typeface="+mn-cs"/>
                        </a:rPr>
                        <a:t>Orange:</a:t>
                      </a:r>
                      <a:r>
                        <a:rPr lang="en-US" sz="1600" b="0" kern="1200" dirty="0">
                          <a:solidFill>
                            <a:schemeClr val="tx1"/>
                          </a:solidFill>
                          <a:effectLst/>
                          <a:latin typeface="+mn-lt"/>
                          <a:ea typeface="+mn-ea"/>
                          <a:cs typeface="+mn-cs"/>
                        </a:rPr>
                        <a:t> indicates related element count</a:t>
                      </a:r>
                      <a:r>
                        <a:rPr lang="en-US" sz="1600" b="0" kern="1200" baseline="0" dirty="0">
                          <a:solidFill>
                            <a:schemeClr val="tx1"/>
                          </a:solidFill>
                          <a:effectLst/>
                          <a:latin typeface="+mn-lt"/>
                          <a:ea typeface="+mn-ea"/>
                          <a:cs typeface="+mn-cs"/>
                        </a:rPr>
                        <a:t> </a:t>
                      </a:r>
                      <a:r>
                        <a:rPr lang="en-US" sz="1600" b="0" kern="1200" dirty="0">
                          <a:solidFill>
                            <a:schemeClr val="tx1"/>
                          </a:solidFill>
                          <a:effectLst/>
                          <a:latin typeface="+mn-lt"/>
                          <a:ea typeface="+mn-ea"/>
                          <a:cs typeface="+mn-cs"/>
                        </a:rPr>
                        <a:t>Assuming one-to-one relation the divergence needs investigation</a:t>
                      </a:r>
                    </a:p>
                  </a:txBody>
                  <a:tcPr marL="40570" marR="4057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5486400" algn="r"/>
                        </a:tabLst>
                      </a:pPr>
                      <a:r>
                        <a:rPr lang="en-US" sz="1600" b="1" kern="1200" dirty="0">
                          <a:solidFill>
                            <a:schemeClr val="tx1"/>
                          </a:solidFill>
                          <a:effectLst/>
                          <a:latin typeface="+mn-lt"/>
                          <a:ea typeface="+mn-ea"/>
                          <a:cs typeface="+mn-cs"/>
                        </a:rPr>
                        <a:t>Medium</a:t>
                      </a:r>
                      <a:endParaRPr lang="en-US" sz="1600" b="0" kern="1200" dirty="0">
                        <a:solidFill>
                          <a:schemeClr val="tx1"/>
                        </a:solidFill>
                        <a:effectLst/>
                        <a:latin typeface="+mn-lt"/>
                        <a:ea typeface="+mn-ea"/>
                        <a:cs typeface="+mn-cs"/>
                      </a:endParaRPr>
                    </a:p>
                    <a:p>
                      <a:pPr marL="0" marR="0" algn="ctr">
                        <a:spcBef>
                          <a:spcPts val="0"/>
                        </a:spcBef>
                        <a:spcAft>
                          <a:spcPts val="0"/>
                        </a:spcAft>
                        <a:tabLst>
                          <a:tab pos="5486400" algn="r"/>
                        </a:tabLst>
                      </a:pPr>
                      <a:r>
                        <a:rPr lang="en-US" sz="1600" b="0" kern="1200" dirty="0">
                          <a:solidFill>
                            <a:schemeClr val="tx1"/>
                          </a:solidFill>
                          <a:effectLst/>
                          <a:latin typeface="+mn-lt"/>
                          <a:ea typeface="+mn-ea"/>
                          <a:cs typeface="+mn-cs"/>
                        </a:rPr>
                        <a:t>diverging areas need to be inspected to verify functional performance</a:t>
                      </a:r>
                    </a:p>
                  </a:txBody>
                  <a:tcPr marL="40570" marR="4057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ctr">
                        <a:spcBef>
                          <a:spcPts val="0"/>
                        </a:spcBef>
                        <a:spcAft>
                          <a:spcPts val="0"/>
                        </a:spcAft>
                        <a:tabLst>
                          <a:tab pos="5486400" algn="r"/>
                        </a:tabLst>
                      </a:pPr>
                      <a:endParaRPr lang="en-US" sz="1600" b="0" kern="1200" dirty="0">
                        <a:solidFill>
                          <a:schemeClr val="tx1"/>
                        </a:solidFill>
                        <a:effectLst/>
                        <a:latin typeface="+mn-lt"/>
                        <a:ea typeface="+mn-ea"/>
                        <a:cs typeface="+mn-cs"/>
                      </a:endParaRPr>
                    </a:p>
                  </a:txBody>
                  <a:tcPr marL="40570" marR="4057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4157458501"/>
                  </a:ext>
                </a:extLst>
              </a:tr>
            </a:tbl>
          </a:graphicData>
        </a:graphic>
      </p:graphicFrame>
      <p:pic>
        <p:nvPicPr>
          <p:cNvPr id="18" name="Picture 4">
            <a:extLst>
              <a:ext uri="{FF2B5EF4-FFF2-40B4-BE49-F238E27FC236}">
                <a16:creationId xmlns:a16="http://schemas.microsoft.com/office/drawing/2014/main" xmlns="" id="{40143554-51FF-4334-BE69-7407081B33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66120" y="5842447"/>
            <a:ext cx="1344168" cy="103452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xmlns="" id="{89266A6C-A4B8-4D6B-8557-B74D1C6B6B45}"/>
              </a:ext>
            </a:extLst>
          </p:cNvPr>
          <p:cNvSpPr/>
          <p:nvPr/>
        </p:nvSpPr>
        <p:spPr>
          <a:xfrm>
            <a:off x="7970794" y="6868900"/>
            <a:ext cx="1696452" cy="40233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67"/>
          </a:p>
        </p:txBody>
      </p:sp>
    </p:spTree>
    <p:extLst>
      <p:ext uri="{BB962C8B-B14F-4D97-AF65-F5344CB8AC3E}">
        <p14:creationId xmlns:p14="http://schemas.microsoft.com/office/powerpoint/2010/main" val="395876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6" presetClass="emph" presetSubtype="0" fill="remove" nodeType="withEffect">
                                  <p:stCondLst>
                                    <p:cond delay="2000"/>
                                  </p:stCondLst>
                                  <p:childTnLst>
                                    <p:animScale>
                                      <p:cBhvr>
                                        <p:cTn id="12" dur="5000" fill="hold"/>
                                        <p:tgtEl>
                                          <p:spTgt spid="12"/>
                                        </p:tgtEl>
                                      </p:cBhvr>
                                      <p:by x="200000" y="200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6" presetClass="emph" presetSubtype="0" fill="remove" nodeType="withEffect">
                                  <p:stCondLst>
                                    <p:cond delay="2000"/>
                                  </p:stCondLst>
                                  <p:childTnLst>
                                    <p:animScale>
                                      <p:cBhvr>
                                        <p:cTn id="22" dur="5000" fill="hold"/>
                                        <p:tgtEl>
                                          <p:spTgt spid="14"/>
                                        </p:tgtEl>
                                      </p:cBhvr>
                                      <p:by x="200000" y="200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6" presetClass="emph" presetSubtype="0" fill="remove" nodeType="withEffect">
                                  <p:stCondLst>
                                    <p:cond delay="2000"/>
                                  </p:stCondLst>
                                  <p:childTnLst>
                                    <p:animScale>
                                      <p:cBhvr>
                                        <p:cTn id="32" dur="5000" fill="hold"/>
                                        <p:tgtEl>
                                          <p:spTgt spid="16"/>
                                        </p:tgtEl>
                                      </p:cBhvr>
                                      <p:by x="200000" y="2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6" presetClass="emph" presetSubtype="0" fill="remove" nodeType="withEffect">
                                  <p:stCondLst>
                                    <p:cond delay="2000"/>
                                  </p:stCondLst>
                                  <p:childTnLst>
                                    <p:animScale>
                                      <p:cBhvr>
                                        <p:cTn id="42" dur="5000" fill="hold"/>
                                        <p:tgtEl>
                                          <p:spTgt spid="18"/>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14271</TotalTime>
  <Words>2080</Words>
  <Application>Microsoft Office PowerPoint</Application>
  <PresentationFormat>Custom</PresentationFormat>
  <Paragraphs>216</Paragraphs>
  <Slides>13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-apple-system</vt:lpstr>
      <vt:lpstr>Arial</vt:lpstr>
      <vt:lpstr>Calibri</vt:lpstr>
      <vt:lpstr>Century Gothic</vt:lpstr>
      <vt:lpstr>Franklin Gothic Book</vt:lpstr>
      <vt:lpstr>Symbol</vt:lpstr>
      <vt:lpstr>Times New Roman</vt:lpstr>
      <vt:lpstr>Office Theme</vt:lpstr>
      <vt:lpstr>PowerPoint Presentation</vt:lpstr>
      <vt:lpstr>Agenda</vt:lpstr>
      <vt:lpstr>Background</vt:lpstr>
      <vt:lpstr>Background Cont.</vt:lpstr>
      <vt:lpstr>Methodology  </vt:lpstr>
      <vt:lpstr>Methodology Assumptions</vt:lpstr>
      <vt:lpstr>Example Method Execution</vt:lpstr>
      <vt:lpstr>Example Method Execution</vt:lpstr>
      <vt:lpstr>Programmatic Risk Indicators</vt:lpstr>
      <vt:lpstr>Conclusion</vt:lpstr>
      <vt:lpstr>PowerPoint Presentation</vt:lpstr>
      <vt:lpstr>Questions?</vt:lpstr>
      <vt:lpstr>PowerPoint Presentation</vt:lpstr>
    </vt:vector>
  </TitlesOfParts>
  <Company>Colorado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 Curtis</dc:creator>
  <cp:lastModifiedBy>Miller (US), Andrew R</cp:lastModifiedBy>
  <cp:revision>193</cp:revision>
  <dcterms:created xsi:type="dcterms:W3CDTF">2015-06-30T23:05:53Z</dcterms:created>
  <dcterms:modified xsi:type="dcterms:W3CDTF">2022-04-08T20:52:48Z</dcterms:modified>
</cp:coreProperties>
</file>