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47"/>
  </p:notesMasterIdLst>
  <p:handoutMasterIdLst>
    <p:handoutMasterId r:id="rId48"/>
  </p:handoutMasterIdLst>
  <p:sldIdLst>
    <p:sldId id="2421" r:id="rId6"/>
    <p:sldId id="2422" r:id="rId7"/>
    <p:sldId id="2423" r:id="rId8"/>
    <p:sldId id="2424" r:id="rId9"/>
    <p:sldId id="2425" r:id="rId10"/>
    <p:sldId id="2426" r:id="rId11"/>
    <p:sldId id="2427" r:id="rId12"/>
    <p:sldId id="2428" r:id="rId13"/>
    <p:sldId id="2429" r:id="rId14"/>
    <p:sldId id="2430" r:id="rId15"/>
    <p:sldId id="2431" r:id="rId16"/>
    <p:sldId id="2432" r:id="rId17"/>
    <p:sldId id="2433" r:id="rId18"/>
    <p:sldId id="2434" r:id="rId19"/>
    <p:sldId id="2435" r:id="rId20"/>
    <p:sldId id="2436" r:id="rId21"/>
    <p:sldId id="2437" r:id="rId22"/>
    <p:sldId id="2438" r:id="rId23"/>
    <p:sldId id="2439" r:id="rId24"/>
    <p:sldId id="2440" r:id="rId25"/>
    <p:sldId id="2441" r:id="rId26"/>
    <p:sldId id="2442" r:id="rId27"/>
    <p:sldId id="2443" r:id="rId28"/>
    <p:sldId id="2444" r:id="rId29"/>
    <p:sldId id="2445" r:id="rId30"/>
    <p:sldId id="2446" r:id="rId31"/>
    <p:sldId id="2447" r:id="rId32"/>
    <p:sldId id="2448" r:id="rId33"/>
    <p:sldId id="2449" r:id="rId34"/>
    <p:sldId id="2450" r:id="rId35"/>
    <p:sldId id="2451" r:id="rId36"/>
    <p:sldId id="2452" r:id="rId37"/>
    <p:sldId id="2453" r:id="rId38"/>
    <p:sldId id="2454" r:id="rId39"/>
    <p:sldId id="2455" r:id="rId40"/>
    <p:sldId id="2456" r:id="rId41"/>
    <p:sldId id="2457" r:id="rId42"/>
    <p:sldId id="2458" r:id="rId43"/>
    <p:sldId id="2459" r:id="rId44"/>
    <p:sldId id="2460" r:id="rId45"/>
    <p:sldId id="2461" r:id="rId4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Planeaux" initials="JP" lastIdx="9" clrIdx="0">
    <p:extLst>
      <p:ext uri="{19B8F6BF-5375-455C-9EA6-DF929625EA0E}">
        <p15:presenceInfo xmlns:p15="http://schemas.microsoft.com/office/powerpoint/2012/main" userId="00dfcc2bf3dd1d9a" providerId="Windows Live"/>
      </p:ext>
    </p:extLst>
  </p:cmAuthor>
  <p:cmAuthor id="2" name="Paras, Pierre Marc CTR (USA)" initials="P(" lastIdx="2" clrIdx="1">
    <p:extLst>
      <p:ext uri="{19B8F6BF-5375-455C-9EA6-DF929625EA0E}">
        <p15:presenceInfo xmlns:p15="http://schemas.microsoft.com/office/powerpoint/2012/main" userId="S::pierremarc.paras.ctr@cvr.mil::4c5f6069-6095-4bcf-bd1e-81c6963154c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21" autoAdjust="0"/>
    <p:restoredTop sz="94694" autoAdjust="0"/>
  </p:normalViewPr>
  <p:slideViewPr>
    <p:cSldViewPr snapToGrid="0">
      <p:cViewPr varScale="1">
        <p:scale>
          <a:sx n="84" d="100"/>
          <a:sy n="84" d="100"/>
        </p:scale>
        <p:origin x="1320" y="7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38475" cy="466725"/>
          </a:xfrm>
          <a:prstGeom prst="rect">
            <a:avLst/>
          </a:prstGeom>
        </p:spPr>
        <p:txBody>
          <a:bodyPr vert="horz" lIns="91422" tIns="45710" rIns="91422" bIns="45710" rtlCol="0"/>
          <a:lstStyle>
            <a:lvl1pPr algn="l">
              <a:defRPr sz="1200"/>
            </a:lvl1pPr>
          </a:lstStyle>
          <a:p>
            <a:endParaRPr lang="en-US"/>
          </a:p>
        </p:txBody>
      </p:sp>
      <p:sp>
        <p:nvSpPr>
          <p:cNvPr id="3" name="Date Placeholder 2"/>
          <p:cNvSpPr>
            <a:spLocks noGrp="1"/>
          </p:cNvSpPr>
          <p:nvPr>
            <p:ph type="dt" sz="quarter" idx="1"/>
          </p:nvPr>
        </p:nvSpPr>
        <p:spPr>
          <a:xfrm>
            <a:off x="3970338" y="2"/>
            <a:ext cx="3038475" cy="466725"/>
          </a:xfrm>
          <a:prstGeom prst="rect">
            <a:avLst/>
          </a:prstGeom>
        </p:spPr>
        <p:txBody>
          <a:bodyPr vert="horz" lIns="91422" tIns="45710" rIns="91422" bIns="45710" rtlCol="0"/>
          <a:lstStyle>
            <a:lvl1pPr algn="r">
              <a:defRPr sz="1200"/>
            </a:lvl1pPr>
          </a:lstStyle>
          <a:p>
            <a:fld id="{206D502A-44D1-4794-A8F4-D5ACD663E31E}" type="datetimeFigureOut">
              <a:rPr lang="en-US" smtClean="0"/>
              <a:t>10/21/2021</a:t>
            </a:fld>
            <a:endParaRPr lang="en-US"/>
          </a:p>
        </p:txBody>
      </p:sp>
      <p:sp>
        <p:nvSpPr>
          <p:cNvPr id="4" name="Footer Placeholder 3"/>
          <p:cNvSpPr>
            <a:spLocks noGrp="1"/>
          </p:cNvSpPr>
          <p:nvPr>
            <p:ph type="ftr" sz="quarter" idx="2"/>
          </p:nvPr>
        </p:nvSpPr>
        <p:spPr>
          <a:xfrm>
            <a:off x="2" y="8829677"/>
            <a:ext cx="3038475" cy="466725"/>
          </a:xfrm>
          <a:prstGeom prst="rect">
            <a:avLst/>
          </a:prstGeom>
        </p:spPr>
        <p:txBody>
          <a:bodyPr vert="horz" lIns="91422" tIns="45710" rIns="91422" bIns="4571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7"/>
            <a:ext cx="3038475" cy="466725"/>
          </a:xfrm>
          <a:prstGeom prst="rect">
            <a:avLst/>
          </a:prstGeom>
        </p:spPr>
        <p:txBody>
          <a:bodyPr vert="horz" lIns="91422" tIns="45710" rIns="91422" bIns="45710" rtlCol="0" anchor="b"/>
          <a:lstStyle>
            <a:lvl1pPr algn="r">
              <a:defRPr sz="1200"/>
            </a:lvl1pPr>
          </a:lstStyle>
          <a:p>
            <a:fld id="{EA9CC143-7B4D-48A0-85B7-F732B029269F}" type="slidenum">
              <a:rPr lang="en-US" smtClean="0"/>
              <a:t>‹#›</a:t>
            </a:fld>
            <a:endParaRPr lang="en-US"/>
          </a:p>
        </p:txBody>
      </p:sp>
    </p:spTree>
    <p:extLst>
      <p:ext uri="{BB962C8B-B14F-4D97-AF65-F5344CB8AC3E}">
        <p14:creationId xmlns:p14="http://schemas.microsoft.com/office/powerpoint/2010/main" val="4999863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57" tIns="46579" rIns="93157" bIns="46579" rtlCol="0"/>
          <a:lstStyle>
            <a:lvl1pPr algn="l">
              <a:defRPr sz="1200"/>
            </a:lvl1pPr>
          </a:lstStyle>
          <a:p>
            <a:endParaRPr lang="en-US"/>
          </a:p>
        </p:txBody>
      </p:sp>
      <p:sp>
        <p:nvSpPr>
          <p:cNvPr id="3" name="Date Placeholder 2"/>
          <p:cNvSpPr>
            <a:spLocks noGrp="1"/>
          </p:cNvSpPr>
          <p:nvPr>
            <p:ph type="dt" idx="1"/>
          </p:nvPr>
        </p:nvSpPr>
        <p:spPr>
          <a:xfrm>
            <a:off x="3970940" y="2"/>
            <a:ext cx="3037840" cy="466434"/>
          </a:xfrm>
          <a:prstGeom prst="rect">
            <a:avLst/>
          </a:prstGeom>
        </p:spPr>
        <p:txBody>
          <a:bodyPr vert="horz" lIns="93157" tIns="46579" rIns="93157" bIns="46579" rtlCol="0"/>
          <a:lstStyle>
            <a:lvl1pPr algn="r">
              <a:defRPr sz="1200"/>
            </a:lvl1pPr>
          </a:lstStyle>
          <a:p>
            <a:fld id="{79B3AC52-F942-456C-B2A2-28E4552760D6}" type="datetimeFigureOut">
              <a:rPr lang="en-US" smtClean="0"/>
              <a:t>10/21/2021</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57" tIns="46579" rIns="93157" bIns="4657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57" tIns="46579" rIns="93157" bIns="4657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9"/>
            <a:ext cx="3037840" cy="466433"/>
          </a:xfrm>
          <a:prstGeom prst="rect">
            <a:avLst/>
          </a:prstGeom>
        </p:spPr>
        <p:txBody>
          <a:bodyPr vert="horz" lIns="93157" tIns="46579" rIns="93157" bIns="46579" rtlCol="0" anchor="b"/>
          <a:lstStyle>
            <a:lvl1pPr algn="l">
              <a:defRPr sz="1200"/>
            </a:lvl1pPr>
          </a:lstStyle>
          <a:p>
            <a:endParaRPr lang="en-US"/>
          </a:p>
        </p:txBody>
      </p:sp>
      <p:sp>
        <p:nvSpPr>
          <p:cNvPr id="7" name="Slide Number Placeholder 6"/>
          <p:cNvSpPr>
            <a:spLocks noGrp="1"/>
          </p:cNvSpPr>
          <p:nvPr>
            <p:ph type="sldNum" sz="quarter" idx="5"/>
          </p:nvPr>
        </p:nvSpPr>
        <p:spPr>
          <a:xfrm>
            <a:off x="3970940" y="8829969"/>
            <a:ext cx="3037840" cy="466433"/>
          </a:xfrm>
          <a:prstGeom prst="rect">
            <a:avLst/>
          </a:prstGeom>
        </p:spPr>
        <p:txBody>
          <a:bodyPr vert="horz" lIns="93157" tIns="46579" rIns="93157" bIns="46579" rtlCol="0" anchor="b"/>
          <a:lstStyle>
            <a:lvl1pPr algn="r">
              <a:defRPr sz="1200"/>
            </a:lvl1pPr>
          </a:lstStyle>
          <a:p>
            <a:fld id="{9BFC8240-14F1-4406-9ACE-647FEFC64703}" type="slidenum">
              <a:rPr lang="en-US" smtClean="0"/>
              <a:t>‹#›</a:t>
            </a:fld>
            <a:endParaRPr lang="en-US"/>
          </a:p>
        </p:txBody>
      </p:sp>
    </p:spTree>
    <p:extLst>
      <p:ext uri="{BB962C8B-B14F-4D97-AF65-F5344CB8AC3E}">
        <p14:creationId xmlns:p14="http://schemas.microsoft.com/office/powerpoint/2010/main" val="1980253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D76509-5BCF-4A05-A286-FA6A34BB9FA0}" type="slidenum">
              <a:rPr lang="en-US" smtClean="0"/>
              <a:t>3</a:t>
            </a:fld>
            <a:endParaRPr lang="en-US"/>
          </a:p>
        </p:txBody>
      </p:sp>
    </p:spTree>
    <p:extLst>
      <p:ext uri="{BB962C8B-B14F-4D97-AF65-F5344CB8AC3E}">
        <p14:creationId xmlns:p14="http://schemas.microsoft.com/office/powerpoint/2010/main" val="3931734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243490" y="1453109"/>
            <a:ext cx="4502331" cy="2816179"/>
          </a:xfrm>
        </p:spPr>
        <p:txBody>
          <a:bodyPr anchor="ctr">
            <a:normAutofit/>
          </a:bodyPr>
          <a:lstStyle>
            <a:lvl1pPr marL="0" indent="0" algn="ctr">
              <a:buNone/>
              <a:defRPr sz="3200" b="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Briefing Title</a:t>
            </a:r>
          </a:p>
        </p:txBody>
      </p:sp>
      <p:sp>
        <p:nvSpPr>
          <p:cNvPr id="19" name="Slide Number Placeholder 18"/>
          <p:cNvSpPr>
            <a:spLocks noGrp="1"/>
          </p:cNvSpPr>
          <p:nvPr>
            <p:ph type="sldNum" sz="quarter" idx="12"/>
          </p:nvPr>
        </p:nvSpPr>
        <p:spPr>
          <a:xfrm>
            <a:off x="7076022" y="6356350"/>
            <a:ext cx="2057400" cy="365125"/>
          </a:xfrm>
        </p:spPr>
        <p:txBody>
          <a:bodyPr/>
          <a:lstStyle/>
          <a:p>
            <a:fld id="{38C75F88-C903-4240-B44B-ABB587E709AF}" type="slidenum">
              <a:rPr lang="en-US" smtClean="0"/>
              <a:t>‹#›</a:t>
            </a:fld>
            <a:endParaRPr lang="en-US"/>
          </a:p>
        </p:txBody>
      </p:sp>
      <p:sp>
        <p:nvSpPr>
          <p:cNvPr id="4" name="Text Placeholder 3"/>
          <p:cNvSpPr>
            <a:spLocks noGrp="1"/>
          </p:cNvSpPr>
          <p:nvPr>
            <p:ph type="body" sz="quarter" idx="13" hasCustomPrompt="1"/>
          </p:nvPr>
        </p:nvSpPr>
        <p:spPr>
          <a:xfrm>
            <a:off x="2242993" y="4299485"/>
            <a:ext cx="4502828" cy="914400"/>
          </a:xfrm>
        </p:spPr>
        <p:txBody>
          <a:bodyPr anchor="ctr">
            <a:normAutofit/>
          </a:bodyPr>
          <a:lstStyle>
            <a:lvl1pPr marL="0" indent="0" algn="ctr">
              <a:buFontTx/>
              <a:buNone/>
              <a:defRPr sz="2200" baseline="0">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Subtitle</a:t>
            </a:r>
          </a:p>
        </p:txBody>
      </p:sp>
      <p:sp>
        <p:nvSpPr>
          <p:cNvPr id="6" name="Text Placeholder 5"/>
          <p:cNvSpPr>
            <a:spLocks noGrp="1"/>
          </p:cNvSpPr>
          <p:nvPr>
            <p:ph type="body" sz="quarter" idx="14" hasCustomPrompt="1"/>
          </p:nvPr>
        </p:nvSpPr>
        <p:spPr>
          <a:xfrm>
            <a:off x="2243490" y="5244082"/>
            <a:ext cx="4502331" cy="914400"/>
          </a:xfrm>
        </p:spPr>
        <p:txBody>
          <a:bodyPr anchor="ctr">
            <a:normAutofit/>
          </a:bodyPr>
          <a:lstStyle>
            <a:lvl1pPr marL="0" indent="0" algn="ctr">
              <a:buFontTx/>
              <a:buNone/>
              <a:defRPr sz="1800" baseline="0">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Briefer Name</a:t>
            </a:r>
            <a:br>
              <a:rPr lang="en-US" dirty="0"/>
            </a:br>
            <a:r>
              <a:rPr lang="en-US" dirty="0"/>
              <a:t>SMC/Organization</a:t>
            </a:r>
          </a:p>
        </p:txBody>
      </p:sp>
      <p:sp>
        <p:nvSpPr>
          <p:cNvPr id="14" name="Rectangle 13"/>
          <p:cNvSpPr/>
          <p:nvPr userDrawn="1"/>
        </p:nvSpPr>
        <p:spPr>
          <a:xfrm>
            <a:off x="21770" y="1157930"/>
            <a:ext cx="9144000" cy="76200"/>
          </a:xfrm>
          <a:prstGeom prst="rect">
            <a:avLst/>
          </a:prstGeom>
          <a:gradFill flip="none" rotWithShape="1">
            <a:gsLst>
              <a:gs pos="0">
                <a:srgbClr val="76CAD4">
                  <a:alpha val="40000"/>
                </a:srgbClr>
              </a:gs>
              <a:gs pos="100000">
                <a:srgbClr val="0A4C8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txBox="1">
            <a:spLocks/>
          </p:cNvSpPr>
          <p:nvPr userDrawn="1"/>
        </p:nvSpPr>
        <p:spPr>
          <a:xfrm>
            <a:off x="3172883" y="6356351"/>
            <a:ext cx="3086100" cy="365125"/>
          </a:xfrm>
          <a:prstGeom prst="rect">
            <a:avLst/>
          </a:prstGeom>
        </p:spPr>
        <p:txBody>
          <a:bodyPr vert="horz" lIns="91440" tIns="45720" rIns="91440" bIns="45720" rtlCol="0" anchor="ctr"/>
          <a:lstStyle>
            <a:defPPr>
              <a:defRPr lang="en-US"/>
            </a:defPPr>
            <a:lvl1pPr marL="0" algn="ctr" defTabSz="457200" rtl="0" eaLnBrk="1" latinLnBrk="0" hangingPunct="1">
              <a:defRPr sz="1200" b="1" i="1"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MBSE for the JCIDS Domain</a:t>
            </a:r>
            <a:endParaRPr lang="en-US" dirty="0"/>
          </a:p>
        </p:txBody>
      </p:sp>
    </p:spTree>
    <p:extLst>
      <p:ext uri="{BB962C8B-B14F-4D97-AF65-F5344CB8AC3E}">
        <p14:creationId xmlns:p14="http://schemas.microsoft.com/office/powerpoint/2010/main" val="248327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8" name="Group 7"/>
          <p:cNvGrpSpPr/>
          <p:nvPr userDrawn="1"/>
        </p:nvGrpSpPr>
        <p:grpSpPr>
          <a:xfrm>
            <a:off x="457200" y="1102783"/>
            <a:ext cx="8697909" cy="276999"/>
            <a:chOff x="457200" y="1102783"/>
            <a:chExt cx="8697909" cy="276999"/>
          </a:xfrm>
        </p:grpSpPr>
        <p:sp>
          <p:nvSpPr>
            <p:cNvPr id="9" name="Rectangle 72"/>
            <p:cNvSpPr>
              <a:spLocks noChangeArrowheads="1"/>
            </p:cNvSpPr>
            <p:nvPr userDrawn="1"/>
          </p:nvSpPr>
          <p:spPr bwMode="auto">
            <a:xfrm>
              <a:off x="457200" y="1212850"/>
              <a:ext cx="5486400" cy="74613"/>
            </a:xfrm>
            <a:prstGeom prst="rect">
              <a:avLst/>
            </a:prstGeom>
            <a:gradFill rotWithShape="0">
              <a:gsLst>
                <a:gs pos="0">
                  <a:schemeClr val="accent1">
                    <a:gamma/>
                    <a:tint val="0"/>
                    <a:invGamma/>
                  </a:schemeClr>
                </a:gs>
                <a:gs pos="50000">
                  <a:srgbClr val="1394CB"/>
                </a:gs>
                <a:gs pos="100000">
                  <a:schemeClr val="accent1">
                    <a:gamma/>
                    <a:tint val="0"/>
                    <a:invGamma/>
                  </a:schemeClr>
                </a:gs>
              </a:gsLst>
              <a:lin ang="0" scaled="1"/>
            </a:gradFill>
            <a:ln w="9525">
              <a:noFill/>
              <a:miter lim="800000"/>
              <a:headEnd/>
              <a:tailEnd/>
            </a:ln>
            <a:effectLst/>
          </p:spPr>
          <p:txBody>
            <a:bodyPr wrap="none" anchor="ctr"/>
            <a:lstStyle/>
            <a:p>
              <a:pPr>
                <a:defRPr/>
              </a:pPr>
              <a:endParaRPr lang="en-US" dirty="0"/>
            </a:p>
          </p:txBody>
        </p:sp>
        <p:sp>
          <p:nvSpPr>
            <p:cNvPr id="10" name="Text Box 74"/>
            <p:cNvSpPr txBox="1">
              <a:spLocks noChangeArrowheads="1"/>
            </p:cNvSpPr>
            <p:nvPr userDrawn="1"/>
          </p:nvSpPr>
          <p:spPr bwMode="auto">
            <a:xfrm>
              <a:off x="5046127" y="1102783"/>
              <a:ext cx="4108982" cy="276999"/>
            </a:xfrm>
            <a:prstGeom prst="rect">
              <a:avLst/>
            </a:prstGeom>
            <a:noFill/>
            <a:ln w="9525">
              <a:noFill/>
              <a:miter lim="800000"/>
              <a:headEnd/>
              <a:tailEnd/>
            </a:ln>
            <a:effectLst/>
          </p:spPr>
          <p:txBody>
            <a:bodyPr wrap="square">
              <a:spAutoFit/>
            </a:bodyPr>
            <a:lstStyle/>
            <a:p>
              <a:pPr algn="l" eaLnBrk="0" hangingPunct="0">
                <a:lnSpc>
                  <a:spcPct val="100000"/>
                </a:lnSpc>
                <a:spcBef>
                  <a:spcPct val="0"/>
                </a:spcBef>
                <a:buClrTx/>
                <a:buFontTx/>
                <a:buNone/>
                <a:defRPr/>
              </a:pPr>
              <a:r>
                <a:rPr lang="en-US" sz="1200" b="1" i="1" dirty="0" smtClean="0">
                  <a:solidFill>
                    <a:srgbClr val="1394CB"/>
                  </a:solidFill>
                  <a:latin typeface="Times New Roman" pitchFamily="18" charset="0"/>
                  <a:cs typeface="Times New Roman" pitchFamily="18" charset="0"/>
                </a:rPr>
                <a:t>M O N T E</a:t>
              </a:r>
              <a:r>
                <a:rPr lang="en-US" sz="1200" b="1" i="1" baseline="0" dirty="0" smtClean="0">
                  <a:solidFill>
                    <a:srgbClr val="1394CB"/>
                  </a:solidFill>
                  <a:latin typeface="Times New Roman" pitchFamily="18" charset="0"/>
                  <a:cs typeface="Times New Roman" pitchFamily="18" charset="0"/>
                </a:rPr>
                <a:t>   P O R T E R  A S </a:t>
              </a:r>
              <a:r>
                <a:rPr lang="en-US" sz="1200" b="1" i="1" baseline="0" dirty="0" err="1" smtClean="0">
                  <a:solidFill>
                    <a:srgbClr val="1394CB"/>
                  </a:solidFill>
                  <a:latin typeface="Times New Roman" pitchFamily="18" charset="0"/>
                  <a:cs typeface="Times New Roman" pitchFamily="18" charset="0"/>
                </a:rPr>
                <a:t>S</a:t>
              </a:r>
              <a:r>
                <a:rPr lang="en-US" sz="1200" b="1" i="1" baseline="0" dirty="0" smtClean="0">
                  <a:solidFill>
                    <a:srgbClr val="1394CB"/>
                  </a:solidFill>
                  <a:latin typeface="Times New Roman" pitchFamily="18" charset="0"/>
                  <a:cs typeface="Times New Roman" pitchFamily="18" charset="0"/>
                </a:rPr>
                <a:t> O C I A T E S  L </a:t>
              </a:r>
              <a:r>
                <a:rPr lang="en-US" sz="1200" b="1" i="1" baseline="0" dirty="0" err="1" smtClean="0">
                  <a:solidFill>
                    <a:srgbClr val="1394CB"/>
                  </a:solidFill>
                  <a:latin typeface="Times New Roman" pitchFamily="18" charset="0"/>
                  <a:cs typeface="Times New Roman" pitchFamily="18" charset="0"/>
                </a:rPr>
                <a:t>L</a:t>
              </a:r>
              <a:r>
                <a:rPr lang="en-US" sz="1200" b="1" i="1" baseline="0" dirty="0" smtClean="0">
                  <a:solidFill>
                    <a:srgbClr val="1394CB"/>
                  </a:solidFill>
                  <a:latin typeface="Times New Roman" pitchFamily="18" charset="0"/>
                  <a:cs typeface="Times New Roman" pitchFamily="18" charset="0"/>
                </a:rPr>
                <a:t> C</a:t>
              </a:r>
              <a:endParaRPr lang="en-US" sz="1200" b="1" i="1" dirty="0">
                <a:solidFill>
                  <a:srgbClr val="1394CB"/>
                </a:solidFill>
                <a:latin typeface="Times New Roman" pitchFamily="18" charset="0"/>
                <a:cs typeface="Times New Roman" pitchFamily="18" charset="0"/>
              </a:endParaRPr>
            </a:p>
          </p:txBody>
        </p:sp>
      </p:gr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12"/>
          <p:cNvSpPr>
            <a:spLocks noGrp="1"/>
          </p:cNvSpPr>
          <p:nvPr>
            <p:ph type="sldNum" sz="quarter" idx="12"/>
          </p:nvPr>
        </p:nvSpPr>
        <p:spPr/>
        <p:txBody>
          <a:bodyPr/>
          <a:lstStyle/>
          <a:p>
            <a:fld id="{38C75F88-C903-4240-B44B-ABB587E709AF}" type="slidenum">
              <a:rPr lang="en-US" smtClean="0"/>
              <a:t>‹#›</a:t>
            </a:fld>
            <a:endParaRPr lang="en-US"/>
          </a:p>
        </p:txBody>
      </p:sp>
      <p:sp>
        <p:nvSpPr>
          <p:cNvPr id="14" name="Title 13"/>
          <p:cNvSpPr>
            <a:spLocks noGrp="1"/>
          </p:cNvSpPr>
          <p:nvPr>
            <p:ph type="title"/>
          </p:nvPr>
        </p:nvSpPr>
        <p:spPr/>
        <p:txBody>
          <a:bodyPr/>
          <a:lstStyle/>
          <a:p>
            <a:r>
              <a:rPr lang="en-US" dirty="0"/>
              <a:t>Click to edit Master title style</a:t>
            </a:r>
          </a:p>
        </p:txBody>
      </p:sp>
      <p:sp>
        <p:nvSpPr>
          <p:cNvPr id="16" name="Footer Placeholder 4"/>
          <p:cNvSpPr txBox="1">
            <a:spLocks/>
          </p:cNvSpPr>
          <p:nvPr userDrawn="1"/>
        </p:nvSpPr>
        <p:spPr>
          <a:xfrm>
            <a:off x="3172883" y="6356351"/>
            <a:ext cx="3086100" cy="365125"/>
          </a:xfrm>
          <a:prstGeom prst="rect">
            <a:avLst/>
          </a:prstGeom>
        </p:spPr>
        <p:txBody>
          <a:bodyPr vert="horz" lIns="91440" tIns="45720" rIns="91440" bIns="45720" rtlCol="0" anchor="ctr"/>
          <a:lstStyle>
            <a:defPPr>
              <a:defRPr lang="en-US"/>
            </a:defPPr>
            <a:lvl1pPr marL="0" algn="ctr" defTabSz="457200" rtl="0" eaLnBrk="1" latinLnBrk="0" hangingPunct="1">
              <a:defRPr sz="1200" b="1" i="1"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MBSE for the JCIDS Domain</a:t>
            </a:r>
            <a:endParaRPr lang="en-US" dirty="0"/>
          </a:p>
        </p:txBody>
      </p:sp>
    </p:spTree>
    <p:extLst>
      <p:ext uri="{BB962C8B-B14F-4D97-AF65-F5344CB8AC3E}">
        <p14:creationId xmlns:p14="http://schemas.microsoft.com/office/powerpoint/2010/main" val="2462800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13" name="Group 12"/>
          <p:cNvGrpSpPr/>
          <p:nvPr userDrawn="1"/>
        </p:nvGrpSpPr>
        <p:grpSpPr>
          <a:xfrm>
            <a:off x="457200" y="1138402"/>
            <a:ext cx="8580663" cy="276999"/>
            <a:chOff x="457200" y="1138402"/>
            <a:chExt cx="8580663" cy="276999"/>
          </a:xfrm>
        </p:grpSpPr>
        <p:sp>
          <p:nvSpPr>
            <p:cNvPr id="14" name="Rectangle 72"/>
            <p:cNvSpPr>
              <a:spLocks noChangeArrowheads="1"/>
            </p:cNvSpPr>
            <p:nvPr userDrawn="1"/>
          </p:nvSpPr>
          <p:spPr bwMode="auto">
            <a:xfrm>
              <a:off x="457200" y="1212850"/>
              <a:ext cx="5486400" cy="74613"/>
            </a:xfrm>
            <a:prstGeom prst="rect">
              <a:avLst/>
            </a:prstGeom>
            <a:gradFill rotWithShape="0">
              <a:gsLst>
                <a:gs pos="0">
                  <a:schemeClr val="accent1">
                    <a:gamma/>
                    <a:tint val="0"/>
                    <a:invGamma/>
                  </a:schemeClr>
                </a:gs>
                <a:gs pos="50000">
                  <a:srgbClr val="1394CB"/>
                </a:gs>
                <a:gs pos="100000">
                  <a:schemeClr val="accent1">
                    <a:gamma/>
                    <a:tint val="0"/>
                    <a:invGamma/>
                  </a:schemeClr>
                </a:gs>
              </a:gsLst>
              <a:lin ang="0" scaled="1"/>
            </a:gradFill>
            <a:ln w="9525">
              <a:noFill/>
              <a:miter lim="800000"/>
              <a:headEnd/>
              <a:tailEnd/>
            </a:ln>
            <a:effectLst/>
          </p:spPr>
          <p:txBody>
            <a:bodyPr wrap="none" anchor="ctr"/>
            <a:lstStyle/>
            <a:p>
              <a:pPr>
                <a:defRPr/>
              </a:pPr>
              <a:endParaRPr lang="en-US" dirty="0"/>
            </a:p>
          </p:txBody>
        </p:sp>
        <p:sp>
          <p:nvSpPr>
            <p:cNvPr id="15" name="Text Box 74"/>
            <p:cNvSpPr txBox="1">
              <a:spLocks noChangeArrowheads="1"/>
            </p:cNvSpPr>
            <p:nvPr userDrawn="1"/>
          </p:nvSpPr>
          <p:spPr bwMode="auto">
            <a:xfrm>
              <a:off x="5216750" y="1138402"/>
              <a:ext cx="3821113" cy="276999"/>
            </a:xfrm>
            <a:prstGeom prst="rect">
              <a:avLst/>
            </a:prstGeom>
            <a:noFill/>
            <a:ln w="9525">
              <a:noFill/>
              <a:miter lim="800000"/>
              <a:headEnd/>
              <a:tailEnd/>
            </a:ln>
            <a:effectLst/>
          </p:spPr>
          <p:txBody>
            <a:bodyPr>
              <a:spAutoFit/>
            </a:bodyPr>
            <a:lstStyle/>
            <a:p>
              <a:pPr algn="l" eaLnBrk="0" hangingPunct="0">
                <a:lnSpc>
                  <a:spcPct val="100000"/>
                </a:lnSpc>
                <a:spcBef>
                  <a:spcPct val="0"/>
                </a:spcBef>
                <a:buClrTx/>
                <a:buFontTx/>
                <a:buNone/>
                <a:defRPr/>
              </a:pPr>
              <a:r>
                <a:rPr lang="en-US" sz="1200" b="1" i="1" dirty="0" smtClean="0">
                  <a:solidFill>
                    <a:srgbClr val="1394CB"/>
                  </a:solidFill>
                  <a:latin typeface="Times New Roman" pitchFamily="18" charset="0"/>
                  <a:cs typeface="Times New Roman" pitchFamily="18" charset="0"/>
                </a:rPr>
                <a:t>M O N T E</a:t>
              </a:r>
              <a:r>
                <a:rPr lang="en-US" sz="1200" b="1" i="1" baseline="0" dirty="0" smtClean="0">
                  <a:solidFill>
                    <a:srgbClr val="1394CB"/>
                  </a:solidFill>
                  <a:latin typeface="Times New Roman" pitchFamily="18" charset="0"/>
                  <a:cs typeface="Times New Roman" pitchFamily="18" charset="0"/>
                </a:rPr>
                <a:t>   P O R T E R  A S </a:t>
              </a:r>
              <a:r>
                <a:rPr lang="en-US" sz="1200" b="1" i="1" baseline="0" dirty="0" err="1" smtClean="0">
                  <a:solidFill>
                    <a:srgbClr val="1394CB"/>
                  </a:solidFill>
                  <a:latin typeface="Times New Roman" pitchFamily="18" charset="0"/>
                  <a:cs typeface="Times New Roman" pitchFamily="18" charset="0"/>
                </a:rPr>
                <a:t>S</a:t>
              </a:r>
              <a:r>
                <a:rPr lang="en-US" sz="1200" b="1" i="1" baseline="0" dirty="0" smtClean="0">
                  <a:solidFill>
                    <a:srgbClr val="1394CB"/>
                  </a:solidFill>
                  <a:latin typeface="Times New Roman" pitchFamily="18" charset="0"/>
                  <a:cs typeface="Times New Roman" pitchFamily="18" charset="0"/>
                </a:rPr>
                <a:t> O C I A T E S  L </a:t>
              </a:r>
              <a:r>
                <a:rPr lang="en-US" sz="1200" b="1" i="1" baseline="0" dirty="0" err="1" smtClean="0">
                  <a:solidFill>
                    <a:srgbClr val="1394CB"/>
                  </a:solidFill>
                  <a:latin typeface="Times New Roman" pitchFamily="18" charset="0"/>
                  <a:cs typeface="Times New Roman" pitchFamily="18" charset="0"/>
                </a:rPr>
                <a:t>L</a:t>
              </a:r>
              <a:r>
                <a:rPr lang="en-US" sz="1200" b="1" i="1" baseline="0" dirty="0" smtClean="0">
                  <a:solidFill>
                    <a:srgbClr val="1394CB"/>
                  </a:solidFill>
                  <a:latin typeface="Times New Roman" pitchFamily="18" charset="0"/>
                  <a:cs typeface="Times New Roman" pitchFamily="18" charset="0"/>
                </a:rPr>
                <a:t> C</a:t>
              </a:r>
              <a:endParaRPr lang="en-US" sz="1200" b="1" i="1" dirty="0">
                <a:solidFill>
                  <a:srgbClr val="1394CB"/>
                </a:solidFill>
                <a:latin typeface="Times New Roman" pitchFamily="18" charset="0"/>
                <a:cs typeface="Times New Roman" pitchFamily="18" charset="0"/>
              </a:endParaRPr>
            </a:p>
          </p:txBody>
        </p:sp>
      </p:grpSp>
      <p:sp>
        <p:nvSpPr>
          <p:cNvPr id="3" name="Content Placeholder 2"/>
          <p:cNvSpPr>
            <a:spLocks noGrp="1"/>
          </p:cNvSpPr>
          <p:nvPr>
            <p:ph sz="half" idx="1"/>
          </p:nvPr>
        </p:nvSpPr>
        <p:spPr>
          <a:xfrm>
            <a:off x="6286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12"/>
          </p:nvPr>
        </p:nvSpPr>
        <p:spPr/>
        <p:txBody>
          <a:bodyPr/>
          <a:lstStyle/>
          <a:p>
            <a:fld id="{38C75F88-C903-4240-B44B-ABB587E709AF}" type="slidenum">
              <a:rPr lang="en-US" smtClean="0"/>
              <a:t>‹#›</a:t>
            </a:fld>
            <a:endParaRPr lang="en-US"/>
          </a:p>
        </p:txBody>
      </p:sp>
      <p:sp>
        <p:nvSpPr>
          <p:cNvPr id="12" name="Title 11"/>
          <p:cNvSpPr>
            <a:spLocks noGrp="1"/>
          </p:cNvSpPr>
          <p:nvPr>
            <p:ph type="title"/>
          </p:nvPr>
        </p:nvSpPr>
        <p:spPr/>
        <p:txBody>
          <a:bodyPr/>
          <a:lstStyle/>
          <a:p>
            <a:r>
              <a:rPr lang="en-US"/>
              <a:t>Click to edit Master title style</a:t>
            </a:r>
          </a:p>
        </p:txBody>
      </p:sp>
      <p:sp>
        <p:nvSpPr>
          <p:cNvPr id="19" name="Footer Placeholder 4"/>
          <p:cNvSpPr txBox="1">
            <a:spLocks/>
          </p:cNvSpPr>
          <p:nvPr userDrawn="1"/>
        </p:nvSpPr>
        <p:spPr>
          <a:xfrm>
            <a:off x="3172883" y="6356351"/>
            <a:ext cx="3086100" cy="365125"/>
          </a:xfrm>
          <a:prstGeom prst="rect">
            <a:avLst/>
          </a:prstGeom>
        </p:spPr>
        <p:txBody>
          <a:bodyPr vert="horz" lIns="91440" tIns="45720" rIns="91440" bIns="45720" rtlCol="0" anchor="ctr"/>
          <a:lstStyle>
            <a:defPPr>
              <a:defRPr lang="en-US"/>
            </a:defPPr>
            <a:lvl1pPr marL="0" algn="ctr" defTabSz="457200" rtl="0" eaLnBrk="1" latinLnBrk="0" hangingPunct="1">
              <a:defRPr sz="1200" b="1" i="1"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MBSE for the JCIDS Domain</a:t>
            </a:r>
            <a:endParaRPr lang="en-US" dirty="0"/>
          </a:p>
        </p:txBody>
      </p:sp>
    </p:spTree>
    <p:extLst>
      <p:ext uri="{BB962C8B-B14F-4D97-AF65-F5344CB8AC3E}">
        <p14:creationId xmlns:p14="http://schemas.microsoft.com/office/powerpoint/2010/main" val="3132814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11" name="Group 10"/>
          <p:cNvGrpSpPr/>
          <p:nvPr userDrawn="1"/>
        </p:nvGrpSpPr>
        <p:grpSpPr>
          <a:xfrm>
            <a:off x="457200" y="1111250"/>
            <a:ext cx="8621713" cy="261610"/>
            <a:chOff x="457200" y="1111250"/>
            <a:chExt cx="8621713" cy="261610"/>
          </a:xfrm>
        </p:grpSpPr>
        <p:sp>
          <p:nvSpPr>
            <p:cNvPr id="12" name="Rectangle 72"/>
            <p:cNvSpPr>
              <a:spLocks noChangeArrowheads="1"/>
            </p:cNvSpPr>
            <p:nvPr userDrawn="1"/>
          </p:nvSpPr>
          <p:spPr bwMode="auto">
            <a:xfrm>
              <a:off x="457200" y="1212850"/>
              <a:ext cx="5486400" cy="74613"/>
            </a:xfrm>
            <a:prstGeom prst="rect">
              <a:avLst/>
            </a:prstGeom>
            <a:gradFill rotWithShape="0">
              <a:gsLst>
                <a:gs pos="0">
                  <a:schemeClr val="accent1">
                    <a:gamma/>
                    <a:tint val="0"/>
                    <a:invGamma/>
                  </a:schemeClr>
                </a:gs>
                <a:gs pos="50000">
                  <a:srgbClr val="1394CB"/>
                </a:gs>
                <a:gs pos="100000">
                  <a:schemeClr val="accent1">
                    <a:gamma/>
                    <a:tint val="0"/>
                    <a:invGamma/>
                  </a:schemeClr>
                </a:gs>
              </a:gsLst>
              <a:lin ang="0" scaled="1"/>
            </a:gradFill>
            <a:ln w="9525">
              <a:noFill/>
              <a:miter lim="800000"/>
              <a:headEnd/>
              <a:tailEnd/>
            </a:ln>
            <a:effectLst/>
          </p:spPr>
          <p:txBody>
            <a:bodyPr wrap="none" anchor="ctr"/>
            <a:lstStyle/>
            <a:p>
              <a:pPr>
                <a:defRPr/>
              </a:pPr>
              <a:endParaRPr lang="en-US" dirty="0"/>
            </a:p>
          </p:txBody>
        </p:sp>
        <p:sp>
          <p:nvSpPr>
            <p:cNvPr id="13" name="Text Box 74"/>
            <p:cNvSpPr txBox="1">
              <a:spLocks noChangeArrowheads="1"/>
            </p:cNvSpPr>
            <p:nvPr userDrawn="1"/>
          </p:nvSpPr>
          <p:spPr bwMode="auto">
            <a:xfrm>
              <a:off x="5257800" y="1111250"/>
              <a:ext cx="3821113" cy="261610"/>
            </a:xfrm>
            <a:prstGeom prst="rect">
              <a:avLst/>
            </a:prstGeom>
            <a:noFill/>
            <a:ln w="9525">
              <a:noFill/>
              <a:miter lim="800000"/>
              <a:headEnd/>
              <a:tailEnd/>
            </a:ln>
            <a:effectLst/>
          </p:spPr>
          <p:txBody>
            <a:bodyPr>
              <a:spAutoFit/>
            </a:bodyPr>
            <a:lstStyle/>
            <a:p>
              <a:pPr algn="l" eaLnBrk="0" hangingPunct="0">
                <a:lnSpc>
                  <a:spcPct val="100000"/>
                </a:lnSpc>
                <a:spcBef>
                  <a:spcPct val="0"/>
                </a:spcBef>
                <a:buClrTx/>
                <a:buFontTx/>
                <a:buNone/>
                <a:defRPr/>
              </a:pPr>
              <a:r>
                <a:rPr lang="en-US" sz="1100" b="1" i="1" dirty="0" smtClean="0">
                  <a:solidFill>
                    <a:srgbClr val="1394CB"/>
                  </a:solidFill>
                  <a:latin typeface="Times New Roman" pitchFamily="18" charset="0"/>
                  <a:cs typeface="Times New Roman" pitchFamily="18" charset="0"/>
                </a:rPr>
                <a:t>M O N T E</a:t>
              </a:r>
              <a:r>
                <a:rPr lang="en-US" sz="1100" b="1" i="1" baseline="0" dirty="0" smtClean="0">
                  <a:solidFill>
                    <a:srgbClr val="1394CB"/>
                  </a:solidFill>
                  <a:latin typeface="Times New Roman" pitchFamily="18" charset="0"/>
                  <a:cs typeface="Times New Roman" pitchFamily="18" charset="0"/>
                </a:rPr>
                <a:t>   P O R T E R  A S </a:t>
              </a:r>
              <a:r>
                <a:rPr lang="en-US" sz="1100" b="1" i="1" baseline="0" dirty="0" err="1" smtClean="0">
                  <a:solidFill>
                    <a:srgbClr val="1394CB"/>
                  </a:solidFill>
                  <a:latin typeface="Times New Roman" pitchFamily="18" charset="0"/>
                  <a:cs typeface="Times New Roman" pitchFamily="18" charset="0"/>
                </a:rPr>
                <a:t>S</a:t>
              </a:r>
              <a:r>
                <a:rPr lang="en-US" sz="1100" b="1" i="1" baseline="0" dirty="0" smtClean="0">
                  <a:solidFill>
                    <a:srgbClr val="1394CB"/>
                  </a:solidFill>
                  <a:latin typeface="Times New Roman" pitchFamily="18" charset="0"/>
                  <a:cs typeface="Times New Roman" pitchFamily="18" charset="0"/>
                </a:rPr>
                <a:t> O C I A T E S  L </a:t>
              </a:r>
              <a:r>
                <a:rPr lang="en-US" sz="1100" b="1" i="1" baseline="0" dirty="0" err="1" smtClean="0">
                  <a:solidFill>
                    <a:srgbClr val="1394CB"/>
                  </a:solidFill>
                  <a:latin typeface="Times New Roman" pitchFamily="18" charset="0"/>
                  <a:cs typeface="Times New Roman" pitchFamily="18" charset="0"/>
                </a:rPr>
                <a:t>L</a:t>
              </a:r>
              <a:r>
                <a:rPr lang="en-US" sz="1100" b="1" i="1" baseline="0" dirty="0" smtClean="0">
                  <a:solidFill>
                    <a:srgbClr val="1394CB"/>
                  </a:solidFill>
                  <a:latin typeface="Times New Roman" pitchFamily="18" charset="0"/>
                  <a:cs typeface="Times New Roman" pitchFamily="18" charset="0"/>
                </a:rPr>
                <a:t> C</a:t>
              </a:r>
              <a:endParaRPr lang="en-US" sz="1100" b="1" i="1" dirty="0">
                <a:solidFill>
                  <a:srgbClr val="1394CB"/>
                </a:solidFill>
                <a:latin typeface="Times New Roman" pitchFamily="18" charset="0"/>
                <a:cs typeface="Times New Roman" pitchFamily="18" charset="0"/>
              </a:endParaRPr>
            </a:p>
          </p:txBody>
        </p:sp>
      </p:grpSp>
      <p:sp>
        <p:nvSpPr>
          <p:cNvPr id="7" name="Date Placeholder 6"/>
          <p:cNvSpPr>
            <a:spLocks noGrp="1"/>
          </p:cNvSpPr>
          <p:nvPr>
            <p:ph type="dt" sz="half" idx="10"/>
          </p:nvPr>
        </p:nvSpPr>
        <p:spPr>
          <a:xfrm>
            <a:off x="0" y="6356351"/>
            <a:ext cx="2057400" cy="365125"/>
          </a:xfrm>
        </p:spPr>
        <p:txBody>
          <a:bodyPr/>
          <a:lstStyle/>
          <a:p>
            <a:endParaRPr lang="en-US" dirty="0"/>
          </a:p>
        </p:txBody>
      </p:sp>
      <p:sp>
        <p:nvSpPr>
          <p:cNvPr id="9" name="Slide Number Placeholder 8"/>
          <p:cNvSpPr>
            <a:spLocks noGrp="1"/>
          </p:cNvSpPr>
          <p:nvPr>
            <p:ph type="sldNum" sz="quarter" idx="12"/>
          </p:nvPr>
        </p:nvSpPr>
        <p:spPr>
          <a:xfrm>
            <a:off x="7080782" y="6356351"/>
            <a:ext cx="2057400" cy="365125"/>
          </a:xfrm>
        </p:spPr>
        <p:txBody>
          <a:bodyPr/>
          <a:lstStyle/>
          <a:p>
            <a:fld id="{38C75F88-C903-4240-B44B-ABB587E709AF}"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p>
        </p:txBody>
      </p:sp>
      <p:sp>
        <p:nvSpPr>
          <p:cNvPr id="16" name="Footer Placeholder 4"/>
          <p:cNvSpPr txBox="1">
            <a:spLocks/>
          </p:cNvSpPr>
          <p:nvPr userDrawn="1"/>
        </p:nvSpPr>
        <p:spPr>
          <a:xfrm>
            <a:off x="3172883" y="6356351"/>
            <a:ext cx="3086100" cy="365125"/>
          </a:xfrm>
          <a:prstGeom prst="rect">
            <a:avLst/>
          </a:prstGeom>
        </p:spPr>
        <p:txBody>
          <a:bodyPr vert="horz" lIns="91440" tIns="45720" rIns="91440" bIns="45720" rtlCol="0" anchor="ctr"/>
          <a:lstStyle>
            <a:defPPr>
              <a:defRPr lang="en-US"/>
            </a:defPPr>
            <a:lvl1pPr marL="0" algn="ctr" defTabSz="457200" rtl="0" eaLnBrk="1" latinLnBrk="0" hangingPunct="1">
              <a:defRPr sz="1200" b="1" i="1"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MBSE for the JCIDS Domain</a:t>
            </a:r>
            <a:endParaRPr lang="en-US" dirty="0"/>
          </a:p>
        </p:txBody>
      </p:sp>
    </p:spTree>
    <p:extLst>
      <p:ext uri="{BB962C8B-B14F-4D97-AF65-F5344CB8AC3E}">
        <p14:creationId xmlns:p14="http://schemas.microsoft.com/office/powerpoint/2010/main" val="885548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Slide Number Placeholder 4"/>
          <p:cNvSpPr txBox="1">
            <a:spLocks/>
          </p:cNvSpPr>
          <p:nvPr userDrawn="1"/>
        </p:nvSpPr>
        <p:spPr>
          <a:xfrm>
            <a:off x="8297351" y="6645275"/>
            <a:ext cx="457200" cy="441325"/>
          </a:xfrm>
          <a:prstGeom prst="rect">
            <a:avLst/>
          </a:prstGeo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15383794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94262" y="103869"/>
            <a:ext cx="7043601" cy="110898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2007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9047"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b="1" i="1">
                <a:solidFill>
                  <a:schemeClr val="tx1"/>
                </a:solidFill>
                <a:latin typeface="Arial" panose="020B0604020202020204" pitchFamily="34" charset="0"/>
                <a:cs typeface="Arial" panose="020B0604020202020204" pitchFamily="34" charset="0"/>
              </a:defRPr>
            </a:lvl1pPr>
          </a:lstStyle>
          <a:p>
            <a:r>
              <a:rPr lang="en-US" dirty="0" smtClean="0"/>
              <a:t>MBSE for the JCIDS Domain3</a:t>
            </a:r>
            <a:endParaRPr lang="en-US" dirty="0"/>
          </a:p>
        </p:txBody>
      </p:sp>
      <p:sp>
        <p:nvSpPr>
          <p:cNvPr id="6" name="Slide Number Placeholder 5"/>
          <p:cNvSpPr>
            <a:spLocks noGrp="1"/>
          </p:cNvSpPr>
          <p:nvPr>
            <p:ph type="sldNum" sz="quarter" idx="4"/>
          </p:nvPr>
        </p:nvSpPr>
        <p:spPr>
          <a:xfrm>
            <a:off x="7076018"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38C75F88-C903-4240-B44B-ABB587E709AF}" type="slidenum">
              <a:rPr lang="en-US" smtClean="0"/>
              <a:pPr/>
              <a:t>‹#›</a:t>
            </a:fld>
            <a:endParaRPr lang="en-US"/>
          </a:p>
        </p:txBody>
      </p:sp>
      <p:sp>
        <p:nvSpPr>
          <p:cNvPr id="7" name="Rectangle 6"/>
          <p:cNvSpPr/>
          <p:nvPr userDrawn="1"/>
        </p:nvSpPr>
        <p:spPr>
          <a:xfrm>
            <a:off x="0" y="6280151"/>
            <a:ext cx="9144000" cy="76200"/>
          </a:xfrm>
          <a:prstGeom prst="rect">
            <a:avLst/>
          </a:prstGeom>
          <a:gradFill flip="none" rotWithShape="1">
            <a:gsLst>
              <a:gs pos="0">
                <a:srgbClr val="76CAD4">
                  <a:alpha val="40000"/>
                </a:srgbClr>
              </a:gs>
              <a:gs pos="100000">
                <a:srgbClr val="0A4C8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53763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Lst>
  <p:hf hdr="0" dt="0"/>
  <p:txStyles>
    <p:titleStyle>
      <a:lvl1pPr algn="r"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9947E05D-E0B7-446D-B4B2-25E831E49528}"/>
              </a:ext>
            </a:extLst>
          </p:cNvPr>
          <p:cNvSpPr>
            <a:spLocks noGrp="1"/>
          </p:cNvSpPr>
          <p:nvPr>
            <p:ph type="sldNum" sz="quarter" idx="12"/>
          </p:nvPr>
        </p:nvSpPr>
        <p:spPr/>
        <p:txBody>
          <a:bodyPr/>
          <a:lstStyle/>
          <a:p>
            <a:fld id="{38C75F88-C903-4240-B44B-ABB587E709AF}" type="slidenum">
              <a:rPr lang="en-US" smtClean="0"/>
              <a:t>1</a:t>
            </a:fld>
            <a:endParaRPr lang="en-US"/>
          </a:p>
        </p:txBody>
      </p:sp>
      <p:sp>
        <p:nvSpPr>
          <p:cNvPr id="6" name="Subtitle 5">
            <a:extLst>
              <a:ext uri="{FF2B5EF4-FFF2-40B4-BE49-F238E27FC236}">
                <a16:creationId xmlns:a16="http://schemas.microsoft.com/office/drawing/2014/main" xmlns="" id="{BE3B7238-29A2-408C-9A10-5D566DCB24CA}"/>
              </a:ext>
            </a:extLst>
          </p:cNvPr>
          <p:cNvSpPr txBox="1">
            <a:spLocks/>
          </p:cNvSpPr>
          <p:nvPr/>
        </p:nvSpPr>
        <p:spPr>
          <a:xfrm>
            <a:off x="1376979" y="3037508"/>
            <a:ext cx="6671122" cy="14968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smtClean="0"/>
              <a:t>Requirements and Metadata</a:t>
            </a:r>
            <a:endParaRPr lang="en-US" sz="3200" b="1" dirty="0"/>
          </a:p>
        </p:txBody>
      </p:sp>
    </p:spTree>
    <p:extLst>
      <p:ext uri="{BB962C8B-B14F-4D97-AF65-F5344CB8AC3E}">
        <p14:creationId xmlns:p14="http://schemas.microsoft.com/office/powerpoint/2010/main" val="2285320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Table Creation</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710946" y="1800004"/>
            <a:ext cx="7886700" cy="4200706"/>
          </a:xfrm>
        </p:spPr>
        <p:txBody>
          <a:bodyPr>
            <a:normAutofit/>
          </a:bodyPr>
          <a:lstStyle/>
          <a:p>
            <a:pPr>
              <a:spcBef>
                <a:spcPts val="600"/>
              </a:spcBef>
              <a:spcAft>
                <a:spcPts val="600"/>
              </a:spcAft>
            </a:pPr>
            <a:r>
              <a:rPr lang="en-US" sz="2000" dirty="0" smtClean="0"/>
              <a:t>The table columns now need to match those of the spreadsheet.</a:t>
            </a:r>
          </a:p>
          <a:p>
            <a:pPr>
              <a:spcBef>
                <a:spcPts val="600"/>
              </a:spcBef>
              <a:spcAft>
                <a:spcPts val="600"/>
              </a:spcAft>
            </a:pPr>
            <a:r>
              <a:rPr lang="en-US" sz="2000" dirty="0" smtClean="0"/>
              <a:t>Select the Columns button in the diagram toolbar and select all of the available columns that are shown in the first row of the spreadsheet:</a:t>
            </a:r>
          </a:p>
          <a:p>
            <a:pPr lvl="1">
              <a:spcBef>
                <a:spcPts val="600"/>
              </a:spcBef>
              <a:spcAft>
                <a:spcPts val="600"/>
              </a:spcAft>
            </a:pPr>
            <a:r>
              <a:rPr lang="en-US" sz="2000" dirty="0" smtClean="0"/>
              <a:t>Id, </a:t>
            </a:r>
            <a:r>
              <a:rPr lang="en-US" sz="2000" dirty="0" err="1" smtClean="0"/>
              <a:t>Doors_ID</a:t>
            </a:r>
            <a:r>
              <a:rPr lang="en-US" sz="2000" dirty="0" smtClean="0"/>
              <a:t>, Name, Text, Primary </a:t>
            </a:r>
            <a:r>
              <a:rPr lang="en-US" sz="2000" dirty="0" err="1" smtClean="0"/>
              <a:t>Req</a:t>
            </a:r>
            <a:r>
              <a:rPr lang="en-US" sz="2000" dirty="0" smtClean="0"/>
              <a:t> Tag, Requirement Bin, Safety Relevance, Verify by Inspection, Verify by Analysis, Verify by Test</a:t>
            </a:r>
          </a:p>
          <a:p>
            <a:pPr lvl="1">
              <a:spcBef>
                <a:spcPts val="600"/>
              </a:spcBef>
              <a:spcAft>
                <a:spcPts val="600"/>
              </a:spcAft>
            </a:pPr>
            <a:r>
              <a:rPr lang="en-US" sz="2000" dirty="0" smtClean="0"/>
              <a:t>Drag the columns into the proper order.</a:t>
            </a:r>
          </a:p>
          <a:p>
            <a:pPr lvl="1">
              <a:spcBef>
                <a:spcPts val="600"/>
              </a:spcBef>
              <a:spcAft>
                <a:spcPts val="600"/>
              </a:spcAft>
            </a:pPr>
            <a:r>
              <a:rPr lang="en-US" sz="2000" dirty="0" smtClean="0"/>
              <a:t>The columns may be resized, and the diagram pane zoom may be changed in order to view all columns at once.</a:t>
            </a:r>
            <a:endParaRPr lang="en-US" sz="2000" dirty="0"/>
          </a:p>
        </p:txBody>
      </p:sp>
    </p:spTree>
    <p:extLst>
      <p:ext uri="{BB962C8B-B14F-4D97-AF65-F5344CB8AC3E}">
        <p14:creationId xmlns:p14="http://schemas.microsoft.com/office/powerpoint/2010/main" val="974013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Table Creation</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descr="MagicDraw 19.0 - PEO Training Requirements Specification Module.mdzip [C:\Users\lmitchell\Desktop\Quantum MBSE\PEO MS\PEO Training Requirements Specification\]"/>
          <p:cNvPicPr>
            <a:picLocks noGrp="1" noChangeAspect="1"/>
          </p:cNvPicPr>
          <p:nvPr>
            <p:ph sz="quarter" idx="1"/>
          </p:nvPr>
        </p:nvPicPr>
        <p:blipFill rotWithShape="1">
          <a:blip r:embed="rId2">
            <a:extLst>
              <a:ext uri="{28A0092B-C50C-407E-A947-70E740481C1C}">
                <a14:useLocalDpi xmlns:a14="http://schemas.microsoft.com/office/drawing/2010/main" val="0"/>
              </a:ext>
            </a:extLst>
          </a:blip>
          <a:srcRect l="27491" t="6598" b="78402"/>
          <a:stretch/>
        </p:blipFill>
        <p:spPr>
          <a:xfrm>
            <a:off x="520172" y="1828800"/>
            <a:ext cx="8103656" cy="914401"/>
          </a:xfrm>
        </p:spPr>
      </p:pic>
      <p:pic>
        <p:nvPicPr>
          <p:cNvPr id="6" name="Picture 5" descr="Kitchen Requirements - Excel"/>
          <p:cNvPicPr>
            <a:picLocks noChangeAspect="1"/>
          </p:cNvPicPr>
          <p:nvPr/>
        </p:nvPicPr>
        <p:blipFill rotWithShape="1">
          <a:blip r:embed="rId3">
            <a:extLst>
              <a:ext uri="{28A0092B-C50C-407E-A947-70E740481C1C}">
                <a14:useLocalDpi xmlns:a14="http://schemas.microsoft.com/office/drawing/2010/main" val="0"/>
              </a:ext>
            </a:extLst>
          </a:blip>
          <a:srcRect t="17916" r="39167" b="74445"/>
          <a:stretch/>
        </p:blipFill>
        <p:spPr>
          <a:xfrm>
            <a:off x="620233" y="4303423"/>
            <a:ext cx="7903535" cy="541338"/>
          </a:xfrm>
          <a:prstGeom prst="rect">
            <a:avLst/>
          </a:prstGeom>
        </p:spPr>
      </p:pic>
      <p:sp>
        <p:nvSpPr>
          <p:cNvPr id="7" name="Up-Down Arrow 6"/>
          <p:cNvSpPr/>
          <p:nvPr/>
        </p:nvSpPr>
        <p:spPr>
          <a:xfrm>
            <a:off x="4229100" y="2859592"/>
            <a:ext cx="685800" cy="1143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51210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Importing Requirements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7" name="Content Placeholder 6"/>
          <p:cNvSpPr>
            <a:spLocks noGrp="1"/>
          </p:cNvSpPr>
          <p:nvPr>
            <p:ph sz="quarter" idx="1"/>
          </p:nvPr>
        </p:nvSpPr>
        <p:spPr>
          <a:xfrm>
            <a:off x="628650" y="1853057"/>
            <a:ext cx="7886700" cy="4200706"/>
          </a:xfrm>
        </p:spPr>
        <p:txBody>
          <a:bodyPr>
            <a:normAutofit/>
          </a:bodyPr>
          <a:lstStyle/>
          <a:p>
            <a:r>
              <a:rPr lang="en-US" sz="2000" dirty="0" smtClean="0"/>
              <a:t>Select and copy the cells from the spreadsheet that will go into the </a:t>
            </a:r>
            <a:r>
              <a:rPr lang="en-US" sz="2000" dirty="0" smtClean="0"/>
              <a:t>Generic Table</a:t>
            </a:r>
            <a:r>
              <a:rPr lang="en-US" sz="2000" dirty="0" smtClean="0"/>
              <a:t>, excluding the first row of column titles.</a:t>
            </a:r>
            <a:endParaRPr lang="en-US" sz="2000" dirty="0"/>
          </a:p>
        </p:txBody>
      </p:sp>
      <p:pic>
        <p:nvPicPr>
          <p:cNvPr id="8" name="Content Placeholder 4" descr="Kitchen Requirements - Excel"/>
          <p:cNvPicPr>
            <a:picLocks noChangeAspect="1"/>
          </p:cNvPicPr>
          <p:nvPr/>
        </p:nvPicPr>
        <p:blipFill rotWithShape="1">
          <a:blip r:embed="rId2">
            <a:extLst>
              <a:ext uri="{28A0092B-C50C-407E-A947-70E740481C1C}">
                <a14:useLocalDpi xmlns:a14="http://schemas.microsoft.com/office/drawing/2010/main" val="0"/>
              </a:ext>
            </a:extLst>
          </a:blip>
          <a:srcRect t="18722" r="38873" b="41736"/>
          <a:stretch/>
        </p:blipFill>
        <p:spPr>
          <a:xfrm>
            <a:off x="450529" y="3048000"/>
            <a:ext cx="8206365" cy="2895600"/>
          </a:xfrm>
          <a:prstGeom prst="rect">
            <a:avLst/>
          </a:prstGeom>
        </p:spPr>
      </p:pic>
    </p:spTree>
    <p:extLst>
      <p:ext uri="{BB962C8B-B14F-4D97-AF65-F5344CB8AC3E}">
        <p14:creationId xmlns:p14="http://schemas.microsoft.com/office/powerpoint/2010/main" val="10960573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Importing Requirements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fontScale="92500"/>
          </a:bodyPr>
          <a:lstStyle/>
          <a:p>
            <a:r>
              <a:rPr lang="en-US" dirty="0" smtClean="0"/>
              <a:t>Select the table in the containment tab, or click on the table if it is displayed in the diagram pane.</a:t>
            </a:r>
          </a:p>
          <a:p>
            <a:r>
              <a:rPr lang="en-US" dirty="0" smtClean="0"/>
              <a:t>Either select Edit, Paste from the main menu or use </a:t>
            </a:r>
            <a:r>
              <a:rPr lang="en-US" dirty="0" err="1" smtClean="0"/>
              <a:t>Ctrl+V</a:t>
            </a:r>
            <a:r>
              <a:rPr lang="en-US" dirty="0" smtClean="0"/>
              <a:t> if the table was clicked on in the diagram pane.</a:t>
            </a:r>
          </a:p>
          <a:p>
            <a:r>
              <a:rPr lang="en-US" dirty="0" smtClean="0"/>
              <a:t>The data is imported into the table, and the requirements appear as elements in the same package as the table.</a:t>
            </a:r>
          </a:p>
          <a:p>
            <a:r>
              <a:rPr lang="en-US" dirty="0" smtClean="0"/>
              <a:t>Set the Table Criteria Scope to the package that contains the table and the requirements.</a:t>
            </a:r>
            <a:endParaRPr lang="en-US" dirty="0"/>
          </a:p>
        </p:txBody>
      </p:sp>
    </p:spTree>
    <p:extLst>
      <p:ext uri="{BB962C8B-B14F-4D97-AF65-F5344CB8AC3E}">
        <p14:creationId xmlns:p14="http://schemas.microsoft.com/office/powerpoint/2010/main" val="14269242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Importing Requirements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descr="MagicDraw 19.0 - PEO Training Requirements Specification Module.mdzip [C:\Users\lmitchell\Desktop\Quantum MBSE\PEO MS\PEO Training Requirements Specification\]"/>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1000" y="1527175"/>
            <a:ext cx="8382000" cy="4572000"/>
          </a:xfrm>
        </p:spPr>
      </p:pic>
    </p:spTree>
    <p:extLst>
      <p:ext uri="{BB962C8B-B14F-4D97-AF65-F5344CB8AC3E}">
        <p14:creationId xmlns:p14="http://schemas.microsoft.com/office/powerpoint/2010/main" val="29770574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Generating the Document</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pPr>
              <a:spcBef>
                <a:spcPts val="1200"/>
              </a:spcBef>
              <a:spcAft>
                <a:spcPts val="1200"/>
              </a:spcAft>
            </a:pPr>
            <a:r>
              <a:rPr lang="en-US" sz="2000" dirty="0" smtClean="0"/>
              <a:t>Open the Report Wizard (</a:t>
            </a:r>
            <a:r>
              <a:rPr lang="en-US" sz="2000" dirty="0" err="1" smtClean="0"/>
              <a:t>Ctrl+Shift+G</a:t>
            </a:r>
            <a:r>
              <a:rPr lang="en-US" sz="2000" dirty="0" smtClean="0"/>
              <a:t>), select the template created earlier (Requirements Specification), then select Next.</a:t>
            </a:r>
          </a:p>
          <a:p>
            <a:pPr>
              <a:spcBef>
                <a:spcPts val="1200"/>
              </a:spcBef>
              <a:spcAft>
                <a:spcPts val="1200"/>
              </a:spcAft>
            </a:pPr>
            <a:r>
              <a:rPr lang="en-US" sz="2000" dirty="0" smtClean="0"/>
              <a:t>The Default Report Data will be used, so just select Next.</a:t>
            </a:r>
          </a:p>
          <a:p>
            <a:pPr>
              <a:spcBef>
                <a:spcPts val="1200"/>
              </a:spcBef>
              <a:spcAft>
                <a:spcPts val="1200"/>
              </a:spcAft>
            </a:pPr>
            <a:r>
              <a:rPr lang="en-US" sz="2000" dirty="0" smtClean="0"/>
              <a:t>Add the package that contains the requirements and table to the Element Scope, then select Next.</a:t>
            </a:r>
          </a:p>
          <a:p>
            <a:pPr>
              <a:spcBef>
                <a:spcPts val="1200"/>
              </a:spcBef>
              <a:spcAft>
                <a:spcPts val="1200"/>
              </a:spcAft>
            </a:pPr>
            <a:r>
              <a:rPr lang="en-US" sz="2000" dirty="0" smtClean="0"/>
              <a:t>Choose the folder in which the report will appear, then select Generate.</a:t>
            </a:r>
          </a:p>
        </p:txBody>
      </p:sp>
    </p:spTree>
    <p:extLst>
      <p:ext uri="{BB962C8B-B14F-4D97-AF65-F5344CB8AC3E}">
        <p14:creationId xmlns:p14="http://schemas.microsoft.com/office/powerpoint/2010/main" val="16123190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1752" y="228600"/>
            <a:ext cx="8534400" cy="557784"/>
          </a:xfrm>
        </p:spPr>
        <p:txBody>
          <a:bodyPr/>
          <a:lstStyle/>
          <a:p>
            <a:r>
              <a:rPr lang="en-US" dirty="0" smtClean="0"/>
              <a:t>Generating the Document</a:t>
            </a:r>
            <a:endParaRPr lang="en-US" dirty="0"/>
          </a:p>
        </p:txBody>
      </p:sp>
      <p:sp>
        <p:nvSpPr>
          <p:cNvPr id="3" name="Date Placeholder 2"/>
          <p:cNvSpPr>
            <a:spLocks noGrp="1"/>
          </p:cNvSpPr>
          <p:nvPr>
            <p:ph type="dt" sz="half" idx="4294967295"/>
          </p:nvPr>
        </p:nvSpPr>
        <p:spPr>
          <a:xfrm>
            <a:off x="5791200" y="640994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8" name="Content Placeholder 7" descr="Kitchen Requirements Specification - Word"/>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30267" t="-914" r="30110"/>
          <a:stretch/>
        </p:blipFill>
        <p:spPr>
          <a:xfrm>
            <a:off x="457200" y="1143000"/>
            <a:ext cx="3733800" cy="5187009"/>
          </a:xfrm>
        </p:spPr>
      </p:pic>
      <p:sp>
        <p:nvSpPr>
          <p:cNvPr id="7" name="Content Placeholder 6"/>
          <p:cNvSpPr>
            <a:spLocks noGrp="1"/>
          </p:cNvSpPr>
          <p:nvPr>
            <p:ph sz="half" idx="2"/>
          </p:nvPr>
        </p:nvSpPr>
        <p:spPr/>
        <p:txBody>
          <a:bodyPr>
            <a:normAutofit/>
          </a:bodyPr>
          <a:lstStyle/>
          <a:p>
            <a:pPr marL="0" indent="0">
              <a:spcBef>
                <a:spcPts val="1200"/>
              </a:spcBef>
              <a:spcAft>
                <a:spcPts val="1200"/>
              </a:spcAft>
              <a:buNone/>
            </a:pPr>
            <a:r>
              <a:rPr lang="en-US" sz="2000" dirty="0" smtClean="0"/>
              <a:t>The report is created from the template.</a:t>
            </a:r>
          </a:p>
          <a:p>
            <a:pPr marL="0" indent="0">
              <a:spcBef>
                <a:spcPts val="1200"/>
              </a:spcBef>
              <a:spcAft>
                <a:spcPts val="1200"/>
              </a:spcAft>
              <a:buNone/>
            </a:pPr>
            <a:r>
              <a:rPr lang="en-US" sz="2000" dirty="0" smtClean="0"/>
              <a:t>Only the requirements are shown, but additional text and images can be displayed using an element known as a Document Text Artifact.</a:t>
            </a:r>
            <a:endParaRPr lang="en-US" sz="2000" dirty="0"/>
          </a:p>
        </p:txBody>
      </p:sp>
    </p:spTree>
    <p:extLst>
      <p:ext uri="{BB962C8B-B14F-4D97-AF65-F5344CB8AC3E}">
        <p14:creationId xmlns:p14="http://schemas.microsoft.com/office/powerpoint/2010/main" val="37432876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866394" y="2204278"/>
            <a:ext cx="7886700" cy="4200706"/>
          </a:xfrm>
        </p:spPr>
        <p:txBody>
          <a:bodyPr>
            <a:normAutofit/>
          </a:bodyPr>
          <a:lstStyle/>
          <a:p>
            <a:pPr marL="0" indent="0">
              <a:buNone/>
            </a:pPr>
            <a:r>
              <a:rPr lang="en-US" sz="2000" dirty="0" smtClean="0"/>
              <a:t>The Document Text Artifact (DTA) translates information from the system model in </a:t>
            </a:r>
            <a:r>
              <a:rPr lang="en-US" sz="2000" dirty="0" smtClean="0"/>
              <a:t>Cameo/</a:t>
            </a:r>
            <a:r>
              <a:rPr lang="en-US" sz="2000" dirty="0" err="1" smtClean="0"/>
              <a:t>MagicDraw</a:t>
            </a:r>
            <a:r>
              <a:rPr lang="en-US" sz="2000" dirty="0" smtClean="0"/>
              <a:t> into </a:t>
            </a:r>
            <a:r>
              <a:rPr lang="en-US" sz="2000" dirty="0" smtClean="0"/>
              <a:t>the Word document.</a:t>
            </a:r>
          </a:p>
          <a:p>
            <a:pPr marL="0" indent="0">
              <a:buNone/>
            </a:pPr>
            <a:endParaRPr lang="en-US" sz="2000" dirty="0" smtClean="0"/>
          </a:p>
          <a:p>
            <a:pPr marL="0" indent="0">
              <a:buNone/>
            </a:pPr>
            <a:r>
              <a:rPr lang="en-US" sz="2000" dirty="0" smtClean="0"/>
              <a:t>Shown </a:t>
            </a:r>
            <a:r>
              <a:rPr lang="en-US" sz="2000" dirty="0" smtClean="0"/>
              <a:t>next are some samples to demonstrate the syntax.</a:t>
            </a:r>
            <a:endParaRPr lang="en-US" sz="2000" dirty="0"/>
          </a:p>
        </p:txBody>
      </p:sp>
    </p:spTree>
    <p:extLst>
      <p:ext uri="{BB962C8B-B14F-4D97-AF65-F5344CB8AC3E}">
        <p14:creationId xmlns:p14="http://schemas.microsoft.com/office/powerpoint/2010/main" val="1485616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4294967295"/>
          </p:nvPr>
        </p:nvSpPr>
        <p:spPr>
          <a:xfrm>
            <a:off x="5791200" y="6492240"/>
            <a:ext cx="3044952" cy="365760"/>
          </a:xfrm>
        </p:spPr>
        <p:txBody>
          <a:bodyPr/>
          <a:lstStyle/>
          <a:p>
            <a:pPr algn="r"/>
            <a:fld id="{BE86EE6A-E027-4CEC-BF53-55F80F5DBF39}" type="datetime1">
              <a:rPr lang="en-US" sz="1000" smtClean="0"/>
              <a:pPr algn="r"/>
              <a:t>10/21/2021</a:t>
            </a:fld>
            <a:endParaRPr lang="en-US" sz="1000" dirty="0" smtClean="0"/>
          </a:p>
        </p:txBody>
      </p:sp>
      <p:sp>
        <p:nvSpPr>
          <p:cNvPr id="3" name="Rectangle 2"/>
          <p:cNvSpPr/>
          <p:nvPr/>
        </p:nvSpPr>
        <p:spPr>
          <a:xfrm>
            <a:off x="279778" y="990600"/>
            <a:ext cx="8711821" cy="5212628"/>
          </a:xfrm>
          <a:prstGeom prst="rect">
            <a:avLst/>
          </a:prstGeom>
        </p:spPr>
        <p:txBody>
          <a:bodyPr wrap="square">
            <a:spAutoFit/>
          </a:bodyPr>
          <a:lstStyle/>
          <a:p>
            <a:endParaRPr/>
          </a:p>
          <a:p>
            <a:endParaRPr/>
          </a:p>
          <a:p>
            <a:endParaRPr/>
          </a:p>
          <a:p>
            <a:endParaRPr/>
          </a:p>
          <a:p>
            <a:endParaRPr/>
          </a:p>
          <a:p>
            <a:endParaRPr/>
          </a:p>
          <a:p>
            <a:endParaRPr/>
          </a:p>
        </p:txBody>
      </p:sp>
      <p:pic>
        <p:nvPicPr>
          <p:cNvPr id="4" name="Picture 844379022.jpg" descr="844379022.jpg"/>
          <p:cNvPicPr preferRelativeResize="0">
            <a:picLocks/>
          </p:cNvPicPr>
          <p:nvPr/>
        </p:nvPicPr>
        <p:blipFill>
          <a:blip r:embed="rId2" cstate="print"/>
          <a:stretch>
            <a:fillRect/>
          </a:stretch>
        </p:blipFill>
        <p:spPr>
          <a:xfrm>
            <a:off x="1060629" y="990600"/>
            <a:ext cx="7150118" cy="5212628"/>
          </a:xfrm>
          <a:prstGeom prst="rect">
            <a:avLst/>
          </a:prstGeom>
        </p:spPr>
      </p:pic>
    </p:spTree>
    <p:extLst>
      <p:ext uri="{BB962C8B-B14F-4D97-AF65-F5344CB8AC3E}">
        <p14:creationId xmlns:p14="http://schemas.microsoft.com/office/powerpoint/2010/main" val="1350630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4294967295"/>
          </p:nvPr>
        </p:nvSpPr>
        <p:spPr>
          <a:xfrm>
            <a:off x="5791200" y="6492240"/>
            <a:ext cx="3044952" cy="365760"/>
          </a:xfrm>
        </p:spPr>
        <p:txBody>
          <a:bodyPr/>
          <a:lstStyle/>
          <a:p>
            <a:pPr algn="r"/>
            <a:fld id="{BE86EE6A-E027-4CEC-BF53-55F80F5DBF39}" type="datetime1">
              <a:rPr lang="en-US" sz="1000" smtClean="0"/>
              <a:pPr algn="r"/>
              <a:t>10/21/2021</a:t>
            </a:fld>
            <a:endParaRPr lang="en-US" sz="1000" smtClean="0"/>
          </a:p>
        </p:txBody>
      </p:sp>
      <p:sp>
        <p:nvSpPr>
          <p:cNvPr id="3" name="Rectangle 2"/>
          <p:cNvSpPr/>
          <p:nvPr/>
        </p:nvSpPr>
        <p:spPr>
          <a:xfrm>
            <a:off x="279778" y="990600"/>
            <a:ext cx="8711821" cy="5212628"/>
          </a:xfrm>
          <a:prstGeom prst="rect">
            <a:avLst/>
          </a:prstGeom>
        </p:spPr>
        <p:txBody>
          <a:bodyPr wrap="square">
            <a:spAutoFit/>
          </a:bodyPr>
          <a:lstStyle/>
          <a:p>
            <a:endParaRPr/>
          </a:p>
          <a:p>
            <a:endParaRPr/>
          </a:p>
          <a:p>
            <a:endParaRPr/>
          </a:p>
          <a:p>
            <a:endParaRPr/>
          </a:p>
          <a:p>
            <a:endParaRPr/>
          </a:p>
          <a:p>
            <a:endParaRPr/>
          </a:p>
          <a:p>
            <a:endParaRPr/>
          </a:p>
        </p:txBody>
      </p:sp>
      <p:pic>
        <p:nvPicPr>
          <p:cNvPr id="4" name="Picture -98970356.jpg" descr="-98970356.jpg"/>
          <p:cNvPicPr preferRelativeResize="0">
            <a:picLocks/>
          </p:cNvPicPr>
          <p:nvPr/>
        </p:nvPicPr>
        <p:blipFill>
          <a:blip r:embed="rId2" cstate="print"/>
          <a:stretch>
            <a:fillRect/>
          </a:stretch>
        </p:blipFill>
        <p:spPr>
          <a:xfrm>
            <a:off x="513536" y="990600"/>
            <a:ext cx="8244304" cy="5212628"/>
          </a:xfrm>
          <a:prstGeom prst="rect">
            <a:avLst/>
          </a:prstGeom>
        </p:spPr>
      </p:pic>
    </p:spTree>
    <p:extLst>
      <p:ext uri="{BB962C8B-B14F-4D97-AF65-F5344CB8AC3E}">
        <p14:creationId xmlns:p14="http://schemas.microsoft.com/office/powerpoint/2010/main" val="810070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Goal</a:t>
            </a:r>
            <a:endParaRPr lang="en-US" dirty="0"/>
          </a:p>
        </p:txBody>
      </p:sp>
      <p:sp>
        <p:nvSpPr>
          <p:cNvPr id="3" name="Date Placeholder 2"/>
          <p:cNvSpPr>
            <a:spLocks noGrp="1"/>
          </p:cNvSpPr>
          <p:nvPr>
            <p:ph type="dt" sz="half" idx="4294967295"/>
          </p:nvPr>
        </p:nvSpPr>
        <p:spPr>
          <a:xfrm>
            <a:off x="6092952"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65226" y="1569593"/>
            <a:ext cx="7886700" cy="4200706"/>
          </a:xfrm>
        </p:spPr>
        <p:txBody>
          <a:bodyPr>
            <a:normAutofit/>
          </a:bodyPr>
          <a:lstStyle/>
          <a:p>
            <a:pPr marL="0" indent="0">
              <a:buNone/>
            </a:pPr>
            <a:r>
              <a:rPr lang="en-US" sz="2000" dirty="0" smtClean="0"/>
              <a:t>-give </a:t>
            </a:r>
            <a:r>
              <a:rPr lang="en-US" sz="2000" dirty="0" smtClean="0"/>
              <a:t>hands on experience on </a:t>
            </a:r>
            <a:r>
              <a:rPr lang="en-US" sz="2000" dirty="0" smtClean="0"/>
              <a:t>how to generate a requirements specification Word document using </a:t>
            </a:r>
            <a:r>
              <a:rPr lang="en-US" sz="2000" dirty="0" smtClean="0"/>
              <a:t>Cameo/</a:t>
            </a:r>
            <a:r>
              <a:rPr lang="en-US" sz="2000" dirty="0" err="1" smtClean="0"/>
              <a:t>MagicDraw</a:t>
            </a:r>
            <a:r>
              <a:rPr lang="en-US" sz="2000" dirty="0" smtClean="0"/>
              <a:t>.</a:t>
            </a:r>
          </a:p>
        </p:txBody>
      </p:sp>
      <p:pic>
        <p:nvPicPr>
          <p:cNvPr id="7" name="Picture 6"/>
          <p:cNvPicPr>
            <a:picLocks noChangeAspect="1"/>
          </p:cNvPicPr>
          <p:nvPr/>
        </p:nvPicPr>
        <p:blipFill>
          <a:blip r:embed="rId2"/>
          <a:stretch>
            <a:fillRect/>
          </a:stretch>
        </p:blipFill>
        <p:spPr>
          <a:xfrm>
            <a:off x="1788049" y="2233143"/>
            <a:ext cx="5220429" cy="4001058"/>
          </a:xfrm>
          <a:prstGeom prst="rect">
            <a:avLst/>
          </a:prstGeom>
        </p:spPr>
      </p:pic>
    </p:spTree>
    <p:extLst>
      <p:ext uri="{BB962C8B-B14F-4D97-AF65-F5344CB8AC3E}">
        <p14:creationId xmlns:p14="http://schemas.microsoft.com/office/powerpoint/2010/main" val="19345893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pPr marL="0" indent="0">
              <a:spcBef>
                <a:spcPts val="1200"/>
              </a:spcBef>
              <a:spcAft>
                <a:spcPts val="1200"/>
              </a:spcAft>
              <a:buNone/>
            </a:pPr>
            <a:r>
              <a:rPr lang="en-US" sz="2000" dirty="0" smtClean="0"/>
              <a:t>The DTAs and their relationship with the document outline can be easily visualized on a </a:t>
            </a:r>
            <a:r>
              <a:rPr lang="en-US" sz="2000" dirty="0" err="1" smtClean="0"/>
              <a:t>SysML</a:t>
            </a:r>
            <a:r>
              <a:rPr lang="en-US" sz="2000" dirty="0" smtClean="0"/>
              <a:t> Package Diagram.</a:t>
            </a:r>
          </a:p>
          <a:p>
            <a:pPr marL="0" indent="0">
              <a:spcBef>
                <a:spcPts val="1200"/>
              </a:spcBef>
              <a:spcAft>
                <a:spcPts val="1200"/>
              </a:spcAft>
              <a:buNone/>
            </a:pPr>
            <a:r>
              <a:rPr lang="en-US" sz="2000" dirty="0" smtClean="0"/>
              <a:t>Create one in the Kitchen Requirements package.</a:t>
            </a:r>
          </a:p>
          <a:p>
            <a:pPr marL="0" indent="0">
              <a:spcBef>
                <a:spcPts val="1200"/>
              </a:spcBef>
              <a:spcAft>
                <a:spcPts val="1200"/>
              </a:spcAft>
              <a:buNone/>
            </a:pPr>
            <a:r>
              <a:rPr lang="en-US" sz="2000" dirty="0" smtClean="0"/>
              <a:t>Create a few DTAs in the same package and drag them onto the diagram.</a:t>
            </a:r>
            <a:endParaRPr lang="en-US" sz="2000" dirty="0"/>
          </a:p>
        </p:txBody>
      </p:sp>
    </p:spTree>
    <p:extLst>
      <p:ext uri="{BB962C8B-B14F-4D97-AF65-F5344CB8AC3E}">
        <p14:creationId xmlns:p14="http://schemas.microsoft.com/office/powerpoint/2010/main" val="26304849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descr="MagicDraw 19.0 - PEO Training Requirements Specification Module.mdzip [C:\Users\lmitchell\Desktop\Quantum MBSE\PEO MS\PEO Training Requirements Specification\]"/>
          <p:cNvPicPr>
            <a:picLocks noGrp="1" noChangeAspect="1"/>
          </p:cNvPicPr>
          <p:nvPr>
            <p:ph sz="quarter" idx="1"/>
          </p:nvPr>
        </p:nvPicPr>
        <p:blipFill rotWithShape="1">
          <a:blip r:embed="rId2">
            <a:extLst>
              <a:ext uri="{28A0092B-C50C-407E-A947-70E740481C1C}">
                <a14:useLocalDpi xmlns:a14="http://schemas.microsoft.com/office/drawing/2010/main" val="0"/>
              </a:ext>
            </a:extLst>
          </a:blip>
          <a:srcRect r="43418" b="50069"/>
          <a:stretch/>
        </p:blipFill>
        <p:spPr>
          <a:xfrm>
            <a:off x="486172" y="1462332"/>
            <a:ext cx="8171656" cy="3933336"/>
          </a:xfrm>
        </p:spPr>
      </p:pic>
    </p:spTree>
    <p:extLst>
      <p:ext uri="{BB962C8B-B14F-4D97-AF65-F5344CB8AC3E}">
        <p14:creationId xmlns:p14="http://schemas.microsoft.com/office/powerpoint/2010/main" val="13830710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Text Artifacts</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fontScale="70000" lnSpcReduction="20000"/>
          </a:bodyPr>
          <a:lstStyle/>
          <a:p>
            <a:r>
              <a:rPr lang="en-US" dirty="0" smtClean="0"/>
              <a:t>The sections in the Word document are affected by the containment relationships among the DTAs and their element numbers.</a:t>
            </a:r>
          </a:p>
          <a:p>
            <a:pPr lvl="1"/>
            <a:r>
              <a:rPr lang="en-US" dirty="0" smtClean="0"/>
              <a:t>e.g., a section “X” with several subsections is modeled by a DTA with the element number X.0 that contains other DTAs numbered X.1, X.2, X.3, …</a:t>
            </a:r>
          </a:p>
          <a:p>
            <a:r>
              <a:rPr lang="en-US" dirty="0" smtClean="0"/>
              <a:t>This report will be outlined as follows:</a:t>
            </a:r>
          </a:p>
          <a:p>
            <a:pPr lvl="1"/>
            <a:r>
              <a:rPr lang="en-US" dirty="0" smtClean="0"/>
              <a:t>1 Scope</a:t>
            </a:r>
          </a:p>
          <a:p>
            <a:pPr lvl="2"/>
            <a:r>
              <a:rPr lang="en-US" dirty="0" smtClean="0"/>
              <a:t>1.1 Introduction</a:t>
            </a:r>
          </a:p>
          <a:p>
            <a:pPr lvl="2"/>
            <a:r>
              <a:rPr lang="en-US" dirty="0" smtClean="0"/>
              <a:t>1.2 Overview</a:t>
            </a:r>
          </a:p>
          <a:p>
            <a:pPr lvl="1"/>
            <a:r>
              <a:rPr lang="en-US" dirty="0" smtClean="0"/>
              <a:t>2 Requirements</a:t>
            </a:r>
          </a:p>
          <a:p>
            <a:pPr lvl="2"/>
            <a:r>
              <a:rPr lang="en-US" dirty="0" smtClean="0"/>
              <a:t>[the system requirements]</a:t>
            </a:r>
          </a:p>
          <a:p>
            <a:pPr lvl="1"/>
            <a:r>
              <a:rPr lang="en-US" dirty="0" smtClean="0"/>
              <a:t>3 Diagrams</a:t>
            </a:r>
          </a:p>
          <a:p>
            <a:pPr lvl="2"/>
            <a:r>
              <a:rPr lang="en-US" dirty="0" smtClean="0"/>
              <a:t>3.1 Requirements Diagram</a:t>
            </a:r>
          </a:p>
          <a:p>
            <a:pPr lvl="2"/>
            <a:r>
              <a:rPr lang="en-US" dirty="0" smtClean="0"/>
              <a:t>3.2 Package Diagram</a:t>
            </a:r>
          </a:p>
          <a:p>
            <a:pPr lvl="1"/>
            <a:r>
              <a:rPr lang="en-US" dirty="0" smtClean="0"/>
              <a:t>4 Tables</a:t>
            </a:r>
          </a:p>
          <a:p>
            <a:pPr lvl="2"/>
            <a:r>
              <a:rPr lang="en-US" dirty="0" smtClean="0"/>
              <a:t>4.1 Verification Cross Reference Matrix</a:t>
            </a:r>
          </a:p>
          <a:p>
            <a:pPr lvl="1"/>
            <a:endParaRPr lang="en-US" dirty="0"/>
          </a:p>
        </p:txBody>
      </p:sp>
    </p:spTree>
    <p:extLst>
      <p:ext uri="{BB962C8B-B14F-4D97-AF65-F5344CB8AC3E}">
        <p14:creationId xmlns:p14="http://schemas.microsoft.com/office/powerpoint/2010/main" val="11753868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lstStyle/>
          <a:p>
            <a:r>
              <a:rPr lang="en-US" dirty="0" smtClean="0"/>
              <a:t>Edit Compartments of the DTAs such that the Tagged Values are hidden, while the Id and Text Element Properties are selected.</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2951293"/>
            <a:ext cx="3610183" cy="3147755"/>
          </a:xfrm>
          <a:prstGeom prst="rect">
            <a:avLst/>
          </a:prstGeom>
        </p:spPr>
      </p:pic>
    </p:spTree>
    <p:extLst>
      <p:ext uri="{BB962C8B-B14F-4D97-AF65-F5344CB8AC3E}">
        <p14:creationId xmlns:p14="http://schemas.microsoft.com/office/powerpoint/2010/main" val="447039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Text Artifacts</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701802" y="1708564"/>
            <a:ext cx="7886700" cy="4200706"/>
          </a:xfrm>
        </p:spPr>
        <p:txBody>
          <a:bodyPr>
            <a:normAutofit/>
          </a:bodyPr>
          <a:lstStyle/>
          <a:p>
            <a:pPr>
              <a:spcBef>
                <a:spcPts val="1200"/>
              </a:spcBef>
              <a:spcAft>
                <a:spcPts val="1200"/>
              </a:spcAft>
            </a:pPr>
            <a:r>
              <a:rPr lang="en-US" sz="2000" dirty="0" smtClean="0"/>
              <a:t>Open the DTA specifications to edit the Name and Text.</a:t>
            </a:r>
          </a:p>
          <a:p>
            <a:pPr>
              <a:spcBef>
                <a:spcPts val="1200"/>
              </a:spcBef>
              <a:spcAft>
                <a:spcPts val="1200"/>
              </a:spcAft>
            </a:pPr>
            <a:r>
              <a:rPr lang="en-US" sz="2000" dirty="0" smtClean="0"/>
              <a:t>Arrange the DTAs into the hierarchy as described earlier in the report outline by either dragging them about in the containment tab or by creating the containment relationships on the diagram.</a:t>
            </a:r>
          </a:p>
          <a:p>
            <a:pPr lvl="1">
              <a:spcBef>
                <a:spcPts val="1200"/>
              </a:spcBef>
              <a:spcAft>
                <a:spcPts val="1200"/>
              </a:spcAft>
            </a:pPr>
            <a:r>
              <a:rPr lang="en-US" sz="2000" dirty="0" smtClean="0"/>
              <a:t>In the former case, the higher-level elements have a “Display All Paths” option in their right-click menu in the diagram pane to automatically show the containment relationships to other elements on the diagram.  However, the lines will likely need to be rearranged for readability.</a:t>
            </a:r>
          </a:p>
          <a:p>
            <a:pPr>
              <a:spcBef>
                <a:spcPts val="1200"/>
              </a:spcBef>
              <a:spcAft>
                <a:spcPts val="1200"/>
              </a:spcAft>
            </a:pPr>
            <a:r>
              <a:rPr lang="en-US" sz="2000" dirty="0" smtClean="0"/>
              <a:t>Omit the individual system requirements for now, as they will be featured later on a requirements diagram.</a:t>
            </a:r>
            <a:endParaRPr lang="en-US" sz="2000" dirty="0"/>
          </a:p>
        </p:txBody>
      </p:sp>
    </p:spTree>
    <p:extLst>
      <p:ext uri="{BB962C8B-B14F-4D97-AF65-F5344CB8AC3E}">
        <p14:creationId xmlns:p14="http://schemas.microsoft.com/office/powerpoint/2010/main" val="18636730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Text Artifacts</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descr="MagicDraw 19.0 - PEO Training Requirements Specification Module.mdzip [C:\Users\lmitchell\Desktop\Quantum MBSE\PEO MS\PEO Training Requirements Specification\]"/>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1625" y="1531657"/>
            <a:ext cx="8504238" cy="4563035"/>
          </a:xfrm>
        </p:spPr>
      </p:pic>
    </p:spTree>
    <p:extLst>
      <p:ext uri="{BB962C8B-B14F-4D97-AF65-F5344CB8AC3E}">
        <p14:creationId xmlns:p14="http://schemas.microsoft.com/office/powerpoint/2010/main" val="5888232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5118" y="141177"/>
            <a:ext cx="7043601" cy="1108981"/>
          </a:xfrm>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28650" y="1534167"/>
            <a:ext cx="7886700" cy="4200706"/>
          </a:xfrm>
        </p:spPr>
        <p:txBody>
          <a:bodyPr>
            <a:normAutofit/>
          </a:bodyPr>
          <a:lstStyle/>
          <a:p>
            <a:r>
              <a:rPr lang="en-US" sz="2000" dirty="0" smtClean="0"/>
              <a:t>Right-click the Scope DTA and select Element Numbering.</a:t>
            </a:r>
          </a:p>
          <a:p>
            <a:r>
              <a:rPr lang="en-US" sz="2000" dirty="0" smtClean="0"/>
              <a:t>Select Create to give it an ID.</a:t>
            </a:r>
          </a:p>
          <a:p>
            <a:pPr lvl="1"/>
            <a:r>
              <a:rPr lang="en-US" sz="2000" dirty="0" smtClean="0"/>
              <a:t>The ID can be made custom and can be increased/decreased.</a:t>
            </a:r>
          </a:p>
          <a:p>
            <a:pPr lvl="1"/>
            <a:r>
              <a:rPr lang="en-US" sz="2000" dirty="0" smtClean="0"/>
              <a:t>If needed, decrease the Scope ID until it is 1.</a:t>
            </a:r>
          </a:p>
          <a:p>
            <a:pPr marL="0" indent="0">
              <a:buNone/>
            </a:pPr>
            <a:endParaRPr lang="en-US" sz="2000" dirty="0"/>
          </a:p>
        </p:txBody>
      </p:sp>
      <p:pic>
        <p:nvPicPr>
          <p:cNvPr id="7" name="Picture 6" descr="Element Number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1915" y="3671828"/>
            <a:ext cx="4600170" cy="2658539"/>
          </a:xfrm>
          <a:prstGeom prst="rect">
            <a:avLst/>
          </a:prstGeom>
        </p:spPr>
      </p:pic>
    </p:spTree>
    <p:extLst>
      <p:ext uri="{BB962C8B-B14F-4D97-AF65-F5344CB8AC3E}">
        <p14:creationId xmlns:p14="http://schemas.microsoft.com/office/powerpoint/2010/main" val="670357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28650" y="1551305"/>
            <a:ext cx="7886700" cy="4200706"/>
          </a:xfrm>
        </p:spPr>
        <p:txBody>
          <a:bodyPr>
            <a:normAutofit/>
          </a:bodyPr>
          <a:lstStyle/>
          <a:p>
            <a:r>
              <a:rPr lang="en-US" sz="2000" dirty="0" smtClean="0"/>
              <a:t>Cameo/</a:t>
            </a:r>
            <a:r>
              <a:rPr lang="en-US" sz="2000" dirty="0" err="1" smtClean="0"/>
              <a:t>MagicDraw</a:t>
            </a:r>
            <a:r>
              <a:rPr lang="en-US" sz="2000" dirty="0" smtClean="0"/>
              <a:t> </a:t>
            </a:r>
            <a:r>
              <a:rPr lang="en-US" sz="2000" dirty="0" smtClean="0"/>
              <a:t>will automatically number elements in a hierarchy using a dot notation.</a:t>
            </a:r>
          </a:p>
          <a:p>
            <a:r>
              <a:rPr lang="en-US" sz="2000" dirty="0" smtClean="0"/>
              <a:t>Expand the containment in the Element Numbering window to view the contents of Scope.</a:t>
            </a:r>
          </a:p>
          <a:p>
            <a:r>
              <a:rPr lang="en-US" sz="2000" dirty="0" smtClean="0"/>
              <a:t>Create an ID for the two nested DTAs.</a:t>
            </a:r>
            <a:endParaRPr lang="en-US" sz="2000" dirty="0"/>
          </a:p>
        </p:txBody>
      </p:sp>
      <p:pic>
        <p:nvPicPr>
          <p:cNvPr id="6" name="Picture 5" descr="Element Number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8400" y="3837111"/>
            <a:ext cx="4267200" cy="2466109"/>
          </a:xfrm>
          <a:prstGeom prst="rect">
            <a:avLst/>
          </a:prstGeom>
        </p:spPr>
      </p:pic>
    </p:spTree>
    <p:extLst>
      <p:ext uri="{BB962C8B-B14F-4D97-AF65-F5344CB8AC3E}">
        <p14:creationId xmlns:p14="http://schemas.microsoft.com/office/powerpoint/2010/main" val="2072956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28650" y="1446498"/>
            <a:ext cx="7886700" cy="4200706"/>
          </a:xfrm>
        </p:spPr>
        <p:txBody>
          <a:bodyPr>
            <a:normAutofit/>
          </a:bodyPr>
          <a:lstStyle/>
          <a:p>
            <a:r>
              <a:rPr lang="en-US" sz="2000" dirty="0" smtClean="0"/>
              <a:t>Repeat for the other DTAs as shown.</a:t>
            </a:r>
            <a:endParaRPr lang="en-US" sz="2000" dirty="0"/>
          </a:p>
        </p:txBody>
      </p:sp>
      <p:pic>
        <p:nvPicPr>
          <p:cNvPr id="6" name="Picture 5" descr="MagicDraw 19.0 - PEO Training Requirements Specification Module.mdzip [C:\Users\lmitchell\Desktop\Quantum MBSE\PEO MS\PEO Training Requirements Specific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95" y="1970630"/>
            <a:ext cx="8264410" cy="4434354"/>
          </a:xfrm>
          <a:prstGeom prst="rect">
            <a:avLst/>
          </a:prstGeom>
        </p:spPr>
      </p:pic>
    </p:spTree>
    <p:extLst>
      <p:ext uri="{BB962C8B-B14F-4D97-AF65-F5344CB8AC3E}">
        <p14:creationId xmlns:p14="http://schemas.microsoft.com/office/powerpoint/2010/main" val="1317290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Text Artifacts</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28650" y="1838518"/>
            <a:ext cx="7886700" cy="4200706"/>
          </a:xfrm>
        </p:spPr>
        <p:txBody>
          <a:bodyPr>
            <a:normAutofit/>
          </a:bodyPr>
          <a:lstStyle/>
          <a:p>
            <a:r>
              <a:rPr lang="en-US" sz="2000" dirty="0" smtClean="0"/>
              <a:t>The element IDs may be removed from the requirements upon placing them into the DTA, but they can be restored by creating custom IDs.</a:t>
            </a:r>
            <a:endParaRPr lang="en-US" sz="2000" dirty="0"/>
          </a:p>
        </p:txBody>
      </p:sp>
      <p:pic>
        <p:nvPicPr>
          <p:cNvPr id="8" name="Picture 7" descr="Element Number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3247" y="2915776"/>
            <a:ext cx="6037507" cy="3489208"/>
          </a:xfrm>
          <a:prstGeom prst="rect">
            <a:avLst/>
          </a:prstGeom>
        </p:spPr>
      </p:pic>
    </p:spTree>
    <p:extLst>
      <p:ext uri="{BB962C8B-B14F-4D97-AF65-F5344CB8AC3E}">
        <p14:creationId xmlns:p14="http://schemas.microsoft.com/office/powerpoint/2010/main" val="4281615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Introduction</a:t>
            </a:r>
            <a:endParaRPr lang="en-US" dirty="0"/>
          </a:p>
        </p:txBody>
      </p:sp>
      <p:sp>
        <p:nvSpPr>
          <p:cNvPr id="2" name="Date Placeholder 1"/>
          <p:cNvSpPr>
            <a:spLocks noGrp="1"/>
          </p:cNvSpPr>
          <p:nvPr>
            <p:ph type="dt" sz="half" idx="4294967295"/>
          </p:nvPr>
        </p:nvSpPr>
        <p:spPr>
          <a:xfrm>
            <a:off x="5791200" y="6404984"/>
            <a:ext cx="3044952" cy="365760"/>
          </a:xfrm>
          <a:prstGeom prst="rect">
            <a:avLst/>
          </a:prstGeom>
        </p:spPr>
        <p:txBody>
          <a:bodyPr/>
          <a:lstStyle/>
          <a:p>
            <a:pPr algn="r"/>
            <a:fld id="{BE86EE6A-E027-4CEC-BF53-55F80F5DBF39}"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10362" y="1835397"/>
            <a:ext cx="7886700" cy="4200706"/>
          </a:xfrm>
        </p:spPr>
        <p:txBody>
          <a:bodyPr>
            <a:normAutofit/>
          </a:bodyPr>
          <a:lstStyle/>
          <a:p>
            <a:pPr marL="0" indent="0">
              <a:buNone/>
            </a:pPr>
            <a:r>
              <a:rPr lang="en-US" sz="2000" dirty="0"/>
              <a:t>An Excel spreadsheet contains the system requirements</a:t>
            </a:r>
            <a:r>
              <a:rPr lang="en-US" sz="2000" dirty="0" smtClean="0"/>
              <a:t>.</a:t>
            </a:r>
            <a:endParaRPr lang="en-US" sz="2000" dirty="0"/>
          </a:p>
        </p:txBody>
      </p:sp>
      <p:pic>
        <p:nvPicPr>
          <p:cNvPr id="5" name="Picture 4" descr="Kitchen Requirements - Excel"/>
          <p:cNvPicPr>
            <a:picLocks noChangeAspect="1"/>
          </p:cNvPicPr>
          <p:nvPr/>
        </p:nvPicPr>
        <p:blipFill rotWithShape="1">
          <a:blip r:embed="rId3" cstate="print">
            <a:extLst>
              <a:ext uri="{28A0092B-C50C-407E-A947-70E740481C1C}">
                <a14:useLocalDpi xmlns:a14="http://schemas.microsoft.com/office/drawing/2010/main" val="0"/>
              </a:ext>
            </a:extLst>
          </a:blip>
          <a:srcRect t="17917"/>
          <a:stretch/>
        </p:blipFill>
        <p:spPr>
          <a:xfrm>
            <a:off x="781812" y="2514600"/>
            <a:ext cx="7543800" cy="3377565"/>
          </a:xfrm>
          <a:prstGeom prst="rect">
            <a:avLst/>
          </a:prstGeom>
        </p:spPr>
      </p:pic>
    </p:spTree>
    <p:extLst>
      <p:ext uri="{BB962C8B-B14F-4D97-AF65-F5344CB8AC3E}">
        <p14:creationId xmlns:p14="http://schemas.microsoft.com/office/powerpoint/2010/main" val="29437750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773" y="76200"/>
            <a:ext cx="8534400" cy="758952"/>
          </a:xfrm>
        </p:spPr>
        <p:txBody>
          <a:bodyPr/>
          <a:lstStyle/>
          <a:p>
            <a:r>
              <a:rPr lang="en-US" dirty="0"/>
              <a:t>Document Text Artifacts</a:t>
            </a:r>
          </a:p>
        </p:txBody>
      </p:sp>
      <p:sp>
        <p:nvSpPr>
          <p:cNvPr id="3" name="Date Placeholder 2"/>
          <p:cNvSpPr>
            <a:spLocks noGrp="1"/>
          </p:cNvSpPr>
          <p:nvPr>
            <p:ph type="dt" sz="half" idx="4294967295"/>
          </p:nvPr>
        </p:nvSpPr>
        <p:spPr>
          <a:xfrm>
            <a:off x="5791200" y="640994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half" idx="1"/>
          </p:nvPr>
        </p:nvSpPr>
        <p:spPr/>
        <p:txBody>
          <a:bodyPr>
            <a:normAutofit/>
          </a:bodyPr>
          <a:lstStyle/>
          <a:p>
            <a:r>
              <a:rPr lang="en-US" sz="2000" dirty="0" smtClean="0"/>
              <a:t>Regenerating the document displays the section headers and text.</a:t>
            </a:r>
          </a:p>
          <a:p>
            <a:r>
              <a:rPr lang="en-US" sz="2000" dirty="0" smtClean="0"/>
              <a:t>After generating the document for the first time, a shortcut to the template will appear in the Tools menu that can be selected as long as the only items edited are within the Scope that was first specified.</a:t>
            </a:r>
          </a:p>
          <a:p>
            <a:pPr lvl="1"/>
            <a:r>
              <a:rPr lang="en-US" sz="2000" dirty="0" smtClean="0"/>
              <a:t>This is useful for experimenting with layouts as the document is built.</a:t>
            </a:r>
            <a:endParaRPr lang="en-US" sz="2000" dirty="0"/>
          </a:p>
        </p:txBody>
      </p:sp>
      <p:pic>
        <p:nvPicPr>
          <p:cNvPr id="8" name="Content Placeholder 7"/>
          <p:cNvPicPr>
            <a:picLocks noGrp="1" noChangeAspect="1"/>
          </p:cNvPicPr>
          <p:nvPr>
            <p:ph sz="half" idx="2"/>
          </p:nvPr>
        </p:nvPicPr>
        <p:blipFill>
          <a:blip r:embed="rId2"/>
          <a:stretch>
            <a:fillRect/>
          </a:stretch>
        </p:blipFill>
        <p:spPr>
          <a:xfrm>
            <a:off x="5181600" y="988876"/>
            <a:ext cx="3352799" cy="5325940"/>
          </a:xfrm>
          <a:prstGeom prst="rect">
            <a:avLst/>
          </a:prstGeom>
        </p:spPr>
      </p:pic>
    </p:spTree>
    <p:extLst>
      <p:ext uri="{BB962C8B-B14F-4D97-AF65-F5344CB8AC3E}">
        <p14:creationId xmlns:p14="http://schemas.microsoft.com/office/powerpoint/2010/main" val="3211107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Text Artifacts</a:t>
            </a:r>
            <a:endParaRPr lang="en-US" dirty="0"/>
          </a:p>
        </p:txBody>
      </p:sp>
      <p:sp>
        <p:nvSpPr>
          <p:cNvPr id="3" name="Date Placeholder 2"/>
          <p:cNvSpPr>
            <a:spLocks noGrp="1"/>
          </p:cNvSpPr>
          <p:nvPr>
            <p:ph type="dt" sz="half" idx="4294967295"/>
          </p:nvPr>
        </p:nvSpPr>
        <p:spPr>
          <a:xfrm>
            <a:off x="5818632"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r>
              <a:rPr lang="en-US" sz="2000" dirty="0" smtClean="0"/>
              <a:t>The document will be more interesting with some graphics from the model.</a:t>
            </a:r>
          </a:p>
          <a:p>
            <a:r>
              <a:rPr lang="en-US" sz="2000" dirty="0" smtClean="0"/>
              <a:t>We will be creating a </a:t>
            </a:r>
            <a:r>
              <a:rPr lang="en-US" sz="2000" dirty="0" err="1" smtClean="0"/>
              <a:t>SysML</a:t>
            </a:r>
            <a:r>
              <a:rPr lang="en-US" sz="2000" dirty="0" smtClean="0"/>
              <a:t> Requirements Diagram and a Requirements Verification Matrix while seeing our </a:t>
            </a:r>
            <a:r>
              <a:rPr lang="en-US" sz="2000" dirty="0" err="1" smtClean="0"/>
              <a:t>SysML</a:t>
            </a:r>
            <a:r>
              <a:rPr lang="en-US" sz="2000" dirty="0" smtClean="0"/>
              <a:t> Package Diagram update along the way.</a:t>
            </a:r>
            <a:endParaRPr lang="en-US" sz="2000" dirty="0"/>
          </a:p>
        </p:txBody>
      </p:sp>
    </p:spTree>
    <p:extLst>
      <p:ext uri="{BB962C8B-B14F-4D97-AF65-F5344CB8AC3E}">
        <p14:creationId xmlns:p14="http://schemas.microsoft.com/office/powerpoint/2010/main" val="3977319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Diagram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r>
              <a:rPr lang="en-US" sz="2000" dirty="0" smtClean="0"/>
              <a:t>Create a requirements diagram in the Kitchen Requirements package.</a:t>
            </a:r>
          </a:p>
          <a:p>
            <a:r>
              <a:rPr lang="en-US" sz="2000" dirty="0" smtClean="0"/>
              <a:t>Since the requirements elements have already been created, they can be dragged onto the diagram; however, the DTA can be put to use as a shortcut.</a:t>
            </a:r>
          </a:p>
        </p:txBody>
      </p:sp>
    </p:spTree>
    <p:extLst>
      <p:ext uri="{BB962C8B-B14F-4D97-AF65-F5344CB8AC3E}">
        <p14:creationId xmlns:p14="http://schemas.microsoft.com/office/powerpoint/2010/main" val="29938353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52499"/>
            <a:ext cx="8534400" cy="758952"/>
          </a:xfrm>
        </p:spPr>
        <p:txBody>
          <a:bodyPr/>
          <a:lstStyle/>
          <a:p>
            <a:r>
              <a:rPr lang="en-US" dirty="0" smtClean="0"/>
              <a:t>Requirements Diagram</a:t>
            </a:r>
            <a:endParaRPr lang="en-US" dirty="0"/>
          </a:p>
        </p:txBody>
      </p:sp>
      <p:sp>
        <p:nvSpPr>
          <p:cNvPr id="3" name="Date Placeholder 2"/>
          <p:cNvSpPr>
            <a:spLocks noGrp="1"/>
          </p:cNvSpPr>
          <p:nvPr>
            <p:ph type="dt" sz="half" idx="4294967295"/>
          </p:nvPr>
        </p:nvSpPr>
        <p:spPr>
          <a:xfrm>
            <a:off x="5791200" y="6409944"/>
            <a:ext cx="3044952" cy="365760"/>
          </a:xfrm>
          <a:prstGeom prst="rect">
            <a:avLst/>
          </a:prstGeom>
        </p:spPr>
        <p:txBody>
          <a:bodyPr/>
          <a:lstStyle/>
          <a:p>
            <a:pPr algn="r"/>
            <a:fld id="{3138B2EB-93E7-4315-B21C-7CDE399A2E9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half" idx="1"/>
          </p:nvPr>
        </p:nvSpPr>
        <p:spPr/>
        <p:txBody>
          <a:bodyPr>
            <a:normAutofit/>
          </a:bodyPr>
          <a:lstStyle/>
          <a:p>
            <a:r>
              <a:rPr lang="en-US" sz="2000" dirty="0"/>
              <a:t>Drag the Requirements DTA onto the diagram.</a:t>
            </a:r>
          </a:p>
          <a:p>
            <a:r>
              <a:rPr lang="en-US" sz="2000" dirty="0"/>
              <a:t>Right-click on its symbol, and select Display, Display Related Elements.</a:t>
            </a:r>
          </a:p>
          <a:p>
            <a:r>
              <a:rPr lang="en-US" sz="2000" dirty="0"/>
              <a:t>Check the option to display the Containment-related elements</a:t>
            </a:r>
            <a:r>
              <a:rPr lang="en-US" sz="2000" dirty="0" smtClean="0"/>
              <a:t>.</a:t>
            </a:r>
          </a:p>
          <a:p>
            <a:r>
              <a:rPr lang="en-US" sz="2000" dirty="0" smtClean="0"/>
              <a:t>The Scope and Depth options are useful in models with multiple levels of requirements, but leave them on the default options and select OK.</a:t>
            </a:r>
            <a:endParaRPr lang="en-US" sz="2000" dirty="0"/>
          </a:p>
          <a:p>
            <a:endParaRPr lang="en-US" sz="2000" dirty="0"/>
          </a:p>
        </p:txBody>
      </p:sp>
      <p:pic>
        <p:nvPicPr>
          <p:cNvPr id="6" name="Content Placeholder 5" descr="Display Related Elements"/>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954419"/>
            <a:ext cx="4038600" cy="3515900"/>
          </a:xfrm>
        </p:spPr>
      </p:pic>
    </p:spTree>
    <p:extLst>
      <p:ext uri="{BB962C8B-B14F-4D97-AF65-F5344CB8AC3E}">
        <p14:creationId xmlns:p14="http://schemas.microsoft.com/office/powerpoint/2010/main" val="675754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Diagram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28650" y="1615313"/>
            <a:ext cx="7886700" cy="4200706"/>
          </a:xfrm>
        </p:spPr>
        <p:txBody>
          <a:bodyPr>
            <a:normAutofit/>
          </a:bodyPr>
          <a:lstStyle/>
          <a:p>
            <a:r>
              <a:rPr lang="en-US" sz="2000" dirty="0" smtClean="0"/>
              <a:t>The elements related to the Requirements DTA and their paths are displayed on the diagram.</a:t>
            </a:r>
          </a:p>
          <a:p>
            <a:pPr lvl="1"/>
            <a:r>
              <a:rPr lang="en-US" sz="2000" dirty="0" smtClean="0"/>
              <a:t>Edit Compartments can be used to display properties such as the DOORS ID, etc.</a:t>
            </a:r>
          </a:p>
        </p:txBody>
      </p:sp>
      <p:pic>
        <p:nvPicPr>
          <p:cNvPr id="5" name="Picture 4"/>
          <p:cNvPicPr>
            <a:picLocks noChangeAspect="1"/>
          </p:cNvPicPr>
          <p:nvPr/>
        </p:nvPicPr>
        <p:blipFill>
          <a:blip r:embed="rId2"/>
          <a:stretch>
            <a:fillRect/>
          </a:stretch>
        </p:blipFill>
        <p:spPr>
          <a:xfrm>
            <a:off x="526320" y="3124200"/>
            <a:ext cx="8091361" cy="3204016"/>
          </a:xfrm>
          <a:prstGeom prst="rect">
            <a:avLst/>
          </a:prstGeom>
        </p:spPr>
      </p:pic>
    </p:spTree>
    <p:extLst>
      <p:ext uri="{BB962C8B-B14F-4D97-AF65-F5344CB8AC3E}">
        <p14:creationId xmlns:p14="http://schemas.microsoft.com/office/powerpoint/2010/main" val="1801796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Diagram Update</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09600" y="1708564"/>
            <a:ext cx="7886700" cy="4200706"/>
          </a:xfrm>
        </p:spPr>
        <p:txBody>
          <a:bodyPr>
            <a:normAutofit/>
          </a:bodyPr>
          <a:lstStyle/>
          <a:p>
            <a:r>
              <a:rPr lang="en-US" sz="2000" dirty="0" smtClean="0"/>
              <a:t>To include the requirements diagram in the document, it needs to be linked to a DTA.</a:t>
            </a:r>
          </a:p>
          <a:p>
            <a:r>
              <a:rPr lang="en-US" sz="2000" dirty="0" smtClean="0"/>
              <a:t>Drag the Kitchen Requirements diagram into the (3.1) Requirements Diagram DTA in the containment tab.</a:t>
            </a:r>
          </a:p>
          <a:p>
            <a:r>
              <a:rPr lang="en-US" sz="2000" dirty="0" smtClean="0"/>
              <a:t>The package diagram now shows a link to the diagram on the DTA symbol.</a:t>
            </a:r>
            <a:endParaRPr lang="en-US" sz="2000" dirty="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4239011"/>
            <a:ext cx="3871018" cy="1038566"/>
          </a:xfrm>
          <a:prstGeom prst="rect">
            <a:avLst/>
          </a:prstGeom>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5608" y="3808917"/>
            <a:ext cx="2743200" cy="2020754"/>
          </a:xfrm>
          <a:prstGeom prst="rect">
            <a:avLst/>
          </a:prstGeom>
        </p:spPr>
      </p:pic>
    </p:spTree>
    <p:extLst>
      <p:ext uri="{BB962C8B-B14F-4D97-AF65-F5344CB8AC3E}">
        <p14:creationId xmlns:p14="http://schemas.microsoft.com/office/powerpoint/2010/main" val="3805682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 VCRM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10361" y="1551305"/>
            <a:ext cx="7886700" cy="4200706"/>
          </a:xfrm>
        </p:spPr>
        <p:txBody>
          <a:bodyPr>
            <a:normAutofit/>
          </a:bodyPr>
          <a:lstStyle/>
          <a:p>
            <a:r>
              <a:rPr lang="en-US" sz="2000" dirty="0" smtClean="0"/>
              <a:t>The template script looks for certain strings in order to generate graphics in the document.</a:t>
            </a:r>
          </a:p>
        </p:txBody>
      </p:sp>
      <p:pic>
        <p:nvPicPr>
          <p:cNvPr id="5" name="Picture 4" descr="REQ-SPEC-Template - Word"/>
          <p:cNvPicPr>
            <a:picLocks noChangeAspect="1"/>
          </p:cNvPicPr>
          <p:nvPr/>
        </p:nvPicPr>
        <p:blipFill rotWithShape="1">
          <a:blip r:embed="rId2">
            <a:extLst>
              <a:ext uri="{28A0092B-C50C-407E-A947-70E740481C1C}">
                <a14:useLocalDpi xmlns:a14="http://schemas.microsoft.com/office/drawing/2010/main" val="0"/>
              </a:ext>
            </a:extLst>
          </a:blip>
          <a:srcRect t="23596" b="15832"/>
          <a:stretch/>
        </p:blipFill>
        <p:spPr>
          <a:xfrm>
            <a:off x="93380" y="2514600"/>
            <a:ext cx="8920663" cy="2899216"/>
          </a:xfrm>
          <a:prstGeom prst="rect">
            <a:avLst/>
          </a:prstGeom>
        </p:spPr>
      </p:pic>
      <p:sp>
        <p:nvSpPr>
          <p:cNvPr id="9" name="Right Arrow 8"/>
          <p:cNvSpPr/>
          <p:nvPr/>
        </p:nvSpPr>
        <p:spPr>
          <a:xfrm>
            <a:off x="45166" y="4343400"/>
            <a:ext cx="304800" cy="16040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3481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 VCRM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r>
              <a:rPr lang="en-US" sz="2000" dirty="0"/>
              <a:t>Thus far, the requirements table has not been featured in the document.</a:t>
            </a:r>
          </a:p>
          <a:p>
            <a:r>
              <a:rPr lang="en-US" sz="2000" dirty="0"/>
              <a:t>Append its name with “VCRM” for the template to find it</a:t>
            </a:r>
            <a:r>
              <a:rPr lang="en-US" sz="2000" dirty="0" smtClean="0"/>
              <a:t>.</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5738" y="3727704"/>
            <a:ext cx="6311981" cy="901711"/>
          </a:xfrm>
          <a:prstGeom prst="rect">
            <a:avLst/>
          </a:prstGeom>
        </p:spPr>
      </p:pic>
    </p:spTree>
    <p:extLst>
      <p:ext uri="{BB962C8B-B14F-4D97-AF65-F5344CB8AC3E}">
        <p14:creationId xmlns:p14="http://schemas.microsoft.com/office/powerpoint/2010/main" val="2325382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Diagram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r>
              <a:rPr lang="en-US" sz="2000" dirty="0" smtClean="0"/>
              <a:t>Drag the package diagram into the (3.2) Package Diagram DTA in the containment tab.</a:t>
            </a:r>
          </a:p>
          <a:p>
            <a:r>
              <a:rPr lang="en-US" sz="2000" dirty="0" smtClean="0"/>
              <a:t>The package diagram does not show a link on the DTA symbol because it is the diagram already being displayed.</a:t>
            </a:r>
            <a:endParaRPr lang="en-US" sz="2000"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4375" y="3739896"/>
            <a:ext cx="4506067" cy="1009659"/>
          </a:xfrm>
          <a:prstGeom prst="rect">
            <a:avLst/>
          </a:prstGeom>
        </p:spPr>
      </p:pic>
    </p:spTree>
    <p:extLst>
      <p:ext uri="{BB962C8B-B14F-4D97-AF65-F5344CB8AC3E}">
        <p14:creationId xmlns:p14="http://schemas.microsoft.com/office/powerpoint/2010/main" val="275712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Diagram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pPr>
              <a:spcBef>
                <a:spcPts val="1200"/>
              </a:spcBef>
              <a:spcAft>
                <a:spcPts val="1200"/>
              </a:spcAft>
            </a:pPr>
            <a:r>
              <a:rPr lang="en-US" sz="2000" dirty="0" smtClean="0"/>
              <a:t>Add the high-level folders to complete the package diagram by dragging them from the containment tab.</a:t>
            </a:r>
          </a:p>
          <a:p>
            <a:pPr>
              <a:spcBef>
                <a:spcPts val="1200"/>
              </a:spcBef>
              <a:spcAft>
                <a:spcPts val="1200"/>
              </a:spcAft>
            </a:pPr>
            <a:r>
              <a:rPr lang="en-US" sz="2000" dirty="0" smtClean="0"/>
              <a:t>Show the containment relationships either by placing them from the symbol palette or by displaying all paths for the folders.</a:t>
            </a:r>
          </a:p>
          <a:p>
            <a:pPr>
              <a:spcBef>
                <a:spcPts val="1200"/>
              </a:spcBef>
              <a:spcAft>
                <a:spcPts val="1200"/>
              </a:spcAft>
            </a:pPr>
            <a:r>
              <a:rPr lang="en-US" sz="2000" dirty="0" smtClean="0"/>
              <a:t>The package diagram is now complete.</a:t>
            </a:r>
            <a:endParaRPr lang="en-US" sz="2000" dirty="0"/>
          </a:p>
        </p:txBody>
      </p:sp>
    </p:spTree>
    <p:extLst>
      <p:ext uri="{BB962C8B-B14F-4D97-AF65-F5344CB8AC3E}">
        <p14:creationId xmlns:p14="http://schemas.microsoft.com/office/powerpoint/2010/main" val="935243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10362" y="1587881"/>
            <a:ext cx="7886700" cy="4200706"/>
          </a:xfrm>
        </p:spPr>
        <p:txBody>
          <a:bodyPr>
            <a:normAutofit/>
          </a:bodyPr>
          <a:lstStyle/>
          <a:p>
            <a:pPr marL="0" indent="0">
              <a:buNone/>
            </a:pPr>
            <a:r>
              <a:rPr lang="en-US" sz="2000" dirty="0"/>
              <a:t>A Word template contains a Velocity script to generate the report from the model</a:t>
            </a:r>
            <a:r>
              <a:rPr lang="en-US" sz="2000" dirty="0" smtClean="0"/>
              <a:t>.</a:t>
            </a:r>
            <a:endParaRPr lang="en-US" sz="2000" dirty="0"/>
          </a:p>
        </p:txBody>
      </p:sp>
      <p:pic>
        <p:nvPicPr>
          <p:cNvPr id="5" name="Picture 4" descr="REQ-SPEC-Template - Word"/>
          <p:cNvPicPr>
            <a:picLocks noChangeAspect="1"/>
          </p:cNvPicPr>
          <p:nvPr/>
        </p:nvPicPr>
        <p:blipFill rotWithShape="1">
          <a:blip r:embed="rId2" cstate="print">
            <a:extLst>
              <a:ext uri="{28A0092B-C50C-407E-A947-70E740481C1C}">
                <a14:useLocalDpi xmlns:a14="http://schemas.microsoft.com/office/drawing/2010/main" val="0"/>
              </a:ext>
            </a:extLst>
          </a:blip>
          <a:srcRect l="5000" t="5695" r="5833" b="5695"/>
          <a:stretch/>
        </p:blipFill>
        <p:spPr>
          <a:xfrm>
            <a:off x="1250179" y="2517648"/>
            <a:ext cx="6607066" cy="3581400"/>
          </a:xfrm>
          <a:prstGeom prst="rect">
            <a:avLst/>
          </a:prstGeom>
        </p:spPr>
      </p:pic>
    </p:spTree>
    <p:extLst>
      <p:ext uri="{BB962C8B-B14F-4D97-AF65-F5344CB8AC3E}">
        <p14:creationId xmlns:p14="http://schemas.microsoft.com/office/powerpoint/2010/main" val="20557069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Diagram</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quarter" idx="1"/>
          </p:nvPr>
        </p:nvPicPr>
        <p:blipFill>
          <a:blip r:embed="rId2"/>
          <a:stretch>
            <a:fillRect/>
          </a:stretch>
        </p:blipFill>
        <p:spPr>
          <a:xfrm>
            <a:off x="1353312" y="1361208"/>
            <a:ext cx="6635495" cy="4895418"/>
          </a:xfrm>
          <a:prstGeom prst="rect">
            <a:avLst/>
          </a:prstGeom>
        </p:spPr>
      </p:pic>
    </p:spTree>
    <p:extLst>
      <p:ext uri="{BB962C8B-B14F-4D97-AF65-F5344CB8AC3E}">
        <p14:creationId xmlns:p14="http://schemas.microsoft.com/office/powerpoint/2010/main" val="37962603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Finalizing the Document</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pPr algn="r"/>
              <a:t>10/21/2021</a:t>
            </a:fld>
            <a:endParaRPr lang="en-US" sz="1000" dirty="0"/>
          </a:p>
        </p:txBody>
      </p:sp>
      <p:sp>
        <p:nvSpPr>
          <p:cNvPr id="4" name="Content Placeholder 3"/>
          <p:cNvSpPr>
            <a:spLocks noGrp="1"/>
          </p:cNvSpPr>
          <p:nvPr>
            <p:ph sz="quarter" idx="1"/>
          </p:nvPr>
        </p:nvSpPr>
        <p:spPr>
          <a:xfrm>
            <a:off x="838962" y="1708564"/>
            <a:ext cx="7886700" cy="4200706"/>
          </a:xfrm>
        </p:spPr>
        <p:txBody>
          <a:bodyPr>
            <a:normAutofit/>
          </a:bodyPr>
          <a:lstStyle/>
          <a:p>
            <a:r>
              <a:rPr lang="en-US" sz="2000" dirty="0" smtClean="0"/>
              <a:t>Regenerate the document using the template.</a:t>
            </a:r>
          </a:p>
          <a:p>
            <a:r>
              <a:rPr lang="en-US" sz="2000" dirty="0" smtClean="0"/>
              <a:t>The diagrams and table are now shown.</a:t>
            </a:r>
          </a:p>
          <a:p>
            <a:r>
              <a:rPr lang="en-US" sz="2000" dirty="0" smtClean="0"/>
              <a:t>Click in the specified locations and press F9 to create a Table of Contents, a Table of Figures, and a List of Tables.</a:t>
            </a:r>
            <a:endParaRPr lang="en-US" sz="2000" dirty="0"/>
          </a:p>
        </p:txBody>
      </p:sp>
      <p:pic>
        <p:nvPicPr>
          <p:cNvPr id="5" name="Picture 4" descr="Kitchen Requirements Specification - Word"/>
          <p:cNvPicPr>
            <a:picLocks noChangeAspect="1"/>
          </p:cNvPicPr>
          <p:nvPr/>
        </p:nvPicPr>
        <p:blipFill rotWithShape="1">
          <a:blip r:embed="rId2" cstate="print">
            <a:extLst>
              <a:ext uri="{28A0092B-C50C-407E-A947-70E740481C1C}">
                <a14:useLocalDpi xmlns:a14="http://schemas.microsoft.com/office/drawing/2010/main" val="0"/>
              </a:ext>
            </a:extLst>
          </a:blip>
          <a:srcRect l="12758" t="40681" r="23403" b="36022"/>
          <a:stretch/>
        </p:blipFill>
        <p:spPr>
          <a:xfrm>
            <a:off x="301752" y="3482520"/>
            <a:ext cx="2971800" cy="581891"/>
          </a:xfrm>
          <a:prstGeom prst="rect">
            <a:avLst/>
          </a:prstGeom>
        </p:spPr>
      </p:pic>
      <p:pic>
        <p:nvPicPr>
          <p:cNvPr id="6" name="Picture 5" descr="Kitchen Requirements Specification - Word"/>
          <p:cNvPicPr>
            <a:picLocks noChangeAspect="1"/>
          </p:cNvPicPr>
          <p:nvPr/>
        </p:nvPicPr>
        <p:blipFill rotWithShape="1">
          <a:blip r:embed="rId3" cstate="print">
            <a:extLst>
              <a:ext uri="{28A0092B-C50C-407E-A947-70E740481C1C}">
                <a14:useLocalDpi xmlns:a14="http://schemas.microsoft.com/office/drawing/2010/main" val="0"/>
              </a:ext>
            </a:extLst>
          </a:blip>
          <a:srcRect l="13727" t="20492" r="15525" b="8065"/>
          <a:stretch/>
        </p:blipFill>
        <p:spPr>
          <a:xfrm>
            <a:off x="3273552" y="3495952"/>
            <a:ext cx="5344178" cy="2895600"/>
          </a:xfrm>
          <a:prstGeom prst="rect">
            <a:avLst/>
          </a:prstGeom>
        </p:spPr>
      </p:pic>
    </p:spTree>
    <p:extLst>
      <p:ext uri="{BB962C8B-B14F-4D97-AF65-F5344CB8AC3E}">
        <p14:creationId xmlns:p14="http://schemas.microsoft.com/office/powerpoint/2010/main" val="3303373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Template Creation</a:t>
            </a:r>
            <a:endParaRPr lang="en-US" dirty="0"/>
          </a:p>
        </p:txBody>
      </p:sp>
      <p:sp>
        <p:nvSpPr>
          <p:cNvPr id="3" name="Date Placeholder 2"/>
          <p:cNvSpPr>
            <a:spLocks noGrp="1"/>
          </p:cNvSpPr>
          <p:nvPr>
            <p:ph type="dt" sz="half" idx="4294967295"/>
          </p:nvPr>
        </p:nvSpPr>
        <p:spPr>
          <a:xfrm>
            <a:off x="5818632"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65226" y="1708564"/>
            <a:ext cx="7886700" cy="4200706"/>
          </a:xfrm>
        </p:spPr>
        <p:txBody>
          <a:bodyPr>
            <a:normAutofit/>
          </a:bodyPr>
          <a:lstStyle/>
          <a:p>
            <a:pPr>
              <a:spcBef>
                <a:spcPts val="600"/>
              </a:spcBef>
              <a:spcAft>
                <a:spcPts val="600"/>
              </a:spcAft>
            </a:pPr>
            <a:r>
              <a:rPr lang="en-US" sz="2000" dirty="0" smtClean="0"/>
              <a:t>Create a new or open an existing </a:t>
            </a:r>
            <a:r>
              <a:rPr lang="en-US" sz="2000" dirty="0" smtClean="0"/>
              <a:t>UAF_SE </a:t>
            </a:r>
            <a:r>
              <a:rPr lang="en-US" sz="2000" dirty="0" smtClean="0"/>
              <a:t>Library project.</a:t>
            </a:r>
          </a:p>
          <a:p>
            <a:pPr>
              <a:spcBef>
                <a:spcPts val="600"/>
              </a:spcBef>
              <a:spcAft>
                <a:spcPts val="600"/>
              </a:spcAft>
            </a:pPr>
            <a:r>
              <a:rPr lang="en-US" sz="2000" dirty="0" smtClean="0"/>
              <a:t>Create a new Report Wizard Template</a:t>
            </a:r>
          </a:p>
          <a:p>
            <a:pPr lvl="1">
              <a:spcBef>
                <a:spcPts val="600"/>
              </a:spcBef>
              <a:spcAft>
                <a:spcPts val="600"/>
              </a:spcAft>
            </a:pPr>
            <a:r>
              <a:rPr lang="en-US" sz="2000" dirty="0" smtClean="0"/>
              <a:t>Main menu: Tools, Report Wizard</a:t>
            </a:r>
          </a:p>
          <a:p>
            <a:pPr lvl="1">
              <a:spcBef>
                <a:spcPts val="600"/>
              </a:spcBef>
              <a:spcAft>
                <a:spcPts val="600"/>
              </a:spcAft>
            </a:pPr>
            <a:r>
              <a:rPr lang="en-US" sz="2000" dirty="0" smtClean="0"/>
              <a:t>Shortcut: </a:t>
            </a:r>
            <a:r>
              <a:rPr lang="en-US" sz="2000" dirty="0" err="1" smtClean="0"/>
              <a:t>Ctrl+Shift+G</a:t>
            </a:r>
            <a:endParaRPr lang="en-US" sz="2000" dirty="0" smtClean="0"/>
          </a:p>
          <a:p>
            <a:pPr lvl="1">
              <a:spcBef>
                <a:spcPts val="600"/>
              </a:spcBef>
              <a:spcAft>
                <a:spcPts val="600"/>
              </a:spcAft>
            </a:pPr>
            <a:r>
              <a:rPr lang="en-US" sz="2000" dirty="0" smtClean="0"/>
              <a:t>Select New, then enter the report name and select the template file (the Word document with the code) from the file browser.</a:t>
            </a:r>
          </a:p>
          <a:p>
            <a:pPr lvl="1">
              <a:spcBef>
                <a:spcPts val="600"/>
              </a:spcBef>
              <a:spcAft>
                <a:spcPts val="600"/>
              </a:spcAft>
            </a:pPr>
            <a:r>
              <a:rPr lang="en-US" sz="2000" dirty="0" smtClean="0"/>
              <a:t>Place it in the Requirements Category.</a:t>
            </a:r>
          </a:p>
          <a:p>
            <a:pPr lvl="1">
              <a:spcBef>
                <a:spcPts val="600"/>
              </a:spcBef>
              <a:spcAft>
                <a:spcPts val="600"/>
              </a:spcAft>
            </a:pPr>
            <a:r>
              <a:rPr lang="en-US" sz="2000" dirty="0" smtClean="0"/>
              <a:t>Select Create.  The template is now saved for later use.</a:t>
            </a:r>
            <a:endParaRPr lang="en-US" sz="2000" dirty="0"/>
          </a:p>
        </p:txBody>
      </p:sp>
    </p:spTree>
    <p:extLst>
      <p:ext uri="{BB962C8B-B14F-4D97-AF65-F5344CB8AC3E}">
        <p14:creationId xmlns:p14="http://schemas.microsoft.com/office/powerpoint/2010/main" val="701190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 Template Creation</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quarter" idx="1"/>
          </p:nvPr>
        </p:nvPicPr>
        <p:blipFill>
          <a:blip r:embed="rId2"/>
          <a:stretch>
            <a:fillRect/>
          </a:stretch>
        </p:blipFill>
        <p:spPr>
          <a:xfrm>
            <a:off x="1331728" y="1697679"/>
            <a:ext cx="6444031" cy="4230991"/>
          </a:xfrm>
          <a:prstGeom prst="rect">
            <a:avLst/>
          </a:prstGeom>
        </p:spPr>
      </p:pic>
    </p:spTree>
    <p:extLst>
      <p:ext uri="{BB962C8B-B14F-4D97-AF65-F5344CB8AC3E}">
        <p14:creationId xmlns:p14="http://schemas.microsoft.com/office/powerpoint/2010/main" val="40467974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Table Creation</a:t>
            </a:r>
            <a:endParaRPr lang="en-US" dirty="0"/>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a:xfrm>
            <a:off x="665226" y="1584963"/>
            <a:ext cx="7886700" cy="4200706"/>
          </a:xfrm>
        </p:spPr>
        <p:txBody>
          <a:bodyPr>
            <a:normAutofit/>
          </a:bodyPr>
          <a:lstStyle/>
          <a:p>
            <a:pPr>
              <a:lnSpc>
                <a:spcPct val="100000"/>
              </a:lnSpc>
              <a:spcBef>
                <a:spcPts val="600"/>
              </a:spcBef>
              <a:spcAft>
                <a:spcPts val="600"/>
              </a:spcAft>
            </a:pPr>
            <a:r>
              <a:rPr lang="en-US" sz="2000" dirty="0" smtClean="0"/>
              <a:t>Create a package for the requirements in the Model containment.</a:t>
            </a:r>
          </a:p>
          <a:p>
            <a:pPr>
              <a:lnSpc>
                <a:spcPct val="100000"/>
              </a:lnSpc>
              <a:spcBef>
                <a:spcPts val="600"/>
              </a:spcBef>
              <a:spcAft>
                <a:spcPts val="600"/>
              </a:spcAft>
            </a:pPr>
            <a:r>
              <a:rPr lang="en-US" sz="2000" dirty="0" smtClean="0"/>
              <a:t>Right-click this new package and select Create Diagram, then choose a Generic Table and give it a name.</a:t>
            </a:r>
          </a:p>
        </p:txBody>
      </p:sp>
      <p:pic>
        <p:nvPicPr>
          <p:cNvPr id="5" name="Picture 4" descr="MagicDraw 19.0 - PEO Training Requirements Specification Module.mdzip [C:\Users\lmitchell\Desktop\Quantum MBSE\PEO MS\PEO Training Requirements Specification\]"/>
          <p:cNvPicPr>
            <a:picLocks noChangeAspect="1"/>
          </p:cNvPicPr>
          <p:nvPr/>
        </p:nvPicPr>
        <p:blipFill rotWithShape="1">
          <a:blip r:embed="rId2">
            <a:extLst>
              <a:ext uri="{28A0092B-C50C-407E-A947-70E740481C1C}">
                <a14:useLocalDpi xmlns:a14="http://schemas.microsoft.com/office/drawing/2010/main" val="0"/>
              </a:ext>
            </a:extLst>
          </a:blip>
          <a:srcRect t="2167" r="19607" b="38839"/>
          <a:stretch/>
        </p:blipFill>
        <p:spPr>
          <a:xfrm>
            <a:off x="1773936" y="2938840"/>
            <a:ext cx="6861048" cy="2746248"/>
          </a:xfrm>
          <a:prstGeom prst="rect">
            <a:avLst/>
          </a:prstGeom>
        </p:spPr>
      </p:pic>
    </p:spTree>
    <p:extLst>
      <p:ext uri="{BB962C8B-B14F-4D97-AF65-F5344CB8AC3E}">
        <p14:creationId xmlns:p14="http://schemas.microsoft.com/office/powerpoint/2010/main" val="38898373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Table Creation</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1"/>
          </p:nvPr>
        </p:nvSpPr>
        <p:spPr/>
        <p:txBody>
          <a:bodyPr>
            <a:normAutofit/>
          </a:bodyPr>
          <a:lstStyle/>
          <a:p>
            <a:pPr>
              <a:spcBef>
                <a:spcPts val="600"/>
              </a:spcBef>
              <a:spcAft>
                <a:spcPts val="600"/>
              </a:spcAft>
            </a:pPr>
            <a:r>
              <a:rPr lang="en-US" sz="2000" dirty="0" smtClean="0"/>
              <a:t>There exist multiple ways to import data into </a:t>
            </a:r>
            <a:r>
              <a:rPr lang="en-US" sz="2000" dirty="0" smtClean="0"/>
              <a:t>Generic Tables</a:t>
            </a:r>
            <a:r>
              <a:rPr lang="en-US" sz="2000" dirty="0" smtClean="0"/>
              <a:t>.</a:t>
            </a:r>
          </a:p>
          <a:p>
            <a:pPr>
              <a:spcBef>
                <a:spcPts val="600"/>
              </a:spcBef>
              <a:spcAft>
                <a:spcPts val="600"/>
              </a:spcAft>
            </a:pPr>
            <a:r>
              <a:rPr lang="en-US" sz="2000" dirty="0" smtClean="0"/>
              <a:t>Most simple in this case is to copy and paste the relevant cells from the Kitchen Requirements Excel spreadsheet onto the table.</a:t>
            </a:r>
          </a:p>
          <a:p>
            <a:pPr>
              <a:spcBef>
                <a:spcPts val="600"/>
              </a:spcBef>
              <a:spcAft>
                <a:spcPts val="600"/>
              </a:spcAft>
            </a:pPr>
            <a:r>
              <a:rPr lang="en-US" sz="2000" dirty="0" smtClean="0"/>
              <a:t>First, the Table Criteria Element Type must be specified as System Subsystem Requirement.</a:t>
            </a:r>
            <a:endParaRPr lang="en-US" sz="2000" dirty="0"/>
          </a:p>
        </p:txBody>
      </p:sp>
    </p:spTree>
    <p:extLst>
      <p:ext uri="{BB962C8B-B14F-4D97-AF65-F5344CB8AC3E}">
        <p14:creationId xmlns:p14="http://schemas.microsoft.com/office/powerpoint/2010/main" val="28229032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Table Creation</a:t>
            </a:r>
          </a:p>
        </p:txBody>
      </p:sp>
      <p:sp>
        <p:nvSpPr>
          <p:cNvPr id="3" name="Date Placeholder 2"/>
          <p:cNvSpPr>
            <a:spLocks noGrp="1"/>
          </p:cNvSpPr>
          <p:nvPr>
            <p:ph type="dt" sz="half" idx="4294967295"/>
          </p:nvPr>
        </p:nvSpPr>
        <p:spPr>
          <a:xfrm>
            <a:off x="5791200" y="6404984"/>
            <a:ext cx="3044952" cy="365760"/>
          </a:xfrm>
          <a:prstGeom prst="rect">
            <a:avLst/>
          </a:prstGeom>
        </p:spPr>
        <p:txBody>
          <a:bodyPr/>
          <a:lstStyle/>
          <a:p>
            <a:pPr algn="r"/>
            <a:fld id="{7D70F143-0FFB-4EC3-BC14-206856AE1B06}" type="datetime1">
              <a:rPr lang="en-US" sz="1000" smtClean="0">
                <a:latin typeface="Arial" panose="020B0604020202020204" pitchFamily="34" charset="0"/>
                <a:cs typeface="Arial" panose="020B0604020202020204" pitchFamily="34" charset="0"/>
              </a:rPr>
              <a:pPr algn="r"/>
              <a:t>10/21/2021</a:t>
            </a:fld>
            <a:endParaRPr lang="en-US" sz="1000" dirty="0">
              <a:latin typeface="Arial" panose="020B0604020202020204" pitchFamily="34" charset="0"/>
              <a:cs typeface="Arial" panose="020B0604020202020204" pitchFamily="34" charset="0"/>
            </a:endParaRPr>
          </a:p>
        </p:txBody>
      </p:sp>
      <p:pic>
        <p:nvPicPr>
          <p:cNvPr id="5" name="Content Placeholder 4" descr="Screen Clipping"/>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275332" y="1399032"/>
            <a:ext cx="4030021" cy="4682610"/>
          </a:xfrm>
          <a:prstGeom prst="rect">
            <a:avLst/>
          </a:prstGeom>
        </p:spPr>
      </p:pic>
    </p:spTree>
    <p:extLst>
      <p:ext uri="{BB962C8B-B14F-4D97-AF65-F5344CB8AC3E}">
        <p14:creationId xmlns:p14="http://schemas.microsoft.com/office/powerpoint/2010/main" val="3268170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SMC 2.0 Template for 2019">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844a99b-2d80-4696-9075-e34655148815">D367KQHDEVEM-1425741845-20764</_dlc_DocId>
    <_dlc_DocIdUrl xmlns="0844a99b-2d80-4696-9075-e34655148815">
      <Url>https://frontiertechnology.sharepoint.us/sites/Home/Ops/OG1/D2/P1/_layouts/15/DocIdRedir.aspx?ID=D367KQHDEVEM-1425741845-20764</Url>
      <Description>D367KQHDEVEM-1425741845-20764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EA580F03EA37E44E95EF9C04C1513282" ma:contentTypeVersion="11" ma:contentTypeDescription="Create a new document." ma:contentTypeScope="" ma:versionID="9d4eda52579684158c5cc19ef00b78bc">
  <xsd:schema xmlns:xsd="http://www.w3.org/2001/XMLSchema" xmlns:xs="http://www.w3.org/2001/XMLSchema" xmlns:p="http://schemas.microsoft.com/office/2006/metadata/properties" xmlns:ns2="0844a99b-2d80-4696-9075-e34655148815" xmlns:ns3="02047684-0b0d-45f8-be67-03c014c80e76" targetNamespace="http://schemas.microsoft.com/office/2006/metadata/properties" ma:root="true" ma:fieldsID="8cbc418a0025e9efdbb73083f21719c8" ns2:_="" ns3:_="">
    <xsd:import namespace="0844a99b-2d80-4696-9075-e34655148815"/>
    <xsd:import namespace="02047684-0b0d-45f8-be67-03c014c80e76"/>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44a99b-2d80-4696-9075-e3465514881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047684-0b0d-45f8-be67-03c014c80e7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86BC3-FE21-4FE6-A5F5-9BC324EB69C2}">
  <ds:schemaRefs>
    <ds:schemaRef ds:uri="http://schemas.microsoft.com/office/2006/documentManagement/types"/>
    <ds:schemaRef ds:uri="http://schemas.microsoft.com/office/infopath/2007/PartnerControls"/>
    <ds:schemaRef ds:uri="http://purl.org/dc/elements/1.1/"/>
    <ds:schemaRef ds:uri="0844a99b-2d80-4696-9075-e34655148815"/>
    <ds:schemaRef ds:uri="http://schemas.microsoft.com/office/2006/metadata/properties"/>
    <ds:schemaRef ds:uri="02047684-0b0d-45f8-be67-03c014c80e76"/>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5DC18BE5-31D3-4EF3-B1A4-53A90CB38BB1}">
  <ds:schemaRefs>
    <ds:schemaRef ds:uri="http://schemas.microsoft.com/sharepoint/events"/>
  </ds:schemaRefs>
</ds:datastoreItem>
</file>

<file path=customXml/itemProps3.xml><?xml version="1.0" encoding="utf-8"?>
<ds:datastoreItem xmlns:ds="http://schemas.openxmlformats.org/officeDocument/2006/customXml" ds:itemID="{D1F03A89-5355-42D6-AA11-90ACEB425F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844a99b-2d80-4696-9075-e34655148815"/>
    <ds:schemaRef ds:uri="02047684-0b0d-45f8-be67-03c014c80e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61A9534-8376-43CA-859B-15B75E3EE1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4017</TotalTime>
  <Words>1490</Words>
  <Application>Microsoft Office PowerPoint</Application>
  <PresentationFormat>On-screen Show (4:3)</PresentationFormat>
  <Paragraphs>182</Paragraphs>
  <Slides>41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Calibri</vt:lpstr>
      <vt:lpstr>Times New Roman</vt:lpstr>
      <vt:lpstr>SMC 2.0 Template for 2019</vt:lpstr>
      <vt:lpstr>PowerPoint Presentation</vt:lpstr>
      <vt:lpstr>Session Goal</vt:lpstr>
      <vt:lpstr>Introduction</vt:lpstr>
      <vt:lpstr>Introduction</vt:lpstr>
      <vt:lpstr>Report Template Creation</vt:lpstr>
      <vt:lpstr>Report Template Creation</vt:lpstr>
      <vt:lpstr>Requirements Table Creation</vt:lpstr>
      <vt:lpstr>Requirements Table Creation</vt:lpstr>
      <vt:lpstr>Requirements Table Creation</vt:lpstr>
      <vt:lpstr>Requirements Table Creation</vt:lpstr>
      <vt:lpstr>Requirements Table Creation</vt:lpstr>
      <vt:lpstr>Importing Requirements</vt:lpstr>
      <vt:lpstr>Importing Requirements</vt:lpstr>
      <vt:lpstr>Importing Requirements</vt:lpstr>
      <vt:lpstr>Generating the Document</vt:lpstr>
      <vt:lpstr>Generating the Document</vt:lpstr>
      <vt:lpstr>Document Text Artifacts</vt:lpstr>
      <vt:lpstr>PowerPoint Presentation</vt:lpstr>
      <vt:lpstr>PowerPoint Presentation</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Document Text Artifacts</vt:lpstr>
      <vt:lpstr>Requirements Diagram</vt:lpstr>
      <vt:lpstr>Requirements Diagram</vt:lpstr>
      <vt:lpstr>Requirements Diagram</vt:lpstr>
      <vt:lpstr>Package Diagram Update</vt:lpstr>
      <vt:lpstr>Requirement VCRM</vt:lpstr>
      <vt:lpstr>Requirement VCRM</vt:lpstr>
      <vt:lpstr>Package Diagram</vt:lpstr>
      <vt:lpstr>Package Diagram</vt:lpstr>
      <vt:lpstr>Package Diagram</vt:lpstr>
      <vt:lpstr>Finalizing the Document</vt:lpstr>
    </vt:vector>
  </TitlesOfParts>
  <Company>U.S. Air Force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MANNING, OMAR M CTR USAF AFSPC SMC/XP</dc:creator>
  <cp:lastModifiedBy>Monte</cp:lastModifiedBy>
  <cp:revision>206</cp:revision>
  <cp:lastPrinted>2020-01-27T20:54:22Z</cp:lastPrinted>
  <dcterms:created xsi:type="dcterms:W3CDTF">2019-01-07T17:52:22Z</dcterms:created>
  <dcterms:modified xsi:type="dcterms:W3CDTF">2021-10-21T14:00:07Z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0x010100EA580F03EA37E44E95EF9C04C1513282</vt:lpwstr>
  </property>
  <property fmtid="{D5CDD505-2E9C-101B-9397-08002B2CF9AE}" pid="3" name="_dlc_DocIdItemGuid">
    <vt:lpwstr>13f994e6-d13d-4a5a-9d86-c9b9fa0183f0</vt:lpwstr>
  </property>
</Properties>
</file>