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8"/>
  </p:notesMasterIdLst>
  <p:sldIdLst>
    <p:sldId id="256" r:id="rId2"/>
    <p:sldId id="302" r:id="rId3"/>
    <p:sldId id="305" r:id="rId4"/>
    <p:sldId id="307" r:id="rId5"/>
    <p:sldId id="308" r:id="rId6"/>
    <p:sldId id="309" r:id="rId7"/>
    <p:sldId id="310" r:id="rId8"/>
    <p:sldId id="320" r:id="rId9"/>
    <p:sldId id="321" r:id="rId10"/>
    <p:sldId id="322" r:id="rId11"/>
    <p:sldId id="324" r:id="rId12"/>
    <p:sldId id="323" r:id="rId13"/>
    <p:sldId id="311" r:id="rId14"/>
    <p:sldId id="319" r:id="rId15"/>
    <p:sldId id="325" r:id="rId16"/>
    <p:sldId id="327" r:id="rId17"/>
    <p:sldId id="326" r:id="rId18"/>
    <p:sldId id="328" r:id="rId19"/>
    <p:sldId id="329" r:id="rId20"/>
    <p:sldId id="330" r:id="rId21"/>
    <p:sldId id="312" r:id="rId22"/>
    <p:sldId id="332" r:id="rId23"/>
    <p:sldId id="333" r:id="rId24"/>
    <p:sldId id="334" r:id="rId25"/>
    <p:sldId id="335" r:id="rId26"/>
    <p:sldId id="336" r:id="rId27"/>
    <p:sldId id="337" r:id="rId28"/>
    <p:sldId id="344" r:id="rId29"/>
    <p:sldId id="338" r:id="rId30"/>
    <p:sldId id="339" r:id="rId31"/>
    <p:sldId id="313" r:id="rId32"/>
    <p:sldId id="341" r:id="rId33"/>
    <p:sldId id="340" r:id="rId34"/>
    <p:sldId id="342" r:id="rId35"/>
    <p:sldId id="343" r:id="rId36"/>
    <p:sldId id="349" r:id="rId37"/>
    <p:sldId id="354" r:id="rId38"/>
    <p:sldId id="314" r:id="rId39"/>
    <p:sldId id="345" r:id="rId40"/>
    <p:sldId id="346" r:id="rId41"/>
    <p:sldId id="347" r:id="rId42"/>
    <p:sldId id="315" r:id="rId43"/>
    <p:sldId id="360" r:id="rId44"/>
    <p:sldId id="348" r:id="rId45"/>
    <p:sldId id="350" r:id="rId46"/>
    <p:sldId id="351" r:id="rId47"/>
    <p:sldId id="317" r:id="rId48"/>
    <p:sldId id="352" r:id="rId49"/>
    <p:sldId id="353" r:id="rId50"/>
    <p:sldId id="356" r:id="rId51"/>
    <p:sldId id="355" r:id="rId52"/>
    <p:sldId id="318" r:id="rId53"/>
    <p:sldId id="357" r:id="rId54"/>
    <p:sldId id="359" r:id="rId55"/>
    <p:sldId id="358" r:id="rId56"/>
    <p:sldId id="30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456" y="114"/>
      </p:cViewPr>
      <p:guideLst>
        <p:guide orient="horz" pos="2160"/>
        <p:guide pos="3840"/>
      </p:guideLst>
    </p:cSldViewPr>
  </p:slideViewPr>
  <p:notesTextViewPr>
    <p:cViewPr>
      <p:scale>
        <a:sx n="1" d="1"/>
        <a:sy n="1" d="1"/>
      </p:scale>
      <p:origin x="0" y="0"/>
    </p:cViewPr>
  </p:notesTextViewPr>
  <p:notesViewPr>
    <p:cSldViewPr snapToGrid="0" showGuides="1">
      <p:cViewPr varScale="1">
        <p:scale>
          <a:sx n="85" d="100"/>
          <a:sy n="85" d="100"/>
        </p:scale>
        <p:origin x="295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536BC-8DF3-4EA4-B218-F5DDF2F77BA9}" type="datetimeFigureOut">
              <a:rPr lang="en-US" smtClean="0"/>
              <a:t>3/10/2020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1519A-EE0B-42D3-B484-E704869CFF5A}" type="slidenum">
              <a:rPr lang="en-US" smtClean="0"/>
              <a:t>‹#›</a:t>
            </a:fld>
            <a:endParaRPr lang="en-US" dirty="0"/>
          </a:p>
        </p:txBody>
      </p:sp>
    </p:spTree>
    <p:extLst>
      <p:ext uri="{BB962C8B-B14F-4D97-AF65-F5344CB8AC3E}">
        <p14:creationId xmlns:p14="http://schemas.microsoft.com/office/powerpoint/2010/main" val="201894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24E2EA-7E6F-47B7-96D9-87E785237FA9}" type="datetime1">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120997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5A073F-F458-470E-B300-90290E4A17DC}" type="datetime1">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64637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6EFC5-CD87-49DD-AD99-D51687C949E0}" type="datetime1">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2669110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9F3DD-52D5-453C-9D59-A90041E2EDE5}" type="datetime1">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23532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192D7A-D871-4A32-A547-B371C0DD0AA2}" type="datetime1">
              <a:rPr lang="en-US" smtClean="0"/>
              <a:t>3/10/2020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D161A6-9140-4EFA-9181-C8A8A7ED89D0}" type="slidenum">
              <a:rPr lang="en-US" smtClean="0"/>
              <a:t>‹#›</a:t>
            </a:fld>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9778" y="433392"/>
            <a:ext cx="2857500" cy="2286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1107" y="433392"/>
            <a:ext cx="2820053" cy="2286000"/>
          </a:xfrm>
          <a:prstGeom prst="rect">
            <a:avLst/>
          </a:prstGeom>
        </p:spPr>
      </p:pic>
    </p:spTree>
    <p:extLst>
      <p:ext uri="{BB962C8B-B14F-4D97-AF65-F5344CB8AC3E}">
        <p14:creationId xmlns:p14="http://schemas.microsoft.com/office/powerpoint/2010/main" val="323391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D86174-DCCE-4BB0-8C74-2C156492EACE}" type="datetime1">
              <a:rPr lang="en-US" smtClean="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109335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CCDE26-2709-41C9-9A15-9B26594DE665}" type="datetime1">
              <a:rPr lang="en-US" smtClean="0"/>
              <a:t>3/10/2020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142588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BC43AF-9038-45A2-9BF1-BFA12B471459}" type="datetime1">
              <a:rPr lang="en-US" smtClean="0"/>
              <a:t>3/10/2020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104335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669E5-6F74-487C-A8F0-ECB3C3B8F195}" type="datetime1">
              <a:rPr lang="en-US" smtClean="0"/>
              <a:t>3/10/2020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132589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E5E1CD-AF57-4D0F-972E-8C9D163A1530}" type="datetime1">
              <a:rPr lang="en-US" smtClean="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313384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CA13BF-863C-49CF-B758-3F60624E5106}" type="datetime1">
              <a:rPr lang="en-US" smtClean="0"/>
              <a:t>3/10/2020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D161A6-9140-4EFA-9181-C8A8A7ED89D0}" type="slidenum">
              <a:rPr lang="en-US" smtClean="0"/>
              <a:t>‹#›</a:t>
            </a:fld>
            <a:endParaRPr lang="en-US" dirty="0"/>
          </a:p>
        </p:txBody>
      </p:sp>
    </p:spTree>
    <p:extLst>
      <p:ext uri="{BB962C8B-B14F-4D97-AF65-F5344CB8AC3E}">
        <p14:creationId xmlns:p14="http://schemas.microsoft.com/office/powerpoint/2010/main" val="100598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2DA13-741B-4A36-B3B1-33D0891FAC58}" type="datetime1">
              <a:rPr lang="en-US" smtClean="0"/>
              <a:t>3/10/2020</a:t>
            </a:fld>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161A6-9140-4EFA-9181-C8A8A7ED89D0}" type="slidenum">
              <a:rPr lang="en-US" smtClean="0"/>
              <a:t>‹#›</a:t>
            </a:fld>
            <a:endParaRPr lang="en-US" dirty="0"/>
          </a:p>
        </p:txBody>
      </p:sp>
    </p:spTree>
    <p:extLst>
      <p:ext uri="{BB962C8B-B14F-4D97-AF65-F5344CB8AC3E}">
        <p14:creationId xmlns:p14="http://schemas.microsoft.com/office/powerpoint/2010/main" val="1402951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6.xml"/><Relationship Id="rId5" Type="http://schemas.openxmlformats.org/officeDocument/2006/relationships/image" Target="../media/image23.em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incose.org/glrc" TargetMode="Externa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ncose.org/wsrc/wsrc2020/home" TargetMode="Externa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hyperlink" Target="mailto:paul.white@kihomac.com"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Host a Great Regional Conference</a:t>
            </a:r>
            <a:endParaRPr lang="en-US" dirty="0"/>
          </a:p>
        </p:txBody>
      </p:sp>
      <p:sp>
        <p:nvSpPr>
          <p:cNvPr id="3" name="Subtitle 2"/>
          <p:cNvSpPr>
            <a:spLocks noGrp="1"/>
          </p:cNvSpPr>
          <p:nvPr>
            <p:ph type="subTitle" idx="1"/>
          </p:nvPr>
        </p:nvSpPr>
        <p:spPr/>
        <p:txBody>
          <a:bodyPr/>
          <a:lstStyle/>
          <a:p>
            <a:r>
              <a:rPr lang="en-US" dirty="0" smtClean="0"/>
              <a:t>Paul White</a:t>
            </a:r>
          </a:p>
          <a:p>
            <a:endParaRPr lang="en-US" dirty="0"/>
          </a:p>
          <a:p>
            <a:r>
              <a:rPr lang="en-US" dirty="0" smtClean="0"/>
              <a:t>March 10, 2020</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3" y="3876675"/>
            <a:ext cx="2857500" cy="2286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6932" y="3876675"/>
            <a:ext cx="2820053" cy="2286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6401" y="88233"/>
            <a:ext cx="2479198" cy="1617677"/>
          </a:xfrm>
          <a:prstGeom prst="rect">
            <a:avLst/>
          </a:prstGeom>
        </p:spPr>
      </p:pic>
    </p:spTree>
    <p:extLst>
      <p:ext uri="{BB962C8B-B14F-4D97-AF65-F5344CB8AC3E}">
        <p14:creationId xmlns:p14="http://schemas.microsoft.com/office/powerpoint/2010/main" val="164148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WSRC Event Planning Committee</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10</a:t>
            </a:fld>
            <a:endParaRPr lang="en-US" dirty="0"/>
          </a:p>
        </p:txBody>
      </p:sp>
      <p:sp>
        <p:nvSpPr>
          <p:cNvPr id="4" name="Rectangle: Rounded Corners 5"/>
          <p:cNvSpPr/>
          <p:nvPr/>
        </p:nvSpPr>
        <p:spPr>
          <a:xfrm>
            <a:off x="4855304" y="1403512"/>
            <a:ext cx="2481392" cy="856735"/>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Conference </a:t>
            </a:r>
            <a:r>
              <a:rPr lang="en-US" sz="1400" b="1" dirty="0" smtClean="0">
                <a:solidFill>
                  <a:schemeClr val="tx1"/>
                </a:solidFill>
              </a:rPr>
              <a:t>Chair</a:t>
            </a:r>
          </a:p>
          <a:p>
            <a:pPr algn="ctr"/>
            <a:r>
              <a:rPr lang="en-US" sz="1400" b="1" dirty="0" smtClean="0">
                <a:solidFill>
                  <a:schemeClr val="tx1"/>
                </a:solidFill>
              </a:rPr>
              <a:t> </a:t>
            </a:r>
            <a:r>
              <a:rPr lang="en-US" sz="1400" b="1" dirty="0">
                <a:solidFill>
                  <a:schemeClr val="tx1"/>
                </a:solidFill>
              </a:rPr>
              <a:t/>
            </a:r>
            <a:br>
              <a:rPr lang="en-US" sz="1400" b="1" dirty="0">
                <a:solidFill>
                  <a:schemeClr val="tx1"/>
                </a:solidFill>
              </a:rPr>
            </a:br>
            <a:r>
              <a:rPr lang="en-US" sz="1400" b="1" dirty="0" smtClean="0">
                <a:solidFill>
                  <a:schemeClr val="tx1"/>
                </a:solidFill>
              </a:rPr>
              <a:t>Co-chair</a:t>
            </a:r>
            <a:endParaRPr lang="en-US" sz="1400" b="1" dirty="0">
              <a:solidFill>
                <a:schemeClr val="tx1"/>
              </a:solidFill>
            </a:endParaRPr>
          </a:p>
        </p:txBody>
      </p:sp>
      <p:sp>
        <p:nvSpPr>
          <p:cNvPr id="5" name="Rectangle: Rounded Corners 6"/>
          <p:cNvSpPr/>
          <p:nvPr/>
        </p:nvSpPr>
        <p:spPr>
          <a:xfrm>
            <a:off x="88171" y="3020186"/>
            <a:ext cx="2331308" cy="2601386"/>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Technical Program</a:t>
            </a:r>
          </a:p>
          <a:p>
            <a:pPr algn="ctr"/>
            <a:r>
              <a:rPr lang="en-US" sz="1200" dirty="0" smtClean="0">
                <a:solidFill>
                  <a:schemeClr val="tx1"/>
                </a:solidFill>
              </a:rPr>
              <a:t>Chair</a:t>
            </a:r>
          </a:p>
          <a:p>
            <a:pPr algn="ctr"/>
            <a:endParaRPr lang="en-US" sz="1200" dirty="0">
              <a:solidFill>
                <a:schemeClr val="tx1"/>
              </a:solidFill>
            </a:endParaRPr>
          </a:p>
          <a:p>
            <a:pPr algn="ctr"/>
            <a:r>
              <a:rPr lang="en-US" sz="1200" dirty="0" smtClean="0">
                <a:solidFill>
                  <a:schemeClr val="tx1"/>
                </a:solidFill>
              </a:rPr>
              <a:t>Co-chair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Proposal Review </a:t>
            </a:r>
            <a:r>
              <a:rPr lang="en-US" sz="1200" dirty="0" smtClean="0">
                <a:solidFill>
                  <a:schemeClr val="tx1"/>
                </a:solidFill>
              </a:rPr>
              <a:t>Coordinator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Proposal </a:t>
            </a:r>
            <a:r>
              <a:rPr lang="en-US" sz="1200" dirty="0" smtClean="0">
                <a:solidFill>
                  <a:schemeClr val="tx1"/>
                </a:solidFill>
              </a:rPr>
              <a:t>Reviewers</a:t>
            </a:r>
          </a:p>
          <a:p>
            <a:pPr algn="ctr"/>
            <a:endParaRPr lang="en-US" sz="1200" dirty="0">
              <a:solidFill>
                <a:schemeClr val="tx1"/>
              </a:solidFill>
            </a:endParaRPr>
          </a:p>
          <a:p>
            <a:pPr algn="ctr"/>
            <a:r>
              <a:rPr lang="en-US" sz="1200" dirty="0">
                <a:solidFill>
                  <a:schemeClr val="tx1"/>
                </a:solidFill>
              </a:rPr>
              <a:t>Session Chairs</a:t>
            </a:r>
          </a:p>
          <a:p>
            <a:pPr algn="ctr"/>
            <a:endParaRPr lang="en-US" sz="1200" dirty="0">
              <a:solidFill>
                <a:schemeClr val="tx1"/>
              </a:solidFill>
            </a:endParaRPr>
          </a:p>
          <a:p>
            <a:pPr algn="ctr"/>
            <a:r>
              <a:rPr lang="en-US" sz="1200" dirty="0">
                <a:solidFill>
                  <a:schemeClr val="tx1"/>
                </a:solidFill>
              </a:rPr>
              <a:t>SEP Beta Exam </a:t>
            </a:r>
            <a:r>
              <a:rPr lang="en-US" sz="1200" dirty="0" smtClean="0">
                <a:solidFill>
                  <a:schemeClr val="tx1"/>
                </a:solidFill>
              </a:rPr>
              <a:t>Coordinator</a:t>
            </a:r>
            <a:r>
              <a:rPr lang="en-US" sz="1200" dirty="0">
                <a:solidFill>
                  <a:schemeClr val="tx1"/>
                </a:solidFill>
              </a:rPr>
              <a:t/>
            </a:r>
            <a:br>
              <a:rPr lang="en-US" sz="1200" dirty="0">
                <a:solidFill>
                  <a:schemeClr val="tx1"/>
                </a:solidFill>
              </a:rPr>
            </a:br>
            <a:endParaRPr lang="en-US" sz="1200" dirty="0">
              <a:solidFill>
                <a:schemeClr val="tx1"/>
              </a:solidFill>
            </a:endParaRPr>
          </a:p>
        </p:txBody>
      </p:sp>
      <p:sp>
        <p:nvSpPr>
          <p:cNvPr id="6" name="Rectangle: Rounded Corners 7"/>
          <p:cNvSpPr/>
          <p:nvPr/>
        </p:nvSpPr>
        <p:spPr>
          <a:xfrm>
            <a:off x="2523996" y="3020186"/>
            <a:ext cx="2331308" cy="260138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Integrated Operations</a:t>
            </a:r>
          </a:p>
          <a:p>
            <a:pPr algn="ctr"/>
            <a:endParaRPr lang="en-US" sz="1400" dirty="0">
              <a:solidFill>
                <a:schemeClr val="tx1"/>
              </a:solidFill>
            </a:endParaRPr>
          </a:p>
          <a:p>
            <a:pPr algn="ctr"/>
            <a:r>
              <a:rPr lang="en-US" sz="1200" dirty="0" smtClean="0">
                <a:solidFill>
                  <a:schemeClr val="tx1"/>
                </a:solidFill>
              </a:rPr>
              <a:t>Chair</a:t>
            </a:r>
          </a:p>
          <a:p>
            <a:pPr algn="ctr"/>
            <a:endParaRPr lang="en-US" sz="1200" dirty="0">
              <a:solidFill>
                <a:schemeClr val="tx1"/>
              </a:solidFill>
            </a:endParaRPr>
          </a:p>
          <a:p>
            <a:pPr algn="ctr"/>
            <a:r>
              <a:rPr lang="en-US" sz="1200" dirty="0" smtClean="0">
                <a:solidFill>
                  <a:schemeClr val="tx1"/>
                </a:solidFill>
              </a:rPr>
              <a:t>Co-chair</a:t>
            </a:r>
          </a:p>
          <a:p>
            <a:pPr algn="ctr"/>
            <a:endParaRPr lang="en-US" sz="1200" dirty="0">
              <a:solidFill>
                <a:schemeClr val="tx1"/>
              </a:solidFill>
            </a:endParaRPr>
          </a:p>
          <a:p>
            <a:pPr algn="ctr"/>
            <a:r>
              <a:rPr lang="en-US" sz="1200" dirty="0">
                <a:solidFill>
                  <a:schemeClr val="tx1"/>
                </a:solidFill>
              </a:rPr>
              <a:t>Host Site </a:t>
            </a:r>
            <a:r>
              <a:rPr lang="en-US" sz="1200" dirty="0" smtClean="0">
                <a:solidFill>
                  <a:schemeClr val="tx1"/>
                </a:solidFill>
              </a:rPr>
              <a:t>Coordinator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Satellite Site </a:t>
            </a:r>
            <a:r>
              <a:rPr lang="en-US" sz="1200" dirty="0" smtClean="0">
                <a:solidFill>
                  <a:schemeClr val="tx1"/>
                </a:solidFill>
              </a:rPr>
              <a:t>Coordinator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Satellite Site </a:t>
            </a:r>
            <a:r>
              <a:rPr lang="en-US" sz="1200" dirty="0" smtClean="0">
                <a:solidFill>
                  <a:schemeClr val="tx1"/>
                </a:solidFill>
              </a:rPr>
              <a:t>Leads</a:t>
            </a:r>
            <a:endParaRPr lang="en-US" sz="1200" dirty="0">
              <a:solidFill>
                <a:schemeClr val="tx1"/>
              </a:solidFill>
            </a:endParaRPr>
          </a:p>
        </p:txBody>
      </p:sp>
      <p:sp>
        <p:nvSpPr>
          <p:cNvPr id="7" name="Rectangle: Rounded Corners 8"/>
          <p:cNvSpPr/>
          <p:nvPr/>
        </p:nvSpPr>
        <p:spPr>
          <a:xfrm>
            <a:off x="4936138" y="3020186"/>
            <a:ext cx="2331308" cy="260138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Outreach</a:t>
            </a:r>
          </a:p>
          <a:p>
            <a:pPr algn="ctr"/>
            <a:endParaRPr lang="en-US" sz="1400" dirty="0">
              <a:solidFill>
                <a:schemeClr val="tx1"/>
              </a:solidFill>
            </a:endParaRPr>
          </a:p>
          <a:p>
            <a:pPr algn="ctr"/>
            <a:r>
              <a:rPr lang="en-US" sz="1200" dirty="0" smtClean="0">
                <a:solidFill>
                  <a:schemeClr val="tx1"/>
                </a:solidFill>
              </a:rPr>
              <a:t>Chair</a:t>
            </a:r>
            <a:endParaRPr lang="en-US" sz="1200" dirty="0">
              <a:solidFill>
                <a:schemeClr val="tx1"/>
              </a:solidFill>
            </a:endParaRPr>
          </a:p>
          <a:p>
            <a:pPr algn="ctr"/>
            <a:endParaRPr lang="en-US" sz="1200" dirty="0">
              <a:solidFill>
                <a:schemeClr val="tx1"/>
              </a:solidFill>
            </a:endParaRPr>
          </a:p>
          <a:p>
            <a:pPr algn="ctr"/>
            <a:r>
              <a:rPr lang="en-US" sz="1200" dirty="0" smtClean="0">
                <a:solidFill>
                  <a:schemeClr val="tx1"/>
                </a:solidFill>
              </a:rPr>
              <a:t>Co-chair</a:t>
            </a:r>
            <a:endParaRPr lang="en-US" sz="1200" dirty="0">
              <a:solidFill>
                <a:schemeClr val="tx1"/>
              </a:solidFill>
            </a:endParaRPr>
          </a:p>
          <a:p>
            <a:pPr algn="ctr"/>
            <a:endParaRPr lang="en-US" sz="1200" dirty="0">
              <a:solidFill>
                <a:schemeClr val="tx1"/>
              </a:solidFill>
            </a:endParaRPr>
          </a:p>
          <a:p>
            <a:pPr algn="ctr"/>
            <a:r>
              <a:rPr lang="en-US" sz="1200" dirty="0" smtClean="0">
                <a:solidFill>
                  <a:schemeClr val="tx1"/>
                </a:solidFill>
              </a:rPr>
              <a:t>Webmaster</a:t>
            </a:r>
          </a:p>
          <a:p>
            <a:pPr algn="ctr"/>
            <a:endParaRPr lang="en-US" sz="1200" dirty="0">
              <a:solidFill>
                <a:schemeClr val="tx1"/>
              </a:solidFill>
            </a:endParaRPr>
          </a:p>
          <a:p>
            <a:pPr algn="ctr"/>
            <a:r>
              <a:rPr lang="en-US" sz="1200" dirty="0">
                <a:solidFill>
                  <a:schemeClr val="tx1"/>
                </a:solidFill>
              </a:rPr>
              <a:t>Publications </a:t>
            </a:r>
            <a:r>
              <a:rPr lang="en-US" sz="1200" dirty="0" smtClean="0">
                <a:solidFill>
                  <a:schemeClr val="tx1"/>
                </a:solidFill>
              </a:rPr>
              <a:t>Coordinator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Marketing </a:t>
            </a:r>
            <a:r>
              <a:rPr lang="en-US" sz="1200" dirty="0" smtClean="0">
                <a:solidFill>
                  <a:schemeClr val="tx1"/>
                </a:solidFill>
              </a:rPr>
              <a:t>Coordinator</a:t>
            </a:r>
            <a:endParaRPr lang="en-US" sz="1200" dirty="0">
              <a:solidFill>
                <a:schemeClr val="tx1"/>
              </a:solidFill>
            </a:endParaRPr>
          </a:p>
        </p:txBody>
      </p:sp>
      <p:sp>
        <p:nvSpPr>
          <p:cNvPr id="8" name="Rectangle: Rounded Corners 9"/>
          <p:cNvSpPr/>
          <p:nvPr/>
        </p:nvSpPr>
        <p:spPr>
          <a:xfrm>
            <a:off x="7336696" y="3020186"/>
            <a:ext cx="2331308" cy="2601386"/>
          </a:xfrm>
          <a:prstGeom prst="round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Finance</a:t>
            </a:r>
          </a:p>
          <a:p>
            <a:pPr algn="ctr"/>
            <a:endParaRPr lang="en-US" sz="1400" dirty="0">
              <a:solidFill>
                <a:schemeClr val="tx1"/>
              </a:solidFill>
            </a:endParaRPr>
          </a:p>
          <a:p>
            <a:pPr algn="ctr"/>
            <a:r>
              <a:rPr lang="en-US" sz="1200" dirty="0" smtClean="0">
                <a:solidFill>
                  <a:schemeClr val="tx1"/>
                </a:solidFill>
              </a:rPr>
              <a:t>Chair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Co-chair</a:t>
            </a:r>
          </a:p>
          <a:p>
            <a:pPr algn="ctr"/>
            <a:endParaRPr lang="en-US" sz="1200" dirty="0">
              <a:solidFill>
                <a:schemeClr val="tx1"/>
              </a:solidFill>
            </a:endParaRPr>
          </a:p>
          <a:p>
            <a:pPr algn="ctr"/>
            <a:r>
              <a:rPr lang="en-US" sz="1200" dirty="0">
                <a:solidFill>
                  <a:schemeClr val="tx1"/>
                </a:solidFill>
              </a:rPr>
              <a:t>MoA </a:t>
            </a:r>
            <a:r>
              <a:rPr lang="en-US" sz="1200" dirty="0" smtClean="0">
                <a:solidFill>
                  <a:schemeClr val="tx1"/>
                </a:solidFill>
              </a:rPr>
              <a:t>Coordinator</a:t>
            </a:r>
            <a:endParaRPr lang="en-US" sz="1200" dirty="0">
              <a:solidFill>
                <a:schemeClr val="tx1"/>
              </a:solidFill>
            </a:endParaRPr>
          </a:p>
        </p:txBody>
      </p:sp>
      <p:sp>
        <p:nvSpPr>
          <p:cNvPr id="9" name="Rectangle: Rounded Corners 10"/>
          <p:cNvSpPr/>
          <p:nvPr/>
        </p:nvSpPr>
        <p:spPr>
          <a:xfrm>
            <a:off x="9748838" y="3020187"/>
            <a:ext cx="2331308" cy="260138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solidFill>
                  <a:schemeClr val="tx1"/>
                </a:solidFill>
              </a:rPr>
              <a:t>Sponsorship &amp; Exhibits</a:t>
            </a:r>
          </a:p>
          <a:p>
            <a:pPr algn="ctr"/>
            <a:endParaRPr lang="en-US" sz="1400" dirty="0">
              <a:solidFill>
                <a:schemeClr val="tx1"/>
              </a:solidFill>
            </a:endParaRPr>
          </a:p>
          <a:p>
            <a:pPr algn="ctr"/>
            <a:r>
              <a:rPr lang="en-US" sz="1200" dirty="0" smtClean="0">
                <a:solidFill>
                  <a:schemeClr val="tx1"/>
                </a:solidFill>
              </a:rPr>
              <a:t>Chair</a:t>
            </a: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Co-chair</a:t>
            </a:r>
          </a:p>
        </p:txBody>
      </p:sp>
      <p:cxnSp>
        <p:nvCxnSpPr>
          <p:cNvPr id="10" name="Straight Connector 9"/>
          <p:cNvCxnSpPr>
            <a:cxnSpLocks/>
            <a:stCxn id="4" idx="2"/>
            <a:endCxn id="7" idx="0"/>
          </p:cNvCxnSpPr>
          <p:nvPr/>
        </p:nvCxnSpPr>
        <p:spPr>
          <a:xfrm>
            <a:off x="6096000" y="2260247"/>
            <a:ext cx="5792" cy="759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253826" y="2640216"/>
            <a:ext cx="96606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5" idx="0"/>
          </p:cNvCxnSpPr>
          <p:nvPr/>
        </p:nvCxnSpPr>
        <p:spPr>
          <a:xfrm>
            <a:off x="1253825" y="2640216"/>
            <a:ext cx="0" cy="379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 idx="0"/>
          </p:cNvCxnSpPr>
          <p:nvPr/>
        </p:nvCxnSpPr>
        <p:spPr>
          <a:xfrm>
            <a:off x="3689650" y="2640216"/>
            <a:ext cx="0" cy="379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8" idx="0"/>
          </p:cNvCxnSpPr>
          <p:nvPr/>
        </p:nvCxnSpPr>
        <p:spPr>
          <a:xfrm>
            <a:off x="8502350" y="2640216"/>
            <a:ext cx="0" cy="379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9" idx="0"/>
          </p:cNvCxnSpPr>
          <p:nvPr/>
        </p:nvCxnSpPr>
        <p:spPr>
          <a:xfrm>
            <a:off x="10914492" y="2640216"/>
            <a:ext cx="0" cy="379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07270" y="5713934"/>
            <a:ext cx="10789044"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Coordinates the Current Year’s WSRC</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171031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WSRC Event Planning Committee Meetings</a:t>
            </a:r>
            <a:endParaRPr lang="en-US" dirty="0"/>
          </a:p>
        </p:txBody>
      </p:sp>
      <p:sp>
        <p:nvSpPr>
          <p:cNvPr id="3" name="Content Placeholder 2"/>
          <p:cNvSpPr>
            <a:spLocks noGrp="1"/>
          </p:cNvSpPr>
          <p:nvPr>
            <p:ph idx="1"/>
          </p:nvPr>
        </p:nvSpPr>
        <p:spPr/>
        <p:txBody>
          <a:bodyPr/>
          <a:lstStyle/>
          <a:p>
            <a:r>
              <a:rPr lang="en-US" dirty="0" smtClean="0"/>
              <a:t>Meet regularly – Biweekly at first then weekly.</a:t>
            </a:r>
          </a:p>
          <a:p>
            <a:r>
              <a:rPr lang="en-US" dirty="0" smtClean="0"/>
              <a:t>Take attendance at every meeting.</a:t>
            </a:r>
          </a:p>
          <a:p>
            <a:r>
              <a:rPr lang="en-US" dirty="0" smtClean="0"/>
              <a:t>Have a set agenda.</a:t>
            </a:r>
          </a:p>
          <a:p>
            <a:r>
              <a:rPr lang="en-US" dirty="0" smtClean="0"/>
              <a:t>Take meeting minutes, and make them regularly available.</a:t>
            </a:r>
          </a:p>
          <a:p>
            <a:r>
              <a:rPr lang="en-US" dirty="0" smtClean="0"/>
              <a:t>Host remote meetings.</a:t>
            </a:r>
          </a:p>
          <a:p>
            <a:r>
              <a:rPr lang="en-US" dirty="0" smtClean="0"/>
              <a:t>Start and end on time.</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11</a:t>
            </a:fld>
            <a:endParaRPr lang="en-US" dirty="0"/>
          </a:p>
        </p:txBody>
      </p:sp>
    </p:spTree>
    <p:extLst>
      <p:ext uri="{BB962C8B-B14F-4D97-AF65-F5344CB8AC3E}">
        <p14:creationId xmlns:p14="http://schemas.microsoft.com/office/powerpoint/2010/main" val="1820396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Have a Steering Committee?</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12</a:t>
            </a:fld>
            <a:endParaRPr lang="en-US" dirty="0"/>
          </a:p>
        </p:txBody>
      </p:sp>
      <p:pic>
        <p:nvPicPr>
          <p:cNvPr id="5" name="Picture 4"/>
          <p:cNvPicPr>
            <a:picLocks noChangeAspect="1"/>
          </p:cNvPicPr>
          <p:nvPr/>
        </p:nvPicPr>
        <p:blipFill>
          <a:blip r:embed="rId2"/>
          <a:stretch>
            <a:fillRect/>
          </a:stretch>
        </p:blipFill>
        <p:spPr>
          <a:xfrm>
            <a:off x="661987" y="1338831"/>
            <a:ext cx="10868025" cy="4905375"/>
          </a:xfrm>
          <a:prstGeom prst="rect">
            <a:avLst/>
          </a:prstGeom>
        </p:spPr>
      </p:pic>
      <p:sp>
        <p:nvSpPr>
          <p:cNvPr id="6" name="Down Arrow 5"/>
          <p:cNvSpPr/>
          <p:nvPr/>
        </p:nvSpPr>
        <p:spPr>
          <a:xfrm rot="10800000">
            <a:off x="1777041" y="5321870"/>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18248" y="6211669"/>
            <a:ext cx="3275769" cy="646331"/>
          </a:xfrm>
          <a:prstGeom prst="rect">
            <a:avLst/>
          </a:prstGeom>
          <a:solidFill>
            <a:srgbClr val="FFFF00"/>
          </a:solidFill>
          <a:ln>
            <a:solidFill>
              <a:srgbClr val="0070C0"/>
            </a:solidFill>
          </a:ln>
        </p:spPr>
        <p:txBody>
          <a:bodyPr wrap="none" rtlCol="0">
            <a:spAutoFit/>
          </a:bodyPr>
          <a:lstStyle/>
          <a:p>
            <a:pPr algn="ctr"/>
            <a:r>
              <a:rPr lang="en-US" dirty="0" smtClean="0"/>
              <a:t>WSRC Event Planning Committee</a:t>
            </a:r>
          </a:p>
          <a:p>
            <a:pPr algn="ctr"/>
            <a:r>
              <a:rPr lang="en-US" dirty="0" smtClean="0"/>
              <a:t>(Current WSRC)</a:t>
            </a:r>
            <a:endParaRPr lang="en-US" dirty="0"/>
          </a:p>
        </p:txBody>
      </p:sp>
      <p:sp>
        <p:nvSpPr>
          <p:cNvPr id="8" name="Down Arrow 7"/>
          <p:cNvSpPr/>
          <p:nvPr/>
        </p:nvSpPr>
        <p:spPr>
          <a:xfrm rot="10800000">
            <a:off x="7666007" y="5321870"/>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590599" y="6210351"/>
            <a:ext cx="2667462" cy="646331"/>
          </a:xfrm>
          <a:prstGeom prst="rect">
            <a:avLst/>
          </a:prstGeom>
          <a:solidFill>
            <a:srgbClr val="FFFF00"/>
          </a:solidFill>
          <a:ln>
            <a:solidFill>
              <a:srgbClr val="0070C0"/>
            </a:solidFill>
          </a:ln>
        </p:spPr>
        <p:txBody>
          <a:bodyPr wrap="none" rtlCol="0">
            <a:spAutoFit/>
          </a:bodyPr>
          <a:lstStyle/>
          <a:p>
            <a:pPr algn="ctr"/>
            <a:r>
              <a:rPr lang="en-US" dirty="0" smtClean="0"/>
              <a:t>WSRC Steering Committee</a:t>
            </a:r>
          </a:p>
          <a:p>
            <a:pPr algn="ctr"/>
            <a:r>
              <a:rPr lang="en-US" dirty="0" smtClean="0"/>
              <a:t>(Future WSRCs)</a:t>
            </a:r>
            <a:endParaRPr lang="en-US" dirty="0"/>
          </a:p>
        </p:txBody>
      </p:sp>
    </p:spTree>
    <p:extLst>
      <p:ext uri="{BB962C8B-B14F-4D97-AF65-F5344CB8AC3E}">
        <p14:creationId xmlns:p14="http://schemas.microsoft.com/office/powerpoint/2010/main" val="2743773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13</a:t>
            </a:fld>
            <a:endParaRPr lang="en-US" dirty="0"/>
          </a:p>
        </p:txBody>
      </p:sp>
    </p:spTree>
    <p:extLst>
      <p:ext uri="{BB962C8B-B14F-4D97-AF65-F5344CB8AC3E}">
        <p14:creationId xmlns:p14="http://schemas.microsoft.com/office/powerpoint/2010/main" val="1941926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6532" y="72853"/>
            <a:ext cx="8578936" cy="6712294"/>
          </a:xfrm>
          <a:prstGeom prst="rect">
            <a:avLst/>
          </a:prstGeom>
        </p:spPr>
      </p:pic>
      <p:sp>
        <p:nvSpPr>
          <p:cNvPr id="2" name="Slide Number Placeholder 1"/>
          <p:cNvSpPr>
            <a:spLocks noGrp="1"/>
          </p:cNvSpPr>
          <p:nvPr>
            <p:ph type="sldNum" sz="quarter" idx="12"/>
          </p:nvPr>
        </p:nvSpPr>
        <p:spPr/>
        <p:txBody>
          <a:bodyPr/>
          <a:lstStyle/>
          <a:p>
            <a:fld id="{0FD161A6-9140-4EFA-9181-C8A8A7ED89D0}" type="slidenum">
              <a:rPr lang="en-US" smtClean="0"/>
              <a:t>14</a:t>
            </a:fld>
            <a:endParaRPr lang="en-US" dirty="0"/>
          </a:p>
        </p:txBody>
      </p:sp>
      <p:sp>
        <p:nvSpPr>
          <p:cNvPr id="10" name="Oval 9"/>
          <p:cNvSpPr/>
          <p:nvPr/>
        </p:nvSpPr>
        <p:spPr>
          <a:xfrm>
            <a:off x="7724775" y="1057959"/>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05225" y="2274152"/>
            <a:ext cx="209550" cy="2095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428875" y="3324225"/>
            <a:ext cx="209550" cy="2095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33650" y="571500"/>
            <a:ext cx="209550" cy="2095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3458416" y="2416474"/>
            <a:ext cx="802912" cy="369332"/>
          </a:xfrm>
          <a:prstGeom prst="rect">
            <a:avLst/>
          </a:prstGeom>
          <a:noFill/>
        </p:spPr>
        <p:txBody>
          <a:bodyPr wrap="none" rtlCol="0">
            <a:spAutoFit/>
          </a:bodyPr>
          <a:lstStyle/>
          <a:p>
            <a:r>
              <a:rPr lang="en-US" dirty="0" smtClean="0">
                <a:solidFill>
                  <a:srgbClr val="C00000"/>
                </a:solidFill>
              </a:rPr>
              <a:t>Ogden</a:t>
            </a:r>
            <a:endParaRPr lang="en-US" dirty="0">
              <a:solidFill>
                <a:srgbClr val="C00000"/>
              </a:solidFill>
            </a:endParaRPr>
          </a:p>
        </p:txBody>
      </p:sp>
      <p:sp>
        <p:nvSpPr>
          <p:cNvPr id="19" name="TextBox 18"/>
          <p:cNvSpPr txBox="1"/>
          <p:nvPr/>
        </p:nvSpPr>
        <p:spPr>
          <a:xfrm>
            <a:off x="2619567" y="3319487"/>
            <a:ext cx="1282402" cy="369332"/>
          </a:xfrm>
          <a:prstGeom prst="rect">
            <a:avLst/>
          </a:prstGeom>
          <a:noFill/>
        </p:spPr>
        <p:txBody>
          <a:bodyPr wrap="none" rtlCol="0">
            <a:spAutoFit/>
          </a:bodyPr>
          <a:lstStyle/>
          <a:p>
            <a:r>
              <a:rPr lang="en-US" dirty="0" smtClean="0">
                <a:solidFill>
                  <a:srgbClr val="C00000"/>
                </a:solidFill>
              </a:rPr>
              <a:t>Los Angeles</a:t>
            </a:r>
            <a:endParaRPr lang="en-US" dirty="0">
              <a:solidFill>
                <a:srgbClr val="C00000"/>
              </a:solidFill>
            </a:endParaRPr>
          </a:p>
        </p:txBody>
      </p:sp>
      <p:sp>
        <p:nvSpPr>
          <p:cNvPr id="20" name="TextBox 19"/>
          <p:cNvSpPr txBox="1"/>
          <p:nvPr/>
        </p:nvSpPr>
        <p:spPr>
          <a:xfrm>
            <a:off x="2428875" y="701322"/>
            <a:ext cx="833305" cy="369332"/>
          </a:xfrm>
          <a:prstGeom prst="rect">
            <a:avLst/>
          </a:prstGeom>
          <a:noFill/>
        </p:spPr>
        <p:txBody>
          <a:bodyPr wrap="none" rtlCol="0">
            <a:spAutoFit/>
          </a:bodyPr>
          <a:lstStyle/>
          <a:p>
            <a:r>
              <a:rPr lang="en-US" dirty="0" smtClean="0">
                <a:solidFill>
                  <a:srgbClr val="C00000"/>
                </a:solidFill>
              </a:rPr>
              <a:t>Seattle</a:t>
            </a:r>
            <a:endParaRPr lang="en-US" dirty="0">
              <a:solidFill>
                <a:srgbClr val="C00000"/>
              </a:solidFill>
            </a:endParaRPr>
          </a:p>
        </p:txBody>
      </p:sp>
      <p:sp>
        <p:nvSpPr>
          <p:cNvPr id="21" name="Oval 20"/>
          <p:cNvSpPr/>
          <p:nvPr/>
        </p:nvSpPr>
        <p:spPr>
          <a:xfrm>
            <a:off x="7599181" y="1614784"/>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7187604" y="2005309"/>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6263679" y="1405234"/>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8242533" y="1915893"/>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7515225" y="2217866"/>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934325" y="1706343"/>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5119510" y="1084783"/>
            <a:ext cx="1389226" cy="369332"/>
          </a:xfrm>
          <a:prstGeom prst="rect">
            <a:avLst/>
          </a:prstGeom>
          <a:noFill/>
        </p:spPr>
        <p:txBody>
          <a:bodyPr wrap="none" rtlCol="0">
            <a:spAutoFit/>
          </a:bodyPr>
          <a:lstStyle/>
          <a:p>
            <a:r>
              <a:rPr lang="en-US" dirty="0" smtClean="0">
                <a:solidFill>
                  <a:srgbClr val="C00000"/>
                </a:solidFill>
              </a:rPr>
              <a:t>Bloomington</a:t>
            </a:r>
            <a:endParaRPr lang="en-US" dirty="0">
              <a:solidFill>
                <a:srgbClr val="C00000"/>
              </a:solidFill>
            </a:endParaRPr>
          </a:p>
        </p:txBody>
      </p:sp>
      <p:sp>
        <p:nvSpPr>
          <p:cNvPr id="28" name="TextBox 27"/>
          <p:cNvSpPr txBox="1"/>
          <p:nvPr/>
        </p:nvSpPr>
        <p:spPr>
          <a:xfrm>
            <a:off x="5897582" y="1915893"/>
            <a:ext cx="1356525" cy="369332"/>
          </a:xfrm>
          <a:prstGeom prst="rect">
            <a:avLst/>
          </a:prstGeom>
          <a:noFill/>
        </p:spPr>
        <p:txBody>
          <a:bodyPr wrap="none" rtlCol="0">
            <a:spAutoFit/>
          </a:bodyPr>
          <a:lstStyle/>
          <a:p>
            <a:r>
              <a:rPr lang="en-US" dirty="0" smtClean="0">
                <a:solidFill>
                  <a:srgbClr val="C00000"/>
                </a:solidFill>
              </a:rPr>
              <a:t>Schaumburg</a:t>
            </a:r>
            <a:endParaRPr lang="en-US" dirty="0">
              <a:solidFill>
                <a:srgbClr val="C00000"/>
              </a:solidFill>
            </a:endParaRPr>
          </a:p>
        </p:txBody>
      </p:sp>
      <p:sp>
        <p:nvSpPr>
          <p:cNvPr id="29" name="TextBox 28"/>
          <p:cNvSpPr txBox="1"/>
          <p:nvPr/>
        </p:nvSpPr>
        <p:spPr>
          <a:xfrm>
            <a:off x="6026827" y="2158393"/>
            <a:ext cx="1572354" cy="369332"/>
          </a:xfrm>
          <a:prstGeom prst="rect">
            <a:avLst/>
          </a:prstGeom>
          <a:noFill/>
        </p:spPr>
        <p:txBody>
          <a:bodyPr wrap="none" rtlCol="0">
            <a:spAutoFit/>
          </a:bodyPr>
          <a:lstStyle/>
          <a:p>
            <a:r>
              <a:rPr lang="en-US" dirty="0" smtClean="0">
                <a:solidFill>
                  <a:srgbClr val="C00000"/>
                </a:solidFill>
              </a:rPr>
              <a:t>West Lafayette</a:t>
            </a:r>
            <a:endParaRPr lang="en-US" dirty="0">
              <a:solidFill>
                <a:srgbClr val="C00000"/>
              </a:solidFill>
            </a:endParaRPr>
          </a:p>
        </p:txBody>
      </p:sp>
      <p:sp>
        <p:nvSpPr>
          <p:cNvPr id="30" name="TextBox 29"/>
          <p:cNvSpPr txBox="1"/>
          <p:nvPr/>
        </p:nvSpPr>
        <p:spPr>
          <a:xfrm>
            <a:off x="8386984" y="1875733"/>
            <a:ext cx="1099788" cy="369332"/>
          </a:xfrm>
          <a:prstGeom prst="rect">
            <a:avLst/>
          </a:prstGeom>
          <a:noFill/>
        </p:spPr>
        <p:txBody>
          <a:bodyPr wrap="none" rtlCol="0">
            <a:spAutoFit/>
          </a:bodyPr>
          <a:lstStyle/>
          <a:p>
            <a:r>
              <a:rPr lang="en-US" dirty="0" smtClean="0">
                <a:solidFill>
                  <a:srgbClr val="C00000"/>
                </a:solidFill>
              </a:rPr>
              <a:t>Cleveland</a:t>
            </a:r>
            <a:endParaRPr lang="en-US" dirty="0">
              <a:solidFill>
                <a:srgbClr val="C00000"/>
              </a:solidFill>
            </a:endParaRPr>
          </a:p>
        </p:txBody>
      </p:sp>
      <p:sp>
        <p:nvSpPr>
          <p:cNvPr id="31" name="TextBox 30"/>
          <p:cNvSpPr txBox="1"/>
          <p:nvPr/>
        </p:nvSpPr>
        <p:spPr>
          <a:xfrm>
            <a:off x="7963695" y="1421956"/>
            <a:ext cx="846578" cy="369332"/>
          </a:xfrm>
          <a:prstGeom prst="rect">
            <a:avLst/>
          </a:prstGeom>
          <a:noFill/>
        </p:spPr>
        <p:txBody>
          <a:bodyPr wrap="none" rtlCol="0">
            <a:spAutoFit/>
          </a:bodyPr>
          <a:lstStyle/>
          <a:p>
            <a:r>
              <a:rPr lang="en-US" dirty="0" smtClean="0">
                <a:solidFill>
                  <a:srgbClr val="C00000"/>
                </a:solidFill>
              </a:rPr>
              <a:t>Detroit</a:t>
            </a:r>
            <a:endParaRPr lang="en-US" dirty="0">
              <a:solidFill>
                <a:srgbClr val="C00000"/>
              </a:solidFill>
            </a:endParaRPr>
          </a:p>
        </p:txBody>
      </p:sp>
      <p:sp>
        <p:nvSpPr>
          <p:cNvPr id="32" name="TextBox 31"/>
          <p:cNvSpPr txBox="1"/>
          <p:nvPr/>
        </p:nvSpPr>
        <p:spPr>
          <a:xfrm>
            <a:off x="6564129" y="1294333"/>
            <a:ext cx="1435073" cy="369332"/>
          </a:xfrm>
          <a:prstGeom prst="rect">
            <a:avLst/>
          </a:prstGeom>
          <a:noFill/>
        </p:spPr>
        <p:txBody>
          <a:bodyPr wrap="none" rtlCol="0">
            <a:spAutoFit/>
          </a:bodyPr>
          <a:lstStyle/>
          <a:p>
            <a:r>
              <a:rPr lang="en-US" dirty="0" smtClean="0">
                <a:solidFill>
                  <a:srgbClr val="C00000"/>
                </a:solidFill>
              </a:rPr>
              <a:t>Grand Rapids</a:t>
            </a:r>
            <a:endParaRPr lang="en-US" dirty="0">
              <a:solidFill>
                <a:srgbClr val="C00000"/>
              </a:solidFill>
            </a:endParaRPr>
          </a:p>
        </p:txBody>
      </p:sp>
      <p:sp>
        <p:nvSpPr>
          <p:cNvPr id="33" name="TextBox 32"/>
          <p:cNvSpPr txBox="1"/>
          <p:nvPr/>
        </p:nvSpPr>
        <p:spPr>
          <a:xfrm>
            <a:off x="7515414" y="725765"/>
            <a:ext cx="1685077" cy="369332"/>
          </a:xfrm>
          <a:prstGeom prst="rect">
            <a:avLst/>
          </a:prstGeom>
          <a:noFill/>
        </p:spPr>
        <p:txBody>
          <a:bodyPr wrap="none" rtlCol="0">
            <a:spAutoFit/>
          </a:bodyPr>
          <a:lstStyle/>
          <a:p>
            <a:r>
              <a:rPr lang="en-US" dirty="0" smtClean="0">
                <a:solidFill>
                  <a:srgbClr val="C00000"/>
                </a:solidFill>
              </a:rPr>
              <a:t>Mackinac Island</a:t>
            </a:r>
            <a:endParaRPr lang="en-US" dirty="0">
              <a:solidFill>
                <a:srgbClr val="C00000"/>
              </a:solidFill>
            </a:endParaRPr>
          </a:p>
        </p:txBody>
      </p:sp>
      <p:sp>
        <p:nvSpPr>
          <p:cNvPr id="34" name="Oval 33"/>
          <p:cNvSpPr/>
          <p:nvPr/>
        </p:nvSpPr>
        <p:spPr>
          <a:xfrm>
            <a:off x="7639882" y="2427416"/>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7805712" y="2427860"/>
            <a:ext cx="1321196" cy="369332"/>
          </a:xfrm>
          <a:prstGeom prst="rect">
            <a:avLst/>
          </a:prstGeom>
          <a:noFill/>
        </p:spPr>
        <p:txBody>
          <a:bodyPr wrap="none" rtlCol="0">
            <a:spAutoFit/>
          </a:bodyPr>
          <a:lstStyle/>
          <a:p>
            <a:r>
              <a:rPr lang="en-US" dirty="0" smtClean="0">
                <a:solidFill>
                  <a:srgbClr val="C00000"/>
                </a:solidFill>
              </a:rPr>
              <a:t>Indianapolis</a:t>
            </a:r>
            <a:endParaRPr lang="en-US" dirty="0">
              <a:solidFill>
                <a:srgbClr val="C00000"/>
              </a:solidFill>
            </a:endParaRPr>
          </a:p>
        </p:txBody>
      </p:sp>
      <p:grpSp>
        <p:nvGrpSpPr>
          <p:cNvPr id="9" name="Group 8"/>
          <p:cNvGrpSpPr/>
          <p:nvPr/>
        </p:nvGrpSpPr>
        <p:grpSpPr>
          <a:xfrm>
            <a:off x="6184678" y="6074797"/>
            <a:ext cx="4228845" cy="710350"/>
            <a:chOff x="6184678" y="6074797"/>
            <a:chExt cx="4228845" cy="710350"/>
          </a:xfrm>
        </p:grpSpPr>
        <p:sp>
          <p:nvSpPr>
            <p:cNvPr id="8" name="Rectangle 7"/>
            <p:cNvSpPr/>
            <p:nvPr/>
          </p:nvSpPr>
          <p:spPr>
            <a:xfrm>
              <a:off x="6184678" y="6074797"/>
              <a:ext cx="4228845" cy="7103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02436" y="6142506"/>
              <a:ext cx="3311035" cy="276999"/>
            </a:xfrm>
            <a:prstGeom prst="rect">
              <a:avLst/>
            </a:prstGeom>
            <a:noFill/>
          </p:spPr>
          <p:txBody>
            <a:bodyPr wrap="none" rtlCol="0">
              <a:spAutoFit/>
            </a:bodyPr>
            <a:lstStyle/>
            <a:p>
              <a:r>
                <a:rPr lang="en-US" sz="1200" dirty="0" smtClean="0"/>
                <a:t>Great Lakes Regional Conference (GLRC) Locations</a:t>
              </a:r>
            </a:p>
          </p:txBody>
        </p:sp>
        <p:sp>
          <p:nvSpPr>
            <p:cNvPr id="5" name="Rectangle 4"/>
            <p:cNvSpPr/>
            <p:nvPr/>
          </p:nvSpPr>
          <p:spPr>
            <a:xfrm>
              <a:off x="6702436" y="6419505"/>
              <a:ext cx="3570786" cy="276999"/>
            </a:xfrm>
            <a:prstGeom prst="rect">
              <a:avLst/>
            </a:prstGeom>
          </p:spPr>
          <p:txBody>
            <a:bodyPr wrap="none">
              <a:spAutoFit/>
            </a:bodyPr>
            <a:lstStyle/>
            <a:p>
              <a:r>
                <a:rPr lang="en-US" sz="1200" dirty="0"/>
                <a:t>Western States Regional Conference (WSRC) Locations</a:t>
              </a:r>
            </a:p>
          </p:txBody>
        </p:sp>
        <p:sp>
          <p:nvSpPr>
            <p:cNvPr id="6" name="Oval 5"/>
            <p:cNvSpPr/>
            <p:nvPr/>
          </p:nvSpPr>
          <p:spPr>
            <a:xfrm>
              <a:off x="6337910" y="6176230"/>
              <a:ext cx="209550" cy="2095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337910" y="6453229"/>
              <a:ext cx="209550" cy="2095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6649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Select Locations?</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15</a:t>
            </a:fld>
            <a:endParaRPr lang="en-US" dirty="0"/>
          </a:p>
        </p:txBody>
      </p:sp>
      <p:cxnSp>
        <p:nvCxnSpPr>
          <p:cNvPr id="5" name="Straight Connector 4"/>
          <p:cNvCxnSpPr/>
          <p:nvPr/>
        </p:nvCxnSpPr>
        <p:spPr>
          <a:xfrm flipH="1" flipV="1">
            <a:off x="1526650" y="1709530"/>
            <a:ext cx="4569351" cy="423804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096001" y="1709530"/>
            <a:ext cx="4566698" cy="423804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1216" y="2528637"/>
            <a:ext cx="2314736" cy="523220"/>
          </a:xfrm>
          <a:prstGeom prst="rect">
            <a:avLst/>
          </a:prstGeom>
          <a:noFill/>
        </p:spPr>
        <p:txBody>
          <a:bodyPr wrap="none" rtlCol="0">
            <a:spAutoFit/>
          </a:bodyPr>
          <a:lstStyle/>
          <a:p>
            <a:r>
              <a:rPr lang="en-US" sz="1400" dirty="0" smtClean="0"/>
              <a:t>Determine stakeholders &amp;</a:t>
            </a:r>
          </a:p>
          <a:p>
            <a:r>
              <a:rPr lang="en-US" sz="1400" dirty="0"/>
              <a:t>c</a:t>
            </a:r>
            <a:r>
              <a:rPr lang="en-US" sz="1400" dirty="0" smtClean="0"/>
              <a:t>riteria (a.k.a. requirements).</a:t>
            </a:r>
            <a:endParaRPr lang="en-US" sz="1400" dirty="0"/>
          </a:p>
        </p:txBody>
      </p:sp>
      <p:sp>
        <p:nvSpPr>
          <p:cNvPr id="12" name="TextBox 11"/>
          <p:cNvSpPr txBox="1"/>
          <p:nvPr/>
        </p:nvSpPr>
        <p:spPr>
          <a:xfrm>
            <a:off x="2439842" y="5212192"/>
            <a:ext cx="2641300" cy="307777"/>
          </a:xfrm>
          <a:prstGeom prst="rect">
            <a:avLst/>
          </a:prstGeom>
          <a:noFill/>
        </p:spPr>
        <p:txBody>
          <a:bodyPr wrap="none" rtlCol="0">
            <a:spAutoFit/>
          </a:bodyPr>
          <a:lstStyle/>
          <a:p>
            <a:r>
              <a:rPr lang="en-US" sz="1400" dirty="0" smtClean="0"/>
              <a:t>Select locations, and finalize plan.</a:t>
            </a:r>
            <a:endParaRPr lang="en-US" sz="1400" dirty="0"/>
          </a:p>
        </p:txBody>
      </p:sp>
      <p:sp>
        <p:nvSpPr>
          <p:cNvPr id="13" name="TextBox 12"/>
          <p:cNvSpPr txBox="1"/>
          <p:nvPr/>
        </p:nvSpPr>
        <p:spPr>
          <a:xfrm>
            <a:off x="791969" y="3610977"/>
            <a:ext cx="2638286" cy="307777"/>
          </a:xfrm>
          <a:prstGeom prst="rect">
            <a:avLst/>
          </a:prstGeom>
          <a:noFill/>
        </p:spPr>
        <p:txBody>
          <a:bodyPr wrap="none" rtlCol="0">
            <a:spAutoFit/>
          </a:bodyPr>
          <a:lstStyle/>
          <a:p>
            <a:r>
              <a:rPr lang="en-US" sz="1400" dirty="0" smtClean="0"/>
              <a:t>Send Request for Proposals (RFP).</a:t>
            </a:r>
            <a:endParaRPr lang="en-US" sz="1400" dirty="0"/>
          </a:p>
        </p:txBody>
      </p:sp>
      <p:sp>
        <p:nvSpPr>
          <p:cNvPr id="14" name="TextBox 13"/>
          <p:cNvSpPr txBox="1"/>
          <p:nvPr/>
        </p:nvSpPr>
        <p:spPr>
          <a:xfrm>
            <a:off x="1587205" y="4415384"/>
            <a:ext cx="2620589" cy="307777"/>
          </a:xfrm>
          <a:prstGeom prst="rect">
            <a:avLst/>
          </a:prstGeom>
          <a:noFill/>
        </p:spPr>
        <p:txBody>
          <a:bodyPr wrap="none" rtlCol="0">
            <a:spAutoFit/>
          </a:bodyPr>
          <a:lstStyle/>
          <a:p>
            <a:r>
              <a:rPr lang="en-US" sz="1400" dirty="0" smtClean="0"/>
              <a:t>Review proposals against criteria.</a:t>
            </a:r>
            <a:endParaRPr lang="en-US" sz="1400" dirty="0"/>
          </a:p>
        </p:txBody>
      </p:sp>
      <p:sp>
        <p:nvSpPr>
          <p:cNvPr id="16" name="TextBox 15"/>
          <p:cNvSpPr txBox="1"/>
          <p:nvPr/>
        </p:nvSpPr>
        <p:spPr>
          <a:xfrm>
            <a:off x="5216882" y="6073127"/>
            <a:ext cx="1758238" cy="307777"/>
          </a:xfrm>
          <a:prstGeom prst="rect">
            <a:avLst/>
          </a:prstGeom>
          <a:noFill/>
        </p:spPr>
        <p:txBody>
          <a:bodyPr wrap="none" rtlCol="0">
            <a:spAutoFit/>
          </a:bodyPr>
          <a:lstStyle/>
          <a:p>
            <a:r>
              <a:rPr lang="en-US" sz="1400" dirty="0" smtClean="0"/>
              <a:t>Implement your plan.</a:t>
            </a:r>
            <a:endParaRPr lang="en-US" sz="1400" dirty="0"/>
          </a:p>
        </p:txBody>
      </p:sp>
      <p:sp>
        <p:nvSpPr>
          <p:cNvPr id="19" name="TextBox 18"/>
          <p:cNvSpPr txBox="1"/>
          <p:nvPr/>
        </p:nvSpPr>
        <p:spPr>
          <a:xfrm>
            <a:off x="7120393" y="5216056"/>
            <a:ext cx="2715102" cy="307777"/>
          </a:xfrm>
          <a:prstGeom prst="rect">
            <a:avLst/>
          </a:prstGeom>
          <a:noFill/>
        </p:spPr>
        <p:txBody>
          <a:bodyPr wrap="none" rtlCol="0">
            <a:spAutoFit/>
          </a:bodyPr>
          <a:lstStyle/>
          <a:p>
            <a:r>
              <a:rPr lang="en-US" sz="1400" dirty="0" smtClean="0"/>
              <a:t>Gauge how well your plan is going.</a:t>
            </a:r>
            <a:endParaRPr lang="en-US" sz="1400" dirty="0"/>
          </a:p>
        </p:txBody>
      </p:sp>
      <p:sp>
        <p:nvSpPr>
          <p:cNvPr id="20" name="TextBox 19"/>
          <p:cNvSpPr txBox="1"/>
          <p:nvPr/>
        </p:nvSpPr>
        <p:spPr>
          <a:xfrm>
            <a:off x="7956605" y="4415384"/>
            <a:ext cx="1581074" cy="307777"/>
          </a:xfrm>
          <a:prstGeom prst="rect">
            <a:avLst/>
          </a:prstGeom>
          <a:noFill/>
        </p:spPr>
        <p:txBody>
          <a:bodyPr wrap="none" rtlCol="0">
            <a:spAutoFit/>
          </a:bodyPr>
          <a:lstStyle/>
          <a:p>
            <a:r>
              <a:rPr lang="en-US" sz="1400" dirty="0" smtClean="0"/>
              <a:t>Make adjustments.</a:t>
            </a:r>
            <a:endParaRPr lang="en-US" sz="1400" dirty="0"/>
          </a:p>
        </p:txBody>
      </p:sp>
      <p:sp>
        <p:nvSpPr>
          <p:cNvPr id="21" name="TextBox 20"/>
          <p:cNvSpPr txBox="1"/>
          <p:nvPr/>
        </p:nvSpPr>
        <p:spPr>
          <a:xfrm>
            <a:off x="8665596" y="3610976"/>
            <a:ext cx="3166060" cy="307777"/>
          </a:xfrm>
          <a:prstGeom prst="rect">
            <a:avLst/>
          </a:prstGeom>
          <a:noFill/>
        </p:spPr>
        <p:txBody>
          <a:bodyPr wrap="none" rtlCol="0">
            <a:spAutoFit/>
          </a:bodyPr>
          <a:lstStyle/>
          <a:p>
            <a:r>
              <a:rPr lang="en-US" sz="1400" dirty="0" smtClean="0"/>
              <a:t>Make sure everything is coming together.</a:t>
            </a:r>
            <a:endParaRPr lang="en-US" sz="1400" dirty="0"/>
          </a:p>
        </p:txBody>
      </p:sp>
      <p:sp>
        <p:nvSpPr>
          <p:cNvPr id="22" name="TextBox 21"/>
          <p:cNvSpPr txBox="1"/>
          <p:nvPr/>
        </p:nvSpPr>
        <p:spPr>
          <a:xfrm>
            <a:off x="9647582" y="2517798"/>
            <a:ext cx="2544418" cy="523220"/>
          </a:xfrm>
          <a:prstGeom prst="rect">
            <a:avLst/>
          </a:prstGeom>
          <a:noFill/>
        </p:spPr>
        <p:txBody>
          <a:bodyPr wrap="square" rtlCol="0">
            <a:spAutoFit/>
          </a:bodyPr>
          <a:lstStyle/>
          <a:p>
            <a:r>
              <a:rPr lang="en-US" sz="1400" dirty="0" smtClean="0"/>
              <a:t>Make sure locations are meeting the needs of stakeholders.</a:t>
            </a:r>
            <a:endParaRPr lang="en-US" sz="1400" dirty="0"/>
          </a:p>
        </p:txBody>
      </p:sp>
      <p:sp>
        <p:nvSpPr>
          <p:cNvPr id="23" name="TextBox 22"/>
          <p:cNvSpPr txBox="1"/>
          <p:nvPr/>
        </p:nvSpPr>
        <p:spPr>
          <a:xfrm>
            <a:off x="93309" y="1873376"/>
            <a:ext cx="1433341" cy="307777"/>
          </a:xfrm>
          <a:prstGeom prst="rect">
            <a:avLst/>
          </a:prstGeom>
          <a:noFill/>
        </p:spPr>
        <p:txBody>
          <a:bodyPr wrap="none" rtlCol="0">
            <a:spAutoFit/>
          </a:bodyPr>
          <a:lstStyle/>
          <a:p>
            <a:r>
              <a:rPr lang="en-US" sz="1400" dirty="0" smtClean="0"/>
              <a:t>Create your plan.</a:t>
            </a:r>
            <a:endParaRPr lang="en-US" sz="1400" dirty="0"/>
          </a:p>
        </p:txBody>
      </p:sp>
      <p:sp>
        <p:nvSpPr>
          <p:cNvPr id="24" name="TextBox 23"/>
          <p:cNvSpPr txBox="1"/>
          <p:nvPr/>
        </p:nvSpPr>
        <p:spPr>
          <a:xfrm>
            <a:off x="10336090" y="1873374"/>
            <a:ext cx="1943374" cy="307777"/>
          </a:xfrm>
          <a:prstGeom prst="rect">
            <a:avLst/>
          </a:prstGeom>
          <a:noFill/>
        </p:spPr>
        <p:txBody>
          <a:bodyPr wrap="square" rtlCol="0">
            <a:spAutoFit/>
          </a:bodyPr>
          <a:lstStyle/>
          <a:p>
            <a:r>
              <a:rPr lang="en-US" sz="1400" dirty="0" smtClean="0"/>
              <a:t>Collect lessons learned.</a:t>
            </a:r>
            <a:endParaRPr lang="en-US" sz="1400" dirty="0"/>
          </a:p>
        </p:txBody>
      </p:sp>
      <p:cxnSp>
        <p:nvCxnSpPr>
          <p:cNvPr id="26" name="Straight Arrow Connector 25"/>
          <p:cNvCxnSpPr/>
          <p:nvPr/>
        </p:nvCxnSpPr>
        <p:spPr>
          <a:xfrm flipH="1">
            <a:off x="5645426" y="5366080"/>
            <a:ext cx="95415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770783" y="4569272"/>
            <a:ext cx="27352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927944" y="3764864"/>
            <a:ext cx="4333461"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897499" y="2779408"/>
            <a:ext cx="6421430" cy="108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1923" y="2027262"/>
            <a:ext cx="818189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968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These Location Criteria</a:t>
            </a:r>
            <a:endParaRPr lang="en-US" dirty="0"/>
          </a:p>
        </p:txBody>
      </p:sp>
      <p:sp>
        <p:nvSpPr>
          <p:cNvPr id="3" name="Content Placeholder 2"/>
          <p:cNvSpPr>
            <a:spLocks noGrp="1"/>
          </p:cNvSpPr>
          <p:nvPr>
            <p:ph idx="1"/>
          </p:nvPr>
        </p:nvSpPr>
        <p:spPr/>
        <p:txBody>
          <a:bodyPr>
            <a:normAutofit lnSpcReduction="10000"/>
          </a:bodyPr>
          <a:lstStyle/>
          <a:p>
            <a:r>
              <a:rPr lang="en-US" dirty="0" smtClean="0"/>
              <a:t>Getting There – Airports, Roads, Public Transportation, etc.</a:t>
            </a:r>
          </a:p>
          <a:p>
            <a:r>
              <a:rPr lang="en-US" dirty="0" smtClean="0"/>
              <a:t>Getting Around – Meeting spaces, restaurant, preferred hotel, shuttle service, etc.</a:t>
            </a:r>
          </a:p>
          <a:p>
            <a:r>
              <a:rPr lang="en-US" dirty="0" smtClean="0"/>
              <a:t>Cost – Rental of locations, Hotel contracts, catering, etc.</a:t>
            </a:r>
          </a:p>
          <a:p>
            <a:r>
              <a:rPr lang="en-US" dirty="0" smtClean="0"/>
              <a:t>Quality of Area – Restaurants, hotels, attractions, etc.</a:t>
            </a:r>
          </a:p>
          <a:p>
            <a:r>
              <a:rPr lang="en-US" dirty="0" smtClean="0"/>
              <a:t>Technology – Conference phones, computers, monitors, microphones, acoustics, etc.</a:t>
            </a:r>
          </a:p>
          <a:p>
            <a:r>
              <a:rPr lang="en-US" dirty="0" smtClean="0"/>
              <a:t>Weather – Temperature, humidity, precipitation, wind, etc.</a:t>
            </a:r>
          </a:p>
          <a:p>
            <a:r>
              <a:rPr lang="en-US" b="1" dirty="0" smtClean="0"/>
              <a:t>INCOSE IW/IS </a:t>
            </a:r>
            <a:r>
              <a:rPr lang="en-US" dirty="0" smtClean="0"/>
              <a:t>– No regional conferences </a:t>
            </a:r>
            <a:r>
              <a:rPr lang="en-US" b="1" dirty="0" smtClean="0"/>
              <a:t>within six weeks </a:t>
            </a:r>
            <a:r>
              <a:rPr lang="en-US" dirty="0" smtClean="0"/>
              <a:t>(INCOSE policy).</a:t>
            </a:r>
          </a:p>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16</a:t>
            </a:fld>
            <a:endParaRPr lang="en-US" dirty="0"/>
          </a:p>
        </p:txBody>
      </p:sp>
    </p:spTree>
    <p:extLst>
      <p:ext uri="{BB962C8B-B14F-4D97-AF65-F5344CB8AC3E}">
        <p14:creationId xmlns:p14="http://schemas.microsoft.com/office/powerpoint/2010/main" val="1711700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WSRC 2019 – Los Angeles (Sept. 13-15)</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17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487" y="1726676"/>
            <a:ext cx="5153025"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3123" y="2480807"/>
            <a:ext cx="2953181" cy="369332"/>
          </a:xfrm>
          <a:prstGeom prst="rect">
            <a:avLst/>
          </a:prstGeom>
          <a:noFill/>
        </p:spPr>
        <p:txBody>
          <a:bodyPr wrap="none" rtlCol="0">
            <a:spAutoFit/>
          </a:bodyPr>
          <a:lstStyle/>
          <a:p>
            <a:r>
              <a:rPr lang="en-US" dirty="0" smtClean="0">
                <a:solidFill>
                  <a:srgbClr val="FF0000"/>
                </a:solidFill>
              </a:rPr>
              <a:t>Loyola Marymount University</a:t>
            </a:r>
            <a:endParaRPr lang="en-US" dirty="0">
              <a:solidFill>
                <a:srgbClr val="FF0000"/>
              </a:solidFill>
            </a:endParaRPr>
          </a:p>
        </p:txBody>
      </p:sp>
      <p:cxnSp>
        <p:nvCxnSpPr>
          <p:cNvPr id="6" name="Straight Arrow Connector 5"/>
          <p:cNvCxnSpPr>
            <a:stCxn id="4" idx="3"/>
          </p:cNvCxnSpPr>
          <p:nvPr/>
        </p:nvCxnSpPr>
        <p:spPr>
          <a:xfrm flipV="1">
            <a:off x="3096304" y="2393343"/>
            <a:ext cx="1483647" cy="27213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635611" y="2325757"/>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487231" y="4549472"/>
            <a:ext cx="1893339" cy="369332"/>
          </a:xfrm>
          <a:prstGeom prst="rect">
            <a:avLst/>
          </a:prstGeom>
          <a:noFill/>
        </p:spPr>
        <p:txBody>
          <a:bodyPr wrap="none" rtlCol="0">
            <a:spAutoFit/>
          </a:bodyPr>
          <a:lstStyle/>
          <a:p>
            <a:r>
              <a:rPr lang="en-US" dirty="0" smtClean="0">
                <a:solidFill>
                  <a:srgbClr val="FF0000"/>
                </a:solidFill>
              </a:rPr>
              <a:t>Renaissance Hotel</a:t>
            </a:r>
            <a:endParaRPr lang="en-US" dirty="0">
              <a:solidFill>
                <a:srgbClr val="FF0000"/>
              </a:solidFill>
            </a:endParaRPr>
          </a:p>
        </p:txBody>
      </p:sp>
      <p:sp>
        <p:nvSpPr>
          <p:cNvPr id="10" name="Oval 9"/>
          <p:cNvSpPr/>
          <p:nvPr/>
        </p:nvSpPr>
        <p:spPr>
          <a:xfrm>
            <a:off x="7006425" y="4267201"/>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a:stCxn id="9" idx="1"/>
          </p:cNvCxnSpPr>
          <p:nvPr/>
        </p:nvCxnSpPr>
        <p:spPr>
          <a:xfrm flipH="1" flipV="1">
            <a:off x="7141597" y="4334787"/>
            <a:ext cx="2345634" cy="399351"/>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770783" y="2460929"/>
            <a:ext cx="2235642" cy="1806272"/>
          </a:xfrm>
          <a:prstGeom prst="straightConnector1">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19713" y="3897869"/>
            <a:ext cx="1579728" cy="369332"/>
          </a:xfrm>
          <a:prstGeom prst="rect">
            <a:avLst/>
          </a:prstGeom>
          <a:noFill/>
        </p:spPr>
        <p:txBody>
          <a:bodyPr wrap="none" rtlCol="0">
            <a:spAutoFit/>
          </a:bodyPr>
          <a:lstStyle/>
          <a:p>
            <a:r>
              <a:rPr lang="en-US" dirty="0" smtClean="0">
                <a:solidFill>
                  <a:srgbClr val="FF0000"/>
                </a:solidFill>
              </a:rPr>
              <a:t>Shuttle Service</a:t>
            </a:r>
            <a:endParaRPr lang="en-US" dirty="0">
              <a:solidFill>
                <a:srgbClr val="FF0000"/>
              </a:solidFill>
            </a:endParaRPr>
          </a:p>
        </p:txBody>
      </p:sp>
      <p:cxnSp>
        <p:nvCxnSpPr>
          <p:cNvPr id="18" name="Straight Arrow Connector 17"/>
          <p:cNvCxnSpPr>
            <a:stCxn id="17" idx="3"/>
          </p:cNvCxnSpPr>
          <p:nvPr/>
        </p:nvCxnSpPr>
        <p:spPr>
          <a:xfrm flipV="1">
            <a:off x="3199441" y="3314139"/>
            <a:ext cx="2565255" cy="768396"/>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6126" y="5115744"/>
            <a:ext cx="3269806" cy="369332"/>
          </a:xfrm>
          <a:prstGeom prst="rect">
            <a:avLst/>
          </a:prstGeom>
          <a:noFill/>
        </p:spPr>
        <p:txBody>
          <a:bodyPr wrap="none" rtlCol="0">
            <a:spAutoFit/>
          </a:bodyPr>
          <a:lstStyle/>
          <a:p>
            <a:r>
              <a:rPr lang="en-US" dirty="0" smtClean="0">
                <a:solidFill>
                  <a:srgbClr val="0070C0"/>
                </a:solidFill>
              </a:rPr>
              <a:t>Los Angeles International Airport</a:t>
            </a:r>
            <a:endParaRPr lang="en-US" dirty="0">
              <a:solidFill>
                <a:srgbClr val="0070C0"/>
              </a:solidFill>
            </a:endParaRPr>
          </a:p>
        </p:txBody>
      </p:sp>
      <p:cxnSp>
        <p:nvCxnSpPr>
          <p:cNvPr id="22" name="Straight Arrow Connector 21"/>
          <p:cNvCxnSpPr>
            <a:stCxn id="21" idx="3"/>
          </p:cNvCxnSpPr>
          <p:nvPr/>
        </p:nvCxnSpPr>
        <p:spPr>
          <a:xfrm flipV="1">
            <a:off x="3455932" y="5216056"/>
            <a:ext cx="1394364" cy="84354"/>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547155" y="1962821"/>
            <a:ext cx="663964" cy="369332"/>
          </a:xfrm>
          <a:prstGeom prst="rect">
            <a:avLst/>
          </a:prstGeom>
          <a:noFill/>
        </p:spPr>
        <p:txBody>
          <a:bodyPr wrap="none" rtlCol="0">
            <a:spAutoFit/>
          </a:bodyPr>
          <a:lstStyle/>
          <a:p>
            <a:r>
              <a:rPr lang="en-US" dirty="0" smtClean="0">
                <a:solidFill>
                  <a:srgbClr val="0070C0"/>
                </a:solidFill>
              </a:rPr>
              <a:t>I-405</a:t>
            </a:r>
            <a:endParaRPr lang="en-US" dirty="0">
              <a:solidFill>
                <a:srgbClr val="0070C0"/>
              </a:solidFill>
            </a:endParaRPr>
          </a:p>
        </p:txBody>
      </p:sp>
      <p:cxnSp>
        <p:nvCxnSpPr>
          <p:cNvPr id="26" name="Straight Arrow Connector 25"/>
          <p:cNvCxnSpPr>
            <a:stCxn id="25" idx="1"/>
          </p:cNvCxnSpPr>
          <p:nvPr/>
        </p:nvCxnSpPr>
        <p:spPr>
          <a:xfrm flipH="1">
            <a:off x="8173941" y="2147487"/>
            <a:ext cx="1373214" cy="381921"/>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80" y="1425135"/>
            <a:ext cx="1607498" cy="107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7835" y="4874801"/>
            <a:ext cx="1644131" cy="113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154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WSRC 2018 – Ogden, Utah (Sept. 20-22)</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18</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3" y="1496516"/>
            <a:ext cx="2208212" cy="51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816132" y="3043967"/>
            <a:ext cx="3864328" cy="369332"/>
          </a:xfrm>
          <a:prstGeom prst="rect">
            <a:avLst/>
          </a:prstGeom>
          <a:noFill/>
        </p:spPr>
        <p:txBody>
          <a:bodyPr wrap="none" rtlCol="0">
            <a:spAutoFit/>
          </a:bodyPr>
          <a:lstStyle/>
          <a:p>
            <a:r>
              <a:rPr lang="en-US" dirty="0" smtClean="0">
                <a:solidFill>
                  <a:srgbClr val="FF0000"/>
                </a:solidFill>
              </a:rPr>
              <a:t>Northrop Grumman Conference Center</a:t>
            </a:r>
            <a:endParaRPr lang="en-US" dirty="0">
              <a:solidFill>
                <a:srgbClr val="FF0000"/>
              </a:solidFill>
            </a:endParaRPr>
          </a:p>
        </p:txBody>
      </p:sp>
      <p:sp>
        <p:nvSpPr>
          <p:cNvPr id="6" name="Oval 5"/>
          <p:cNvSpPr/>
          <p:nvPr/>
        </p:nvSpPr>
        <p:spPr>
          <a:xfrm>
            <a:off x="6026033" y="2015656"/>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a:stCxn id="5" idx="1"/>
          </p:cNvCxnSpPr>
          <p:nvPr/>
        </p:nvCxnSpPr>
        <p:spPr>
          <a:xfrm flipH="1" flipV="1">
            <a:off x="6161205" y="2150828"/>
            <a:ext cx="1654927" cy="1077805"/>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221" y="1496516"/>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134" y="3637060"/>
            <a:ext cx="19240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5677501" y="2190930"/>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029484" y="5161060"/>
            <a:ext cx="3135474" cy="369332"/>
          </a:xfrm>
          <a:prstGeom prst="rect">
            <a:avLst/>
          </a:prstGeom>
          <a:noFill/>
        </p:spPr>
        <p:txBody>
          <a:bodyPr wrap="none" rtlCol="0">
            <a:spAutoFit/>
          </a:bodyPr>
          <a:lstStyle/>
          <a:p>
            <a:r>
              <a:rPr lang="en-US" dirty="0" smtClean="0">
                <a:solidFill>
                  <a:srgbClr val="FF0000"/>
                </a:solidFill>
              </a:rPr>
              <a:t>Courtyard by Marriott – Ogden</a:t>
            </a:r>
            <a:endParaRPr lang="en-US" dirty="0">
              <a:solidFill>
                <a:srgbClr val="FF0000"/>
              </a:solidFill>
            </a:endParaRPr>
          </a:p>
        </p:txBody>
      </p:sp>
      <p:cxnSp>
        <p:nvCxnSpPr>
          <p:cNvPr id="15" name="Straight Arrow Connector 14"/>
          <p:cNvCxnSpPr>
            <a:stCxn id="14" idx="1"/>
          </p:cNvCxnSpPr>
          <p:nvPr/>
        </p:nvCxnSpPr>
        <p:spPr>
          <a:xfrm flipH="1" flipV="1">
            <a:off x="5812673" y="2326102"/>
            <a:ext cx="2216811" cy="3019624"/>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812673" y="2083242"/>
            <a:ext cx="213360" cy="107688"/>
          </a:xfrm>
          <a:prstGeom prst="straightConnector1">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61529" y="1696912"/>
            <a:ext cx="2484078" cy="369332"/>
          </a:xfrm>
          <a:prstGeom prst="rect">
            <a:avLst/>
          </a:prstGeom>
          <a:noFill/>
        </p:spPr>
        <p:txBody>
          <a:bodyPr wrap="none" rtlCol="0">
            <a:spAutoFit/>
          </a:bodyPr>
          <a:lstStyle/>
          <a:p>
            <a:r>
              <a:rPr lang="en-US" dirty="0" smtClean="0">
                <a:solidFill>
                  <a:srgbClr val="FF0000"/>
                </a:solidFill>
              </a:rPr>
              <a:t>Salt Lake Express Shuttle</a:t>
            </a:r>
            <a:endParaRPr lang="en-US" dirty="0">
              <a:solidFill>
                <a:srgbClr val="FF0000"/>
              </a:solidFill>
            </a:endParaRPr>
          </a:p>
        </p:txBody>
      </p:sp>
      <p:cxnSp>
        <p:nvCxnSpPr>
          <p:cNvPr id="22" name="Straight Arrow Connector 21"/>
          <p:cNvCxnSpPr>
            <a:stCxn id="21" idx="3"/>
          </p:cNvCxnSpPr>
          <p:nvPr/>
        </p:nvCxnSpPr>
        <p:spPr>
          <a:xfrm>
            <a:off x="4845607" y="1881578"/>
            <a:ext cx="967066" cy="255508"/>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1437" y="4998924"/>
            <a:ext cx="3402150" cy="369332"/>
          </a:xfrm>
          <a:prstGeom prst="rect">
            <a:avLst/>
          </a:prstGeom>
          <a:noFill/>
        </p:spPr>
        <p:txBody>
          <a:bodyPr wrap="none" rtlCol="0">
            <a:spAutoFit/>
          </a:bodyPr>
          <a:lstStyle/>
          <a:p>
            <a:r>
              <a:rPr lang="en-US" dirty="0" smtClean="0">
                <a:solidFill>
                  <a:srgbClr val="0070C0"/>
                </a:solidFill>
              </a:rPr>
              <a:t>Salt Lake City International Airport</a:t>
            </a:r>
            <a:endParaRPr lang="en-US" dirty="0">
              <a:solidFill>
                <a:srgbClr val="0070C0"/>
              </a:solidFill>
            </a:endParaRPr>
          </a:p>
        </p:txBody>
      </p:sp>
      <p:cxnSp>
        <p:nvCxnSpPr>
          <p:cNvPr id="26" name="Straight Arrow Connector 25"/>
          <p:cNvCxnSpPr>
            <a:stCxn id="25" idx="3"/>
          </p:cNvCxnSpPr>
          <p:nvPr/>
        </p:nvCxnSpPr>
        <p:spPr>
          <a:xfrm>
            <a:off x="3583587" y="5183590"/>
            <a:ext cx="1966423" cy="636765"/>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0454" y="3569347"/>
            <a:ext cx="546945" cy="369332"/>
          </a:xfrm>
          <a:prstGeom prst="rect">
            <a:avLst/>
          </a:prstGeom>
          <a:noFill/>
        </p:spPr>
        <p:txBody>
          <a:bodyPr wrap="none" rtlCol="0">
            <a:spAutoFit/>
          </a:bodyPr>
          <a:lstStyle/>
          <a:p>
            <a:r>
              <a:rPr lang="en-US" dirty="0" smtClean="0">
                <a:solidFill>
                  <a:srgbClr val="0070C0"/>
                </a:solidFill>
              </a:rPr>
              <a:t>I-15</a:t>
            </a:r>
            <a:endParaRPr lang="en-US" dirty="0">
              <a:solidFill>
                <a:srgbClr val="0070C0"/>
              </a:solidFill>
            </a:endParaRPr>
          </a:p>
        </p:txBody>
      </p:sp>
      <p:cxnSp>
        <p:nvCxnSpPr>
          <p:cNvPr id="29" name="Straight Arrow Connector 28"/>
          <p:cNvCxnSpPr>
            <a:stCxn id="28" idx="3"/>
          </p:cNvCxnSpPr>
          <p:nvPr/>
        </p:nvCxnSpPr>
        <p:spPr>
          <a:xfrm>
            <a:off x="1207399" y="3754013"/>
            <a:ext cx="4821628" cy="636765"/>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5193" y="2320398"/>
            <a:ext cx="3060453" cy="646331"/>
          </a:xfrm>
          <a:prstGeom prst="rect">
            <a:avLst/>
          </a:prstGeom>
          <a:noFill/>
        </p:spPr>
        <p:txBody>
          <a:bodyPr wrap="none" rtlCol="0">
            <a:spAutoFit/>
          </a:bodyPr>
          <a:lstStyle/>
          <a:p>
            <a:r>
              <a:rPr lang="en-US" dirty="0" smtClean="0">
                <a:solidFill>
                  <a:srgbClr val="0070C0"/>
                </a:solidFill>
              </a:rPr>
              <a:t>Public Transportation between</a:t>
            </a:r>
          </a:p>
          <a:p>
            <a:r>
              <a:rPr lang="en-US" dirty="0" smtClean="0">
                <a:solidFill>
                  <a:srgbClr val="0070C0"/>
                </a:solidFill>
              </a:rPr>
              <a:t>Salt Lake City and Ogden</a:t>
            </a:r>
            <a:endParaRPr lang="en-US" dirty="0">
              <a:solidFill>
                <a:srgbClr val="0070C0"/>
              </a:solidFill>
            </a:endParaRPr>
          </a:p>
        </p:txBody>
      </p:sp>
      <p:cxnSp>
        <p:nvCxnSpPr>
          <p:cNvPr id="31" name="Straight Arrow Connector 30"/>
          <p:cNvCxnSpPr>
            <a:stCxn id="30" idx="3"/>
          </p:cNvCxnSpPr>
          <p:nvPr/>
        </p:nvCxnSpPr>
        <p:spPr>
          <a:xfrm flipV="1">
            <a:off x="3455646" y="2326102"/>
            <a:ext cx="2094364" cy="317462"/>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181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GLRC 6 and 8 – Schaumburg, Illinois (Oct. 2012 &amp; 2014)</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19</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5" y="1799908"/>
            <a:ext cx="4095750" cy="472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9166" y="3257400"/>
            <a:ext cx="2707921" cy="369332"/>
          </a:xfrm>
          <a:prstGeom prst="rect">
            <a:avLst/>
          </a:prstGeom>
          <a:noFill/>
        </p:spPr>
        <p:txBody>
          <a:bodyPr wrap="none" rtlCol="0">
            <a:spAutoFit/>
          </a:bodyPr>
          <a:lstStyle/>
          <a:p>
            <a:r>
              <a:rPr lang="en-US" dirty="0" smtClean="0">
                <a:solidFill>
                  <a:srgbClr val="FF0000"/>
                </a:solidFill>
              </a:rPr>
              <a:t>Doubletree at Schaumburg</a:t>
            </a:r>
            <a:endParaRPr lang="en-US" dirty="0">
              <a:solidFill>
                <a:srgbClr val="FF0000"/>
              </a:solidFill>
            </a:endParaRPr>
          </a:p>
        </p:txBody>
      </p:sp>
      <p:sp>
        <p:nvSpPr>
          <p:cNvPr id="6" name="Oval 5"/>
          <p:cNvSpPr/>
          <p:nvPr/>
        </p:nvSpPr>
        <p:spPr>
          <a:xfrm>
            <a:off x="4706116" y="2015656"/>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a:stCxn id="5" idx="3"/>
          </p:cNvCxnSpPr>
          <p:nvPr/>
        </p:nvCxnSpPr>
        <p:spPr>
          <a:xfrm flipV="1">
            <a:off x="3347087" y="2150828"/>
            <a:ext cx="1359029" cy="1291238"/>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307518" y="2417730"/>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9331340" y="2912828"/>
            <a:ext cx="2228046" cy="369332"/>
          </a:xfrm>
          <a:prstGeom prst="rect">
            <a:avLst/>
          </a:prstGeom>
          <a:noFill/>
        </p:spPr>
        <p:txBody>
          <a:bodyPr wrap="none" rtlCol="0">
            <a:spAutoFit/>
          </a:bodyPr>
          <a:lstStyle/>
          <a:p>
            <a:r>
              <a:rPr lang="en-US" dirty="0" smtClean="0">
                <a:solidFill>
                  <a:srgbClr val="FF0000"/>
                </a:solidFill>
              </a:rPr>
              <a:t>Maggiano’s Little Italy</a:t>
            </a:r>
            <a:endParaRPr lang="en-US" dirty="0">
              <a:solidFill>
                <a:srgbClr val="FF0000"/>
              </a:solidFill>
            </a:endParaRPr>
          </a:p>
        </p:txBody>
      </p:sp>
      <p:cxnSp>
        <p:nvCxnSpPr>
          <p:cNvPr id="13" name="Straight Arrow Connector 12"/>
          <p:cNvCxnSpPr>
            <a:stCxn id="12" idx="1"/>
          </p:cNvCxnSpPr>
          <p:nvPr/>
        </p:nvCxnSpPr>
        <p:spPr>
          <a:xfrm flipH="1" flipV="1">
            <a:off x="7442690" y="2552902"/>
            <a:ext cx="1888650" cy="544592"/>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253453" y="6116412"/>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839581" y="5931746"/>
            <a:ext cx="564578" cy="369332"/>
          </a:xfrm>
          <a:prstGeom prst="rect">
            <a:avLst/>
          </a:prstGeom>
          <a:noFill/>
        </p:spPr>
        <p:txBody>
          <a:bodyPr wrap="none" rtlCol="0">
            <a:spAutoFit/>
          </a:bodyPr>
          <a:lstStyle/>
          <a:p>
            <a:r>
              <a:rPr lang="en-US" dirty="0" smtClean="0">
                <a:solidFill>
                  <a:srgbClr val="FF0000"/>
                </a:solidFill>
              </a:rPr>
              <a:t>IBM</a:t>
            </a:r>
            <a:endParaRPr lang="en-US" dirty="0">
              <a:solidFill>
                <a:srgbClr val="FF0000"/>
              </a:solidFill>
            </a:endParaRPr>
          </a:p>
        </p:txBody>
      </p:sp>
      <p:cxnSp>
        <p:nvCxnSpPr>
          <p:cNvPr id="18" name="Straight Arrow Connector 17"/>
          <p:cNvCxnSpPr>
            <a:stCxn id="17" idx="3"/>
          </p:cNvCxnSpPr>
          <p:nvPr/>
        </p:nvCxnSpPr>
        <p:spPr>
          <a:xfrm>
            <a:off x="2404159" y="6116412"/>
            <a:ext cx="4791771" cy="67586"/>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77" y="1728078"/>
            <a:ext cx="20193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0951" y="1388828"/>
            <a:ext cx="20288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66" y="4018431"/>
            <a:ext cx="2822575" cy="180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8470628" y="4732335"/>
            <a:ext cx="3617593" cy="369332"/>
          </a:xfrm>
          <a:prstGeom prst="rect">
            <a:avLst/>
          </a:prstGeom>
          <a:noFill/>
        </p:spPr>
        <p:txBody>
          <a:bodyPr wrap="none" rtlCol="0">
            <a:spAutoFit/>
          </a:bodyPr>
          <a:lstStyle/>
          <a:p>
            <a:r>
              <a:rPr lang="en-US" dirty="0" smtClean="0">
                <a:solidFill>
                  <a:srgbClr val="0070C0"/>
                </a:solidFill>
              </a:rPr>
              <a:t>Chicago O’Hare International Airport</a:t>
            </a:r>
            <a:endParaRPr lang="en-US" dirty="0">
              <a:solidFill>
                <a:srgbClr val="0070C0"/>
              </a:solidFill>
            </a:endParaRPr>
          </a:p>
        </p:txBody>
      </p:sp>
      <p:cxnSp>
        <p:nvCxnSpPr>
          <p:cNvPr id="29" name="Straight Arrow Connector 28"/>
          <p:cNvCxnSpPr>
            <a:stCxn id="28" idx="0"/>
          </p:cNvCxnSpPr>
          <p:nvPr/>
        </p:nvCxnSpPr>
        <p:spPr>
          <a:xfrm flipH="1" flipV="1">
            <a:off x="8213697" y="3737113"/>
            <a:ext cx="2065728" cy="995222"/>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113381" y="5792671"/>
            <a:ext cx="663964" cy="369332"/>
          </a:xfrm>
          <a:prstGeom prst="rect">
            <a:avLst/>
          </a:prstGeom>
          <a:noFill/>
        </p:spPr>
        <p:txBody>
          <a:bodyPr wrap="none" rtlCol="0">
            <a:spAutoFit/>
          </a:bodyPr>
          <a:lstStyle/>
          <a:p>
            <a:r>
              <a:rPr lang="en-US" dirty="0" smtClean="0">
                <a:solidFill>
                  <a:srgbClr val="0070C0"/>
                </a:solidFill>
              </a:rPr>
              <a:t>I-290</a:t>
            </a:r>
            <a:endParaRPr lang="en-US" dirty="0">
              <a:solidFill>
                <a:srgbClr val="0070C0"/>
              </a:solidFill>
            </a:endParaRPr>
          </a:p>
        </p:txBody>
      </p:sp>
      <p:cxnSp>
        <p:nvCxnSpPr>
          <p:cNvPr id="34" name="Straight Arrow Connector 33"/>
          <p:cNvCxnSpPr>
            <a:stCxn id="33" idx="1"/>
          </p:cNvCxnSpPr>
          <p:nvPr/>
        </p:nvCxnSpPr>
        <p:spPr>
          <a:xfrm flipH="1" flipV="1">
            <a:off x="7808181" y="5438692"/>
            <a:ext cx="2305200" cy="538645"/>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539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Introduction About Myself</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66683" y="1948370"/>
            <a:ext cx="3124636" cy="4105848"/>
          </a:xfrm>
        </p:spPr>
      </p:pic>
      <p:sp>
        <p:nvSpPr>
          <p:cNvPr id="4" name="Content Placeholder 3"/>
          <p:cNvSpPr>
            <a:spLocks noGrp="1"/>
          </p:cNvSpPr>
          <p:nvPr>
            <p:ph sz="half" idx="2"/>
          </p:nvPr>
        </p:nvSpPr>
        <p:spPr>
          <a:xfrm>
            <a:off x="6172200" y="1825624"/>
            <a:ext cx="5181600" cy="4651376"/>
          </a:xfrm>
        </p:spPr>
        <p:txBody>
          <a:bodyPr>
            <a:normAutofit fontScale="40000" lnSpcReduction="20000"/>
          </a:bodyPr>
          <a:lstStyle/>
          <a:p>
            <a:r>
              <a:rPr lang="en-US" dirty="0"/>
              <a:t>Work Experience</a:t>
            </a:r>
          </a:p>
          <a:p>
            <a:pPr lvl="1"/>
            <a:r>
              <a:rPr lang="en-US" dirty="0"/>
              <a:t>2015 – Present: KIHOMAC / BAE – Layton, </a:t>
            </a:r>
            <a:r>
              <a:rPr lang="en-US" dirty="0" smtClean="0"/>
              <a:t>Utah</a:t>
            </a:r>
            <a:endParaRPr lang="en-US" dirty="0"/>
          </a:p>
          <a:p>
            <a:pPr lvl="1"/>
            <a:r>
              <a:rPr lang="en-US" dirty="0"/>
              <a:t>2011 – 2015: Astronautics Corporation of America – Milwaukee, </a:t>
            </a:r>
            <a:r>
              <a:rPr lang="en-US" dirty="0" smtClean="0"/>
              <a:t>Wisconsin</a:t>
            </a:r>
            <a:endParaRPr lang="en-US" dirty="0"/>
          </a:p>
          <a:p>
            <a:pPr lvl="1"/>
            <a:r>
              <a:rPr lang="en-US" dirty="0"/>
              <a:t>2001 – 2011: L-3 Communications – Greenville, </a:t>
            </a:r>
            <a:r>
              <a:rPr lang="en-US" dirty="0" smtClean="0"/>
              <a:t>Texas</a:t>
            </a:r>
            <a:endParaRPr lang="en-US" dirty="0"/>
          </a:p>
          <a:p>
            <a:pPr lvl="1"/>
            <a:r>
              <a:rPr lang="en-US" dirty="0"/>
              <a:t>2000 – 2001: Hynix – Eugene, </a:t>
            </a:r>
            <a:r>
              <a:rPr lang="en-US" dirty="0" smtClean="0"/>
              <a:t>Oregon</a:t>
            </a:r>
          </a:p>
          <a:p>
            <a:pPr lvl="1"/>
            <a:r>
              <a:rPr lang="en-US" dirty="0" smtClean="0"/>
              <a:t>1999 </a:t>
            </a:r>
            <a:r>
              <a:rPr lang="en-US" dirty="0"/>
              <a:t>– 2000: Raytheon – Greenville, </a:t>
            </a:r>
            <a:r>
              <a:rPr lang="en-US" dirty="0" smtClean="0"/>
              <a:t>Texas</a:t>
            </a:r>
            <a:endParaRPr lang="en-US" dirty="0"/>
          </a:p>
          <a:p>
            <a:r>
              <a:rPr lang="en-US" dirty="0" smtClean="0"/>
              <a:t>Education</a:t>
            </a:r>
            <a:endParaRPr lang="en-US" dirty="0"/>
          </a:p>
          <a:p>
            <a:pPr lvl="1"/>
            <a:r>
              <a:rPr lang="en-US" dirty="0"/>
              <a:t>2019: OMG OCSMP Model Builder—Fundamental Certification</a:t>
            </a:r>
          </a:p>
          <a:p>
            <a:pPr lvl="1"/>
            <a:r>
              <a:rPr lang="en-US" dirty="0"/>
              <a:t>2011: Graduate Certification in Systems Engineering and Architecting – Stevens Institute of Technology</a:t>
            </a:r>
          </a:p>
          <a:p>
            <a:pPr lvl="1"/>
            <a:r>
              <a:rPr lang="en-US" dirty="0"/>
              <a:t>1999 – 2004: M.S. Computer Science – Texas A&amp;M University at Commerce</a:t>
            </a:r>
          </a:p>
          <a:p>
            <a:pPr lvl="1"/>
            <a:r>
              <a:rPr lang="en-US" dirty="0"/>
              <a:t>1993 – 1998: B.S. Computer Science – Texas A&amp;M University</a:t>
            </a:r>
          </a:p>
          <a:p>
            <a:r>
              <a:rPr lang="en-US" dirty="0"/>
              <a:t>INCOSE</a:t>
            </a:r>
          </a:p>
          <a:p>
            <a:pPr lvl="1"/>
            <a:r>
              <a:rPr lang="en-US" dirty="0"/>
              <a:t>Chapters: Wasatch (2015 – Present), Chicagoland (2011 – 2015), North Texas (2007 – 2011)</a:t>
            </a:r>
          </a:p>
          <a:p>
            <a:pPr lvl="1"/>
            <a:r>
              <a:rPr lang="en-US" dirty="0"/>
              <a:t>Conferences: WSRC (</a:t>
            </a:r>
            <a:r>
              <a:rPr lang="en-US" dirty="0" smtClean="0"/>
              <a:t>2018-2020), </a:t>
            </a:r>
            <a:r>
              <a:rPr lang="en-US" dirty="0"/>
              <a:t>GLRCs (2012-2017)</a:t>
            </a:r>
          </a:p>
          <a:p>
            <a:pPr lvl="1"/>
            <a:r>
              <a:rPr lang="en-US" dirty="0"/>
              <a:t>CSEP: (2017 – Present</a:t>
            </a:r>
            <a:r>
              <a:rPr lang="en-US" dirty="0" smtClean="0"/>
              <a:t>)</a:t>
            </a:r>
          </a:p>
          <a:p>
            <a:pPr lvl="1"/>
            <a:r>
              <a:rPr lang="en-US" dirty="0"/>
              <a:t>2019 INCOSE Outstanding Service Award</a:t>
            </a:r>
          </a:p>
          <a:p>
            <a:pPr lvl="1"/>
            <a:r>
              <a:rPr lang="en-US" dirty="0"/>
              <a:t>2019 INCOSE Wasatch -- Most Improved Chapter Award &amp; Gold Circle </a:t>
            </a:r>
            <a:r>
              <a:rPr lang="en-US" dirty="0" smtClean="0"/>
              <a:t>Award</a:t>
            </a:r>
            <a:endParaRPr lang="en-US" dirty="0"/>
          </a:p>
          <a:p>
            <a:r>
              <a:rPr lang="en-US" dirty="0" smtClean="0"/>
              <a:t>Utah Engineers Council (UEC)</a:t>
            </a:r>
            <a:endParaRPr lang="en-US" dirty="0"/>
          </a:p>
          <a:p>
            <a:pPr lvl="1"/>
            <a:r>
              <a:rPr lang="en-US" dirty="0" smtClean="0"/>
              <a:t>2019 &amp; 2018 Engineer </a:t>
            </a:r>
            <a:r>
              <a:rPr lang="en-US" dirty="0"/>
              <a:t>of the Year (INCOSE) for Utah Engineers Council (UEC)</a:t>
            </a:r>
          </a:p>
          <a:p>
            <a:pPr lvl="1"/>
            <a:r>
              <a:rPr lang="en-US" dirty="0" smtClean="0"/>
              <a:t>Vice Chair</a:t>
            </a:r>
            <a:endParaRPr lang="en-US" dirty="0"/>
          </a:p>
          <a:p>
            <a:r>
              <a:rPr lang="en-US" dirty="0" smtClean="0"/>
              <a:t>Family</a:t>
            </a:r>
            <a:endParaRPr lang="en-US" dirty="0"/>
          </a:p>
          <a:p>
            <a:pPr lvl="1"/>
            <a:r>
              <a:rPr lang="en-US" dirty="0"/>
              <a:t>Married </a:t>
            </a:r>
            <a:r>
              <a:rPr lang="en-US" dirty="0" smtClean="0"/>
              <a:t>14 </a:t>
            </a:r>
            <a:r>
              <a:rPr lang="en-US" dirty="0"/>
              <a:t>years</a:t>
            </a:r>
          </a:p>
          <a:p>
            <a:pPr lvl="1"/>
            <a:r>
              <a:rPr lang="en-US" dirty="0"/>
              <a:t>Three daughters (</a:t>
            </a:r>
            <a:r>
              <a:rPr lang="en-US" dirty="0" smtClean="0"/>
              <a:t>1, </a:t>
            </a:r>
            <a:r>
              <a:rPr lang="en-US" dirty="0"/>
              <a:t>12, &amp; 10</a:t>
            </a:r>
            <a:r>
              <a:rPr lang="en-US" dirty="0" smtClean="0"/>
              <a:t>)</a:t>
            </a:r>
            <a:endParaRPr lang="en-US" dirty="0"/>
          </a:p>
        </p:txBody>
      </p:sp>
      <p:sp>
        <p:nvSpPr>
          <p:cNvPr id="5" name="Slide Number Placeholder 4"/>
          <p:cNvSpPr>
            <a:spLocks noGrp="1"/>
          </p:cNvSpPr>
          <p:nvPr>
            <p:ph type="sldNum" sz="quarter" idx="12"/>
          </p:nvPr>
        </p:nvSpPr>
        <p:spPr/>
        <p:txBody>
          <a:bodyPr/>
          <a:lstStyle/>
          <a:p>
            <a:fld id="{0FD161A6-9140-4EFA-9181-C8A8A7ED89D0}" type="slidenum">
              <a:rPr lang="en-US" smtClean="0"/>
              <a:t>2</a:t>
            </a:fld>
            <a:endParaRPr lang="en-US" dirty="0"/>
          </a:p>
        </p:txBody>
      </p:sp>
    </p:spTree>
    <p:extLst>
      <p:ext uri="{BB962C8B-B14F-4D97-AF65-F5344CB8AC3E}">
        <p14:creationId xmlns:p14="http://schemas.microsoft.com/office/powerpoint/2010/main" val="2091471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GLRC 10 – Mackinac Island, Michigan (Oct. 2016)</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20</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556" y="1850514"/>
            <a:ext cx="354488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565" y="3648628"/>
            <a:ext cx="2743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15241" y="2721177"/>
            <a:ext cx="2107115" cy="369332"/>
          </a:xfrm>
          <a:prstGeom prst="rect">
            <a:avLst/>
          </a:prstGeom>
          <a:noFill/>
        </p:spPr>
        <p:txBody>
          <a:bodyPr wrap="none" rtlCol="0">
            <a:spAutoFit/>
          </a:bodyPr>
          <a:lstStyle/>
          <a:p>
            <a:r>
              <a:rPr lang="en-US" dirty="0" smtClean="0">
                <a:solidFill>
                  <a:srgbClr val="FF0000"/>
                </a:solidFill>
              </a:rPr>
              <a:t>Mission Point Resort</a:t>
            </a:r>
            <a:endParaRPr lang="en-US" dirty="0">
              <a:solidFill>
                <a:srgbClr val="FF0000"/>
              </a:solidFill>
            </a:endParaRPr>
          </a:p>
        </p:txBody>
      </p:sp>
      <p:sp>
        <p:nvSpPr>
          <p:cNvPr id="7" name="Oval 6"/>
          <p:cNvSpPr/>
          <p:nvPr/>
        </p:nvSpPr>
        <p:spPr>
          <a:xfrm>
            <a:off x="6342490" y="2370814"/>
            <a:ext cx="135172" cy="1351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a:stCxn id="6" idx="1"/>
          </p:cNvCxnSpPr>
          <p:nvPr/>
        </p:nvCxnSpPr>
        <p:spPr>
          <a:xfrm flipH="1" flipV="1">
            <a:off x="6533827" y="2438400"/>
            <a:ext cx="2381414" cy="467443"/>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737" y="1804075"/>
            <a:ext cx="13144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93036" y="5740977"/>
            <a:ext cx="2503570" cy="369332"/>
          </a:xfrm>
          <a:prstGeom prst="rect">
            <a:avLst/>
          </a:prstGeom>
          <a:noFill/>
        </p:spPr>
        <p:txBody>
          <a:bodyPr wrap="none" rtlCol="0">
            <a:spAutoFit/>
          </a:bodyPr>
          <a:lstStyle/>
          <a:p>
            <a:r>
              <a:rPr lang="en-US" dirty="0" smtClean="0">
                <a:solidFill>
                  <a:srgbClr val="0070C0"/>
                </a:solidFill>
              </a:rPr>
              <a:t>Pellston Regional Airport</a:t>
            </a:r>
            <a:endParaRPr lang="en-US" dirty="0">
              <a:solidFill>
                <a:srgbClr val="0070C0"/>
              </a:solidFill>
            </a:endParaRPr>
          </a:p>
        </p:txBody>
      </p:sp>
      <p:cxnSp>
        <p:nvCxnSpPr>
          <p:cNvPr id="18" name="Straight Arrow Connector 17"/>
          <p:cNvCxnSpPr>
            <a:stCxn id="17" idx="3"/>
          </p:cNvCxnSpPr>
          <p:nvPr/>
        </p:nvCxnSpPr>
        <p:spPr>
          <a:xfrm>
            <a:off x="3396606" y="5925643"/>
            <a:ext cx="1318517" cy="125300"/>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754967" y="4639228"/>
            <a:ext cx="546945" cy="369332"/>
          </a:xfrm>
          <a:prstGeom prst="rect">
            <a:avLst/>
          </a:prstGeom>
          <a:noFill/>
        </p:spPr>
        <p:txBody>
          <a:bodyPr wrap="none" rtlCol="0">
            <a:spAutoFit/>
          </a:bodyPr>
          <a:lstStyle/>
          <a:p>
            <a:r>
              <a:rPr lang="en-US" dirty="0" smtClean="0">
                <a:solidFill>
                  <a:srgbClr val="0070C0"/>
                </a:solidFill>
              </a:rPr>
              <a:t>I-75</a:t>
            </a:r>
            <a:endParaRPr lang="en-US" dirty="0">
              <a:solidFill>
                <a:srgbClr val="0070C0"/>
              </a:solidFill>
            </a:endParaRPr>
          </a:p>
        </p:txBody>
      </p:sp>
      <p:cxnSp>
        <p:nvCxnSpPr>
          <p:cNvPr id="22" name="Straight Arrow Connector 21"/>
          <p:cNvCxnSpPr>
            <a:stCxn id="21" idx="3"/>
          </p:cNvCxnSpPr>
          <p:nvPr/>
        </p:nvCxnSpPr>
        <p:spPr>
          <a:xfrm flipV="1">
            <a:off x="3301912" y="4454562"/>
            <a:ext cx="2279904" cy="369332"/>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3146" y="2673376"/>
            <a:ext cx="2748766" cy="646331"/>
          </a:xfrm>
          <a:prstGeom prst="rect">
            <a:avLst/>
          </a:prstGeom>
          <a:noFill/>
        </p:spPr>
        <p:txBody>
          <a:bodyPr wrap="none" rtlCol="0">
            <a:spAutoFit/>
          </a:bodyPr>
          <a:lstStyle/>
          <a:p>
            <a:r>
              <a:rPr lang="en-US" dirty="0" smtClean="0">
                <a:solidFill>
                  <a:srgbClr val="0070C0"/>
                </a:solidFill>
              </a:rPr>
              <a:t>Ferries from Mackinaw City</a:t>
            </a:r>
          </a:p>
          <a:p>
            <a:r>
              <a:rPr lang="en-US" dirty="0" smtClean="0">
                <a:solidFill>
                  <a:srgbClr val="0070C0"/>
                </a:solidFill>
              </a:rPr>
              <a:t>&amp; St. Ignace</a:t>
            </a:r>
            <a:endParaRPr lang="en-US" dirty="0">
              <a:solidFill>
                <a:srgbClr val="0070C0"/>
              </a:solidFill>
            </a:endParaRPr>
          </a:p>
        </p:txBody>
      </p:sp>
      <p:cxnSp>
        <p:nvCxnSpPr>
          <p:cNvPr id="27" name="Straight Arrow Connector 26"/>
          <p:cNvCxnSpPr>
            <a:stCxn id="26" idx="3"/>
          </p:cNvCxnSpPr>
          <p:nvPr/>
        </p:nvCxnSpPr>
        <p:spPr>
          <a:xfrm flipV="1">
            <a:off x="3301912" y="2146852"/>
            <a:ext cx="2120878" cy="849690"/>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6" idx="3"/>
          </p:cNvCxnSpPr>
          <p:nvPr/>
        </p:nvCxnSpPr>
        <p:spPr>
          <a:xfrm>
            <a:off x="3301912" y="2996542"/>
            <a:ext cx="1842582" cy="323165"/>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79673" y="1660873"/>
            <a:ext cx="3882473" cy="646331"/>
          </a:xfrm>
          <a:prstGeom prst="rect">
            <a:avLst/>
          </a:prstGeom>
          <a:noFill/>
        </p:spPr>
        <p:txBody>
          <a:bodyPr wrap="none" rtlCol="0">
            <a:spAutoFit/>
          </a:bodyPr>
          <a:lstStyle/>
          <a:p>
            <a:r>
              <a:rPr lang="en-US" dirty="0" smtClean="0">
                <a:solidFill>
                  <a:srgbClr val="0070C0"/>
                </a:solidFill>
              </a:rPr>
              <a:t>Walk, bike, ride in a horse-driven buggy</a:t>
            </a:r>
          </a:p>
          <a:p>
            <a:r>
              <a:rPr lang="en-US" dirty="0" smtClean="0">
                <a:solidFill>
                  <a:srgbClr val="0070C0"/>
                </a:solidFill>
              </a:rPr>
              <a:t>(but nothing motorized)</a:t>
            </a:r>
          </a:p>
        </p:txBody>
      </p:sp>
      <p:cxnSp>
        <p:nvCxnSpPr>
          <p:cNvPr id="35" name="Straight Arrow Connector 34"/>
          <p:cNvCxnSpPr>
            <a:stCxn id="33" idx="3"/>
          </p:cNvCxnSpPr>
          <p:nvPr/>
        </p:nvCxnSpPr>
        <p:spPr>
          <a:xfrm>
            <a:off x="4162146" y="1984039"/>
            <a:ext cx="2031920" cy="1"/>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201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Program</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21</a:t>
            </a:fld>
            <a:endParaRPr lang="en-US" dirty="0"/>
          </a:p>
        </p:txBody>
      </p:sp>
    </p:spTree>
    <p:extLst>
      <p:ext uri="{BB962C8B-B14F-4D97-AF65-F5344CB8AC3E}">
        <p14:creationId xmlns:p14="http://schemas.microsoft.com/office/powerpoint/2010/main" val="3787201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Theme</a:t>
            </a:r>
            <a:endParaRPr lang="en-US" dirty="0"/>
          </a:p>
        </p:txBody>
      </p:sp>
      <p:sp>
        <p:nvSpPr>
          <p:cNvPr id="3" name="Content Placeholder 2"/>
          <p:cNvSpPr>
            <a:spLocks noGrp="1"/>
          </p:cNvSpPr>
          <p:nvPr>
            <p:ph idx="1"/>
          </p:nvPr>
        </p:nvSpPr>
        <p:spPr/>
        <p:txBody>
          <a:bodyPr/>
          <a:lstStyle/>
          <a:p>
            <a:r>
              <a:rPr lang="en-US" dirty="0" smtClean="0"/>
              <a:t>Conference theme is critical for setting tone of conference!</a:t>
            </a:r>
          </a:p>
          <a:p>
            <a:r>
              <a:rPr lang="en-US" dirty="0" smtClean="0"/>
              <a:t>Strike a balance between broad domains &amp; specific focuses.</a:t>
            </a:r>
          </a:p>
          <a:p>
            <a:r>
              <a:rPr lang="en-US" dirty="0" smtClean="0"/>
              <a:t>Be creative! Promote your area!</a:t>
            </a:r>
          </a:p>
          <a:p>
            <a:r>
              <a:rPr lang="en-US" dirty="0" smtClean="0"/>
              <a:t>Examples</a:t>
            </a:r>
          </a:p>
          <a:p>
            <a:pPr lvl="1"/>
            <a:r>
              <a:rPr lang="en-US" dirty="0" smtClean="0"/>
              <a:t>WSRC 2020 in Seattle, Washington – Celebrating the </a:t>
            </a:r>
            <a:r>
              <a:rPr lang="en-US" b="1" dirty="0" smtClean="0">
                <a:solidFill>
                  <a:srgbClr val="00B050"/>
                </a:solidFill>
              </a:rPr>
              <a:t>Sound</a:t>
            </a:r>
            <a:r>
              <a:rPr lang="en-US" dirty="0" smtClean="0">
                <a:solidFill>
                  <a:srgbClr val="00B050"/>
                </a:solidFill>
              </a:rPr>
              <a:t> </a:t>
            </a:r>
            <a:r>
              <a:rPr lang="en-US" dirty="0" smtClean="0"/>
              <a:t>of Systems Engineering</a:t>
            </a:r>
          </a:p>
          <a:p>
            <a:pPr lvl="1"/>
            <a:r>
              <a:rPr lang="en-US" dirty="0" smtClean="0"/>
              <a:t>WSRC 2019 in Los Angeles, California – Systems Engineering Relevance: Time for a </a:t>
            </a:r>
            <a:r>
              <a:rPr lang="en-US" b="1" dirty="0" smtClean="0">
                <a:solidFill>
                  <a:srgbClr val="00B050"/>
                </a:solidFill>
              </a:rPr>
              <a:t>Sea Change</a:t>
            </a:r>
          </a:p>
          <a:p>
            <a:pPr lvl="1"/>
            <a:r>
              <a:rPr lang="en-US" dirty="0" smtClean="0"/>
              <a:t>WSRC 2018 in Ogden, Utah – Systems Engineering </a:t>
            </a:r>
            <a:r>
              <a:rPr lang="en-US" b="1" dirty="0" smtClean="0">
                <a:solidFill>
                  <a:srgbClr val="00B050"/>
                </a:solidFill>
              </a:rPr>
              <a:t>Out W.E.S.T. </a:t>
            </a:r>
            <a:r>
              <a:rPr lang="en-US" dirty="0" smtClean="0"/>
              <a:t>(Workplace | Environment |Sustainment | Technology)</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22</a:t>
            </a:fld>
            <a:endParaRPr lang="en-US" dirty="0"/>
          </a:p>
        </p:txBody>
      </p:sp>
    </p:spTree>
    <p:extLst>
      <p:ext uri="{BB962C8B-B14F-4D97-AF65-F5344CB8AC3E}">
        <p14:creationId xmlns:p14="http://schemas.microsoft.com/office/powerpoint/2010/main" val="3634853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a Strong Program</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Opening &amp; closing plenaries</a:t>
            </a:r>
          </a:p>
          <a:p>
            <a:r>
              <a:rPr lang="en-US" dirty="0" smtClean="0"/>
              <a:t>Keynote Speakers – Captivating speakers with broad appeal</a:t>
            </a:r>
          </a:p>
          <a:p>
            <a:r>
              <a:rPr lang="en-US" dirty="0" smtClean="0"/>
              <a:t>Block out times for longer workshops &amp; tutorials (start &amp; end)</a:t>
            </a:r>
          </a:p>
          <a:p>
            <a:r>
              <a:rPr lang="en-US" dirty="0" smtClean="0"/>
              <a:t>Run multiple tracks concurrently</a:t>
            </a:r>
          </a:p>
          <a:p>
            <a:r>
              <a:rPr lang="en-US" dirty="0" smtClean="0"/>
              <a:t>Banquet</a:t>
            </a:r>
          </a:p>
          <a:p>
            <a:r>
              <a:rPr lang="en-US" dirty="0" smtClean="0"/>
              <a:t>Ample networking opportunities</a:t>
            </a:r>
          </a:p>
          <a:p>
            <a:r>
              <a:rPr lang="en-US" dirty="0" smtClean="0"/>
              <a:t>Systems Engineering Professional Development Day (SEPDD)</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23</a:t>
            </a:fld>
            <a:endParaRPr lang="en-US" dirty="0"/>
          </a:p>
        </p:txBody>
      </p:sp>
      <p:pic>
        <p:nvPicPr>
          <p:cNvPr id="717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86021" y="1974850"/>
            <a:ext cx="4353957"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622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Multiple Tracks</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24</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7" y="1704285"/>
            <a:ext cx="72612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276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Engineering Professional Development Day (SEPDD)</a:t>
            </a:r>
            <a:endParaRPr lang="en-US" dirty="0"/>
          </a:p>
        </p:txBody>
      </p:sp>
      <p:sp>
        <p:nvSpPr>
          <p:cNvPr id="4" name="Content Placeholder 3"/>
          <p:cNvSpPr>
            <a:spLocks noGrp="1"/>
          </p:cNvSpPr>
          <p:nvPr>
            <p:ph idx="1"/>
          </p:nvPr>
        </p:nvSpPr>
        <p:spPr/>
        <p:txBody>
          <a:bodyPr/>
          <a:lstStyle/>
          <a:p>
            <a:r>
              <a:rPr lang="en-US" dirty="0" smtClean="0"/>
              <a:t>Set aside one track for one day.</a:t>
            </a:r>
          </a:p>
          <a:p>
            <a:r>
              <a:rPr lang="en-US" dirty="0" smtClean="0"/>
              <a:t>Offer opportunity for people to participate remotely at a reduced rate.</a:t>
            </a:r>
          </a:p>
          <a:p>
            <a:r>
              <a:rPr lang="en-US" dirty="0" smtClean="0"/>
              <a:t>Have SEPDD presenters record their presentations</a:t>
            </a:r>
          </a:p>
          <a:p>
            <a:pPr lvl="1"/>
            <a:r>
              <a:rPr lang="en-US" dirty="0" smtClean="0"/>
              <a:t>Shuffle program to fit local area</a:t>
            </a:r>
          </a:p>
          <a:p>
            <a:pPr lvl="1"/>
            <a:r>
              <a:rPr lang="en-US" dirty="0" smtClean="0"/>
              <a:t>Mitigate for technical difficulties</a:t>
            </a:r>
          </a:p>
          <a:p>
            <a:r>
              <a:rPr lang="en-US" dirty="0" smtClean="0"/>
              <a:t>WSRC 2018</a:t>
            </a:r>
          </a:p>
          <a:p>
            <a:pPr lvl="1"/>
            <a:r>
              <a:rPr lang="en-US" dirty="0" smtClean="0"/>
              <a:t>2 locations in Seattle</a:t>
            </a:r>
          </a:p>
          <a:p>
            <a:pPr lvl="1"/>
            <a:r>
              <a:rPr lang="en-US" dirty="0" smtClean="0"/>
              <a:t>2 locations in Los Angeles</a:t>
            </a:r>
          </a:p>
        </p:txBody>
      </p:sp>
      <p:sp>
        <p:nvSpPr>
          <p:cNvPr id="3" name="Slide Number Placeholder 2"/>
          <p:cNvSpPr>
            <a:spLocks noGrp="1"/>
          </p:cNvSpPr>
          <p:nvPr>
            <p:ph type="sldNum" sz="quarter" idx="12"/>
          </p:nvPr>
        </p:nvSpPr>
        <p:spPr/>
        <p:txBody>
          <a:bodyPr/>
          <a:lstStyle/>
          <a:p>
            <a:fld id="{0FD161A6-9140-4EFA-9181-C8A8A7ED89D0}" type="slidenum">
              <a:rPr lang="en-US" smtClean="0"/>
              <a:t>25</a:t>
            </a:fld>
            <a:endParaRPr lang="en-US" dirty="0"/>
          </a:p>
        </p:txBody>
      </p:sp>
    </p:spTree>
    <p:extLst>
      <p:ext uri="{BB962C8B-B14F-4D97-AF65-F5344CB8AC3E}">
        <p14:creationId xmlns:p14="http://schemas.microsoft.com/office/powerpoint/2010/main" val="1214465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Operations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26</a:t>
            </a:fld>
            <a:endParaRPr lang="en-US" dirty="0"/>
          </a:p>
        </p:txBody>
      </p:sp>
    </p:spTree>
    <p:extLst>
      <p:ext uri="{BB962C8B-B14F-4D97-AF65-F5344CB8AC3E}">
        <p14:creationId xmlns:p14="http://schemas.microsoft.com/office/powerpoint/2010/main" val="2867278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Logistics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Meeting space</a:t>
            </a:r>
          </a:p>
          <a:p>
            <a:r>
              <a:rPr lang="en-US" dirty="0" smtClean="0"/>
              <a:t>Catering</a:t>
            </a:r>
          </a:p>
          <a:p>
            <a:r>
              <a:rPr lang="en-US" dirty="0" smtClean="0"/>
              <a:t>Shuttle service</a:t>
            </a:r>
          </a:p>
          <a:p>
            <a:r>
              <a:rPr lang="en-US" dirty="0" smtClean="0"/>
              <a:t>Hotel contract</a:t>
            </a:r>
          </a:p>
          <a:p>
            <a:r>
              <a:rPr lang="en-US" dirty="0" smtClean="0"/>
              <a:t>Signage – VistaPrint</a:t>
            </a:r>
          </a:p>
          <a:p>
            <a:r>
              <a:rPr lang="en-US" dirty="0" smtClean="0"/>
              <a:t>Ticket Sales – Eventbrite or Constant Contact</a:t>
            </a:r>
          </a:p>
          <a:p>
            <a:r>
              <a:rPr lang="en-US" dirty="0" smtClean="0"/>
              <a:t>Assemble materials before first day</a:t>
            </a:r>
          </a:p>
          <a:p>
            <a:endParaRPr lang="en-US" dirty="0"/>
          </a:p>
          <a:p>
            <a:pPr marL="0" indent="0">
              <a:buNone/>
            </a:pPr>
            <a:r>
              <a:rPr lang="en-US" dirty="0" smtClean="0">
                <a:solidFill>
                  <a:srgbClr val="FF0000"/>
                </a:solidFill>
              </a:rPr>
              <a:t>NOTE: Subcontract these out to maximize volunteer time!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0FD161A6-9140-4EFA-9181-C8A8A7ED89D0}" type="slidenum">
              <a:rPr lang="en-US" smtClean="0"/>
              <a:t>27</a:t>
            </a:fld>
            <a:endParaRPr lang="en-US" dirty="0"/>
          </a:p>
        </p:txBody>
      </p:sp>
      <p:pic>
        <p:nvPicPr>
          <p:cNvPr id="9218" name="Picture 2" descr="C:\Users\White\AppData\Local\Microsoft\Windows\Temporary Internet Files\Content.IE5\GOCO9PRM\logistics[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1570" y="1853360"/>
            <a:ext cx="5181600" cy="343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66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INCOSE App</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28</a:t>
            </a:fld>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1863725"/>
            <a:ext cx="3767138"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333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Site Guidelines</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29</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721" y="1337282"/>
            <a:ext cx="4662558" cy="540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404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What is a Regional Conference?</a:t>
            </a:r>
          </a:p>
          <a:p>
            <a:r>
              <a:rPr lang="en-US" dirty="0" smtClean="0"/>
              <a:t>Benefits of Hosting a Regional Conference</a:t>
            </a:r>
          </a:p>
          <a:p>
            <a:r>
              <a:rPr lang="en-US" dirty="0"/>
              <a:t>Committee </a:t>
            </a:r>
            <a:r>
              <a:rPr lang="en-US" dirty="0" smtClean="0"/>
              <a:t>Structure</a:t>
            </a:r>
          </a:p>
          <a:p>
            <a:r>
              <a:rPr lang="en-US" dirty="0" smtClean="0"/>
              <a:t>Planning and Executing the Conference</a:t>
            </a:r>
          </a:p>
          <a:p>
            <a:pPr lvl="1"/>
            <a:r>
              <a:rPr lang="en-US" dirty="0" smtClean="0"/>
              <a:t>Logistics</a:t>
            </a:r>
          </a:p>
          <a:p>
            <a:pPr lvl="1"/>
            <a:r>
              <a:rPr lang="en-US" dirty="0" smtClean="0"/>
              <a:t>Technical Program</a:t>
            </a:r>
          </a:p>
          <a:p>
            <a:pPr lvl="1"/>
            <a:r>
              <a:rPr lang="en-US" dirty="0" smtClean="0"/>
              <a:t>Integrated Operations</a:t>
            </a:r>
          </a:p>
          <a:p>
            <a:pPr lvl="1"/>
            <a:r>
              <a:rPr lang="en-US" dirty="0" smtClean="0"/>
              <a:t>Outreach</a:t>
            </a:r>
          </a:p>
          <a:p>
            <a:pPr lvl="1"/>
            <a:r>
              <a:rPr lang="en-US" dirty="0" smtClean="0"/>
              <a:t>Budget</a:t>
            </a:r>
          </a:p>
          <a:p>
            <a:pPr lvl="1"/>
            <a:r>
              <a:rPr lang="en-US" dirty="0" smtClean="0"/>
              <a:t>Sponsors</a:t>
            </a:r>
          </a:p>
          <a:p>
            <a:pPr lvl="1"/>
            <a:r>
              <a:rPr lang="en-US" dirty="0" smtClean="0"/>
              <a:t>Timeline</a:t>
            </a:r>
          </a:p>
          <a:p>
            <a:r>
              <a:rPr lang="en-US" dirty="0" smtClean="0"/>
              <a:t>Going forward in North Texas</a:t>
            </a:r>
            <a:endParaRPr lang="en-US" dirty="0"/>
          </a:p>
        </p:txBody>
      </p:sp>
      <p:sp>
        <p:nvSpPr>
          <p:cNvPr id="5" name="Content Placeholder 4"/>
          <p:cNvSpPr>
            <a:spLocks noGrp="1"/>
          </p:cNvSpPr>
          <p:nvPr>
            <p:ph sz="half" idx="2"/>
          </p:nvPr>
        </p:nvSpPr>
        <p:spPr/>
        <p:txBody>
          <a:bodyPr>
            <a:normAutofit fontScale="85000" lnSpcReduction="20000"/>
          </a:bodyPr>
          <a:lstStyle/>
          <a:p>
            <a:r>
              <a:rPr lang="en-US" dirty="0" smtClean="0">
                <a:solidFill>
                  <a:srgbClr val="0070C0"/>
                </a:solidFill>
              </a:rPr>
              <a:t>Examples</a:t>
            </a:r>
          </a:p>
          <a:p>
            <a:pPr lvl="1"/>
            <a:r>
              <a:rPr lang="en-US" dirty="0" smtClean="0">
                <a:solidFill>
                  <a:srgbClr val="0070C0"/>
                </a:solidFill>
              </a:rPr>
              <a:t>Western States Regional Conference (WSRC)</a:t>
            </a:r>
          </a:p>
          <a:p>
            <a:pPr lvl="1"/>
            <a:endParaRPr lang="en-US" dirty="0" smtClean="0">
              <a:solidFill>
                <a:srgbClr val="0070C0"/>
              </a:solidFill>
            </a:endParaRPr>
          </a:p>
          <a:p>
            <a:pPr lvl="1"/>
            <a:endParaRPr lang="en-US" dirty="0">
              <a:solidFill>
                <a:srgbClr val="0070C0"/>
              </a:solidFill>
            </a:endParaRPr>
          </a:p>
          <a:p>
            <a:pPr lvl="1"/>
            <a:endParaRPr lang="en-US" dirty="0" smtClean="0">
              <a:solidFill>
                <a:srgbClr val="0070C0"/>
              </a:solidFill>
            </a:endParaRPr>
          </a:p>
          <a:p>
            <a:pPr lvl="1"/>
            <a:endParaRPr lang="en-US" dirty="0">
              <a:solidFill>
                <a:srgbClr val="0070C0"/>
              </a:solidFill>
            </a:endParaRPr>
          </a:p>
          <a:p>
            <a:pPr lvl="1"/>
            <a:endParaRPr lang="en-US" dirty="0" smtClean="0">
              <a:solidFill>
                <a:srgbClr val="0070C0"/>
              </a:solidFill>
            </a:endParaRPr>
          </a:p>
          <a:p>
            <a:pPr lvl="1"/>
            <a:endParaRPr lang="en-US" dirty="0">
              <a:solidFill>
                <a:srgbClr val="0070C0"/>
              </a:solidFill>
            </a:endParaRPr>
          </a:p>
          <a:p>
            <a:pPr lvl="1"/>
            <a:endParaRPr lang="en-US" dirty="0" smtClean="0">
              <a:solidFill>
                <a:srgbClr val="0070C0"/>
              </a:solidFill>
            </a:endParaRPr>
          </a:p>
          <a:p>
            <a:pPr lvl="1"/>
            <a:r>
              <a:rPr lang="en-US" dirty="0" smtClean="0">
                <a:solidFill>
                  <a:srgbClr val="0070C0"/>
                </a:solidFill>
              </a:rPr>
              <a:t>Great Lakes Regional Conference (GLRC)</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0FD161A6-9140-4EFA-9181-C8A8A7ED89D0}" type="slidenum">
              <a:rPr lang="en-US" smtClean="0"/>
              <a:t>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385" y="2761594"/>
            <a:ext cx="4548188"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567" y="4884490"/>
            <a:ext cx="3991824" cy="129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079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Shuttle Schedule</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30</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642" y="1335820"/>
            <a:ext cx="4552715" cy="532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696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31</a:t>
            </a:fld>
            <a:endParaRPr lang="en-US" dirty="0"/>
          </a:p>
        </p:txBody>
      </p:sp>
    </p:spTree>
    <p:extLst>
      <p:ext uri="{BB962C8B-B14F-4D97-AF65-F5344CB8AC3E}">
        <p14:creationId xmlns:p14="http://schemas.microsoft.com/office/powerpoint/2010/main" val="2103357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for Proposals</a:t>
            </a:r>
            <a:endParaRPr lang="en-US" dirty="0"/>
          </a:p>
        </p:txBody>
      </p:sp>
      <p:sp>
        <p:nvSpPr>
          <p:cNvPr id="4" name="Content Placeholder 3"/>
          <p:cNvSpPr>
            <a:spLocks noGrp="1"/>
          </p:cNvSpPr>
          <p:nvPr>
            <p:ph sz="half" idx="1"/>
          </p:nvPr>
        </p:nvSpPr>
        <p:spPr/>
        <p:txBody>
          <a:bodyPr/>
          <a:lstStyle/>
          <a:p>
            <a:r>
              <a:rPr lang="en-US" dirty="0" smtClean="0"/>
              <a:t>Type of proposals</a:t>
            </a:r>
          </a:p>
          <a:p>
            <a:r>
              <a:rPr lang="en-US" dirty="0" smtClean="0"/>
              <a:t>Guidelines for abstract</a:t>
            </a:r>
          </a:p>
          <a:p>
            <a:r>
              <a:rPr lang="en-US" dirty="0" smtClean="0"/>
              <a:t>Incentives</a:t>
            </a:r>
          </a:p>
          <a:p>
            <a:r>
              <a:rPr lang="en-US" dirty="0" smtClean="0"/>
              <a:t>How to submit? (EasyChair)</a:t>
            </a:r>
          </a:p>
          <a:p>
            <a:r>
              <a:rPr lang="en-US" dirty="0" smtClean="0"/>
              <a:t>Deadlines</a:t>
            </a:r>
          </a:p>
          <a:p>
            <a:r>
              <a:rPr lang="en-US" dirty="0" smtClean="0"/>
              <a:t>Notification of decision</a:t>
            </a:r>
          </a:p>
          <a:p>
            <a:r>
              <a:rPr lang="en-US" dirty="0" smtClean="0"/>
              <a:t>Conditions of acceptance</a:t>
            </a:r>
          </a:p>
          <a:p>
            <a:r>
              <a:rPr lang="en-US" dirty="0" smtClean="0"/>
              <a:t>INCOSE IP Release Form</a:t>
            </a:r>
          </a:p>
        </p:txBody>
      </p:sp>
      <p:sp>
        <p:nvSpPr>
          <p:cNvPr id="3" name="Slide Number Placeholder 2"/>
          <p:cNvSpPr>
            <a:spLocks noGrp="1"/>
          </p:cNvSpPr>
          <p:nvPr>
            <p:ph type="sldNum" sz="quarter" idx="12"/>
          </p:nvPr>
        </p:nvSpPr>
        <p:spPr/>
        <p:txBody>
          <a:bodyPr/>
          <a:lstStyle/>
          <a:p>
            <a:fld id="{0FD161A6-9140-4EFA-9181-C8A8A7ED89D0}" type="slidenum">
              <a:rPr lang="en-US" smtClean="0"/>
              <a:t>32</a:t>
            </a:fld>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01601" y="1825625"/>
            <a:ext cx="372279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3564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Flyer</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33</a:t>
            </a:fld>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081" y="1500187"/>
            <a:ext cx="4287838" cy="535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301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Tote Bags</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34</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880" y="1340580"/>
            <a:ext cx="4052239" cy="539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218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 Booklet</a:t>
            </a:r>
            <a:endParaRPr lang="en-US" dirty="0"/>
          </a:p>
        </p:txBody>
      </p:sp>
      <p:sp>
        <p:nvSpPr>
          <p:cNvPr id="3" name="Content Placeholder 2"/>
          <p:cNvSpPr>
            <a:spLocks noGrp="1"/>
          </p:cNvSpPr>
          <p:nvPr>
            <p:ph sz="half" idx="1"/>
          </p:nvPr>
        </p:nvSpPr>
        <p:spPr/>
        <p:txBody>
          <a:bodyPr/>
          <a:lstStyle/>
          <a:p>
            <a:r>
              <a:rPr lang="en-US" dirty="0" smtClean="0"/>
              <a:t>Welcome</a:t>
            </a:r>
          </a:p>
          <a:p>
            <a:r>
              <a:rPr lang="en-US" dirty="0" smtClean="0"/>
              <a:t>Conference Program</a:t>
            </a:r>
          </a:p>
          <a:p>
            <a:r>
              <a:rPr lang="en-US" dirty="0" smtClean="0"/>
              <a:t>Floor Plan</a:t>
            </a:r>
          </a:p>
          <a:p>
            <a:r>
              <a:rPr lang="en-US" dirty="0" smtClean="0"/>
              <a:t>Sponsor Logos</a:t>
            </a:r>
          </a:p>
          <a:p>
            <a:r>
              <a:rPr lang="en-US" dirty="0" smtClean="0"/>
              <a:t>Keynote Biographies</a:t>
            </a:r>
          </a:p>
          <a:p>
            <a:r>
              <a:rPr lang="en-US" dirty="0" smtClean="0"/>
              <a:t>Teaser for Next Year’s Conference</a:t>
            </a:r>
            <a:endParaRPr lang="en-US" dirty="0"/>
          </a:p>
        </p:txBody>
      </p:sp>
      <p:sp>
        <p:nvSpPr>
          <p:cNvPr id="5" name="Slide Number Placeholder 4"/>
          <p:cNvSpPr>
            <a:spLocks noGrp="1"/>
          </p:cNvSpPr>
          <p:nvPr>
            <p:ph type="sldNum" sz="quarter" idx="12"/>
          </p:nvPr>
        </p:nvSpPr>
        <p:spPr/>
        <p:txBody>
          <a:bodyPr/>
          <a:lstStyle/>
          <a:p>
            <a:fld id="{0FD161A6-9140-4EFA-9181-C8A8A7ED89D0}" type="slidenum">
              <a:rPr lang="en-US" smtClean="0"/>
              <a:t>35</a:t>
            </a:fld>
            <a:endParaRPr lang="en-US" dirty="0"/>
          </a:p>
        </p:txBody>
      </p:sp>
      <p:pic>
        <p:nvPicPr>
          <p:cNvPr id="14341" name="Picture 5" descr="C:\Users\White\AppData\Local\Microsoft\Windows\Temporary Internet Files\Content.IE5\ZVMMP78I\5-CITITALES-booklet-4[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63031" y="1846723"/>
            <a:ext cx="5181600" cy="370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409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 at Events</a:t>
            </a:r>
            <a:endParaRPr lang="en-US" dirty="0"/>
          </a:p>
        </p:txBody>
      </p:sp>
      <p:sp>
        <p:nvSpPr>
          <p:cNvPr id="4" name="Content Placeholder 3"/>
          <p:cNvSpPr>
            <a:spLocks noGrp="1"/>
          </p:cNvSpPr>
          <p:nvPr>
            <p:ph sz="half" idx="1"/>
          </p:nvPr>
        </p:nvSpPr>
        <p:spPr/>
        <p:txBody>
          <a:bodyPr/>
          <a:lstStyle/>
          <a:p>
            <a:r>
              <a:rPr lang="en-US" dirty="0" smtClean="0"/>
              <a:t>International Workshop (IW)</a:t>
            </a:r>
          </a:p>
          <a:p>
            <a:r>
              <a:rPr lang="en-US" dirty="0" smtClean="0"/>
              <a:t>International Symposium (IS)</a:t>
            </a:r>
          </a:p>
          <a:p>
            <a:r>
              <a:rPr lang="en-US" dirty="0" smtClean="0"/>
              <a:t>Participating Chapter Websites</a:t>
            </a:r>
          </a:p>
          <a:p>
            <a:r>
              <a:rPr lang="en-US" dirty="0" smtClean="0"/>
              <a:t>Americas Sector Meetings</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36</a:t>
            </a:fld>
            <a:endParaRPr lang="en-US" dirty="0"/>
          </a:p>
        </p:txBody>
      </p:sp>
      <p:pic>
        <p:nvPicPr>
          <p:cNvPr id="18434" name="Picture 2" descr="C:\Users\White\AppData\Local\Microsoft\Windows\Temporary Internet Files\Content.IE5\6MBMGDPB\promotion[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94836" y="1892431"/>
            <a:ext cx="51816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113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Certificates &amp; Gifts</a:t>
            </a:r>
            <a:endParaRPr lang="en-US" dirty="0"/>
          </a:p>
        </p:txBody>
      </p:sp>
      <p:sp>
        <p:nvSpPr>
          <p:cNvPr id="3" name="Content Placeholder 2"/>
          <p:cNvSpPr>
            <a:spLocks noGrp="1"/>
          </p:cNvSpPr>
          <p:nvPr>
            <p:ph idx="1"/>
          </p:nvPr>
        </p:nvSpPr>
        <p:spPr/>
        <p:txBody>
          <a:bodyPr/>
          <a:lstStyle/>
          <a:p>
            <a:r>
              <a:rPr lang="en-US" dirty="0" smtClean="0"/>
              <a:t>Certificates</a:t>
            </a:r>
          </a:p>
          <a:p>
            <a:pPr lvl="1"/>
            <a:r>
              <a:rPr lang="en-US" dirty="0" smtClean="0"/>
              <a:t>Certificate of Sponsorship</a:t>
            </a:r>
          </a:p>
          <a:p>
            <a:pPr lvl="1"/>
            <a:r>
              <a:rPr lang="en-US" dirty="0" smtClean="0"/>
              <a:t>Certificate of Presentation</a:t>
            </a:r>
          </a:p>
          <a:p>
            <a:pPr lvl="1"/>
            <a:r>
              <a:rPr lang="en-US" dirty="0" smtClean="0"/>
              <a:t>Certificate of Service</a:t>
            </a:r>
          </a:p>
          <a:p>
            <a:r>
              <a:rPr lang="en-US" dirty="0" smtClean="0"/>
              <a:t>Gifts to Keynote Speakers</a:t>
            </a:r>
          </a:p>
          <a:p>
            <a:pPr lvl="1"/>
            <a:r>
              <a:rPr lang="en-US" dirty="0" smtClean="0"/>
              <a:t>Inexpensive (&lt; $10)</a:t>
            </a:r>
          </a:p>
          <a:p>
            <a:pPr lvl="1"/>
            <a:r>
              <a:rPr lang="en-US" dirty="0" smtClean="0"/>
              <a:t>Some keynote speakers may have limitations on accepting gifts.</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37</a:t>
            </a:fld>
            <a:endParaRPr lang="en-US" dirty="0"/>
          </a:p>
        </p:txBody>
      </p:sp>
    </p:spTree>
    <p:extLst>
      <p:ext uri="{BB962C8B-B14F-4D97-AF65-F5344CB8AC3E}">
        <p14:creationId xmlns:p14="http://schemas.microsoft.com/office/powerpoint/2010/main" val="15049075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38</a:t>
            </a:fld>
            <a:endParaRPr lang="en-US" dirty="0"/>
          </a:p>
        </p:txBody>
      </p:sp>
    </p:spTree>
    <p:extLst>
      <p:ext uri="{BB962C8B-B14F-4D97-AF65-F5344CB8AC3E}">
        <p14:creationId xmlns:p14="http://schemas.microsoft.com/office/powerpoint/2010/main" val="4175685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&amp; Expenses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Revenue</a:t>
            </a:r>
          </a:p>
          <a:p>
            <a:pPr lvl="1"/>
            <a:r>
              <a:rPr lang="en-US" dirty="0" smtClean="0"/>
              <a:t>Ticket sales</a:t>
            </a:r>
          </a:p>
          <a:p>
            <a:pPr lvl="1"/>
            <a:r>
              <a:rPr lang="en-US" dirty="0" smtClean="0"/>
              <a:t>Sponsors</a:t>
            </a:r>
          </a:p>
          <a:p>
            <a:pPr lvl="1"/>
            <a:r>
              <a:rPr lang="en-US" dirty="0" smtClean="0"/>
              <a:t>Contributions from participating chapters</a:t>
            </a:r>
          </a:p>
          <a:p>
            <a:r>
              <a:rPr lang="en-US" dirty="0" smtClean="0"/>
              <a:t>Expenses</a:t>
            </a:r>
          </a:p>
          <a:p>
            <a:pPr lvl="1"/>
            <a:r>
              <a:rPr lang="en-US" dirty="0" smtClean="0"/>
              <a:t>Location</a:t>
            </a:r>
          </a:p>
          <a:p>
            <a:pPr lvl="1"/>
            <a:r>
              <a:rPr lang="en-US" dirty="0" smtClean="0"/>
              <a:t>Catering</a:t>
            </a:r>
          </a:p>
          <a:p>
            <a:pPr lvl="1"/>
            <a:r>
              <a:rPr lang="en-US" dirty="0" smtClean="0"/>
              <a:t>Preparation of materials</a:t>
            </a:r>
          </a:p>
          <a:p>
            <a:r>
              <a:rPr lang="en-US" dirty="0" smtClean="0"/>
              <a:t>Consider pessimistic, realistic, &amp; optimistic scenarios</a:t>
            </a:r>
          </a:p>
        </p:txBody>
      </p:sp>
      <p:sp>
        <p:nvSpPr>
          <p:cNvPr id="4" name="Slide Number Placeholder 3"/>
          <p:cNvSpPr>
            <a:spLocks noGrp="1"/>
          </p:cNvSpPr>
          <p:nvPr>
            <p:ph type="sldNum" sz="quarter" idx="12"/>
          </p:nvPr>
        </p:nvSpPr>
        <p:spPr/>
        <p:txBody>
          <a:bodyPr/>
          <a:lstStyle/>
          <a:p>
            <a:fld id="{0FD161A6-9140-4EFA-9181-C8A8A7ED89D0}" type="slidenum">
              <a:rPr lang="en-US" smtClean="0"/>
              <a:t>39</a:t>
            </a:fld>
            <a:endParaRPr lang="en-US" dirty="0"/>
          </a:p>
        </p:txBody>
      </p:sp>
      <p:pic>
        <p:nvPicPr>
          <p:cNvPr id="16386" name="Picture 2" descr="C:\Users\White\AppData\Local\Microsoft\Windows\Temporary Internet Files\Content.IE5\ZVMMP78I\15961-illustration-of-dollar-signs-pv[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3233" y="1658648"/>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77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Regional Conference?</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4</a:t>
            </a:fld>
            <a:endParaRPr lang="en-US" dirty="0"/>
          </a:p>
        </p:txBody>
      </p:sp>
    </p:spTree>
    <p:extLst>
      <p:ext uri="{BB962C8B-B14F-4D97-AF65-F5344CB8AC3E}">
        <p14:creationId xmlns:p14="http://schemas.microsoft.com/office/powerpoint/2010/main" val="18349924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Memorandum of Agreement (MoA)</a:t>
            </a:r>
            <a:endParaRPr lang="en-US" dirty="0"/>
          </a:p>
        </p:txBody>
      </p:sp>
      <p:sp>
        <p:nvSpPr>
          <p:cNvPr id="3" name="Content Placeholder 2"/>
          <p:cNvSpPr>
            <a:spLocks noGrp="1"/>
          </p:cNvSpPr>
          <p:nvPr>
            <p:ph idx="1"/>
          </p:nvPr>
        </p:nvSpPr>
        <p:spPr/>
        <p:txBody>
          <a:bodyPr>
            <a:normAutofit fontScale="92500"/>
          </a:bodyPr>
          <a:lstStyle/>
          <a:p>
            <a:r>
              <a:rPr lang="en-US" dirty="0" smtClean="0"/>
              <a:t>Opportunity for host &amp; participating chapters to benefit from conference</a:t>
            </a:r>
          </a:p>
          <a:p>
            <a:r>
              <a:rPr lang="en-US" dirty="0" smtClean="0"/>
              <a:t>Bank account that carries over from year to year</a:t>
            </a:r>
          </a:p>
          <a:p>
            <a:r>
              <a:rPr lang="en-US" dirty="0"/>
              <a:t>WSRC chapters provide financial support in 2020 and receive no financial return.  In 2021 and future years they are not required to provide financial support.  They still receive credit as sponsoring chapters</a:t>
            </a:r>
            <a:r>
              <a:rPr lang="en-US" dirty="0" smtClean="0"/>
              <a:t>.</a:t>
            </a:r>
          </a:p>
          <a:p>
            <a:r>
              <a:rPr lang="en-US" dirty="0"/>
              <a:t>Surplus less $2500 (TBR) stays in a WSRC financial account and is used by the next year’s host chapter with a goal of reaching $10,000 and more in the future.</a:t>
            </a:r>
          </a:p>
          <a:p>
            <a:r>
              <a:rPr lang="en-US" dirty="0"/>
              <a:t>$2500 (TBR) remains with the host </a:t>
            </a:r>
            <a:r>
              <a:rPr lang="en-US" dirty="0" smtClean="0"/>
              <a:t>chapter</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40</a:t>
            </a:fld>
            <a:endParaRPr lang="en-US" dirty="0"/>
          </a:p>
        </p:txBody>
      </p:sp>
    </p:spTree>
    <p:extLst>
      <p:ext uri="{BB962C8B-B14F-4D97-AF65-F5344CB8AC3E}">
        <p14:creationId xmlns:p14="http://schemas.microsoft.com/office/powerpoint/2010/main" val="17013901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Participating Chapters (WSRC)</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41</a:t>
            </a:fld>
            <a:endParaRPr lang="en-US" dirty="0"/>
          </a:p>
        </p:txBody>
      </p:sp>
      <p:pic>
        <p:nvPicPr>
          <p:cNvPr id="5" name="Picture 4"/>
          <p:cNvPicPr>
            <a:picLocks noChangeAspect="1"/>
          </p:cNvPicPr>
          <p:nvPr/>
        </p:nvPicPr>
        <p:blipFill>
          <a:blip r:embed="rId2"/>
          <a:stretch>
            <a:fillRect/>
          </a:stretch>
        </p:blipFill>
        <p:spPr>
          <a:xfrm>
            <a:off x="2665948" y="1333500"/>
            <a:ext cx="6860104" cy="5372100"/>
          </a:xfrm>
          <a:prstGeom prst="rect">
            <a:avLst/>
          </a:prstGeom>
        </p:spPr>
      </p:pic>
      <p:sp>
        <p:nvSpPr>
          <p:cNvPr id="6" name="Oval 5"/>
          <p:cNvSpPr/>
          <p:nvPr/>
        </p:nvSpPr>
        <p:spPr>
          <a:xfrm>
            <a:off x="3242992" y="1690688"/>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08796" y="3276600"/>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61143" y="4045744"/>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37343" y="4198144"/>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189920" y="3124200"/>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097337" y="4121944"/>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189920" y="4350544"/>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3798855" y="2407444"/>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977799" y="3352800"/>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857331" y="3988235"/>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3567362" y="1942649"/>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30339" y="1725717"/>
            <a:ext cx="1472775" cy="369332"/>
          </a:xfrm>
          <a:prstGeom prst="rect">
            <a:avLst/>
          </a:prstGeom>
          <a:noFill/>
        </p:spPr>
        <p:txBody>
          <a:bodyPr wrap="none" rtlCol="0">
            <a:spAutoFit/>
          </a:bodyPr>
          <a:lstStyle/>
          <a:p>
            <a:r>
              <a:rPr lang="en-US" dirty="0">
                <a:solidFill>
                  <a:srgbClr val="0070C0"/>
                </a:solidFill>
              </a:rPr>
              <a:t>Seattle Metro</a:t>
            </a:r>
          </a:p>
        </p:txBody>
      </p:sp>
      <p:sp>
        <p:nvSpPr>
          <p:cNvPr id="18" name="TextBox 17"/>
          <p:cNvSpPr txBox="1"/>
          <p:nvPr/>
        </p:nvSpPr>
        <p:spPr>
          <a:xfrm>
            <a:off x="838200" y="2292673"/>
            <a:ext cx="952184" cy="369332"/>
          </a:xfrm>
          <a:prstGeom prst="rect">
            <a:avLst/>
          </a:prstGeom>
          <a:noFill/>
        </p:spPr>
        <p:txBody>
          <a:bodyPr wrap="none" rtlCol="0">
            <a:spAutoFit/>
          </a:bodyPr>
          <a:lstStyle/>
          <a:p>
            <a:r>
              <a:rPr lang="en-US" dirty="0">
                <a:solidFill>
                  <a:srgbClr val="0070C0"/>
                </a:solidFill>
              </a:rPr>
              <a:t>Cascade</a:t>
            </a:r>
          </a:p>
        </p:txBody>
      </p:sp>
      <p:sp>
        <p:nvSpPr>
          <p:cNvPr id="19" name="TextBox 18"/>
          <p:cNvSpPr txBox="1"/>
          <p:nvPr/>
        </p:nvSpPr>
        <p:spPr>
          <a:xfrm>
            <a:off x="91410" y="3091934"/>
            <a:ext cx="2325124" cy="369332"/>
          </a:xfrm>
          <a:prstGeom prst="rect">
            <a:avLst/>
          </a:prstGeom>
          <a:noFill/>
        </p:spPr>
        <p:txBody>
          <a:bodyPr wrap="none" rtlCol="0">
            <a:spAutoFit/>
          </a:bodyPr>
          <a:lstStyle/>
          <a:p>
            <a:r>
              <a:rPr lang="en-US" dirty="0">
                <a:solidFill>
                  <a:srgbClr val="0070C0"/>
                </a:solidFill>
              </a:rPr>
              <a:t>San Francisco Bay Area</a:t>
            </a:r>
          </a:p>
        </p:txBody>
      </p:sp>
      <p:sp>
        <p:nvSpPr>
          <p:cNvPr id="20" name="TextBox 19"/>
          <p:cNvSpPr txBox="1"/>
          <p:nvPr/>
        </p:nvSpPr>
        <p:spPr>
          <a:xfrm>
            <a:off x="1210743" y="3828812"/>
            <a:ext cx="1282402" cy="369332"/>
          </a:xfrm>
          <a:prstGeom prst="rect">
            <a:avLst/>
          </a:prstGeom>
          <a:noFill/>
        </p:spPr>
        <p:txBody>
          <a:bodyPr wrap="none" rtlCol="0">
            <a:spAutoFit/>
          </a:bodyPr>
          <a:lstStyle/>
          <a:p>
            <a:r>
              <a:rPr lang="en-US" dirty="0">
                <a:solidFill>
                  <a:srgbClr val="0070C0"/>
                </a:solidFill>
              </a:rPr>
              <a:t>Los Angeles</a:t>
            </a:r>
          </a:p>
        </p:txBody>
      </p:sp>
      <p:sp>
        <p:nvSpPr>
          <p:cNvPr id="21" name="TextBox 20"/>
          <p:cNvSpPr txBox="1"/>
          <p:nvPr/>
        </p:nvSpPr>
        <p:spPr>
          <a:xfrm>
            <a:off x="1469769" y="4183722"/>
            <a:ext cx="1116011" cy="369332"/>
          </a:xfrm>
          <a:prstGeom prst="rect">
            <a:avLst/>
          </a:prstGeom>
          <a:noFill/>
        </p:spPr>
        <p:txBody>
          <a:bodyPr wrap="none" rtlCol="0">
            <a:spAutoFit/>
          </a:bodyPr>
          <a:lstStyle/>
          <a:p>
            <a:r>
              <a:rPr lang="en-US" dirty="0">
                <a:solidFill>
                  <a:srgbClr val="0070C0"/>
                </a:solidFill>
              </a:rPr>
              <a:t>San Diego</a:t>
            </a:r>
          </a:p>
        </p:txBody>
      </p:sp>
      <p:sp>
        <p:nvSpPr>
          <p:cNvPr id="22" name="TextBox 21"/>
          <p:cNvSpPr txBox="1"/>
          <p:nvPr/>
        </p:nvSpPr>
        <p:spPr>
          <a:xfrm>
            <a:off x="4591571" y="1423270"/>
            <a:ext cx="1263423" cy="369332"/>
          </a:xfrm>
          <a:prstGeom prst="rect">
            <a:avLst/>
          </a:prstGeom>
          <a:noFill/>
        </p:spPr>
        <p:txBody>
          <a:bodyPr wrap="none" rtlCol="0">
            <a:spAutoFit/>
          </a:bodyPr>
          <a:lstStyle/>
          <a:p>
            <a:r>
              <a:rPr lang="en-US" dirty="0">
                <a:solidFill>
                  <a:srgbClr val="0070C0"/>
                </a:solidFill>
              </a:rPr>
              <a:t>Snake River</a:t>
            </a:r>
          </a:p>
        </p:txBody>
      </p:sp>
      <p:sp>
        <p:nvSpPr>
          <p:cNvPr id="23" name="TextBox 22"/>
          <p:cNvSpPr txBox="1"/>
          <p:nvPr/>
        </p:nvSpPr>
        <p:spPr>
          <a:xfrm>
            <a:off x="4832577" y="2515966"/>
            <a:ext cx="984437" cy="369332"/>
          </a:xfrm>
          <a:prstGeom prst="rect">
            <a:avLst/>
          </a:prstGeom>
          <a:noFill/>
        </p:spPr>
        <p:txBody>
          <a:bodyPr wrap="none" rtlCol="0">
            <a:spAutoFit/>
          </a:bodyPr>
          <a:lstStyle/>
          <a:p>
            <a:r>
              <a:rPr lang="en-US" dirty="0">
                <a:solidFill>
                  <a:srgbClr val="0070C0"/>
                </a:solidFill>
              </a:rPr>
              <a:t>Wasatch</a:t>
            </a:r>
          </a:p>
        </p:txBody>
      </p:sp>
      <p:sp>
        <p:nvSpPr>
          <p:cNvPr id="24" name="TextBox 23"/>
          <p:cNvSpPr txBox="1"/>
          <p:nvPr/>
        </p:nvSpPr>
        <p:spPr>
          <a:xfrm>
            <a:off x="5429846" y="3118394"/>
            <a:ext cx="2220801" cy="369332"/>
          </a:xfrm>
          <a:prstGeom prst="rect">
            <a:avLst/>
          </a:prstGeom>
          <a:noFill/>
        </p:spPr>
        <p:txBody>
          <a:bodyPr wrap="none" rtlCol="0">
            <a:spAutoFit/>
          </a:bodyPr>
          <a:lstStyle/>
          <a:p>
            <a:r>
              <a:rPr lang="en-US" dirty="0">
                <a:solidFill>
                  <a:srgbClr val="0070C0"/>
                </a:solidFill>
              </a:rPr>
              <a:t>Colorado Front Range</a:t>
            </a:r>
          </a:p>
        </p:txBody>
      </p:sp>
      <p:sp>
        <p:nvSpPr>
          <p:cNvPr id="25" name="TextBox 24"/>
          <p:cNvSpPr txBox="1"/>
          <p:nvPr/>
        </p:nvSpPr>
        <p:spPr>
          <a:xfrm>
            <a:off x="5445916" y="3905012"/>
            <a:ext cx="1441998" cy="369332"/>
          </a:xfrm>
          <a:prstGeom prst="rect">
            <a:avLst/>
          </a:prstGeom>
          <a:noFill/>
        </p:spPr>
        <p:txBody>
          <a:bodyPr wrap="none" rtlCol="0">
            <a:spAutoFit/>
          </a:bodyPr>
          <a:lstStyle/>
          <a:p>
            <a:r>
              <a:rPr lang="en-US" dirty="0">
                <a:solidFill>
                  <a:srgbClr val="0070C0"/>
                </a:solidFill>
              </a:rPr>
              <a:t>Enchantment</a:t>
            </a:r>
          </a:p>
        </p:txBody>
      </p:sp>
      <p:sp>
        <p:nvSpPr>
          <p:cNvPr id="26" name="TextBox 25"/>
          <p:cNvSpPr txBox="1"/>
          <p:nvPr/>
        </p:nvSpPr>
        <p:spPr>
          <a:xfrm>
            <a:off x="5145293" y="4323691"/>
            <a:ext cx="1618648" cy="369332"/>
          </a:xfrm>
          <a:prstGeom prst="rect">
            <a:avLst/>
          </a:prstGeom>
          <a:noFill/>
        </p:spPr>
        <p:txBody>
          <a:bodyPr wrap="none" rtlCol="0">
            <a:spAutoFit/>
          </a:bodyPr>
          <a:lstStyle/>
          <a:p>
            <a:r>
              <a:rPr lang="en-US" dirty="0">
                <a:solidFill>
                  <a:srgbClr val="0070C0"/>
                </a:solidFill>
              </a:rPr>
              <a:t>Central Arizona</a:t>
            </a:r>
          </a:p>
        </p:txBody>
      </p:sp>
      <p:sp>
        <p:nvSpPr>
          <p:cNvPr id="27" name="TextBox 26"/>
          <p:cNvSpPr txBox="1"/>
          <p:nvPr/>
        </p:nvSpPr>
        <p:spPr>
          <a:xfrm>
            <a:off x="4548267" y="4868733"/>
            <a:ext cx="1809854" cy="369332"/>
          </a:xfrm>
          <a:prstGeom prst="rect">
            <a:avLst/>
          </a:prstGeom>
          <a:noFill/>
        </p:spPr>
        <p:txBody>
          <a:bodyPr wrap="none" rtlCol="0">
            <a:spAutoFit/>
          </a:bodyPr>
          <a:lstStyle/>
          <a:p>
            <a:r>
              <a:rPr lang="en-US" dirty="0">
                <a:solidFill>
                  <a:srgbClr val="0070C0"/>
                </a:solidFill>
              </a:rPr>
              <a:t>Southern Arizona</a:t>
            </a:r>
          </a:p>
        </p:txBody>
      </p:sp>
      <p:cxnSp>
        <p:nvCxnSpPr>
          <p:cNvPr id="28" name="Straight Connector 27"/>
          <p:cNvCxnSpPr>
            <a:stCxn id="17" idx="3"/>
            <a:endCxn id="6" idx="2"/>
          </p:cNvCxnSpPr>
          <p:nvPr/>
        </p:nvCxnSpPr>
        <p:spPr>
          <a:xfrm flipV="1">
            <a:off x="1803114" y="1766888"/>
            <a:ext cx="1439878" cy="143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8" idx="3"/>
            <a:endCxn id="16" idx="2"/>
          </p:cNvCxnSpPr>
          <p:nvPr/>
        </p:nvCxnSpPr>
        <p:spPr>
          <a:xfrm flipV="1">
            <a:off x="1790384" y="2018849"/>
            <a:ext cx="1776978" cy="45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9" idx="3"/>
            <a:endCxn id="7" idx="2"/>
          </p:cNvCxnSpPr>
          <p:nvPr/>
        </p:nvCxnSpPr>
        <p:spPr>
          <a:xfrm>
            <a:off x="2416534" y="3276600"/>
            <a:ext cx="392262"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stCxn id="21" idx="3"/>
            <a:endCxn id="9" idx="2"/>
          </p:cNvCxnSpPr>
          <p:nvPr/>
        </p:nvCxnSpPr>
        <p:spPr>
          <a:xfrm flipV="1">
            <a:off x="2585780" y="4274344"/>
            <a:ext cx="751563" cy="94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0" idx="3"/>
            <a:endCxn id="8" idx="2"/>
          </p:cNvCxnSpPr>
          <p:nvPr/>
        </p:nvCxnSpPr>
        <p:spPr>
          <a:xfrm>
            <a:off x="2493145" y="4013478"/>
            <a:ext cx="767998" cy="108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2" idx="1"/>
            <a:endCxn id="13" idx="7"/>
          </p:cNvCxnSpPr>
          <p:nvPr/>
        </p:nvCxnSpPr>
        <p:spPr>
          <a:xfrm flipH="1">
            <a:off x="3928937" y="1607936"/>
            <a:ext cx="662634" cy="821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3" idx="1"/>
            <a:endCxn id="10" idx="7"/>
          </p:cNvCxnSpPr>
          <p:nvPr/>
        </p:nvCxnSpPr>
        <p:spPr>
          <a:xfrm flipH="1">
            <a:off x="4320002" y="2700632"/>
            <a:ext cx="512575" cy="445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4" idx="1"/>
            <a:endCxn id="14" idx="7"/>
          </p:cNvCxnSpPr>
          <p:nvPr/>
        </p:nvCxnSpPr>
        <p:spPr>
          <a:xfrm flipH="1">
            <a:off x="5107881" y="3303060"/>
            <a:ext cx="321965" cy="72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5" idx="1"/>
            <a:endCxn id="15" idx="6"/>
          </p:cNvCxnSpPr>
          <p:nvPr/>
        </p:nvCxnSpPr>
        <p:spPr>
          <a:xfrm flipH="1" flipV="1">
            <a:off x="5009731" y="4064435"/>
            <a:ext cx="436185" cy="25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6" idx="1"/>
            <a:endCxn id="11" idx="6"/>
          </p:cNvCxnSpPr>
          <p:nvPr/>
        </p:nvCxnSpPr>
        <p:spPr>
          <a:xfrm flipH="1" flipV="1">
            <a:off x="4249737" y="4198144"/>
            <a:ext cx="895556" cy="310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7" idx="1"/>
            <a:endCxn id="12" idx="5"/>
          </p:cNvCxnSpPr>
          <p:nvPr/>
        </p:nvCxnSpPr>
        <p:spPr>
          <a:xfrm flipH="1" flipV="1">
            <a:off x="4320002" y="4480626"/>
            <a:ext cx="228265" cy="5727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862537" y="5113152"/>
            <a:ext cx="3136884" cy="1200329"/>
          </a:xfrm>
          <a:prstGeom prst="rect">
            <a:avLst/>
          </a:prstGeom>
          <a:noFill/>
        </p:spPr>
        <p:txBody>
          <a:bodyPr wrap="none" rtlCol="0">
            <a:spAutoFit/>
          </a:bodyPr>
          <a:lstStyle/>
          <a:p>
            <a:r>
              <a:rPr lang="en-US" dirty="0"/>
              <a:t>*All chapters are within the</a:t>
            </a:r>
          </a:p>
          <a:p>
            <a:r>
              <a:rPr lang="en-US" dirty="0"/>
              <a:t>Pacific or Mountain time zones.</a:t>
            </a:r>
          </a:p>
          <a:p>
            <a:r>
              <a:rPr lang="en-US" dirty="0"/>
              <a:t>(Participating chapters are in </a:t>
            </a:r>
          </a:p>
          <a:p>
            <a:r>
              <a:rPr lang="en-US" dirty="0">
                <a:solidFill>
                  <a:srgbClr val="FFC000"/>
                </a:solidFill>
              </a:rPr>
              <a:t>orange</a:t>
            </a:r>
            <a:r>
              <a:rPr lang="en-US" dirty="0"/>
              <a:t>.)</a:t>
            </a:r>
          </a:p>
        </p:txBody>
      </p:sp>
    </p:spTree>
    <p:extLst>
      <p:ext uri="{BB962C8B-B14F-4D97-AF65-F5344CB8AC3E}">
        <p14:creationId xmlns:p14="http://schemas.microsoft.com/office/powerpoint/2010/main" val="528207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42</a:t>
            </a:fld>
            <a:endParaRPr lang="en-US" dirty="0"/>
          </a:p>
        </p:txBody>
      </p:sp>
    </p:spTree>
    <p:extLst>
      <p:ext uri="{BB962C8B-B14F-4D97-AF65-F5344CB8AC3E}">
        <p14:creationId xmlns:p14="http://schemas.microsoft.com/office/powerpoint/2010/main" val="5261491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Find Sponsors?</a:t>
            </a:r>
            <a:endParaRPr lang="en-US" dirty="0"/>
          </a:p>
        </p:txBody>
      </p:sp>
      <p:sp>
        <p:nvSpPr>
          <p:cNvPr id="3" name="Content Placeholder 2"/>
          <p:cNvSpPr>
            <a:spLocks noGrp="1"/>
          </p:cNvSpPr>
          <p:nvPr>
            <p:ph sz="half" idx="1"/>
          </p:nvPr>
        </p:nvSpPr>
        <p:spPr/>
        <p:txBody>
          <a:bodyPr>
            <a:normAutofit/>
          </a:bodyPr>
          <a:lstStyle/>
          <a:p>
            <a:r>
              <a:rPr lang="en-US" dirty="0" smtClean="0"/>
              <a:t>Meeting Locations</a:t>
            </a:r>
          </a:p>
          <a:p>
            <a:r>
              <a:rPr lang="en-US" dirty="0" smtClean="0"/>
              <a:t>Chapter Participation</a:t>
            </a:r>
          </a:p>
          <a:p>
            <a:r>
              <a:rPr lang="en-US" dirty="0" smtClean="0"/>
              <a:t>Present Supporters</a:t>
            </a:r>
          </a:p>
          <a:p>
            <a:r>
              <a:rPr lang="en-US" dirty="0" smtClean="0"/>
              <a:t>Past Supporters of Events</a:t>
            </a:r>
          </a:p>
          <a:p>
            <a:r>
              <a:rPr lang="en-US" dirty="0" smtClean="0"/>
              <a:t>Frequent Supporters of INCOSE Events</a:t>
            </a:r>
          </a:p>
          <a:p>
            <a:r>
              <a:rPr lang="en-US" dirty="0" smtClean="0"/>
              <a:t>INCOSE</a:t>
            </a:r>
          </a:p>
          <a:p>
            <a:pPr lvl="1"/>
            <a:r>
              <a:rPr lang="en-US" dirty="0" smtClean="0"/>
              <a:t>Regional Chapters</a:t>
            </a:r>
          </a:p>
          <a:p>
            <a:pPr lvl="1"/>
            <a:r>
              <a:rPr lang="en-US" dirty="0" smtClean="0"/>
              <a:t>Americas Sector</a:t>
            </a:r>
            <a:endParaRPr lang="en-US" dirty="0"/>
          </a:p>
        </p:txBody>
      </p:sp>
      <p:sp>
        <p:nvSpPr>
          <p:cNvPr id="5" name="Slide Number Placeholder 4"/>
          <p:cNvSpPr>
            <a:spLocks noGrp="1"/>
          </p:cNvSpPr>
          <p:nvPr>
            <p:ph type="sldNum" sz="quarter" idx="12"/>
          </p:nvPr>
        </p:nvSpPr>
        <p:spPr/>
        <p:txBody>
          <a:bodyPr/>
          <a:lstStyle/>
          <a:p>
            <a:fld id="{0FD161A6-9140-4EFA-9181-C8A8A7ED89D0}" type="slidenum">
              <a:rPr lang="en-US" smtClean="0"/>
              <a:t>43</a:t>
            </a:fld>
            <a:endParaRPr lang="en-US" dirty="0"/>
          </a:p>
        </p:txBody>
      </p:sp>
      <p:pic>
        <p:nvPicPr>
          <p:cNvPr id="1027" name="Picture 3" descr="C:\Users\White\AppData\Local\Microsoft\Windows\Temporary Internet Files\Content.IE5\FKZNEWGE\sponsors[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8690" y="1844723"/>
            <a:ext cx="51816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56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Sponsorship Invitation</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44</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00225"/>
            <a:ext cx="91440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120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Exhibits</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45</a:t>
            </a:fld>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275" y="1370013"/>
            <a:ext cx="65182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874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 Gratitude to Your Sponsors</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46</a:t>
            </a:fld>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9" y="1545313"/>
            <a:ext cx="685482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2342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47</a:t>
            </a:fld>
            <a:endParaRPr lang="en-US" dirty="0"/>
          </a:p>
        </p:txBody>
      </p:sp>
    </p:spTree>
    <p:extLst>
      <p:ext uri="{BB962C8B-B14F-4D97-AF65-F5344CB8AC3E}">
        <p14:creationId xmlns:p14="http://schemas.microsoft.com/office/powerpoint/2010/main" val="424002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Timeline (1 of 2)</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48</a:t>
            </a:fld>
            <a:endParaRPr lang="en-US" dirty="0"/>
          </a:p>
        </p:txBody>
      </p:sp>
      <p:graphicFrame>
        <p:nvGraphicFramePr>
          <p:cNvPr id="4" name="Table 3">
            <a:extLst>
              <a:ext uri="{FF2B5EF4-FFF2-40B4-BE49-F238E27FC236}">
                <a16:creationId xmlns:a16="http://schemas.microsoft.com/office/drawing/2014/main" id="{FADBD5C0-9B1A-472F-BE54-6481E0119077}"/>
              </a:ext>
            </a:extLst>
          </p:cNvPr>
          <p:cNvGraphicFramePr>
            <a:graphicFrameLocks noGrp="1"/>
          </p:cNvGraphicFramePr>
          <p:nvPr>
            <p:extLst>
              <p:ext uri="{D42A27DB-BD31-4B8C-83A1-F6EECF244321}">
                <p14:modId xmlns:p14="http://schemas.microsoft.com/office/powerpoint/2010/main" val="3671129574"/>
              </p:ext>
            </p:extLst>
          </p:nvPr>
        </p:nvGraphicFramePr>
        <p:xfrm>
          <a:off x="838200" y="1565055"/>
          <a:ext cx="10515600" cy="4450080"/>
        </p:xfrm>
        <a:graphic>
          <a:graphicData uri="http://schemas.openxmlformats.org/drawingml/2006/table">
            <a:tbl>
              <a:tblPr firstRow="1" bandRow="1">
                <a:tableStyleId>{5C22544A-7EE6-4342-B048-85BDC9FD1C3A}</a:tableStyleId>
              </a:tblPr>
              <a:tblGrid>
                <a:gridCol w="1930879">
                  <a:extLst>
                    <a:ext uri="{9D8B030D-6E8A-4147-A177-3AD203B41FA5}">
                      <a16:colId xmlns:a16="http://schemas.microsoft.com/office/drawing/2014/main" val="599845058"/>
                    </a:ext>
                  </a:extLst>
                </a:gridCol>
                <a:gridCol w="8584721">
                  <a:extLst>
                    <a:ext uri="{9D8B030D-6E8A-4147-A177-3AD203B41FA5}">
                      <a16:colId xmlns:a16="http://schemas.microsoft.com/office/drawing/2014/main" val="1766870136"/>
                    </a:ext>
                  </a:extLst>
                </a:gridCol>
              </a:tblGrid>
              <a:tr h="370840">
                <a:tc>
                  <a:txBody>
                    <a:bodyPr/>
                    <a:lstStyle/>
                    <a:p>
                      <a:r>
                        <a:rPr lang="en-US" dirty="0"/>
                        <a:t>Date (All 2018)</a:t>
                      </a:r>
                    </a:p>
                  </a:txBody>
                  <a:tcPr/>
                </a:tc>
                <a:tc>
                  <a:txBody>
                    <a:bodyPr/>
                    <a:lstStyle/>
                    <a:p>
                      <a:r>
                        <a:rPr lang="en-US" dirty="0"/>
                        <a:t>Milestone</a:t>
                      </a:r>
                    </a:p>
                  </a:txBody>
                  <a:tcPr/>
                </a:tc>
                <a:extLst>
                  <a:ext uri="{0D108BD9-81ED-4DB2-BD59-A6C34878D82A}">
                    <a16:rowId xmlns:a16="http://schemas.microsoft.com/office/drawing/2014/main" val="3111013274"/>
                  </a:ext>
                </a:extLst>
              </a:tr>
              <a:tr h="370840">
                <a:tc>
                  <a:txBody>
                    <a:bodyPr/>
                    <a:lstStyle/>
                    <a:p>
                      <a:r>
                        <a:rPr lang="en-US" dirty="0"/>
                        <a:t>1/15</a:t>
                      </a:r>
                    </a:p>
                  </a:txBody>
                  <a:tcPr/>
                </a:tc>
                <a:tc>
                  <a:txBody>
                    <a:bodyPr/>
                    <a:lstStyle/>
                    <a:p>
                      <a:r>
                        <a:rPr lang="en-US" dirty="0"/>
                        <a:t>Distribute MoA, Distribute Call for Sponsorship, Publish WSRC Website</a:t>
                      </a:r>
                    </a:p>
                  </a:txBody>
                  <a:tcPr/>
                </a:tc>
                <a:extLst>
                  <a:ext uri="{0D108BD9-81ED-4DB2-BD59-A6C34878D82A}">
                    <a16:rowId xmlns:a16="http://schemas.microsoft.com/office/drawing/2014/main" val="666276907"/>
                  </a:ext>
                </a:extLst>
              </a:tr>
              <a:tr h="370840">
                <a:tc>
                  <a:txBody>
                    <a:bodyPr/>
                    <a:lstStyle/>
                    <a:p>
                      <a:r>
                        <a:rPr lang="en-US" dirty="0"/>
                        <a:t>1/31</a:t>
                      </a:r>
                    </a:p>
                  </a:txBody>
                  <a:tcPr/>
                </a:tc>
                <a:tc>
                  <a:txBody>
                    <a:bodyPr/>
                    <a:lstStyle/>
                    <a:p>
                      <a:r>
                        <a:rPr lang="en-US" dirty="0"/>
                        <a:t>Chapters commit to conference sponsorship, Confirm keynotes</a:t>
                      </a:r>
                    </a:p>
                  </a:txBody>
                  <a:tcPr/>
                </a:tc>
                <a:extLst>
                  <a:ext uri="{0D108BD9-81ED-4DB2-BD59-A6C34878D82A}">
                    <a16:rowId xmlns:a16="http://schemas.microsoft.com/office/drawing/2014/main" val="1531222920"/>
                  </a:ext>
                </a:extLst>
              </a:tr>
              <a:tr h="370840">
                <a:tc>
                  <a:txBody>
                    <a:bodyPr/>
                    <a:lstStyle/>
                    <a:p>
                      <a:r>
                        <a:rPr lang="en-US" dirty="0"/>
                        <a:t>2/14</a:t>
                      </a:r>
                    </a:p>
                  </a:txBody>
                  <a:tcPr/>
                </a:tc>
                <a:tc>
                  <a:txBody>
                    <a:bodyPr/>
                    <a:lstStyle/>
                    <a:p>
                      <a:r>
                        <a:rPr lang="en-US" dirty="0"/>
                        <a:t>Chapters return signed MoAs</a:t>
                      </a:r>
                    </a:p>
                  </a:txBody>
                  <a:tcPr/>
                </a:tc>
                <a:extLst>
                  <a:ext uri="{0D108BD9-81ED-4DB2-BD59-A6C34878D82A}">
                    <a16:rowId xmlns:a16="http://schemas.microsoft.com/office/drawing/2014/main" val="1756081995"/>
                  </a:ext>
                </a:extLst>
              </a:tr>
              <a:tr h="370840">
                <a:tc>
                  <a:txBody>
                    <a:bodyPr/>
                    <a:lstStyle/>
                    <a:p>
                      <a:r>
                        <a:rPr lang="en-US" dirty="0"/>
                        <a:t>2/28</a:t>
                      </a:r>
                    </a:p>
                  </a:txBody>
                  <a:tcPr/>
                </a:tc>
                <a:tc>
                  <a:txBody>
                    <a:bodyPr/>
                    <a:lstStyle/>
                    <a:p>
                      <a:r>
                        <a:rPr lang="en-US" dirty="0"/>
                        <a:t>Chapters provide chapter sponsorship funds</a:t>
                      </a:r>
                    </a:p>
                  </a:txBody>
                  <a:tcPr/>
                </a:tc>
                <a:extLst>
                  <a:ext uri="{0D108BD9-81ED-4DB2-BD59-A6C34878D82A}">
                    <a16:rowId xmlns:a16="http://schemas.microsoft.com/office/drawing/2014/main" val="2944476400"/>
                  </a:ext>
                </a:extLst>
              </a:tr>
              <a:tr h="370840">
                <a:tc>
                  <a:txBody>
                    <a:bodyPr/>
                    <a:lstStyle/>
                    <a:p>
                      <a:r>
                        <a:rPr lang="en-US" dirty="0"/>
                        <a:t>3/1</a:t>
                      </a:r>
                    </a:p>
                  </a:txBody>
                  <a:tcPr/>
                </a:tc>
                <a:tc>
                  <a:txBody>
                    <a:bodyPr/>
                    <a:lstStyle/>
                    <a:p>
                      <a:r>
                        <a:rPr lang="en-US" dirty="0"/>
                        <a:t>Call for presentations – Open</a:t>
                      </a:r>
                    </a:p>
                  </a:txBody>
                  <a:tcPr/>
                </a:tc>
                <a:extLst>
                  <a:ext uri="{0D108BD9-81ED-4DB2-BD59-A6C34878D82A}">
                    <a16:rowId xmlns:a16="http://schemas.microsoft.com/office/drawing/2014/main" val="4289078259"/>
                  </a:ext>
                </a:extLst>
              </a:tr>
              <a:tr h="370840">
                <a:tc>
                  <a:txBody>
                    <a:bodyPr/>
                    <a:lstStyle/>
                    <a:p>
                      <a:r>
                        <a:rPr lang="en-US" dirty="0"/>
                        <a:t>3/31</a:t>
                      </a:r>
                    </a:p>
                  </a:txBody>
                  <a:tcPr/>
                </a:tc>
                <a:tc>
                  <a:txBody>
                    <a:bodyPr/>
                    <a:lstStyle/>
                    <a:p>
                      <a:r>
                        <a:rPr lang="en-US" dirty="0"/>
                        <a:t>Call for presentations – Closed</a:t>
                      </a:r>
                    </a:p>
                  </a:txBody>
                  <a:tcPr/>
                </a:tc>
                <a:extLst>
                  <a:ext uri="{0D108BD9-81ED-4DB2-BD59-A6C34878D82A}">
                    <a16:rowId xmlns:a16="http://schemas.microsoft.com/office/drawing/2014/main" val="2033502565"/>
                  </a:ext>
                </a:extLst>
              </a:tr>
              <a:tr h="370840">
                <a:tc>
                  <a:txBody>
                    <a:bodyPr/>
                    <a:lstStyle/>
                    <a:p>
                      <a:r>
                        <a:rPr lang="en-US" dirty="0"/>
                        <a:t>4/1</a:t>
                      </a:r>
                    </a:p>
                  </a:txBody>
                  <a:tcPr/>
                </a:tc>
                <a:tc>
                  <a:txBody>
                    <a:bodyPr/>
                    <a:lstStyle/>
                    <a:p>
                      <a:r>
                        <a:rPr lang="en-US" dirty="0"/>
                        <a:t>Presentation review – START</a:t>
                      </a:r>
                    </a:p>
                  </a:txBody>
                  <a:tcPr/>
                </a:tc>
                <a:extLst>
                  <a:ext uri="{0D108BD9-81ED-4DB2-BD59-A6C34878D82A}">
                    <a16:rowId xmlns:a16="http://schemas.microsoft.com/office/drawing/2014/main" val="1933445539"/>
                  </a:ext>
                </a:extLst>
              </a:tr>
              <a:tr h="370840">
                <a:tc>
                  <a:txBody>
                    <a:bodyPr/>
                    <a:lstStyle/>
                    <a:p>
                      <a:r>
                        <a:rPr lang="en-US" dirty="0"/>
                        <a:t>4/28</a:t>
                      </a:r>
                    </a:p>
                  </a:txBody>
                  <a:tcPr/>
                </a:tc>
                <a:tc>
                  <a:txBody>
                    <a:bodyPr/>
                    <a:lstStyle/>
                    <a:p>
                      <a:r>
                        <a:rPr lang="en-US" dirty="0"/>
                        <a:t>Presentation review – STOP</a:t>
                      </a:r>
                    </a:p>
                  </a:txBody>
                  <a:tcPr/>
                </a:tc>
                <a:extLst>
                  <a:ext uri="{0D108BD9-81ED-4DB2-BD59-A6C34878D82A}">
                    <a16:rowId xmlns:a16="http://schemas.microsoft.com/office/drawing/2014/main" val="679562347"/>
                  </a:ext>
                </a:extLst>
              </a:tr>
              <a:tr h="370840">
                <a:tc>
                  <a:txBody>
                    <a:bodyPr/>
                    <a:lstStyle/>
                    <a:p>
                      <a:r>
                        <a:rPr lang="en-US" dirty="0"/>
                        <a:t>4/30</a:t>
                      </a:r>
                    </a:p>
                  </a:txBody>
                  <a:tcPr/>
                </a:tc>
                <a:tc>
                  <a:txBody>
                    <a:bodyPr/>
                    <a:lstStyle/>
                    <a:p>
                      <a:r>
                        <a:rPr lang="en-US" dirty="0"/>
                        <a:t>Presentation notifications – Accept or Reject</a:t>
                      </a:r>
                    </a:p>
                  </a:txBody>
                  <a:tcPr/>
                </a:tc>
                <a:extLst>
                  <a:ext uri="{0D108BD9-81ED-4DB2-BD59-A6C34878D82A}">
                    <a16:rowId xmlns:a16="http://schemas.microsoft.com/office/drawing/2014/main" val="3539809126"/>
                  </a:ext>
                </a:extLst>
              </a:tr>
              <a:tr h="370840">
                <a:tc>
                  <a:txBody>
                    <a:bodyPr/>
                    <a:lstStyle/>
                    <a:p>
                      <a:r>
                        <a:rPr lang="en-US" dirty="0"/>
                        <a:t>5/26</a:t>
                      </a:r>
                    </a:p>
                  </a:txBody>
                  <a:tcPr/>
                </a:tc>
                <a:tc>
                  <a:txBody>
                    <a:bodyPr/>
                    <a:lstStyle/>
                    <a:p>
                      <a:r>
                        <a:rPr lang="en-US" dirty="0"/>
                        <a:t>Deadline to submit presentations</a:t>
                      </a:r>
                    </a:p>
                  </a:txBody>
                  <a:tcPr/>
                </a:tc>
                <a:extLst>
                  <a:ext uri="{0D108BD9-81ED-4DB2-BD59-A6C34878D82A}">
                    <a16:rowId xmlns:a16="http://schemas.microsoft.com/office/drawing/2014/main" val="1614734796"/>
                  </a:ext>
                </a:extLst>
              </a:tr>
              <a:tr h="370840">
                <a:tc>
                  <a:txBody>
                    <a:bodyPr/>
                    <a:lstStyle/>
                    <a:p>
                      <a:r>
                        <a:rPr lang="en-US" dirty="0"/>
                        <a:t>5/31</a:t>
                      </a:r>
                    </a:p>
                  </a:txBody>
                  <a:tcPr/>
                </a:tc>
                <a:tc>
                  <a:txBody>
                    <a:bodyPr/>
                    <a:lstStyle/>
                    <a:p>
                      <a:r>
                        <a:rPr lang="en-US" dirty="0"/>
                        <a:t>Conference program is published</a:t>
                      </a:r>
                    </a:p>
                  </a:txBody>
                  <a:tcPr/>
                </a:tc>
                <a:extLst>
                  <a:ext uri="{0D108BD9-81ED-4DB2-BD59-A6C34878D82A}">
                    <a16:rowId xmlns:a16="http://schemas.microsoft.com/office/drawing/2014/main" val="219982646"/>
                  </a:ext>
                </a:extLst>
              </a:tr>
            </a:tbl>
          </a:graphicData>
        </a:graphic>
      </p:graphicFrame>
    </p:spTree>
    <p:extLst>
      <p:ext uri="{BB962C8B-B14F-4D97-AF65-F5344CB8AC3E}">
        <p14:creationId xmlns:p14="http://schemas.microsoft.com/office/powerpoint/2010/main" val="13100770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Timeline (2 of 2)</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49</a:t>
            </a:fld>
            <a:endParaRPr lang="en-US" dirty="0"/>
          </a:p>
        </p:txBody>
      </p:sp>
      <p:graphicFrame>
        <p:nvGraphicFramePr>
          <p:cNvPr id="4" name="Table 3">
            <a:extLst>
              <a:ext uri="{FF2B5EF4-FFF2-40B4-BE49-F238E27FC236}">
                <a16:creationId xmlns:a16="http://schemas.microsoft.com/office/drawing/2014/main" id="{FADBD5C0-9B1A-472F-BE54-6481E0119077}"/>
              </a:ext>
            </a:extLst>
          </p:cNvPr>
          <p:cNvGraphicFramePr>
            <a:graphicFrameLocks noGrp="1"/>
          </p:cNvGraphicFramePr>
          <p:nvPr>
            <p:extLst>
              <p:ext uri="{D42A27DB-BD31-4B8C-83A1-F6EECF244321}">
                <p14:modId xmlns:p14="http://schemas.microsoft.com/office/powerpoint/2010/main" val="545686073"/>
              </p:ext>
            </p:extLst>
          </p:nvPr>
        </p:nvGraphicFramePr>
        <p:xfrm>
          <a:off x="838200" y="1565055"/>
          <a:ext cx="10515600" cy="4820920"/>
        </p:xfrm>
        <a:graphic>
          <a:graphicData uri="http://schemas.openxmlformats.org/drawingml/2006/table">
            <a:tbl>
              <a:tblPr firstRow="1" bandRow="1">
                <a:tableStyleId>{5C22544A-7EE6-4342-B048-85BDC9FD1C3A}</a:tableStyleId>
              </a:tblPr>
              <a:tblGrid>
                <a:gridCol w="1930879">
                  <a:extLst>
                    <a:ext uri="{9D8B030D-6E8A-4147-A177-3AD203B41FA5}">
                      <a16:colId xmlns:a16="http://schemas.microsoft.com/office/drawing/2014/main" val="599845058"/>
                    </a:ext>
                  </a:extLst>
                </a:gridCol>
                <a:gridCol w="8584721">
                  <a:extLst>
                    <a:ext uri="{9D8B030D-6E8A-4147-A177-3AD203B41FA5}">
                      <a16:colId xmlns:a16="http://schemas.microsoft.com/office/drawing/2014/main" val="1766870136"/>
                    </a:ext>
                  </a:extLst>
                </a:gridCol>
              </a:tblGrid>
              <a:tr h="370840">
                <a:tc>
                  <a:txBody>
                    <a:bodyPr/>
                    <a:lstStyle/>
                    <a:p>
                      <a:r>
                        <a:rPr lang="en-US" dirty="0"/>
                        <a:t>Date (All 2018)</a:t>
                      </a:r>
                    </a:p>
                  </a:txBody>
                  <a:tcPr/>
                </a:tc>
                <a:tc>
                  <a:txBody>
                    <a:bodyPr/>
                    <a:lstStyle/>
                    <a:p>
                      <a:r>
                        <a:rPr lang="en-US" dirty="0"/>
                        <a:t>Milestone</a:t>
                      </a:r>
                    </a:p>
                  </a:txBody>
                  <a:tcPr/>
                </a:tc>
                <a:extLst>
                  <a:ext uri="{0D108BD9-81ED-4DB2-BD59-A6C34878D82A}">
                    <a16:rowId xmlns:a16="http://schemas.microsoft.com/office/drawing/2014/main" val="3111013274"/>
                  </a:ext>
                </a:extLst>
              </a:tr>
              <a:tr h="370840">
                <a:tc>
                  <a:txBody>
                    <a:bodyPr/>
                    <a:lstStyle/>
                    <a:p>
                      <a:r>
                        <a:rPr lang="en-US" dirty="0"/>
                        <a:t>6/4</a:t>
                      </a:r>
                    </a:p>
                  </a:txBody>
                  <a:tcPr/>
                </a:tc>
                <a:tc>
                  <a:txBody>
                    <a:bodyPr/>
                    <a:lstStyle/>
                    <a:p>
                      <a:r>
                        <a:rPr lang="en-US" dirty="0"/>
                        <a:t>Registration Early-bird – START</a:t>
                      </a:r>
                    </a:p>
                  </a:txBody>
                  <a:tcPr/>
                </a:tc>
                <a:extLst>
                  <a:ext uri="{0D108BD9-81ED-4DB2-BD59-A6C34878D82A}">
                    <a16:rowId xmlns:a16="http://schemas.microsoft.com/office/drawing/2014/main" val="3193735081"/>
                  </a:ext>
                </a:extLst>
              </a:tr>
              <a:tr h="370840">
                <a:tc>
                  <a:txBody>
                    <a:bodyPr/>
                    <a:lstStyle/>
                    <a:p>
                      <a:r>
                        <a:rPr lang="en-US" dirty="0"/>
                        <a:t>6/9</a:t>
                      </a:r>
                    </a:p>
                  </a:txBody>
                  <a:tcPr/>
                </a:tc>
                <a:tc>
                  <a:txBody>
                    <a:bodyPr/>
                    <a:lstStyle/>
                    <a:p>
                      <a:r>
                        <a:rPr lang="en-US" dirty="0"/>
                        <a:t>Presentation feedback</a:t>
                      </a:r>
                    </a:p>
                  </a:txBody>
                  <a:tcPr/>
                </a:tc>
                <a:extLst>
                  <a:ext uri="{0D108BD9-81ED-4DB2-BD59-A6C34878D82A}">
                    <a16:rowId xmlns:a16="http://schemas.microsoft.com/office/drawing/2014/main" val="4012293263"/>
                  </a:ext>
                </a:extLst>
              </a:tr>
              <a:tr h="370840">
                <a:tc>
                  <a:txBody>
                    <a:bodyPr/>
                    <a:lstStyle/>
                    <a:p>
                      <a:r>
                        <a:rPr lang="en-US" dirty="0"/>
                        <a:t>6/30</a:t>
                      </a:r>
                    </a:p>
                  </a:txBody>
                  <a:tcPr/>
                </a:tc>
                <a:tc>
                  <a:txBody>
                    <a:bodyPr/>
                    <a:lstStyle/>
                    <a:p>
                      <a:r>
                        <a:rPr lang="en-US" dirty="0"/>
                        <a:t>Deadline to submit final presentations</a:t>
                      </a:r>
                    </a:p>
                  </a:txBody>
                  <a:tcPr/>
                </a:tc>
                <a:extLst>
                  <a:ext uri="{0D108BD9-81ED-4DB2-BD59-A6C34878D82A}">
                    <a16:rowId xmlns:a16="http://schemas.microsoft.com/office/drawing/2014/main" val="666276907"/>
                  </a:ext>
                </a:extLst>
              </a:tr>
              <a:tr h="370840">
                <a:tc>
                  <a:txBody>
                    <a:bodyPr/>
                    <a:lstStyle/>
                    <a:p>
                      <a:r>
                        <a:rPr lang="en-US" dirty="0"/>
                        <a:t>8/19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Registration Early-bird – STOP</a:t>
                      </a:r>
                    </a:p>
                  </a:txBody>
                  <a:tcPr/>
                </a:tc>
                <a:extLst>
                  <a:ext uri="{0D108BD9-81ED-4DB2-BD59-A6C34878D82A}">
                    <a16:rowId xmlns:a16="http://schemas.microsoft.com/office/drawing/2014/main" val="1756081995"/>
                  </a:ext>
                </a:extLst>
              </a:tr>
              <a:tr h="370840">
                <a:tc>
                  <a:txBody>
                    <a:bodyPr/>
                    <a:lstStyle/>
                    <a:p>
                      <a:r>
                        <a:rPr lang="en-US" dirty="0"/>
                        <a:t>8/20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Registration Regular – START</a:t>
                      </a:r>
                    </a:p>
                  </a:txBody>
                  <a:tcPr/>
                </a:tc>
                <a:extLst>
                  <a:ext uri="{0D108BD9-81ED-4DB2-BD59-A6C34878D82A}">
                    <a16:rowId xmlns:a16="http://schemas.microsoft.com/office/drawing/2014/main" val="3122332213"/>
                  </a:ext>
                </a:extLst>
              </a:tr>
              <a:tr h="370840">
                <a:tc>
                  <a:txBody>
                    <a:bodyPr/>
                    <a:lstStyle/>
                    <a:p>
                      <a:r>
                        <a:rPr lang="en-US" dirty="0"/>
                        <a:t>8/25</a:t>
                      </a:r>
                    </a:p>
                  </a:txBody>
                  <a:tcPr/>
                </a:tc>
                <a:tc>
                  <a:txBody>
                    <a:bodyPr/>
                    <a:lstStyle/>
                    <a:p>
                      <a:r>
                        <a:rPr lang="en-US" dirty="0"/>
                        <a:t>Order conference materials</a:t>
                      </a:r>
                    </a:p>
                  </a:txBody>
                  <a:tcPr/>
                </a:tc>
                <a:extLst>
                  <a:ext uri="{0D108BD9-81ED-4DB2-BD59-A6C34878D82A}">
                    <a16:rowId xmlns:a16="http://schemas.microsoft.com/office/drawing/2014/main" val="2944476400"/>
                  </a:ext>
                </a:extLst>
              </a:tr>
              <a:tr h="370840">
                <a:tc>
                  <a:txBody>
                    <a:bodyPr/>
                    <a:lstStyle/>
                    <a:p>
                      <a:r>
                        <a:rPr lang="en-US" dirty="0"/>
                        <a:t>9/20-9/22</a:t>
                      </a:r>
                    </a:p>
                  </a:txBody>
                  <a:tcPr/>
                </a:tc>
                <a:tc>
                  <a:txBody>
                    <a:bodyPr/>
                    <a:lstStyle/>
                    <a:p>
                      <a:r>
                        <a:rPr lang="en-US" dirty="0"/>
                        <a:t>WSRC</a:t>
                      </a:r>
                    </a:p>
                  </a:txBody>
                  <a:tcPr/>
                </a:tc>
                <a:extLst>
                  <a:ext uri="{0D108BD9-81ED-4DB2-BD59-A6C34878D82A}">
                    <a16:rowId xmlns:a16="http://schemas.microsoft.com/office/drawing/2014/main" val="4289078259"/>
                  </a:ext>
                </a:extLst>
              </a:tr>
              <a:tr h="370840">
                <a:tc>
                  <a:txBody>
                    <a:bodyPr/>
                    <a:lstStyle/>
                    <a:p>
                      <a:r>
                        <a:rPr lang="en-US" dirty="0"/>
                        <a:t>10/20</a:t>
                      </a:r>
                    </a:p>
                  </a:txBody>
                  <a:tcPr/>
                </a:tc>
                <a:tc>
                  <a:txBody>
                    <a:bodyPr/>
                    <a:lstStyle/>
                    <a:p>
                      <a:r>
                        <a:rPr lang="en-US" dirty="0"/>
                        <a:t>Close out MoA.  Publish conference proceedings.</a:t>
                      </a:r>
                    </a:p>
                  </a:txBody>
                  <a:tcPr/>
                </a:tc>
                <a:extLst>
                  <a:ext uri="{0D108BD9-81ED-4DB2-BD59-A6C34878D82A}">
                    <a16:rowId xmlns:a16="http://schemas.microsoft.com/office/drawing/2014/main" val="2033502565"/>
                  </a:ext>
                </a:extLst>
              </a:tr>
              <a:tr h="370840">
                <a:tc>
                  <a:txBody>
                    <a:bodyPr/>
                    <a:lstStyle/>
                    <a:p>
                      <a:r>
                        <a:rPr lang="en-US" dirty="0"/>
                        <a:t>12/31</a:t>
                      </a:r>
                    </a:p>
                  </a:txBody>
                  <a:tcPr/>
                </a:tc>
                <a:tc>
                  <a:txBody>
                    <a:bodyPr/>
                    <a:lstStyle/>
                    <a:p>
                      <a:r>
                        <a:rPr lang="en-US" dirty="0"/>
                        <a:t>WSRC close-out.</a:t>
                      </a:r>
                    </a:p>
                  </a:txBody>
                  <a:tcPr/>
                </a:tc>
                <a:extLst>
                  <a:ext uri="{0D108BD9-81ED-4DB2-BD59-A6C34878D82A}">
                    <a16:rowId xmlns:a16="http://schemas.microsoft.com/office/drawing/2014/main" val="1933445539"/>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14734796"/>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46550923"/>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03287039"/>
                  </a:ext>
                </a:extLst>
              </a:tr>
            </a:tbl>
          </a:graphicData>
        </a:graphic>
      </p:graphicFrame>
    </p:spTree>
    <p:extLst>
      <p:ext uri="{BB962C8B-B14F-4D97-AF65-F5344CB8AC3E}">
        <p14:creationId xmlns:p14="http://schemas.microsoft.com/office/powerpoint/2010/main" val="1026725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Regional Conference?</a:t>
            </a:r>
            <a:endParaRPr lang="en-US" dirty="0"/>
          </a:p>
        </p:txBody>
      </p:sp>
      <p:sp>
        <p:nvSpPr>
          <p:cNvPr id="4" name="Content Placeholder 3"/>
          <p:cNvSpPr>
            <a:spLocks noGrp="1"/>
          </p:cNvSpPr>
          <p:nvPr>
            <p:ph idx="1"/>
          </p:nvPr>
        </p:nvSpPr>
        <p:spPr>
          <a:xfrm>
            <a:off x="838200" y="1825626"/>
            <a:ext cx="10515600" cy="3453740"/>
          </a:xfrm>
        </p:spPr>
        <p:txBody>
          <a:bodyPr>
            <a:normAutofit fontScale="92500" lnSpcReduction="10000"/>
          </a:bodyPr>
          <a:lstStyle/>
          <a:p>
            <a:r>
              <a:rPr lang="en-US" dirty="0" smtClean="0"/>
              <a:t>Conference covers at least three days.</a:t>
            </a:r>
          </a:p>
          <a:p>
            <a:r>
              <a:rPr lang="en-US" dirty="0" smtClean="0"/>
              <a:t>Conference offers an average of eight hours of programming per day.</a:t>
            </a:r>
          </a:p>
          <a:p>
            <a:r>
              <a:rPr lang="en-US" dirty="0" smtClean="0"/>
              <a:t>Technical program has at least two tracks running concurrently throughout program.</a:t>
            </a:r>
          </a:p>
          <a:p>
            <a:r>
              <a:rPr lang="en-US" dirty="0" smtClean="0"/>
              <a:t>Technical program features at least three keynote speakers.</a:t>
            </a:r>
          </a:p>
          <a:p>
            <a:r>
              <a:rPr lang="en-US" dirty="0" smtClean="0"/>
              <a:t>Multiple chapters participate in planning and promotion.</a:t>
            </a:r>
          </a:p>
          <a:p>
            <a:r>
              <a:rPr lang="en-US" dirty="0" smtClean="0"/>
              <a:t>Organizations sponsor the conference with funding and participation.</a:t>
            </a:r>
          </a:p>
          <a:p>
            <a:r>
              <a:rPr lang="en-US" dirty="0" smtClean="0"/>
              <a:t>Conference has an identity that is separate from the host chapter.</a:t>
            </a:r>
          </a:p>
        </p:txBody>
      </p:sp>
      <p:sp>
        <p:nvSpPr>
          <p:cNvPr id="3" name="Slide Number Placeholder 2"/>
          <p:cNvSpPr>
            <a:spLocks noGrp="1"/>
          </p:cNvSpPr>
          <p:nvPr>
            <p:ph type="sldNum" sz="quarter" idx="12"/>
          </p:nvPr>
        </p:nvSpPr>
        <p:spPr/>
        <p:txBody>
          <a:bodyPr/>
          <a:lstStyle/>
          <a:p>
            <a:fld id="{0FD161A6-9140-4EFA-9181-C8A8A7ED89D0}" type="slidenum">
              <a:rPr lang="en-US" smtClean="0"/>
              <a:t>5</a:t>
            </a:fld>
            <a:endParaRPr lang="en-US"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24" y="5227642"/>
            <a:ext cx="3932208" cy="129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688" y="5227642"/>
            <a:ext cx="3991824" cy="129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044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in North Texas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50</a:t>
            </a:fld>
            <a:endParaRPr lang="en-US" dirty="0"/>
          </a:p>
        </p:txBody>
      </p:sp>
    </p:spTree>
    <p:extLst>
      <p:ext uri="{BB962C8B-B14F-4D97-AF65-F5344CB8AC3E}">
        <p14:creationId xmlns:p14="http://schemas.microsoft.com/office/powerpoint/2010/main" val="4958234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Going Forward</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Are you ready to host a conference?</a:t>
            </a:r>
          </a:p>
          <a:p>
            <a:r>
              <a:rPr lang="en-US" dirty="0" smtClean="0"/>
              <a:t>If not, consider participating in WSRC or GLRC.</a:t>
            </a:r>
          </a:p>
          <a:p>
            <a:r>
              <a:rPr lang="en-US" dirty="0" smtClean="0"/>
              <a:t>If so, WSRC and GLRC have plenty of resources to support you.</a:t>
            </a:r>
          </a:p>
          <a:p>
            <a:r>
              <a:rPr lang="en-US" dirty="0" smtClean="0"/>
              <a:t>Think about the committee structure (e.g., chair, co-chair, subcommittee chairs, and role players)</a:t>
            </a:r>
            <a:endParaRPr lang="en-US" dirty="0"/>
          </a:p>
        </p:txBody>
      </p:sp>
      <p:sp>
        <p:nvSpPr>
          <p:cNvPr id="2" name="Slide Number Placeholder 1"/>
          <p:cNvSpPr>
            <a:spLocks noGrp="1"/>
          </p:cNvSpPr>
          <p:nvPr>
            <p:ph type="sldNum" sz="quarter" idx="12"/>
          </p:nvPr>
        </p:nvSpPr>
        <p:spPr/>
        <p:txBody>
          <a:bodyPr/>
          <a:lstStyle/>
          <a:p>
            <a:fld id="{0FD161A6-9140-4EFA-9181-C8A8A7ED89D0}" type="slidenum">
              <a:rPr lang="en-US" smtClean="0"/>
              <a:t>51</a:t>
            </a:fld>
            <a:endParaRPr lang="en-US" dirty="0"/>
          </a:p>
        </p:txBody>
      </p:sp>
      <p:pic>
        <p:nvPicPr>
          <p:cNvPr id="6" name="Content Placeholder 5"/>
          <p:cNvPicPr>
            <a:picLocks noGrp="1" noChangeAspect="1"/>
          </p:cNvPicPr>
          <p:nvPr>
            <p:ph sz="half" idx="2"/>
          </p:nvPr>
        </p:nvPicPr>
        <p:blipFill>
          <a:blip r:embed="rId2"/>
          <a:stretch>
            <a:fillRect/>
          </a:stretch>
        </p:blipFill>
        <p:spPr>
          <a:xfrm>
            <a:off x="6172200" y="1971766"/>
            <a:ext cx="5181600" cy="4059055"/>
          </a:xfrm>
          <a:prstGeom prst="rect">
            <a:avLst/>
          </a:prstGeom>
        </p:spPr>
      </p:pic>
    </p:spTree>
    <p:extLst>
      <p:ext uri="{BB962C8B-B14F-4D97-AF65-F5344CB8AC3E}">
        <p14:creationId xmlns:p14="http://schemas.microsoft.com/office/powerpoint/2010/main" val="27378464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52</a:t>
            </a:fld>
            <a:endParaRPr lang="en-US" dirty="0"/>
          </a:p>
        </p:txBody>
      </p:sp>
    </p:spTree>
    <p:extLst>
      <p:ext uri="{BB962C8B-B14F-4D97-AF65-F5344CB8AC3E}">
        <p14:creationId xmlns:p14="http://schemas.microsoft.com/office/powerpoint/2010/main" val="42806880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Content Placeholder 2"/>
          <p:cNvSpPr>
            <a:spLocks noGrp="1"/>
          </p:cNvSpPr>
          <p:nvPr>
            <p:ph sz="half" idx="1"/>
          </p:nvPr>
        </p:nvSpPr>
        <p:spPr/>
        <p:txBody>
          <a:bodyPr/>
          <a:lstStyle/>
          <a:p>
            <a:r>
              <a:rPr lang="en-US" dirty="0" smtClean="0"/>
              <a:t>You have gained a greater understanding of regional conferences.</a:t>
            </a:r>
          </a:p>
          <a:p>
            <a:r>
              <a:rPr lang="en-US" dirty="0" smtClean="0"/>
              <a:t>You have some ideas about where to proceed from here.</a:t>
            </a:r>
          </a:p>
          <a:p>
            <a:r>
              <a:rPr lang="en-US" dirty="0" smtClean="0"/>
              <a:t>INCOSE WSRC and GLRC have resources to help you.</a:t>
            </a:r>
          </a:p>
          <a:p>
            <a:r>
              <a:rPr lang="en-US" dirty="0" smtClean="0"/>
              <a:t>The INCOSE North Texas chapter and region will benefit from a regional conference.</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53</a:t>
            </a:fld>
            <a:endParaRPr lang="en-US" dirty="0"/>
          </a:p>
        </p:txBody>
      </p:sp>
      <p:pic>
        <p:nvPicPr>
          <p:cNvPr id="6" name="Content Placeholder 7"/>
          <p:cNvPicPr>
            <a:picLocks noChangeAspect="1"/>
          </p:cNvPicPr>
          <p:nvPr/>
        </p:nvPicPr>
        <p:blipFill>
          <a:blip r:embed="rId2"/>
          <a:stretch>
            <a:fillRect/>
          </a:stretch>
        </p:blipFill>
        <p:spPr>
          <a:xfrm>
            <a:off x="6264529" y="1825625"/>
            <a:ext cx="2927867" cy="1958011"/>
          </a:xfrm>
          <a:prstGeom prst="rect">
            <a:avLst/>
          </a:prstGeom>
        </p:spPr>
      </p:pic>
      <p:pic>
        <p:nvPicPr>
          <p:cNvPr id="7" name="Picture 6"/>
          <p:cNvPicPr>
            <a:picLocks noChangeAspect="1"/>
          </p:cNvPicPr>
          <p:nvPr/>
        </p:nvPicPr>
        <p:blipFill>
          <a:blip r:embed="rId3"/>
          <a:stretch>
            <a:fillRect/>
          </a:stretch>
        </p:blipFill>
        <p:spPr>
          <a:xfrm>
            <a:off x="9283019" y="1825625"/>
            <a:ext cx="2721447" cy="1958011"/>
          </a:xfrm>
          <a:prstGeom prst="rect">
            <a:avLst/>
          </a:prstGeom>
        </p:spPr>
      </p:pic>
      <p:pic>
        <p:nvPicPr>
          <p:cNvPr id="8" name="Picture 7" descr="File:Dallas Cowboy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823" y="4071767"/>
            <a:ext cx="2097838" cy="1996456"/>
          </a:xfrm>
          <a:prstGeom prst="rect">
            <a:avLst/>
          </a:prstGeom>
        </p:spPr>
      </p:pic>
      <p:pic>
        <p:nvPicPr>
          <p:cNvPr id="9" name="Picture 8" descr="File:Texas flag map.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0918" y="4200185"/>
            <a:ext cx="1782657" cy="1739620"/>
          </a:xfrm>
          <a:prstGeom prst="rect">
            <a:avLst/>
          </a:prstGeom>
        </p:spPr>
      </p:pic>
    </p:spTree>
    <p:extLst>
      <p:ext uri="{BB962C8B-B14F-4D97-AF65-F5344CB8AC3E}">
        <p14:creationId xmlns:p14="http://schemas.microsoft.com/office/powerpoint/2010/main" val="800485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effectLst>
                  <a:outerShdw blurRad="38100" dist="38100" dir="2700000" algn="tl">
                    <a:srgbClr val="000000">
                      <a:alpha val="43137"/>
                    </a:srgbClr>
                  </a:outerShdw>
                </a:effectLst>
              </a:rPr>
              <a:t>INCOSE 14</a:t>
            </a:r>
            <a:r>
              <a:rPr lang="en-US" sz="6600" baseline="30000" dirty="0" smtClean="0">
                <a:effectLst>
                  <a:outerShdw blurRad="38100" dist="38100" dir="2700000" algn="tl">
                    <a:srgbClr val="000000">
                      <a:alpha val="43137"/>
                    </a:srgbClr>
                  </a:outerShdw>
                </a:effectLst>
              </a:rPr>
              <a:t>th</a:t>
            </a:r>
            <a:r>
              <a:rPr lang="en-US" sz="6600" dirty="0" smtClean="0">
                <a:effectLst>
                  <a:outerShdw blurRad="38100" dist="38100" dir="2700000" algn="tl">
                    <a:srgbClr val="000000">
                      <a:alpha val="43137"/>
                    </a:srgbClr>
                  </a:outerShdw>
                </a:effectLst>
              </a:rPr>
              <a:t> Annual GLRC</a:t>
            </a:r>
            <a:endParaRPr lang="en-US" sz="6600" dirty="0">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p:txBody>
          <a:bodyPr/>
          <a:lstStyle/>
          <a:p>
            <a:pPr marL="0" indent="0" algn="ctr">
              <a:buNone/>
            </a:pPr>
            <a:r>
              <a:rPr lang="en-US" i="1" dirty="0" smtClean="0">
                <a:solidFill>
                  <a:schemeClr val="tx1">
                    <a:lumMod val="65000"/>
                    <a:lumOff val="35000"/>
                  </a:schemeClr>
                </a:solidFill>
              </a:rPr>
              <a:t>“Mobility Systems – </a:t>
            </a:r>
          </a:p>
          <a:p>
            <a:pPr marL="0" indent="0" algn="ctr">
              <a:buNone/>
            </a:pPr>
            <a:r>
              <a:rPr lang="en-US" i="1" dirty="0" smtClean="0">
                <a:solidFill>
                  <a:schemeClr val="tx1">
                    <a:lumMod val="65000"/>
                    <a:lumOff val="35000"/>
                  </a:schemeClr>
                </a:solidFill>
              </a:rPr>
              <a:t>Land, Sea, Air and Space”</a:t>
            </a:r>
          </a:p>
          <a:p>
            <a:pPr marL="0" indent="0" algn="ctr">
              <a:buNone/>
            </a:pPr>
            <a:endParaRPr lang="en-US" i="1" dirty="0">
              <a:solidFill>
                <a:schemeClr val="tx1">
                  <a:lumMod val="65000"/>
                  <a:lumOff val="35000"/>
                </a:schemeClr>
              </a:solidFill>
            </a:endParaRPr>
          </a:p>
          <a:p>
            <a:pPr marL="0" indent="0" algn="ctr">
              <a:buNone/>
            </a:pPr>
            <a:r>
              <a:rPr lang="en-US" dirty="0" smtClean="0">
                <a:solidFill>
                  <a:srgbClr val="7030A0"/>
                </a:solidFill>
              </a:rPr>
              <a:t>September 13-16, 2020</a:t>
            </a:r>
          </a:p>
          <a:p>
            <a:pPr marL="0" indent="0" algn="ctr">
              <a:buNone/>
            </a:pPr>
            <a:endParaRPr lang="en-US" dirty="0">
              <a:solidFill>
                <a:schemeClr val="tx1">
                  <a:lumMod val="65000"/>
                  <a:lumOff val="35000"/>
                </a:schemeClr>
              </a:solidFill>
            </a:endParaRPr>
          </a:p>
          <a:p>
            <a:pPr marL="0" indent="0" algn="ctr">
              <a:buNone/>
            </a:pPr>
            <a:r>
              <a:rPr lang="en-US" dirty="0" smtClean="0"/>
              <a:t>Detroit, Michigan</a:t>
            </a:r>
          </a:p>
          <a:p>
            <a:pPr marL="0" indent="0" algn="ctr">
              <a:buNone/>
            </a:pPr>
            <a:endParaRPr lang="en-US" dirty="0">
              <a:solidFill>
                <a:schemeClr val="tx1">
                  <a:lumMod val="65000"/>
                  <a:lumOff val="35000"/>
                </a:schemeClr>
              </a:solidFill>
            </a:endParaRPr>
          </a:p>
          <a:p>
            <a:pPr marL="0" indent="0" algn="ctr">
              <a:buNone/>
            </a:pPr>
            <a:r>
              <a:rPr lang="en-US" dirty="0">
                <a:hlinkClick r:id="rId2"/>
              </a:rPr>
              <a:t>https://</a:t>
            </a:r>
            <a:r>
              <a:rPr lang="en-US" dirty="0" smtClean="0">
                <a:hlinkClick r:id="rId2"/>
              </a:rPr>
              <a:t>www.incose.org/glrc</a:t>
            </a:r>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54</a:t>
            </a:fld>
            <a:endParaRPr lang="en-US" dirty="0"/>
          </a:p>
        </p:txBody>
      </p:sp>
      <p:pic>
        <p:nvPicPr>
          <p:cNvPr id="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621212" y="1825625"/>
            <a:ext cx="2943009" cy="96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6226949" y="2921266"/>
            <a:ext cx="5703384" cy="2994276"/>
          </a:xfrm>
          <a:prstGeom prst="rect">
            <a:avLst/>
          </a:prstGeom>
        </p:spPr>
      </p:pic>
    </p:spTree>
    <p:extLst>
      <p:ext uri="{BB962C8B-B14F-4D97-AF65-F5344CB8AC3E}">
        <p14:creationId xmlns:p14="http://schemas.microsoft.com/office/powerpoint/2010/main" val="1845034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effectLst>
                  <a:outerShdw blurRad="38100" dist="38100" dir="2700000" algn="tl">
                    <a:srgbClr val="000000">
                      <a:alpha val="43137"/>
                    </a:srgbClr>
                  </a:outerShdw>
                </a:effectLst>
              </a:rPr>
              <a:t>INCOSE WSRC 2020</a:t>
            </a:r>
            <a:endParaRPr lang="en-US" sz="6600" dirty="0">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p:txBody>
          <a:bodyPr>
            <a:normAutofit fontScale="92500" lnSpcReduction="10000"/>
          </a:bodyPr>
          <a:lstStyle/>
          <a:p>
            <a:pPr marL="0" indent="0" algn="ctr">
              <a:buNone/>
            </a:pPr>
            <a:r>
              <a:rPr lang="en-US" i="1" dirty="0" smtClean="0">
                <a:solidFill>
                  <a:srgbClr val="00B050"/>
                </a:solidFill>
              </a:rPr>
              <a:t>“Celebrating the Sound of</a:t>
            </a:r>
          </a:p>
          <a:p>
            <a:pPr marL="0" indent="0" algn="ctr">
              <a:buNone/>
            </a:pPr>
            <a:r>
              <a:rPr lang="en-US" i="1" dirty="0" smtClean="0">
                <a:solidFill>
                  <a:srgbClr val="00B050"/>
                </a:solidFill>
              </a:rPr>
              <a:t>Systems Engineering!”</a:t>
            </a:r>
          </a:p>
          <a:p>
            <a:pPr marL="0" indent="0" algn="ctr">
              <a:buNone/>
            </a:pPr>
            <a:endParaRPr lang="en-US" dirty="0" smtClean="0"/>
          </a:p>
          <a:p>
            <a:pPr marL="0" indent="0" algn="ctr">
              <a:buNone/>
            </a:pPr>
            <a:r>
              <a:rPr lang="en-US" dirty="0" smtClean="0">
                <a:solidFill>
                  <a:srgbClr val="0070C0"/>
                </a:solidFill>
              </a:rPr>
              <a:t>September 17-19, 2020</a:t>
            </a:r>
          </a:p>
          <a:p>
            <a:pPr marL="0" indent="0" algn="ctr">
              <a:buNone/>
            </a:pPr>
            <a:endParaRPr lang="en-US" dirty="0"/>
          </a:p>
          <a:p>
            <a:pPr marL="0" indent="0" algn="ctr">
              <a:buNone/>
            </a:pPr>
            <a:r>
              <a:rPr lang="en-US" dirty="0" smtClean="0"/>
              <a:t>Seattle, Washington</a:t>
            </a:r>
          </a:p>
          <a:p>
            <a:pPr marL="0" indent="0" algn="ctr">
              <a:buNone/>
            </a:pPr>
            <a:endParaRPr lang="en-US" dirty="0"/>
          </a:p>
          <a:p>
            <a:pPr marL="0" indent="0" algn="ctr">
              <a:buNone/>
            </a:pPr>
            <a:r>
              <a:rPr lang="en-US" sz="2000" dirty="0">
                <a:hlinkClick r:id="rId2"/>
              </a:rPr>
              <a:t>https://</a:t>
            </a:r>
            <a:r>
              <a:rPr lang="en-US" sz="2000" dirty="0" smtClean="0">
                <a:hlinkClick r:id="rId2"/>
              </a:rPr>
              <a:t>www.incose.org/wsrc/wsrc2020/home</a:t>
            </a:r>
            <a:endParaRPr lang="en-US" sz="2000" dirty="0" smtClean="0"/>
          </a:p>
          <a:p>
            <a:pPr marL="0" indent="0" algn="ctr">
              <a:buNone/>
            </a:pPr>
            <a:endParaRPr lang="en-US" sz="2000" dirty="0"/>
          </a:p>
          <a:p>
            <a:pPr marL="0" indent="0" algn="ctr">
              <a:buNone/>
            </a:pPr>
            <a:r>
              <a:rPr lang="en-US" sz="2000" dirty="0" smtClean="0">
                <a:solidFill>
                  <a:srgbClr val="FF0000"/>
                </a:solidFill>
              </a:rPr>
              <a:t>Call for Proposals available through </a:t>
            </a:r>
            <a:r>
              <a:rPr lang="en-US" sz="2000" b="1" dirty="0" smtClean="0">
                <a:solidFill>
                  <a:srgbClr val="FF0000"/>
                </a:solidFill>
              </a:rPr>
              <a:t>March 31</a:t>
            </a:r>
            <a:r>
              <a:rPr lang="en-US" sz="2000" dirty="0" smtClean="0">
                <a:solidFill>
                  <a:srgbClr val="FF0000"/>
                </a:solidFill>
              </a:rPr>
              <a:t>!</a:t>
            </a:r>
            <a:endParaRPr lang="en-US" sz="2000" dirty="0">
              <a:solidFill>
                <a:srgbClr val="FF0000"/>
              </a:solidFill>
            </a:endParaRPr>
          </a:p>
        </p:txBody>
      </p:sp>
      <p:sp>
        <p:nvSpPr>
          <p:cNvPr id="4" name="Slide Number Placeholder 3"/>
          <p:cNvSpPr>
            <a:spLocks noGrp="1"/>
          </p:cNvSpPr>
          <p:nvPr>
            <p:ph type="sldNum" sz="quarter" idx="12"/>
          </p:nvPr>
        </p:nvSpPr>
        <p:spPr/>
        <p:txBody>
          <a:bodyPr/>
          <a:lstStyle/>
          <a:p>
            <a:fld id="{0FD161A6-9140-4EFA-9181-C8A8A7ED89D0}" type="slidenum">
              <a:rPr lang="en-US" smtClean="0"/>
              <a:t>55</a:t>
            </a:fld>
            <a:endParaRPr lang="en-US" dirty="0"/>
          </a:p>
        </p:txBody>
      </p:sp>
      <p:pic>
        <p:nvPicPr>
          <p:cNvPr id="7"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05790" y="1825625"/>
            <a:ext cx="4548010" cy="149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6659593" y="3493415"/>
            <a:ext cx="4937426" cy="2468713"/>
          </a:xfrm>
          <a:prstGeom prst="rect">
            <a:avLst/>
          </a:prstGeom>
        </p:spPr>
      </p:pic>
    </p:spTree>
    <p:extLst>
      <p:ext uri="{BB962C8B-B14F-4D97-AF65-F5344CB8AC3E}">
        <p14:creationId xmlns:p14="http://schemas.microsoft.com/office/powerpoint/2010/main" val="418031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sz="half" idx="1"/>
          </p:nvPr>
        </p:nvSpPr>
        <p:spPr/>
        <p:txBody>
          <a:bodyPr/>
          <a:lstStyle/>
          <a:p>
            <a:r>
              <a:rPr lang="en-US" dirty="0"/>
              <a:t>Paul White</a:t>
            </a:r>
          </a:p>
          <a:p>
            <a:pPr lvl="1"/>
            <a:r>
              <a:rPr lang="en-US" dirty="0"/>
              <a:t>BAE/KIHOMAC</a:t>
            </a:r>
          </a:p>
          <a:p>
            <a:pPr lvl="1"/>
            <a:r>
              <a:rPr lang="en-US" dirty="0"/>
              <a:t>E-mail: </a:t>
            </a:r>
            <a:r>
              <a:rPr lang="en-US" dirty="0" smtClean="0">
                <a:hlinkClick r:id="rId3"/>
              </a:rPr>
              <a:t>paul.white@kihomac.com</a:t>
            </a:r>
            <a:endParaRPr lang="en-US" dirty="0" smtClean="0"/>
          </a:p>
          <a:p>
            <a:pPr lvl="1"/>
            <a:r>
              <a:rPr lang="en-US" dirty="0" smtClean="0"/>
              <a:t>Phone</a:t>
            </a:r>
            <a:r>
              <a:rPr lang="en-US" dirty="0"/>
              <a:t>: </a:t>
            </a:r>
            <a:r>
              <a:rPr lang="en-US" dirty="0" smtClean="0"/>
              <a:t>385-393-2137</a:t>
            </a:r>
            <a:endParaRPr lang="en-US" dirty="0"/>
          </a:p>
        </p:txBody>
      </p:sp>
      <p:pic>
        <p:nvPicPr>
          <p:cNvPr id="6"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43651" y="1825625"/>
            <a:ext cx="5181600" cy="2590800"/>
          </a:xfrm>
        </p:spPr>
      </p:pic>
      <p:sp>
        <p:nvSpPr>
          <p:cNvPr id="5" name="Slide Number Placeholder 4"/>
          <p:cNvSpPr>
            <a:spLocks noGrp="1"/>
          </p:cNvSpPr>
          <p:nvPr>
            <p:ph type="sldNum" sz="quarter" idx="12"/>
          </p:nvPr>
        </p:nvSpPr>
        <p:spPr/>
        <p:txBody>
          <a:bodyPr/>
          <a:lstStyle/>
          <a:p>
            <a:fld id="{0FD161A6-9140-4EFA-9181-C8A8A7ED89D0}" type="slidenum">
              <a:rPr lang="en-US" smtClean="0"/>
              <a:t>56</a:t>
            </a:fld>
            <a:endParaRPr lang="en-US" dirty="0"/>
          </a:p>
        </p:txBody>
      </p:sp>
    </p:spTree>
    <p:extLst>
      <p:ext uri="{BB962C8B-B14F-4D97-AF65-F5344CB8AC3E}">
        <p14:creationId xmlns:p14="http://schemas.microsoft.com/office/powerpoint/2010/main" val="353733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Hosting a Regional Conference</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6</a:t>
            </a:fld>
            <a:endParaRPr lang="en-US" dirty="0"/>
          </a:p>
        </p:txBody>
      </p:sp>
    </p:spTree>
    <p:extLst>
      <p:ext uri="{BB962C8B-B14F-4D97-AF65-F5344CB8AC3E}">
        <p14:creationId xmlns:p14="http://schemas.microsoft.com/office/powerpoint/2010/main" val="126410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Hosting a Regional Conference</a:t>
            </a:r>
            <a:endParaRPr lang="en-US" dirty="0"/>
          </a:p>
        </p:txBody>
      </p:sp>
      <p:sp>
        <p:nvSpPr>
          <p:cNvPr id="5" name="Content Placeholder 4"/>
          <p:cNvSpPr>
            <a:spLocks noGrp="1"/>
          </p:cNvSpPr>
          <p:nvPr>
            <p:ph idx="1"/>
          </p:nvPr>
        </p:nvSpPr>
        <p:spPr>
          <a:xfrm>
            <a:off x="838200" y="1825625"/>
            <a:ext cx="5162550" cy="4242598"/>
          </a:xfrm>
        </p:spPr>
        <p:txBody>
          <a:bodyPr>
            <a:normAutofit lnSpcReduction="10000"/>
          </a:bodyPr>
          <a:lstStyle/>
          <a:p>
            <a:r>
              <a:rPr lang="en-US" b="1" dirty="0" smtClean="0">
                <a:solidFill>
                  <a:srgbClr val="0070C0"/>
                </a:solidFill>
              </a:rPr>
              <a:t>Promote</a:t>
            </a:r>
            <a:r>
              <a:rPr lang="en-US" dirty="0" smtClean="0"/>
              <a:t> INCOSE in your region.</a:t>
            </a:r>
          </a:p>
          <a:p>
            <a:r>
              <a:rPr lang="en-US" b="1" dirty="0" smtClean="0">
                <a:solidFill>
                  <a:srgbClr val="0070C0"/>
                </a:solidFill>
              </a:rPr>
              <a:t>Showcase</a:t>
            </a:r>
            <a:r>
              <a:rPr lang="en-US" dirty="0" smtClean="0"/>
              <a:t> your region’s systems engineering capabilities.</a:t>
            </a:r>
          </a:p>
          <a:p>
            <a:r>
              <a:rPr lang="en-US" b="1" dirty="0" smtClean="0">
                <a:solidFill>
                  <a:srgbClr val="0070C0"/>
                </a:solidFill>
              </a:rPr>
              <a:t>Strengthen</a:t>
            </a:r>
            <a:r>
              <a:rPr lang="en-US" dirty="0" smtClean="0"/>
              <a:t> your local companies.</a:t>
            </a:r>
          </a:p>
          <a:p>
            <a:r>
              <a:rPr lang="en-US" b="1" dirty="0" smtClean="0">
                <a:solidFill>
                  <a:srgbClr val="0070C0"/>
                </a:solidFill>
              </a:rPr>
              <a:t>Network</a:t>
            </a:r>
            <a:r>
              <a:rPr lang="en-US" dirty="0" smtClean="0"/>
              <a:t> among chapter members and friends.</a:t>
            </a:r>
          </a:p>
          <a:p>
            <a:r>
              <a:rPr lang="en-US" b="1" dirty="0" smtClean="0">
                <a:solidFill>
                  <a:srgbClr val="0070C0"/>
                </a:solidFill>
              </a:rPr>
              <a:t>Collaborate</a:t>
            </a:r>
            <a:r>
              <a:rPr lang="en-US" dirty="0" smtClean="0"/>
              <a:t> with chapters in your region.</a:t>
            </a:r>
          </a:p>
          <a:p>
            <a:r>
              <a:rPr lang="en-US" b="1" dirty="0" smtClean="0">
                <a:solidFill>
                  <a:srgbClr val="0070C0"/>
                </a:solidFill>
              </a:rPr>
              <a:t>Earn</a:t>
            </a:r>
            <a:r>
              <a:rPr lang="en-US" dirty="0" smtClean="0"/>
              <a:t> money for your chapter.</a:t>
            </a:r>
          </a:p>
        </p:txBody>
      </p:sp>
      <p:sp>
        <p:nvSpPr>
          <p:cNvPr id="4" name="Slide Number Placeholder 3"/>
          <p:cNvSpPr>
            <a:spLocks noGrp="1"/>
          </p:cNvSpPr>
          <p:nvPr>
            <p:ph type="sldNum" sz="quarter" idx="12"/>
          </p:nvPr>
        </p:nvSpPr>
        <p:spPr/>
        <p:txBody>
          <a:bodyPr/>
          <a:lstStyle/>
          <a:p>
            <a:fld id="{0FD161A6-9140-4EFA-9181-C8A8A7ED89D0}" type="slidenum">
              <a:rPr lang="en-US" smtClean="0"/>
              <a:t>7</a:t>
            </a:fld>
            <a:endParaRPr lang="en-US" dirty="0"/>
          </a:p>
        </p:txBody>
      </p:sp>
      <p:pic>
        <p:nvPicPr>
          <p:cNvPr id="11" name="Content Placeholder 7"/>
          <p:cNvPicPr>
            <a:picLocks noChangeAspect="1"/>
          </p:cNvPicPr>
          <p:nvPr/>
        </p:nvPicPr>
        <p:blipFill>
          <a:blip r:embed="rId2"/>
          <a:stretch>
            <a:fillRect/>
          </a:stretch>
        </p:blipFill>
        <p:spPr>
          <a:xfrm>
            <a:off x="6264529" y="1825625"/>
            <a:ext cx="2927867" cy="1958011"/>
          </a:xfrm>
          <a:prstGeom prst="rect">
            <a:avLst/>
          </a:prstGeom>
        </p:spPr>
      </p:pic>
      <p:pic>
        <p:nvPicPr>
          <p:cNvPr id="12" name="Picture 11"/>
          <p:cNvPicPr>
            <a:picLocks noChangeAspect="1"/>
          </p:cNvPicPr>
          <p:nvPr/>
        </p:nvPicPr>
        <p:blipFill>
          <a:blip r:embed="rId3"/>
          <a:stretch>
            <a:fillRect/>
          </a:stretch>
        </p:blipFill>
        <p:spPr>
          <a:xfrm>
            <a:off x="9283019" y="1825625"/>
            <a:ext cx="2721447" cy="1958011"/>
          </a:xfrm>
          <a:prstGeom prst="rect">
            <a:avLst/>
          </a:prstGeom>
        </p:spPr>
      </p:pic>
      <p:pic>
        <p:nvPicPr>
          <p:cNvPr id="13" name="Picture 12" descr="File:Dallas Cowboy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823" y="4071767"/>
            <a:ext cx="2097838" cy="1996456"/>
          </a:xfrm>
          <a:prstGeom prst="rect">
            <a:avLst/>
          </a:prstGeom>
        </p:spPr>
      </p:pic>
      <p:pic>
        <p:nvPicPr>
          <p:cNvPr id="14" name="Picture 13" descr="File:Texas flag map.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0918" y="4200185"/>
            <a:ext cx="1782657" cy="1739620"/>
          </a:xfrm>
          <a:prstGeom prst="rect">
            <a:avLst/>
          </a:prstGeom>
        </p:spPr>
      </p:pic>
    </p:spTree>
    <p:extLst>
      <p:ext uri="{BB962C8B-B14F-4D97-AF65-F5344CB8AC3E}">
        <p14:creationId xmlns:p14="http://schemas.microsoft.com/office/powerpoint/2010/main" val="414382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Structure</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D161A6-9140-4EFA-9181-C8A8A7ED89D0}" type="slidenum">
              <a:rPr lang="en-US" smtClean="0"/>
              <a:t>8</a:t>
            </a:fld>
            <a:endParaRPr lang="en-US" dirty="0"/>
          </a:p>
        </p:txBody>
      </p:sp>
    </p:spTree>
    <p:extLst>
      <p:ext uri="{BB962C8B-B14F-4D97-AF65-F5344CB8AC3E}">
        <p14:creationId xmlns:p14="http://schemas.microsoft.com/office/powerpoint/2010/main" val="378868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WSRC Committee Structure</a:t>
            </a:r>
            <a:endParaRPr lang="en-US" dirty="0"/>
          </a:p>
        </p:txBody>
      </p:sp>
      <p:sp>
        <p:nvSpPr>
          <p:cNvPr id="3" name="Slide Number Placeholder 2"/>
          <p:cNvSpPr>
            <a:spLocks noGrp="1"/>
          </p:cNvSpPr>
          <p:nvPr>
            <p:ph type="sldNum" sz="quarter" idx="12"/>
          </p:nvPr>
        </p:nvSpPr>
        <p:spPr/>
        <p:txBody>
          <a:bodyPr/>
          <a:lstStyle/>
          <a:p>
            <a:fld id="{0FD161A6-9140-4EFA-9181-C8A8A7ED89D0}" type="slidenum">
              <a:rPr lang="en-US" smtClean="0"/>
              <a:t>9</a:t>
            </a:fld>
            <a:endParaRPr lang="en-US" dirty="0"/>
          </a:p>
        </p:txBody>
      </p:sp>
      <p:sp>
        <p:nvSpPr>
          <p:cNvPr id="4" name="Rectangle 3"/>
          <p:cNvSpPr/>
          <p:nvPr/>
        </p:nvSpPr>
        <p:spPr>
          <a:xfrm>
            <a:off x="838200" y="1759788"/>
            <a:ext cx="2907102" cy="11128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WSRC Steering Committee</a:t>
            </a:r>
          </a:p>
        </p:txBody>
      </p:sp>
      <p:sp>
        <p:nvSpPr>
          <p:cNvPr id="5" name="Rectangle 4"/>
          <p:cNvSpPr/>
          <p:nvPr/>
        </p:nvSpPr>
        <p:spPr>
          <a:xfrm>
            <a:off x="4642449" y="2178169"/>
            <a:ext cx="2907102" cy="111280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WSRC Event Planning Committee</a:t>
            </a:r>
          </a:p>
          <a:p>
            <a:pPr algn="ctr"/>
            <a:r>
              <a:rPr lang="en-US" dirty="0"/>
              <a:t>(Current Year)</a:t>
            </a:r>
          </a:p>
        </p:txBody>
      </p:sp>
      <p:sp>
        <p:nvSpPr>
          <p:cNvPr id="6" name="Rectangle 5"/>
          <p:cNvSpPr/>
          <p:nvPr/>
        </p:nvSpPr>
        <p:spPr>
          <a:xfrm>
            <a:off x="838200" y="4060166"/>
            <a:ext cx="2907102" cy="111280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INCOSE Events Committee</a:t>
            </a:r>
          </a:p>
        </p:txBody>
      </p:sp>
      <p:sp>
        <p:nvSpPr>
          <p:cNvPr id="7" name="Rectangle 6"/>
          <p:cNvSpPr/>
          <p:nvPr/>
        </p:nvSpPr>
        <p:spPr>
          <a:xfrm>
            <a:off x="4642449" y="3633158"/>
            <a:ext cx="2907102" cy="111280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WSRC Event Planning Committee</a:t>
            </a:r>
          </a:p>
          <a:p>
            <a:pPr algn="ctr"/>
            <a:r>
              <a:rPr lang="en-US" dirty="0"/>
              <a:t>(Current Year + 1)</a:t>
            </a:r>
          </a:p>
        </p:txBody>
      </p:sp>
      <p:sp>
        <p:nvSpPr>
          <p:cNvPr id="8" name="Rectangle 7"/>
          <p:cNvSpPr/>
          <p:nvPr/>
        </p:nvSpPr>
        <p:spPr>
          <a:xfrm>
            <a:off x="4642449" y="5037827"/>
            <a:ext cx="2907102" cy="11128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WSRC Event Planning Committee</a:t>
            </a:r>
          </a:p>
          <a:p>
            <a:pPr algn="ctr"/>
            <a:r>
              <a:rPr lang="en-US" dirty="0"/>
              <a:t>(Current Year + 2)</a:t>
            </a:r>
          </a:p>
        </p:txBody>
      </p:sp>
      <p:sp>
        <p:nvSpPr>
          <p:cNvPr id="9" name="Rectangle 8"/>
          <p:cNvSpPr/>
          <p:nvPr/>
        </p:nvSpPr>
        <p:spPr>
          <a:xfrm>
            <a:off x="10151134" y="2178169"/>
            <a:ext cx="1202666" cy="390363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Participating Chapters</a:t>
            </a:r>
          </a:p>
          <a:p>
            <a:pPr algn="ctr"/>
            <a:r>
              <a:rPr lang="en-US" dirty="0"/>
              <a:t>(Host &amp; Supporting)</a:t>
            </a:r>
          </a:p>
        </p:txBody>
      </p:sp>
      <p:sp>
        <p:nvSpPr>
          <p:cNvPr id="10" name="Rectangle 9"/>
          <p:cNvSpPr/>
          <p:nvPr/>
        </p:nvSpPr>
        <p:spPr>
          <a:xfrm>
            <a:off x="7852733" y="2178169"/>
            <a:ext cx="1995218" cy="111280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Memorandum of Agreement</a:t>
            </a:r>
          </a:p>
          <a:p>
            <a:pPr algn="ctr"/>
            <a:r>
              <a:rPr lang="en-US" dirty="0"/>
              <a:t>(MoA)</a:t>
            </a:r>
          </a:p>
        </p:txBody>
      </p:sp>
      <p:sp>
        <p:nvSpPr>
          <p:cNvPr id="11" name="Rectangle 10"/>
          <p:cNvSpPr/>
          <p:nvPr/>
        </p:nvSpPr>
        <p:spPr>
          <a:xfrm>
            <a:off x="7852733" y="3633158"/>
            <a:ext cx="1995218" cy="111280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Memorandum of Agreement</a:t>
            </a:r>
          </a:p>
          <a:p>
            <a:pPr algn="ctr"/>
            <a:r>
              <a:rPr lang="en-US" dirty="0"/>
              <a:t>(MoA)</a:t>
            </a:r>
          </a:p>
        </p:txBody>
      </p:sp>
      <p:sp>
        <p:nvSpPr>
          <p:cNvPr id="12" name="Rectangle 11"/>
          <p:cNvSpPr/>
          <p:nvPr/>
        </p:nvSpPr>
        <p:spPr>
          <a:xfrm>
            <a:off x="7852733" y="5037827"/>
            <a:ext cx="1995218" cy="11128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Memorandum of Agreement</a:t>
            </a:r>
          </a:p>
          <a:p>
            <a:pPr algn="ctr"/>
            <a:r>
              <a:rPr lang="en-US" dirty="0"/>
              <a:t>(MoA)</a:t>
            </a:r>
          </a:p>
        </p:txBody>
      </p:sp>
      <p:cxnSp>
        <p:nvCxnSpPr>
          <p:cNvPr id="13" name="Straight Arrow Connector 12"/>
          <p:cNvCxnSpPr>
            <a:stCxn id="5" idx="3"/>
            <a:endCxn id="10" idx="1"/>
          </p:cNvCxnSpPr>
          <p:nvPr/>
        </p:nvCxnSpPr>
        <p:spPr>
          <a:xfrm>
            <a:off x="7549551" y="2734573"/>
            <a:ext cx="303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a:endCxn id="11" idx="1"/>
          </p:cNvCxnSpPr>
          <p:nvPr/>
        </p:nvCxnSpPr>
        <p:spPr>
          <a:xfrm>
            <a:off x="7549551" y="4189562"/>
            <a:ext cx="303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2" idx="1"/>
          </p:cNvCxnSpPr>
          <p:nvPr/>
        </p:nvCxnSpPr>
        <p:spPr>
          <a:xfrm>
            <a:off x="7549551" y="5594231"/>
            <a:ext cx="303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p:cNvCxnSpPr>
          <p:nvPr/>
        </p:nvCxnSpPr>
        <p:spPr>
          <a:xfrm>
            <a:off x="9847951" y="2734573"/>
            <a:ext cx="3031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3"/>
          </p:cNvCxnSpPr>
          <p:nvPr/>
        </p:nvCxnSpPr>
        <p:spPr>
          <a:xfrm>
            <a:off x="9847951" y="4189562"/>
            <a:ext cx="3031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3"/>
          </p:cNvCxnSpPr>
          <p:nvPr/>
        </p:nvCxnSpPr>
        <p:spPr>
          <a:xfrm>
            <a:off x="9847951" y="5594231"/>
            <a:ext cx="3031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26"/>
          <p:cNvCxnSpPr>
            <a:stCxn id="4" idx="3"/>
            <a:endCxn id="5" idx="1"/>
          </p:cNvCxnSpPr>
          <p:nvPr/>
        </p:nvCxnSpPr>
        <p:spPr>
          <a:xfrm>
            <a:off x="3745302" y="2316192"/>
            <a:ext cx="897147" cy="4183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28"/>
          <p:cNvCxnSpPr>
            <a:stCxn id="4" idx="3"/>
            <a:endCxn id="7" idx="1"/>
          </p:cNvCxnSpPr>
          <p:nvPr/>
        </p:nvCxnSpPr>
        <p:spPr>
          <a:xfrm>
            <a:off x="3745302" y="2316192"/>
            <a:ext cx="897147" cy="18733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30"/>
          <p:cNvCxnSpPr>
            <a:stCxn id="4" idx="3"/>
            <a:endCxn id="8" idx="1"/>
          </p:cNvCxnSpPr>
          <p:nvPr/>
        </p:nvCxnSpPr>
        <p:spPr>
          <a:xfrm>
            <a:off x="3745302" y="2316192"/>
            <a:ext cx="897147" cy="327803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0"/>
            <a:endCxn id="4" idx="2"/>
          </p:cNvCxnSpPr>
          <p:nvPr/>
        </p:nvCxnSpPr>
        <p:spPr>
          <a:xfrm flipV="1">
            <a:off x="2291751" y="2872596"/>
            <a:ext cx="0" cy="118757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999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837</TotalTime>
  <Words>1825</Words>
  <Application>Microsoft Office PowerPoint</Application>
  <PresentationFormat>Widescreen</PresentationFormat>
  <Paragraphs>469</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How to Host a Great Regional Conference</vt:lpstr>
      <vt:lpstr>Brief Introduction About Myself</vt:lpstr>
      <vt:lpstr>Introduction</vt:lpstr>
      <vt:lpstr>What is a Regional Conference?</vt:lpstr>
      <vt:lpstr>What is a Regional Conference?</vt:lpstr>
      <vt:lpstr>Benefits of Hosting a Regional Conference</vt:lpstr>
      <vt:lpstr>Benefits of Hosting a Regional Conference</vt:lpstr>
      <vt:lpstr>Committee Structure</vt:lpstr>
      <vt:lpstr>WSRC Committee Structure</vt:lpstr>
      <vt:lpstr>WSRC Event Planning Committee</vt:lpstr>
      <vt:lpstr>WSRC Event Planning Committee Meetings</vt:lpstr>
      <vt:lpstr>Why Have a Steering Committee?</vt:lpstr>
      <vt:lpstr>Logistics</vt:lpstr>
      <vt:lpstr>PowerPoint Presentation</vt:lpstr>
      <vt:lpstr>How to Select Locations?</vt:lpstr>
      <vt:lpstr>Consider These Location Criteria</vt:lpstr>
      <vt:lpstr>WSRC 2019 – Los Angeles (Sept. 13-15)</vt:lpstr>
      <vt:lpstr>WSRC 2018 – Ogden, Utah (Sept. 20-22)</vt:lpstr>
      <vt:lpstr>GLRC 6 and 8 – Schaumburg, Illinois (Oct. 2012 &amp; 2014)</vt:lpstr>
      <vt:lpstr>GLRC 10 – Mackinac Island, Michigan (Oct. 2016)</vt:lpstr>
      <vt:lpstr>Technical Program</vt:lpstr>
      <vt:lpstr>Conference Theme</vt:lpstr>
      <vt:lpstr>Have a Strong Program</vt:lpstr>
      <vt:lpstr>Example of Multiple Tracks</vt:lpstr>
      <vt:lpstr>Systems Engineering Professional Development Day (SEPDD)</vt:lpstr>
      <vt:lpstr>Integrated Operations</vt:lpstr>
      <vt:lpstr>Manage Logistics</vt:lpstr>
      <vt:lpstr>INCOSE App</vt:lpstr>
      <vt:lpstr>Satellite Site Guidelines</vt:lpstr>
      <vt:lpstr>Shuttle Schedule</vt:lpstr>
      <vt:lpstr>Outreach</vt:lpstr>
      <vt:lpstr>Call for Proposals</vt:lpstr>
      <vt:lpstr>Conference Flyer</vt:lpstr>
      <vt:lpstr>Tote Bags</vt:lpstr>
      <vt:lpstr>Conference Booklet</vt:lpstr>
      <vt:lpstr>Promotion at Events</vt:lpstr>
      <vt:lpstr>Certificates &amp; Gifts</vt:lpstr>
      <vt:lpstr>Budget</vt:lpstr>
      <vt:lpstr>Income &amp; Expenses</vt:lpstr>
      <vt:lpstr>Memorandum of Agreement (MoA)</vt:lpstr>
      <vt:lpstr>Participating Chapters (WSRC)</vt:lpstr>
      <vt:lpstr>Sponsors</vt:lpstr>
      <vt:lpstr>Where Do You Find Sponsors?</vt:lpstr>
      <vt:lpstr>Sponsorship Invitation</vt:lpstr>
      <vt:lpstr>Exhibits</vt:lpstr>
      <vt:lpstr>Express Gratitude to Your Sponsors</vt:lpstr>
      <vt:lpstr>Timeline</vt:lpstr>
      <vt:lpstr>Sample Timeline (1 of 2)</vt:lpstr>
      <vt:lpstr>Sample Timeline (2 of 2)</vt:lpstr>
      <vt:lpstr>Going Forward in North Texas</vt:lpstr>
      <vt:lpstr>Going Forward</vt:lpstr>
      <vt:lpstr>Concluding Thoughts</vt:lpstr>
      <vt:lpstr>Concluding Thoughts</vt:lpstr>
      <vt:lpstr>INCOSE 14th Annual GLRC</vt:lpstr>
      <vt:lpstr>INCOSE WSRC 2020</vt:lpstr>
      <vt:lpstr>Contact Information</vt:lpstr>
    </vt:vector>
  </TitlesOfParts>
  <Company>BAE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SysML, the Language of MBSE</dc:title>
  <dc:creator>White, Paul (US) (Contractor)</dc:creator>
  <cp:lastModifiedBy>White, Paul (US) (Contractor)</cp:lastModifiedBy>
  <cp:revision>175</cp:revision>
  <dcterms:created xsi:type="dcterms:W3CDTF">2019-09-20T18:45:16Z</dcterms:created>
  <dcterms:modified xsi:type="dcterms:W3CDTF">2020-03-10T15:12:08Z</dcterms:modified>
</cp:coreProperties>
</file>