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13" r:id="rId2"/>
    <p:sldId id="256" r:id="rId3"/>
    <p:sldId id="288" r:id="rId4"/>
    <p:sldId id="287" r:id="rId5"/>
    <p:sldId id="285" r:id="rId6"/>
    <p:sldId id="290" r:id="rId7"/>
    <p:sldId id="304" r:id="rId8"/>
    <p:sldId id="305" r:id="rId9"/>
    <p:sldId id="297" r:id="rId10"/>
    <p:sldId id="299" r:id="rId11"/>
    <p:sldId id="302" r:id="rId12"/>
    <p:sldId id="303" r:id="rId13"/>
    <p:sldId id="312" r:id="rId14"/>
    <p:sldId id="314" r:id="rId15"/>
    <p:sldId id="315" r:id="rId16"/>
    <p:sldId id="293" r:id="rId17"/>
    <p:sldId id="309" r:id="rId18"/>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E"/>
    <a:srgbClr val="C198E0"/>
    <a:srgbClr val="FF7C80"/>
    <a:srgbClr val="999999"/>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411" autoAdjust="0"/>
    <p:restoredTop sz="94634"/>
  </p:normalViewPr>
  <p:slideViewPr>
    <p:cSldViewPr snapToGrid="0" snapToObjects="1">
      <p:cViewPr>
        <p:scale>
          <a:sx n="50" d="100"/>
          <a:sy n="50" d="100"/>
        </p:scale>
        <p:origin x="2026" y="758"/>
      </p:cViewPr>
      <p:guideLst>
        <p:guide orient="horz" pos="2160"/>
        <p:guide pos="384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43" d="100"/>
          <a:sy n="43" d="100"/>
        </p:scale>
        <p:origin x="2256"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t>5/6/2021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t>5/6/2021</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self-as one of the co-leads of the WG</a:t>
            </a:r>
          </a:p>
        </p:txBody>
      </p:sp>
      <p:sp>
        <p:nvSpPr>
          <p:cNvPr id="4" name="Slide Number Placeholder 3"/>
          <p:cNvSpPr>
            <a:spLocks noGrp="1"/>
          </p:cNvSpPr>
          <p:nvPr>
            <p:ph type="sldNum" sz="quarter" idx="5"/>
          </p:nvPr>
        </p:nvSpPr>
        <p:spPr/>
        <p:txBody>
          <a:bodyPr/>
          <a:lstStyle/>
          <a:p>
            <a:fld id="{9CB85D96-4FDB-7148-B18B-46402D7060DF}" type="slidenum">
              <a:rPr lang="en-US" smtClean="0"/>
              <a:t>2</a:t>
            </a:fld>
            <a:endParaRPr lang="en-US"/>
          </a:p>
        </p:txBody>
      </p:sp>
    </p:spTree>
    <p:extLst>
      <p:ext uri="{BB962C8B-B14F-4D97-AF65-F5344CB8AC3E}">
        <p14:creationId xmlns:p14="http://schemas.microsoft.com/office/powerpoint/2010/main" val="2213320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Calibri" panose="020F0502020204030204" pitchFamily="34" charset="0"/>
              </a:rPr>
              <a:t>Early-Stage Research and Development, which is defined in terms of Technology Readiness Levels 1 through 4, is one of the most crucial phases in the product development process.  It blends and blurs the lines between science and engineering, and it is argued that it requires a risk-based, disciplined, and graded approach to effectively manage scope, cost, and complexity.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However, many key stakeholders, including leaders, program managers, and scientists, are seemingly unwilling to use practices of systems management and engineering in the early stages of R&amp;D because of the perception that systems engineering is heavily process oriented, adds unnecessary costs, and should be applied only to mature technologies.  One can argue that misapplication of systems engineering principles has led to negative perceptions of systems engineering in ESR&amp;D.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But, failing to apply any SE results in R&amp;D efforts that may have solved the wrong problem, require technical rework, have difficulty transitioning to later maturity levels, and result in higher R&amp;D costs, low return on investment, and extended development timelines.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A fundamental difference between R&amp;D and more traditional systems engineering activities is that traditional SE is reductionist in that it depends on the ability to decompose complex systems into fundamental components having manageable complexity, bounded development costs, and highly predictable completion schedules.  ESR&amp;D, however, is radically different.  Innovation and research do not happen by reduction processes. Innovation and research depend upon the creativity and discovery that leads to “expansionism.” The expansionist process is indeterministic in contrast to the determinism inherent in “reductionism.”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Calibri" panose="020F0502020204030204" pitchFamily="34" charset="0"/>
              </a:rPr>
              <a:t>An additional key difference between traditional systems engineering and ESR&amp;D involves “capabilities” versus “requirements.”  ESR&amp;D seeks to address a capability need; traditional SE seeks to satisfy requirements.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Calibri" panose="020F0502020204030204" pitchFamily="34" charset="0"/>
              </a:rPr>
              <a:t>This WG’s core team thinks that the lack of a commonly understood and accepted framework inhibits the kind of multi-disciplinary collaboration that is required for innovation and have identified the need for common framework that can be tailored and sustained for ESR&amp;D, while enabling transition to TRL 5 and higher.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Calibri" panose="020F0502020204030204" pitchFamily="34" charset="0"/>
              </a:rPr>
              <a:t>That is the focus of our current efforts and what will be discussed during the working group sessions at IW.  We are looking for volunteers to help flesh out the existing frameworks and to develop new ones.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85D96-4FDB-7148-B18B-46402D7060DF}" type="slidenum">
              <a:rPr lang="en-US" smtClean="0"/>
              <a:t>16</a:t>
            </a:fld>
            <a:endParaRPr lang="en-US"/>
          </a:p>
        </p:txBody>
      </p:sp>
    </p:spTree>
    <p:extLst>
      <p:ext uri="{BB962C8B-B14F-4D97-AF65-F5344CB8AC3E}">
        <p14:creationId xmlns:p14="http://schemas.microsoft.com/office/powerpoint/2010/main" val="208376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B85D96-4FDB-7148-B18B-46402D7060DF}" type="slidenum">
              <a:rPr lang="en-US" smtClean="0"/>
              <a:t>3</a:t>
            </a:fld>
            <a:endParaRPr lang="en-US"/>
          </a:p>
        </p:txBody>
      </p:sp>
    </p:spTree>
    <p:extLst>
      <p:ext uri="{BB962C8B-B14F-4D97-AF65-F5344CB8AC3E}">
        <p14:creationId xmlns:p14="http://schemas.microsoft.com/office/powerpoint/2010/main" val="194308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090532" cy="4341813"/>
          </a:xfrm>
        </p:spPr>
        <p:txBody>
          <a:bodyPr/>
          <a:lstStyle/>
          <a:p>
            <a:r>
              <a:rPr lang="en-US" sz="1800" dirty="0">
                <a:latin typeface="Calibri" panose="020F0502020204030204" pitchFamily="34" charset="0"/>
                <a:ea typeface="Calibri" panose="020F0502020204030204" pitchFamily="34" charset="0"/>
                <a:cs typeface="Calibri" panose="020F0502020204030204" pitchFamily="34" charset="0"/>
              </a:rPr>
              <a:t>L</a:t>
            </a:r>
            <a:r>
              <a:rPr lang="en-US" sz="1800" dirty="0">
                <a:effectLst/>
                <a:latin typeface="Calibri" panose="020F0502020204030204" pitchFamily="34" charset="0"/>
                <a:ea typeface="Calibri" panose="020F0502020204030204" pitchFamily="34" charset="0"/>
                <a:cs typeface="Calibri" panose="020F0502020204030204" pitchFamily="34" charset="0"/>
              </a:rPr>
              <a:t>evels 1-2 generally define basic technology research and readiness levels 3-4 define research to prove application feasibility.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 ESR&amp;D SE framework that contains guidelines and processes for the “right” and “right-sized” tailored SE practices and products based </a:t>
            </a:r>
            <a:r>
              <a:rPr lang="en-US" sz="1800" dirty="0">
                <a:latin typeface="Calibri" panose="020F0502020204030204" pitchFamily="34" charset="0"/>
                <a:ea typeface="Times New Roman" panose="02020603050405020304" pitchFamily="18" charset="0"/>
                <a:cs typeface="Times New Roman" panose="02020603050405020304" pitchFamily="18" charset="0"/>
              </a:rPr>
              <a:t>not only on TRL but also on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other characteristics e.g., organizational culture and philosophies</a:t>
            </a:r>
          </a:p>
          <a:p>
            <a:endParaRPr lang="en-US" sz="18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B85D96-4FDB-7148-B18B-46402D7060DF}" type="slidenum">
              <a:rPr lang="en-US" smtClean="0"/>
              <a:t>4</a:t>
            </a:fld>
            <a:endParaRPr lang="en-US"/>
          </a:p>
        </p:txBody>
      </p:sp>
    </p:spTree>
    <p:extLst>
      <p:ext uri="{BB962C8B-B14F-4D97-AF65-F5344CB8AC3E}">
        <p14:creationId xmlns:p14="http://schemas.microsoft.com/office/powerpoint/2010/main" val="134488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Calibri" panose="020F0502020204030204" pitchFamily="34" charset="0"/>
              </a:rPr>
              <a:t>Early-Stage Research and Development, which is defined in terms of Technology Readiness Levels 1 through 4, is one of the most crucial phases in the product development process.  It blends and blurs the lines between science and engineering, and it is argued that it requires a risk-based, disciplined, and graded approach to effectively manage scope, cost, and complexity.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However, many key stakeholders, including leaders, program managers, and scientists, are seemingly unwilling to use practices of systems management and engineering in the early stages of R&amp;D because of the perception that systems engineering is heavily process oriented, adds unnecessary costs, and should be applied only to mature technologies.  One can argue that misapplication of systems engineering principles has led to negative perceptions of systems engineering in ESR&amp;D.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But, failing to apply any SE results in R&amp;D efforts that may have solved the wrong problem, require technical rework, have difficulty transitioning to later maturity levels, and result in higher R&amp;D costs, low return on investment, and extended development timelines.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A fundamental difference between R&amp;D and more traditional systems engineering activities is that traditional SE is reductionist in that it depends on the ability to decompose complex systems into fundamental components having manageable complexity, bounded development costs, and highly predictable completion schedules.  ESR&amp;D, however, is radically different.  Innovation and research do not happen by reduction processes. Innovation and research depend upon the creativity and discovery that leads to “expansionism.” The expansionist process is indeterministic in contrast to the determinism inherent in “reductionism.”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Calibri" panose="020F0502020204030204" pitchFamily="34" charset="0"/>
              </a:rPr>
              <a:t>An additional key difference between traditional systems engineering and ESR&amp;D involves “capabilities” versus “requirements.”  ESR&amp;D seeks to address a capability need; traditional SE seeks to satisfy requirements.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Calibri" panose="020F0502020204030204" pitchFamily="34" charset="0"/>
              </a:rPr>
              <a:t>This WG’s core team thinks that the lack of a commonly understood and accepted framework inhibits the kind of multi-disciplinary collaboration that is required for innovation and have identified the need for common framework that can be tailored and sustained for ESR&amp;D, while enabling transition to TRL 5 and higher.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Calibri" panose="020F0502020204030204" pitchFamily="34" charset="0"/>
              </a:rPr>
              <a:t>That is the focus of our current efforts and what will be discussed during the working group sessions at IW.  We are looking for volunteers to help flesh out the existing frameworks and to develop new ones.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85D96-4FDB-7148-B18B-46402D7060DF}" type="slidenum">
              <a:rPr lang="en-US" smtClean="0"/>
              <a:t>5</a:t>
            </a:fld>
            <a:endParaRPr lang="en-US"/>
          </a:p>
        </p:txBody>
      </p:sp>
    </p:spTree>
    <p:extLst>
      <p:ext uri="{BB962C8B-B14F-4D97-AF65-F5344CB8AC3E}">
        <p14:creationId xmlns:p14="http://schemas.microsoft.com/office/powerpoint/2010/main" val="57440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Calibri" panose="020F0502020204030204" pitchFamily="34" charset="0"/>
              </a:rPr>
              <a:t>Early-Stage Research and Development, which is defined in terms of Technology Readiness Levels 1 through 4, is one of the most crucial phases in the product development process.  It blends and blurs the lines between science and engineering, and it is argued that it requires a risk-based, disciplined, and graded approach to effectively manage scope, cost, and complexity.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However, many key stakeholders, including leaders, program managers, and scientists, are seemingly unwilling to use practices of systems management and engineering in the early stages of R&amp;D because of the perception that systems engineering is heavily process oriented, adds unnecessary costs, and should be applied only to mature technologies.  One can argue that misapplication of systems engineering principles has led to negative perceptions of systems engineering in ESR&amp;D.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But, failing to apply any SE results in R&amp;D efforts that may have solved the wrong problem, require technical rework, have difficulty transitioning to later maturity levels, and result in higher R&amp;D costs, low return on investment, and extended development timelines.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A fundamental difference between R&amp;D and more traditional systems engineering activities is that traditional SE is reductionist in that it depends on the ability to decompose complex systems into fundamental components having manageable complexity, bounded development costs, and highly predictable completion schedules.  ESR&amp;D, however, is radically different.  Innovation and research do not happen by reduction processes. Innovation and research depend upon the creativity and discovery that leads to “expansionism.” The expansionist process is indeterministic in contrast to the determinism inherent in “reductionism.”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Calibri" panose="020F0502020204030204" pitchFamily="34" charset="0"/>
              </a:rPr>
              <a:t>An additional key difference between traditional systems engineering and ESR&amp;D involves “capabilities” versus “requirements.”  ESR&amp;D seeks to address a capability need; traditional SE seeks to satisfy requirements.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Calibri" panose="020F0502020204030204" pitchFamily="34" charset="0"/>
              </a:rPr>
              <a:t>This WG’s core team thinks that the lack of a commonly understood and accepted framework inhibits the kind of multi-disciplinary collaboration that is required for innovation and have identified the need for common framework that can be tailored and sustained for ESR&amp;D, while enabling transition to TRL 5 and higher.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Calibri" panose="020F0502020204030204" pitchFamily="34" charset="0"/>
              </a:rPr>
              <a:t>That is the focus of our current efforts and what will be discussed during the working group sessions at IW.  We are looking for volunteers to help flesh out the existing frameworks and to develop new ones.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85D96-4FDB-7148-B18B-46402D7060DF}" type="slidenum">
              <a:rPr lang="en-US" smtClean="0"/>
              <a:t>6</a:t>
            </a:fld>
            <a:endParaRPr lang="en-US"/>
          </a:p>
        </p:txBody>
      </p:sp>
    </p:spTree>
    <p:extLst>
      <p:ext uri="{BB962C8B-B14F-4D97-AF65-F5344CB8AC3E}">
        <p14:creationId xmlns:p14="http://schemas.microsoft.com/office/powerpoint/2010/main" val="259980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These are the practices and artifacts that provide the most value: a charter (why and what), milestone list, WBS, budget, change tracking, requirements management approach, risk management approach, configuration management approach, and quality control.</a:t>
            </a:r>
            <a:endParaRPr lang="en-US" dirty="0"/>
          </a:p>
        </p:txBody>
      </p:sp>
      <p:sp>
        <p:nvSpPr>
          <p:cNvPr id="4" name="Slide Number Placeholder 3"/>
          <p:cNvSpPr>
            <a:spLocks noGrp="1"/>
          </p:cNvSpPr>
          <p:nvPr>
            <p:ph type="sldNum" sz="quarter" idx="5"/>
          </p:nvPr>
        </p:nvSpPr>
        <p:spPr/>
        <p:txBody>
          <a:bodyPr/>
          <a:lstStyle/>
          <a:p>
            <a:fld id="{9CB85D96-4FDB-7148-B18B-46402D7060DF}" type="slidenum">
              <a:rPr lang="en-US" smtClean="0"/>
              <a:t>8</a:t>
            </a:fld>
            <a:endParaRPr lang="en-US"/>
          </a:p>
        </p:txBody>
      </p:sp>
    </p:spTree>
    <p:extLst>
      <p:ext uri="{BB962C8B-B14F-4D97-AF65-F5344CB8AC3E}">
        <p14:creationId xmlns:p14="http://schemas.microsoft.com/office/powerpoint/2010/main" val="98683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These are the practices and artifacts that provide the most value: a charter (why and what), milestone list, WBS, budget, change tracking, requirements management approach, risk management approach, configuration management approach, and quality control.</a:t>
            </a:r>
            <a:endParaRPr lang="en-US" dirty="0"/>
          </a:p>
        </p:txBody>
      </p:sp>
      <p:sp>
        <p:nvSpPr>
          <p:cNvPr id="4" name="Slide Number Placeholder 3"/>
          <p:cNvSpPr>
            <a:spLocks noGrp="1"/>
          </p:cNvSpPr>
          <p:nvPr>
            <p:ph type="sldNum" sz="quarter" idx="5"/>
          </p:nvPr>
        </p:nvSpPr>
        <p:spPr/>
        <p:txBody>
          <a:bodyPr/>
          <a:lstStyle/>
          <a:p>
            <a:fld id="{9CB85D96-4FDB-7148-B18B-46402D7060DF}" type="slidenum">
              <a:rPr lang="en-US" smtClean="0"/>
              <a:t>9</a:t>
            </a:fld>
            <a:endParaRPr lang="en-US"/>
          </a:p>
        </p:txBody>
      </p:sp>
    </p:spTree>
    <p:extLst>
      <p:ext uri="{BB962C8B-B14F-4D97-AF65-F5344CB8AC3E}">
        <p14:creationId xmlns:p14="http://schemas.microsoft.com/office/powerpoint/2010/main" val="98683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These are the practices and artifacts that provide the most value: a charter (why and what), milestone list, WBS, budget, change tracking, requirements management approach, risk management approach, configuration management approach, and quality control.</a:t>
            </a:r>
            <a:endParaRPr lang="en-US" dirty="0"/>
          </a:p>
        </p:txBody>
      </p:sp>
      <p:sp>
        <p:nvSpPr>
          <p:cNvPr id="4" name="Slide Number Placeholder 3"/>
          <p:cNvSpPr>
            <a:spLocks noGrp="1"/>
          </p:cNvSpPr>
          <p:nvPr>
            <p:ph type="sldNum" sz="quarter" idx="5"/>
          </p:nvPr>
        </p:nvSpPr>
        <p:spPr/>
        <p:txBody>
          <a:bodyPr/>
          <a:lstStyle/>
          <a:p>
            <a:fld id="{9CB85D96-4FDB-7148-B18B-46402D7060DF}" type="slidenum">
              <a:rPr lang="en-US" smtClean="0"/>
              <a:t>10</a:t>
            </a:fld>
            <a:endParaRPr lang="en-US"/>
          </a:p>
        </p:txBody>
      </p:sp>
    </p:spTree>
    <p:extLst>
      <p:ext uri="{BB962C8B-B14F-4D97-AF65-F5344CB8AC3E}">
        <p14:creationId xmlns:p14="http://schemas.microsoft.com/office/powerpoint/2010/main" val="2767587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These are the practices and artifacts that provide the most value: a charter (why and what), milestone list, WBS, budget, change tracking, requirements management approach, risk management approach, configuration management approach, and quality control.</a:t>
            </a:r>
            <a:endParaRPr lang="en-US" dirty="0"/>
          </a:p>
        </p:txBody>
      </p:sp>
      <p:sp>
        <p:nvSpPr>
          <p:cNvPr id="4" name="Slide Number Placeholder 3"/>
          <p:cNvSpPr>
            <a:spLocks noGrp="1"/>
          </p:cNvSpPr>
          <p:nvPr>
            <p:ph type="sldNum" sz="quarter" idx="5"/>
          </p:nvPr>
        </p:nvSpPr>
        <p:spPr/>
        <p:txBody>
          <a:bodyPr/>
          <a:lstStyle/>
          <a:p>
            <a:fld id="{9CB85D96-4FDB-7148-B18B-46402D7060DF}" type="slidenum">
              <a:rPr lang="en-US" smtClean="0"/>
              <a:t>11</a:t>
            </a:fld>
            <a:endParaRPr lang="en-US"/>
          </a:p>
        </p:txBody>
      </p:sp>
    </p:spTree>
    <p:extLst>
      <p:ext uri="{BB962C8B-B14F-4D97-AF65-F5344CB8AC3E}">
        <p14:creationId xmlns:p14="http://schemas.microsoft.com/office/powerpoint/2010/main" val="986835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/IW2021</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srcRect/>
          <a:stretch/>
        </p:blipFill>
        <p:spPr>
          <a:xfrm>
            <a:off x="3235285" y="509963"/>
            <a:ext cx="5802453" cy="1919635"/>
          </a:xfrm>
          <a:prstGeom prst="rect">
            <a:avLst/>
          </a:prstGeom>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6FCDF-D4EA-1B41-BA14-4AF95E5CEECB}" type="datetime5">
              <a:rPr lang="fr-FR" smtClean="0"/>
              <a:t>6-mai-21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2E1F4-580F-2746-8A54-DA485879FD5B}" type="datetime5">
              <a:rPr lang="fr-FR" smtClean="0"/>
              <a:t>6-mai-21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a:solidFill>
                  <a:srgbClr val="414042"/>
                </a:solidFill>
                <a:latin typeface="Open Sans Light"/>
                <a:cs typeface="Open Sans Light"/>
              </a:rPr>
              <a:t>/IW2021</a:t>
            </a:r>
            <a:endParaRPr lang="fr-FR" sz="2000" dirty="0">
              <a:solidFill>
                <a:srgbClr val="414042"/>
              </a:solidFill>
              <a:latin typeface="Open Sans Light"/>
              <a:cs typeface="Open Sans Light"/>
            </a:endParaRPr>
          </a:p>
        </p:txBody>
      </p:sp>
      <p:pic>
        <p:nvPicPr>
          <p:cNvPr id="7" name="Picture 6"/>
          <p:cNvPicPr>
            <a:picLocks noChangeAspect="1"/>
          </p:cNvPicPr>
          <p:nvPr userDrawn="1"/>
        </p:nvPicPr>
        <p:blipFill>
          <a:blip r:embed="rId2"/>
          <a:srcRect/>
          <a:stretch/>
        </p:blipFill>
        <p:spPr>
          <a:xfrm>
            <a:off x="2926702" y="1746261"/>
            <a:ext cx="5802453" cy="1919635"/>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t>6-mai-21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0206F0-1644-564B-A244-82B88DB5BC3C}" type="datetime5">
              <a:rPr lang="fr-FR" smtClean="0"/>
              <a:t>6-mai-21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646E17-325D-1945-BB66-7DE668976512}" type="datetime5">
              <a:rPr lang="fr-FR" smtClean="0"/>
              <a:t>6-mai-21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1C6AC-1A71-F042-A34D-5D5D60078753}" type="datetime5">
              <a:rPr lang="fr-FR" smtClean="0"/>
              <a:t>6-mai-21</a:t>
            </a:fld>
            <a:endParaRPr lang="en-US"/>
          </a:p>
        </p:txBody>
      </p:sp>
      <p:sp>
        <p:nvSpPr>
          <p:cNvPr id="8" name="Footer Placeholder 7"/>
          <p:cNvSpPr>
            <a:spLocks noGrp="1"/>
          </p:cNvSpPr>
          <p:nvPr>
            <p:ph type="ftr" sz="quarter" idx="11"/>
          </p:nvPr>
        </p:nvSpPr>
        <p:spPr/>
        <p:txBody>
          <a:bodyPr/>
          <a:lstStyle/>
          <a:p>
            <a:r>
              <a:rPr lang="en-US"/>
              <a:t>www.incose.org/IW2021</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AB221-4574-3D44-B186-34E820A81691}" type="datetime5">
              <a:rPr lang="fr-FR" smtClean="0"/>
              <a:t>6-mai-21</a:t>
            </a:fld>
            <a:endParaRPr lang="en-US"/>
          </a:p>
        </p:txBody>
      </p:sp>
      <p:sp>
        <p:nvSpPr>
          <p:cNvPr id="4" name="Footer Placeholder 3"/>
          <p:cNvSpPr>
            <a:spLocks noGrp="1"/>
          </p:cNvSpPr>
          <p:nvPr>
            <p:ph type="ftr" sz="quarter" idx="11"/>
          </p:nvPr>
        </p:nvSpPr>
        <p:spPr/>
        <p:txBody>
          <a:bodyPr/>
          <a:lstStyle/>
          <a:p>
            <a:r>
              <a:rPr lang="en-US"/>
              <a:t>www.incose.org/IW2021</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1D4F6-79BD-6244-8DD0-2BF7E4A8F24B}" type="datetime5">
              <a:rPr lang="fr-FR" smtClean="0"/>
              <a:t>6-mai-21</a:t>
            </a:fld>
            <a:endParaRPr lang="en-US"/>
          </a:p>
        </p:txBody>
      </p:sp>
      <p:sp>
        <p:nvSpPr>
          <p:cNvPr id="3" name="Footer Placeholder 2"/>
          <p:cNvSpPr>
            <a:spLocks noGrp="1"/>
          </p:cNvSpPr>
          <p:nvPr>
            <p:ph type="ftr" sz="quarter" idx="11"/>
          </p:nvPr>
        </p:nvSpPr>
        <p:spPr/>
        <p:txBody>
          <a:bodyPr/>
          <a:lstStyle/>
          <a:p>
            <a:r>
              <a:rPr lang="en-US"/>
              <a:t>www.incose.org/IW2021</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4D840D8-3659-0E44-A103-5F5DE597A511}" type="datetime5">
              <a:rPr lang="fr-FR" smtClean="0"/>
              <a:t>6-mai-21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8C61B6-541F-B640-ADCA-3FF96E357E28}" type="datetime5">
              <a:rPr lang="fr-FR" smtClean="0"/>
              <a:t>6-mai-21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6E81C08F-32EE-5C4F-BCFD-4E27C066C8E3}" type="datetime5">
              <a:rPr lang="fr-FR" smtClean="0"/>
              <a:t>6-mai-21</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a:t>www.incose.org/IW2021</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alhodge@sandia.gov" TargetMode="External"/><Relationship Id="rId7" Type="http://schemas.openxmlformats.org/officeDocument/2006/relationships/hyperlink" Target="mailto:gary.a.mastin@gmai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nick.lombardo@pnnl.gov" TargetMode="External"/><Relationship Id="rId5" Type="http://schemas.openxmlformats.org/officeDocument/2006/relationships/hyperlink" Target="mailto:drsquirt@outlook.com" TargetMode="External"/><Relationship Id="rId4" Type="http://schemas.openxmlformats.org/officeDocument/2006/relationships/hyperlink" Target="mailto:mjdimario@outlook.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1629BD-3155-4B6C-B986-2740D29AE656}"/>
              </a:ext>
            </a:extLst>
          </p:cNvPr>
          <p:cNvSpPr>
            <a:spLocks noGrp="1"/>
          </p:cNvSpPr>
          <p:nvPr>
            <p:ph type="dt" sz="half" idx="10"/>
          </p:nvPr>
        </p:nvSpPr>
        <p:spPr/>
        <p:txBody>
          <a:bodyPr/>
          <a:lstStyle/>
          <a:p>
            <a:fld id="{D90C58D2-D3A0-3843-8DCA-C1F4ADCA7220}" type="datetime5">
              <a:rPr lang="fr-FR" smtClean="0"/>
              <a:t>6-mai-21</a:t>
            </a:fld>
            <a:endParaRPr lang="en-US"/>
          </a:p>
        </p:txBody>
      </p:sp>
      <p:sp>
        <p:nvSpPr>
          <p:cNvPr id="5" name="Footer Placeholder 4">
            <a:extLst>
              <a:ext uri="{FF2B5EF4-FFF2-40B4-BE49-F238E27FC236}">
                <a16:creationId xmlns:a16="http://schemas.microsoft.com/office/drawing/2014/main" id="{10734A96-1ED7-46B2-815D-B646EB628E47}"/>
              </a:ext>
            </a:extLst>
          </p:cNvPr>
          <p:cNvSpPr>
            <a:spLocks noGrp="1"/>
          </p:cNvSpPr>
          <p:nvPr>
            <p:ph type="ftr" sz="quarter" idx="11"/>
          </p:nvPr>
        </p:nvSpPr>
        <p:spPr/>
        <p:txBody>
          <a:bodyPr/>
          <a:lstStyle/>
          <a:p>
            <a:r>
              <a:rPr lang="en-US"/>
              <a:t>www.incose.org/IW2021</a:t>
            </a:r>
            <a:endParaRPr lang="en-US" dirty="0"/>
          </a:p>
        </p:txBody>
      </p:sp>
      <p:sp>
        <p:nvSpPr>
          <p:cNvPr id="6" name="Slide Number Placeholder 5">
            <a:extLst>
              <a:ext uri="{FF2B5EF4-FFF2-40B4-BE49-F238E27FC236}">
                <a16:creationId xmlns:a16="http://schemas.microsoft.com/office/drawing/2014/main" id="{6BFC3807-50D9-465A-A5F4-8376165064BD}"/>
              </a:ext>
            </a:extLst>
          </p:cNvPr>
          <p:cNvSpPr>
            <a:spLocks noGrp="1"/>
          </p:cNvSpPr>
          <p:nvPr>
            <p:ph type="sldNum" sz="quarter" idx="12"/>
          </p:nvPr>
        </p:nvSpPr>
        <p:spPr/>
        <p:txBody>
          <a:bodyPr/>
          <a:lstStyle/>
          <a:p>
            <a:fld id="{924B41C4-1474-8D42-B330-D2828683839D}" type="slidenum">
              <a:rPr lang="en-US" smtClean="0"/>
              <a:t>1</a:t>
            </a:fld>
            <a:endParaRPr lang="en-US"/>
          </a:p>
        </p:txBody>
      </p:sp>
      <p:pic>
        <p:nvPicPr>
          <p:cNvPr id="7" name="Picture 6">
            <a:extLst>
              <a:ext uri="{FF2B5EF4-FFF2-40B4-BE49-F238E27FC236}">
                <a16:creationId xmlns:a16="http://schemas.microsoft.com/office/drawing/2014/main" id="{026FCC5E-E44A-4AC5-9F92-22738440A1D5}"/>
              </a:ext>
            </a:extLst>
          </p:cNvPr>
          <p:cNvPicPr>
            <a:picLocks noChangeAspect="1"/>
          </p:cNvPicPr>
          <p:nvPr/>
        </p:nvPicPr>
        <p:blipFill>
          <a:blip r:embed="rId2"/>
          <a:stretch>
            <a:fillRect/>
          </a:stretch>
        </p:blipFill>
        <p:spPr>
          <a:xfrm>
            <a:off x="1677458" y="285115"/>
            <a:ext cx="8637830" cy="4764405"/>
          </a:xfrm>
          <a:prstGeom prst="rect">
            <a:avLst/>
          </a:prstGeom>
          <a:ln w="28575">
            <a:solidFill>
              <a:srgbClr val="0071CE"/>
            </a:solidFill>
          </a:ln>
        </p:spPr>
      </p:pic>
      <p:sp>
        <p:nvSpPr>
          <p:cNvPr id="8" name="TextBox 7">
            <a:extLst>
              <a:ext uri="{FF2B5EF4-FFF2-40B4-BE49-F238E27FC236}">
                <a16:creationId xmlns:a16="http://schemas.microsoft.com/office/drawing/2014/main" id="{D5776EB8-EC13-455B-B751-5A7B88F9713F}"/>
              </a:ext>
            </a:extLst>
          </p:cNvPr>
          <p:cNvSpPr txBox="1"/>
          <p:nvPr/>
        </p:nvSpPr>
        <p:spPr>
          <a:xfrm>
            <a:off x="2726830" y="5435600"/>
            <a:ext cx="7029810" cy="461665"/>
          </a:xfrm>
          <a:prstGeom prst="rect">
            <a:avLst/>
          </a:prstGeom>
          <a:noFill/>
        </p:spPr>
        <p:txBody>
          <a:bodyPr wrap="none" rtlCol="0">
            <a:spAutoFit/>
          </a:bodyPr>
          <a:lstStyle/>
          <a:p>
            <a:r>
              <a:rPr lang="en-US" dirty="0"/>
              <a:t>Dr. Michael DiMario, Ann Hodges, Dr. Gary Mastin</a:t>
            </a:r>
          </a:p>
        </p:txBody>
      </p:sp>
    </p:spTree>
    <p:extLst>
      <p:ext uri="{BB962C8B-B14F-4D97-AF65-F5344CB8AC3E}">
        <p14:creationId xmlns:p14="http://schemas.microsoft.com/office/powerpoint/2010/main" val="428241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Another Framework Based on Risk,  Standards and Project Type – Los Alamos National Laboratory</a:t>
            </a:r>
          </a:p>
        </p:txBody>
      </p:sp>
      <p:sp>
        <p:nvSpPr>
          <p:cNvPr id="3" name="Content Placeholder 2"/>
          <p:cNvSpPr>
            <a:spLocks noGrp="1"/>
          </p:cNvSpPr>
          <p:nvPr>
            <p:ph idx="1"/>
          </p:nvPr>
        </p:nvSpPr>
        <p:spPr/>
        <p:txBody>
          <a:bodyPr>
            <a:normAutofit fontScale="55000" lnSpcReduction="20000"/>
          </a:bodyPr>
          <a:lstStyle/>
          <a:p>
            <a:r>
              <a:rPr lang="en-US" dirty="0"/>
              <a:t>Risk-informed graded approach to the integrated application of systems engineering (SE), project management (PM), and quality management (QM)</a:t>
            </a:r>
          </a:p>
          <a:p>
            <a:pPr lvl="1"/>
            <a:r>
              <a:rPr lang="en-US" dirty="0"/>
              <a:t>Called this Mission Assurance</a:t>
            </a:r>
          </a:p>
          <a:p>
            <a:pPr lvl="1"/>
            <a:r>
              <a:rPr lang="en-US" dirty="0"/>
              <a:t>Quality standard for basic research is the ANSI standard, transitions to industry standard as TRL increases</a:t>
            </a:r>
          </a:p>
          <a:p>
            <a:r>
              <a:rPr lang="en-US" dirty="0"/>
              <a:t>Identified core set of practices that every project is required to follow – from basic scientific research to advanced technology development</a:t>
            </a:r>
          </a:p>
          <a:p>
            <a:pPr lvl="1"/>
            <a:r>
              <a:rPr lang="en-US" dirty="0"/>
              <a:t>Provided the Mission Assurance Support Tool (MAST) as an implementation aid</a:t>
            </a:r>
          </a:p>
          <a:p>
            <a:r>
              <a:rPr lang="en-US" dirty="0"/>
              <a:t>Implemented differing level of rigor (reviews, approvals, required documentation) based on project risk</a:t>
            </a:r>
          </a:p>
          <a:p>
            <a:pPr lvl="1"/>
            <a:r>
              <a:rPr lang="en-US" dirty="0"/>
              <a:t>Start early in the project initiation phase using a rigor-level determination template</a:t>
            </a:r>
          </a:p>
          <a:p>
            <a:pPr lvl="1"/>
            <a:r>
              <a:rPr lang="en-US" dirty="0"/>
              <a:t>Review risk-level determination throughout the project and adjust as needed</a:t>
            </a:r>
          </a:p>
        </p:txBody>
      </p:sp>
      <p:sp>
        <p:nvSpPr>
          <p:cNvPr id="4" name="Date Placeholder 3"/>
          <p:cNvSpPr>
            <a:spLocks noGrp="1"/>
          </p:cNvSpPr>
          <p:nvPr>
            <p:ph type="dt" sz="half" idx="10"/>
          </p:nvPr>
        </p:nvSpPr>
        <p:spPr/>
        <p:txBody>
          <a:bodyPr/>
          <a:lstStyle/>
          <a:p>
            <a:fld id="{B6BA75A6-B99E-6848-91A1-1668F53CAD0D}" type="datetime5">
              <a:rPr lang="fr-FR" smtClean="0"/>
              <a:t>6-mai-21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10</a:t>
            </a:fld>
            <a:endParaRPr lang="en-US"/>
          </a:p>
        </p:txBody>
      </p:sp>
      <p:sp>
        <p:nvSpPr>
          <p:cNvPr id="7" name="Subtitle 4">
            <a:extLst>
              <a:ext uri="{FF2B5EF4-FFF2-40B4-BE49-F238E27FC236}">
                <a16:creationId xmlns:a16="http://schemas.microsoft.com/office/drawing/2014/main" id="{2C7C2AD5-2989-4C58-AFDD-D1F513BAD9C4}"/>
              </a:ext>
            </a:extLst>
          </p:cNvPr>
          <p:cNvSpPr txBox="1">
            <a:spLocks/>
          </p:cNvSpPr>
          <p:nvPr/>
        </p:nvSpPr>
        <p:spPr>
          <a:xfrm>
            <a:off x="359777" y="5259659"/>
            <a:ext cx="11376530" cy="628777"/>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dirty="0"/>
              <a:t>LA-UR-19-25567</a:t>
            </a:r>
          </a:p>
        </p:txBody>
      </p:sp>
      <p:pic>
        <p:nvPicPr>
          <p:cNvPr id="8" name="Picture 13" descr="NNSAlogo_Black.jpg">
            <a:extLst>
              <a:ext uri="{FF2B5EF4-FFF2-40B4-BE49-F238E27FC236}">
                <a16:creationId xmlns:a16="http://schemas.microsoft.com/office/drawing/2014/main" id="{DB9E2E17-746E-47C7-857F-7FDD1F4C5CEB}"/>
              </a:ext>
            </a:extLst>
          </p:cNvPr>
          <p:cNvPicPr>
            <a:picLocks noChangeAspect="1"/>
          </p:cNvPicPr>
          <p:nvPr/>
        </p:nvPicPr>
        <p:blipFill>
          <a:blip r:embed="rId3"/>
          <a:srcRect/>
          <a:stretch>
            <a:fillRect/>
          </a:stretch>
        </p:blipFill>
        <p:spPr bwMode="auto">
          <a:xfrm>
            <a:off x="212725" y="5919894"/>
            <a:ext cx="1908808" cy="461665"/>
          </a:xfrm>
          <a:prstGeom prst="rect">
            <a:avLst/>
          </a:prstGeom>
          <a:noFill/>
          <a:ln w="9525">
            <a:noFill/>
            <a:miter lim="800000"/>
            <a:headEnd/>
            <a:tailEnd/>
          </a:ln>
        </p:spPr>
      </p:pic>
      <p:pic>
        <p:nvPicPr>
          <p:cNvPr id="9" name="Picture 8" descr="NNSA_80%.ai">
            <a:extLst>
              <a:ext uri="{FF2B5EF4-FFF2-40B4-BE49-F238E27FC236}">
                <a16:creationId xmlns:a16="http://schemas.microsoft.com/office/drawing/2014/main" id="{F18BA0B9-74DC-4B15-A18B-E7D17F40BE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9116" t="44234" r="25200" b="40485"/>
          <a:stretch/>
        </p:blipFill>
        <p:spPr>
          <a:xfrm>
            <a:off x="10703890" y="5860902"/>
            <a:ext cx="1281735" cy="385862"/>
          </a:xfrm>
          <a:prstGeom prst="rect">
            <a:avLst/>
          </a:prstGeom>
        </p:spPr>
      </p:pic>
    </p:spTree>
    <p:extLst>
      <p:ext uri="{BB962C8B-B14F-4D97-AF65-F5344CB8AC3E}">
        <p14:creationId xmlns:p14="http://schemas.microsoft.com/office/powerpoint/2010/main" val="425309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87" y="274639"/>
            <a:ext cx="10978515" cy="1143000"/>
          </a:xfrm>
        </p:spPr>
        <p:txBody>
          <a:bodyPr>
            <a:noAutofit/>
          </a:bodyPr>
          <a:lstStyle/>
          <a:p>
            <a:r>
              <a:rPr lang="en-US" sz="3600" dirty="0"/>
              <a:t>Framework Based on Risk, Industry Standards and Project Type - Pacific Northwest National Laboratory </a:t>
            </a:r>
          </a:p>
        </p:txBody>
      </p:sp>
      <p:sp>
        <p:nvSpPr>
          <p:cNvPr id="3" name="Content Placeholder 2"/>
          <p:cNvSpPr>
            <a:spLocks noGrp="1"/>
          </p:cNvSpPr>
          <p:nvPr>
            <p:ph idx="1"/>
          </p:nvPr>
        </p:nvSpPr>
        <p:spPr/>
        <p:txBody>
          <a:bodyPr>
            <a:normAutofit fontScale="70000" lnSpcReduction="20000"/>
          </a:bodyPr>
          <a:lstStyle/>
          <a:p>
            <a:r>
              <a:rPr lang="en-US" dirty="0"/>
              <a:t>Extend risk-informed graded approaches for project/program management (PM) and quality management (QM) to SE</a:t>
            </a:r>
          </a:p>
          <a:p>
            <a:r>
              <a:rPr lang="en-US" dirty="0"/>
              <a:t>Define SE “triggers” which drive implementation of SE (informal, semi-formal, formal)</a:t>
            </a:r>
          </a:p>
          <a:p>
            <a:r>
              <a:rPr lang="en-US" dirty="0"/>
              <a:t>Define SE risks</a:t>
            </a:r>
          </a:p>
          <a:p>
            <a:pPr lvl="1"/>
            <a:r>
              <a:rPr lang="en-US" dirty="0"/>
              <a:t>Across project life cycle (e.g., concept, development, utilization phase) </a:t>
            </a:r>
          </a:p>
          <a:p>
            <a:pPr lvl="1"/>
            <a:r>
              <a:rPr lang="en-US" dirty="0"/>
              <a:t>Across project types (e.g., assessments, product development, test and evaluation)</a:t>
            </a:r>
          </a:p>
          <a:p>
            <a:pPr lvl="1"/>
            <a:r>
              <a:rPr lang="en-US" dirty="0"/>
              <a:t>By TRL (TRL 3: defines KPPs; TRL 4+: define specification)</a:t>
            </a:r>
          </a:p>
        </p:txBody>
      </p:sp>
      <p:sp>
        <p:nvSpPr>
          <p:cNvPr id="4" name="Date Placeholder 3"/>
          <p:cNvSpPr>
            <a:spLocks noGrp="1"/>
          </p:cNvSpPr>
          <p:nvPr>
            <p:ph type="dt" sz="half" idx="10"/>
          </p:nvPr>
        </p:nvSpPr>
        <p:spPr/>
        <p:txBody>
          <a:bodyPr/>
          <a:lstStyle/>
          <a:p>
            <a:fld id="{B6BA75A6-B99E-6848-91A1-1668F53CAD0D}" type="datetime5">
              <a:rPr lang="fr-FR" smtClean="0"/>
              <a:t>6-mai-21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11</a:t>
            </a:fld>
            <a:endParaRPr lang="en-US"/>
          </a:p>
        </p:txBody>
      </p:sp>
      <p:pic>
        <p:nvPicPr>
          <p:cNvPr id="7" name="Picture 13" descr="NNSAlogo_Black.jpg">
            <a:extLst>
              <a:ext uri="{FF2B5EF4-FFF2-40B4-BE49-F238E27FC236}">
                <a16:creationId xmlns:a16="http://schemas.microsoft.com/office/drawing/2014/main" id="{CBA75E4E-33CD-4E05-AEF3-591F42B100FD}"/>
              </a:ext>
            </a:extLst>
          </p:cNvPr>
          <p:cNvPicPr>
            <a:picLocks noChangeAspect="1"/>
          </p:cNvPicPr>
          <p:nvPr/>
        </p:nvPicPr>
        <p:blipFill>
          <a:blip r:embed="rId3"/>
          <a:srcRect/>
          <a:stretch>
            <a:fillRect/>
          </a:stretch>
        </p:blipFill>
        <p:spPr bwMode="auto">
          <a:xfrm>
            <a:off x="212725" y="5787814"/>
            <a:ext cx="1908808" cy="461665"/>
          </a:xfrm>
          <a:prstGeom prst="rect">
            <a:avLst/>
          </a:prstGeom>
          <a:noFill/>
          <a:ln w="9525">
            <a:noFill/>
            <a:miter lim="800000"/>
            <a:headEnd/>
            <a:tailEnd/>
          </a:ln>
        </p:spPr>
      </p:pic>
    </p:spTree>
    <p:extLst>
      <p:ext uri="{BB962C8B-B14F-4D97-AF65-F5344CB8AC3E}">
        <p14:creationId xmlns:p14="http://schemas.microsoft.com/office/powerpoint/2010/main" val="1714551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A950-BA29-4279-9DB0-EE5CA181AC28}"/>
              </a:ext>
            </a:extLst>
          </p:cNvPr>
          <p:cNvSpPr>
            <a:spLocks noGrp="1"/>
          </p:cNvSpPr>
          <p:nvPr>
            <p:ph type="title"/>
          </p:nvPr>
        </p:nvSpPr>
        <p:spPr/>
        <p:txBody>
          <a:bodyPr>
            <a:normAutofit fontScale="90000"/>
          </a:bodyPr>
          <a:lstStyle/>
          <a:p>
            <a:r>
              <a:rPr lang="en-US" dirty="0"/>
              <a:t>Why is ESR&amp;D needed? - Pacific Northwest National Laboratory </a:t>
            </a:r>
          </a:p>
        </p:txBody>
      </p:sp>
      <p:sp>
        <p:nvSpPr>
          <p:cNvPr id="3" name="Content Placeholder 2">
            <a:extLst>
              <a:ext uri="{FF2B5EF4-FFF2-40B4-BE49-F238E27FC236}">
                <a16:creationId xmlns:a16="http://schemas.microsoft.com/office/drawing/2014/main" id="{BCC2953B-79E3-4DBA-9514-C76086DB84BC}"/>
              </a:ext>
            </a:extLst>
          </p:cNvPr>
          <p:cNvSpPr>
            <a:spLocks noGrp="1"/>
          </p:cNvSpPr>
          <p:nvPr>
            <p:ph idx="1"/>
          </p:nvPr>
        </p:nvSpPr>
        <p:spPr/>
        <p:txBody>
          <a:bodyPr>
            <a:normAutofit fontScale="70000" lnSpcReduction="20000"/>
          </a:bodyPr>
          <a:lstStyle/>
          <a:p>
            <a:r>
              <a:rPr lang="en-US" dirty="0"/>
              <a:t>When system development risk is ignored or minimized</a:t>
            </a:r>
          </a:p>
          <a:p>
            <a:r>
              <a:rPr lang="en-US" dirty="0"/>
              <a:t>For organizations without a strong SE capability/culture</a:t>
            </a:r>
          </a:p>
          <a:p>
            <a:r>
              <a:rPr lang="en-US" dirty="0"/>
              <a:t>For organizations with a wide spectrum or project types, sponsors, and/or TRL levels</a:t>
            </a:r>
          </a:p>
          <a:p>
            <a:r>
              <a:rPr lang="en-US" dirty="0"/>
              <a:t>When there is a high risk of technical failure</a:t>
            </a:r>
          </a:p>
          <a:p>
            <a:r>
              <a:rPr lang="en-US" dirty="0"/>
              <a:t>When system requirements/ConOps are poorly defined</a:t>
            </a:r>
          </a:p>
          <a:p>
            <a:r>
              <a:rPr lang="en-US" dirty="0"/>
              <a:t>Where there is a desire to institutionalize SE processes and procedures (e.g., CMMI level 3)</a:t>
            </a:r>
          </a:p>
          <a:p>
            <a:r>
              <a:rPr lang="en-US" dirty="0"/>
              <a:t>ESR&amp;D is a mechanism to transition engineering early out of engineering to iterate between research and engineering</a:t>
            </a:r>
          </a:p>
        </p:txBody>
      </p:sp>
      <p:sp>
        <p:nvSpPr>
          <p:cNvPr id="4" name="Date Placeholder 3">
            <a:extLst>
              <a:ext uri="{FF2B5EF4-FFF2-40B4-BE49-F238E27FC236}">
                <a16:creationId xmlns:a16="http://schemas.microsoft.com/office/drawing/2014/main" id="{96C35D60-C0C9-49C8-BEE1-5A4D34A4488F}"/>
              </a:ext>
            </a:extLst>
          </p:cNvPr>
          <p:cNvSpPr>
            <a:spLocks noGrp="1"/>
          </p:cNvSpPr>
          <p:nvPr>
            <p:ph type="dt" sz="half" idx="10"/>
          </p:nvPr>
        </p:nvSpPr>
        <p:spPr/>
        <p:txBody>
          <a:bodyPr/>
          <a:lstStyle/>
          <a:p>
            <a:fld id="{D90C58D2-D3A0-3843-8DCA-C1F4ADCA7220}" type="datetime5">
              <a:rPr lang="fr-FR" smtClean="0"/>
              <a:t>6-mai-21</a:t>
            </a:fld>
            <a:endParaRPr lang="en-US"/>
          </a:p>
        </p:txBody>
      </p:sp>
      <p:sp>
        <p:nvSpPr>
          <p:cNvPr id="5" name="Footer Placeholder 4">
            <a:extLst>
              <a:ext uri="{FF2B5EF4-FFF2-40B4-BE49-F238E27FC236}">
                <a16:creationId xmlns:a16="http://schemas.microsoft.com/office/drawing/2014/main" id="{03DEAEE5-6146-42D8-BD88-DE5F9DF70680}"/>
              </a:ext>
            </a:extLst>
          </p:cNvPr>
          <p:cNvSpPr>
            <a:spLocks noGrp="1"/>
          </p:cNvSpPr>
          <p:nvPr>
            <p:ph type="ftr" sz="quarter" idx="11"/>
          </p:nvPr>
        </p:nvSpPr>
        <p:spPr/>
        <p:txBody>
          <a:bodyPr/>
          <a:lstStyle/>
          <a:p>
            <a:r>
              <a:rPr lang="en-US"/>
              <a:t>www.incose.org/IW2021</a:t>
            </a:r>
            <a:endParaRPr lang="en-US" dirty="0"/>
          </a:p>
        </p:txBody>
      </p:sp>
      <p:sp>
        <p:nvSpPr>
          <p:cNvPr id="6" name="Slide Number Placeholder 5">
            <a:extLst>
              <a:ext uri="{FF2B5EF4-FFF2-40B4-BE49-F238E27FC236}">
                <a16:creationId xmlns:a16="http://schemas.microsoft.com/office/drawing/2014/main" id="{79A1F21F-5FB9-40A3-9709-B72C019215EB}"/>
              </a:ext>
            </a:extLst>
          </p:cNvPr>
          <p:cNvSpPr>
            <a:spLocks noGrp="1"/>
          </p:cNvSpPr>
          <p:nvPr>
            <p:ph type="sldNum" sz="quarter" idx="12"/>
          </p:nvPr>
        </p:nvSpPr>
        <p:spPr/>
        <p:txBody>
          <a:bodyPr/>
          <a:lstStyle/>
          <a:p>
            <a:fld id="{924B41C4-1474-8D42-B330-D2828683839D}" type="slidenum">
              <a:rPr lang="en-US" smtClean="0"/>
              <a:t>12</a:t>
            </a:fld>
            <a:endParaRPr lang="en-US"/>
          </a:p>
        </p:txBody>
      </p:sp>
    </p:spTree>
    <p:extLst>
      <p:ext uri="{BB962C8B-B14F-4D97-AF65-F5344CB8AC3E}">
        <p14:creationId xmlns:p14="http://schemas.microsoft.com/office/powerpoint/2010/main" val="150072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F7BC15-21D9-426F-81B9-DDD2BBF95084}"/>
              </a:ext>
            </a:extLst>
          </p:cNvPr>
          <p:cNvPicPr>
            <a:picLocks noChangeAspect="1"/>
          </p:cNvPicPr>
          <p:nvPr/>
        </p:nvPicPr>
        <p:blipFill>
          <a:blip r:embed="rId2"/>
          <a:stretch>
            <a:fillRect/>
          </a:stretch>
        </p:blipFill>
        <p:spPr>
          <a:xfrm>
            <a:off x="797255" y="281623"/>
            <a:ext cx="10603840" cy="6390640"/>
          </a:xfrm>
          <a:prstGeom prst="rect">
            <a:avLst/>
          </a:prstGeom>
        </p:spPr>
      </p:pic>
      <p:sp>
        <p:nvSpPr>
          <p:cNvPr id="2" name="Title 1">
            <a:extLst>
              <a:ext uri="{FF2B5EF4-FFF2-40B4-BE49-F238E27FC236}">
                <a16:creationId xmlns:a16="http://schemas.microsoft.com/office/drawing/2014/main" id="{5E9F08E4-1B5D-4D30-BF1A-8EF43969EE43}"/>
              </a:ext>
            </a:extLst>
          </p:cNvPr>
          <p:cNvSpPr>
            <a:spLocks noGrp="1"/>
          </p:cNvSpPr>
          <p:nvPr>
            <p:ph type="title"/>
          </p:nvPr>
        </p:nvSpPr>
        <p:spPr>
          <a:xfrm>
            <a:off x="213678" y="-289877"/>
            <a:ext cx="10978515" cy="1143000"/>
          </a:xfrm>
        </p:spPr>
        <p:txBody>
          <a:bodyPr>
            <a:normAutofit fontScale="90000"/>
          </a:bodyPr>
          <a:lstStyle/>
          <a:p>
            <a:r>
              <a:rPr lang="en-US" dirty="0"/>
              <a:t>IW21 ESR&amp;D Working Group – 65 participants</a:t>
            </a:r>
          </a:p>
        </p:txBody>
      </p:sp>
      <p:sp>
        <p:nvSpPr>
          <p:cNvPr id="4" name="Date Placeholder 3">
            <a:extLst>
              <a:ext uri="{FF2B5EF4-FFF2-40B4-BE49-F238E27FC236}">
                <a16:creationId xmlns:a16="http://schemas.microsoft.com/office/drawing/2014/main" id="{1BAB1EA9-E313-485D-A01B-4BE3E26F28C0}"/>
              </a:ext>
            </a:extLst>
          </p:cNvPr>
          <p:cNvSpPr>
            <a:spLocks noGrp="1"/>
          </p:cNvSpPr>
          <p:nvPr>
            <p:ph type="dt" sz="half" idx="10"/>
          </p:nvPr>
        </p:nvSpPr>
        <p:spPr/>
        <p:txBody>
          <a:bodyPr/>
          <a:lstStyle/>
          <a:p>
            <a:fld id="{D90C58D2-D3A0-3843-8DCA-C1F4ADCA7220}" type="datetime5">
              <a:rPr lang="fr-FR" smtClean="0"/>
              <a:t>6-mai-21</a:t>
            </a:fld>
            <a:endParaRPr lang="en-US"/>
          </a:p>
        </p:txBody>
      </p:sp>
      <p:sp>
        <p:nvSpPr>
          <p:cNvPr id="5" name="Footer Placeholder 4">
            <a:extLst>
              <a:ext uri="{FF2B5EF4-FFF2-40B4-BE49-F238E27FC236}">
                <a16:creationId xmlns:a16="http://schemas.microsoft.com/office/drawing/2014/main" id="{B220A980-A59C-401C-94D4-E7B32155EE35}"/>
              </a:ext>
            </a:extLst>
          </p:cNvPr>
          <p:cNvSpPr>
            <a:spLocks noGrp="1"/>
          </p:cNvSpPr>
          <p:nvPr>
            <p:ph type="ftr" sz="quarter" idx="11"/>
          </p:nvPr>
        </p:nvSpPr>
        <p:spPr/>
        <p:txBody>
          <a:bodyPr/>
          <a:lstStyle/>
          <a:p>
            <a:r>
              <a:rPr lang="en-US"/>
              <a:t>www.incose.org/IW2021</a:t>
            </a:r>
            <a:endParaRPr lang="en-US" dirty="0"/>
          </a:p>
        </p:txBody>
      </p:sp>
      <p:sp>
        <p:nvSpPr>
          <p:cNvPr id="6" name="Slide Number Placeholder 5">
            <a:extLst>
              <a:ext uri="{FF2B5EF4-FFF2-40B4-BE49-F238E27FC236}">
                <a16:creationId xmlns:a16="http://schemas.microsoft.com/office/drawing/2014/main" id="{6B8ECF9C-EE1B-4FA1-AB21-35E6C10F4933}"/>
              </a:ext>
            </a:extLst>
          </p:cNvPr>
          <p:cNvSpPr>
            <a:spLocks noGrp="1"/>
          </p:cNvSpPr>
          <p:nvPr>
            <p:ph type="sldNum" sz="quarter" idx="12"/>
          </p:nvPr>
        </p:nvSpPr>
        <p:spPr/>
        <p:txBody>
          <a:bodyPr/>
          <a:lstStyle/>
          <a:p>
            <a:fld id="{924B41C4-1474-8D42-B330-D2828683839D}" type="slidenum">
              <a:rPr lang="en-US" smtClean="0"/>
              <a:t>13</a:t>
            </a:fld>
            <a:endParaRPr lang="en-US"/>
          </a:p>
        </p:txBody>
      </p:sp>
    </p:spTree>
    <p:extLst>
      <p:ext uri="{BB962C8B-B14F-4D97-AF65-F5344CB8AC3E}">
        <p14:creationId xmlns:p14="http://schemas.microsoft.com/office/powerpoint/2010/main" val="159929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A950-BA29-4279-9DB0-EE5CA181AC28}"/>
              </a:ext>
            </a:extLst>
          </p:cNvPr>
          <p:cNvSpPr>
            <a:spLocks noGrp="1"/>
          </p:cNvSpPr>
          <p:nvPr>
            <p:ph type="title"/>
          </p:nvPr>
        </p:nvSpPr>
        <p:spPr/>
        <p:txBody>
          <a:bodyPr>
            <a:normAutofit fontScale="90000"/>
          </a:bodyPr>
          <a:lstStyle/>
          <a:p>
            <a:r>
              <a:rPr lang="en-US" dirty="0"/>
              <a:t>Your thoughts?</a:t>
            </a:r>
            <a:br>
              <a:rPr lang="en-US" dirty="0"/>
            </a:br>
            <a:r>
              <a:rPr lang="en-US" dirty="0"/>
              <a:t>Problems</a:t>
            </a:r>
          </a:p>
        </p:txBody>
      </p:sp>
      <p:sp>
        <p:nvSpPr>
          <p:cNvPr id="3" name="Content Placeholder 2">
            <a:extLst>
              <a:ext uri="{FF2B5EF4-FFF2-40B4-BE49-F238E27FC236}">
                <a16:creationId xmlns:a16="http://schemas.microsoft.com/office/drawing/2014/main" id="{BCC2953B-79E3-4DBA-9514-C76086DB84BC}"/>
              </a:ext>
            </a:extLst>
          </p:cNvPr>
          <p:cNvSpPr>
            <a:spLocks noGrp="1"/>
          </p:cNvSpPr>
          <p:nvPr>
            <p:ph idx="1"/>
          </p:nvPr>
        </p:nvSpPr>
        <p:spPr/>
        <p:txBody>
          <a:bodyPr>
            <a:normAutofit/>
          </a:bodyPr>
          <a:lstStyle/>
          <a:p>
            <a:r>
              <a:rPr lang="en-US" dirty="0"/>
              <a:t>Thought 1</a:t>
            </a:r>
          </a:p>
        </p:txBody>
      </p:sp>
      <p:sp>
        <p:nvSpPr>
          <p:cNvPr id="4" name="Date Placeholder 3">
            <a:extLst>
              <a:ext uri="{FF2B5EF4-FFF2-40B4-BE49-F238E27FC236}">
                <a16:creationId xmlns:a16="http://schemas.microsoft.com/office/drawing/2014/main" id="{96C35D60-C0C9-49C8-BEE1-5A4D34A4488F}"/>
              </a:ext>
            </a:extLst>
          </p:cNvPr>
          <p:cNvSpPr>
            <a:spLocks noGrp="1"/>
          </p:cNvSpPr>
          <p:nvPr>
            <p:ph type="dt" sz="half" idx="10"/>
          </p:nvPr>
        </p:nvSpPr>
        <p:spPr/>
        <p:txBody>
          <a:bodyPr/>
          <a:lstStyle/>
          <a:p>
            <a:fld id="{D90C58D2-D3A0-3843-8DCA-C1F4ADCA7220}" type="datetime5">
              <a:rPr lang="fr-FR" smtClean="0"/>
              <a:t>6-mai-21</a:t>
            </a:fld>
            <a:endParaRPr lang="en-US"/>
          </a:p>
        </p:txBody>
      </p:sp>
      <p:sp>
        <p:nvSpPr>
          <p:cNvPr id="5" name="Footer Placeholder 4">
            <a:extLst>
              <a:ext uri="{FF2B5EF4-FFF2-40B4-BE49-F238E27FC236}">
                <a16:creationId xmlns:a16="http://schemas.microsoft.com/office/drawing/2014/main" id="{03DEAEE5-6146-42D8-BD88-DE5F9DF70680}"/>
              </a:ext>
            </a:extLst>
          </p:cNvPr>
          <p:cNvSpPr>
            <a:spLocks noGrp="1"/>
          </p:cNvSpPr>
          <p:nvPr>
            <p:ph type="ftr" sz="quarter" idx="11"/>
          </p:nvPr>
        </p:nvSpPr>
        <p:spPr/>
        <p:txBody>
          <a:bodyPr/>
          <a:lstStyle/>
          <a:p>
            <a:r>
              <a:rPr lang="en-US"/>
              <a:t>www.incose.org/IW2021</a:t>
            </a:r>
            <a:endParaRPr lang="en-US" dirty="0"/>
          </a:p>
        </p:txBody>
      </p:sp>
      <p:sp>
        <p:nvSpPr>
          <p:cNvPr id="6" name="Slide Number Placeholder 5">
            <a:extLst>
              <a:ext uri="{FF2B5EF4-FFF2-40B4-BE49-F238E27FC236}">
                <a16:creationId xmlns:a16="http://schemas.microsoft.com/office/drawing/2014/main" id="{79A1F21F-5FB9-40A3-9709-B72C019215EB}"/>
              </a:ext>
            </a:extLst>
          </p:cNvPr>
          <p:cNvSpPr>
            <a:spLocks noGrp="1"/>
          </p:cNvSpPr>
          <p:nvPr>
            <p:ph type="sldNum" sz="quarter" idx="12"/>
          </p:nvPr>
        </p:nvSpPr>
        <p:spPr/>
        <p:txBody>
          <a:bodyPr/>
          <a:lstStyle/>
          <a:p>
            <a:fld id="{924B41C4-1474-8D42-B330-D2828683839D}" type="slidenum">
              <a:rPr lang="en-US" smtClean="0"/>
              <a:t>14</a:t>
            </a:fld>
            <a:endParaRPr lang="en-US"/>
          </a:p>
        </p:txBody>
      </p:sp>
    </p:spTree>
    <p:extLst>
      <p:ext uri="{BB962C8B-B14F-4D97-AF65-F5344CB8AC3E}">
        <p14:creationId xmlns:p14="http://schemas.microsoft.com/office/powerpoint/2010/main" val="237640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A950-BA29-4279-9DB0-EE5CA181AC28}"/>
              </a:ext>
            </a:extLst>
          </p:cNvPr>
          <p:cNvSpPr>
            <a:spLocks noGrp="1"/>
          </p:cNvSpPr>
          <p:nvPr>
            <p:ph type="title"/>
          </p:nvPr>
        </p:nvSpPr>
        <p:spPr/>
        <p:txBody>
          <a:bodyPr>
            <a:normAutofit fontScale="90000"/>
          </a:bodyPr>
          <a:lstStyle/>
          <a:p>
            <a:r>
              <a:rPr lang="en-US" dirty="0"/>
              <a:t>Your thoughts?</a:t>
            </a:r>
            <a:br>
              <a:rPr lang="en-US" dirty="0"/>
            </a:br>
            <a:r>
              <a:rPr lang="en-US" dirty="0"/>
              <a:t>Solutions</a:t>
            </a:r>
          </a:p>
        </p:txBody>
      </p:sp>
      <p:sp>
        <p:nvSpPr>
          <p:cNvPr id="3" name="Content Placeholder 2">
            <a:extLst>
              <a:ext uri="{FF2B5EF4-FFF2-40B4-BE49-F238E27FC236}">
                <a16:creationId xmlns:a16="http://schemas.microsoft.com/office/drawing/2014/main" id="{BCC2953B-79E3-4DBA-9514-C76086DB84BC}"/>
              </a:ext>
            </a:extLst>
          </p:cNvPr>
          <p:cNvSpPr>
            <a:spLocks noGrp="1"/>
          </p:cNvSpPr>
          <p:nvPr>
            <p:ph idx="1"/>
          </p:nvPr>
        </p:nvSpPr>
        <p:spPr/>
        <p:txBody>
          <a:bodyPr>
            <a:normAutofit/>
          </a:bodyPr>
          <a:lstStyle/>
          <a:p>
            <a:r>
              <a:rPr lang="en-US" dirty="0"/>
              <a:t>Thought 1</a:t>
            </a:r>
          </a:p>
        </p:txBody>
      </p:sp>
      <p:sp>
        <p:nvSpPr>
          <p:cNvPr id="4" name="Date Placeholder 3">
            <a:extLst>
              <a:ext uri="{FF2B5EF4-FFF2-40B4-BE49-F238E27FC236}">
                <a16:creationId xmlns:a16="http://schemas.microsoft.com/office/drawing/2014/main" id="{96C35D60-C0C9-49C8-BEE1-5A4D34A4488F}"/>
              </a:ext>
            </a:extLst>
          </p:cNvPr>
          <p:cNvSpPr>
            <a:spLocks noGrp="1"/>
          </p:cNvSpPr>
          <p:nvPr>
            <p:ph type="dt" sz="half" idx="10"/>
          </p:nvPr>
        </p:nvSpPr>
        <p:spPr/>
        <p:txBody>
          <a:bodyPr/>
          <a:lstStyle/>
          <a:p>
            <a:fld id="{D90C58D2-D3A0-3843-8DCA-C1F4ADCA7220}" type="datetime5">
              <a:rPr lang="fr-FR" smtClean="0"/>
              <a:t>6-mai-21</a:t>
            </a:fld>
            <a:endParaRPr lang="en-US"/>
          </a:p>
        </p:txBody>
      </p:sp>
      <p:sp>
        <p:nvSpPr>
          <p:cNvPr id="5" name="Footer Placeholder 4">
            <a:extLst>
              <a:ext uri="{FF2B5EF4-FFF2-40B4-BE49-F238E27FC236}">
                <a16:creationId xmlns:a16="http://schemas.microsoft.com/office/drawing/2014/main" id="{03DEAEE5-6146-42D8-BD88-DE5F9DF70680}"/>
              </a:ext>
            </a:extLst>
          </p:cNvPr>
          <p:cNvSpPr>
            <a:spLocks noGrp="1"/>
          </p:cNvSpPr>
          <p:nvPr>
            <p:ph type="ftr" sz="quarter" idx="11"/>
          </p:nvPr>
        </p:nvSpPr>
        <p:spPr/>
        <p:txBody>
          <a:bodyPr/>
          <a:lstStyle/>
          <a:p>
            <a:r>
              <a:rPr lang="en-US"/>
              <a:t>www.incose.org/IW2021</a:t>
            </a:r>
            <a:endParaRPr lang="en-US" dirty="0"/>
          </a:p>
        </p:txBody>
      </p:sp>
      <p:sp>
        <p:nvSpPr>
          <p:cNvPr id="6" name="Slide Number Placeholder 5">
            <a:extLst>
              <a:ext uri="{FF2B5EF4-FFF2-40B4-BE49-F238E27FC236}">
                <a16:creationId xmlns:a16="http://schemas.microsoft.com/office/drawing/2014/main" id="{79A1F21F-5FB9-40A3-9709-B72C019215EB}"/>
              </a:ext>
            </a:extLst>
          </p:cNvPr>
          <p:cNvSpPr>
            <a:spLocks noGrp="1"/>
          </p:cNvSpPr>
          <p:nvPr>
            <p:ph type="sldNum" sz="quarter" idx="12"/>
          </p:nvPr>
        </p:nvSpPr>
        <p:spPr/>
        <p:txBody>
          <a:bodyPr/>
          <a:lstStyle/>
          <a:p>
            <a:fld id="{924B41C4-1474-8D42-B330-D2828683839D}" type="slidenum">
              <a:rPr lang="en-US" smtClean="0"/>
              <a:t>15</a:t>
            </a:fld>
            <a:endParaRPr lang="en-US"/>
          </a:p>
        </p:txBody>
      </p:sp>
    </p:spTree>
    <p:extLst>
      <p:ext uri="{BB962C8B-B14F-4D97-AF65-F5344CB8AC3E}">
        <p14:creationId xmlns:p14="http://schemas.microsoft.com/office/powerpoint/2010/main" val="249378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D0A5-5954-4680-9555-24463E772C95}"/>
              </a:ext>
            </a:extLst>
          </p:cNvPr>
          <p:cNvSpPr>
            <a:spLocks noGrp="1"/>
          </p:cNvSpPr>
          <p:nvPr>
            <p:ph type="title"/>
          </p:nvPr>
        </p:nvSpPr>
        <p:spPr/>
        <p:txBody>
          <a:bodyPr>
            <a:normAutofit/>
          </a:bodyPr>
          <a:lstStyle/>
          <a:p>
            <a:r>
              <a:rPr lang="en-US" dirty="0"/>
              <a:t>How to Get Involved</a:t>
            </a:r>
          </a:p>
        </p:txBody>
      </p:sp>
      <p:sp>
        <p:nvSpPr>
          <p:cNvPr id="3" name="Content Placeholder 2">
            <a:extLst>
              <a:ext uri="{FF2B5EF4-FFF2-40B4-BE49-F238E27FC236}">
                <a16:creationId xmlns:a16="http://schemas.microsoft.com/office/drawing/2014/main" id="{7FC58266-54EC-4153-822E-FB8825592C8C}"/>
              </a:ext>
            </a:extLst>
          </p:cNvPr>
          <p:cNvSpPr>
            <a:spLocks noGrp="1"/>
          </p:cNvSpPr>
          <p:nvPr>
            <p:ph idx="1"/>
          </p:nvPr>
        </p:nvSpPr>
        <p:spPr/>
        <p:txBody>
          <a:bodyPr>
            <a:normAutofit/>
          </a:bodyPr>
          <a:lstStyle/>
          <a:p>
            <a:r>
              <a:rPr lang="en-US" dirty="0"/>
              <a:t>Contact any of the core WG team to volunteer, for questions</a:t>
            </a:r>
          </a:p>
          <a:p>
            <a:pPr lvl="1">
              <a:buFont typeface="Wingdings" panose="05000000000000000000" pitchFamily="2" charset="2"/>
              <a:buChar char="Ø"/>
            </a:pPr>
            <a:r>
              <a:rPr lang="en-US" sz="3100" dirty="0"/>
              <a:t>Ann Hodges, </a:t>
            </a:r>
            <a:r>
              <a:rPr lang="en-US" sz="3100" dirty="0">
                <a:hlinkClick r:id="rId3"/>
              </a:rPr>
              <a:t>alhodge@sandia.gov</a:t>
            </a:r>
            <a:endParaRPr lang="en-US" sz="3100" dirty="0"/>
          </a:p>
          <a:p>
            <a:pPr lvl="1">
              <a:buFont typeface="Wingdings" panose="05000000000000000000" pitchFamily="2" charset="2"/>
              <a:buChar char="Ø"/>
            </a:pPr>
            <a:r>
              <a:rPr lang="en-US" sz="3100" dirty="0"/>
              <a:t>Michael DiMario, </a:t>
            </a:r>
            <a:r>
              <a:rPr lang="en-US" sz="3100" dirty="0">
                <a:hlinkClick r:id="rId4"/>
              </a:rPr>
              <a:t>mjdimario@outlook.com</a:t>
            </a:r>
            <a:endParaRPr lang="en-US" sz="3100" dirty="0"/>
          </a:p>
          <a:p>
            <a:pPr lvl="1">
              <a:buFont typeface="Wingdings" panose="05000000000000000000" pitchFamily="2" charset="2"/>
              <a:buChar char="Ø"/>
            </a:pPr>
            <a:r>
              <a:rPr lang="en-US" sz="3100" dirty="0"/>
              <a:t>Heidi Hahn, </a:t>
            </a:r>
            <a:r>
              <a:rPr lang="en-US" sz="3100" dirty="0">
                <a:hlinkClick r:id="rId5"/>
              </a:rPr>
              <a:t>drsquirt@outlook.com</a:t>
            </a:r>
            <a:endParaRPr lang="en-US" sz="3100" dirty="0"/>
          </a:p>
          <a:p>
            <a:pPr lvl="1">
              <a:buFont typeface="Wingdings" panose="05000000000000000000" pitchFamily="2" charset="2"/>
              <a:buChar char="Ø"/>
            </a:pPr>
            <a:r>
              <a:rPr lang="en-US" sz="3100" dirty="0"/>
              <a:t>Nick Lombardo, </a:t>
            </a:r>
            <a:r>
              <a:rPr lang="en-US" sz="3100" dirty="0">
                <a:hlinkClick r:id="rId6"/>
              </a:rPr>
              <a:t>nick.lombardo@pnnl.gov</a:t>
            </a:r>
            <a:r>
              <a:rPr lang="en-US" sz="3100" dirty="0"/>
              <a:t> </a:t>
            </a:r>
          </a:p>
          <a:p>
            <a:pPr lvl="1">
              <a:buFont typeface="Wingdings" panose="05000000000000000000" pitchFamily="2" charset="2"/>
              <a:buChar char="Ø"/>
            </a:pPr>
            <a:r>
              <a:rPr lang="en-US" sz="3100" dirty="0"/>
              <a:t>Gary Mastin, </a:t>
            </a:r>
            <a:r>
              <a:rPr lang="en-US" sz="3100" dirty="0">
                <a:hlinkClick r:id="rId7"/>
              </a:rPr>
              <a:t>gary.a.mastin@gmail.com</a:t>
            </a:r>
            <a:r>
              <a:rPr lang="en-US" sz="3100" dirty="0"/>
              <a:t> </a:t>
            </a:r>
          </a:p>
        </p:txBody>
      </p:sp>
      <p:sp>
        <p:nvSpPr>
          <p:cNvPr id="4" name="Date Placeholder 3">
            <a:extLst>
              <a:ext uri="{FF2B5EF4-FFF2-40B4-BE49-F238E27FC236}">
                <a16:creationId xmlns:a16="http://schemas.microsoft.com/office/drawing/2014/main" id="{D251040F-6BE4-4DB8-996B-C3756E073487}"/>
              </a:ext>
            </a:extLst>
          </p:cNvPr>
          <p:cNvSpPr>
            <a:spLocks noGrp="1"/>
          </p:cNvSpPr>
          <p:nvPr>
            <p:ph type="dt" sz="half" idx="10"/>
          </p:nvPr>
        </p:nvSpPr>
        <p:spPr/>
        <p:txBody>
          <a:bodyPr/>
          <a:lstStyle/>
          <a:p>
            <a:fld id="{D90C58D2-D3A0-3843-8DCA-C1F4ADCA7220}" type="datetime5">
              <a:rPr lang="fr-FR" smtClean="0"/>
              <a:t>6-mai-21</a:t>
            </a:fld>
            <a:endParaRPr lang="en-US"/>
          </a:p>
        </p:txBody>
      </p:sp>
      <p:sp>
        <p:nvSpPr>
          <p:cNvPr id="5" name="Footer Placeholder 4">
            <a:extLst>
              <a:ext uri="{FF2B5EF4-FFF2-40B4-BE49-F238E27FC236}">
                <a16:creationId xmlns:a16="http://schemas.microsoft.com/office/drawing/2014/main" id="{0B9FAC47-591D-4E3B-B0CC-08EF2D08E29B}"/>
              </a:ext>
            </a:extLst>
          </p:cNvPr>
          <p:cNvSpPr>
            <a:spLocks noGrp="1"/>
          </p:cNvSpPr>
          <p:nvPr>
            <p:ph type="ftr" sz="quarter" idx="11"/>
          </p:nvPr>
        </p:nvSpPr>
        <p:spPr/>
        <p:txBody>
          <a:bodyPr/>
          <a:lstStyle/>
          <a:p>
            <a:r>
              <a:rPr lang="en-US"/>
              <a:t>www.incose.org/IW2021</a:t>
            </a:r>
            <a:endParaRPr lang="en-US" dirty="0"/>
          </a:p>
        </p:txBody>
      </p:sp>
      <p:sp>
        <p:nvSpPr>
          <p:cNvPr id="6" name="Slide Number Placeholder 5">
            <a:extLst>
              <a:ext uri="{FF2B5EF4-FFF2-40B4-BE49-F238E27FC236}">
                <a16:creationId xmlns:a16="http://schemas.microsoft.com/office/drawing/2014/main" id="{9BD69856-53FF-44C8-BA14-9D16341E3335}"/>
              </a:ext>
            </a:extLst>
          </p:cNvPr>
          <p:cNvSpPr>
            <a:spLocks noGrp="1"/>
          </p:cNvSpPr>
          <p:nvPr>
            <p:ph type="sldNum" sz="quarter" idx="12"/>
          </p:nvPr>
        </p:nvSpPr>
        <p:spPr/>
        <p:txBody>
          <a:bodyPr/>
          <a:lstStyle/>
          <a:p>
            <a:fld id="{924B41C4-1474-8D42-B330-D2828683839D}" type="slidenum">
              <a:rPr lang="en-US" smtClean="0"/>
              <a:t>16</a:t>
            </a:fld>
            <a:endParaRPr lang="en-US"/>
          </a:p>
        </p:txBody>
      </p:sp>
    </p:spTree>
    <p:extLst>
      <p:ext uri="{BB962C8B-B14F-4D97-AF65-F5344CB8AC3E}">
        <p14:creationId xmlns:p14="http://schemas.microsoft.com/office/powerpoint/2010/main" val="1801219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B935-A66E-4BAF-83F2-8A3900EAEC28}"/>
              </a:ext>
            </a:extLst>
          </p:cNvPr>
          <p:cNvSpPr>
            <a:spLocks noGrp="1"/>
          </p:cNvSpPr>
          <p:nvPr>
            <p:ph type="title"/>
          </p:nvPr>
        </p:nvSpPr>
        <p:spPr/>
        <p:txBody>
          <a:bodyPr/>
          <a:lstStyle/>
          <a:p>
            <a:r>
              <a:rPr lang="en-US" dirty="0"/>
              <a:t>BACKUPS</a:t>
            </a:r>
          </a:p>
        </p:txBody>
      </p:sp>
      <p:sp>
        <p:nvSpPr>
          <p:cNvPr id="3" name="Content Placeholder 2">
            <a:extLst>
              <a:ext uri="{FF2B5EF4-FFF2-40B4-BE49-F238E27FC236}">
                <a16:creationId xmlns:a16="http://schemas.microsoft.com/office/drawing/2014/main" id="{424A0C6C-38A2-4C99-8BA7-CF69DEB5D7D3}"/>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7A3FED9-2998-4702-B83D-02936BAB2954}"/>
              </a:ext>
            </a:extLst>
          </p:cNvPr>
          <p:cNvSpPr>
            <a:spLocks noGrp="1"/>
          </p:cNvSpPr>
          <p:nvPr>
            <p:ph type="dt" sz="half" idx="10"/>
          </p:nvPr>
        </p:nvSpPr>
        <p:spPr/>
        <p:txBody>
          <a:bodyPr/>
          <a:lstStyle/>
          <a:p>
            <a:fld id="{D90C58D2-D3A0-3843-8DCA-C1F4ADCA7220}" type="datetime5">
              <a:rPr lang="fr-FR" smtClean="0"/>
              <a:t>6-mai-21</a:t>
            </a:fld>
            <a:endParaRPr lang="en-US"/>
          </a:p>
        </p:txBody>
      </p:sp>
      <p:sp>
        <p:nvSpPr>
          <p:cNvPr id="5" name="Footer Placeholder 4">
            <a:extLst>
              <a:ext uri="{FF2B5EF4-FFF2-40B4-BE49-F238E27FC236}">
                <a16:creationId xmlns:a16="http://schemas.microsoft.com/office/drawing/2014/main" id="{A89228C8-51F7-492E-A5AF-2FA8FABB5181}"/>
              </a:ext>
            </a:extLst>
          </p:cNvPr>
          <p:cNvSpPr>
            <a:spLocks noGrp="1"/>
          </p:cNvSpPr>
          <p:nvPr>
            <p:ph type="ftr" sz="quarter" idx="11"/>
          </p:nvPr>
        </p:nvSpPr>
        <p:spPr/>
        <p:txBody>
          <a:bodyPr/>
          <a:lstStyle/>
          <a:p>
            <a:r>
              <a:rPr lang="en-US"/>
              <a:t>www.incose.org/IW2021</a:t>
            </a:r>
            <a:endParaRPr lang="en-US" dirty="0"/>
          </a:p>
        </p:txBody>
      </p:sp>
      <p:sp>
        <p:nvSpPr>
          <p:cNvPr id="6" name="Slide Number Placeholder 5">
            <a:extLst>
              <a:ext uri="{FF2B5EF4-FFF2-40B4-BE49-F238E27FC236}">
                <a16:creationId xmlns:a16="http://schemas.microsoft.com/office/drawing/2014/main" id="{C6F573E4-4C2D-461A-ACE7-3D2B189E41EA}"/>
              </a:ext>
            </a:extLst>
          </p:cNvPr>
          <p:cNvSpPr>
            <a:spLocks noGrp="1"/>
          </p:cNvSpPr>
          <p:nvPr>
            <p:ph type="sldNum" sz="quarter" idx="12"/>
          </p:nvPr>
        </p:nvSpPr>
        <p:spPr/>
        <p:txBody>
          <a:bodyPr/>
          <a:lstStyle/>
          <a:p>
            <a:fld id="{924B41C4-1474-8D42-B330-D2828683839D}" type="slidenum">
              <a:rPr lang="en-US" smtClean="0"/>
              <a:t>17</a:t>
            </a:fld>
            <a:endParaRPr lang="en-US"/>
          </a:p>
        </p:txBody>
      </p:sp>
    </p:spTree>
    <p:extLst>
      <p:ext uri="{BB962C8B-B14F-4D97-AF65-F5344CB8AC3E}">
        <p14:creationId xmlns:p14="http://schemas.microsoft.com/office/powerpoint/2010/main" val="252552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SE in Early Stage R&amp;D Working Group</a:t>
            </a:r>
          </a:p>
        </p:txBody>
      </p:sp>
    </p:spTree>
    <p:extLst>
      <p:ext uri="{BB962C8B-B14F-4D97-AF65-F5344CB8AC3E}">
        <p14:creationId xmlns:p14="http://schemas.microsoft.com/office/powerpoint/2010/main" val="16342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BDA1-44E6-4E30-A72D-2902F92490BE}"/>
              </a:ext>
            </a:extLst>
          </p:cNvPr>
          <p:cNvSpPr>
            <a:spLocks noGrp="1"/>
          </p:cNvSpPr>
          <p:nvPr>
            <p:ph type="title"/>
          </p:nvPr>
        </p:nvSpPr>
        <p:spPr/>
        <p:txBody>
          <a:bodyPr/>
          <a:lstStyle/>
          <a:p>
            <a:r>
              <a:rPr lang="en-US" dirty="0"/>
              <a:t>Charter Overview</a:t>
            </a:r>
          </a:p>
        </p:txBody>
      </p:sp>
      <p:sp>
        <p:nvSpPr>
          <p:cNvPr id="3" name="Content Placeholder 2">
            <a:extLst>
              <a:ext uri="{FF2B5EF4-FFF2-40B4-BE49-F238E27FC236}">
                <a16:creationId xmlns:a16="http://schemas.microsoft.com/office/drawing/2014/main" id="{D8D46AFB-C6A5-4763-A035-5599AF9F06CC}"/>
              </a:ext>
            </a:extLst>
          </p:cNvPr>
          <p:cNvSpPr>
            <a:spLocks noGrp="1"/>
          </p:cNvSpPr>
          <p:nvPr>
            <p:ph idx="1"/>
          </p:nvPr>
        </p:nvSpPr>
        <p:spPr/>
        <p:txBody>
          <a:bodyPr>
            <a:normAutofit fontScale="85000" lnSpcReduction="10000"/>
          </a:bodyPr>
          <a:lstStyle/>
          <a:p>
            <a:r>
              <a:rPr lang="en-US" sz="3700" b="1" dirty="0"/>
              <a:t>Purpose:  </a:t>
            </a:r>
            <a:r>
              <a:rPr lang="en-US" sz="3700" dirty="0">
                <a:latin typeface="Arial" panose="020B0604020202020204" pitchFamily="34" charset="0"/>
                <a:cs typeface="Arial" panose="020B0604020202020204" pitchFamily="34" charset="0"/>
              </a:rPr>
              <a:t>To</a:t>
            </a:r>
            <a:r>
              <a:rPr lang="en-US" sz="3700" dirty="0">
                <a:effectLst/>
                <a:latin typeface="Arial" panose="020B0604020202020204" pitchFamily="34" charset="0"/>
                <a:ea typeface="Times New Roman" panose="02020603050405020304" pitchFamily="18" charset="0"/>
                <a:cs typeface="Arial" panose="020B0604020202020204" pitchFamily="34" charset="0"/>
              </a:rPr>
              <a:t> provide an open forum for the development, application, and dissemination of systems engineering principles, best practices, and solutions to scaling systems engineering applications to Early Stage R&amp;D (ESR&amp;D) projects so that the level of systems engineering effort is commensurate with risk and the anticipated ESR&amp;D outcomes are achieved</a:t>
            </a:r>
          </a:p>
          <a:p>
            <a:r>
              <a:rPr lang="en-US" sz="3700" b="1" dirty="0">
                <a:latin typeface="Arial" panose="020B0604020202020204" pitchFamily="34" charset="0"/>
                <a:ea typeface="Times New Roman" panose="02020603050405020304" pitchFamily="18" charset="0"/>
                <a:cs typeface="Arial" panose="020B0604020202020204" pitchFamily="34" charset="0"/>
              </a:rPr>
              <a:t>Primary Goal:</a:t>
            </a:r>
            <a:r>
              <a:rPr lang="en-US" sz="3700" dirty="0">
                <a:latin typeface="Arial" panose="020B0604020202020204" pitchFamily="34" charset="0"/>
                <a:ea typeface="Times New Roman" panose="02020603050405020304" pitchFamily="18" charset="0"/>
                <a:cs typeface="Arial" panose="020B0604020202020204" pitchFamily="34" charset="0"/>
              </a:rPr>
              <a:t>  </a:t>
            </a:r>
            <a:r>
              <a:rPr lang="en-US" sz="3700" dirty="0">
                <a:ea typeface="Times New Roman" panose="02020603050405020304" pitchFamily="18" charset="0"/>
                <a:cs typeface="Arial" panose="020B0604020202020204" pitchFamily="34" charset="0"/>
              </a:rPr>
              <a:t>To </a:t>
            </a:r>
            <a:r>
              <a:rPr lang="en-US" sz="3700" dirty="0">
                <a:effectLst/>
                <a:ea typeface="Times New Roman" panose="02020603050405020304" pitchFamily="18" charset="0"/>
                <a:cs typeface="Times New Roman" panose="02020603050405020304" pitchFamily="18" charset="0"/>
              </a:rPr>
              <a:t>provide knowledge, guidelines, and frameworks for the application of systems engineering in ESR&amp;D</a:t>
            </a:r>
            <a:endParaRPr lang="en-US" sz="3700" dirty="0">
              <a:effectLst/>
              <a:ea typeface="Times New Roman" panose="02020603050405020304" pitchFamily="18" charset="0"/>
              <a:cs typeface="Arial" panose="020B0604020202020204" pitchFamily="34" charset="0"/>
            </a:endParaRPr>
          </a:p>
          <a:p>
            <a:pPr marL="0" indent="0">
              <a:buNone/>
            </a:pPr>
            <a:endParaRPr lang="en-US" sz="37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7F1D72B4-B4CF-4974-8666-21D6C9068A35}"/>
              </a:ext>
            </a:extLst>
          </p:cNvPr>
          <p:cNvSpPr>
            <a:spLocks noGrp="1"/>
          </p:cNvSpPr>
          <p:nvPr>
            <p:ph type="dt" sz="half" idx="10"/>
          </p:nvPr>
        </p:nvSpPr>
        <p:spPr/>
        <p:txBody>
          <a:bodyPr/>
          <a:lstStyle/>
          <a:p>
            <a:fld id="{D90C58D2-D3A0-3843-8DCA-C1F4ADCA7220}" type="datetime5">
              <a:rPr lang="fr-FR" smtClean="0"/>
              <a:t>6-mai-21</a:t>
            </a:fld>
            <a:endParaRPr lang="en-US"/>
          </a:p>
        </p:txBody>
      </p:sp>
      <p:sp>
        <p:nvSpPr>
          <p:cNvPr id="5" name="Footer Placeholder 4">
            <a:extLst>
              <a:ext uri="{FF2B5EF4-FFF2-40B4-BE49-F238E27FC236}">
                <a16:creationId xmlns:a16="http://schemas.microsoft.com/office/drawing/2014/main" id="{0B294F75-087E-4785-9916-F0094570ACF8}"/>
              </a:ext>
            </a:extLst>
          </p:cNvPr>
          <p:cNvSpPr>
            <a:spLocks noGrp="1"/>
          </p:cNvSpPr>
          <p:nvPr>
            <p:ph type="ftr" sz="quarter" idx="11"/>
          </p:nvPr>
        </p:nvSpPr>
        <p:spPr/>
        <p:txBody>
          <a:bodyPr/>
          <a:lstStyle/>
          <a:p>
            <a:r>
              <a:rPr lang="en-US"/>
              <a:t>www.incose.org/IW2021</a:t>
            </a:r>
            <a:endParaRPr lang="en-US" dirty="0"/>
          </a:p>
        </p:txBody>
      </p:sp>
      <p:sp>
        <p:nvSpPr>
          <p:cNvPr id="6" name="Slide Number Placeholder 5">
            <a:extLst>
              <a:ext uri="{FF2B5EF4-FFF2-40B4-BE49-F238E27FC236}">
                <a16:creationId xmlns:a16="http://schemas.microsoft.com/office/drawing/2014/main" id="{D188C235-FF31-4BDD-8715-51408A875237}"/>
              </a:ext>
            </a:extLst>
          </p:cNvPr>
          <p:cNvSpPr>
            <a:spLocks noGrp="1"/>
          </p:cNvSpPr>
          <p:nvPr>
            <p:ph type="sldNum" sz="quarter" idx="12"/>
          </p:nvPr>
        </p:nvSpPr>
        <p:spPr/>
        <p:txBody>
          <a:bodyPr/>
          <a:lstStyle/>
          <a:p>
            <a:fld id="{924B41C4-1474-8D42-B330-D2828683839D}" type="slidenum">
              <a:rPr lang="en-US" smtClean="0"/>
              <a:t>3</a:t>
            </a:fld>
            <a:endParaRPr lang="en-US"/>
          </a:p>
        </p:txBody>
      </p:sp>
    </p:spTree>
    <p:extLst>
      <p:ext uri="{BB962C8B-B14F-4D97-AF65-F5344CB8AC3E}">
        <p14:creationId xmlns:p14="http://schemas.microsoft.com/office/powerpoint/2010/main" val="59965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265E-0A0A-4EDC-9890-FE4A3FCFFB17}"/>
              </a:ext>
            </a:extLst>
          </p:cNvPr>
          <p:cNvSpPr>
            <a:spLocks noGrp="1"/>
          </p:cNvSpPr>
          <p:nvPr>
            <p:ph type="title"/>
          </p:nvPr>
        </p:nvSpPr>
        <p:spPr/>
        <p:txBody>
          <a:bodyPr/>
          <a:lstStyle/>
          <a:p>
            <a:r>
              <a:rPr lang="en-US" dirty="0"/>
              <a:t>Charter Overview Cont’d</a:t>
            </a:r>
          </a:p>
        </p:txBody>
      </p:sp>
      <p:sp>
        <p:nvSpPr>
          <p:cNvPr id="3" name="Content Placeholder 2">
            <a:extLst>
              <a:ext uri="{FF2B5EF4-FFF2-40B4-BE49-F238E27FC236}">
                <a16:creationId xmlns:a16="http://schemas.microsoft.com/office/drawing/2014/main" id="{815EAD6E-2D3D-4286-8B86-29592E1BF635}"/>
              </a:ext>
            </a:extLst>
          </p:cNvPr>
          <p:cNvSpPr>
            <a:spLocks noGrp="1"/>
          </p:cNvSpPr>
          <p:nvPr>
            <p:ph idx="1"/>
          </p:nvPr>
        </p:nvSpPr>
        <p:spPr/>
        <p:txBody>
          <a:bodyPr>
            <a:normAutofit fontScale="92500" lnSpcReduction="10000"/>
          </a:bodyPr>
          <a:lstStyle/>
          <a:p>
            <a:r>
              <a:rPr lang="en-US" sz="3400" b="1" dirty="0"/>
              <a:t>Scope:</a:t>
            </a:r>
            <a:r>
              <a:rPr lang="en-US" sz="3400" dirty="0"/>
              <a:t>  Focus on activities at Technology Readiness Levels (TRLs) 1 – 5</a:t>
            </a:r>
          </a:p>
          <a:p>
            <a:r>
              <a:rPr lang="en-US" sz="3400" b="1" dirty="0"/>
              <a:t>Outcomes:</a:t>
            </a:r>
          </a:p>
          <a:p>
            <a:pPr lvl="1"/>
            <a:r>
              <a:rPr lang="en-US" sz="2800" dirty="0">
                <a:effectLst/>
                <a:ea typeface="Times New Roman" panose="02020603050405020304" pitchFamily="18" charset="0"/>
                <a:cs typeface="Times New Roman" panose="02020603050405020304" pitchFamily="18" charset="0"/>
              </a:rPr>
              <a:t>An ESR&amp;D SE framework that contains guidelines and processes for the “right” and “right-sized” tailored SE practices and products based on a TRL of 1-5 and other characteristics e.g., organizational culture and philosophies</a:t>
            </a:r>
          </a:p>
          <a:p>
            <a:pPr lvl="1"/>
            <a:r>
              <a:rPr lang="en-US" sz="2800" dirty="0">
                <a:effectLst/>
                <a:ea typeface="Times New Roman" panose="02020603050405020304" pitchFamily="18" charset="0"/>
                <a:cs typeface="Times New Roman" panose="02020603050405020304" pitchFamily="18" charset="0"/>
              </a:rPr>
              <a:t>Papers, articles, briefings, and tutorials</a:t>
            </a:r>
          </a:p>
          <a:p>
            <a:pPr lvl="1"/>
            <a:r>
              <a:rPr lang="en-US" sz="2800" dirty="0">
                <a:effectLst/>
                <a:latin typeface="Arial" panose="020B0604020202020204" pitchFamily="34" charset="0"/>
                <a:ea typeface="Times New Roman" panose="02020603050405020304" pitchFamily="18" charset="0"/>
                <a:cs typeface="Arial" panose="020B0604020202020204" pitchFamily="34" charset="0"/>
              </a:rPr>
              <a:t>Support the development of additions to the INCOSE SE Handbook and standards related to ESR&amp;D </a:t>
            </a:r>
          </a:p>
          <a:p>
            <a:pPr lvl="1"/>
            <a:endParaRPr lang="en-US" sz="2800" dirty="0">
              <a:effectLst/>
              <a:latin typeface="Times New Roman" panose="02020603050405020304" pitchFamily="18" charset="0"/>
              <a:ea typeface="Times New Roman" panose="02020603050405020304" pitchFamily="18" charset="0"/>
            </a:endParaRPr>
          </a:p>
          <a:p>
            <a:pPr lvl="1"/>
            <a:endParaRPr lang="en-US" sz="2800" b="1" dirty="0"/>
          </a:p>
          <a:p>
            <a:pPr lvl="1"/>
            <a:endParaRPr lang="en-US" dirty="0"/>
          </a:p>
        </p:txBody>
      </p:sp>
      <p:sp>
        <p:nvSpPr>
          <p:cNvPr id="4" name="Date Placeholder 3">
            <a:extLst>
              <a:ext uri="{FF2B5EF4-FFF2-40B4-BE49-F238E27FC236}">
                <a16:creationId xmlns:a16="http://schemas.microsoft.com/office/drawing/2014/main" id="{9CA16D3D-4187-4C88-89AA-1A038FC46872}"/>
              </a:ext>
            </a:extLst>
          </p:cNvPr>
          <p:cNvSpPr>
            <a:spLocks noGrp="1"/>
          </p:cNvSpPr>
          <p:nvPr>
            <p:ph type="dt" sz="half" idx="10"/>
          </p:nvPr>
        </p:nvSpPr>
        <p:spPr/>
        <p:txBody>
          <a:bodyPr/>
          <a:lstStyle/>
          <a:p>
            <a:fld id="{D90C58D2-D3A0-3843-8DCA-C1F4ADCA7220}" type="datetime5">
              <a:rPr lang="fr-FR" smtClean="0"/>
              <a:t>6-mai-21</a:t>
            </a:fld>
            <a:endParaRPr lang="en-US"/>
          </a:p>
        </p:txBody>
      </p:sp>
      <p:sp>
        <p:nvSpPr>
          <p:cNvPr id="5" name="Footer Placeholder 4">
            <a:extLst>
              <a:ext uri="{FF2B5EF4-FFF2-40B4-BE49-F238E27FC236}">
                <a16:creationId xmlns:a16="http://schemas.microsoft.com/office/drawing/2014/main" id="{CAE3F72F-77B1-4B85-8FB1-F84C09C5FBC1}"/>
              </a:ext>
            </a:extLst>
          </p:cNvPr>
          <p:cNvSpPr>
            <a:spLocks noGrp="1"/>
          </p:cNvSpPr>
          <p:nvPr>
            <p:ph type="ftr" sz="quarter" idx="11"/>
          </p:nvPr>
        </p:nvSpPr>
        <p:spPr/>
        <p:txBody>
          <a:bodyPr/>
          <a:lstStyle/>
          <a:p>
            <a:r>
              <a:rPr lang="en-US"/>
              <a:t>www.incose.org/IW2021</a:t>
            </a:r>
            <a:endParaRPr lang="en-US" dirty="0"/>
          </a:p>
        </p:txBody>
      </p:sp>
      <p:sp>
        <p:nvSpPr>
          <p:cNvPr id="6" name="Slide Number Placeholder 5">
            <a:extLst>
              <a:ext uri="{FF2B5EF4-FFF2-40B4-BE49-F238E27FC236}">
                <a16:creationId xmlns:a16="http://schemas.microsoft.com/office/drawing/2014/main" id="{DA9F6F9D-B7C7-4927-B4CC-3F5253F64C59}"/>
              </a:ext>
            </a:extLst>
          </p:cNvPr>
          <p:cNvSpPr>
            <a:spLocks noGrp="1"/>
          </p:cNvSpPr>
          <p:nvPr>
            <p:ph type="sldNum" sz="quarter" idx="12"/>
          </p:nvPr>
        </p:nvSpPr>
        <p:spPr/>
        <p:txBody>
          <a:bodyPr/>
          <a:lstStyle/>
          <a:p>
            <a:fld id="{924B41C4-1474-8D42-B330-D2828683839D}" type="slidenum">
              <a:rPr lang="en-US" smtClean="0"/>
              <a:t>4</a:t>
            </a:fld>
            <a:endParaRPr lang="en-US"/>
          </a:p>
        </p:txBody>
      </p:sp>
    </p:spTree>
    <p:extLst>
      <p:ext uri="{BB962C8B-B14F-4D97-AF65-F5344CB8AC3E}">
        <p14:creationId xmlns:p14="http://schemas.microsoft.com/office/powerpoint/2010/main" val="1514739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D0A5-5954-4680-9555-24463E772C95}"/>
              </a:ext>
            </a:extLst>
          </p:cNvPr>
          <p:cNvSpPr>
            <a:spLocks noGrp="1"/>
          </p:cNvSpPr>
          <p:nvPr>
            <p:ph type="title"/>
          </p:nvPr>
        </p:nvSpPr>
        <p:spPr>
          <a:xfrm>
            <a:off x="259723" y="64870"/>
            <a:ext cx="10978515" cy="1143000"/>
          </a:xfrm>
        </p:spPr>
        <p:txBody>
          <a:bodyPr>
            <a:normAutofit/>
          </a:bodyPr>
          <a:lstStyle/>
          <a:p>
            <a:r>
              <a:rPr lang="en-US" dirty="0"/>
              <a:t>Charter Overview Cont’d – Background</a:t>
            </a:r>
          </a:p>
        </p:txBody>
      </p:sp>
      <p:sp>
        <p:nvSpPr>
          <p:cNvPr id="3" name="Content Placeholder 2">
            <a:extLst>
              <a:ext uri="{FF2B5EF4-FFF2-40B4-BE49-F238E27FC236}">
                <a16:creationId xmlns:a16="http://schemas.microsoft.com/office/drawing/2014/main" id="{7FC58266-54EC-4153-822E-FB8825592C8C}"/>
              </a:ext>
            </a:extLst>
          </p:cNvPr>
          <p:cNvSpPr>
            <a:spLocks noGrp="1"/>
          </p:cNvSpPr>
          <p:nvPr>
            <p:ph idx="1"/>
          </p:nvPr>
        </p:nvSpPr>
        <p:spPr>
          <a:xfrm>
            <a:off x="609918" y="1138136"/>
            <a:ext cx="10978515" cy="5218215"/>
          </a:xfrm>
        </p:spPr>
        <p:txBody>
          <a:bodyPr>
            <a:normAutofit fontScale="47500" lnSpcReduction="20000"/>
          </a:bodyPr>
          <a:lstStyle/>
          <a:p>
            <a:r>
              <a:rPr lang="en-US" sz="4500" dirty="0">
                <a:effectLst/>
                <a:ea typeface="Calibri" panose="020F0502020204030204" pitchFamily="34" charset="0"/>
              </a:rPr>
              <a:t>Early Stage Research and Development (ESR&amp;D) is one of the most crucial phases in the product development process</a:t>
            </a:r>
          </a:p>
          <a:p>
            <a:pPr lvl="1"/>
            <a:r>
              <a:rPr lang="en-US" sz="3500" dirty="0">
                <a:effectLst/>
                <a:ea typeface="Calibri" panose="020F0502020204030204" pitchFamily="34" charset="0"/>
              </a:rPr>
              <a:t>ESR&amp;D is defined in terms of Technology Readiness Levels (TRLs) 1 – 5</a:t>
            </a:r>
          </a:p>
          <a:p>
            <a:pPr lvl="1"/>
            <a:r>
              <a:rPr lang="en-US" sz="3500" dirty="0">
                <a:effectLst/>
                <a:ea typeface="Calibri" panose="020F0502020204030204" pitchFamily="34" charset="0"/>
              </a:rPr>
              <a:t>Is a critical phase in the product development process</a:t>
            </a:r>
          </a:p>
          <a:p>
            <a:r>
              <a:rPr lang="en-US" sz="4500" dirty="0"/>
              <a:t>Many organizations/positions/key stakeholders are unwilling to apply SE in ESR&amp;D due to due to perceptions of SE being process/cost heavy</a:t>
            </a:r>
          </a:p>
          <a:p>
            <a:pPr lvl="1"/>
            <a:r>
              <a:rPr lang="en-US" sz="3500" dirty="0">
                <a:ea typeface="Calibri" panose="020F0502020204030204" pitchFamily="34" charset="0"/>
              </a:rPr>
              <a:t>Results in technical issues with solutions, difficulty in transitioning to higher TRLs, higher R&amp;D costs, and extended development timelines</a:t>
            </a:r>
            <a:endParaRPr lang="en-US" sz="3500" dirty="0">
              <a:effectLst/>
              <a:ea typeface="Calibri" panose="020F0502020204030204" pitchFamily="34" charset="0"/>
            </a:endParaRPr>
          </a:p>
          <a:p>
            <a:r>
              <a:rPr lang="en-US" sz="4500" dirty="0"/>
              <a:t>ESR&amp;D differs from traditional SE in a number of important ways:</a:t>
            </a:r>
          </a:p>
          <a:p>
            <a:pPr lvl="1"/>
            <a:r>
              <a:rPr lang="en-US" sz="3500" dirty="0"/>
              <a:t>ESR&amp;D addresses higher risk technologies with multiple opportunities for failure</a:t>
            </a:r>
          </a:p>
          <a:p>
            <a:pPr lvl="1"/>
            <a:r>
              <a:rPr lang="en-US" sz="3500" dirty="0"/>
              <a:t>ESR&amp;D accounts for the fact that there is much about the underlying technology </a:t>
            </a:r>
            <a:r>
              <a:rPr lang="en-US" sz="3500" i="1" dirty="0"/>
              <a:t>and</a:t>
            </a:r>
            <a:r>
              <a:rPr lang="en-US" sz="3500" dirty="0"/>
              <a:t> its associated concept of operations that is poorly understood</a:t>
            </a:r>
          </a:p>
          <a:p>
            <a:pPr lvl="1"/>
            <a:r>
              <a:rPr lang="en-US" sz="3500" dirty="0"/>
              <a:t>ESR&amp;D is a way to practice SE for organizations without a strong SE culture</a:t>
            </a:r>
          </a:p>
          <a:p>
            <a:pPr lvl="1"/>
            <a:r>
              <a:rPr lang="en-US" sz="3500" dirty="0"/>
              <a:t>ESR&amp;D of focused on areas of high “system development risk”</a:t>
            </a:r>
          </a:p>
          <a:p>
            <a:r>
              <a:rPr lang="en-US" sz="4500" dirty="0"/>
              <a:t>Lack of a commonly understood and accepted framework inhibits multi-disciplinary collaboration</a:t>
            </a:r>
          </a:p>
          <a:p>
            <a:pPr lvl="1"/>
            <a:r>
              <a:rPr lang="en-US" sz="3500" dirty="0"/>
              <a:t>A common framework that can be tailored and sustained for ESR&amp;D, while enabling transition to TRL 5 and higher, is needed</a:t>
            </a:r>
          </a:p>
          <a:p>
            <a:endParaRPr lang="en-US" sz="3700" dirty="0"/>
          </a:p>
        </p:txBody>
      </p:sp>
      <p:sp>
        <p:nvSpPr>
          <p:cNvPr id="4" name="Date Placeholder 3">
            <a:extLst>
              <a:ext uri="{FF2B5EF4-FFF2-40B4-BE49-F238E27FC236}">
                <a16:creationId xmlns:a16="http://schemas.microsoft.com/office/drawing/2014/main" id="{D251040F-6BE4-4DB8-996B-C3756E073487}"/>
              </a:ext>
            </a:extLst>
          </p:cNvPr>
          <p:cNvSpPr>
            <a:spLocks noGrp="1"/>
          </p:cNvSpPr>
          <p:nvPr>
            <p:ph type="dt" sz="half" idx="10"/>
          </p:nvPr>
        </p:nvSpPr>
        <p:spPr/>
        <p:txBody>
          <a:bodyPr/>
          <a:lstStyle/>
          <a:p>
            <a:fld id="{D90C58D2-D3A0-3843-8DCA-C1F4ADCA7220}" type="datetime5">
              <a:rPr lang="fr-FR" smtClean="0"/>
              <a:t>6-mai-21</a:t>
            </a:fld>
            <a:endParaRPr lang="en-US"/>
          </a:p>
        </p:txBody>
      </p:sp>
      <p:sp>
        <p:nvSpPr>
          <p:cNvPr id="5" name="Footer Placeholder 4">
            <a:extLst>
              <a:ext uri="{FF2B5EF4-FFF2-40B4-BE49-F238E27FC236}">
                <a16:creationId xmlns:a16="http://schemas.microsoft.com/office/drawing/2014/main" id="{0B9FAC47-591D-4E3B-B0CC-08EF2D08E29B}"/>
              </a:ext>
            </a:extLst>
          </p:cNvPr>
          <p:cNvSpPr>
            <a:spLocks noGrp="1"/>
          </p:cNvSpPr>
          <p:nvPr>
            <p:ph type="ftr" sz="quarter" idx="11"/>
          </p:nvPr>
        </p:nvSpPr>
        <p:spPr/>
        <p:txBody>
          <a:bodyPr/>
          <a:lstStyle/>
          <a:p>
            <a:r>
              <a:rPr lang="en-US"/>
              <a:t>www.incose.org/IW2021</a:t>
            </a:r>
            <a:endParaRPr lang="en-US" dirty="0"/>
          </a:p>
        </p:txBody>
      </p:sp>
      <p:sp>
        <p:nvSpPr>
          <p:cNvPr id="6" name="Slide Number Placeholder 5">
            <a:extLst>
              <a:ext uri="{FF2B5EF4-FFF2-40B4-BE49-F238E27FC236}">
                <a16:creationId xmlns:a16="http://schemas.microsoft.com/office/drawing/2014/main" id="{9BD69856-53FF-44C8-BA14-9D16341E3335}"/>
              </a:ext>
            </a:extLst>
          </p:cNvPr>
          <p:cNvSpPr>
            <a:spLocks noGrp="1"/>
          </p:cNvSpPr>
          <p:nvPr>
            <p:ph type="sldNum" sz="quarter" idx="12"/>
          </p:nvPr>
        </p:nvSpPr>
        <p:spPr/>
        <p:txBody>
          <a:bodyPr/>
          <a:lstStyle/>
          <a:p>
            <a:fld id="{924B41C4-1474-8D42-B330-D2828683839D}" type="slidenum">
              <a:rPr lang="en-US" smtClean="0"/>
              <a:t>5</a:t>
            </a:fld>
            <a:endParaRPr lang="en-US"/>
          </a:p>
        </p:txBody>
      </p:sp>
    </p:spTree>
    <p:extLst>
      <p:ext uri="{BB962C8B-B14F-4D97-AF65-F5344CB8AC3E}">
        <p14:creationId xmlns:p14="http://schemas.microsoft.com/office/powerpoint/2010/main" val="417078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D0A5-5954-4680-9555-24463E772C95}"/>
              </a:ext>
            </a:extLst>
          </p:cNvPr>
          <p:cNvSpPr>
            <a:spLocks noGrp="1"/>
          </p:cNvSpPr>
          <p:nvPr>
            <p:ph type="title"/>
          </p:nvPr>
        </p:nvSpPr>
        <p:spPr/>
        <p:txBody>
          <a:bodyPr>
            <a:normAutofit/>
          </a:bodyPr>
          <a:lstStyle/>
          <a:p>
            <a:r>
              <a:rPr lang="en-US" dirty="0"/>
              <a:t>Review WG Products, Initial Concepts</a:t>
            </a:r>
          </a:p>
        </p:txBody>
      </p:sp>
      <p:sp>
        <p:nvSpPr>
          <p:cNvPr id="3" name="Content Placeholder 2">
            <a:extLst>
              <a:ext uri="{FF2B5EF4-FFF2-40B4-BE49-F238E27FC236}">
                <a16:creationId xmlns:a16="http://schemas.microsoft.com/office/drawing/2014/main" id="{7FC58266-54EC-4153-822E-FB8825592C8C}"/>
              </a:ext>
            </a:extLst>
          </p:cNvPr>
          <p:cNvSpPr>
            <a:spLocks noGrp="1"/>
          </p:cNvSpPr>
          <p:nvPr>
            <p:ph idx="1"/>
          </p:nvPr>
        </p:nvSpPr>
        <p:spPr/>
        <p:txBody>
          <a:bodyPr>
            <a:normAutofit fontScale="62500" lnSpcReduction="20000"/>
          </a:bodyPr>
          <a:lstStyle/>
          <a:p>
            <a:r>
              <a:rPr lang="en-US" sz="4000" dirty="0"/>
              <a:t>CORE Team officially formed February 2020</a:t>
            </a:r>
          </a:p>
          <a:p>
            <a:r>
              <a:rPr lang="en-US" sz="4000" dirty="0"/>
              <a:t>Charter affirmed March 2020</a:t>
            </a:r>
          </a:p>
          <a:p>
            <a:r>
              <a:rPr lang="en-US" sz="4000" dirty="0"/>
              <a:t>INCOSE recognized WG April 2020</a:t>
            </a:r>
          </a:p>
          <a:p>
            <a:r>
              <a:rPr lang="en-US" sz="4000" dirty="0"/>
              <a:t>INCOSE Connect Site IT Logistics</a:t>
            </a:r>
          </a:p>
          <a:p>
            <a:r>
              <a:rPr lang="en-US" sz="4000" dirty="0"/>
              <a:t>Publications</a:t>
            </a:r>
          </a:p>
          <a:p>
            <a:pPr lvl="1"/>
            <a:r>
              <a:rPr lang="en-US" sz="3400" dirty="0"/>
              <a:t>“Implementing Systems Engineering in Early Stage Research and Development (ESR&amp;D) Engineering Projects” IS20 30</a:t>
            </a:r>
            <a:r>
              <a:rPr lang="en-US" sz="3400" baseline="30000" dirty="0"/>
              <a:t>Th</a:t>
            </a:r>
            <a:r>
              <a:rPr lang="en-US" sz="3400" dirty="0"/>
              <a:t> Annual INCOSE International Symposium July 18-23, 2020</a:t>
            </a:r>
          </a:p>
          <a:p>
            <a:pPr lvl="1"/>
            <a:r>
              <a:rPr lang="en-US" sz="3400" dirty="0"/>
              <a:t>“Perceived Conflicts of Systems Engineering in Early Stage Research and Development” Draft INCOSE </a:t>
            </a:r>
            <a:r>
              <a:rPr lang="en-US" sz="3400" dirty="0" err="1"/>
              <a:t>InSight</a:t>
            </a:r>
            <a:r>
              <a:rPr lang="en-US" sz="3400" dirty="0"/>
              <a:t> August 2021</a:t>
            </a:r>
          </a:p>
          <a:p>
            <a:r>
              <a:rPr lang="en-US" sz="4000" dirty="0"/>
              <a:t>IS21 July 17-22, 2021 Panel Submission and Preparation</a:t>
            </a:r>
          </a:p>
          <a:p>
            <a:r>
              <a:rPr lang="en-US" sz="4000" dirty="0"/>
              <a:t>Established suggested SE in ESR&amp;D Frameworks</a:t>
            </a:r>
          </a:p>
          <a:p>
            <a:endParaRPr lang="en-US" sz="3700" dirty="0"/>
          </a:p>
        </p:txBody>
      </p:sp>
      <p:sp>
        <p:nvSpPr>
          <p:cNvPr id="4" name="Date Placeholder 3">
            <a:extLst>
              <a:ext uri="{FF2B5EF4-FFF2-40B4-BE49-F238E27FC236}">
                <a16:creationId xmlns:a16="http://schemas.microsoft.com/office/drawing/2014/main" id="{D251040F-6BE4-4DB8-996B-C3756E073487}"/>
              </a:ext>
            </a:extLst>
          </p:cNvPr>
          <p:cNvSpPr>
            <a:spLocks noGrp="1"/>
          </p:cNvSpPr>
          <p:nvPr>
            <p:ph type="dt" sz="half" idx="10"/>
          </p:nvPr>
        </p:nvSpPr>
        <p:spPr/>
        <p:txBody>
          <a:bodyPr/>
          <a:lstStyle/>
          <a:p>
            <a:fld id="{D90C58D2-D3A0-3843-8DCA-C1F4ADCA7220}" type="datetime5">
              <a:rPr lang="fr-FR" smtClean="0"/>
              <a:t>6-mai-21</a:t>
            </a:fld>
            <a:endParaRPr lang="en-US"/>
          </a:p>
        </p:txBody>
      </p:sp>
      <p:sp>
        <p:nvSpPr>
          <p:cNvPr id="5" name="Footer Placeholder 4">
            <a:extLst>
              <a:ext uri="{FF2B5EF4-FFF2-40B4-BE49-F238E27FC236}">
                <a16:creationId xmlns:a16="http://schemas.microsoft.com/office/drawing/2014/main" id="{0B9FAC47-591D-4E3B-B0CC-08EF2D08E29B}"/>
              </a:ext>
            </a:extLst>
          </p:cNvPr>
          <p:cNvSpPr>
            <a:spLocks noGrp="1"/>
          </p:cNvSpPr>
          <p:nvPr>
            <p:ph type="ftr" sz="quarter" idx="11"/>
          </p:nvPr>
        </p:nvSpPr>
        <p:spPr/>
        <p:txBody>
          <a:bodyPr/>
          <a:lstStyle/>
          <a:p>
            <a:r>
              <a:rPr lang="en-US"/>
              <a:t>www.incose.org/IW2021</a:t>
            </a:r>
            <a:endParaRPr lang="en-US" dirty="0"/>
          </a:p>
        </p:txBody>
      </p:sp>
      <p:sp>
        <p:nvSpPr>
          <p:cNvPr id="6" name="Slide Number Placeholder 5">
            <a:extLst>
              <a:ext uri="{FF2B5EF4-FFF2-40B4-BE49-F238E27FC236}">
                <a16:creationId xmlns:a16="http://schemas.microsoft.com/office/drawing/2014/main" id="{9BD69856-53FF-44C8-BA14-9D16341E3335}"/>
              </a:ext>
            </a:extLst>
          </p:cNvPr>
          <p:cNvSpPr>
            <a:spLocks noGrp="1"/>
          </p:cNvSpPr>
          <p:nvPr>
            <p:ph type="sldNum" sz="quarter" idx="12"/>
          </p:nvPr>
        </p:nvSpPr>
        <p:spPr/>
        <p:txBody>
          <a:bodyPr/>
          <a:lstStyle/>
          <a:p>
            <a:fld id="{924B41C4-1474-8D42-B330-D2828683839D}" type="slidenum">
              <a:rPr lang="en-US" smtClean="0"/>
              <a:t>6</a:t>
            </a:fld>
            <a:endParaRPr lang="en-US"/>
          </a:p>
        </p:txBody>
      </p:sp>
    </p:spTree>
    <p:extLst>
      <p:ext uri="{BB962C8B-B14F-4D97-AF65-F5344CB8AC3E}">
        <p14:creationId xmlns:p14="http://schemas.microsoft.com/office/powerpoint/2010/main" val="66475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4EE55-2004-3646-A25A-7C58ECCF4520}" type="datetime5">
              <a:rPr lang="fr-FR" smtClean="0"/>
              <a:t>6-mai-21</a:t>
            </a:fld>
            <a:endParaRPr lang="en-US"/>
          </a:p>
        </p:txBody>
      </p:sp>
      <p:sp>
        <p:nvSpPr>
          <p:cNvPr id="3" name="Footer Placeholder 2"/>
          <p:cNvSpPr>
            <a:spLocks noGrp="1"/>
          </p:cNvSpPr>
          <p:nvPr>
            <p:ph type="ftr" sz="quarter" idx="11"/>
          </p:nvPr>
        </p:nvSpPr>
        <p:spPr/>
        <p:txBody>
          <a:bodyPr/>
          <a:lstStyle/>
          <a:p>
            <a:r>
              <a:rPr lang="en-US"/>
              <a:t>www.incose.org/IW2021</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7</a:t>
            </a:fld>
            <a:endParaRPr lang="en-US"/>
          </a:p>
        </p:txBody>
      </p:sp>
      <p:sp>
        <p:nvSpPr>
          <p:cNvPr id="7" name="Title 6"/>
          <p:cNvSpPr>
            <a:spLocks noGrp="1"/>
          </p:cNvSpPr>
          <p:nvPr>
            <p:ph type="ctrTitle"/>
          </p:nvPr>
        </p:nvSpPr>
        <p:spPr/>
        <p:txBody>
          <a:bodyPr/>
          <a:lstStyle/>
          <a:p>
            <a:r>
              <a:rPr lang="en-US" dirty="0"/>
              <a:t>Initial Framework Concepts</a:t>
            </a:r>
          </a:p>
        </p:txBody>
      </p:sp>
    </p:spTree>
    <p:extLst>
      <p:ext uri="{BB962C8B-B14F-4D97-AF65-F5344CB8AC3E}">
        <p14:creationId xmlns:p14="http://schemas.microsoft.com/office/powerpoint/2010/main" val="294524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7" y="42160"/>
            <a:ext cx="11521256" cy="1143000"/>
          </a:xfrm>
        </p:spPr>
        <p:txBody>
          <a:bodyPr>
            <a:noAutofit/>
          </a:bodyPr>
          <a:lstStyle/>
          <a:p>
            <a:r>
              <a:rPr lang="en-US" sz="2800" dirty="0"/>
              <a:t>ESR&amp;D Framework for Research and Engineering Transition – </a:t>
            </a:r>
            <a:br>
              <a:rPr lang="en-US" sz="2800" dirty="0"/>
            </a:br>
            <a:r>
              <a:rPr lang="en-US" sz="2800" dirty="0"/>
              <a:t>Dr. Michael DiMario</a:t>
            </a:r>
          </a:p>
        </p:txBody>
      </p:sp>
      <p:sp>
        <p:nvSpPr>
          <p:cNvPr id="3" name="Content Placeholder 2"/>
          <p:cNvSpPr>
            <a:spLocks noGrp="1"/>
          </p:cNvSpPr>
          <p:nvPr>
            <p:ph idx="1"/>
          </p:nvPr>
        </p:nvSpPr>
        <p:spPr>
          <a:xfrm>
            <a:off x="330741" y="992222"/>
            <a:ext cx="11682920" cy="5437762"/>
          </a:xfrm>
        </p:spPr>
        <p:txBody>
          <a:bodyPr>
            <a:normAutofit fontScale="47500" lnSpcReduction="20000"/>
          </a:bodyPr>
          <a:lstStyle/>
          <a:p>
            <a:r>
              <a:rPr lang="en-US" sz="5100" dirty="0"/>
              <a:t>Innovation and research is noted with high failure</a:t>
            </a:r>
          </a:p>
          <a:p>
            <a:pPr lvl="1"/>
            <a:r>
              <a:rPr lang="en-US" sz="4200" dirty="0"/>
              <a:t>High risk and low return of investment</a:t>
            </a:r>
          </a:p>
          <a:p>
            <a:pPr lvl="1"/>
            <a:r>
              <a:rPr lang="en-US" sz="4200" dirty="0"/>
              <a:t>Projects fail at TRL 5-6 Valley of Death</a:t>
            </a:r>
          </a:p>
          <a:p>
            <a:pPr lvl="1"/>
            <a:r>
              <a:rPr lang="en-US" sz="4200" dirty="0"/>
              <a:t>Engineering transition is difficult and high risk</a:t>
            </a:r>
          </a:p>
          <a:p>
            <a:pPr lvl="2"/>
            <a:r>
              <a:rPr lang="en-US" sz="4200" dirty="0"/>
              <a:t>Research not appropriate for engineering transition</a:t>
            </a:r>
          </a:p>
          <a:p>
            <a:pPr lvl="2"/>
            <a:r>
              <a:rPr lang="en-US" sz="4200" dirty="0"/>
              <a:t>Basic research vs applied research</a:t>
            </a:r>
          </a:p>
          <a:p>
            <a:pPr lvl="2"/>
            <a:r>
              <a:rPr lang="en-US" sz="4200" dirty="0"/>
              <a:t>Solving the right problems for engineering transition</a:t>
            </a:r>
          </a:p>
          <a:p>
            <a:r>
              <a:rPr lang="en-US" sz="5100" dirty="0"/>
              <a:t>Research and ESR&amp;D is based in principles of expansionism vs reductionism </a:t>
            </a:r>
          </a:p>
          <a:p>
            <a:pPr lvl="1"/>
            <a:r>
              <a:rPr lang="en-US" sz="4200" dirty="0"/>
              <a:t>Continuous flow of ideas and experiment</a:t>
            </a:r>
          </a:p>
          <a:p>
            <a:pPr lvl="1"/>
            <a:r>
              <a:rPr lang="en-US" sz="4200" dirty="0"/>
              <a:t>Transition requires reductionism</a:t>
            </a:r>
          </a:p>
          <a:p>
            <a:r>
              <a:rPr lang="en-US" sz="5100" dirty="0"/>
              <a:t>Framework must accommodate expansionism and reductionism</a:t>
            </a:r>
          </a:p>
          <a:p>
            <a:pPr lvl="1" algn="just"/>
            <a:r>
              <a:rPr lang="en-US" sz="4200" dirty="0"/>
              <a:t>Example: Tailored process, tools and organization structure; Gated research artifacts transition to early engineered artifacts in a continual spiral of expansionism-reductionism-expansionism-reductionism using prescribed and tailored tools and processes; Research oriented engineer responsible for research whereby basic or applied research only performed to solve engineering problems</a:t>
            </a:r>
          </a:p>
        </p:txBody>
      </p:sp>
      <p:sp>
        <p:nvSpPr>
          <p:cNvPr id="4" name="Date Placeholder 3"/>
          <p:cNvSpPr>
            <a:spLocks noGrp="1"/>
          </p:cNvSpPr>
          <p:nvPr>
            <p:ph type="dt" sz="half" idx="10"/>
          </p:nvPr>
        </p:nvSpPr>
        <p:spPr/>
        <p:txBody>
          <a:bodyPr/>
          <a:lstStyle/>
          <a:p>
            <a:fld id="{B6BA75A6-B99E-6848-91A1-1668F53CAD0D}" type="datetime5">
              <a:rPr lang="fr-FR" smtClean="0"/>
              <a:t>6-mai-21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8</a:t>
            </a:fld>
            <a:endParaRPr lang="en-US"/>
          </a:p>
        </p:txBody>
      </p:sp>
    </p:spTree>
    <p:extLst>
      <p:ext uri="{BB962C8B-B14F-4D97-AF65-F5344CB8AC3E}">
        <p14:creationId xmlns:p14="http://schemas.microsoft.com/office/powerpoint/2010/main" val="359512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67" y="61279"/>
            <a:ext cx="10978515" cy="1143000"/>
          </a:xfrm>
        </p:spPr>
        <p:txBody>
          <a:bodyPr>
            <a:noAutofit/>
          </a:bodyPr>
          <a:lstStyle/>
          <a:p>
            <a:r>
              <a:rPr lang="en-US" sz="3600" dirty="0"/>
              <a:t>Framework Based on Risk, Industry Standards and Project Type – Sandia National Laboratories</a:t>
            </a:r>
          </a:p>
        </p:txBody>
      </p:sp>
      <p:sp>
        <p:nvSpPr>
          <p:cNvPr id="3" name="Content Placeholder 2"/>
          <p:cNvSpPr>
            <a:spLocks noGrp="1"/>
          </p:cNvSpPr>
          <p:nvPr>
            <p:ph idx="1"/>
          </p:nvPr>
        </p:nvSpPr>
        <p:spPr>
          <a:xfrm>
            <a:off x="609918" y="1295401"/>
            <a:ext cx="10978515" cy="4525963"/>
          </a:xfrm>
        </p:spPr>
        <p:txBody>
          <a:bodyPr>
            <a:normAutofit fontScale="55000" lnSpcReduction="20000"/>
          </a:bodyPr>
          <a:lstStyle/>
          <a:p>
            <a:r>
              <a:rPr lang="en-US" dirty="0"/>
              <a:t>Risk-informed graded approach to the application of systems engineering (SE), project/program management (PM), and quality management (QM)</a:t>
            </a:r>
          </a:p>
          <a:p>
            <a:r>
              <a:rPr lang="en-US" dirty="0"/>
              <a:t>Identified core set of practices that every project is required to follow – from the small best-effort research efforts to large pathfinder operational systems</a:t>
            </a:r>
          </a:p>
          <a:p>
            <a:r>
              <a:rPr lang="en-US" dirty="0"/>
              <a:t>Implement differing level of rigor (timing, scope, formality) based on intrinsic project risk</a:t>
            </a:r>
          </a:p>
          <a:p>
            <a:pPr lvl="1"/>
            <a:r>
              <a:rPr lang="en-AU" dirty="0"/>
              <a:t>Provide research-oriented projects an efficient and solid foundation for growth – either for future research efforts or further development of the research results – without stifling creativity and exploration</a:t>
            </a:r>
          </a:p>
          <a:p>
            <a:pPr lvl="1"/>
            <a:r>
              <a:rPr lang="en-US" dirty="0"/>
              <a:t>Start early in the project creation phase using a rigor-level determination template, followed by the tailoring of a project and product plan template for the determined level of rigor</a:t>
            </a:r>
          </a:p>
          <a:p>
            <a:r>
              <a:rPr lang="en-US" dirty="0"/>
              <a:t>Developing project type category and subcategory templates for the risk-informed graded approach to increase efficiency and effectiveness.</a:t>
            </a:r>
          </a:p>
          <a:p>
            <a:endParaRPr lang="en-US" dirty="0"/>
          </a:p>
        </p:txBody>
      </p:sp>
      <p:sp>
        <p:nvSpPr>
          <p:cNvPr id="4" name="Date Placeholder 3"/>
          <p:cNvSpPr>
            <a:spLocks noGrp="1"/>
          </p:cNvSpPr>
          <p:nvPr>
            <p:ph type="dt" sz="half" idx="10"/>
          </p:nvPr>
        </p:nvSpPr>
        <p:spPr/>
        <p:txBody>
          <a:bodyPr/>
          <a:lstStyle/>
          <a:p>
            <a:fld id="{B6BA75A6-B99E-6848-91A1-1668F53CAD0D}" type="datetime5">
              <a:rPr lang="fr-FR" smtClean="0"/>
              <a:t>6-mai-21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9</a:t>
            </a:fld>
            <a:endParaRPr lang="en-US"/>
          </a:p>
        </p:txBody>
      </p:sp>
      <p:sp>
        <p:nvSpPr>
          <p:cNvPr id="10" name="Subtitle 4">
            <a:extLst>
              <a:ext uri="{FF2B5EF4-FFF2-40B4-BE49-F238E27FC236}">
                <a16:creationId xmlns:a16="http://schemas.microsoft.com/office/drawing/2014/main" id="{193B2337-351E-4CE7-A7FF-1BCC853F36BA}"/>
              </a:ext>
            </a:extLst>
          </p:cNvPr>
          <p:cNvSpPr txBox="1">
            <a:spLocks/>
          </p:cNvSpPr>
          <p:nvPr/>
        </p:nvSpPr>
        <p:spPr>
          <a:xfrm>
            <a:off x="359777" y="5361259"/>
            <a:ext cx="11376530" cy="628777"/>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dirty="0"/>
              <a:t>SAND2020-12414C</a:t>
            </a:r>
          </a:p>
        </p:txBody>
      </p:sp>
      <p:pic>
        <p:nvPicPr>
          <p:cNvPr id="11" name="Picture 13" descr="NNSAlogo_Black.jpg">
            <a:extLst>
              <a:ext uri="{FF2B5EF4-FFF2-40B4-BE49-F238E27FC236}">
                <a16:creationId xmlns:a16="http://schemas.microsoft.com/office/drawing/2014/main" id="{82914DBF-D348-4AD5-8A26-137F1598A10E}"/>
              </a:ext>
            </a:extLst>
          </p:cNvPr>
          <p:cNvPicPr>
            <a:picLocks noChangeAspect="1"/>
          </p:cNvPicPr>
          <p:nvPr/>
        </p:nvPicPr>
        <p:blipFill>
          <a:blip r:embed="rId3"/>
          <a:srcRect/>
          <a:stretch>
            <a:fillRect/>
          </a:stretch>
        </p:blipFill>
        <p:spPr bwMode="auto">
          <a:xfrm>
            <a:off x="212725" y="6021494"/>
            <a:ext cx="1908808" cy="461665"/>
          </a:xfrm>
          <a:prstGeom prst="rect">
            <a:avLst/>
          </a:prstGeom>
          <a:noFill/>
          <a:ln w="9525">
            <a:noFill/>
            <a:miter lim="800000"/>
            <a:headEnd/>
            <a:tailEnd/>
          </a:ln>
        </p:spPr>
      </p:pic>
      <p:sp>
        <p:nvSpPr>
          <p:cNvPr id="12" name="TextBox 11">
            <a:extLst>
              <a:ext uri="{FF2B5EF4-FFF2-40B4-BE49-F238E27FC236}">
                <a16:creationId xmlns:a16="http://schemas.microsoft.com/office/drawing/2014/main" id="{A4BD8F4D-8E66-425C-B4C8-43F507EB2A0A}"/>
              </a:ext>
            </a:extLst>
          </p:cNvPr>
          <p:cNvSpPr txBox="1"/>
          <p:nvPr/>
        </p:nvSpPr>
        <p:spPr>
          <a:xfrm>
            <a:off x="2121533" y="6139478"/>
            <a:ext cx="8305577" cy="338554"/>
          </a:xfrm>
          <a:prstGeom prst="rect">
            <a:avLst/>
          </a:prstGeom>
          <a:noFill/>
        </p:spPr>
        <p:txBody>
          <a:bodyPr wrap="square" rtlCol="0">
            <a:spAutoFit/>
          </a:bodyPr>
          <a:lstStyle/>
          <a:p>
            <a:r>
              <a:rPr lang="en-US" sz="800" dirty="0"/>
              <a:t>Sandia National Laboratories is a </a:t>
            </a:r>
            <a:r>
              <a:rPr lang="en-US" sz="800" dirty="0" err="1"/>
              <a:t>multimission</a:t>
            </a:r>
            <a:r>
              <a:rPr lang="en-US" sz="800" dirty="0"/>
              <a:t> laboratory managed and operated by National Technology &amp; Engineering Solutions of Sandia, LLC, a wholly owned subsidiary of Honeywell International Inc., for the U.S. Department of Energy’s National Nuclear Security Administration under contract DE-NA0003525.</a:t>
            </a:r>
          </a:p>
        </p:txBody>
      </p:sp>
      <p:pic>
        <p:nvPicPr>
          <p:cNvPr id="13" name="Picture 12" descr="NNSA_80%.ai">
            <a:extLst>
              <a:ext uri="{FF2B5EF4-FFF2-40B4-BE49-F238E27FC236}">
                <a16:creationId xmlns:a16="http://schemas.microsoft.com/office/drawing/2014/main" id="{8B108BEC-518D-414A-8FC8-D68053CA7C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9116" t="44234" r="25200" b="40485"/>
          <a:stretch/>
        </p:blipFill>
        <p:spPr>
          <a:xfrm>
            <a:off x="10703890" y="5962502"/>
            <a:ext cx="1281735" cy="385862"/>
          </a:xfrm>
          <a:prstGeom prst="rect">
            <a:avLst/>
          </a:prstGeom>
        </p:spPr>
      </p:pic>
    </p:spTree>
    <p:extLst>
      <p:ext uri="{BB962C8B-B14F-4D97-AF65-F5344CB8AC3E}">
        <p14:creationId xmlns:p14="http://schemas.microsoft.com/office/powerpoint/2010/main" val="3877788985"/>
      </p:ext>
    </p:extLst>
  </p:cSld>
  <p:clrMapOvr>
    <a:masterClrMapping/>
  </p:clrMapOvr>
</p:sld>
</file>

<file path=ppt/theme/theme1.xml><?xml version="1.0" encoding="utf-8"?>
<a:theme xmlns:a="http://schemas.openxmlformats.org/drawingml/2006/main" name="IW2018 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9541386-7B00-3B4D-A63E-E8D589CEAB2E}" vid="{700DC0BD-9469-E942-8DA9-9FA96EC963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iw2021-slide</Template>
  <TotalTime>1805</TotalTime>
  <Words>2973</Words>
  <Application>Microsoft Office PowerPoint</Application>
  <PresentationFormat>Custom</PresentationFormat>
  <Paragraphs>192</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Open Sans Light</vt:lpstr>
      <vt:lpstr>Times New Roman</vt:lpstr>
      <vt:lpstr>Wingdings</vt:lpstr>
      <vt:lpstr>IW2018 slide</vt:lpstr>
      <vt:lpstr>PowerPoint Presentation</vt:lpstr>
      <vt:lpstr>SE in Early Stage R&amp;D Working Group</vt:lpstr>
      <vt:lpstr>Charter Overview</vt:lpstr>
      <vt:lpstr>Charter Overview Cont’d</vt:lpstr>
      <vt:lpstr>Charter Overview Cont’d – Background</vt:lpstr>
      <vt:lpstr>Review WG Products, Initial Concepts</vt:lpstr>
      <vt:lpstr>Initial Framework Concepts</vt:lpstr>
      <vt:lpstr>ESR&amp;D Framework for Research and Engineering Transition –  Dr. Michael DiMario</vt:lpstr>
      <vt:lpstr>Framework Based on Risk, Industry Standards and Project Type – Sandia National Laboratories</vt:lpstr>
      <vt:lpstr>Another Framework Based on Risk,  Standards and Project Type – Los Alamos National Laboratory</vt:lpstr>
      <vt:lpstr>Framework Based on Risk, Industry Standards and Project Type - Pacific Northwest National Laboratory </vt:lpstr>
      <vt:lpstr>Why is ESR&amp;D needed? - Pacific Northwest National Laboratory </vt:lpstr>
      <vt:lpstr>IW21 ESR&amp;D Working Group – 65 participants</vt:lpstr>
      <vt:lpstr>Your thoughts? Problems</vt:lpstr>
      <vt:lpstr>Your thoughts? Solutions</vt:lpstr>
      <vt:lpstr>How to Get Involved</vt:lpstr>
      <vt:lpstr>BACKUPS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in Early Stage R&amp;D Working Group</dc:title>
  <dc:subject/>
  <dc:creator>Heidi Hahn</dc:creator>
  <cp:keywords/>
  <dc:description/>
  <cp:lastModifiedBy>Dorothy Benveniste</cp:lastModifiedBy>
  <cp:revision>61</cp:revision>
  <cp:lastPrinted>2021-01-22T14:24:46Z</cp:lastPrinted>
  <dcterms:created xsi:type="dcterms:W3CDTF">2021-01-10T17:08:36Z</dcterms:created>
  <dcterms:modified xsi:type="dcterms:W3CDTF">2021-05-06T22:41:23Z</dcterms:modified>
  <cp:category/>
</cp:coreProperties>
</file>