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walt, Jessica" initials="JAO" lastIdx="21" clrIdx="0">
    <p:extLst>
      <p:ext uri="{19B8F6BF-5375-455C-9EA6-DF929625EA0E}">
        <p15:presenceInfo xmlns:p15="http://schemas.microsoft.com/office/powerpoint/2012/main" userId="Oswalt, Jessi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9C5B5-4BE2-48BC-BD7F-691633EB1C0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305BF-AF36-439F-8738-39F4D66F9E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37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305BF-AF36-439F-8738-39F4D66F9E2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42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305BF-AF36-439F-8738-39F4D66F9E2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78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305BF-AF36-439F-8738-39F4D66F9E2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289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305BF-AF36-439F-8738-39F4D66F9E2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92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305BF-AF36-439F-8738-39F4D66F9E2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9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A7921-577C-4533-93B3-A86BEE3DE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8F0AC6-336D-463E-90A4-565B1A239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DC647-FE57-4106-9C6A-71C43FB83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3D767-99EB-4B46-A99B-134301572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F443B-457F-49A9-880E-48B10026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11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87D9-B8F5-454B-9241-758436C4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0FB317-9036-435E-BE1A-07D73FB85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E41AD-B501-4F39-9685-319D75469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3E619-3F40-4408-85AA-D14661EC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F154E-BC2C-40EB-A836-64358BA9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7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C0348-4D15-46E2-861E-A906F45338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7F69B1-8C4A-4033-94C6-0F5C7D234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C0B38-5A64-4E1D-B16D-3EDE0E6D3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0DC96-ED89-43FB-8119-409A56FD9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32465-DDDE-4416-8279-4840ACC33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69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6458D-8323-4735-9352-98D6137AF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0395-B550-460B-9C1F-E70B91577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E0839-DC84-42EA-A24B-34F3AEB05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8DDBE-24A3-44C1-92C8-BD0D4A86F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092C6-6CD2-435A-A41E-5D80BFAAD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5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3D5A8-8EA2-4512-9384-D42BFA525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A1E05-181E-43AA-A3EB-55A981250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0DE2F-088B-4B8B-BDB8-DE78D95C7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5C697-D01D-45AB-AF98-B4D229223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13F5F-AD7C-48B9-8E1B-83AAF9ED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24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9F01-F317-4BAA-B986-74658893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E058D-53FB-45ED-8181-41E69443C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4A7F8-9D12-425F-B19E-D59DF4CAF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49921-A032-434D-900C-F5F52BB8B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C58F7-25A7-444A-8320-3650F89C4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245976-B62B-4F65-A649-DFF0F384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35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4EEFA-E71E-4DE3-9AF2-28FBA8423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7AF87F-B804-4CC9-9EEC-24925D10A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8A194-9E6B-47F6-9BCF-C9476E001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76EFD9-B9EF-4750-AE8D-B19B9205C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58C7D9-B106-40E9-807B-E171DC32FC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E97CFC-CB59-462A-AD13-F0FF101B6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C07218-72F0-45BC-8E31-E4C9570A7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0C7A5D-9E1D-49FE-BE5A-1B9DDD8EF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1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6C8BD-1AA1-4418-9F0F-6C130528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992377-4E99-44E4-9B1A-13239EE85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16CD5-D5BD-49AF-B58A-9CCE190B4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1E904A-92BF-45D2-95CE-32FF5AEA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237944-534E-4353-A644-75E549018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96DA23-EC42-4137-ACC0-3D07251D9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1129F-74F1-43CE-B94C-AB82163D4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6F456-123D-4D36-A010-F0541C25C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E8B50-DF9D-4060-99EB-C1A945677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2FDB9-333B-4032-89C5-6A3CDFB58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B8D31-538D-4006-9103-266226CB2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BA608-9A23-4BAB-949C-5A4A00BA3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65B06-8AEB-4BB2-B2D8-51905DAFC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75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3DC0-AE72-4614-A43D-CD32A733E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DFC395-EBEB-4F46-B345-457584BDBE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73F31E-049D-4DC2-910C-D25621F22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829B0-B8C8-44A2-9293-23C573E28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F6099-1AE8-46BE-A0F9-7E5BA6C6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15395-0046-4B30-9E0C-F1A9AFFBB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40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E48944-554C-450A-9727-A562F734F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41BFE-CAF0-46D2-9443-9F758ADC0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AA693-1D3B-49E2-8697-4772030BEF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62457-8F1A-4848-B34C-FF266F795BA6}" type="datetimeFigureOut">
              <a:rPr lang="en-US" smtClean="0"/>
              <a:t>2/23/2018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4E47E-B76A-40A1-B547-3E8CD9E0A9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DDF42-03B6-4BF8-B22E-BEFFCEBCA1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9A45-98D3-42BC-A903-DED73B9307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8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.doc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323" y="55269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System Engineering Program Criteria Development</a:t>
            </a:r>
            <a:br>
              <a:rPr lang="en-US" sz="3600" dirty="0"/>
            </a:br>
            <a:r>
              <a:rPr lang="en-US" sz="3600" dirty="0"/>
              <a:t>  </a:t>
            </a:r>
            <a:r>
              <a:rPr lang="en-US" sz="4000" b="1" dirty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838200" y="2353469"/>
            <a:ext cx="10515600" cy="3156377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Systems engineering programs (without modifiers) are currently accredited under the EAC General Criteria.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Co-lead societies recently agreed it is time to develop SE program criteria.</a:t>
            </a:r>
          </a:p>
        </p:txBody>
      </p:sp>
      <p:sp>
        <p:nvSpPr>
          <p:cNvPr id="4" name="Arrow: Right 6">
            <a:extLst>
              <a:ext uri="{FF2B5EF4-FFF2-40B4-BE49-F238E27FC236}">
                <a16:creationId xmlns:a16="http://schemas.microsoft.com/office/drawing/2014/main" id="{FC8F8459-F46D-48AD-BFFB-CD27BA3F33FC}"/>
              </a:ext>
            </a:extLst>
          </p:cNvPr>
          <p:cNvSpPr/>
          <p:nvPr/>
        </p:nvSpPr>
        <p:spPr>
          <a:xfrm>
            <a:off x="4135416" y="12154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123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0E7CF1-43BF-4DD5-A141-6A2CDDBA9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System Engineering Program Criteria Development</a:t>
            </a:r>
            <a:br>
              <a:rPr lang="en-US" sz="2800" dirty="0"/>
            </a:br>
            <a:r>
              <a:rPr lang="en-US" sz="2800" dirty="0"/>
              <a:t>  </a:t>
            </a:r>
            <a:r>
              <a:rPr lang="en-US" sz="3200" b="1" dirty="0"/>
              <a:t>Background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2524FC-411F-41EB-A995-D91F99CE6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0183"/>
            <a:ext cx="10515600" cy="411378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January,  2006 – SAE International Sponsors Conference Calls on SE Engineering Accreditation</a:t>
            </a:r>
          </a:p>
          <a:p>
            <a:pPr lvl="1"/>
            <a:r>
              <a:rPr lang="en-US" sz="2000" dirty="0"/>
              <a:t>SAE President employed by Lockheed Martin Aeronautics Company</a:t>
            </a:r>
          </a:p>
          <a:p>
            <a:pPr lvl="1"/>
            <a:endParaRPr lang="en-US" sz="2000" dirty="0"/>
          </a:p>
          <a:p>
            <a:r>
              <a:rPr lang="en-US" sz="2000" dirty="0"/>
              <a:t>March 21</a:t>
            </a:r>
            <a:r>
              <a:rPr lang="en-US" sz="2000" baseline="30000" dirty="0"/>
              <a:t>st</a:t>
            </a:r>
            <a:r>
              <a:rPr lang="en-US" sz="2000" dirty="0"/>
              <a:t>, 2006 – ABET Facilitated Workshop on Systems Engineering Accreditation</a:t>
            </a:r>
          </a:p>
          <a:p>
            <a:endParaRPr lang="en-US" sz="2000" dirty="0"/>
          </a:p>
          <a:p>
            <a:r>
              <a:rPr lang="en-US" sz="2000" dirty="0"/>
              <a:t>May 16, 2008 – Final Report on Recommendations of SE Accreditation</a:t>
            </a:r>
          </a:p>
          <a:p>
            <a:pPr lvl="1"/>
            <a:r>
              <a:rPr lang="en-US" sz="2000" dirty="0"/>
              <a:t>Current Co-operating Society Structure using General Engineering Criteria</a:t>
            </a:r>
          </a:p>
          <a:p>
            <a:pPr lvl="1"/>
            <a:r>
              <a:rPr lang="en-US" sz="2000" dirty="0"/>
              <a:t>General criteria are applicable to SE programs “without modifiers”</a:t>
            </a:r>
          </a:p>
          <a:p>
            <a:pPr lvl="1"/>
            <a:r>
              <a:rPr lang="en-US" sz="2000" dirty="0"/>
              <a:t>Other program criteria may be applicable to SE programs “with modifiers,” e.g., manufacturing systems engineering</a:t>
            </a:r>
          </a:p>
          <a:p>
            <a:pPr lvl="1"/>
            <a:r>
              <a:rPr lang="en-US" sz="2000" dirty="0"/>
              <a:t>Initial co-lead societies were ASME, IEEE, IISE, INCOSE, ISA, SAE international.  CSAB was later approved to join.  </a:t>
            </a:r>
          </a:p>
          <a:p>
            <a:pPr lvl="2"/>
            <a:endParaRPr lang="en-US" dirty="0"/>
          </a:p>
          <a:p>
            <a:pPr lvl="2"/>
            <a:endParaRPr lang="en-US" sz="1200" dirty="0"/>
          </a:p>
          <a:p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C8F8459-F46D-48AD-BFFB-CD27BA3F33FC}"/>
              </a:ext>
            </a:extLst>
          </p:cNvPr>
          <p:cNvSpPr/>
          <p:nvPr/>
        </p:nvSpPr>
        <p:spPr>
          <a:xfrm>
            <a:off x="4015465" y="102790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274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0E7CF1-43BF-4DD5-A141-6A2CDDBA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783"/>
            <a:ext cx="10515600" cy="114741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System Engineering Program Criteria Development</a:t>
            </a:r>
            <a:br>
              <a:rPr lang="en-US" sz="2800" dirty="0"/>
            </a:br>
            <a:r>
              <a:rPr lang="en-US" sz="2800" dirty="0"/>
              <a:t>  </a:t>
            </a:r>
            <a:r>
              <a:rPr lang="en-US" sz="2800" b="1" dirty="0"/>
              <a:t>Elements of System Engineering Profession</a:t>
            </a:r>
            <a:endParaRPr lang="en-US" sz="3200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2524FC-411F-41EB-A995-D91F99CE6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0183"/>
            <a:ext cx="10515600" cy="411378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C8F8459-F46D-48AD-BFFB-CD27BA3F33FC}"/>
              </a:ext>
            </a:extLst>
          </p:cNvPr>
          <p:cNvSpPr/>
          <p:nvPr/>
        </p:nvSpPr>
        <p:spPr>
          <a:xfrm>
            <a:off x="1965845" y="7340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DE0E481-8AFD-4A61-9927-99F6848A57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445069"/>
              </p:ext>
            </p:extLst>
          </p:nvPr>
        </p:nvGraphicFramePr>
        <p:xfrm>
          <a:off x="3258944" y="1355072"/>
          <a:ext cx="6997700" cy="5424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Document" r:id="rId4" imgW="6997700" imgH="5943600" progId="Word.Document.12">
                  <p:embed/>
                </p:oleObj>
              </mc:Choice>
              <mc:Fallback>
                <p:oleObj name="Document" r:id="rId4" imgW="6997700" imgH="5943600" progId="Word.Documen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58944" y="1355072"/>
                        <a:ext cx="6997700" cy="54240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4082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0E7CF1-43BF-4DD5-A141-6A2CDDBA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05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System Engineering Program Criteria Development</a:t>
            </a:r>
            <a:br>
              <a:rPr lang="en-US" sz="2800" dirty="0"/>
            </a:br>
            <a:r>
              <a:rPr lang="en-US" sz="2800" dirty="0"/>
              <a:t>  </a:t>
            </a:r>
            <a:r>
              <a:rPr lang="en-US" sz="3200" b="1" dirty="0"/>
              <a:t>Citations for SE Elements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2524FC-411F-41EB-A995-D91F99CE6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629" y="1690688"/>
            <a:ext cx="10515600" cy="411378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C8F8459-F46D-48AD-BFFB-CD27BA3F33FC}"/>
              </a:ext>
            </a:extLst>
          </p:cNvPr>
          <p:cNvSpPr/>
          <p:nvPr/>
        </p:nvSpPr>
        <p:spPr>
          <a:xfrm>
            <a:off x="2981042" y="9388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7723AB-14FE-4BC9-B061-ECD37C52BA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8188" y="1690688"/>
            <a:ext cx="5754848" cy="4555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12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0E7CF1-43BF-4DD5-A141-6A2CDDBA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0716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System Engineering Program Criteria Development</a:t>
            </a:r>
            <a:br>
              <a:rPr lang="en-US" sz="2800" dirty="0"/>
            </a:br>
            <a:r>
              <a:rPr lang="en-US" sz="2800" dirty="0"/>
              <a:t>  </a:t>
            </a:r>
            <a:r>
              <a:rPr lang="en-US" sz="3200" b="1" dirty="0"/>
              <a:t>Action Plan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D2524FC-411F-41EB-A995-D91F99CE6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84411"/>
          </a:xfrm>
        </p:spPr>
        <p:txBody>
          <a:bodyPr>
            <a:normAutofit/>
          </a:bodyPr>
          <a:lstStyle/>
          <a:p>
            <a:r>
              <a:rPr lang="en-US" sz="2000" dirty="0"/>
              <a:t>October, 2016 - IISE and INCOSE EAD delegates discuss developing program criteria for SE</a:t>
            </a:r>
          </a:p>
          <a:p>
            <a:r>
              <a:rPr lang="en-US" sz="2000" dirty="0"/>
              <a:t>March, 2017 - IISE Board of Trustees endorses moving forward on developing SE program criteria</a:t>
            </a:r>
          </a:p>
          <a:p>
            <a:pPr lvl="1"/>
            <a:r>
              <a:rPr lang="en-US" sz="1600" dirty="0"/>
              <a:t>Hans Demmel (IISE)and Ariela Sofer (INCOSE/IISE) asked to form task force – first task is preparation of strawman program criteria</a:t>
            </a:r>
          </a:p>
          <a:p>
            <a:r>
              <a:rPr lang="en-US" sz="2000" dirty="0"/>
              <a:t>October, 2017 – ASME, CSAB, IEEE, ISA, and SAE Delegates apprised of criteria development </a:t>
            </a:r>
          </a:p>
          <a:p>
            <a:pPr lvl="1"/>
            <a:r>
              <a:rPr lang="en-US" sz="1600" dirty="0"/>
              <a:t>Participating representatives identified from co-lead societies.</a:t>
            </a:r>
          </a:p>
          <a:p>
            <a:r>
              <a:rPr lang="en-US" sz="2000" dirty="0"/>
              <a:t>March, 2018 – ABET Engineering Area Delegation briefed</a:t>
            </a:r>
          </a:p>
          <a:p>
            <a:pPr lvl="1"/>
            <a:r>
              <a:rPr lang="en-US" sz="1600" dirty="0"/>
              <a:t>Co-lead representatives provided suggested criteria </a:t>
            </a:r>
          </a:p>
          <a:p>
            <a:r>
              <a:rPr lang="en-US" sz="2000" dirty="0"/>
              <a:t>May, 2018 – Criteria workshop proposed for IISE Annual Meeting</a:t>
            </a:r>
          </a:p>
          <a:p>
            <a:r>
              <a:rPr lang="en-US" sz="2000" dirty="0"/>
              <a:t>July, 2018 – INCOSE criteria workshop at annual International Symposium in Washington D.C.   </a:t>
            </a:r>
          </a:p>
          <a:p>
            <a:r>
              <a:rPr lang="en-US" sz="2000" dirty="0"/>
              <a:t>Early August, 2018 – Conference call focused on adequacy of proposed SE program criteria</a:t>
            </a:r>
          </a:p>
          <a:p>
            <a:pPr lvl="1"/>
            <a:r>
              <a:rPr lang="en-US" sz="1600" dirty="0"/>
              <a:t> All co-lead society representatives   </a:t>
            </a:r>
          </a:p>
          <a:p>
            <a:r>
              <a:rPr lang="en-US" sz="2000" dirty="0"/>
              <a:t>November, 2018 -  Proposed SE criteria sent to EAC Chair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endParaRPr lang="en-US" sz="2000" dirty="0"/>
          </a:p>
          <a:p>
            <a:pPr lvl="1"/>
            <a:endParaRPr lang="en-US" sz="1600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FC8F8459-F46D-48AD-BFFB-CD27BA3F33FC}"/>
              </a:ext>
            </a:extLst>
          </p:cNvPr>
          <p:cNvSpPr/>
          <p:nvPr/>
        </p:nvSpPr>
        <p:spPr>
          <a:xfrm>
            <a:off x="4022785" y="9404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3237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4736</TotalTime>
  <Words>324</Words>
  <Application>Microsoft Office PowerPoint</Application>
  <PresentationFormat>Widescreen</PresentationFormat>
  <Paragraphs>39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Document</vt:lpstr>
      <vt:lpstr>System Engineering Program Criteria Development   Overview</vt:lpstr>
      <vt:lpstr>System Engineering Program Criteria Development   Background</vt:lpstr>
      <vt:lpstr>System Engineering Program Criteria Development   Elements of System Engineering Profession</vt:lpstr>
      <vt:lpstr>System Engineering Program Criteria Development   Citations for SE Elements</vt:lpstr>
      <vt:lpstr>System Engineering Program Criteria Development   Action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Phillip Brown</dc:creator>
  <cp:lastModifiedBy>Phillip Brown</cp:lastModifiedBy>
  <cp:revision>60</cp:revision>
  <dcterms:created xsi:type="dcterms:W3CDTF">2018-02-17T21:07:15Z</dcterms:created>
  <dcterms:modified xsi:type="dcterms:W3CDTF">2018-02-23T22:14:05Z</dcterms:modified>
</cp:coreProperties>
</file>