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8" r:id="rId2"/>
  </p:sldMasterIdLst>
  <p:notesMasterIdLst>
    <p:notesMasterId r:id="rId17"/>
  </p:notesMasterIdLst>
  <p:handoutMasterIdLst>
    <p:handoutMasterId r:id="rId18"/>
  </p:handoutMasterIdLst>
  <p:sldIdLst>
    <p:sldId id="458" r:id="rId3"/>
    <p:sldId id="495" r:id="rId4"/>
    <p:sldId id="496" r:id="rId5"/>
    <p:sldId id="462" r:id="rId6"/>
    <p:sldId id="493" r:id="rId7"/>
    <p:sldId id="497" r:id="rId8"/>
    <p:sldId id="498" r:id="rId9"/>
    <p:sldId id="499" r:id="rId10"/>
    <p:sldId id="500" r:id="rId11"/>
    <p:sldId id="502" r:id="rId12"/>
    <p:sldId id="503" r:id="rId13"/>
    <p:sldId id="504" r:id="rId14"/>
    <p:sldId id="505" r:id="rId15"/>
    <p:sldId id="473" r:id="rId16"/>
  </p:sldIdLst>
  <p:sldSz cx="12188825" cy="6858000"/>
  <p:notesSz cx="6858000" cy="9144000"/>
  <p:defaultTextStyle>
    <a:defPPr>
      <a:defRPr lang="en-US"/>
    </a:defPPr>
    <a:lvl1pPr marL="0" algn="l" defTabSz="548531" rtl="0" eaLnBrk="1" latinLnBrk="0" hangingPunct="1">
      <a:defRPr sz="2160" kern="1200">
        <a:solidFill>
          <a:schemeClr val="tx1"/>
        </a:solidFill>
        <a:latin typeface="+mn-lt"/>
        <a:ea typeface="+mn-ea"/>
        <a:cs typeface="+mn-cs"/>
      </a:defRPr>
    </a:lvl1pPr>
    <a:lvl2pPr marL="548531" algn="l" defTabSz="548531" rtl="0" eaLnBrk="1" latinLnBrk="0" hangingPunct="1">
      <a:defRPr sz="2160" kern="1200">
        <a:solidFill>
          <a:schemeClr val="tx1"/>
        </a:solidFill>
        <a:latin typeface="+mn-lt"/>
        <a:ea typeface="+mn-ea"/>
        <a:cs typeface="+mn-cs"/>
      </a:defRPr>
    </a:lvl2pPr>
    <a:lvl3pPr marL="1097061" algn="l" defTabSz="548531" rtl="0" eaLnBrk="1" latinLnBrk="0" hangingPunct="1">
      <a:defRPr sz="2160" kern="1200">
        <a:solidFill>
          <a:schemeClr val="tx1"/>
        </a:solidFill>
        <a:latin typeface="+mn-lt"/>
        <a:ea typeface="+mn-ea"/>
        <a:cs typeface="+mn-cs"/>
      </a:defRPr>
    </a:lvl3pPr>
    <a:lvl4pPr marL="1645591" algn="l" defTabSz="548531" rtl="0" eaLnBrk="1" latinLnBrk="0" hangingPunct="1">
      <a:defRPr sz="2160" kern="1200">
        <a:solidFill>
          <a:schemeClr val="tx1"/>
        </a:solidFill>
        <a:latin typeface="+mn-lt"/>
        <a:ea typeface="+mn-ea"/>
        <a:cs typeface="+mn-cs"/>
      </a:defRPr>
    </a:lvl4pPr>
    <a:lvl5pPr marL="2194121" algn="l" defTabSz="548531" rtl="0" eaLnBrk="1" latinLnBrk="0" hangingPunct="1">
      <a:defRPr sz="2160" kern="1200">
        <a:solidFill>
          <a:schemeClr val="tx1"/>
        </a:solidFill>
        <a:latin typeface="+mn-lt"/>
        <a:ea typeface="+mn-ea"/>
        <a:cs typeface="+mn-cs"/>
      </a:defRPr>
    </a:lvl5pPr>
    <a:lvl6pPr marL="2742651" algn="l" defTabSz="548531" rtl="0" eaLnBrk="1" latinLnBrk="0" hangingPunct="1">
      <a:defRPr sz="2160" kern="1200">
        <a:solidFill>
          <a:schemeClr val="tx1"/>
        </a:solidFill>
        <a:latin typeface="+mn-lt"/>
        <a:ea typeface="+mn-ea"/>
        <a:cs typeface="+mn-cs"/>
      </a:defRPr>
    </a:lvl6pPr>
    <a:lvl7pPr marL="3291183" algn="l" defTabSz="548531" rtl="0" eaLnBrk="1" latinLnBrk="0" hangingPunct="1">
      <a:defRPr sz="2160" kern="1200">
        <a:solidFill>
          <a:schemeClr val="tx1"/>
        </a:solidFill>
        <a:latin typeface="+mn-lt"/>
        <a:ea typeface="+mn-ea"/>
        <a:cs typeface="+mn-cs"/>
      </a:defRPr>
    </a:lvl7pPr>
    <a:lvl8pPr marL="3839712" algn="l" defTabSz="548531" rtl="0" eaLnBrk="1" latinLnBrk="0" hangingPunct="1">
      <a:defRPr sz="2160" kern="1200">
        <a:solidFill>
          <a:schemeClr val="tx1"/>
        </a:solidFill>
        <a:latin typeface="+mn-lt"/>
        <a:ea typeface="+mn-ea"/>
        <a:cs typeface="+mn-cs"/>
      </a:defRPr>
    </a:lvl8pPr>
    <a:lvl9pPr marL="4388243" algn="l" defTabSz="548531"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tt, Chloe M [US] (CO)" initials="SCM[(" lastIdx="15" clrIdx="0">
    <p:extLst>
      <p:ext uri="{19B8F6BF-5375-455C-9EA6-DF929625EA0E}">
        <p15:presenceInfo xmlns:p15="http://schemas.microsoft.com/office/powerpoint/2012/main" userId="Scutt, Chloe M [US] (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9" autoAdjust="0"/>
    <p:restoredTop sz="94660"/>
  </p:normalViewPr>
  <p:slideViewPr>
    <p:cSldViewPr snapToGrid="0">
      <p:cViewPr>
        <p:scale>
          <a:sx n="117" d="100"/>
          <a:sy n="117" d="100"/>
        </p:scale>
        <p:origin x="126"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B039EE-E729-492D-A171-3B6C5E3791DB}" type="datetimeFigureOut">
              <a:rPr lang="en-US" smtClean="0"/>
              <a:t>1/26/2022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E8BFD-3B8A-4EC1-AD93-737A5547ADDA}" type="slidenum">
              <a:rPr lang="en-US" smtClean="0"/>
              <a:t>‹#›</a:t>
            </a:fld>
            <a:endParaRPr lang="en-US"/>
          </a:p>
        </p:txBody>
      </p:sp>
    </p:spTree>
    <p:extLst>
      <p:ext uri="{BB962C8B-B14F-4D97-AF65-F5344CB8AC3E}">
        <p14:creationId xmlns:p14="http://schemas.microsoft.com/office/powerpoint/2010/main" val="421934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19598-7378-4D06-855F-92B3953E18A9}"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C1899-0281-4675-B394-61ED49C54BA2}" type="slidenum">
              <a:rPr lang="en-US" smtClean="0"/>
              <a:t>‹#›</a:t>
            </a:fld>
            <a:endParaRPr lang="en-US" dirty="0"/>
          </a:p>
        </p:txBody>
      </p:sp>
    </p:spTree>
    <p:extLst>
      <p:ext uri="{BB962C8B-B14F-4D97-AF65-F5344CB8AC3E}">
        <p14:creationId xmlns:p14="http://schemas.microsoft.com/office/powerpoint/2010/main" val="335158508"/>
      </p:ext>
    </p:extLst>
  </p:cSld>
  <p:clrMap bg1="lt1" tx1="dk1" bg2="lt2" tx2="dk2" accent1="accent1" accent2="accent2" accent3="accent3" accent4="accent4" accent5="accent5" accent6="accent6" hlink="hlink" folHlink="folHlink"/>
  <p:notesStyle>
    <a:lvl1pPr marL="0" algn="l" defTabSz="1097061" rtl="0" eaLnBrk="1" latinLnBrk="0" hangingPunct="1">
      <a:defRPr sz="1440" kern="1200">
        <a:solidFill>
          <a:schemeClr val="tx1"/>
        </a:solidFill>
        <a:latin typeface="+mn-lt"/>
        <a:ea typeface="+mn-ea"/>
        <a:cs typeface="+mn-cs"/>
      </a:defRPr>
    </a:lvl1pPr>
    <a:lvl2pPr marL="548531" algn="l" defTabSz="1097061" rtl="0" eaLnBrk="1" latinLnBrk="0" hangingPunct="1">
      <a:defRPr sz="1440" kern="1200">
        <a:solidFill>
          <a:schemeClr val="tx1"/>
        </a:solidFill>
        <a:latin typeface="+mn-lt"/>
        <a:ea typeface="+mn-ea"/>
        <a:cs typeface="+mn-cs"/>
      </a:defRPr>
    </a:lvl2pPr>
    <a:lvl3pPr marL="1097061" algn="l" defTabSz="1097061" rtl="0" eaLnBrk="1" latinLnBrk="0" hangingPunct="1">
      <a:defRPr sz="1440" kern="1200">
        <a:solidFill>
          <a:schemeClr val="tx1"/>
        </a:solidFill>
        <a:latin typeface="+mn-lt"/>
        <a:ea typeface="+mn-ea"/>
        <a:cs typeface="+mn-cs"/>
      </a:defRPr>
    </a:lvl3pPr>
    <a:lvl4pPr marL="1645591" algn="l" defTabSz="1097061" rtl="0" eaLnBrk="1" latinLnBrk="0" hangingPunct="1">
      <a:defRPr sz="1440" kern="1200">
        <a:solidFill>
          <a:schemeClr val="tx1"/>
        </a:solidFill>
        <a:latin typeface="+mn-lt"/>
        <a:ea typeface="+mn-ea"/>
        <a:cs typeface="+mn-cs"/>
      </a:defRPr>
    </a:lvl4pPr>
    <a:lvl5pPr marL="2194121" algn="l" defTabSz="1097061" rtl="0" eaLnBrk="1" latinLnBrk="0" hangingPunct="1">
      <a:defRPr sz="1440" kern="1200">
        <a:solidFill>
          <a:schemeClr val="tx1"/>
        </a:solidFill>
        <a:latin typeface="+mn-lt"/>
        <a:ea typeface="+mn-ea"/>
        <a:cs typeface="+mn-cs"/>
      </a:defRPr>
    </a:lvl5pPr>
    <a:lvl6pPr marL="2742651" algn="l" defTabSz="1097061" rtl="0" eaLnBrk="1" latinLnBrk="0" hangingPunct="1">
      <a:defRPr sz="1440" kern="1200">
        <a:solidFill>
          <a:schemeClr val="tx1"/>
        </a:solidFill>
        <a:latin typeface="+mn-lt"/>
        <a:ea typeface="+mn-ea"/>
        <a:cs typeface="+mn-cs"/>
      </a:defRPr>
    </a:lvl6pPr>
    <a:lvl7pPr marL="3291183" algn="l" defTabSz="1097061" rtl="0" eaLnBrk="1" latinLnBrk="0" hangingPunct="1">
      <a:defRPr sz="1440" kern="1200">
        <a:solidFill>
          <a:schemeClr val="tx1"/>
        </a:solidFill>
        <a:latin typeface="+mn-lt"/>
        <a:ea typeface="+mn-ea"/>
        <a:cs typeface="+mn-cs"/>
      </a:defRPr>
    </a:lvl7pPr>
    <a:lvl8pPr marL="3839712" algn="l" defTabSz="1097061" rtl="0" eaLnBrk="1" latinLnBrk="0" hangingPunct="1">
      <a:defRPr sz="1440" kern="1200">
        <a:solidFill>
          <a:schemeClr val="tx1"/>
        </a:solidFill>
        <a:latin typeface="+mn-lt"/>
        <a:ea typeface="+mn-ea"/>
        <a:cs typeface="+mn-cs"/>
      </a:defRPr>
    </a:lvl8pPr>
    <a:lvl9pPr marL="4388243" algn="l" defTabSz="1097061"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1</a:t>
            </a:fld>
            <a:endParaRPr lang="en-US" dirty="0"/>
          </a:p>
        </p:txBody>
      </p:sp>
    </p:spTree>
    <p:extLst>
      <p:ext uri="{BB962C8B-B14F-4D97-AF65-F5344CB8AC3E}">
        <p14:creationId xmlns:p14="http://schemas.microsoft.com/office/powerpoint/2010/main" val="425095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analysis yielded little benefit for the decision-aid to operator performance. The analyst assessed the Monte Carlo runs against maximum time without a break, and the total cognitive effort. The operator’s mean maximum time without a break using the algorithm was 7083 seconds, compared to 7121 seconds without the algorithm. The probability that the maximum time without a break and no decision support would remain within the workload threshold of 2 hours was 82.4%. The probability of remaining within the workload threshold of max time without a break with the decision support algorithm was 86.5%. Figure 3 and 4 depict the probability density functions that revealed no statistical difference between the maximum times without a break using a decision support algorithm compared to not using one.  (p = 0.9879).</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11</a:t>
            </a:fld>
            <a:endParaRPr lang="en-US" dirty="0"/>
          </a:p>
        </p:txBody>
      </p:sp>
    </p:spTree>
    <p:extLst>
      <p:ext uri="{BB962C8B-B14F-4D97-AF65-F5344CB8AC3E}">
        <p14:creationId xmlns:p14="http://schemas.microsoft.com/office/powerpoint/2010/main" val="221567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cognitive effort with the decision support algorithm was 58.82% compared to a small increase of 59.04% without the algorithm. This resulted in a slight improvement in the probability of remaining under the workload threshold of 88.4% (without algorithm) to 90.8% (with algorithm) as depicted in Figures 5 and 6. There was no statistical difference between cognitive efforts using a decision support algorithm compared to not using one. (p = 0.965).</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12</a:t>
            </a:fld>
            <a:endParaRPr lang="en-US" dirty="0"/>
          </a:p>
        </p:txBody>
      </p:sp>
    </p:spTree>
    <p:extLst>
      <p:ext uri="{BB962C8B-B14F-4D97-AF65-F5344CB8AC3E}">
        <p14:creationId xmlns:p14="http://schemas.microsoft.com/office/powerpoint/2010/main" val="247387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ea typeface="Times New Roman" panose="02020603050405020304" pitchFamily="18" charset="0"/>
              </a:rPr>
              <a:t>This decision resulted in a savings of $2.064M initial costs with a sustainment savings of $112K annual software license fees. Assuming a 2-year life cycle for the product estimates a savings of $2.064M plus $2.24M in sustainment costs or $4.3M.</a:t>
            </a:r>
          </a:p>
        </p:txBody>
      </p:sp>
      <p:sp>
        <p:nvSpPr>
          <p:cNvPr id="4" name="Slide Number Placeholder 3"/>
          <p:cNvSpPr>
            <a:spLocks noGrp="1"/>
          </p:cNvSpPr>
          <p:nvPr>
            <p:ph type="sldNum" sz="quarter" idx="10"/>
          </p:nvPr>
        </p:nvSpPr>
        <p:spPr/>
        <p:txBody>
          <a:bodyPr/>
          <a:lstStyle/>
          <a:p>
            <a:fld id="{657C1899-0281-4675-B394-61ED49C54BA2}" type="slidenum">
              <a:rPr lang="en-US" smtClean="0"/>
              <a:t>13</a:t>
            </a:fld>
            <a:endParaRPr lang="en-US" dirty="0"/>
          </a:p>
        </p:txBody>
      </p:sp>
    </p:spTree>
    <p:extLst>
      <p:ext uri="{BB962C8B-B14F-4D97-AF65-F5344CB8AC3E}">
        <p14:creationId xmlns:p14="http://schemas.microsoft.com/office/powerpoint/2010/main" val="189020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14</a:t>
            </a:fld>
            <a:endParaRPr lang="en-US" dirty="0"/>
          </a:p>
        </p:txBody>
      </p:sp>
    </p:spTree>
    <p:extLst>
      <p:ext uri="{BB962C8B-B14F-4D97-AF65-F5344CB8AC3E}">
        <p14:creationId xmlns:p14="http://schemas.microsoft.com/office/powerpoint/2010/main" val="65709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Simply put, human performance models are simulations of crew interactions and task performance and workload during operations. </a:t>
            </a:r>
          </a:p>
          <a:p>
            <a:r>
              <a:rPr lang="en-US" sz="1600" dirty="0"/>
              <a:t>Human Performance Modeling (HPM) can be used to help design systems and allow trades to be performed between different crew sizes, task allocation and distribution, and levels of automation.</a:t>
            </a:r>
          </a:p>
          <a:p>
            <a:r>
              <a:rPr lang="en-US" sz="1600" dirty="0"/>
              <a:t>Computer models can evaluate a wide range of scenarios and combinations of events far more cost effectively and exhaustively than with direct observation of events. Using Monte Carlo simulations affords the opportunity to perform a myriad of combinations of events enabling a comprehensive analysis of workload.</a:t>
            </a:r>
            <a:endParaRPr lang="en-US" dirty="0"/>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2</a:t>
            </a:fld>
            <a:endParaRPr lang="en-US" dirty="0"/>
          </a:p>
        </p:txBody>
      </p:sp>
    </p:spTree>
    <p:extLst>
      <p:ext uri="{BB962C8B-B14F-4D97-AF65-F5344CB8AC3E}">
        <p14:creationId xmlns:p14="http://schemas.microsoft.com/office/powerpoint/2010/main" val="309173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6804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performance models have been used in a wide variety of industries including those shown here as well as non-military applications. </a:t>
            </a:r>
            <a:br>
              <a:rPr lang="en-US" dirty="0"/>
            </a:br>
            <a:r>
              <a:rPr lang="en-US" dirty="0"/>
              <a:t>For example, they were used to determine:</a:t>
            </a:r>
          </a:p>
          <a:p>
            <a:pPr lvl="1"/>
            <a:r>
              <a:rPr lang="en-US" dirty="0"/>
              <a:t> the number of staff needed to operate rides at Walt Disney Parks, </a:t>
            </a:r>
          </a:p>
          <a:p>
            <a:pPr lvl="1"/>
            <a:r>
              <a:rPr lang="en-US" dirty="0"/>
              <a:t> bank tellers</a:t>
            </a:r>
          </a:p>
          <a:p>
            <a:pPr lvl="1"/>
            <a:r>
              <a:rPr lang="en-US" dirty="0"/>
              <a:t> and persons working in a fast food restaurant</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5</a:t>
            </a:fld>
            <a:endParaRPr lang="en-US" dirty="0"/>
          </a:p>
        </p:txBody>
      </p:sp>
    </p:spTree>
    <p:extLst>
      <p:ext uri="{BB962C8B-B14F-4D97-AF65-F5344CB8AC3E}">
        <p14:creationId xmlns:p14="http://schemas.microsoft.com/office/powerpoint/2010/main" val="26753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performance models are a form of model based engineering that can establish and inform engineering designs reducing overall development cost by resolving requirements for the system prior to investment of development resources.</a:t>
            </a:r>
          </a:p>
          <a:p>
            <a:pPr marL="115888" lvl="0" indent="-115888" defTabSz="914400">
              <a:spcBef>
                <a:spcPts val="200"/>
              </a:spcBef>
              <a:buFont typeface="Arial" panose="020B0604020202020204" pitchFamily="34" charset="0"/>
              <a:buChar char="•"/>
              <a:defRPr/>
            </a:pPr>
            <a:r>
              <a:rPr lang="en-US" dirty="0"/>
              <a:t>Must of the benefits can be understood by the fact that the earlier in the life cycle development of a program that an engineering problem is fixed, the less it costs.  </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6</a:t>
            </a:fld>
            <a:endParaRPr lang="en-US" dirty="0"/>
          </a:p>
        </p:txBody>
      </p:sp>
    </p:spTree>
    <p:extLst>
      <p:ext uri="{BB962C8B-B14F-4D97-AF65-F5344CB8AC3E}">
        <p14:creationId xmlns:p14="http://schemas.microsoft.com/office/powerpoint/2010/main" val="166933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Times New Roman" panose="02020603050405020304" pitchFamily="18" charset="0"/>
              </a:rPr>
              <a:t>One might ask, why don’t you get respective operators to use your system or a prototype</a:t>
            </a:r>
          </a:p>
          <a:p>
            <a:r>
              <a:rPr lang="en-US" dirty="0">
                <a:latin typeface="Times New Roman" panose="02020603050405020304" pitchFamily="18" charset="0"/>
                <a:ea typeface="Times New Roman" panose="02020603050405020304" pitchFamily="18" charset="0"/>
              </a:rPr>
              <a:t>The benefits of a Computer Model for crew workload analysis are as follows: </a:t>
            </a:r>
          </a:p>
          <a:p>
            <a:pPr marL="914400" indent="-398463">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System maturity available too late for analysis</a:t>
            </a:r>
          </a:p>
          <a:p>
            <a:pPr marL="914400" indent="-398463">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Resources for a mature prototype are costly</a:t>
            </a:r>
          </a:p>
          <a:p>
            <a:pPr marL="914400" indent="-398463">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Monte Carlo nature affords the opportunity to perform a myriad of combinations of events enabling a comprehensive analysis of workload. </a:t>
            </a:r>
          </a:p>
          <a:p>
            <a:pPr marL="914400" indent="-398463">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Real world demonstrations are costly </a:t>
            </a:r>
          </a:p>
          <a:p>
            <a:pPr lvl="1"/>
            <a:r>
              <a:rPr lang="en-US" dirty="0">
                <a:latin typeface="Times New Roman" panose="02020603050405020304" pitchFamily="18" charset="0"/>
                <a:ea typeface="Times New Roman" panose="02020603050405020304" pitchFamily="18" charset="0"/>
              </a:rPr>
              <a:t>it could take years to perform all the myriads of combinations of anomalous activity and test cases addressed by a computer model.  </a:t>
            </a:r>
          </a:p>
          <a:p>
            <a:pPr lvl="1"/>
            <a:r>
              <a:rPr lang="en-US" dirty="0">
                <a:latin typeface="Times New Roman" panose="02020603050405020304" pitchFamily="18" charset="0"/>
                <a:ea typeface="Times New Roman" panose="02020603050405020304" pitchFamily="18" charset="0"/>
              </a:rPr>
              <a:t>It also needs a high enough fidelity prototype to enable operators to interact with it.   These are often not available at the time design decisions are being made</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7</a:t>
            </a:fld>
            <a:endParaRPr lang="en-US" dirty="0"/>
          </a:p>
        </p:txBody>
      </p:sp>
    </p:spTree>
    <p:extLst>
      <p:ext uri="{BB962C8B-B14F-4D97-AF65-F5344CB8AC3E}">
        <p14:creationId xmlns:p14="http://schemas.microsoft.com/office/powerpoint/2010/main" val="296418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Modeling workload has huge challenges.</a:t>
            </a:r>
          </a:p>
          <a:p>
            <a:r>
              <a:rPr lang="en-US" sz="1400" dirty="0"/>
              <a:t>1. Human workload models are complex since the goal of the crew design is not merely a matter of minimizing workload, but striving to balance each operator’s workload so that it is neither too high nor too low. Yerkes and Dodson (Reference in paper) found that insufficient or low workload also has a negative effect on operator performance. </a:t>
            </a:r>
          </a:p>
          <a:p>
            <a:r>
              <a:rPr lang="en-US" sz="1400" dirty="0"/>
              <a:t>2.  Maintaining situation awareness plays an important role in operations.  Consider the challenge of measuring workload for an outfielder in baseball.  They are not typically busy during an inning until the ball is hit in their direction.  This might suggest an extremely low workload.  However, they must retain attentiveness on every pitch.   It is not enough to wait for an alarm, but the monitoring of the action of pitcher and batter becomes a very important and high workload task for the outfielder.  </a:t>
            </a:r>
          </a:p>
          <a:p>
            <a:r>
              <a:rPr lang="en-US" sz="1400" dirty="0"/>
              <a:t>This is not unlike an emergency management operator monitoring activity on a computer screen looking for triggers for task actions.  Modeling the effort of maintaining situation awareness was addressed by a prior paper at AHFES in 2017 by  Steinberg and Diggs.</a:t>
            </a:r>
          </a:p>
          <a:p>
            <a:r>
              <a:rPr lang="en-US" sz="1400" dirty="0"/>
              <a:t>3.  This is the biggest challenge. Does the model have high enough accuracy to provide supportive evidence for design decisions? Without confidence in the results of the model, decision makers will likely dismiss the outputs and the model will fail to impact the design of the system. However, effective means for validating and verifying HPMs exists. </a:t>
            </a:r>
          </a:p>
          <a:p>
            <a:endParaRPr lang="en-US" sz="1200" dirty="0"/>
          </a:p>
        </p:txBody>
      </p:sp>
      <p:sp>
        <p:nvSpPr>
          <p:cNvPr id="4" name="Slide Number Placeholder 3"/>
          <p:cNvSpPr>
            <a:spLocks noGrp="1"/>
          </p:cNvSpPr>
          <p:nvPr>
            <p:ph type="sldNum" sz="quarter" idx="10"/>
          </p:nvPr>
        </p:nvSpPr>
        <p:spPr/>
        <p:txBody>
          <a:bodyPr/>
          <a:lstStyle/>
          <a:p>
            <a:fld id="{657C1899-0281-4675-B394-61ED49C54BA2}" type="slidenum">
              <a:rPr lang="en-US" smtClean="0"/>
              <a:t>8</a:t>
            </a:fld>
            <a:endParaRPr lang="en-US" dirty="0"/>
          </a:p>
        </p:txBody>
      </p:sp>
    </p:spTree>
    <p:extLst>
      <p:ext uri="{BB962C8B-B14F-4D97-AF65-F5344CB8AC3E}">
        <p14:creationId xmlns:p14="http://schemas.microsoft.com/office/powerpoint/2010/main" val="257115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design decisions are going to be made, an accurate system model must be established.  </a:t>
            </a:r>
          </a:p>
          <a:p>
            <a:r>
              <a:rPr lang="en-US" sz="1600" dirty="0"/>
              <a:t>The challenges for V&amp;V for a HPM are unique and require different procedures than performing V&amp;V on physics based computer models. </a:t>
            </a:r>
          </a:p>
          <a:p>
            <a:r>
              <a:rPr lang="en-US" sz="1600" dirty="0"/>
              <a:t>For example, for physics based models, a V&amp;V practitioner obtains output data from real world measurements and then performs a statistical T-test to ensure the mean observed data is not statistically different from that resulting from the model output for a given confidence interval.</a:t>
            </a:r>
          </a:p>
          <a:p>
            <a:r>
              <a:rPr lang="en-US" sz="1600" dirty="0"/>
              <a:t>Gathering Human performance data operating on a system requires a system for the operator to act on.  When the system is under development, no such system exists. </a:t>
            </a:r>
          </a:p>
          <a:p>
            <a:r>
              <a:rPr lang="en-US" sz="1600" dirty="0"/>
              <a:t>Performing V&amp;V on a human performance model to ensure accuracy is a challenge.</a:t>
            </a:r>
          </a:p>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9</a:t>
            </a:fld>
            <a:endParaRPr lang="en-US" dirty="0"/>
          </a:p>
        </p:txBody>
      </p:sp>
    </p:spTree>
    <p:extLst>
      <p:ext uri="{BB962C8B-B14F-4D97-AF65-F5344CB8AC3E}">
        <p14:creationId xmlns:p14="http://schemas.microsoft.com/office/powerpoint/2010/main" val="369390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10</a:t>
            </a:fld>
            <a:endParaRPr lang="en-US" dirty="0"/>
          </a:p>
        </p:txBody>
      </p:sp>
    </p:spTree>
    <p:extLst>
      <p:ext uri="{BB962C8B-B14F-4D97-AF65-F5344CB8AC3E}">
        <p14:creationId xmlns:p14="http://schemas.microsoft.com/office/powerpoint/2010/main" val="132875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oursites.myngc.com/ENT/Process/CORP/Pub/CTM%20J100.docx" TargetMode="External"/><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hyperlink" Target="https://oursites.myngc.com/ENT/Process/CORP/Pub/CO%20J300.docx"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Option A">
    <p:spTree>
      <p:nvGrpSpPr>
        <p:cNvPr id="1" name=""/>
        <p:cNvGrpSpPr/>
        <p:nvPr/>
      </p:nvGrpSpPr>
      <p:grpSpPr>
        <a:xfrm>
          <a:off x="0" y="0"/>
          <a:ext cx="0" cy="0"/>
          <a:chOff x="0" y="0"/>
          <a:chExt cx="0" cy="0"/>
        </a:xfrm>
      </p:grpSpPr>
      <p:sp>
        <p:nvSpPr>
          <p:cNvPr id="30" name="Text Placeholder 26">
            <a:extLst>
              <a:ext uri="{FF2B5EF4-FFF2-40B4-BE49-F238E27FC236}">
                <a16:creationId xmlns:a16="http://schemas.microsoft.com/office/drawing/2014/main" id="{283A894A-A7CA-2746-BA3E-4F6D8654CA1D}"/>
              </a:ext>
            </a:extLst>
          </p:cNvPr>
          <p:cNvSpPr>
            <a:spLocks noGrp="1"/>
          </p:cNvSpPr>
          <p:nvPr>
            <p:ph type="body" sz="quarter" idx="16" hasCustomPrompt="1"/>
          </p:nvPr>
        </p:nvSpPr>
        <p:spPr>
          <a:xfrm>
            <a:off x="6847604" y="5122045"/>
            <a:ext cx="4886255"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Arial Bold 18pt</a:t>
            </a:r>
          </a:p>
        </p:txBody>
      </p:sp>
      <p:sp>
        <p:nvSpPr>
          <p:cNvPr id="37" name="Text Placeholder 36">
            <a:extLst>
              <a:ext uri="{FF2B5EF4-FFF2-40B4-BE49-F238E27FC236}">
                <a16:creationId xmlns:a16="http://schemas.microsoft.com/office/drawing/2014/main" id="{68FECBAD-8692-5845-BDBF-298A3C12C1C1}"/>
              </a:ext>
            </a:extLst>
          </p:cNvPr>
          <p:cNvSpPr>
            <a:spLocks noGrp="1"/>
          </p:cNvSpPr>
          <p:nvPr>
            <p:ph type="body" sz="quarter" idx="18" hasCustomPrompt="1"/>
          </p:nvPr>
        </p:nvSpPr>
        <p:spPr>
          <a:xfrm>
            <a:off x="6847610" y="5947873"/>
            <a:ext cx="4886255" cy="280531"/>
          </a:xfrm>
        </p:spPr>
        <p:txBody>
          <a:bodyPr anchor="ctr" anchorCtr="0">
            <a:noAutofit/>
          </a:bodyPr>
          <a:lstStyle>
            <a:lvl1pPr marL="0" indent="0" algn="r">
              <a:buNone/>
              <a:defRPr sz="1200">
                <a:solidFill>
                  <a:schemeClr val="tx2"/>
                </a:solidFill>
              </a:defRPr>
            </a:lvl1pPr>
          </a:lstStyle>
          <a:p>
            <a:pPr lvl="0"/>
            <a:r>
              <a:rPr lang="en-US" dirty="0"/>
              <a:t>Date, Arial 12pt</a:t>
            </a:r>
          </a:p>
        </p:txBody>
      </p:sp>
      <p:sp>
        <p:nvSpPr>
          <p:cNvPr id="39" name="Text Placeholder 38">
            <a:extLst>
              <a:ext uri="{FF2B5EF4-FFF2-40B4-BE49-F238E27FC236}">
                <a16:creationId xmlns:a16="http://schemas.microsoft.com/office/drawing/2014/main" id="{35513F1C-CBA6-2F47-B850-080671ECD04C}"/>
              </a:ext>
            </a:extLst>
          </p:cNvPr>
          <p:cNvSpPr>
            <a:spLocks noGrp="1"/>
          </p:cNvSpPr>
          <p:nvPr>
            <p:ph type="body" sz="quarter" idx="19" hasCustomPrompt="1"/>
          </p:nvPr>
        </p:nvSpPr>
        <p:spPr>
          <a:xfrm>
            <a:off x="6847613" y="5515628"/>
            <a:ext cx="4886257" cy="378725"/>
          </a:xfrm>
        </p:spPr>
        <p:txBody>
          <a:bodyPr anchor="t" anchorCtr="0">
            <a:noAutofit/>
          </a:bodyPr>
          <a:lstStyle>
            <a:lvl1pPr marL="0" indent="0" algn="r">
              <a:buNone/>
              <a:defRPr sz="1400">
                <a:solidFill>
                  <a:schemeClr val="tx2"/>
                </a:solidFill>
              </a:defRPr>
            </a:lvl1pPr>
          </a:lstStyle>
          <a:p>
            <a:pPr lvl="0"/>
            <a:r>
              <a:rPr lang="en-US" dirty="0"/>
              <a:t>Speaker’s Title, Arial 14pt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 name="Title 1"/>
          <p:cNvSpPr>
            <a:spLocks noGrp="1"/>
          </p:cNvSpPr>
          <p:nvPr>
            <p:ph type="ctrTitle" hasCustomPrompt="1"/>
          </p:nvPr>
        </p:nvSpPr>
        <p:spPr>
          <a:xfrm>
            <a:off x="569748" y="1275987"/>
            <a:ext cx="10022356" cy="2387600"/>
          </a:xfrm>
        </p:spPr>
        <p:txBody>
          <a:bodyPr anchor="b">
            <a:noAutofit/>
          </a:bodyPr>
          <a:lstStyle>
            <a:lvl1pPr algn="l">
              <a:defRPr sz="3200" baseline="0">
                <a:latin typeface="Arial" panose="020B0604020202020204" pitchFamily="34" charset="0"/>
                <a:cs typeface="Arial" panose="020B0604020202020204" pitchFamily="34" charset="0"/>
              </a:defRPr>
            </a:lvl1pPr>
          </a:lstStyle>
          <a:p>
            <a:r>
              <a:rPr lang="en-US" dirty="0">
                <a:ea typeface="Futura Maxi" charset="0"/>
              </a:rPr>
              <a:t>Main Title Slide: Option A  </a:t>
            </a:r>
            <a:br>
              <a:rPr lang="en-US" dirty="0">
                <a:ea typeface="Futura Maxi" charset="0"/>
              </a:rPr>
            </a:br>
            <a:r>
              <a:rPr lang="en-US" dirty="0">
                <a:ea typeface="Futura Maxi" charset="0"/>
              </a:rPr>
              <a:t>Arial Bold 32pt. Capitalize Each Word</a:t>
            </a:r>
          </a:p>
        </p:txBody>
      </p:sp>
      <p:sp>
        <p:nvSpPr>
          <p:cNvPr id="9" name="Rectangle 8">
            <a:extLst>
              <a:ext uri="{FF2B5EF4-FFF2-40B4-BE49-F238E27FC236}">
                <a16:creationId xmlns:a16="http://schemas.microsoft.com/office/drawing/2014/main" id="{DB28807C-599E-FE40-B4B6-C20841F7EC16}"/>
              </a:ext>
            </a:extLst>
          </p:cNvPr>
          <p:cNvSpPr/>
          <p:nvPr userDrawn="1"/>
        </p:nvSpPr>
        <p:spPr>
          <a:xfrm>
            <a:off x="729555" y="4008221"/>
            <a:ext cx="574136" cy="72547"/>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solidFill>
                <a:srgbClr val="00269A"/>
              </a:solidFill>
            </a:endParaRPr>
          </a:p>
        </p:txBody>
      </p:sp>
      <p:sp>
        <p:nvSpPr>
          <p:cNvPr id="8" name="Text Placeholder 7"/>
          <p:cNvSpPr>
            <a:spLocks noGrp="1"/>
          </p:cNvSpPr>
          <p:nvPr>
            <p:ph type="body" sz="quarter" idx="20" hasCustomPrompt="1"/>
          </p:nvPr>
        </p:nvSpPr>
        <p:spPr>
          <a:xfrm>
            <a:off x="569747" y="4304380"/>
            <a:ext cx="10021923" cy="654051"/>
          </a:xfrm>
        </p:spPr>
        <p:txBody>
          <a:bodyPr>
            <a:noAutofit/>
          </a:bodyPr>
          <a:lstStyle>
            <a:lvl1pPr marL="0" indent="0">
              <a:buNone/>
              <a:defRPr sz="1800" b="0"/>
            </a:lvl1pPr>
          </a:lstStyle>
          <a:p>
            <a:pPr lvl="0"/>
            <a:r>
              <a:rPr lang="en-US" dirty="0"/>
              <a:t>No Pic Option Subtitle, Arial 18pt</a:t>
            </a: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6" name="Slide Number Placeholder 5"/>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145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4831" y="1163147"/>
            <a:ext cx="8963996" cy="5030949"/>
          </a:xfrm>
          <a:noFill/>
        </p:spPr>
        <p:txBody>
          <a:bodyPr lIns="274320" rIns="274320" anchor="ctr">
            <a:noAutofit/>
          </a:bodyPr>
          <a:lstStyle>
            <a:lvl1pPr marL="0" indent="0" algn="l">
              <a:lnSpc>
                <a:spcPct val="90000"/>
              </a:lnSpc>
              <a:spcBef>
                <a:spcPts val="2400"/>
              </a:spcBef>
              <a:spcAft>
                <a:spcPts val="0"/>
              </a:spcAft>
              <a:buNone/>
              <a:defRPr sz="3000">
                <a:solidFill>
                  <a:schemeClr val="tx2"/>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 large thought. </a:t>
            </a:r>
          </a:p>
          <a:p>
            <a:r>
              <a:rPr lang="en-US" dirty="0"/>
              <a:t>Use Arial 30pt. Notice white space on the right</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70618836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lank Canvas">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17" y="140681"/>
            <a:ext cx="9704050"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244199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wo Content Sections">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30024A6-45DD-0545-B18F-3DACE75CF9B6}"/>
              </a:ext>
            </a:extLst>
          </p:cNvPr>
          <p:cNvSpPr/>
          <p:nvPr userDrawn="1"/>
        </p:nvSpPr>
        <p:spPr>
          <a:xfrm>
            <a:off x="6196518"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20" dirty="0">
              <a:solidFill>
                <a:schemeClr val="tx2"/>
              </a:solidFill>
            </a:endParaRPr>
          </a:p>
        </p:txBody>
      </p:sp>
      <p:sp>
        <p:nvSpPr>
          <p:cNvPr id="30" name="Title 1">
            <a:extLst>
              <a:ext uri="{FF2B5EF4-FFF2-40B4-BE49-F238E27FC236}">
                <a16:creationId xmlns:a16="http://schemas.microsoft.com/office/drawing/2014/main" id="{F4B6BF58-08A5-5A49-B149-F4FEA70A5BB8}"/>
              </a:ext>
            </a:extLst>
          </p:cNvPr>
          <p:cNvSpPr>
            <a:spLocks noGrp="1"/>
          </p:cNvSpPr>
          <p:nvPr>
            <p:ph type="title" hasCustomPrompt="1"/>
          </p:nvPr>
        </p:nvSpPr>
        <p:spPr>
          <a:xfrm>
            <a:off x="453321" y="140682"/>
            <a:ext cx="9500902" cy="919761"/>
          </a:xfrm>
        </p:spPr>
        <p:txBody>
          <a:bodyPr anchor="b">
            <a:noAutofit/>
          </a:bodyPr>
          <a:lstStyle>
            <a:lvl1pPr algn="l">
              <a:defRPr sz="2400"/>
            </a:lvl1pPr>
          </a:lstStyle>
          <a:p>
            <a:r>
              <a:rPr lang="en-US" dirty="0"/>
              <a:t>Main H Font: Arial Bold 24pt.</a:t>
            </a:r>
          </a:p>
        </p:txBody>
      </p:sp>
      <p:cxnSp>
        <p:nvCxnSpPr>
          <p:cNvPr id="32" name="Straight Connector 31">
            <a:extLst>
              <a:ext uri="{FF2B5EF4-FFF2-40B4-BE49-F238E27FC236}">
                <a16:creationId xmlns:a16="http://schemas.microsoft.com/office/drawing/2014/main" id="{76D8B157-FE2B-D543-A835-A1582600B25E}"/>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Picture Placeholder 39">
            <a:extLst>
              <a:ext uri="{FF2B5EF4-FFF2-40B4-BE49-F238E27FC236}">
                <a16:creationId xmlns:a16="http://schemas.microsoft.com/office/drawing/2014/main" id="{9F884766-BB2E-6040-A770-08374D6B2525}"/>
              </a:ext>
            </a:extLst>
          </p:cNvPr>
          <p:cNvSpPr>
            <a:spLocks noGrp="1"/>
          </p:cNvSpPr>
          <p:nvPr>
            <p:ph type="pic" sz="quarter" idx="12"/>
          </p:nvPr>
        </p:nvSpPr>
        <p:spPr>
          <a:xfrm>
            <a:off x="6525082" y="4711857"/>
            <a:ext cx="2406032" cy="1593787"/>
          </a:xfrm>
        </p:spPr>
        <p:txBody>
          <a:bodyPr/>
          <a:lstStyle/>
          <a:p>
            <a:r>
              <a:rPr lang="en-US"/>
              <a:t>Click icon to add picture</a:t>
            </a:r>
            <a:endParaRPr lang="en-US" dirty="0"/>
          </a:p>
        </p:txBody>
      </p:sp>
      <p:sp>
        <p:nvSpPr>
          <p:cNvPr id="43" name="Picture Placeholder 39">
            <a:extLst>
              <a:ext uri="{FF2B5EF4-FFF2-40B4-BE49-F238E27FC236}">
                <a16:creationId xmlns:a16="http://schemas.microsoft.com/office/drawing/2014/main" id="{8DFB1736-7A4A-5B42-ADF4-63E5C1749CF8}"/>
              </a:ext>
            </a:extLst>
          </p:cNvPr>
          <p:cNvSpPr>
            <a:spLocks noGrp="1"/>
          </p:cNvSpPr>
          <p:nvPr>
            <p:ph type="pic" sz="quarter" idx="13"/>
          </p:nvPr>
        </p:nvSpPr>
        <p:spPr>
          <a:xfrm>
            <a:off x="9304574" y="4701032"/>
            <a:ext cx="2406032" cy="1593787"/>
          </a:xfrm>
        </p:spPr>
        <p:txBody>
          <a:bodyPr/>
          <a:lstStyle/>
          <a:p>
            <a:r>
              <a:rPr lang="en-US"/>
              <a:t>Click icon to add picture</a:t>
            </a:r>
            <a:endParaRPr lang="en-US" dirty="0"/>
          </a:p>
        </p:txBody>
      </p:sp>
      <p:sp>
        <p:nvSpPr>
          <p:cNvPr id="52" name="Rectangle 51">
            <a:extLst>
              <a:ext uri="{FF2B5EF4-FFF2-40B4-BE49-F238E27FC236}">
                <a16:creationId xmlns:a16="http://schemas.microsoft.com/office/drawing/2014/main" id="{63FD4122-F672-4A49-A4BA-7ECE442097D6}"/>
              </a:ext>
            </a:extLst>
          </p:cNvPr>
          <p:cNvSpPr/>
          <p:nvPr userDrawn="1"/>
        </p:nvSpPr>
        <p:spPr>
          <a:xfrm>
            <a:off x="208449"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20" dirty="0">
              <a:solidFill>
                <a:schemeClr val="tx2"/>
              </a:solidFill>
            </a:endParaRPr>
          </a:p>
        </p:txBody>
      </p:sp>
      <p:sp>
        <p:nvSpPr>
          <p:cNvPr id="70" name="Text Placeholder 47">
            <a:extLst>
              <a:ext uri="{FF2B5EF4-FFF2-40B4-BE49-F238E27FC236}">
                <a16:creationId xmlns:a16="http://schemas.microsoft.com/office/drawing/2014/main" id="{5FBFCF6E-5414-4E44-9368-01495F7D6D10}"/>
              </a:ext>
            </a:extLst>
          </p:cNvPr>
          <p:cNvSpPr>
            <a:spLocks noGrp="1"/>
          </p:cNvSpPr>
          <p:nvPr>
            <p:ph type="body" sz="quarter" idx="20" hasCustomPrompt="1"/>
          </p:nvPr>
        </p:nvSpPr>
        <p:spPr>
          <a:xfrm>
            <a:off x="453313"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5" name="Text Placeholder 4"/>
          <p:cNvSpPr>
            <a:spLocks noGrp="1"/>
          </p:cNvSpPr>
          <p:nvPr>
            <p:ph type="body" sz="quarter" idx="21" hasCustomPrompt="1"/>
          </p:nvPr>
        </p:nvSpPr>
        <p:spPr>
          <a:xfrm>
            <a:off x="452850"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19" name="Text Placeholder 4"/>
          <p:cNvSpPr>
            <a:spLocks noGrp="1"/>
          </p:cNvSpPr>
          <p:nvPr>
            <p:ph type="body" sz="quarter" idx="22" hasCustomPrompt="1"/>
          </p:nvPr>
        </p:nvSpPr>
        <p:spPr>
          <a:xfrm>
            <a:off x="6403325"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2" name="Date Placeholder 1"/>
          <p:cNvSpPr>
            <a:spLocks noGrp="1"/>
          </p:cNvSpPr>
          <p:nvPr>
            <p:ph type="dt" sz="half" idx="24"/>
          </p:nvPr>
        </p:nvSpPr>
        <p:spPr/>
        <p:txBody>
          <a:bodyPr/>
          <a:lstStyle/>
          <a:p>
            <a:r>
              <a:rPr lang="en-US"/>
              <a:t>1/9/2020 File name here</a:t>
            </a:r>
            <a:endParaRPr lang="en-US" dirty="0"/>
          </a:p>
        </p:txBody>
      </p:sp>
      <p:sp>
        <p:nvSpPr>
          <p:cNvPr id="4" name="Slide Number Placeholder 3"/>
          <p:cNvSpPr>
            <a:spLocks noGrp="1"/>
          </p:cNvSpPr>
          <p:nvPr>
            <p:ph type="sldNum" sz="quarter" idx="26"/>
          </p:nvPr>
        </p:nvSpPr>
        <p:spPr/>
        <p:txBody>
          <a:bodyPr/>
          <a:lstStyle/>
          <a:p>
            <a:fld id="{32A2F39E-E4DB-494E-AB40-38356C65078C}" type="slidenum">
              <a:rPr lang="en-US" smtClean="0"/>
              <a:pPr/>
              <a:t>‹#›</a:t>
            </a:fld>
            <a:endParaRPr lang="en-US" dirty="0"/>
          </a:p>
        </p:txBody>
      </p:sp>
      <p:sp>
        <p:nvSpPr>
          <p:cNvPr id="17" name="Text Placeholder 47">
            <a:extLst>
              <a:ext uri="{FF2B5EF4-FFF2-40B4-BE49-F238E27FC236}">
                <a16:creationId xmlns:a16="http://schemas.microsoft.com/office/drawing/2014/main" id="{5FBFCF6E-5414-4E44-9368-01495F7D6D10}"/>
              </a:ext>
            </a:extLst>
          </p:cNvPr>
          <p:cNvSpPr>
            <a:spLocks noGrp="1"/>
          </p:cNvSpPr>
          <p:nvPr>
            <p:ph type="body" sz="quarter" idx="27" hasCustomPrompt="1"/>
          </p:nvPr>
        </p:nvSpPr>
        <p:spPr>
          <a:xfrm>
            <a:off x="6404231"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2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333" y="2271391"/>
            <a:ext cx="9061458" cy="2315223"/>
          </a:xfrm>
        </p:spPr>
        <p:txBody>
          <a:bodyPr anchor="ctr">
            <a:noAutofit/>
          </a:bodyPr>
          <a:lstStyle>
            <a:lvl1pPr marL="0" marR="0" indent="0" algn="l" defTabSz="617162" rtl="0" eaLnBrk="1" fontAlgn="auto" latinLnBrk="0" hangingPunct="1">
              <a:lnSpc>
                <a:spcPct val="90000"/>
              </a:lnSpc>
              <a:spcBef>
                <a:spcPts val="1200"/>
              </a:spcBef>
              <a:spcAft>
                <a:spcPts val="0"/>
              </a:spcAft>
              <a:buClrTx/>
              <a:buSzTx/>
              <a:buFont typeface="Arial" panose="020B0604020202020204" pitchFamily="34" charset="0"/>
              <a:buNone/>
              <a:tabLst/>
              <a:defRPr sz="3200" b="1" baseline="0">
                <a:solidFill>
                  <a:sysClr val="windowText" lastClr="000000"/>
                </a:solidFill>
              </a:defRPr>
            </a:lvl1pPr>
            <a:lvl2pPr marL="308582" indent="0">
              <a:buNone/>
              <a:defRPr sz="945"/>
            </a:lvl2pPr>
            <a:lvl3pPr marL="617162" indent="0">
              <a:buNone/>
              <a:defRPr sz="810"/>
            </a:lvl3pPr>
            <a:lvl4pPr marL="925742" indent="0">
              <a:buNone/>
              <a:defRPr sz="675"/>
            </a:lvl4pPr>
            <a:lvl5pPr marL="1234325" indent="0">
              <a:buNone/>
              <a:defRPr sz="675"/>
            </a:lvl5pPr>
            <a:lvl6pPr marL="1542905" indent="0">
              <a:buNone/>
              <a:defRPr sz="675"/>
            </a:lvl6pPr>
            <a:lvl7pPr marL="1851484" indent="0">
              <a:buNone/>
              <a:defRPr sz="675"/>
            </a:lvl7pPr>
            <a:lvl8pPr marL="2160065" indent="0">
              <a:buNone/>
              <a:defRPr sz="675"/>
            </a:lvl8pPr>
            <a:lvl9pPr marL="2468646" indent="0">
              <a:buNone/>
              <a:defRPr sz="675"/>
            </a:lvl9pPr>
          </a:lstStyle>
          <a:p>
            <a:pPr marL="0" marR="0" lvl="0" indent="0" algn="l" defTabSz="617162" rtl="0" eaLnBrk="1" fontAlgn="auto" latinLnBrk="0" hangingPunct="1">
              <a:lnSpc>
                <a:spcPct val="90000"/>
              </a:lnSpc>
              <a:spcBef>
                <a:spcPts val="675"/>
              </a:spcBef>
              <a:spcAft>
                <a:spcPts val="0"/>
              </a:spcAft>
              <a:buClrTx/>
              <a:buSzTx/>
              <a:buFont typeface="Arial" panose="020B0604020202020204" pitchFamily="34" charset="0"/>
              <a:buNone/>
              <a:tabLst/>
              <a:defRPr/>
            </a:pPr>
            <a:r>
              <a:rPr lang="en-US" dirty="0"/>
              <a:t>Section Break</a:t>
            </a:r>
          </a:p>
        </p:txBody>
      </p:sp>
      <p:pic>
        <p:nvPicPr>
          <p:cNvPr id="6" name="Picture 5">
            <a:extLst>
              <a:ext uri="{FF2B5EF4-FFF2-40B4-BE49-F238E27FC236}">
                <a16:creationId xmlns:a16="http://schemas.microsoft.com/office/drawing/2014/main" id="{23513D57-A2F1-9B49-A359-6471C2C9E296}"/>
              </a:ext>
            </a:extLst>
          </p:cNvPr>
          <p:cNvPicPr>
            <a:picLocks noChangeAspect="1"/>
          </p:cNvPicPr>
          <p:nvPr userDrawn="1"/>
        </p:nvPicPr>
        <p:blipFill>
          <a:blip r:embed="rId2"/>
          <a:stretch>
            <a:fillRect/>
          </a:stretch>
        </p:blipFill>
        <p:spPr>
          <a:xfrm>
            <a:off x="11121352" y="205025"/>
            <a:ext cx="877926" cy="863889"/>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62328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Quad Char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2848" y="1222477"/>
            <a:ext cx="5527294" cy="2435123"/>
          </a:xfrm>
        </p:spPr>
        <p:txBody>
          <a:bodyPr/>
          <a:lstStyle>
            <a:lvl1pPr>
              <a:defRPr sz="1200"/>
            </a:lvl1pPr>
            <a:lvl2pPr>
              <a:defRPr sz="105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6908" y="1222477"/>
            <a:ext cx="5527294" cy="2435123"/>
          </a:xfrm>
        </p:spPr>
        <p:txBody>
          <a:bodyPr/>
          <a:lstStyle>
            <a:lvl1pPr>
              <a:defRPr sz="1200"/>
            </a:lvl1pPr>
            <a:lvl2pPr>
              <a:defRPr sz="105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8"/>
          </p:nvPr>
        </p:nvSpPr>
        <p:spPr>
          <a:xfrm>
            <a:off x="452848" y="3817681"/>
            <a:ext cx="5527294" cy="2435123"/>
          </a:xfrm>
        </p:spPr>
        <p:txBody>
          <a:bodyPr/>
          <a:lstStyle>
            <a:lvl1pPr>
              <a:defRPr sz="1200"/>
            </a:lvl1pPr>
            <a:lvl2pPr>
              <a:defRPr sz="105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sz="quarter" idx="19"/>
          </p:nvPr>
        </p:nvSpPr>
        <p:spPr>
          <a:xfrm>
            <a:off x="6216908" y="3817681"/>
            <a:ext cx="5527294" cy="2435123"/>
          </a:xfrm>
        </p:spPr>
        <p:txBody>
          <a:bodyPr/>
          <a:lstStyle>
            <a:lvl1pPr>
              <a:defRPr sz="1200"/>
            </a:lvl1pPr>
            <a:lvl2pPr>
              <a:defRPr sz="105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2851" y="3734512"/>
            <a:ext cx="1129135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94415" y="1222478"/>
            <a:ext cx="0" cy="50303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701293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625D5C-AEDE-114B-B3DF-721CCF78433A}"/>
              </a:ext>
            </a:extLst>
          </p:cNvPr>
          <p:cNvSpPr>
            <a:spLocks noChangeAspect="1"/>
          </p:cNvSpPr>
          <p:nvPr userDrawn="1"/>
        </p:nvSpPr>
        <p:spPr>
          <a:xfrm>
            <a:off x="205354" y="199511"/>
            <a:ext cx="11771883" cy="6273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0461" y="2937369"/>
            <a:ext cx="4944541" cy="1097280"/>
          </a:xfrm>
          <a:prstGeom prst="rect">
            <a:avLst/>
          </a:prstGeom>
        </p:spPr>
      </p:pic>
      <p:sp>
        <p:nvSpPr>
          <p:cNvPr id="3" name="Date Placeholder 2"/>
          <p:cNvSpPr>
            <a:spLocks noGrp="1"/>
          </p:cNvSpPr>
          <p:nvPr>
            <p:ph type="dt" sz="half" idx="13"/>
          </p:nvPr>
        </p:nvSpPr>
        <p:spPr/>
        <p:txBody>
          <a:bodyPr/>
          <a:lstStyle/>
          <a:p>
            <a:r>
              <a:rPr lang="en-US"/>
              <a:t>1/9/2020 File name here</a:t>
            </a:r>
            <a:endParaRPr lang="en-US" dirty="0"/>
          </a:p>
        </p:txBody>
      </p:sp>
      <p:sp>
        <p:nvSpPr>
          <p:cNvPr id="9" name="Slide Number Placeholder 8"/>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816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vel II Cover">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60" y="0"/>
            <a:ext cx="12192000" cy="6858000"/>
          </a:xfrm>
          <a:prstGeom prst="rect">
            <a:avLst/>
          </a:prstGeom>
        </p:spPr>
      </p:pic>
      <p:sp>
        <p:nvSpPr>
          <p:cNvPr id="28" name="Rectangle 27"/>
          <p:cNvSpPr>
            <a:spLocks noChangeArrowheads="1"/>
          </p:cNvSpPr>
          <p:nvPr userDrawn="1"/>
        </p:nvSpPr>
        <p:spPr bwMode="auto">
          <a:xfrm>
            <a:off x="7215" y="5998409"/>
            <a:ext cx="55784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800" b="1" dirty="0">
                <a:solidFill>
                  <a:srgbClr val="BB8CFF"/>
                </a:solidFill>
                <a:latin typeface="Arial" charset="0"/>
              </a:rPr>
              <a:t>C-202B</a:t>
            </a:r>
            <a:br>
              <a:rPr lang="en-US" altLang="en-US" sz="800" b="1" dirty="0">
                <a:solidFill>
                  <a:srgbClr val="BB8CFF"/>
                </a:solidFill>
                <a:latin typeface="Arial" charset="0"/>
              </a:rPr>
            </a:br>
            <a:r>
              <a:rPr lang="en-US" altLang="en-US" sz="800" b="1" dirty="0">
                <a:solidFill>
                  <a:srgbClr val="BB8CFF"/>
                </a:solidFill>
                <a:latin typeface="Arial" charset="0"/>
              </a:rPr>
              <a:t>(02-21)*</a:t>
            </a:r>
            <a:br>
              <a:rPr lang="en-US" altLang="en-US" sz="800" b="1" dirty="0">
                <a:solidFill>
                  <a:srgbClr val="BB8CFF"/>
                </a:solidFill>
                <a:latin typeface="Arial" charset="0"/>
              </a:rPr>
            </a:br>
            <a:r>
              <a:rPr lang="en-US" altLang="en-US" sz="800" b="1" dirty="0">
                <a:solidFill>
                  <a:srgbClr val="BB8CFF"/>
                </a:solidFill>
                <a:latin typeface="Arial" charset="0"/>
              </a:rPr>
              <a:t>16x9</a:t>
            </a:r>
          </a:p>
        </p:txBody>
      </p:sp>
      <p:sp>
        <p:nvSpPr>
          <p:cNvPr id="29" name="Text Box 77"/>
          <p:cNvSpPr txBox="1">
            <a:spLocks noChangeArrowheads="1"/>
          </p:cNvSpPr>
          <p:nvPr userDrawn="1"/>
        </p:nvSpPr>
        <p:spPr bwMode="auto">
          <a:xfrm>
            <a:off x="1076364" y="1169640"/>
            <a:ext cx="3315162" cy="207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CATEGORY/DESIGNATION CRITERIA AND AUTHORITY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lvl="0" indent="-84535" eaLnBrk="0" fontAlgn="base" hangingPunct="0">
              <a:spcBef>
                <a:spcPts val="0"/>
              </a:spcBef>
              <a:spcAft>
                <a:spcPts val="150"/>
              </a:spcAft>
              <a:buFont typeface="Arial" panose="020B0604020202020204" pitchFamily="34" charset="0"/>
              <a:buChar char="•"/>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Highly sensitive</a:t>
            </a: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non-public information that if lost or made public could be expected to have a </a:t>
            </a: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severe adverse effect</a:t>
            </a: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on the company or its operations.</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6206" marR="0" lvl="0" indent="-84535" eaLnBrk="0" fontAlgn="base" hangingPunct="0">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CTM J100</a:t>
            </a:r>
            <a:r>
              <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Company Security, for more details.</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INFORMATION DESIGNATION/CLASSIFICATION AUTHORITY</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5725" eaLnBrk="0" fontAlgn="base" hangingPunct="0">
              <a:spcBef>
                <a:spcPts val="0"/>
              </a:spcBef>
              <a:spcAft>
                <a:spcPts val="150"/>
              </a:spcAft>
              <a:buFont typeface="Arial" panose="020B0604020202020204" pitchFamily="34" charset="0"/>
              <a:buChar char="•"/>
              <a:tabLst>
                <a:tab pos="342900" algn="l"/>
              </a:tabLst>
            </a:pPr>
            <a:r>
              <a:rPr lang="en-US" sz="1000" kern="1200" dirty="0">
                <a:solidFill>
                  <a:schemeClr val="tx1"/>
                </a:solidFill>
                <a:effectLst/>
                <a:latin typeface="Arial" panose="020B0604020202020204" pitchFamily="34" charset="0"/>
                <a:ea typeface="Times New Roman" panose="02020603050405020304" pitchFamily="18" charset="0"/>
              </a:rPr>
              <a:t>Originator.</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5725" eaLnBrk="0" fontAlgn="base" hangingPunct="0">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hlinkClick r:id="rId4"/>
              </a:rPr>
              <a:t>CO J300</a:t>
            </a:r>
            <a:r>
              <a:rPr lang="en-US" sz="1000" kern="1200" dirty="0">
                <a:solidFill>
                  <a:schemeClr val="tx1"/>
                </a:solidFill>
                <a:effectLst/>
                <a:latin typeface="Arial" panose="020B0604020202020204" pitchFamily="34" charset="0"/>
                <a:ea typeface="Times New Roman" panose="02020603050405020304" pitchFamily="18" charset="0"/>
              </a:rPr>
              <a:t>, Company and Third Party Information.</a:t>
            </a: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DISCLOSURE REQUIREMENTS</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000" b="1" kern="1200" dirty="0">
                <a:solidFill>
                  <a:schemeClr val="tx1"/>
                </a:solidFill>
                <a:effectLst/>
                <a:latin typeface="Arial" panose="020B0604020202020204" pitchFamily="34" charset="0"/>
                <a:ea typeface="Times New Roman" panose="02020603050405020304" pitchFamily="18" charset="0"/>
              </a:rPr>
              <a:t>Internal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3344"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Share only on a need-to-know basis. Often is subject to individual employee non-disclosure agreements. </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161"/>
              </a:spcBef>
              <a:spcAft>
                <a:spcPts val="0"/>
              </a:spcAft>
            </a:pPr>
            <a:r>
              <a:rPr lang="en-US" sz="1000" b="1" kern="1200" dirty="0">
                <a:solidFill>
                  <a:schemeClr val="tx1"/>
                </a:solidFill>
                <a:effectLst/>
                <a:latin typeface="Arial" panose="020B0604020202020204" pitchFamily="34" charset="0"/>
                <a:ea typeface="Times New Roman" panose="02020603050405020304" pitchFamily="18" charset="0"/>
              </a:rPr>
              <a:t>External</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lvl="0" indent="-84535" eaLnBrk="0" fontAlgn="base" hangingPunct="0">
              <a:spcBef>
                <a:spcPts val="0"/>
              </a:spcBef>
              <a:spcAft>
                <a:spcPts val="150"/>
              </a:spcAft>
              <a:buFont typeface="Arial" panose="020B0604020202020204" pitchFamily="34" charset="0"/>
              <a:buChar char="•"/>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Only share with approval of owner/originator or person responsible for effort under a confidentiality obligation.</a:t>
            </a: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endParaRPr>
          </a:p>
          <a:p>
            <a:pPr marL="0" marR="0" lvl="0" indent="0" algn="l" defTabSz="411460" rtl="0" eaLnBrk="0" fontAlgn="base" latinLnBrk="0" hangingPunct="0">
              <a:lnSpc>
                <a:spcPct val="100000"/>
              </a:lnSpc>
              <a:spcBef>
                <a:spcPts val="90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MARKING PRINTED MEDIA</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Attach Proprietary Level 2 cover sheet.</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 the title page with Proprietary Level 2. </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 interior pages containing Proprietary Level 2 information in either the header or footer.</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l" defTabSz="411460" rtl="0" eaLnBrk="0" fontAlgn="base" latinLnBrk="0" hangingPunct="0">
              <a:lnSpc>
                <a:spcPct val="107000"/>
              </a:lnSpc>
              <a:spcBef>
                <a:spcPts val="0"/>
              </a:spcBef>
              <a:spcAft>
                <a:spcPts val="15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Originator</a:t>
            </a: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Complete legend to the right.</a:t>
            </a:r>
          </a:p>
          <a:p>
            <a:pPr marL="126206" marR="0" indent="-85725" eaLnBrk="0" fontAlgn="base" hangingPunct="0">
              <a:spcBef>
                <a:spcPts val="0"/>
              </a:spcBef>
              <a:spcAft>
                <a:spcPts val="0"/>
              </a:spcAft>
              <a:buFont typeface="Arial" panose="020B0604020202020204" pitchFamily="34" charset="0"/>
              <a:buChar char="•"/>
            </a:pP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900"/>
              </a:spcBef>
              <a:spcAft>
                <a:spcPts val="300"/>
              </a:spcAf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Text Box 82"/>
          <p:cNvSpPr txBox="1">
            <a:spLocks noChangeArrowheads="1"/>
          </p:cNvSpPr>
          <p:nvPr userDrawn="1"/>
        </p:nvSpPr>
        <p:spPr bwMode="auto">
          <a:xfrm>
            <a:off x="8082366" y="1169331"/>
            <a:ext cx="3131065" cy="422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STORAGE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Keep in the immediate physical control of the custodian or locked in a safe, cabinet, desk, or private office controlled by the custodian.</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RETENTION/DISPOSITION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Seal in an envelope and place in designated disposal receptacle. Note: A crosscut shredder is required for PL2 waste paper. Crosscut-shredded remains may be disposed of with regular waste paper.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Sensitive scrap may be released to a contracted destruction supplier provided the service contract includes an appropriate nondisclosure agreement. Consult the Law Department for any additional guidance.</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lnSpc>
                <a:spcPct val="107000"/>
              </a:lnSpc>
              <a:spcBef>
                <a:spcPts val="900"/>
              </a:spcBef>
              <a:spcAft>
                <a:spcPts val="300"/>
              </a:spcAft>
            </a:pPr>
            <a:r>
              <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 HANDLING AND PROTECTION REQUIREMENTS</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28588" marR="0" indent="-85725" eaLnBrk="0" fontAlgn="base" hangingPunct="0">
              <a:spcBef>
                <a:spcPts val="0"/>
              </a:spcBef>
              <a:spcAft>
                <a:spcPts val="0"/>
              </a:spcAft>
              <a:buFont typeface="Arial" panose="020B0604020202020204" pitchFamily="34" charset="0"/>
              <a:buChar char="•"/>
              <a:tabLst/>
            </a:pPr>
            <a:r>
              <a:rPr lang="en-US" sz="1000" kern="1200" dirty="0">
                <a:solidFill>
                  <a:schemeClr val="tx1"/>
                </a:solidFill>
                <a:effectLst/>
                <a:latin typeface="Arial" panose="020B0604020202020204" pitchFamily="34" charset="0"/>
                <a:ea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hlinkClick r:id="rId3"/>
              </a:rPr>
              <a:t>CTM J100</a:t>
            </a:r>
            <a:r>
              <a:rPr lang="en-US" sz="1000" kern="1200" dirty="0">
                <a:solidFill>
                  <a:schemeClr val="tx1"/>
                </a:solidFill>
                <a:effectLst/>
                <a:latin typeface="Arial" panose="020B0604020202020204" pitchFamily="34" charset="0"/>
                <a:ea typeface="Times New Roman" panose="02020603050405020304" pitchFamily="18" charset="0"/>
              </a:rPr>
              <a:t> for more details on protecting digital and audio files, print media, information systems/computer hardware, removable storage media, and Northrop Grumman–developed prototypes and other program-specific hardware.</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lnSpc>
                <a:spcPct val="107000"/>
              </a:lnSpc>
              <a:spcBef>
                <a:spcPts val="0"/>
              </a:spcBef>
              <a:spcAft>
                <a:spcPts val="15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30"/>
          <p:cNvGrpSpPr/>
          <p:nvPr userDrawn="1"/>
        </p:nvGrpSpPr>
        <p:grpSpPr>
          <a:xfrm>
            <a:off x="4556887" y="3617553"/>
            <a:ext cx="3046095" cy="1985647"/>
            <a:chOff x="23810" y="3256231"/>
            <a:chExt cx="2212977" cy="1462660"/>
          </a:xfrm>
        </p:grpSpPr>
        <p:sp>
          <p:nvSpPr>
            <p:cNvPr id="32" name="Rectangle 31"/>
            <p:cNvSpPr>
              <a:spLocks noChangeArrowheads="1"/>
            </p:cNvSpPr>
            <p:nvPr userDrawn="1"/>
          </p:nvSpPr>
          <p:spPr bwMode="auto">
            <a:xfrm>
              <a:off x="57150" y="3256231"/>
              <a:ext cx="2174875" cy="1455738"/>
            </a:xfrm>
            <a:prstGeom prst="rect">
              <a:avLst/>
            </a:prstGeom>
            <a:noFill/>
            <a:ln w="25400">
              <a:solidFill>
                <a:srgbClr val="BA8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solidFill>
              </a:endParaRPr>
            </a:p>
          </p:txBody>
        </p:sp>
        <p:sp>
          <p:nvSpPr>
            <p:cNvPr id="33" name="Rectangle 32"/>
            <p:cNvSpPr>
              <a:spLocks noChangeArrowheads="1"/>
            </p:cNvSpPr>
            <p:nvPr userDrawn="1"/>
          </p:nvSpPr>
          <p:spPr bwMode="auto">
            <a:xfrm>
              <a:off x="62836" y="3292285"/>
              <a:ext cx="703231" cy="1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rPr>
                <a:t>Program Name:</a:t>
              </a:r>
              <a:endParaRPr lang="en-US" sz="1200" dirty="0">
                <a:solidFill>
                  <a:schemeClr val="tx1"/>
                </a:solidFill>
                <a:effectLst/>
                <a:latin typeface="Arial Narrow" panose="020B0606020202030204" pitchFamily="34" charset="0"/>
                <a:ea typeface="Times New Roman" panose="02020603050405020304" pitchFamily="18" charset="0"/>
              </a:endParaRPr>
            </a:p>
          </p:txBody>
        </p:sp>
        <p:cxnSp>
          <p:nvCxnSpPr>
            <p:cNvPr id="34" name="Line 99"/>
            <p:cNvCxnSpPr/>
            <p:nvPr userDrawn="1"/>
          </p:nvCxnSpPr>
          <p:spPr bwMode="auto">
            <a:xfrm>
              <a:off x="68262" y="3610243"/>
              <a:ext cx="2160588"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5" name="Line 100"/>
            <p:cNvCxnSpPr/>
            <p:nvPr userDrawn="1"/>
          </p:nvCxnSpPr>
          <p:spPr bwMode="auto">
            <a:xfrm>
              <a:off x="52296" y="3745118"/>
              <a:ext cx="2179427"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101"/>
            <p:cNvCxnSpPr/>
            <p:nvPr userDrawn="1"/>
          </p:nvCxnSpPr>
          <p:spPr bwMode="auto">
            <a:xfrm>
              <a:off x="58737" y="4172218"/>
              <a:ext cx="21621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103"/>
            <p:cNvCxnSpPr/>
            <p:nvPr userDrawn="1"/>
          </p:nvCxnSpPr>
          <p:spPr bwMode="auto">
            <a:xfrm>
              <a:off x="1547812" y="3899168"/>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104"/>
            <p:cNvCxnSpPr/>
            <p:nvPr userDrawn="1"/>
          </p:nvCxnSpPr>
          <p:spPr bwMode="auto">
            <a:xfrm>
              <a:off x="1547812" y="4043631"/>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105"/>
            <p:cNvCxnSpPr/>
            <p:nvPr userDrawn="1"/>
          </p:nvCxnSpPr>
          <p:spPr bwMode="auto">
            <a:xfrm>
              <a:off x="1547812" y="4319856"/>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106"/>
            <p:cNvCxnSpPr/>
            <p:nvPr userDrawn="1"/>
          </p:nvCxnSpPr>
          <p:spPr bwMode="auto">
            <a:xfrm>
              <a:off x="1547812" y="4456381"/>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107"/>
            <p:cNvCxnSpPr/>
            <p:nvPr userDrawn="1"/>
          </p:nvCxnSpPr>
          <p:spPr bwMode="auto">
            <a:xfrm>
              <a:off x="63500" y="4580206"/>
              <a:ext cx="2163762"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108"/>
            <p:cNvCxnSpPr/>
            <p:nvPr userDrawn="1"/>
          </p:nvCxnSpPr>
          <p:spPr bwMode="auto">
            <a:xfrm>
              <a:off x="1547812" y="3257818"/>
              <a:ext cx="0" cy="1455738"/>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109"/>
            <p:cNvCxnSpPr/>
            <p:nvPr userDrawn="1"/>
          </p:nvCxnSpPr>
          <p:spPr bwMode="auto">
            <a:xfrm>
              <a:off x="1898650" y="3260993"/>
              <a:ext cx="0" cy="144780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sp>
          <p:nvSpPr>
            <p:cNvPr id="44" name="Rectangle 43"/>
            <p:cNvSpPr>
              <a:spLocks noChangeArrowheads="1"/>
            </p:cNvSpPr>
            <p:nvPr userDrawn="1"/>
          </p:nvSpPr>
          <p:spPr bwMode="auto">
            <a:xfrm>
              <a:off x="1536492" y="3381636"/>
              <a:ext cx="360679"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YES</a:t>
              </a:r>
              <a:endParaRPr lang="en-US" sz="1200">
                <a:solidFill>
                  <a:schemeClr val="tx1"/>
                </a:solidFill>
                <a:effectLst/>
                <a:latin typeface="Times New Roman" panose="02020603050405020304" pitchFamily="18" charset="0"/>
                <a:ea typeface="Times New Roman" panose="02020603050405020304" pitchFamily="18" charset="0"/>
              </a:endParaRPr>
            </a:p>
          </p:txBody>
        </p:sp>
        <p:sp>
          <p:nvSpPr>
            <p:cNvPr id="45" name="Rectangle 44"/>
            <p:cNvSpPr>
              <a:spLocks noChangeArrowheads="1"/>
            </p:cNvSpPr>
            <p:nvPr userDrawn="1"/>
          </p:nvSpPr>
          <p:spPr bwMode="auto">
            <a:xfrm>
              <a:off x="1915852" y="3381636"/>
              <a:ext cx="3205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NO</a:t>
              </a:r>
              <a:endParaRPr lang="en-US" sz="1200">
                <a:solidFill>
                  <a:schemeClr val="tx1"/>
                </a:solidFill>
                <a:effectLst/>
                <a:latin typeface="Times New Roman" panose="02020603050405020304" pitchFamily="18" charset="0"/>
                <a:ea typeface="Times New Roman" panose="02020603050405020304" pitchFamily="18" charset="0"/>
              </a:endParaRPr>
            </a:p>
          </p:txBody>
        </p:sp>
        <p:sp>
          <p:nvSpPr>
            <p:cNvPr id="46" name="Rectangle 45"/>
            <p:cNvSpPr>
              <a:spLocks noChangeArrowheads="1"/>
            </p:cNvSpPr>
            <p:nvPr userDrawn="1"/>
          </p:nvSpPr>
          <p:spPr bwMode="auto">
            <a:xfrm>
              <a:off x="28571" y="4188057"/>
              <a:ext cx="1420576" cy="3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Transmission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Within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Outside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1" name="Rectangle 70"/>
            <p:cNvSpPr>
              <a:spLocks noChangeArrowheads="1"/>
            </p:cNvSpPr>
            <p:nvPr userDrawn="1"/>
          </p:nvSpPr>
          <p:spPr bwMode="auto">
            <a:xfrm>
              <a:off x="28571" y="3885012"/>
              <a:ext cx="1420576" cy="25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Within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Outside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2" name="Rectangle 71"/>
            <p:cNvSpPr>
              <a:spLocks noChangeArrowheads="1"/>
            </p:cNvSpPr>
            <p:nvPr userDrawn="1"/>
          </p:nvSpPr>
          <p:spPr bwMode="auto">
            <a:xfrm>
              <a:off x="31745" y="3606329"/>
              <a:ext cx="14791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Reproduction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3" name="Rectangle 72"/>
            <p:cNvSpPr>
              <a:spLocks noChangeArrowheads="1"/>
            </p:cNvSpPr>
            <p:nvPr userDrawn="1"/>
          </p:nvSpPr>
          <p:spPr bwMode="auto">
            <a:xfrm>
              <a:off x="23810" y="3754710"/>
              <a:ext cx="14791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Dissemination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4" name="Rectangle 73"/>
            <p:cNvSpPr>
              <a:spLocks noChangeArrowheads="1"/>
            </p:cNvSpPr>
            <p:nvPr userDrawn="1"/>
          </p:nvSpPr>
          <p:spPr bwMode="auto">
            <a:xfrm>
              <a:off x="28571" y="4559926"/>
              <a:ext cx="1482380"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Encryption Required</a:t>
              </a:r>
              <a:endParaRPr lang="en-US" sz="1200">
                <a:solidFill>
                  <a:schemeClr val="tx1"/>
                </a:solidFill>
                <a:effectLst/>
                <a:latin typeface="Times New Roman" panose="02020603050405020304" pitchFamily="18" charset="0"/>
                <a:ea typeface="Times New Roman" panose="02020603050405020304" pitchFamily="18" charset="0"/>
              </a:endParaRPr>
            </a:p>
          </p:txBody>
        </p:sp>
      </p:grpSp>
      <p:sp>
        <p:nvSpPr>
          <p:cNvPr id="75" name="TextBox 74"/>
          <p:cNvSpPr txBox="1"/>
          <p:nvPr userDrawn="1"/>
        </p:nvSpPr>
        <p:spPr>
          <a:xfrm>
            <a:off x="4525453" y="1165441"/>
            <a:ext cx="3222884" cy="2460674"/>
          </a:xfrm>
          <a:prstGeom prst="rect">
            <a:avLst/>
          </a:prstGeom>
          <a:noFill/>
        </p:spPr>
        <p:txBody>
          <a:bodyPr wrap="square" rtlCol="0">
            <a:spAutoFit/>
          </a:bodyPr>
          <a:lstStyle/>
          <a:p>
            <a:pPr marL="0" marR="0" lvl="0" indent="0" algn="l" defTabSz="411460" rtl="0" eaLnBrk="0" fontAlgn="base" latinLnBrk="0" hangingPunct="0">
              <a:lnSpc>
                <a:spcPct val="107000"/>
              </a:lnSpc>
              <a:spcBef>
                <a:spcPts val="90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TRANSMISSION/DISSEMINATION OF PRINTED MEDIA</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11460" rtl="0" eaLnBrk="0" fontAlgn="base" latinLnBrk="0" hangingPunct="0">
              <a:lnSpc>
                <a:spcPct val="100000"/>
              </a:lnSpc>
              <a:spcBef>
                <a:spcPts val="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Internal</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Determine need-to-know.</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28588" marR="0" lvl="0" indent="-83344" algn="l" defTabSz="4114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Use a sealed envelope addressed to authorized recipient marked “To be opened by addressee only.”</a:t>
            </a:r>
          </a:p>
          <a:p>
            <a:pPr marL="0" marR="0" lvl="0" indent="0" algn="l" defTabSz="411460" rtl="0" eaLnBrk="0" fontAlgn="base" latinLnBrk="0" hangingPunct="0">
              <a:lnSpc>
                <a:spcPct val="100000"/>
              </a:lnSpc>
              <a:spcBef>
                <a:spcPts val="30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External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U.S. Mail.</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Express Carrier.</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Hand-carried information must be transported in a sealed envelope addressed to a specific person and remain the constant physical possession of the authorized company employee.</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35782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Block">
    <p:spTree>
      <p:nvGrpSpPr>
        <p:cNvPr id="1" name=""/>
        <p:cNvGrpSpPr/>
        <p:nvPr/>
      </p:nvGrpSpPr>
      <p:grpSpPr>
        <a:xfrm>
          <a:off x="0" y="0"/>
          <a:ext cx="0" cy="0"/>
          <a:chOff x="0" y="0"/>
          <a:chExt cx="0" cy="0"/>
        </a:xfrm>
      </p:grpSpPr>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349347" y="5947873"/>
            <a:ext cx="3384520" cy="280531"/>
          </a:xfrm>
        </p:spPr>
        <p:txBody>
          <a:bodyPr anchor="ctr">
            <a:noAutofit/>
          </a:bodyPr>
          <a:lstStyle>
            <a:lvl1pPr marL="0" indent="0" algn="r">
              <a:buNone/>
              <a:defRPr sz="1200">
                <a:solidFill>
                  <a:schemeClr val="tx2"/>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349345" y="5515628"/>
            <a:ext cx="3384524" cy="378725"/>
          </a:xfrm>
        </p:spPr>
        <p:txBody>
          <a:bodyPr anchor="t" anchorCtr="0">
            <a:noAutofit/>
          </a:bodyPr>
          <a:lstStyle>
            <a:lvl1pPr marL="0" indent="0" algn="r">
              <a:buNone/>
              <a:defRPr lang="en-US" sz="1400" kern="1200" dirty="0">
                <a:solidFill>
                  <a:schemeClr val="tx2"/>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342933" y="5123348"/>
            <a:ext cx="3390929"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13" name="Rectangle 12">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21" name="Rectangle 20">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5" name="Slide Number Placeholder 4"/>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32346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Block">
    <p:spTree>
      <p:nvGrpSpPr>
        <p:cNvPr id="1" name=""/>
        <p:cNvGrpSpPr/>
        <p:nvPr/>
      </p:nvGrpSpPr>
      <p:grpSpPr>
        <a:xfrm>
          <a:off x="0" y="0"/>
          <a:ext cx="0" cy="0"/>
          <a:chOff x="0" y="0"/>
          <a:chExt cx="0" cy="0"/>
        </a:xfrm>
      </p:grpSpPr>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4" name="Picture Placeholder 3"/>
          <p:cNvSpPr>
            <a:spLocks noGrp="1"/>
          </p:cNvSpPr>
          <p:nvPr>
            <p:ph type="pic" sz="quarter" idx="21"/>
          </p:nvPr>
        </p:nvSpPr>
        <p:spPr>
          <a:xfrm>
            <a:off x="8314218" y="203921"/>
            <a:ext cx="3656648" cy="3675208"/>
          </a:xfrm>
          <a:solidFill>
            <a:schemeClr val="bg1">
              <a:lumMod val="85000"/>
            </a:schemeClr>
          </a:solidFill>
        </p:spPr>
        <p:txBody>
          <a:bodyPr>
            <a:noAutofit/>
          </a:bodyPr>
          <a:lstStyle/>
          <a:p>
            <a:r>
              <a:rPr lang="en-US"/>
              <a:t>Click icon to add picture</a:t>
            </a:r>
          </a:p>
        </p:txBody>
      </p:sp>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26" name="Rectangle 25">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30675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Block">
    <p:spTree>
      <p:nvGrpSpPr>
        <p:cNvPr id="1" name=""/>
        <p:cNvGrpSpPr/>
        <p:nvPr/>
      </p:nvGrpSpPr>
      <p:grpSpPr>
        <a:xfrm>
          <a:off x="0" y="0"/>
          <a:ext cx="0" cy="0"/>
          <a:chOff x="0" y="0"/>
          <a:chExt cx="0" cy="0"/>
        </a:xfrm>
      </p:grpSpPr>
      <p:sp>
        <p:nvSpPr>
          <p:cNvPr id="13" name="Rectangle 12"/>
          <p:cNvSpPr/>
          <p:nvPr userDrawn="1"/>
        </p:nvSpPr>
        <p:spPr>
          <a:xfrm>
            <a:off x="8314598" y="203923"/>
            <a:ext cx="3657922" cy="3675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4" name="Picture Placeholder 3"/>
          <p:cNvSpPr>
            <a:spLocks noGrp="1"/>
          </p:cNvSpPr>
          <p:nvPr>
            <p:ph type="pic" sz="quarter" idx="21"/>
          </p:nvPr>
        </p:nvSpPr>
        <p:spPr>
          <a:xfrm>
            <a:off x="205348" y="203921"/>
            <a:ext cx="7937290" cy="6144327"/>
          </a:xfrm>
          <a:solidFill>
            <a:schemeClr val="bg1">
              <a:lumMod val="85000"/>
            </a:schemeClr>
          </a:solidFill>
        </p:spPr>
        <p:txBody>
          <a:bodyPr>
            <a:noAutofit/>
          </a:bodyPr>
          <a:lstStyle/>
          <a:p>
            <a:r>
              <a:rPr lang="en-US"/>
              <a:t>Click icon to add picture</a:t>
            </a:r>
            <a:endParaRPr lang="en-US" dirty="0"/>
          </a:p>
        </p:txBody>
      </p:sp>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
        <p:nvSpPr>
          <p:cNvPr id="14" name="Rectangle 13">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Tree>
    <p:extLst>
      <p:ext uri="{BB962C8B-B14F-4D97-AF65-F5344CB8AC3E}">
        <p14:creationId xmlns:p14="http://schemas.microsoft.com/office/powerpoint/2010/main" val="36225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vention Header and Bulleted Content (Less Cop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5" y="140681"/>
            <a:ext cx="9561637" cy="921715"/>
          </a:xfrm>
        </p:spPr>
        <p:txBody>
          <a:bodyPr anchor="b">
            <a:noAutofit/>
          </a:bodyPr>
          <a:lstStyle>
            <a:lvl1pPr>
              <a:defRPr sz="2400"/>
            </a:lvl1pPr>
          </a:lstStyle>
          <a:p>
            <a:r>
              <a:rPr lang="en-US" dirty="0"/>
              <a:t>;</a:t>
            </a:r>
            <a:r>
              <a:rPr lang="en-US" dirty="0" err="1"/>
              <a:t>kjlkj</a:t>
            </a:r>
            <a:endParaRPr lang="en-US" dirty="0"/>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1" y="193764"/>
            <a:ext cx="1584547" cy="348840"/>
          </a:xfrm>
          <a:prstGeom prst="rect">
            <a:avLst/>
          </a:prstGeom>
        </p:spPr>
      </p:pic>
      <p:sp>
        <p:nvSpPr>
          <p:cNvPr id="6" name="Date Placeholder 5"/>
          <p:cNvSpPr>
            <a:spLocks noGrp="1"/>
          </p:cNvSpPr>
          <p:nvPr>
            <p:ph type="dt" sz="half" idx="14"/>
          </p:nvPr>
        </p:nvSpPr>
        <p:spPr/>
        <p:txBody>
          <a:bodyPr/>
          <a:lstStyle/>
          <a:p>
            <a:r>
              <a:rPr lang="en-US"/>
              <a:t>1/9/2020 File name here</a:t>
            </a:r>
            <a:endParaRPr lang="en-US" dirty="0"/>
          </a:p>
        </p:txBody>
      </p:sp>
      <p:sp>
        <p:nvSpPr>
          <p:cNvPr id="8" name="Slide Number Placeholder 7"/>
          <p:cNvSpPr>
            <a:spLocks noGrp="1"/>
          </p:cNvSpPr>
          <p:nvPr>
            <p:ph type="sldNum" sz="quarter" idx="16"/>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065260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nd two column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3318"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7379"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3859926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solidFill>
            <a:schemeClr val="tx1"/>
          </a:solidFill>
        </p:spPr>
        <p:txBody>
          <a:bodyPr lIns="274320" rIns="274320" anchor="ctr" anchorCtr="0">
            <a:normAutofit/>
          </a:bodyPr>
          <a:lstStyle>
            <a:lvl1pPr marL="0" indent="0" algn="r">
              <a:buNone/>
              <a:defRPr sz="1600">
                <a:solidFill>
                  <a:schemeClr val="bg1"/>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44475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noFill/>
        </p:spPr>
        <p:txBody>
          <a:bodyPr lIns="274320" rIns="274320" anchor="ctr" anchorCtr="0">
            <a:noAutofit/>
          </a:bodyPr>
          <a:lstStyle>
            <a:lvl1pPr marL="0" indent="0" algn="r">
              <a:lnSpc>
                <a:spcPct val="90000"/>
              </a:lnSpc>
              <a:spcAft>
                <a:spcPts val="600"/>
              </a:spcAft>
              <a:buNone/>
              <a:defRPr sz="1600">
                <a:solidFill>
                  <a:schemeClr val="tx2"/>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70582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8449" y="1163147"/>
            <a:ext cx="11771927" cy="5030949"/>
          </a:xfrm>
          <a:solidFill>
            <a:schemeClr val="tx1"/>
          </a:solidFill>
        </p:spPr>
        <p:txBody>
          <a:bodyPr lIns="274320" rIns="274320" anchor="ctr">
            <a:noAutofit/>
          </a:bodyPr>
          <a:lstStyle>
            <a:lvl1pPr marL="0" indent="0" algn="ctr">
              <a:lnSpc>
                <a:spcPct val="90000"/>
              </a:lnSpc>
              <a:spcAft>
                <a:spcPts val="1800"/>
              </a:spcAft>
              <a:buNone/>
              <a:defRPr sz="3000">
                <a:solidFill>
                  <a:schemeClr val="bg1"/>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a:t>
            </a:r>
            <a:br>
              <a:rPr lang="en-US" dirty="0"/>
            </a:br>
            <a:r>
              <a:rPr lang="en-US" dirty="0"/>
              <a:t>large thought.</a:t>
            </a:r>
          </a:p>
          <a:p>
            <a:r>
              <a:rPr lang="en-US" dirty="0"/>
              <a:t>Use Arial 30pt. Center text in box.</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2337840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365125"/>
            <a:ext cx="8133433"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7982" y="1825629"/>
            <a:ext cx="10512862"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3886CE9E-EB04-DC49-B621-EC8CE09B64E2}"/>
              </a:ext>
            </a:extLst>
          </p:cNvPr>
          <p:cNvSpPr>
            <a:spLocks noGrp="1"/>
          </p:cNvSpPr>
          <p:nvPr>
            <p:ph type="sldNum" sz="quarter" idx="4"/>
          </p:nvPr>
        </p:nvSpPr>
        <p:spPr>
          <a:xfrm>
            <a:off x="262945" y="6472548"/>
            <a:ext cx="535634" cy="365125"/>
          </a:xfrm>
          <a:prstGeom prst="rect">
            <a:avLst/>
          </a:prstGeom>
        </p:spPr>
        <p:txBody>
          <a:bodyPr anchor="ctr" anchorCtr="0"/>
          <a:lstStyle>
            <a:lvl1pPr>
              <a:defRPr sz="900">
                <a:solidFill>
                  <a:schemeClr val="tx2">
                    <a:lumMod val="50000"/>
                    <a:lumOff val="50000"/>
                  </a:schemeClr>
                </a:solidFill>
              </a:defRPr>
            </a:lvl1pPr>
          </a:lstStyle>
          <a:p>
            <a:fld id="{32A2F39E-E4DB-494E-AB40-38356C65078C}" type="slidenum">
              <a:rPr lang="en-US" smtClean="0"/>
              <a:pPr/>
              <a:t>‹#›</a:t>
            </a:fld>
            <a:endParaRPr lang="en-US" dirty="0"/>
          </a:p>
        </p:txBody>
      </p:sp>
      <p:sp>
        <p:nvSpPr>
          <p:cNvPr id="8" name="Date Placeholder 3"/>
          <p:cNvSpPr>
            <a:spLocks noGrp="1"/>
          </p:cNvSpPr>
          <p:nvPr>
            <p:ph type="dt" sz="half" idx="2"/>
          </p:nvPr>
        </p:nvSpPr>
        <p:spPr>
          <a:xfrm>
            <a:off x="812588" y="6472549"/>
            <a:ext cx="2742486" cy="366183"/>
          </a:xfrm>
          <a:prstGeom prst="rect">
            <a:avLst/>
          </a:prstGeom>
        </p:spPr>
        <p:txBody>
          <a:bodyPr vert="horz" lIns="91440" tIns="45720" rIns="91440" bIns="45720" rtlCol="0" anchor="ctr"/>
          <a:lstStyle>
            <a:lvl1pPr algn="l">
              <a:defRPr sz="700">
                <a:solidFill>
                  <a:schemeClr val="tx2">
                    <a:lumMod val="50000"/>
                    <a:lumOff val="50000"/>
                  </a:schemeClr>
                </a:solidFill>
              </a:defRPr>
            </a:lvl1pPr>
          </a:lstStyle>
          <a:p>
            <a:r>
              <a:rPr lang="en-US"/>
              <a:t>1/9/2020 File name here</a:t>
            </a:r>
            <a:endParaRPr lang="en-US" dirty="0"/>
          </a:p>
        </p:txBody>
      </p:sp>
    </p:spTree>
    <p:extLst>
      <p:ext uri="{BB962C8B-B14F-4D97-AF65-F5344CB8AC3E}">
        <p14:creationId xmlns:p14="http://schemas.microsoft.com/office/powerpoint/2010/main" val="800378921"/>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33" r:id="rId3"/>
    <p:sldLayoutId id="2147483737" r:id="rId4"/>
    <p:sldLayoutId id="2147483696" r:id="rId5"/>
    <p:sldLayoutId id="2147483736" r:id="rId6"/>
    <p:sldLayoutId id="2147483664" r:id="rId7"/>
    <p:sldLayoutId id="2147483731" r:id="rId8"/>
    <p:sldLayoutId id="2147483663" r:id="rId9"/>
    <p:sldLayoutId id="2147483732" r:id="rId10"/>
    <p:sldLayoutId id="2147483683" r:id="rId11"/>
    <p:sldLayoutId id="2147483680" r:id="rId12"/>
    <p:sldLayoutId id="2147483700" r:id="rId13"/>
    <p:sldLayoutId id="2147483734" r:id="rId14"/>
    <p:sldLayoutId id="2147483729" r:id="rId15"/>
  </p:sldLayoutIdLst>
  <p:hf hdr="0" dt="0"/>
  <p:txStyles>
    <p:titleStyle>
      <a:lvl1pPr algn="l" defTabSz="617162" rtl="0" eaLnBrk="1" latinLnBrk="0" hangingPunct="1">
        <a:lnSpc>
          <a:spcPct val="90000"/>
        </a:lnSpc>
        <a:spcBef>
          <a:spcPct val="0"/>
        </a:spcBef>
        <a:buNone/>
        <a:defRPr sz="3200" b="1" kern="1200">
          <a:solidFill>
            <a:srgbClr val="00269A"/>
          </a:solidFill>
          <a:latin typeface="+mj-lt"/>
          <a:ea typeface="+mj-ea"/>
          <a:cs typeface="+mj-cs"/>
        </a:defRPr>
      </a:lvl1pPr>
    </p:titleStyle>
    <p:bodyStyle>
      <a:lvl1pPr marL="154289" indent="-154289" algn="l" defTabSz="617162" rtl="0" eaLnBrk="1" latinLnBrk="0" hangingPunct="1">
        <a:lnSpc>
          <a:spcPct val="95000"/>
        </a:lnSpc>
        <a:spcBef>
          <a:spcPts val="600"/>
        </a:spcBef>
        <a:spcAft>
          <a:spcPts val="0"/>
        </a:spcAft>
        <a:buFont typeface="Arial" panose="020B0604020202020204" pitchFamily="34" charset="0"/>
        <a:buChar char="•"/>
        <a:defRPr sz="1800" kern="1200">
          <a:solidFill>
            <a:schemeClr val="tx2"/>
          </a:solidFill>
          <a:latin typeface="+mn-lt"/>
          <a:ea typeface="+mn-ea"/>
          <a:cs typeface="+mn-cs"/>
        </a:defRPr>
      </a:lvl1pPr>
      <a:lvl2pPr marL="462872" indent="-154289" algn="l" defTabSz="617162" rtl="0" eaLnBrk="1" latinLnBrk="0" hangingPunct="1">
        <a:lnSpc>
          <a:spcPct val="95000"/>
        </a:lnSpc>
        <a:spcBef>
          <a:spcPts val="500"/>
        </a:spcBef>
        <a:spcAft>
          <a:spcPts val="0"/>
        </a:spcAft>
        <a:buFont typeface="Arial" panose="020B0604020202020204" pitchFamily="34" charset="0"/>
        <a:buChar char="–"/>
        <a:defRPr sz="1600" kern="1200">
          <a:solidFill>
            <a:schemeClr val="tx2"/>
          </a:solidFill>
          <a:latin typeface="+mn-lt"/>
          <a:ea typeface="+mn-ea"/>
          <a:cs typeface="+mn-cs"/>
        </a:defRPr>
      </a:lvl2pPr>
      <a:lvl3pPr marL="771451"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3pPr>
      <a:lvl4pPr marL="1080032"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4pPr>
      <a:lvl5pPr marL="1388615"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5pPr>
      <a:lvl6pPr marL="1697192"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77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35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937"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162" rtl="0" eaLnBrk="1" latinLnBrk="0" hangingPunct="1">
        <a:defRPr sz="1215" kern="1200">
          <a:solidFill>
            <a:schemeClr val="tx1"/>
          </a:solidFill>
          <a:latin typeface="+mn-lt"/>
          <a:ea typeface="+mn-ea"/>
          <a:cs typeface="+mn-cs"/>
        </a:defRPr>
      </a:lvl1pPr>
      <a:lvl2pPr marL="308582" algn="l" defTabSz="617162" rtl="0" eaLnBrk="1" latinLnBrk="0" hangingPunct="1">
        <a:defRPr sz="1215" kern="1200">
          <a:solidFill>
            <a:schemeClr val="tx1"/>
          </a:solidFill>
          <a:latin typeface="+mn-lt"/>
          <a:ea typeface="+mn-ea"/>
          <a:cs typeface="+mn-cs"/>
        </a:defRPr>
      </a:lvl2pPr>
      <a:lvl3pPr marL="617162" algn="l" defTabSz="617162" rtl="0" eaLnBrk="1" latinLnBrk="0" hangingPunct="1">
        <a:defRPr sz="1215" kern="1200">
          <a:solidFill>
            <a:schemeClr val="tx1"/>
          </a:solidFill>
          <a:latin typeface="+mn-lt"/>
          <a:ea typeface="+mn-ea"/>
          <a:cs typeface="+mn-cs"/>
        </a:defRPr>
      </a:lvl3pPr>
      <a:lvl4pPr marL="925742" algn="l" defTabSz="617162" rtl="0" eaLnBrk="1" latinLnBrk="0" hangingPunct="1">
        <a:defRPr sz="1215" kern="1200">
          <a:solidFill>
            <a:schemeClr val="tx1"/>
          </a:solidFill>
          <a:latin typeface="+mn-lt"/>
          <a:ea typeface="+mn-ea"/>
          <a:cs typeface="+mn-cs"/>
        </a:defRPr>
      </a:lvl4pPr>
      <a:lvl5pPr marL="1234325" algn="l" defTabSz="617162" rtl="0" eaLnBrk="1" latinLnBrk="0" hangingPunct="1">
        <a:defRPr sz="1215" kern="1200">
          <a:solidFill>
            <a:schemeClr val="tx1"/>
          </a:solidFill>
          <a:latin typeface="+mn-lt"/>
          <a:ea typeface="+mn-ea"/>
          <a:cs typeface="+mn-cs"/>
        </a:defRPr>
      </a:lvl5pPr>
      <a:lvl6pPr marL="1542905" algn="l" defTabSz="617162" rtl="0" eaLnBrk="1" latinLnBrk="0" hangingPunct="1">
        <a:defRPr sz="1215" kern="1200">
          <a:solidFill>
            <a:schemeClr val="tx1"/>
          </a:solidFill>
          <a:latin typeface="+mn-lt"/>
          <a:ea typeface="+mn-ea"/>
          <a:cs typeface="+mn-cs"/>
        </a:defRPr>
      </a:lvl6pPr>
      <a:lvl7pPr marL="1851484" algn="l" defTabSz="617162" rtl="0" eaLnBrk="1" latinLnBrk="0" hangingPunct="1">
        <a:defRPr sz="1215" kern="1200">
          <a:solidFill>
            <a:schemeClr val="tx1"/>
          </a:solidFill>
          <a:latin typeface="+mn-lt"/>
          <a:ea typeface="+mn-ea"/>
          <a:cs typeface="+mn-cs"/>
        </a:defRPr>
      </a:lvl7pPr>
      <a:lvl8pPr marL="2160065" algn="l" defTabSz="617162" rtl="0" eaLnBrk="1" latinLnBrk="0" hangingPunct="1">
        <a:defRPr sz="1215" kern="1200">
          <a:solidFill>
            <a:schemeClr val="tx1"/>
          </a:solidFill>
          <a:latin typeface="+mn-lt"/>
          <a:ea typeface="+mn-ea"/>
          <a:cs typeface="+mn-cs"/>
        </a:defRPr>
      </a:lvl8pPr>
      <a:lvl9pPr marL="2468646" algn="l" defTabSz="617162"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09548"/>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The Economic Benefits of Human Performance Models in Systems Engineering </a:t>
            </a:r>
          </a:p>
        </p:txBody>
      </p:sp>
      <p:sp>
        <p:nvSpPr>
          <p:cNvPr id="16" name="Text Placeholder 15"/>
          <p:cNvSpPr>
            <a:spLocks noGrp="1"/>
          </p:cNvSpPr>
          <p:nvPr>
            <p:ph type="body" sz="quarter" idx="18"/>
          </p:nvPr>
        </p:nvSpPr>
        <p:spPr/>
        <p:txBody>
          <a:bodyPr/>
          <a:lstStyle/>
          <a:p>
            <a:r>
              <a:rPr lang="en-US" dirty="0"/>
              <a:t>16 Nov 2021</a:t>
            </a:r>
          </a:p>
        </p:txBody>
      </p:sp>
      <p:sp>
        <p:nvSpPr>
          <p:cNvPr id="17" name="Text Placeholder 16"/>
          <p:cNvSpPr>
            <a:spLocks noGrp="1"/>
          </p:cNvSpPr>
          <p:nvPr>
            <p:ph type="body" sz="quarter" idx="19"/>
          </p:nvPr>
        </p:nvSpPr>
        <p:spPr/>
        <p:txBody>
          <a:bodyPr/>
          <a:lstStyle/>
          <a:p>
            <a:r>
              <a:rPr lang="en-US" dirty="0"/>
              <a:t>User Experience and HFE Team Lead</a:t>
            </a:r>
          </a:p>
        </p:txBody>
      </p:sp>
      <p:sp>
        <p:nvSpPr>
          <p:cNvPr id="15" name="Text Placeholder 14"/>
          <p:cNvSpPr>
            <a:spLocks noGrp="1"/>
          </p:cNvSpPr>
          <p:nvPr>
            <p:ph type="body" sz="quarter" idx="16"/>
          </p:nvPr>
        </p:nvSpPr>
        <p:spPr>
          <a:xfrm>
            <a:off x="8471995" y="4803857"/>
            <a:ext cx="3390929" cy="493003"/>
          </a:xfrm>
        </p:spPr>
        <p:txBody>
          <a:bodyPr/>
          <a:lstStyle/>
          <a:p>
            <a:r>
              <a:rPr lang="en-US" dirty="0"/>
              <a:t>Dick Steinberg</a:t>
            </a:r>
          </a:p>
        </p:txBody>
      </p:sp>
      <p:sp>
        <p:nvSpPr>
          <p:cNvPr id="18" name="Text Placeholder 17"/>
          <p:cNvSpPr>
            <a:spLocks noGrp="1"/>
          </p:cNvSpPr>
          <p:nvPr>
            <p:ph type="body" sz="quarter" idx="20"/>
          </p:nvPr>
        </p:nvSpPr>
        <p:spPr/>
        <p:txBody>
          <a:bodyPr/>
          <a:lstStyle/>
          <a:p>
            <a:r>
              <a:rPr lang="en-US" dirty="0"/>
              <a:t> </a:t>
            </a:r>
          </a:p>
        </p:txBody>
      </p:sp>
      <p:sp>
        <p:nvSpPr>
          <p:cNvPr id="8" name="Slide Number Placeholder 7">
            <a:extLst>
              <a:ext uri="{FF2B5EF4-FFF2-40B4-BE49-F238E27FC236}">
                <a16:creationId xmlns:a16="http://schemas.microsoft.com/office/drawing/2014/main" id="{289FAF12-C02E-5947-B96E-3B32BFF2B298}"/>
              </a:ext>
            </a:extLst>
          </p:cNvPr>
          <p:cNvSpPr>
            <a:spLocks noGrp="1"/>
          </p:cNvSpPr>
          <p:nvPr>
            <p:ph type="sldNum" sz="quarter" idx="24"/>
          </p:nvPr>
        </p:nvSpPr>
        <p:spPr/>
        <p:txBody>
          <a:bodyPr/>
          <a:lstStyle/>
          <a:p>
            <a:fld id="{32A2F39E-E4DB-494E-AB40-38356C65078C}" type="slidenum">
              <a:rPr lang="en-US" smtClean="0"/>
              <a:pPr/>
              <a:t>1</a:t>
            </a:fld>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3330" y="446682"/>
            <a:ext cx="879540" cy="868680"/>
          </a:xfrm>
          <a:prstGeom prst="rect">
            <a:avLst/>
          </a:prstGeom>
        </p:spPr>
      </p:pic>
      <p:sp>
        <p:nvSpPr>
          <p:cNvPr id="2" name="Picture Placeholder 1"/>
          <p:cNvSpPr>
            <a:spLocks noGrp="1"/>
          </p:cNvSpPr>
          <p:nvPr>
            <p:ph type="pic" sz="quarter" idx="21"/>
          </p:nvPr>
        </p:nvSpPr>
        <p:spPr>
          <a:xfrm>
            <a:off x="8332062" y="234049"/>
            <a:ext cx="3656648" cy="3675208"/>
          </a:xfrm>
        </p:spPr>
      </p:sp>
      <p:pic>
        <p:nvPicPr>
          <p:cNvPr id="13" name="Picture 2" descr="https://media.defense.gov/2020/May/05/2002294813/-1/-1/0/200504-N-BM428-00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9043" y="292857"/>
            <a:ext cx="3629667" cy="249524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742947" y="185757"/>
            <a:ext cx="3191184" cy="338554"/>
          </a:xfrm>
          <a:prstGeom prst="rect">
            <a:avLst/>
          </a:prstGeom>
        </p:spPr>
        <p:txBody>
          <a:bodyPr wrap="square">
            <a:spAutoFit/>
          </a:bodyPr>
          <a:lstStyle/>
          <a:p>
            <a:r>
              <a:rPr lang="en-US" sz="800" dirty="0">
                <a:solidFill>
                  <a:schemeClr val="tx2"/>
                </a:solidFill>
              </a:rPr>
              <a:t>https:/ /media.defense.gov/2020/May/05/2002294813/-1/-1/0/ 200504-N-BM428-0032.JPG</a:t>
            </a:r>
          </a:p>
        </p:txBody>
      </p:sp>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0" b="97772" l="1309" r="98168"/>
                    </a14:imgEffect>
                  </a14:imgLayer>
                </a14:imgProps>
              </a:ext>
            </a:extLst>
          </a:blip>
          <a:stretch>
            <a:fillRect/>
          </a:stretch>
        </p:blipFill>
        <p:spPr>
          <a:xfrm>
            <a:off x="9361946" y="2032201"/>
            <a:ext cx="1785519" cy="1678014"/>
          </a:xfrm>
          <a:prstGeom prst="rect">
            <a:avLst/>
          </a:prstGeom>
        </p:spPr>
      </p:pic>
      <p:sp>
        <p:nvSpPr>
          <p:cNvPr id="21" name="TextBox 20"/>
          <p:cNvSpPr txBox="1"/>
          <p:nvPr/>
        </p:nvSpPr>
        <p:spPr>
          <a:xfrm>
            <a:off x="9808133" y="3098375"/>
            <a:ext cx="907664" cy="276999"/>
          </a:xfrm>
          <a:prstGeom prst="rect">
            <a:avLst/>
          </a:prstGeom>
          <a:solidFill>
            <a:srgbClr val="D4E1ED"/>
          </a:solidFill>
        </p:spPr>
        <p:txBody>
          <a:bodyPr wrap="square" rtlCol="0">
            <a:spAutoFit/>
          </a:bodyPr>
          <a:lstStyle/>
          <a:p>
            <a:r>
              <a:rPr lang="en-US" sz="1200" dirty="0"/>
              <a:t>Workload</a:t>
            </a:r>
          </a:p>
        </p:txBody>
      </p:sp>
    </p:spTree>
    <p:extLst>
      <p:ext uri="{BB962C8B-B14F-4D97-AF65-F5344CB8AC3E}">
        <p14:creationId xmlns:p14="http://schemas.microsoft.com/office/powerpoint/2010/main" val="210214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Output from a Human Performance Model</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10</a:t>
            </a:fld>
            <a:endParaRPr lang="en-US" dirty="0"/>
          </a:p>
        </p:txBody>
      </p:sp>
      <p:pic>
        <p:nvPicPr>
          <p:cNvPr id="4098" name="Picture 2" descr="workload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17769"/>
            <a:ext cx="8125182" cy="53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63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Max Time Without A Break</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11</a:t>
            </a:fld>
            <a:endParaRPr lang="en-US" dirty="0"/>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45" y="1608455"/>
            <a:ext cx="5467295" cy="408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721485"/>
            <a:ext cx="6004418" cy="385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61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Cognitive Effort</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12</a:t>
            </a:fld>
            <a:endParaRPr lang="en-US" dirty="0"/>
          </a:p>
        </p:txBody>
      </p:sp>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6" y="1489883"/>
            <a:ext cx="6335237" cy="346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476" y="1489882"/>
            <a:ext cx="5987399" cy="346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20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13</a:t>
            </a:fld>
            <a:endParaRPr lang="en-US" dirty="0"/>
          </a:p>
        </p:txBody>
      </p:sp>
      <p:sp>
        <p:nvSpPr>
          <p:cNvPr id="4" name="Rectangle 3"/>
          <p:cNvSpPr/>
          <p:nvPr/>
        </p:nvSpPr>
        <p:spPr>
          <a:xfrm>
            <a:off x="262945" y="1314384"/>
            <a:ext cx="5735921" cy="3724096"/>
          </a:xfrm>
          <a:prstGeom prst="rect">
            <a:avLst/>
          </a:prstGeom>
        </p:spPr>
        <p:txBody>
          <a:bodyPr wrap="square">
            <a:spAutoFit/>
          </a:bodyPr>
          <a:lstStyle/>
          <a:p>
            <a:pPr algn="just">
              <a:spcAft>
                <a:spcPts val="400"/>
              </a:spcAft>
            </a:pPr>
            <a:r>
              <a:rPr lang="en-US" sz="1800" dirty="0">
                <a:latin typeface="+mj-lt"/>
                <a:ea typeface="Times New Roman" panose="02020603050405020304" pitchFamily="18" charset="0"/>
              </a:rPr>
              <a:t>Trade study during the requirements phase saved the program:</a:t>
            </a:r>
          </a:p>
          <a:p>
            <a:pPr marL="457200" indent="-457200" algn="just">
              <a:spcAft>
                <a:spcPts val="400"/>
              </a:spcAft>
              <a:buFont typeface="Arial" panose="020B0604020202020204" pitchFamily="34" charset="0"/>
              <a:buChar char="•"/>
            </a:pPr>
            <a:r>
              <a:rPr lang="en-US" sz="1800" dirty="0">
                <a:latin typeface="+mj-lt"/>
                <a:ea typeface="Times New Roman" panose="02020603050405020304" pitchFamily="18" charset="0"/>
              </a:rPr>
              <a:t>$2.064M initial costs</a:t>
            </a:r>
          </a:p>
          <a:p>
            <a:pPr marL="457200" indent="-457200" algn="just">
              <a:spcAft>
                <a:spcPts val="400"/>
              </a:spcAft>
              <a:buFont typeface="Arial" panose="020B0604020202020204" pitchFamily="34" charset="0"/>
              <a:buChar char="•"/>
            </a:pPr>
            <a:r>
              <a:rPr lang="en-US" sz="1800" dirty="0">
                <a:latin typeface="+mj-lt"/>
                <a:ea typeface="Times New Roman" panose="02020603050405020304" pitchFamily="18" charset="0"/>
              </a:rPr>
              <a:t>$112K annual software license fees. </a:t>
            </a:r>
          </a:p>
          <a:p>
            <a:pPr marL="457200" indent="-457200" algn="just">
              <a:spcAft>
                <a:spcPts val="400"/>
              </a:spcAft>
              <a:buFont typeface="Arial" panose="020B0604020202020204" pitchFamily="34" charset="0"/>
              <a:buChar char="•"/>
            </a:pPr>
            <a:r>
              <a:rPr lang="en-US" sz="1800" dirty="0">
                <a:latin typeface="+mj-lt"/>
                <a:ea typeface="Times New Roman" panose="02020603050405020304" pitchFamily="18" charset="0"/>
              </a:rPr>
              <a:t>Total costs or $4.3M.</a:t>
            </a:r>
          </a:p>
          <a:p>
            <a:pPr algn="just">
              <a:spcAft>
                <a:spcPts val="400"/>
              </a:spcAft>
            </a:pPr>
            <a:endParaRPr lang="en-US" sz="1800" dirty="0">
              <a:latin typeface="+mj-lt"/>
              <a:ea typeface="Times New Roman" panose="02020603050405020304" pitchFamily="18" charset="0"/>
            </a:endParaRPr>
          </a:p>
          <a:p>
            <a:pPr algn="just">
              <a:spcAft>
                <a:spcPts val="400"/>
              </a:spcAft>
            </a:pPr>
            <a:r>
              <a:rPr lang="en-US" sz="1800" dirty="0">
                <a:latin typeface="+mj-lt"/>
                <a:ea typeface="Times New Roman" panose="02020603050405020304" pitchFamily="18" charset="0"/>
              </a:rPr>
              <a:t>And…</a:t>
            </a:r>
          </a:p>
          <a:p>
            <a:pPr marL="342900" indent="-342900">
              <a:buFont typeface="Arial" panose="020B0604020202020204" pitchFamily="34" charset="0"/>
              <a:buChar char="•"/>
            </a:pPr>
            <a:r>
              <a:rPr lang="en-US" sz="1800" dirty="0">
                <a:latin typeface="+mj-lt"/>
              </a:rPr>
              <a:t>Assessed required manpower / workload and crew size</a:t>
            </a:r>
          </a:p>
          <a:p>
            <a:pPr marL="342900" indent="-342900">
              <a:buFont typeface="Arial" panose="020B0604020202020204" pitchFamily="34" charset="0"/>
              <a:buChar char="•"/>
            </a:pPr>
            <a:r>
              <a:rPr lang="en-US" sz="1800" dirty="0">
                <a:latin typeface="+mj-lt"/>
              </a:rPr>
              <a:t>Analyzed performance benefit of intelligent algorithms</a:t>
            </a:r>
          </a:p>
          <a:p>
            <a:pPr marL="457200" indent="-457200" algn="just">
              <a:spcAft>
                <a:spcPts val="40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Object 1"/>
          <p:cNvGraphicFramePr>
            <a:graphicFrameLocks noGrp="1" noChangeAspect="1"/>
          </p:cNvGraphicFramePr>
          <p:nvPr>
            <p:extLst>
              <p:ext uri="{D42A27DB-BD31-4B8C-83A1-F6EECF244321}">
                <p14:modId xmlns:p14="http://schemas.microsoft.com/office/powerpoint/2010/main" val="1382326930"/>
              </p:ext>
            </p:extLst>
          </p:nvPr>
        </p:nvGraphicFramePr>
        <p:xfrm>
          <a:off x="6185599" y="1200123"/>
          <a:ext cx="5543342" cy="5566965"/>
        </p:xfrm>
        <a:graphic>
          <a:graphicData uri="http://schemas.openxmlformats.org/presentationml/2006/ole">
            <mc:AlternateContent xmlns:mc="http://schemas.openxmlformats.org/markup-compatibility/2006">
              <mc:Choice xmlns:v="urn:schemas-microsoft-com:vml" Requires="v">
                <p:oleObj spid="_x0000_s7186" name="Worksheet" r:id="rId4" imgW="8677175" imgH="5933975" progId="Excel.Sheet.8">
                  <p:embed/>
                </p:oleObj>
              </mc:Choice>
              <mc:Fallback>
                <p:oleObj name="Worksheet" r:id="rId4" imgW="8677175" imgH="5933975" progId="Excel.Sheet.8">
                  <p:embed/>
                  <p:pic>
                    <p:nvPicPr>
                      <p:cNvPr id="11" name="Object 1"/>
                      <p:cNvPicPr>
                        <a:picLocks noGrp="1" noChangeAspect="1" noChangeArrowheads="1"/>
                      </p:cNvPicPr>
                      <p:nvPr/>
                    </p:nvPicPr>
                    <p:blipFill>
                      <a:blip r:embed="rId5">
                        <a:extLst>
                          <a:ext uri="{28A0092B-C50C-407E-A947-70E740481C1C}">
                            <a14:useLocalDpi xmlns:a14="http://schemas.microsoft.com/office/drawing/2010/main" val="0"/>
                          </a:ext>
                        </a:extLst>
                      </a:blip>
                      <a:srcRect l="24001" t="18159" r="8031"/>
                      <a:stretch>
                        <a:fillRect/>
                      </a:stretch>
                    </p:blipFill>
                    <p:spPr bwMode="auto">
                      <a:xfrm>
                        <a:off x="6185599" y="1200123"/>
                        <a:ext cx="5543342" cy="55669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687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p:txBody>
          <a:bodyPr/>
          <a:lstStyle/>
          <a:p>
            <a:fld id="{32A2F39E-E4DB-494E-AB40-38356C65078C}" type="slidenum">
              <a:rPr lang="en-US" smtClean="0"/>
              <a:pPr/>
              <a:t>14</a:t>
            </a:fld>
            <a:endParaRPr lang="en-US" dirty="0"/>
          </a:p>
        </p:txBody>
      </p:sp>
    </p:spTree>
    <p:extLst>
      <p:ext uri="{BB962C8B-B14F-4D97-AF65-F5344CB8AC3E}">
        <p14:creationId xmlns:p14="http://schemas.microsoft.com/office/powerpoint/2010/main" val="12931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is a Human Performance Model?</a:t>
            </a:r>
          </a:p>
        </p:txBody>
      </p:sp>
      <p:sp>
        <p:nvSpPr>
          <p:cNvPr id="3" name="Slide Number Placeholder 2"/>
          <p:cNvSpPr>
            <a:spLocks noGrp="1"/>
          </p:cNvSpPr>
          <p:nvPr>
            <p:ph type="sldNum" sz="quarter" idx="16"/>
          </p:nvPr>
        </p:nvSpPr>
        <p:spPr/>
        <p:txBody>
          <a:bodyPr/>
          <a:lstStyle/>
          <a:p>
            <a:fld id="{32A2F39E-E4DB-494E-AB40-38356C65078C}" type="slidenum">
              <a:rPr lang="en-US" smtClean="0"/>
              <a:pPr/>
              <a:t>2</a:t>
            </a:fld>
            <a:endParaRPr lang="en-US" dirty="0"/>
          </a:p>
        </p:txBody>
      </p:sp>
      <p:sp>
        <p:nvSpPr>
          <p:cNvPr id="4" name="Rectangle 3"/>
          <p:cNvSpPr/>
          <p:nvPr/>
        </p:nvSpPr>
        <p:spPr>
          <a:xfrm>
            <a:off x="176723" y="1638251"/>
            <a:ext cx="4409352" cy="3107733"/>
          </a:xfrm>
          <a:prstGeom prst="rect">
            <a:avLst/>
          </a:prstGeom>
        </p:spPr>
        <p:txBody>
          <a:bodyPr wrap="square">
            <a:spAutoFit/>
          </a:bodyPr>
          <a:lstStyle/>
          <a:p>
            <a:r>
              <a:rPr lang="en-US" sz="2799" dirty="0"/>
              <a:t>Human Performance Modeling (HPM) is a method of quantifying human behavior, cognition and processes for the analysis of human function and system development. </a:t>
            </a:r>
          </a:p>
        </p:txBody>
      </p:sp>
      <p:pic>
        <p:nvPicPr>
          <p:cNvPr id="5" name="Picture 4"/>
          <p:cNvPicPr>
            <a:picLocks noChangeAspect="1"/>
          </p:cNvPicPr>
          <p:nvPr/>
        </p:nvPicPr>
        <p:blipFill>
          <a:blip r:embed="rId3"/>
          <a:stretch>
            <a:fillRect/>
          </a:stretch>
        </p:blipFill>
        <p:spPr>
          <a:xfrm>
            <a:off x="4464943" y="2023517"/>
            <a:ext cx="3121843" cy="2933591"/>
          </a:xfrm>
          <a:prstGeom prst="rect">
            <a:avLst/>
          </a:prstGeom>
        </p:spPr>
      </p:pic>
      <p:pic>
        <p:nvPicPr>
          <p:cNvPr id="6" name="Picture 5"/>
          <p:cNvPicPr>
            <a:picLocks noChangeAspect="1"/>
          </p:cNvPicPr>
          <p:nvPr/>
        </p:nvPicPr>
        <p:blipFill>
          <a:blip r:embed="rId4"/>
          <a:stretch>
            <a:fillRect/>
          </a:stretch>
        </p:blipFill>
        <p:spPr>
          <a:xfrm>
            <a:off x="8022795" y="875921"/>
            <a:ext cx="3739647" cy="2322266"/>
          </a:xfrm>
          <a:prstGeom prst="rect">
            <a:avLst/>
          </a:prstGeom>
        </p:spPr>
      </p:pic>
      <p:pic>
        <p:nvPicPr>
          <p:cNvPr id="7" name="Picture 6"/>
          <p:cNvPicPr>
            <a:picLocks noChangeAspect="1"/>
          </p:cNvPicPr>
          <p:nvPr/>
        </p:nvPicPr>
        <p:blipFill>
          <a:blip r:embed="rId5"/>
          <a:stretch>
            <a:fillRect/>
          </a:stretch>
        </p:blipFill>
        <p:spPr>
          <a:xfrm>
            <a:off x="8110479" y="3250116"/>
            <a:ext cx="3651962" cy="3090413"/>
          </a:xfrm>
          <a:prstGeom prst="rect">
            <a:avLst/>
          </a:prstGeom>
        </p:spPr>
      </p:pic>
      <p:sp>
        <p:nvSpPr>
          <p:cNvPr id="8" name="Rectangle 7"/>
          <p:cNvSpPr/>
          <p:nvPr/>
        </p:nvSpPr>
        <p:spPr>
          <a:xfrm>
            <a:off x="7026767" y="6321605"/>
            <a:ext cx="4925560" cy="230772"/>
          </a:xfrm>
          <a:prstGeom prst="rect">
            <a:avLst/>
          </a:prstGeom>
        </p:spPr>
        <p:txBody>
          <a:bodyPr wrap="square">
            <a:spAutoFit/>
          </a:bodyPr>
          <a:lstStyle/>
          <a:p>
            <a:pPr algn="r"/>
            <a:r>
              <a:rPr lang="en-US" sz="900" dirty="0"/>
              <a:t>https://www.defense.gov/Photos/Photo-Gallery/igphoto/2001100841/</a:t>
            </a:r>
          </a:p>
        </p:txBody>
      </p:sp>
      <p:sp>
        <p:nvSpPr>
          <p:cNvPr id="9" name="Rectangle 8"/>
          <p:cNvSpPr/>
          <p:nvPr/>
        </p:nvSpPr>
        <p:spPr>
          <a:xfrm>
            <a:off x="8455998" y="2871566"/>
            <a:ext cx="2954303" cy="369236"/>
          </a:xfrm>
          <a:prstGeom prst="rect">
            <a:avLst/>
          </a:prstGeom>
        </p:spPr>
        <p:txBody>
          <a:bodyPr wrap="square">
            <a:spAutoFit/>
          </a:bodyPr>
          <a:lstStyle/>
          <a:p>
            <a:r>
              <a:rPr lang="en-US" sz="900" dirty="0">
                <a:solidFill>
                  <a:schemeClr val="bg1"/>
                </a:solidFill>
              </a:rPr>
              <a:t>https://media.defense.gov/2016/Aug/29/2001619846/-1/-1/0/160825-F-HX271-237.JPG</a:t>
            </a:r>
          </a:p>
        </p:txBody>
      </p:sp>
    </p:spTree>
    <p:extLst>
      <p:ext uri="{BB962C8B-B14F-4D97-AF65-F5344CB8AC3E}">
        <p14:creationId xmlns:p14="http://schemas.microsoft.com/office/powerpoint/2010/main" val="182591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AEFD6-D15F-428A-BF36-3AE92F35BB5F}"/>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6BCB5397-BCB7-4D95-B63D-C819620AFA42}"/>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89BEA68C-85FE-4F8B-B6A0-114FC8064296}"/>
              </a:ext>
            </a:extLst>
          </p:cNvPr>
          <p:cNvSpPr>
            <a:spLocks noGrp="1"/>
          </p:cNvSpPr>
          <p:nvPr>
            <p:ph type="body" sz="quarter" idx="19"/>
          </p:nvPr>
        </p:nvSpPr>
        <p:spPr/>
        <p:txBody>
          <a:bodyPr/>
          <a:lstStyle/>
          <a:p>
            <a:endParaRPr lang="en-US"/>
          </a:p>
        </p:txBody>
      </p:sp>
      <p:sp>
        <p:nvSpPr>
          <p:cNvPr id="5" name="Title 4">
            <a:extLst>
              <a:ext uri="{FF2B5EF4-FFF2-40B4-BE49-F238E27FC236}">
                <a16:creationId xmlns:a16="http://schemas.microsoft.com/office/drawing/2014/main" id="{4976ADE9-3BD0-4124-845E-DEA13C3E89CF}"/>
              </a:ext>
            </a:extLst>
          </p:cNvPr>
          <p:cNvSpPr>
            <a:spLocks noGrp="1"/>
          </p:cNvSpPr>
          <p:nvPr>
            <p:ph type="ctrTitle"/>
          </p:nvPr>
        </p:nvSpPr>
        <p:spPr/>
        <p:txBody>
          <a:bodyPr/>
          <a:lstStyle/>
          <a:p>
            <a:endParaRPr lang="en-US"/>
          </a:p>
        </p:txBody>
      </p:sp>
      <p:sp>
        <p:nvSpPr>
          <p:cNvPr id="6" name="Text Placeholder 5">
            <a:extLst>
              <a:ext uri="{FF2B5EF4-FFF2-40B4-BE49-F238E27FC236}">
                <a16:creationId xmlns:a16="http://schemas.microsoft.com/office/drawing/2014/main" id="{C20CAE33-2962-4F28-A296-E225D7A5056B}"/>
              </a:ext>
            </a:extLst>
          </p:cNvPr>
          <p:cNvSpPr>
            <a:spLocks noGrp="1"/>
          </p:cNvSpPr>
          <p:nvPr>
            <p:ph type="body" sz="quarter" idx="20"/>
          </p:nvPr>
        </p:nvSpPr>
        <p:spPr/>
        <p:txBody>
          <a:bodyPr/>
          <a:lstStyle/>
          <a:p>
            <a:endParaRPr lang="en-US"/>
          </a:p>
        </p:txBody>
      </p:sp>
      <p:sp>
        <p:nvSpPr>
          <p:cNvPr id="7" name="Slide Number Placeholder 6">
            <a:extLst>
              <a:ext uri="{FF2B5EF4-FFF2-40B4-BE49-F238E27FC236}">
                <a16:creationId xmlns:a16="http://schemas.microsoft.com/office/drawing/2014/main" id="{B921A8C2-5A6D-4FA6-A41A-324B98767146}"/>
              </a:ext>
            </a:extLst>
          </p:cNvPr>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88251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Benefits of Modeling</a:t>
            </a:r>
          </a:p>
        </p:txBody>
      </p:sp>
      <p:sp>
        <p:nvSpPr>
          <p:cNvPr id="3" name="Slide Number Placeholder 2"/>
          <p:cNvSpPr>
            <a:spLocks noGrp="1"/>
          </p:cNvSpPr>
          <p:nvPr>
            <p:ph type="sldNum" sz="quarter" idx="16"/>
          </p:nvPr>
        </p:nvSpPr>
        <p:spPr>
          <a:xfrm>
            <a:off x="59745" y="6472548"/>
            <a:ext cx="535634" cy="365125"/>
          </a:xfrm>
        </p:spPr>
        <p:txBody>
          <a:bodyPr/>
          <a:lstStyle/>
          <a:p>
            <a:fld id="{32A2F39E-E4DB-494E-AB40-38356C65078C}" type="slidenum">
              <a:rPr lang="en-US" smtClean="0"/>
              <a:pPr/>
              <a:t>4</a:t>
            </a:fld>
            <a:endParaRPr lang="en-US" dirty="0"/>
          </a:p>
        </p:txBody>
      </p:sp>
      <p:sp>
        <p:nvSpPr>
          <p:cNvPr id="7" name="Text Box 11"/>
          <p:cNvSpPr txBox="1">
            <a:spLocks noChangeArrowheads="1"/>
          </p:cNvSpPr>
          <p:nvPr/>
        </p:nvSpPr>
        <p:spPr bwMode="auto">
          <a:xfrm>
            <a:off x="850049" y="5844746"/>
            <a:ext cx="10488726" cy="441235"/>
          </a:xfrm>
          <a:prstGeom prst="rect">
            <a:avLst/>
          </a:prstGeom>
          <a:solidFill>
            <a:schemeClr val="tx1"/>
          </a:solidFill>
        </p:spPr>
        <p:txBody>
          <a:bodyPr wrap="square" rtlCol="0" anchor="ctr" anchorCtr="0">
            <a:noAutofit/>
          </a:bodyPr>
          <a:lstStyle>
            <a:defPPr>
              <a:defRPr lang="en-US"/>
            </a:defPPr>
            <a:lvl1pPr algn="ctr">
              <a:defRPr sz="1600" b="1">
                <a:solidFill>
                  <a:schemeClr val="bg1"/>
                </a:solidFill>
                <a:latin typeface="Arial" pitchFamily="34" charset="0"/>
              </a:defRPr>
            </a:lvl1pPr>
          </a:lstStyle>
          <a:p>
            <a:r>
              <a:rPr lang="en-US" sz="1400" dirty="0"/>
              <a:t>Models enable designers to evaluate designs early in the life cycle with the highest return on investment</a:t>
            </a:r>
          </a:p>
        </p:txBody>
      </p:sp>
      <p:sp>
        <p:nvSpPr>
          <p:cNvPr id="8" name="TextBox 2"/>
          <p:cNvSpPr txBox="1">
            <a:spLocks noChangeArrowheads="1"/>
          </p:cNvSpPr>
          <p:nvPr/>
        </p:nvSpPr>
        <p:spPr bwMode="auto">
          <a:xfrm>
            <a:off x="2895600" y="1371600"/>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r>
              <a:rPr lang="en-US" sz="1400" baseline="0" dirty="0">
                <a:latin typeface="Times New Roman" pitchFamily="18" charset="0"/>
                <a:cs typeface="Times New Roman" pitchFamily="18" charset="0"/>
              </a:rPr>
              <a:t>Source: US Army Redstone Arsenal Software Engineering Directorate</a:t>
            </a:r>
            <a:endParaRPr lang="en-US" sz="1400" dirty="0">
              <a:latin typeface="Times New Roman" pitchFamily="18" charset="0"/>
              <a:cs typeface="Times New Roman" pitchFamily="18" charset="0"/>
            </a:endParaRPr>
          </a:p>
        </p:txBody>
      </p:sp>
      <p:sp>
        <p:nvSpPr>
          <p:cNvPr id="9" name="Title 1"/>
          <p:cNvSpPr txBox="1">
            <a:spLocks/>
          </p:cNvSpPr>
          <p:nvPr/>
        </p:nvSpPr>
        <p:spPr>
          <a:xfrm>
            <a:off x="304800" y="2362200"/>
            <a:ext cx="2438400" cy="2133600"/>
          </a:xfrm>
          <a:prstGeom prst="rect">
            <a:avLst/>
          </a:prstGeom>
          <a:solidFill>
            <a:srgbClr val="DDDDDD"/>
          </a:solidFill>
          <a:ln>
            <a:solidFill>
              <a:schemeClr val="tx1"/>
            </a:solidFill>
          </a:ln>
        </p:spPr>
        <p:txBody>
          <a:bodyPr vert="horz" lIns="91440" tIns="45720" rIns="91440" bIns="45720" rtlCol="0" anchor="b" anchorCtr="0">
            <a:normAutofit/>
          </a:bodyPr>
          <a:lstStyle>
            <a:lvl1pPr algn="l" defTabSz="914400" rtl="0" eaLnBrk="1" latinLnBrk="0" hangingPunct="1">
              <a:spcBef>
                <a:spcPct val="0"/>
              </a:spcBef>
              <a:buNone/>
              <a:defRPr sz="2800" b="1" kern="1200">
                <a:solidFill>
                  <a:schemeClr val="tx1"/>
                </a:solidFill>
                <a:latin typeface="Arial" pitchFamily="34" charset="0"/>
                <a:ea typeface="+mj-ea"/>
                <a:cs typeface="+mj-cs"/>
              </a:defRPr>
            </a:lvl1pPr>
          </a:lstStyle>
          <a:p>
            <a:pPr algn="ctr" fontAlgn="auto">
              <a:spcAft>
                <a:spcPts val="0"/>
              </a:spcAft>
            </a:pPr>
            <a:r>
              <a:rPr lang="en-US" sz="1800" dirty="0">
                <a:solidFill>
                  <a:schemeClr val="tx1">
                    <a:lumMod val="75000"/>
                  </a:schemeClr>
                </a:solidFill>
              </a:rPr>
              <a:t>Potential to Save Millions in Program Cost by Enabling Discovery of Design Issues Early in Product Development</a:t>
            </a:r>
          </a:p>
        </p:txBody>
      </p:sp>
      <p:sp>
        <p:nvSpPr>
          <p:cNvPr id="10" name="Rectangle 9"/>
          <p:cNvSpPr/>
          <p:nvPr/>
        </p:nvSpPr>
        <p:spPr bwMode="auto">
          <a:xfrm>
            <a:off x="2895600" y="1295400"/>
            <a:ext cx="5867400" cy="4876800"/>
          </a:xfrm>
          <a:prstGeom prst="rect">
            <a:avLst/>
          </a:prstGeom>
          <a:noFill/>
          <a:ln w="12700" algn="ctr">
            <a:solidFill>
              <a:schemeClr val="tx1"/>
            </a:solidFill>
            <a:miter lim="800000"/>
            <a:headEnd/>
            <a:tailEnd/>
          </a:ln>
        </p:spPr>
        <p:txBody>
          <a:bodyPr wrap="none" rtlCol="0" anchor="ctr"/>
          <a:lstStyle/>
          <a:p>
            <a:pPr algn="ctr"/>
            <a:endParaRPr lang="en-US" dirty="0" err="1"/>
          </a:p>
        </p:txBody>
      </p:sp>
      <p:graphicFrame>
        <p:nvGraphicFramePr>
          <p:cNvPr id="11" name="Object 1"/>
          <p:cNvGraphicFramePr>
            <a:graphicFrameLocks noGrp="1" noChangeAspect="1"/>
          </p:cNvGraphicFramePr>
          <p:nvPr>
            <p:extLst>
              <p:ext uri="{D42A27DB-BD31-4B8C-83A1-F6EECF244321}">
                <p14:modId xmlns:p14="http://schemas.microsoft.com/office/powerpoint/2010/main" val="2230975097"/>
              </p:ext>
            </p:extLst>
          </p:nvPr>
        </p:nvGraphicFramePr>
        <p:xfrm>
          <a:off x="3429000" y="1143000"/>
          <a:ext cx="5105401" cy="4584032"/>
        </p:xfrm>
        <a:graphic>
          <a:graphicData uri="http://schemas.openxmlformats.org/presentationml/2006/ole">
            <mc:AlternateContent xmlns:mc="http://schemas.openxmlformats.org/markup-compatibility/2006">
              <mc:Choice xmlns:v="urn:schemas-microsoft-com:vml" Requires="v">
                <p:oleObj spid="_x0000_s3093" name="Worksheet" r:id="rId4" imgW="8677175" imgH="5933975" progId="Excel.Sheet.8">
                  <p:embed/>
                </p:oleObj>
              </mc:Choice>
              <mc:Fallback>
                <p:oleObj name="Worksheet" r:id="rId4" imgW="8677175" imgH="5933975" progId="Excel.Sheet.8">
                  <p:embed/>
                  <p:pic>
                    <p:nvPicPr>
                      <p:cNvPr id="13" name="Object 1"/>
                      <p:cNvPicPr>
                        <a:picLocks noGrp="1" noChangeAspect="1" noChangeArrowheads="1"/>
                      </p:cNvPicPr>
                      <p:nvPr/>
                    </p:nvPicPr>
                    <p:blipFill>
                      <a:blip r:embed="rId5">
                        <a:extLst>
                          <a:ext uri="{28A0092B-C50C-407E-A947-70E740481C1C}">
                            <a14:useLocalDpi xmlns:a14="http://schemas.microsoft.com/office/drawing/2010/main" val="0"/>
                          </a:ext>
                        </a:extLst>
                      </a:blip>
                      <a:srcRect l="24001" t="18159" r="8031"/>
                      <a:stretch>
                        <a:fillRect/>
                      </a:stretch>
                    </p:blipFill>
                    <p:spPr bwMode="auto">
                      <a:xfrm>
                        <a:off x="3429000" y="1143000"/>
                        <a:ext cx="5105401" cy="45840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130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Applications for HPMs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4637668" y="1231525"/>
            <a:ext cx="2514631" cy="2363227"/>
          </a:xfrm>
          <a:prstGeom prst="rect">
            <a:avLst/>
          </a:prstGeom>
        </p:spPr>
      </p:pic>
      <p:sp>
        <p:nvSpPr>
          <p:cNvPr id="5" name="TextBox 4"/>
          <p:cNvSpPr txBox="1"/>
          <p:nvPr/>
        </p:nvSpPr>
        <p:spPr>
          <a:xfrm>
            <a:off x="5394401" y="2874496"/>
            <a:ext cx="1046182" cy="338554"/>
          </a:xfrm>
          <a:prstGeom prst="rect">
            <a:avLst/>
          </a:prstGeom>
          <a:solidFill>
            <a:srgbClr val="CAD7E4"/>
          </a:solidFill>
        </p:spPr>
        <p:txBody>
          <a:bodyPr wrap="square" rtlCol="0">
            <a:spAutoFit/>
          </a:bodyPr>
          <a:lstStyle/>
          <a:p>
            <a:r>
              <a:rPr lang="en-US" sz="1600" dirty="0"/>
              <a:t>Workload</a:t>
            </a:r>
          </a:p>
        </p:txBody>
      </p:sp>
      <p:pic>
        <p:nvPicPr>
          <p:cNvPr id="6" name="Picture 5"/>
          <p:cNvPicPr>
            <a:picLocks noChangeAspect="1"/>
          </p:cNvPicPr>
          <p:nvPr/>
        </p:nvPicPr>
        <p:blipFill>
          <a:blip r:embed="rId4"/>
          <a:stretch>
            <a:fillRect/>
          </a:stretch>
        </p:blipFill>
        <p:spPr>
          <a:xfrm>
            <a:off x="7591171" y="1767974"/>
            <a:ext cx="2729341" cy="1807166"/>
          </a:xfrm>
          <a:prstGeom prst="rect">
            <a:avLst/>
          </a:prstGeom>
        </p:spPr>
      </p:pic>
      <p:sp>
        <p:nvSpPr>
          <p:cNvPr id="7" name="Rectangle 6"/>
          <p:cNvSpPr/>
          <p:nvPr/>
        </p:nvSpPr>
        <p:spPr>
          <a:xfrm>
            <a:off x="8039695" y="3566604"/>
            <a:ext cx="1851789" cy="230832"/>
          </a:xfrm>
          <a:prstGeom prst="rect">
            <a:avLst/>
          </a:prstGeom>
        </p:spPr>
        <p:txBody>
          <a:bodyPr wrap="none">
            <a:spAutoFit/>
          </a:bodyPr>
          <a:lstStyle/>
          <a:p>
            <a:r>
              <a:rPr lang="en-US" sz="900" dirty="0"/>
              <a:t>DoD 150604-Z-UW413-016.JPG</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805" y="1767884"/>
            <a:ext cx="2751995" cy="1791120"/>
          </a:xfrm>
          <a:prstGeom prst="rect">
            <a:avLst/>
          </a:prstGeom>
        </p:spPr>
      </p:pic>
      <p:sp>
        <p:nvSpPr>
          <p:cNvPr id="9" name="Rectangle 8"/>
          <p:cNvSpPr/>
          <p:nvPr/>
        </p:nvSpPr>
        <p:spPr>
          <a:xfrm>
            <a:off x="1635220" y="3513476"/>
            <a:ext cx="3018775" cy="230832"/>
          </a:xfrm>
          <a:prstGeom prst="rect">
            <a:avLst/>
          </a:prstGeom>
        </p:spPr>
        <p:txBody>
          <a:bodyPr wrap="none">
            <a:spAutoFit/>
          </a:bodyPr>
          <a:lstStyle/>
          <a:p>
            <a:r>
              <a:rPr lang="en-US" sz="900" dirty="0"/>
              <a:t>Defense.gov/media/photo-gallery/oop510-Z-CJP10-818</a:t>
            </a:r>
          </a:p>
        </p:txBody>
      </p:sp>
      <p:sp>
        <p:nvSpPr>
          <p:cNvPr id="10" name="TextBox 9"/>
          <p:cNvSpPr txBox="1"/>
          <p:nvPr/>
        </p:nvSpPr>
        <p:spPr>
          <a:xfrm>
            <a:off x="2199268" y="1307725"/>
            <a:ext cx="1691489" cy="461665"/>
          </a:xfrm>
          <a:prstGeom prst="rect">
            <a:avLst/>
          </a:prstGeom>
          <a:noFill/>
        </p:spPr>
        <p:txBody>
          <a:bodyPr wrap="none" rtlCol="0">
            <a:spAutoFit/>
          </a:bodyPr>
          <a:lstStyle/>
          <a:p>
            <a:r>
              <a:rPr lang="en-US" sz="2400" dirty="0">
                <a:latin typeface="Arial" pitchFamily="34" charset="0"/>
                <a:cs typeface="Arial" pitchFamily="34" charset="0"/>
              </a:rPr>
              <a:t>Operations</a:t>
            </a:r>
          </a:p>
        </p:txBody>
      </p:sp>
      <p:sp>
        <p:nvSpPr>
          <p:cNvPr id="11" name="TextBox 10"/>
          <p:cNvSpPr txBox="1"/>
          <p:nvPr/>
        </p:nvSpPr>
        <p:spPr>
          <a:xfrm>
            <a:off x="8295267" y="1307725"/>
            <a:ext cx="1385316" cy="461665"/>
          </a:xfrm>
          <a:prstGeom prst="rect">
            <a:avLst/>
          </a:prstGeom>
          <a:noFill/>
        </p:spPr>
        <p:txBody>
          <a:bodyPr wrap="none" rtlCol="0">
            <a:spAutoFit/>
          </a:bodyPr>
          <a:lstStyle/>
          <a:p>
            <a:r>
              <a:rPr lang="en-US" sz="2400" dirty="0">
                <a:latin typeface="Arial" pitchFamily="34" charset="0"/>
                <a:cs typeface="Arial" pitchFamily="34" charset="0"/>
              </a:rPr>
              <a:t>Planning</a:t>
            </a:r>
          </a:p>
        </p:txBody>
      </p:sp>
      <p:sp>
        <p:nvSpPr>
          <p:cNvPr id="12" name="TextBox 11"/>
          <p:cNvSpPr txBox="1"/>
          <p:nvPr/>
        </p:nvSpPr>
        <p:spPr>
          <a:xfrm>
            <a:off x="2046868" y="3822325"/>
            <a:ext cx="1742785" cy="461665"/>
          </a:xfrm>
          <a:prstGeom prst="rect">
            <a:avLst/>
          </a:prstGeom>
          <a:noFill/>
        </p:spPr>
        <p:txBody>
          <a:bodyPr wrap="none" rtlCol="0">
            <a:spAutoFit/>
          </a:bodyPr>
          <a:lstStyle/>
          <a:p>
            <a:r>
              <a:rPr lang="en-US" sz="2400" dirty="0">
                <a:latin typeface="Arial" pitchFamily="34" charset="0"/>
                <a:cs typeface="Arial" pitchFamily="34" charset="0"/>
              </a:rPr>
              <a:t>C2 Centers</a:t>
            </a:r>
          </a:p>
        </p:txBody>
      </p:sp>
      <p:pic>
        <p:nvPicPr>
          <p:cNvPr id="13" name="Picture 12"/>
          <p:cNvPicPr>
            <a:picLocks noChangeAspect="1"/>
          </p:cNvPicPr>
          <p:nvPr/>
        </p:nvPicPr>
        <p:blipFill>
          <a:blip r:embed="rId6"/>
          <a:stretch>
            <a:fillRect/>
          </a:stretch>
        </p:blipFill>
        <p:spPr>
          <a:xfrm>
            <a:off x="4687189" y="4050924"/>
            <a:ext cx="2771319" cy="1752600"/>
          </a:xfrm>
          <a:prstGeom prst="rect">
            <a:avLst/>
          </a:prstGeom>
        </p:spPr>
      </p:pic>
      <p:sp>
        <p:nvSpPr>
          <p:cNvPr id="14" name="Rectangle 13"/>
          <p:cNvSpPr/>
          <p:nvPr/>
        </p:nvSpPr>
        <p:spPr>
          <a:xfrm>
            <a:off x="4767842" y="5737534"/>
            <a:ext cx="2438400" cy="369332"/>
          </a:xfrm>
          <a:prstGeom prst="rect">
            <a:avLst/>
          </a:prstGeom>
        </p:spPr>
        <p:txBody>
          <a:bodyPr wrap="square">
            <a:spAutoFit/>
          </a:bodyPr>
          <a:lstStyle/>
          <a:p>
            <a:r>
              <a:rPr lang="en-US" sz="900" dirty="0"/>
              <a:t>https://www.defense.gov/Photos/Photo-Gallery/igphoto/2001221581/</a:t>
            </a:r>
          </a:p>
        </p:txBody>
      </p:sp>
      <p:pic>
        <p:nvPicPr>
          <p:cNvPr id="15" name="Picture 14" descr="741px-USS_Vincennes_(CG-49)_Aegis_large_screen_displays"/>
          <p:cNvPicPr>
            <a:picLocks noChangeAspect="1" noChangeArrowheads="1"/>
          </p:cNvPicPr>
          <p:nvPr/>
        </p:nvPicPr>
        <p:blipFill>
          <a:blip r:embed="rId7" cstate="print"/>
          <a:srcRect l="6747" t="30925" r="5533"/>
          <a:stretch>
            <a:fillRect/>
          </a:stretch>
        </p:blipFill>
        <p:spPr bwMode="auto">
          <a:xfrm>
            <a:off x="1818267" y="4279524"/>
            <a:ext cx="2667000" cy="1676400"/>
          </a:xfrm>
          <a:prstGeom prst="rect">
            <a:avLst/>
          </a:prstGeom>
          <a:noFill/>
          <a:ln w="9525">
            <a:noFill/>
            <a:miter lim="800000"/>
            <a:headEnd/>
            <a:tailEnd/>
          </a:ln>
        </p:spPr>
      </p:pic>
      <p:sp>
        <p:nvSpPr>
          <p:cNvPr id="16" name="TextBox 23"/>
          <p:cNvSpPr txBox="1">
            <a:spLocks noChangeArrowheads="1"/>
          </p:cNvSpPr>
          <p:nvPr/>
        </p:nvSpPr>
        <p:spPr bwMode="auto">
          <a:xfrm>
            <a:off x="1799353" y="4253564"/>
            <a:ext cx="2128194" cy="24622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r>
              <a:rPr lang="en-US" sz="1000" dirty="0">
                <a:solidFill>
                  <a:schemeClr val="bg1"/>
                </a:solidFill>
                <a:latin typeface="Arial" pitchFamily="34" charset="0"/>
                <a:cs typeface="Arial" pitchFamily="34" charset="0"/>
              </a:rPr>
              <a:t>www.defenseimagery.mil</a:t>
            </a:r>
          </a:p>
        </p:txBody>
      </p:sp>
      <p:grpSp>
        <p:nvGrpSpPr>
          <p:cNvPr id="17" name="Group 16"/>
          <p:cNvGrpSpPr/>
          <p:nvPr/>
        </p:nvGrpSpPr>
        <p:grpSpPr>
          <a:xfrm>
            <a:off x="7609467" y="4190240"/>
            <a:ext cx="2597500" cy="1765685"/>
            <a:chOff x="3124200" y="1524000"/>
            <a:chExt cx="2978500" cy="1994285"/>
          </a:xfrm>
        </p:grpSpPr>
        <p:pic>
          <p:nvPicPr>
            <p:cNvPr id="18" name="Picture 17" descr="C:\Documents and Settings\s396276\Desktop\100419-F-TR874-001.jpg"/>
            <p:cNvPicPr>
              <a:picLocks noChangeAspect="1" noChangeArrowheads="1"/>
            </p:cNvPicPr>
            <p:nvPr/>
          </p:nvPicPr>
          <p:blipFill>
            <a:blip r:embed="rId8" cstate="print"/>
            <a:srcRect/>
            <a:stretch>
              <a:fillRect/>
            </a:stretch>
          </p:blipFill>
          <p:spPr bwMode="auto">
            <a:xfrm>
              <a:off x="3124200" y="1524000"/>
              <a:ext cx="2978500" cy="1994285"/>
            </a:xfrm>
            <a:prstGeom prst="rect">
              <a:avLst/>
            </a:prstGeom>
            <a:noFill/>
            <a:ln w="9525">
              <a:noFill/>
              <a:miter lim="800000"/>
              <a:headEnd/>
              <a:tailEnd/>
            </a:ln>
          </p:spPr>
        </p:pic>
        <p:sp>
          <p:nvSpPr>
            <p:cNvPr id="19" name="Oval 18"/>
            <p:cNvSpPr/>
            <p:nvPr/>
          </p:nvSpPr>
          <p:spPr>
            <a:xfrm>
              <a:off x="3403078" y="2230667"/>
              <a:ext cx="644893" cy="683392"/>
            </a:xfrm>
            <a:prstGeom prst="ellipse">
              <a:avLst/>
            </a:prstGeom>
            <a:solidFill>
              <a:srgbClr val="5F5F5F">
                <a:alpha val="95686"/>
              </a:srgbClr>
            </a:solidFill>
            <a:ln>
              <a:solidFill>
                <a:schemeClr val="bg1"/>
              </a:solid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a:p>
          </p:txBody>
        </p:sp>
        <p:sp>
          <p:nvSpPr>
            <p:cNvPr id="20" name="Oval 19"/>
            <p:cNvSpPr/>
            <p:nvPr/>
          </p:nvSpPr>
          <p:spPr>
            <a:xfrm>
              <a:off x="3778466" y="1701277"/>
              <a:ext cx="383407" cy="595161"/>
            </a:xfrm>
            <a:prstGeom prst="ellipse">
              <a:avLst/>
            </a:prstGeom>
            <a:solidFill>
              <a:srgbClr val="5F5F5F">
                <a:alpha val="95686"/>
              </a:srgbClr>
            </a:solidFill>
            <a:ln>
              <a:solidFill>
                <a:schemeClr val="bg1"/>
              </a:solid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a:p>
          </p:txBody>
        </p:sp>
      </p:grpSp>
      <p:sp>
        <p:nvSpPr>
          <p:cNvPr id="21" name="TextBox 23"/>
          <p:cNvSpPr txBox="1">
            <a:spLocks noChangeArrowheads="1"/>
          </p:cNvSpPr>
          <p:nvPr/>
        </p:nvSpPr>
        <p:spPr bwMode="auto">
          <a:xfrm>
            <a:off x="7609467" y="4114040"/>
            <a:ext cx="2128194" cy="24622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r>
              <a:rPr lang="en-US" sz="1000" dirty="0">
                <a:solidFill>
                  <a:schemeClr val="bg1"/>
                </a:solidFill>
                <a:latin typeface="Arial" pitchFamily="34" charset="0"/>
                <a:cs typeface="Arial" pitchFamily="34" charset="0"/>
              </a:rPr>
              <a:t>www.defenseimagery.mil</a:t>
            </a:r>
          </a:p>
        </p:txBody>
      </p:sp>
      <p:sp>
        <p:nvSpPr>
          <p:cNvPr id="22" name="TextBox 21"/>
          <p:cNvSpPr txBox="1"/>
          <p:nvPr/>
        </p:nvSpPr>
        <p:spPr>
          <a:xfrm>
            <a:off x="7685667" y="3746125"/>
            <a:ext cx="2342308" cy="461665"/>
          </a:xfrm>
          <a:prstGeom prst="rect">
            <a:avLst/>
          </a:prstGeom>
          <a:noFill/>
        </p:spPr>
        <p:txBody>
          <a:bodyPr wrap="none" rtlCol="0">
            <a:spAutoFit/>
          </a:bodyPr>
          <a:lstStyle/>
          <a:p>
            <a:r>
              <a:rPr lang="en-US" sz="2400" dirty="0">
                <a:latin typeface="Arial" pitchFamily="34" charset="0"/>
                <a:cs typeface="Arial" pitchFamily="34" charset="0"/>
              </a:rPr>
              <a:t>Unmanned Ops</a:t>
            </a:r>
          </a:p>
        </p:txBody>
      </p:sp>
      <p:sp>
        <p:nvSpPr>
          <p:cNvPr id="23" name="TextBox 22"/>
          <p:cNvSpPr txBox="1"/>
          <p:nvPr/>
        </p:nvSpPr>
        <p:spPr>
          <a:xfrm>
            <a:off x="4942468" y="3593725"/>
            <a:ext cx="2392001" cy="461665"/>
          </a:xfrm>
          <a:prstGeom prst="rect">
            <a:avLst/>
          </a:prstGeom>
          <a:noFill/>
        </p:spPr>
        <p:txBody>
          <a:bodyPr wrap="none" rtlCol="0">
            <a:spAutoFit/>
          </a:bodyPr>
          <a:lstStyle/>
          <a:p>
            <a:r>
              <a:rPr lang="en-US" sz="2400" dirty="0">
                <a:latin typeface="Arial" pitchFamily="34" charset="0"/>
                <a:cs typeface="Arial" pitchFamily="34" charset="0"/>
              </a:rPr>
              <a:t>Emergency Ops</a:t>
            </a:r>
          </a:p>
        </p:txBody>
      </p:sp>
    </p:spTree>
    <p:extLst>
      <p:ext uri="{BB962C8B-B14F-4D97-AF65-F5344CB8AC3E}">
        <p14:creationId xmlns:p14="http://schemas.microsoft.com/office/powerpoint/2010/main" val="369436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Benefits of Human Performance Models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6</a:t>
            </a:fld>
            <a:endParaRPr lang="en-US" dirty="0"/>
          </a:p>
        </p:txBody>
      </p:sp>
      <p:sp>
        <p:nvSpPr>
          <p:cNvPr id="4" name="Rectangle 3"/>
          <p:cNvSpPr/>
          <p:nvPr/>
        </p:nvSpPr>
        <p:spPr>
          <a:xfrm>
            <a:off x="1695450" y="1114857"/>
            <a:ext cx="7445375" cy="4031873"/>
          </a:xfrm>
          <a:prstGeom prst="rect">
            <a:avLst/>
          </a:prstGeom>
        </p:spPr>
        <p:txBody>
          <a:bodyPr wrap="square">
            <a:spAutoFit/>
          </a:bodyPr>
          <a:lstStyle/>
          <a:p>
            <a:pPr marL="342900" indent="-342900">
              <a:buFont typeface="Arial" panose="020B0604020202020204" pitchFamily="34" charset="0"/>
              <a:buChar char="•"/>
            </a:pPr>
            <a:r>
              <a:rPr lang="en-US" sz="3200" dirty="0"/>
              <a:t>Set realistic system requirements</a:t>
            </a:r>
          </a:p>
          <a:p>
            <a:pPr marL="342900" indent="-342900">
              <a:buFont typeface="Arial" panose="020B0604020202020204" pitchFamily="34" charset="0"/>
              <a:buChar char="•"/>
            </a:pPr>
            <a:r>
              <a:rPr lang="en-US" sz="3200" dirty="0"/>
              <a:t>Determine Crew Size</a:t>
            </a:r>
          </a:p>
          <a:p>
            <a:pPr marL="342900" indent="-342900">
              <a:buFont typeface="Arial" panose="020B0604020202020204" pitchFamily="34" charset="0"/>
              <a:buChar char="•"/>
            </a:pPr>
            <a:r>
              <a:rPr lang="en-US" sz="3200" dirty="0"/>
              <a:t>Evaluate Need for Automation</a:t>
            </a:r>
          </a:p>
          <a:p>
            <a:pPr marL="342900" indent="-342900">
              <a:buFont typeface="Arial" panose="020B0604020202020204" pitchFamily="34" charset="0"/>
              <a:buChar char="•"/>
            </a:pPr>
            <a:r>
              <a:rPr lang="en-US" sz="3200" dirty="0"/>
              <a:t>Test alternate system-crew function allocations</a:t>
            </a:r>
          </a:p>
          <a:p>
            <a:pPr marL="342900" indent="-342900">
              <a:buFont typeface="Arial" panose="020B0604020202020204" pitchFamily="34" charset="0"/>
              <a:buChar char="•"/>
            </a:pPr>
            <a:r>
              <a:rPr lang="en-US" sz="3200" dirty="0"/>
              <a:t>Assess required maintenance man-hours – sustainment</a:t>
            </a:r>
          </a:p>
          <a:p>
            <a:pPr marL="342900" indent="-342900">
              <a:buFont typeface="Arial" panose="020B0604020202020204" pitchFamily="34" charset="0"/>
              <a:buChar char="•"/>
            </a:pPr>
            <a:r>
              <a:rPr lang="en-US" sz="3200" dirty="0"/>
              <a:t>Analyze alternative algorithms</a:t>
            </a:r>
          </a:p>
        </p:txBody>
      </p:sp>
    </p:spTree>
    <p:extLst>
      <p:ext uri="{BB962C8B-B14F-4D97-AF65-F5344CB8AC3E}">
        <p14:creationId xmlns:p14="http://schemas.microsoft.com/office/powerpoint/2010/main" val="311167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Need for an Model vs Observation</a:t>
            </a:r>
          </a:p>
        </p:txBody>
      </p:sp>
      <p:sp>
        <p:nvSpPr>
          <p:cNvPr id="3" name="Slide Number Placeholder 2"/>
          <p:cNvSpPr>
            <a:spLocks noGrp="1"/>
          </p:cNvSpPr>
          <p:nvPr>
            <p:ph type="sldNum" sz="quarter" idx="16"/>
          </p:nvPr>
        </p:nvSpPr>
        <p:spPr/>
        <p:txBody>
          <a:bodyPr/>
          <a:lstStyle/>
          <a:p>
            <a:fld id="{32A2F39E-E4DB-494E-AB40-38356C65078C}" type="slidenum">
              <a:rPr lang="en-US" smtClean="0"/>
              <a:pPr/>
              <a:t>7</a:t>
            </a:fld>
            <a:endParaRPr lang="en-US" dirty="0"/>
          </a:p>
        </p:txBody>
      </p:sp>
      <p:pic>
        <p:nvPicPr>
          <p:cNvPr id="4" name="Picture 3"/>
          <p:cNvPicPr>
            <a:picLocks noChangeAspect="1"/>
          </p:cNvPicPr>
          <p:nvPr/>
        </p:nvPicPr>
        <p:blipFill>
          <a:blip r:embed="rId3"/>
          <a:stretch>
            <a:fillRect/>
          </a:stretch>
        </p:blipFill>
        <p:spPr>
          <a:xfrm>
            <a:off x="6289299" y="1052913"/>
            <a:ext cx="5251145" cy="3982897"/>
          </a:xfrm>
          <a:prstGeom prst="rect">
            <a:avLst/>
          </a:prstGeom>
        </p:spPr>
      </p:pic>
      <p:sp>
        <p:nvSpPr>
          <p:cNvPr id="5" name="Rectangle 4"/>
          <p:cNvSpPr/>
          <p:nvPr/>
        </p:nvSpPr>
        <p:spPr>
          <a:xfrm>
            <a:off x="7039974" y="5164541"/>
            <a:ext cx="3657600" cy="230832"/>
          </a:xfrm>
          <a:prstGeom prst="rect">
            <a:avLst/>
          </a:prstGeom>
        </p:spPr>
        <p:txBody>
          <a:bodyPr wrap="square">
            <a:spAutoFit/>
          </a:bodyPr>
          <a:lstStyle/>
          <a:p>
            <a:r>
              <a:rPr lang="en-US" sz="900" dirty="0"/>
              <a:t>https://www.defense.gov/Photos/Photo-Gallery/igphoto/2001754184/</a:t>
            </a:r>
          </a:p>
        </p:txBody>
      </p:sp>
      <p:pic>
        <p:nvPicPr>
          <p:cNvPr id="6" name="Picture 2" descr="https://media.defense.gov/2008/Aug/29/2002026322/-1/-1/0/904783-O-YQZ86-9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8" y="1143000"/>
            <a:ext cx="5460046" cy="38928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8916" y="5164541"/>
            <a:ext cx="4655820" cy="230832"/>
          </a:xfrm>
          <a:prstGeom prst="rect">
            <a:avLst/>
          </a:prstGeom>
        </p:spPr>
        <p:txBody>
          <a:bodyPr wrap="square">
            <a:spAutoFit/>
          </a:bodyPr>
          <a:lstStyle/>
          <a:p>
            <a:r>
              <a:rPr lang="en-US" sz="900" dirty="0"/>
              <a:t>https://media.defense.gov/2008/Aug/29/2002026322/-1/-1/0/904783-O-YQZ86-996.jpg</a:t>
            </a:r>
          </a:p>
        </p:txBody>
      </p:sp>
      <p:sp>
        <p:nvSpPr>
          <p:cNvPr id="8" name="Text Box 11"/>
          <p:cNvSpPr txBox="1">
            <a:spLocks noChangeArrowheads="1"/>
          </p:cNvSpPr>
          <p:nvPr/>
        </p:nvSpPr>
        <p:spPr bwMode="auto">
          <a:xfrm>
            <a:off x="850049" y="5844746"/>
            <a:ext cx="10488726" cy="441235"/>
          </a:xfrm>
          <a:prstGeom prst="rect">
            <a:avLst/>
          </a:prstGeom>
          <a:solidFill>
            <a:schemeClr val="tx1"/>
          </a:solidFill>
        </p:spPr>
        <p:txBody>
          <a:bodyPr wrap="square" rtlCol="0" anchor="ctr" anchorCtr="0">
            <a:noAutofit/>
          </a:bodyPr>
          <a:lstStyle>
            <a:defPPr>
              <a:defRPr lang="en-US"/>
            </a:defPPr>
            <a:lvl1pPr algn="ctr">
              <a:defRPr sz="1600" b="1">
                <a:solidFill>
                  <a:schemeClr val="bg1"/>
                </a:solidFill>
                <a:latin typeface="Arial" pitchFamily="34" charset="0"/>
              </a:defRPr>
            </a:lvl1pPr>
          </a:lstStyle>
          <a:p>
            <a:r>
              <a:rPr lang="en-US" sz="1400" dirty="0"/>
              <a:t>Models enable more complete and robust analysis of options</a:t>
            </a:r>
          </a:p>
        </p:txBody>
      </p:sp>
    </p:spTree>
    <p:extLst>
      <p:ext uri="{BB962C8B-B14F-4D97-AF65-F5344CB8AC3E}">
        <p14:creationId xmlns:p14="http://schemas.microsoft.com/office/powerpoint/2010/main" val="1435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Modeling Challenges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8</a:t>
            </a:fld>
            <a:endParaRPr lang="en-US" dirty="0"/>
          </a:p>
        </p:txBody>
      </p:sp>
      <p:pic>
        <p:nvPicPr>
          <p:cNvPr id="4" name="Picture 3"/>
          <p:cNvPicPr>
            <a:picLocks noChangeAspect="1"/>
          </p:cNvPicPr>
          <p:nvPr/>
        </p:nvPicPr>
        <p:blipFill>
          <a:blip r:embed="rId3"/>
          <a:stretch>
            <a:fillRect/>
          </a:stretch>
        </p:blipFill>
        <p:spPr>
          <a:xfrm>
            <a:off x="262945" y="1514033"/>
            <a:ext cx="5869162" cy="3397936"/>
          </a:xfrm>
          <a:prstGeom prst="rect">
            <a:avLst/>
          </a:prstGeom>
        </p:spPr>
      </p:pic>
      <p:pic>
        <p:nvPicPr>
          <p:cNvPr id="5" name="Picture 2" descr="https://media.defense.gov/2018/Feb/26/2002039391/-1/-1/0/180224-F-XH170-1839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920" y="1514032"/>
            <a:ext cx="5540189" cy="3397937"/>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10800000" flipV="1">
            <a:off x="6763165" y="4939265"/>
            <a:ext cx="4294496" cy="246221"/>
          </a:xfrm>
          <a:prstGeom prst="rect">
            <a:avLst/>
          </a:prstGeom>
        </p:spPr>
        <p:txBody>
          <a:bodyPr wrap="square">
            <a:spAutoFit/>
          </a:bodyPr>
          <a:lstStyle/>
          <a:p>
            <a:r>
              <a:rPr lang="en-US" sz="1000" dirty="0"/>
              <a:t>https://www.defense.gov/observe/photo-gallery/igphoto/2002039391/</a:t>
            </a:r>
          </a:p>
        </p:txBody>
      </p:sp>
    </p:spTree>
    <p:extLst>
      <p:ext uri="{BB962C8B-B14F-4D97-AF65-F5344CB8AC3E}">
        <p14:creationId xmlns:p14="http://schemas.microsoft.com/office/powerpoint/2010/main" val="176425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32A2F39E-E4DB-494E-AB40-38356C65078C}" type="slidenum">
              <a:rPr lang="en-US" smtClean="0"/>
              <a:pPr/>
              <a:t>9</a:t>
            </a:fld>
            <a:endParaRPr lang="en-US" dirty="0"/>
          </a:p>
        </p:txBody>
      </p:sp>
      <p:sp>
        <p:nvSpPr>
          <p:cNvPr id="4" name="Title 4"/>
          <p:cNvSpPr txBox="1">
            <a:spLocks/>
          </p:cNvSpPr>
          <p:nvPr/>
        </p:nvSpPr>
        <p:spPr>
          <a:xfrm>
            <a:off x="146293" y="348645"/>
            <a:ext cx="9497531" cy="428195"/>
          </a:xfrm>
          <a:prstGeom prst="rect">
            <a:avLst/>
          </a:prstGeom>
        </p:spPr>
        <p:txBody>
          <a:bodyPr vert="horz" lIns="91440" tIns="45720" rIns="91440" bIns="45720" rtlCol="0" anchor="b">
            <a:noAutofit/>
          </a:bodyPr>
          <a:lstStyle>
            <a:lvl1pPr algn="l" defTabSz="617162" rtl="0" eaLnBrk="1" latinLnBrk="0" hangingPunct="1">
              <a:lnSpc>
                <a:spcPct val="90000"/>
              </a:lnSpc>
              <a:spcBef>
                <a:spcPct val="0"/>
              </a:spcBef>
              <a:buNone/>
              <a:defRPr sz="2400" b="1" kern="1200">
                <a:solidFill>
                  <a:srgbClr val="00269A"/>
                </a:solidFill>
                <a:latin typeface="+mj-lt"/>
                <a:ea typeface="+mj-ea"/>
                <a:cs typeface="+mj-cs"/>
              </a:defRPr>
            </a:lvl1pPr>
          </a:lstStyle>
          <a:p>
            <a:r>
              <a:rPr lang="en-US" sz="3200" dirty="0"/>
              <a:t>Our Case Study</a:t>
            </a:r>
          </a:p>
        </p:txBody>
      </p:sp>
      <p:sp>
        <p:nvSpPr>
          <p:cNvPr id="5" name="Date Placeholder 6"/>
          <p:cNvSpPr>
            <a:spLocks noGrp="1"/>
          </p:cNvSpPr>
          <p:nvPr>
            <p:ph type="dt" sz="half" idx="4294967295"/>
          </p:nvPr>
        </p:nvSpPr>
        <p:spPr>
          <a:xfrm>
            <a:off x="9053909" y="6378772"/>
            <a:ext cx="1179830" cy="200025"/>
          </a:xfrm>
        </p:spPr>
        <p:txBody>
          <a:bodyPr/>
          <a:lstStyle/>
          <a:p>
            <a:r>
              <a:rPr lang="en-US" dirty="0"/>
              <a:t>   </a:t>
            </a:r>
          </a:p>
        </p:txBody>
      </p:sp>
      <p:sp>
        <p:nvSpPr>
          <p:cNvPr id="6" name="Rectangle 5"/>
          <p:cNvSpPr/>
          <p:nvPr/>
        </p:nvSpPr>
        <p:spPr bwMode="auto">
          <a:xfrm>
            <a:off x="8471823" y="5613521"/>
            <a:ext cx="2666422" cy="81741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b="1">
              <a:latin typeface="Arial" pitchFamily="34" charset="0"/>
            </a:endParaRPr>
          </a:p>
        </p:txBody>
      </p:sp>
      <p:sp>
        <p:nvSpPr>
          <p:cNvPr id="7" name="Rectangle 6"/>
          <p:cNvSpPr/>
          <p:nvPr/>
        </p:nvSpPr>
        <p:spPr bwMode="auto">
          <a:xfrm>
            <a:off x="8391753" y="2970489"/>
            <a:ext cx="2667000" cy="84512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3200" b="1">
              <a:latin typeface="Arial" pitchFamily="34" charset="0"/>
            </a:endParaRPr>
          </a:p>
        </p:txBody>
      </p:sp>
      <p:sp>
        <p:nvSpPr>
          <p:cNvPr id="8" name="Rectangle 7"/>
          <p:cNvSpPr/>
          <p:nvPr/>
        </p:nvSpPr>
        <p:spPr bwMode="auto">
          <a:xfrm>
            <a:off x="4876258" y="4046572"/>
            <a:ext cx="2666912" cy="109104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b="1">
              <a:latin typeface="Arial" pitchFamily="34"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963" y="4087872"/>
            <a:ext cx="2479250" cy="98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41212" y="2672572"/>
            <a:ext cx="3073438" cy="1323439"/>
          </a:xfrm>
          <a:prstGeom prst="rect">
            <a:avLst/>
          </a:prstGeom>
        </p:spPr>
        <p:txBody>
          <a:bodyPr wrap="square">
            <a:spAutoFit/>
          </a:bodyPr>
          <a:lstStyle/>
          <a:p>
            <a:pPr algn="ctr">
              <a:defRPr/>
            </a:pPr>
            <a:r>
              <a:rPr lang="en-US" sz="1600" b="1" kern="0" dirty="0">
                <a:solidFill>
                  <a:srgbClr val="000000"/>
                </a:solidFill>
                <a:latin typeface="Arial"/>
              </a:rPr>
              <a:t>Ability to Perform Mission</a:t>
            </a:r>
          </a:p>
          <a:p>
            <a:pPr algn="ctr">
              <a:defRPr/>
            </a:pPr>
            <a:r>
              <a:rPr lang="en-US" sz="1600" kern="0" dirty="0">
                <a:solidFill>
                  <a:srgbClr val="000000"/>
                </a:solidFill>
                <a:latin typeface="Arial"/>
              </a:rPr>
              <a:t>Visual, Auditory, Cognitive, and Psychomotor demands to determine dropped or deferred tasks</a:t>
            </a:r>
          </a:p>
        </p:txBody>
      </p:sp>
      <p:sp>
        <p:nvSpPr>
          <p:cNvPr id="12" name="Rectangle 11"/>
          <p:cNvSpPr/>
          <p:nvPr/>
        </p:nvSpPr>
        <p:spPr>
          <a:xfrm>
            <a:off x="7947279" y="1891846"/>
            <a:ext cx="3506251" cy="1077218"/>
          </a:xfrm>
          <a:prstGeom prst="rect">
            <a:avLst/>
          </a:prstGeom>
        </p:spPr>
        <p:txBody>
          <a:bodyPr wrap="square">
            <a:spAutoFit/>
          </a:bodyPr>
          <a:lstStyle/>
          <a:p>
            <a:pPr algn="ctr">
              <a:defRPr/>
            </a:pPr>
            <a:r>
              <a:rPr lang="en-US" sz="1600" b="1" kern="0" dirty="0">
                <a:solidFill>
                  <a:srgbClr val="000000"/>
                </a:solidFill>
                <a:latin typeface="Arial"/>
              </a:rPr>
              <a:t>Workload Sufficient to Optimize Crew Performance</a:t>
            </a:r>
          </a:p>
          <a:p>
            <a:pPr algn="ctr">
              <a:defRPr/>
            </a:pPr>
            <a:r>
              <a:rPr lang="en-US" sz="1600" kern="0" dirty="0">
                <a:solidFill>
                  <a:srgbClr val="000000"/>
                </a:solidFill>
                <a:latin typeface="Arial"/>
              </a:rPr>
              <a:t>Occupancy during shift not too high or too low </a:t>
            </a:r>
          </a:p>
        </p:txBody>
      </p:sp>
      <p:sp>
        <p:nvSpPr>
          <p:cNvPr id="13" name="Rectangle 12"/>
          <p:cNvSpPr/>
          <p:nvPr/>
        </p:nvSpPr>
        <p:spPr>
          <a:xfrm>
            <a:off x="8124093" y="4471375"/>
            <a:ext cx="3387970" cy="1077218"/>
          </a:xfrm>
          <a:prstGeom prst="rect">
            <a:avLst/>
          </a:prstGeom>
        </p:spPr>
        <p:txBody>
          <a:bodyPr wrap="square">
            <a:spAutoFit/>
          </a:bodyPr>
          <a:lstStyle/>
          <a:p>
            <a:pPr algn="ctr">
              <a:defRPr/>
            </a:pPr>
            <a:r>
              <a:rPr lang="en-US" sz="1600" b="1" kern="0" dirty="0">
                <a:solidFill>
                  <a:srgbClr val="000000"/>
                </a:solidFill>
                <a:latin typeface="Arial"/>
              </a:rPr>
              <a:t>Adequate Crew Rest to reduce human errors</a:t>
            </a:r>
          </a:p>
          <a:p>
            <a:pPr algn="ctr">
              <a:defRPr/>
            </a:pPr>
            <a:r>
              <a:rPr lang="en-US" sz="1600" kern="0" dirty="0">
                <a:solidFill>
                  <a:srgbClr val="000000"/>
                </a:solidFill>
                <a:latin typeface="Arial"/>
              </a:rPr>
              <a:t>Maximum Time without a break – Time a full cognitive loading</a:t>
            </a:r>
          </a:p>
        </p:txBody>
      </p:sp>
      <p:sp>
        <p:nvSpPr>
          <p:cNvPr id="19" name="Text Box 19"/>
          <p:cNvSpPr txBox="1">
            <a:spLocks noChangeArrowheads="1"/>
          </p:cNvSpPr>
          <p:nvPr/>
        </p:nvSpPr>
        <p:spPr bwMode="auto">
          <a:xfrm>
            <a:off x="6416686" y="1216875"/>
            <a:ext cx="3388348" cy="338554"/>
          </a:xfrm>
          <a:prstGeom prst="rect">
            <a:avLst/>
          </a:prstGeom>
          <a:solidFill>
            <a:srgbClr val="C0504D">
              <a:lumMod val="75000"/>
            </a:srgb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600" dirty="0">
                <a:solidFill>
                  <a:prstClr val="white"/>
                </a:solidFill>
              </a:rPr>
              <a:t>Measures of Workload</a:t>
            </a:r>
          </a:p>
        </p:txBody>
      </p:sp>
      <p:pic>
        <p:nvPicPr>
          <p:cNvPr id="22" name="Picture 21"/>
          <p:cNvPicPr>
            <a:picLocks noChangeAspect="1"/>
          </p:cNvPicPr>
          <p:nvPr/>
        </p:nvPicPr>
        <p:blipFill>
          <a:blip r:embed="rId4"/>
          <a:stretch>
            <a:fillRect/>
          </a:stretch>
        </p:blipFill>
        <p:spPr>
          <a:xfrm>
            <a:off x="8436771" y="3039762"/>
            <a:ext cx="2571182" cy="709469"/>
          </a:xfrm>
          <a:prstGeom prst="rect">
            <a:avLst/>
          </a:prstGeom>
        </p:spPr>
      </p:pic>
      <p:pic>
        <p:nvPicPr>
          <p:cNvPr id="23" name="Picture 22"/>
          <p:cNvPicPr>
            <a:picLocks noChangeAspect="1"/>
          </p:cNvPicPr>
          <p:nvPr/>
        </p:nvPicPr>
        <p:blipFill rotWithShape="1">
          <a:blip r:embed="rId5"/>
          <a:srcRect l="10473"/>
          <a:stretch/>
        </p:blipFill>
        <p:spPr>
          <a:xfrm>
            <a:off x="8544153" y="5672987"/>
            <a:ext cx="2498104" cy="755643"/>
          </a:xfrm>
          <a:prstGeom prst="rect">
            <a:avLst/>
          </a:prstGeom>
        </p:spPr>
      </p:pic>
      <p:cxnSp>
        <p:nvCxnSpPr>
          <p:cNvPr id="25" name="Straight Connector 24"/>
          <p:cNvCxnSpPr/>
          <p:nvPr/>
        </p:nvCxnSpPr>
        <p:spPr>
          <a:xfrm>
            <a:off x="7854462" y="4307252"/>
            <a:ext cx="3966292" cy="0"/>
          </a:xfrm>
          <a:prstGeom prst="line">
            <a:avLst/>
          </a:prstGeom>
          <a:noFill/>
          <a:ln w="12700" cap="flat" cmpd="sng" algn="ctr">
            <a:solidFill>
              <a:srgbClr val="B5B5B5"/>
            </a:solidFill>
            <a:prstDash val="solid"/>
          </a:ln>
          <a:effectLst/>
        </p:spPr>
      </p:cxnSp>
      <p:sp>
        <p:nvSpPr>
          <p:cNvPr id="27" name="TextBox 26"/>
          <p:cNvSpPr txBox="1"/>
          <p:nvPr/>
        </p:nvSpPr>
        <p:spPr>
          <a:xfrm>
            <a:off x="433119" y="2234374"/>
            <a:ext cx="3048000" cy="2677656"/>
          </a:xfrm>
          <a:prstGeom prst="rect">
            <a:avLst/>
          </a:prstGeom>
          <a:noFill/>
          <a:ln>
            <a:noFill/>
          </a:ln>
        </p:spPr>
        <p:txBody>
          <a:bodyPr wrap="square" rtlCol="0">
            <a:spAutoFit/>
          </a:bodyPr>
          <a:lstStyle/>
          <a:p>
            <a:pPr algn="ctr"/>
            <a:r>
              <a:rPr lang="en-US" sz="2800" dirty="0">
                <a:solidFill>
                  <a:schemeClr val="tx2"/>
                </a:solidFill>
              </a:rPr>
              <a:t>Determine the efficacy of an advanced machine learning algorithm for our product</a:t>
            </a:r>
          </a:p>
        </p:txBody>
      </p:sp>
      <p:sp>
        <p:nvSpPr>
          <p:cNvPr id="28" name="Text Box 19"/>
          <p:cNvSpPr txBox="1">
            <a:spLocks noChangeArrowheads="1"/>
          </p:cNvSpPr>
          <p:nvPr/>
        </p:nvSpPr>
        <p:spPr bwMode="auto">
          <a:xfrm>
            <a:off x="262945" y="1262251"/>
            <a:ext cx="3388348" cy="338554"/>
          </a:xfrm>
          <a:prstGeom prst="rect">
            <a:avLst/>
          </a:prstGeom>
          <a:solidFill>
            <a:srgbClr val="C0504D">
              <a:lumMod val="75000"/>
            </a:srgb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600" dirty="0">
                <a:solidFill>
                  <a:prstClr val="white"/>
                </a:solidFill>
              </a:rPr>
              <a:t>Our Task</a:t>
            </a:r>
          </a:p>
        </p:txBody>
      </p:sp>
      <p:cxnSp>
        <p:nvCxnSpPr>
          <p:cNvPr id="30" name="Straight Connector 29"/>
          <p:cNvCxnSpPr/>
          <p:nvPr/>
        </p:nvCxnSpPr>
        <p:spPr>
          <a:xfrm flipV="1">
            <a:off x="7854462" y="1891847"/>
            <a:ext cx="0" cy="4580701"/>
          </a:xfrm>
          <a:prstGeom prst="line">
            <a:avLst/>
          </a:prstGeom>
          <a:noFill/>
          <a:ln w="12700" cap="flat" cmpd="sng" algn="ctr">
            <a:solidFill>
              <a:srgbClr val="B5B5B5"/>
            </a:solidFill>
            <a:prstDash val="solid"/>
          </a:ln>
          <a:effectLst/>
        </p:spPr>
      </p:cxnSp>
      <p:sp>
        <p:nvSpPr>
          <p:cNvPr id="35" name="Rounded Rectangle 34"/>
          <p:cNvSpPr/>
          <p:nvPr/>
        </p:nvSpPr>
        <p:spPr>
          <a:xfrm>
            <a:off x="146293" y="2110154"/>
            <a:ext cx="3663707" cy="31300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14627" y="2009173"/>
            <a:ext cx="3336666" cy="31284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359088" y="1719551"/>
            <a:ext cx="7461665" cy="48592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435569"/>
      </p:ext>
    </p:extLst>
  </p:cSld>
  <p:clrMapOvr>
    <a:masterClrMapping/>
  </p:clrMapOvr>
</p:sld>
</file>

<file path=ppt/theme/theme1.xml><?xml version="1.0" encoding="utf-8"?>
<a:theme xmlns:a="http://schemas.openxmlformats.org/drawingml/2006/main" name="Office Theme">
  <a:themeElements>
    <a:clrScheme name="New colors 2020">
      <a:dk1>
        <a:srgbClr val="00269A"/>
      </a:dk1>
      <a:lt1>
        <a:srgbClr val="FFFFFF"/>
      </a:lt1>
      <a:dk2>
        <a:srgbClr val="000000"/>
      </a:dk2>
      <a:lt2>
        <a:srgbClr val="A5BAC9"/>
      </a:lt2>
      <a:accent1>
        <a:srgbClr val="BF5627"/>
      </a:accent1>
      <a:accent2>
        <a:srgbClr val="2E1A46"/>
      </a:accent2>
      <a:accent3>
        <a:srgbClr val="C2D500"/>
      </a:accent3>
      <a:accent4>
        <a:srgbClr val="0AB2E8"/>
      </a:accent4>
      <a:accent5>
        <a:srgbClr val="F0DF00"/>
      </a:accent5>
      <a:accent6>
        <a:srgbClr val="205A41"/>
      </a:accent6>
      <a:hlink>
        <a:srgbClr val="0AB2E8"/>
      </a:hlink>
      <a:folHlink>
        <a:srgbClr val="6B8E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1" id="{B94AA04F-DD59-46B4-B014-68272A1AE676}" vid="{72E69C82-8EF7-4E83-A400-C31C7DE41AD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4AA04F-DD59-46B4-B014-68272A1AE676}" vid="{C2811523-ECDE-4DE3-8841-981995390A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Custom</PresentationFormat>
  <Paragraphs>121</Paragraphs>
  <Slides>14</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Calibri</vt:lpstr>
      <vt:lpstr>Times New Roman</vt:lpstr>
      <vt:lpstr>Office Theme</vt:lpstr>
      <vt:lpstr>Custom Design</vt:lpstr>
      <vt:lpstr>Worksheet</vt:lpstr>
      <vt:lpstr>The Economic Benefits of Human Performance Models in Systems Engineering </vt:lpstr>
      <vt:lpstr>What is a Human Performance Model?</vt:lpstr>
      <vt:lpstr>PowerPoint Presentation</vt:lpstr>
      <vt:lpstr>Benefits of Modeling</vt:lpstr>
      <vt:lpstr>Applications for HPMs</vt:lpstr>
      <vt:lpstr>Benefits of Human Performance Models</vt:lpstr>
      <vt:lpstr>Need for an Model vs Observation</vt:lpstr>
      <vt:lpstr>Modeling Challenges</vt:lpstr>
      <vt:lpstr>PowerPoint Presentation</vt:lpstr>
      <vt:lpstr>Output from a Human Performance Model</vt:lpstr>
      <vt:lpstr>Max Time Without A Break</vt:lpstr>
      <vt:lpstr>Cognitive Effort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Benefits of Human Performance Models in Systems Engineering </dc:title>
  <cp:lastModifiedBy>Mitchell, Logan</cp:lastModifiedBy>
  <cp:revision>1</cp:revision>
  <dcterms:modified xsi:type="dcterms:W3CDTF">2022-01-26T21:39:02Z</dcterms:modified>
</cp:coreProperties>
</file>