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0" r:id="rId2"/>
    <p:sldId id="352" r:id="rId3"/>
    <p:sldId id="357" r:id="rId4"/>
    <p:sldId id="354" r:id="rId5"/>
    <p:sldId id="370" r:id="rId6"/>
    <p:sldId id="355" r:id="rId7"/>
    <p:sldId id="366" r:id="rId8"/>
    <p:sldId id="358" r:id="rId9"/>
    <p:sldId id="368" r:id="rId10"/>
    <p:sldId id="359" r:id="rId11"/>
    <p:sldId id="363" r:id="rId12"/>
    <p:sldId id="367" r:id="rId13"/>
    <p:sldId id="360" r:id="rId14"/>
    <p:sldId id="371" r:id="rId15"/>
    <p:sldId id="376" r:id="rId16"/>
    <p:sldId id="369" r:id="rId17"/>
    <p:sldId id="361" r:id="rId18"/>
    <p:sldId id="362" r:id="rId19"/>
    <p:sldId id="351" r:id="rId20"/>
    <p:sldId id="364" r:id="rId21"/>
    <p:sldId id="373" r:id="rId22"/>
    <p:sldId id="377" r:id="rId23"/>
    <p:sldId id="374" r:id="rId24"/>
    <p:sldId id="365" r:id="rId25"/>
    <p:sldId id="353" r:id="rId26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3333CC"/>
    <a:srgbClr val="FDA4B5"/>
    <a:srgbClr val="114FFB"/>
    <a:srgbClr val="CCECFF"/>
    <a:srgbClr val="CBCBCB"/>
    <a:srgbClr val="DDDDDD"/>
    <a:srgbClr val="FF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678" autoAdjust="0"/>
    <p:restoredTop sz="95603" autoAdjust="0"/>
  </p:normalViewPr>
  <p:slideViewPr>
    <p:cSldViewPr snapToGrid="0" showGuides="1">
      <p:cViewPr varScale="1">
        <p:scale>
          <a:sx n="110" d="100"/>
          <a:sy n="110" d="100"/>
        </p:scale>
        <p:origin x="10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56"/>
    </p:cViewPr>
  </p:sorterViewPr>
  <p:notesViewPr>
    <p:cSldViewPr snapToGrid="0" showGuides="1">
      <p:cViewPr varScale="1">
        <p:scale>
          <a:sx n="98" d="100"/>
          <a:sy n="98" d="100"/>
        </p:scale>
        <p:origin x="-30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538163" y="236538"/>
            <a:ext cx="5856287" cy="134937"/>
            <a:chOff x="339" y="149"/>
            <a:chExt cx="3689" cy="85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347" y="149"/>
              <a:ext cx="3673" cy="7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46038" rIns="0" bIns="46038" anchor="ctr"/>
            <a:lstStyle/>
            <a:p>
              <a:pPr>
                <a:tabLst>
                  <a:tab pos="6000750" algn="r"/>
                </a:tabLst>
                <a:defRPr/>
              </a:pPr>
              <a:r>
                <a:rPr lang="en-US" sz="1000">
                  <a:latin typeface="Arial" pitchFamily="34" charset="0"/>
                </a:rPr>
                <a:t>	</a:t>
              </a:r>
            </a:p>
          </p:txBody>
        </p:sp>
        <p:sp>
          <p:nvSpPr>
            <p:cNvPr id="3075" name="Line 3"/>
            <p:cNvSpPr>
              <a:spLocks noChangeShapeType="1"/>
            </p:cNvSpPr>
            <p:nvPr/>
          </p:nvSpPr>
          <p:spPr bwMode="auto">
            <a:xfrm>
              <a:off x="339" y="234"/>
              <a:ext cx="36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457200" y="8751888"/>
            <a:ext cx="5942013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576763" y="8786813"/>
            <a:ext cx="18240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800">
                <a:latin typeface="Arial" pitchFamily="34" charset="0"/>
              </a:rPr>
              <a:t>attributed copies permitted    Page </a:t>
            </a:r>
            <a:fld id="{4FD2017F-CB77-4A4E-80A8-B4FAB85C7B6A}" type="slidenum">
              <a:rPr lang="en-US" sz="800">
                <a:latin typeface="Arial" pitchFamily="34" charset="0"/>
              </a:rPr>
              <a:pPr algn="r">
                <a:defRPr/>
              </a:pPr>
              <a:t>‹#›</a:t>
            </a:fld>
            <a:endParaRPr lang="en-US" sz="800">
              <a:latin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57200" y="8793520"/>
            <a:ext cx="119904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228600" indent="-228600">
              <a:defRPr/>
            </a:pPr>
            <a:r>
              <a:rPr lang="en-US" sz="800" dirty="0">
                <a:latin typeface="Arial" pitchFamily="34" charset="0"/>
              </a:rPr>
              <a:t> rick.dove@parshift.com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" Target="../theme/theme2.xml"/><Relationship Id="rId4" Type="http://schemas.openxmlformats.org/officeDocument/2006/relationships/image" Target="../media/image1.w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341813"/>
            <a:ext cx="5049838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grpSp>
        <p:nvGrpSpPr>
          <p:cNvPr id="1030" name="Group 7"/>
          <p:cNvGrpSpPr>
            <a:grpSpLocks/>
          </p:cNvGrpSpPr>
          <p:nvPr/>
        </p:nvGrpSpPr>
        <p:grpSpPr bwMode="auto">
          <a:xfrm>
            <a:off x="525463" y="8710613"/>
            <a:ext cx="6034087" cy="155575"/>
            <a:chOff x="331" y="5487"/>
            <a:chExt cx="3801" cy="98"/>
          </a:xfrm>
        </p:grpSpPr>
        <p:graphicFrame>
          <p:nvGraphicFramePr>
            <p:cNvPr id="1026" name="Object 4"/>
            <p:cNvGraphicFramePr>
              <a:graphicFrameLocks/>
            </p:cNvGraphicFramePr>
            <p:nvPr/>
          </p:nvGraphicFramePr>
          <p:xfrm>
            <a:off x="331" y="5487"/>
            <a:ext cx="143" cy="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" name="Microsoft Drawing 1.01" r:id="rId3" imgW="196560" imgH="122040" progId="">
                    <p:embed/>
                  </p:oleObj>
                </mc:Choice>
                <mc:Fallback>
                  <p:oleObj name="Microsoft Drawing 1.01" r:id="rId3" imgW="196560" imgH="122040" progId="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" y="5487"/>
                          <a:ext cx="143" cy="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18FF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91919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496" y="5508"/>
              <a:ext cx="36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4343400" algn="ctr"/>
                  <a:tab pos="5772150" algn="r"/>
                </a:tabLst>
                <a:defRPr/>
              </a:pPr>
              <a:r>
                <a:rPr lang="en-US" sz="800">
                  <a:latin typeface="Arial" pitchFamily="34" charset="0"/>
                </a:rPr>
                <a:t>© 2002 Paradigm Shift International, www.parshift.com, 505-586-1536. 	Attributed copies permitted.	Page </a:t>
              </a:r>
              <a:fld id="{15CB21B2-AA37-4BE7-9778-3CC0CC206E4F}" type="slidenum">
                <a:rPr lang="en-US" sz="800">
                  <a:latin typeface="Arial" pitchFamily="34" charset="0"/>
                </a:rPr>
                <a:pPr>
                  <a:tabLst>
                    <a:tab pos="4343400" algn="ctr"/>
                    <a:tab pos="5772150" algn="r"/>
                  </a:tabLst>
                  <a:defRPr/>
                </a:pPr>
                <a:t>‹#›</a:t>
              </a:fld>
              <a:endParaRPr lang="en-US" sz="800">
                <a:latin typeface="Arial" pitchFamily="34" charset="0"/>
              </a:endParaRPr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478" y="5497"/>
              <a:ext cx="35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73138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71488" algn="l" defTabSz="973138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42975" algn="l" defTabSz="973138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14463" algn="l" defTabSz="973138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87538" algn="l" defTabSz="973138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73138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Chapter Banner Loop for Holiday December 8, 2017 Social</a:t>
            </a:r>
          </a:p>
        </p:txBody>
      </p:sp>
    </p:spTree>
    <p:extLst>
      <p:ext uri="{BB962C8B-B14F-4D97-AF65-F5344CB8AC3E}">
        <p14:creationId xmlns:p14="http://schemas.microsoft.com/office/powerpoint/2010/main" val="113805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04891" y="165100"/>
            <a:ext cx="7134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MASTER: 8.5x11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20713"/>
            <a:ext cx="9144000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Monotype Sorts" charset="0"/>
        <a:buNone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383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0099"/>
        </a:buClr>
        <a:buSzPct val="100000"/>
        <a:buFont typeface="Wingdings" pitchFamily="2" charset="2"/>
        <a:buChar char="n"/>
        <a:defRPr sz="1800" b="1">
          <a:solidFill>
            <a:schemeClr val="tx1"/>
          </a:solidFill>
          <a:latin typeface="+mn-lt"/>
        </a:defRPr>
      </a:lvl2pPr>
      <a:lvl3pPr marL="795338" indent="-2254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0099"/>
        </a:buClr>
        <a:buSzPct val="100000"/>
        <a:buFont typeface="Wingdings" pitchFamily="2" charset="2"/>
        <a:buChar char="n"/>
        <a:defRPr sz="1800" b="1">
          <a:solidFill>
            <a:schemeClr val="tx1"/>
          </a:solidFill>
          <a:latin typeface="+mn-lt"/>
        </a:defRPr>
      </a:lvl3pPr>
      <a:lvl4pPr marL="1141413" indent="-2317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q"/>
        <a:defRPr sz="1800" b="1">
          <a:solidFill>
            <a:schemeClr val="tx1"/>
          </a:solidFill>
          <a:latin typeface="+mn-lt"/>
        </a:defRPr>
      </a:lvl4pPr>
      <a:lvl5pPr marL="1487488" indent="-2317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q"/>
        <a:defRPr sz="1800" b="1">
          <a:solidFill>
            <a:schemeClr val="tx1"/>
          </a:solidFill>
          <a:latin typeface="+mn-lt"/>
        </a:defRPr>
      </a:lvl5pPr>
      <a:lvl6pPr marL="1944688" indent="-2317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q"/>
        <a:defRPr b="1">
          <a:solidFill>
            <a:schemeClr val="tx1"/>
          </a:solidFill>
          <a:latin typeface="+mn-lt"/>
        </a:defRPr>
      </a:lvl6pPr>
      <a:lvl7pPr marL="2401888" indent="-2317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q"/>
        <a:defRPr b="1">
          <a:solidFill>
            <a:schemeClr val="tx1"/>
          </a:solidFill>
          <a:latin typeface="+mn-lt"/>
        </a:defRPr>
      </a:lvl7pPr>
      <a:lvl8pPr marL="2859088" indent="-2317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q"/>
        <a:defRPr b="1">
          <a:solidFill>
            <a:schemeClr val="tx1"/>
          </a:solidFill>
          <a:latin typeface="+mn-lt"/>
        </a:defRPr>
      </a:lvl8pPr>
      <a:lvl9pPr marL="3316288" indent="-2317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q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cose.org/docs/default-source/enchantment/170809-doverick-riskmanagementandmitigation-slides.pdf?sfvrsn=2" TargetMode="External"/><Relationship Id="rId13" Type="http://schemas.openxmlformats.org/officeDocument/2006/relationships/hyperlink" Target="http://www.incose.org/docs/default-source/enchantment/170614-griegoregina-defining-39-system-39--acomprehensiveapproach-recording.mp4?sfvrsn=2" TargetMode="External"/><Relationship Id="rId18" Type="http://schemas.openxmlformats.org/officeDocument/2006/relationships/hyperlink" Target="http://www.incose.org/docs/default-source/enchantment/170308-bensonalan-integrationofagileprinciplesintothesystemsengineeringlifecyclemodel-slides.pdf?sfvrsn=2" TargetMode="External"/><Relationship Id="rId3" Type="http://schemas.openxmlformats.org/officeDocument/2006/relationships/hyperlink" Target="http://www.incose.org/docs/default-source/enchantment/171109-daglicihan-architectingcyberphysicalsystems-slides.pdf?sfvrsn=2" TargetMode="External"/><Relationship Id="rId21" Type="http://schemas.openxmlformats.org/officeDocument/2006/relationships/hyperlink" Target="http://www.incose.org/docs/default-source/enchantment/170208-blackburnmark-transformingsethroughaholisticapproachtomodelcentricse-recording.mp4?sfvrsn=2" TargetMode="External"/><Relationship Id="rId7" Type="http://schemas.openxmlformats.org/officeDocument/2006/relationships/hyperlink" Target="http://www.incose.org/docs/default-source/enchantment/170913-tronaclelen-beyondbiomimicrytosystemsmimicry-recording.mp4?sfvrsn=2" TargetMode="External"/><Relationship Id="rId12" Type="http://schemas.openxmlformats.org/officeDocument/2006/relationships/hyperlink" Target="http://www.incose.org/docs/default-source/enchantment/170614-griegoregina-defining-39-system-39--acomprehensiveapproach-paper.pdf?sfvrsn=2" TargetMode="External"/><Relationship Id="rId17" Type="http://schemas.openxmlformats.org/officeDocument/2006/relationships/hyperlink" Target="http://www.incose.org/docs/default-source/enchantment/170412-schindelbill-systemscommunitylearningfromasmemodelvandvstandardization-recording.mp4?sfvrsn=2" TargetMode="External"/><Relationship Id="rId2" Type="http://schemas.openxmlformats.org/officeDocument/2006/relationships/hyperlink" Target="http://www.incose.org/docs/default-source/enchantment/171208-hunterjohn-holidaysocialflyer.pdf?sfvrsn=2" TargetMode="External"/><Relationship Id="rId16" Type="http://schemas.openxmlformats.org/officeDocument/2006/relationships/hyperlink" Target="http://www.incose.org/docs/default-source/enchantment/170412-schindelbill-systemscommunitylearningfromasmemodelvandvstandardization-slides.pdf?sfvrsn=2" TargetMode="External"/><Relationship Id="rId20" Type="http://schemas.openxmlformats.org/officeDocument/2006/relationships/hyperlink" Target="http://www.incose.org/docs/default-source/enchantment/170208-blackburnmark-transformingsethroughaholisticapproachtomodelcentricse-slides.pdf?sfvrsn=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cose.org/docs/default-source/enchantment/170913-tronaclelen-beyondbiomimicrytosystemsmimicry-slides.pdf?sfvrsn=2" TargetMode="External"/><Relationship Id="rId11" Type="http://schemas.openxmlformats.org/officeDocument/2006/relationships/hyperlink" Target="http://www.incose.org/docs/default-source/enchantment/170614-griegoregina-defining-39-system-39--acomprehensiveapproach-slides.pdf?sfvrsn=2" TargetMode="External"/><Relationship Id="rId5" Type="http://schemas.openxmlformats.org/officeDocument/2006/relationships/hyperlink" Target="https://youtu.be/2WFK0wLnWoU" TargetMode="External"/><Relationship Id="rId15" Type="http://schemas.openxmlformats.org/officeDocument/2006/relationships/hyperlink" Target="http://www.incose.org/docs/default-source/enchantment/170510-schaibledawn-developingthenextgenerationofsystemsengineeringleaders-recording.mp4?sfvrsn=2" TargetMode="External"/><Relationship Id="rId23" Type="http://schemas.openxmlformats.org/officeDocument/2006/relationships/hyperlink" Target="http://www.incose.org/docs/default-source/enchantment/170111-hahnheidi-amissionassuranceframeworkforranddorganizations-recording.mp4?sfvrsn=2" TargetMode="External"/><Relationship Id="rId10" Type="http://schemas.openxmlformats.org/officeDocument/2006/relationships/hyperlink" Target="http://www.incose.org/docs/default-source/enchantment/170706-comptonmary-roberttaylor-july2017socialflyer.pdf?sfvrsn=2" TargetMode="External"/><Relationship Id="rId19" Type="http://schemas.openxmlformats.org/officeDocument/2006/relationships/hyperlink" Target="http://www.incose.org/docs/default-source/enchantment/170308-bensonalan-integrationofagileprinciplesintothesystemsengineeringlifecyclemodel-recording.mp4?sfvrsn=2" TargetMode="External"/><Relationship Id="rId4" Type="http://schemas.openxmlformats.org/officeDocument/2006/relationships/hyperlink" Target="http://www.incose.org/docs/default-source/enchantment/171011-rhodesdonna-whyishuman-modelinteractivityimportanttothefutureofmcse-slides.pdf?sfvrsn=2" TargetMode="External"/><Relationship Id="rId9" Type="http://schemas.openxmlformats.org/officeDocument/2006/relationships/hyperlink" Target="http://www.incose.org/docs/default-source/enchantment/170809-doverick-riskmanagementandmitigation-recording.mp4?sfvrsn=2" TargetMode="External"/><Relationship Id="rId14" Type="http://schemas.openxmlformats.org/officeDocument/2006/relationships/hyperlink" Target="http://www.incose.org/docs/default-source/enchantment/170510-schaibledawn-developingthenextgenerationofsystemsengineeringleaders-slides.pdf?sfvrsn=2" TargetMode="External"/><Relationship Id="rId22" Type="http://schemas.openxmlformats.org/officeDocument/2006/relationships/hyperlink" Target="http://www.incose.org/docs/default-source/enchantment/170111-hahnheidi-amissionassuranceframeworkforranddorganizations-slides.pdf?sfvrsn=2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ose.org/enchantme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78FE6D9-C9B4-4E1C-AB60-ECCB14595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1556"/>
            <a:ext cx="9144000" cy="108022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8A9B8F0-FC59-4DAF-8EC4-13275991F61F}"/>
              </a:ext>
            </a:extLst>
          </p:cNvPr>
          <p:cNvGrpSpPr/>
          <p:nvPr/>
        </p:nvGrpSpPr>
        <p:grpSpPr>
          <a:xfrm>
            <a:off x="-6444" y="0"/>
            <a:ext cx="9156888" cy="5774715"/>
            <a:chOff x="-6444" y="0"/>
            <a:chExt cx="9156888" cy="577471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CE1EDDB-5BB3-47FA-9116-D9E325D49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444" y="562708"/>
              <a:ext cx="9150444" cy="521200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8538029-28BD-45BE-AC0B-B226B58E5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9881"/>
            <a:stretch/>
          </p:blipFill>
          <p:spPr>
            <a:xfrm flipV="1">
              <a:off x="0" y="0"/>
              <a:ext cx="9150444" cy="56453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0F8CC7E-9572-4B33-87A7-14E65F9A23EE}"/>
              </a:ext>
            </a:extLst>
          </p:cNvPr>
          <p:cNvGrpSpPr/>
          <p:nvPr/>
        </p:nvGrpSpPr>
        <p:grpSpPr>
          <a:xfrm>
            <a:off x="3616278" y="8792"/>
            <a:ext cx="1909172" cy="1386746"/>
            <a:chOff x="3616278" y="8792"/>
            <a:chExt cx="1909172" cy="138674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C947E18-D830-4A40-9AB6-E4717D67D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16278" y="8792"/>
              <a:ext cx="1905000" cy="135255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427C32F-E9E1-4056-A3D4-1E51F3698715}"/>
                </a:ext>
              </a:extLst>
            </p:cNvPr>
            <p:cNvSpPr txBox="1"/>
            <p:nvPr/>
          </p:nvSpPr>
          <p:spPr>
            <a:xfrm>
              <a:off x="3629738" y="1204717"/>
              <a:ext cx="1895712" cy="19082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lIns="45720" tIns="18288" rIns="45720" bIns="18288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ENCHANTMENT CHAPTER 2003</a:t>
              </a:r>
              <a:r>
                <a:rPr lang="en-US" sz="1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++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60AE396-CCD2-4BEA-8F19-227CBC5EDA18}"/>
              </a:ext>
            </a:extLst>
          </p:cNvPr>
          <p:cNvSpPr txBox="1"/>
          <p:nvPr/>
        </p:nvSpPr>
        <p:spPr>
          <a:xfrm>
            <a:off x="800101" y="83538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9C3054-6EDB-4A2C-929A-2C27E6DBC45C}"/>
              </a:ext>
            </a:extLst>
          </p:cNvPr>
          <p:cNvSpPr txBox="1"/>
          <p:nvPr/>
        </p:nvSpPr>
        <p:spPr>
          <a:xfrm>
            <a:off x="1524000" y="106052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Regina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871529-15C1-40D9-8524-ED44D885C0E4}"/>
              </a:ext>
            </a:extLst>
          </p:cNvPr>
          <p:cNvSpPr txBox="1"/>
          <p:nvPr/>
        </p:nvSpPr>
        <p:spPr>
          <a:xfrm>
            <a:off x="4492338" y="128565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Curt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91FD5F-9E49-493F-B8BA-5389B0877F41}"/>
              </a:ext>
            </a:extLst>
          </p:cNvPr>
          <p:cNvSpPr txBox="1"/>
          <p:nvPr/>
        </p:nvSpPr>
        <p:spPr>
          <a:xfrm>
            <a:off x="6660575" y="124063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Francis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51397A-DB91-4461-9714-C58489108174}"/>
              </a:ext>
            </a:extLst>
          </p:cNvPr>
          <p:cNvSpPr txBox="1"/>
          <p:nvPr/>
        </p:nvSpPr>
        <p:spPr>
          <a:xfrm>
            <a:off x="7789720" y="1372248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Murray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EF1E2C-FA10-4B81-AC54-978433029E52}"/>
              </a:ext>
            </a:extLst>
          </p:cNvPr>
          <p:cNvSpPr txBox="1"/>
          <p:nvPr/>
        </p:nvSpPr>
        <p:spPr>
          <a:xfrm>
            <a:off x="2505541" y="1249299"/>
            <a:ext cx="817853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latin typeface="Comic Sans MS" panose="030F0702030302020204" pitchFamily="66" charset="0"/>
              </a:rPr>
              <a:t>Erik</a:t>
            </a:r>
            <a:endParaRPr lang="en-US" sz="1200" dirty="0">
              <a:latin typeface="Comic Sans MS" panose="030F0702030302020204" pitchFamily="66" charset="0"/>
            </a:endParaRPr>
          </a:p>
          <a:p>
            <a:pPr algn="ctr">
              <a:lnSpc>
                <a:spcPct val="85000"/>
              </a:lnSpc>
            </a:pPr>
            <a:r>
              <a:rPr lang="en-US" sz="1200" dirty="0">
                <a:latin typeface="Comic Sans MS" panose="030F0702030302020204" pitchFamily="66" charset="0"/>
              </a:rPr>
              <a:t>(in drag)</a:t>
            </a:r>
          </a:p>
        </p:txBody>
      </p:sp>
    </p:spTree>
    <p:extLst>
      <p:ext uri="{BB962C8B-B14F-4D97-AF65-F5344CB8AC3E}">
        <p14:creationId xmlns:p14="http://schemas.microsoft.com/office/powerpoint/2010/main" val="2603074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CF50C4-2741-49B3-9FCB-4644AAC59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0" y="0"/>
            <a:ext cx="872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2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A0A20D-5EC8-4214-89A9-AD7769034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69" y="1"/>
            <a:ext cx="916993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0F32F9-C9C8-4A0E-B838-1B7E35F4C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2132867"/>
            <a:ext cx="76485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6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E68178-EE47-43DC-8F55-B3B266241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88" y="0"/>
            <a:ext cx="84650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7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E890C-C394-4D54-9E25-DD531664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8" y="0"/>
            <a:ext cx="904905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71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7766-61E9-452F-97E1-3234221D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Enchantment Chapter - 2017 Meeting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4984A-D938-4E6A-8450-6C4F0353E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Dec 8, 2017 John Hunter producing, Mary Compton speaking, Sandia National Labs</a:t>
            </a:r>
          </a:p>
          <a:p>
            <a:pPr marL="342900"/>
            <a:r>
              <a:rPr lang="en-US" sz="1400" u="sng" dirty="0">
                <a:hlinkClick r:id="rId2"/>
              </a:rPr>
              <a:t>Holiday Social Flyer - Lions, Zebras, and Giraffes, Oh My!</a:t>
            </a:r>
            <a:r>
              <a:rPr lang="en-US" sz="1400" dirty="0"/>
              <a:t> </a:t>
            </a:r>
          </a:p>
          <a:p>
            <a:r>
              <a:rPr lang="en-US" sz="1400" dirty="0"/>
              <a:t>Nov 9, 2017 Cihan Dagli, Missouri University of Science &amp; Technology</a:t>
            </a:r>
          </a:p>
          <a:p>
            <a:pPr marL="342900"/>
            <a:r>
              <a:rPr lang="en-US" sz="1400" u="sng" dirty="0">
                <a:hlinkClick r:id="rId3"/>
              </a:rPr>
              <a:t>Architecting Cyber Physical Systems</a:t>
            </a:r>
            <a:r>
              <a:rPr lang="en-US" sz="1400" u="sng" dirty="0"/>
              <a:t>, Recording not available.</a:t>
            </a:r>
          </a:p>
          <a:p>
            <a:r>
              <a:rPr lang="en-US" sz="1400" dirty="0"/>
              <a:t>Oct 11, 2017 Donna Rhodes, Massachusetts Institute of Technology</a:t>
            </a:r>
          </a:p>
          <a:p>
            <a:pPr marL="342900"/>
            <a:r>
              <a:rPr lang="en-US" sz="1400" u="sng" dirty="0">
                <a:hlinkClick r:id="rId4"/>
              </a:rPr>
              <a:t>Why is Human-Model Interactivity Important to Model-Centric Systems Engineering?</a:t>
            </a:r>
            <a:r>
              <a:rPr lang="en-US" sz="1400" u="sng" dirty="0"/>
              <a:t>  </a:t>
            </a:r>
            <a:r>
              <a:rPr lang="en-US" sz="1400" u="sng" dirty="0">
                <a:hlinkClick r:id="rId5"/>
              </a:rPr>
              <a:t>Recording</a:t>
            </a:r>
            <a:endParaRPr lang="en-US" sz="1400" u="sng" dirty="0"/>
          </a:p>
          <a:p>
            <a:r>
              <a:rPr lang="en-US" sz="1400" dirty="0"/>
              <a:t>Sep 13, 2017 Len </a:t>
            </a:r>
            <a:r>
              <a:rPr lang="en-US" sz="1400" dirty="0" err="1"/>
              <a:t>Troncale</a:t>
            </a:r>
            <a:r>
              <a:rPr lang="en-US" sz="1400" dirty="0"/>
              <a:t>, California State Polytechnic University</a:t>
            </a:r>
          </a:p>
          <a:p>
            <a:pPr marL="342900"/>
            <a:r>
              <a:rPr lang="en-US" sz="1400" u="sng" dirty="0">
                <a:hlinkClick r:id="rId6"/>
              </a:rPr>
              <a:t>Beyond Biomimicry to Systems Mimicry</a:t>
            </a:r>
            <a:r>
              <a:rPr lang="en-US" sz="1400" u="sng" dirty="0"/>
              <a:t>, </a:t>
            </a:r>
            <a:r>
              <a:rPr lang="en-US" sz="1400" u="sng" dirty="0">
                <a:hlinkClick r:id="rId7"/>
              </a:rPr>
              <a:t>Recording</a:t>
            </a:r>
            <a:endParaRPr lang="en-US" sz="1400" u="sng" dirty="0"/>
          </a:p>
          <a:p>
            <a:r>
              <a:rPr lang="en-US" sz="1400" dirty="0"/>
              <a:t>Aug 9, 2017 Rick Dove, Paradigm Shift International</a:t>
            </a:r>
          </a:p>
          <a:p>
            <a:pPr marL="342900"/>
            <a:r>
              <a:rPr lang="en-US" sz="1400" u="sng" dirty="0">
                <a:hlinkClick r:id="rId8"/>
              </a:rPr>
              <a:t>Agile Systems and Processes 106 – Risk Management and Mitigation</a:t>
            </a:r>
            <a:r>
              <a:rPr lang="en-US" sz="1400" u="sng" dirty="0"/>
              <a:t>, </a:t>
            </a:r>
            <a:r>
              <a:rPr lang="en-US" sz="1400" u="sng" dirty="0">
                <a:hlinkClick r:id="rId9"/>
              </a:rPr>
              <a:t>Recording</a:t>
            </a:r>
            <a:endParaRPr lang="en-US" sz="1400" u="sng" dirty="0"/>
          </a:p>
          <a:p>
            <a:r>
              <a:rPr lang="en-US" sz="1400" dirty="0"/>
              <a:t>July 6, 2017 Mary Compton producing and Robert Taylor speaking, Friedman Recycling</a:t>
            </a:r>
          </a:p>
          <a:p>
            <a:pPr marL="342900"/>
            <a:r>
              <a:rPr lang="en-US" sz="1400" u="sng" dirty="0">
                <a:hlinkClick r:id="rId10"/>
              </a:rPr>
              <a:t>Summer Social Event at Chama River Brewing Company – Flyer</a:t>
            </a:r>
            <a:endParaRPr lang="en-US" sz="1400" u="sng" dirty="0"/>
          </a:p>
          <a:p>
            <a:r>
              <a:rPr lang="en-US" sz="1400" dirty="0"/>
              <a:t>June 14, 2017 Regina Griego, Sandia National Labs</a:t>
            </a:r>
          </a:p>
          <a:p>
            <a:pPr marL="342900"/>
            <a:r>
              <a:rPr lang="en-US" sz="1400" u="sng" dirty="0">
                <a:hlinkClick r:id="rId11"/>
              </a:rPr>
              <a:t>Defining “System” – a Comprehensive Approach</a:t>
            </a:r>
            <a:r>
              <a:rPr lang="en-US" sz="1400" u="sng" dirty="0"/>
              <a:t>, </a:t>
            </a:r>
            <a:r>
              <a:rPr lang="en-US" sz="1400" u="sng" dirty="0">
                <a:hlinkClick r:id="rId12"/>
              </a:rPr>
              <a:t>IS17 Paper</a:t>
            </a:r>
            <a:r>
              <a:rPr lang="en-US" sz="1400" u="sng" dirty="0"/>
              <a:t>, </a:t>
            </a:r>
            <a:r>
              <a:rPr lang="en-US" sz="1400" u="sng" dirty="0">
                <a:hlinkClick r:id="rId13"/>
              </a:rPr>
              <a:t>Recording</a:t>
            </a:r>
            <a:endParaRPr lang="en-US" sz="1400" u="sng" dirty="0"/>
          </a:p>
          <a:p>
            <a:r>
              <a:rPr lang="en-US" sz="1400" dirty="0"/>
              <a:t>May 10, 2017 Dawn </a:t>
            </a:r>
            <a:r>
              <a:rPr lang="en-US" sz="1400" dirty="0" err="1"/>
              <a:t>Schaible</a:t>
            </a:r>
            <a:r>
              <a:rPr lang="en-US" sz="1400" dirty="0"/>
              <a:t>, NASA</a:t>
            </a:r>
          </a:p>
          <a:p>
            <a:pPr marL="342900"/>
            <a:r>
              <a:rPr lang="en-US" sz="1400" u="sng" dirty="0">
                <a:hlinkClick r:id="rId14"/>
              </a:rPr>
              <a:t>Developing the Next Generation of Systems Engineering Leaders</a:t>
            </a:r>
            <a:r>
              <a:rPr lang="en-US" sz="1400" u="sng" dirty="0"/>
              <a:t>, </a:t>
            </a:r>
            <a:r>
              <a:rPr lang="en-US" sz="1400" u="sng" dirty="0">
                <a:hlinkClick r:id="rId15"/>
              </a:rPr>
              <a:t>Recording</a:t>
            </a:r>
            <a:endParaRPr lang="en-US" sz="1400" u="sng" dirty="0"/>
          </a:p>
          <a:p>
            <a:r>
              <a:rPr lang="en-US" sz="1400" dirty="0"/>
              <a:t>April 12, 2017 Bill Schindel, ICTT System Sciences</a:t>
            </a:r>
          </a:p>
          <a:p>
            <a:pPr marL="342900"/>
            <a:r>
              <a:rPr lang="en-US" sz="1400" u="sng" dirty="0">
                <a:hlinkClick r:id="rId16"/>
              </a:rPr>
              <a:t>ASME Work in Computational Model V&amp;V Standardization</a:t>
            </a:r>
            <a:r>
              <a:rPr lang="en-US" sz="1400" u="sng" dirty="0"/>
              <a:t>, </a:t>
            </a:r>
            <a:r>
              <a:rPr lang="en-US" sz="1400" u="sng" dirty="0">
                <a:hlinkClick r:id="rId17"/>
              </a:rPr>
              <a:t>Recording</a:t>
            </a:r>
            <a:endParaRPr lang="en-US" sz="1400" u="sng" dirty="0"/>
          </a:p>
          <a:p>
            <a:r>
              <a:rPr lang="en-US" sz="1400" dirty="0"/>
              <a:t>March 8, 2017  Alan Benson, California Department of Transportation</a:t>
            </a:r>
          </a:p>
          <a:p>
            <a:pPr marL="342900"/>
            <a:r>
              <a:rPr lang="en-US" sz="1400" u="sng" dirty="0">
                <a:hlinkClick r:id="rId18"/>
              </a:rPr>
              <a:t>Integration of Agile Principles into the Systems Engineering Lifecycle Model</a:t>
            </a:r>
            <a:r>
              <a:rPr lang="en-US" sz="1400" u="sng" dirty="0"/>
              <a:t>, </a:t>
            </a:r>
            <a:r>
              <a:rPr lang="en-US" sz="1400" u="sng" dirty="0">
                <a:hlinkClick r:id="rId19"/>
              </a:rPr>
              <a:t>Recording</a:t>
            </a:r>
            <a:endParaRPr lang="en-US" sz="1400" u="sng" dirty="0"/>
          </a:p>
          <a:p>
            <a:r>
              <a:rPr lang="en-US" sz="1400" dirty="0"/>
              <a:t>February 8, 2017  Mark Blackburn, Stevens Institute of Technology</a:t>
            </a:r>
          </a:p>
          <a:p>
            <a:pPr marL="342900"/>
            <a:r>
              <a:rPr lang="en-US" sz="1400" u="sng" dirty="0">
                <a:hlinkClick r:id="rId20"/>
              </a:rPr>
              <a:t>Transforming Systems Engineering to Model-Centric Systems Engineering</a:t>
            </a:r>
            <a:r>
              <a:rPr lang="en-US" sz="1400" u="sng" dirty="0"/>
              <a:t>, </a:t>
            </a:r>
            <a:r>
              <a:rPr lang="en-US" sz="1400" u="sng" dirty="0">
                <a:hlinkClick r:id="rId21"/>
              </a:rPr>
              <a:t>Recording</a:t>
            </a:r>
            <a:endParaRPr lang="en-US" sz="1400" u="sng" dirty="0"/>
          </a:p>
          <a:p>
            <a:r>
              <a:rPr lang="en-US" sz="1400" dirty="0"/>
              <a:t>January 11, 2017  Heidi Hahn, Los Alamos National Laboratory</a:t>
            </a:r>
          </a:p>
          <a:p>
            <a:pPr marL="342900"/>
            <a:r>
              <a:rPr lang="en-US" sz="1400" u="sng" dirty="0">
                <a:hlinkClick r:id="rId22"/>
              </a:rPr>
              <a:t>A Mission Assurance Framework for R and D Organizations</a:t>
            </a:r>
            <a:r>
              <a:rPr lang="en-US" sz="1400" u="sng" dirty="0"/>
              <a:t>, </a:t>
            </a:r>
            <a:r>
              <a:rPr lang="en-US" sz="1400" u="sng" dirty="0">
                <a:hlinkClick r:id="rId23"/>
              </a:rPr>
              <a:t>Recording</a:t>
            </a:r>
            <a:endParaRPr lang="en-US" sz="1400" u="sng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0749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1E14DE-44C4-451B-AC4E-B9229B9B0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2F9295-8360-4F60-A654-365A2EA24B7C}"/>
              </a:ext>
            </a:extLst>
          </p:cNvPr>
          <p:cNvSpPr txBox="1"/>
          <p:nvPr/>
        </p:nvSpPr>
        <p:spPr>
          <a:xfrm>
            <a:off x="0" y="53721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 pioneered the Systems Summit Concept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 Socorro at New Mexico Tech in 2016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an Encore in 2017 – Will it Happen Again?</a:t>
            </a:r>
          </a:p>
        </p:txBody>
      </p:sp>
    </p:spTree>
    <p:extLst>
      <p:ext uri="{BB962C8B-B14F-4D97-AF65-F5344CB8AC3E}">
        <p14:creationId xmlns:p14="http://schemas.microsoft.com/office/powerpoint/2010/main" val="2232290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D09F6-4CC7-4F17-B4E9-FBAB3D568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88" y="140677"/>
            <a:ext cx="9144134" cy="656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3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3F8CC1-BFAB-4936-A88A-606490A45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" y="0"/>
            <a:ext cx="9150676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31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E2FCBC-B0DD-43EC-A1AD-1B3CDF58C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" y="861646"/>
            <a:ext cx="9140973" cy="5116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62695-207E-4ADD-9D56-E043ADB46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90158"/>
            <a:ext cx="40005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16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89140-6364-4882-88DC-08904337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56" y="165100"/>
            <a:ext cx="9155955" cy="381000"/>
          </a:xfrm>
        </p:spPr>
        <p:txBody>
          <a:bodyPr/>
          <a:lstStyle/>
          <a:p>
            <a:r>
              <a:rPr lang="en-US" dirty="0"/>
              <a:t>Chapter Recognizes Outstanding Performers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A99F18-5197-4BE3-A104-04C9EA9F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9"/>
          <a:stretch>
            <a:fillRect/>
          </a:stretch>
        </p:blipFill>
        <p:spPr bwMode="auto">
          <a:xfrm>
            <a:off x="-11956" y="1111180"/>
            <a:ext cx="9164747" cy="52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07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FC451F-6564-4873-8E60-5651CE71C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5"/>
            <a:ext cx="9144000" cy="5543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7240E3-B9E4-45B1-BF58-4A3042A08D62}"/>
              </a:ext>
            </a:extLst>
          </p:cNvPr>
          <p:cNvSpPr txBox="1"/>
          <p:nvPr/>
        </p:nvSpPr>
        <p:spPr>
          <a:xfrm>
            <a:off x="2712427" y="422032"/>
            <a:ext cx="371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www.incose.org/enchantment</a:t>
            </a:r>
            <a:r>
              <a:rPr lang="en-US" dirty="0"/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4BB61A-F5F1-4DBC-81A7-263243EE0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324407"/>
            <a:ext cx="9144001" cy="15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65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169E8B-47AB-4A72-973D-F251825FD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0"/>
          <a:stretch/>
        </p:blipFill>
        <p:spPr>
          <a:xfrm>
            <a:off x="202226" y="2"/>
            <a:ext cx="8745120" cy="4081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87C720-0514-4B69-BE9D-22A91AE76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54" y="4125074"/>
            <a:ext cx="8745120" cy="273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72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Director’s Value-Based Personal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/>
            <a:r>
              <a:rPr lang="en-US" dirty="0"/>
              <a:t>Annual 4-hour strategic planning retreat – with President’s straw-man in advance.</a:t>
            </a:r>
          </a:p>
          <a:p>
            <a:pPr marL="231775" indent="-231775"/>
            <a:r>
              <a:rPr lang="en-US" dirty="0"/>
              <a:t>Eleven 1-hour BOD meetings: pre-</a:t>
            </a:r>
            <a:r>
              <a:rPr lang="en-US" dirty="0" err="1"/>
              <a:t>lim</a:t>
            </a:r>
            <a:r>
              <a:rPr lang="en-US" dirty="0"/>
              <a:t> agenda, final agenda, pre-reading facilitates tight-schedule adherence for timely BOD decisions.</a:t>
            </a:r>
          </a:p>
          <a:p>
            <a:pPr marL="231775" indent="-231775"/>
            <a:r>
              <a:rPr lang="en-US" dirty="0"/>
              <a:t>Proper by laws and BOD meetings: Robert’s Rules.</a:t>
            </a:r>
          </a:p>
          <a:p>
            <a:pPr marL="231775" indent="-231775"/>
            <a:r>
              <a:rPr lang="en-US" dirty="0"/>
              <a:t>Timely BOD minutes with traceable decisions and actions.</a:t>
            </a:r>
          </a:p>
          <a:p>
            <a:pPr marL="231775" indent="-231775"/>
            <a:r>
              <a:rPr lang="en-US" dirty="0"/>
              <a:t>BOD recruitment: for diversity, valued professional development, engagement.</a:t>
            </a:r>
          </a:p>
          <a:p>
            <a:pPr marL="231775" indent="-231775"/>
            <a:r>
              <a:rPr lang="en-US" dirty="0"/>
              <a:t>Budget and treasury quarterly reviews: operate at break even, maintain reserve.</a:t>
            </a:r>
          </a:p>
          <a:p>
            <a:pPr marL="231775" indent="-231775"/>
            <a:r>
              <a:rPr lang="en-US" dirty="0"/>
              <a:t>Member communications: effective and kept to a minimum.</a:t>
            </a:r>
          </a:p>
          <a:p>
            <a:pPr marL="231775" indent="-231775"/>
            <a:r>
              <a:rPr lang="en-US" dirty="0"/>
              <a:t>Criteria-based meeting speaker/topic selections: not who’s available, but who’s appropriate.</a:t>
            </a:r>
          </a:p>
          <a:p>
            <a:pPr marL="231775" indent="-231775"/>
            <a:r>
              <a:rPr lang="en-US" dirty="0"/>
              <a:t>Criteria-based tutorial leader/topic selections: not who’s available, but who’s appropriate.</a:t>
            </a:r>
          </a:p>
          <a:p>
            <a:pPr marL="231775" indent="-231775"/>
            <a:r>
              <a:rPr lang="en-US" dirty="0"/>
              <a:t>Tutorial production: two days/year, affordable, supported effectively.</a:t>
            </a:r>
          </a:p>
          <a:p>
            <a:pPr marL="231775" indent="-231775"/>
            <a:r>
              <a:rPr lang="en-US" dirty="0"/>
              <a:t>Social event production: subsidized, dinner, attractive location/event, networking, recruitment, planned, supported, and implemented effectively.</a:t>
            </a:r>
          </a:p>
          <a:p>
            <a:pPr marL="231775" indent="-231775"/>
            <a:r>
              <a:rPr lang="en-US" dirty="0"/>
              <a:t>Regional event production: member engagement and professional development, planned, supported and implemented effectively.</a:t>
            </a:r>
          </a:p>
          <a:p>
            <a:pPr marL="231775" indent="-231775"/>
            <a:r>
              <a:rPr lang="en-US" dirty="0"/>
              <a:t>Newsletter: public face of the Chapter, value to members, and recruitment tool.</a:t>
            </a:r>
          </a:p>
          <a:p>
            <a:pPr marL="231775" indent="-231775"/>
            <a:r>
              <a:rPr lang="en-US" dirty="0"/>
              <a:t>Web site: public face of the Chapter, value to members, and recruitment tool.</a:t>
            </a:r>
          </a:p>
        </p:txBody>
      </p:sp>
    </p:spTree>
    <p:extLst>
      <p:ext uri="{BB962C8B-B14F-4D97-AF65-F5344CB8AC3E}">
        <p14:creationId xmlns:p14="http://schemas.microsoft.com/office/powerpoint/2010/main" val="2204963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539"/>
            <a:ext cx="2286000" cy="415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0" marR="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Reputation GOAL 1</a:t>
            </a:r>
          </a:p>
          <a:p>
            <a:pPr marL="0" marR="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Recognized as the </a:t>
            </a:r>
            <a:b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Regional Voice-of-SE</a:t>
            </a:r>
            <a:endParaRPr lang="en-US" sz="1200" b="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 indent="-17145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  <a:p>
            <a:pPr marL="0" marR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Need: Awareness in the community of INCOSE and Chapter as valued resources.</a:t>
            </a:r>
          </a:p>
          <a:p>
            <a:pPr marL="0" marR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Intent: Effective member and Chapter involvement with regional organizations.</a:t>
            </a:r>
          </a:p>
          <a:p>
            <a:pPr marL="0" marR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OPERATIONAL ACTIVITIES</a:t>
            </a:r>
          </a:p>
          <a:p>
            <a:pPr marL="169863" marR="0" lvl="0" indent="-169863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69863" algn="l"/>
              </a:tabLs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Ascertain appropriate regional interests.</a:t>
            </a:r>
          </a:p>
          <a:p>
            <a:pPr marL="169863" marR="0" lvl="0" indent="-169863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69863" algn="l"/>
              </a:tabLst>
            </a:pP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Facilitate regional interaction.</a:t>
            </a:r>
            <a:endParaRPr lang="en-US" sz="1200" b="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863" marR="0" lvl="0" indent="-169863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69863" algn="l"/>
              </a:tabLst>
            </a:pP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Provide regional interaction.</a:t>
            </a:r>
          </a:p>
          <a:p>
            <a:pPr marL="169863" marR="0" lvl="0" indent="-169863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69863" algn="l"/>
              </a:tabLst>
            </a:pP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Develop value proposition for chapter and target regional interactions.</a:t>
            </a:r>
            <a:endParaRPr lang="en-US" sz="1200" b="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547539"/>
            <a:ext cx="2286000" cy="415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Reputation GOAL 2</a:t>
            </a:r>
          </a:p>
          <a:p>
            <a:pPr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THE Go-To Place for</a:t>
            </a:r>
            <a:b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Professional Development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</a:p>
          <a:p>
            <a:pPr marL="171450" indent="-17145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OBJECTIVE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Need: Local resource for meaningful SE professional development.</a:t>
            </a:r>
            <a:br>
              <a:rPr lang="en-US" sz="1200" b="0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en-US" sz="1200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Intent: Exposure to SME’s in the theory and practice of leading SE concepts.</a:t>
            </a:r>
            <a:r>
              <a:rPr lang="en-US" sz="1200" b="0" dirty="0">
                <a:latin typeface="Arial Narrow" panose="020B0606020202030204" pitchFamily="34" charset="0"/>
              </a:rPr>
              <a:t> </a:t>
            </a:r>
          </a:p>
          <a:p>
            <a:pPr marL="0" marR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1200" b="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OPERATIONAL ACTIVITIES</a:t>
            </a:r>
          </a:p>
          <a:p>
            <a:pPr marL="169863" indent="-169863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69863" algn="l"/>
              </a:tabLst>
            </a:pPr>
            <a:r>
              <a:rPr lang="en-US" sz="12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Ascertain member interests.</a:t>
            </a:r>
          </a:p>
          <a:p>
            <a:pPr marL="169863" indent="-169863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69863" algn="l"/>
              </a:tabLst>
            </a:pPr>
            <a:r>
              <a:rPr lang="en-US" sz="12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Provide in-demand talks/tutorials.</a:t>
            </a:r>
          </a:p>
          <a:p>
            <a:pPr marL="169863" indent="-169863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69863" algn="l"/>
              </a:tabLst>
            </a:pPr>
            <a:r>
              <a:rPr lang="en-US" sz="12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Facilitate member active engagement.</a:t>
            </a:r>
          </a:p>
          <a:p>
            <a:pPr marL="169863" indent="-169863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69863" algn="l"/>
              </a:tabLst>
            </a:pPr>
            <a:r>
              <a:rPr lang="en-US" sz="12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Facilitate INCOSE WG involvement.</a:t>
            </a:r>
          </a:p>
          <a:p>
            <a:pPr marL="169863" indent="-169863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69863" algn="l"/>
              </a:tabLst>
            </a:pPr>
            <a:r>
              <a:rPr lang="en-US" sz="12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Facilitate SEP certification.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547539"/>
            <a:ext cx="2286000" cy="415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0" marR="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Reputation GOAL 3</a:t>
            </a:r>
          </a:p>
          <a:p>
            <a:pPr marL="0" marR="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Member-Rewarding</a:t>
            </a:r>
            <a:b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Activities</a:t>
            </a:r>
            <a:endParaRPr lang="en-US" sz="1200" b="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71450" marR="0" indent="-17145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OBJECTIVE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Need: Opportunities for active engagement with Chapter resources.</a:t>
            </a:r>
            <a:b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Intent: Member-attracting projects and workshops that engage Chapter members.</a:t>
            </a:r>
          </a:p>
          <a:p>
            <a:pPr marL="0" marR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OPERATIONAL ACTIVITIES</a:t>
            </a:r>
          </a:p>
          <a:p>
            <a:pPr marL="169863" marR="0" lvl="0" indent="-169863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69863" algn="l"/>
              </a:tabLst>
            </a:pPr>
            <a:r>
              <a:rPr lang="en-US" sz="12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Ascertain member interests.</a:t>
            </a:r>
          </a:p>
          <a:p>
            <a:pPr marL="169863" marR="0" lvl="0" indent="-169863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69863" algn="l"/>
              </a:tabLst>
            </a:pPr>
            <a:r>
              <a:rPr lang="en-US" sz="12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Provide facilitated member active-engagement.</a:t>
            </a:r>
          </a:p>
          <a:p>
            <a:pPr marL="169863" indent="-169863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69863" algn="l"/>
              </a:tabLst>
            </a:pPr>
            <a:r>
              <a:rPr lang="en-US" sz="12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Facilitate INCOSE WG involvement.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2547539"/>
            <a:ext cx="2286000" cy="415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Reputation GOAL 4</a:t>
            </a:r>
          </a:p>
          <a:p>
            <a:pPr marL="0" marR="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Reliable and Effective</a:t>
            </a:r>
            <a:b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Chapter</a:t>
            </a:r>
            <a:endParaRPr lang="en-US" sz="1200" b="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indent="-17145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OBJECTIVE</a:t>
            </a:r>
          </a:p>
          <a:p>
            <a:pPr marL="0" marR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Need: Chapter strategic and operational effectiveness.</a:t>
            </a:r>
            <a:b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b="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Intent: Development and execution of goal-achieving</a:t>
            </a:r>
            <a:b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and Operational Plans.</a:t>
            </a:r>
          </a:p>
          <a:p>
            <a:pPr marL="0" marR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OPERATIONAL ACTIVITIES</a:t>
            </a:r>
          </a:p>
          <a:p>
            <a:pPr marL="169863" indent="-169863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69863" algn="l"/>
              </a:tabLst>
            </a:pPr>
            <a:r>
              <a:rPr lang="en-US" sz="12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Planning at Strategic and Operational levels.</a:t>
            </a:r>
          </a:p>
          <a:p>
            <a:pPr marL="169863" indent="-169863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69863" algn="l"/>
              </a:tabLst>
            </a:pPr>
            <a:r>
              <a:rPr lang="en-US" sz="12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Review execution effectiveness of all goals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05545"/>
            <a:ext cx="2286000" cy="20723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marL="0" marR="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</a:p>
          <a:p>
            <a:pPr marL="0" marR="0" 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Serving members</a:t>
            </a:r>
          </a:p>
          <a:p>
            <a:pPr marL="0" marR="0" 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Excellence</a:t>
            </a:r>
          </a:p>
          <a:p>
            <a:pPr marL="0" marR="0" 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</a:p>
          <a:p>
            <a:pPr marL="0" marR="0" 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1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</a:p>
          <a:p>
            <a:pPr marL="0" marR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tabLst>
                <a:tab pos="228600" algn="l"/>
                <a:tab pos="685800" algn="l"/>
              </a:tabLs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Goal 1:	Director of Outreach</a:t>
            </a:r>
          </a:p>
          <a:p>
            <a:pPr marL="685800" marR="0" indent="-68580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Goal 2:	Director of Professional Development</a:t>
            </a:r>
          </a:p>
          <a:p>
            <a:pPr marL="0" marR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Goal 3: VP, President Elect</a:t>
            </a:r>
          </a:p>
          <a:p>
            <a:pPr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	Goal 4: President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305545"/>
            <a:ext cx="2286000" cy="20723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pPr marL="0" marR="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Established 2003</a:t>
            </a:r>
          </a:p>
          <a:p>
            <a:pPr marL="0" marR="0" algn="ctr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Bronze Award 2005</a:t>
            </a:r>
          </a:p>
          <a:p>
            <a:pPr marL="0" marR="0" algn="ctr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Director’s Award 2006</a:t>
            </a:r>
          </a:p>
          <a:p>
            <a:pPr marL="0" marR="0" algn="ctr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Gold Award 2006, 2007, 2008, 2009, 2010, 2011, 2014</a:t>
            </a:r>
          </a:p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1200" b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Platinum Award 2015, 2016</a:t>
            </a:r>
            <a:endParaRPr lang="en-US" sz="1200" b="0" dirty="0">
              <a:latin typeface="Arial Narrow" panose="020B0606020202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305545"/>
            <a:ext cx="9144000" cy="2241994"/>
            <a:chOff x="0" y="305545"/>
            <a:chExt cx="9144000" cy="2241994"/>
          </a:xfrm>
        </p:grpSpPr>
        <p:sp>
          <p:nvSpPr>
            <p:cNvPr id="12" name="Rectangle 11"/>
            <p:cNvSpPr/>
            <p:nvPr/>
          </p:nvSpPr>
          <p:spPr bwMode="auto">
            <a:xfrm>
              <a:off x="0" y="2377907"/>
              <a:ext cx="9144000" cy="169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0" y="305545"/>
              <a:ext cx="4572000" cy="20723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VISION</a:t>
              </a:r>
            </a:p>
            <a:p>
              <a:pPr marL="0" marR="0" algn="ctr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0" dirty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 the professional organization that is the regional focal point</a:t>
              </a:r>
              <a:br>
                <a:rPr lang="en-US" sz="1200" b="0" dirty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200" b="0" dirty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for the SE Community of Practice.</a:t>
              </a:r>
            </a:p>
            <a:p>
              <a:pPr marL="0" marR="0" algn="ctr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MISSION</a:t>
              </a:r>
            </a:p>
            <a:p>
              <a:pPr marL="0" marR="0" algn="ctr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0" dirty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Provide professional development value to members.</a:t>
              </a:r>
            </a:p>
            <a:p>
              <a:pPr marL="22860" marR="0" algn="ctr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STRATEGIES</a:t>
              </a:r>
            </a:p>
            <a:p>
              <a:pPr marL="169863" marR="0" lvl="0" indent="-169863">
                <a:lnSpc>
                  <a:spcPct val="85000"/>
                </a:lnSpc>
                <a:spcBef>
                  <a:spcPts val="40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200" b="0" dirty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Grow synergistic involvement with regional organizations.</a:t>
              </a:r>
            </a:p>
            <a:p>
              <a:pPr marL="169863" marR="0" lvl="0" indent="-169863">
                <a:lnSpc>
                  <a:spcPct val="85000"/>
                </a:lnSpc>
                <a:spcBef>
                  <a:spcPts val="40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200" b="0" dirty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Implement member professional development opportunities &amp; engagement.</a:t>
              </a:r>
            </a:p>
            <a:p>
              <a:pPr marL="169863" marR="0" lvl="0" indent="-169863">
                <a:lnSpc>
                  <a:spcPct val="85000"/>
                </a:lnSpc>
                <a:spcBef>
                  <a:spcPts val="40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200" b="0" dirty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Cultivate member-attracting appreciation of Chapter performance.</a:t>
              </a:r>
              <a:endParaRPr lang="en-US" sz="1200" b="0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297430" y="2340085"/>
              <a:ext cx="4572000" cy="76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6858000" y="2057400"/>
              <a:ext cx="0" cy="30405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2438400" y="0"/>
            <a:ext cx="4368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2017 Enchantment Chapter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091710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Went after Circle awards initially as “good-chapter” guidance.</a:t>
            </a:r>
          </a:p>
          <a:p>
            <a:r>
              <a:rPr lang="en-US" dirty="0"/>
              <a:t>But in 2012/13 we thought: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Award criteria had no affect on what the Chapter actually did.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What got done was only because somebody wanted to do it, </a:t>
            </a:r>
            <a:br>
              <a:rPr lang="en-US" dirty="0"/>
            </a:br>
            <a:r>
              <a:rPr lang="en-US" dirty="0"/>
              <a:t>not because someone else thought it ought to be done.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What got done was good accomplishment for Chapter mission.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Felt it was micro management by INCOSE Central with misplaced values,</a:t>
            </a:r>
            <a:br>
              <a:rPr lang="en-US" dirty="0"/>
            </a:br>
            <a:r>
              <a:rPr lang="en-US" dirty="0"/>
              <a:t>many categories of insufficient interest to engage quality leadership.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We used it simply to get a trophy???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Conclusion: A lot of work and frustration for no real value.</a:t>
            </a:r>
          </a:p>
          <a:p>
            <a:endParaRPr lang="en-US" dirty="0"/>
          </a:p>
          <a:p>
            <a:r>
              <a:rPr lang="en-US" dirty="0"/>
              <a:t>Now we think differently, and use the award criteria for purpose: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Makes us reflect on what was actually done, and appreciate who’s engaged.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Provides ideas for consideration.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Good VP prep and thought stimulation for upcoming Presidential year.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VP is responsible for submission, with assistance BOD-wide.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President has prior experience, assists heavily, and owns the award as legacy.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02DAB-32AD-4865-A5E4-75AB0832B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1556"/>
            <a:ext cx="9144000" cy="10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4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2408BC-0003-4DEA-BF11-7575AE41C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" y="8792"/>
            <a:ext cx="9116687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0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BE543C-BB7D-47A2-869C-93F47C882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6" y="8795"/>
            <a:ext cx="9022499" cy="67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3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52B1B5-191F-4450-94AA-7B945F490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71" y="0"/>
            <a:ext cx="8654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9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FDDF52-448A-4FE0-AC82-EBDCEBEFC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" t="2823" r="728"/>
          <a:stretch/>
        </p:blipFill>
        <p:spPr>
          <a:xfrm>
            <a:off x="12163" y="2488223"/>
            <a:ext cx="9131838" cy="4360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A6FED-FB7A-458A-86CB-942AC279C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1469"/>
            <a:ext cx="9134475" cy="2476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A3462C-8999-4FC4-B3D2-635F47649355}"/>
              </a:ext>
            </a:extLst>
          </p:cNvPr>
          <p:cNvSpPr txBox="1"/>
          <p:nvPr/>
        </p:nvSpPr>
        <p:spPr>
          <a:xfrm>
            <a:off x="3482015" y="8790"/>
            <a:ext cx="30059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Chapter Members at IW17</a:t>
            </a:r>
          </a:p>
        </p:txBody>
      </p:sp>
    </p:spTree>
    <p:extLst>
      <p:ext uri="{BB962C8B-B14F-4D97-AF65-F5344CB8AC3E}">
        <p14:creationId xmlns:p14="http://schemas.microsoft.com/office/powerpoint/2010/main" val="424562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B4A179-DEED-455C-8321-A145B7CB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032"/>
            <a:ext cx="9144000" cy="6009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8872C0-101D-413A-BF44-691EC3FCE5C9}"/>
              </a:ext>
            </a:extLst>
          </p:cNvPr>
          <p:cNvSpPr txBox="1"/>
          <p:nvPr/>
        </p:nvSpPr>
        <p:spPr>
          <a:xfrm>
            <a:off x="0" y="14067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Working Group Feature in Every Newsletter</a:t>
            </a:r>
          </a:p>
        </p:txBody>
      </p:sp>
    </p:spTree>
    <p:extLst>
      <p:ext uri="{BB962C8B-B14F-4D97-AF65-F5344CB8AC3E}">
        <p14:creationId xmlns:p14="http://schemas.microsoft.com/office/powerpoint/2010/main" val="405236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16B087-FABD-4F71-878E-D6315FFE0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" y="993531"/>
            <a:ext cx="9157485" cy="5618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9AEED1-7948-4F68-A4E4-4A0D9D44AC91}"/>
              </a:ext>
            </a:extLst>
          </p:cNvPr>
          <p:cNvSpPr txBox="1"/>
          <p:nvPr/>
        </p:nvSpPr>
        <p:spPr>
          <a:xfrm>
            <a:off x="2286003" y="131885"/>
            <a:ext cx="4617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UTEP Student Division</a:t>
            </a:r>
          </a:p>
        </p:txBody>
      </p:sp>
    </p:spTree>
    <p:extLst>
      <p:ext uri="{BB962C8B-B14F-4D97-AF65-F5344CB8AC3E}">
        <p14:creationId xmlns:p14="http://schemas.microsoft.com/office/powerpoint/2010/main" val="2970184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263ED2-7C43-45EE-8276-ED3B9B0B1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3" y="0"/>
            <a:ext cx="8998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51BA22-89B9-4620-BA23-58687E6E6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133"/>
            <a:ext cx="9141166" cy="434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2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762C5D-C14A-42FE-99E9-BC2CD605C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7" y="114300"/>
            <a:ext cx="9160705" cy="6638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85CA61-3D02-40B3-8609-78DE6613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100"/>
            <a:ext cx="9143999" cy="381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December 2016 Holiday Social at the Savoy – Valle de Oro</a:t>
            </a:r>
          </a:p>
        </p:txBody>
      </p:sp>
    </p:spTree>
    <p:extLst>
      <p:ext uri="{BB962C8B-B14F-4D97-AF65-F5344CB8AC3E}">
        <p14:creationId xmlns:p14="http://schemas.microsoft.com/office/powerpoint/2010/main" val="44350928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AAAAAA"/>
      </a:accent5>
      <a:accent6>
        <a:srgbClr val="000000"/>
      </a:accent6>
      <a:hlink>
        <a:srgbClr val="000000"/>
      </a:hlink>
      <a:folHlink>
        <a:srgbClr val="00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9C3C60-52B1-4063-B695-7DB4AD9BABB7}" vid="{EB198887-C112-4ED2-8015-9D7BB974E3D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493</TotalTime>
  <Pages>21</Pages>
  <Words>423</Words>
  <Application>Microsoft Office PowerPoint</Application>
  <PresentationFormat>Letter Paper (8.5x11 in)</PresentationFormat>
  <Paragraphs>145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Comic Sans MS</vt:lpstr>
      <vt:lpstr>Monotype Sorts</vt:lpstr>
      <vt:lpstr>Symbol</vt:lpstr>
      <vt:lpstr>Times New Roman</vt:lpstr>
      <vt:lpstr>Wingdings</vt:lpstr>
      <vt:lpstr>Blank</vt:lpstr>
      <vt:lpstr>Microsoft Drawing 1.01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December 2016 Holiday Social at the Savoy – Valle de Oro</vt:lpstr>
      <vt:lpstr>PowerPoint Presentation</vt:lpstr>
      <vt:lpstr>PowerPoint Presentation</vt:lpstr>
      <vt:lpstr>PowerPoint Presentation</vt:lpstr>
      <vt:lpstr>PowerPoint Presentation</vt:lpstr>
      <vt:lpstr>Enchantment Chapter - 2017 Meeting Archive</vt:lpstr>
      <vt:lpstr>PowerPoint Presentation</vt:lpstr>
      <vt:lpstr>PowerPoint Presentation</vt:lpstr>
      <vt:lpstr>PowerPoint Presentation</vt:lpstr>
      <vt:lpstr>PowerPoint Presentation</vt:lpstr>
      <vt:lpstr>Chapter Recognizes Outstanding Performers</vt:lpstr>
      <vt:lpstr>PowerPoint Presentation</vt:lpstr>
      <vt:lpstr>Director’s Value-Based Personal Engagement</vt:lpstr>
      <vt:lpstr>PowerPoint Presentation</vt:lpstr>
      <vt:lpstr>Circle Awards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Banner Loop for Holiday December Social</dc:title>
  <dc:creator>Rick Dove</dc:creator>
  <cp:lastModifiedBy>Rick Dove</cp:lastModifiedBy>
  <cp:revision>63</cp:revision>
  <cp:lastPrinted>1995-12-06T13:35:30Z</cp:lastPrinted>
  <dcterms:created xsi:type="dcterms:W3CDTF">2017-11-20T23:04:30Z</dcterms:created>
  <dcterms:modified xsi:type="dcterms:W3CDTF">2017-12-06T22:47:39Z</dcterms:modified>
</cp:coreProperties>
</file>