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Lst>
  <p:notesMasterIdLst>
    <p:notesMasterId r:id="rId44"/>
  </p:notesMasterIdLst>
  <p:handoutMasterIdLst>
    <p:handoutMasterId r:id="rId45"/>
  </p:handoutMasterIdLst>
  <p:sldIdLst>
    <p:sldId id="1279" r:id="rId3"/>
    <p:sldId id="1280" r:id="rId4"/>
    <p:sldId id="1281" r:id="rId5"/>
    <p:sldId id="264" r:id="rId6"/>
    <p:sldId id="256" r:id="rId7"/>
    <p:sldId id="258" r:id="rId8"/>
    <p:sldId id="274" r:id="rId9"/>
    <p:sldId id="269" r:id="rId10"/>
    <p:sldId id="271" r:id="rId11"/>
    <p:sldId id="481" r:id="rId12"/>
    <p:sldId id="500" r:id="rId13"/>
    <p:sldId id="1126" r:id="rId14"/>
    <p:sldId id="1138" r:id="rId15"/>
    <p:sldId id="1154" r:id="rId16"/>
    <p:sldId id="260" r:id="rId17"/>
    <p:sldId id="259" r:id="rId18"/>
    <p:sldId id="1137" r:id="rId19"/>
    <p:sldId id="261" r:id="rId20"/>
    <p:sldId id="616" r:id="rId21"/>
    <p:sldId id="267" r:id="rId22"/>
    <p:sldId id="265" r:id="rId23"/>
    <p:sldId id="621" r:id="rId24"/>
    <p:sldId id="266" r:id="rId25"/>
    <p:sldId id="617" r:id="rId26"/>
    <p:sldId id="624" r:id="rId27"/>
    <p:sldId id="1157" r:id="rId28"/>
    <p:sldId id="263" r:id="rId29"/>
    <p:sldId id="1155" r:id="rId30"/>
    <p:sldId id="1141" r:id="rId31"/>
    <p:sldId id="1142" r:id="rId32"/>
    <p:sldId id="1144" r:id="rId33"/>
    <p:sldId id="1145" r:id="rId34"/>
    <p:sldId id="1146" r:id="rId35"/>
    <p:sldId id="1148" r:id="rId36"/>
    <p:sldId id="1152" r:id="rId37"/>
    <p:sldId id="1156" r:id="rId38"/>
    <p:sldId id="1143" r:id="rId39"/>
    <p:sldId id="1158" r:id="rId40"/>
    <p:sldId id="262" r:id="rId41"/>
    <p:sldId id="1282" r:id="rId42"/>
    <p:sldId id="1283"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4" userDrawn="1">
          <p15:clr>
            <a:srgbClr val="A4A3A4"/>
          </p15:clr>
        </p15:guide>
        <p15:guide id="2" pos="379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61" autoAdjust="0"/>
    <p:restoredTop sz="94662" autoAdjust="0"/>
  </p:normalViewPr>
  <p:slideViewPr>
    <p:cSldViewPr showGuides="1">
      <p:cViewPr varScale="1">
        <p:scale>
          <a:sx n="114" d="100"/>
          <a:sy n="114" d="100"/>
        </p:scale>
        <p:origin x="906" y="102"/>
      </p:cViewPr>
      <p:guideLst>
        <p:guide orient="horz" pos="1584"/>
        <p:guide pos="3792"/>
      </p:guideLst>
    </p:cSldViewPr>
  </p:slideViewPr>
  <p:notesTextViewPr>
    <p:cViewPr>
      <p:scale>
        <a:sx n="1" d="1"/>
        <a:sy n="1" d="1"/>
      </p:scale>
      <p:origin x="0" y="0"/>
    </p:cViewPr>
  </p:notesTextViewPr>
  <p:sorterViewPr>
    <p:cViewPr varScale="1">
      <p:scale>
        <a:sx n="100" d="100"/>
        <a:sy n="100" d="100"/>
      </p:scale>
      <p:origin x="0" y="-12036"/>
    </p:cViewPr>
  </p:sorterViewPr>
  <p:notesViewPr>
    <p:cSldViewPr showGuides="1">
      <p:cViewPr varScale="1">
        <p:scale>
          <a:sx n="81" d="100"/>
          <a:sy n="81" d="100"/>
        </p:scale>
        <p:origin x="2298"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13">
            <a:extLst>
              <a:ext uri="{FF2B5EF4-FFF2-40B4-BE49-F238E27FC236}">
                <a16:creationId xmlns:a16="http://schemas.microsoft.com/office/drawing/2014/main" id="{0F41028D-D2F0-4364-888A-0D4D928CB4F9}"/>
              </a:ext>
            </a:extLst>
          </p:cNvPr>
          <p:cNvSpPr>
            <a:spLocks noChangeArrowheads="1"/>
          </p:cNvSpPr>
          <p:nvPr/>
        </p:nvSpPr>
        <p:spPr bwMode="auto">
          <a:xfrm>
            <a:off x="6653725" y="8983655"/>
            <a:ext cx="190500" cy="152400"/>
          </a:xfrm>
          <a:prstGeom prst="rect">
            <a:avLst/>
          </a:prstGeom>
          <a:noFill/>
          <a:ln w="9525">
            <a:noFill/>
            <a:miter lim="800000"/>
            <a:headEnd/>
            <a:tailEnd/>
          </a:ln>
          <a:effectLst/>
        </p:spPr>
        <p:txBody>
          <a:bodyPr wrap="none" lIns="0" tIns="0" rIns="0" bIns="0" anchor="ctr">
            <a:spAutoFit/>
          </a:bodyPr>
          <a:lstStyle/>
          <a:p>
            <a:pPr marL="228600" indent="-228600" algn="r">
              <a:defRPr/>
            </a:pPr>
            <a:fld id="{DD650490-693F-4F94-9ABA-AEA75A2D50EF}" type="slidenum">
              <a:rPr lang="en-US" sz="1000">
                <a:latin typeface="Arial" pitchFamily="34" charset="0"/>
              </a:rPr>
              <a:pPr marL="228600" indent="-228600" algn="r">
                <a:defRPr/>
              </a:pPr>
              <a:t>‹#›</a:t>
            </a:fld>
            <a:r>
              <a:rPr lang="en-US" sz="1000" dirty="0">
                <a:latin typeface="Arial" pitchFamily="34" charset="0"/>
              </a:rPr>
              <a:t> </a:t>
            </a:r>
          </a:p>
        </p:txBody>
      </p:sp>
      <p:sp>
        <p:nvSpPr>
          <p:cNvPr id="7" name="Rectangle 6">
            <a:extLst>
              <a:ext uri="{FF2B5EF4-FFF2-40B4-BE49-F238E27FC236}">
                <a16:creationId xmlns:a16="http://schemas.microsoft.com/office/drawing/2014/main" id="{F2836944-177F-4AC9-B61C-3852B1F2E517}"/>
              </a:ext>
            </a:extLst>
          </p:cNvPr>
          <p:cNvSpPr>
            <a:spLocks noChangeArrowheads="1"/>
          </p:cNvSpPr>
          <p:nvPr/>
        </p:nvSpPr>
        <p:spPr bwMode="auto">
          <a:xfrm>
            <a:off x="2148714" y="9038345"/>
            <a:ext cx="2553584" cy="123111"/>
          </a:xfrm>
          <a:prstGeom prst="rect">
            <a:avLst/>
          </a:prstGeom>
          <a:noFill/>
          <a:ln w="9525">
            <a:noFill/>
            <a:miter lim="800000"/>
            <a:headEnd/>
            <a:tailEnd/>
          </a:ln>
          <a:effectLst/>
        </p:spPr>
        <p:txBody>
          <a:bodyPr wrap="none" lIns="0" tIns="0" rIns="0" bIns="0" anchor="ctr">
            <a:spAutoFit/>
          </a:bodyPr>
          <a:lstStyle/>
          <a:p>
            <a:pPr marL="228600" indent="-228600" algn="ctr">
              <a:defRPr/>
            </a:pPr>
            <a:r>
              <a:rPr lang="en-US" sz="800" dirty="0">
                <a:latin typeface="Arial" pitchFamily="34" charset="0"/>
              </a:rPr>
              <a:t>rick.dove@parshift.com, attributed copies permitted</a:t>
            </a:r>
          </a:p>
        </p:txBody>
      </p:sp>
    </p:spTree>
    <p:extLst>
      <p:ext uri="{BB962C8B-B14F-4D97-AF65-F5344CB8AC3E}">
        <p14:creationId xmlns:p14="http://schemas.microsoft.com/office/powerpoint/2010/main" val="3856152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5F261C-B093-47F1-AFD7-EE3CD29D51CF}" type="datetimeFigureOut">
              <a:rPr lang="en-US" smtClean="0"/>
              <a:t>6/22/2020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2EF6F1-107C-4D8A-990B-62C4EEBF8877}" type="slidenum">
              <a:rPr lang="en-US" smtClean="0"/>
              <a:t>‹#›</a:t>
            </a:fld>
            <a:endParaRPr lang="en-US"/>
          </a:p>
        </p:txBody>
      </p:sp>
    </p:spTree>
    <p:extLst>
      <p:ext uri="{BB962C8B-B14F-4D97-AF65-F5344CB8AC3E}">
        <p14:creationId xmlns:p14="http://schemas.microsoft.com/office/powerpoint/2010/main" val="3262183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70C0"/>
                </a:solidFill>
              </a:rPr>
              <a:t>Ever widening scale: from nano devices to interplanetary communication</a:t>
            </a:r>
            <a:endParaRPr lang="en-US" dirty="0"/>
          </a:p>
        </p:txBody>
      </p:sp>
      <p:sp>
        <p:nvSpPr>
          <p:cNvPr id="4" name="Slide Number Placeholder 3"/>
          <p:cNvSpPr>
            <a:spLocks noGrp="1"/>
          </p:cNvSpPr>
          <p:nvPr>
            <p:ph type="sldNum" sz="quarter" idx="10"/>
          </p:nvPr>
        </p:nvSpPr>
        <p:spPr/>
        <p:txBody>
          <a:bodyPr/>
          <a:lstStyle/>
          <a:p>
            <a:fld id="{E91A6843-2D8B-4F8A-8DEE-7BED5C0D9A11}" type="slidenum">
              <a:rPr lang="en-US" smtClean="0"/>
              <a:t>7</a:t>
            </a:fld>
            <a:endParaRPr lang="en-US"/>
          </a:p>
        </p:txBody>
      </p:sp>
    </p:spTree>
    <p:extLst>
      <p:ext uri="{BB962C8B-B14F-4D97-AF65-F5344CB8AC3E}">
        <p14:creationId xmlns:p14="http://schemas.microsoft.com/office/powerpoint/2010/main" val="3994332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INCOSE NE Chapter</a:t>
            </a:r>
          </a:p>
        </p:txBody>
      </p:sp>
      <p:sp>
        <p:nvSpPr>
          <p:cNvPr id="5" name="Date Placeholder 4"/>
          <p:cNvSpPr>
            <a:spLocks noGrp="1"/>
          </p:cNvSpPr>
          <p:nvPr>
            <p:ph type="dt" idx="1"/>
          </p:nvPr>
        </p:nvSpPr>
        <p:spPr/>
        <p:txBody>
          <a:bodyPr/>
          <a:lstStyle/>
          <a:p>
            <a:r>
              <a:rPr lang="en-US"/>
              <a:t>8/20/2019</a:t>
            </a:r>
          </a:p>
        </p:txBody>
      </p:sp>
      <p:sp>
        <p:nvSpPr>
          <p:cNvPr id="6" name="Footer Placeholder 5"/>
          <p:cNvSpPr>
            <a:spLocks noGrp="1"/>
          </p:cNvSpPr>
          <p:nvPr>
            <p:ph type="ftr" sz="quarter" idx="4"/>
          </p:nvPr>
        </p:nvSpPr>
        <p:spPr/>
        <p:txBody>
          <a:bodyPr/>
          <a:lstStyle/>
          <a:p>
            <a:r>
              <a:rPr lang="en-US"/>
              <a:t>Beth Wilson</a:t>
            </a:r>
          </a:p>
        </p:txBody>
      </p:sp>
      <p:sp>
        <p:nvSpPr>
          <p:cNvPr id="7" name="Slide Number Placeholder 6"/>
          <p:cNvSpPr>
            <a:spLocks noGrp="1"/>
          </p:cNvSpPr>
          <p:nvPr>
            <p:ph type="sldNum" sz="quarter" idx="5"/>
          </p:nvPr>
        </p:nvSpPr>
        <p:spPr/>
        <p:txBody>
          <a:bodyPr/>
          <a:lstStyle/>
          <a:p>
            <a:fld id="{789CE75B-BB54-4177-951D-FB6CC7808DFD}" type="slidenum">
              <a:rPr lang="en-US" smtClean="0"/>
              <a:t>10</a:t>
            </a:fld>
            <a:endParaRPr lang="en-US"/>
          </a:p>
        </p:txBody>
      </p:sp>
    </p:spTree>
    <p:extLst>
      <p:ext uri="{BB962C8B-B14F-4D97-AF65-F5344CB8AC3E}">
        <p14:creationId xmlns:p14="http://schemas.microsoft.com/office/powerpoint/2010/main" val="650614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E38E03-6DEE-4976-BEA2-D55896E028D2}" type="slidenum">
              <a:rPr lang="en-US" smtClean="0"/>
              <a:t>19</a:t>
            </a:fld>
            <a:endParaRPr lang="en-US"/>
          </a:p>
        </p:txBody>
      </p:sp>
    </p:spTree>
    <p:extLst>
      <p:ext uri="{BB962C8B-B14F-4D97-AF65-F5344CB8AC3E}">
        <p14:creationId xmlns:p14="http://schemas.microsoft.com/office/powerpoint/2010/main" val="3426250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27EC8-C417-4BC6-B20E-C7793FA372D9}" type="slidenum">
              <a:rPr lang="en-US" smtClean="0"/>
              <a:t>37</a:t>
            </a:fld>
            <a:endParaRPr lang="en-US"/>
          </a:p>
        </p:txBody>
      </p:sp>
    </p:spTree>
    <p:extLst>
      <p:ext uri="{BB962C8B-B14F-4D97-AF65-F5344CB8AC3E}">
        <p14:creationId xmlns:p14="http://schemas.microsoft.com/office/powerpoint/2010/main" val="1007079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05E67-E5A6-4FA2-AE5E-D926474E620C}"/>
              </a:ext>
            </a:extLst>
          </p:cNvPr>
          <p:cNvSpPr>
            <a:spLocks noGrp="1"/>
          </p:cNvSpPr>
          <p:nvPr>
            <p:ph type="ctrTitle"/>
          </p:nvPr>
        </p:nvSpPr>
        <p:spPr>
          <a:xfrm>
            <a:off x="0" y="1122363"/>
            <a:ext cx="12192000" cy="2387600"/>
          </a:xfrm>
          <a:prstGeom prst="rect">
            <a:avLst/>
          </a:prstGeom>
        </p:spPr>
        <p:txBody>
          <a:bodyPr anchor="b"/>
          <a:lstStyle>
            <a:lvl1pPr algn="ctr">
              <a:defRPr sz="32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88AD6B6-2D34-4C22-8A13-9EF740539F56}"/>
              </a:ext>
            </a:extLst>
          </p:cNvPr>
          <p:cNvSpPr>
            <a:spLocks noGrp="1"/>
          </p:cNvSpPr>
          <p:nvPr>
            <p:ph type="subTitle" idx="1"/>
          </p:nvPr>
        </p:nvSpPr>
        <p:spPr>
          <a:xfrm>
            <a:off x="0" y="3602038"/>
            <a:ext cx="12192000" cy="1655762"/>
          </a:xfrm>
        </p:spPr>
        <p:txBody>
          <a:bodyPr/>
          <a:lstStyle>
            <a:lvl1pPr marL="0" indent="0" algn="ctr">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03306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7C7496-59B2-4CCD-91BA-26458E1D9159}"/>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3" name="Footer Placeholder 2">
            <a:extLst>
              <a:ext uri="{FF2B5EF4-FFF2-40B4-BE49-F238E27FC236}">
                <a16:creationId xmlns:a16="http://schemas.microsoft.com/office/drawing/2014/main" id="{68E84A4D-5271-4CDE-B149-DC8014309E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7B7D16C-7EE0-4CE3-A180-C280F39B8D36}"/>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230495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115D3-E153-4C98-B3C0-F9C9408C0F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801F2B-A3CD-45E5-9C54-668C658A5D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1D4981-98C5-43A3-9D76-D45663E599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20C3C0-947A-4FE3-8CE9-C2C1D4B79814}"/>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6" name="Footer Placeholder 5">
            <a:extLst>
              <a:ext uri="{FF2B5EF4-FFF2-40B4-BE49-F238E27FC236}">
                <a16:creationId xmlns:a16="http://schemas.microsoft.com/office/drawing/2014/main" id="{1D0D028E-4AE6-4271-8C26-C7176801E1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1AA62E-4911-4266-8033-30B59A984746}"/>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4094884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F0D7C-28B2-4EB0-9849-28BAAD39EF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0C02EB-9EA8-4841-986E-4D855B42A6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94CBEF-B891-4450-8541-C8EB9C9699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73F50AD-9102-4D63-8723-CB26625AF05A}"/>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6" name="Footer Placeholder 5">
            <a:extLst>
              <a:ext uri="{FF2B5EF4-FFF2-40B4-BE49-F238E27FC236}">
                <a16:creationId xmlns:a16="http://schemas.microsoft.com/office/drawing/2014/main" id="{39651D09-F14D-44AF-B8E3-8AC3A4A620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E25645-E1C0-4231-AA62-E4476214D715}"/>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2170853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4A8DA-86F2-48B8-8FEE-E4A6CEB820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2A7FBA-D031-46BA-BAA3-4B772ED90ED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E2C105-FA38-4773-A598-9D6A5E5BE079}"/>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5" name="Footer Placeholder 4">
            <a:extLst>
              <a:ext uri="{FF2B5EF4-FFF2-40B4-BE49-F238E27FC236}">
                <a16:creationId xmlns:a16="http://schemas.microsoft.com/office/drawing/2014/main" id="{180A6F9D-3E16-4D3A-A4FE-B0BBBD838F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40E7A9-12B0-4DFD-B45C-B1970DC2EE32}"/>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192229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DFA7AA-C870-4F11-849E-F2B12A9492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913DB0-2C02-45F3-8889-08CD054E409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3AB5A-0065-4054-B091-8D6210777CFB}"/>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5" name="Footer Placeholder 4">
            <a:extLst>
              <a:ext uri="{FF2B5EF4-FFF2-40B4-BE49-F238E27FC236}">
                <a16:creationId xmlns:a16="http://schemas.microsoft.com/office/drawing/2014/main" id="{EA6B7E9A-98B2-48E1-A185-61EC3146A6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94FD04-CE5E-495D-ADE3-035CF45DF711}"/>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89086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F79CD8-E785-467A-942A-CB3076955172}"/>
              </a:ext>
            </a:extLst>
          </p:cNvPr>
          <p:cNvSpPr>
            <a:spLocks noGrp="1"/>
          </p:cNvSpPr>
          <p:nvPr>
            <p:ph idx="1"/>
          </p:nvPr>
        </p:nvSpPr>
        <p:spPr>
          <a:xfrm>
            <a:off x="399245" y="901521"/>
            <a:ext cx="11449317" cy="5791380"/>
          </a:xfrm>
        </p:spPr>
        <p:txBody>
          <a:bodyPr/>
          <a:lstStyle>
            <a:lvl1pPr>
              <a:defRPr b="1"/>
            </a:lvl1pPr>
            <a:lvl2pPr>
              <a:defRPr b="1"/>
            </a:lvl2pPr>
            <a:lvl3pPr>
              <a:defRPr b="1"/>
            </a:lvl3pPr>
            <a:lvl4pPr>
              <a:defRPr b="1"/>
            </a:lvl4pPr>
            <a:lvl5pPr>
              <a:defRPr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5EF4D9B-55C2-47F7-BA17-EE38A28A70D3}"/>
              </a:ext>
            </a:extLst>
          </p:cNvPr>
          <p:cNvSpPr>
            <a:spLocks noGrp="1" noChangeArrowheads="1"/>
          </p:cNvSpPr>
          <p:nvPr>
            <p:ph type="title"/>
          </p:nvPr>
        </p:nvSpPr>
        <p:spPr bwMode="auto">
          <a:xfrm>
            <a:off x="1" y="165099"/>
            <a:ext cx="12192000" cy="51593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a:defRPr b="1"/>
            </a:lvl1pPr>
          </a:lstStyle>
          <a:p>
            <a:pPr lvl="0"/>
            <a:r>
              <a:rPr lang="en-US"/>
              <a:t>Click to edit Master title style</a:t>
            </a:r>
            <a:endParaRPr lang="en-US" dirty="0"/>
          </a:p>
        </p:txBody>
      </p:sp>
    </p:spTree>
    <p:extLst>
      <p:ext uri="{BB962C8B-B14F-4D97-AF65-F5344CB8AC3E}">
        <p14:creationId xmlns:p14="http://schemas.microsoft.com/office/powerpoint/2010/main" val="262275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8EBE52-645A-8846-A451-5BABE2E80F7C}"/>
              </a:ext>
            </a:extLst>
          </p:cNvPr>
          <p:cNvSpPr>
            <a:spLocks noGrp="1"/>
          </p:cNvSpPr>
          <p:nvPr>
            <p:ph type="dt" sz="half" idx="10"/>
          </p:nvPr>
        </p:nvSpPr>
        <p:spPr/>
        <p:txBody>
          <a:bodyPr/>
          <a:lstStyle/>
          <a:p>
            <a:r>
              <a:rPr lang="en-US"/>
              <a:t>3/11/20</a:t>
            </a:r>
          </a:p>
        </p:txBody>
      </p:sp>
      <p:sp>
        <p:nvSpPr>
          <p:cNvPr id="3" name="Footer Placeholder 2">
            <a:extLst>
              <a:ext uri="{FF2B5EF4-FFF2-40B4-BE49-F238E27FC236}">
                <a16:creationId xmlns:a16="http://schemas.microsoft.com/office/drawing/2014/main" id="{11FCB2A8-F8EB-C344-8C4D-AE1409C82E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4F84DA-23F1-B141-B5DF-7F9B921EEC9C}"/>
              </a:ext>
            </a:extLst>
          </p:cNvPr>
          <p:cNvSpPr>
            <a:spLocks noGrp="1"/>
          </p:cNvSpPr>
          <p:nvPr>
            <p:ph type="sldNum" sz="quarter" idx="12"/>
          </p:nvPr>
        </p:nvSpPr>
        <p:spPr/>
        <p:txBody>
          <a:bodyPr/>
          <a:lstStyle/>
          <a:p>
            <a:fld id="{55B26D86-4BDE-7B49-8A0E-7E1C9F6C907D}" type="slidenum">
              <a:rPr lang="en-US" smtClean="0"/>
              <a:t>‹#›</a:t>
            </a:fld>
            <a:endParaRPr lang="en-US"/>
          </a:p>
        </p:txBody>
      </p:sp>
    </p:spTree>
    <p:extLst>
      <p:ext uri="{BB962C8B-B14F-4D97-AF65-F5344CB8AC3E}">
        <p14:creationId xmlns:p14="http://schemas.microsoft.com/office/powerpoint/2010/main" val="3602402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B8E3-6CD1-4147-B1D0-183C0D981A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8E20FC-18A7-4CEF-95C0-4223758BD0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213205-C2E0-4903-BDC2-2D2B690D948B}"/>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5" name="Footer Placeholder 4">
            <a:extLst>
              <a:ext uri="{FF2B5EF4-FFF2-40B4-BE49-F238E27FC236}">
                <a16:creationId xmlns:a16="http://schemas.microsoft.com/office/drawing/2014/main" id="{99CF6EAE-9842-46A3-B056-F75ADC9B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36B769-D11F-4F66-8AE8-B0510BF64B40}"/>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459281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E64AF-2F6A-4115-A837-2FE4A3339A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E3BBE0-40B9-4CAC-AA19-CAA7DFE183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16B6C-2B23-4559-9B45-6C3C0C746845}"/>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5" name="Footer Placeholder 4">
            <a:extLst>
              <a:ext uri="{FF2B5EF4-FFF2-40B4-BE49-F238E27FC236}">
                <a16:creationId xmlns:a16="http://schemas.microsoft.com/office/drawing/2014/main" id="{937D37EC-27FC-4A2B-9C35-7FEDE82264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83D4B1-BBFF-4A01-9A34-6C6D2227B14E}"/>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30630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4CA5-DD5C-46F1-991B-904C7A55D3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B5A25A-EABB-4408-847C-FF0B3ACCF5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2EACC9B-523F-4B79-9AF0-200AAEF30D5F}"/>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5" name="Footer Placeholder 4">
            <a:extLst>
              <a:ext uri="{FF2B5EF4-FFF2-40B4-BE49-F238E27FC236}">
                <a16:creationId xmlns:a16="http://schemas.microsoft.com/office/drawing/2014/main" id="{78522110-179B-4F68-A9AB-4875E4A040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3435E5-22EB-4D13-A1E7-12EFC8B5C84E}"/>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286494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FE478-AF98-4906-83EB-F09D74EBC2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15CA79-9CF2-4B75-8CB1-EB93A33632B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AB4FEF-4824-443B-A3E4-8880F550553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20EA12-43FD-443C-9925-6DADABB8C651}"/>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6" name="Footer Placeholder 5">
            <a:extLst>
              <a:ext uri="{FF2B5EF4-FFF2-40B4-BE49-F238E27FC236}">
                <a16:creationId xmlns:a16="http://schemas.microsoft.com/office/drawing/2014/main" id="{7E8418CF-2D9B-4031-B95C-039596E23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BCB315-182C-40A5-B7CD-E9BC5E87DF78}"/>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339511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B8415-FFC3-4E5F-942F-74B49E9B0E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13BF28-268B-4102-89A0-0964647559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39E696-06AF-4470-A804-DB6A1BE3B44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FA9D2A-A683-40B3-9A1D-D2494DF9B0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27E38E5-EE6E-4765-BE93-16F29646E0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ED8AF4-47A2-443E-B99C-062D2C1D60E6}"/>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8" name="Footer Placeholder 7">
            <a:extLst>
              <a:ext uri="{FF2B5EF4-FFF2-40B4-BE49-F238E27FC236}">
                <a16:creationId xmlns:a16="http://schemas.microsoft.com/office/drawing/2014/main" id="{24330AD6-D519-40AE-BD29-18FA3A2662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67473A-5A4B-4BEB-96EA-603BED3C8941}"/>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281994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CE3BF-92B2-47D3-9167-088E2D81CF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ACD804-229B-4DA6-A504-D823275CBEA3}"/>
              </a:ext>
            </a:extLst>
          </p:cNvPr>
          <p:cNvSpPr>
            <a:spLocks noGrp="1"/>
          </p:cNvSpPr>
          <p:nvPr>
            <p:ph type="dt" sz="half" idx="10"/>
          </p:nvPr>
        </p:nvSpPr>
        <p:spPr/>
        <p:txBody>
          <a:bodyPr/>
          <a:lstStyle/>
          <a:p>
            <a:fld id="{7462AC36-BF10-49EB-88D6-9CE1996589E0}" type="datetimeFigureOut">
              <a:rPr lang="en-US" smtClean="0"/>
              <a:t>6/22/2020</a:t>
            </a:fld>
            <a:endParaRPr lang="en-US"/>
          </a:p>
        </p:txBody>
      </p:sp>
      <p:sp>
        <p:nvSpPr>
          <p:cNvPr id="4" name="Footer Placeholder 3">
            <a:extLst>
              <a:ext uri="{FF2B5EF4-FFF2-40B4-BE49-F238E27FC236}">
                <a16:creationId xmlns:a16="http://schemas.microsoft.com/office/drawing/2014/main" id="{B62B4132-AD13-48FC-A7C3-1470A24E94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566A0D-CF12-44F9-B028-E91E3508FABB}"/>
              </a:ext>
            </a:extLst>
          </p:cNvPr>
          <p:cNvSpPr>
            <a:spLocks noGrp="1"/>
          </p:cNvSpPr>
          <p:nvPr>
            <p:ph type="sldNum" sz="quarter" idx="12"/>
          </p:nvPr>
        </p:nvSpPr>
        <p:spPr/>
        <p:txBody>
          <a:bodyPr/>
          <a:lstStyle/>
          <a:p>
            <a:fld id="{4E871EB4-A7A0-4FBD-8E52-C973AA1AD721}" type="slidenum">
              <a:rPr lang="en-US" smtClean="0"/>
              <a:t>‹#›</a:t>
            </a:fld>
            <a:endParaRPr lang="en-US"/>
          </a:p>
        </p:txBody>
      </p:sp>
    </p:spTree>
    <p:extLst>
      <p:ext uri="{BB962C8B-B14F-4D97-AF65-F5344CB8AC3E}">
        <p14:creationId xmlns:p14="http://schemas.microsoft.com/office/powerpoint/2010/main" val="32253277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11A9C9-71A7-45A3-A98C-F26323AA1E89}"/>
              </a:ext>
            </a:extLst>
          </p:cNvPr>
          <p:cNvSpPr>
            <a:spLocks noGrp="1"/>
          </p:cNvSpPr>
          <p:nvPr>
            <p:ph type="body" idx="1"/>
          </p:nvPr>
        </p:nvSpPr>
        <p:spPr>
          <a:xfrm>
            <a:off x="399245" y="1825625"/>
            <a:ext cx="1144931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13">
            <a:extLst>
              <a:ext uri="{FF2B5EF4-FFF2-40B4-BE49-F238E27FC236}">
                <a16:creationId xmlns:a16="http://schemas.microsoft.com/office/drawing/2014/main" id="{503F8388-FB02-41F8-A3BD-7422D6ED6E4F}"/>
              </a:ext>
            </a:extLst>
          </p:cNvPr>
          <p:cNvSpPr>
            <a:spLocks noChangeArrowheads="1"/>
          </p:cNvSpPr>
          <p:nvPr userDrawn="1"/>
        </p:nvSpPr>
        <p:spPr bwMode="auto">
          <a:xfrm>
            <a:off x="11973866" y="6679842"/>
            <a:ext cx="190500" cy="152400"/>
          </a:xfrm>
          <a:prstGeom prst="rect">
            <a:avLst/>
          </a:prstGeom>
          <a:noFill/>
          <a:ln w="9525">
            <a:noFill/>
            <a:miter lim="800000"/>
            <a:headEnd/>
            <a:tailEnd/>
          </a:ln>
          <a:effectLst/>
        </p:spPr>
        <p:txBody>
          <a:bodyPr wrap="none" lIns="0" tIns="0" rIns="0" bIns="0" anchor="ctr">
            <a:spAutoFit/>
          </a:bodyPr>
          <a:lstStyle/>
          <a:p>
            <a:pPr marL="228600" indent="-228600" algn="r">
              <a:defRPr/>
            </a:pPr>
            <a:fld id="{DD650490-693F-4F94-9ABA-AEA75A2D50EF}" type="slidenum">
              <a:rPr lang="en-US" sz="1000">
                <a:latin typeface="Arial" pitchFamily="34" charset="0"/>
              </a:rPr>
              <a:pPr marL="228600" indent="-228600" algn="r">
                <a:defRPr/>
              </a:pPr>
              <a:t>‹#›</a:t>
            </a:fld>
            <a:r>
              <a:rPr lang="en-US" sz="1000" dirty="0">
                <a:latin typeface="Arial" pitchFamily="34" charset="0"/>
              </a:rPr>
              <a:t> </a:t>
            </a:r>
          </a:p>
        </p:txBody>
      </p:sp>
      <p:sp>
        <p:nvSpPr>
          <p:cNvPr id="8" name="Rectangle 7">
            <a:extLst>
              <a:ext uri="{FF2B5EF4-FFF2-40B4-BE49-F238E27FC236}">
                <a16:creationId xmlns:a16="http://schemas.microsoft.com/office/drawing/2014/main" id="{8A174570-29BA-44D7-8C4C-F3FE99807CB7}"/>
              </a:ext>
            </a:extLst>
          </p:cNvPr>
          <p:cNvSpPr>
            <a:spLocks noChangeArrowheads="1"/>
          </p:cNvSpPr>
          <p:nvPr userDrawn="1"/>
        </p:nvSpPr>
        <p:spPr bwMode="auto">
          <a:xfrm>
            <a:off x="5000992" y="6734532"/>
            <a:ext cx="2192908" cy="123111"/>
          </a:xfrm>
          <a:prstGeom prst="rect">
            <a:avLst/>
          </a:prstGeom>
          <a:noFill/>
          <a:ln w="9525">
            <a:noFill/>
            <a:miter lim="800000"/>
            <a:headEnd/>
            <a:tailEnd/>
          </a:ln>
          <a:effectLst/>
        </p:spPr>
        <p:txBody>
          <a:bodyPr wrap="none" lIns="0" tIns="0" rIns="0" bIns="0" anchor="ctr">
            <a:spAutoFit/>
          </a:bodyPr>
          <a:lstStyle/>
          <a:p>
            <a:pPr marL="228600" indent="-228600" algn="ctr">
              <a:defRPr/>
            </a:pPr>
            <a:r>
              <a:rPr lang="en-US" sz="800" dirty="0">
                <a:latin typeface="Arial" pitchFamily="34" charset="0"/>
              </a:rPr>
              <a:t>dove@parshift.com, attributed copies permitted</a:t>
            </a:r>
          </a:p>
        </p:txBody>
      </p:sp>
      <p:sp>
        <p:nvSpPr>
          <p:cNvPr id="9" name="Rectangle 4">
            <a:extLst>
              <a:ext uri="{FF2B5EF4-FFF2-40B4-BE49-F238E27FC236}">
                <a16:creationId xmlns:a16="http://schemas.microsoft.com/office/drawing/2014/main" id="{644162A5-FD37-4737-B924-7B0D60352981}"/>
              </a:ext>
            </a:extLst>
          </p:cNvPr>
          <p:cNvSpPr>
            <a:spLocks noGrp="1" noChangeArrowheads="1"/>
          </p:cNvSpPr>
          <p:nvPr>
            <p:ph type="title"/>
          </p:nvPr>
        </p:nvSpPr>
        <p:spPr bwMode="auto">
          <a:xfrm>
            <a:off x="1" y="165099"/>
            <a:ext cx="12192000" cy="51593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MASTER: Wide Format</a:t>
            </a:r>
          </a:p>
        </p:txBody>
      </p:sp>
    </p:spTree>
    <p:extLst>
      <p:ext uri="{BB962C8B-B14F-4D97-AF65-F5344CB8AC3E}">
        <p14:creationId xmlns:p14="http://schemas.microsoft.com/office/powerpoint/2010/main" val="357847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lnSpc>
          <a:spcPct val="90000"/>
        </a:lnSpc>
        <a:spcBef>
          <a:spcPct val="0"/>
        </a:spcBef>
        <a:buNone/>
        <a:defRPr sz="3200" b="1" kern="1200">
          <a:solidFill>
            <a:srgbClr val="000099"/>
          </a:solidFill>
          <a:latin typeface="+mn-lt"/>
          <a:ea typeface="+mj-ea"/>
          <a:cs typeface="+mj-cs"/>
        </a:defRPr>
      </a:lvl1pPr>
    </p:titleStyle>
    <p:bodyStyle>
      <a:lvl1pPr marL="0" indent="0" algn="l" defTabSz="914400" rtl="0" eaLnBrk="1" latinLnBrk="0" hangingPunct="1">
        <a:lnSpc>
          <a:spcPct val="85000"/>
        </a:lnSpc>
        <a:spcBef>
          <a:spcPts val="600"/>
        </a:spcBef>
        <a:buFont typeface="Arial" panose="020B0604020202020204" pitchFamily="34" charset="0"/>
        <a:buNone/>
        <a:defRPr sz="2000" b="1" kern="1200">
          <a:solidFill>
            <a:schemeClr val="tx1"/>
          </a:solidFill>
          <a:latin typeface="+mn-lt"/>
          <a:ea typeface="+mn-ea"/>
          <a:cs typeface="+mn-cs"/>
        </a:defRPr>
      </a:lvl1pPr>
      <a:lvl2pPr marL="2286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2pPr>
      <a:lvl3pPr marL="4572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3pPr>
      <a:lvl4pPr marL="6858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4pPr>
      <a:lvl5pPr marL="9144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16D079-B6CC-4643-90B6-A194356F83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9246BA-B6FB-4EF5-9709-7B04E1D66B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7819F5-1F7B-4CBE-8D59-9BE52F46B1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2AC36-BF10-49EB-88D6-9CE1996589E0}" type="datetimeFigureOut">
              <a:rPr lang="en-US" smtClean="0"/>
              <a:t>6/22/2020</a:t>
            </a:fld>
            <a:endParaRPr lang="en-US"/>
          </a:p>
        </p:txBody>
      </p:sp>
      <p:sp>
        <p:nvSpPr>
          <p:cNvPr id="5" name="Footer Placeholder 4">
            <a:extLst>
              <a:ext uri="{FF2B5EF4-FFF2-40B4-BE49-F238E27FC236}">
                <a16:creationId xmlns:a16="http://schemas.microsoft.com/office/drawing/2014/main" id="{B96BACBD-5508-4175-9294-689E029A98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6FFC4F1-2A19-40D2-BAA8-D751E4DB28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71EB4-A7A0-4FBD-8E52-C973AA1AD721}" type="slidenum">
              <a:rPr lang="en-US" smtClean="0"/>
              <a:t>‹#›</a:t>
            </a:fld>
            <a:endParaRPr lang="en-US"/>
          </a:p>
        </p:txBody>
      </p:sp>
    </p:spTree>
    <p:extLst>
      <p:ext uri="{BB962C8B-B14F-4D97-AF65-F5344CB8AC3E}">
        <p14:creationId xmlns:p14="http://schemas.microsoft.com/office/powerpoint/2010/main" val="3549326269"/>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ertificationtraining-int.com/incose-sep-exam-prep-course/" TargetMode="External"/><Relationship Id="rId2" Type="http://schemas.openxmlformats.org/officeDocument/2006/relationships/hyperlink" Target="https://www.incose.org/about-incose/community/webinar-showcase" TargetMode="Externa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hyperlink" Target="mailto:hahn@lanl.gov" TargetMode="External"/><Relationship Id="rId4" Type="http://schemas.openxmlformats.org/officeDocument/2006/relationships/hyperlink" Target="mailto:alhodge@sandia.gov"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quoteinvestigator.com/2012/01/24/future-has-arrived/" TargetMode="External"/><Relationship Id="rId2" Type="http://schemas.openxmlformats.org/officeDocument/2006/relationships/hyperlink" Target="https://ondemand.npr.org/anon.npr-mp3/npr/totn/1999/11/19991130_totn_science_fiction_becoming_science_fact.mp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arshift.com/s/200718IS20-FuSEAgileSecurity.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parshift.com/s/ASELCM-05Findings.pdf" TargetMode="External"/><Relationship Id="rId2" Type="http://schemas.openxmlformats.org/officeDocument/2006/relationships/hyperlink" Target="http://www.parshift.com/s/200718IS20-FuSEAgileSecurity.pdf" TargetMode="External"/><Relationship Id="rId1" Type="http://schemas.openxmlformats.org/officeDocument/2006/relationships/slideLayout" Target="../slideLayouts/slideLayout2.xml"/><Relationship Id="rId5" Type="http://schemas.openxmlformats.org/officeDocument/2006/relationships/hyperlink" Target="http://www.parshift.com/s/2020Willett-SystemsEngineeringTheConditionsOfThePossibility.pdf" TargetMode="External"/><Relationship Id="rId4" Type="http://schemas.openxmlformats.org/officeDocument/2006/relationships/hyperlink" Target="http://www.incose.org/about-systems-engineering/fuse%20accessed%202/28/2020"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parshift.com/s/200718IS20-FuSETechnoSocialContracts.pdf" TargetMode="External"/><Relationship Id="rId2" Type="http://schemas.openxmlformats.org/officeDocument/2006/relationships/hyperlink" Target="mailto:dove@parshift.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parshift.com/s/200718IS20-FuSETechnoSocialContracts.pdf" TargetMode="External"/><Relationship Id="rId7" Type="http://schemas.openxmlformats.org/officeDocument/2006/relationships/hyperlink" Target="http://www.sparknotes.com/philosophy/socialcontract/characters" TargetMode="External"/><Relationship Id="rId2" Type="http://schemas.openxmlformats.org/officeDocument/2006/relationships/hyperlink" Target="http://www.dhs.gov/xlibrary/assets/nppd-cyber-ecosystem-white-paper-03-23-2011.pdf" TargetMode="External"/><Relationship Id="rId1" Type="http://schemas.openxmlformats.org/officeDocument/2006/relationships/slideLayout" Target="../slideLayouts/slideLayout2.xml"/><Relationship Id="rId6" Type="http://schemas.openxmlformats.org/officeDocument/2006/relationships/hyperlink" Target="https://www.barnesandnoble.com/s/%22Penguin%20Publishing%20Group%22;jsessionid=658DA87CF974FDE99B15ACCCE1C5B690.prodny_store01-atgap12?Ntk=Publisher&amp;Ns=P_Sales_Rank&amp;Ntx=mode+matchall" TargetMode="External"/><Relationship Id="rId5" Type="http://schemas.openxmlformats.org/officeDocument/2006/relationships/hyperlink" Target="http://www.incose.org/about-systems-engineering/fuse%20accessed%202/28/2020" TargetMode="External"/><Relationship Id="rId4" Type="http://schemas.openxmlformats.org/officeDocument/2006/relationships/hyperlink" Target="https://journals.sagepub.com/doi/pdf/10.5772/5632"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hyperlink" Target="http://www.incose.org/enchantment" TargetMode="External"/><Relationship Id="rId2" Type="http://schemas.openxmlformats.org/officeDocument/2006/relationships/hyperlink" Target="http://www.surveymonkey.com/r/2020_12_MeetingEval"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6F3F28-AC42-40C4-8A8F-2DBD99873715}"/>
              </a:ext>
            </a:extLst>
          </p:cNvPr>
          <p:cNvSpPr>
            <a:spLocks noGrp="1"/>
          </p:cNvSpPr>
          <p:nvPr>
            <p:ph type="title"/>
          </p:nvPr>
        </p:nvSpPr>
        <p:spPr/>
        <p:txBody>
          <a:bodyPr/>
          <a:lstStyle/>
          <a:p>
            <a:r>
              <a:rPr lang="en-US" dirty="0"/>
              <a:t>A Few Words First</a:t>
            </a:r>
          </a:p>
        </p:txBody>
      </p:sp>
      <p:sp>
        <p:nvSpPr>
          <p:cNvPr id="5" name="Content Placeholder 4">
            <a:extLst>
              <a:ext uri="{FF2B5EF4-FFF2-40B4-BE49-F238E27FC236}">
                <a16:creationId xmlns:a16="http://schemas.microsoft.com/office/drawing/2014/main" id="{89F9FC11-753D-43EA-AEDC-71C2E3133573}"/>
              </a:ext>
            </a:extLst>
          </p:cNvPr>
          <p:cNvSpPr>
            <a:spLocks noGrp="1"/>
          </p:cNvSpPr>
          <p:nvPr>
            <p:ph idx="1"/>
          </p:nvPr>
        </p:nvSpPr>
        <p:spPr>
          <a:xfrm>
            <a:off x="838200" y="1524000"/>
            <a:ext cx="10515600" cy="4968875"/>
          </a:xfrm>
        </p:spPr>
        <p:txBody>
          <a:bodyPr>
            <a:normAutofit fontScale="70000" lnSpcReduction="20000"/>
          </a:bodyPr>
          <a:lstStyle/>
          <a:p>
            <a:pPr marL="0" indent="0">
              <a:buNone/>
            </a:pPr>
            <a:r>
              <a:rPr lang="en-US" dirty="0"/>
              <a:t>Audio Connection –Please mute phone (*6 toggle) –or your GM left-side name</a:t>
            </a:r>
          </a:p>
          <a:p>
            <a:pPr marL="0" indent="0">
              <a:buNone/>
            </a:pPr>
            <a:r>
              <a:rPr lang="en-US" dirty="0"/>
              <a:t>Phone connections may be muted during presentation. Put questions in chat box.</a:t>
            </a:r>
          </a:p>
          <a:p>
            <a:pPr marL="0" indent="0">
              <a:buNone/>
            </a:pPr>
            <a:r>
              <a:rPr lang="en-US" dirty="0"/>
              <a:t>Upcoming Meetings:</a:t>
            </a:r>
          </a:p>
          <a:p>
            <a:r>
              <a:rPr lang="en-US" dirty="0"/>
              <a:t>June 15: INCOSE webinar Randall </a:t>
            </a:r>
            <a:r>
              <a:rPr lang="en-US" dirty="0" err="1"/>
              <a:t>Iliff</a:t>
            </a:r>
            <a:r>
              <a:rPr lang="en-US" dirty="0"/>
              <a:t>, Dr.  Eric </a:t>
            </a:r>
            <a:r>
              <a:rPr lang="en-US" dirty="0" err="1"/>
              <a:t>Rebentisch</a:t>
            </a:r>
            <a:r>
              <a:rPr lang="en-US" dirty="0"/>
              <a:t>, and Stephen Townsend, 3 Years Later – Building the Mindset for PM/</a:t>
            </a:r>
            <a:r>
              <a:rPr lang="en-US"/>
              <a:t>SE Integration, Register online, </a:t>
            </a:r>
            <a:br>
              <a:rPr lang="en-US"/>
            </a:br>
            <a:r>
              <a:rPr lang="en-US">
                <a:hlinkClick r:id="rId2"/>
              </a:rPr>
              <a:t>https://www.incose.org/about-incose/community/webinar-showcase</a:t>
            </a:r>
            <a:endParaRPr lang="en-US" dirty="0"/>
          </a:p>
          <a:p>
            <a:r>
              <a:rPr lang="en-US" dirty="0"/>
              <a:t>July 8:  Dr. Jon Wade, Systems Engineering 2.0</a:t>
            </a:r>
          </a:p>
          <a:p>
            <a:r>
              <a:rPr lang="en-US" dirty="0"/>
              <a:t>August 12:  Sarah Hale, A Next Generation Model-Based Enterprise Maturity Index</a:t>
            </a:r>
          </a:p>
          <a:p>
            <a:pPr marL="0" indent="0">
              <a:buNone/>
            </a:pPr>
            <a:r>
              <a:rPr lang="en-US" dirty="0"/>
              <a:t>CSEP Courses by </a:t>
            </a:r>
            <a:r>
              <a:rPr lang="en-US" i="1" dirty="0"/>
              <a:t>Certification Training International:</a:t>
            </a:r>
          </a:p>
          <a:p>
            <a:pPr marL="457200" lvl="1" indent="0">
              <a:buNone/>
            </a:pPr>
            <a:r>
              <a:rPr lang="en-US" dirty="0"/>
              <a:t>Course details(with more locations and dates)</a:t>
            </a:r>
          </a:p>
          <a:p>
            <a:pPr marL="457200" lvl="1" indent="0">
              <a:buNone/>
            </a:pPr>
            <a:r>
              <a:rPr lang="en-US" dirty="0"/>
              <a:t>Upcoming Course Schedule (somewhat nearby):</a:t>
            </a:r>
          </a:p>
          <a:p>
            <a:pPr marL="457200" lvl="1" indent="0">
              <a:buNone/>
            </a:pPr>
            <a:r>
              <a:rPr lang="de-DE" dirty="0"/>
              <a:t>2020 Sep 28-Oct 2 | Austin, TX</a:t>
            </a:r>
          </a:p>
          <a:p>
            <a:pPr marL="457200" lvl="1" indent="0">
              <a:buNone/>
            </a:pPr>
            <a:r>
              <a:rPr lang="de-DE" dirty="0"/>
              <a:t>CTI currently is offering online course offerings, see </a:t>
            </a:r>
            <a:r>
              <a:rPr lang="de-DE" dirty="0">
                <a:hlinkClick r:id="rId3"/>
              </a:rPr>
              <a:t>https://certificationtraining-int.com/incose-sep-exam-prep-course/</a:t>
            </a:r>
            <a:r>
              <a:rPr lang="de-DE" dirty="0"/>
              <a:t> </a:t>
            </a:r>
          </a:p>
          <a:p>
            <a:pPr marL="457200" lvl="1" indent="0">
              <a:buNone/>
            </a:pPr>
            <a:r>
              <a:rPr lang="nb-NO" dirty="0"/>
              <a:t>Chapter SEP mentors: Ann Hodges </a:t>
            </a:r>
            <a:r>
              <a:rPr lang="nb-NO" dirty="0">
                <a:hlinkClick r:id="rId4"/>
              </a:rPr>
              <a:t>alhodge@sandia.gov</a:t>
            </a:r>
            <a:r>
              <a:rPr lang="nb-NO" dirty="0"/>
              <a:t> and Heidi Hahn </a:t>
            </a:r>
            <a:r>
              <a:rPr lang="nb-NO" dirty="0">
                <a:hlinkClick r:id="rId5"/>
              </a:rPr>
              <a:t>hahn@lanl.gov</a:t>
            </a:r>
            <a:endParaRPr lang="nb-NO" dirty="0"/>
          </a:p>
          <a:p>
            <a:pPr marL="457200" lvl="1" indent="0">
              <a:buNone/>
            </a:pPr>
            <a:endParaRPr lang="nb-NO" dirty="0"/>
          </a:p>
          <a:p>
            <a:pPr marL="0" indent="0" algn="ctr">
              <a:buNone/>
            </a:pPr>
            <a:r>
              <a:rPr lang="en-US" b="1" dirty="0">
                <a:highlight>
                  <a:srgbClr val="FFFF00"/>
                </a:highlight>
              </a:rPr>
              <a:t>And now - introductions</a:t>
            </a:r>
          </a:p>
          <a:p>
            <a:pPr marL="0" indent="0">
              <a:buNone/>
            </a:pPr>
            <a:endParaRPr lang="en-US" dirty="0"/>
          </a:p>
          <a:p>
            <a:pPr marL="0" indent="0">
              <a:buNone/>
            </a:pPr>
            <a:endParaRPr lang="en-US" dirty="0"/>
          </a:p>
        </p:txBody>
      </p:sp>
      <p:pic>
        <p:nvPicPr>
          <p:cNvPr id="6" name="Picture 5">
            <a:extLst>
              <a:ext uri="{FF2B5EF4-FFF2-40B4-BE49-F238E27FC236}">
                <a16:creationId xmlns:a16="http://schemas.microsoft.com/office/drawing/2014/main" id="{B6B184CF-8D30-4F52-9AC7-08997D1B3813}"/>
              </a:ext>
            </a:extLst>
          </p:cNvPr>
          <p:cNvPicPr>
            <a:picLocks noChangeAspect="1"/>
          </p:cNvPicPr>
          <p:nvPr/>
        </p:nvPicPr>
        <p:blipFill>
          <a:blip r:embed="rId6"/>
          <a:stretch>
            <a:fillRect/>
          </a:stretch>
        </p:blipFill>
        <p:spPr>
          <a:xfrm>
            <a:off x="10410750" y="365125"/>
            <a:ext cx="1781250" cy="1183700"/>
          </a:xfrm>
          <a:prstGeom prst="rect">
            <a:avLst/>
          </a:prstGeom>
        </p:spPr>
      </p:pic>
    </p:spTree>
    <p:extLst>
      <p:ext uri="{BB962C8B-B14F-4D97-AF65-F5344CB8AC3E}">
        <p14:creationId xmlns:p14="http://schemas.microsoft.com/office/powerpoint/2010/main" val="1347027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4E0995-8647-4248-9E4F-77304EE1D7E3}"/>
              </a:ext>
            </a:extLst>
          </p:cNvPr>
          <p:cNvPicPr>
            <a:picLocks noChangeAspect="1"/>
          </p:cNvPicPr>
          <p:nvPr/>
        </p:nvPicPr>
        <p:blipFill>
          <a:blip r:embed="rId3"/>
          <a:stretch>
            <a:fillRect/>
          </a:stretch>
        </p:blipFill>
        <p:spPr>
          <a:xfrm>
            <a:off x="4108229" y="286282"/>
            <a:ext cx="3986033" cy="1225065"/>
          </a:xfrm>
          <a:prstGeom prst="rect">
            <a:avLst/>
          </a:prstGeom>
        </p:spPr>
      </p:pic>
      <p:pic>
        <p:nvPicPr>
          <p:cNvPr id="6" name="Picture 5">
            <a:extLst>
              <a:ext uri="{FF2B5EF4-FFF2-40B4-BE49-F238E27FC236}">
                <a16:creationId xmlns:a16="http://schemas.microsoft.com/office/drawing/2014/main" id="{0CFB09E6-B4BC-4C33-B625-E665D5528FD9}"/>
              </a:ext>
            </a:extLst>
          </p:cNvPr>
          <p:cNvPicPr>
            <a:picLocks noChangeAspect="1"/>
          </p:cNvPicPr>
          <p:nvPr/>
        </p:nvPicPr>
        <p:blipFill>
          <a:blip r:embed="rId4"/>
          <a:stretch>
            <a:fillRect/>
          </a:stretch>
        </p:blipFill>
        <p:spPr>
          <a:xfrm>
            <a:off x="420614" y="2019132"/>
            <a:ext cx="5603601" cy="4262314"/>
          </a:xfrm>
          <a:prstGeom prst="rect">
            <a:avLst/>
          </a:prstGeom>
        </p:spPr>
      </p:pic>
      <p:sp>
        <p:nvSpPr>
          <p:cNvPr id="8" name="TextBox 7">
            <a:extLst>
              <a:ext uri="{FF2B5EF4-FFF2-40B4-BE49-F238E27FC236}">
                <a16:creationId xmlns:a16="http://schemas.microsoft.com/office/drawing/2014/main" id="{8DD0C938-EC68-459A-B215-74533850E547}"/>
              </a:ext>
            </a:extLst>
          </p:cNvPr>
          <p:cNvSpPr txBox="1"/>
          <p:nvPr/>
        </p:nvSpPr>
        <p:spPr>
          <a:xfrm>
            <a:off x="6411683" y="1619021"/>
            <a:ext cx="5359703" cy="461665"/>
          </a:xfrm>
          <a:prstGeom prst="rect">
            <a:avLst/>
          </a:prstGeom>
          <a:noFill/>
        </p:spPr>
        <p:txBody>
          <a:bodyPr wrap="square" rtlCol="0">
            <a:spAutoFit/>
          </a:bodyPr>
          <a:lstStyle/>
          <a:p>
            <a:pPr algn="ctr">
              <a:tabLst>
                <a:tab pos="1828800" algn="ctr"/>
                <a:tab pos="6864350" algn="ctr"/>
              </a:tabLst>
            </a:pPr>
            <a:r>
              <a:rPr lang="en-US" sz="2400" b="1" dirty="0" err="1">
                <a:latin typeface="Arial" panose="020B0604020202020204" pitchFamily="34" charset="0"/>
                <a:cs typeface="Arial" panose="020B0604020202020204" pitchFamily="34" charset="0"/>
              </a:rPr>
              <a:t>FuSE</a:t>
            </a:r>
            <a:r>
              <a:rPr lang="en-US" sz="2400" b="1" dirty="0">
                <a:latin typeface="Arial" panose="020B0604020202020204" pitchFamily="34" charset="0"/>
                <a:cs typeface="Arial" panose="020B0604020202020204" pitchFamily="34" charset="0"/>
              </a:rPr>
              <a:t> Road Map</a:t>
            </a:r>
          </a:p>
        </p:txBody>
      </p:sp>
      <p:pic>
        <p:nvPicPr>
          <p:cNvPr id="10" name="Picture 9">
            <a:extLst>
              <a:ext uri="{FF2B5EF4-FFF2-40B4-BE49-F238E27FC236}">
                <a16:creationId xmlns:a16="http://schemas.microsoft.com/office/drawing/2014/main" id="{FF98CD72-CDF2-4873-B326-8B76F04BD4FE}"/>
              </a:ext>
            </a:extLst>
          </p:cNvPr>
          <p:cNvPicPr>
            <a:picLocks noChangeAspect="1"/>
          </p:cNvPicPr>
          <p:nvPr/>
        </p:nvPicPr>
        <p:blipFill>
          <a:blip r:embed="rId5"/>
          <a:stretch>
            <a:fillRect/>
          </a:stretch>
        </p:blipFill>
        <p:spPr>
          <a:xfrm>
            <a:off x="6411685" y="2013829"/>
            <a:ext cx="5395039" cy="4262314"/>
          </a:xfrm>
          <a:prstGeom prst="rect">
            <a:avLst/>
          </a:prstGeom>
        </p:spPr>
      </p:pic>
      <p:sp>
        <p:nvSpPr>
          <p:cNvPr id="12" name="TextBox 11">
            <a:extLst>
              <a:ext uri="{FF2B5EF4-FFF2-40B4-BE49-F238E27FC236}">
                <a16:creationId xmlns:a16="http://schemas.microsoft.com/office/drawing/2014/main" id="{8DD0C938-EC68-459A-B215-74533850E547}"/>
              </a:ext>
            </a:extLst>
          </p:cNvPr>
          <p:cNvSpPr txBox="1"/>
          <p:nvPr/>
        </p:nvSpPr>
        <p:spPr>
          <a:xfrm>
            <a:off x="420613" y="1619021"/>
            <a:ext cx="5603601" cy="461665"/>
          </a:xfrm>
          <a:prstGeom prst="rect">
            <a:avLst/>
          </a:prstGeom>
          <a:noFill/>
        </p:spPr>
        <p:txBody>
          <a:bodyPr wrap="square" rtlCol="0">
            <a:spAutoFit/>
          </a:bodyPr>
          <a:lstStyle/>
          <a:p>
            <a:pPr algn="ctr">
              <a:tabLst>
                <a:tab pos="1828800" algn="ctr"/>
                <a:tab pos="6864350" algn="ctr"/>
              </a:tabLst>
            </a:pP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FuSE</a:t>
            </a:r>
            <a:r>
              <a:rPr lang="en-US" sz="2400" b="1" dirty="0">
                <a:latin typeface="Arial" panose="020B0604020202020204" pitchFamily="34" charset="0"/>
                <a:cs typeface="Arial" panose="020B0604020202020204" pitchFamily="34" charset="0"/>
              </a:rPr>
              <a:t> Collaborative Community              </a:t>
            </a:r>
          </a:p>
        </p:txBody>
      </p:sp>
    </p:spTree>
    <p:extLst>
      <p:ext uri="{BB962C8B-B14F-4D97-AF65-F5344CB8AC3E}">
        <p14:creationId xmlns:p14="http://schemas.microsoft.com/office/powerpoint/2010/main" val="3750151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Systems Security in the Future of Systems Engineering</a:t>
            </a:r>
            <a:br>
              <a:rPr lang="en-US" dirty="0"/>
            </a:br>
            <a:endParaRPr lang="en-US" b="1" dirty="0"/>
          </a:p>
        </p:txBody>
      </p:sp>
      <p:sp>
        <p:nvSpPr>
          <p:cNvPr id="3" name="Content Placeholder 2"/>
          <p:cNvSpPr>
            <a:spLocks noGrp="1"/>
          </p:cNvSpPr>
          <p:nvPr>
            <p:ph idx="1"/>
          </p:nvPr>
        </p:nvSpPr>
        <p:spPr/>
        <p:txBody>
          <a:bodyPr>
            <a:normAutofit/>
          </a:bodyPr>
          <a:lstStyle/>
          <a:p>
            <a:pPr marL="0" indent="0">
              <a:buNone/>
            </a:pPr>
            <a:r>
              <a:rPr lang="en-US" b="1" dirty="0"/>
              <a:t>Initial Team Members</a:t>
            </a:r>
            <a:r>
              <a:rPr lang="en-US" dirty="0"/>
              <a:t>:</a:t>
            </a:r>
          </a:p>
          <a:p>
            <a:pPr>
              <a:tabLst>
                <a:tab pos="228600" algn="l"/>
              </a:tabLst>
            </a:pPr>
            <a:r>
              <a:rPr lang="en-US" dirty="0"/>
              <a:t>	Rick Dove (INCOSE), SSE working group chair, FuSE Sec topic lead</a:t>
            </a:r>
          </a:p>
          <a:p>
            <a:pPr marL="231775"/>
            <a:r>
              <a:rPr lang="en-US" dirty="0"/>
              <a:t>Keith Willett (INCOSE), SSE working group cochair, FuSE Agile SE topic lead</a:t>
            </a:r>
          </a:p>
          <a:p>
            <a:pPr marL="231775">
              <a:spcBef>
                <a:spcPts val="0"/>
              </a:spcBef>
            </a:pPr>
            <a:r>
              <a:rPr lang="en-US" dirty="0"/>
              <a:t>Tom McDermott (SERC), Deputy Director and CTO</a:t>
            </a:r>
          </a:p>
          <a:p>
            <a:pPr marL="231775">
              <a:spcBef>
                <a:spcPts val="0"/>
              </a:spcBef>
            </a:pPr>
            <a:r>
              <a:rPr lang="en-US" dirty="0"/>
              <a:t>Holly Dunlap (NDIA), SSE Committee chair </a:t>
            </a:r>
          </a:p>
          <a:p>
            <a:pPr marL="231775">
              <a:spcBef>
                <a:spcPts val="0"/>
              </a:spcBef>
            </a:pPr>
            <a:r>
              <a:rPr lang="en-US" dirty="0"/>
              <a:t>Corry </a:t>
            </a:r>
            <a:r>
              <a:rPr lang="en-US" dirty="0" err="1"/>
              <a:t>Oker</a:t>
            </a:r>
            <a:r>
              <a:rPr lang="en-US" dirty="0"/>
              <a:t> (NDIA), SSE Committee chair</a:t>
            </a:r>
          </a:p>
          <a:p>
            <a:pPr marL="231775">
              <a:spcBef>
                <a:spcPts val="0"/>
              </a:spcBef>
            </a:pPr>
            <a:r>
              <a:rPr lang="en-US" dirty="0"/>
              <a:t>Delia </a:t>
            </a:r>
            <a:r>
              <a:rPr lang="en-US" dirty="0" err="1"/>
              <a:t>Pembrey</a:t>
            </a:r>
            <a:r>
              <a:rPr lang="en-US" dirty="0"/>
              <a:t> </a:t>
            </a:r>
            <a:r>
              <a:rPr lang="en-US" dirty="0" err="1"/>
              <a:t>MacNamara</a:t>
            </a:r>
            <a:r>
              <a:rPr lang="en-US" dirty="0"/>
              <a:t> (</a:t>
            </a:r>
            <a:r>
              <a:rPr lang="en-US" dirty="0" err="1"/>
              <a:t>ISSS</a:t>
            </a:r>
            <a:r>
              <a:rPr lang="en-US" dirty="0"/>
              <a:t>), President</a:t>
            </a:r>
          </a:p>
          <a:p>
            <a:pPr>
              <a:tabLst>
                <a:tab pos="228600" algn="l"/>
              </a:tabLst>
            </a:pPr>
            <a:r>
              <a:rPr lang="en-US" dirty="0"/>
              <a:t>	Shankar Sankaran (</a:t>
            </a:r>
            <a:r>
              <a:rPr lang="en-US" dirty="0" err="1"/>
              <a:t>ISSS</a:t>
            </a:r>
            <a:r>
              <a:rPr lang="en-US" dirty="0"/>
              <a:t>), Past President </a:t>
            </a:r>
          </a:p>
          <a:p>
            <a:pPr marL="231775">
              <a:spcBef>
                <a:spcPts val="0"/>
              </a:spcBef>
            </a:pPr>
            <a:endParaRPr lang="en-US" dirty="0"/>
          </a:p>
          <a:p>
            <a:pPr marL="0" indent="0" algn="ctr">
              <a:buNone/>
            </a:pPr>
            <a:r>
              <a:rPr lang="en-US" b="1" dirty="0"/>
              <a:t>Activities So Far</a:t>
            </a:r>
            <a:r>
              <a:rPr lang="en-US" dirty="0"/>
              <a:t>:</a:t>
            </a:r>
          </a:p>
          <a:p>
            <a:pPr marL="228600" indent="-228600"/>
            <a:r>
              <a:rPr lang="en-US" b="1" dirty="0"/>
              <a:t>IEEE/INCOSE/NDIA Security Symposium 2020 Paper</a:t>
            </a:r>
            <a:r>
              <a:rPr lang="en-US" dirty="0"/>
              <a:t>: </a:t>
            </a:r>
            <a:br>
              <a:rPr lang="en-US" dirty="0"/>
            </a:br>
            <a:r>
              <a:rPr lang="en-US" i="1" dirty="0"/>
              <a:t>Contextually Aware Agile-Security in the Future of Systems Engineering</a:t>
            </a:r>
            <a:r>
              <a:rPr lang="en-US" dirty="0"/>
              <a:t> (Dove, Willett)</a:t>
            </a:r>
            <a:endParaRPr lang="en-US" i="1" dirty="0"/>
          </a:p>
          <a:p>
            <a:pPr marL="228600" indent="-228600"/>
            <a:r>
              <a:rPr lang="en-US" b="1" dirty="0"/>
              <a:t>INCOSE IS 2020 Papers</a:t>
            </a:r>
            <a:r>
              <a:rPr lang="en-US" dirty="0"/>
              <a:t>: </a:t>
            </a:r>
            <a:br>
              <a:rPr lang="en-US" dirty="0"/>
            </a:br>
            <a:r>
              <a:rPr lang="en-US" i="1" dirty="0"/>
              <a:t>Contextually Aware Agile-Security in the Future of Systems Engineering (Dove, Willett)</a:t>
            </a:r>
          </a:p>
          <a:p>
            <a:pPr marL="228600" indent="-228600"/>
            <a:r>
              <a:rPr lang="en-US" i="1" dirty="0"/>
              <a:t>	Techno-Social Contracts for Security Orchestration in the Future of Systems Engineering</a:t>
            </a:r>
            <a:r>
              <a:rPr lang="en-US" dirty="0"/>
              <a:t> (Dove, Willett)</a:t>
            </a:r>
          </a:p>
          <a:p>
            <a:pPr marL="228600" indent="-228600"/>
            <a:r>
              <a:rPr lang="en-US" i="1" dirty="0"/>
              <a:t>	Toward Architecting the Future of System Security</a:t>
            </a:r>
            <a:r>
              <a:rPr lang="en-US" dirty="0"/>
              <a:t> (Willett)</a:t>
            </a:r>
          </a:p>
          <a:p>
            <a:pPr marL="228600" indent="-228600"/>
            <a:r>
              <a:rPr lang="en-US" dirty="0"/>
              <a:t>Team Bi-Weekly Workshops</a:t>
            </a:r>
          </a:p>
          <a:p>
            <a:pPr marL="228600" indent="-228600"/>
            <a:r>
              <a:rPr lang="en-US" i="1" dirty="0"/>
              <a:t>	Developing a roadmap of foundation concepts</a:t>
            </a:r>
          </a:p>
        </p:txBody>
      </p:sp>
      <p:sp>
        <p:nvSpPr>
          <p:cNvPr id="4" name="Slide Number Placeholder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5EC1347-F613-4A7B-AFCF-B937F7DB23C2}" type="slidenum">
              <a:rPr lang="en-US" smtClean="0"/>
              <a:pPr/>
              <a:t>11</a:t>
            </a:fld>
            <a:endParaRPr lang="en-US"/>
          </a:p>
        </p:txBody>
      </p:sp>
    </p:spTree>
    <p:extLst>
      <p:ext uri="{BB962C8B-B14F-4D97-AF65-F5344CB8AC3E}">
        <p14:creationId xmlns:p14="http://schemas.microsoft.com/office/powerpoint/2010/main" val="2705010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43339" y="5395216"/>
            <a:ext cx="5876461" cy="1330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solidFill>
                <a:schemeClr val="tx2">
                  <a:lumMod val="50000"/>
                </a:schemeClr>
              </a:solidFill>
            </a:endParaRPr>
          </a:p>
        </p:txBody>
      </p:sp>
      <p:sp>
        <p:nvSpPr>
          <p:cNvPr id="26" name="Rectangle 25"/>
          <p:cNvSpPr/>
          <p:nvPr/>
        </p:nvSpPr>
        <p:spPr>
          <a:xfrm>
            <a:off x="143339" y="4139681"/>
            <a:ext cx="5876461" cy="1163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solidFill>
                <a:schemeClr val="tx2">
                  <a:lumMod val="50000"/>
                </a:schemeClr>
              </a:solidFill>
            </a:endParaRPr>
          </a:p>
        </p:txBody>
      </p:sp>
      <p:sp>
        <p:nvSpPr>
          <p:cNvPr id="19" name="Rectangle 18"/>
          <p:cNvSpPr/>
          <p:nvPr/>
        </p:nvSpPr>
        <p:spPr>
          <a:xfrm>
            <a:off x="161811" y="1380013"/>
            <a:ext cx="5856651" cy="26655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solidFill>
                <a:schemeClr val="tx2">
                  <a:lumMod val="50000"/>
                </a:schemeClr>
              </a:solidFill>
            </a:endParaRPr>
          </a:p>
        </p:txBody>
      </p:sp>
      <p:sp>
        <p:nvSpPr>
          <p:cNvPr id="18" name="Rectangle 17"/>
          <p:cNvSpPr/>
          <p:nvPr/>
        </p:nvSpPr>
        <p:spPr>
          <a:xfrm>
            <a:off x="6192015" y="1761494"/>
            <a:ext cx="5856648" cy="22899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solidFill>
                <a:schemeClr val="tx2">
                  <a:lumMod val="50000"/>
                </a:schemeClr>
              </a:solidFill>
            </a:endParaRPr>
          </a:p>
        </p:txBody>
      </p:sp>
      <p:sp>
        <p:nvSpPr>
          <p:cNvPr id="17" name="Rectangle 16"/>
          <p:cNvSpPr/>
          <p:nvPr/>
        </p:nvSpPr>
        <p:spPr>
          <a:xfrm>
            <a:off x="6192013" y="555740"/>
            <a:ext cx="5856649" cy="1084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solidFill>
                <a:schemeClr val="tx2">
                  <a:lumMod val="50000"/>
                </a:schemeClr>
              </a:solidFill>
            </a:endParaRPr>
          </a:p>
        </p:txBody>
      </p:sp>
      <p:sp>
        <p:nvSpPr>
          <p:cNvPr id="2" name="Rectangle 1"/>
          <p:cNvSpPr/>
          <p:nvPr/>
        </p:nvSpPr>
        <p:spPr>
          <a:xfrm>
            <a:off x="161813" y="547345"/>
            <a:ext cx="5856649" cy="7255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solidFill>
                <a:schemeClr val="tx2">
                  <a:lumMod val="50000"/>
                </a:schemeClr>
              </a:solidFill>
            </a:endParaRPr>
          </a:p>
        </p:txBody>
      </p:sp>
      <p:sp>
        <p:nvSpPr>
          <p:cNvPr id="4" name="TextBox 3"/>
          <p:cNvSpPr txBox="1"/>
          <p:nvPr/>
        </p:nvSpPr>
        <p:spPr>
          <a:xfrm>
            <a:off x="161813" y="556194"/>
            <a:ext cx="5838177" cy="523220"/>
          </a:xfrm>
          <a:prstGeom prst="rect">
            <a:avLst/>
          </a:prstGeom>
          <a:noFill/>
        </p:spPr>
        <p:txBody>
          <a:bodyPr wrap="square" rtlCol="0">
            <a:spAutoFit/>
          </a:bodyPr>
          <a:lstStyle/>
          <a:p>
            <a:pPr algn="ctr"/>
            <a:r>
              <a:rPr lang="en-GB" sz="1600" b="1" dirty="0">
                <a:solidFill>
                  <a:schemeClr val="tx2">
                    <a:lumMod val="50000"/>
                  </a:schemeClr>
                </a:solidFill>
              </a:rPr>
              <a:t>Title: </a:t>
            </a:r>
            <a:r>
              <a:rPr lang="en-GB" sz="1600" b="1" dirty="0"/>
              <a:t>Systems Security in the Future of Systems Engineering</a:t>
            </a:r>
            <a:r>
              <a:rPr lang="en-GB" sz="1600" b="1" dirty="0">
                <a:solidFill>
                  <a:schemeClr val="tx2">
                    <a:lumMod val="50000"/>
                  </a:schemeClr>
                </a:solidFill>
              </a:rPr>
              <a:t> </a:t>
            </a:r>
          </a:p>
          <a:p>
            <a:pPr algn="ctr"/>
            <a:r>
              <a:rPr lang="en-GB" sz="1200" b="1" dirty="0">
                <a:solidFill>
                  <a:schemeClr val="tx2">
                    <a:lumMod val="50000"/>
                  </a:schemeClr>
                </a:solidFill>
              </a:rPr>
              <a:t>(a FuSE initiative topic project)</a:t>
            </a:r>
          </a:p>
        </p:txBody>
      </p:sp>
      <p:sp>
        <p:nvSpPr>
          <p:cNvPr id="13" name="TextBox 12">
            <a:extLst>
              <a:ext uri="{FF2B5EF4-FFF2-40B4-BE49-F238E27FC236}">
                <a16:creationId xmlns:a16="http://schemas.microsoft.com/office/drawing/2014/main" id="{5E7F7BF5-63EF-4730-B4DD-2D67F341E448}"/>
              </a:ext>
            </a:extLst>
          </p:cNvPr>
          <p:cNvSpPr txBox="1"/>
          <p:nvPr/>
        </p:nvSpPr>
        <p:spPr>
          <a:xfrm>
            <a:off x="6192012" y="1761495"/>
            <a:ext cx="5856648" cy="1847172"/>
          </a:xfrm>
          <a:prstGeom prst="rect">
            <a:avLst/>
          </a:prstGeom>
          <a:noFill/>
        </p:spPr>
        <p:txBody>
          <a:bodyPr wrap="square" rtlCol="0">
            <a:spAutoFit/>
          </a:bodyPr>
          <a:lstStyle/>
          <a:p>
            <a:pPr>
              <a:lnSpc>
                <a:spcPct val="85000"/>
              </a:lnSpc>
            </a:pPr>
            <a:r>
              <a:rPr lang="en-GB" sz="1600" b="1" dirty="0">
                <a:solidFill>
                  <a:schemeClr val="tx2">
                    <a:lumMod val="50000"/>
                  </a:schemeClr>
                </a:solidFill>
              </a:rPr>
              <a:t>What is stopping us from doing this now?</a:t>
            </a:r>
          </a:p>
          <a:p>
            <a:pPr marL="231775" indent="-231775">
              <a:lnSpc>
                <a:spcPct val="85000"/>
              </a:lnSpc>
              <a:buFont typeface="+mj-lt"/>
              <a:buAutoNum type="arabicPeriod"/>
            </a:pPr>
            <a:r>
              <a:rPr lang="en-US" sz="1600" b="1" dirty="0"/>
              <a:t>SE relates to </a:t>
            </a:r>
            <a:r>
              <a:rPr lang="en-US" sz="1600" b="1" dirty="0" err="1"/>
              <a:t>SecE</a:t>
            </a:r>
            <a:r>
              <a:rPr lang="en-US" sz="1600" b="1" dirty="0"/>
              <a:t> as an independent specialty practice.</a:t>
            </a:r>
          </a:p>
          <a:p>
            <a:pPr marL="231775" indent="-231775">
              <a:lnSpc>
                <a:spcPct val="85000"/>
              </a:lnSpc>
              <a:buFont typeface="+mj-lt"/>
              <a:buAutoNum type="arabicPeriod"/>
            </a:pPr>
            <a:r>
              <a:rPr lang="en-US" sz="1600" b="1" dirty="0"/>
              <a:t>Security is viewed as a non-functional cost.</a:t>
            </a:r>
          </a:p>
          <a:p>
            <a:pPr marL="231775" indent="-231775">
              <a:lnSpc>
                <a:spcPct val="85000"/>
              </a:lnSpc>
              <a:buFont typeface="+mj-lt"/>
              <a:buAutoNum type="arabicPeriod"/>
            </a:pPr>
            <a:r>
              <a:rPr lang="en-US" sz="1600" b="1" dirty="0"/>
              <a:t>Security standards compliance is considered sufficient.</a:t>
            </a:r>
          </a:p>
          <a:p>
            <a:pPr marL="231775" indent="-231775">
              <a:lnSpc>
                <a:spcPct val="85000"/>
              </a:lnSpc>
              <a:buFont typeface="+mj-lt"/>
              <a:buAutoNum type="arabicPeriod"/>
            </a:pPr>
            <a:r>
              <a:rPr lang="en-US" sz="1600" b="1" dirty="0"/>
              <a:t>Actionable research is in early stages.</a:t>
            </a:r>
          </a:p>
          <a:p>
            <a:pPr marL="231775" indent="-231775">
              <a:lnSpc>
                <a:spcPct val="85000"/>
              </a:lnSpc>
              <a:buFont typeface="+mj-lt"/>
              <a:buAutoNum type="arabicPeriod"/>
            </a:pPr>
            <a:r>
              <a:rPr lang="en-US" sz="1600" b="1" dirty="0"/>
              <a:t>​</a:t>
            </a:r>
            <a:r>
              <a:rPr lang="en-US" b="1" dirty="0"/>
              <a:t>SE contracts and projects detail features and requirements up front rather than desired capabilities that allow innovative solutions.</a:t>
            </a:r>
            <a:endParaRPr lang="en-GB" sz="1600" b="1" dirty="0">
              <a:solidFill>
                <a:schemeClr val="tx2">
                  <a:lumMod val="50000"/>
                </a:schemeClr>
              </a:solidFill>
            </a:endParaRPr>
          </a:p>
        </p:txBody>
      </p:sp>
      <p:sp>
        <p:nvSpPr>
          <p:cNvPr id="7" name="TextBox 6"/>
          <p:cNvSpPr txBox="1"/>
          <p:nvPr/>
        </p:nvSpPr>
        <p:spPr>
          <a:xfrm>
            <a:off x="143341" y="4154551"/>
            <a:ext cx="5856649" cy="968214"/>
          </a:xfrm>
          <a:prstGeom prst="rect">
            <a:avLst/>
          </a:prstGeom>
          <a:noFill/>
        </p:spPr>
        <p:txBody>
          <a:bodyPr wrap="square" rtlCol="0">
            <a:spAutoFit/>
          </a:bodyPr>
          <a:lstStyle/>
          <a:p>
            <a:r>
              <a:rPr lang="en-GB" sz="1600" b="1" dirty="0">
                <a:solidFill>
                  <a:schemeClr val="tx2">
                    <a:lumMod val="50000"/>
                  </a:schemeClr>
                </a:solidFill>
              </a:rPr>
              <a:t>What will good look like in 2023-2025?</a:t>
            </a:r>
          </a:p>
          <a:p>
            <a:pPr marL="177800" indent="-177800">
              <a:lnSpc>
                <a:spcPct val="85000"/>
              </a:lnSpc>
              <a:buFont typeface="+mj-lt"/>
              <a:buAutoNum type="arabicPeriod"/>
            </a:pPr>
            <a:r>
              <a:rPr lang="en-US" sz="1600" b="1" dirty="0"/>
              <a:t>Security Engineering will have full involvement on SE-team.</a:t>
            </a:r>
          </a:p>
          <a:p>
            <a:pPr marL="177800" indent="-177800">
              <a:lnSpc>
                <a:spcPct val="85000"/>
              </a:lnSpc>
              <a:buFont typeface="+mj-lt"/>
              <a:buAutoNum type="arabicPeriod"/>
            </a:pPr>
            <a:r>
              <a:rPr lang="en-US" sz="1600" b="1" dirty="0"/>
              <a:t>Rapid security reconfiguration and augmentation will have some effective working patterns in practice as an early base line.</a:t>
            </a:r>
            <a:endParaRPr lang="en-GB" sz="1600" b="1" dirty="0"/>
          </a:p>
        </p:txBody>
      </p:sp>
      <p:sp>
        <p:nvSpPr>
          <p:cNvPr id="21" name="Title 1"/>
          <p:cNvSpPr txBox="1">
            <a:spLocks/>
          </p:cNvSpPr>
          <p:nvPr/>
        </p:nvSpPr>
        <p:spPr>
          <a:xfrm>
            <a:off x="2962275" y="10717"/>
            <a:ext cx="6288021" cy="487321"/>
          </a:xfrm>
          <a:prstGeom prst="rect">
            <a:avLst/>
          </a:prstGeom>
        </p:spPr>
        <p:txBody>
          <a:bodyPr wrap="none" lIns="0" tIns="0" rIns="0" bIns="0"/>
          <a:lstStyle>
            <a:lvl1pPr algn="l" rtl="0" eaLnBrk="1" latinLnBrk="0" hangingPunct="1">
              <a:spcBef>
                <a:spcPct val="0"/>
              </a:spcBef>
              <a:buNone/>
              <a:defRPr kumimoji="0" sz="3200" kern="1200">
                <a:solidFill>
                  <a:srgbClr val="4E7494"/>
                </a:solidFill>
                <a:latin typeface="Calibri" panose="020F0502020204030204" pitchFamily="34" charset="0"/>
                <a:ea typeface="+mj-ea"/>
                <a:cs typeface="+mj-cs"/>
              </a:defRPr>
            </a:lvl1pPr>
          </a:lstStyle>
          <a:p>
            <a:pPr>
              <a:spcBef>
                <a:spcPts val="0"/>
              </a:spcBef>
              <a:defRPr/>
            </a:pPr>
            <a:r>
              <a:rPr lang="en-GB" dirty="0">
                <a:solidFill>
                  <a:schemeClr val="tx2">
                    <a:lumMod val="50000"/>
                  </a:schemeClr>
                </a:solidFill>
              </a:rPr>
              <a:t> FuSE System Security Charter </a:t>
            </a:r>
            <a:r>
              <a:rPr lang="en-GB" sz="2400" dirty="0">
                <a:solidFill>
                  <a:schemeClr val="tx2">
                    <a:lumMod val="50000"/>
                  </a:schemeClr>
                </a:solidFill>
              </a:rPr>
              <a:t>v200408</a:t>
            </a:r>
            <a:endParaRPr lang="en-GB" dirty="0">
              <a:solidFill>
                <a:schemeClr val="tx2">
                  <a:lumMod val="50000"/>
                </a:schemeClr>
              </a:solidFill>
              <a:highlight>
                <a:srgbClr val="FFFF00"/>
              </a:highlight>
            </a:endParaRPr>
          </a:p>
        </p:txBody>
      </p:sp>
      <p:pic>
        <p:nvPicPr>
          <p:cNvPr id="20" name="Picture 19">
            <a:extLst>
              <a:ext uri="{FF2B5EF4-FFF2-40B4-BE49-F238E27FC236}">
                <a16:creationId xmlns:a16="http://schemas.microsoft.com/office/drawing/2014/main" id="{D5309AC4-090E-1044-9F64-65644635C9B2}"/>
              </a:ext>
            </a:extLst>
          </p:cNvPr>
          <p:cNvPicPr>
            <a:picLocks noChangeAspect="1"/>
          </p:cNvPicPr>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0477500" y="1"/>
            <a:ext cx="1714500" cy="619510"/>
          </a:xfrm>
          <a:prstGeom prst="rect">
            <a:avLst/>
          </a:prstGeom>
        </p:spPr>
      </p:pic>
      <p:sp>
        <p:nvSpPr>
          <p:cNvPr id="23" name="TextBox 22">
            <a:extLst>
              <a:ext uri="{FF2B5EF4-FFF2-40B4-BE49-F238E27FC236}">
                <a16:creationId xmlns:a16="http://schemas.microsoft.com/office/drawing/2014/main" id="{5FE34E3C-C908-4E37-A02A-2B2C4EBC6423}"/>
              </a:ext>
            </a:extLst>
          </p:cNvPr>
          <p:cNvSpPr txBox="1"/>
          <p:nvPr/>
        </p:nvSpPr>
        <p:spPr>
          <a:xfrm>
            <a:off x="161813" y="1393633"/>
            <a:ext cx="5856649" cy="2605585"/>
          </a:xfrm>
          <a:prstGeom prst="rect">
            <a:avLst/>
          </a:prstGeom>
          <a:noFill/>
        </p:spPr>
        <p:txBody>
          <a:bodyPr wrap="square" rtlCol="0">
            <a:spAutoFit/>
          </a:bodyPr>
          <a:lstStyle/>
          <a:p>
            <a:pPr>
              <a:lnSpc>
                <a:spcPct val="85000"/>
              </a:lnSpc>
            </a:pPr>
            <a:r>
              <a:rPr lang="en-GB" sz="1600" b="1" dirty="0">
                <a:solidFill>
                  <a:schemeClr val="tx2">
                    <a:lumMod val="50000"/>
                  </a:schemeClr>
                </a:solidFill>
              </a:rPr>
              <a:t>What will good look like when we use FuSE to deliver systems?</a:t>
            </a:r>
          </a:p>
          <a:p>
            <a:pPr marL="177800" indent="-177800">
              <a:lnSpc>
                <a:spcPct val="85000"/>
              </a:lnSpc>
              <a:buFont typeface="+mj-lt"/>
              <a:buAutoNum type="arabicPeriod"/>
            </a:pPr>
            <a:r>
              <a:rPr lang="en-US" sz="1600" b="1" dirty="0"/>
              <a:t>Security Engineers will be active members of the Systems Engineering team.</a:t>
            </a:r>
          </a:p>
          <a:p>
            <a:pPr marL="177800" indent="-177800">
              <a:lnSpc>
                <a:spcPct val="85000"/>
              </a:lnSpc>
              <a:buFont typeface="+mj-lt"/>
              <a:buAutoNum type="arabicPeriod"/>
            </a:pPr>
            <a:r>
              <a:rPr lang="en-US" sz="1600" b="1" dirty="0"/>
              <a:t>Security will be rapidly reconfigurable, augmentable, and composable.</a:t>
            </a:r>
          </a:p>
          <a:p>
            <a:pPr marL="177800" indent="-177800">
              <a:lnSpc>
                <a:spcPct val="85000"/>
              </a:lnSpc>
              <a:buFont typeface="+mj-lt"/>
              <a:buAutoNum type="arabicPeriod"/>
            </a:pPr>
            <a:r>
              <a:rPr lang="en-US" sz="1600" b="1" dirty="0"/>
              <a:t>System and component behavior will be monitored for anomalous operation.</a:t>
            </a:r>
          </a:p>
          <a:p>
            <a:pPr marL="177800" indent="-177800">
              <a:lnSpc>
                <a:spcPct val="85000"/>
              </a:lnSpc>
              <a:buFont typeface="+mj-lt"/>
              <a:buAutoNum type="arabicPeriod"/>
            </a:pPr>
            <a:r>
              <a:rPr lang="en-US" sz="1600" b="1" dirty="0"/>
              <a:t>Modeling will be used to predict variations and prepare contingent courses of action.</a:t>
            </a:r>
          </a:p>
          <a:p>
            <a:pPr marL="177800" indent="-177800">
              <a:lnSpc>
                <a:spcPct val="85000"/>
              </a:lnSpc>
              <a:buFont typeface="+mj-lt"/>
              <a:buAutoNum type="arabicPeriod"/>
            </a:pPr>
            <a:r>
              <a:rPr lang="en-US" sz="1600" b="1" dirty="0"/>
              <a:t>Security will support rather than impede personal and organizational productivity.</a:t>
            </a:r>
          </a:p>
          <a:p>
            <a:pPr marL="177800" indent="-177800">
              <a:lnSpc>
                <a:spcPct val="85000"/>
              </a:lnSpc>
              <a:buFont typeface="+mj-lt"/>
              <a:buAutoNum type="arabicPeriod"/>
            </a:pPr>
            <a:r>
              <a:rPr lang="en-US" sz="1600" b="1" dirty="0"/>
              <a:t>System components will be self protective.</a:t>
            </a:r>
            <a:endParaRPr lang="en-GB" sz="1600" b="1" dirty="0">
              <a:solidFill>
                <a:schemeClr val="tx2">
                  <a:lumMod val="50000"/>
                </a:schemeClr>
              </a:solidFill>
            </a:endParaRPr>
          </a:p>
        </p:txBody>
      </p:sp>
      <p:sp>
        <p:nvSpPr>
          <p:cNvPr id="30" name="Rectangle 29">
            <a:extLst>
              <a:ext uri="{FF2B5EF4-FFF2-40B4-BE49-F238E27FC236}">
                <a16:creationId xmlns:a16="http://schemas.microsoft.com/office/drawing/2014/main" id="{E1B53F00-CF32-40DA-9289-D8748B986D95}"/>
              </a:ext>
            </a:extLst>
          </p:cNvPr>
          <p:cNvSpPr/>
          <p:nvPr/>
        </p:nvSpPr>
        <p:spPr>
          <a:xfrm>
            <a:off x="6192011" y="4154550"/>
            <a:ext cx="5856651" cy="25986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solidFill>
                <a:schemeClr val="tx2">
                  <a:lumMod val="50000"/>
                </a:schemeClr>
              </a:solidFill>
            </a:endParaRPr>
          </a:p>
        </p:txBody>
      </p:sp>
      <p:sp>
        <p:nvSpPr>
          <p:cNvPr id="33" name="TextBox 32">
            <a:extLst>
              <a:ext uri="{FF2B5EF4-FFF2-40B4-BE49-F238E27FC236}">
                <a16:creationId xmlns:a16="http://schemas.microsoft.com/office/drawing/2014/main" id="{16188EDE-4D81-4EB9-9327-6A5430D1F01D}"/>
              </a:ext>
            </a:extLst>
          </p:cNvPr>
          <p:cNvSpPr txBox="1"/>
          <p:nvPr/>
        </p:nvSpPr>
        <p:spPr>
          <a:xfrm>
            <a:off x="6192011" y="4165204"/>
            <a:ext cx="5856653" cy="2308324"/>
          </a:xfrm>
          <a:prstGeom prst="rect">
            <a:avLst/>
          </a:prstGeom>
          <a:noFill/>
        </p:spPr>
        <p:txBody>
          <a:bodyPr wrap="square" rtlCol="0">
            <a:spAutoFit/>
          </a:bodyPr>
          <a:lstStyle/>
          <a:p>
            <a:r>
              <a:rPr lang="en-GB" sz="1600" b="1" dirty="0"/>
              <a:t>Action Plan</a:t>
            </a:r>
          </a:p>
          <a:p>
            <a:pPr marL="228600" indent="-228600">
              <a:buFont typeface="+mj-lt"/>
              <a:buAutoNum type="arabicPeriod"/>
              <a:tabLst>
                <a:tab pos="4425840" algn="l"/>
              </a:tabLst>
            </a:pPr>
            <a:r>
              <a:rPr lang="en-GB" sz="1600" b="1" dirty="0"/>
              <a:t>IS20 initial foundation papers:</a:t>
            </a:r>
            <a:br>
              <a:rPr lang="en-GB" sz="1600" b="1" dirty="0"/>
            </a:br>
            <a:r>
              <a:rPr lang="en-GB" sz="1600" b="1" dirty="0"/>
              <a:t>Techno-Social Contracts for Security Orchestration.</a:t>
            </a:r>
            <a:br>
              <a:rPr lang="en-GB" sz="1600" b="1" dirty="0"/>
            </a:br>
            <a:r>
              <a:rPr lang="en-GB" sz="1600" b="1" dirty="0"/>
              <a:t>Contextually Aware Agile Security.</a:t>
            </a:r>
            <a:br>
              <a:rPr lang="en-GB" sz="1600" b="1" dirty="0"/>
            </a:br>
            <a:r>
              <a:rPr lang="en-GB" sz="1600" b="1" dirty="0"/>
              <a:t>Architecting the Future of System Security.</a:t>
            </a:r>
          </a:p>
          <a:p>
            <a:pPr marL="228600" indent="-228600">
              <a:buFont typeface="+mj-lt"/>
              <a:buAutoNum type="arabicPeriod"/>
              <a:tabLst>
                <a:tab pos="4425840" algn="l"/>
              </a:tabLst>
            </a:pPr>
            <a:r>
              <a:rPr lang="en-GB" sz="1600" b="1" dirty="0"/>
              <a:t>Ongoing: Recruit additional team members.    </a:t>
            </a:r>
          </a:p>
          <a:p>
            <a:pPr marL="228600" indent="-228600">
              <a:buFont typeface="+mj-lt"/>
              <a:buAutoNum type="arabicPeriod"/>
              <a:tabLst>
                <a:tab pos="4425840" algn="l"/>
              </a:tabLst>
            </a:pPr>
            <a:r>
              <a:rPr lang="en-GB" sz="1600" b="1" dirty="0"/>
              <a:t>Mid 2020: Periodic web workshops in process identifying additional foundation areas.</a:t>
            </a:r>
          </a:p>
          <a:p>
            <a:pPr marL="228600" indent="-228600">
              <a:buFont typeface="+mj-lt"/>
              <a:buAutoNum type="arabicPeriod"/>
              <a:tabLst>
                <a:tab pos="4425840" algn="l"/>
              </a:tabLst>
            </a:pPr>
            <a:r>
              <a:rPr lang="en-GB" sz="1600" b="1" dirty="0"/>
              <a:t>Late 2020: Addition foundation papers in process</a:t>
            </a:r>
          </a:p>
        </p:txBody>
      </p:sp>
      <p:sp>
        <p:nvSpPr>
          <p:cNvPr id="34" name="TextBox 33">
            <a:extLst>
              <a:ext uri="{FF2B5EF4-FFF2-40B4-BE49-F238E27FC236}">
                <a16:creationId xmlns:a16="http://schemas.microsoft.com/office/drawing/2014/main" id="{96FB5538-AB9F-476A-9819-8AC660F5EF7B}"/>
              </a:ext>
            </a:extLst>
          </p:cNvPr>
          <p:cNvSpPr txBox="1"/>
          <p:nvPr/>
        </p:nvSpPr>
        <p:spPr>
          <a:xfrm>
            <a:off x="143341" y="5399176"/>
            <a:ext cx="5876459" cy="1386790"/>
          </a:xfrm>
          <a:prstGeom prst="rect">
            <a:avLst/>
          </a:prstGeom>
          <a:noFill/>
        </p:spPr>
        <p:txBody>
          <a:bodyPr wrap="square" rtlCol="0">
            <a:spAutoFit/>
          </a:bodyPr>
          <a:lstStyle/>
          <a:p>
            <a:r>
              <a:rPr lang="en-GB" sz="1600" b="1" dirty="0">
                <a:solidFill>
                  <a:schemeClr val="tx2">
                    <a:lumMod val="50000"/>
                  </a:schemeClr>
                </a:solidFill>
              </a:rPr>
              <a:t>What will good look like by end of 2020?</a:t>
            </a:r>
          </a:p>
          <a:p>
            <a:pPr marL="177800" indent="-177800">
              <a:lnSpc>
                <a:spcPct val="85000"/>
              </a:lnSpc>
              <a:buFont typeface="+mj-lt"/>
              <a:buAutoNum type="arabicPeriod"/>
            </a:pPr>
            <a:r>
              <a:rPr lang="en-US" sz="1600" b="1" dirty="0"/>
              <a:t>Multi-organization collaboration will be active.</a:t>
            </a:r>
          </a:p>
          <a:p>
            <a:pPr marL="177800" indent="-177800">
              <a:lnSpc>
                <a:spcPct val="85000"/>
              </a:lnSpc>
              <a:buFont typeface="+mj-lt"/>
              <a:buAutoNum type="arabicPeriod"/>
            </a:pPr>
            <a:r>
              <a:rPr lang="en-US" sz="1600" b="1" dirty="0"/>
              <a:t>Initially needed foundation material (TRL-1) for FuSE Security identified.</a:t>
            </a:r>
          </a:p>
          <a:p>
            <a:pPr marL="177800" indent="-177800">
              <a:lnSpc>
                <a:spcPct val="85000"/>
              </a:lnSpc>
              <a:buFont typeface="+mj-lt"/>
              <a:buAutoNum type="arabicPeriod"/>
            </a:pPr>
            <a:r>
              <a:rPr lang="en-US" sz="1600" b="1" dirty="0"/>
              <a:t>Projects to develop and publish some of the needed foundation material (TRL-1 and -2) active.</a:t>
            </a:r>
            <a:endParaRPr lang="en-GB" sz="1600" b="1" dirty="0"/>
          </a:p>
        </p:txBody>
      </p:sp>
      <p:sp>
        <p:nvSpPr>
          <p:cNvPr id="22" name="TextBox 21">
            <a:extLst>
              <a:ext uri="{FF2B5EF4-FFF2-40B4-BE49-F238E27FC236}">
                <a16:creationId xmlns:a16="http://schemas.microsoft.com/office/drawing/2014/main" id="{269F9B80-0AA6-44DF-A573-E8154576D96A}"/>
              </a:ext>
            </a:extLst>
          </p:cNvPr>
          <p:cNvSpPr txBox="1"/>
          <p:nvPr/>
        </p:nvSpPr>
        <p:spPr>
          <a:xfrm>
            <a:off x="6192008" y="567152"/>
            <a:ext cx="5856653" cy="983859"/>
          </a:xfrm>
          <a:prstGeom prst="rect">
            <a:avLst/>
          </a:prstGeom>
          <a:noFill/>
        </p:spPr>
        <p:txBody>
          <a:bodyPr wrap="square" rtlCol="0">
            <a:spAutoFit/>
          </a:bodyPr>
          <a:lstStyle/>
          <a:p>
            <a:pPr>
              <a:lnSpc>
                <a:spcPct val="85000"/>
              </a:lnSpc>
            </a:pPr>
            <a:r>
              <a:rPr lang="en-GB" sz="1600" b="1" dirty="0">
                <a:solidFill>
                  <a:schemeClr val="tx2">
                    <a:lumMod val="50000"/>
                  </a:schemeClr>
                </a:solidFill>
              </a:rPr>
              <a:t>Owner: Rick Dove  </a:t>
            </a:r>
          </a:p>
          <a:p>
            <a:pPr>
              <a:lnSpc>
                <a:spcPct val="85000"/>
              </a:lnSpc>
            </a:pPr>
            <a:r>
              <a:rPr lang="en-GB" sz="1600" b="1" dirty="0">
                <a:solidFill>
                  <a:schemeClr val="tx2">
                    <a:lumMod val="50000"/>
                  </a:schemeClr>
                </a:solidFill>
              </a:rPr>
              <a:t>Initial Team: Rick Dove, Keith Willett (INCOSE), Tom McDermott (SERC), Holly Dunlap, Corey </a:t>
            </a:r>
            <a:r>
              <a:rPr lang="en-GB" sz="1600" b="1" dirty="0" err="1">
                <a:solidFill>
                  <a:schemeClr val="tx2">
                    <a:lumMod val="50000"/>
                  </a:schemeClr>
                </a:solidFill>
              </a:rPr>
              <a:t>Ocker</a:t>
            </a:r>
            <a:r>
              <a:rPr lang="en-GB" sz="1600" b="1" dirty="0">
                <a:solidFill>
                  <a:schemeClr val="tx2">
                    <a:lumMod val="50000"/>
                  </a:schemeClr>
                </a:solidFill>
              </a:rPr>
              <a:t> (NDIA), </a:t>
            </a:r>
            <a:r>
              <a:rPr lang="en-US" dirty="0"/>
              <a:t>Delia </a:t>
            </a:r>
            <a:r>
              <a:rPr lang="en-US" dirty="0" err="1"/>
              <a:t>Pembrey</a:t>
            </a:r>
            <a:r>
              <a:rPr lang="en-US"/>
              <a:t> MacNamara</a:t>
            </a:r>
            <a:r>
              <a:rPr lang="en-US" dirty="0"/>
              <a:t>, Shankar Sankaran (</a:t>
            </a:r>
            <a:r>
              <a:rPr lang="en-US" dirty="0" err="1"/>
              <a:t>ISSS</a:t>
            </a:r>
            <a:r>
              <a:rPr lang="en-US" dirty="0"/>
              <a:t>)</a:t>
            </a:r>
            <a:r>
              <a:rPr lang="en-GB" sz="1600" b="1" dirty="0">
                <a:solidFill>
                  <a:srgbClr val="FF0000"/>
                </a:solidFill>
              </a:rPr>
              <a:t>.</a:t>
            </a:r>
          </a:p>
        </p:txBody>
      </p:sp>
    </p:spTree>
    <p:extLst>
      <p:ext uri="{BB962C8B-B14F-4D97-AF65-F5344CB8AC3E}">
        <p14:creationId xmlns:p14="http://schemas.microsoft.com/office/powerpoint/2010/main" val="2413914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B117C5-C367-4906-B56E-E3D56281ED20}"/>
              </a:ext>
            </a:extLst>
          </p:cNvPr>
          <p:cNvSpPr>
            <a:spLocks noGrp="1"/>
          </p:cNvSpPr>
          <p:nvPr>
            <p:ph idx="1"/>
          </p:nvPr>
        </p:nvSpPr>
        <p:spPr/>
        <p:txBody>
          <a:bodyPr>
            <a:normAutofit/>
          </a:bodyPr>
          <a:lstStyle/>
          <a:p>
            <a:pPr algn="ctr"/>
            <a:r>
              <a:rPr lang="en-US" sz="2400" dirty="0"/>
              <a:t>“The future is already here,</a:t>
            </a:r>
          </a:p>
          <a:p>
            <a:pPr algn="ctr"/>
            <a:r>
              <a:rPr lang="en-US" sz="2400" dirty="0"/>
              <a:t>it’s just not evenly distributed.”</a:t>
            </a:r>
          </a:p>
          <a:p>
            <a:pPr algn="ctr"/>
            <a:endParaRPr lang="en-US" sz="2400" dirty="0"/>
          </a:p>
          <a:p>
            <a:pPr algn="ctr"/>
            <a:r>
              <a:rPr lang="en-US" sz="2400" dirty="0"/>
              <a:t>William Gibson*</a:t>
            </a:r>
          </a:p>
        </p:txBody>
      </p:sp>
      <p:sp>
        <p:nvSpPr>
          <p:cNvPr id="3" name="Title 2">
            <a:extLst>
              <a:ext uri="{FF2B5EF4-FFF2-40B4-BE49-F238E27FC236}">
                <a16:creationId xmlns:a16="http://schemas.microsoft.com/office/drawing/2014/main" id="{BAE55850-0AFA-4E99-A21D-8E1988261596}"/>
              </a:ext>
            </a:extLst>
          </p:cNvPr>
          <p:cNvSpPr>
            <a:spLocks noGrp="1"/>
          </p:cNvSpPr>
          <p:nvPr>
            <p:ph type="title"/>
          </p:nvPr>
        </p:nvSpPr>
        <p:spPr/>
        <p:txBody>
          <a:bodyPr/>
          <a:lstStyle/>
          <a:p>
            <a:r>
              <a:rPr lang="en-US" dirty="0"/>
              <a:t>No Guessing Needed About the Future</a:t>
            </a:r>
          </a:p>
        </p:txBody>
      </p:sp>
      <p:sp>
        <p:nvSpPr>
          <p:cNvPr id="4" name="TextBox 3">
            <a:extLst>
              <a:ext uri="{FF2B5EF4-FFF2-40B4-BE49-F238E27FC236}">
                <a16:creationId xmlns:a16="http://schemas.microsoft.com/office/drawing/2014/main" id="{44DCA7CE-47A5-4E1E-BCA0-B91F1F43E936}"/>
              </a:ext>
            </a:extLst>
          </p:cNvPr>
          <p:cNvSpPr txBox="1"/>
          <p:nvPr/>
        </p:nvSpPr>
        <p:spPr>
          <a:xfrm>
            <a:off x="457200" y="5248870"/>
            <a:ext cx="11734800" cy="923330"/>
          </a:xfrm>
          <a:prstGeom prst="rect">
            <a:avLst/>
          </a:prstGeom>
          <a:noFill/>
        </p:spPr>
        <p:txBody>
          <a:bodyPr wrap="square" rtlCol="0">
            <a:spAutoFit/>
          </a:bodyPr>
          <a:lstStyle/>
          <a:p>
            <a:r>
              <a:rPr lang="en-US" dirty="0"/>
              <a:t>* Gibson verbally delivers his famous quotation in a 30-Nov-1999 NPR recording. He claims he never wrote it. </a:t>
            </a:r>
            <a:r>
              <a:rPr lang="en-US" u="sng" dirty="0">
                <a:hlinkClick r:id="rId2"/>
              </a:rPr>
              <a:t>https://ondemand.npr.org/anon.npr-mp3/npr/totn/1999/11/19991130_totn_science_fiction_becoming_science_fact.mp3</a:t>
            </a:r>
            <a:r>
              <a:rPr lang="en-US" dirty="0"/>
              <a:t>. </a:t>
            </a:r>
            <a:br>
              <a:rPr lang="en-US" dirty="0"/>
            </a:br>
            <a:r>
              <a:rPr lang="en-US" dirty="0"/>
              <a:t>See </a:t>
            </a:r>
            <a:r>
              <a:rPr lang="en-US" u="sng" dirty="0">
                <a:hlinkClick r:id="rId3"/>
              </a:rPr>
              <a:t>https://quoteinvestigator.com/2012/01/24/future-has-arrived/</a:t>
            </a:r>
            <a:r>
              <a:rPr lang="en-US" dirty="0"/>
              <a:t> for more detail on origin.</a:t>
            </a:r>
          </a:p>
        </p:txBody>
      </p:sp>
    </p:spTree>
    <p:extLst>
      <p:ext uri="{BB962C8B-B14F-4D97-AF65-F5344CB8AC3E}">
        <p14:creationId xmlns:p14="http://schemas.microsoft.com/office/powerpoint/2010/main" val="2119266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75428D-F9AC-4595-83C5-FF3CBB01A9A4}"/>
              </a:ext>
            </a:extLst>
          </p:cNvPr>
          <p:cNvSpPr>
            <a:spLocks noGrp="1"/>
          </p:cNvSpPr>
          <p:nvPr>
            <p:ph idx="1"/>
          </p:nvPr>
        </p:nvSpPr>
        <p:spPr>
          <a:xfrm>
            <a:off x="399245" y="3733800"/>
            <a:ext cx="5620555" cy="2959100"/>
          </a:xfrm>
        </p:spPr>
        <p:txBody>
          <a:bodyPr/>
          <a:lstStyle/>
          <a:p>
            <a:pPr algn="ctr"/>
            <a:r>
              <a:rPr lang="en-US" dirty="0"/>
              <a:t>Rick Dove</a:t>
            </a:r>
          </a:p>
          <a:p>
            <a:pPr algn="ctr"/>
            <a:r>
              <a:rPr lang="en-US" dirty="0"/>
              <a:t>Paradigm Shift International</a:t>
            </a:r>
          </a:p>
          <a:p>
            <a:pPr algn="ctr"/>
            <a:r>
              <a:rPr lang="en-US" dirty="0"/>
              <a:t>dove@parshift.com</a:t>
            </a:r>
          </a:p>
          <a:p>
            <a:pPr algn="ctr"/>
            <a:br>
              <a:rPr lang="en-US" dirty="0"/>
            </a:br>
            <a:r>
              <a:rPr lang="en-US" dirty="0"/>
              <a:t> </a:t>
            </a:r>
          </a:p>
        </p:txBody>
      </p:sp>
      <p:sp>
        <p:nvSpPr>
          <p:cNvPr id="3" name="Title 2">
            <a:extLst>
              <a:ext uri="{FF2B5EF4-FFF2-40B4-BE49-F238E27FC236}">
                <a16:creationId xmlns:a16="http://schemas.microsoft.com/office/drawing/2014/main" id="{B612D645-043D-407E-B409-9C06E64978E3}"/>
              </a:ext>
            </a:extLst>
          </p:cNvPr>
          <p:cNvSpPr>
            <a:spLocks noGrp="1"/>
          </p:cNvSpPr>
          <p:nvPr>
            <p:ph type="title"/>
          </p:nvPr>
        </p:nvSpPr>
        <p:spPr>
          <a:xfrm>
            <a:off x="1" y="1465263"/>
            <a:ext cx="12192000" cy="515937"/>
          </a:xfrm>
        </p:spPr>
        <p:txBody>
          <a:bodyPr/>
          <a:lstStyle/>
          <a:p>
            <a:r>
              <a:rPr lang="en-US" dirty="0"/>
              <a:t>IS20 Paper:</a:t>
            </a:r>
            <a:br>
              <a:rPr lang="en-US" dirty="0"/>
            </a:br>
            <a:r>
              <a:rPr lang="en-US" dirty="0"/>
              <a:t>Contextually Aware Agile Security</a:t>
            </a:r>
            <a:br>
              <a:rPr lang="en-US" dirty="0"/>
            </a:br>
            <a:r>
              <a:rPr lang="en-US" dirty="0"/>
              <a:t>in the Future of Systems Engineering</a:t>
            </a:r>
            <a:br>
              <a:rPr lang="en-US" sz="1600" dirty="0"/>
            </a:br>
            <a:r>
              <a:rPr lang="en-US" sz="1600" dirty="0">
                <a:hlinkClick r:id="rId2"/>
              </a:rPr>
              <a:t>www.parshift.com/s/200718IS20-FuSEAgileSecurity.pdf</a:t>
            </a:r>
            <a:r>
              <a:rPr lang="en-US" sz="1600" dirty="0"/>
              <a:t>  </a:t>
            </a:r>
          </a:p>
        </p:txBody>
      </p:sp>
      <p:sp>
        <p:nvSpPr>
          <p:cNvPr id="4" name="Content Placeholder 1">
            <a:extLst>
              <a:ext uri="{FF2B5EF4-FFF2-40B4-BE49-F238E27FC236}">
                <a16:creationId xmlns:a16="http://schemas.microsoft.com/office/drawing/2014/main" id="{07DD0098-6EFF-4865-B08F-A54446C433A6}"/>
              </a:ext>
            </a:extLst>
          </p:cNvPr>
          <p:cNvSpPr txBox="1">
            <a:spLocks/>
          </p:cNvSpPr>
          <p:nvPr/>
        </p:nvSpPr>
        <p:spPr>
          <a:xfrm>
            <a:off x="6038045" y="3733800"/>
            <a:ext cx="5620555" cy="2959100"/>
          </a:xfrm>
          <a:prstGeom prst="rect">
            <a:avLst/>
          </a:prstGeom>
        </p:spPr>
        <p:txBody>
          <a:bodyPr vert="horz" lIns="91440" tIns="45720" rIns="91440" bIns="45720" rtlCol="0">
            <a:normAutofit/>
          </a:bodyPr>
          <a:lstStyle>
            <a:lvl1pPr marL="0" indent="0" algn="l" defTabSz="914400" rtl="0" eaLnBrk="1" latinLnBrk="0" hangingPunct="1">
              <a:lnSpc>
                <a:spcPct val="85000"/>
              </a:lnSpc>
              <a:spcBef>
                <a:spcPts val="600"/>
              </a:spcBef>
              <a:buFont typeface="Arial" panose="020B0604020202020204" pitchFamily="34" charset="0"/>
              <a:buNone/>
              <a:defRPr sz="2000" b="1" kern="1200">
                <a:solidFill>
                  <a:schemeClr val="tx1"/>
                </a:solidFill>
                <a:latin typeface="+mn-lt"/>
                <a:ea typeface="+mn-ea"/>
                <a:cs typeface="+mn-cs"/>
              </a:defRPr>
            </a:lvl1pPr>
            <a:lvl2pPr marL="2286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2pPr>
            <a:lvl3pPr marL="4572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3pPr>
            <a:lvl4pPr marL="6858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4pPr>
            <a:lvl5pPr marL="9144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Keith D. Willett</a:t>
            </a:r>
          </a:p>
          <a:p>
            <a:pPr algn="ctr"/>
            <a:r>
              <a:rPr lang="en-US" dirty="0"/>
              <a:t>Department of Defense, USA</a:t>
            </a:r>
          </a:p>
          <a:p>
            <a:pPr algn="ctr"/>
            <a:r>
              <a:rPr lang="en-US" dirty="0"/>
              <a:t>Keith.Willett@incose.org</a:t>
            </a:r>
          </a:p>
          <a:p>
            <a:pPr algn="ctr"/>
            <a:br>
              <a:rPr lang="en-US" dirty="0"/>
            </a:br>
            <a:r>
              <a:rPr lang="en-US" dirty="0"/>
              <a:t> </a:t>
            </a:r>
          </a:p>
        </p:txBody>
      </p:sp>
    </p:spTree>
    <p:extLst>
      <p:ext uri="{BB962C8B-B14F-4D97-AF65-F5344CB8AC3E}">
        <p14:creationId xmlns:p14="http://schemas.microsoft.com/office/powerpoint/2010/main" val="1196378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478A58-4CE6-49A3-8EC9-4F59BC97B1F3}"/>
              </a:ext>
            </a:extLst>
          </p:cNvPr>
          <p:cNvSpPr>
            <a:spLocks noGrp="1"/>
          </p:cNvSpPr>
          <p:nvPr>
            <p:ph idx="1"/>
          </p:nvPr>
        </p:nvSpPr>
        <p:spPr>
          <a:xfrm>
            <a:off x="1717590" y="901521"/>
            <a:ext cx="9045146" cy="5791380"/>
          </a:xfrm>
        </p:spPr>
        <p:txBody>
          <a:bodyPr>
            <a:normAutofit/>
          </a:bodyPr>
          <a:lstStyle/>
          <a:p>
            <a:r>
              <a:rPr lang="en-US" sz="2200" dirty="0"/>
              <a:t>Goal: </a:t>
            </a:r>
          </a:p>
          <a:p>
            <a:pPr algn="ctr"/>
            <a:r>
              <a:rPr lang="en-US" sz="2200" dirty="0"/>
              <a:t>Provide a succinct foundation for SE</a:t>
            </a:r>
            <a:br>
              <a:rPr lang="en-US" sz="2200" dirty="0"/>
            </a:br>
            <a:r>
              <a:rPr lang="en-US" sz="2200" dirty="0"/>
              <a:t>to appreciate and incorporate the needs and intents</a:t>
            </a:r>
            <a:br>
              <a:rPr lang="en-US" sz="2200" dirty="0"/>
            </a:br>
            <a:r>
              <a:rPr lang="en-US" sz="2200" dirty="0"/>
              <a:t>of agile security in the Future of Systems Engineering.</a:t>
            </a:r>
          </a:p>
          <a:p>
            <a:endParaRPr lang="en-US" sz="2200" dirty="0"/>
          </a:p>
          <a:p>
            <a:r>
              <a:rPr lang="en-US" sz="2200" dirty="0"/>
              <a:t>Objectives:</a:t>
            </a:r>
          </a:p>
          <a:p>
            <a:pPr marL="342900" indent="-342900">
              <a:buFont typeface="Arial" panose="020B0604020202020204" pitchFamily="34" charset="0"/>
              <a:buChar char="•"/>
            </a:pPr>
            <a:r>
              <a:rPr lang="en-US" sz="2200" dirty="0"/>
              <a:t>Characterize the problem space that is shaping the future.</a:t>
            </a:r>
          </a:p>
          <a:p>
            <a:pPr marL="342900" indent="-342900">
              <a:buFont typeface="Arial" panose="020B0604020202020204" pitchFamily="34" charset="0"/>
              <a:buChar char="•"/>
            </a:pPr>
            <a:r>
              <a:rPr lang="en-US" sz="2200" dirty="0"/>
              <a:t>Suggest considerations for strategies compatible with the problem space.</a:t>
            </a:r>
          </a:p>
        </p:txBody>
      </p:sp>
      <p:sp>
        <p:nvSpPr>
          <p:cNvPr id="3" name="Title 2">
            <a:extLst>
              <a:ext uri="{FF2B5EF4-FFF2-40B4-BE49-F238E27FC236}">
                <a16:creationId xmlns:a16="http://schemas.microsoft.com/office/drawing/2014/main" id="{C605FF74-17AE-4B45-8E6A-4EA78A95386B}"/>
              </a:ext>
            </a:extLst>
          </p:cNvPr>
          <p:cNvSpPr>
            <a:spLocks noGrp="1"/>
          </p:cNvSpPr>
          <p:nvPr>
            <p:ph type="title"/>
          </p:nvPr>
        </p:nvSpPr>
        <p:spPr/>
        <p:txBody>
          <a:bodyPr/>
          <a:lstStyle/>
          <a:p>
            <a:r>
              <a:rPr lang="en-US" dirty="0"/>
              <a:t>Paper Purpose</a:t>
            </a:r>
          </a:p>
        </p:txBody>
      </p:sp>
    </p:spTree>
    <p:extLst>
      <p:ext uri="{BB962C8B-B14F-4D97-AF65-F5344CB8AC3E}">
        <p14:creationId xmlns:p14="http://schemas.microsoft.com/office/powerpoint/2010/main" val="3301508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A641CA-E5DC-4971-9D66-7BFC7BB34B95}"/>
              </a:ext>
            </a:extLst>
          </p:cNvPr>
          <p:cNvSpPr>
            <a:spLocks noGrp="1"/>
          </p:cNvSpPr>
          <p:nvPr>
            <p:ph type="title"/>
          </p:nvPr>
        </p:nvSpPr>
        <p:spPr/>
        <p:txBody>
          <a:bodyPr/>
          <a:lstStyle/>
          <a:p>
            <a:r>
              <a:rPr lang="en-US" dirty="0"/>
              <a:t>Method for Deriving General Strategies</a:t>
            </a:r>
          </a:p>
        </p:txBody>
      </p:sp>
      <p:pic>
        <p:nvPicPr>
          <p:cNvPr id="1026" name="Picture 2">
            <a:extLst>
              <a:ext uri="{FF2B5EF4-FFF2-40B4-BE49-F238E27FC236}">
                <a16:creationId xmlns:a16="http://schemas.microsoft.com/office/drawing/2014/main" id="{5EBB6B58-DDFD-4FB4-A671-325DF0BAE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615" y="2083227"/>
            <a:ext cx="11590593" cy="2564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2810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4345D4-3101-42C7-A52C-32817E513BC3}"/>
              </a:ext>
            </a:extLst>
          </p:cNvPr>
          <p:cNvSpPr>
            <a:spLocks noGrp="1"/>
          </p:cNvSpPr>
          <p:nvPr>
            <p:ph type="title"/>
          </p:nvPr>
        </p:nvSpPr>
        <p:spPr>
          <a:xfrm>
            <a:off x="1" y="165099"/>
            <a:ext cx="12192000" cy="820739"/>
          </a:xfrm>
        </p:spPr>
        <p:txBody>
          <a:bodyPr/>
          <a:lstStyle/>
          <a:p>
            <a:r>
              <a:rPr lang="en-US" dirty="0"/>
              <a:t>Framework for Characterizing an Agile Problem Space</a:t>
            </a:r>
            <a:br>
              <a:rPr lang="en-US" sz="2000" dirty="0"/>
            </a:br>
            <a:r>
              <a:rPr lang="en-US" sz="2000" dirty="0"/>
              <a:t>(background for the record, doesn’t need discussion)</a:t>
            </a:r>
          </a:p>
        </p:txBody>
      </p:sp>
      <p:sp>
        <p:nvSpPr>
          <p:cNvPr id="4" name="Content Placeholder 2">
            <a:extLst>
              <a:ext uri="{FF2B5EF4-FFF2-40B4-BE49-F238E27FC236}">
                <a16:creationId xmlns:a16="http://schemas.microsoft.com/office/drawing/2014/main" id="{233918C9-BEBF-4E10-A41E-D31DEF4AEF66}"/>
              </a:ext>
            </a:extLst>
          </p:cNvPr>
          <p:cNvSpPr>
            <a:spLocks noGrp="1"/>
          </p:cNvSpPr>
          <p:nvPr>
            <p:ph idx="1"/>
          </p:nvPr>
        </p:nvSpPr>
        <p:spPr>
          <a:xfrm>
            <a:off x="1371603" y="1144486"/>
            <a:ext cx="9465281" cy="5232380"/>
          </a:xfrm>
        </p:spPr>
        <p:txBody>
          <a:bodyPr vert="horz" lIns="0" tIns="45720" rIns="0" bIns="45720" rtlCol="0">
            <a:noAutofit/>
          </a:bodyPr>
          <a:lstStyle/>
          <a:p>
            <a:pPr algn="ctr">
              <a:spcBef>
                <a:spcPts val="2400"/>
              </a:spcBef>
            </a:pPr>
            <a:r>
              <a:rPr lang="en-US" sz="2400" dirty="0">
                <a:solidFill>
                  <a:srgbClr val="114FFB"/>
                </a:solidFill>
              </a:rPr>
              <a:t>CURVE</a:t>
            </a:r>
          </a:p>
          <a:p>
            <a:pPr>
              <a:spcBef>
                <a:spcPts val="2400"/>
              </a:spcBef>
            </a:pPr>
            <a:r>
              <a:rPr lang="en-US" sz="2400" dirty="0">
                <a:solidFill>
                  <a:srgbClr val="114FFB"/>
                </a:solidFill>
              </a:rPr>
              <a:t>Caprice</a:t>
            </a:r>
            <a:r>
              <a:rPr lang="en-US" sz="2400" dirty="0"/>
              <a:t>: unanticipated system-environment change</a:t>
            </a:r>
            <a:br>
              <a:rPr lang="en-US" sz="2400" dirty="0"/>
            </a:br>
            <a:r>
              <a:rPr lang="en-US" sz="2400" dirty="0"/>
              <a:t>    (randomness among unknowable possibilities)</a:t>
            </a:r>
          </a:p>
          <a:p>
            <a:pPr>
              <a:spcBef>
                <a:spcPts val="2400"/>
              </a:spcBef>
            </a:pPr>
            <a:r>
              <a:rPr lang="en-US" sz="2400" dirty="0">
                <a:solidFill>
                  <a:srgbClr val="114FFB"/>
                </a:solidFill>
              </a:rPr>
              <a:t>Uncertainty:</a:t>
            </a:r>
            <a:r>
              <a:rPr lang="en-US" sz="2400" dirty="0"/>
              <a:t> kinetic and potential forces present in the system</a:t>
            </a:r>
            <a:br>
              <a:rPr lang="en-US" sz="2400" dirty="0"/>
            </a:br>
            <a:r>
              <a:rPr lang="en-US" sz="2400" dirty="0"/>
              <a:t>    (randomness among known possibilities with unknowable probabilities)</a:t>
            </a:r>
            <a:endParaRPr lang="en-US" sz="2400" dirty="0">
              <a:solidFill>
                <a:srgbClr val="114FFB"/>
              </a:solidFill>
            </a:endParaRPr>
          </a:p>
          <a:p>
            <a:pPr>
              <a:spcBef>
                <a:spcPts val="2400"/>
              </a:spcBef>
            </a:pPr>
            <a:r>
              <a:rPr lang="en-US" sz="2400" dirty="0">
                <a:solidFill>
                  <a:srgbClr val="114FFB"/>
                </a:solidFill>
              </a:rPr>
              <a:t>Risk:</a:t>
            </a:r>
            <a:r>
              <a:rPr lang="en-US" sz="2400" dirty="0"/>
              <a:t> relevance of current system-dynamics understanding</a:t>
            </a:r>
            <a:br>
              <a:rPr lang="en-US" sz="2400" dirty="0"/>
            </a:br>
            <a:r>
              <a:rPr lang="en-US" sz="2400" dirty="0"/>
              <a:t>    (randomness among known possibilities with knowable probabilities)</a:t>
            </a:r>
          </a:p>
          <a:p>
            <a:pPr>
              <a:spcBef>
                <a:spcPts val="2400"/>
              </a:spcBef>
            </a:pPr>
            <a:r>
              <a:rPr lang="en-US" sz="2400" dirty="0">
                <a:solidFill>
                  <a:srgbClr val="114FFB"/>
                </a:solidFill>
              </a:rPr>
              <a:t>Variation:</a:t>
            </a:r>
            <a:r>
              <a:rPr lang="en-US" sz="2400" dirty="0"/>
              <a:t> temporal excursions on existing behavior attractor</a:t>
            </a:r>
            <a:br>
              <a:rPr lang="en-US" sz="2400" dirty="0"/>
            </a:br>
            <a:r>
              <a:rPr lang="en-US" sz="2400" dirty="0"/>
              <a:t>    (randomness among knowable variables and knowable variance ranges)</a:t>
            </a:r>
          </a:p>
          <a:p>
            <a:pPr>
              <a:spcBef>
                <a:spcPts val="2400"/>
              </a:spcBef>
            </a:pPr>
            <a:r>
              <a:rPr lang="en-US" sz="2400" dirty="0">
                <a:solidFill>
                  <a:srgbClr val="114FFB"/>
                </a:solidFill>
              </a:rPr>
              <a:t>Evolution:</a:t>
            </a:r>
            <a:r>
              <a:rPr lang="en-US" sz="2400" dirty="0"/>
              <a:t> experimentation and natural selection at work</a:t>
            </a:r>
            <a:br>
              <a:rPr lang="en-US" sz="2400" dirty="0"/>
            </a:br>
            <a:r>
              <a:rPr lang="en-US" sz="2400" dirty="0"/>
              <a:t>    (relatively gradual successive developments)</a:t>
            </a:r>
          </a:p>
          <a:p>
            <a:pPr>
              <a:spcBef>
                <a:spcPts val="2400"/>
              </a:spcBef>
            </a:pPr>
            <a:endParaRPr lang="en-US" sz="2400" dirty="0"/>
          </a:p>
        </p:txBody>
      </p:sp>
    </p:spTree>
    <p:extLst>
      <p:ext uri="{BB962C8B-B14F-4D97-AF65-F5344CB8AC3E}">
        <p14:creationId xmlns:p14="http://schemas.microsoft.com/office/powerpoint/2010/main" val="728458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4C1C40C-D447-4FFE-A48D-DDD6D1A0C74A}"/>
              </a:ext>
            </a:extLst>
          </p:cNvPr>
          <p:cNvGraphicFramePr>
            <a:graphicFrameLocks noGrp="1"/>
          </p:cNvGraphicFramePr>
          <p:nvPr>
            <p:extLst>
              <p:ext uri="{D42A27DB-BD31-4B8C-83A1-F6EECF244321}">
                <p14:modId xmlns:p14="http://schemas.microsoft.com/office/powerpoint/2010/main" val="3820628964"/>
              </p:ext>
            </p:extLst>
          </p:nvPr>
        </p:nvGraphicFramePr>
        <p:xfrm>
          <a:off x="0" y="190500"/>
          <a:ext cx="12208476" cy="6477000"/>
        </p:xfrm>
        <a:graphic>
          <a:graphicData uri="http://schemas.openxmlformats.org/drawingml/2006/table">
            <a:tbl>
              <a:tblPr firstRow="1" firstCol="1" bandRow="1"/>
              <a:tblGrid>
                <a:gridCol w="6104238">
                  <a:extLst>
                    <a:ext uri="{9D8B030D-6E8A-4147-A177-3AD203B41FA5}">
                      <a16:colId xmlns:a16="http://schemas.microsoft.com/office/drawing/2014/main" val="4077325591"/>
                    </a:ext>
                  </a:extLst>
                </a:gridCol>
                <a:gridCol w="6104238">
                  <a:extLst>
                    <a:ext uri="{9D8B030D-6E8A-4147-A177-3AD203B41FA5}">
                      <a16:colId xmlns:a16="http://schemas.microsoft.com/office/drawing/2014/main" val="1970769655"/>
                    </a:ext>
                  </a:extLst>
                </a:gridCol>
              </a:tblGrid>
              <a:tr h="225881">
                <a:tc>
                  <a:txBody>
                    <a:bodyPr/>
                    <a:lstStyle/>
                    <a:p>
                      <a:pPr marL="0" marR="0" algn="ctr">
                        <a:lnSpc>
                          <a:spcPct val="85000"/>
                        </a:lnSpc>
                        <a:spcBef>
                          <a:spcPts val="200"/>
                        </a:spcBef>
                        <a:spcAft>
                          <a:spcPts val="200"/>
                        </a:spcAft>
                      </a:pPr>
                      <a:r>
                        <a:rPr lang="en-US" sz="2000" b="1" dirty="0">
                          <a:solidFill>
                            <a:srgbClr val="000099"/>
                          </a:solidFill>
                          <a:effectLst/>
                          <a:latin typeface="Times New Roman" panose="02020603050405020304" pitchFamily="18" charset="0"/>
                          <a:ea typeface="Calibri" panose="020F0502020204030204" pitchFamily="34" charset="0"/>
                        </a:rPr>
                        <a:t>FuSE General SE CURVE</a:t>
                      </a:r>
                      <a:endParaRPr lang="en-US" sz="2000" b="1" dirty="0">
                        <a:solidFill>
                          <a:srgbClr val="000099"/>
                        </a:solidFill>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85000"/>
                        </a:lnSpc>
                        <a:spcBef>
                          <a:spcPts val="200"/>
                        </a:spcBef>
                        <a:spcAft>
                          <a:spcPts val="200"/>
                        </a:spcAft>
                      </a:pPr>
                      <a:r>
                        <a:rPr lang="en-US" sz="2000" b="1" dirty="0">
                          <a:solidFill>
                            <a:srgbClr val="000099"/>
                          </a:solidFill>
                          <a:effectLst/>
                          <a:latin typeface="Times New Roman" panose="02020603050405020304" pitchFamily="18" charset="0"/>
                          <a:ea typeface="Calibri" panose="020F0502020204030204" pitchFamily="34" charset="0"/>
                        </a:rPr>
                        <a:t>FuSE System Security CURVE</a:t>
                      </a:r>
                      <a:endParaRPr lang="en-US" sz="2000" b="1" dirty="0">
                        <a:solidFill>
                          <a:srgbClr val="000099"/>
                        </a:solidFill>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2700957"/>
                  </a:ext>
                </a:extLst>
              </a:tr>
              <a:tr h="225881">
                <a:tc gridSpan="2">
                  <a:txBody>
                    <a:bodyPr/>
                    <a:lstStyle/>
                    <a:p>
                      <a:pPr marL="0" marR="0" algn="ctr">
                        <a:lnSpc>
                          <a:spcPct val="85000"/>
                        </a:lnSpc>
                        <a:spcBef>
                          <a:spcPts val="200"/>
                        </a:spcBef>
                        <a:spcAft>
                          <a:spcPts val="200"/>
                        </a:spcAft>
                      </a:pPr>
                      <a:r>
                        <a:rPr lang="en-US" sz="2000" b="1">
                          <a:effectLst/>
                          <a:latin typeface="Times New Roman" panose="02020603050405020304" pitchFamily="18" charset="0"/>
                          <a:ea typeface="Calibri" panose="020F0502020204030204" pitchFamily="34" charset="0"/>
                        </a:rPr>
                        <a:t>Caprice</a:t>
                      </a: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85000"/>
                        </a:lnSpc>
                        <a:spcBef>
                          <a:spcPts val="200"/>
                        </a:spcBef>
                        <a:spcAft>
                          <a:spcPts val="200"/>
                        </a:spcAft>
                      </a:pP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612831"/>
                  </a:ext>
                </a:extLst>
              </a:tr>
              <a:tr h="903526">
                <a:tc>
                  <a:txBody>
                    <a:bodyPr/>
                    <a:lstStyle/>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Survivability (i.e., current order compatibility)</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Occurrence and nature of emergent behavior</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Game-changing technologies</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Availability of symbiotic social relationships</a:t>
                      </a:r>
                      <a:endParaRPr lang="en-US" sz="2000" b="1" dirty="0">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lnSpc>
                          <a:spcPct val="85000"/>
                        </a:lnSpc>
                        <a:spcBef>
                          <a:spcPts val="0"/>
                        </a:spcBef>
                        <a:spcAft>
                          <a:spcPts val="0"/>
                        </a:spcAft>
                        <a:buFont typeface="+mj-lt"/>
                        <a:buNone/>
                        <a:tabLst>
                          <a:tab pos="457200" algn="l"/>
                        </a:tabLst>
                      </a:pPr>
                      <a:r>
                        <a:rPr lang="en-US" sz="2000" b="1" dirty="0">
                          <a:effectLst/>
                          <a:latin typeface="Times New Roman" panose="02020603050405020304" pitchFamily="18" charset="0"/>
                          <a:ea typeface="Calibri" panose="020F0502020204030204" pitchFamily="34" charset="0"/>
                        </a:rPr>
                        <a:t>C1.	Innovative attack and response methods</a:t>
                      </a:r>
                      <a:endParaRPr lang="en-US" sz="2000" b="1" dirty="0">
                        <a:effectLst/>
                        <a:latin typeface="Times New Roman" panose="02020603050405020304" pitchFamily="18" charset="0"/>
                        <a:ea typeface="SimSun" panose="02010600030101010101" pitchFamily="2" charset="-122"/>
                      </a:endParaRPr>
                    </a:p>
                    <a:p>
                      <a:pPr marL="0" marR="0" lvl="0" indent="0" algn="l">
                        <a:lnSpc>
                          <a:spcPct val="85000"/>
                        </a:lnSpc>
                        <a:spcBef>
                          <a:spcPts val="0"/>
                        </a:spcBef>
                        <a:spcAft>
                          <a:spcPts val="0"/>
                        </a:spcAft>
                        <a:buFont typeface="+mj-lt"/>
                        <a:buNone/>
                        <a:tabLst>
                          <a:tab pos="457200" algn="l"/>
                        </a:tabLst>
                      </a:pPr>
                      <a:r>
                        <a:rPr lang="en-US" sz="2000" b="1" dirty="0">
                          <a:effectLst/>
                          <a:latin typeface="Times New Roman" panose="02020603050405020304" pitchFamily="18" charset="0"/>
                          <a:ea typeface="Calibri" panose="020F0502020204030204" pitchFamily="34" charset="0"/>
                        </a:rPr>
                        <a:t>C2.	Emergent cascades and complexity effects</a:t>
                      </a:r>
                      <a:endParaRPr lang="en-US" sz="2000" b="1" dirty="0">
                        <a:effectLst/>
                        <a:latin typeface="Times New Roman" panose="02020603050405020304" pitchFamily="18" charset="0"/>
                        <a:ea typeface="SimSun" panose="02010600030101010101" pitchFamily="2" charset="-122"/>
                      </a:endParaRPr>
                    </a:p>
                    <a:p>
                      <a:pPr marL="0" marR="0" lvl="0" indent="0" algn="l">
                        <a:lnSpc>
                          <a:spcPct val="85000"/>
                        </a:lnSpc>
                        <a:spcBef>
                          <a:spcPts val="0"/>
                        </a:spcBef>
                        <a:spcAft>
                          <a:spcPts val="0"/>
                        </a:spcAft>
                        <a:buFont typeface="+mj-lt"/>
                        <a:buNone/>
                        <a:tabLst>
                          <a:tab pos="457200" algn="l"/>
                        </a:tabLst>
                      </a:pPr>
                      <a:r>
                        <a:rPr lang="en-US" sz="2000" b="1" dirty="0">
                          <a:effectLst/>
                          <a:latin typeface="Times New Roman" panose="02020603050405020304" pitchFamily="18" charset="0"/>
                          <a:ea typeface="Calibri" panose="020F0502020204030204" pitchFamily="34" charset="0"/>
                        </a:rPr>
                        <a:t>C3.	Artificial intelligence and quantum technologies</a:t>
                      </a:r>
                      <a:endParaRPr lang="en-US" sz="2000" b="1" dirty="0">
                        <a:effectLst/>
                        <a:latin typeface="Times New Roman" panose="02020603050405020304" pitchFamily="18" charset="0"/>
                        <a:ea typeface="SimSun" panose="02010600030101010101" pitchFamily="2" charset="-122"/>
                      </a:endParaRPr>
                    </a:p>
                    <a:p>
                      <a:pPr marL="0" marR="0" lvl="0" indent="0" algn="l">
                        <a:lnSpc>
                          <a:spcPct val="85000"/>
                        </a:lnSpc>
                        <a:spcBef>
                          <a:spcPts val="0"/>
                        </a:spcBef>
                        <a:spcAft>
                          <a:spcPts val="0"/>
                        </a:spcAft>
                        <a:buFont typeface="+mj-lt"/>
                        <a:buNone/>
                        <a:tabLst>
                          <a:tab pos="457200" algn="l"/>
                        </a:tabLst>
                      </a:pPr>
                      <a:r>
                        <a:rPr lang="en-US" sz="2000" b="1" dirty="0">
                          <a:effectLst/>
                          <a:latin typeface="Times New Roman" panose="02020603050405020304" pitchFamily="18" charset="0"/>
                          <a:ea typeface="Calibri" panose="020F0502020204030204" pitchFamily="34" charset="0"/>
                        </a:rPr>
                        <a:t>C4.	Collaborative symbiosis</a:t>
                      </a:r>
                      <a:endParaRPr lang="en-US" sz="2000" b="1" dirty="0">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206490"/>
                  </a:ext>
                </a:extLst>
              </a:tr>
              <a:tr h="225881">
                <a:tc gridSpan="2">
                  <a:txBody>
                    <a:bodyPr/>
                    <a:lstStyle/>
                    <a:p>
                      <a:pPr marL="0" marR="0" algn="ctr">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Uncertainty</a:t>
                      </a:r>
                      <a:endParaRPr lang="en-US" sz="2000" b="1" dirty="0">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85000"/>
                        </a:lnSpc>
                        <a:spcBef>
                          <a:spcPts val="200"/>
                        </a:spcBef>
                        <a:spcAft>
                          <a:spcPts val="200"/>
                        </a:spcAft>
                      </a:pPr>
                      <a:endParaRPr lang="en-US" sz="2000" b="1" dirty="0">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144087"/>
                  </a:ext>
                </a:extLst>
              </a:tr>
              <a:tr h="677645">
                <a:tc>
                  <a:txBody>
                    <a:bodyPr/>
                    <a:lstStyle/>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Relevance (i.e., appropriate to current desires)</a:t>
                      </a:r>
                      <a:endParaRPr lang="en-US" sz="2000" b="1">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Cohesion in systems and SoSs</a:t>
                      </a:r>
                      <a:endParaRPr lang="en-US" sz="2000" b="1">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Integrity and symbiosis of social relationships</a:t>
                      </a: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U1.	Cost vs. value evaluations</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U2.	Operational physical relationships</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U3.	Operational social relationships</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7310719"/>
                  </a:ext>
                </a:extLst>
              </a:tr>
              <a:tr h="225881">
                <a:tc gridSpan="2">
                  <a:txBody>
                    <a:bodyPr/>
                    <a:lstStyle/>
                    <a:p>
                      <a:pPr marL="0" marR="0" algn="ctr">
                        <a:lnSpc>
                          <a:spcPct val="85000"/>
                        </a:lnSpc>
                        <a:spcBef>
                          <a:spcPts val="200"/>
                        </a:spcBef>
                        <a:spcAft>
                          <a:spcPts val="200"/>
                        </a:spcAft>
                      </a:pPr>
                      <a:r>
                        <a:rPr lang="en-US" sz="2000" b="1">
                          <a:effectLst/>
                          <a:latin typeface="Times New Roman" panose="02020603050405020304" pitchFamily="18" charset="0"/>
                          <a:ea typeface="Calibri" panose="020F0502020204030204" pitchFamily="34" charset="0"/>
                        </a:rPr>
                        <a:t>Risk</a:t>
                      </a: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85000"/>
                        </a:lnSpc>
                        <a:spcBef>
                          <a:spcPts val="200"/>
                        </a:spcBef>
                        <a:spcAft>
                          <a:spcPts val="200"/>
                        </a:spcAft>
                      </a:pP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7219984"/>
                  </a:ext>
                </a:extLst>
              </a:tr>
              <a:tr h="677645">
                <a:tc>
                  <a:txBody>
                    <a:bodyPr/>
                    <a:lstStyle/>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Viability (i.e., capable of working successfully)</a:t>
                      </a:r>
                      <a:endParaRPr lang="en-US" sz="2000" b="1">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Cohesion among constituent parts</a:t>
                      </a:r>
                      <a:endParaRPr lang="en-US" sz="2000" b="1">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Inadequate recall of lessons learned</a:t>
                      </a: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dirty="0">
                          <a:effectLst/>
                          <a:latin typeface="Times New Roman" panose="02020603050405020304" pitchFamily="18" charset="0"/>
                          <a:ea typeface="Calibri" panose="020F0502020204030204" pitchFamily="34" charset="0"/>
                        </a:rPr>
                        <a:t>R1.	D</a:t>
                      </a:r>
                      <a:r>
                        <a:rPr lang="en-US" sz="2000" b="1" kern="1200" dirty="0">
                          <a:solidFill>
                            <a:schemeClr val="tx1"/>
                          </a:solidFill>
                          <a:effectLst/>
                          <a:latin typeface="Times New Roman" panose="02020603050405020304" pitchFamily="18" charset="0"/>
                          <a:ea typeface="Calibri" panose="020F0502020204030204" pitchFamily="34" charset="0"/>
                          <a:cs typeface="+mn-cs"/>
                        </a:rPr>
                        <a:t>esign and execution</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R2.	Addressing adversity effectively</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R3.	Knowledge assimilation</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2068746"/>
                  </a:ext>
                </a:extLst>
              </a:tr>
              <a:tr h="225881">
                <a:tc gridSpan="2">
                  <a:txBody>
                    <a:bodyPr/>
                    <a:lstStyle/>
                    <a:p>
                      <a:pPr marL="0" marR="0" algn="ctr">
                        <a:lnSpc>
                          <a:spcPct val="85000"/>
                        </a:lnSpc>
                        <a:spcBef>
                          <a:spcPts val="200"/>
                        </a:spcBef>
                        <a:spcAft>
                          <a:spcPts val="200"/>
                        </a:spcAft>
                      </a:pPr>
                      <a:r>
                        <a:rPr lang="en-US" sz="2000" b="1">
                          <a:effectLst/>
                          <a:latin typeface="Times New Roman" panose="02020603050405020304" pitchFamily="18" charset="0"/>
                          <a:ea typeface="Calibri" panose="020F0502020204030204" pitchFamily="34" charset="0"/>
                        </a:rPr>
                        <a:t>Variation</a:t>
                      </a: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85000"/>
                        </a:lnSpc>
                        <a:spcBef>
                          <a:spcPts val="200"/>
                        </a:spcBef>
                        <a:spcAft>
                          <a:spcPts val="200"/>
                        </a:spcAft>
                      </a:pP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390270"/>
                  </a:ext>
                </a:extLst>
              </a:tr>
              <a:tr h="677645">
                <a:tc>
                  <a:txBody>
                    <a:bodyPr/>
                    <a:lstStyle/>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Operational environments</a:t>
                      </a:r>
                      <a:endParaRPr lang="en-US" sz="2000" b="1">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Social compatibility</a:t>
                      </a:r>
                      <a:endParaRPr lang="en-US" sz="2000" b="1">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a:effectLst/>
                          <a:latin typeface="Times New Roman" panose="02020603050405020304" pitchFamily="18" charset="0"/>
                          <a:ea typeface="Calibri" panose="020F0502020204030204" pitchFamily="34" charset="0"/>
                        </a:rPr>
                        <a:t>Human resource loading</a:t>
                      </a: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V1.	Attack and response criticality</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V2.	Peer and community behavior</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V3.	Adequacy of incident response capability</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3192661"/>
                  </a:ext>
                </a:extLst>
              </a:tr>
              <a:tr h="225881">
                <a:tc gridSpan="2">
                  <a:txBody>
                    <a:bodyPr/>
                    <a:lstStyle/>
                    <a:p>
                      <a:pPr marL="0" marR="0" algn="ctr">
                        <a:lnSpc>
                          <a:spcPct val="85000"/>
                        </a:lnSpc>
                        <a:spcBef>
                          <a:spcPts val="200"/>
                        </a:spcBef>
                        <a:spcAft>
                          <a:spcPts val="200"/>
                        </a:spcAft>
                      </a:pPr>
                      <a:r>
                        <a:rPr lang="en-US" sz="2000" b="1">
                          <a:effectLst/>
                          <a:latin typeface="Times New Roman" panose="02020603050405020304" pitchFamily="18" charset="0"/>
                          <a:ea typeface="Calibri" panose="020F0502020204030204" pitchFamily="34" charset="0"/>
                        </a:rPr>
                        <a:t>Evolution</a:t>
                      </a: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85000"/>
                        </a:lnSpc>
                        <a:spcBef>
                          <a:spcPts val="200"/>
                        </a:spcBef>
                        <a:spcAft>
                          <a:spcPts val="200"/>
                        </a:spcAft>
                      </a:pPr>
                      <a:endParaRPr lang="en-US" sz="2000" b="1">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0344133"/>
                  </a:ext>
                </a:extLst>
              </a:tr>
              <a:tr h="878525">
                <a:tc>
                  <a:txBody>
                    <a:bodyPr/>
                    <a:lstStyle/>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More operating environment complexity</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More SoI complexity</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Shorter SoI static viability</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New technology options</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New malevolent threats to viability</a:t>
                      </a:r>
                      <a:endParaRPr lang="en-US" sz="2000" b="1" dirty="0">
                        <a:effectLst/>
                        <a:latin typeface="Times New Roman" panose="02020603050405020304" pitchFamily="18" charset="0"/>
                        <a:ea typeface="SimSun" panose="02010600030101010101" pitchFamily="2" charset="-122"/>
                      </a:endParaRPr>
                    </a:p>
                    <a:p>
                      <a:pPr marL="342900" marR="0" lvl="0" indent="-342900" algn="l">
                        <a:lnSpc>
                          <a:spcPct val="85000"/>
                        </a:lnSpc>
                        <a:spcBef>
                          <a:spcPts val="0"/>
                        </a:spcBef>
                        <a:spcAft>
                          <a:spcPts val="0"/>
                        </a:spcAft>
                        <a:buFont typeface="+mj-lt"/>
                        <a:buAutoNum type="arabicPeriod"/>
                      </a:pPr>
                      <a:r>
                        <a:rPr lang="en-US" sz="2000" b="1" dirty="0">
                          <a:effectLst/>
                          <a:latin typeface="Times New Roman" panose="02020603050405020304" pitchFamily="18" charset="0"/>
                          <a:ea typeface="Calibri" panose="020F0502020204030204" pitchFamily="34" charset="0"/>
                        </a:rPr>
                        <a:t>Greater social involvement</a:t>
                      </a:r>
                      <a:endParaRPr lang="en-US" sz="2000" b="1" dirty="0">
                        <a:effectLst/>
                        <a:latin typeface="Times New Roman" panose="02020603050405020304" pitchFamily="18" charset="0"/>
                        <a:ea typeface="SimSun" panose="02010600030101010101" pitchFamily="2" charset="-122"/>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E1.	External SoS</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E2.	Internal SoS</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E3.	Growing attack community (skills and scope)</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E4.	Increasing technical innovation</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E5.	Increasing attack value</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p>
                      <a:pPr marL="0" marR="0" lvl="0" indent="0" algn="l" defTabSz="914400" rtl="0" eaLnBrk="1" latinLnBrk="0" hangingPunct="1">
                        <a:lnSpc>
                          <a:spcPct val="85000"/>
                        </a:lnSpc>
                        <a:spcBef>
                          <a:spcPts val="0"/>
                        </a:spcBef>
                        <a:spcAft>
                          <a:spcPts val="0"/>
                        </a:spcAft>
                        <a:buFont typeface="+mj-lt"/>
                        <a:buNone/>
                        <a:tabLst>
                          <a:tab pos="457200" algn="l"/>
                        </a:tabLst>
                      </a:pPr>
                      <a:r>
                        <a:rPr lang="en-US" sz="2000" b="1" kern="1200" dirty="0">
                          <a:solidFill>
                            <a:schemeClr val="tx1"/>
                          </a:solidFill>
                          <a:effectLst/>
                          <a:latin typeface="Times New Roman" panose="02020603050405020304" pitchFamily="18" charset="0"/>
                          <a:ea typeface="Calibri" panose="020F0502020204030204" pitchFamily="34" charset="0"/>
                          <a:cs typeface="+mn-cs"/>
                        </a:rPr>
                        <a:t>E6.	Increasing collaborative connectivity</a:t>
                      </a:r>
                      <a:endParaRPr lang="en-US" sz="2000" b="1" kern="1200" dirty="0">
                        <a:solidFill>
                          <a:schemeClr val="tx1"/>
                        </a:solidFill>
                        <a:effectLst/>
                        <a:latin typeface="Times New Roman" panose="02020603050405020304" pitchFamily="18" charset="0"/>
                        <a:ea typeface="SimSun" panose="02010600030101010101" pitchFamily="2" charset="-122"/>
                        <a:cs typeface="+mn-cs"/>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0459626"/>
                  </a:ext>
                </a:extLst>
              </a:tr>
            </a:tbl>
          </a:graphicData>
        </a:graphic>
      </p:graphicFrame>
    </p:spTree>
    <p:extLst>
      <p:ext uri="{BB962C8B-B14F-4D97-AF65-F5344CB8AC3E}">
        <p14:creationId xmlns:p14="http://schemas.microsoft.com/office/powerpoint/2010/main" val="212662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CB399-2D69-444C-9415-DD6198A39144}"/>
              </a:ext>
            </a:extLst>
          </p:cNvPr>
          <p:cNvSpPr>
            <a:spLocks noGrp="1"/>
          </p:cNvSpPr>
          <p:nvPr>
            <p:ph type="title"/>
          </p:nvPr>
        </p:nvSpPr>
        <p:spPr>
          <a:xfrm>
            <a:off x="2908300" y="165100"/>
            <a:ext cx="6375400" cy="683470"/>
          </a:xfrm>
        </p:spPr>
        <p:txBody>
          <a:bodyPr/>
          <a:lstStyle/>
          <a:p>
            <a:r>
              <a:rPr lang="en-US" dirty="0"/>
              <a:t>Response Situation Analysis (RSA)</a:t>
            </a:r>
            <a:endParaRPr lang="en-US" sz="1800" dirty="0"/>
          </a:p>
        </p:txBody>
      </p:sp>
      <p:sp>
        <p:nvSpPr>
          <p:cNvPr id="3" name="Content Placeholder 2">
            <a:extLst>
              <a:ext uri="{FF2B5EF4-FFF2-40B4-BE49-F238E27FC236}">
                <a16:creationId xmlns:a16="http://schemas.microsoft.com/office/drawing/2014/main" id="{AF7ECF92-6A37-4CA1-ABDA-9869361BAEB9}"/>
              </a:ext>
            </a:extLst>
          </p:cNvPr>
          <p:cNvSpPr>
            <a:spLocks noGrp="1"/>
          </p:cNvSpPr>
          <p:nvPr>
            <p:ph idx="1"/>
          </p:nvPr>
        </p:nvSpPr>
        <p:spPr>
          <a:xfrm>
            <a:off x="1359243" y="4139514"/>
            <a:ext cx="9502346" cy="2324787"/>
          </a:xfrm>
        </p:spPr>
        <p:txBody>
          <a:bodyPr>
            <a:normAutofit/>
          </a:bodyPr>
          <a:lstStyle/>
          <a:p>
            <a:pPr marL="800100" indent="-800100" algn="ctr">
              <a:tabLst>
                <a:tab pos="800100" algn="l"/>
              </a:tabLst>
            </a:pPr>
            <a:r>
              <a:rPr lang="en-US" sz="2400" dirty="0"/>
              <a:t>Note:</a:t>
            </a:r>
          </a:p>
          <a:p>
            <a:pPr algn="ctr"/>
            <a:r>
              <a:rPr lang="en-US" sz="2400" dirty="0"/>
              <a:t>RSA establishes the </a:t>
            </a:r>
            <a:r>
              <a:rPr lang="en-US" sz="2400" i="1" dirty="0"/>
              <a:t>why</a:t>
            </a:r>
            <a:r>
              <a:rPr lang="en-US" sz="2400" dirty="0"/>
              <a:t> of strategy needs,</a:t>
            </a:r>
            <a:br>
              <a:rPr lang="en-US" sz="2400" dirty="0"/>
            </a:br>
            <a:r>
              <a:rPr lang="en-US" sz="2400" dirty="0"/>
              <a:t>so the </a:t>
            </a:r>
            <a:r>
              <a:rPr lang="en-US" sz="2400" i="1" dirty="0"/>
              <a:t>how</a:t>
            </a:r>
            <a:r>
              <a:rPr lang="en-US" sz="2400" dirty="0"/>
              <a:t> (which can be done many ways) has a clear intended goal.</a:t>
            </a:r>
          </a:p>
          <a:p>
            <a:pPr marL="800100" indent="-800100">
              <a:tabLst>
                <a:tab pos="800100" algn="l"/>
              </a:tabLst>
            </a:pPr>
            <a:endParaRPr lang="en-US" sz="2400" dirty="0"/>
          </a:p>
          <a:p>
            <a:endParaRPr lang="en-US" sz="2400" dirty="0"/>
          </a:p>
          <a:p>
            <a:endParaRPr lang="en-US" sz="2400" dirty="0"/>
          </a:p>
        </p:txBody>
      </p:sp>
      <p:sp>
        <p:nvSpPr>
          <p:cNvPr id="4" name="TextBox 3">
            <a:extLst>
              <a:ext uri="{FF2B5EF4-FFF2-40B4-BE49-F238E27FC236}">
                <a16:creationId xmlns:a16="http://schemas.microsoft.com/office/drawing/2014/main" id="{3BD87058-059F-4270-BAE9-2BC06FDF60E7}"/>
              </a:ext>
            </a:extLst>
          </p:cNvPr>
          <p:cNvSpPr txBox="1"/>
          <p:nvPr/>
        </p:nvSpPr>
        <p:spPr>
          <a:xfrm>
            <a:off x="2458993" y="1594022"/>
            <a:ext cx="7253417" cy="1938992"/>
          </a:xfrm>
          <a:prstGeom prst="rect">
            <a:avLst/>
          </a:prstGeom>
          <a:noFill/>
        </p:spPr>
        <p:txBody>
          <a:bodyPr wrap="square" rtlCol="0">
            <a:spAutoFit/>
          </a:bodyPr>
          <a:lstStyle/>
          <a:p>
            <a:pPr marL="914400" indent="-914400">
              <a:tabLst>
                <a:tab pos="914400" algn="l"/>
              </a:tabLst>
            </a:pPr>
            <a:r>
              <a:rPr lang="en-US" sz="2400" b="1" dirty="0"/>
              <a:t>Need:	Understand necessary response requirements </a:t>
            </a:r>
            <a:br>
              <a:rPr lang="en-US" sz="2400" b="1" dirty="0"/>
            </a:br>
            <a:r>
              <a:rPr lang="en-US" sz="2400" b="1" dirty="0"/>
              <a:t>to address the environment CURVE.</a:t>
            </a:r>
          </a:p>
          <a:p>
            <a:pPr marL="914400" indent="-914400">
              <a:tabLst>
                <a:tab pos="914400" algn="l"/>
              </a:tabLst>
            </a:pPr>
            <a:r>
              <a:rPr lang="en-US" sz="2400" b="1" dirty="0"/>
              <a:t>Intent:	Profile response needs that address the CURVE</a:t>
            </a:r>
            <a:br>
              <a:rPr lang="en-US" sz="2400" b="1" dirty="0"/>
            </a:br>
            <a:r>
              <a:rPr lang="en-US" sz="2400" b="1" dirty="0"/>
              <a:t>in 4 </a:t>
            </a:r>
            <a:r>
              <a:rPr lang="en-US" sz="2400" b="1" i="1" dirty="0"/>
              <a:t>Proactive</a:t>
            </a:r>
            <a:r>
              <a:rPr lang="en-US" sz="2400" b="1" dirty="0"/>
              <a:t> and 4 </a:t>
            </a:r>
            <a:r>
              <a:rPr lang="en-US" sz="2400" b="1" i="1" dirty="0"/>
              <a:t>Reactive</a:t>
            </a:r>
            <a:r>
              <a:rPr lang="en-US" sz="2400" b="1" dirty="0"/>
              <a:t> response domains </a:t>
            </a:r>
            <a:br>
              <a:rPr lang="en-US" sz="2400" b="1" dirty="0"/>
            </a:br>
            <a:r>
              <a:rPr lang="en-US" sz="2400" b="1" dirty="0"/>
              <a:t>as guidance for developing necessary strategies.</a:t>
            </a:r>
          </a:p>
        </p:txBody>
      </p:sp>
    </p:spTree>
    <p:extLst>
      <p:ext uri="{BB962C8B-B14F-4D97-AF65-F5344CB8AC3E}">
        <p14:creationId xmlns:p14="http://schemas.microsoft.com/office/powerpoint/2010/main" val="1903772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AA31D-58E7-4B99-B85C-1550A9874F52}"/>
              </a:ext>
            </a:extLst>
          </p:cNvPr>
          <p:cNvSpPr>
            <a:spLocks noGrp="1"/>
          </p:cNvSpPr>
          <p:nvPr>
            <p:ph type="title"/>
          </p:nvPr>
        </p:nvSpPr>
        <p:spPr/>
        <p:txBody>
          <a:bodyPr/>
          <a:lstStyle/>
          <a:p>
            <a:r>
              <a:rPr lang="en-US" dirty="0"/>
              <a:t>Enchantment Chapter Monthly Meeting</a:t>
            </a:r>
          </a:p>
        </p:txBody>
      </p:sp>
      <p:sp>
        <p:nvSpPr>
          <p:cNvPr id="3" name="Content Placeholder 2">
            <a:extLst>
              <a:ext uri="{FF2B5EF4-FFF2-40B4-BE49-F238E27FC236}">
                <a16:creationId xmlns:a16="http://schemas.microsoft.com/office/drawing/2014/main" id="{344CF733-7A1D-43FA-965A-9AF35FA9FC6A}"/>
              </a:ext>
            </a:extLst>
          </p:cNvPr>
          <p:cNvSpPr>
            <a:spLocks noGrp="1"/>
          </p:cNvSpPr>
          <p:nvPr>
            <p:ph idx="1"/>
          </p:nvPr>
        </p:nvSpPr>
        <p:spPr>
          <a:xfrm>
            <a:off x="304800" y="1825624"/>
            <a:ext cx="10105950" cy="4815807"/>
          </a:xfrm>
        </p:spPr>
        <p:txBody>
          <a:bodyPr>
            <a:normAutofit fontScale="92500" lnSpcReduction="20000"/>
          </a:bodyPr>
          <a:lstStyle/>
          <a:p>
            <a:pPr marL="0" indent="0">
              <a:buNone/>
            </a:pPr>
            <a:r>
              <a:rPr lang="en-US" sz="1800" dirty="0"/>
              <a:t>4:45pm – 6:00pm MT</a:t>
            </a:r>
          </a:p>
          <a:p>
            <a:pPr marL="0" indent="0">
              <a:buNone/>
            </a:pPr>
            <a:r>
              <a:rPr lang="en-US" b="1" dirty="0"/>
              <a:t>Security Foundations for the Future of Systems Engineering (</a:t>
            </a:r>
            <a:r>
              <a:rPr lang="en-US" b="1" dirty="0" err="1"/>
              <a:t>FuSE</a:t>
            </a:r>
            <a:r>
              <a:rPr lang="en-US" b="1" dirty="0"/>
              <a:t>) Initiative </a:t>
            </a:r>
            <a:endParaRPr lang="en-US" sz="2600" b="1" dirty="0"/>
          </a:p>
          <a:p>
            <a:pPr marL="0" indent="0">
              <a:buNone/>
            </a:pPr>
            <a:r>
              <a:rPr lang="en-US" sz="2200" b="1" dirty="0"/>
              <a:t>Abstract</a:t>
            </a:r>
            <a:r>
              <a:rPr lang="en-US" sz="2200" dirty="0"/>
              <a:t>: The Future of Systems Engineering (</a:t>
            </a:r>
            <a:r>
              <a:rPr lang="en-US" sz="2200" dirty="0" err="1"/>
              <a:t>FuSE</a:t>
            </a:r>
            <a:r>
              <a:rPr lang="en-US" sz="2200" dirty="0"/>
              <a:t>) is an INCOSE led multi-organization collaborative initiative that has identified several specific topics to be investigated. Rick leads the </a:t>
            </a:r>
            <a:r>
              <a:rPr lang="en-US" sz="2200" dirty="0" err="1"/>
              <a:t>FuSE</a:t>
            </a:r>
            <a:r>
              <a:rPr lang="en-US" sz="2200" dirty="0"/>
              <a:t> topic on security. The current focus in the security topic within the </a:t>
            </a:r>
            <a:r>
              <a:rPr lang="en-US" sz="2200" dirty="0" err="1"/>
              <a:t>FuSE</a:t>
            </a:r>
            <a:r>
              <a:rPr lang="en-US" sz="2200" dirty="0"/>
              <a:t> initiative is on foundation development – general considerations that should shape the breadth and depth of necessary future solution strategies. Two IS20 papers offer two initial foundations. One addresses strategy for security system engineering as a process, the other addresses strategy for engineered system security as an operational product. This presentation reviews the content of these two papers: “Contextually Aware Agile Security” and “Techno-Social Contracts for Security Orchestration.” Agile security is a solution designed for continual dynamic adaptation, needed to contend with relentlessly innovative agile adversaries. A social contract, in historical context, is the cultural and/or lawful agreement that binds a community of people around mutual protection. A techno-social contract is equivalent; but exists principally among a community of technical elements in a system or system-of-systems.</a:t>
            </a:r>
          </a:p>
          <a:p>
            <a:pPr marL="0" indent="0" algn="ctr">
              <a:buNone/>
            </a:pPr>
            <a:r>
              <a:rPr lang="en-US" sz="1800" dirty="0"/>
              <a:t>Download recording from the Library at www.incose.org/enchantment</a:t>
            </a:r>
          </a:p>
          <a:p>
            <a:pPr marL="0" indent="0" algn="ctr">
              <a:buNone/>
            </a:pPr>
            <a:r>
              <a:rPr lang="en-US" sz="1800" b="1" dirty="0">
                <a:solidFill>
                  <a:srgbClr val="FF0000"/>
                </a:solidFill>
              </a:rPr>
              <a:t>NOTE: This meeting will be recorded </a:t>
            </a:r>
            <a:endParaRPr lang="en-US" sz="1800" dirty="0">
              <a:solidFill>
                <a:srgbClr val="FF0000"/>
              </a:solidFill>
            </a:endParaRPr>
          </a:p>
        </p:txBody>
      </p:sp>
      <p:pic>
        <p:nvPicPr>
          <p:cNvPr id="4" name="Picture 3">
            <a:extLst>
              <a:ext uri="{FF2B5EF4-FFF2-40B4-BE49-F238E27FC236}">
                <a16:creationId xmlns:a16="http://schemas.microsoft.com/office/drawing/2014/main" id="{0FA1D322-46C4-4A8D-9300-1E790F8EC145}"/>
              </a:ext>
            </a:extLst>
          </p:cNvPr>
          <p:cNvPicPr>
            <a:picLocks noChangeAspect="1"/>
          </p:cNvPicPr>
          <p:nvPr/>
        </p:nvPicPr>
        <p:blipFill>
          <a:blip r:embed="rId2"/>
          <a:stretch>
            <a:fillRect/>
          </a:stretch>
        </p:blipFill>
        <p:spPr>
          <a:xfrm>
            <a:off x="10410750" y="365125"/>
            <a:ext cx="1781250" cy="1183700"/>
          </a:xfrm>
          <a:prstGeom prst="rect">
            <a:avLst/>
          </a:prstGeom>
        </p:spPr>
      </p:pic>
    </p:spTree>
    <p:extLst>
      <p:ext uri="{BB962C8B-B14F-4D97-AF65-F5344CB8AC3E}">
        <p14:creationId xmlns:p14="http://schemas.microsoft.com/office/powerpoint/2010/main" val="4110419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5210BC-F1EF-458A-B3CD-D74DEFD1EB51}"/>
              </a:ext>
            </a:extLst>
          </p:cNvPr>
          <p:cNvSpPr>
            <a:spLocks noGrp="1"/>
          </p:cNvSpPr>
          <p:nvPr>
            <p:ph idx="1"/>
          </p:nvPr>
        </p:nvSpPr>
        <p:spPr>
          <a:xfrm>
            <a:off x="399245" y="1400175"/>
            <a:ext cx="11449317" cy="5292726"/>
          </a:xfrm>
        </p:spPr>
        <p:txBody>
          <a:bodyPr/>
          <a:lstStyle/>
          <a:p>
            <a:r>
              <a:rPr lang="en-US" dirty="0"/>
              <a:t>Proactive strategies are triggered by an opportunity of choice:</a:t>
            </a:r>
          </a:p>
          <a:p>
            <a:pPr marL="342900" indent="-342900">
              <a:buFont typeface="Arial" panose="020B0604020202020204" pitchFamily="34" charset="0"/>
              <a:buChar char="•"/>
            </a:pPr>
            <a:r>
              <a:rPr lang="en-US" dirty="0"/>
              <a:t>Creation: What artifacts/data/knowledge can be created or eliminated during operational activity? </a:t>
            </a:r>
          </a:p>
          <a:p>
            <a:pPr marL="342900" indent="-342900">
              <a:buFont typeface="Arial" panose="020B0604020202020204" pitchFamily="34" charset="0"/>
              <a:buChar char="•"/>
            </a:pPr>
            <a:r>
              <a:rPr lang="en-US" dirty="0"/>
              <a:t>Improvement: What performance characteristics can be improved during operational life cycle?</a:t>
            </a:r>
          </a:p>
          <a:p>
            <a:pPr marL="342900" indent="-342900">
              <a:buFont typeface="Arial" panose="020B0604020202020204" pitchFamily="34" charset="0"/>
              <a:buChar char="•"/>
            </a:pPr>
            <a:r>
              <a:rPr lang="en-US" dirty="0"/>
              <a:t>Migration: What likely events can be anticipated that would require an infrastructure change?</a:t>
            </a:r>
          </a:p>
          <a:p>
            <a:pPr marL="342900" indent="-342900">
              <a:buFont typeface="Arial" panose="020B0604020202020204" pitchFamily="34" charset="0"/>
              <a:buChar char="•"/>
            </a:pPr>
            <a:r>
              <a:rPr lang="en-US" dirty="0"/>
              <a:t>Modification: What resource changes can be anticipated to augment operational capability?</a:t>
            </a:r>
          </a:p>
          <a:p>
            <a:pPr marL="342900" indent="-342900">
              <a:buFont typeface="Arial" panose="020B0604020202020204" pitchFamily="34" charset="0"/>
              <a:buChar char="•"/>
            </a:pPr>
            <a:endParaRPr lang="en-US" dirty="0"/>
          </a:p>
          <a:p>
            <a:r>
              <a:rPr lang="en-US" dirty="0"/>
              <a:t>Reactive strategies are triggered by a threat of no choice.</a:t>
            </a:r>
          </a:p>
          <a:p>
            <a:pPr marL="342900" indent="-342900">
              <a:buFont typeface="Arial" panose="020B0604020202020204" pitchFamily="34" charset="0"/>
              <a:buChar char="•"/>
            </a:pPr>
            <a:r>
              <a:rPr lang="en-US" dirty="0"/>
              <a:t>Correction: What will impair/obstruct agility that will need systemic detection and response?</a:t>
            </a:r>
          </a:p>
          <a:p>
            <a:pPr marL="342900" indent="-342900">
              <a:buFont typeface="Arial" panose="020B0604020202020204" pitchFamily="34" charset="0"/>
              <a:buChar char="•"/>
            </a:pPr>
            <a:r>
              <a:rPr lang="en-US" dirty="0"/>
              <a:t>Variation: What variables critical to performance will need accommodation?</a:t>
            </a:r>
          </a:p>
          <a:p>
            <a:pPr marL="342900" indent="-342900">
              <a:buFont typeface="Arial" panose="020B0604020202020204" pitchFamily="34" charset="0"/>
              <a:buChar char="•"/>
            </a:pPr>
            <a:r>
              <a:rPr lang="en-US" dirty="0"/>
              <a:t>Expansion: What will need elastic-capacity to accommodate possible range in performance capability?</a:t>
            </a:r>
          </a:p>
          <a:p>
            <a:pPr marL="342900" indent="-342900">
              <a:buFont typeface="Arial" panose="020B0604020202020204" pitchFamily="34" charset="0"/>
              <a:buChar char="•"/>
            </a:pPr>
            <a:r>
              <a:rPr lang="en-US" dirty="0"/>
              <a:t>Reconfiguration: What resource relationship configurations will need changed during operation?</a:t>
            </a:r>
          </a:p>
        </p:txBody>
      </p:sp>
      <p:sp>
        <p:nvSpPr>
          <p:cNvPr id="3" name="Title 2">
            <a:extLst>
              <a:ext uri="{FF2B5EF4-FFF2-40B4-BE49-F238E27FC236}">
                <a16:creationId xmlns:a16="http://schemas.microsoft.com/office/drawing/2014/main" id="{B159557F-6EEF-42E4-AD28-91AABB19615F}"/>
              </a:ext>
            </a:extLst>
          </p:cNvPr>
          <p:cNvSpPr>
            <a:spLocks noGrp="1"/>
          </p:cNvSpPr>
          <p:nvPr>
            <p:ph type="title"/>
          </p:nvPr>
        </p:nvSpPr>
        <p:spPr>
          <a:xfrm>
            <a:off x="1" y="165099"/>
            <a:ext cx="12192000" cy="820739"/>
          </a:xfrm>
        </p:spPr>
        <p:txBody>
          <a:bodyPr/>
          <a:lstStyle/>
          <a:p>
            <a:r>
              <a:rPr lang="en-US" dirty="0"/>
              <a:t>RSA Strategy Framework</a:t>
            </a:r>
            <a:br>
              <a:rPr lang="en-US" sz="2000" dirty="0"/>
            </a:br>
            <a:r>
              <a:rPr lang="en-US" sz="2000" dirty="0"/>
              <a:t>(background for the record, doesn’t need discussion)</a:t>
            </a:r>
          </a:p>
        </p:txBody>
      </p:sp>
    </p:spTree>
    <p:extLst>
      <p:ext uri="{BB962C8B-B14F-4D97-AF65-F5344CB8AC3E}">
        <p14:creationId xmlns:p14="http://schemas.microsoft.com/office/powerpoint/2010/main" val="2307854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387C8A-6329-4EA5-BE11-70BC9B6986B1}"/>
              </a:ext>
            </a:extLst>
          </p:cNvPr>
          <p:cNvSpPr>
            <a:spLocks noGrp="1"/>
          </p:cNvSpPr>
          <p:nvPr>
            <p:ph type="title"/>
          </p:nvPr>
        </p:nvSpPr>
        <p:spPr>
          <a:xfrm>
            <a:off x="1" y="165099"/>
            <a:ext cx="12192000" cy="963614"/>
          </a:xfrm>
        </p:spPr>
        <p:txBody>
          <a:bodyPr/>
          <a:lstStyle/>
          <a:p>
            <a:r>
              <a:rPr lang="en-US" dirty="0"/>
              <a:t>Proactive Strategies Addressing CURVE</a:t>
            </a:r>
            <a:br>
              <a:rPr lang="en-US" sz="2000" dirty="0"/>
            </a:br>
            <a:r>
              <a:rPr lang="en-US" sz="2000" dirty="0"/>
              <a:t>(strategy needs traced to CURVE – detail discussed in the paper)</a:t>
            </a:r>
          </a:p>
        </p:txBody>
      </p:sp>
      <p:graphicFrame>
        <p:nvGraphicFramePr>
          <p:cNvPr id="4" name="Table 3">
            <a:extLst>
              <a:ext uri="{FF2B5EF4-FFF2-40B4-BE49-F238E27FC236}">
                <a16:creationId xmlns:a16="http://schemas.microsoft.com/office/drawing/2014/main" id="{D6913F2D-1B24-415E-B956-5A44973514A1}"/>
              </a:ext>
            </a:extLst>
          </p:cNvPr>
          <p:cNvGraphicFramePr>
            <a:graphicFrameLocks noGrp="1"/>
          </p:cNvGraphicFramePr>
          <p:nvPr/>
        </p:nvGraphicFramePr>
        <p:xfrm>
          <a:off x="398463" y="1825625"/>
          <a:ext cx="10713308" cy="4404360"/>
        </p:xfrm>
        <a:graphic>
          <a:graphicData uri="http://schemas.openxmlformats.org/drawingml/2006/table">
            <a:tbl>
              <a:tblPr firstRow="1" firstCol="1" bandRow="1"/>
              <a:tblGrid>
                <a:gridCol w="5980670">
                  <a:extLst>
                    <a:ext uri="{9D8B030D-6E8A-4147-A177-3AD203B41FA5}">
                      <a16:colId xmlns:a16="http://schemas.microsoft.com/office/drawing/2014/main" val="788955942"/>
                    </a:ext>
                  </a:extLst>
                </a:gridCol>
                <a:gridCol w="4732638">
                  <a:extLst>
                    <a:ext uri="{9D8B030D-6E8A-4147-A177-3AD203B41FA5}">
                      <a16:colId xmlns:a16="http://schemas.microsoft.com/office/drawing/2014/main" val="2080041432"/>
                    </a:ext>
                  </a:extLst>
                </a:gridCol>
              </a:tblGrid>
              <a:tr h="213903">
                <a:tc>
                  <a:txBody>
                    <a:bodyPr/>
                    <a:lstStyle/>
                    <a:p>
                      <a:pPr marL="0" marR="0" algn="ctr">
                        <a:lnSpc>
                          <a:spcPct val="85000"/>
                        </a:lnSpc>
                        <a:spcBef>
                          <a:spcPts val="200"/>
                        </a:spcBef>
                        <a:spcAft>
                          <a:spcPts val="200"/>
                        </a:spcAft>
                      </a:pPr>
                      <a:r>
                        <a:rPr lang="en-US" sz="2000" b="1">
                          <a:effectLst/>
                          <a:latin typeface="Times New Roman" panose="02020603050405020304" pitchFamily="18" charset="0"/>
                          <a:ea typeface="Calibri" panose="020F0502020204030204" pitchFamily="34" charset="0"/>
                        </a:rPr>
                        <a:t>Need</a:t>
                      </a: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CURVE Intent</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8653109"/>
                  </a:ext>
                </a:extLst>
              </a:tr>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Creation/Elimination (of artifacts, data, knowledge):</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0660195"/>
                  </a:ext>
                </a:extLst>
              </a:tr>
              <a:tr h="812832">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Awareness of opportunity and threat</a:t>
                      </a:r>
                      <a:endParaRPr lang="en-US" sz="2000" spc="-5">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Response actions and options</a:t>
                      </a:r>
                      <a:endParaRPr lang="en-US" sz="2000" spc="-5">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Assimilated memory</a:t>
                      </a:r>
                      <a:endParaRPr lang="en-US" sz="2000" spc="-5">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Response action decisions</a:t>
                      </a:r>
                      <a:endParaRPr lang="en-US" sz="2000" spc="-5">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All S-CURVE elements</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C4, R1</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R3, V3, E1</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V1, E4</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8730786"/>
                  </a:ext>
                </a:extLst>
              </a:tr>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Improvement (of performance):</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095527"/>
                  </a:ext>
                </a:extLst>
              </a:tr>
              <a:tr h="609624">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Awareness of impediments during engineering</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Memory in culture, actions/options, ConOpsCon</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Action and option effectiveness</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C4, U3, R1</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R3</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V3</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5581900"/>
                  </a:ext>
                </a:extLst>
              </a:tr>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Migration (of infrastructure):</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2956657"/>
                  </a:ext>
                </a:extLst>
              </a:tr>
              <a:tr h="406416">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New fundamentally-different types of opportunities</a:t>
                      </a:r>
                      <a:endParaRPr lang="en-US" sz="2000" spc="-5">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New fundamentally-different types of threats</a:t>
                      </a:r>
                      <a:endParaRPr lang="en-US" sz="2000" spc="-5">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E1, E2, E4, E6</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E3, E4, E5, E6</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6065367"/>
                  </a:ext>
                </a:extLst>
              </a:tr>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Modification (of capability)</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5177498"/>
                  </a:ext>
                </a:extLst>
              </a:tr>
              <a:tr h="609624">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Actions and options appropriate for needs</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Personnel appropriate for needs</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Processes appropriate for needs</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C4, R1</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R1, U3</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C4, U3, R3, V3</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444066"/>
                  </a:ext>
                </a:extLst>
              </a:tr>
            </a:tbl>
          </a:graphicData>
        </a:graphic>
      </p:graphicFrame>
    </p:spTree>
    <p:extLst>
      <p:ext uri="{BB962C8B-B14F-4D97-AF65-F5344CB8AC3E}">
        <p14:creationId xmlns:p14="http://schemas.microsoft.com/office/powerpoint/2010/main" val="1143097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5805D4-E5D3-4981-8229-C083BBBCDCEA}"/>
              </a:ext>
            </a:extLst>
          </p:cNvPr>
          <p:cNvSpPr>
            <a:spLocks noGrp="1"/>
          </p:cNvSpPr>
          <p:nvPr>
            <p:ph idx="1"/>
          </p:nvPr>
        </p:nvSpPr>
        <p:spPr/>
        <p:txBody>
          <a:bodyPr>
            <a:normAutofit/>
          </a:bodyPr>
          <a:lstStyle/>
          <a:p>
            <a:pPr>
              <a:spcBef>
                <a:spcPts val="0"/>
              </a:spcBef>
            </a:pPr>
            <a:r>
              <a:rPr lang="en-US" sz="1600" dirty="0"/>
              <a:t>Creation/Elimination</a:t>
            </a:r>
          </a:p>
          <a:p>
            <a:pPr marL="228600" indent="-228600">
              <a:spcBef>
                <a:spcPts val="0"/>
              </a:spcBef>
              <a:buFont typeface="Arial" panose="020B0604020202020204" pitchFamily="34" charset="0"/>
              <a:buChar char="•"/>
            </a:pPr>
            <a:r>
              <a:rPr lang="en-US" sz="1600" dirty="0"/>
              <a:t>Consider a participating role for security engineering on the systems engineering team and means and instrumentation to monitor engineering performance.</a:t>
            </a:r>
          </a:p>
          <a:p>
            <a:pPr marL="228600" indent="-228600">
              <a:spcBef>
                <a:spcPts val="0"/>
              </a:spcBef>
              <a:buFont typeface="Arial" panose="020B0604020202020204" pitchFamily="34" charset="0"/>
              <a:buChar char="•"/>
            </a:pPr>
            <a:r>
              <a:rPr lang="en-US" sz="1600" dirty="0"/>
              <a:t>Consider tasks and responsibilities for developing/evolving a knowledge base of possible collaborative resources and techniques.</a:t>
            </a:r>
          </a:p>
          <a:p>
            <a:pPr marL="228600" indent="-228600">
              <a:spcBef>
                <a:spcPts val="0"/>
              </a:spcBef>
              <a:buFont typeface="Arial" panose="020B0604020202020204" pitchFamily="34" charset="0"/>
              <a:buChar char="•"/>
            </a:pPr>
            <a:r>
              <a:rPr lang="en-US" sz="1600" dirty="0"/>
              <a:t>Consider tasks and responsibilities for memory assimilation with shared stories to enculturate and document in ConOps and OpsCon, and in reusable response methods and attack analysis techniques.</a:t>
            </a:r>
          </a:p>
          <a:p>
            <a:pPr marL="228600" indent="-228600">
              <a:spcBef>
                <a:spcPts val="0"/>
              </a:spcBef>
              <a:buFont typeface="Arial" panose="020B0604020202020204" pitchFamily="34" charset="0"/>
              <a:buChar char="•"/>
            </a:pPr>
            <a:r>
              <a:rPr lang="en-US" sz="1600" dirty="0"/>
              <a:t>Consider building and maintaining quick-use decision-making trees and/or AI capability to automate or human-assist engineering decision making.</a:t>
            </a:r>
          </a:p>
          <a:p>
            <a:pPr>
              <a:spcBef>
                <a:spcPts val="0"/>
              </a:spcBef>
            </a:pPr>
            <a:r>
              <a:rPr lang="en-US" sz="1600" dirty="0"/>
              <a:t>Improvement</a:t>
            </a:r>
          </a:p>
          <a:p>
            <a:pPr marL="228600" indent="-228600">
              <a:spcBef>
                <a:spcPts val="0"/>
              </a:spcBef>
              <a:buFont typeface="Arial" panose="020B0604020202020204" pitchFamily="34" charset="0"/>
              <a:buChar char="•"/>
            </a:pPr>
            <a:r>
              <a:rPr lang="en-US" sz="1600" dirty="0"/>
              <a:t>Consider a collaborative role for security engineering on the systems engineering team.</a:t>
            </a:r>
          </a:p>
          <a:p>
            <a:pPr marL="228600" indent="-228600">
              <a:spcBef>
                <a:spcPts val="0"/>
              </a:spcBef>
              <a:buFont typeface="Arial" panose="020B0604020202020204" pitchFamily="34" charset="0"/>
              <a:buChar char="•"/>
            </a:pPr>
            <a:r>
              <a:rPr lang="en-US" sz="1600" dirty="0"/>
              <a:t>Consider tasks and responsibilities for indoctrinating new people appropriately before their need to perform.</a:t>
            </a:r>
          </a:p>
          <a:p>
            <a:pPr marL="228600" indent="-228600">
              <a:spcBef>
                <a:spcPts val="0"/>
              </a:spcBef>
              <a:buFont typeface="Arial" panose="020B0604020202020204" pitchFamily="34" charset="0"/>
              <a:buChar char="•"/>
            </a:pPr>
            <a:r>
              <a:rPr lang="en-US" sz="1600" dirty="0"/>
              <a:t>Consider a participating role for knowledgeable security engineers on the systems engineering team.</a:t>
            </a:r>
          </a:p>
          <a:p>
            <a:pPr>
              <a:spcBef>
                <a:spcPts val="0"/>
              </a:spcBef>
            </a:pPr>
            <a:r>
              <a:rPr lang="en-US" sz="1600" dirty="0"/>
              <a:t>Migration</a:t>
            </a:r>
          </a:p>
          <a:p>
            <a:pPr marL="228600" indent="-228600">
              <a:spcBef>
                <a:spcPts val="0"/>
              </a:spcBef>
              <a:buFont typeface="Arial" panose="020B0604020202020204" pitchFamily="34" charset="0"/>
              <a:buChar char="•"/>
            </a:pPr>
            <a:r>
              <a:rPr lang="en-US" sz="1600" dirty="0"/>
              <a:t>Consider an agile architecture for security development processes and for security systems that enables affordable and timely infrastructure change; ad hoc briefings to policy makers as evolving opportunities emerge; designated internal or subcontracted responsibilities for monitoring evolution in all opportunity categories; instrumented monitoring of system operation during test and during delivered usage for unexpected emergent security-relevant behavior; early experimental evaluations of promising technologies; distributed remote teaming.</a:t>
            </a:r>
          </a:p>
          <a:p>
            <a:pPr>
              <a:spcBef>
                <a:spcPts val="0"/>
              </a:spcBef>
            </a:pPr>
            <a:r>
              <a:rPr lang="en-US" sz="1600" dirty="0"/>
              <a:t>Modification</a:t>
            </a:r>
          </a:p>
          <a:p>
            <a:pPr marL="228600" indent="-228600">
              <a:spcBef>
                <a:spcPts val="0"/>
              </a:spcBef>
              <a:buFont typeface="Arial" panose="020B0604020202020204" pitchFamily="34" charset="0"/>
              <a:buChar char="•"/>
            </a:pPr>
            <a:r>
              <a:rPr lang="en-US" sz="1600" dirty="0"/>
              <a:t>Consider an agile architecture that enables the addition of new collaborators, new action options, and the modification of existing action options in minimal time and no side effects; maintain a stable of potential SME collaborators and know the real-time availability of current collaborators.</a:t>
            </a:r>
          </a:p>
          <a:p>
            <a:pPr marL="228600" indent="-228600">
              <a:spcBef>
                <a:spcPts val="0"/>
              </a:spcBef>
              <a:buFont typeface="Arial" panose="020B0604020202020204" pitchFamily="34" charset="0"/>
              <a:buChar char="•"/>
            </a:pPr>
            <a:r>
              <a:rPr lang="en-US" sz="1600" dirty="0"/>
              <a:t>Consider reviewing staff knowledge, experience, and capabilities in anticipation of evolving needs; maintaining knowledge of means to augment skills quickly; monitor degree and breadth of assimilated knowledge.</a:t>
            </a:r>
          </a:p>
          <a:p>
            <a:pPr marL="228600" indent="-228600">
              <a:spcBef>
                <a:spcPts val="0"/>
              </a:spcBef>
              <a:buFont typeface="Arial" panose="020B0604020202020204" pitchFamily="34" charset="0"/>
              <a:buChar char="•"/>
            </a:pPr>
            <a:r>
              <a:rPr lang="en-US" sz="1600" dirty="0"/>
              <a:t>Consider designated responsibilities for timely modification of </a:t>
            </a:r>
            <a:r>
              <a:rPr lang="en-US" sz="1600" dirty="0" err="1"/>
              <a:t>ConOpsCon</a:t>
            </a:r>
            <a:r>
              <a:rPr lang="en-US" sz="1600" dirty="0"/>
              <a:t> documentation, and full team indoctrination of changes in both external and internal collaborative partners, knowledge assimilation strategies, and adequacy of incident response strategies.</a:t>
            </a:r>
          </a:p>
        </p:txBody>
      </p:sp>
      <p:sp>
        <p:nvSpPr>
          <p:cNvPr id="3" name="Title 2">
            <a:extLst>
              <a:ext uri="{FF2B5EF4-FFF2-40B4-BE49-F238E27FC236}">
                <a16:creationId xmlns:a16="http://schemas.microsoft.com/office/drawing/2014/main" id="{0C86F418-6C84-4FFC-BA15-B8BCE5BB1BD3}"/>
              </a:ext>
            </a:extLst>
          </p:cNvPr>
          <p:cNvSpPr>
            <a:spLocks noGrp="1"/>
          </p:cNvSpPr>
          <p:nvPr>
            <p:ph type="title"/>
          </p:nvPr>
        </p:nvSpPr>
        <p:spPr/>
        <p:txBody>
          <a:bodyPr/>
          <a:lstStyle/>
          <a:p>
            <a:r>
              <a:rPr lang="en-US" dirty="0"/>
              <a:t>Proactive Strategies to Consider</a:t>
            </a:r>
            <a:endParaRPr lang="en-US" sz="1200" dirty="0">
              <a:highlight>
                <a:srgbClr val="FFFF00"/>
              </a:highlight>
            </a:endParaRPr>
          </a:p>
        </p:txBody>
      </p:sp>
    </p:spTree>
    <p:extLst>
      <p:ext uri="{BB962C8B-B14F-4D97-AF65-F5344CB8AC3E}">
        <p14:creationId xmlns:p14="http://schemas.microsoft.com/office/powerpoint/2010/main" val="2005169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E52471-C96B-4FB7-8BE5-67E53E674565}"/>
              </a:ext>
            </a:extLst>
          </p:cNvPr>
          <p:cNvSpPr>
            <a:spLocks noGrp="1"/>
          </p:cNvSpPr>
          <p:nvPr>
            <p:ph type="title"/>
          </p:nvPr>
        </p:nvSpPr>
        <p:spPr>
          <a:xfrm>
            <a:off x="1" y="165099"/>
            <a:ext cx="12192000" cy="977901"/>
          </a:xfrm>
        </p:spPr>
        <p:txBody>
          <a:bodyPr/>
          <a:lstStyle/>
          <a:p>
            <a:r>
              <a:rPr lang="en-US" dirty="0"/>
              <a:t>Reactive Strategies Addressing CURVE</a:t>
            </a:r>
            <a:br>
              <a:rPr lang="en-US" sz="2000" dirty="0"/>
            </a:br>
            <a:r>
              <a:rPr lang="en-US" sz="2000" dirty="0"/>
              <a:t>(strategy needs traced to CURVE – detail discussed in the paper)</a:t>
            </a:r>
            <a:r>
              <a:rPr lang="en-US" dirty="0"/>
              <a:t> </a:t>
            </a:r>
          </a:p>
        </p:txBody>
      </p:sp>
      <p:graphicFrame>
        <p:nvGraphicFramePr>
          <p:cNvPr id="4" name="Table 3">
            <a:extLst>
              <a:ext uri="{FF2B5EF4-FFF2-40B4-BE49-F238E27FC236}">
                <a16:creationId xmlns:a16="http://schemas.microsoft.com/office/drawing/2014/main" id="{945E0243-0F28-486A-835B-2171E2A9F390}"/>
              </a:ext>
            </a:extLst>
          </p:cNvPr>
          <p:cNvGraphicFramePr>
            <a:graphicFrameLocks noGrp="1"/>
          </p:cNvGraphicFramePr>
          <p:nvPr/>
        </p:nvGraphicFramePr>
        <p:xfrm>
          <a:off x="398463" y="1825625"/>
          <a:ext cx="10713308" cy="3108960"/>
        </p:xfrm>
        <a:graphic>
          <a:graphicData uri="http://schemas.openxmlformats.org/drawingml/2006/table">
            <a:tbl>
              <a:tblPr firstRow="1" firstCol="1" bandRow="1"/>
              <a:tblGrid>
                <a:gridCol w="6104237">
                  <a:extLst>
                    <a:ext uri="{9D8B030D-6E8A-4147-A177-3AD203B41FA5}">
                      <a16:colId xmlns:a16="http://schemas.microsoft.com/office/drawing/2014/main" val="4134054062"/>
                    </a:ext>
                  </a:extLst>
                </a:gridCol>
                <a:gridCol w="4609071">
                  <a:extLst>
                    <a:ext uri="{9D8B030D-6E8A-4147-A177-3AD203B41FA5}">
                      <a16:colId xmlns:a16="http://schemas.microsoft.com/office/drawing/2014/main" val="3032643218"/>
                    </a:ext>
                  </a:extLst>
                </a:gridCol>
              </a:tblGrid>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Correction (of operational problems):</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5007450"/>
                  </a:ext>
                </a:extLst>
              </a:tr>
              <a:tr h="609624">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Insufficient awareness</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Ineffective actions</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Wrong decisions</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C2, V2, V3</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R2, V3</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C4, U1, V1</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1373754"/>
                  </a:ext>
                </a:extLst>
              </a:tr>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Variation (of operational reality):</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7481383"/>
                  </a:ext>
                </a:extLst>
              </a:tr>
              <a:tr h="406416">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Effectiveness of actions and options</a:t>
                      </a:r>
                      <a:endParaRPr lang="en-US" sz="2000" spc="-5" dirty="0">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Effectiveness of evaluations</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SimSun" panose="02010600030101010101" pitchFamily="2" charset="-122"/>
                        </a:rPr>
                        <a:t>All S-CURVE elements</a:t>
                      </a: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All S-CURVE elements</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5649614"/>
                  </a:ext>
                </a:extLst>
              </a:tr>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Expansion/Contraction (of capacity):</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2702996"/>
                  </a:ext>
                </a:extLst>
              </a:tr>
              <a:tr h="203209">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Capacity for necessary simultaneous activities</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Calibri" panose="020F0502020204030204" pitchFamily="34" charset="0"/>
                        </a:rPr>
                        <a:t>C1, C4, R1</a:t>
                      </a:r>
                      <a:endParaRPr lang="en-US" sz="2000" spc="-5"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7766932"/>
                  </a:ext>
                </a:extLst>
              </a:tr>
              <a:tr h="213903">
                <a:tc gridSpan="2">
                  <a:txBody>
                    <a:bodyPr/>
                    <a:lstStyle/>
                    <a:p>
                      <a:pPr marL="0" marR="0" algn="l">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Reconfiguration (of resource relationships):</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spcBef>
                          <a:spcPts val="200"/>
                        </a:spcBef>
                        <a:spcAft>
                          <a:spcPts val="200"/>
                        </a:spcAft>
                      </a:pPr>
                      <a:endParaRPr lang="en-US" sz="200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524752"/>
                  </a:ext>
                </a:extLst>
              </a:tr>
              <a:tr h="428995">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Reusable actions</a:t>
                      </a:r>
                      <a:endParaRPr lang="en-US" sz="2000" spc="-5">
                        <a:effectLst/>
                        <a:latin typeface="Times New Roman" panose="02020603050405020304" pitchFamily="18" charset="0"/>
                        <a:ea typeface="SimSun" panose="02010600030101010101" pitchFamily="2" charset="-122"/>
                      </a:endParaRP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a:effectLst/>
                          <a:latin typeface="Times New Roman" panose="02020603050405020304" pitchFamily="18" charset="0"/>
                          <a:ea typeface="Calibri" panose="020F0502020204030204" pitchFamily="34" charset="0"/>
                        </a:rPr>
                        <a:t>Participants involved in activities</a:t>
                      </a:r>
                      <a:endParaRPr lang="en-US" sz="2000" spc="-5">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SimSun" panose="02010600030101010101" pitchFamily="2" charset="-122"/>
                        </a:rPr>
                        <a:t>All-S-CURVE Elements</a:t>
                      </a:r>
                    </a:p>
                    <a:p>
                      <a:pPr marL="342900" marR="0" lvl="0" indent="-342900" algn="just">
                        <a:lnSpc>
                          <a:spcPct val="85000"/>
                        </a:lnSpc>
                        <a:spcBef>
                          <a:spcPts val="0"/>
                        </a:spcBef>
                        <a:spcAft>
                          <a:spcPts val="0"/>
                        </a:spcAft>
                        <a:buFont typeface="Symbol" panose="05050102010706020507" pitchFamily="18" charset="2"/>
                        <a:buChar char=""/>
                        <a:tabLst>
                          <a:tab pos="182880" algn="l"/>
                          <a:tab pos="102235" algn="l"/>
                        </a:tabLst>
                      </a:pPr>
                      <a:r>
                        <a:rPr lang="en-US" sz="2000" spc="-5" dirty="0">
                          <a:effectLst/>
                          <a:latin typeface="Times New Roman" panose="02020603050405020304" pitchFamily="18" charset="0"/>
                          <a:ea typeface="SimSun" panose="02010600030101010101" pitchFamily="2" charset="-122"/>
                        </a:rPr>
                        <a:t>All S-CURVE elements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895446"/>
                  </a:ext>
                </a:extLst>
              </a:tr>
            </a:tbl>
          </a:graphicData>
        </a:graphic>
      </p:graphicFrame>
      <p:graphicFrame>
        <p:nvGraphicFramePr>
          <p:cNvPr id="5" name="Table 4">
            <a:extLst>
              <a:ext uri="{FF2B5EF4-FFF2-40B4-BE49-F238E27FC236}">
                <a16:creationId xmlns:a16="http://schemas.microsoft.com/office/drawing/2014/main" id="{9DC006FD-F12E-4663-BC29-99BF4C142FDA}"/>
              </a:ext>
            </a:extLst>
          </p:cNvPr>
          <p:cNvGraphicFramePr>
            <a:graphicFrameLocks noGrp="1"/>
          </p:cNvGraphicFramePr>
          <p:nvPr/>
        </p:nvGraphicFramePr>
        <p:xfrm>
          <a:off x="398463" y="1566129"/>
          <a:ext cx="10713308" cy="259080"/>
        </p:xfrm>
        <a:graphic>
          <a:graphicData uri="http://schemas.openxmlformats.org/drawingml/2006/table">
            <a:tbl>
              <a:tblPr firstRow="1" firstCol="1" bandRow="1"/>
              <a:tblGrid>
                <a:gridCol w="6076478">
                  <a:extLst>
                    <a:ext uri="{9D8B030D-6E8A-4147-A177-3AD203B41FA5}">
                      <a16:colId xmlns:a16="http://schemas.microsoft.com/office/drawing/2014/main" val="154128144"/>
                    </a:ext>
                  </a:extLst>
                </a:gridCol>
                <a:gridCol w="4636830">
                  <a:extLst>
                    <a:ext uri="{9D8B030D-6E8A-4147-A177-3AD203B41FA5}">
                      <a16:colId xmlns:a16="http://schemas.microsoft.com/office/drawing/2014/main" val="1532372510"/>
                    </a:ext>
                  </a:extLst>
                </a:gridCol>
              </a:tblGrid>
              <a:tr h="213903">
                <a:tc>
                  <a:txBody>
                    <a:bodyPr/>
                    <a:lstStyle/>
                    <a:p>
                      <a:pPr marL="0" marR="0" algn="ctr">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Need</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85000"/>
                        </a:lnSpc>
                        <a:spcBef>
                          <a:spcPts val="200"/>
                        </a:spcBef>
                        <a:spcAft>
                          <a:spcPts val="200"/>
                        </a:spcAft>
                      </a:pPr>
                      <a:r>
                        <a:rPr lang="en-US" sz="2000" b="1" dirty="0">
                          <a:effectLst/>
                          <a:latin typeface="Times New Roman" panose="02020603050405020304" pitchFamily="18" charset="0"/>
                          <a:ea typeface="Calibri" panose="020F0502020204030204" pitchFamily="34" charset="0"/>
                        </a:rPr>
                        <a:t>CURVE Intent</a:t>
                      </a:r>
                      <a:endParaRPr lang="en-US" sz="2000"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6222150"/>
                  </a:ext>
                </a:extLst>
              </a:tr>
            </a:tbl>
          </a:graphicData>
        </a:graphic>
      </p:graphicFrame>
    </p:spTree>
    <p:extLst>
      <p:ext uri="{BB962C8B-B14F-4D97-AF65-F5344CB8AC3E}">
        <p14:creationId xmlns:p14="http://schemas.microsoft.com/office/powerpoint/2010/main" val="1763215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5805D4-E5D3-4981-8229-C083BBBCDCEA}"/>
              </a:ext>
            </a:extLst>
          </p:cNvPr>
          <p:cNvSpPr>
            <a:spLocks noGrp="1"/>
          </p:cNvSpPr>
          <p:nvPr>
            <p:ph idx="1"/>
          </p:nvPr>
        </p:nvSpPr>
        <p:spPr/>
        <p:txBody>
          <a:bodyPr>
            <a:normAutofit/>
          </a:bodyPr>
          <a:lstStyle/>
          <a:p>
            <a:pPr>
              <a:spcBef>
                <a:spcPts val="0"/>
              </a:spcBef>
            </a:pPr>
            <a:r>
              <a:rPr lang="en-US" sz="1600" dirty="0"/>
              <a:t>Correction</a:t>
            </a:r>
          </a:p>
          <a:p>
            <a:pPr marL="228600" indent="-228600">
              <a:spcBef>
                <a:spcPts val="0"/>
              </a:spcBef>
              <a:buFont typeface="Arial" panose="020B0604020202020204" pitchFamily="34" charset="0"/>
              <a:buChar char="•"/>
            </a:pPr>
            <a:r>
              <a:rPr lang="en-US" sz="1600" dirty="0"/>
              <a:t>Consider proactive monitoring and systemic means for detecting these situations.</a:t>
            </a:r>
          </a:p>
          <a:p>
            <a:pPr marL="228600" indent="-228600">
              <a:spcBef>
                <a:spcPts val="0"/>
              </a:spcBef>
              <a:buFont typeface="Arial" panose="020B0604020202020204" pitchFamily="34" charset="0"/>
              <a:buChar char="•"/>
            </a:pPr>
            <a:r>
              <a:rPr lang="en-US" sz="1600" dirty="0"/>
              <a:t>Consider real-time collaborative team evaluations; an agile architecture for security design time processes and for security systems that enables rapid experimentation and recovery from ineffective approaches.</a:t>
            </a:r>
          </a:p>
          <a:p>
            <a:pPr marL="228600" indent="-228600">
              <a:spcBef>
                <a:spcPts val="0"/>
              </a:spcBef>
              <a:buFont typeface="Arial" panose="020B0604020202020204" pitchFamily="34" charset="0"/>
              <a:buChar char="•"/>
            </a:pPr>
            <a:r>
              <a:rPr lang="en-US" sz="1600" dirty="0"/>
              <a:t>Consider continuous monitoring and evaluation of collaborative partners for cost benefit ratio; reevaluating security cost vs. value decisions frequently; an open-ended ability for continuous evaluation of criticality as the environment evolves.</a:t>
            </a:r>
          </a:p>
          <a:p>
            <a:pPr>
              <a:spcBef>
                <a:spcPts val="0"/>
              </a:spcBef>
            </a:pPr>
            <a:r>
              <a:rPr lang="en-US" sz="1600" dirty="0"/>
              <a:t>Variation</a:t>
            </a:r>
          </a:p>
          <a:p>
            <a:pPr marL="228600" indent="-228600">
              <a:spcBef>
                <a:spcPts val="0"/>
              </a:spcBef>
              <a:buFont typeface="Arial" panose="020B0604020202020204" pitchFamily="34" charset="0"/>
              <a:buChar char="•"/>
            </a:pPr>
            <a:r>
              <a:rPr lang="en-US" sz="1600" dirty="0"/>
              <a:t>Consider procedures for attentive updating of actions and options with lessons learned after every event.</a:t>
            </a:r>
          </a:p>
          <a:p>
            <a:pPr marL="228600" indent="-228600">
              <a:spcBef>
                <a:spcPts val="0"/>
              </a:spcBef>
              <a:buFont typeface="Arial" panose="020B0604020202020204" pitchFamily="34" charset="0"/>
              <a:buChar char="•"/>
            </a:pPr>
            <a:r>
              <a:rPr lang="en-US" sz="1600" dirty="0"/>
              <a:t>Consider having uninvolved third-party review and adjudication of evaluations, as ineffective evaluations can haunt.</a:t>
            </a:r>
          </a:p>
          <a:p>
            <a:pPr>
              <a:spcBef>
                <a:spcPts val="0"/>
              </a:spcBef>
            </a:pPr>
            <a:r>
              <a:rPr lang="en-US" sz="1600" dirty="0"/>
              <a:t>Expansion/Contraction</a:t>
            </a:r>
          </a:p>
          <a:p>
            <a:pPr marL="228600" indent="-228600">
              <a:spcBef>
                <a:spcPts val="0"/>
              </a:spcBef>
              <a:buFont typeface="Arial" panose="020B0604020202020204" pitchFamily="34" charset="0"/>
              <a:buChar char="•"/>
            </a:pPr>
            <a:r>
              <a:rPr lang="en-US" sz="1600" dirty="0"/>
              <a:t>Consider daily (or as needed) responsible decision-maker involvement in reevaluating or affirming the immediate activity priorities; scalable resource availability.</a:t>
            </a:r>
          </a:p>
          <a:p>
            <a:pPr>
              <a:spcBef>
                <a:spcPts val="0"/>
              </a:spcBef>
            </a:pPr>
            <a:r>
              <a:rPr lang="en-US" sz="1600" dirty="0"/>
              <a:t>Reconfiguration</a:t>
            </a:r>
          </a:p>
          <a:p>
            <a:pPr marL="228600" indent="-228600">
              <a:spcBef>
                <a:spcPts val="0"/>
              </a:spcBef>
              <a:buFont typeface="Arial" panose="020B0604020202020204" pitchFamily="34" charset="0"/>
              <a:buChar char="•"/>
            </a:pPr>
            <a:r>
              <a:rPr lang="en-US" sz="1600" dirty="0"/>
              <a:t>Consider avoiding or minimizing sequence dependency in action design.</a:t>
            </a:r>
          </a:p>
          <a:p>
            <a:pPr marL="228600" indent="-228600">
              <a:spcBef>
                <a:spcPts val="0"/>
              </a:spcBef>
              <a:buFont typeface="Arial" panose="020B0604020202020204" pitchFamily="34" charset="0"/>
              <a:buChar char="•"/>
            </a:pPr>
            <a:r>
              <a:rPr lang="en-US" sz="1600" dirty="0"/>
              <a:t>Consider satisfying both need and value in being able to reconfigure the personnel involved in activities for including newly needed skills and for bench depth.</a:t>
            </a:r>
          </a:p>
        </p:txBody>
      </p:sp>
      <p:sp>
        <p:nvSpPr>
          <p:cNvPr id="3" name="Title 2">
            <a:extLst>
              <a:ext uri="{FF2B5EF4-FFF2-40B4-BE49-F238E27FC236}">
                <a16:creationId xmlns:a16="http://schemas.microsoft.com/office/drawing/2014/main" id="{0C86F418-6C84-4FFC-BA15-B8BCE5BB1BD3}"/>
              </a:ext>
            </a:extLst>
          </p:cNvPr>
          <p:cNvSpPr>
            <a:spLocks noGrp="1"/>
          </p:cNvSpPr>
          <p:nvPr>
            <p:ph type="title"/>
          </p:nvPr>
        </p:nvSpPr>
        <p:spPr/>
        <p:txBody>
          <a:bodyPr/>
          <a:lstStyle/>
          <a:p>
            <a:r>
              <a:rPr lang="en-US" dirty="0"/>
              <a:t>Reactive Strategies to Consider</a:t>
            </a:r>
            <a:endParaRPr lang="en-US" sz="1200" dirty="0">
              <a:highlight>
                <a:srgbClr val="FFFF00"/>
              </a:highlight>
            </a:endParaRPr>
          </a:p>
        </p:txBody>
      </p:sp>
    </p:spTree>
    <p:extLst>
      <p:ext uri="{BB962C8B-B14F-4D97-AF65-F5344CB8AC3E}">
        <p14:creationId xmlns:p14="http://schemas.microsoft.com/office/powerpoint/2010/main" val="3942163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D3704B-7EA6-4F48-9A8B-5615AC496B03}"/>
              </a:ext>
            </a:extLst>
          </p:cNvPr>
          <p:cNvSpPr>
            <a:spLocks noGrp="1"/>
          </p:cNvSpPr>
          <p:nvPr>
            <p:ph idx="1"/>
          </p:nvPr>
        </p:nvSpPr>
        <p:spPr/>
        <p:txBody>
          <a:bodyPr/>
          <a:lstStyle/>
          <a:p>
            <a:pPr marL="342900" lvl="0" indent="-342900">
              <a:buFont typeface="Arial" panose="020B0604020202020204" pitchFamily="34" charset="0"/>
              <a:buChar char="•"/>
            </a:pPr>
            <a:r>
              <a:rPr lang="en-US" dirty="0"/>
              <a:t>Agile security is necessary to contend with agile attack.</a:t>
            </a:r>
          </a:p>
          <a:p>
            <a:pPr marL="342900" lvl="0" indent="-342900">
              <a:buFont typeface="Arial" panose="020B0604020202020204" pitchFamily="34" charset="0"/>
              <a:buChar char="•"/>
            </a:pPr>
            <a:r>
              <a:rPr lang="en-US" dirty="0"/>
              <a:t>Knowledge of the problem space drives strategy for the solution space.</a:t>
            </a:r>
          </a:p>
          <a:p>
            <a:pPr marL="342900" lvl="0" indent="-342900">
              <a:buFont typeface="Arial" panose="020B0604020202020204" pitchFamily="34" charset="0"/>
              <a:buChar char="•"/>
            </a:pPr>
            <a:r>
              <a:rPr lang="en-US" dirty="0"/>
              <a:t>Vigilant awareness of internal and external process and product environments is essential.</a:t>
            </a:r>
          </a:p>
          <a:p>
            <a:pPr marL="342900" lvl="0" indent="-342900">
              <a:buFont typeface="Arial" panose="020B0604020202020204" pitchFamily="34" charset="0"/>
              <a:buChar char="•"/>
            </a:pPr>
            <a:r>
              <a:rPr lang="en-US" dirty="0"/>
              <a:t>Systemic monitoring of behavior and performance of both security process and product can identify problems early.</a:t>
            </a:r>
          </a:p>
          <a:p>
            <a:pPr marL="342900" lvl="0" indent="-342900">
              <a:buFont typeface="Arial" panose="020B0604020202020204" pitchFamily="34" charset="0"/>
              <a:buChar char="•"/>
            </a:pPr>
            <a:r>
              <a:rPr lang="en-US" dirty="0"/>
              <a:t>Systems engineering benefits from integrated security engineering.</a:t>
            </a:r>
          </a:p>
          <a:p>
            <a:pPr marL="342900" lvl="0" indent="-342900">
              <a:buFont typeface="Arial" panose="020B0604020202020204" pitchFamily="34" charset="0"/>
              <a:buChar char="•"/>
            </a:pPr>
            <a:r>
              <a:rPr lang="en-US" dirty="0"/>
              <a:t>System security is a functional requirement.</a:t>
            </a:r>
          </a:p>
          <a:p>
            <a:pPr marL="342900" lvl="0" indent="-342900">
              <a:buFont typeface="Arial" panose="020B0604020202020204" pitchFamily="34" charset="0"/>
              <a:buChar char="•"/>
            </a:pPr>
            <a:r>
              <a:rPr lang="en-US" dirty="0"/>
              <a:t>Security engineering is continuous throughout the system life cycle.</a:t>
            </a:r>
          </a:p>
          <a:p>
            <a:pPr marL="342900" lvl="0" indent="-342900">
              <a:buFont typeface="Arial" panose="020B0604020202020204" pitchFamily="34" charset="0"/>
              <a:buChar char="•"/>
            </a:pPr>
            <a:r>
              <a:rPr lang="en-US" dirty="0"/>
              <a:t>Knowledge relevant to all stakeholders needs effective assimilation.</a:t>
            </a:r>
          </a:p>
          <a:p>
            <a:pPr marL="342900" lvl="0" indent="-342900">
              <a:buFont typeface="Arial" panose="020B0604020202020204" pitchFamily="34" charset="0"/>
              <a:buChar char="•"/>
            </a:pPr>
            <a:r>
              <a:rPr lang="en-US" dirty="0"/>
              <a:t>Reusability of modular security actions should be facilitated.</a:t>
            </a:r>
          </a:p>
          <a:p>
            <a:pPr marL="342900" lvl="0" indent="-342900">
              <a:buFont typeface="Arial" panose="020B0604020202020204" pitchFamily="34" charset="0"/>
              <a:buChar char="•"/>
            </a:pPr>
            <a:r>
              <a:rPr lang="en-US" dirty="0"/>
              <a:t>Social interaction and collaboration effectiveness needs strategy attention.</a:t>
            </a:r>
          </a:p>
          <a:p>
            <a:pPr marL="342900" lvl="0" indent="-342900">
              <a:buFont typeface="Arial" panose="020B0604020202020204" pitchFamily="34" charset="0"/>
              <a:buChar char="•"/>
            </a:pPr>
            <a:r>
              <a:rPr lang="en-US" dirty="0"/>
              <a:t>Adequacy of incident response is constrained and enabled by the adequacy of continuous engineering.</a:t>
            </a:r>
          </a:p>
          <a:p>
            <a:endParaRPr lang="en-US" dirty="0"/>
          </a:p>
        </p:txBody>
      </p:sp>
      <p:sp>
        <p:nvSpPr>
          <p:cNvPr id="3" name="Title 2">
            <a:extLst>
              <a:ext uri="{FF2B5EF4-FFF2-40B4-BE49-F238E27FC236}">
                <a16:creationId xmlns:a16="http://schemas.microsoft.com/office/drawing/2014/main" id="{578BEEDE-F668-4745-83C2-6061ADFA6B73}"/>
              </a:ext>
            </a:extLst>
          </p:cNvPr>
          <p:cNvSpPr>
            <a:spLocks noGrp="1"/>
          </p:cNvSpPr>
          <p:nvPr>
            <p:ph type="title"/>
          </p:nvPr>
        </p:nvSpPr>
        <p:spPr/>
        <p:txBody>
          <a:bodyPr/>
          <a:lstStyle/>
          <a:p>
            <a:r>
              <a:rPr lang="en-US" dirty="0"/>
              <a:t>Key Takeaways</a:t>
            </a:r>
            <a:br>
              <a:rPr lang="en-US" dirty="0"/>
            </a:br>
            <a:endParaRPr lang="en-US" dirty="0"/>
          </a:p>
        </p:txBody>
      </p:sp>
    </p:spTree>
    <p:extLst>
      <p:ext uri="{BB962C8B-B14F-4D97-AF65-F5344CB8AC3E}">
        <p14:creationId xmlns:p14="http://schemas.microsoft.com/office/powerpoint/2010/main" val="865370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9FD431-A5D6-4A6E-B5C2-F75654DFBD91}"/>
              </a:ext>
            </a:extLst>
          </p:cNvPr>
          <p:cNvSpPr>
            <a:spLocks noGrp="1"/>
          </p:cNvSpPr>
          <p:nvPr>
            <p:ph idx="1"/>
          </p:nvPr>
        </p:nvSpPr>
        <p:spPr/>
        <p:txBody>
          <a:bodyPr/>
          <a:lstStyle/>
          <a:p>
            <a:pPr marL="461963" indent="-461963"/>
            <a:r>
              <a:rPr lang="en-US" dirty="0"/>
              <a:t>Dove, R., </a:t>
            </a:r>
            <a:r>
              <a:rPr lang="en-US" dirty="0" err="1"/>
              <a:t>K.D</a:t>
            </a:r>
            <a:r>
              <a:rPr lang="en-US" dirty="0"/>
              <a:t>. Willett. 2020. Contextually Aware Agile Security in the Future of Systems Engineering. International Council on Systems Engineering, INCOSE International Symposium, Cape Town, South Africa, July 18-23. </a:t>
            </a:r>
            <a:r>
              <a:rPr lang="en-US" dirty="0">
                <a:hlinkClick r:id="rId2"/>
              </a:rPr>
              <a:t>www.parshift.com/s/200718IS20-FuSEAgileSecurity.pdf</a:t>
            </a:r>
            <a:r>
              <a:rPr lang="en-US" dirty="0"/>
              <a:t> </a:t>
            </a:r>
          </a:p>
          <a:p>
            <a:pPr marL="461963" indent="-461963"/>
            <a:r>
              <a:rPr lang="en-US" dirty="0"/>
              <a:t>Dove, R., W. Schindel. 2019. Agile Systems Engineering Life Cycle Model for Mixed Discipline Engineering. Proceedings International Symposium. International Council on Systems Engineering. Orlando, FL, July 20-25. </a:t>
            </a:r>
            <a:r>
              <a:rPr lang="en-US" u="sng" dirty="0">
                <a:hlinkClick r:id="rId3"/>
              </a:rPr>
              <a:t>www.parshift.com/s/ASELCM-05Findings.pdf</a:t>
            </a:r>
            <a:endParaRPr lang="en-US" dirty="0"/>
          </a:p>
          <a:p>
            <a:pPr marL="461963" indent="-461963"/>
            <a:r>
              <a:rPr lang="en-US" dirty="0"/>
              <a:t>INCOSE. </a:t>
            </a:r>
            <a:r>
              <a:rPr lang="en-US" dirty="0" err="1"/>
              <a:t>nd</a:t>
            </a:r>
            <a:r>
              <a:rPr lang="en-US" dirty="0"/>
              <a:t>. The Future of Systems Engineering. An INCOSE initiative with charter at: </a:t>
            </a:r>
            <a:r>
              <a:rPr lang="en-US" dirty="0">
                <a:hlinkClick r:id="rId4"/>
              </a:rPr>
              <a:t>www.incose.org/about-systems-engineering/fuse accessed 2/28/2020</a:t>
            </a:r>
            <a:endParaRPr lang="en-US" dirty="0"/>
          </a:p>
          <a:p>
            <a:pPr marL="461963" indent="-461963"/>
            <a:r>
              <a:rPr lang="en-US" dirty="0"/>
              <a:t>Willett, </a:t>
            </a:r>
            <a:r>
              <a:rPr lang="en-US" dirty="0" err="1"/>
              <a:t>K.D</a:t>
            </a:r>
            <a:r>
              <a:rPr lang="en-US" dirty="0"/>
              <a:t>. 2020. Systems Engineering the Conditions of the Possibility (Towards Systems Engineering v2.0). International Council on Systems Engineering, International Symposium, Cape Town, South Africa. July 18-23. </a:t>
            </a:r>
            <a:br>
              <a:rPr lang="en-US" dirty="0"/>
            </a:br>
            <a:r>
              <a:rPr lang="en-US" dirty="0">
                <a:hlinkClick r:id="rId5"/>
              </a:rPr>
              <a:t>www.parshift.com/s/2020Willett-SystemsEngineeringTheConditionsOfThePossibility.pdf</a:t>
            </a:r>
            <a:r>
              <a:rPr lang="en-US" dirty="0"/>
              <a:t> </a:t>
            </a:r>
          </a:p>
          <a:p>
            <a:pPr marL="461963" indent="-461963"/>
            <a:endParaRPr lang="en-US" dirty="0"/>
          </a:p>
        </p:txBody>
      </p:sp>
      <p:sp>
        <p:nvSpPr>
          <p:cNvPr id="3" name="Title 2">
            <a:extLst>
              <a:ext uri="{FF2B5EF4-FFF2-40B4-BE49-F238E27FC236}">
                <a16:creationId xmlns:a16="http://schemas.microsoft.com/office/drawing/2014/main" id="{34A0038D-0D29-41CE-AA52-A34C2506675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1801261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75428D-F9AC-4595-83C5-FF3CBB01A9A4}"/>
              </a:ext>
            </a:extLst>
          </p:cNvPr>
          <p:cNvSpPr>
            <a:spLocks noGrp="1"/>
          </p:cNvSpPr>
          <p:nvPr>
            <p:ph idx="1"/>
          </p:nvPr>
        </p:nvSpPr>
        <p:spPr>
          <a:xfrm>
            <a:off x="399245" y="3733800"/>
            <a:ext cx="5620555" cy="2959100"/>
          </a:xfrm>
        </p:spPr>
        <p:txBody>
          <a:bodyPr/>
          <a:lstStyle/>
          <a:p>
            <a:pPr algn="ctr"/>
            <a:r>
              <a:rPr lang="en-US" dirty="0"/>
              <a:t>Rick Dove</a:t>
            </a:r>
          </a:p>
          <a:p>
            <a:pPr algn="ctr"/>
            <a:r>
              <a:rPr lang="en-US" dirty="0"/>
              <a:t>Paradigm Shift International</a:t>
            </a:r>
          </a:p>
          <a:p>
            <a:pPr algn="ctr"/>
            <a:r>
              <a:rPr lang="en-US" u="sng" dirty="0">
                <a:hlinkClick r:id="rId2"/>
              </a:rPr>
              <a:t>dove@parshift.com</a:t>
            </a:r>
            <a:endParaRPr lang="en-US" dirty="0"/>
          </a:p>
          <a:p>
            <a:pPr algn="ctr"/>
            <a:br>
              <a:rPr lang="en-US" dirty="0"/>
            </a:br>
            <a:r>
              <a:rPr lang="en-US" dirty="0"/>
              <a:t> </a:t>
            </a:r>
          </a:p>
        </p:txBody>
      </p:sp>
      <p:sp>
        <p:nvSpPr>
          <p:cNvPr id="3" name="Title 2">
            <a:extLst>
              <a:ext uri="{FF2B5EF4-FFF2-40B4-BE49-F238E27FC236}">
                <a16:creationId xmlns:a16="http://schemas.microsoft.com/office/drawing/2014/main" id="{B612D645-043D-407E-B409-9C06E64978E3}"/>
              </a:ext>
            </a:extLst>
          </p:cNvPr>
          <p:cNvSpPr>
            <a:spLocks noGrp="1"/>
          </p:cNvSpPr>
          <p:nvPr>
            <p:ph type="title"/>
          </p:nvPr>
        </p:nvSpPr>
        <p:spPr>
          <a:xfrm>
            <a:off x="1" y="1465263"/>
            <a:ext cx="12192000" cy="515937"/>
          </a:xfrm>
        </p:spPr>
        <p:txBody>
          <a:bodyPr/>
          <a:lstStyle/>
          <a:p>
            <a:r>
              <a:rPr lang="en-US" dirty="0"/>
              <a:t>IS20 Paper:</a:t>
            </a:r>
            <a:br>
              <a:rPr lang="en-US" dirty="0"/>
            </a:br>
            <a:r>
              <a:rPr lang="en-US" dirty="0"/>
              <a:t>Techno-Social Contracts for Security Orchestration</a:t>
            </a:r>
            <a:br>
              <a:rPr lang="en-US" dirty="0"/>
            </a:br>
            <a:r>
              <a:rPr lang="en-US" dirty="0"/>
              <a:t>in the Future of Systems Engineering</a:t>
            </a:r>
            <a:br>
              <a:rPr lang="en-US" sz="1600" dirty="0"/>
            </a:br>
            <a:r>
              <a:rPr lang="en-US" sz="1600" dirty="0">
                <a:hlinkClick r:id="rId3"/>
              </a:rPr>
              <a:t>www.parshift.com/s/200718IS20-FuSETechnoSocialContracts.pdf</a:t>
            </a:r>
            <a:r>
              <a:rPr lang="en-US" sz="1600" dirty="0"/>
              <a:t> </a:t>
            </a:r>
          </a:p>
        </p:txBody>
      </p:sp>
      <p:sp>
        <p:nvSpPr>
          <p:cNvPr id="4" name="Content Placeholder 1">
            <a:extLst>
              <a:ext uri="{FF2B5EF4-FFF2-40B4-BE49-F238E27FC236}">
                <a16:creationId xmlns:a16="http://schemas.microsoft.com/office/drawing/2014/main" id="{07DD0098-6EFF-4865-B08F-A54446C433A6}"/>
              </a:ext>
            </a:extLst>
          </p:cNvPr>
          <p:cNvSpPr txBox="1">
            <a:spLocks/>
          </p:cNvSpPr>
          <p:nvPr/>
        </p:nvSpPr>
        <p:spPr>
          <a:xfrm>
            <a:off x="6038045" y="3733800"/>
            <a:ext cx="5620555" cy="2959100"/>
          </a:xfrm>
          <a:prstGeom prst="rect">
            <a:avLst/>
          </a:prstGeom>
        </p:spPr>
        <p:txBody>
          <a:bodyPr vert="horz" lIns="91440" tIns="45720" rIns="91440" bIns="45720" rtlCol="0">
            <a:normAutofit/>
          </a:bodyPr>
          <a:lstStyle>
            <a:lvl1pPr marL="0" indent="0" algn="l" defTabSz="914400" rtl="0" eaLnBrk="1" latinLnBrk="0" hangingPunct="1">
              <a:lnSpc>
                <a:spcPct val="85000"/>
              </a:lnSpc>
              <a:spcBef>
                <a:spcPts val="600"/>
              </a:spcBef>
              <a:buFont typeface="Arial" panose="020B0604020202020204" pitchFamily="34" charset="0"/>
              <a:buNone/>
              <a:defRPr sz="2000" b="1" kern="1200">
                <a:solidFill>
                  <a:schemeClr val="tx1"/>
                </a:solidFill>
                <a:latin typeface="+mn-lt"/>
                <a:ea typeface="+mn-ea"/>
                <a:cs typeface="+mn-cs"/>
              </a:defRPr>
            </a:lvl1pPr>
            <a:lvl2pPr marL="2286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2pPr>
            <a:lvl3pPr marL="4572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3pPr>
            <a:lvl4pPr marL="6858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4pPr>
            <a:lvl5pPr marL="914400" indent="-228600" algn="l" defTabSz="914400" rtl="0" eaLnBrk="1" latinLnBrk="0" hangingPunct="1">
              <a:lnSpc>
                <a:spcPct val="85000"/>
              </a:lnSpc>
              <a:spcBef>
                <a:spcPts val="600"/>
              </a:spcBef>
              <a:buFont typeface="Arial" panose="020B0604020202020204" pitchFamily="34" charset="0"/>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Keith D. Willett</a:t>
            </a:r>
          </a:p>
          <a:p>
            <a:pPr algn="ctr"/>
            <a:r>
              <a:rPr lang="en-US" dirty="0"/>
              <a:t>Department of Defense, USA</a:t>
            </a:r>
          </a:p>
          <a:p>
            <a:pPr algn="ctr"/>
            <a:r>
              <a:rPr lang="en-US" u="sng" dirty="0"/>
              <a:t>Keith.Willett@incose.org</a:t>
            </a:r>
            <a:endParaRPr lang="en-US" dirty="0"/>
          </a:p>
          <a:p>
            <a:pPr algn="ctr"/>
            <a:br>
              <a:rPr lang="en-US" dirty="0"/>
            </a:br>
            <a:r>
              <a:rPr lang="en-US" dirty="0"/>
              <a:t> </a:t>
            </a:r>
          </a:p>
        </p:txBody>
      </p:sp>
    </p:spTree>
    <p:extLst>
      <p:ext uri="{BB962C8B-B14F-4D97-AF65-F5344CB8AC3E}">
        <p14:creationId xmlns:p14="http://schemas.microsoft.com/office/powerpoint/2010/main" val="1674860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478A58-4CE6-49A3-8EC9-4F59BC97B1F3}"/>
              </a:ext>
            </a:extLst>
          </p:cNvPr>
          <p:cNvSpPr>
            <a:spLocks noGrp="1"/>
          </p:cNvSpPr>
          <p:nvPr>
            <p:ph idx="1"/>
          </p:nvPr>
        </p:nvSpPr>
        <p:spPr>
          <a:xfrm>
            <a:off x="1600200" y="901521"/>
            <a:ext cx="8839200" cy="5791380"/>
          </a:xfrm>
        </p:spPr>
        <p:txBody>
          <a:bodyPr>
            <a:normAutofit/>
          </a:bodyPr>
          <a:lstStyle/>
          <a:p>
            <a:r>
              <a:rPr lang="en-US" sz="2200" dirty="0"/>
              <a:t>Goal: Outline an innovative strategic concept that addresses security need.</a:t>
            </a:r>
          </a:p>
          <a:p>
            <a:endParaRPr lang="en-US" sz="2200" dirty="0"/>
          </a:p>
          <a:p>
            <a:pPr>
              <a:tabLst>
                <a:tab pos="396875" algn="l"/>
              </a:tabLst>
            </a:pPr>
            <a:r>
              <a:rPr lang="en-US" sz="2400" dirty="0"/>
              <a:t>	Need: </a:t>
            </a:r>
          </a:p>
          <a:p>
            <a:r>
              <a:rPr lang="en-US" sz="2400" dirty="0"/>
              <a:t>	</a:t>
            </a:r>
            <a:r>
              <a:rPr lang="en-US" sz="2200" dirty="0"/>
              <a:t>Quick detection and mitigation of innovative attacks.</a:t>
            </a:r>
          </a:p>
          <a:p>
            <a:pPr>
              <a:tabLst>
                <a:tab pos="396875" algn="l"/>
              </a:tabLst>
            </a:pPr>
            <a:r>
              <a:rPr lang="en-US" sz="2400" dirty="0"/>
              <a:t>	Intent: </a:t>
            </a:r>
          </a:p>
          <a:p>
            <a:r>
              <a:rPr lang="en-US" sz="2400" dirty="0"/>
              <a:t>	Behavior-based threat detection with immediate response,</a:t>
            </a:r>
            <a:br>
              <a:rPr lang="en-US" sz="2400" dirty="0"/>
            </a:br>
            <a:r>
              <a:rPr lang="en-US" sz="2400" dirty="0"/>
              <a:t>	distributed among a team of collaborating and cooperating</a:t>
            </a:r>
            <a:br>
              <a:rPr lang="en-US" sz="2400" dirty="0"/>
            </a:br>
            <a:r>
              <a:rPr lang="en-US" sz="2400" dirty="0"/>
              <a:t>	system components. </a:t>
            </a:r>
          </a:p>
          <a:p>
            <a:endParaRPr lang="en-US" sz="2200" dirty="0"/>
          </a:p>
          <a:p>
            <a:r>
              <a:rPr lang="en-US" sz="2200" dirty="0"/>
              <a:t>Objectives:</a:t>
            </a:r>
          </a:p>
          <a:p>
            <a:pPr marL="342900" indent="-342900">
              <a:buFont typeface="Arial" panose="020B0604020202020204" pitchFamily="34" charset="0"/>
              <a:buChar char="•"/>
            </a:pPr>
            <a:r>
              <a:rPr lang="en-US" sz="2200" dirty="0"/>
              <a:t>Introduce the concept of human social contracts for mutual protection.</a:t>
            </a:r>
          </a:p>
          <a:p>
            <a:pPr marL="342900" indent="-342900">
              <a:buFont typeface="Arial" panose="020B0604020202020204" pitchFamily="34" charset="0"/>
              <a:buChar char="•"/>
            </a:pPr>
            <a:r>
              <a:rPr lang="en-US" sz="2200" dirty="0"/>
              <a:t>Extend the concept to techno-social contracts</a:t>
            </a:r>
          </a:p>
          <a:p>
            <a:pPr marL="342900" indent="-342900">
              <a:buFont typeface="Arial" panose="020B0604020202020204" pitchFamily="34" charset="0"/>
              <a:buChar char="•"/>
            </a:pPr>
            <a:r>
              <a:rPr lang="en-US" sz="2200" dirty="0"/>
              <a:t>Review some prior techno-social work.</a:t>
            </a:r>
          </a:p>
          <a:p>
            <a:pPr marL="342900" indent="-342900">
              <a:buFont typeface="Arial" panose="020B0604020202020204" pitchFamily="34" charset="0"/>
              <a:buChar char="•"/>
            </a:pPr>
            <a:r>
              <a:rPr lang="en-US" sz="2200" dirty="0"/>
              <a:t>Suggest techno-social security strategies based on familiar patterns.</a:t>
            </a:r>
          </a:p>
        </p:txBody>
      </p:sp>
      <p:sp>
        <p:nvSpPr>
          <p:cNvPr id="3" name="Title 2">
            <a:extLst>
              <a:ext uri="{FF2B5EF4-FFF2-40B4-BE49-F238E27FC236}">
                <a16:creationId xmlns:a16="http://schemas.microsoft.com/office/drawing/2014/main" id="{C605FF74-17AE-4B45-8E6A-4EA78A95386B}"/>
              </a:ext>
            </a:extLst>
          </p:cNvPr>
          <p:cNvSpPr>
            <a:spLocks noGrp="1"/>
          </p:cNvSpPr>
          <p:nvPr>
            <p:ph type="title"/>
          </p:nvPr>
        </p:nvSpPr>
        <p:spPr/>
        <p:txBody>
          <a:bodyPr/>
          <a:lstStyle/>
          <a:p>
            <a:r>
              <a:rPr lang="en-US" dirty="0"/>
              <a:t>Paper Purpose</a:t>
            </a:r>
          </a:p>
        </p:txBody>
      </p:sp>
    </p:spTree>
    <p:extLst>
      <p:ext uri="{BB962C8B-B14F-4D97-AF65-F5344CB8AC3E}">
        <p14:creationId xmlns:p14="http://schemas.microsoft.com/office/powerpoint/2010/main" val="4076626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474BBD-D243-4A74-AB99-6751A6D5456C}"/>
              </a:ext>
            </a:extLst>
          </p:cNvPr>
          <p:cNvSpPr>
            <a:spLocks noGrp="1"/>
          </p:cNvSpPr>
          <p:nvPr>
            <p:ph idx="1"/>
          </p:nvPr>
        </p:nvSpPr>
        <p:spPr/>
        <p:txBody>
          <a:bodyPr/>
          <a:lstStyle/>
          <a:p>
            <a:r>
              <a:rPr lang="en-US" dirty="0"/>
              <a:t>In 1762 the French philosopher Jean-Jacque Rousseau wrote </a:t>
            </a:r>
            <a:r>
              <a:rPr lang="en-US" i="1" dirty="0"/>
              <a:t>On the Social Contract</a:t>
            </a:r>
            <a:r>
              <a:rPr lang="en-US" dirty="0"/>
              <a:t>.</a:t>
            </a:r>
          </a:p>
          <a:p>
            <a:r>
              <a:rPr lang="en-US" dirty="0"/>
              <a:t>The book deals with the concept of a social contract among members of a society to counter the deleterious effects of individual self-centered behavior. </a:t>
            </a:r>
          </a:p>
          <a:p>
            <a:r>
              <a:rPr lang="en-US" dirty="0"/>
              <a:t>A social contract is an implicit cultural agreement or contract among members of a society that “essentially binds the members into a community that exists for mutual preservation.”</a:t>
            </a:r>
          </a:p>
          <a:p>
            <a:endParaRPr lang="en-US" dirty="0"/>
          </a:p>
          <a:p>
            <a:endParaRPr lang="en-US" dirty="0"/>
          </a:p>
          <a:p>
            <a:pPr algn="ctr"/>
            <a:r>
              <a:rPr lang="en-US" dirty="0"/>
              <a:t>A social contract may be </a:t>
            </a:r>
          </a:p>
          <a:p>
            <a:pPr algn="ctr"/>
            <a:r>
              <a:rPr lang="en-US" i="1" dirty="0"/>
              <a:t>cultural</a:t>
            </a:r>
            <a:r>
              <a:rPr lang="en-US" dirty="0"/>
              <a:t> (emergent from behavior) and/or </a:t>
            </a:r>
          </a:p>
          <a:p>
            <a:pPr algn="ctr"/>
            <a:r>
              <a:rPr lang="en-US" i="1" dirty="0"/>
              <a:t>authoritative</a:t>
            </a:r>
            <a:r>
              <a:rPr lang="en-US" dirty="0"/>
              <a:t> (laws set by a governing body).</a:t>
            </a:r>
          </a:p>
        </p:txBody>
      </p:sp>
      <p:sp>
        <p:nvSpPr>
          <p:cNvPr id="3" name="Title 2">
            <a:extLst>
              <a:ext uri="{FF2B5EF4-FFF2-40B4-BE49-F238E27FC236}">
                <a16:creationId xmlns:a16="http://schemas.microsoft.com/office/drawing/2014/main" id="{A382EF54-BCE1-4A3C-A2E9-B73651484430}"/>
              </a:ext>
            </a:extLst>
          </p:cNvPr>
          <p:cNvSpPr>
            <a:spLocks noGrp="1"/>
          </p:cNvSpPr>
          <p:nvPr>
            <p:ph type="title"/>
          </p:nvPr>
        </p:nvSpPr>
        <p:spPr/>
        <p:txBody>
          <a:bodyPr/>
          <a:lstStyle/>
          <a:p>
            <a:r>
              <a:rPr lang="en-US" dirty="0"/>
              <a:t>Social Contract</a:t>
            </a:r>
          </a:p>
        </p:txBody>
      </p:sp>
    </p:spTree>
    <p:extLst>
      <p:ext uri="{BB962C8B-B14F-4D97-AF65-F5344CB8AC3E}">
        <p14:creationId xmlns:p14="http://schemas.microsoft.com/office/powerpoint/2010/main" val="959904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E4F19-3219-42DD-A49B-B9F2B60A2126}"/>
              </a:ext>
            </a:extLst>
          </p:cNvPr>
          <p:cNvSpPr>
            <a:spLocks noGrp="1"/>
          </p:cNvSpPr>
          <p:nvPr>
            <p:ph type="title"/>
          </p:nvPr>
        </p:nvSpPr>
        <p:spPr>
          <a:xfrm>
            <a:off x="182311" y="-300969"/>
            <a:ext cx="5120114" cy="1692794"/>
          </a:xfrm>
        </p:spPr>
        <p:txBody>
          <a:bodyPr>
            <a:normAutofit/>
          </a:bodyPr>
          <a:lstStyle/>
          <a:p>
            <a:r>
              <a:rPr lang="en-US" dirty="0"/>
              <a:t>Speaker Bio</a:t>
            </a:r>
          </a:p>
        </p:txBody>
      </p:sp>
      <p:sp>
        <p:nvSpPr>
          <p:cNvPr id="3" name="Content Placeholder 2">
            <a:extLst>
              <a:ext uri="{FF2B5EF4-FFF2-40B4-BE49-F238E27FC236}">
                <a16:creationId xmlns:a16="http://schemas.microsoft.com/office/drawing/2014/main" id="{873415AA-7A0A-49BE-8F56-139D54A929DD}"/>
              </a:ext>
            </a:extLst>
          </p:cNvPr>
          <p:cNvSpPr>
            <a:spLocks noGrp="1"/>
          </p:cNvSpPr>
          <p:nvPr>
            <p:ph idx="1"/>
          </p:nvPr>
        </p:nvSpPr>
        <p:spPr>
          <a:xfrm>
            <a:off x="159852" y="1295400"/>
            <a:ext cx="11041905" cy="5366084"/>
          </a:xfrm>
        </p:spPr>
        <p:txBody>
          <a:bodyPr>
            <a:noAutofit/>
          </a:bodyPr>
          <a:lstStyle/>
          <a:p>
            <a:pPr marL="0" indent="0">
              <a:buNone/>
            </a:pPr>
            <a:r>
              <a:rPr lang="en-US" b="1" dirty="0"/>
              <a:t>Rick Dove </a:t>
            </a:r>
            <a:r>
              <a:rPr lang="en-US" dirty="0"/>
              <a:t>is CEO of Paradigm Shift International, specializing in agile systems and security research, engineering, and project management; and an adjunct professor at Stevens Institute of Technology teaching graduate courses in agile and self-organizing systems. He chairs the INCOSE working groups for Agile Systems and Systems Engineering, and for Systems Security Engineering. He is an INCOSE Fellow, and author of Response Ability, the Language, Structure, and Culture of the Agile Enterprise.</a:t>
            </a:r>
          </a:p>
          <a:p>
            <a:endParaRPr lang="en-US" dirty="0"/>
          </a:p>
        </p:txBody>
      </p:sp>
    </p:spTree>
    <p:extLst>
      <p:ext uri="{BB962C8B-B14F-4D97-AF65-F5344CB8AC3E}">
        <p14:creationId xmlns:p14="http://schemas.microsoft.com/office/powerpoint/2010/main" val="3610953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A8EEB1-0E6F-44B0-BA50-1D595EFF9E80}"/>
              </a:ext>
            </a:extLst>
          </p:cNvPr>
          <p:cNvSpPr>
            <a:spLocks noGrp="1"/>
          </p:cNvSpPr>
          <p:nvPr>
            <p:ph idx="1"/>
          </p:nvPr>
        </p:nvSpPr>
        <p:spPr/>
        <p:txBody>
          <a:bodyPr/>
          <a:lstStyle/>
          <a:p>
            <a:pPr>
              <a:spcBef>
                <a:spcPts val="1800"/>
              </a:spcBef>
            </a:pPr>
            <a:r>
              <a:rPr lang="en-US" dirty="0"/>
              <a:t>Peyton Quinn resides in a gated community that has a social contract for mutual protection. A bit like neighborhood watch, but a lot more. </a:t>
            </a:r>
          </a:p>
          <a:p>
            <a:pPr>
              <a:spcBef>
                <a:spcPts val="1800"/>
              </a:spcBef>
            </a:pPr>
            <a:r>
              <a:rPr lang="en-US" dirty="0"/>
              <a:t>The gate didn’t stop an intruder, evidenced by a mess made around the place where a neighbor’s keys were kept. </a:t>
            </a:r>
          </a:p>
          <a:p>
            <a:pPr>
              <a:spcBef>
                <a:spcPts val="1800"/>
              </a:spcBef>
            </a:pPr>
            <a:r>
              <a:rPr lang="en-US" dirty="0"/>
              <a:t>Payton’s conscience gets the upper hand and notifies the community association as well as the neighbors. </a:t>
            </a:r>
          </a:p>
          <a:p>
            <a:pPr>
              <a:spcBef>
                <a:spcPts val="1800"/>
              </a:spcBef>
            </a:pPr>
            <a:r>
              <a:rPr lang="en-US" dirty="0"/>
              <a:t>The association responds shortly thereafter with a community broadcast that says a few residents are noticing security problems and recommends all go on high alert.</a:t>
            </a:r>
          </a:p>
          <a:p>
            <a:pPr>
              <a:spcBef>
                <a:spcPts val="1800"/>
              </a:spcBef>
            </a:pPr>
            <a:r>
              <a:rPr lang="en-US" dirty="0"/>
              <a:t>Peyton double locks the doors, increases surveillance by cutting back on editing some videos as planned, and calls the cleaners to fix the mess that the intruder made. </a:t>
            </a:r>
          </a:p>
          <a:p>
            <a:pPr>
              <a:spcBef>
                <a:spcPts val="1800"/>
              </a:spcBef>
            </a:pPr>
            <a:r>
              <a:rPr lang="en-US" dirty="0"/>
              <a:t>Peyton Quinn is a blazing fast hardware/software techno-social device – pay a ton for your edits, quintuple what software would have cost.</a:t>
            </a:r>
          </a:p>
          <a:p>
            <a:endParaRPr lang="en-US" dirty="0"/>
          </a:p>
        </p:txBody>
      </p:sp>
      <p:sp>
        <p:nvSpPr>
          <p:cNvPr id="3" name="Title 2">
            <a:extLst>
              <a:ext uri="{FF2B5EF4-FFF2-40B4-BE49-F238E27FC236}">
                <a16:creationId xmlns:a16="http://schemas.microsoft.com/office/drawing/2014/main" id="{9C6CAF4C-5481-4E03-AB64-F35D47D1BA7B}"/>
              </a:ext>
            </a:extLst>
          </p:cNvPr>
          <p:cNvSpPr>
            <a:spLocks noGrp="1"/>
          </p:cNvSpPr>
          <p:nvPr>
            <p:ph type="title"/>
          </p:nvPr>
        </p:nvSpPr>
        <p:spPr/>
        <p:txBody>
          <a:bodyPr/>
          <a:lstStyle/>
          <a:p>
            <a:r>
              <a:rPr lang="en-US" dirty="0"/>
              <a:t>A Conceptual Example</a:t>
            </a:r>
          </a:p>
        </p:txBody>
      </p:sp>
    </p:spTree>
    <p:extLst>
      <p:ext uri="{BB962C8B-B14F-4D97-AF65-F5344CB8AC3E}">
        <p14:creationId xmlns:p14="http://schemas.microsoft.com/office/powerpoint/2010/main" val="846017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AB07A0-E244-45ED-A7DD-22577BA27D67}"/>
              </a:ext>
            </a:extLst>
          </p:cNvPr>
          <p:cNvSpPr>
            <a:spLocks noGrp="1"/>
          </p:cNvSpPr>
          <p:nvPr>
            <p:ph idx="1"/>
          </p:nvPr>
        </p:nvSpPr>
        <p:spPr/>
        <p:txBody>
          <a:bodyPr>
            <a:normAutofit lnSpcReduction="10000"/>
          </a:bodyPr>
          <a:lstStyle/>
          <a:p>
            <a:r>
              <a:rPr lang="en-US" dirty="0"/>
              <a:t>DHS white paper, section on Attributes of Healthy Participants </a:t>
            </a:r>
            <a:br>
              <a:rPr lang="en-US" dirty="0"/>
            </a:br>
            <a:r>
              <a:rPr lang="en-US" dirty="0"/>
              <a:t>spoke specifically to eleven attributes of “</a:t>
            </a:r>
            <a:r>
              <a:rPr lang="en-US" dirty="0">
                <a:solidFill>
                  <a:srgbClr val="000099"/>
                </a:solidFill>
              </a:rPr>
              <a:t>healthy cyber devices”</a:t>
            </a:r>
            <a:r>
              <a:rPr lang="en-US" dirty="0"/>
              <a:t> (DHS 2011, pp. 24-25).</a:t>
            </a:r>
          </a:p>
          <a:p>
            <a:pPr marL="461963"/>
            <a:r>
              <a:rPr lang="en-US" dirty="0">
                <a:solidFill>
                  <a:srgbClr val="0000FF"/>
                </a:solidFill>
              </a:rPr>
              <a:t>Self Aware.        User Aware.        Environmentally Aware.        Smart.      </a:t>
            </a:r>
            <a:br>
              <a:rPr lang="en-US" dirty="0">
                <a:solidFill>
                  <a:srgbClr val="0000FF"/>
                </a:solidFill>
              </a:rPr>
            </a:br>
            <a:r>
              <a:rPr lang="en-US" dirty="0">
                <a:solidFill>
                  <a:srgbClr val="0000FF"/>
                </a:solidFill>
              </a:rPr>
              <a:t>Dynamic.            Collaborative.     Autonomously Reacting.       Heterogeneous.</a:t>
            </a:r>
            <a:br>
              <a:rPr lang="en-US" dirty="0">
                <a:solidFill>
                  <a:srgbClr val="0000FF"/>
                </a:solidFill>
              </a:rPr>
            </a:br>
            <a:r>
              <a:rPr lang="en-US" dirty="0">
                <a:solidFill>
                  <a:srgbClr val="0000FF"/>
                </a:solidFill>
              </a:rPr>
              <a:t>Diversifying.      Resilient.              Trustworthy.</a:t>
            </a:r>
          </a:p>
          <a:p>
            <a:endParaRPr lang="en-US" dirty="0"/>
          </a:p>
          <a:p>
            <a:endParaRPr lang="en-US" dirty="0"/>
          </a:p>
          <a:p>
            <a:r>
              <a:rPr lang="en-US" dirty="0"/>
              <a:t>Brian Duffy (Duffy 2004), suggests social functionality manifests from four social attributes possessed by technical entities:</a:t>
            </a:r>
          </a:p>
          <a:p>
            <a:pPr lvl="0"/>
            <a:r>
              <a:rPr lang="en-US" dirty="0">
                <a:solidFill>
                  <a:srgbClr val="0000FF"/>
                </a:solidFill>
              </a:rPr>
              <a:t>Identity:</a:t>
            </a:r>
            <a:r>
              <a:rPr lang="en-US" dirty="0"/>
              <a:t> “When social interaction exists, each element of the social group must be able to be differentiated from others. [They] require a sense of themselves as distinct and autonomous individuals obliged to interact with others in a social environment.”</a:t>
            </a:r>
          </a:p>
          <a:p>
            <a:pPr lvl="0"/>
            <a:r>
              <a:rPr lang="en-US" dirty="0">
                <a:solidFill>
                  <a:srgbClr val="0000FF"/>
                </a:solidFill>
              </a:rPr>
              <a:t>Character:</a:t>
            </a:r>
            <a:r>
              <a:rPr lang="en-US" dirty="0"/>
              <a:t> “The combination of perceived features or qualities that distinguishes one entity from another in that entity’s social envelope.”</a:t>
            </a:r>
          </a:p>
          <a:p>
            <a:pPr lvl="0"/>
            <a:r>
              <a:rPr lang="en-US" dirty="0">
                <a:solidFill>
                  <a:srgbClr val="0000FF"/>
                </a:solidFill>
              </a:rPr>
              <a:t>Stereotypical representation:</a:t>
            </a:r>
            <a:r>
              <a:rPr lang="en-US" dirty="0"/>
              <a:t> “…perceived identity of another should be strongly founded on some fundamental set of internal and external attributes that describe [entities]. This is achieved by the use of stereotypical representations, or stereotypes. A fixed subset of internal and external attributes comprises the stereotype with which each [entity] is associated.”</a:t>
            </a:r>
          </a:p>
          <a:p>
            <a:pPr lvl="0"/>
            <a:r>
              <a:rPr lang="en-US" dirty="0">
                <a:solidFill>
                  <a:srgbClr val="0000FF"/>
                </a:solidFill>
              </a:rPr>
              <a:t>Role:</a:t>
            </a:r>
            <a:r>
              <a:rPr lang="en-US" dirty="0"/>
              <a:t> “The characteristic and expected </a:t>
            </a:r>
            <a:r>
              <a:rPr lang="en-US" dirty="0" err="1"/>
              <a:t>behaviour</a:t>
            </a:r>
            <a:r>
              <a:rPr lang="en-US" dirty="0"/>
              <a:t> of an individual with regard to a particular social goal or task within a social collective of individuals.”</a:t>
            </a:r>
          </a:p>
          <a:p>
            <a:endParaRPr lang="en-US" dirty="0"/>
          </a:p>
          <a:p>
            <a:endParaRPr lang="en-US" dirty="0"/>
          </a:p>
        </p:txBody>
      </p:sp>
      <p:sp>
        <p:nvSpPr>
          <p:cNvPr id="3" name="Title 2">
            <a:extLst>
              <a:ext uri="{FF2B5EF4-FFF2-40B4-BE49-F238E27FC236}">
                <a16:creationId xmlns:a16="http://schemas.microsoft.com/office/drawing/2014/main" id="{9A7E9FF9-DBE2-4F74-A0B0-3EA63224DE7A}"/>
              </a:ext>
            </a:extLst>
          </p:cNvPr>
          <p:cNvSpPr>
            <a:spLocks noGrp="1"/>
          </p:cNvSpPr>
          <p:nvPr>
            <p:ph type="title"/>
          </p:nvPr>
        </p:nvSpPr>
        <p:spPr/>
        <p:txBody>
          <a:bodyPr/>
          <a:lstStyle/>
          <a:p>
            <a:r>
              <a:rPr lang="en-US" dirty="0"/>
              <a:t>Some Prior Thought</a:t>
            </a:r>
          </a:p>
        </p:txBody>
      </p:sp>
    </p:spTree>
    <p:extLst>
      <p:ext uri="{BB962C8B-B14F-4D97-AF65-F5344CB8AC3E}">
        <p14:creationId xmlns:p14="http://schemas.microsoft.com/office/powerpoint/2010/main" val="3751045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6A0738-43A6-4DC4-AABB-5AB19D5AB0EE}"/>
              </a:ext>
            </a:extLst>
          </p:cNvPr>
          <p:cNvSpPr>
            <a:spLocks noGrp="1"/>
          </p:cNvSpPr>
          <p:nvPr>
            <p:ph idx="1"/>
          </p:nvPr>
        </p:nvSpPr>
        <p:spPr/>
        <p:txBody>
          <a:bodyPr/>
          <a:lstStyle/>
          <a:p>
            <a:pPr>
              <a:spcBef>
                <a:spcPts val="1800"/>
              </a:spcBef>
            </a:pPr>
            <a:r>
              <a:rPr lang="en-US" dirty="0">
                <a:solidFill>
                  <a:srgbClr val="0000FF"/>
                </a:solidFill>
              </a:rPr>
              <a:t>Self Protection</a:t>
            </a:r>
            <a:r>
              <a:rPr lang="en-US" dirty="0"/>
              <a:t>. When a techno-social contract is present there is an obligation for participants to perform on that contract, seemingly to the benefit of others; but in reality it is a contract entered into for purposes of optimizing self-protection.</a:t>
            </a:r>
          </a:p>
          <a:p>
            <a:pPr>
              <a:spcBef>
                <a:spcPts val="1800"/>
              </a:spcBef>
            </a:pPr>
            <a:r>
              <a:rPr lang="en-US" dirty="0">
                <a:solidFill>
                  <a:srgbClr val="0000FF"/>
                </a:solidFill>
              </a:rPr>
              <a:t>Self Aware</a:t>
            </a:r>
            <a:r>
              <a:rPr lang="en-US" dirty="0"/>
              <a:t>. Techno-social capabilities rely on self awareness, as socialness is a relationship between self and others. Minimally, awareness of the functional exchanges that establish interactive relationships with other participants that warrant attentive interest. Maximally, perhaps, as follows.</a:t>
            </a:r>
          </a:p>
          <a:p>
            <a:pPr>
              <a:spcBef>
                <a:spcPts val="1800"/>
              </a:spcBef>
            </a:pPr>
            <a:r>
              <a:rPr lang="en-US" dirty="0">
                <a:solidFill>
                  <a:srgbClr val="0000FF"/>
                </a:solidFill>
              </a:rPr>
              <a:t>Self Behavior Judgement</a:t>
            </a:r>
            <a:r>
              <a:rPr lang="en-US" dirty="0"/>
              <a:t>. This approach doesn’t rely on the sustained integrity of others to make that judgement, distributes watchfulness diversely and widely, and is independent of potentially aberrant performance mechanisms, regardless of cause. </a:t>
            </a:r>
          </a:p>
          <a:p>
            <a:pPr>
              <a:spcBef>
                <a:spcPts val="1800"/>
              </a:spcBef>
            </a:pPr>
            <a:r>
              <a:rPr lang="en-US" dirty="0">
                <a:solidFill>
                  <a:srgbClr val="0000FF"/>
                </a:solidFill>
              </a:rPr>
              <a:t>Self Behavior Mitigation</a:t>
            </a:r>
            <a:r>
              <a:rPr lang="en-US" dirty="0"/>
              <a:t>. A self judgement may have different levels of confidence. Some may be sufficient for unilateral immediate action. A less confident judgement may call for consensus among peer participants or appeal to a higher </a:t>
            </a:r>
            <a:r>
              <a:rPr lang="en-US" dirty="0" err="1"/>
              <a:t>authoritythat</a:t>
            </a:r>
            <a:r>
              <a:rPr lang="en-US" dirty="0"/>
              <a:t> functions as community overwatch.</a:t>
            </a:r>
          </a:p>
          <a:p>
            <a:pPr>
              <a:spcBef>
                <a:spcPts val="1800"/>
              </a:spcBef>
            </a:pPr>
            <a:r>
              <a:rPr lang="en-US" dirty="0">
                <a:solidFill>
                  <a:srgbClr val="0000FF"/>
                </a:solidFill>
              </a:rPr>
              <a:t>Adaptable Attention Priorities</a:t>
            </a:r>
            <a:r>
              <a:rPr lang="en-US" dirty="0"/>
              <a:t>. </a:t>
            </a:r>
            <a:r>
              <a:rPr lang="en-US" i="1" dirty="0"/>
              <a:t>Maslow’s [human] hierarchy of needs</a:t>
            </a:r>
            <a:r>
              <a:rPr lang="en-US" dirty="0"/>
              <a:t> contends that fuel and security are the first two of six, sustained existence needs taking precedence over higher level purpose needs. This is seen in robotic mobile devices that interrupt their tasks to seek an electrical outlet, and in devices and operating systems with a variety of anti-tamper detection and prevention capabilities.</a:t>
            </a:r>
          </a:p>
          <a:p>
            <a:endParaRPr lang="en-US" dirty="0"/>
          </a:p>
        </p:txBody>
      </p:sp>
      <p:sp>
        <p:nvSpPr>
          <p:cNvPr id="3" name="Title 2">
            <a:extLst>
              <a:ext uri="{FF2B5EF4-FFF2-40B4-BE49-F238E27FC236}">
                <a16:creationId xmlns:a16="http://schemas.microsoft.com/office/drawing/2014/main" id="{464516A5-1F05-46D4-8202-516365936973}"/>
              </a:ext>
            </a:extLst>
          </p:cNvPr>
          <p:cNvSpPr>
            <a:spLocks noGrp="1"/>
          </p:cNvSpPr>
          <p:nvPr>
            <p:ph type="title"/>
          </p:nvPr>
        </p:nvSpPr>
        <p:spPr/>
        <p:txBody>
          <a:bodyPr/>
          <a:lstStyle/>
          <a:p>
            <a:r>
              <a:rPr lang="en-US" dirty="0"/>
              <a:t>Strategies to Consider</a:t>
            </a:r>
            <a:r>
              <a:rPr lang="en-US" baseline="30000" dirty="0"/>
              <a:t>1/2</a:t>
            </a:r>
          </a:p>
        </p:txBody>
      </p:sp>
    </p:spTree>
    <p:extLst>
      <p:ext uri="{BB962C8B-B14F-4D97-AF65-F5344CB8AC3E}">
        <p14:creationId xmlns:p14="http://schemas.microsoft.com/office/powerpoint/2010/main" val="2803742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5138AA-9EB5-4AAF-BB23-8E355A8F649E}"/>
              </a:ext>
            </a:extLst>
          </p:cNvPr>
          <p:cNvSpPr>
            <a:spLocks noGrp="1"/>
          </p:cNvSpPr>
          <p:nvPr>
            <p:ph idx="1"/>
          </p:nvPr>
        </p:nvSpPr>
        <p:spPr/>
        <p:txBody>
          <a:bodyPr>
            <a:normAutofit/>
          </a:bodyPr>
          <a:lstStyle/>
          <a:p>
            <a:pPr>
              <a:spcBef>
                <a:spcPts val="1800"/>
              </a:spcBef>
            </a:pPr>
            <a:r>
              <a:rPr lang="en-US" dirty="0">
                <a:solidFill>
                  <a:srgbClr val="0000FF"/>
                </a:solidFill>
              </a:rPr>
              <a:t>Peer Behavior Judgement</a:t>
            </a:r>
            <a:r>
              <a:rPr lang="en-US" dirty="0"/>
              <a:t>. A techno-social participant interacts with other participants through communication and observed behavior, can learn or be told what to expect as normal, and vet for normalcy before, during, or after acting upon it. Trust but verify might be a polite operable phrase; but at core that phrase is fundamentally about the need for distrust.</a:t>
            </a:r>
          </a:p>
          <a:p>
            <a:pPr>
              <a:spcBef>
                <a:spcPts val="1800"/>
              </a:spcBef>
            </a:pPr>
            <a:r>
              <a:rPr lang="en-US" dirty="0">
                <a:solidFill>
                  <a:srgbClr val="0000FF"/>
                </a:solidFill>
              </a:rPr>
              <a:t>Peer Behavior Mitigation</a:t>
            </a:r>
            <a:r>
              <a:rPr lang="en-US" dirty="0"/>
              <a:t>. Nodes in secure ad hoc networks will take a vote on questionable communication behaviors experienced with specific nodes and take collective action to refuse further interaction with a node that gets bad vote results.</a:t>
            </a:r>
          </a:p>
          <a:p>
            <a:pPr>
              <a:spcBef>
                <a:spcPts val="1800"/>
              </a:spcBef>
            </a:pPr>
            <a:r>
              <a:rPr lang="en-US" dirty="0">
                <a:solidFill>
                  <a:srgbClr val="0000FF"/>
                </a:solidFill>
              </a:rPr>
              <a:t>Peer Collaboration</a:t>
            </a:r>
            <a:r>
              <a:rPr lang="en-US" dirty="0"/>
              <a:t>. Vehicular communication systems are computer networks in which vehicles and roadside units are the communicating nodes, providing each other with information, such as safety warnings and traffic information.  </a:t>
            </a:r>
          </a:p>
          <a:p>
            <a:pPr>
              <a:spcBef>
                <a:spcPts val="1800"/>
              </a:spcBef>
            </a:pPr>
            <a:r>
              <a:rPr lang="en-US" dirty="0">
                <a:solidFill>
                  <a:srgbClr val="0000FF"/>
                </a:solidFill>
              </a:rPr>
              <a:t>Diversity</a:t>
            </a:r>
            <a:r>
              <a:rPr lang="en-US" dirty="0"/>
              <a:t>. All members don’t have to participate, and all participants shouldn’t be looking for exactly the same list of things. Spread the socially attentive load. </a:t>
            </a:r>
          </a:p>
          <a:p>
            <a:pPr>
              <a:spcBef>
                <a:spcPts val="1800"/>
              </a:spcBef>
            </a:pPr>
            <a:r>
              <a:rPr lang="en-US" dirty="0">
                <a:solidFill>
                  <a:srgbClr val="0000FF"/>
                </a:solidFill>
              </a:rPr>
              <a:t>Heterogeneous Awareness</a:t>
            </a:r>
            <a:r>
              <a:rPr lang="en-US" dirty="0"/>
              <a:t>. Technical participants that can receive signals about the general state of alarm or calm in other participants not in direct peer communication can be used to ratchet the relative device attention level between self protective activity and purpose. </a:t>
            </a:r>
          </a:p>
        </p:txBody>
      </p:sp>
      <p:sp>
        <p:nvSpPr>
          <p:cNvPr id="3" name="Title 2">
            <a:extLst>
              <a:ext uri="{FF2B5EF4-FFF2-40B4-BE49-F238E27FC236}">
                <a16:creationId xmlns:a16="http://schemas.microsoft.com/office/drawing/2014/main" id="{692B7D89-FAE1-4152-8EF3-95AF95C1412F}"/>
              </a:ext>
            </a:extLst>
          </p:cNvPr>
          <p:cNvSpPr>
            <a:spLocks noGrp="1"/>
          </p:cNvSpPr>
          <p:nvPr>
            <p:ph type="title"/>
          </p:nvPr>
        </p:nvSpPr>
        <p:spPr/>
        <p:txBody>
          <a:bodyPr/>
          <a:lstStyle/>
          <a:p>
            <a:r>
              <a:rPr lang="en-US" dirty="0"/>
              <a:t>Strategies to Consider</a:t>
            </a:r>
            <a:r>
              <a:rPr lang="en-US" baseline="30000" dirty="0"/>
              <a:t>2/2</a:t>
            </a:r>
          </a:p>
        </p:txBody>
      </p:sp>
    </p:spTree>
    <p:extLst>
      <p:ext uri="{BB962C8B-B14F-4D97-AF65-F5344CB8AC3E}">
        <p14:creationId xmlns:p14="http://schemas.microsoft.com/office/powerpoint/2010/main" val="336552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0059AC-98E4-4EB5-93A5-6D5CB95F536C}"/>
              </a:ext>
            </a:extLst>
          </p:cNvPr>
          <p:cNvSpPr>
            <a:spLocks noGrp="1"/>
          </p:cNvSpPr>
          <p:nvPr>
            <p:ph type="title"/>
          </p:nvPr>
        </p:nvSpPr>
        <p:spPr/>
        <p:txBody>
          <a:bodyPr/>
          <a:lstStyle/>
          <a:p>
            <a:r>
              <a:rPr lang="en-US" dirty="0"/>
              <a:t>Proposed Technical Hierarchy of Needs</a:t>
            </a:r>
          </a:p>
        </p:txBody>
      </p:sp>
      <p:sp>
        <p:nvSpPr>
          <p:cNvPr id="4" name="Rectangle 2">
            <a:extLst>
              <a:ext uri="{FF2B5EF4-FFF2-40B4-BE49-F238E27FC236}">
                <a16:creationId xmlns:a16="http://schemas.microsoft.com/office/drawing/2014/main" id="{3A4F4AAE-A0E4-4B82-A002-A27215FD5E8F}"/>
              </a:ext>
            </a:extLst>
          </p:cNvPr>
          <p:cNvSpPr>
            <a:spLocks noChangeArrowheads="1"/>
          </p:cNvSpPr>
          <p:nvPr/>
        </p:nvSpPr>
        <p:spPr bwMode="auto">
          <a:xfrm>
            <a:off x="1827362" y="1066799"/>
            <a:ext cx="1729883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13A6F1B1-E582-4A21-946E-5544AF931ABA}"/>
              </a:ext>
            </a:extLst>
          </p:cNvPr>
          <p:cNvGraphicFramePr>
            <a:graphicFrameLocks noChangeAspect="1"/>
          </p:cNvGraphicFramePr>
          <p:nvPr>
            <p:extLst>
              <p:ext uri="{D42A27DB-BD31-4B8C-83A1-F6EECF244321}">
                <p14:modId xmlns:p14="http://schemas.microsoft.com/office/powerpoint/2010/main" val="2614408275"/>
              </p:ext>
            </p:extLst>
          </p:nvPr>
        </p:nvGraphicFramePr>
        <p:xfrm>
          <a:off x="1827361" y="1066800"/>
          <a:ext cx="8404023" cy="5486400"/>
        </p:xfrm>
        <a:graphic>
          <a:graphicData uri="http://schemas.openxmlformats.org/presentationml/2006/ole">
            <mc:AlternateContent xmlns:mc="http://schemas.openxmlformats.org/markup-compatibility/2006">
              <mc:Choice xmlns:v="urn:schemas-microsoft-com:vml" Requires="v">
                <p:oleObj spid="_x0000_s1049" r:id="rId3" imgW="6419970" imgH="4181589" progId="Visio.Drawing.15">
                  <p:embed/>
                </p:oleObj>
              </mc:Choice>
              <mc:Fallback>
                <p:oleObj r:id="rId3" imgW="6419970" imgH="418158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7361" y="1066800"/>
                        <a:ext cx="8404023" cy="5486400"/>
                      </a:xfrm>
                      <a:prstGeom prst="rect">
                        <a:avLst/>
                      </a:prstGeom>
                      <a:noFill/>
                    </p:spPr>
                  </p:pic>
                </p:oleObj>
              </mc:Fallback>
            </mc:AlternateContent>
          </a:graphicData>
        </a:graphic>
      </p:graphicFrame>
      <p:sp>
        <p:nvSpPr>
          <p:cNvPr id="6" name="TextBox 5">
            <a:extLst>
              <a:ext uri="{FF2B5EF4-FFF2-40B4-BE49-F238E27FC236}">
                <a16:creationId xmlns:a16="http://schemas.microsoft.com/office/drawing/2014/main" id="{E7301CEE-6BBA-4AF1-B7E7-295E21F22B38}"/>
              </a:ext>
            </a:extLst>
          </p:cNvPr>
          <p:cNvSpPr txBox="1"/>
          <p:nvPr/>
        </p:nvSpPr>
        <p:spPr>
          <a:xfrm>
            <a:off x="0" y="6324600"/>
            <a:ext cx="12192000" cy="461665"/>
          </a:xfrm>
          <a:prstGeom prst="rect">
            <a:avLst/>
          </a:prstGeom>
          <a:noFill/>
        </p:spPr>
        <p:txBody>
          <a:bodyPr wrap="square" rtlCol="0">
            <a:spAutoFit/>
          </a:bodyPr>
          <a:lstStyle/>
          <a:p>
            <a:pPr algn="ctr"/>
            <a:r>
              <a:rPr lang="en-US" sz="2400" b="1" dirty="0">
                <a:solidFill>
                  <a:srgbClr val="0000FF"/>
                </a:solidFill>
              </a:rPr>
              <a:t>Security as a viability requirement to enable the achievement of purpose.</a:t>
            </a:r>
          </a:p>
        </p:txBody>
      </p:sp>
    </p:spTree>
    <p:extLst>
      <p:ext uri="{BB962C8B-B14F-4D97-AF65-F5344CB8AC3E}">
        <p14:creationId xmlns:p14="http://schemas.microsoft.com/office/powerpoint/2010/main" val="713777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5DC34A-A76A-4865-B017-AA6DC0C8F838}"/>
              </a:ext>
            </a:extLst>
          </p:cNvPr>
          <p:cNvSpPr>
            <a:spLocks noGrp="1"/>
          </p:cNvSpPr>
          <p:nvPr>
            <p:ph idx="1"/>
          </p:nvPr>
        </p:nvSpPr>
        <p:spPr/>
        <p:txBody>
          <a:bodyPr/>
          <a:lstStyle/>
          <a:p>
            <a:endParaRPr lang="en-US" dirty="0"/>
          </a:p>
          <a:p>
            <a:pPr>
              <a:spcBef>
                <a:spcPts val="1800"/>
              </a:spcBef>
            </a:pPr>
            <a:r>
              <a:rPr lang="en-US" dirty="0"/>
              <a:t>This paper’s thesis is that mutual protection behavior among technical system components is both beneficial and possible. </a:t>
            </a:r>
          </a:p>
          <a:p>
            <a:pPr>
              <a:spcBef>
                <a:spcPts val="1800"/>
              </a:spcBef>
            </a:pPr>
            <a:r>
              <a:rPr lang="en-US" dirty="0"/>
              <a:t>Beneficial in that collaboration, cooperation, and teaming among system elements during system operation offers novel strategy for quick detection and mitigation of innovative security threats. </a:t>
            </a:r>
          </a:p>
          <a:p>
            <a:pPr>
              <a:spcBef>
                <a:spcPts val="1800"/>
              </a:spcBef>
            </a:pPr>
            <a:r>
              <a:rPr lang="en-US" dirty="0"/>
              <a:t>Possible in that human and animal communities employ effectively demonstrated approaches, and some work in non-human socially behaving system aggregations already exists.</a:t>
            </a:r>
          </a:p>
          <a:p>
            <a:endParaRPr lang="en-US" dirty="0"/>
          </a:p>
        </p:txBody>
      </p:sp>
      <p:sp>
        <p:nvSpPr>
          <p:cNvPr id="3" name="Title 2">
            <a:extLst>
              <a:ext uri="{FF2B5EF4-FFF2-40B4-BE49-F238E27FC236}">
                <a16:creationId xmlns:a16="http://schemas.microsoft.com/office/drawing/2014/main" id="{5745E864-C3EA-4697-8FB4-DB4CF81CEA1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3672120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E7F150-2BAB-4155-BFBE-82A404B06CF8}"/>
              </a:ext>
            </a:extLst>
          </p:cNvPr>
          <p:cNvSpPr>
            <a:spLocks noGrp="1"/>
          </p:cNvSpPr>
          <p:nvPr>
            <p:ph idx="1"/>
          </p:nvPr>
        </p:nvSpPr>
        <p:spPr/>
        <p:txBody>
          <a:bodyPr>
            <a:normAutofit/>
          </a:bodyPr>
          <a:lstStyle/>
          <a:p>
            <a:pPr marL="461963" indent="-461963"/>
            <a:r>
              <a:rPr lang="en-US" dirty="0"/>
              <a:t>DHS. 2011. Enabling Distributed Security in Cyberspace – Building a Healthy and Resilient Cyber Ecosystem with Automated Collective Action. 23 March.</a:t>
            </a:r>
            <a:br>
              <a:rPr lang="en-US" dirty="0"/>
            </a:br>
            <a:r>
              <a:rPr lang="en-US" dirty="0">
                <a:hlinkClick r:id="rId2"/>
              </a:rPr>
              <a:t>www.dhs.gov/xlibrary/assets/nppd-cyber-ecosystem-white-paper-03-23-2011.pdf</a:t>
            </a:r>
            <a:r>
              <a:rPr lang="en-US" dirty="0"/>
              <a:t> </a:t>
            </a:r>
          </a:p>
          <a:p>
            <a:pPr marL="461963" indent="-461963"/>
            <a:r>
              <a:rPr lang="en-US" dirty="0"/>
              <a:t>Dove, R., </a:t>
            </a:r>
            <a:r>
              <a:rPr lang="en-US" dirty="0" err="1"/>
              <a:t>K.D</a:t>
            </a:r>
            <a:r>
              <a:rPr lang="en-US" dirty="0"/>
              <a:t>. Willett. 2020. Techno-Social Contracts for Security Orchestration in the Future of Systems Engineering. International Council on Systems Engineering, International Symposium, Cape Town, South Africa. July 18-23. </a:t>
            </a:r>
            <a:r>
              <a:rPr lang="en-US" dirty="0">
                <a:hlinkClick r:id="rId3"/>
              </a:rPr>
              <a:t>www.parshift.com/s/200718IS20-FuSETechnoSocialContracts.pdf</a:t>
            </a:r>
            <a:r>
              <a:rPr lang="en-US" dirty="0"/>
              <a:t> </a:t>
            </a:r>
          </a:p>
          <a:p>
            <a:pPr marL="461963" indent="-461963"/>
            <a:r>
              <a:rPr lang="en-US" dirty="0"/>
              <a:t>Duffy, B. 2004. Robots Social Embodiment in Autonomous Mobile Robotics. International Journal of Advanced Robotic Systems, Volume 1, Number 3, pp. 155-170. </a:t>
            </a:r>
            <a:r>
              <a:rPr lang="en-US" dirty="0">
                <a:hlinkClick r:id="rId4"/>
              </a:rPr>
              <a:t>https://journals.sagepub.com/doi/pdf/10.5772/5632</a:t>
            </a:r>
            <a:r>
              <a:rPr lang="en-US" dirty="0"/>
              <a:t> </a:t>
            </a:r>
          </a:p>
          <a:p>
            <a:pPr marL="461963" indent="-461963"/>
            <a:r>
              <a:rPr lang="en-US" dirty="0"/>
              <a:t>INCOSE. </a:t>
            </a:r>
            <a:r>
              <a:rPr lang="en-US" dirty="0" err="1"/>
              <a:t>nd</a:t>
            </a:r>
            <a:r>
              <a:rPr lang="en-US" dirty="0"/>
              <a:t>. The Future of Systems Engineering. An INCOSE initiative with charter at:</a:t>
            </a:r>
            <a:r>
              <a:rPr lang="en-US" u="sng" dirty="0"/>
              <a:t> </a:t>
            </a:r>
            <a:r>
              <a:rPr lang="en-US" dirty="0">
                <a:hlinkClick r:id="rId5"/>
              </a:rPr>
              <a:t>www.incose.org/about-systems-engineering/fuse accessed 2/28/2020</a:t>
            </a:r>
            <a:r>
              <a:rPr lang="en-US" dirty="0"/>
              <a:t> </a:t>
            </a:r>
          </a:p>
          <a:p>
            <a:pPr marL="461963" indent="-461963"/>
            <a:r>
              <a:rPr lang="en-US" dirty="0"/>
              <a:t>Rousseau, J-J. 1762. </a:t>
            </a:r>
            <a:r>
              <a:rPr lang="en-US" i="1" dirty="0"/>
              <a:t>On the Social Contract</a:t>
            </a:r>
            <a:r>
              <a:rPr lang="en-US" dirty="0"/>
              <a:t>. English translation by Maurice Cranston, </a:t>
            </a:r>
            <a:r>
              <a:rPr lang="en-US" dirty="0">
                <a:hlinkClick r:id="rId6"/>
              </a:rPr>
              <a:t>Penguin Publishing Group</a:t>
            </a:r>
            <a:r>
              <a:rPr lang="en-US" dirty="0"/>
              <a:t>, 28-June-1968.</a:t>
            </a:r>
          </a:p>
          <a:p>
            <a:pPr marL="461963" indent="-461963"/>
            <a:r>
              <a:rPr lang="en-US" dirty="0"/>
              <a:t>SparkNotes. </a:t>
            </a:r>
            <a:r>
              <a:rPr lang="en-US" dirty="0" err="1"/>
              <a:t>nd</a:t>
            </a:r>
            <a:r>
              <a:rPr lang="en-US" dirty="0"/>
              <a:t>. The Social Contract. Barnes &amp; Noble.  </a:t>
            </a:r>
            <a:r>
              <a:rPr lang="en-US" dirty="0">
                <a:hlinkClick r:id="rId7"/>
              </a:rPr>
              <a:t>www.sparknotes.com/philosophy/socialcontract/characters</a:t>
            </a:r>
            <a:r>
              <a:rPr lang="en-US" dirty="0"/>
              <a:t> </a:t>
            </a:r>
          </a:p>
          <a:p>
            <a:endParaRPr lang="en-US" dirty="0"/>
          </a:p>
        </p:txBody>
      </p:sp>
      <p:sp>
        <p:nvSpPr>
          <p:cNvPr id="3" name="Title 2">
            <a:extLst>
              <a:ext uri="{FF2B5EF4-FFF2-40B4-BE49-F238E27FC236}">
                <a16:creationId xmlns:a16="http://schemas.microsoft.com/office/drawing/2014/main" id="{4672C258-2031-4CEE-8441-003843AE2A76}"/>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37964488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64AB88-604B-49C4-9959-10A30E983B83}"/>
              </a:ext>
            </a:extLst>
          </p:cNvPr>
          <p:cNvSpPr>
            <a:spLocks noGrp="1"/>
          </p:cNvSpPr>
          <p:nvPr>
            <p:ph idx="1"/>
          </p:nvPr>
        </p:nvSpPr>
        <p:spPr>
          <a:xfrm>
            <a:off x="399245" y="1295399"/>
            <a:ext cx="11449317" cy="5397501"/>
          </a:xfrm>
        </p:spPr>
        <p:txBody>
          <a:bodyPr/>
          <a:lstStyle/>
          <a:p>
            <a:pPr marL="457200" lvl="0" indent="-457200">
              <a:buFont typeface="+mj-lt"/>
              <a:buAutoNum type="arabicPeriod"/>
            </a:pPr>
            <a:r>
              <a:rPr lang="en-US" dirty="0"/>
              <a:t>Competencies needed of security engineers that would be part of the systems engineering team.</a:t>
            </a:r>
          </a:p>
          <a:p>
            <a:pPr marL="457200" lvl="0" indent="-457200">
              <a:buFont typeface="+mj-lt"/>
              <a:buAutoNum type="arabicPeriod"/>
            </a:pPr>
            <a:r>
              <a:rPr lang="en-US" dirty="0"/>
              <a:t>AI employment in system security.</a:t>
            </a:r>
          </a:p>
          <a:p>
            <a:pPr marL="457200" lvl="0" indent="-457200">
              <a:buFont typeface="+mj-lt"/>
              <a:buAutoNum type="arabicPeriod"/>
            </a:pPr>
            <a:r>
              <a:rPr lang="en-US" dirty="0"/>
              <a:t>Detecting and countering AI being used to probe or attack.</a:t>
            </a:r>
          </a:p>
          <a:p>
            <a:pPr marL="457200" lvl="0" indent="-457200">
              <a:buFont typeface="+mj-lt"/>
              <a:buAutoNum type="arabicPeriod"/>
            </a:pPr>
            <a:r>
              <a:rPr lang="en-US" dirty="0"/>
              <a:t>The role for modeling.</a:t>
            </a:r>
          </a:p>
          <a:p>
            <a:pPr marL="457200" lvl="0" indent="-457200">
              <a:buFont typeface="+mj-lt"/>
              <a:buAutoNum type="arabicPeriod"/>
            </a:pPr>
            <a:r>
              <a:rPr lang="en-US" dirty="0"/>
              <a:t>Agile security.</a:t>
            </a:r>
          </a:p>
          <a:p>
            <a:pPr marL="457200" lvl="0" indent="-457200">
              <a:buFont typeface="+mj-lt"/>
              <a:buAutoNum type="arabicPeriod"/>
            </a:pPr>
            <a:r>
              <a:rPr lang="en-US" dirty="0"/>
              <a:t>Security that supports rather than impedes personal and organizational productivity.</a:t>
            </a:r>
          </a:p>
          <a:p>
            <a:pPr marL="457200" lvl="0" indent="-457200">
              <a:buFont typeface="+mj-lt"/>
              <a:buAutoNum type="arabicPeriod"/>
            </a:pPr>
            <a:r>
              <a:rPr lang="en-US" dirty="0"/>
              <a:t>Capability and intent based security acquisition wording.</a:t>
            </a:r>
          </a:p>
          <a:p>
            <a:pPr marL="457200" lvl="0" indent="-457200">
              <a:buFont typeface="+mj-lt"/>
              <a:buAutoNum type="arabicPeriod"/>
            </a:pPr>
            <a:r>
              <a:rPr lang="en-US" dirty="0"/>
              <a:t>Cyber-relevant threat response.</a:t>
            </a:r>
          </a:p>
          <a:p>
            <a:pPr marL="457200" lvl="0" indent="-457200">
              <a:buFont typeface="+mj-lt"/>
              <a:buAutoNum type="arabicPeriod"/>
            </a:pPr>
            <a:r>
              <a:rPr lang="en-US" dirty="0"/>
              <a:t>Techno-social contract design, management, and operation mechanisms.</a:t>
            </a:r>
          </a:p>
          <a:p>
            <a:pPr marL="457200" lvl="0" indent="-457200">
              <a:buFont typeface="+mj-lt"/>
              <a:buAutoNum type="arabicPeriod"/>
            </a:pPr>
            <a:r>
              <a:rPr lang="en-US" dirty="0"/>
              <a:t>Product line security architecture.</a:t>
            </a:r>
          </a:p>
          <a:p>
            <a:pPr marL="457200" lvl="0" indent="-457200">
              <a:buFont typeface="+mj-lt"/>
              <a:buAutoNum type="arabicPeriod"/>
            </a:pPr>
            <a:r>
              <a:rPr lang="en-US" dirty="0"/>
              <a:t>Loss driven attribute integration (across security, safety, </a:t>
            </a:r>
            <a:r>
              <a:rPr lang="en-US" dirty="0" err="1"/>
              <a:t>relability</a:t>
            </a:r>
            <a:r>
              <a:rPr lang="en-US" dirty="0"/>
              <a:t>, et al.).</a:t>
            </a:r>
          </a:p>
          <a:p>
            <a:pPr marL="457200" lvl="0" indent="-457200">
              <a:buFont typeface="+mj-lt"/>
              <a:buAutoNum type="arabicPeriod"/>
            </a:pPr>
            <a:r>
              <a:rPr lang="en-US" dirty="0"/>
              <a:t>Social contract among those involved in SE and </a:t>
            </a:r>
            <a:r>
              <a:rPr lang="en-US" dirty="0" err="1"/>
              <a:t>SecE</a:t>
            </a:r>
            <a:r>
              <a:rPr lang="en-US" dirty="0"/>
              <a:t>.</a:t>
            </a:r>
          </a:p>
          <a:p>
            <a:pPr marL="457200" lvl="0" indent="-457200">
              <a:buFont typeface="+mj-lt"/>
              <a:buAutoNum type="arabicPeriod"/>
            </a:pPr>
            <a:r>
              <a:rPr lang="en-US" dirty="0"/>
              <a:t>Security value measurement.</a:t>
            </a:r>
          </a:p>
          <a:p>
            <a:pPr marL="457200" lvl="0" indent="-457200">
              <a:buFont typeface="+mj-lt"/>
              <a:buAutoNum type="arabicPeriod"/>
            </a:pPr>
            <a:r>
              <a:rPr lang="en-US" dirty="0"/>
              <a:t>Discerning weak signals and normal behavior patterns.</a:t>
            </a:r>
          </a:p>
          <a:p>
            <a:pPr marL="457200" lvl="0" indent="-457200">
              <a:buFont typeface="+mj-lt"/>
              <a:buAutoNum type="arabicPeriod"/>
            </a:pPr>
            <a:r>
              <a:rPr lang="en-US" dirty="0"/>
              <a:t>Critical Systems Thinking applied to security.</a:t>
            </a:r>
          </a:p>
          <a:p>
            <a:pPr marL="457200" lvl="0" indent="-457200">
              <a:buFont typeface="+mj-lt"/>
              <a:buAutoNum type="arabicPeriod"/>
            </a:pPr>
            <a:r>
              <a:rPr lang="en-US" dirty="0"/>
              <a:t>Operational monitoring. </a:t>
            </a:r>
          </a:p>
          <a:p>
            <a:pPr marL="457200" lvl="0" indent="-457200">
              <a:buFont typeface="+mj-lt"/>
              <a:buAutoNum type="arabicPeriod"/>
            </a:pPr>
            <a:endParaRPr lang="en-US" dirty="0"/>
          </a:p>
          <a:p>
            <a:pPr marL="228600" lvl="0" indent="-228600">
              <a:buFont typeface="Arial" panose="020B0604020202020204" pitchFamily="34" charset="0"/>
              <a:buChar char="•"/>
            </a:pPr>
            <a:endParaRPr lang="en-US" dirty="0"/>
          </a:p>
          <a:p>
            <a:endParaRPr lang="en-US" dirty="0"/>
          </a:p>
        </p:txBody>
      </p:sp>
      <p:sp>
        <p:nvSpPr>
          <p:cNvPr id="3" name="Title 2">
            <a:extLst>
              <a:ext uri="{FF2B5EF4-FFF2-40B4-BE49-F238E27FC236}">
                <a16:creationId xmlns:a16="http://schemas.microsoft.com/office/drawing/2014/main" id="{D18B9DCE-EE76-4504-B126-55BCC80F9B2C}"/>
              </a:ext>
            </a:extLst>
          </p:cNvPr>
          <p:cNvSpPr>
            <a:spLocks noGrp="1"/>
          </p:cNvSpPr>
          <p:nvPr>
            <p:ph type="title"/>
          </p:nvPr>
        </p:nvSpPr>
        <p:spPr/>
        <p:txBody>
          <a:bodyPr/>
          <a:lstStyle/>
          <a:p>
            <a:r>
              <a:rPr lang="en-US" dirty="0"/>
              <a:t>Current Foundation Concept Topics Being Considered</a:t>
            </a:r>
            <a:br>
              <a:rPr lang="en-US" sz="2400" dirty="0"/>
            </a:br>
            <a:r>
              <a:rPr lang="en-US" sz="2400" dirty="0"/>
              <a:t>(to be consolidated by end of June 2020) </a:t>
            </a:r>
            <a:endParaRPr lang="en-US" sz="2400" b="1" dirty="0"/>
          </a:p>
        </p:txBody>
      </p:sp>
    </p:spTree>
    <p:extLst>
      <p:ext uri="{BB962C8B-B14F-4D97-AF65-F5344CB8AC3E}">
        <p14:creationId xmlns:p14="http://schemas.microsoft.com/office/powerpoint/2010/main" val="958545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F989BC-BA56-4805-9366-5330CDF8C8BC}"/>
              </a:ext>
            </a:extLst>
          </p:cNvPr>
          <p:cNvSpPr>
            <a:spLocks noGrp="1"/>
          </p:cNvSpPr>
          <p:nvPr>
            <p:ph idx="1"/>
          </p:nvPr>
        </p:nvSpPr>
        <p:spPr/>
        <p:txBody>
          <a:bodyPr/>
          <a:lstStyle/>
          <a:p>
            <a:r>
              <a:rPr lang="en-US" dirty="0"/>
              <a:t>Concept can provide new and useful value to the state of practice.</a:t>
            </a:r>
          </a:p>
          <a:p>
            <a:r>
              <a:rPr lang="en-US" dirty="0"/>
              <a:t>Concept has relevance to systems engineering considerations.</a:t>
            </a:r>
          </a:p>
          <a:p>
            <a:r>
              <a:rPr lang="en-US" dirty="0"/>
              <a:t>Concept value proposition can be articulated in SE terms.</a:t>
            </a:r>
          </a:p>
          <a:p>
            <a:r>
              <a:rPr lang="en-US" dirty="0"/>
              <a:t>Concept is supported by referenceable knowledge base.</a:t>
            </a:r>
          </a:p>
          <a:p>
            <a:r>
              <a:rPr lang="en-US" dirty="0"/>
              <a:t>Concept doesn’t yet have sufficient published exposure for SE consideration.</a:t>
            </a:r>
          </a:p>
          <a:p>
            <a:r>
              <a:rPr lang="en-US" dirty="0"/>
              <a:t>Concept could be prototyped now.</a:t>
            </a:r>
          </a:p>
          <a:p>
            <a:r>
              <a:rPr lang="en-US" dirty="0"/>
              <a:t>Concept has sufficient ecosystem/infrastructure in place to support application.</a:t>
            </a:r>
          </a:p>
          <a:p>
            <a:endParaRPr lang="en-US" dirty="0"/>
          </a:p>
          <a:p>
            <a:endParaRPr lang="en-US" dirty="0"/>
          </a:p>
          <a:p>
            <a:pPr algn="ctr"/>
            <a:r>
              <a:rPr lang="en-US" dirty="0"/>
              <a:t>Purpose of foundation concept papers</a:t>
            </a:r>
            <a:br>
              <a:rPr lang="en-US" dirty="0"/>
            </a:br>
            <a:r>
              <a:rPr lang="en-US" dirty="0"/>
              <a:t>is to inspire and instigate pursuit in the systems engineering community,</a:t>
            </a:r>
            <a:br>
              <a:rPr lang="en-US" dirty="0"/>
            </a:br>
            <a:r>
              <a:rPr lang="en-US" dirty="0"/>
              <a:t>which includes security engineers with systems-level interests.</a:t>
            </a:r>
          </a:p>
          <a:p>
            <a:endParaRPr lang="en-US" dirty="0"/>
          </a:p>
        </p:txBody>
      </p:sp>
      <p:sp>
        <p:nvSpPr>
          <p:cNvPr id="3" name="Title 2">
            <a:extLst>
              <a:ext uri="{FF2B5EF4-FFF2-40B4-BE49-F238E27FC236}">
                <a16:creationId xmlns:a16="http://schemas.microsoft.com/office/drawing/2014/main" id="{865A56B1-A7B1-4764-ABCF-7C50992CAFBE}"/>
              </a:ext>
            </a:extLst>
          </p:cNvPr>
          <p:cNvSpPr>
            <a:spLocks noGrp="1"/>
          </p:cNvSpPr>
          <p:nvPr>
            <p:ph type="title"/>
          </p:nvPr>
        </p:nvSpPr>
        <p:spPr/>
        <p:txBody>
          <a:bodyPr/>
          <a:lstStyle/>
          <a:p>
            <a:r>
              <a:rPr lang="en-US" dirty="0"/>
              <a:t>Foundation Concept Topic Criteria</a:t>
            </a:r>
          </a:p>
        </p:txBody>
      </p:sp>
    </p:spTree>
    <p:extLst>
      <p:ext uri="{BB962C8B-B14F-4D97-AF65-F5344CB8AC3E}">
        <p14:creationId xmlns:p14="http://schemas.microsoft.com/office/powerpoint/2010/main" val="1431239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4CE65C-6DD0-4881-A109-CC2B66066F83}"/>
              </a:ext>
            </a:extLst>
          </p:cNvPr>
          <p:cNvSpPr>
            <a:spLocks noGrp="1"/>
          </p:cNvSpPr>
          <p:nvPr>
            <p:ph idx="1"/>
          </p:nvPr>
        </p:nvSpPr>
        <p:spPr/>
        <p:txBody>
          <a:bodyPr>
            <a:normAutofit/>
          </a:bodyPr>
          <a:lstStyle/>
          <a:p>
            <a:pPr algn="ctr"/>
            <a:r>
              <a:rPr lang="en-US" sz="2400" dirty="0"/>
              <a:t> </a:t>
            </a:r>
          </a:p>
          <a:p>
            <a:pPr algn="ctr"/>
            <a:endParaRPr lang="en-US" sz="2400" dirty="0"/>
          </a:p>
          <a:p>
            <a:pPr marL="2112963" lvl="1" indent="-342900">
              <a:tabLst>
                <a:tab pos="2459038" algn="l"/>
              </a:tabLst>
            </a:pPr>
            <a:r>
              <a:rPr lang="en-US" sz="2400" dirty="0"/>
              <a:t>Consolidate and develop an overview paper </a:t>
            </a:r>
            <a:br>
              <a:rPr lang="en-US" sz="2400" dirty="0"/>
            </a:br>
            <a:r>
              <a:rPr lang="en-US" sz="2400" dirty="0"/>
              <a:t>on the foundation concepts (in process)</a:t>
            </a:r>
          </a:p>
          <a:p>
            <a:pPr marL="2112963" lvl="1" indent="-342900">
              <a:tabLst>
                <a:tab pos="2459038" algn="l"/>
              </a:tabLst>
            </a:pPr>
            <a:r>
              <a:rPr lang="en-US" sz="2400" dirty="0"/>
              <a:t>Recruit people to develop and write specific concept papers</a:t>
            </a:r>
          </a:p>
          <a:p>
            <a:pPr algn="ctr"/>
            <a:endParaRPr lang="en-US" sz="2400" dirty="0"/>
          </a:p>
          <a:p>
            <a:pPr algn="ctr"/>
            <a:endParaRPr lang="en-US" sz="2400" dirty="0"/>
          </a:p>
          <a:p>
            <a:pPr algn="ctr"/>
            <a:r>
              <a:rPr lang="en-US" sz="2400" dirty="0"/>
              <a:t>To be a part of this activity contact Rick at dove@parshift.com</a:t>
            </a:r>
          </a:p>
          <a:p>
            <a:pPr algn="ctr"/>
            <a:endParaRPr lang="en-US" sz="2400" dirty="0"/>
          </a:p>
        </p:txBody>
      </p:sp>
      <p:sp>
        <p:nvSpPr>
          <p:cNvPr id="3" name="Title 2">
            <a:extLst>
              <a:ext uri="{FF2B5EF4-FFF2-40B4-BE49-F238E27FC236}">
                <a16:creationId xmlns:a16="http://schemas.microsoft.com/office/drawing/2014/main" id="{07E6DB3D-295D-4BD1-918B-5447E553526E}"/>
              </a:ext>
            </a:extLst>
          </p:cNvPr>
          <p:cNvSpPr>
            <a:spLocks noGrp="1"/>
          </p:cNvSpPr>
          <p:nvPr>
            <p:ph type="title"/>
          </p:nvPr>
        </p:nvSpPr>
        <p:spPr/>
        <p:txBody>
          <a:bodyPr/>
          <a:lstStyle/>
          <a:p>
            <a:r>
              <a:rPr lang="en-US" dirty="0"/>
              <a:t>FuSE Security Project – Next Steps</a:t>
            </a:r>
          </a:p>
        </p:txBody>
      </p:sp>
    </p:spTree>
    <p:extLst>
      <p:ext uri="{BB962C8B-B14F-4D97-AF65-F5344CB8AC3E}">
        <p14:creationId xmlns:p14="http://schemas.microsoft.com/office/powerpoint/2010/main" val="35434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F45ED-EC3E-44B8-8BD4-71FC00A17812}"/>
              </a:ext>
            </a:extLst>
          </p:cNvPr>
          <p:cNvSpPr>
            <a:spLocks noGrp="1"/>
          </p:cNvSpPr>
          <p:nvPr>
            <p:ph type="title"/>
          </p:nvPr>
        </p:nvSpPr>
        <p:spPr/>
        <p:txBody>
          <a:bodyPr/>
          <a:lstStyle/>
          <a:p>
            <a:r>
              <a:rPr lang="en-US" dirty="0"/>
              <a:t>Today’s Presentation</a:t>
            </a:r>
          </a:p>
        </p:txBody>
      </p:sp>
      <p:sp>
        <p:nvSpPr>
          <p:cNvPr id="3" name="Content Placeholder 2">
            <a:extLst>
              <a:ext uri="{FF2B5EF4-FFF2-40B4-BE49-F238E27FC236}">
                <a16:creationId xmlns:a16="http://schemas.microsoft.com/office/drawing/2014/main" id="{59D22671-ECB6-4BB3-BA9B-8F94077CCFE9}"/>
              </a:ext>
            </a:extLst>
          </p:cNvPr>
          <p:cNvSpPr>
            <a:spLocks noGrp="1"/>
          </p:cNvSpPr>
          <p:nvPr>
            <p:ph idx="1"/>
          </p:nvPr>
        </p:nvSpPr>
        <p:spPr/>
        <p:txBody>
          <a:bodyPr/>
          <a:lstStyle/>
          <a:p>
            <a:pPr marL="0" indent="0">
              <a:buNone/>
            </a:pPr>
            <a:r>
              <a:rPr lang="en-US" dirty="0"/>
              <a:t>Things to think about</a:t>
            </a:r>
          </a:p>
          <a:p>
            <a:r>
              <a:rPr lang="en-US" dirty="0"/>
              <a:t>How can this be applied in your work environment?</a:t>
            </a:r>
          </a:p>
          <a:p>
            <a:r>
              <a:rPr lang="en-US" dirty="0"/>
              <a:t>What did you hear that will influence your thinking?</a:t>
            </a:r>
          </a:p>
          <a:p>
            <a:r>
              <a:rPr lang="en-US" dirty="0"/>
              <a:t>What is your take away from this presentation?</a:t>
            </a:r>
          </a:p>
        </p:txBody>
      </p:sp>
      <p:pic>
        <p:nvPicPr>
          <p:cNvPr id="4" name="Picture 3">
            <a:extLst>
              <a:ext uri="{FF2B5EF4-FFF2-40B4-BE49-F238E27FC236}">
                <a16:creationId xmlns:a16="http://schemas.microsoft.com/office/drawing/2014/main" id="{98596C5E-1112-40A3-B90D-40B7C99F86E1}"/>
              </a:ext>
            </a:extLst>
          </p:cNvPr>
          <p:cNvPicPr>
            <a:picLocks noChangeAspect="1"/>
          </p:cNvPicPr>
          <p:nvPr/>
        </p:nvPicPr>
        <p:blipFill>
          <a:blip r:embed="rId2"/>
          <a:stretch>
            <a:fillRect/>
          </a:stretch>
        </p:blipFill>
        <p:spPr>
          <a:xfrm>
            <a:off x="10410750" y="365125"/>
            <a:ext cx="1781250" cy="1183700"/>
          </a:xfrm>
          <a:prstGeom prst="rect">
            <a:avLst/>
          </a:prstGeom>
        </p:spPr>
      </p:pic>
    </p:spTree>
    <p:extLst>
      <p:ext uri="{BB962C8B-B14F-4D97-AF65-F5344CB8AC3E}">
        <p14:creationId xmlns:p14="http://schemas.microsoft.com/office/powerpoint/2010/main" val="2546327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F45ED-EC3E-44B8-8BD4-71FC00A17812}"/>
              </a:ext>
            </a:extLst>
          </p:cNvPr>
          <p:cNvSpPr>
            <a:spLocks noGrp="1"/>
          </p:cNvSpPr>
          <p:nvPr>
            <p:ph type="title"/>
          </p:nvPr>
        </p:nvSpPr>
        <p:spPr/>
        <p:txBody>
          <a:bodyPr/>
          <a:lstStyle/>
          <a:p>
            <a:r>
              <a:rPr lang="en-US" dirty="0"/>
              <a:t>Today’s Presentation</a:t>
            </a:r>
          </a:p>
        </p:txBody>
      </p:sp>
      <p:sp>
        <p:nvSpPr>
          <p:cNvPr id="3" name="Content Placeholder 2">
            <a:extLst>
              <a:ext uri="{FF2B5EF4-FFF2-40B4-BE49-F238E27FC236}">
                <a16:creationId xmlns:a16="http://schemas.microsoft.com/office/drawing/2014/main" id="{59D22671-ECB6-4BB3-BA9B-8F94077CCFE9}"/>
              </a:ext>
            </a:extLst>
          </p:cNvPr>
          <p:cNvSpPr>
            <a:spLocks noGrp="1"/>
          </p:cNvSpPr>
          <p:nvPr>
            <p:ph idx="1"/>
          </p:nvPr>
        </p:nvSpPr>
        <p:spPr/>
        <p:txBody>
          <a:bodyPr/>
          <a:lstStyle/>
          <a:p>
            <a:pPr marL="0" indent="0">
              <a:buNone/>
            </a:pPr>
            <a:r>
              <a:rPr lang="en-US" dirty="0"/>
              <a:t>Things to think about</a:t>
            </a:r>
          </a:p>
          <a:p>
            <a:r>
              <a:rPr lang="en-US" dirty="0"/>
              <a:t>How can this be applied in your work environment?</a:t>
            </a:r>
          </a:p>
          <a:p>
            <a:r>
              <a:rPr lang="en-US" dirty="0"/>
              <a:t>What did you hear that will influence your thinking?</a:t>
            </a:r>
          </a:p>
          <a:p>
            <a:r>
              <a:rPr lang="en-US" dirty="0"/>
              <a:t>What is your take away from this presentation?</a:t>
            </a:r>
          </a:p>
        </p:txBody>
      </p:sp>
      <p:pic>
        <p:nvPicPr>
          <p:cNvPr id="4" name="Picture 3">
            <a:extLst>
              <a:ext uri="{FF2B5EF4-FFF2-40B4-BE49-F238E27FC236}">
                <a16:creationId xmlns:a16="http://schemas.microsoft.com/office/drawing/2014/main" id="{0CB58522-B725-4B69-838F-D477FC24CD3E}"/>
              </a:ext>
            </a:extLst>
          </p:cNvPr>
          <p:cNvPicPr>
            <a:picLocks noChangeAspect="1"/>
          </p:cNvPicPr>
          <p:nvPr/>
        </p:nvPicPr>
        <p:blipFill>
          <a:blip r:embed="rId2"/>
          <a:stretch>
            <a:fillRect/>
          </a:stretch>
        </p:blipFill>
        <p:spPr>
          <a:xfrm>
            <a:off x="10410750" y="365125"/>
            <a:ext cx="1781250" cy="1183700"/>
          </a:xfrm>
          <a:prstGeom prst="rect">
            <a:avLst/>
          </a:prstGeom>
        </p:spPr>
      </p:pic>
    </p:spTree>
    <p:extLst>
      <p:ext uri="{BB962C8B-B14F-4D97-AF65-F5344CB8AC3E}">
        <p14:creationId xmlns:p14="http://schemas.microsoft.com/office/powerpoint/2010/main" val="908155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82C31-CB0E-40DA-BE5F-9ADB3CAFDC66}"/>
              </a:ext>
            </a:extLst>
          </p:cNvPr>
          <p:cNvSpPr>
            <a:spLocks noGrp="1"/>
          </p:cNvSpPr>
          <p:nvPr>
            <p:ph type="title"/>
          </p:nvPr>
        </p:nvSpPr>
        <p:spPr/>
        <p:txBody>
          <a:bodyPr/>
          <a:lstStyle/>
          <a:p>
            <a:r>
              <a:rPr lang="en-US" dirty="0"/>
              <a:t>Please</a:t>
            </a:r>
          </a:p>
        </p:txBody>
      </p:sp>
      <p:sp>
        <p:nvSpPr>
          <p:cNvPr id="3" name="Content Placeholder 2">
            <a:extLst>
              <a:ext uri="{FF2B5EF4-FFF2-40B4-BE49-F238E27FC236}">
                <a16:creationId xmlns:a16="http://schemas.microsoft.com/office/drawing/2014/main" id="{39F7D8BB-97A8-4394-BCA3-52BDB70C06B9}"/>
              </a:ext>
            </a:extLst>
          </p:cNvPr>
          <p:cNvSpPr>
            <a:spLocks noGrp="1"/>
          </p:cNvSpPr>
          <p:nvPr>
            <p:ph idx="1"/>
          </p:nvPr>
        </p:nvSpPr>
        <p:spPr/>
        <p:txBody>
          <a:bodyPr>
            <a:normAutofit/>
          </a:bodyPr>
          <a:lstStyle/>
          <a:p>
            <a:pPr marL="0" indent="0">
              <a:buNone/>
            </a:pPr>
            <a:r>
              <a:rPr lang="en-US" dirty="0"/>
              <a:t>The link for the online survey for this meeting is</a:t>
            </a:r>
          </a:p>
          <a:p>
            <a:r>
              <a:rPr lang="en-US" dirty="0">
                <a:hlinkClick r:id="rId2"/>
              </a:rPr>
              <a:t>www.surveymonkey.com/r/2020_06_MeetingEval</a:t>
            </a:r>
            <a:r>
              <a:rPr lang="en-US" dirty="0"/>
              <a:t>  </a:t>
            </a:r>
          </a:p>
          <a:p>
            <a:pPr marL="0" indent="0">
              <a:buNone/>
            </a:pPr>
            <a:endParaRPr lang="en-US" dirty="0"/>
          </a:p>
          <a:p>
            <a:pPr marL="0" indent="0">
              <a:buNone/>
            </a:pPr>
            <a:r>
              <a:rPr lang="en-US" b="1" dirty="0">
                <a:solidFill>
                  <a:srgbClr val="FF0000"/>
                </a:solidFill>
              </a:rPr>
              <a:t>Look in GlobalMeet chat box for cut &amp; paste link</a:t>
            </a:r>
          </a:p>
          <a:p>
            <a:pPr marL="0" indent="0">
              <a:buNone/>
            </a:pPr>
            <a:endParaRPr lang="en-US" dirty="0"/>
          </a:p>
          <a:p>
            <a:pPr marL="0" indent="0">
              <a:buNone/>
            </a:pPr>
            <a:r>
              <a:rPr lang="en-US" dirty="0"/>
              <a:t>Slide presentation can be downloaded now/anytime from:</a:t>
            </a:r>
          </a:p>
          <a:p>
            <a:pPr marL="0" indent="0">
              <a:buNone/>
            </a:pPr>
            <a:endParaRPr lang="en-US" dirty="0"/>
          </a:p>
          <a:p>
            <a:r>
              <a:rPr lang="en-US" dirty="0"/>
              <a:t>The library page at: </a:t>
            </a:r>
            <a:r>
              <a:rPr lang="en-US" dirty="0">
                <a:hlinkClick r:id="rId3"/>
              </a:rPr>
              <a:t>www.incose.org/enchantment</a:t>
            </a:r>
            <a:endParaRPr lang="en-US" dirty="0"/>
          </a:p>
        </p:txBody>
      </p:sp>
    </p:spTree>
    <p:extLst>
      <p:ext uri="{BB962C8B-B14F-4D97-AF65-F5344CB8AC3E}">
        <p14:creationId xmlns:p14="http://schemas.microsoft.com/office/powerpoint/2010/main" val="50728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A1F72-09DC-4400-829D-E0A984DDC9CC}"/>
              </a:ext>
            </a:extLst>
          </p:cNvPr>
          <p:cNvSpPr>
            <a:spLocks noGrp="1"/>
          </p:cNvSpPr>
          <p:nvPr>
            <p:ph type="ctrTitle"/>
          </p:nvPr>
        </p:nvSpPr>
        <p:spPr/>
        <p:txBody>
          <a:bodyPr/>
          <a:lstStyle/>
          <a:p>
            <a:r>
              <a:rPr lang="en-US" dirty="0"/>
              <a:t>Security Foundations</a:t>
            </a:r>
            <a:br>
              <a:rPr lang="en-US" dirty="0"/>
            </a:br>
            <a:r>
              <a:rPr lang="en-US" dirty="0"/>
              <a:t>for the Future of Systems Engineering (FuSE) Initiative</a:t>
            </a:r>
          </a:p>
        </p:txBody>
      </p:sp>
      <p:sp>
        <p:nvSpPr>
          <p:cNvPr id="3" name="Subtitle 2">
            <a:extLst>
              <a:ext uri="{FF2B5EF4-FFF2-40B4-BE49-F238E27FC236}">
                <a16:creationId xmlns:a16="http://schemas.microsoft.com/office/drawing/2014/main" id="{2B5623F0-D575-41DF-891C-FA3186F2B2C3}"/>
              </a:ext>
            </a:extLst>
          </p:cNvPr>
          <p:cNvSpPr>
            <a:spLocks noGrp="1"/>
          </p:cNvSpPr>
          <p:nvPr>
            <p:ph type="subTitle" idx="1"/>
          </p:nvPr>
        </p:nvSpPr>
        <p:spPr/>
        <p:txBody>
          <a:bodyPr/>
          <a:lstStyle/>
          <a:p>
            <a:r>
              <a:rPr lang="en-US" dirty="0"/>
              <a:t>Enchantment Chapter – 11-June-2020 </a:t>
            </a:r>
          </a:p>
          <a:p>
            <a:r>
              <a:rPr lang="en-US" dirty="0"/>
              <a:t>Rick Dove</a:t>
            </a:r>
          </a:p>
        </p:txBody>
      </p:sp>
    </p:spTree>
    <p:extLst>
      <p:ext uri="{BB962C8B-B14F-4D97-AF65-F5344CB8AC3E}">
        <p14:creationId xmlns:p14="http://schemas.microsoft.com/office/powerpoint/2010/main" val="145359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A19DE1-D640-4AA1-BB3E-3511B258DFED}"/>
              </a:ext>
            </a:extLst>
          </p:cNvPr>
          <p:cNvSpPr>
            <a:spLocks noGrp="1"/>
          </p:cNvSpPr>
          <p:nvPr>
            <p:ph idx="1"/>
          </p:nvPr>
        </p:nvSpPr>
        <p:spPr/>
        <p:txBody>
          <a:bodyPr/>
          <a:lstStyle/>
          <a:p>
            <a:r>
              <a:rPr lang="en-US" dirty="0"/>
              <a:t>The Future of Systems Engineering (FuSE) is an INCOSE led multi-organization collaborative initiative that has identified several specific topics to be investigated. Rick leads the FuSE topic on security. </a:t>
            </a:r>
          </a:p>
          <a:p>
            <a:r>
              <a:rPr lang="en-US" dirty="0"/>
              <a:t>The current focus in the security topic within the FuSE initiative is on foundation development – general considerations that should shape the breadth and depth of necessary future solution strategies. </a:t>
            </a:r>
          </a:p>
          <a:p>
            <a:r>
              <a:rPr lang="en-US" dirty="0"/>
              <a:t>Two IS20 papers offer two initial foundations. One addresses strategy for security system engineering as a process, the other addresses strategy for engineered system security as an operational product. </a:t>
            </a:r>
          </a:p>
          <a:p>
            <a:r>
              <a:rPr lang="en-US" dirty="0"/>
              <a:t>This presentation reviews the content of these two papers: “Contextually Aware Agile Security” and “Techno-Social Contracts for Security Orchestration.”</a:t>
            </a:r>
          </a:p>
          <a:p>
            <a:r>
              <a:rPr lang="en-US" dirty="0"/>
              <a:t>Agile security is a solution designed for </a:t>
            </a:r>
            <a:r>
              <a:rPr lang="en-US" i="1" dirty="0"/>
              <a:t>continual dynamic adaptation</a:t>
            </a:r>
            <a:r>
              <a:rPr lang="en-US" dirty="0"/>
              <a:t>, needed to contend with relentlessly innovative agile adversaries.</a:t>
            </a:r>
          </a:p>
          <a:p>
            <a:r>
              <a:rPr lang="en-US" dirty="0"/>
              <a:t>A </a:t>
            </a:r>
            <a:r>
              <a:rPr lang="en-US" i="1" dirty="0"/>
              <a:t>social contract</a:t>
            </a:r>
            <a:r>
              <a:rPr lang="en-US" dirty="0"/>
              <a:t>, in historical context, is the cultural and/or lawful agreement that binds a community of people around mutual protection. A </a:t>
            </a:r>
            <a:r>
              <a:rPr lang="en-US" i="1" dirty="0"/>
              <a:t>techno-social contract</a:t>
            </a:r>
            <a:r>
              <a:rPr lang="en-US" dirty="0"/>
              <a:t> is equivalent; but exists principally among a community of technical elements in a system or system-of-systems.</a:t>
            </a:r>
          </a:p>
        </p:txBody>
      </p:sp>
      <p:sp>
        <p:nvSpPr>
          <p:cNvPr id="3" name="Title 2">
            <a:extLst>
              <a:ext uri="{FF2B5EF4-FFF2-40B4-BE49-F238E27FC236}">
                <a16:creationId xmlns:a16="http://schemas.microsoft.com/office/drawing/2014/main" id="{7828EE90-6E13-48CB-814E-62712B1F8AC0}"/>
              </a:ext>
            </a:extLst>
          </p:cNvPr>
          <p:cNvSpPr>
            <a:spLocks noGrp="1"/>
          </p:cNvSpPr>
          <p:nvPr>
            <p:ph type="title"/>
          </p:nvPr>
        </p:nvSpPr>
        <p:spPr/>
        <p:txBody>
          <a:bodyPr/>
          <a:lstStyle/>
          <a:p>
            <a:r>
              <a:rPr lang="en-US" dirty="0"/>
              <a:t>Abstract</a:t>
            </a:r>
          </a:p>
        </p:txBody>
      </p:sp>
    </p:spTree>
    <p:extLst>
      <p:ext uri="{BB962C8B-B14F-4D97-AF65-F5344CB8AC3E}">
        <p14:creationId xmlns:p14="http://schemas.microsoft.com/office/powerpoint/2010/main" val="4276945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8CEB-5E18-4550-BD85-19F228F5E626}"/>
              </a:ext>
            </a:extLst>
          </p:cNvPr>
          <p:cNvSpPr>
            <a:spLocks noGrp="1"/>
          </p:cNvSpPr>
          <p:nvPr>
            <p:ph type="title"/>
          </p:nvPr>
        </p:nvSpPr>
        <p:spPr>
          <a:xfrm>
            <a:off x="876300" y="-2413"/>
            <a:ext cx="10515600" cy="815277"/>
          </a:xfrm>
        </p:spPr>
        <p:txBody>
          <a:bodyPr/>
          <a:lstStyle/>
          <a:p>
            <a:r>
              <a:rPr lang="en-AU" dirty="0"/>
              <a:t>Emerging Challenges</a:t>
            </a:r>
          </a:p>
        </p:txBody>
      </p:sp>
      <p:sp>
        <p:nvSpPr>
          <p:cNvPr id="3" name="Content Placeholder 2">
            <a:extLst>
              <a:ext uri="{FF2B5EF4-FFF2-40B4-BE49-F238E27FC236}">
                <a16:creationId xmlns:a16="http://schemas.microsoft.com/office/drawing/2014/main" id="{F22A89A2-D29D-4818-9AA6-2378ADB89E81}"/>
              </a:ext>
            </a:extLst>
          </p:cNvPr>
          <p:cNvSpPr>
            <a:spLocks noGrp="1"/>
          </p:cNvSpPr>
          <p:nvPr>
            <p:ph idx="1"/>
          </p:nvPr>
        </p:nvSpPr>
        <p:spPr>
          <a:xfrm>
            <a:off x="800100" y="750776"/>
            <a:ext cx="10591800" cy="4328000"/>
          </a:xfrm>
        </p:spPr>
        <p:txBody>
          <a:bodyPr>
            <a:noAutofit/>
          </a:bodyPr>
          <a:lstStyle/>
          <a:p>
            <a:r>
              <a:rPr lang="en-US" sz="2000" dirty="0"/>
              <a:t>The future environment is becoming:</a:t>
            </a:r>
          </a:p>
          <a:p>
            <a:pPr lvl="1"/>
            <a:r>
              <a:rPr lang="en-US" sz="2000" dirty="0"/>
              <a:t>More dynamic and nondeterministic</a:t>
            </a:r>
          </a:p>
          <a:p>
            <a:pPr lvl="1"/>
            <a:r>
              <a:rPr lang="en-US" sz="2000" dirty="0"/>
              <a:t>Increasingly evolutionary, with an accelerating rate of change</a:t>
            </a:r>
          </a:p>
          <a:p>
            <a:pPr lvl="1"/>
            <a:r>
              <a:rPr lang="en-US" sz="2000" dirty="0"/>
              <a:t>Resource constrained driving a need for sustainability</a:t>
            </a:r>
          </a:p>
          <a:p>
            <a:pPr lvl="1"/>
            <a:r>
              <a:rPr lang="en-US" sz="2000" dirty="0"/>
              <a:t>Highly interactive among individuals, communities, organizations, and systems</a:t>
            </a:r>
          </a:p>
          <a:p>
            <a:r>
              <a:rPr lang="en-US" sz="2000" dirty="0"/>
              <a:t>There are growing expectations for SE solutions:</a:t>
            </a:r>
          </a:p>
          <a:p>
            <a:pPr lvl="1"/>
            <a:r>
              <a:rPr lang="en-US" sz="2000" dirty="0"/>
              <a:t>Increased level of functionality providing more comprehensive solutions</a:t>
            </a:r>
          </a:p>
          <a:p>
            <a:pPr lvl="1"/>
            <a:r>
              <a:rPr lang="en-US" sz="2000" dirty="0"/>
              <a:t>Higher order of intelligence and adaptability augmenting human performance</a:t>
            </a:r>
          </a:p>
          <a:p>
            <a:pPr lvl="1"/>
            <a:r>
              <a:rPr lang="en-US" sz="2000" dirty="0"/>
              <a:t>Greater level of connectivity and interoperability across and between systems</a:t>
            </a:r>
          </a:p>
          <a:p>
            <a:pPr lvl="1"/>
            <a:r>
              <a:rPr lang="en-US" sz="2000" dirty="0"/>
              <a:t>Trust, safety, and security of digital representations </a:t>
            </a:r>
          </a:p>
          <a:p>
            <a:pPr lvl="1"/>
            <a:r>
              <a:rPr lang="en-US" sz="2000" dirty="0"/>
              <a:t>Increased inclusivity, growing the scale and scope of solutions</a:t>
            </a:r>
          </a:p>
          <a:p>
            <a:r>
              <a:rPr lang="en-US" sz="2000" dirty="0"/>
              <a:t>Emerging technologies provide opportunities to enhance the practice of SE:</a:t>
            </a:r>
          </a:p>
        </p:txBody>
      </p:sp>
      <p:sp>
        <p:nvSpPr>
          <p:cNvPr id="7" name="Rectangle: Rounded Corners 3">
            <a:extLst>
              <a:ext uri="{FF2B5EF4-FFF2-40B4-BE49-F238E27FC236}">
                <a16:creationId xmlns:a16="http://schemas.microsoft.com/office/drawing/2014/main" id="{B97A71E6-5D5C-4746-8458-46B2B543B0E1}"/>
              </a:ext>
            </a:extLst>
          </p:cNvPr>
          <p:cNvSpPr/>
          <p:nvPr/>
        </p:nvSpPr>
        <p:spPr>
          <a:xfrm>
            <a:off x="1123941" y="5078776"/>
            <a:ext cx="10990941" cy="1255538"/>
          </a:xfrm>
          <a:prstGeom prst="roundRect">
            <a:avLst/>
          </a:prstGeom>
          <a:noFill/>
          <a:ln>
            <a:solidFill>
              <a:schemeClr val="bg1"/>
            </a:solidFill>
          </a:ln>
        </p:spPr>
        <p:style>
          <a:lnRef idx="1">
            <a:schemeClr val="accent1"/>
          </a:lnRef>
          <a:fillRef idx="2">
            <a:schemeClr val="accent1"/>
          </a:fillRef>
          <a:effectRef idx="1">
            <a:schemeClr val="accent1"/>
          </a:effectRef>
          <a:fontRef idx="minor">
            <a:schemeClr val="dk1"/>
          </a:fontRef>
        </p:style>
        <p:txBody>
          <a:bodyPr numCol="3" rtlCol="0" anchor="ctr"/>
          <a:lstStyle/>
          <a:p>
            <a:pPr marL="285607" indent="-285607">
              <a:buFont typeface="Arial" panose="020B0604020202020204" pitchFamily="34" charset="0"/>
              <a:buChar char="•"/>
            </a:pPr>
            <a:r>
              <a:rPr lang="en-US" altLang="en-US" sz="2000" dirty="0">
                <a:solidFill>
                  <a:schemeClr val="tx1"/>
                </a:solidFill>
                <a:ea typeface="ＭＳ Ｐゴシック" pitchFamily="34" charset="-128"/>
              </a:rPr>
              <a:t>Machine Learning</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Autonomous Physical Systems</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3D Printing, Genomics</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Quantum and Nano Technology</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Biomimicry</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Complexity Science</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Systems Sciences</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Data Science (Big Data)</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Smart Everything</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Connected Everything (IoT)</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Artificial Intelligence</a:t>
            </a:r>
          </a:p>
          <a:p>
            <a:pPr marL="285607" indent="-285607">
              <a:buFont typeface="Arial" panose="020B0604020202020204" pitchFamily="34" charset="0"/>
              <a:buChar char="•"/>
            </a:pPr>
            <a:r>
              <a:rPr lang="en-US" altLang="en-US" sz="2000" dirty="0">
                <a:solidFill>
                  <a:schemeClr val="tx1"/>
                </a:solidFill>
                <a:ea typeface="ＭＳ Ｐゴシック" pitchFamily="34" charset="-128"/>
              </a:rPr>
              <a:t>Cybersecurity</a:t>
            </a:r>
          </a:p>
        </p:txBody>
      </p:sp>
      <p:pic>
        <p:nvPicPr>
          <p:cNvPr id="5" name="Picture 4">
            <a:extLst>
              <a:ext uri="{FF2B5EF4-FFF2-40B4-BE49-F238E27FC236}">
                <a16:creationId xmlns:a16="http://schemas.microsoft.com/office/drawing/2014/main" id="{C23DCEA1-8661-C045-9765-63747650D4B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769291" y="0"/>
            <a:ext cx="2422709" cy="875411"/>
          </a:xfrm>
          <a:prstGeom prst="rect">
            <a:avLst/>
          </a:prstGeom>
        </p:spPr>
      </p:pic>
      <p:sp>
        <p:nvSpPr>
          <p:cNvPr id="4" name="Date Placeholder 3">
            <a:extLst>
              <a:ext uri="{FF2B5EF4-FFF2-40B4-BE49-F238E27FC236}">
                <a16:creationId xmlns:a16="http://schemas.microsoft.com/office/drawing/2014/main" id="{0881B21A-6D23-6240-ADEF-589CB311D32E}"/>
              </a:ext>
            </a:extLst>
          </p:cNvPr>
          <p:cNvSpPr>
            <a:spLocks noGrp="1"/>
          </p:cNvSpPr>
          <p:nvPr>
            <p:ph type="dt" sz="half" idx="10"/>
          </p:nvPr>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3/11/20</a:t>
            </a:r>
          </a:p>
        </p:txBody>
      </p:sp>
      <p:sp>
        <p:nvSpPr>
          <p:cNvPr id="6" name="Slide Number Placeholder 5">
            <a:extLst>
              <a:ext uri="{FF2B5EF4-FFF2-40B4-BE49-F238E27FC236}">
                <a16:creationId xmlns:a16="http://schemas.microsoft.com/office/drawing/2014/main" id="{9BF6656A-9759-8146-8510-E15EC2E3522D}"/>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5B26D86-4BDE-7B49-8A0E-7E1C9F6C907D}" type="slidenum">
              <a:rPr lang="en-US" smtClean="0"/>
              <a:pPr/>
              <a:t>7</a:t>
            </a:fld>
            <a:endParaRPr lang="en-US"/>
          </a:p>
        </p:txBody>
      </p:sp>
      <p:sp>
        <p:nvSpPr>
          <p:cNvPr id="9" name="TextBox 8">
            <a:extLst>
              <a:ext uri="{FF2B5EF4-FFF2-40B4-BE49-F238E27FC236}">
                <a16:creationId xmlns:a16="http://schemas.microsoft.com/office/drawing/2014/main" id="{3D2D9646-3ABF-4FD4-8F6B-522F29198D5A}"/>
              </a:ext>
            </a:extLst>
          </p:cNvPr>
          <p:cNvSpPr txBox="1"/>
          <p:nvPr/>
        </p:nvSpPr>
        <p:spPr>
          <a:xfrm>
            <a:off x="1542203" y="6408669"/>
            <a:ext cx="1615058" cy="215444"/>
          </a:xfrm>
          <a:prstGeom prst="rect">
            <a:avLst/>
          </a:prstGeom>
          <a:noFill/>
        </p:spPr>
        <p:txBody>
          <a:bodyPr wrap="none" lIns="0" tIns="0" rIns="0" bIns="0" rtlCol="0">
            <a:spAutoFit/>
          </a:bodyPr>
          <a:lstStyle/>
          <a:p>
            <a:r>
              <a:rPr lang="en-US" sz="1400" dirty="0"/>
              <a:t>Slide Credit: Bill Miller</a:t>
            </a:r>
          </a:p>
        </p:txBody>
      </p:sp>
    </p:spTree>
    <p:extLst>
      <p:ext uri="{BB962C8B-B14F-4D97-AF65-F5344CB8AC3E}">
        <p14:creationId xmlns:p14="http://schemas.microsoft.com/office/powerpoint/2010/main" val="336898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117"/>
            <a:ext cx="10515600" cy="875411"/>
          </a:xfrm>
        </p:spPr>
        <p:txBody>
          <a:bodyPr/>
          <a:lstStyle/>
          <a:p>
            <a:r>
              <a:rPr lang="en-US" dirty="0"/>
              <a:t>Charter</a:t>
            </a:r>
            <a:endParaRPr lang="en-US" strike="sngStrike" dirty="0">
              <a:solidFill>
                <a:srgbClr val="FF0000"/>
              </a:solidFill>
            </a:endParaRPr>
          </a:p>
        </p:txBody>
      </p:sp>
      <p:sp>
        <p:nvSpPr>
          <p:cNvPr id="3" name="Content Placeholder 2"/>
          <p:cNvSpPr>
            <a:spLocks noGrp="1"/>
          </p:cNvSpPr>
          <p:nvPr>
            <p:ph idx="1"/>
          </p:nvPr>
        </p:nvSpPr>
        <p:spPr>
          <a:xfrm>
            <a:off x="438651" y="1073255"/>
            <a:ext cx="11533238" cy="5316528"/>
          </a:xfrm>
        </p:spPr>
        <p:txBody>
          <a:bodyPr>
            <a:noAutofit/>
          </a:bodyPr>
          <a:lstStyle/>
          <a:p>
            <a:pPr marL="0" indent="0">
              <a:buNone/>
            </a:pPr>
            <a:r>
              <a:rPr lang="en-US" sz="2000" dirty="0">
                <a:cs typeface="Times New Roman" panose="02020603050405020304" pitchFamily="18" charset="0"/>
              </a:rPr>
              <a:t>Purpose: Evolve the practice, instruction and perception of SE to: </a:t>
            </a:r>
          </a:p>
          <a:p>
            <a:pPr marL="914400" lvl="1" indent="-457200">
              <a:buAutoNum type="arabicParenR"/>
            </a:pPr>
            <a:r>
              <a:rPr lang="en-US" sz="2000" dirty="0">
                <a:cs typeface="Times New Roman" panose="02020603050405020304" pitchFamily="18" charset="0"/>
              </a:rPr>
              <a:t>Position SE to leverage new technologies in collaboration with allied fields</a:t>
            </a:r>
          </a:p>
          <a:p>
            <a:pPr marL="914400" lvl="1" indent="-457200">
              <a:buAutoNum type="arabicParenR"/>
            </a:pPr>
            <a:r>
              <a:rPr lang="en-US" sz="2000" dirty="0">
                <a:cs typeface="Times New Roman" panose="02020603050405020304" pitchFamily="18" charset="0"/>
              </a:rPr>
              <a:t>Enhance SE’s ability to solve the emerging challenges</a:t>
            </a:r>
            <a:endParaRPr lang="en-US" sz="2000" strike="sngStrike" dirty="0">
              <a:cs typeface="Times New Roman" panose="02020603050405020304" pitchFamily="18" charset="0"/>
            </a:endParaRPr>
          </a:p>
          <a:p>
            <a:pPr marL="914400" lvl="1" indent="-457200">
              <a:buFont typeface="Arial" panose="020B0604020202020204" pitchFamily="34" charset="0"/>
              <a:buAutoNum type="arabicParenR"/>
            </a:pPr>
            <a:r>
              <a:rPr lang="en-US" sz="2000" dirty="0">
                <a:cs typeface="Times New Roman" panose="02020603050405020304" pitchFamily="18" charset="0"/>
              </a:rPr>
              <a:t>Promote SE as essential for achieving success and delivering value</a:t>
            </a:r>
          </a:p>
          <a:p>
            <a:pPr marL="457200" lvl="1" indent="0">
              <a:buNone/>
            </a:pPr>
            <a:endParaRPr lang="en-US" sz="2000" dirty="0">
              <a:cs typeface="Times New Roman" panose="02020603050405020304" pitchFamily="18" charset="0"/>
            </a:endParaRPr>
          </a:p>
          <a:p>
            <a:pPr marL="0" lvl="1" indent="0">
              <a:buNone/>
            </a:pPr>
            <a:r>
              <a:rPr lang="en-US" sz="2000" dirty="0">
                <a:cs typeface="Times New Roman" panose="02020603050405020304" pitchFamily="18" charset="0"/>
              </a:rPr>
              <a:t>Goal: Create a road map that drives the evolution of SE to:</a:t>
            </a:r>
          </a:p>
          <a:p>
            <a:pPr marL="914400" lvl="2" indent="-457200">
              <a:buAutoNum type="arabicParenR"/>
            </a:pPr>
            <a:r>
              <a:rPr lang="en-US" dirty="0">
                <a:cs typeface="Times New Roman" panose="02020603050405020304" pitchFamily="18" charset="0"/>
              </a:rPr>
              <a:t>be</a:t>
            </a:r>
            <a:r>
              <a:rPr lang="en-US" i="1" dirty="0">
                <a:cs typeface="Times New Roman" panose="02020603050405020304" pitchFamily="18" charset="0"/>
              </a:rPr>
              <a:t> </a:t>
            </a:r>
            <a:r>
              <a:rPr lang="en-US" dirty="0">
                <a:cs typeface="Times New Roman" panose="02020603050405020304" pitchFamily="18" charset="0"/>
              </a:rPr>
              <a:t>increasingly </a:t>
            </a:r>
            <a:r>
              <a:rPr lang="en-US" i="1" dirty="0">
                <a:cs typeface="Times New Roman" panose="02020603050405020304" pitchFamily="18" charset="0"/>
              </a:rPr>
              <a:t>adaptable, evolvable and fit for purpose</a:t>
            </a:r>
            <a:endParaRPr lang="en-US" strike="sngStrike" dirty="0">
              <a:cs typeface="Times New Roman" panose="02020603050405020304" pitchFamily="18" charset="0"/>
            </a:endParaRPr>
          </a:p>
          <a:p>
            <a:pPr marL="914400" lvl="2" indent="-457200">
              <a:buAutoNum type="arabicParenR"/>
            </a:pPr>
            <a:r>
              <a:rPr lang="en-US" dirty="0">
                <a:cs typeface="Times New Roman" panose="02020603050405020304" pitchFamily="18" charset="0"/>
              </a:rPr>
              <a:t>account for human abilities &amp; needs as an integral system element and their interactions with a system</a:t>
            </a:r>
            <a:endParaRPr lang="en-US" strike="sngStrike" dirty="0">
              <a:cs typeface="Times New Roman" panose="02020603050405020304" pitchFamily="18" charset="0"/>
            </a:endParaRPr>
          </a:p>
          <a:p>
            <a:pPr marL="914400" lvl="2" indent="-457200">
              <a:buFont typeface="Arial" panose="020B0604020202020204" pitchFamily="34" charset="0"/>
              <a:buAutoNum type="arabicParenR"/>
            </a:pPr>
            <a:r>
              <a:rPr lang="en-US" dirty="0">
                <a:cs typeface="Times New Roman" panose="02020603050405020304" pitchFamily="18" charset="0"/>
              </a:rPr>
              <a:t>be more responsive in resolving increasingly challenging societal needs</a:t>
            </a:r>
          </a:p>
          <a:p>
            <a:pPr marL="914400" lvl="2" indent="-457200">
              <a:buFont typeface="Arial" panose="020B0604020202020204" pitchFamily="34" charset="0"/>
              <a:buAutoNum type="arabicParenR"/>
            </a:pPr>
            <a:r>
              <a:rPr lang="en-US" dirty="0">
                <a:cs typeface="Times New Roman" panose="02020603050405020304" pitchFamily="18" charset="0"/>
              </a:rPr>
              <a:t>realize and enhance Systems Engineering Vision 2025 and other visionary inputs</a:t>
            </a:r>
          </a:p>
          <a:p>
            <a:pPr marL="0" lvl="1" indent="0">
              <a:buNone/>
            </a:pPr>
            <a:endParaRPr lang="en-US" sz="2000" dirty="0">
              <a:cs typeface="Times New Roman" panose="02020603050405020304" pitchFamily="18" charset="0"/>
            </a:endParaRPr>
          </a:p>
          <a:p>
            <a:pPr marL="0" lvl="1" indent="0">
              <a:buNone/>
            </a:pPr>
            <a:r>
              <a:rPr lang="en-US" sz="2000" dirty="0">
                <a:cs typeface="Times New Roman" panose="02020603050405020304" pitchFamily="18" charset="0"/>
              </a:rPr>
              <a:t>Scope: Identify the needs, priorities and means for transforming SE including:</a:t>
            </a:r>
          </a:p>
          <a:p>
            <a:pPr marL="914400" lvl="2" indent="-457200">
              <a:buAutoNum type="arabicParenR"/>
            </a:pPr>
            <a:r>
              <a:rPr lang="en-US" dirty="0">
                <a:cs typeface="Times New Roman" panose="02020603050405020304" pitchFamily="18" charset="0"/>
              </a:rPr>
              <a:t>underlying foundations, systems theory and principles</a:t>
            </a:r>
          </a:p>
          <a:p>
            <a:pPr marL="914400" lvl="2" indent="-457200">
              <a:buAutoNum type="arabicParenR"/>
            </a:pPr>
            <a:r>
              <a:rPr lang="en-US" dirty="0">
                <a:cs typeface="Times New Roman" panose="02020603050405020304" pitchFamily="18" charset="0"/>
              </a:rPr>
              <a:t>people, methods, tools, processes, education and training</a:t>
            </a:r>
            <a:endParaRPr lang="en-US" strike="sngStrike" dirty="0">
              <a:cs typeface="Times New Roman" panose="02020603050405020304" pitchFamily="18" charset="0"/>
            </a:endParaRPr>
          </a:p>
          <a:p>
            <a:pPr marL="914400" lvl="2" indent="-457200">
              <a:buFont typeface="Arial" panose="020B0604020202020204" pitchFamily="34" charset="0"/>
              <a:buAutoNum type="arabicParenR"/>
            </a:pPr>
            <a:r>
              <a:rPr lang="en-US" dirty="0">
                <a:cs typeface="Times New Roman" panose="02020603050405020304" pitchFamily="18" charset="0"/>
              </a:rPr>
              <a:t>the future social and ethical duties, contributions, and responsibilities of future systems engineers</a:t>
            </a:r>
            <a:endParaRPr lang="en-US" strike="sngStrike" dirty="0">
              <a:cs typeface="Times New Roman" panose="02020603050405020304" pitchFamily="18" charset="0"/>
            </a:endParaRPr>
          </a:p>
        </p:txBody>
      </p:sp>
      <p:pic>
        <p:nvPicPr>
          <p:cNvPr id="4" name="Picture 3">
            <a:extLst>
              <a:ext uri="{FF2B5EF4-FFF2-40B4-BE49-F238E27FC236}">
                <a16:creationId xmlns:a16="http://schemas.microsoft.com/office/drawing/2014/main" id="{524B7357-0D04-D34B-8DFA-810027C63DB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769291" y="0"/>
            <a:ext cx="2422709" cy="875411"/>
          </a:xfrm>
          <a:prstGeom prst="rect">
            <a:avLst/>
          </a:prstGeom>
        </p:spPr>
      </p:pic>
      <p:sp>
        <p:nvSpPr>
          <p:cNvPr id="5" name="Date Placeholder 4">
            <a:extLst>
              <a:ext uri="{FF2B5EF4-FFF2-40B4-BE49-F238E27FC236}">
                <a16:creationId xmlns:a16="http://schemas.microsoft.com/office/drawing/2014/main" id="{8AFAF3E6-857E-444A-8A47-A6CA1A29A4A7}"/>
              </a:ext>
            </a:extLst>
          </p:cNvPr>
          <p:cNvSpPr>
            <a:spLocks noGrp="1"/>
          </p:cNvSpPr>
          <p:nvPr>
            <p:ph type="dt" sz="half" idx="10"/>
          </p:nvPr>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3/11/20</a:t>
            </a:r>
          </a:p>
        </p:txBody>
      </p:sp>
      <p:sp>
        <p:nvSpPr>
          <p:cNvPr id="6" name="Slide Number Placeholder 5">
            <a:extLst>
              <a:ext uri="{FF2B5EF4-FFF2-40B4-BE49-F238E27FC236}">
                <a16:creationId xmlns:a16="http://schemas.microsoft.com/office/drawing/2014/main" id="{0B86AD32-B773-D847-AC4A-3B120FD9F97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5B26D86-4BDE-7B49-8A0E-7E1C9F6C907D}" type="slidenum">
              <a:rPr lang="en-US" smtClean="0"/>
              <a:pPr/>
              <a:t>8</a:t>
            </a:fld>
            <a:endParaRPr lang="en-US"/>
          </a:p>
        </p:txBody>
      </p:sp>
      <p:sp>
        <p:nvSpPr>
          <p:cNvPr id="8" name="TextBox 7">
            <a:extLst>
              <a:ext uri="{FF2B5EF4-FFF2-40B4-BE49-F238E27FC236}">
                <a16:creationId xmlns:a16="http://schemas.microsoft.com/office/drawing/2014/main" id="{996B83E3-1AFC-4490-98A1-B08D02A22E40}"/>
              </a:ext>
            </a:extLst>
          </p:cNvPr>
          <p:cNvSpPr txBox="1"/>
          <p:nvPr/>
        </p:nvSpPr>
        <p:spPr>
          <a:xfrm>
            <a:off x="1542203" y="6408669"/>
            <a:ext cx="1615058" cy="215444"/>
          </a:xfrm>
          <a:prstGeom prst="rect">
            <a:avLst/>
          </a:prstGeom>
          <a:noFill/>
        </p:spPr>
        <p:txBody>
          <a:bodyPr wrap="none" lIns="0" tIns="0" rIns="0" bIns="0" rtlCol="0">
            <a:spAutoFit/>
          </a:bodyPr>
          <a:lstStyle/>
          <a:p>
            <a:r>
              <a:rPr lang="en-US" sz="1400" dirty="0"/>
              <a:t>Slide Credit: Bill Miller</a:t>
            </a:r>
          </a:p>
        </p:txBody>
      </p:sp>
    </p:spTree>
    <p:extLst>
      <p:ext uri="{BB962C8B-B14F-4D97-AF65-F5344CB8AC3E}">
        <p14:creationId xmlns:p14="http://schemas.microsoft.com/office/powerpoint/2010/main" val="1191347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464"/>
            <a:ext cx="10515600" cy="875411"/>
          </a:xfrm>
        </p:spPr>
        <p:txBody>
          <a:bodyPr/>
          <a:lstStyle/>
          <a:p>
            <a:r>
              <a:rPr lang="en-US" dirty="0"/>
              <a:t>Intended Outcomes of FuSE</a:t>
            </a:r>
          </a:p>
        </p:txBody>
      </p:sp>
      <p:sp>
        <p:nvSpPr>
          <p:cNvPr id="3" name="Content Placeholder 2"/>
          <p:cNvSpPr>
            <a:spLocks noGrp="1"/>
          </p:cNvSpPr>
          <p:nvPr>
            <p:ph idx="1"/>
          </p:nvPr>
        </p:nvSpPr>
        <p:spPr>
          <a:xfrm>
            <a:off x="990600" y="1284846"/>
            <a:ext cx="9524999" cy="3844544"/>
          </a:xfrm>
        </p:spPr>
        <p:txBody>
          <a:bodyPr>
            <a:normAutofit/>
          </a:bodyPr>
          <a:lstStyle/>
          <a:p>
            <a:pPr marL="231775" indent="-231775">
              <a:buFont typeface="Arial" panose="020B0604020202020204" pitchFamily="34" charset="0"/>
              <a:buChar char="•"/>
            </a:pPr>
            <a:r>
              <a:rPr lang="en-AU" sz="2400" dirty="0"/>
              <a:t>The SE community is focused on realising the Systems Engineering Vision 2025 and beyond</a:t>
            </a:r>
            <a:endParaRPr lang="en-US" sz="2400" dirty="0"/>
          </a:p>
          <a:p>
            <a:pPr marL="231775" indent="-231775">
              <a:buFont typeface="Arial" panose="020B0604020202020204" pitchFamily="34" charset="0"/>
              <a:buChar char="•"/>
            </a:pPr>
            <a:r>
              <a:rPr lang="en-AU" sz="2400" dirty="0"/>
              <a:t>The SE community is aligned to the common goals of the </a:t>
            </a:r>
            <a:r>
              <a:rPr lang="en-AU" sz="2400" dirty="0" err="1"/>
              <a:t>FuSE</a:t>
            </a:r>
            <a:r>
              <a:rPr lang="en-AU" sz="2400" dirty="0"/>
              <a:t> road map</a:t>
            </a:r>
            <a:endParaRPr lang="en-US" sz="2400" dirty="0"/>
          </a:p>
          <a:p>
            <a:pPr marL="231775" lvl="0" indent="-231775">
              <a:buFont typeface="Arial" panose="020B0604020202020204" pitchFamily="34" charset="0"/>
              <a:buChar char="•"/>
            </a:pPr>
            <a:r>
              <a:rPr lang="en-AU" sz="2400" dirty="0"/>
              <a:t>Our road map is the point of differentiation for the future of SE</a:t>
            </a:r>
            <a:endParaRPr lang="en-US" sz="2400" dirty="0"/>
          </a:p>
          <a:p>
            <a:pPr marL="231775" lvl="0" indent="-231775">
              <a:buFont typeface="Arial" panose="020B0604020202020204" pitchFamily="34" charset="0"/>
              <a:buChar char="•"/>
            </a:pPr>
            <a:r>
              <a:rPr lang="en-AU" sz="2400" dirty="0"/>
              <a:t>Our road map forms the focal point for SE transformational activities </a:t>
            </a:r>
            <a:endParaRPr lang="en-US" sz="2400" dirty="0"/>
          </a:p>
          <a:p>
            <a:pPr marL="231775" lvl="0" indent="-231775">
              <a:buFont typeface="Arial" panose="020B0604020202020204" pitchFamily="34" charset="0"/>
              <a:buChar char="•"/>
            </a:pPr>
            <a:r>
              <a:rPr lang="en-AU" sz="2400" dirty="0"/>
              <a:t>INCOSE is positioned to monitor progress against the road map and adapts it to the emerging needs of the SE community</a:t>
            </a:r>
            <a:endParaRPr lang="en-US" sz="2400" dirty="0"/>
          </a:p>
        </p:txBody>
      </p:sp>
      <p:pic>
        <p:nvPicPr>
          <p:cNvPr id="4" name="Picture 3">
            <a:extLst>
              <a:ext uri="{FF2B5EF4-FFF2-40B4-BE49-F238E27FC236}">
                <a16:creationId xmlns:a16="http://schemas.microsoft.com/office/drawing/2014/main" id="{D3EE0B12-2415-6B4E-838E-9BC524C091F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769291" y="0"/>
            <a:ext cx="2422709" cy="875411"/>
          </a:xfrm>
          <a:prstGeom prst="rect">
            <a:avLst/>
          </a:prstGeom>
        </p:spPr>
      </p:pic>
      <p:sp>
        <p:nvSpPr>
          <p:cNvPr id="8" name="Date Placeholder 7">
            <a:extLst>
              <a:ext uri="{FF2B5EF4-FFF2-40B4-BE49-F238E27FC236}">
                <a16:creationId xmlns:a16="http://schemas.microsoft.com/office/drawing/2014/main" id="{0196D722-EE1C-7645-A82B-AEC2191A8CCA}"/>
              </a:ext>
            </a:extLst>
          </p:cNvPr>
          <p:cNvSpPr>
            <a:spLocks noGrp="1"/>
          </p:cNvSpPr>
          <p:nvPr>
            <p:ph type="dt" sz="half" idx="10"/>
          </p:nvPr>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3/11/20</a:t>
            </a:r>
          </a:p>
        </p:txBody>
      </p:sp>
      <p:sp>
        <p:nvSpPr>
          <p:cNvPr id="9" name="Slide Number Placeholder 8">
            <a:extLst>
              <a:ext uri="{FF2B5EF4-FFF2-40B4-BE49-F238E27FC236}">
                <a16:creationId xmlns:a16="http://schemas.microsoft.com/office/drawing/2014/main" id="{5D3DFB7D-BDBE-1342-A557-581AD17B0F2C}"/>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5B26D86-4BDE-7B49-8A0E-7E1C9F6C907D}" type="slidenum">
              <a:rPr lang="en-US" smtClean="0"/>
              <a:pPr/>
              <a:t>9</a:t>
            </a:fld>
            <a:endParaRPr lang="en-US"/>
          </a:p>
        </p:txBody>
      </p:sp>
      <p:sp>
        <p:nvSpPr>
          <p:cNvPr id="10" name="TextBox 9">
            <a:extLst>
              <a:ext uri="{FF2B5EF4-FFF2-40B4-BE49-F238E27FC236}">
                <a16:creationId xmlns:a16="http://schemas.microsoft.com/office/drawing/2014/main" id="{674D2947-5E7F-46B6-9443-7356B18A3E8C}"/>
              </a:ext>
            </a:extLst>
          </p:cNvPr>
          <p:cNvSpPr txBox="1"/>
          <p:nvPr/>
        </p:nvSpPr>
        <p:spPr>
          <a:xfrm>
            <a:off x="1542203" y="6408669"/>
            <a:ext cx="1615058" cy="215444"/>
          </a:xfrm>
          <a:prstGeom prst="rect">
            <a:avLst/>
          </a:prstGeom>
          <a:noFill/>
        </p:spPr>
        <p:txBody>
          <a:bodyPr wrap="none" lIns="0" tIns="0" rIns="0" bIns="0" rtlCol="0">
            <a:spAutoFit/>
          </a:bodyPr>
          <a:lstStyle/>
          <a:p>
            <a:r>
              <a:rPr lang="en-US" sz="1400" dirty="0"/>
              <a:t>Slide Credit: Bill Miller</a:t>
            </a:r>
          </a:p>
        </p:txBody>
      </p:sp>
    </p:spTree>
    <p:extLst>
      <p:ext uri="{BB962C8B-B14F-4D97-AF65-F5344CB8AC3E}">
        <p14:creationId xmlns:p14="http://schemas.microsoft.com/office/powerpoint/2010/main" val="1164105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Wide.potx" id="{0EAA6EB4-5D55-4A8C-810B-3C414216EB98}" vid="{8578F4CE-35D7-4E7E-B62F-A05BEDB51804}"/>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1340</TotalTime>
  <Words>3942</Words>
  <Application>Microsoft Office PowerPoint</Application>
  <PresentationFormat>Widescreen</PresentationFormat>
  <Paragraphs>470</Paragraphs>
  <Slides>41</Slides>
  <Notes>4</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41</vt:i4>
      </vt:variant>
    </vt:vector>
  </HeadingPairs>
  <TitlesOfParts>
    <vt:vector size="49" baseType="lpstr">
      <vt:lpstr>Arial</vt:lpstr>
      <vt:lpstr>Calibri</vt:lpstr>
      <vt:lpstr>Calibri Light</vt:lpstr>
      <vt:lpstr>Symbol</vt:lpstr>
      <vt:lpstr>Times New Roman</vt:lpstr>
      <vt:lpstr>Office Theme</vt:lpstr>
      <vt:lpstr>1_Office Theme</vt:lpstr>
      <vt:lpstr>Microsoft Visio Drawing</vt:lpstr>
      <vt:lpstr>A Few Words First</vt:lpstr>
      <vt:lpstr>Enchantment Chapter Monthly Meeting</vt:lpstr>
      <vt:lpstr>Speaker Bio</vt:lpstr>
      <vt:lpstr>Today’s Presentation</vt:lpstr>
      <vt:lpstr>Security Foundations for the Future of Systems Engineering (FuSE) Initiative</vt:lpstr>
      <vt:lpstr>Abstract</vt:lpstr>
      <vt:lpstr>Emerging Challenges</vt:lpstr>
      <vt:lpstr>Charter</vt:lpstr>
      <vt:lpstr>Intended Outcomes of FuSE</vt:lpstr>
      <vt:lpstr>PowerPoint Presentation</vt:lpstr>
      <vt:lpstr>Project: Systems Security in the Future of Systems Engineering </vt:lpstr>
      <vt:lpstr>PowerPoint Presentation</vt:lpstr>
      <vt:lpstr>No Guessing Needed About the Future</vt:lpstr>
      <vt:lpstr>IS20 Paper: Contextually Aware Agile Security in the Future of Systems Engineering www.parshift.com/s/200718IS20-FuSEAgileSecurity.pdf  </vt:lpstr>
      <vt:lpstr>Paper Purpose</vt:lpstr>
      <vt:lpstr>Method for Deriving General Strategies</vt:lpstr>
      <vt:lpstr>Framework for Characterizing an Agile Problem Space (background for the record, doesn’t need discussion)</vt:lpstr>
      <vt:lpstr>PowerPoint Presentation</vt:lpstr>
      <vt:lpstr>Response Situation Analysis (RSA)</vt:lpstr>
      <vt:lpstr>RSA Strategy Framework (background for the record, doesn’t need discussion)</vt:lpstr>
      <vt:lpstr>Proactive Strategies Addressing CURVE (strategy needs traced to CURVE – detail discussed in the paper)</vt:lpstr>
      <vt:lpstr>Proactive Strategies to Consider</vt:lpstr>
      <vt:lpstr>Reactive Strategies Addressing CURVE (strategy needs traced to CURVE – detail discussed in the paper) </vt:lpstr>
      <vt:lpstr>Reactive Strategies to Consider</vt:lpstr>
      <vt:lpstr>Key Takeaways </vt:lpstr>
      <vt:lpstr>References</vt:lpstr>
      <vt:lpstr>IS20 Paper: Techno-Social Contracts for Security Orchestration in the Future of Systems Engineering www.parshift.com/s/200718IS20-FuSETechnoSocialContracts.pdf </vt:lpstr>
      <vt:lpstr>Paper Purpose</vt:lpstr>
      <vt:lpstr>Social Contract</vt:lpstr>
      <vt:lpstr>A Conceptual Example</vt:lpstr>
      <vt:lpstr>Some Prior Thought</vt:lpstr>
      <vt:lpstr>Strategies to Consider1/2</vt:lpstr>
      <vt:lpstr>Strategies to Consider2/2</vt:lpstr>
      <vt:lpstr>Proposed Technical Hierarchy of Needs</vt:lpstr>
      <vt:lpstr>Summary</vt:lpstr>
      <vt:lpstr>References</vt:lpstr>
      <vt:lpstr>Current Foundation Concept Topics Being Considered (to be consolidated by end of June 2020) </vt:lpstr>
      <vt:lpstr>Foundation Concept Topic Criteria</vt:lpstr>
      <vt:lpstr>FuSE Security Project – Next Steps</vt:lpstr>
      <vt:lpstr>Today’s Presentation</vt:lpstr>
      <vt:lpstr>Please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FuSE Security</dc:title>
  <dc:creator>Rick</dc:creator>
  <cp:lastModifiedBy>Reynolds, Robin M</cp:lastModifiedBy>
  <cp:revision>89</cp:revision>
  <dcterms:created xsi:type="dcterms:W3CDTF">2020-03-07T17:11:57Z</dcterms:created>
  <dcterms:modified xsi:type="dcterms:W3CDTF">2020-06-22T16:35:02Z</dcterms:modified>
</cp:coreProperties>
</file>